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85.xml" ContentType="application/vnd.openxmlformats-officedocument.presentationml.tags+xml"/>
  <Override PartName="/ppt/notesSlides/notesSlide16.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slideMasters/slideMaster8.xml" ContentType="application/vnd.openxmlformats-officedocument.presentationml.slideMaster+xml"/>
  <Override PartName="/ppt/tags/tag52.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theme/theme10.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tags/tag75.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slideLayouts/slideLayout10.xml" ContentType="application/vnd.openxmlformats-officedocument.presentationml.slideLayout+xml"/>
  <Override PartName="/ppt/tags/tag53.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ags/tag32.xml" ContentType="application/vnd.openxmlformats-officedocument.presentationml.tags+xml"/>
  <Override PartName="/ppt/tags/tag50.xml" ContentType="application/vnd.openxmlformats-officedocument.presentationml.tags+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683" r:id="rId6"/>
    <p:sldMasterId id="2147483694" r:id="rId7"/>
    <p:sldMasterId id="2147483705" r:id="rId8"/>
    <p:sldMasterId id="2147483722" r:id="rId9"/>
    <p:sldMasterId id="2147483724" r:id="rId10"/>
    <p:sldMasterId id="2147483727" r:id="rId11"/>
  </p:sldMasterIdLst>
  <p:notesMasterIdLst>
    <p:notesMasterId r:id="rId62"/>
  </p:notesMasterIdLst>
  <p:handoutMasterIdLst>
    <p:handoutMasterId r:id="rId63"/>
  </p:handoutMasterIdLst>
  <p:sldIdLst>
    <p:sldId id="256" r:id="rId12"/>
    <p:sldId id="405" r:id="rId13"/>
    <p:sldId id="488" r:id="rId14"/>
    <p:sldId id="409" r:id="rId15"/>
    <p:sldId id="507" r:id="rId16"/>
    <p:sldId id="508" r:id="rId17"/>
    <p:sldId id="484" r:id="rId18"/>
    <p:sldId id="498" r:id="rId19"/>
    <p:sldId id="500" r:id="rId20"/>
    <p:sldId id="515" r:id="rId21"/>
    <p:sldId id="445" r:id="rId22"/>
    <p:sldId id="446" r:id="rId23"/>
    <p:sldId id="447" r:id="rId24"/>
    <p:sldId id="448" r:id="rId25"/>
    <p:sldId id="449" r:id="rId26"/>
    <p:sldId id="450" r:id="rId27"/>
    <p:sldId id="480" r:id="rId28"/>
    <p:sldId id="466" r:id="rId29"/>
    <p:sldId id="471" r:id="rId30"/>
    <p:sldId id="475" r:id="rId31"/>
    <p:sldId id="456" r:id="rId32"/>
    <p:sldId id="458" r:id="rId33"/>
    <p:sldId id="461" r:id="rId34"/>
    <p:sldId id="463" r:id="rId35"/>
    <p:sldId id="464" r:id="rId36"/>
    <p:sldId id="517" r:id="rId37"/>
    <p:sldId id="476" r:id="rId38"/>
    <p:sldId id="485" r:id="rId39"/>
    <p:sldId id="520" r:id="rId40"/>
    <p:sldId id="518" r:id="rId41"/>
    <p:sldId id="519" r:id="rId42"/>
    <p:sldId id="422" r:id="rId43"/>
    <p:sldId id="509" r:id="rId44"/>
    <p:sldId id="510" r:id="rId45"/>
    <p:sldId id="511" r:id="rId46"/>
    <p:sldId id="516" r:id="rId47"/>
    <p:sldId id="442" r:id="rId48"/>
    <p:sldId id="504" r:id="rId49"/>
    <p:sldId id="479" r:id="rId50"/>
    <p:sldId id="433" r:id="rId51"/>
    <p:sldId id="434" r:id="rId52"/>
    <p:sldId id="435" r:id="rId53"/>
    <p:sldId id="436" r:id="rId54"/>
    <p:sldId id="514" r:id="rId55"/>
    <p:sldId id="513" r:id="rId56"/>
    <p:sldId id="490" r:id="rId57"/>
    <p:sldId id="494" r:id="rId58"/>
    <p:sldId id="502" r:id="rId59"/>
    <p:sldId id="493" r:id="rId60"/>
    <p:sldId id="300"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3FA"/>
    <a:srgbClr val="B8E18B"/>
    <a:srgbClr val="C2E59B"/>
    <a:srgbClr val="CBE9A9"/>
    <a:srgbClr val="E3F3D1"/>
    <a:srgbClr val="D8EEC0"/>
    <a:srgbClr val="FFFF99"/>
    <a:srgbClr val="BCE391"/>
    <a:srgbClr val="A9DB73"/>
    <a:srgbClr val="EEF8E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6" autoAdjust="0"/>
    <p:restoredTop sz="94434" autoAdjust="0"/>
  </p:normalViewPr>
  <p:slideViewPr>
    <p:cSldViewPr>
      <p:cViewPr varScale="1">
        <p:scale>
          <a:sx n="106" d="100"/>
          <a:sy n="106" d="100"/>
        </p:scale>
        <p:origin x="-168" y="-102"/>
      </p:cViewPr>
      <p:guideLst>
        <p:guide orient="horz" pos="2160"/>
        <p:guide pos="2880"/>
      </p:guideLst>
    </p:cSldViewPr>
  </p:slideViewPr>
  <p:outlineViewPr>
    <p:cViewPr>
      <p:scale>
        <a:sx n="33" d="100"/>
        <a:sy n="33" d="100"/>
      </p:scale>
      <p:origin x="0" y="3942"/>
    </p:cViewPr>
  </p:outlineViewPr>
  <p:notesTextViewPr>
    <p:cViewPr>
      <p:scale>
        <a:sx n="100" d="100"/>
        <a:sy n="100" d="100"/>
      </p:scale>
      <p:origin x="0" y="0"/>
    </p:cViewPr>
  </p:notesTextViewPr>
  <p:notesViewPr>
    <p:cSldViewPr>
      <p:cViewPr varScale="1">
        <p:scale>
          <a:sx n="80" d="100"/>
          <a:sy n="80" d="100"/>
        </p:scale>
        <p:origin x="-202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tableStyles" Target="tableStyles.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0D9D09-11D0-4453-A8D7-0A20FA6B6009}" type="datetimeFigureOut">
              <a:rPr lang="en-US" smtClean="0"/>
              <a:pPr/>
              <a:t>10/15/2013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A3B16-2182-4088-9146-B9F9B5BBA6D0}" type="slidenum">
              <a:rPr lang="en-US" smtClean="0"/>
              <a:pPr/>
              <a:t>‹#›</a:t>
            </a:fld>
            <a:endParaRPr lang="en-US"/>
          </a:p>
        </p:txBody>
      </p:sp>
    </p:spTree>
    <p:extLst>
      <p:ext uri="{BB962C8B-B14F-4D97-AF65-F5344CB8AC3E}">
        <p14:creationId xmlns:p14="http://schemas.microsoft.com/office/powerpoint/2010/main" xmlns="" val="3053462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C158F8C-5F01-4C7F-B535-03B89E9DB3FB}" type="datetimeFigureOut">
              <a:rPr lang="en-US"/>
              <a:pPr>
                <a:defRPr/>
              </a:pPr>
              <a:t>10/15/2013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9AAC524-DDC8-40E5-96A9-78F51FF3FD9D}" type="slidenum">
              <a:rPr lang="en-US"/>
              <a:pPr>
                <a:defRPr/>
              </a:pPr>
              <a:t>‹#›</a:t>
            </a:fld>
            <a:endParaRPr lang="en-US"/>
          </a:p>
        </p:txBody>
      </p:sp>
    </p:spTree>
    <p:extLst>
      <p:ext uri="{BB962C8B-B14F-4D97-AF65-F5344CB8AC3E}">
        <p14:creationId xmlns:p14="http://schemas.microsoft.com/office/powerpoint/2010/main" xmlns="" val="2596679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nfosys.com/bigdataedge/resources/Documents/unlocking-business-value.pdf"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fosys.com/SAP/Documents/SAP-practice-infosys.pd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infosys.com/SAP/offerings/Pages/memory-analytics-solution.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infosys.com/CRM/offerings/Documents/oracle-siebel-CRM.pdf"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www.infosys.com/microsoft/resource-center/Documents/microsoft-dynamics-CRM.pdf" TargetMode="External"/><Relationship Id="rId4" Type="http://schemas.openxmlformats.org/officeDocument/2006/relationships/hyperlink" Target="http://www.infosys.com/CRM/offerings/Pages/packages.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infosys.com/CRM/offerings/Pages/packages.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infosys.com/infosys-labs/Pages/index.aspx"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infosys.com/building-tomorrows-enterprise/pervasive-computing/resources/Documents/smarter-big-data-strategies.pdf"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infosys.com/about/alliances/pages/index.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infosys.com/about/alliances/Pages/alliance-partners.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nfosys.com/about/awards/Pages/all-awards.aspx?cat=Al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globalbb.onesource.com/web/Reports/ReportMain.aspx?KeyID=170721&amp;Process=CP&amp;Report=SIGDEVS"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infosys.com/about/alliances/Pages/alliance-partners.asp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globalbb.onesource.com/web/Reports/ReportMain.aspx?KeyID=170721&amp;Process=CP&amp;Report=SIGDEV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infosys.com/building-tomorrows-enterprise/digital-consumers/resources/Documents/focus-areas-related-investments.pdf"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dreamsbroking.com/ResearchUpload/635150152491093750_INFY_Update.pdf"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globalbb.onesource.com/web/reports/ReportMain.aspx?KeyID=170721&amp;Process=CP&amp;CIK=1067491&amp;Report=STRENGTHWEAKNES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globalbb.onesource.com/web/Reports/ReportMain.aspx?KeyID=170721&amp;Process=CP&amp;CIK=1067491&amp;Report=STRENGTHWEAKNES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crn.in/interview/-saas-market-is-growing-faster-than-on-premise-"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globalbb.onesource.com/web/reports/ReportMain.aspx?KeyID=170721&amp;Process=CP&amp;CIK=1067491&amp;Report=STRENGTHWEAKNESS"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globalbb.onesource.com/web/Reports/ReportMain.aspx?KeyID=170721&amp;Process=CP&amp;CIK=1067491&amp;Report=STRENGTHWEAKNES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linkedin.com/in/siddharthbohra"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www.infosysblogs.com/infytalk/bloggers.html" TargetMode="External"/><Relationship Id="rId5" Type="http://schemas.openxmlformats.org/officeDocument/2006/relationships/hyperlink" Target="http://www.linkedin.com/profile/view?id=1336017&amp;authType=name&amp;authToken=dNrr&amp;trk=prof-sb-browse_map-name" TargetMode="External"/><Relationship Id="rId4" Type="http://schemas.openxmlformats.org/officeDocument/2006/relationships/hyperlink" Target="http://www.linkedin.com/profile/view?id=13682020&amp;authType=name&amp;authToken=wh4j&amp;trk=prof-sb-browse_map-nam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infosys.com/oracle-openworld/agenda/speakers.asp"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infosysblogs.com/infytalk/bloggers.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infosys.com/oracle-openworld/archives/2012/speakers.asp"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linkedin.com/in/anandswam"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www.infosysblogs.com/infytalk/bloggers.html" TargetMode="External"/><Relationship Id="rId4" Type="http://schemas.openxmlformats.org/officeDocument/2006/relationships/hyperlink" Target="http://www.linkedin.com/in/sudipsingh"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lobalbb.onesource.com/Web/Reports/ReportMain.aspx?KeyID=170721&amp;Process=CP&amp;Report=busse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3</a:t>
            </a:fld>
            <a:endParaRPr lang="en-US" dirty="0"/>
          </a:p>
        </p:txBody>
      </p:sp>
    </p:spTree>
    <p:extLst>
      <p:ext uri="{BB962C8B-B14F-4D97-AF65-F5344CB8AC3E}">
        <p14:creationId xmlns:p14="http://schemas.microsoft.com/office/powerpoint/2010/main" xmlns="" val="1491121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19</a:t>
            </a:fld>
            <a:endParaRPr lang="en-US" dirty="0"/>
          </a:p>
        </p:txBody>
      </p:sp>
    </p:spTree>
    <p:extLst>
      <p:ext uri="{BB962C8B-B14F-4D97-AF65-F5344CB8AC3E}">
        <p14:creationId xmlns:p14="http://schemas.microsoft.com/office/powerpoint/2010/main" xmlns="" val="362560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http://www.infosys.com/bigdataedge/resources/Documents/unlocking-business-value.pdf</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20</a:t>
            </a:fld>
            <a:endParaRPr lang="en-US"/>
          </a:p>
        </p:txBody>
      </p:sp>
    </p:spTree>
    <p:extLst>
      <p:ext uri="{BB962C8B-B14F-4D97-AF65-F5344CB8AC3E}">
        <p14:creationId xmlns:p14="http://schemas.microsoft.com/office/powerpoint/2010/main" xmlns="" val="1822981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http://www.infosys.com/SAP/Documents/SAP-practice-infosys.pdf</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21</a:t>
            </a:fld>
            <a:endParaRPr lang="en-US"/>
          </a:p>
        </p:txBody>
      </p:sp>
    </p:spTree>
    <p:extLst>
      <p:ext uri="{BB962C8B-B14F-4D97-AF65-F5344CB8AC3E}">
        <p14:creationId xmlns:p14="http://schemas.microsoft.com/office/powerpoint/2010/main" xmlns="" val="220201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http://www.infosys.com/SAP/offerings/Pages/memory-analytics-solution.aspx</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22</a:t>
            </a:fld>
            <a:endParaRPr lang="en-US"/>
          </a:p>
        </p:txBody>
      </p:sp>
    </p:spTree>
    <p:extLst>
      <p:ext uri="{BB962C8B-B14F-4D97-AF65-F5344CB8AC3E}">
        <p14:creationId xmlns:p14="http://schemas.microsoft.com/office/powerpoint/2010/main" xmlns="" val="4202099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http://www.infosys.com/CRM/offerings/Documents/oracle-siebel-CRM.pdf</a:t>
            </a:r>
            <a:endParaRPr lang="en-US" dirty="0" smtClean="0"/>
          </a:p>
          <a:p>
            <a:r>
              <a:rPr lang="en-US" dirty="0" smtClean="0">
                <a:hlinkClick r:id="rId4"/>
              </a:rPr>
              <a:t>http://www.infosys.com/CRM/offerings/Pages/packages.aspx</a:t>
            </a:r>
            <a:endParaRPr lang="en-US" dirty="0" smtClean="0"/>
          </a:p>
          <a:p>
            <a:r>
              <a:rPr lang="en-US" dirty="0" smtClean="0">
                <a:hlinkClick r:id="rId5"/>
              </a:rPr>
              <a:t>http://www.infosys.com/microsoft/resource-center/Documents/microsoft-dynamics-CRM.pdf</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23</a:t>
            </a:fld>
            <a:endParaRPr lang="en-US"/>
          </a:p>
        </p:txBody>
      </p:sp>
    </p:spTree>
    <p:extLst>
      <p:ext uri="{BB962C8B-B14F-4D97-AF65-F5344CB8AC3E}">
        <p14:creationId xmlns:p14="http://schemas.microsoft.com/office/powerpoint/2010/main" xmlns="" val="2748811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http://www.infosys.com/CRM/offerings/Pages/packages.aspx</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24</a:t>
            </a:fld>
            <a:endParaRPr lang="en-US"/>
          </a:p>
        </p:txBody>
      </p:sp>
    </p:spTree>
    <p:extLst>
      <p:ext uri="{BB962C8B-B14F-4D97-AF65-F5344CB8AC3E}">
        <p14:creationId xmlns:p14="http://schemas.microsoft.com/office/powerpoint/2010/main" xmlns="" val="177796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hlinkClick r:id="rId3"/>
              </a:rPr>
              <a:t>http://www.infosys.com/infosys-labs/Pages/index.aspx</a:t>
            </a:r>
            <a:endParaRPr lang="en-US" dirty="0" smtClean="0"/>
          </a:p>
          <a:p>
            <a:r>
              <a:rPr lang="en-US" dirty="0" smtClean="0">
                <a:hlinkClick r:id="rId4"/>
              </a:rPr>
              <a:t>http://www.infosys.com/building-tomorrows-enterprise/pervasive-computing/resources/Documents/smarter-big-data-strategies.pdf</a:t>
            </a:r>
            <a:endParaRPr lang="en-US" dirty="0" smtClean="0"/>
          </a:p>
          <a:p>
            <a:endParaRPr lang="en-US" dirty="0"/>
          </a:p>
        </p:txBody>
      </p:sp>
    </p:spTree>
    <p:extLst>
      <p:ext uri="{BB962C8B-B14F-4D97-AF65-F5344CB8AC3E}">
        <p14:creationId xmlns:p14="http://schemas.microsoft.com/office/powerpoint/2010/main" xmlns="" val="3624214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http://www.infosys.com/investors/reports-filings/quarterly-results/2013-2014/q1/Documents/IFRS-USD-press-release.pdf</a:t>
            </a:r>
          </a:p>
          <a:p>
            <a:r>
              <a:rPr lang="en-US" dirty="0" smtClean="0"/>
              <a:t>http://www.infosys.com/newsroom/press-releases/Pages/open-data-center-alliance-member.aspx</a:t>
            </a:r>
          </a:p>
          <a:p>
            <a:r>
              <a:rPr lang="en-US" dirty="0" smtClean="0"/>
              <a:t>http://www.infosys.com/newsroom/press-releases/Pages/mobile-applications-collaboration.aspx</a:t>
            </a:r>
          </a:p>
          <a:p>
            <a:r>
              <a:rPr lang="en-US" dirty="0" smtClean="0"/>
              <a:t>http://www.infosys.com/newsroom/press-releases/Pages/global-cyber-security-threat.aspx</a:t>
            </a:r>
          </a:p>
          <a:p>
            <a:r>
              <a:rPr lang="en-US" dirty="0" smtClean="0"/>
              <a:t>http://www.infosys.com/newsroom/press-releases/Pages/national-ICT-australia-partnership.aspx</a:t>
            </a:r>
          </a:p>
          <a:p>
            <a:r>
              <a:rPr lang="en-US" dirty="0" smtClean="0"/>
              <a:t>http://www.infosys.com/newsroom/press-releases/Pages/government-business-eBiz-portal.aspx</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27</a:t>
            </a:fld>
            <a:endParaRPr lang="en-US"/>
          </a:p>
        </p:txBody>
      </p:sp>
    </p:spTree>
    <p:extLst>
      <p:ext uri="{BB962C8B-B14F-4D97-AF65-F5344CB8AC3E}">
        <p14:creationId xmlns:p14="http://schemas.microsoft.com/office/powerpoint/2010/main" xmlns="" val="3429394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http://www.infosys.com/about/alliances/pages/index.aspx</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29</a:t>
            </a:fld>
            <a:endParaRPr lang="en-US"/>
          </a:p>
        </p:txBody>
      </p:sp>
    </p:spTree>
    <p:extLst>
      <p:ext uri="{BB962C8B-B14F-4D97-AF65-F5344CB8AC3E}">
        <p14:creationId xmlns:p14="http://schemas.microsoft.com/office/powerpoint/2010/main" xmlns="" val="650974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http://www.infosys.com/about/alliances/Pages/alliance-partners.aspx</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30</a:t>
            </a:fld>
            <a:endParaRPr lang="en-US"/>
          </a:p>
        </p:txBody>
      </p:sp>
    </p:spTree>
    <p:extLst>
      <p:ext uri="{BB962C8B-B14F-4D97-AF65-F5344CB8AC3E}">
        <p14:creationId xmlns:p14="http://schemas.microsoft.com/office/powerpoint/2010/main" xmlns="" val="414610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a:p>
            <a:r>
              <a:rPr lang="en-US" dirty="0" smtClean="0">
                <a:hlinkClick r:id="rId3"/>
              </a:rPr>
              <a:t>http://www.infosys.com/about/awards/Pages/all-awards.aspx?cat=All</a:t>
            </a:r>
            <a:endParaRPr lang="en-US" dirty="0" smtClean="0"/>
          </a:p>
          <a:p>
            <a:r>
              <a:rPr lang="en-US" dirty="0" smtClean="0">
                <a:hlinkClick r:id="rId4"/>
              </a:rPr>
              <a:t>http://globalbb.onesource.com/web/Reports/ReportMain.aspx?KeyID=170721&amp;Process=CP&amp;Report=SIGDEVS</a:t>
            </a:r>
            <a:endParaRPr lang="en-US" dirty="0" smtClean="0"/>
          </a:p>
          <a:p>
            <a:endParaRPr lang="en-US" dirty="0"/>
          </a:p>
        </p:txBody>
      </p:sp>
    </p:spTree>
    <p:extLst>
      <p:ext uri="{BB962C8B-B14F-4D97-AF65-F5344CB8AC3E}">
        <p14:creationId xmlns:p14="http://schemas.microsoft.com/office/powerpoint/2010/main" xmlns="" val="18787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http://www.infosys.com/about/alliances/Pages/alliance-partners.aspx</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31</a:t>
            </a:fld>
            <a:endParaRPr lang="en-US"/>
          </a:p>
        </p:txBody>
      </p:sp>
    </p:spTree>
    <p:extLst>
      <p:ext uri="{BB962C8B-B14F-4D97-AF65-F5344CB8AC3E}">
        <p14:creationId xmlns:p14="http://schemas.microsoft.com/office/powerpoint/2010/main" xmlns="" val="4011884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http://globalbb.onesource.com/web/Reports/ReportMain.aspx?KeyID=170721&amp;Process=CP&amp;Report=SIGDEVS</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32</a:t>
            </a:fld>
            <a:endParaRPr lang="en-US"/>
          </a:p>
        </p:txBody>
      </p:sp>
    </p:spTree>
    <p:extLst>
      <p:ext uri="{BB962C8B-B14F-4D97-AF65-F5344CB8AC3E}">
        <p14:creationId xmlns:p14="http://schemas.microsoft.com/office/powerpoint/2010/main" xmlns="" val="22161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t>Gartner reports</a:t>
            </a:r>
            <a:r>
              <a:rPr lang="en-US" baseline="0" dirty="0" smtClean="0"/>
              <a:t> </a:t>
            </a:r>
            <a:r>
              <a:rPr lang="en-US" sz="1200" b="0" i="0" u="none" strike="noStrike" kern="1200" baseline="0" dirty="0" smtClean="0">
                <a:solidFill>
                  <a:schemeClr val="tx1"/>
                </a:solidFill>
                <a:latin typeface="+mn-lt"/>
                <a:ea typeface="+mn-ea"/>
                <a:cs typeface="+mn-cs"/>
              </a:rPr>
              <a:t>G00238208, G00231412, G00219672</a:t>
            </a:r>
            <a:endParaRPr lang="en-US" dirty="0"/>
          </a:p>
        </p:txBody>
      </p:sp>
    </p:spTree>
    <p:extLst>
      <p:ext uri="{BB962C8B-B14F-4D97-AF65-F5344CB8AC3E}">
        <p14:creationId xmlns:p14="http://schemas.microsoft.com/office/powerpoint/2010/main" xmlns="" val="1695080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http://www.infosys.com/building-tomorrows-enterprise/digital-consumers/resources/Documents/focus-areas-related-investments.pdf</a:t>
            </a:r>
            <a:endParaRPr lang="en-US" dirty="0" smtClean="0"/>
          </a:p>
          <a:p>
            <a:r>
              <a:rPr lang="en-US" dirty="0" smtClean="0"/>
              <a:t>http://www.infosys.com/investors/reports-filings/annual-report/annual/Documents/Infosys-AR-13.pdf</a:t>
            </a:r>
          </a:p>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37</a:t>
            </a:fld>
            <a:endParaRPr lang="en-US"/>
          </a:p>
        </p:txBody>
      </p:sp>
    </p:spTree>
    <p:extLst>
      <p:ext uri="{BB962C8B-B14F-4D97-AF65-F5344CB8AC3E}">
        <p14:creationId xmlns:p14="http://schemas.microsoft.com/office/powerpoint/2010/main" xmlns="" val="4244545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http://www.dreamsbroking.com/ResearchUpload/635150152491093750_INFY_Update.pdf</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38</a:t>
            </a:fld>
            <a:endParaRPr lang="en-US"/>
          </a:p>
        </p:txBody>
      </p:sp>
    </p:spTree>
    <p:extLst>
      <p:ext uri="{BB962C8B-B14F-4D97-AF65-F5344CB8AC3E}">
        <p14:creationId xmlns:p14="http://schemas.microsoft.com/office/powerpoint/2010/main" xmlns="" val="2968886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hlinkClick r:id="rId3"/>
              </a:rPr>
              <a:t>http://globalbb.onesource.com/web/reports/ReportMain.aspx?KeyID=170721&amp;Process=CP&amp;CIK=1067491&amp;Report=STRENGTHWEAKNESS</a:t>
            </a:r>
            <a:endParaRPr lang="en-US" dirty="0" smtClean="0"/>
          </a:p>
          <a:p>
            <a:pPr eaLnBrk="1" hangingPunct="1"/>
            <a:endParaRPr lang="en-US" dirty="0" smtClean="0">
              <a:latin typeface="Arial" pitchFamily="34" charset="0"/>
            </a:endParaRPr>
          </a:p>
          <a:p>
            <a:pPr eaLnBrk="1" hangingPunct="1"/>
            <a:endParaRPr lang="en-US" dirty="0" smtClean="0">
              <a:latin typeface="Arial" pitchFamily="34" charset="0"/>
            </a:endParaRPr>
          </a:p>
        </p:txBody>
      </p:sp>
    </p:spTree>
    <p:extLst>
      <p:ext uri="{BB962C8B-B14F-4D97-AF65-F5344CB8AC3E}">
        <p14:creationId xmlns:p14="http://schemas.microsoft.com/office/powerpoint/2010/main" xmlns="" val="2171619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hlinkClick r:id="rId3"/>
              </a:rPr>
              <a:t>http://globalbb.onesource.com/web/Reports/ReportMain.aspx?KeyID=170721&amp;Process=CP&amp;CIK=1067491&amp;Report=STRENGTHWEAKNESS</a:t>
            </a:r>
            <a:endParaRPr lang="en-US" dirty="0" smtClean="0"/>
          </a:p>
        </p:txBody>
      </p:sp>
    </p:spTree>
    <p:extLst>
      <p:ext uri="{BB962C8B-B14F-4D97-AF65-F5344CB8AC3E}">
        <p14:creationId xmlns:p14="http://schemas.microsoft.com/office/powerpoint/2010/main" xmlns="" val="4121321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Sources:</a:t>
            </a:r>
          </a:p>
          <a:p>
            <a:pPr eaLnBrk="1" hangingPunct="1"/>
            <a:r>
              <a:rPr lang="en-US" dirty="0" smtClean="0">
                <a:latin typeface="Arial" pitchFamily="34" charset="0"/>
              </a:rPr>
              <a:t>Infosys</a:t>
            </a:r>
            <a:r>
              <a:rPr lang="en-US" baseline="0" dirty="0" smtClean="0">
                <a:latin typeface="Arial" pitchFamily="34" charset="0"/>
              </a:rPr>
              <a:t> website IR presentation</a:t>
            </a:r>
          </a:p>
          <a:p>
            <a:pPr eaLnBrk="1" hangingPunct="1"/>
            <a:r>
              <a:rPr lang="en-US" dirty="0" smtClean="0">
                <a:hlinkClick r:id="rId3"/>
              </a:rPr>
              <a:t>http://www.crn.in/interview/-saas-market-is-growing-faster-than-on-premise-</a:t>
            </a:r>
            <a:endParaRPr lang="en-US" dirty="0" smtClean="0"/>
          </a:p>
          <a:p>
            <a:pPr eaLnBrk="1" hangingPunct="1"/>
            <a:r>
              <a:rPr lang="en-US" dirty="0" smtClean="0">
                <a:hlinkClick r:id="rId4"/>
              </a:rPr>
              <a:t>http://globalbb.onesource.com/web/reports/ReportMain.aspx?KeyID=170721&amp;Process=CP&amp;CIK=1067491&amp;Report=STRENGTHWEAKNESS</a:t>
            </a:r>
            <a:endParaRPr lang="en-US" dirty="0" smtClean="0">
              <a:latin typeface="Arial" pitchFamily="34" charset="0"/>
            </a:endParaRPr>
          </a:p>
          <a:p>
            <a:pPr eaLnBrk="1" hangingPunct="1"/>
            <a:endParaRPr lang="en-US" dirty="0" smtClean="0"/>
          </a:p>
        </p:txBody>
      </p:sp>
    </p:spTree>
    <p:extLst>
      <p:ext uri="{BB962C8B-B14F-4D97-AF65-F5344CB8AC3E}">
        <p14:creationId xmlns:p14="http://schemas.microsoft.com/office/powerpoint/2010/main" xmlns="" val="1002075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hlinkClick r:id="rId3"/>
              </a:rPr>
              <a:t>http://globalbb.onesource.com/web/Reports/ReportMain.aspx?KeyID=170721&amp;Process=CP&amp;CIK=1067491&amp;Report=STRENGTHWEAKNESS</a:t>
            </a:r>
            <a:endParaRPr lang="en-US" dirty="0" smtClean="0"/>
          </a:p>
        </p:txBody>
      </p:sp>
    </p:spTree>
    <p:extLst>
      <p:ext uri="{BB962C8B-B14F-4D97-AF65-F5344CB8AC3E}">
        <p14:creationId xmlns:p14="http://schemas.microsoft.com/office/powerpoint/2010/main" xmlns="" val="260288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http://www.linkedin.com/in/siddharthbohra</a:t>
            </a:r>
            <a:endParaRPr lang="en-US" dirty="0" smtClean="0"/>
          </a:p>
          <a:p>
            <a:r>
              <a:rPr lang="en-US" dirty="0" smtClean="0">
                <a:hlinkClick r:id="rId4"/>
              </a:rPr>
              <a:t>http://www.linkedin.com/profile/view?id=13682020&amp;authType=name&amp;authToken=wh4j&amp;trk=prof-sb-browse_map-name</a:t>
            </a:r>
            <a:endParaRPr lang="en-US" dirty="0" smtClean="0"/>
          </a:p>
          <a:p>
            <a:r>
              <a:rPr lang="en-US" dirty="0" smtClean="0">
                <a:hlinkClick r:id="rId5"/>
              </a:rPr>
              <a:t>http://www.linkedin.com/profile/view?id=1336017&amp;authType=name&amp;authToken=dNrr&amp;trk=prof-sb-browse_map-name</a:t>
            </a:r>
            <a:endParaRPr lang="en-US" dirty="0" smtClean="0"/>
          </a:p>
          <a:p>
            <a:r>
              <a:rPr lang="en-US" dirty="0" smtClean="0">
                <a:hlinkClick r:id="rId6"/>
              </a:rPr>
              <a:t>http://www.infosysblogs.com/infytalk/bloggers.html</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44</a:t>
            </a:fld>
            <a:endParaRPr lang="en-US"/>
          </a:p>
        </p:txBody>
      </p:sp>
    </p:spTree>
    <p:extLst>
      <p:ext uri="{BB962C8B-B14F-4D97-AF65-F5344CB8AC3E}">
        <p14:creationId xmlns:p14="http://schemas.microsoft.com/office/powerpoint/2010/main" xmlns="" val="9130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5</a:t>
            </a:fld>
            <a:endParaRPr lang="en-US"/>
          </a:p>
        </p:txBody>
      </p:sp>
    </p:spTree>
    <p:extLst>
      <p:ext uri="{BB962C8B-B14F-4D97-AF65-F5344CB8AC3E}">
        <p14:creationId xmlns:p14="http://schemas.microsoft.com/office/powerpoint/2010/main" xmlns="" val="1638484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http://www.infosys.com/oracle-openworld/agenda/speakers.asp</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45</a:t>
            </a:fld>
            <a:endParaRPr lang="en-US"/>
          </a:p>
        </p:txBody>
      </p:sp>
    </p:spTree>
    <p:extLst>
      <p:ext uri="{BB962C8B-B14F-4D97-AF65-F5344CB8AC3E}">
        <p14:creationId xmlns:p14="http://schemas.microsoft.com/office/powerpoint/2010/main" xmlns="" val="273532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http://www.infosysblogs.com/infytalk/bloggers.html</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47</a:t>
            </a:fld>
            <a:endParaRPr lang="en-US"/>
          </a:p>
        </p:txBody>
      </p:sp>
    </p:spTree>
    <p:extLst>
      <p:ext uri="{BB962C8B-B14F-4D97-AF65-F5344CB8AC3E}">
        <p14:creationId xmlns:p14="http://schemas.microsoft.com/office/powerpoint/2010/main" xmlns="" val="952532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sz="1200" b="1" u="sng" kern="1200" dirty="0" smtClean="0">
                <a:solidFill>
                  <a:schemeClr val="tx1"/>
                </a:solidFill>
                <a:latin typeface="+mn-lt"/>
                <a:ea typeface="+mn-ea"/>
                <a:cs typeface="+mn-cs"/>
                <a:hlinkClick r:id="rId3"/>
              </a:rPr>
              <a:t>http://www.infosys.com/oracle-openworld/archives/2012/speakers.asp</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48</a:t>
            </a:fld>
            <a:endParaRPr lang="en-US"/>
          </a:p>
        </p:txBody>
      </p:sp>
    </p:spTree>
    <p:extLst>
      <p:ext uri="{BB962C8B-B14F-4D97-AF65-F5344CB8AC3E}">
        <p14:creationId xmlns:p14="http://schemas.microsoft.com/office/powerpoint/2010/main" xmlns="" val="375807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http://www.linkedin.com/in/anandswam</a:t>
            </a:r>
            <a:endParaRPr lang="en-US" dirty="0" smtClean="0"/>
          </a:p>
          <a:p>
            <a:r>
              <a:rPr lang="en-US" dirty="0" smtClean="0">
                <a:hlinkClick r:id="rId4"/>
              </a:rPr>
              <a:t>http://www.linkedin.com/in/sudipsingh</a:t>
            </a:r>
            <a:endParaRPr lang="en-US" dirty="0" smtClean="0"/>
          </a:p>
          <a:p>
            <a:r>
              <a:rPr lang="en-US" dirty="0" smtClean="0">
                <a:hlinkClick r:id="rId5"/>
              </a:rPr>
              <a:t>http://www.infosysblogs.com/infytalk/bloggers.html</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49</a:t>
            </a:fld>
            <a:endParaRPr lang="en-US"/>
          </a:p>
        </p:txBody>
      </p:sp>
    </p:spTree>
    <p:extLst>
      <p:ext uri="{BB962C8B-B14F-4D97-AF65-F5344CB8AC3E}">
        <p14:creationId xmlns:p14="http://schemas.microsoft.com/office/powerpoint/2010/main" xmlns="" val="419140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http://www.infosysbpo.com/SiteCollectionImages/high-tech-illustration.gif</a:t>
            </a:r>
            <a:endParaRPr lang="en-US"/>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6</a:t>
            </a:fld>
            <a:endParaRPr lang="en-US"/>
          </a:p>
        </p:txBody>
      </p:sp>
    </p:spTree>
    <p:extLst>
      <p:ext uri="{BB962C8B-B14F-4D97-AF65-F5344CB8AC3E}">
        <p14:creationId xmlns:p14="http://schemas.microsoft.com/office/powerpoint/2010/main" xmlns="" val="18323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http://globalbb.onesource.com/Web/Reports/ReportMain.aspx?KeyID=170721&amp;Process=CP&amp;Report=busseg</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7</a:t>
            </a:fld>
            <a:endParaRPr lang="en-US"/>
          </a:p>
        </p:txBody>
      </p:sp>
    </p:spTree>
    <p:extLst>
      <p:ext uri="{BB962C8B-B14F-4D97-AF65-F5344CB8AC3E}">
        <p14:creationId xmlns:p14="http://schemas.microsoft.com/office/powerpoint/2010/main" xmlns="" val="117172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8</a:t>
            </a:fld>
            <a:endParaRPr lang="en-US"/>
          </a:p>
        </p:txBody>
      </p:sp>
    </p:spTree>
    <p:extLst>
      <p:ext uri="{BB962C8B-B14F-4D97-AF65-F5344CB8AC3E}">
        <p14:creationId xmlns:p14="http://schemas.microsoft.com/office/powerpoint/2010/main" xmlns="" val="108786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10</a:t>
            </a:fld>
            <a:endParaRPr lang="en-US"/>
          </a:p>
        </p:txBody>
      </p:sp>
    </p:spTree>
    <p:extLst>
      <p:ext uri="{BB962C8B-B14F-4D97-AF65-F5344CB8AC3E}">
        <p14:creationId xmlns:p14="http://schemas.microsoft.com/office/powerpoint/2010/main" xmlns="" val="148591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12</a:t>
            </a:fld>
            <a:endParaRPr lang="en-US"/>
          </a:p>
        </p:txBody>
      </p:sp>
    </p:spTree>
    <p:extLst>
      <p:ext uri="{BB962C8B-B14F-4D97-AF65-F5344CB8AC3E}">
        <p14:creationId xmlns:p14="http://schemas.microsoft.com/office/powerpoint/2010/main" xmlns="" val="181466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16</a:t>
            </a:fld>
            <a:endParaRPr lang="en-US"/>
          </a:p>
        </p:txBody>
      </p:sp>
    </p:spTree>
    <p:extLst>
      <p:ext uri="{BB962C8B-B14F-4D97-AF65-F5344CB8AC3E}">
        <p14:creationId xmlns:p14="http://schemas.microsoft.com/office/powerpoint/2010/main" xmlns="" val="3667139960"/>
      </p:ext>
    </p:extLst>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tags" Target="../tags/tag74.xml"/><Relationship Id="rId39" Type="http://schemas.openxmlformats.org/officeDocument/2006/relationships/tags" Target="../tags/tag87.xml"/><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tags" Target="../tags/tag82.xml"/><Relationship Id="rId42" Type="http://schemas.openxmlformats.org/officeDocument/2006/relationships/tags" Target="../tags/tag90.xml"/><Relationship Id="rId47" Type="http://schemas.openxmlformats.org/officeDocument/2006/relationships/tags" Target="../tags/tag95.xml"/><Relationship Id="rId50" Type="http://schemas.openxmlformats.org/officeDocument/2006/relationships/image" Target="../media/image1.pn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tags" Target="../tags/tag73.xml"/><Relationship Id="rId33" Type="http://schemas.openxmlformats.org/officeDocument/2006/relationships/tags" Target="../tags/tag81.xml"/><Relationship Id="rId38" Type="http://schemas.openxmlformats.org/officeDocument/2006/relationships/tags" Target="../tags/tag86.xml"/><Relationship Id="rId46" Type="http://schemas.openxmlformats.org/officeDocument/2006/relationships/tags" Target="../tags/tag94.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tags" Target="../tags/tag77.xml"/><Relationship Id="rId41" Type="http://schemas.openxmlformats.org/officeDocument/2006/relationships/tags" Target="../tags/tag89.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tags" Target="../tags/tag72.xml"/><Relationship Id="rId32" Type="http://schemas.openxmlformats.org/officeDocument/2006/relationships/tags" Target="../tags/tag80.xml"/><Relationship Id="rId37" Type="http://schemas.openxmlformats.org/officeDocument/2006/relationships/tags" Target="../tags/tag85.xml"/><Relationship Id="rId40" Type="http://schemas.openxmlformats.org/officeDocument/2006/relationships/tags" Target="../tags/tag88.xml"/><Relationship Id="rId45" Type="http://schemas.openxmlformats.org/officeDocument/2006/relationships/tags" Target="../tags/tag93.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tags" Target="../tags/tag71.xml"/><Relationship Id="rId28" Type="http://schemas.openxmlformats.org/officeDocument/2006/relationships/tags" Target="../tags/tag76.xml"/><Relationship Id="rId36" Type="http://schemas.openxmlformats.org/officeDocument/2006/relationships/tags" Target="../tags/tag84.xml"/><Relationship Id="rId49" Type="http://schemas.openxmlformats.org/officeDocument/2006/relationships/slideMaster" Target="../slideMasters/slideMaster7.xml"/><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tags" Target="../tags/tag79.xml"/><Relationship Id="rId44" Type="http://schemas.openxmlformats.org/officeDocument/2006/relationships/tags" Target="../tags/tag92.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tags" Target="../tags/tag70.xml"/><Relationship Id="rId27" Type="http://schemas.openxmlformats.org/officeDocument/2006/relationships/tags" Target="../tags/tag75.xml"/><Relationship Id="rId30" Type="http://schemas.openxmlformats.org/officeDocument/2006/relationships/tags" Target="../tags/tag78.xml"/><Relationship Id="rId35" Type="http://schemas.openxmlformats.org/officeDocument/2006/relationships/tags" Target="../tags/tag83.xml"/><Relationship Id="rId43" Type="http://schemas.openxmlformats.org/officeDocument/2006/relationships/tags" Target="../tags/tag91.xml"/><Relationship Id="rId48" Type="http://schemas.openxmlformats.org/officeDocument/2006/relationships/tags" Target="../tags/tag96.xml"/><Relationship Id="rId8" Type="http://schemas.openxmlformats.org/officeDocument/2006/relationships/tags" Target="../tags/tag56.xml"/><Relationship Id="rId51"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109</a:t>
                </a:r>
              </a:p>
              <a:p>
                <a:pPr fontAlgn="auto">
                  <a:spcBef>
                    <a:spcPts val="0"/>
                  </a:spcBef>
                  <a:spcAft>
                    <a:spcPts val="0"/>
                  </a:spcAft>
                  <a:defRPr/>
                </a:pPr>
                <a:r>
                  <a:rPr lang="en-US" sz="1200"/>
                  <a:t>207</a:t>
                </a:r>
              </a:p>
              <a:p>
                <a:pPr fontAlgn="auto">
                  <a:spcBef>
                    <a:spcPts val="0"/>
                  </a:spcBef>
                  <a:spcAft>
                    <a:spcPts val="0"/>
                  </a:spcAft>
                  <a:defRPr/>
                </a:pPr>
                <a:r>
                  <a:rPr lang="en-US" sz="120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131</a:t>
                </a:r>
              </a:p>
              <a:p>
                <a:pPr fontAlgn="auto">
                  <a:spcBef>
                    <a:spcPts val="0"/>
                  </a:spcBef>
                  <a:spcAft>
                    <a:spcPts val="0"/>
                  </a:spcAft>
                  <a:defRPr/>
                </a:pPr>
                <a:r>
                  <a:rPr lang="en-US" sz="1200"/>
                  <a:t>56</a:t>
                </a:r>
              </a:p>
              <a:p>
                <a:pPr fontAlgn="auto">
                  <a:spcBef>
                    <a:spcPts val="0"/>
                  </a:spcBef>
                  <a:spcAft>
                    <a:spcPts val="0"/>
                  </a:spcAft>
                  <a:defRPr/>
                </a:pPr>
                <a:r>
                  <a:rPr lang="en-US" sz="120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0</a:t>
                </a:r>
              </a:p>
              <a:p>
                <a:pPr fontAlgn="auto">
                  <a:spcBef>
                    <a:spcPts val="0"/>
                  </a:spcBef>
                  <a:spcAft>
                    <a:spcPts val="0"/>
                  </a:spcAft>
                  <a:defRPr/>
                </a:pPr>
                <a:r>
                  <a:rPr lang="en-US" sz="1200"/>
                  <a:t>99</a:t>
                </a:r>
              </a:p>
              <a:p>
                <a:pPr fontAlgn="auto">
                  <a:spcBef>
                    <a:spcPts val="0"/>
                  </a:spcBef>
                  <a:spcAft>
                    <a:spcPts val="0"/>
                  </a:spcAft>
                  <a:defRPr/>
                </a:pPr>
                <a:r>
                  <a:rPr lang="en-US" sz="120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85</a:t>
                </a:r>
              </a:p>
              <a:p>
                <a:pPr fontAlgn="auto">
                  <a:spcBef>
                    <a:spcPts val="0"/>
                  </a:spcBef>
                  <a:spcAft>
                    <a:spcPts val="0"/>
                  </a:spcAft>
                  <a:defRPr/>
                </a:pPr>
                <a:r>
                  <a:rPr lang="en-US" sz="1200"/>
                  <a:t>165</a:t>
                </a:r>
              </a:p>
              <a:p>
                <a:pPr fontAlgn="auto">
                  <a:spcBef>
                    <a:spcPts val="0"/>
                  </a:spcBef>
                  <a:spcAft>
                    <a:spcPts val="0"/>
                  </a:spcAft>
                  <a:defRPr/>
                </a:pPr>
                <a:r>
                  <a:rPr lang="en-US" sz="120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73</a:t>
                </a:r>
              </a:p>
              <a:p>
                <a:pPr fontAlgn="auto">
                  <a:spcBef>
                    <a:spcPts val="0"/>
                  </a:spcBef>
                  <a:spcAft>
                    <a:spcPts val="0"/>
                  </a:spcAft>
                  <a:defRPr/>
                </a:pPr>
                <a:r>
                  <a:rPr lang="en-US" sz="120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185</a:t>
                </a:r>
              </a:p>
              <a:p>
                <a:pPr fontAlgn="auto">
                  <a:spcBef>
                    <a:spcPts val="0"/>
                  </a:spcBef>
                  <a:spcAft>
                    <a:spcPts val="0"/>
                  </a:spcAft>
                  <a:defRPr/>
                </a:pPr>
                <a:r>
                  <a:rPr lang="en-US" sz="1200"/>
                  <a:t>175</a:t>
                </a:r>
              </a:p>
              <a:p>
                <a:pPr fontAlgn="auto">
                  <a:spcBef>
                    <a:spcPts val="0"/>
                  </a:spcBef>
                  <a:spcAft>
                    <a:spcPts val="0"/>
                  </a:spcAft>
                  <a:defRPr/>
                </a:pPr>
                <a:r>
                  <a:rPr lang="en-US" sz="120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151</a:t>
                </a:r>
              </a:p>
              <a:p>
                <a:pPr fontAlgn="auto">
                  <a:spcBef>
                    <a:spcPts val="0"/>
                  </a:spcBef>
                  <a:spcAft>
                    <a:spcPts val="0"/>
                  </a:spcAft>
                  <a:defRPr/>
                </a:pPr>
                <a:r>
                  <a:rPr lang="en-US" sz="1200"/>
                  <a:t>75</a:t>
                </a:r>
              </a:p>
              <a:p>
                <a:pPr fontAlgn="auto">
                  <a:spcBef>
                    <a:spcPts val="0"/>
                  </a:spcBef>
                  <a:spcAft>
                    <a:spcPts val="0"/>
                  </a:spcAft>
                  <a:defRPr/>
                </a:pPr>
                <a:r>
                  <a:rPr lang="en-US" sz="120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193</a:t>
                </a:r>
              </a:p>
              <a:p>
                <a:pPr fontAlgn="auto">
                  <a:spcBef>
                    <a:spcPts val="0"/>
                  </a:spcBef>
                  <a:spcAft>
                    <a:spcPts val="0"/>
                  </a:spcAft>
                  <a:defRPr/>
                </a:pPr>
                <a:r>
                  <a:rPr lang="en-US" sz="1200"/>
                  <a:t>187</a:t>
                </a:r>
              </a:p>
              <a:p>
                <a:pPr fontAlgn="auto">
                  <a:spcBef>
                    <a:spcPts val="0"/>
                  </a:spcBef>
                  <a:spcAft>
                    <a:spcPts val="0"/>
                  </a:spcAft>
                  <a:defRPr/>
                </a:pPr>
                <a:r>
                  <a:rPr lang="en-US" sz="120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221</a:t>
                </a:r>
              </a:p>
              <a:p>
                <a:pPr fontAlgn="auto">
                  <a:spcBef>
                    <a:spcPts val="0"/>
                  </a:spcBef>
                  <a:spcAft>
                    <a:spcPts val="0"/>
                  </a:spcAft>
                  <a:defRPr/>
                </a:pPr>
                <a:r>
                  <a:rPr lang="en-US" sz="120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255</a:t>
                </a:r>
              </a:p>
              <a:p>
                <a:pPr fontAlgn="auto">
                  <a:spcBef>
                    <a:spcPts val="0"/>
                  </a:spcBef>
                  <a:spcAft>
                    <a:spcPts val="0"/>
                  </a:spcAft>
                  <a:defRPr/>
                </a:pPr>
                <a:r>
                  <a:rPr lang="en-US" sz="120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236</a:t>
                </a:r>
              </a:p>
              <a:p>
                <a:pPr fontAlgn="auto">
                  <a:spcBef>
                    <a:spcPts val="0"/>
                  </a:spcBef>
                  <a:spcAft>
                    <a:spcPts val="0"/>
                  </a:spcAft>
                  <a:defRPr/>
                </a:pPr>
                <a:r>
                  <a:rPr lang="en-US" sz="1200"/>
                  <a:t>137</a:t>
                </a:r>
              </a:p>
              <a:p>
                <a:pPr fontAlgn="auto">
                  <a:spcBef>
                    <a:spcPts val="0"/>
                  </a:spcBef>
                  <a:spcAft>
                    <a:spcPts val="0"/>
                  </a:spcAft>
                  <a:defRPr/>
                </a:pPr>
                <a:r>
                  <a:rPr lang="en-US" sz="120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127</a:t>
                </a:r>
              </a:p>
              <a:p>
                <a:pPr fontAlgn="auto">
                  <a:spcBef>
                    <a:spcPts val="0"/>
                  </a:spcBef>
                  <a:spcAft>
                    <a:spcPts val="0"/>
                  </a:spcAft>
                  <a:defRPr/>
                </a:pPr>
                <a:r>
                  <a:rPr lang="en-US" sz="1200"/>
                  <a:t>175</a:t>
                </a:r>
              </a:p>
              <a:p>
                <a:pPr fontAlgn="auto">
                  <a:spcBef>
                    <a:spcPts val="0"/>
                  </a:spcBef>
                  <a:spcAft>
                    <a:spcPts val="0"/>
                  </a:spcAft>
                  <a:defRPr/>
                </a:pPr>
                <a:r>
                  <a:rPr lang="en-US" sz="120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203</a:t>
                </a:r>
              </a:p>
              <a:p>
                <a:pPr fontAlgn="auto">
                  <a:spcBef>
                    <a:spcPts val="0"/>
                  </a:spcBef>
                  <a:spcAft>
                    <a:spcPts val="0"/>
                  </a:spcAft>
                  <a:defRPr/>
                </a:pPr>
                <a:r>
                  <a:rPr lang="en-US" sz="1200"/>
                  <a:t>215</a:t>
                </a:r>
              </a:p>
              <a:p>
                <a:pPr fontAlgn="auto">
                  <a:spcBef>
                    <a:spcPts val="0"/>
                  </a:spcBef>
                  <a:spcAft>
                    <a:spcPts val="0"/>
                  </a:spcAft>
                  <a:defRPr/>
                </a:pPr>
                <a:r>
                  <a:rPr lang="en-US" sz="120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179</a:t>
                </a:r>
              </a:p>
              <a:p>
                <a:pPr fontAlgn="auto">
                  <a:spcBef>
                    <a:spcPts val="0"/>
                  </a:spcBef>
                  <a:spcAft>
                    <a:spcPts val="0"/>
                  </a:spcAft>
                  <a:defRPr/>
                </a:pPr>
                <a:r>
                  <a:rPr lang="en-US" sz="1200">
                    <a:solidFill>
                      <a:schemeClr val="dk2"/>
                    </a:solidFill>
                  </a:rPr>
                  <a:t>149</a:t>
                </a:r>
              </a:p>
              <a:p>
                <a:pPr fontAlgn="auto">
                  <a:spcBef>
                    <a:spcPts val="0"/>
                  </a:spcBef>
                  <a:spcAft>
                    <a:spcPts val="0"/>
                  </a:spcAft>
                  <a:defRPr/>
                </a:pPr>
                <a:r>
                  <a:rPr lang="en-US" sz="120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212</a:t>
                </a:r>
              </a:p>
              <a:p>
                <a:pPr fontAlgn="auto">
                  <a:spcBef>
                    <a:spcPts val="0"/>
                  </a:spcBef>
                  <a:spcAft>
                    <a:spcPts val="0"/>
                  </a:spcAft>
                  <a:defRPr/>
                </a:pPr>
                <a:r>
                  <a:rPr lang="en-US" sz="1200"/>
                  <a:t>195</a:t>
                </a:r>
              </a:p>
              <a:p>
                <a:pPr fontAlgn="auto">
                  <a:spcBef>
                    <a:spcPts val="0"/>
                  </a:spcBef>
                  <a:spcAft>
                    <a:spcPts val="0"/>
                  </a:spcAft>
                  <a:defRPr/>
                </a:pPr>
                <a:r>
                  <a:rPr lang="en-US" sz="120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242</a:t>
                </a:r>
              </a:p>
              <a:p>
                <a:pPr fontAlgn="auto">
                  <a:spcBef>
                    <a:spcPts val="0"/>
                  </a:spcBef>
                  <a:spcAft>
                    <a:spcPts val="0"/>
                  </a:spcAft>
                  <a:defRPr/>
                </a:pPr>
                <a:r>
                  <a:rPr lang="en-US" sz="120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249</a:t>
                </a:r>
              </a:p>
              <a:p>
                <a:pPr fontAlgn="auto">
                  <a:spcBef>
                    <a:spcPts val="0"/>
                  </a:spcBef>
                  <a:spcAft>
                    <a:spcPts val="0"/>
                  </a:spcAft>
                  <a:defRPr/>
                </a:pPr>
                <a:r>
                  <a:rPr lang="en-US" sz="1200"/>
                  <a:t>213</a:t>
                </a:r>
                <a:endParaRPr lang="en-US" sz="1200" dirty="0"/>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229</a:t>
                </a:r>
              </a:p>
              <a:p>
                <a:pPr fontAlgn="auto">
                  <a:spcBef>
                    <a:spcPts val="0"/>
                  </a:spcBef>
                  <a:spcAft>
                    <a:spcPts val="0"/>
                  </a:spcAft>
                  <a:defRPr/>
                </a:pPr>
                <a:r>
                  <a:rPr lang="en-US" sz="1200"/>
                  <a:t>205</a:t>
                </a:r>
              </a:p>
              <a:p>
                <a:pPr fontAlgn="auto">
                  <a:spcBef>
                    <a:spcPts val="0"/>
                  </a:spcBef>
                  <a:spcAft>
                    <a:spcPts val="0"/>
                  </a:spcAft>
                  <a:defRPr/>
                </a:pPr>
                <a:r>
                  <a:rPr lang="en-US" sz="1200"/>
                  <a:t>186</a:t>
                </a:r>
                <a:endParaRPr lang="en-US" sz="1200" dirty="0"/>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248</a:t>
                </a:r>
              </a:p>
              <a:p>
                <a:pPr fontAlgn="auto">
                  <a:spcBef>
                    <a:spcPts val="0"/>
                  </a:spcBef>
                  <a:spcAft>
                    <a:spcPts val="0"/>
                  </a:spcAft>
                  <a:defRPr/>
                </a:pPr>
                <a:r>
                  <a:rPr lang="en-US" sz="1200"/>
                  <a:t>241</a:t>
                </a:r>
              </a:p>
              <a:p>
                <a:pPr fontAlgn="auto">
                  <a:spcBef>
                    <a:spcPts val="0"/>
                  </a:spcBef>
                  <a:spcAft>
                    <a:spcPts val="0"/>
                  </a:spcAft>
                  <a:defRPr/>
                </a:pPr>
                <a:r>
                  <a:rPr lang="en-US" sz="120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231</a:t>
                </a:r>
              </a:p>
              <a:p>
                <a:pPr fontAlgn="auto">
                  <a:spcBef>
                    <a:spcPts val="0"/>
                  </a:spcBef>
                  <a:spcAft>
                    <a:spcPts val="0"/>
                  </a:spcAft>
                  <a:defRPr/>
                </a:pPr>
                <a:r>
                  <a:rPr lang="en-US" sz="1200"/>
                  <a:t>200</a:t>
                </a:r>
                <a:endParaRPr lang="en-US" sz="1200" dirty="0"/>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241</a:t>
                </a:r>
              </a:p>
              <a:p>
                <a:pPr fontAlgn="auto">
                  <a:spcBef>
                    <a:spcPts val="0"/>
                  </a:spcBef>
                  <a:spcAft>
                    <a:spcPts val="0"/>
                  </a:spcAft>
                  <a:defRPr/>
                </a:pPr>
                <a:r>
                  <a:rPr lang="en-US" sz="1200"/>
                  <a:t>240</a:t>
                </a:r>
              </a:p>
              <a:p>
                <a:pPr fontAlgn="auto">
                  <a:spcBef>
                    <a:spcPts val="0"/>
                  </a:spcBef>
                  <a:spcAft>
                    <a:spcPts val="0"/>
                  </a:spcAft>
                  <a:defRPr/>
                </a:pPr>
                <a:r>
                  <a:rPr lang="en-US" sz="1200"/>
                  <a:t>202</a:t>
                </a:r>
                <a:endParaRPr lang="en-US" sz="1200" dirty="0"/>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251</a:t>
                </a:r>
              </a:p>
              <a:p>
                <a:pPr fontAlgn="auto">
                  <a:spcBef>
                    <a:spcPts val="0"/>
                  </a:spcBef>
                  <a:spcAft>
                    <a:spcPts val="0"/>
                  </a:spcAft>
                  <a:defRPr/>
                </a:pPr>
                <a:r>
                  <a:rPr lang="en-US" sz="1200"/>
                  <a:t>251</a:t>
                </a:r>
              </a:p>
              <a:p>
                <a:pPr fontAlgn="auto">
                  <a:spcBef>
                    <a:spcPts val="0"/>
                  </a:spcBef>
                  <a:spcAft>
                    <a:spcPts val="0"/>
                  </a:spcAft>
                  <a:defRPr/>
                </a:pPr>
                <a:r>
                  <a:rPr lang="en-US" sz="1200"/>
                  <a:t>241</a:t>
                </a:r>
                <a:endParaRPr lang="en-US" sz="1200" dirty="0"/>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a:prstGeom prst="rect">
            <a:avLst/>
          </a:prstGeo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109</a:t>
                </a:r>
              </a:p>
              <a:p>
                <a:pPr fontAlgn="auto">
                  <a:spcBef>
                    <a:spcPts val="0"/>
                  </a:spcBef>
                  <a:spcAft>
                    <a:spcPts val="0"/>
                  </a:spcAft>
                  <a:defRPr/>
                </a:pPr>
                <a:r>
                  <a:rPr lang="en-US" sz="1200">
                    <a:solidFill>
                      <a:prstClr val="white"/>
                    </a:solidFill>
                  </a:rPr>
                  <a:t>207</a:t>
                </a:r>
              </a:p>
              <a:p>
                <a:pPr fontAlgn="auto">
                  <a:spcBef>
                    <a:spcPts val="0"/>
                  </a:spcBef>
                  <a:spcAft>
                    <a:spcPts val="0"/>
                  </a:spcAft>
                  <a:defRPr/>
                </a:pPr>
                <a:r>
                  <a:rPr lang="en-US" sz="120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1F497D"/>
                    </a:solidFill>
                  </a:rPr>
                  <a:t>255</a:t>
                </a:r>
              </a:p>
              <a:p>
                <a:pPr fontAlgn="auto">
                  <a:spcBef>
                    <a:spcPts val="0"/>
                  </a:spcBef>
                  <a:spcAft>
                    <a:spcPts val="0"/>
                  </a:spcAft>
                  <a:defRPr/>
                </a:pPr>
                <a:r>
                  <a:rPr lang="en-US" sz="1200">
                    <a:solidFill>
                      <a:srgbClr val="1F497D"/>
                    </a:solidFill>
                  </a:rPr>
                  <a:t>255</a:t>
                </a:r>
              </a:p>
              <a:p>
                <a:pPr fontAlgn="auto">
                  <a:spcBef>
                    <a:spcPts val="0"/>
                  </a:spcBef>
                  <a:spcAft>
                    <a:spcPts val="0"/>
                  </a:spcAft>
                  <a:defRPr/>
                </a:pPr>
                <a:r>
                  <a:rPr lang="en-US" sz="120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131</a:t>
                </a:r>
              </a:p>
              <a:p>
                <a:pPr fontAlgn="auto">
                  <a:spcBef>
                    <a:spcPts val="0"/>
                  </a:spcBef>
                  <a:spcAft>
                    <a:spcPts val="0"/>
                  </a:spcAft>
                  <a:defRPr/>
                </a:pPr>
                <a:r>
                  <a:rPr lang="en-US" sz="1200">
                    <a:solidFill>
                      <a:prstClr val="white"/>
                    </a:solidFill>
                  </a:rPr>
                  <a:t>56</a:t>
                </a:r>
              </a:p>
              <a:p>
                <a:pPr fontAlgn="auto">
                  <a:spcBef>
                    <a:spcPts val="0"/>
                  </a:spcBef>
                  <a:spcAft>
                    <a:spcPts val="0"/>
                  </a:spcAft>
                  <a:defRPr/>
                </a:pPr>
                <a:r>
                  <a:rPr lang="en-US" sz="120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0</a:t>
                </a:r>
              </a:p>
              <a:p>
                <a:pPr fontAlgn="auto">
                  <a:spcBef>
                    <a:spcPts val="0"/>
                  </a:spcBef>
                  <a:spcAft>
                    <a:spcPts val="0"/>
                  </a:spcAft>
                  <a:defRPr/>
                </a:pPr>
                <a:r>
                  <a:rPr lang="en-US" sz="1200">
                    <a:solidFill>
                      <a:prstClr val="white"/>
                    </a:solidFill>
                  </a:rPr>
                  <a:t>99</a:t>
                </a:r>
              </a:p>
              <a:p>
                <a:pPr fontAlgn="auto">
                  <a:spcBef>
                    <a:spcPts val="0"/>
                  </a:spcBef>
                  <a:spcAft>
                    <a:spcPts val="0"/>
                  </a:spcAft>
                  <a:defRPr/>
                </a:pPr>
                <a:r>
                  <a:rPr lang="en-US" sz="120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85</a:t>
                </a:r>
              </a:p>
              <a:p>
                <a:pPr fontAlgn="auto">
                  <a:spcBef>
                    <a:spcPts val="0"/>
                  </a:spcBef>
                  <a:spcAft>
                    <a:spcPts val="0"/>
                  </a:spcAft>
                  <a:defRPr/>
                </a:pPr>
                <a:r>
                  <a:rPr lang="en-US" sz="1200">
                    <a:solidFill>
                      <a:prstClr val="white"/>
                    </a:solidFill>
                  </a:rPr>
                  <a:t>165</a:t>
                </a:r>
              </a:p>
              <a:p>
                <a:pPr fontAlgn="auto">
                  <a:spcBef>
                    <a:spcPts val="0"/>
                  </a:spcBef>
                  <a:spcAft>
                    <a:spcPts val="0"/>
                  </a:spcAft>
                  <a:defRPr/>
                </a:pPr>
                <a:r>
                  <a:rPr lang="en-US" sz="120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214</a:t>
                </a:r>
              </a:p>
              <a:p>
                <a:pPr fontAlgn="auto">
                  <a:spcBef>
                    <a:spcPts val="0"/>
                  </a:spcBef>
                  <a:spcAft>
                    <a:spcPts val="0"/>
                  </a:spcAft>
                  <a:defRPr/>
                </a:pPr>
                <a:r>
                  <a:rPr lang="en-US" sz="1200">
                    <a:solidFill>
                      <a:prstClr val="white"/>
                    </a:solidFill>
                  </a:rPr>
                  <a:t>73</a:t>
                </a:r>
              </a:p>
              <a:p>
                <a:pPr fontAlgn="auto">
                  <a:spcBef>
                    <a:spcPts val="0"/>
                  </a:spcBef>
                  <a:spcAft>
                    <a:spcPts val="0"/>
                  </a:spcAft>
                  <a:defRPr/>
                </a:pPr>
                <a:r>
                  <a:rPr lang="en-US" sz="120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185</a:t>
                </a:r>
              </a:p>
              <a:p>
                <a:pPr fontAlgn="auto">
                  <a:spcBef>
                    <a:spcPts val="0"/>
                  </a:spcBef>
                  <a:spcAft>
                    <a:spcPts val="0"/>
                  </a:spcAft>
                  <a:defRPr/>
                </a:pPr>
                <a:r>
                  <a:rPr lang="en-US" sz="1200">
                    <a:solidFill>
                      <a:prstClr val="white"/>
                    </a:solidFill>
                  </a:rPr>
                  <a:t>175</a:t>
                </a:r>
              </a:p>
              <a:p>
                <a:pPr fontAlgn="auto">
                  <a:spcBef>
                    <a:spcPts val="0"/>
                  </a:spcBef>
                  <a:spcAft>
                    <a:spcPts val="0"/>
                  </a:spcAft>
                  <a:defRPr/>
                </a:pPr>
                <a:r>
                  <a:rPr lang="en-US" sz="120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151</a:t>
                </a:r>
              </a:p>
              <a:p>
                <a:pPr fontAlgn="auto">
                  <a:spcBef>
                    <a:spcPts val="0"/>
                  </a:spcBef>
                  <a:spcAft>
                    <a:spcPts val="0"/>
                  </a:spcAft>
                  <a:defRPr/>
                </a:pPr>
                <a:r>
                  <a:rPr lang="en-US" sz="1200">
                    <a:solidFill>
                      <a:prstClr val="white"/>
                    </a:solidFill>
                  </a:rPr>
                  <a:t>75</a:t>
                </a:r>
              </a:p>
              <a:p>
                <a:pPr fontAlgn="auto">
                  <a:spcBef>
                    <a:spcPts val="0"/>
                  </a:spcBef>
                  <a:spcAft>
                    <a:spcPts val="0"/>
                  </a:spcAft>
                  <a:defRPr/>
                </a:pPr>
                <a:r>
                  <a:rPr lang="en-US" sz="120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193</a:t>
                </a:r>
              </a:p>
              <a:p>
                <a:pPr fontAlgn="auto">
                  <a:spcBef>
                    <a:spcPts val="0"/>
                  </a:spcBef>
                  <a:spcAft>
                    <a:spcPts val="0"/>
                  </a:spcAft>
                  <a:defRPr/>
                </a:pPr>
                <a:r>
                  <a:rPr lang="en-US" sz="1200">
                    <a:solidFill>
                      <a:prstClr val="white"/>
                    </a:solidFill>
                  </a:rPr>
                  <a:t>187</a:t>
                </a:r>
              </a:p>
              <a:p>
                <a:pPr fontAlgn="auto">
                  <a:spcBef>
                    <a:spcPts val="0"/>
                  </a:spcBef>
                  <a:spcAft>
                    <a:spcPts val="0"/>
                  </a:spcAft>
                  <a:defRPr/>
                </a:pPr>
                <a:r>
                  <a:rPr lang="en-US" sz="120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221</a:t>
                </a:r>
              </a:p>
              <a:p>
                <a:pPr fontAlgn="auto">
                  <a:spcBef>
                    <a:spcPts val="0"/>
                  </a:spcBef>
                  <a:spcAft>
                    <a:spcPts val="0"/>
                  </a:spcAft>
                  <a:defRPr/>
                </a:pPr>
                <a:r>
                  <a:rPr lang="en-US" sz="120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236</a:t>
                </a:r>
              </a:p>
              <a:p>
                <a:pPr fontAlgn="auto">
                  <a:spcBef>
                    <a:spcPts val="0"/>
                  </a:spcBef>
                  <a:spcAft>
                    <a:spcPts val="0"/>
                  </a:spcAft>
                  <a:defRPr/>
                </a:pPr>
                <a:r>
                  <a:rPr lang="en-US" sz="1200">
                    <a:solidFill>
                      <a:prstClr val="white"/>
                    </a:solidFill>
                  </a:rPr>
                  <a:t>137</a:t>
                </a:r>
              </a:p>
              <a:p>
                <a:pPr fontAlgn="auto">
                  <a:spcBef>
                    <a:spcPts val="0"/>
                  </a:spcBef>
                  <a:spcAft>
                    <a:spcPts val="0"/>
                  </a:spcAft>
                  <a:defRPr/>
                </a:pPr>
                <a:r>
                  <a:rPr lang="en-US" sz="120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127</a:t>
                </a:r>
              </a:p>
              <a:p>
                <a:pPr fontAlgn="auto">
                  <a:spcBef>
                    <a:spcPts val="0"/>
                  </a:spcBef>
                  <a:spcAft>
                    <a:spcPts val="0"/>
                  </a:spcAft>
                  <a:defRPr/>
                </a:pPr>
                <a:r>
                  <a:rPr lang="en-US" sz="1200">
                    <a:solidFill>
                      <a:prstClr val="white"/>
                    </a:solidFill>
                  </a:rPr>
                  <a:t>175</a:t>
                </a:r>
              </a:p>
              <a:p>
                <a:pPr fontAlgn="auto">
                  <a:spcBef>
                    <a:spcPts val="0"/>
                  </a:spcBef>
                  <a:spcAft>
                    <a:spcPts val="0"/>
                  </a:spcAft>
                  <a:defRPr/>
                </a:pPr>
                <a:r>
                  <a:rPr lang="en-US" sz="120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203</a:t>
                </a:r>
              </a:p>
              <a:p>
                <a:pPr fontAlgn="auto">
                  <a:spcBef>
                    <a:spcPts val="0"/>
                  </a:spcBef>
                  <a:spcAft>
                    <a:spcPts val="0"/>
                  </a:spcAft>
                  <a:defRPr/>
                </a:pPr>
                <a:r>
                  <a:rPr lang="en-US" sz="1200">
                    <a:solidFill>
                      <a:prstClr val="white"/>
                    </a:solidFill>
                  </a:rPr>
                  <a:t>215</a:t>
                </a:r>
              </a:p>
              <a:p>
                <a:pPr fontAlgn="auto">
                  <a:spcBef>
                    <a:spcPts val="0"/>
                  </a:spcBef>
                  <a:spcAft>
                    <a:spcPts val="0"/>
                  </a:spcAft>
                  <a:defRPr/>
                </a:pPr>
                <a:r>
                  <a:rPr lang="en-US" sz="120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1F497D"/>
                    </a:solidFill>
                  </a:rPr>
                  <a:t>179</a:t>
                </a:r>
              </a:p>
              <a:p>
                <a:pPr fontAlgn="auto">
                  <a:spcBef>
                    <a:spcPts val="0"/>
                  </a:spcBef>
                  <a:spcAft>
                    <a:spcPts val="0"/>
                  </a:spcAft>
                  <a:defRPr/>
                </a:pPr>
                <a:r>
                  <a:rPr lang="en-US" sz="1200">
                    <a:solidFill>
                      <a:srgbClr val="1F497D"/>
                    </a:solidFill>
                  </a:rPr>
                  <a:t>149</a:t>
                </a:r>
              </a:p>
              <a:p>
                <a:pPr fontAlgn="auto">
                  <a:spcBef>
                    <a:spcPts val="0"/>
                  </a:spcBef>
                  <a:spcAft>
                    <a:spcPts val="0"/>
                  </a:spcAft>
                  <a:defRPr/>
                </a:pPr>
                <a:r>
                  <a:rPr lang="en-US" sz="120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212</a:t>
                </a:r>
              </a:p>
              <a:p>
                <a:pPr fontAlgn="auto">
                  <a:spcBef>
                    <a:spcPts val="0"/>
                  </a:spcBef>
                  <a:spcAft>
                    <a:spcPts val="0"/>
                  </a:spcAft>
                  <a:defRPr/>
                </a:pPr>
                <a:r>
                  <a:rPr lang="en-US" sz="1200">
                    <a:solidFill>
                      <a:prstClr val="white"/>
                    </a:solidFill>
                  </a:rPr>
                  <a:t>195</a:t>
                </a:r>
              </a:p>
              <a:p>
                <a:pPr fontAlgn="auto">
                  <a:spcBef>
                    <a:spcPts val="0"/>
                  </a:spcBef>
                  <a:spcAft>
                    <a:spcPts val="0"/>
                  </a:spcAft>
                  <a:defRPr/>
                </a:pPr>
                <a:r>
                  <a:rPr lang="en-US" sz="120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242</a:t>
                </a:r>
              </a:p>
              <a:p>
                <a:pPr fontAlgn="auto">
                  <a:spcBef>
                    <a:spcPts val="0"/>
                  </a:spcBef>
                  <a:spcAft>
                    <a:spcPts val="0"/>
                  </a:spcAft>
                  <a:defRPr/>
                </a:pPr>
                <a:r>
                  <a:rPr lang="en-US" sz="120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249</a:t>
                </a:r>
              </a:p>
              <a:p>
                <a:pPr fontAlgn="auto">
                  <a:spcBef>
                    <a:spcPts val="0"/>
                  </a:spcBef>
                  <a:spcAft>
                    <a:spcPts val="0"/>
                  </a:spcAft>
                  <a:defRPr/>
                </a:pPr>
                <a:r>
                  <a:rPr lang="en-US" sz="1200">
                    <a:solidFill>
                      <a:prstClr val="white"/>
                    </a:solidFill>
                  </a:rPr>
                  <a:t>213</a:t>
                </a:r>
                <a:endParaRPr lang="en-US" sz="1200" dirty="0">
                  <a:solidFill>
                    <a:prstClr val="white"/>
                  </a:solidFill>
                </a:endParaRP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229</a:t>
                </a:r>
              </a:p>
              <a:p>
                <a:pPr fontAlgn="auto">
                  <a:spcBef>
                    <a:spcPts val="0"/>
                  </a:spcBef>
                  <a:spcAft>
                    <a:spcPts val="0"/>
                  </a:spcAft>
                  <a:defRPr/>
                </a:pPr>
                <a:r>
                  <a:rPr lang="en-US" sz="1200">
                    <a:solidFill>
                      <a:prstClr val="white"/>
                    </a:solidFill>
                  </a:rPr>
                  <a:t>205</a:t>
                </a:r>
              </a:p>
              <a:p>
                <a:pPr fontAlgn="auto">
                  <a:spcBef>
                    <a:spcPts val="0"/>
                  </a:spcBef>
                  <a:spcAft>
                    <a:spcPts val="0"/>
                  </a:spcAft>
                  <a:defRPr/>
                </a:pPr>
                <a:r>
                  <a:rPr lang="en-US" sz="1200">
                    <a:solidFill>
                      <a:prstClr val="white"/>
                    </a:solidFill>
                  </a:rPr>
                  <a:t>186</a:t>
                </a:r>
                <a:endParaRPr lang="en-US" sz="1200" dirty="0">
                  <a:solidFill>
                    <a:prstClr val="white"/>
                  </a:solidFill>
                </a:endParaRP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248</a:t>
                </a:r>
              </a:p>
              <a:p>
                <a:pPr fontAlgn="auto">
                  <a:spcBef>
                    <a:spcPts val="0"/>
                  </a:spcBef>
                  <a:spcAft>
                    <a:spcPts val="0"/>
                  </a:spcAft>
                  <a:defRPr/>
                </a:pPr>
                <a:r>
                  <a:rPr lang="en-US" sz="1200">
                    <a:solidFill>
                      <a:prstClr val="white"/>
                    </a:solidFill>
                  </a:rPr>
                  <a:t>241</a:t>
                </a:r>
              </a:p>
              <a:p>
                <a:pPr fontAlgn="auto">
                  <a:spcBef>
                    <a:spcPts val="0"/>
                  </a:spcBef>
                  <a:spcAft>
                    <a:spcPts val="0"/>
                  </a:spcAft>
                  <a:defRPr/>
                </a:pPr>
                <a:r>
                  <a:rPr lang="en-US" sz="120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214</a:t>
                </a:r>
              </a:p>
              <a:p>
                <a:pPr fontAlgn="auto">
                  <a:spcBef>
                    <a:spcPts val="0"/>
                  </a:spcBef>
                  <a:spcAft>
                    <a:spcPts val="0"/>
                  </a:spcAft>
                  <a:defRPr/>
                </a:pPr>
                <a:r>
                  <a:rPr lang="en-US" sz="1200">
                    <a:solidFill>
                      <a:prstClr val="white"/>
                    </a:solidFill>
                  </a:rPr>
                  <a:t>231</a:t>
                </a:r>
              </a:p>
              <a:p>
                <a:pPr fontAlgn="auto">
                  <a:spcBef>
                    <a:spcPts val="0"/>
                  </a:spcBef>
                  <a:spcAft>
                    <a:spcPts val="0"/>
                  </a:spcAft>
                  <a:defRPr/>
                </a:pPr>
                <a:r>
                  <a:rPr lang="en-US" sz="1200">
                    <a:solidFill>
                      <a:prstClr val="white"/>
                    </a:solidFill>
                  </a:rPr>
                  <a:t>200</a:t>
                </a:r>
                <a:endParaRPr lang="en-US" sz="1200" dirty="0">
                  <a:solidFill>
                    <a:prstClr val="white"/>
                  </a:solidFill>
                </a:endParaRP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241</a:t>
                </a:r>
              </a:p>
              <a:p>
                <a:pPr fontAlgn="auto">
                  <a:spcBef>
                    <a:spcPts val="0"/>
                  </a:spcBef>
                  <a:spcAft>
                    <a:spcPts val="0"/>
                  </a:spcAft>
                  <a:defRPr/>
                </a:pPr>
                <a:r>
                  <a:rPr lang="en-US" sz="1200">
                    <a:solidFill>
                      <a:prstClr val="white"/>
                    </a:solidFill>
                  </a:rPr>
                  <a:t>240</a:t>
                </a:r>
              </a:p>
              <a:p>
                <a:pPr fontAlgn="auto">
                  <a:spcBef>
                    <a:spcPts val="0"/>
                  </a:spcBef>
                  <a:spcAft>
                    <a:spcPts val="0"/>
                  </a:spcAft>
                  <a:defRPr/>
                </a:pPr>
                <a:r>
                  <a:rPr lang="en-US" sz="1200">
                    <a:solidFill>
                      <a:prstClr val="white"/>
                    </a:solidFill>
                  </a:rPr>
                  <a:t>202</a:t>
                </a:r>
                <a:endParaRPr lang="en-US" sz="1200" dirty="0">
                  <a:solidFill>
                    <a:prstClr val="white"/>
                  </a:solidFill>
                </a:endParaRP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251</a:t>
                </a:r>
              </a:p>
              <a:p>
                <a:pPr fontAlgn="auto">
                  <a:spcBef>
                    <a:spcPts val="0"/>
                  </a:spcBef>
                  <a:spcAft>
                    <a:spcPts val="0"/>
                  </a:spcAft>
                  <a:defRPr/>
                </a:pPr>
                <a:r>
                  <a:rPr lang="en-US" sz="1200">
                    <a:solidFill>
                      <a:prstClr val="white"/>
                    </a:solidFill>
                  </a:rPr>
                  <a:t>251</a:t>
                </a:r>
              </a:p>
              <a:p>
                <a:pPr fontAlgn="auto">
                  <a:spcBef>
                    <a:spcPts val="0"/>
                  </a:spcBef>
                  <a:spcAft>
                    <a:spcPts val="0"/>
                  </a:spcAft>
                  <a:defRPr/>
                </a:pPr>
                <a:r>
                  <a:rPr lang="en-US" sz="1200">
                    <a:solidFill>
                      <a:prstClr val="white"/>
                    </a:solidFill>
                  </a:rPr>
                  <a:t>241</a:t>
                </a:r>
                <a:endParaRPr lang="en-US" sz="1200" dirty="0">
                  <a:solidFill>
                    <a:prstClr val="white"/>
                  </a:solidFill>
                </a:endParaRP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4CA112C5-049B-4B73-B5F3-54C02C47F873}"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4904" y="3440303"/>
            <a:ext cx="7772400" cy="669926"/>
          </a:xfrm>
        </p:spPr>
        <p:txBody>
          <a:bodyPr>
            <a:normAutofit/>
          </a:bodyPr>
          <a:lstStyle>
            <a:lvl1pPr algn="l">
              <a:defRPr kumimoji="0" lang="en-US" sz="38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71856" y="4123944"/>
            <a:ext cx="7781544" cy="496824"/>
          </a:xfrm>
        </p:spPr>
        <p:txBody>
          <a:bodyPr>
            <a:noAutofit/>
          </a:bodyPr>
          <a:lstStyle>
            <a:lvl1pPr marL="0" indent="0" algn="l">
              <a:buNone/>
              <a:defRPr kumimoji="0" lang="en-US" sz="32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ED6E6B-E64A-49CD-89B9-42CB8FBB3BA1}" type="slidenum">
              <a:rPr lang="en-US"/>
              <a:pPr>
                <a:defRPr/>
              </a:pPr>
              <a:t>‹#›</a:t>
            </a:fld>
            <a:endParaRPr lang="en-US" dirty="0"/>
          </a:p>
        </p:txBody>
      </p:sp>
      <p:sp>
        <p:nvSpPr>
          <p:cNvPr id="7" name="Slide Number Placeholder 5"/>
          <p:cNvSpPr txBox="1">
            <a:spLocks/>
          </p:cNvSpPr>
          <p:nvPr userDrawn="1"/>
        </p:nvSpPr>
        <p:spPr>
          <a:xfrm>
            <a:off x="0" y="0"/>
            <a:ext cx="838200" cy="685800"/>
          </a:xfrm>
          <a:prstGeom prst="rect">
            <a:avLst/>
          </a:prstGeom>
          <a:solidFill>
            <a:schemeClr val="bg1"/>
          </a:solidFill>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accent1"/>
                </a:solidFill>
                <a:effectLst/>
                <a:uLnTx/>
                <a:uFillTx/>
                <a:latin typeface="+mn-lt"/>
                <a:ea typeface="+mn-ea"/>
                <a:cs typeface="+mn-cs"/>
              </a:rPr>
              <a:t>High Tech Marketing</a:t>
            </a:r>
            <a:endParaRPr kumimoji="0" lang="en-US" sz="1000" b="1"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7CE87BE8-1CB9-460D-8959-563EB250A989}" type="slidenum">
              <a:rPr lang="en-US"/>
              <a:pPr>
                <a:defRPr/>
              </a:pPr>
              <a:t>‹#›</a:t>
            </a:fld>
            <a:endParaRPr lang="en-US" dirty="0"/>
          </a:p>
        </p:txBody>
      </p:sp>
      <p:sp>
        <p:nvSpPr>
          <p:cNvPr id="3"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
        <p:nvSpPr>
          <p:cNvPr id="4" name="Slide Number Placeholder 5"/>
          <p:cNvSpPr txBox="1">
            <a:spLocks/>
          </p:cNvSpPr>
          <p:nvPr userDrawn="1"/>
        </p:nvSpPr>
        <p:spPr>
          <a:xfrm>
            <a:off x="0" y="0"/>
            <a:ext cx="838200" cy="685800"/>
          </a:xfrm>
          <a:prstGeom prst="rect">
            <a:avLst/>
          </a:prstGeom>
          <a:solidFill>
            <a:schemeClr val="bg1"/>
          </a:solidFill>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accent1"/>
                </a:solidFill>
                <a:effectLst/>
                <a:uLnTx/>
                <a:uFillTx/>
                <a:latin typeface="+mn-lt"/>
                <a:ea typeface="+mn-ea"/>
                <a:cs typeface="+mn-cs"/>
              </a:rPr>
              <a:t>High Tech Marketing</a:t>
            </a:r>
            <a:endParaRPr kumimoji="0" lang="en-US" sz="1000" b="1"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53975"/>
            <a:ext cx="7467600" cy="477838"/>
          </a:xfrm>
          <a:prstGeom prst="rect">
            <a:avLst/>
          </a:prstGeom>
        </p:spPr>
        <p:txBody>
          <a:bodyPr/>
          <a:lstStyle/>
          <a:p>
            <a:r>
              <a:rPr lang="en-US" smtClean="0"/>
              <a:t>Click to edit Master title style</a:t>
            </a:r>
            <a:endParaRPr lang="en-US"/>
          </a:p>
        </p:txBody>
      </p:sp>
      <p:sp>
        <p:nvSpPr>
          <p:cNvPr id="3" name="Slide Number Placeholder 5"/>
          <p:cNvSpPr txBox="1">
            <a:spLocks/>
          </p:cNvSpPr>
          <p:nvPr userDrawn="1"/>
        </p:nvSpPr>
        <p:spPr>
          <a:xfrm>
            <a:off x="0" y="0"/>
            <a:ext cx="838200" cy="685800"/>
          </a:xfrm>
          <a:prstGeom prst="rect">
            <a:avLst/>
          </a:prstGeom>
          <a:solidFill>
            <a:schemeClr val="bg1"/>
          </a:solidFill>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accent1"/>
                </a:solidFill>
                <a:effectLst/>
                <a:uLnTx/>
                <a:uFillTx/>
                <a:latin typeface="+mn-lt"/>
                <a:ea typeface="+mn-ea"/>
                <a:cs typeface="+mn-cs"/>
              </a:rPr>
              <a:t>High Tech Marketing</a:t>
            </a:r>
            <a:endParaRPr kumimoji="0" lang="en-US" sz="1000" b="1" i="0" u="none" strike="noStrike" kern="1200" cap="none" spc="0" normalizeH="0" baseline="0" noProof="0" dirty="0">
              <a:ln>
                <a:noFill/>
              </a:ln>
              <a:solidFill>
                <a:schemeClr val="accent1"/>
              </a:solidFill>
              <a:effectLst/>
              <a:uLnTx/>
              <a:uFillTx/>
              <a:latin typeface="+mn-lt"/>
              <a:ea typeface="+mn-ea"/>
              <a:cs typeface="+mn-cs"/>
            </a:endParaRPr>
          </a:p>
        </p:txBody>
      </p:sp>
    </p:spTree>
    <p:extLst>
      <p:ext uri="{BB962C8B-B14F-4D97-AF65-F5344CB8AC3E}">
        <p14:creationId xmlns:p14="http://schemas.microsoft.com/office/powerpoint/2010/main" xmlns="" val="9177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Slide Number Placeholder 5"/>
          <p:cNvSpPr txBox="1">
            <a:spLocks/>
          </p:cNvSpPr>
          <p:nvPr userDrawn="1"/>
        </p:nvSpPr>
        <p:spPr>
          <a:xfrm>
            <a:off x="0" y="0"/>
            <a:ext cx="838200" cy="685800"/>
          </a:xfrm>
          <a:prstGeom prst="rect">
            <a:avLst/>
          </a:prstGeom>
          <a:solidFill>
            <a:schemeClr val="bg1"/>
          </a:solidFill>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accent1"/>
                </a:solidFill>
                <a:effectLst/>
                <a:uLnTx/>
                <a:uFillTx/>
                <a:latin typeface="+mn-lt"/>
                <a:ea typeface="+mn-ea"/>
                <a:cs typeface="+mn-cs"/>
              </a:rPr>
              <a:t>High Tech Marketing</a:t>
            </a:r>
            <a:endParaRPr kumimoji="0" lang="en-US" sz="1000" b="1" i="0" u="none" strike="noStrike" kern="1200" cap="none" spc="0" normalizeH="0" baseline="0" noProof="0" dirty="0">
              <a:ln>
                <a:noFill/>
              </a:ln>
              <a:solidFill>
                <a:schemeClr val="accent1"/>
              </a:solidFill>
              <a:effectLst/>
              <a:uLnTx/>
              <a:uFillTx/>
              <a:latin typeface="+mn-lt"/>
              <a:ea typeface="+mn-ea"/>
              <a:cs typeface="+mn-cs"/>
            </a:endParaRPr>
          </a:p>
        </p:txBody>
      </p:sp>
    </p:spTree>
    <p:extLst>
      <p:ext uri="{BB962C8B-B14F-4D97-AF65-F5344CB8AC3E}">
        <p14:creationId xmlns:p14="http://schemas.microsoft.com/office/powerpoint/2010/main" xmlns="" val="232078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5"/>
          <p:cNvSpPr>
            <a:spLocks noGrp="1"/>
          </p:cNvSpPr>
          <p:nvPr>
            <p:ph type="sldNum" sz="quarter" idx="10"/>
          </p:nvPr>
        </p:nvSpPr>
        <p:spPr/>
        <p:txBody>
          <a:bodyPr/>
          <a:lstStyle>
            <a:lvl1pPr>
              <a:defRPr/>
            </a:lvl1pPr>
          </a:lstStyle>
          <a:p>
            <a:pPr>
              <a:defRPr/>
            </a:pPr>
            <a:fld id="{F296D8F6-ACBD-4321-BCC2-B83E85B4DDD5}" type="slidenum">
              <a:rPr lang="en-US"/>
              <a:pPr>
                <a:defRPr/>
              </a:pPr>
              <a:t>‹#›</a:t>
            </a:fld>
            <a:endParaRPr lang="en-US" dirty="0"/>
          </a:p>
        </p:txBody>
      </p:sp>
      <p:sp>
        <p:nvSpPr>
          <p:cNvPr id="5" name="Slide Number Placeholder 5"/>
          <p:cNvSpPr txBox="1">
            <a:spLocks/>
          </p:cNvSpPr>
          <p:nvPr userDrawn="1"/>
        </p:nvSpPr>
        <p:spPr>
          <a:xfrm>
            <a:off x="0" y="0"/>
            <a:ext cx="838200" cy="685800"/>
          </a:xfrm>
          <a:prstGeom prst="rect">
            <a:avLst/>
          </a:prstGeom>
          <a:solidFill>
            <a:schemeClr val="bg1"/>
          </a:solidFill>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accent1"/>
                </a:solidFill>
                <a:effectLst/>
                <a:uLnTx/>
                <a:uFillTx/>
                <a:latin typeface="+mn-lt"/>
                <a:ea typeface="+mn-ea"/>
                <a:cs typeface="+mn-cs"/>
              </a:rPr>
              <a:t>High Tech Marketing</a:t>
            </a:r>
            <a:endParaRPr kumimoji="0" lang="en-US" sz="1000" b="1" i="0" u="none" strike="noStrike" kern="1200" cap="none" spc="0" normalizeH="0" baseline="0" noProof="0" dirty="0">
              <a:ln>
                <a:noFill/>
              </a:ln>
              <a:solidFill>
                <a:schemeClr val="accent1"/>
              </a:solidFill>
              <a:effectLst/>
              <a:uLnTx/>
              <a:uFillTx/>
              <a:latin typeface="+mn-lt"/>
              <a:ea typeface="+mn-ea"/>
              <a:cs typeface="+mn-cs"/>
            </a:endParaRPr>
          </a:p>
        </p:txBody>
      </p:sp>
    </p:spTree>
    <p:extLst>
      <p:ext uri="{BB962C8B-B14F-4D97-AF65-F5344CB8AC3E}">
        <p14:creationId xmlns:p14="http://schemas.microsoft.com/office/powerpoint/2010/main" xmlns="" val="313400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753475" cy="477838"/>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188913" y="720725"/>
            <a:ext cx="8702675" cy="1323975"/>
          </a:xfrm>
        </p:spPr>
        <p:txBody>
          <a:bodyPr/>
          <a:lstStyle/>
          <a:p>
            <a:pPr lvl="0"/>
            <a:endParaRPr lang="en-US" noProof="0" smtClean="0"/>
          </a:p>
        </p:txBody>
      </p:sp>
      <p:sp>
        <p:nvSpPr>
          <p:cNvPr id="4" name="Slide Number Placeholder 5"/>
          <p:cNvSpPr txBox="1">
            <a:spLocks/>
          </p:cNvSpPr>
          <p:nvPr userDrawn="1"/>
        </p:nvSpPr>
        <p:spPr>
          <a:xfrm>
            <a:off x="0" y="0"/>
            <a:ext cx="838200" cy="685800"/>
          </a:xfrm>
          <a:prstGeom prst="rect">
            <a:avLst/>
          </a:prstGeom>
          <a:solidFill>
            <a:schemeClr val="bg1"/>
          </a:solidFill>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accent1"/>
                </a:solidFill>
                <a:effectLst/>
                <a:uLnTx/>
                <a:uFillTx/>
                <a:latin typeface="+mn-lt"/>
                <a:ea typeface="+mn-ea"/>
                <a:cs typeface="+mn-cs"/>
              </a:rPr>
              <a:t>High Tech Marketing</a:t>
            </a:r>
            <a:endParaRPr kumimoji="0" lang="en-US" sz="1000" b="1" i="0" u="none" strike="noStrike" kern="1200" cap="none" spc="0" normalizeH="0" baseline="0" noProof="0" dirty="0">
              <a:ln>
                <a:noFill/>
              </a:ln>
              <a:solidFill>
                <a:schemeClr val="accent1"/>
              </a:solidFill>
              <a:effectLst/>
              <a:uLnTx/>
              <a:uFillTx/>
              <a:latin typeface="+mn-lt"/>
              <a:ea typeface="+mn-ea"/>
              <a:cs typeface="+mn-cs"/>
            </a:endParaRPr>
          </a:p>
        </p:txBody>
      </p:sp>
    </p:spTree>
    <p:extLst>
      <p:ext uri="{BB962C8B-B14F-4D97-AF65-F5344CB8AC3E}">
        <p14:creationId xmlns:p14="http://schemas.microsoft.com/office/powerpoint/2010/main" xmlns="" val="160882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9.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10.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12.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3"/>
          <p:cNvPicPr>
            <a:picLocks noChangeAspect="1" noChangeArrowheads="1"/>
          </p:cNvPicPr>
          <p:nvPr userDrawn="1"/>
        </p:nvPicPr>
        <p:blipFill>
          <a:blip r:embed="rId9" cstate="print"/>
          <a:srcRect l="19376" t="20410" r="5469" b="9375"/>
          <a:stretch>
            <a:fillRect/>
          </a:stretch>
        </p:blipFill>
        <p:spPr bwMode="auto">
          <a:xfrm>
            <a:off x="0" y="0"/>
            <a:ext cx="9163050" cy="6848475"/>
          </a:xfrm>
          <a:prstGeom prst="rect">
            <a:avLst/>
          </a:prstGeom>
          <a:noFill/>
          <a:ln w="9525">
            <a:noFill/>
            <a:miter lim="800000"/>
            <a:headEnd/>
            <a:tailEnd/>
          </a:ln>
        </p:spPr>
      </p:pic>
      <p:sp>
        <p:nvSpPr>
          <p:cNvPr id="2052"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4953000" y="6492875"/>
            <a:ext cx="36576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fld id="{2FB573A7-73E7-40ED-BC51-369A6BE53CB7}" type="slidenum">
              <a:rPr lang="en-US" smtClean="0"/>
              <a:pPr>
                <a:defRPr/>
              </a:pPr>
              <a:t>‹#›</a:t>
            </a:fld>
            <a:endParaRPr lang="en-US" dirty="0"/>
          </a:p>
        </p:txBody>
      </p:sp>
      <p:pic>
        <p:nvPicPr>
          <p:cNvPr id="2054" name="Picture 15" descr="Corporate Research Logo"/>
          <p:cNvPicPr>
            <a:picLocks noChangeAspect="1" noChangeArrowheads="1"/>
          </p:cNvPicPr>
          <p:nvPr userDrawn="1"/>
        </p:nvPicPr>
        <p:blipFill>
          <a:blip r:embed="rId10"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796" r:id="rId2"/>
    <p:sldLayoutId id="2147483797" r:id="rId3"/>
    <p:sldLayoutId id="2147483808" r:id="rId4"/>
    <p:sldLayoutId id="2147483810" r:id="rId5"/>
    <p:sldLayoutId id="2147483811" r:id="rId6"/>
    <p:sldLayoutId id="2147483812" r:id="rId7"/>
  </p:sldLayoutIdLst>
  <p:timing>
    <p:tnLst>
      <p:par>
        <p:cT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l="19609" t="20410" r="5469" b="9277"/>
          <a:stretch>
            <a:fillRect/>
          </a:stretch>
        </p:blipFill>
        <p:spPr bwMode="auto">
          <a:xfrm>
            <a:off x="0" y="0"/>
            <a:ext cx="9134475" cy="6858000"/>
          </a:xfrm>
          <a:prstGeom prst="rect">
            <a:avLst/>
          </a:prstGeom>
          <a:noFill/>
          <a:ln w="9525">
            <a:noFill/>
            <a:miter lim="800000"/>
            <a:headEnd/>
            <a:tailEnd/>
          </a:ln>
        </p:spPr>
      </p:pic>
      <p:pic>
        <p:nvPicPr>
          <p:cNvPr id="3075"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30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98"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cstate="print"/>
          <a:srcRect l="19609" t="20410" r="5391" b="8757"/>
          <a:stretch>
            <a:fillRect/>
          </a:stretch>
        </p:blipFill>
        <p:spPr bwMode="auto">
          <a:xfrm>
            <a:off x="0" y="0"/>
            <a:ext cx="9144000" cy="6908800"/>
          </a:xfrm>
          <a:prstGeom prst="rect">
            <a:avLst/>
          </a:prstGeom>
          <a:noFill/>
          <a:ln w="9525">
            <a:noFill/>
            <a:miter lim="800000"/>
            <a:headEnd/>
            <a:tailEnd/>
          </a:ln>
        </p:spPr>
      </p:pic>
      <p:pic>
        <p:nvPicPr>
          <p:cNvPr id="4099"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4100"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99"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3" cstate="print"/>
          <a:srcRect l="19531" t="20410" r="5391" b="9375"/>
          <a:stretch>
            <a:fillRect/>
          </a:stretch>
        </p:blipFill>
        <p:spPr bwMode="auto">
          <a:xfrm>
            <a:off x="-9525" y="0"/>
            <a:ext cx="9153525" cy="6848475"/>
          </a:xfrm>
          <a:prstGeom prst="rect">
            <a:avLst/>
          </a:prstGeom>
          <a:noFill/>
          <a:ln w="9525">
            <a:noFill/>
            <a:miter lim="800000"/>
            <a:headEnd/>
            <a:tailEnd/>
          </a:ln>
        </p:spPr>
      </p:pic>
      <p:pic>
        <p:nvPicPr>
          <p:cNvPr id="5123"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5124"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00"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cstate="print"/>
          <a:srcRect l="19609" t="20410" r="5391" b="9277"/>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3805"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cstate="print"/>
          <a:srcRect l="19609" t="20410" r="5391" b="8757"/>
          <a:stretch>
            <a:fillRect/>
          </a:stretch>
        </p:blipFill>
        <p:spPr bwMode="auto">
          <a:xfrm>
            <a:off x="0" y="0"/>
            <a:ext cx="9144000" cy="6908800"/>
          </a:xfrm>
          <a:prstGeom prst="rect">
            <a:avLst/>
          </a:prstGeom>
          <a:noFill/>
          <a:ln w="9525">
            <a:noFill/>
            <a:miter lim="800000"/>
            <a:headEnd/>
            <a:tailEnd/>
          </a:ln>
        </p:spPr>
      </p:pic>
      <p:sp>
        <p:nvSpPr>
          <p:cNvPr id="7171"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01"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4" cstate="print"/>
          <a:srcRect l="19376" t="20410" r="5469" b="9375"/>
          <a:stretch>
            <a:fillRect/>
          </a:stretch>
        </p:blipFill>
        <p:spPr bwMode="auto">
          <a:xfrm>
            <a:off x="-28575" y="0"/>
            <a:ext cx="9163050" cy="6848475"/>
          </a:xfrm>
          <a:prstGeom prst="rect">
            <a:avLst/>
          </a:prstGeom>
          <a:noFill/>
          <a:ln w="9525">
            <a:noFill/>
            <a:miter lim="800000"/>
            <a:headEnd/>
            <a:tailEnd/>
          </a:ln>
        </p:spPr>
      </p:pic>
      <p:sp>
        <p:nvSpPr>
          <p:cNvPr id="8195"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6"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defRPr>
            </a:lvl1pPr>
          </a:lstStyle>
          <a:p>
            <a:pPr>
              <a:defRPr/>
            </a:pPr>
            <a:fld id="{D88B14FB-466E-4B13-9128-C41F192EC3AD}" type="slidenum">
              <a:rPr lang="en-US"/>
              <a:pPr>
                <a:defRPr/>
              </a:pPr>
              <a:t>‹#›</a:t>
            </a:fld>
            <a:endParaRPr lang="en-US" dirty="0"/>
          </a:p>
        </p:txBody>
      </p:sp>
      <p:pic>
        <p:nvPicPr>
          <p:cNvPr id="8198" name="Picture 15" descr="Corporate Research Logo"/>
          <p:cNvPicPr>
            <a:picLocks noChangeAspect="1" noChangeArrowheads="1"/>
          </p:cNvPicPr>
          <p:nvPr userDrawn="1"/>
        </p:nvPicPr>
        <p:blipFill>
          <a:blip r:embed="rId5"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6" r:id="rId1"/>
    <p:sldLayoutId id="2147483802"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228600" y="228600"/>
            <a:ext cx="381000" cy="2286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152400" y="304800"/>
            <a:ext cx="152400" cy="1524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066800" y="2971800"/>
            <a:ext cx="533400" cy="381000"/>
          </a:xfrm>
          <a:prstGeom prst="rect">
            <a:avLst/>
          </a:prstGeom>
          <a:solidFill>
            <a:srgbClr val="6DCFF6"/>
          </a:solidFill>
          <a:ln w="12700">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9221" name="Picture 3"/>
          <p:cNvPicPr>
            <a:picLocks noChangeAspect="1" noChangeArrowheads="1"/>
          </p:cNvPicPr>
          <p:nvPr/>
        </p:nvPicPr>
        <p:blipFill>
          <a:blip r:embed="rId4" cstate="print"/>
          <a:srcRect l="19376" t="20410" r="5469" b="9375"/>
          <a:stretch>
            <a:fillRect/>
          </a:stretch>
        </p:blipFill>
        <p:spPr bwMode="auto">
          <a:xfrm>
            <a:off x="-28575" y="0"/>
            <a:ext cx="9172575" cy="6848475"/>
          </a:xfrm>
          <a:prstGeom prst="rect">
            <a:avLst/>
          </a:prstGeom>
          <a:noFill/>
          <a:ln w="9525">
            <a:noFill/>
            <a:miter lim="800000"/>
            <a:headEnd/>
            <a:tailEnd/>
          </a:ln>
        </p:spPr>
      </p:pic>
      <p:sp>
        <p:nvSpPr>
          <p:cNvPr id="9222" name="Title Placeholder 1"/>
          <p:cNvSpPr>
            <a:spLocks noGrp="1"/>
          </p:cNvSpPr>
          <p:nvPr>
            <p:ph type="title"/>
          </p:nvPr>
        </p:nvSpPr>
        <p:spPr bwMode="auto">
          <a:xfrm>
            <a:off x="1271588" y="114300"/>
            <a:ext cx="7634287"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3" name="Text Placeholder 2"/>
          <p:cNvSpPr>
            <a:spLocks noGrp="1"/>
          </p:cNvSpPr>
          <p:nvPr>
            <p:ph type="body" idx="1"/>
          </p:nvPr>
        </p:nvSpPr>
        <p:spPr bwMode="auto">
          <a:xfrm>
            <a:off x="365125" y="904875"/>
            <a:ext cx="847407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Rectangle 71"/>
          <p:cNvSpPr txBox="1">
            <a:spLocks noChangeArrowheads="1"/>
          </p:cNvSpPr>
          <p:nvPr/>
        </p:nvSpPr>
        <p:spPr bwMode="auto">
          <a:xfrm>
            <a:off x="8205788" y="63246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8551937D-B81A-492C-83E6-5A243A0E401E}" type="slidenum">
              <a:rPr lang="en-US" sz="1200" smtClean="0">
                <a:solidFill>
                  <a:srgbClr val="000000"/>
                </a:solidFill>
                <a:latin typeface="Myriad Pro"/>
              </a:rPr>
              <a:pPr algn="r" fontAlgn="auto">
                <a:spcBef>
                  <a:spcPts val="0"/>
                </a:spcBef>
                <a:spcAft>
                  <a:spcPts val="0"/>
                </a:spcAft>
                <a:defRPr/>
              </a:pPr>
              <a:t>‹#›</a:t>
            </a:fld>
            <a:endParaRPr lang="en-US" sz="1200" dirty="0">
              <a:solidFill>
                <a:srgbClr val="000000"/>
              </a:solidFill>
              <a:latin typeface="Myriad Pro"/>
            </a:endParaRPr>
          </a:p>
        </p:txBody>
      </p:sp>
    </p:spTree>
  </p:cSld>
  <p:clrMap bg1="lt1" tx1="dk1" bg2="lt2" tx2="dk2" accent1="accent1" accent2="accent2" accent3="accent3" accent4="accent4" accent5="accent5" accent6="accent6" hlink="hlink" folHlink="folHlink"/>
  <p:sldLayoutIdLst>
    <p:sldLayoutId id="2147483807" r:id="rId1"/>
    <p:sldLayoutId id="2147483803" r:id="rId2"/>
  </p:sldLayoutIdLst>
  <p:hf hdr="0" ftr="0" dt="0"/>
  <p:txStyles>
    <p:titleStyle>
      <a:lvl1pPr algn="l"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lang="en-US" sz="2200" kern="1200" dirty="0">
          <a:solidFill>
            <a:schemeClr val="bg2"/>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lang="en-US" sz="2200" kern="1200" dirty="0">
          <a:solidFill>
            <a:schemeClr val="bg2"/>
          </a:solidFill>
          <a:latin typeface="Myriad Pro"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infosys.com/socialedge/overview/Documents/index.htm?iframe=true&amp;width=691&amp;height=570"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6.gif"/><Relationship Id="rId4" Type="http://schemas.openxmlformats.org/officeDocument/2006/relationships/image" Target="../media/image25.gif"/></Relationships>
</file>

<file path=ppt/slides/_rels/slide3.xml.rels><?xml version="1.0" encoding="UTF-8" standalone="yes"?>
<Relationships xmlns="http://schemas.openxmlformats.org/package/2006/relationships"><Relationship Id="rId3" Type="http://schemas.openxmlformats.org/officeDocument/2006/relationships/hyperlink" Target="http://www.infosys.com/manufacturing/resource-center/Documents/leader-semi-conductor-technology.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33.jpeg"/><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6.jpeg"/><Relationship Id="rId4" Type="http://schemas.openxmlformats.org/officeDocument/2006/relationships/image" Target="../media/image35.jpeg"/></Relationships>
</file>

<file path=ppt/slides/_rels/slide4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41.jpeg"/><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44.jpeg"/><Relationship Id="rId4" Type="http://schemas.openxmlformats.org/officeDocument/2006/relationships/image" Target="../media/image43.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www.infosys.com/about/alliances/Pages/hp.aspx" TargetMode="External"/><Relationship Id="rId13" Type="http://schemas.openxmlformats.org/officeDocument/2006/relationships/hyperlink" Target="http://www.infosys.com/about/alliances/Pages/tibco.aspx" TargetMode="External"/><Relationship Id="rId3" Type="http://schemas.openxmlformats.org/officeDocument/2006/relationships/hyperlink" Target="http://economictimes.indiatimes.com/tech/ites/infosys-sets-up-dedicated-facility-for-apple-work/articleshow/15050217.cms" TargetMode="External"/><Relationship Id="rId7" Type="http://schemas.openxmlformats.org/officeDocument/2006/relationships/hyperlink" Target="http://www.infosys.com/about/alliances/Pages/xerox.aspx" TargetMode="External"/><Relationship Id="rId12" Type="http://schemas.openxmlformats.org/officeDocument/2006/relationships/hyperlink" Target="http://news.cnet.com/8301-10805_3-20002362-75.ht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www.oracle.com/us/corporate/customers/customersearch/richo-americas-ebs-1-snapshot-1583430.html" TargetMode="External"/><Relationship Id="rId11" Type="http://schemas.openxmlformats.org/officeDocument/2006/relationships/hyperlink" Target="http://www.infosys.com/newsroom/press-releases/Documents/2005/shop-floor-control-system.pdf" TargetMode="External"/><Relationship Id="rId5" Type="http://schemas.openxmlformats.org/officeDocument/2006/relationships/hyperlink" Target="http://www.hds.com/corporate/press-analyst-center/press-releases/2012/gl121204.html" TargetMode="External"/><Relationship Id="rId10" Type="http://schemas.openxmlformats.org/officeDocument/2006/relationships/hyperlink" Target="http://www.infosys.com/newsroom/press-releases/Pages/philips-BPO-contract.aspx" TargetMode="External"/><Relationship Id="rId4" Type="http://schemas.openxmlformats.org/officeDocument/2006/relationships/hyperlink" Target="http://www.infosys.com/newsroom/press-releases/Documents/2007/toshiba-america-infosys.pdf" TargetMode="External"/><Relationship Id="rId9" Type="http://schemas.openxmlformats.org/officeDocument/2006/relationships/hyperlink" Target="http://www.infosys.com/about/alliances/Pages/netapp.aspx" TargetMode="External"/><Relationship Id="rId14" Type="http://schemas.openxmlformats.org/officeDocument/2006/relationships/hyperlink" Target="http://www.infosys.com/about/alliances/Pages/novel.aspx"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infosys.com/newsroom/features/Pages/dentsu-selects-infosys-edge.aspx" TargetMode="External"/><Relationship Id="rId3" Type="http://schemas.openxmlformats.org/officeDocument/2006/relationships/hyperlink" Target="http://www.infosys.com/about/alliances/Pages/teradata.aspx" TargetMode="External"/><Relationship Id="rId7" Type="http://schemas.openxmlformats.org/officeDocument/2006/relationships/hyperlink" Target="http://www.mydigitalfc.com/pwc-outsource-back-office-infy-485" TargetMode="External"/><Relationship Id="rId2" Type="http://schemas.openxmlformats.org/officeDocument/2006/relationships/hyperlink" Target="http://www.infosys.com/about/alliances/Pages/salesforce.aspx" TargetMode="External"/><Relationship Id="rId1" Type="http://schemas.openxmlformats.org/officeDocument/2006/relationships/slideLayout" Target="../slideLayouts/slideLayout5.xml"/><Relationship Id="rId6" Type="http://schemas.openxmlformats.org/officeDocument/2006/relationships/hyperlink" Target="http://www.infosys.com/manufacturing/resource-center/Documents/leader-semi-conductor-technology.pdf" TargetMode="External"/><Relationship Id="rId5" Type="http://schemas.openxmlformats.org/officeDocument/2006/relationships/hyperlink" Target="http://articles.economictimes.indiatimes.com/2009-07-14/news/27642878_1_paul-s-otellini-intel-president-outsourcing-contract" TargetMode="External"/><Relationship Id="rId4" Type="http://schemas.openxmlformats.org/officeDocument/2006/relationships/hyperlink" Target="http://www.infosys.com/about/alliances/Pages/jda-software.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3444875"/>
            <a:ext cx="8420100" cy="685800"/>
          </a:xfrm>
        </p:spPr>
        <p:txBody>
          <a:bodyPr rtlCol="0">
            <a:noAutofit/>
          </a:bodyPr>
          <a:lstStyle/>
          <a:p>
            <a:pPr eaLnBrk="1" fontAlgn="auto" hangingPunct="1">
              <a:spcBef>
                <a:spcPts val="0"/>
              </a:spcBef>
              <a:spcAft>
                <a:spcPts val="0"/>
              </a:spcAft>
              <a:defRPr/>
            </a:pPr>
            <a:r>
              <a:rPr lang="en-US" sz="2400" b="1" kern="0" dirty="0" smtClean="0">
                <a:latin typeface="Arial"/>
                <a:ea typeface="+mj-ea"/>
                <a:cs typeface="+mj-cs"/>
              </a:rPr>
              <a:t>Infosys </a:t>
            </a:r>
            <a:r>
              <a:rPr sz="2400" b="1" kern="0" dirty="0" smtClean="0">
                <a:latin typeface="Arial"/>
                <a:ea typeface="+mj-ea"/>
                <a:cs typeface="+mj-cs"/>
              </a:rPr>
              <a:t>Hi Tech Competitor Intelligence Report</a:t>
            </a:r>
            <a:endParaRPr sz="3600" dirty="0"/>
          </a:p>
        </p:txBody>
      </p:sp>
      <p:sp>
        <p:nvSpPr>
          <p:cNvPr id="14339" name="Subtitle 2"/>
          <p:cNvSpPr>
            <a:spLocks noGrp="1"/>
          </p:cNvSpPr>
          <p:nvPr>
            <p:ph type="subTitle" idx="1"/>
          </p:nvPr>
        </p:nvSpPr>
        <p:spPr>
          <a:xfrm>
            <a:off x="228600" y="4343400"/>
            <a:ext cx="8439150" cy="609600"/>
          </a:xfrm>
        </p:spPr>
        <p:txBody>
          <a:bodyPr/>
          <a:lstStyle/>
          <a:p>
            <a:pPr eaLnBrk="1" hangingPunct="1">
              <a:lnSpc>
                <a:spcPct val="115000"/>
              </a:lnSpc>
              <a:spcBef>
                <a:spcPct val="0"/>
              </a:spcBef>
            </a:pPr>
            <a:r>
              <a:rPr sz="2000" dirty="0" smtClean="0">
                <a:latin typeface="Arial" pitchFamily="34" charset="0"/>
              </a:rPr>
              <a:t>Corporate Marketing &amp; High Tech Marketing</a:t>
            </a:r>
          </a:p>
        </p:txBody>
      </p:sp>
      <p:sp>
        <p:nvSpPr>
          <p:cNvPr id="5" name="Rectangle 5"/>
          <p:cNvSpPr txBox="1">
            <a:spLocks noChangeArrowheads="1"/>
          </p:cNvSpPr>
          <p:nvPr/>
        </p:nvSpPr>
        <p:spPr bwMode="auto">
          <a:xfrm>
            <a:off x="228600" y="5002213"/>
            <a:ext cx="5878513" cy="855662"/>
          </a:xfrm>
          <a:prstGeom prst="rect">
            <a:avLst/>
          </a:prstGeom>
          <a:noFill/>
          <a:ln w="9525" algn="ctr">
            <a:noFill/>
            <a:miter lim="800000"/>
            <a:headEnd/>
            <a:tailEnd/>
          </a:ln>
        </p:spPr>
        <p:txBody>
          <a:bodyPr anchor="ctr">
            <a:spAutoFit/>
          </a:bodyPr>
          <a:lstStyle/>
          <a:p>
            <a:pPr>
              <a:spcBef>
                <a:spcPct val="20000"/>
              </a:spcBef>
              <a:buClr>
                <a:srgbClr val="4E84C4"/>
              </a:buClr>
              <a:defRPr/>
            </a:pPr>
            <a:r>
              <a:rPr lang="en-US" sz="1600" b="1" kern="0" dirty="0" smtClean="0">
                <a:solidFill>
                  <a:srgbClr val="FFFFFF"/>
                </a:solidFill>
                <a:latin typeface="Arial"/>
              </a:rPr>
              <a:t>TCS Internal </a:t>
            </a:r>
            <a:endParaRPr lang="en-US" sz="1600" b="1" kern="0" dirty="0">
              <a:solidFill>
                <a:srgbClr val="FFFFFF"/>
              </a:solidFill>
              <a:latin typeface="Arial"/>
            </a:endParaRPr>
          </a:p>
          <a:p>
            <a:pPr>
              <a:spcBef>
                <a:spcPct val="20000"/>
              </a:spcBef>
              <a:buClr>
                <a:srgbClr val="4E84C4"/>
              </a:buClr>
              <a:defRPr/>
            </a:pPr>
            <a:endParaRPr lang="en-US" sz="1400" kern="0" dirty="0">
              <a:solidFill>
                <a:srgbClr val="FFFFFF"/>
              </a:solidFill>
              <a:latin typeface="Arial"/>
            </a:endParaRPr>
          </a:p>
          <a:p>
            <a:pPr>
              <a:spcBef>
                <a:spcPct val="20000"/>
              </a:spcBef>
              <a:buClr>
                <a:srgbClr val="4E84C4"/>
              </a:buClr>
              <a:defRPr/>
            </a:pPr>
            <a:fld id="{E68E7934-1E3C-4169-B5BF-6250475FA4DE}" type="datetime4">
              <a:rPr lang="en-US" sz="1400" kern="0">
                <a:solidFill>
                  <a:srgbClr val="FFFFFF"/>
                </a:solidFill>
                <a:latin typeface="Arial"/>
              </a:rPr>
              <a:pPr>
                <a:spcBef>
                  <a:spcPct val="20000"/>
                </a:spcBef>
                <a:buClr>
                  <a:srgbClr val="4E84C4"/>
                </a:buClr>
                <a:defRPr/>
              </a:pPr>
              <a:t>October 15, 2013</a:t>
            </a:fld>
            <a:endParaRPr lang="en-US" sz="1400" kern="0" dirty="0">
              <a:solidFill>
                <a:srgbClr val="FFFFFF"/>
              </a:solid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85"/>
          <p:cNvGraphicFramePr>
            <a:graphicFrameLocks/>
          </p:cNvGraphicFramePr>
          <p:nvPr>
            <p:extLst>
              <p:ext uri="{D42A27DB-BD31-4B8C-83A1-F6EECF244321}">
                <p14:modId xmlns:p14="http://schemas.microsoft.com/office/powerpoint/2010/main" xmlns="" val="3595177336"/>
              </p:ext>
            </p:extLst>
          </p:nvPr>
        </p:nvGraphicFramePr>
        <p:xfrm>
          <a:off x="76200" y="822290"/>
          <a:ext cx="8991600" cy="3063910"/>
        </p:xfrm>
        <a:graphic>
          <a:graphicData uri="http://schemas.openxmlformats.org/drawingml/2006/table">
            <a:tbl>
              <a:tblPr>
                <a:effectLst>
                  <a:innerShdw blurRad="63500" dist="50800" dir="18900000">
                    <a:prstClr val="black">
                      <a:alpha val="50000"/>
                    </a:prstClr>
                  </a:innerShdw>
                </a:effectLst>
                <a:tableStyleId>{3C2FFA5D-87B4-456A-9821-1D502468CF0F}</a:tableStyleId>
              </a:tblPr>
              <a:tblGrid>
                <a:gridCol w="1870176"/>
                <a:gridCol w="1743886"/>
                <a:gridCol w="2325180"/>
                <a:gridCol w="1627625"/>
                <a:gridCol w="1424733"/>
              </a:tblGrid>
              <a:tr h="457200">
                <a:tc>
                  <a:txBody>
                    <a:bodyPr/>
                    <a:lstStyle/>
                    <a:p>
                      <a:pPr marL="0" marR="0" lvl="0" indent="0" algn="ctr" defTabSz="914400" rtl="0" eaLnBrk="0" fontAlgn="base" latinLnBrk="0" hangingPunct="0">
                        <a:lnSpc>
                          <a:spcPct val="100000"/>
                        </a:lnSpc>
                        <a:spcBef>
                          <a:spcPct val="0"/>
                        </a:spcBef>
                        <a:spcAft>
                          <a:spcPct val="0"/>
                        </a:spcAft>
                        <a:buClr>
                          <a:srgbClr val="4E84C4"/>
                        </a:buClr>
                        <a:buSzTx/>
                        <a:buFontTx/>
                        <a:buNone/>
                        <a:tabLst/>
                      </a:pPr>
                      <a:r>
                        <a:rPr kumimoji="0" lang="en-GB" sz="1200" b="1" u="none" strike="noStrike" cap="none" normalizeH="0" baseline="0" dirty="0">
                          <a:ln>
                            <a:noFill/>
                          </a:ln>
                          <a:effectLst/>
                        </a:rPr>
                        <a:t>Customer Name</a:t>
                      </a:r>
                      <a:endParaRPr kumimoji="0" lang="en-GB" sz="1200" b="1" i="0" u="none" strike="noStrike" cap="none" normalizeH="0" baseline="0" dirty="0">
                        <a:ln>
                          <a:noFill/>
                        </a:ln>
                        <a:solidFill>
                          <a:schemeClr val="tx1"/>
                        </a:solidFill>
                        <a:effectLst/>
                        <a:latin typeface="Arial" charset="0"/>
                        <a:ea typeface="ヒラギノ角ゴ Pro W3"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
                          <a:srgbClr val="4E84C4"/>
                        </a:buClr>
                        <a:buSzTx/>
                        <a:buFontTx/>
                        <a:buNone/>
                        <a:tabLst/>
                      </a:pPr>
                      <a:r>
                        <a:rPr kumimoji="0" lang="en-US" sz="1200" b="1" u="none" strike="noStrike" cap="none" normalizeH="0" baseline="0" dirty="0" smtClean="0">
                          <a:ln>
                            <a:noFill/>
                          </a:ln>
                          <a:effectLst/>
                        </a:rPr>
                        <a:t>Industry</a:t>
                      </a:r>
                      <a:endParaRPr kumimoji="0" lang="en-GB" sz="1200" b="1" i="0" u="none" strike="noStrike" cap="none" normalizeH="0" baseline="0" dirty="0">
                        <a:ln>
                          <a:noFill/>
                        </a:ln>
                        <a:solidFill>
                          <a:schemeClr val="tx1"/>
                        </a:solidFill>
                        <a:effectLst/>
                        <a:latin typeface="Arial" charset="0"/>
                        <a:ea typeface="ヒラギノ角ゴ Pro W3"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
                          <a:srgbClr val="4E84C4"/>
                        </a:buClr>
                        <a:buSzTx/>
                        <a:buFontTx/>
                        <a:buNone/>
                        <a:tabLst/>
                      </a:pPr>
                      <a:r>
                        <a:rPr kumimoji="0" lang="en-GB" sz="1200" b="1" u="none" strike="noStrike" cap="none" normalizeH="0" baseline="0" dirty="0">
                          <a:ln>
                            <a:noFill/>
                          </a:ln>
                          <a:effectLst/>
                        </a:rPr>
                        <a:t>Geography </a:t>
                      </a:r>
                      <a:r>
                        <a:rPr kumimoji="0" lang="en-GB" sz="1200" b="1" u="none" strike="noStrike" cap="none" normalizeH="0" baseline="0" dirty="0" smtClean="0">
                          <a:ln>
                            <a:noFill/>
                          </a:ln>
                          <a:effectLst/>
                        </a:rPr>
                        <a:t>Scope/Country</a:t>
                      </a:r>
                      <a:endParaRPr kumimoji="0" lang="en-GB" sz="1200" b="1" i="0" u="none" strike="noStrike" cap="none" normalizeH="0" baseline="0" dirty="0">
                        <a:ln>
                          <a:noFill/>
                        </a:ln>
                        <a:solidFill>
                          <a:schemeClr val="tx1"/>
                        </a:solidFill>
                        <a:effectLst/>
                        <a:latin typeface="Arial" charset="0"/>
                        <a:ea typeface="ヒラギノ角ゴ Pro W3"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
                          <a:srgbClr val="4E84C4"/>
                        </a:buClr>
                        <a:buSzTx/>
                        <a:buFontTx/>
                        <a:buNone/>
                        <a:tabLst/>
                      </a:pPr>
                      <a:r>
                        <a:rPr kumimoji="0" lang="en-GB" sz="1200" b="1" u="none" strike="noStrike" cap="none" normalizeH="0" baseline="0" dirty="0">
                          <a:ln>
                            <a:noFill/>
                          </a:ln>
                          <a:effectLst/>
                        </a:rPr>
                        <a:t>Deal </a:t>
                      </a:r>
                      <a:r>
                        <a:rPr kumimoji="0" lang="en-GB" sz="1200" b="1" u="none" strike="noStrike" cap="none" normalizeH="0" baseline="0" dirty="0" smtClean="0">
                          <a:ln>
                            <a:noFill/>
                          </a:ln>
                          <a:effectLst/>
                        </a:rPr>
                        <a:t>Value (USD)</a:t>
                      </a:r>
                      <a:endParaRPr kumimoji="0" lang="en-GB" sz="1200" b="1" i="0" u="none" strike="noStrike" cap="none" normalizeH="0" baseline="0" dirty="0">
                        <a:ln>
                          <a:noFill/>
                        </a:ln>
                        <a:solidFill>
                          <a:schemeClr val="tx1"/>
                        </a:solidFill>
                        <a:effectLst/>
                        <a:latin typeface="Arial" charset="0"/>
                        <a:ea typeface="ヒラギノ角ゴ Pro W3"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
                          <a:srgbClr val="4E84C4"/>
                        </a:buClr>
                        <a:buSzTx/>
                        <a:buFontTx/>
                        <a:buNone/>
                        <a:tabLst/>
                      </a:pPr>
                      <a:r>
                        <a:rPr kumimoji="0" lang="en-GB" sz="1200" b="1" u="none" strike="noStrike" cap="none" normalizeH="0" baseline="0" dirty="0">
                          <a:ln>
                            <a:noFill/>
                          </a:ln>
                          <a:effectLst/>
                        </a:rPr>
                        <a:t>Date</a:t>
                      </a:r>
                      <a:endParaRPr kumimoji="0" lang="en-GB" sz="1200" b="1" i="0" u="none" strike="noStrike" cap="none" normalizeH="0" baseline="0" dirty="0">
                        <a:ln>
                          <a:noFill/>
                        </a:ln>
                        <a:solidFill>
                          <a:schemeClr val="tx1"/>
                        </a:solidFill>
                        <a:effectLst/>
                        <a:latin typeface="Arial" charset="0"/>
                        <a:ea typeface="ヒラギノ角ゴ Pro W3" charset="0"/>
                      </a:endParaRPr>
                    </a:p>
                  </a:txBody>
                  <a:tcPr horzOverflow="overflow"/>
                </a:tc>
              </a:tr>
              <a:tr h="758186">
                <a:tc>
                  <a:txBody>
                    <a:bodyPr/>
                    <a:lstStyle/>
                    <a:p>
                      <a:pPr algn="l" fontAlgn="b"/>
                      <a:r>
                        <a:rPr lang="en-US" sz="1100" u="none" strike="noStrike" dirty="0"/>
                        <a:t>Lloyd's Register Group</a:t>
                      </a:r>
                      <a:endParaRPr lang="en-US" sz="1100" b="1" i="0" u="none" strike="noStrike" dirty="0">
                        <a:solidFill>
                          <a:srgbClr val="0053FA"/>
                        </a:solidFill>
                        <a:latin typeface="Arial"/>
                      </a:endParaRPr>
                    </a:p>
                  </a:txBody>
                  <a:tcPr marL="72000" marR="9525" marT="9525" marB="0"/>
                </a:tc>
                <a:tc>
                  <a:txBody>
                    <a:bodyPr/>
                    <a:lstStyle/>
                    <a:p>
                      <a:pPr algn="l" fontAlgn="b"/>
                      <a:r>
                        <a:rPr lang="en-US" sz="1100" u="none" strike="noStrike" dirty="0"/>
                        <a:t>Professional Services</a:t>
                      </a:r>
                      <a:endParaRPr lang="en-US" sz="1100" b="0" i="0" u="none" strike="noStrike" dirty="0">
                        <a:latin typeface="+mn-lt"/>
                      </a:endParaRPr>
                    </a:p>
                  </a:txBody>
                  <a:tcPr marL="72000" marR="9525" marT="9525" marB="0"/>
                </a:tc>
                <a:tc>
                  <a:txBody>
                    <a:bodyPr/>
                    <a:lstStyle/>
                    <a:p>
                      <a:pPr algn="l" fontAlgn="b"/>
                      <a:r>
                        <a:rPr lang="en-US" sz="1100" u="none" strike="noStrike" dirty="0"/>
                        <a:t>Latin America, Asia Pacific excluding Japan (APEJ), Japan, Middle East &amp; Africa, Central &amp; Eastern Europe, Western Europe, North America</a:t>
                      </a:r>
                      <a:endParaRPr lang="en-US" sz="1100" b="0" i="0" u="none" strike="noStrike" dirty="0">
                        <a:latin typeface="+mn-lt"/>
                      </a:endParaRPr>
                    </a:p>
                  </a:txBody>
                  <a:tcPr marL="72000" marR="9525" marT="9525" marB="0"/>
                </a:tc>
                <a:tc>
                  <a:txBody>
                    <a:bodyPr/>
                    <a:lstStyle/>
                    <a:p>
                      <a:pPr algn="l" fontAlgn="b"/>
                      <a:r>
                        <a:rPr lang="en-US" sz="1100" u="none" strike="noStrike" dirty="0" smtClean="0"/>
                        <a:t>23,734,178</a:t>
                      </a:r>
                      <a:endParaRPr lang="en-US" sz="1100" b="0" i="0" u="none" strike="noStrike" dirty="0">
                        <a:latin typeface="+mn-lt"/>
                      </a:endParaRPr>
                    </a:p>
                  </a:txBody>
                  <a:tcPr marL="72000" marR="9525" marT="9525" marB="0"/>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April, 2012</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r>
              <a:tr h="462131">
                <a:tc>
                  <a:txBody>
                    <a:bodyPr/>
                    <a:lstStyle/>
                    <a:p>
                      <a:pPr algn="l" fontAlgn="b"/>
                      <a:r>
                        <a:rPr lang="en-US" sz="1100" u="none" strike="noStrike" dirty="0">
                          <a:effectLst/>
                        </a:rPr>
                        <a:t>Microsoft Corporation</a:t>
                      </a:r>
                      <a:endParaRPr lang="en-US" sz="1100" b="1" i="0" u="none" strike="noStrike" dirty="0">
                        <a:solidFill>
                          <a:srgbClr val="0053FA"/>
                        </a:solidFill>
                        <a:effectLst/>
                        <a:latin typeface="+mn-lt"/>
                      </a:endParaRPr>
                    </a:p>
                  </a:txBody>
                  <a:tcPr marL="72000" marR="9525" marT="9525" marB="0"/>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Software </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450,000,000</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Mar, 2010</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r>
              <a:tr h="462131">
                <a:tc>
                  <a:txBody>
                    <a:bodyPr/>
                    <a:lstStyle/>
                    <a:p>
                      <a:pPr algn="l" fontAlgn="b"/>
                      <a:r>
                        <a:rPr lang="en-US" sz="1100" u="none" strike="noStrike" dirty="0">
                          <a:effectLst/>
                        </a:rPr>
                        <a:t>Philips Do Brasil </a:t>
                      </a:r>
                      <a:r>
                        <a:rPr lang="en-US" sz="1100" u="none" strike="noStrike" dirty="0" smtClean="0">
                          <a:effectLst/>
                        </a:rPr>
                        <a:t>Ltd</a:t>
                      </a:r>
                      <a:endParaRPr lang="en-US" sz="1100" b="1" i="0" u="none" strike="noStrike" dirty="0">
                        <a:solidFill>
                          <a:srgbClr val="0053FA"/>
                        </a:solidFill>
                        <a:effectLst/>
                        <a:latin typeface="+mn-lt"/>
                      </a:endParaRPr>
                    </a:p>
                  </a:txBody>
                  <a:tcPr marL="72000" marR="9525" marT="9525" marB="0"/>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defRPr/>
                      </a:pPr>
                      <a:r>
                        <a:rPr kumimoji="0" lang="en-GB" sz="1100" u="none" strike="noStrike" cap="none" normalizeH="0" baseline="0" dirty="0" smtClean="0">
                          <a:ln>
                            <a:noFill/>
                          </a:ln>
                          <a:effectLst/>
                        </a:rPr>
                        <a:t>Electronics </a:t>
                      </a:r>
                      <a:endParaRPr kumimoji="0" lang="en-GB" sz="1100" b="0" i="0" u="none" strike="noStrike" cap="none" normalizeH="0" baseline="0" dirty="0" smtClean="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Latin America</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7000000</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Dec, 2009</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r>
              <a:tr h="462131">
                <a:tc>
                  <a:txBody>
                    <a:bodyPr/>
                    <a:lstStyle/>
                    <a:p>
                      <a:pPr algn="l" fontAlgn="b"/>
                      <a:r>
                        <a:rPr lang="en-US" sz="1100" u="none" strike="noStrike" dirty="0">
                          <a:effectLst/>
                        </a:rPr>
                        <a:t>Intel Corporation</a:t>
                      </a:r>
                      <a:endParaRPr lang="en-US" sz="1100" b="1" i="0" u="none" strike="noStrike" dirty="0">
                        <a:solidFill>
                          <a:srgbClr val="0053FA"/>
                        </a:solidFill>
                        <a:effectLst/>
                        <a:latin typeface="+mn-lt"/>
                      </a:endParaRPr>
                    </a:p>
                  </a:txBody>
                  <a:tcPr marL="72000" marR="9525" marT="9525" marB="0"/>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defRPr/>
                      </a:pPr>
                      <a:r>
                        <a:rPr kumimoji="0" lang="en-GB" sz="1100" u="none" strike="noStrike" cap="none" normalizeH="0" baseline="0" dirty="0" smtClean="0">
                          <a:ln>
                            <a:noFill/>
                          </a:ln>
                          <a:effectLst/>
                        </a:rPr>
                        <a:t>Semiconductor </a:t>
                      </a:r>
                      <a:endParaRPr kumimoji="0" lang="en-GB" sz="1100" b="0" i="0" u="none" strike="noStrike" cap="none" normalizeH="0" baseline="0" dirty="0" smtClean="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North America, USA</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10,000,000</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u="none" strike="noStrike" cap="none" normalizeH="0" baseline="0" dirty="0" smtClean="0">
                          <a:ln>
                            <a:noFill/>
                          </a:ln>
                          <a:effectLst/>
                        </a:rPr>
                        <a:t>Jul, 2009</a:t>
                      </a:r>
                      <a:endParaRPr kumimoji="0" lang="en-GB" sz="1100" b="0" i="0" u="none" strike="noStrike" cap="none" normalizeH="0" baseline="0" dirty="0">
                        <a:ln>
                          <a:noFill/>
                        </a:ln>
                        <a:solidFill>
                          <a:srgbClr val="000000"/>
                        </a:solidFill>
                        <a:effectLst/>
                        <a:latin typeface="+mn-lt"/>
                        <a:ea typeface="ヒラギノ角ゴ Pro W3" charset="0"/>
                      </a:endParaRPr>
                    </a:p>
                  </a:txBody>
                  <a:tcPr marL="72000" horzOverflow="overflow"/>
                </a:tc>
              </a:tr>
              <a:tr h="462131">
                <a:tc>
                  <a:txBody>
                    <a:bodyPr/>
                    <a:lstStyle/>
                    <a:p>
                      <a:pPr algn="l" fontAlgn="b"/>
                      <a:r>
                        <a:rPr lang="en-US" sz="1100" u="none" strike="noStrike" dirty="0"/>
                        <a:t>Dentsu Inc.</a:t>
                      </a:r>
                      <a:endParaRPr lang="en-US" sz="1100" b="1" i="0" u="none" strike="noStrike" dirty="0">
                        <a:solidFill>
                          <a:srgbClr val="0053FA"/>
                        </a:solidFill>
                        <a:latin typeface="Calibri"/>
                      </a:endParaRPr>
                    </a:p>
                  </a:txBody>
                  <a:tcPr marL="72000" marR="0" marT="0" marB="0"/>
                </a:tc>
                <a:tc>
                  <a:txBody>
                    <a:bodyPr/>
                    <a:lstStyle/>
                    <a:p>
                      <a:pPr algn="l" fontAlgn="b"/>
                      <a:r>
                        <a:rPr lang="en-US" sz="1100" u="none" strike="noStrike" dirty="0"/>
                        <a:t>Professional Services</a:t>
                      </a:r>
                      <a:endParaRPr lang="en-US" sz="1100" b="0" i="0" u="none" strike="noStrike" dirty="0">
                        <a:solidFill>
                          <a:srgbClr val="000000"/>
                        </a:solidFill>
                        <a:latin typeface="Calibri"/>
                      </a:endParaRPr>
                    </a:p>
                  </a:txBody>
                  <a:tcPr marL="72000" marR="0" marT="0" marB="0"/>
                </a:tc>
                <a:tc>
                  <a:txBody>
                    <a:bodyPr/>
                    <a:lstStyle/>
                    <a:p>
                      <a:pPr algn="l" fontAlgn="b"/>
                      <a:r>
                        <a:rPr lang="en-US" sz="1100" u="none" strike="noStrike" dirty="0"/>
                        <a:t>Japan</a:t>
                      </a:r>
                      <a:endParaRPr lang="en-US" sz="1100" b="0" i="0" u="none" strike="noStrike" dirty="0">
                        <a:solidFill>
                          <a:srgbClr val="000000"/>
                        </a:solidFill>
                        <a:latin typeface="Calibri"/>
                      </a:endParaRPr>
                    </a:p>
                  </a:txBody>
                  <a:tcPr marL="72000" marR="0" marT="0" marB="0"/>
                </a:tc>
                <a:tc>
                  <a:txBody>
                    <a:bodyPr/>
                    <a:lstStyle/>
                    <a:p>
                      <a:pPr algn="l" fontAlgn="b"/>
                      <a:r>
                        <a:rPr lang="en-US" sz="1100" u="none" strike="noStrike" dirty="0" smtClean="0"/>
                        <a:t>322,372</a:t>
                      </a:r>
                      <a:endParaRPr lang="en-US" sz="1100" b="0" i="0" u="none" strike="noStrike" dirty="0">
                        <a:solidFill>
                          <a:srgbClr val="000000"/>
                        </a:solidFill>
                        <a:latin typeface="Calibri"/>
                      </a:endParaRPr>
                    </a:p>
                  </a:txBody>
                  <a:tcPr marL="72000" marR="0" marT="0" marB="0"/>
                </a:tc>
                <a:tc>
                  <a:txBody>
                    <a:bodyPr/>
                    <a:lstStyle/>
                    <a:p>
                      <a:pPr algn="l" fontAlgn="b"/>
                      <a:r>
                        <a:rPr lang="en-US" sz="1100" u="none" strike="noStrike" dirty="0" smtClean="0"/>
                        <a:t>Mar,</a:t>
                      </a:r>
                      <a:r>
                        <a:rPr lang="en-US" sz="1100" u="none" strike="noStrike" baseline="0" dirty="0" smtClean="0"/>
                        <a:t> </a:t>
                      </a:r>
                      <a:r>
                        <a:rPr lang="en-US" sz="1100" u="none" strike="noStrike" dirty="0" smtClean="0"/>
                        <a:t>13</a:t>
                      </a:r>
                      <a:endParaRPr lang="en-US" sz="1100" b="0" i="0" u="none" strike="noStrike" dirty="0">
                        <a:solidFill>
                          <a:srgbClr val="000000"/>
                        </a:solidFill>
                        <a:latin typeface="Calibri"/>
                      </a:endParaRPr>
                    </a:p>
                  </a:txBody>
                  <a:tcPr marL="72000" marR="0" marT="0" marB="0"/>
                </a:tc>
              </a:tr>
            </a:tbl>
          </a:graphicData>
        </a:graphic>
      </p:graphicFrame>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High Tech Contracts from </a:t>
            </a:r>
            <a:r>
              <a:rPr lang="en-US" sz="2400" b="1" dirty="0" smtClean="0">
                <a:latin typeface="Myadpro"/>
              </a:rPr>
              <a:t>IDC D/B </a:t>
            </a:r>
            <a:endParaRPr lang="en-US" sz="2400" b="1" dirty="0">
              <a:latin typeface="Myadpro"/>
            </a:endParaRPr>
          </a:p>
        </p:txBody>
      </p:sp>
    </p:spTree>
    <p:extLst>
      <p:ext uri="{BB962C8B-B14F-4D97-AF65-F5344CB8AC3E}">
        <p14:creationId xmlns:p14="http://schemas.microsoft.com/office/powerpoint/2010/main" xmlns="" val="457224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11</a:t>
            </a:fld>
            <a:endParaRPr lang="en-US" dirty="0"/>
          </a:p>
        </p:txBody>
      </p:sp>
      <p:sp>
        <p:nvSpPr>
          <p:cNvPr id="9" name="Slide Number Placeholder 5"/>
          <p:cNvSpPr txBox="1">
            <a:spLocks/>
          </p:cNvSpPr>
          <p:nvPr/>
        </p:nvSpPr>
        <p:spPr>
          <a:xfrm>
            <a:off x="4953000" y="6492875"/>
            <a:ext cx="36576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296D8F6-ACBD-4321-BCC2-B83E85B4DDD5}"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 name="Picture 11" descr="popularadvise1.jpg"/>
          <p:cNvPicPr>
            <a:picLocks noChangeAspect="1"/>
          </p:cNvPicPr>
          <p:nvPr/>
        </p:nvPicPr>
        <p:blipFill>
          <a:blip r:embed="rId2" cstate="print"/>
          <a:stretch>
            <a:fillRect/>
          </a:stretch>
        </p:blipFill>
        <p:spPr>
          <a:xfrm>
            <a:off x="228600" y="1905000"/>
            <a:ext cx="1295400" cy="971550"/>
          </a:xfrm>
          <a:prstGeom prst="rect">
            <a:avLst/>
          </a:prstGeom>
        </p:spPr>
      </p:pic>
      <p:sp>
        <p:nvSpPr>
          <p:cNvPr id="13" name="AutoShape 5"/>
          <p:cNvSpPr>
            <a:spLocks noChangeArrowheads="1"/>
          </p:cNvSpPr>
          <p:nvPr/>
        </p:nvSpPr>
        <p:spPr bwMode="auto">
          <a:xfrm>
            <a:off x="1713963" y="1400175"/>
            <a:ext cx="7391400" cy="1495425"/>
          </a:xfrm>
          <a:prstGeom prst="rect">
            <a:avLst/>
          </a:prstGeom>
          <a:solidFill>
            <a:schemeClr val="bg1"/>
          </a:solidFill>
          <a:ln w="38100" cmpd="dbl" algn="ctr">
            <a:solidFill>
              <a:srgbClr val="BDE9FB"/>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dirty="0" smtClean="0">
                <a:latin typeface="+mn-lt"/>
                <a:cs typeface="Arial"/>
              </a:rPr>
              <a:t>The consumer electronics industry is in an exciting phase today with its expansion being driven by a blend of traditional and modern devices. With shorter cycles, smaller devices and smarter consumers being the order of the day for consumer electronics enterprises, the way of the future is to get leaner, inventive and connected.</a:t>
            </a:r>
          </a:p>
          <a:p>
            <a:pPr marL="115888" indent="-115888">
              <a:lnSpc>
                <a:spcPct val="150000"/>
              </a:lnSpc>
              <a:buClr>
                <a:schemeClr val="tx1">
                  <a:lumMod val="65000"/>
                  <a:lumOff val="35000"/>
                </a:schemeClr>
              </a:buClr>
              <a:buFontTx/>
              <a:buChar char="•"/>
              <a:defRPr/>
            </a:pPr>
            <a:r>
              <a:rPr lang="en-IN" sz="1050" dirty="0" smtClean="0">
                <a:latin typeface="+mn-lt"/>
                <a:cs typeface="Arial"/>
              </a:rPr>
              <a:t>Industry players can realize all this by being at the confluence of convergence and consumer – by maximizing efficiency across their value chain, by taking advantage of new delivery mechanisms like cloud and streaming media and by leveraging solutions and accelerators across engineering, SCM, sales, and beyond.</a:t>
            </a:r>
          </a:p>
        </p:txBody>
      </p:sp>
      <p:pic>
        <p:nvPicPr>
          <p:cNvPr id="14" name="Picture 13" descr="images (1).jpg"/>
          <p:cNvPicPr>
            <a:picLocks noChangeAspect="1"/>
          </p:cNvPicPr>
          <p:nvPr/>
        </p:nvPicPr>
        <p:blipFill>
          <a:blip r:embed="rId3" cstate="print"/>
          <a:srcRect b="14186"/>
          <a:stretch>
            <a:fillRect/>
          </a:stretch>
        </p:blipFill>
        <p:spPr>
          <a:xfrm>
            <a:off x="228600" y="4419600"/>
            <a:ext cx="1404937" cy="1143000"/>
          </a:xfrm>
          <a:prstGeom prst="rect">
            <a:avLst/>
          </a:prstGeom>
        </p:spPr>
      </p:pic>
      <p:sp>
        <p:nvSpPr>
          <p:cNvPr id="15" name="AutoShape 5"/>
          <p:cNvSpPr>
            <a:spLocks noChangeArrowheads="1"/>
          </p:cNvSpPr>
          <p:nvPr/>
        </p:nvSpPr>
        <p:spPr bwMode="auto">
          <a:xfrm>
            <a:off x="1715037" y="3124200"/>
            <a:ext cx="7391400" cy="3008091"/>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b="1" dirty="0" smtClean="0">
                <a:latin typeface="+mn-lt"/>
                <a:cs typeface="Arial"/>
              </a:rPr>
              <a:t>Reaching out to the 'new' consumer</a:t>
            </a:r>
            <a:r>
              <a:rPr lang="en-IN" sz="1050" dirty="0" smtClean="0">
                <a:latin typeface="+mn-lt"/>
                <a:cs typeface="Arial"/>
              </a:rPr>
              <a:t>: Today's consumers are aware and empowered. They talk to each other about their brand experiences, and advertise their loyalties on their social media profiles. Their influence only continues to grow with their voices influencing technology choices at enterprises, making it that much more important for consumer electronics players to stay connected.</a:t>
            </a:r>
          </a:p>
          <a:p>
            <a:pPr marL="115888" indent="-115888">
              <a:lnSpc>
                <a:spcPct val="150000"/>
              </a:lnSpc>
              <a:buClr>
                <a:schemeClr val="tx1">
                  <a:lumMod val="65000"/>
                  <a:lumOff val="35000"/>
                </a:schemeClr>
              </a:buClr>
              <a:buFontTx/>
              <a:buChar char="•"/>
              <a:defRPr/>
            </a:pPr>
            <a:r>
              <a:rPr lang="en-IN" sz="1050" b="1" dirty="0" smtClean="0">
                <a:latin typeface="+mn-lt"/>
                <a:cs typeface="Arial"/>
              </a:rPr>
              <a:t>Intensely competitive landscape</a:t>
            </a:r>
            <a:r>
              <a:rPr lang="en-IN" sz="1050" dirty="0" smtClean="0">
                <a:latin typeface="+mn-lt"/>
                <a:cs typeface="Arial"/>
              </a:rPr>
              <a:t>: In "the price is right" economy, ground realities are lively price competition, lower rates of return and the threat of substitution and cannibalization by newer products. To stay ahead, companies need to make their devices stand out and look to emerging economies as a means of fuelling sustainable growth.</a:t>
            </a:r>
          </a:p>
          <a:p>
            <a:pPr marL="115888" indent="-115888">
              <a:lnSpc>
                <a:spcPct val="150000"/>
              </a:lnSpc>
              <a:buClr>
                <a:schemeClr val="tx1">
                  <a:lumMod val="65000"/>
                  <a:lumOff val="35000"/>
                </a:schemeClr>
              </a:buClr>
              <a:buFontTx/>
              <a:buChar char="•"/>
              <a:defRPr/>
            </a:pPr>
            <a:r>
              <a:rPr lang="en-IN" sz="1050" b="1" dirty="0" smtClean="0">
                <a:latin typeface="+mn-lt"/>
                <a:cs typeface="Arial"/>
              </a:rPr>
              <a:t>Diversity of content and devices</a:t>
            </a:r>
            <a:r>
              <a:rPr lang="en-IN" sz="1050" dirty="0" smtClean="0">
                <a:latin typeface="+mn-lt"/>
                <a:cs typeface="Arial"/>
              </a:rPr>
              <a:t>: Each new device, each new content format is a new variable in an already-complex and diverse ecosystem, and getting more complex with each passing quarter. So with a plethora of additive devices flooding the market with segregated content and networks, the need going forward is maximized integration among multiple players in their ecosystem, while utilizing new content delivery mechanisms like cloud streaming solutions to corral and connect content seamlessly.</a:t>
            </a:r>
          </a:p>
        </p:txBody>
      </p:sp>
      <p:sp>
        <p:nvSpPr>
          <p:cNvPr id="16" name="Rectangle 15"/>
          <p:cNvSpPr/>
          <p:nvPr/>
        </p:nvSpPr>
        <p:spPr>
          <a:xfrm>
            <a:off x="163830" y="3124200"/>
            <a:ext cx="1424940" cy="533400"/>
          </a:xfrm>
          <a:prstGeom prst="rect">
            <a:avLst/>
          </a:prstGeom>
          <a:solidFill>
            <a:srgbClr val="5BD4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Challenges and opportunities</a:t>
            </a:r>
            <a:endParaRPr lang="en-US" sz="1200" b="1" dirty="0">
              <a:solidFill>
                <a:schemeClr val="tx1"/>
              </a:solidFill>
              <a:cs typeface="Arial"/>
            </a:endParaRPr>
          </a:p>
        </p:txBody>
      </p:sp>
      <p:sp>
        <p:nvSpPr>
          <p:cNvPr id="17" name="Rectangle 16"/>
          <p:cNvSpPr/>
          <p:nvPr/>
        </p:nvSpPr>
        <p:spPr>
          <a:xfrm>
            <a:off x="163830" y="1371600"/>
            <a:ext cx="1424940" cy="533400"/>
          </a:xfrm>
          <a:prstGeom prst="rect">
            <a:avLst/>
          </a:prstGeom>
          <a:solidFill>
            <a:srgbClr val="C5F0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Infosys Take on the Industry</a:t>
            </a:r>
            <a:endParaRPr lang="en-US" sz="1200" b="1" dirty="0">
              <a:solidFill>
                <a:schemeClr val="tx1"/>
              </a:solidFill>
              <a:cs typeface="Arial"/>
            </a:endParaRPr>
          </a:p>
        </p:txBody>
      </p:sp>
      <p:sp>
        <p:nvSpPr>
          <p:cNvPr id="18" name="Rectangle 17"/>
          <p:cNvSpPr/>
          <p:nvPr/>
        </p:nvSpPr>
        <p:spPr>
          <a:xfrm>
            <a:off x="3429000" y="762000"/>
            <a:ext cx="2160000" cy="457200"/>
          </a:xfrm>
          <a:prstGeom prst="rect">
            <a:avLst/>
          </a:prstGeom>
          <a:solidFill>
            <a:srgbClr val="FCEFA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smtClean="0">
                <a:solidFill>
                  <a:schemeClr val="tx2"/>
                </a:solidFill>
                <a:latin typeface="Aharoni" pitchFamily="2" charset="-79"/>
                <a:cs typeface="Aharoni" pitchFamily="2" charset="-79"/>
              </a:rPr>
              <a:t>Consumer </a:t>
            </a:r>
            <a:r>
              <a:rPr lang="en-US" sz="1400" b="1" dirty="0" smtClean="0">
                <a:solidFill>
                  <a:schemeClr val="tx2"/>
                </a:solidFill>
                <a:cs typeface="Aharoni" pitchFamily="2" charset="-79"/>
              </a:rPr>
              <a:t>Electronics</a:t>
            </a:r>
            <a:endParaRPr lang="en-IN" sz="1400" b="1" dirty="0" smtClean="0">
              <a:solidFill>
                <a:schemeClr val="tx2"/>
              </a:solidFill>
              <a:cs typeface="Aharoni" pitchFamily="2" charset="-79"/>
            </a:endParaRPr>
          </a:p>
        </p:txBody>
      </p:sp>
      <p:sp>
        <p:nvSpPr>
          <p:cNvPr id="19"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High Tech </a:t>
            </a:r>
            <a:r>
              <a:rPr lang="en-US" sz="2400" b="1" dirty="0" smtClean="0">
                <a:latin typeface="Myadpro"/>
              </a:rPr>
              <a:t>Segment Focus </a:t>
            </a:r>
            <a:endParaRPr lang="en-US" sz="2400" b="1" dirty="0">
              <a:latin typeface="Myad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12</a:t>
            </a:fld>
            <a:endParaRPr lang="en-US" dirty="0"/>
          </a:p>
        </p:txBody>
      </p:sp>
      <p:sp>
        <p:nvSpPr>
          <p:cNvPr id="9" name="Slide Number Placeholder 5"/>
          <p:cNvSpPr txBox="1">
            <a:spLocks/>
          </p:cNvSpPr>
          <p:nvPr/>
        </p:nvSpPr>
        <p:spPr>
          <a:xfrm>
            <a:off x="4953000" y="6492875"/>
            <a:ext cx="36576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296D8F6-ACBD-4321-BCC2-B83E85B4DDD5}"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AutoShape 5"/>
          <p:cNvSpPr>
            <a:spLocks noChangeArrowheads="1"/>
          </p:cNvSpPr>
          <p:nvPr/>
        </p:nvSpPr>
        <p:spPr bwMode="auto">
          <a:xfrm>
            <a:off x="1713963" y="1371600"/>
            <a:ext cx="7391400" cy="3019425"/>
          </a:xfrm>
          <a:prstGeom prst="rect">
            <a:avLst/>
          </a:prstGeom>
          <a:solidFill>
            <a:schemeClr val="bg1"/>
          </a:solidFill>
          <a:ln w="38100" cmpd="dbl" algn="ctr">
            <a:solidFill>
              <a:srgbClr val="BDE9FB"/>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b="1" dirty="0" smtClean="0">
                <a:latin typeface="+mn-lt"/>
                <a:cs typeface="Arial"/>
              </a:rPr>
              <a:t>Fast-tracking value realization: </a:t>
            </a:r>
            <a:r>
              <a:rPr lang="en-IN" sz="1050" dirty="0" err="1" smtClean="0">
                <a:latin typeface="+mn-lt"/>
                <a:cs typeface="Arial"/>
              </a:rPr>
              <a:t>Infosys</a:t>
            </a:r>
            <a:r>
              <a:rPr lang="en-IN" sz="1050" dirty="0" smtClean="0">
                <a:latin typeface="+mn-lt"/>
                <a:cs typeface="Arial"/>
              </a:rPr>
              <a:t> works with clients to optimize all aspects of their value chain with technology-led transformative solutions. Harnessing the power of our Value Realization Model, </a:t>
            </a:r>
            <a:r>
              <a:rPr lang="en-IN" sz="1050" dirty="0" err="1" smtClean="0">
                <a:latin typeface="+mn-lt"/>
                <a:cs typeface="Arial"/>
              </a:rPr>
              <a:t>Infosys</a:t>
            </a:r>
            <a:r>
              <a:rPr lang="en-IN" sz="1050" dirty="0" smtClean="0">
                <a:latin typeface="+mn-lt"/>
                <a:cs typeface="Arial"/>
              </a:rPr>
              <a:t> helps consumer electronics companies tightly integrate business consulting with enterprise solutions delivery, thus creating business-IT maturity that delivers real business return on investment on their consulting and IT initiatives.</a:t>
            </a:r>
          </a:p>
          <a:p>
            <a:pPr marL="115888" indent="-115888">
              <a:lnSpc>
                <a:spcPct val="150000"/>
              </a:lnSpc>
              <a:buClr>
                <a:schemeClr val="tx1">
                  <a:lumMod val="65000"/>
                  <a:lumOff val="35000"/>
                </a:schemeClr>
              </a:buClr>
              <a:buFontTx/>
              <a:buChar char="•"/>
              <a:defRPr/>
            </a:pPr>
            <a:r>
              <a:rPr lang="en-IN" sz="1050" b="1" dirty="0" smtClean="0">
                <a:latin typeface="+mn-lt"/>
                <a:cs typeface="Arial"/>
              </a:rPr>
              <a:t>Accelerating</a:t>
            </a:r>
            <a:r>
              <a:rPr lang="en-IN" sz="1050" dirty="0" smtClean="0">
                <a:latin typeface="+mn-lt"/>
                <a:cs typeface="Arial"/>
              </a:rPr>
              <a:t> </a:t>
            </a:r>
            <a:r>
              <a:rPr lang="en-IN" sz="1050" b="1" dirty="0" smtClean="0">
                <a:latin typeface="+mn-lt"/>
                <a:cs typeface="Arial"/>
              </a:rPr>
              <a:t>engineering initiatives and new product development:</a:t>
            </a:r>
            <a:r>
              <a:rPr lang="en-IN" sz="1050" dirty="0" smtClean="0">
                <a:latin typeface="+mn-lt"/>
                <a:cs typeface="Arial"/>
              </a:rPr>
              <a:t> Product Engineering solutions, Product Lifecycle Management (PLM) solutions and </a:t>
            </a:r>
            <a:r>
              <a:rPr lang="en-IN" sz="1050" dirty="0" err="1" smtClean="0">
                <a:latin typeface="+mn-lt"/>
                <a:cs typeface="Arial"/>
              </a:rPr>
              <a:t>Infosys</a:t>
            </a:r>
            <a:r>
              <a:rPr lang="en-IN" sz="1050" dirty="0" smtClean="0">
                <a:latin typeface="+mn-lt"/>
                <a:cs typeface="Arial"/>
              </a:rPr>
              <a:t> Labs help clients in concept-to-market R&amp;D and improving engineering product operations to develop differentiated products in a rapidly evolving market – while also enabling them to enhance their existing products in step with emerging technologies. Add to this our digital innovation solutions, and clients get the power to leverage all consumer touch points – from next-</a:t>
            </a:r>
            <a:r>
              <a:rPr lang="en-IN" sz="1050" dirty="0" err="1" smtClean="0">
                <a:latin typeface="+mn-lt"/>
                <a:cs typeface="Arial"/>
              </a:rPr>
              <a:t>gen</a:t>
            </a:r>
            <a:r>
              <a:rPr lang="en-IN" sz="1050" dirty="0" smtClean="0">
                <a:latin typeface="+mn-lt"/>
                <a:cs typeface="Arial"/>
              </a:rPr>
              <a:t> social commerce to specific retail experiences – to stay ahead of the competition.</a:t>
            </a:r>
          </a:p>
          <a:p>
            <a:pPr marL="115888" indent="-115888">
              <a:lnSpc>
                <a:spcPct val="150000"/>
              </a:lnSpc>
              <a:buClr>
                <a:schemeClr val="tx1">
                  <a:lumMod val="65000"/>
                  <a:lumOff val="35000"/>
                </a:schemeClr>
              </a:buClr>
              <a:buFontTx/>
              <a:buChar char="•"/>
              <a:defRPr/>
            </a:pPr>
            <a:r>
              <a:rPr lang="en-IN" sz="1050" b="1" dirty="0" smtClean="0">
                <a:latin typeface="+mn-lt"/>
                <a:cs typeface="Arial"/>
              </a:rPr>
              <a:t>Optimized operations</a:t>
            </a:r>
            <a:r>
              <a:rPr lang="en-IN" sz="1050" dirty="0" smtClean="0">
                <a:latin typeface="+mn-lt"/>
                <a:cs typeface="Arial"/>
              </a:rPr>
              <a:t>: </a:t>
            </a:r>
            <a:r>
              <a:rPr lang="en-IN" sz="1050" dirty="0" err="1" smtClean="0">
                <a:latin typeface="+mn-lt"/>
                <a:cs typeface="Arial"/>
              </a:rPr>
              <a:t>Infosys</a:t>
            </a:r>
            <a:r>
              <a:rPr lang="en-IN" sz="1050" dirty="0" smtClean="0">
                <a:latin typeface="+mn-lt"/>
                <a:cs typeface="Arial"/>
              </a:rPr>
              <a:t> works with clients to reduce their infrastructure costs with innovative business technology optimization (BTO) solutions and supply chain optimization offerings. Our returns management, reseller/channel management, BPO services and effective post-sales trainings and support for consumers free up valuable resources for clients, helping them focus on what they do best.</a:t>
            </a:r>
          </a:p>
        </p:txBody>
      </p:sp>
      <p:pic>
        <p:nvPicPr>
          <p:cNvPr id="13" name="Picture 12" descr="solutions.jpg"/>
          <p:cNvPicPr>
            <a:picLocks noChangeAspect="1"/>
          </p:cNvPicPr>
          <p:nvPr/>
        </p:nvPicPr>
        <p:blipFill>
          <a:blip r:embed="rId3" cstate="print"/>
          <a:stretch>
            <a:fillRect/>
          </a:stretch>
        </p:blipFill>
        <p:spPr>
          <a:xfrm>
            <a:off x="129809" y="4944000"/>
            <a:ext cx="1470391" cy="1152000"/>
          </a:xfrm>
          <a:prstGeom prst="rect">
            <a:avLst/>
          </a:prstGeom>
        </p:spPr>
      </p:pic>
      <p:pic>
        <p:nvPicPr>
          <p:cNvPr id="14" name="Picture 13" descr="Deliver solutions.jpg"/>
          <p:cNvPicPr>
            <a:picLocks noChangeAspect="1"/>
          </p:cNvPicPr>
          <p:nvPr/>
        </p:nvPicPr>
        <p:blipFill>
          <a:blip r:embed="rId4" cstate="print"/>
          <a:srcRect l="875" r="5140" b="9149"/>
          <a:stretch>
            <a:fillRect/>
          </a:stretch>
        </p:blipFill>
        <p:spPr>
          <a:xfrm>
            <a:off x="43521" y="2514600"/>
            <a:ext cx="1620000" cy="1719649"/>
          </a:xfrm>
          <a:prstGeom prst="rect">
            <a:avLst/>
          </a:prstGeom>
        </p:spPr>
      </p:pic>
      <p:sp>
        <p:nvSpPr>
          <p:cNvPr id="15" name="AutoShape 5"/>
          <p:cNvSpPr>
            <a:spLocks noChangeArrowheads="1"/>
          </p:cNvSpPr>
          <p:nvPr/>
        </p:nvSpPr>
        <p:spPr bwMode="auto">
          <a:xfrm>
            <a:off x="1715037" y="4681898"/>
            <a:ext cx="7276563" cy="1304203"/>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wrap="square" anchor="ctr">
            <a:spAutoFit/>
          </a:bodyPr>
          <a:lstStyle/>
          <a:p>
            <a:pPr marL="115888" indent="-115888">
              <a:lnSpc>
                <a:spcPct val="150000"/>
              </a:lnSpc>
              <a:buClr>
                <a:schemeClr val="tx1">
                  <a:lumMod val="65000"/>
                  <a:lumOff val="35000"/>
                </a:schemeClr>
              </a:buClr>
              <a:buFontTx/>
              <a:buChar char="•"/>
              <a:defRPr/>
            </a:pPr>
            <a:r>
              <a:rPr lang="en-US" sz="1050" b="1" dirty="0" smtClean="0">
                <a:solidFill>
                  <a:srgbClr val="0053FA"/>
                </a:solidFill>
                <a:latin typeface="+mn-lt"/>
                <a:cs typeface="Arial"/>
              </a:rPr>
              <a:t>Infosys SocialEdge™ Platform</a:t>
            </a:r>
          </a:p>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Product Engineering solutions</a:t>
            </a:r>
          </a:p>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Product Lifecycle Management (PLM) solutions</a:t>
            </a:r>
          </a:p>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Business Technology Optimization (BTO) Solutions</a:t>
            </a:r>
          </a:p>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Supply Chain Optimization</a:t>
            </a:r>
          </a:p>
        </p:txBody>
      </p:sp>
      <p:sp>
        <p:nvSpPr>
          <p:cNvPr id="16" name="TextBox 15"/>
          <p:cNvSpPr txBox="1"/>
          <p:nvPr/>
        </p:nvSpPr>
        <p:spPr>
          <a:xfrm>
            <a:off x="5715000" y="4851737"/>
            <a:ext cx="2743200" cy="1015663"/>
          </a:xfrm>
          <a:prstGeom prst="rect">
            <a:avLst/>
          </a:prstGeom>
          <a:solidFill>
            <a:schemeClr val="bg1"/>
          </a:solidFill>
          <a:ln w="38100" cmpd="dbl" algn="ctr">
            <a:noFill/>
            <a:round/>
            <a:headEnd/>
            <a:tailEnd/>
          </a:ln>
          <a:effectLst>
            <a:outerShdw dist="35921" dir="2700000" algn="ctr" rotWithShape="0">
              <a:schemeClr val="bg2">
                <a:alpha val="50000"/>
              </a:schemeClr>
            </a:outerShdw>
          </a:effectLst>
        </p:spPr>
        <p:txBody>
          <a:bodyPr anchor="ctr"/>
          <a:lstStyle/>
          <a:p>
            <a:pPr marL="115888" indent="-115888" algn="just">
              <a:lnSpc>
                <a:spcPct val="150000"/>
              </a:lnSpc>
              <a:buClr>
                <a:schemeClr val="tx1">
                  <a:lumMod val="65000"/>
                  <a:lumOff val="35000"/>
                </a:schemeClr>
              </a:buClr>
              <a:buFontTx/>
              <a:buChar char="•"/>
              <a:defRPr/>
            </a:pPr>
            <a:r>
              <a:rPr lang="en-US" sz="1000" b="1" dirty="0" smtClean="0">
                <a:latin typeface="Arial"/>
                <a:cs typeface="Arial"/>
              </a:rPr>
              <a:t>BPO Services</a:t>
            </a:r>
          </a:p>
          <a:p>
            <a:pPr marL="115888" indent="-115888" algn="just">
              <a:lnSpc>
                <a:spcPct val="150000"/>
              </a:lnSpc>
              <a:buClr>
                <a:schemeClr val="tx1">
                  <a:lumMod val="65000"/>
                  <a:lumOff val="35000"/>
                </a:schemeClr>
              </a:buClr>
              <a:buFontTx/>
              <a:buChar char="•"/>
              <a:defRPr/>
            </a:pPr>
            <a:r>
              <a:rPr lang="en-US" sz="1000" b="1" dirty="0" smtClean="0">
                <a:latin typeface="Arial"/>
                <a:cs typeface="Arial"/>
              </a:rPr>
              <a:t>Cloud Offerings</a:t>
            </a:r>
          </a:p>
          <a:p>
            <a:pPr marL="115888" indent="-115888" algn="just">
              <a:lnSpc>
                <a:spcPct val="150000"/>
              </a:lnSpc>
              <a:buClr>
                <a:schemeClr val="tx1">
                  <a:lumMod val="65000"/>
                  <a:lumOff val="35000"/>
                </a:schemeClr>
              </a:buClr>
              <a:buFontTx/>
              <a:buChar char="•"/>
              <a:defRPr/>
            </a:pPr>
            <a:r>
              <a:rPr lang="en-US" sz="1000" b="1" dirty="0" smtClean="0">
                <a:latin typeface="Arial"/>
                <a:cs typeface="Arial"/>
              </a:rPr>
              <a:t>Consulting Services</a:t>
            </a:r>
          </a:p>
          <a:p>
            <a:pPr marL="115888" indent="-115888" algn="just">
              <a:lnSpc>
                <a:spcPct val="150000"/>
              </a:lnSpc>
              <a:buClr>
                <a:schemeClr val="tx1">
                  <a:lumMod val="65000"/>
                  <a:lumOff val="35000"/>
                </a:schemeClr>
              </a:buClr>
              <a:buFontTx/>
              <a:buChar char="•"/>
              <a:defRPr/>
            </a:pPr>
            <a:r>
              <a:rPr lang="en-US" sz="1000" b="1" dirty="0" smtClean="0">
                <a:latin typeface="Arial"/>
                <a:cs typeface="Arial"/>
              </a:rPr>
              <a:t>Engineering Services</a:t>
            </a:r>
          </a:p>
        </p:txBody>
      </p:sp>
      <p:sp>
        <p:nvSpPr>
          <p:cNvPr id="17" name="Rectangle 16"/>
          <p:cNvSpPr/>
          <p:nvPr/>
        </p:nvSpPr>
        <p:spPr>
          <a:xfrm>
            <a:off x="228600" y="4580341"/>
            <a:ext cx="1295400" cy="364319"/>
          </a:xfrm>
          <a:prstGeom prst="rect">
            <a:avLst/>
          </a:prstGeom>
          <a:solidFill>
            <a:srgbClr val="5BD4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cs typeface="Arial"/>
              </a:rPr>
              <a:t>Solutions</a:t>
            </a:r>
            <a:endParaRPr lang="en-US" sz="1200" b="1" dirty="0">
              <a:solidFill>
                <a:schemeClr val="tx1"/>
              </a:solidFill>
              <a:cs typeface="Arial"/>
            </a:endParaRPr>
          </a:p>
        </p:txBody>
      </p:sp>
      <p:sp>
        <p:nvSpPr>
          <p:cNvPr id="18" name="Rectangle 17"/>
          <p:cNvSpPr/>
          <p:nvPr/>
        </p:nvSpPr>
        <p:spPr>
          <a:xfrm>
            <a:off x="228600" y="1447800"/>
            <a:ext cx="1295400" cy="533400"/>
          </a:xfrm>
          <a:prstGeom prst="rect">
            <a:avLst/>
          </a:prstGeom>
          <a:solidFill>
            <a:srgbClr val="C5F0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cs typeface="Arial"/>
              </a:rPr>
              <a:t>Delivering the Solution</a:t>
            </a:r>
            <a:endParaRPr lang="en-US" sz="1200" b="1" dirty="0">
              <a:solidFill>
                <a:schemeClr val="tx1"/>
              </a:solidFill>
              <a:cs typeface="Arial"/>
            </a:endParaRPr>
          </a:p>
        </p:txBody>
      </p:sp>
      <p:sp>
        <p:nvSpPr>
          <p:cNvPr id="23" name="Rectangle 22"/>
          <p:cNvSpPr/>
          <p:nvPr/>
        </p:nvSpPr>
        <p:spPr>
          <a:xfrm>
            <a:off x="3429000" y="762000"/>
            <a:ext cx="2160000" cy="457200"/>
          </a:xfrm>
          <a:prstGeom prst="rect">
            <a:avLst/>
          </a:prstGeom>
          <a:solidFill>
            <a:srgbClr val="FCEFA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smtClean="0">
                <a:solidFill>
                  <a:schemeClr val="tx2"/>
                </a:solidFill>
                <a:latin typeface="Aharoni" pitchFamily="2" charset="-79"/>
                <a:cs typeface="Aharoni" pitchFamily="2" charset="-79"/>
              </a:rPr>
              <a:t>Consumer </a:t>
            </a:r>
            <a:r>
              <a:rPr lang="en-US" sz="1400" b="1" dirty="0" smtClean="0">
                <a:solidFill>
                  <a:schemeClr val="tx2"/>
                </a:solidFill>
                <a:cs typeface="Aharoni" pitchFamily="2" charset="-79"/>
              </a:rPr>
              <a:t>Electronics</a:t>
            </a:r>
            <a:endParaRPr lang="en-IN" sz="1400" b="1" dirty="0" smtClean="0">
              <a:solidFill>
                <a:schemeClr val="tx2"/>
              </a:solidFill>
              <a:cs typeface="Aharoni" pitchFamily="2" charset="-79"/>
            </a:endParaRPr>
          </a:p>
        </p:txBody>
      </p:sp>
      <p:sp>
        <p:nvSpPr>
          <p:cNvPr id="20"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High Tech </a:t>
            </a:r>
            <a:r>
              <a:rPr lang="en-US" sz="2400" b="1" dirty="0" smtClean="0">
                <a:latin typeface="Myadpro"/>
              </a:rPr>
              <a:t>Segment Focus </a:t>
            </a:r>
            <a:endParaRPr lang="en-US" sz="2400" b="1" dirty="0">
              <a:latin typeface="Myadpr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13</a:t>
            </a:fld>
            <a:endParaRPr lang="en-US" dirty="0"/>
          </a:p>
        </p:txBody>
      </p:sp>
      <p:sp>
        <p:nvSpPr>
          <p:cNvPr id="5" name="Rectangle 4"/>
          <p:cNvSpPr/>
          <p:nvPr/>
        </p:nvSpPr>
        <p:spPr>
          <a:xfrm>
            <a:off x="3429000" y="762000"/>
            <a:ext cx="2160000" cy="457200"/>
          </a:xfrm>
          <a:prstGeom prst="rect">
            <a:avLst/>
          </a:prstGeom>
          <a:solidFill>
            <a:srgbClr val="FCEFA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smtClean="0">
                <a:solidFill>
                  <a:schemeClr val="tx2"/>
                </a:solidFill>
                <a:cs typeface="Aharoni" pitchFamily="2" charset="-79"/>
              </a:rPr>
              <a:t>Semiconductors</a:t>
            </a:r>
            <a:endParaRPr lang="en-IN" sz="1400" b="1" dirty="0" smtClean="0">
              <a:solidFill>
                <a:schemeClr val="tx2"/>
              </a:solidFill>
              <a:cs typeface="Aharoni" pitchFamily="2" charset="-79"/>
            </a:endParaRPr>
          </a:p>
        </p:txBody>
      </p:sp>
      <p:sp>
        <p:nvSpPr>
          <p:cNvPr id="10" name="Slide Number Placeholder 5"/>
          <p:cNvSpPr txBox="1">
            <a:spLocks/>
          </p:cNvSpPr>
          <p:nvPr/>
        </p:nvSpPr>
        <p:spPr>
          <a:xfrm>
            <a:off x="4953000" y="6492875"/>
            <a:ext cx="36576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296D8F6-ACBD-4321-BCC2-B83E85B4DDD5}"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 name="Picture 11" descr="popularadvise1.jpg"/>
          <p:cNvPicPr>
            <a:picLocks noChangeAspect="1"/>
          </p:cNvPicPr>
          <p:nvPr/>
        </p:nvPicPr>
        <p:blipFill>
          <a:blip r:embed="rId2" cstate="print"/>
          <a:stretch>
            <a:fillRect/>
          </a:stretch>
        </p:blipFill>
        <p:spPr>
          <a:xfrm>
            <a:off x="228600" y="1924050"/>
            <a:ext cx="1295400" cy="971550"/>
          </a:xfrm>
          <a:prstGeom prst="rect">
            <a:avLst/>
          </a:prstGeom>
        </p:spPr>
      </p:pic>
      <p:sp>
        <p:nvSpPr>
          <p:cNvPr id="13" name="AutoShape 5"/>
          <p:cNvSpPr>
            <a:spLocks noChangeArrowheads="1"/>
          </p:cNvSpPr>
          <p:nvPr/>
        </p:nvSpPr>
        <p:spPr bwMode="auto">
          <a:xfrm>
            <a:off x="1713963" y="1400175"/>
            <a:ext cx="7391400" cy="1495425"/>
          </a:xfrm>
          <a:prstGeom prst="rect">
            <a:avLst/>
          </a:prstGeom>
          <a:solidFill>
            <a:schemeClr val="bg1"/>
          </a:solidFill>
          <a:ln w="38100" cmpd="dbl" algn="ctr">
            <a:solidFill>
              <a:srgbClr val="BDE9FB"/>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dirty="0" smtClean="0">
                <a:latin typeface="+mn-lt"/>
                <a:cs typeface="Arial"/>
              </a:rPr>
              <a:t>In a market where products that were sensational yesterday become standard today and obsolete tomorrow, Independent Software Vendors (ISVs) are expanding their horizons in a highly dynamic market – from challenging the rationale of traditional partnerships to embracing new business opportunities.</a:t>
            </a:r>
          </a:p>
          <a:p>
            <a:pPr marL="115888" indent="-115888">
              <a:lnSpc>
                <a:spcPct val="150000"/>
              </a:lnSpc>
              <a:buClr>
                <a:schemeClr val="tx1">
                  <a:lumMod val="65000"/>
                  <a:lumOff val="35000"/>
                </a:schemeClr>
              </a:buClr>
              <a:buFontTx/>
              <a:buChar char="•"/>
              <a:defRPr/>
            </a:pPr>
            <a:r>
              <a:rPr lang="en-IN" sz="1050" dirty="0" smtClean="0">
                <a:latin typeface="+mn-lt"/>
                <a:cs typeface="Arial"/>
              </a:rPr>
              <a:t>With the growth of cloud computing, the extremely rapid adoption of mobile devices and the constant evolution of consumer interaction, ISVs are finding themselves at the tipping point of game-changing forces that hold the potential to reshape their enterprise.</a:t>
            </a:r>
          </a:p>
        </p:txBody>
      </p:sp>
      <p:pic>
        <p:nvPicPr>
          <p:cNvPr id="14" name="Picture 13" descr="images (1).jpg"/>
          <p:cNvPicPr>
            <a:picLocks noChangeAspect="1"/>
          </p:cNvPicPr>
          <p:nvPr/>
        </p:nvPicPr>
        <p:blipFill>
          <a:blip r:embed="rId3" cstate="print"/>
          <a:srcRect b="14186"/>
          <a:stretch>
            <a:fillRect/>
          </a:stretch>
        </p:blipFill>
        <p:spPr>
          <a:xfrm>
            <a:off x="228600" y="4648200"/>
            <a:ext cx="1404937" cy="1143000"/>
          </a:xfrm>
          <a:prstGeom prst="rect">
            <a:avLst/>
          </a:prstGeom>
        </p:spPr>
      </p:pic>
      <p:sp>
        <p:nvSpPr>
          <p:cNvPr id="15" name="AutoShape 5"/>
          <p:cNvSpPr>
            <a:spLocks noChangeArrowheads="1"/>
          </p:cNvSpPr>
          <p:nvPr/>
        </p:nvSpPr>
        <p:spPr bwMode="auto">
          <a:xfrm>
            <a:off x="1715037" y="3305175"/>
            <a:ext cx="7391400" cy="2486025"/>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b="1" dirty="0" smtClean="0">
                <a:latin typeface="+mn-lt"/>
                <a:cs typeface="Arial"/>
              </a:rPr>
              <a:t>Technology obsolescence:</a:t>
            </a:r>
            <a:r>
              <a:rPr lang="en-IN" sz="1050" dirty="0" smtClean="0">
                <a:latin typeface="+mn-lt"/>
                <a:cs typeface="Arial"/>
              </a:rPr>
              <a:t> Operating in a market which moves at a breakneck pace, software companies are not only striving to keep up with the latest shifts in technology and keep an eye on the next big change, but also to trying to find an effective mechanism to harness disruptive innovation in existing markets and segments.</a:t>
            </a:r>
          </a:p>
          <a:p>
            <a:pPr marL="115888" indent="-115888">
              <a:lnSpc>
                <a:spcPct val="150000"/>
              </a:lnSpc>
              <a:buClr>
                <a:schemeClr val="tx1">
                  <a:lumMod val="65000"/>
                  <a:lumOff val="35000"/>
                </a:schemeClr>
              </a:buClr>
              <a:buFontTx/>
              <a:buChar char="•"/>
              <a:defRPr/>
            </a:pPr>
            <a:r>
              <a:rPr lang="en-IN" sz="1050" b="1" dirty="0" smtClean="0">
                <a:latin typeface="+mn-lt"/>
                <a:cs typeface="Arial"/>
              </a:rPr>
              <a:t>New business avenues: </a:t>
            </a:r>
            <a:r>
              <a:rPr lang="en-IN" sz="1050" dirty="0" smtClean="0">
                <a:latin typeface="+mn-lt"/>
                <a:cs typeface="Arial"/>
              </a:rPr>
              <a:t>Exciting opportunities are everywhere — smart phones, tablets, gaming software and cloud computing are just a few of them. Industry leaders are creating expertise as fast as they can by building solutions using these enablers and dealing with varied processes — transforming business risks into new opportunities.</a:t>
            </a:r>
          </a:p>
          <a:p>
            <a:pPr marL="115888" indent="-115888">
              <a:lnSpc>
                <a:spcPct val="150000"/>
              </a:lnSpc>
              <a:buClr>
                <a:schemeClr val="tx1">
                  <a:lumMod val="65000"/>
                  <a:lumOff val="35000"/>
                </a:schemeClr>
              </a:buClr>
              <a:buFontTx/>
              <a:buChar char="•"/>
              <a:defRPr/>
            </a:pPr>
            <a:r>
              <a:rPr lang="en-IN" sz="1050" b="1" dirty="0" smtClean="0">
                <a:latin typeface="+mn-lt"/>
                <a:cs typeface="Arial"/>
              </a:rPr>
              <a:t>Digital consumers: </a:t>
            </a:r>
            <a:r>
              <a:rPr lang="en-IN" sz="1050" dirty="0" smtClean="0">
                <a:latin typeface="+mn-lt"/>
                <a:cs typeface="Arial"/>
              </a:rPr>
              <a:t>A significant portion of purchasing power is being devolved to individual knowledge workers and consumers at-large who are adopting latest devices and services in an innovative manner to quickly </a:t>
            </a:r>
            <a:r>
              <a:rPr lang="en-IN" sz="1050" dirty="0" err="1" smtClean="0">
                <a:latin typeface="+mn-lt"/>
                <a:cs typeface="Arial"/>
              </a:rPr>
              <a:t>fulfill</a:t>
            </a:r>
            <a:r>
              <a:rPr lang="en-IN" sz="1050" dirty="0" smtClean="0">
                <a:latin typeface="+mn-lt"/>
                <a:cs typeface="Arial"/>
              </a:rPr>
              <a:t> their professional and personal needs. Consumers are also demanding increased flexibility and modular structuring of software costs that allow them to pick and choose the services they need.</a:t>
            </a:r>
          </a:p>
        </p:txBody>
      </p:sp>
      <p:sp>
        <p:nvSpPr>
          <p:cNvPr id="16" name="Rectangle 15"/>
          <p:cNvSpPr/>
          <p:nvPr/>
        </p:nvSpPr>
        <p:spPr>
          <a:xfrm>
            <a:off x="163830" y="3352800"/>
            <a:ext cx="1424940" cy="533400"/>
          </a:xfrm>
          <a:prstGeom prst="rect">
            <a:avLst/>
          </a:prstGeom>
          <a:solidFill>
            <a:srgbClr val="5BD4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Challenges and opportunities</a:t>
            </a:r>
            <a:endParaRPr lang="en-US" sz="1200" b="1" dirty="0">
              <a:solidFill>
                <a:schemeClr val="tx1"/>
              </a:solidFill>
              <a:cs typeface="Arial"/>
            </a:endParaRPr>
          </a:p>
        </p:txBody>
      </p:sp>
      <p:sp>
        <p:nvSpPr>
          <p:cNvPr id="17" name="Rectangle 16"/>
          <p:cNvSpPr/>
          <p:nvPr/>
        </p:nvSpPr>
        <p:spPr>
          <a:xfrm>
            <a:off x="228600" y="1447800"/>
            <a:ext cx="1295400" cy="533400"/>
          </a:xfrm>
          <a:prstGeom prst="rect">
            <a:avLst/>
          </a:prstGeom>
          <a:solidFill>
            <a:srgbClr val="C5F0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Infosys Take on the Industry</a:t>
            </a:r>
            <a:endParaRPr lang="en-US" sz="1200" b="1" dirty="0">
              <a:solidFill>
                <a:schemeClr val="tx1"/>
              </a:solidFill>
              <a:cs typeface="Arial"/>
            </a:endParaRPr>
          </a:p>
        </p:txBody>
      </p:sp>
      <p:sp>
        <p:nvSpPr>
          <p:cNvPr id="19"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High Tech </a:t>
            </a:r>
            <a:r>
              <a:rPr lang="en-US" sz="2400" b="1" dirty="0" smtClean="0">
                <a:latin typeface="Myadpro"/>
              </a:rPr>
              <a:t>Segment Focus </a:t>
            </a:r>
            <a:endParaRPr lang="en-US" sz="2400" b="1" dirty="0">
              <a:latin typeface="Myadpr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14</a:t>
            </a:fld>
            <a:endParaRPr lang="en-US" dirty="0"/>
          </a:p>
        </p:txBody>
      </p:sp>
      <p:sp>
        <p:nvSpPr>
          <p:cNvPr id="10" name="Slide Number Placeholder 5"/>
          <p:cNvSpPr txBox="1">
            <a:spLocks/>
          </p:cNvSpPr>
          <p:nvPr/>
        </p:nvSpPr>
        <p:spPr>
          <a:xfrm>
            <a:off x="4953000" y="6492875"/>
            <a:ext cx="36576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296D8F6-ACBD-4321-BCC2-B83E85B4DDD5}"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AutoShape 5"/>
          <p:cNvSpPr>
            <a:spLocks noChangeArrowheads="1"/>
          </p:cNvSpPr>
          <p:nvPr/>
        </p:nvSpPr>
        <p:spPr bwMode="auto">
          <a:xfrm>
            <a:off x="1713963" y="1494938"/>
            <a:ext cx="7391400" cy="2010262"/>
          </a:xfrm>
          <a:prstGeom prst="rect">
            <a:avLst/>
          </a:prstGeom>
          <a:solidFill>
            <a:schemeClr val="bg1"/>
          </a:solidFill>
          <a:ln w="38100" cmpd="dbl" algn="ctr">
            <a:solidFill>
              <a:srgbClr val="BDE9FB"/>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b="1" dirty="0" smtClean="0">
                <a:latin typeface="+mn-lt"/>
                <a:cs typeface="Arial"/>
              </a:rPr>
              <a:t>Accelerating innovation: </a:t>
            </a:r>
            <a:r>
              <a:rPr lang="en-IN" sz="1050" dirty="0" smtClean="0">
                <a:latin typeface="+mn-lt"/>
                <a:cs typeface="Arial"/>
              </a:rPr>
              <a:t>We leverage our expertise to deliver services across the product lifecycle — from architecting, designing and implementing technology to sustaining technology footprints and supporting associated business processes.</a:t>
            </a:r>
          </a:p>
          <a:p>
            <a:pPr marL="115888" indent="-115888">
              <a:lnSpc>
                <a:spcPct val="150000"/>
              </a:lnSpc>
              <a:buClr>
                <a:schemeClr val="tx1">
                  <a:lumMod val="65000"/>
                  <a:lumOff val="35000"/>
                </a:schemeClr>
              </a:buClr>
              <a:buFontTx/>
              <a:buChar char="•"/>
              <a:defRPr/>
            </a:pPr>
            <a:r>
              <a:rPr lang="en-IN" sz="1050" b="1" dirty="0" smtClean="0">
                <a:latin typeface="+mn-lt"/>
                <a:cs typeface="Arial"/>
              </a:rPr>
              <a:t>Validation: </a:t>
            </a:r>
            <a:r>
              <a:rPr lang="en-IN" sz="1050" dirty="0" smtClean="0">
                <a:latin typeface="+mn-lt"/>
                <a:cs typeface="Arial"/>
              </a:rPr>
              <a:t>The defect is in the details. So is perfection. </a:t>
            </a:r>
            <a:r>
              <a:rPr lang="en-IN" sz="1050" dirty="0" err="1" smtClean="0">
                <a:latin typeface="+mn-lt"/>
                <a:cs typeface="Arial"/>
              </a:rPr>
              <a:t>Infosys</a:t>
            </a:r>
            <a:r>
              <a:rPr lang="en-IN" sz="1050" dirty="0" smtClean="0">
                <a:latin typeface="+mn-lt"/>
                <a:cs typeface="Arial"/>
              </a:rPr>
              <a:t> offers testing services for software enterprises to help ensure product quality before it hits the market. We also provide valuable expertise for enabling revenue maximization once the product is in the marketplace.</a:t>
            </a:r>
          </a:p>
          <a:p>
            <a:pPr marL="115888" indent="-115888">
              <a:lnSpc>
                <a:spcPct val="150000"/>
              </a:lnSpc>
              <a:buClr>
                <a:schemeClr val="tx1">
                  <a:lumMod val="65000"/>
                  <a:lumOff val="35000"/>
                </a:schemeClr>
              </a:buClr>
              <a:buFontTx/>
              <a:buChar char="•"/>
              <a:defRPr/>
            </a:pPr>
            <a:r>
              <a:rPr lang="en-IN" sz="1050" b="1" dirty="0" smtClean="0">
                <a:latin typeface="+mn-lt"/>
                <a:cs typeface="Arial"/>
              </a:rPr>
              <a:t>Process optimization: </a:t>
            </a:r>
            <a:r>
              <a:rPr lang="en-IN" sz="1050" dirty="0" smtClean="0">
                <a:latin typeface="+mn-lt"/>
                <a:cs typeface="Arial"/>
              </a:rPr>
              <a:t>With software enterprises needing to cater to millions of customers, </a:t>
            </a:r>
            <a:r>
              <a:rPr lang="en-IN" sz="1050" dirty="0" err="1" smtClean="0">
                <a:latin typeface="+mn-lt"/>
                <a:cs typeface="Arial"/>
              </a:rPr>
              <a:t>Infosys</a:t>
            </a:r>
            <a:r>
              <a:rPr lang="en-IN" sz="1050" dirty="0" smtClean="0">
                <a:latin typeface="+mn-lt"/>
                <a:cs typeface="Arial"/>
              </a:rPr>
              <a:t> offers 24x7 support capabilities to enhance customer satisfaction and revenue.</a:t>
            </a:r>
          </a:p>
        </p:txBody>
      </p:sp>
      <p:pic>
        <p:nvPicPr>
          <p:cNvPr id="13" name="Picture 12" descr="solutions.jpg"/>
          <p:cNvPicPr>
            <a:picLocks noChangeAspect="1"/>
          </p:cNvPicPr>
          <p:nvPr/>
        </p:nvPicPr>
        <p:blipFill>
          <a:blip r:embed="rId2" cstate="print"/>
          <a:stretch>
            <a:fillRect/>
          </a:stretch>
        </p:blipFill>
        <p:spPr>
          <a:xfrm>
            <a:off x="129809" y="4944000"/>
            <a:ext cx="1470391" cy="1152000"/>
          </a:xfrm>
          <a:prstGeom prst="rect">
            <a:avLst/>
          </a:prstGeom>
        </p:spPr>
      </p:pic>
      <p:pic>
        <p:nvPicPr>
          <p:cNvPr id="14" name="Picture 13" descr="Deliver solutions.jpg"/>
          <p:cNvPicPr>
            <a:picLocks noChangeAspect="1"/>
          </p:cNvPicPr>
          <p:nvPr/>
        </p:nvPicPr>
        <p:blipFill>
          <a:blip r:embed="rId3" cstate="print"/>
          <a:srcRect l="875" r="5140" b="9149"/>
          <a:stretch>
            <a:fillRect/>
          </a:stretch>
        </p:blipFill>
        <p:spPr>
          <a:xfrm>
            <a:off x="117158" y="2018083"/>
            <a:ext cx="1472727" cy="1563317"/>
          </a:xfrm>
          <a:prstGeom prst="rect">
            <a:avLst/>
          </a:prstGeom>
        </p:spPr>
      </p:pic>
      <p:sp>
        <p:nvSpPr>
          <p:cNvPr id="15" name="AutoShape 5"/>
          <p:cNvSpPr>
            <a:spLocks noChangeArrowheads="1"/>
          </p:cNvSpPr>
          <p:nvPr/>
        </p:nvSpPr>
        <p:spPr bwMode="auto">
          <a:xfrm>
            <a:off x="1715037" y="4572000"/>
            <a:ext cx="7391400" cy="1259505"/>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Cloud Computing </a:t>
            </a:r>
            <a:r>
              <a:rPr lang="en-IN" sz="1050" b="1" dirty="0" err="1" smtClean="0">
                <a:solidFill>
                  <a:srgbClr val="0053FA"/>
                </a:solidFill>
                <a:latin typeface="+mn-lt"/>
                <a:cs typeface="Arial"/>
              </a:rPr>
              <a:t>Center</a:t>
            </a:r>
            <a:r>
              <a:rPr lang="en-IN" sz="1050" b="1" dirty="0" smtClean="0">
                <a:solidFill>
                  <a:srgbClr val="0053FA"/>
                </a:solidFill>
                <a:latin typeface="+mn-lt"/>
                <a:cs typeface="Arial"/>
              </a:rPr>
              <a:t> of Excellence (</a:t>
            </a:r>
            <a:r>
              <a:rPr lang="en-IN" sz="1050" b="1" dirty="0" err="1" smtClean="0">
                <a:solidFill>
                  <a:srgbClr val="0053FA"/>
                </a:solidFill>
                <a:latin typeface="+mn-lt"/>
                <a:cs typeface="Arial"/>
              </a:rPr>
              <a:t>CoE</a:t>
            </a:r>
            <a:r>
              <a:rPr lang="en-IN" sz="1050" b="1" dirty="0" smtClean="0">
                <a:solidFill>
                  <a:srgbClr val="0053FA"/>
                </a:solidFill>
                <a:latin typeface="+mn-lt"/>
                <a:cs typeface="Arial"/>
              </a:rPr>
              <a:t>)</a:t>
            </a:r>
          </a:p>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Convergence </a:t>
            </a:r>
            <a:r>
              <a:rPr lang="en-IN" sz="1050" b="1" dirty="0" err="1" smtClean="0">
                <a:solidFill>
                  <a:srgbClr val="0053FA"/>
                </a:solidFill>
                <a:latin typeface="+mn-lt"/>
                <a:cs typeface="Arial"/>
              </a:rPr>
              <a:t>Center</a:t>
            </a:r>
            <a:r>
              <a:rPr lang="en-IN" sz="1050" b="1" dirty="0" smtClean="0">
                <a:solidFill>
                  <a:srgbClr val="0053FA"/>
                </a:solidFill>
                <a:latin typeface="+mn-lt"/>
                <a:cs typeface="Arial"/>
              </a:rPr>
              <a:t> of Excellence (</a:t>
            </a:r>
            <a:r>
              <a:rPr lang="en-IN" sz="1050" b="1" dirty="0" err="1" smtClean="0">
                <a:solidFill>
                  <a:srgbClr val="0053FA"/>
                </a:solidFill>
                <a:latin typeface="+mn-lt"/>
                <a:cs typeface="Arial"/>
              </a:rPr>
              <a:t>CoE</a:t>
            </a:r>
            <a:r>
              <a:rPr lang="en-IN" sz="1050" b="1" dirty="0" smtClean="0">
                <a:solidFill>
                  <a:srgbClr val="0053FA"/>
                </a:solidFill>
                <a:latin typeface="+mn-lt"/>
                <a:cs typeface="Arial"/>
              </a:rPr>
              <a:t>)</a:t>
            </a:r>
          </a:p>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Mobility services</a:t>
            </a:r>
          </a:p>
          <a:p>
            <a:pPr marL="115888" indent="-115888">
              <a:lnSpc>
                <a:spcPct val="150000"/>
              </a:lnSpc>
              <a:buClr>
                <a:schemeClr val="tx1">
                  <a:lumMod val="65000"/>
                  <a:lumOff val="35000"/>
                </a:schemeClr>
              </a:buClr>
              <a:buFontTx/>
              <a:buChar char="•"/>
              <a:defRPr/>
            </a:pPr>
            <a:r>
              <a:rPr lang="en-IN" sz="1050" b="1" dirty="0" err="1" smtClean="0">
                <a:solidFill>
                  <a:srgbClr val="0053FA"/>
                </a:solidFill>
                <a:latin typeface="+mn-lt"/>
                <a:cs typeface="Arial"/>
              </a:rPr>
              <a:t>Infosys</a:t>
            </a:r>
            <a:r>
              <a:rPr lang="en-IN" sz="1050" b="1" dirty="0" smtClean="0">
                <a:solidFill>
                  <a:srgbClr val="0053FA"/>
                </a:solidFill>
                <a:latin typeface="+mn-lt"/>
                <a:cs typeface="Arial"/>
              </a:rPr>
              <a:t> </a:t>
            </a:r>
            <a:r>
              <a:rPr lang="en-IN" sz="1050" b="1" dirty="0" err="1" smtClean="0">
                <a:solidFill>
                  <a:srgbClr val="0053FA"/>
                </a:solidFill>
                <a:latin typeface="+mn-lt"/>
                <a:cs typeface="Arial"/>
              </a:rPr>
              <a:t>SocialEdge</a:t>
            </a:r>
            <a:r>
              <a:rPr lang="en-IN" sz="1050" b="1" dirty="0" smtClean="0">
                <a:solidFill>
                  <a:srgbClr val="0053FA"/>
                </a:solidFill>
                <a:latin typeface="+mn-lt"/>
                <a:cs typeface="Arial"/>
              </a:rPr>
              <a:t>™ Platform</a:t>
            </a:r>
          </a:p>
        </p:txBody>
      </p:sp>
      <p:sp>
        <p:nvSpPr>
          <p:cNvPr id="16" name="TextBox 15"/>
          <p:cNvSpPr txBox="1"/>
          <p:nvPr/>
        </p:nvSpPr>
        <p:spPr>
          <a:xfrm>
            <a:off x="5715000" y="4939873"/>
            <a:ext cx="2743200" cy="839391"/>
          </a:xfrm>
          <a:prstGeom prst="rect">
            <a:avLst/>
          </a:prstGeom>
          <a:solidFill>
            <a:schemeClr val="bg1"/>
          </a:solidFill>
          <a:ln w="38100" cmpd="dbl" algn="ctr">
            <a:no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US" sz="1000" b="1" dirty="0" smtClean="0">
                <a:latin typeface="Arial"/>
                <a:cs typeface="Arial"/>
              </a:rPr>
              <a:t>Engineering Services</a:t>
            </a:r>
          </a:p>
          <a:p>
            <a:pPr marL="115888" indent="-115888">
              <a:lnSpc>
                <a:spcPct val="150000"/>
              </a:lnSpc>
              <a:buClr>
                <a:schemeClr val="tx1">
                  <a:lumMod val="65000"/>
                  <a:lumOff val="35000"/>
                </a:schemeClr>
              </a:buClr>
              <a:buFontTx/>
              <a:buChar char="•"/>
              <a:defRPr/>
            </a:pPr>
            <a:r>
              <a:rPr lang="en-US" sz="1000" b="1" dirty="0" smtClean="0">
                <a:latin typeface="Arial"/>
                <a:cs typeface="Arial"/>
              </a:rPr>
              <a:t>Infrastructure Services</a:t>
            </a:r>
          </a:p>
        </p:txBody>
      </p:sp>
      <p:sp>
        <p:nvSpPr>
          <p:cNvPr id="17" name="Rectangle 16"/>
          <p:cNvSpPr/>
          <p:nvPr/>
        </p:nvSpPr>
        <p:spPr>
          <a:xfrm>
            <a:off x="228600" y="4596901"/>
            <a:ext cx="1295400" cy="331199"/>
          </a:xfrm>
          <a:prstGeom prst="rect">
            <a:avLst/>
          </a:prstGeom>
          <a:solidFill>
            <a:srgbClr val="5BD4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Solutions</a:t>
            </a:r>
            <a:endParaRPr lang="en-US" sz="1200" b="1" dirty="0">
              <a:solidFill>
                <a:schemeClr val="tx1"/>
              </a:solidFill>
              <a:cs typeface="Arial"/>
            </a:endParaRPr>
          </a:p>
        </p:txBody>
      </p:sp>
      <p:sp>
        <p:nvSpPr>
          <p:cNvPr id="18" name="Rectangle 17"/>
          <p:cNvSpPr/>
          <p:nvPr/>
        </p:nvSpPr>
        <p:spPr>
          <a:xfrm>
            <a:off x="228600" y="1494087"/>
            <a:ext cx="1295400" cy="440826"/>
          </a:xfrm>
          <a:prstGeom prst="rect">
            <a:avLst/>
          </a:prstGeom>
          <a:solidFill>
            <a:srgbClr val="C5F0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Delivering the Solution</a:t>
            </a:r>
            <a:endParaRPr lang="en-US" sz="1200" b="1" dirty="0">
              <a:solidFill>
                <a:schemeClr val="tx1"/>
              </a:solidFill>
              <a:cs typeface="Arial"/>
            </a:endParaRPr>
          </a:p>
        </p:txBody>
      </p:sp>
      <p:sp>
        <p:nvSpPr>
          <p:cNvPr id="20" name="Rectangle 19"/>
          <p:cNvSpPr/>
          <p:nvPr/>
        </p:nvSpPr>
        <p:spPr>
          <a:xfrm>
            <a:off x="3429000" y="762000"/>
            <a:ext cx="2160000" cy="457200"/>
          </a:xfrm>
          <a:prstGeom prst="rect">
            <a:avLst/>
          </a:prstGeom>
          <a:solidFill>
            <a:srgbClr val="FCEFA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smtClean="0">
                <a:solidFill>
                  <a:schemeClr val="tx2"/>
                </a:solidFill>
                <a:cs typeface="Aharoni" pitchFamily="2" charset="-79"/>
              </a:rPr>
              <a:t>Semiconductors</a:t>
            </a:r>
            <a:endParaRPr lang="en-IN" sz="1400" b="1" dirty="0" smtClean="0">
              <a:solidFill>
                <a:schemeClr val="tx2"/>
              </a:solidFill>
              <a:cs typeface="Aharoni" pitchFamily="2" charset="-79"/>
            </a:endParaRPr>
          </a:p>
        </p:txBody>
      </p:sp>
      <p:sp>
        <p:nvSpPr>
          <p:cNvPr id="21"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High Tech </a:t>
            </a:r>
            <a:r>
              <a:rPr lang="en-US" sz="2400" b="1" dirty="0" smtClean="0">
                <a:latin typeface="Myadpro"/>
              </a:rPr>
              <a:t>Segment Focus </a:t>
            </a:r>
            <a:endParaRPr lang="en-US" sz="2400" b="1" dirty="0">
              <a:latin typeface="Myadpr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15</a:t>
            </a:fld>
            <a:endParaRPr lang="en-US" dirty="0"/>
          </a:p>
        </p:txBody>
      </p:sp>
      <p:sp>
        <p:nvSpPr>
          <p:cNvPr id="6" name="Rectangle 5"/>
          <p:cNvSpPr/>
          <p:nvPr/>
        </p:nvSpPr>
        <p:spPr>
          <a:xfrm>
            <a:off x="3478800" y="762000"/>
            <a:ext cx="2160000" cy="457200"/>
          </a:xfrm>
          <a:prstGeom prst="rect">
            <a:avLst/>
          </a:prstGeom>
          <a:solidFill>
            <a:srgbClr val="FCEFA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smtClean="0">
                <a:solidFill>
                  <a:schemeClr val="tx2"/>
                </a:solidFill>
                <a:latin typeface="Aharoni" pitchFamily="2" charset="-79"/>
                <a:cs typeface="Aharoni" pitchFamily="2" charset="-79"/>
              </a:rPr>
              <a:t>Independent Software Vendor (ISVs)</a:t>
            </a:r>
            <a:endParaRPr lang="en-IN" sz="1400" b="1" dirty="0" smtClean="0">
              <a:solidFill>
                <a:schemeClr val="tx2"/>
              </a:solidFill>
              <a:latin typeface="Aharoni" pitchFamily="2" charset="-79"/>
              <a:cs typeface="Aharoni" pitchFamily="2" charset="-79"/>
            </a:endParaRPr>
          </a:p>
        </p:txBody>
      </p:sp>
      <p:sp>
        <p:nvSpPr>
          <p:cNvPr id="10" name="Slide Number Placeholder 5"/>
          <p:cNvSpPr txBox="1">
            <a:spLocks/>
          </p:cNvSpPr>
          <p:nvPr/>
        </p:nvSpPr>
        <p:spPr>
          <a:xfrm>
            <a:off x="4953000" y="6492875"/>
            <a:ext cx="36576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296D8F6-ACBD-4321-BCC2-B83E85B4DDD5}"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 name="Picture 11" descr="popularadvise1.jpg"/>
          <p:cNvPicPr>
            <a:picLocks noChangeAspect="1"/>
          </p:cNvPicPr>
          <p:nvPr/>
        </p:nvPicPr>
        <p:blipFill>
          <a:blip r:embed="rId2" cstate="print"/>
          <a:stretch>
            <a:fillRect/>
          </a:stretch>
        </p:blipFill>
        <p:spPr>
          <a:xfrm>
            <a:off x="287482" y="1968212"/>
            <a:ext cx="1177636" cy="883227"/>
          </a:xfrm>
          <a:prstGeom prst="rect">
            <a:avLst/>
          </a:prstGeom>
        </p:spPr>
      </p:pic>
      <p:sp>
        <p:nvSpPr>
          <p:cNvPr id="13" name="AutoShape 5"/>
          <p:cNvSpPr>
            <a:spLocks noChangeArrowheads="1"/>
          </p:cNvSpPr>
          <p:nvPr/>
        </p:nvSpPr>
        <p:spPr bwMode="auto">
          <a:xfrm>
            <a:off x="1713963" y="1507312"/>
            <a:ext cx="7391400" cy="1235888"/>
          </a:xfrm>
          <a:prstGeom prst="rect">
            <a:avLst/>
          </a:prstGeom>
          <a:solidFill>
            <a:schemeClr val="bg1"/>
          </a:solidFill>
          <a:ln w="38100" cmpd="dbl" algn="ctr">
            <a:solidFill>
              <a:srgbClr val="BDE9FB"/>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dirty="0" smtClean="0">
                <a:latin typeface="+mn-lt"/>
                <a:cs typeface="Arial"/>
              </a:rPr>
              <a:t>All silicon is created equal. But silicon solutions are not. Today, manufacturers must constantly go back to the drawing board to create innovative products that can satisfy highly demanding consumers.</a:t>
            </a:r>
          </a:p>
          <a:p>
            <a:pPr marL="115888" indent="-115888">
              <a:lnSpc>
                <a:spcPct val="150000"/>
              </a:lnSpc>
              <a:buClr>
                <a:schemeClr val="tx1">
                  <a:lumMod val="65000"/>
                  <a:lumOff val="35000"/>
                </a:schemeClr>
              </a:buClr>
              <a:buFontTx/>
              <a:buChar char="•"/>
              <a:defRPr/>
            </a:pPr>
            <a:r>
              <a:rPr lang="en-IN" sz="1050" dirty="0" smtClean="0">
                <a:latin typeface="+mn-lt"/>
                <a:cs typeface="Arial"/>
              </a:rPr>
              <a:t>The semiconductor industry lives and breathes a simple motto: smaller, faster, smarter and cheaper. Sticking to this motto will require enterprises to identify apertures of possibility that can drive excellence across the board – down to the last transistor.</a:t>
            </a:r>
          </a:p>
        </p:txBody>
      </p:sp>
      <p:pic>
        <p:nvPicPr>
          <p:cNvPr id="14" name="Picture 13" descr="images (1).jpg"/>
          <p:cNvPicPr>
            <a:picLocks noChangeAspect="1"/>
          </p:cNvPicPr>
          <p:nvPr/>
        </p:nvPicPr>
        <p:blipFill>
          <a:blip r:embed="rId3" cstate="print"/>
          <a:srcRect b="14186"/>
          <a:stretch>
            <a:fillRect/>
          </a:stretch>
        </p:blipFill>
        <p:spPr>
          <a:xfrm>
            <a:off x="292461" y="4471555"/>
            <a:ext cx="1277215" cy="1039091"/>
          </a:xfrm>
          <a:prstGeom prst="rect">
            <a:avLst/>
          </a:prstGeom>
        </p:spPr>
      </p:pic>
      <p:sp>
        <p:nvSpPr>
          <p:cNvPr id="15" name="AutoShape 5"/>
          <p:cNvSpPr>
            <a:spLocks noChangeArrowheads="1"/>
          </p:cNvSpPr>
          <p:nvPr/>
        </p:nvSpPr>
        <p:spPr bwMode="auto">
          <a:xfrm>
            <a:off x="1715037" y="3466213"/>
            <a:ext cx="7391400" cy="1867787"/>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b="1" dirty="0" smtClean="0">
                <a:latin typeface="+mn-lt"/>
                <a:cs typeface="Arial"/>
              </a:rPr>
              <a:t>Agility</a:t>
            </a:r>
            <a:r>
              <a:rPr lang="en-IN" sz="1050" dirty="0" smtClean="0">
                <a:latin typeface="+mn-lt"/>
                <a:cs typeface="Arial"/>
              </a:rPr>
              <a:t>: Building a strong ecosystem of hardware and software partnerships is crucial in achieving agility that can address constantly changing technologies and consumer </a:t>
            </a:r>
            <a:r>
              <a:rPr lang="en-IN" sz="1050" dirty="0" err="1" smtClean="0">
                <a:latin typeface="+mn-lt"/>
                <a:cs typeface="Arial"/>
              </a:rPr>
              <a:t>behavior</a:t>
            </a:r>
            <a:r>
              <a:rPr lang="en-IN" sz="1050" dirty="0" smtClean="0">
                <a:latin typeface="+mn-lt"/>
                <a:cs typeface="Arial"/>
              </a:rPr>
              <a:t>.</a:t>
            </a:r>
          </a:p>
          <a:p>
            <a:pPr marL="115888" indent="-115888">
              <a:lnSpc>
                <a:spcPct val="150000"/>
              </a:lnSpc>
              <a:buClr>
                <a:schemeClr val="tx1">
                  <a:lumMod val="65000"/>
                  <a:lumOff val="35000"/>
                </a:schemeClr>
              </a:buClr>
              <a:buFontTx/>
              <a:buChar char="•"/>
              <a:defRPr/>
            </a:pPr>
            <a:r>
              <a:rPr lang="en-IN" sz="1050" b="1" dirty="0" smtClean="0">
                <a:latin typeface="+mn-lt"/>
                <a:cs typeface="Arial"/>
              </a:rPr>
              <a:t>Competitiveness:</a:t>
            </a:r>
            <a:r>
              <a:rPr lang="en-IN" sz="1050" dirty="0" smtClean="0">
                <a:latin typeface="+mn-lt"/>
                <a:cs typeface="Arial"/>
              </a:rPr>
              <a:t> Having to serve highly dynamic customers, semiconductor enterprises must keep looking for new growth engines, new alliances and acquisitions. With their traditional business undergoing constant change, they must look to new and emerging markets which offer exciting growth opportunities.</a:t>
            </a:r>
          </a:p>
          <a:p>
            <a:pPr marL="115888" indent="-115888">
              <a:lnSpc>
                <a:spcPct val="150000"/>
              </a:lnSpc>
              <a:buClr>
                <a:schemeClr val="tx1">
                  <a:lumMod val="65000"/>
                  <a:lumOff val="35000"/>
                </a:schemeClr>
              </a:buClr>
              <a:buFontTx/>
              <a:buChar char="•"/>
              <a:defRPr/>
            </a:pPr>
            <a:r>
              <a:rPr lang="en-IN" sz="1050" b="1" dirty="0" smtClean="0">
                <a:latin typeface="+mn-lt"/>
                <a:cs typeface="Arial"/>
              </a:rPr>
              <a:t>Complexity:</a:t>
            </a:r>
            <a:r>
              <a:rPr lang="en-IN" sz="1050" dirty="0" smtClean="0">
                <a:latin typeface="+mn-lt"/>
                <a:cs typeface="Arial"/>
              </a:rPr>
              <a:t> Transformation across semiconductor enterprises is complicated. All partners in the supply chain must be tightly integrated, and technology is a core element in this fabric.</a:t>
            </a:r>
          </a:p>
        </p:txBody>
      </p:sp>
      <p:sp>
        <p:nvSpPr>
          <p:cNvPr id="16" name="Rectangle 15"/>
          <p:cNvSpPr/>
          <p:nvPr/>
        </p:nvSpPr>
        <p:spPr>
          <a:xfrm>
            <a:off x="163830" y="3477491"/>
            <a:ext cx="1424940" cy="484909"/>
          </a:xfrm>
          <a:prstGeom prst="rect">
            <a:avLst/>
          </a:prstGeom>
          <a:solidFill>
            <a:srgbClr val="5BD4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Challenges and opportunities</a:t>
            </a:r>
            <a:endParaRPr lang="en-US" sz="1200" b="1" dirty="0">
              <a:solidFill>
                <a:schemeClr val="tx1"/>
              </a:solidFill>
              <a:cs typeface="Arial"/>
            </a:endParaRPr>
          </a:p>
        </p:txBody>
      </p:sp>
      <p:sp>
        <p:nvSpPr>
          <p:cNvPr id="17" name="Rectangle 16"/>
          <p:cNvSpPr/>
          <p:nvPr/>
        </p:nvSpPr>
        <p:spPr>
          <a:xfrm>
            <a:off x="228600" y="1472046"/>
            <a:ext cx="1295400" cy="484909"/>
          </a:xfrm>
          <a:prstGeom prst="rect">
            <a:avLst/>
          </a:prstGeom>
          <a:solidFill>
            <a:srgbClr val="C5F0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Infosys Take on the Industry</a:t>
            </a:r>
            <a:endParaRPr lang="en-US" sz="1200" b="1" dirty="0">
              <a:solidFill>
                <a:schemeClr val="tx1"/>
              </a:solidFill>
              <a:cs typeface="Arial"/>
            </a:endParaRPr>
          </a:p>
        </p:txBody>
      </p:sp>
      <p:sp>
        <p:nvSpPr>
          <p:cNvPr id="19"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High Tech </a:t>
            </a:r>
            <a:r>
              <a:rPr lang="en-US" sz="2400" b="1" dirty="0" smtClean="0">
                <a:latin typeface="Myadpro"/>
              </a:rPr>
              <a:t>Segment Focus </a:t>
            </a:r>
            <a:endParaRPr lang="en-US" sz="2400" b="1" dirty="0">
              <a:latin typeface="Myad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16</a:t>
            </a:fld>
            <a:endParaRPr lang="en-US" dirty="0"/>
          </a:p>
        </p:txBody>
      </p:sp>
      <p:sp>
        <p:nvSpPr>
          <p:cNvPr id="10" name="Slide Number Placeholder 5"/>
          <p:cNvSpPr txBox="1">
            <a:spLocks/>
          </p:cNvSpPr>
          <p:nvPr/>
        </p:nvSpPr>
        <p:spPr>
          <a:xfrm>
            <a:off x="4953000" y="6492875"/>
            <a:ext cx="36576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F296D8F6-ACBD-4321-BCC2-B83E85B4DDD5}" type="slidenum">
              <a:rPr kumimoji="0" lang="en-US" sz="1200" b="0" i="0" u="none" strike="noStrike" kern="1200" cap="none" spc="0" normalizeH="0" baseline="0" noProof="0" smtClean="0">
                <a:ln>
                  <a:noFill/>
                </a:ln>
                <a:solidFill>
                  <a:schemeClr val="tx1">
                    <a:tint val="75000"/>
                  </a:schemeClr>
                </a:solidFill>
                <a:effectLst/>
                <a:uLnTx/>
                <a:uFillTx/>
                <a:latin typeface="Arial"/>
                <a:ea typeface="+mn-ea"/>
                <a:cs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chemeClr val="tx1">
                  <a:tint val="75000"/>
                </a:schemeClr>
              </a:solidFill>
              <a:effectLst/>
              <a:uLnTx/>
              <a:uFillTx/>
              <a:latin typeface="Arial"/>
              <a:ea typeface="+mn-ea"/>
              <a:cs typeface="Arial"/>
            </a:endParaRPr>
          </a:p>
        </p:txBody>
      </p:sp>
      <p:sp>
        <p:nvSpPr>
          <p:cNvPr id="12" name="AutoShape 5"/>
          <p:cNvSpPr>
            <a:spLocks noChangeArrowheads="1"/>
          </p:cNvSpPr>
          <p:nvPr/>
        </p:nvSpPr>
        <p:spPr bwMode="auto">
          <a:xfrm>
            <a:off x="1713963" y="1447800"/>
            <a:ext cx="7391400" cy="2211288"/>
          </a:xfrm>
          <a:prstGeom prst="rect">
            <a:avLst/>
          </a:prstGeom>
          <a:solidFill>
            <a:schemeClr val="bg1"/>
          </a:solidFill>
          <a:ln w="38100" cmpd="dbl" algn="ctr">
            <a:solidFill>
              <a:srgbClr val="BDE9FB"/>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b="1" dirty="0" smtClean="0">
                <a:latin typeface="+mn-lt"/>
                <a:cs typeface="Arial"/>
              </a:rPr>
              <a:t>Integrated solutions for ecosystem partnerships:</a:t>
            </a:r>
            <a:r>
              <a:rPr lang="en-IN" sz="1050" dirty="0" smtClean="0">
                <a:latin typeface="+mn-lt"/>
                <a:cs typeface="Arial"/>
              </a:rPr>
              <a:t> </a:t>
            </a:r>
            <a:r>
              <a:rPr lang="en-IN" sz="1050" dirty="0" err="1" smtClean="0">
                <a:latin typeface="+mn-lt"/>
                <a:cs typeface="Arial"/>
              </a:rPr>
              <a:t>Infosys</a:t>
            </a:r>
            <a:r>
              <a:rPr lang="en-IN" sz="1050" dirty="0" smtClean="0">
                <a:latin typeface="+mn-lt"/>
                <a:cs typeface="Arial"/>
              </a:rPr>
              <a:t> transforms traditional semiconductor value chains into value webs by leveraging integrated solutions, go-to-market strategies, and marketing and sales transformation programs that bring together varied industry players.</a:t>
            </a:r>
          </a:p>
          <a:p>
            <a:pPr marL="115888" indent="-115888">
              <a:lnSpc>
                <a:spcPct val="150000"/>
              </a:lnSpc>
              <a:buClr>
                <a:schemeClr val="tx1">
                  <a:lumMod val="65000"/>
                  <a:lumOff val="35000"/>
                </a:schemeClr>
              </a:buClr>
              <a:buFontTx/>
              <a:buChar char="•"/>
              <a:defRPr/>
            </a:pPr>
            <a:r>
              <a:rPr lang="en-IN" sz="1050" b="1" dirty="0" smtClean="0">
                <a:latin typeface="+mn-lt"/>
                <a:cs typeface="Arial"/>
              </a:rPr>
              <a:t>Emphasis on creation of new revenue streams:</a:t>
            </a:r>
            <a:r>
              <a:rPr lang="en-IN" sz="1050" dirty="0" smtClean="0">
                <a:latin typeface="+mn-lt"/>
                <a:cs typeface="Arial"/>
              </a:rPr>
              <a:t> </a:t>
            </a:r>
            <a:r>
              <a:rPr lang="en-IN" sz="1050" dirty="0" err="1" smtClean="0">
                <a:latin typeface="+mn-lt"/>
                <a:cs typeface="Arial"/>
              </a:rPr>
              <a:t>Infosys</a:t>
            </a:r>
            <a:r>
              <a:rPr lang="en-IN" sz="1050" dirty="0" smtClean="0">
                <a:latin typeface="+mn-lt"/>
                <a:cs typeface="Arial"/>
              </a:rPr>
              <a:t> co-creates with semiconductor enterprises for next-generation chip sets, functional simulation, design automation, testing, product support services and consulting services.</a:t>
            </a:r>
          </a:p>
          <a:p>
            <a:pPr marL="115888" indent="-115888">
              <a:lnSpc>
                <a:spcPct val="150000"/>
              </a:lnSpc>
              <a:buClr>
                <a:schemeClr val="tx1">
                  <a:lumMod val="65000"/>
                  <a:lumOff val="35000"/>
                </a:schemeClr>
              </a:buClr>
              <a:buFontTx/>
              <a:buChar char="•"/>
              <a:defRPr/>
            </a:pPr>
            <a:r>
              <a:rPr lang="en-IN" sz="1050" b="1" dirty="0" smtClean="0">
                <a:latin typeface="+mn-lt"/>
                <a:cs typeface="Arial"/>
              </a:rPr>
              <a:t>Powering agile transformation: </a:t>
            </a:r>
            <a:r>
              <a:rPr lang="en-IN" sz="1050" dirty="0" smtClean="0">
                <a:latin typeface="+mn-lt"/>
                <a:cs typeface="Arial"/>
              </a:rPr>
              <a:t>Our collaboration in supply chain restructuring programs goes beyond reducing cycle times. We lead the way in supporting business operations with touch-less procurement solutions, collaborative outsourced manufacturing, and eCommerce programs.</a:t>
            </a:r>
          </a:p>
        </p:txBody>
      </p:sp>
      <p:pic>
        <p:nvPicPr>
          <p:cNvPr id="13" name="Picture 12" descr="solutions.jpg"/>
          <p:cNvPicPr>
            <a:picLocks noChangeAspect="1"/>
          </p:cNvPicPr>
          <p:nvPr/>
        </p:nvPicPr>
        <p:blipFill>
          <a:blip r:embed="rId3" cstate="print"/>
          <a:stretch>
            <a:fillRect/>
          </a:stretch>
        </p:blipFill>
        <p:spPr>
          <a:xfrm>
            <a:off x="129809" y="4944000"/>
            <a:ext cx="1470391" cy="1152000"/>
          </a:xfrm>
          <a:prstGeom prst="rect">
            <a:avLst/>
          </a:prstGeom>
        </p:spPr>
      </p:pic>
      <p:pic>
        <p:nvPicPr>
          <p:cNvPr id="14" name="Picture 13" descr="Deliver solutions.jpg"/>
          <p:cNvPicPr>
            <a:picLocks noChangeAspect="1"/>
          </p:cNvPicPr>
          <p:nvPr/>
        </p:nvPicPr>
        <p:blipFill>
          <a:blip r:embed="rId4" cstate="print"/>
          <a:srcRect l="875" r="5140" b="9149"/>
          <a:stretch>
            <a:fillRect/>
          </a:stretch>
        </p:blipFill>
        <p:spPr>
          <a:xfrm>
            <a:off x="43521" y="2014151"/>
            <a:ext cx="1620000" cy="1719649"/>
          </a:xfrm>
          <a:prstGeom prst="rect">
            <a:avLst/>
          </a:prstGeom>
        </p:spPr>
      </p:pic>
      <p:sp>
        <p:nvSpPr>
          <p:cNvPr id="15" name="AutoShape 5"/>
          <p:cNvSpPr>
            <a:spLocks noChangeArrowheads="1"/>
          </p:cNvSpPr>
          <p:nvPr/>
        </p:nvSpPr>
        <p:spPr bwMode="auto">
          <a:xfrm>
            <a:off x="1715037" y="4495800"/>
            <a:ext cx="7391400" cy="1524000"/>
          </a:xfrm>
          <a:prstGeom prst="rect">
            <a:avLst/>
          </a:prstGeom>
          <a:solidFill>
            <a:schemeClr val="bg1"/>
          </a:solidFill>
          <a:ln w="38100" cmpd="dbl" algn="ctr">
            <a:solidFill>
              <a:srgbClr val="6DCFF6"/>
            </a:solidFill>
            <a:round/>
            <a:headEnd/>
            <a:tailEnd/>
          </a:ln>
          <a:effectLst>
            <a:outerShdw dist="35921" dir="2700000" algn="ctr" rotWithShape="0">
              <a:schemeClr val="bg2">
                <a:alpha val="50000"/>
              </a:schemeClr>
            </a:outerShdw>
          </a:effectLst>
        </p:spPr>
        <p:txBody>
          <a:bodyPr anchor="ctr"/>
          <a:lstStyle/>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Cloud Offerings</a:t>
            </a:r>
          </a:p>
          <a:p>
            <a:pPr marL="115888" indent="-115888">
              <a:lnSpc>
                <a:spcPct val="150000"/>
              </a:lnSpc>
              <a:buClr>
                <a:schemeClr val="tx1">
                  <a:lumMod val="65000"/>
                  <a:lumOff val="35000"/>
                </a:schemeClr>
              </a:buClr>
              <a:buFontTx/>
              <a:buChar char="•"/>
              <a:defRPr/>
            </a:pPr>
            <a:r>
              <a:rPr lang="en-IN" sz="1050" b="1" dirty="0" err="1" smtClean="0">
                <a:solidFill>
                  <a:srgbClr val="0053FA"/>
                </a:solidFill>
                <a:latin typeface="+mn-lt"/>
                <a:cs typeface="Arial"/>
              </a:rPr>
              <a:t>Infosys</a:t>
            </a:r>
            <a:r>
              <a:rPr lang="en-IN" sz="1050" b="1" dirty="0" smtClean="0">
                <a:solidFill>
                  <a:srgbClr val="0053FA"/>
                </a:solidFill>
                <a:latin typeface="+mn-lt"/>
                <a:cs typeface="Arial"/>
              </a:rPr>
              <a:t> Digital Smart Home Gateway</a:t>
            </a:r>
          </a:p>
          <a:p>
            <a:pPr marL="115888" indent="-115888">
              <a:lnSpc>
                <a:spcPct val="150000"/>
              </a:lnSpc>
              <a:buClr>
                <a:schemeClr val="tx1">
                  <a:lumMod val="65000"/>
                  <a:lumOff val="35000"/>
                </a:schemeClr>
              </a:buClr>
              <a:buFontTx/>
              <a:buChar char="•"/>
              <a:defRPr/>
            </a:pPr>
            <a:r>
              <a:rPr lang="en-IN" sz="1050" b="1" dirty="0" err="1" smtClean="0">
                <a:solidFill>
                  <a:srgbClr val="0053FA"/>
                </a:solidFill>
                <a:latin typeface="+mn-lt"/>
                <a:cs typeface="Arial"/>
              </a:rPr>
              <a:t>Infosys</a:t>
            </a:r>
            <a:r>
              <a:rPr lang="en-IN" sz="1050" b="1" dirty="0" smtClean="0">
                <a:solidFill>
                  <a:srgbClr val="0053FA"/>
                </a:solidFill>
                <a:latin typeface="+mn-lt"/>
                <a:cs typeface="Arial"/>
              </a:rPr>
              <a:t> </a:t>
            </a:r>
            <a:r>
              <a:rPr lang="en-IN" sz="1050" b="1" dirty="0" err="1" smtClean="0">
                <a:solidFill>
                  <a:srgbClr val="0053FA"/>
                </a:solidFill>
                <a:latin typeface="+mn-lt"/>
                <a:cs typeface="Arial"/>
              </a:rPr>
              <a:t>SocialEdge</a:t>
            </a:r>
            <a:r>
              <a:rPr lang="en-IN" sz="1050" b="1" dirty="0" smtClean="0">
                <a:solidFill>
                  <a:srgbClr val="0053FA"/>
                </a:solidFill>
                <a:latin typeface="+mn-lt"/>
                <a:cs typeface="Arial"/>
              </a:rPr>
              <a:t>™ Platform</a:t>
            </a:r>
          </a:p>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Manufacturing Collaboration Accelerators</a:t>
            </a:r>
          </a:p>
          <a:p>
            <a:pPr marL="115888" indent="-115888">
              <a:lnSpc>
                <a:spcPct val="150000"/>
              </a:lnSpc>
              <a:buClr>
                <a:schemeClr val="tx1">
                  <a:lumMod val="65000"/>
                  <a:lumOff val="35000"/>
                </a:schemeClr>
              </a:buClr>
              <a:buFontTx/>
              <a:buChar char="•"/>
              <a:defRPr/>
            </a:pPr>
            <a:r>
              <a:rPr lang="en-IN" sz="1050" b="1" dirty="0" smtClean="0">
                <a:solidFill>
                  <a:srgbClr val="0053FA"/>
                </a:solidFill>
                <a:latin typeface="+mn-lt"/>
                <a:cs typeface="Arial"/>
              </a:rPr>
              <a:t>Manufacturing Information Effectiveness</a:t>
            </a:r>
          </a:p>
          <a:p>
            <a:pPr marL="115888" indent="-115888">
              <a:lnSpc>
                <a:spcPct val="150000"/>
              </a:lnSpc>
              <a:buClr>
                <a:schemeClr val="tx1">
                  <a:lumMod val="65000"/>
                  <a:lumOff val="35000"/>
                </a:schemeClr>
              </a:buClr>
              <a:buFontTx/>
              <a:buChar char="•"/>
              <a:defRPr/>
            </a:pPr>
            <a:r>
              <a:rPr lang="en-US" sz="1050" b="1" dirty="0">
                <a:solidFill>
                  <a:srgbClr val="0053FA"/>
                </a:solidFill>
                <a:latin typeface="+mn-lt"/>
                <a:cs typeface="Arial"/>
              </a:rPr>
              <a:t>Product Lifecycle Management (PLM) </a:t>
            </a:r>
            <a:r>
              <a:rPr lang="en-US" sz="1050" b="1" dirty="0" smtClean="0">
                <a:solidFill>
                  <a:srgbClr val="0053FA"/>
                </a:solidFill>
                <a:latin typeface="+mn-lt"/>
                <a:cs typeface="Arial"/>
              </a:rPr>
              <a:t>solutions</a:t>
            </a:r>
            <a:endParaRPr lang="en-US" sz="1050" b="1" dirty="0">
              <a:solidFill>
                <a:srgbClr val="0053FA"/>
              </a:solidFill>
              <a:latin typeface="+mn-lt"/>
              <a:cs typeface="Arial"/>
            </a:endParaRPr>
          </a:p>
        </p:txBody>
      </p:sp>
      <p:sp>
        <p:nvSpPr>
          <p:cNvPr id="16" name="Rectangle 15"/>
          <p:cNvSpPr/>
          <p:nvPr/>
        </p:nvSpPr>
        <p:spPr>
          <a:xfrm>
            <a:off x="228600" y="4562125"/>
            <a:ext cx="1295400" cy="400751"/>
          </a:xfrm>
          <a:prstGeom prst="rect">
            <a:avLst/>
          </a:prstGeom>
          <a:solidFill>
            <a:srgbClr val="5BD4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Solutions</a:t>
            </a:r>
            <a:endParaRPr lang="en-US" sz="1200" b="1" dirty="0">
              <a:solidFill>
                <a:schemeClr val="tx1"/>
              </a:solidFill>
              <a:cs typeface="Arial"/>
            </a:endParaRPr>
          </a:p>
        </p:txBody>
      </p:sp>
      <p:sp>
        <p:nvSpPr>
          <p:cNvPr id="17" name="Rectangle 16"/>
          <p:cNvSpPr/>
          <p:nvPr/>
        </p:nvSpPr>
        <p:spPr>
          <a:xfrm>
            <a:off x="228600" y="1447800"/>
            <a:ext cx="1295400" cy="533400"/>
          </a:xfrm>
          <a:prstGeom prst="rect">
            <a:avLst/>
          </a:prstGeom>
          <a:solidFill>
            <a:srgbClr val="C5F0FF"/>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a:rPr>
              <a:t>Delivering the Solution</a:t>
            </a:r>
            <a:endParaRPr lang="en-US" sz="1200" b="1" dirty="0">
              <a:solidFill>
                <a:schemeClr val="tx1"/>
              </a:solidFill>
              <a:cs typeface="Arial"/>
            </a:endParaRPr>
          </a:p>
        </p:txBody>
      </p:sp>
      <p:sp>
        <p:nvSpPr>
          <p:cNvPr id="19" name="Rectangle 18"/>
          <p:cNvSpPr/>
          <p:nvPr/>
        </p:nvSpPr>
        <p:spPr>
          <a:xfrm>
            <a:off x="3478800" y="762000"/>
            <a:ext cx="2160000" cy="457200"/>
          </a:xfrm>
          <a:prstGeom prst="rect">
            <a:avLst/>
          </a:prstGeom>
          <a:solidFill>
            <a:srgbClr val="FCEFA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smtClean="0">
                <a:solidFill>
                  <a:schemeClr val="tx2"/>
                </a:solidFill>
                <a:latin typeface="Aharoni" pitchFamily="2" charset="-79"/>
                <a:cs typeface="Aharoni" pitchFamily="2" charset="-79"/>
              </a:rPr>
              <a:t>Independent Software Vendor (ISVs)</a:t>
            </a:r>
            <a:endParaRPr lang="en-IN" sz="1400" b="1" dirty="0" smtClean="0">
              <a:solidFill>
                <a:schemeClr val="tx2"/>
              </a:solidFill>
              <a:latin typeface="Aharoni" pitchFamily="2" charset="-79"/>
              <a:cs typeface="Aharoni" pitchFamily="2" charset="-79"/>
            </a:endParaRPr>
          </a:p>
        </p:txBody>
      </p:sp>
      <p:sp>
        <p:nvSpPr>
          <p:cNvPr id="20"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High Tech </a:t>
            </a:r>
            <a:r>
              <a:rPr lang="en-US" sz="2400" b="1" dirty="0" smtClean="0">
                <a:latin typeface="Myadpro"/>
              </a:rPr>
              <a:t>Segment Focus </a:t>
            </a:r>
            <a:endParaRPr lang="en-US" sz="2400" b="1" dirty="0">
              <a:latin typeface="Myadpr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838200"/>
            <a:ext cx="8763000" cy="1143000"/>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pPr marL="171450" indent="-171450">
              <a:lnSpc>
                <a:spcPct val="150000"/>
              </a:lnSpc>
              <a:spcBef>
                <a:spcPct val="5000"/>
              </a:spcBef>
              <a:buClr>
                <a:schemeClr val="hlink"/>
              </a:buClr>
            </a:pPr>
            <a:r>
              <a:rPr lang="en-US" sz="1200" dirty="0" smtClean="0"/>
              <a:t>	SocialEdge equips enterprise to effectively engage employees, customers and partners. SocialEdge is a comprehensive and easy-to-use social business platform that includes Consumer and Enterprise suite of applications, which address varied external and internal collaboration needs. Built with state-of-the-art technology, the platform provides a seamless experience across devices, including handhelds.</a:t>
            </a:r>
            <a:endParaRPr lang="en-US" sz="1200" dirty="0">
              <a:cs typeface="Arial"/>
            </a:endParaRPr>
          </a:p>
        </p:txBody>
      </p:sp>
      <p:sp>
        <p:nvSpPr>
          <p:cNvPr id="4" name="Rounded Rectangle 3"/>
          <p:cNvSpPr/>
          <p:nvPr/>
        </p:nvSpPr>
        <p:spPr>
          <a:xfrm>
            <a:off x="6019800" y="2057399"/>
            <a:ext cx="2971800" cy="3505201"/>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smtClean="0">
                <a:solidFill>
                  <a:srgbClr val="0053FA"/>
                </a:solidFill>
              </a:rPr>
              <a:t>SocialEdge Consumer Suite</a:t>
            </a:r>
          </a:p>
          <a:p>
            <a:r>
              <a:rPr lang="en-US" sz="1200" dirty="0" smtClean="0">
                <a:solidFill>
                  <a:schemeClr val="tx1"/>
                </a:solidFill>
              </a:rPr>
              <a:t>Co-create with consumers, deepen relationships, and most importantly, increase revenues from your social business initiatives by using Consumer suite of applications:</a:t>
            </a:r>
          </a:p>
          <a:p>
            <a:r>
              <a:rPr lang="en-US" sz="1200" b="1" dirty="0" smtClean="0">
                <a:solidFill>
                  <a:schemeClr val="tx1"/>
                </a:solidFill>
              </a:rPr>
              <a:t>Consumer Engagement , Collaborative Marketing , Social Commerce , Customer Care </a:t>
            </a:r>
            <a:endParaRPr lang="en-US" sz="1200" b="1" dirty="0">
              <a:solidFill>
                <a:schemeClr val="tx1"/>
              </a:solidFill>
            </a:endParaRPr>
          </a:p>
        </p:txBody>
      </p:sp>
      <p:sp>
        <p:nvSpPr>
          <p:cNvPr id="5" name="Rectangle 4"/>
          <p:cNvSpPr/>
          <p:nvPr/>
        </p:nvSpPr>
        <p:spPr>
          <a:xfrm>
            <a:off x="6172200" y="4038600"/>
            <a:ext cx="2729948" cy="1384995"/>
          </a:xfrm>
          <a:prstGeom prst="rect">
            <a:avLst/>
          </a:prstGeom>
        </p:spPr>
        <p:txBody>
          <a:bodyPr wrap="square">
            <a:spAutoFit/>
          </a:bodyPr>
          <a:lstStyle/>
          <a:p>
            <a:r>
              <a:rPr lang="en-US" sz="1200" b="1" dirty="0" smtClean="0">
                <a:solidFill>
                  <a:srgbClr val="0053FA"/>
                </a:solidFill>
                <a:latin typeface="+mn-lt"/>
              </a:rPr>
              <a:t>SocialEdge Enterprise Suite</a:t>
            </a:r>
          </a:p>
          <a:p>
            <a:r>
              <a:rPr lang="en-US" sz="1200" dirty="0" smtClean="0">
                <a:latin typeface="+mn-lt"/>
              </a:rPr>
              <a:t>Empower employees to share ideas, enhance expertise, and win deals with our Enterprise suite of applications:</a:t>
            </a:r>
          </a:p>
          <a:p>
            <a:r>
              <a:rPr lang="en-US" sz="1200" b="1" dirty="0" smtClean="0">
                <a:latin typeface="+mn-lt"/>
              </a:rPr>
              <a:t>Employee Engagement , Next-Generation Intranet , Sales Collaboration, Voice of Employee </a:t>
            </a:r>
            <a:endParaRPr lang="en-US" sz="1200" b="1" dirty="0">
              <a:latin typeface="+mn-lt"/>
            </a:endParaRPr>
          </a:p>
        </p:txBody>
      </p:sp>
      <p:pic>
        <p:nvPicPr>
          <p:cNvPr id="103426" name="Picture 2" descr="View - Consumer and Enterprise suite">
            <a:hlinkClick r:id="rId2" tooltip="View - Consumer and Enterprise suite"/>
          </p:cNvPr>
          <p:cNvPicPr>
            <a:picLocks noChangeAspect="1" noChangeArrowheads="1"/>
          </p:cNvPicPr>
          <p:nvPr/>
        </p:nvPicPr>
        <p:blipFill>
          <a:blip r:embed="rId3" cstate="print"/>
          <a:srcRect/>
          <a:stretch>
            <a:fillRect/>
          </a:stretch>
        </p:blipFill>
        <p:spPr bwMode="auto">
          <a:xfrm>
            <a:off x="152400" y="2057400"/>
            <a:ext cx="5715000" cy="4267200"/>
          </a:xfrm>
          <a:prstGeom prst="rect">
            <a:avLst/>
          </a:prstGeom>
          <a:noFill/>
        </p:spPr>
      </p:pic>
      <p:sp>
        <p:nvSpPr>
          <p:cNvPr id="7"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a:t>
            </a:r>
            <a:r>
              <a:rPr lang="en-US" sz="2400" b="1" dirty="0" smtClean="0">
                <a:latin typeface="Myadpro"/>
              </a:rPr>
              <a:t>Social edge Platform</a:t>
            </a:r>
            <a:endParaRPr lang="en-US" sz="2400" b="1" dirty="0">
              <a:latin typeface="Myad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txBox="1">
            <a:spLocks noGrp="1"/>
          </p:cNvSpPr>
          <p:nvPr/>
        </p:nvSpPr>
        <p:spPr bwMode="auto">
          <a:xfrm>
            <a:off x="4240213" y="6405563"/>
            <a:ext cx="663575" cy="360362"/>
          </a:xfrm>
          <a:prstGeom prst="rect">
            <a:avLst/>
          </a:prstGeom>
          <a:noFill/>
          <a:ln w="9525">
            <a:noFill/>
            <a:miter lim="800000"/>
            <a:headEnd/>
            <a:tailEnd/>
          </a:ln>
        </p:spPr>
        <p:txBody>
          <a:bodyPr anchor="ctr"/>
          <a:lstStyle/>
          <a:p>
            <a:pPr algn="ctr"/>
            <a:r>
              <a:rPr lang="en-US" sz="1000" dirty="0">
                <a:solidFill>
                  <a:srgbClr val="4E84C4"/>
                </a:solidFill>
                <a:latin typeface="Myriad Pro"/>
                <a:cs typeface="Arial" pitchFamily="34" charset="0"/>
              </a:rPr>
              <a:t>- </a:t>
            </a:r>
            <a:fld id="{4FD0F95D-10F1-421E-AC69-6C3E09E980EC}" type="slidenum">
              <a:rPr lang="en-US" sz="1000">
                <a:solidFill>
                  <a:srgbClr val="4E84C4"/>
                </a:solidFill>
                <a:latin typeface="Myriad Pro"/>
                <a:cs typeface="Arial" pitchFamily="34" charset="0"/>
              </a:rPr>
              <a:pPr algn="ctr"/>
              <a:t>18</a:t>
            </a:fld>
            <a:r>
              <a:rPr lang="en-US" sz="1000" dirty="0">
                <a:solidFill>
                  <a:srgbClr val="4E84C4"/>
                </a:solidFill>
                <a:latin typeface="Myriad Pro"/>
                <a:cs typeface="Arial" pitchFamily="34" charset="0"/>
              </a:rPr>
              <a:t> -</a:t>
            </a:r>
          </a:p>
        </p:txBody>
      </p:sp>
      <p:graphicFrame>
        <p:nvGraphicFramePr>
          <p:cNvPr id="4" name="Group 317"/>
          <p:cNvGraphicFramePr>
            <a:graphicFrameLocks noGrp="1"/>
          </p:cNvGraphicFramePr>
          <p:nvPr>
            <p:extLst>
              <p:ext uri="{D42A27DB-BD31-4B8C-83A1-F6EECF244321}">
                <p14:modId xmlns:p14="http://schemas.microsoft.com/office/powerpoint/2010/main" xmlns="" val="4054213209"/>
              </p:ext>
            </p:extLst>
          </p:nvPr>
        </p:nvGraphicFramePr>
        <p:xfrm>
          <a:off x="152400" y="838200"/>
          <a:ext cx="5181600" cy="4585951"/>
        </p:xfrm>
        <a:graphic>
          <a:graphicData uri="http://schemas.openxmlformats.org/drawingml/2006/table">
            <a:tbl>
              <a:tblPr>
                <a:tableStyleId>{5940675A-B579-460E-94D1-54222C63F5DA}</a:tableStyleId>
              </a:tblPr>
              <a:tblGrid>
                <a:gridCol w="2337766"/>
                <a:gridCol w="2843834"/>
              </a:tblGrid>
              <a:tr h="295573">
                <a:tc gridSpan="2">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b="1" u="none" strike="noStrike" cap="none" normalizeH="0" baseline="0" dirty="0" smtClean="0">
                          <a:ln>
                            <a:noFill/>
                          </a:ln>
                          <a:solidFill>
                            <a:srgbClr val="0053FA"/>
                          </a:solidFill>
                          <a:effectLst/>
                        </a:rPr>
                        <a:t>Global Delivery Centers (Snap Shot)</a:t>
                      </a:r>
                      <a:endParaRPr kumimoji="0" lang="en-US" sz="1200" b="1" i="0" u="none" strike="noStrike" cap="none" normalizeH="0" baseline="0" dirty="0" smtClean="0">
                        <a:ln>
                          <a:noFill/>
                        </a:ln>
                        <a:solidFill>
                          <a:srgbClr val="0053FA"/>
                        </a:solidFill>
                        <a:effectLst/>
                        <a:latin typeface="Myriad Pro"/>
                      </a:endParaRPr>
                    </a:p>
                  </a:txBody>
                  <a:tcPr marT="45713" marB="45713" horzOverflow="overflow"/>
                </a:tc>
                <a:tc hMerge="1">
                  <a:txBody>
                    <a:bodyPr/>
                    <a:lstStyle/>
                    <a:p>
                      <a:endParaRPr lang="en-US"/>
                    </a:p>
                  </a:txBody>
                  <a:tcPr/>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b="1" u="none" strike="noStrike" cap="none" normalizeH="0" baseline="0" dirty="0" smtClean="0">
                          <a:ln>
                            <a:noFill/>
                          </a:ln>
                          <a:solidFill>
                            <a:srgbClr val="0053FA"/>
                          </a:solidFill>
                          <a:effectLst/>
                        </a:rPr>
                        <a:t>Country</a:t>
                      </a:r>
                      <a:endParaRPr kumimoji="0" lang="en-US" sz="1100" b="1" i="0" u="none" strike="noStrike" cap="none" normalizeH="0" baseline="0" dirty="0" smtClean="0">
                        <a:ln>
                          <a:noFill/>
                        </a:ln>
                        <a:solidFill>
                          <a:srgbClr val="0053FA"/>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b="1" u="none" strike="noStrike" cap="none" normalizeH="0" baseline="0" dirty="0" smtClean="0">
                          <a:ln>
                            <a:noFill/>
                          </a:ln>
                          <a:solidFill>
                            <a:srgbClr val="0053FA"/>
                          </a:solidFill>
                          <a:effectLst/>
                        </a:rPr>
                        <a:t>Location</a:t>
                      </a:r>
                      <a:endParaRPr kumimoji="0" lang="en-US" sz="1100" b="1" i="0" u="none" strike="noStrike" cap="none" normalizeH="0" baseline="0" dirty="0" smtClean="0">
                        <a:ln>
                          <a:noFill/>
                        </a:ln>
                        <a:solidFill>
                          <a:srgbClr val="0053FA"/>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United States</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Rockville, Maryland </a:t>
                      </a:r>
                    </a:p>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kumimoji="0" lang="en-US" sz="1100" u="none" strike="noStrike" cap="none" normalizeH="0" baseline="0" dirty="0" smtClean="0">
                          <a:ln>
                            <a:noFill/>
                          </a:ln>
                          <a:effectLst/>
                        </a:rPr>
                        <a:t>Atlanta (onshore operations center) </a:t>
                      </a:r>
                    </a:p>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kumimoji="0" lang="en-US" sz="1100" u="none" strike="noStrike" cap="none" normalizeH="0" baseline="0" dirty="0" smtClean="0">
                          <a:ln>
                            <a:noFill/>
                          </a:ln>
                          <a:effectLst/>
                        </a:rPr>
                        <a:t>New Jersey</a:t>
                      </a:r>
                      <a:endParaRPr kumimoji="0" lang="en-US" sz="1100" b="0" i="0" u="none" strike="noStrike" cap="none" normalizeH="0" baseline="0" dirty="0" smtClean="0">
                        <a:ln>
                          <a:noFill/>
                        </a:ln>
                        <a:solidFill>
                          <a:srgbClr val="000000"/>
                        </a:solidFill>
                        <a:effectLst/>
                        <a:latin typeface="+mn-lt"/>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Brazil</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Belo Horizonte</a:t>
                      </a:r>
                      <a:endParaRPr kumimoji="0" lang="en-US" sz="1100" b="0" i="0" u="none" strike="noStrike" cap="none" normalizeH="0" baseline="0" dirty="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Mexico</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Monterrey</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Canada</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Toronto</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China</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Hangzhou</a:t>
                      </a:r>
                      <a:endParaRPr kumimoji="0" lang="en-US" sz="1100" b="0" i="0" u="none" strike="noStrike" cap="none" normalizeH="0" baseline="0" dirty="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Philippines </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Manila</a:t>
                      </a:r>
                      <a:endParaRPr kumimoji="0" lang="en-US" sz="1100" b="0" i="0" u="none" strike="noStrike" cap="none" normalizeH="0" baseline="0" dirty="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India</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Bangalore, Chennai, Pune, Gurgaon </a:t>
                      </a:r>
                      <a:endParaRPr kumimoji="0" lang="en-US" sz="1100" b="0" i="0" u="none" strike="noStrike" cap="none" normalizeH="0" baseline="0" dirty="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Australia </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Melbourne</a:t>
                      </a:r>
                      <a:endParaRPr kumimoji="0" lang="en-US" sz="1100" b="0" i="0" u="none" strike="noStrike" cap="none" normalizeH="0" baseline="0" dirty="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Czech Republic</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Brno</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Poland</a:t>
                      </a:r>
                      <a:endParaRPr kumimoji="0" lang="en-US" sz="1100" b="0" i="0" u="none" strike="noStrike" cap="none" normalizeH="0" baseline="0" smtClean="0">
                        <a:ln>
                          <a:noFill/>
                        </a:ln>
                        <a:solidFill>
                          <a:srgbClr val="000000"/>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Lodz</a:t>
                      </a:r>
                      <a:endParaRPr kumimoji="0" lang="en-US" sz="1100" b="0" i="0" u="none" strike="noStrike" cap="none" normalizeH="0" baseline="0" dirty="0" smtClean="0">
                        <a:ln>
                          <a:noFill/>
                        </a:ln>
                        <a:solidFill>
                          <a:srgbClr val="000000"/>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Germany</a:t>
                      </a:r>
                      <a:endParaRPr kumimoji="0" lang="en-US" sz="1100" b="0" i="0" u="none" strike="noStrike" cap="none" normalizeH="0" baseline="0" dirty="0" smtClean="0">
                        <a:ln>
                          <a:noFill/>
                        </a:ln>
                        <a:solidFill>
                          <a:schemeClr val="tx1"/>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Munich</a:t>
                      </a:r>
                      <a:endParaRPr kumimoji="0" lang="en-US" sz="1100" b="0" i="0" u="none" strike="noStrike" cap="none" normalizeH="0" baseline="0" dirty="0" smtClean="0">
                        <a:ln>
                          <a:noFill/>
                        </a:ln>
                        <a:solidFill>
                          <a:schemeClr val="tx1"/>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Costa Rica</a:t>
                      </a:r>
                      <a:endParaRPr kumimoji="0" lang="en-US" sz="1100" b="0" i="0" u="none" strike="noStrike" cap="none" normalizeH="0" baseline="0" dirty="0" smtClean="0">
                        <a:ln>
                          <a:noFill/>
                        </a:ln>
                        <a:solidFill>
                          <a:schemeClr val="tx1"/>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San Jose</a:t>
                      </a:r>
                      <a:endParaRPr kumimoji="0" lang="en-US" sz="1100" b="0" i="0" u="none" strike="noStrike" cap="none" normalizeH="0" baseline="0" dirty="0" smtClean="0">
                        <a:ln>
                          <a:noFill/>
                        </a:ln>
                        <a:solidFill>
                          <a:schemeClr val="tx1"/>
                        </a:solidFill>
                        <a:effectLst/>
                        <a:latin typeface="Myriad Pro"/>
                      </a:endParaRPr>
                    </a:p>
                  </a:txBody>
                  <a:tcPr marT="45713" marB="45713" horzOverflow="overflow"/>
                </a:tc>
              </a:tr>
              <a:tr h="279152">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United Kingdom (UK)</a:t>
                      </a:r>
                      <a:endParaRPr kumimoji="0" lang="en-US" sz="1100" b="0" i="0" u="none" strike="noStrike" cap="none" normalizeH="0" baseline="0" dirty="0" smtClean="0">
                        <a:ln>
                          <a:noFill/>
                        </a:ln>
                        <a:solidFill>
                          <a:schemeClr val="tx1"/>
                        </a:solidFill>
                        <a:effectLst/>
                        <a:latin typeface="Myriad Pro"/>
                      </a:endParaRPr>
                    </a:p>
                  </a:txBody>
                  <a:tcPr marT="45713" marB="45713"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London</a:t>
                      </a:r>
                      <a:endParaRPr kumimoji="0" lang="en-US" sz="1100" b="0" i="0" u="none" strike="noStrike" cap="none" normalizeH="0" baseline="0" dirty="0" smtClean="0">
                        <a:ln>
                          <a:noFill/>
                        </a:ln>
                        <a:solidFill>
                          <a:schemeClr val="tx1"/>
                        </a:solidFill>
                        <a:effectLst/>
                        <a:latin typeface="Myriad Pro"/>
                      </a:endParaRPr>
                    </a:p>
                  </a:txBody>
                  <a:tcPr marT="45713" marB="45713" horzOverflow="overflow"/>
                </a:tc>
              </a:tr>
            </a:tbl>
          </a:graphicData>
        </a:graphic>
      </p:graphicFrame>
      <p:graphicFrame>
        <p:nvGraphicFramePr>
          <p:cNvPr id="5" name="Group 54"/>
          <p:cNvGraphicFramePr>
            <a:graphicFrameLocks noGrp="1"/>
          </p:cNvGraphicFramePr>
          <p:nvPr>
            <p:extLst>
              <p:ext uri="{D42A27DB-BD31-4B8C-83A1-F6EECF244321}">
                <p14:modId xmlns:p14="http://schemas.microsoft.com/office/powerpoint/2010/main" xmlns="" val="3727286283"/>
              </p:ext>
            </p:extLst>
          </p:nvPr>
        </p:nvGraphicFramePr>
        <p:xfrm>
          <a:off x="5513832" y="825500"/>
          <a:ext cx="3505200" cy="2405214"/>
        </p:xfrm>
        <a:graphic>
          <a:graphicData uri="http://schemas.openxmlformats.org/drawingml/2006/table">
            <a:tbl>
              <a:tblPr>
                <a:tableStyleId>{5940675A-B579-460E-94D1-54222C63F5DA}</a:tableStyleId>
              </a:tblPr>
              <a:tblGrid>
                <a:gridCol w="1535690"/>
                <a:gridCol w="1969510"/>
              </a:tblGrid>
              <a:tr h="259023">
                <a:tc gridSpan="2">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b="1" u="none" strike="noStrike" cap="none" normalizeH="0" baseline="0" dirty="0" smtClean="0">
                          <a:ln>
                            <a:noFill/>
                          </a:ln>
                          <a:solidFill>
                            <a:srgbClr val="0053FA"/>
                          </a:solidFill>
                          <a:effectLst/>
                        </a:rPr>
                        <a:t>Development/Delivery Centers (Snap Shot)</a:t>
                      </a:r>
                      <a:endParaRPr kumimoji="0" lang="en-US" sz="1100" b="1" i="0" u="none" strike="noStrike" cap="none" normalizeH="0" baseline="0" dirty="0" smtClean="0">
                        <a:ln>
                          <a:noFill/>
                        </a:ln>
                        <a:solidFill>
                          <a:srgbClr val="0053FA"/>
                        </a:solidFill>
                        <a:effectLst/>
                        <a:latin typeface="Myriad Pro" pitchFamily="34" charset="0"/>
                      </a:endParaRPr>
                    </a:p>
                  </a:txBody>
                  <a:tcPr marT="45702" marB="45702" horzOverflow="overflow"/>
                </a:tc>
                <a:tc hMerge="1">
                  <a:txBody>
                    <a:bodyPr/>
                    <a:lstStyle/>
                    <a:p>
                      <a:endParaRPr lang="en-US"/>
                    </a:p>
                  </a:txBody>
                  <a:tcPr/>
                </a:tc>
              </a:tr>
              <a:tr h="259023">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b="1" u="none" strike="noStrike" cap="none" normalizeH="0" baseline="0" dirty="0" smtClean="0">
                          <a:ln>
                            <a:noFill/>
                          </a:ln>
                          <a:solidFill>
                            <a:srgbClr val="0053FA"/>
                          </a:solidFill>
                          <a:effectLst/>
                        </a:rPr>
                        <a:t>Region</a:t>
                      </a:r>
                      <a:endParaRPr kumimoji="0" lang="en-US" sz="1100" b="1" i="0" u="none" strike="noStrike" cap="none" normalizeH="0" baseline="0" dirty="0" smtClean="0">
                        <a:ln>
                          <a:noFill/>
                        </a:ln>
                        <a:solidFill>
                          <a:srgbClr val="0053FA"/>
                        </a:solidFill>
                        <a:effectLst/>
                        <a:latin typeface="Myriad Pro" pitchFamily="34" charset="0"/>
                      </a:endParaRPr>
                    </a:p>
                  </a:txBody>
                  <a:tcPr marT="45702" marB="45702"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endParaRPr kumimoji="0" lang="en-US" sz="1100" b="1" i="0" u="none" strike="noStrike" cap="none" normalizeH="0" baseline="0" dirty="0" smtClean="0">
                        <a:ln>
                          <a:noFill/>
                        </a:ln>
                        <a:solidFill>
                          <a:srgbClr val="0053FA"/>
                        </a:solidFill>
                        <a:effectLst/>
                        <a:latin typeface="Myriad Pro" pitchFamily="34" charset="0"/>
                      </a:endParaRPr>
                    </a:p>
                  </a:txBody>
                  <a:tcPr marT="45702" marB="45702" horzOverflow="overflow"/>
                </a:tc>
              </a:tr>
              <a:tr h="259023">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Americas </a:t>
                      </a:r>
                      <a:endParaRPr kumimoji="0" lang="en-US" sz="1100" b="0" i="0" u="none" strike="noStrike" cap="none" normalizeH="0" baseline="0" dirty="0" smtClean="0">
                        <a:ln>
                          <a:noFill/>
                        </a:ln>
                        <a:solidFill>
                          <a:schemeClr val="tx1"/>
                        </a:solidFill>
                        <a:effectLst/>
                        <a:latin typeface="Myriad Pro" pitchFamily="34" charset="0"/>
                      </a:endParaRPr>
                    </a:p>
                  </a:txBody>
                  <a:tcPr marT="45702" marB="45702"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22</a:t>
                      </a:r>
                      <a:endParaRPr kumimoji="0" lang="en-US" sz="1100" b="1" i="0" u="none" strike="noStrike" cap="none" normalizeH="0" baseline="0" dirty="0" smtClean="0">
                        <a:ln>
                          <a:noFill/>
                        </a:ln>
                        <a:solidFill>
                          <a:schemeClr val="accent1"/>
                        </a:solidFill>
                        <a:effectLst/>
                        <a:latin typeface="Myriad Pro" pitchFamily="34" charset="0"/>
                      </a:endParaRPr>
                    </a:p>
                  </a:txBody>
                  <a:tcPr marT="45702" marB="45702" horzOverflow="overflow"/>
                </a:tc>
              </a:tr>
              <a:tr h="259023">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Asia Pacific</a:t>
                      </a:r>
                      <a:endParaRPr kumimoji="0" lang="en-US" sz="1100" b="0" i="0" u="none" strike="noStrike" cap="none" normalizeH="0" baseline="0" dirty="0" smtClean="0">
                        <a:ln>
                          <a:noFill/>
                        </a:ln>
                        <a:solidFill>
                          <a:srgbClr val="000000"/>
                        </a:solidFill>
                        <a:effectLst/>
                        <a:latin typeface="Myriad Pro" pitchFamily="34" charset="0"/>
                      </a:endParaRPr>
                    </a:p>
                  </a:txBody>
                  <a:tcPr marT="45702" marB="45702"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12</a:t>
                      </a:r>
                      <a:endParaRPr kumimoji="0" lang="en-US" sz="1100" b="0" i="0" u="none" strike="noStrike" cap="none" normalizeH="0" baseline="0" smtClean="0">
                        <a:ln>
                          <a:noFill/>
                        </a:ln>
                        <a:solidFill>
                          <a:srgbClr val="000000"/>
                        </a:solidFill>
                        <a:effectLst/>
                        <a:latin typeface="Myriad Pro" pitchFamily="34" charset="0"/>
                      </a:endParaRPr>
                    </a:p>
                  </a:txBody>
                  <a:tcPr marT="45702" marB="45702" horzOverflow="overflow"/>
                </a:tc>
              </a:tr>
              <a:tr h="259023">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kern="1200" cap="none" normalizeH="0" baseline="0" smtClean="0">
                          <a:ln>
                            <a:noFill/>
                          </a:ln>
                          <a:effectLst/>
                        </a:rPr>
                        <a:t>Europe</a:t>
                      </a:r>
                      <a:endParaRPr kumimoji="0" lang="en-US" sz="1100" b="0" i="0" u="none" strike="noStrike" kern="1200" cap="none" normalizeH="0" baseline="0" smtClean="0">
                        <a:ln>
                          <a:noFill/>
                        </a:ln>
                        <a:solidFill>
                          <a:srgbClr val="000000"/>
                        </a:solidFill>
                        <a:effectLst/>
                        <a:latin typeface="Myriad Pro" pitchFamily="34" charset="0"/>
                        <a:ea typeface="+mn-ea"/>
                        <a:cs typeface="+mn-cs"/>
                      </a:endParaRPr>
                    </a:p>
                  </a:txBody>
                  <a:tcPr marT="45702" marB="45702"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kern="1200" cap="none" normalizeH="0" baseline="0" dirty="0" smtClean="0">
                          <a:ln>
                            <a:noFill/>
                          </a:ln>
                          <a:effectLst/>
                        </a:rPr>
                        <a:t>20</a:t>
                      </a:r>
                      <a:endParaRPr kumimoji="0" lang="en-US" sz="1100" b="0" i="0" u="none" strike="noStrike" kern="1200" cap="none" normalizeH="0" baseline="0" dirty="0" smtClean="0">
                        <a:ln>
                          <a:noFill/>
                        </a:ln>
                        <a:solidFill>
                          <a:srgbClr val="000000"/>
                        </a:solidFill>
                        <a:effectLst/>
                        <a:latin typeface="Myriad Pro" pitchFamily="34" charset="0"/>
                        <a:ea typeface="+mn-ea"/>
                        <a:cs typeface="+mn-cs"/>
                      </a:endParaRPr>
                    </a:p>
                  </a:txBody>
                  <a:tcPr marT="45702" marB="45702" horzOverflow="overflow"/>
                </a:tc>
              </a:tr>
              <a:tr h="259023">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UK</a:t>
                      </a:r>
                      <a:endParaRPr kumimoji="0" lang="en-US" sz="1100" b="0" i="0" u="none" strike="noStrike" cap="none" normalizeH="0" baseline="0" smtClean="0">
                        <a:ln>
                          <a:noFill/>
                        </a:ln>
                        <a:solidFill>
                          <a:srgbClr val="000000"/>
                        </a:solidFill>
                        <a:effectLst/>
                        <a:latin typeface="Myriad Pro" pitchFamily="34" charset="0"/>
                      </a:endParaRPr>
                    </a:p>
                  </a:txBody>
                  <a:tcPr marT="45702" marB="45702"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4</a:t>
                      </a:r>
                      <a:endParaRPr kumimoji="0" lang="en-US" sz="1100" b="0" i="0" u="none" strike="noStrike" cap="none" normalizeH="0" baseline="0" dirty="0" smtClean="0">
                        <a:ln>
                          <a:noFill/>
                        </a:ln>
                        <a:solidFill>
                          <a:srgbClr val="000000"/>
                        </a:solidFill>
                        <a:effectLst/>
                        <a:latin typeface="Myriad Pro" pitchFamily="34" charset="0"/>
                      </a:endParaRPr>
                    </a:p>
                  </a:txBody>
                  <a:tcPr marT="45702" marB="45702" horzOverflow="overflow"/>
                </a:tc>
              </a:tr>
              <a:tr h="259023">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India</a:t>
                      </a:r>
                      <a:endParaRPr kumimoji="0" lang="en-US" sz="1100" b="0" i="0" u="none" strike="noStrike" cap="none" normalizeH="0" baseline="0" dirty="0" smtClean="0">
                        <a:ln>
                          <a:noFill/>
                        </a:ln>
                        <a:solidFill>
                          <a:srgbClr val="000000"/>
                        </a:solidFill>
                        <a:effectLst/>
                        <a:latin typeface="Myriad Pro" pitchFamily="34" charset="0"/>
                      </a:endParaRPr>
                    </a:p>
                  </a:txBody>
                  <a:tcPr marT="45702" marB="45702"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21</a:t>
                      </a:r>
                      <a:endParaRPr kumimoji="0" lang="en-US" sz="1100" b="0" i="0" u="none" strike="noStrike" cap="none" normalizeH="0" baseline="0" dirty="0" smtClean="0">
                        <a:ln>
                          <a:noFill/>
                        </a:ln>
                        <a:solidFill>
                          <a:srgbClr val="000000"/>
                        </a:solidFill>
                        <a:effectLst/>
                        <a:latin typeface="Myriad Pro" pitchFamily="34" charset="0"/>
                      </a:endParaRPr>
                    </a:p>
                  </a:txBody>
                  <a:tcPr marT="45702" marB="45702" horzOverflow="overflow"/>
                </a:tc>
              </a:tr>
              <a:tr h="296747">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Middle East &amp; Africa</a:t>
                      </a:r>
                      <a:endParaRPr kumimoji="0" lang="en-US" sz="1100" b="0" i="0" u="none" strike="noStrike" cap="none" normalizeH="0" baseline="0" smtClean="0">
                        <a:ln>
                          <a:noFill/>
                        </a:ln>
                        <a:solidFill>
                          <a:srgbClr val="000000"/>
                        </a:solidFill>
                        <a:effectLst/>
                        <a:latin typeface="Myriad Pro" pitchFamily="34" charset="0"/>
                      </a:endParaRPr>
                    </a:p>
                  </a:txBody>
                  <a:tcPr marT="45702" marB="45702"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smtClean="0">
                          <a:ln>
                            <a:noFill/>
                          </a:ln>
                          <a:effectLst/>
                        </a:rPr>
                        <a:t>4</a:t>
                      </a:r>
                      <a:endParaRPr kumimoji="0" lang="en-US" sz="1100" b="0" i="0" u="none" strike="noStrike" cap="none" normalizeH="0" baseline="0" smtClean="0">
                        <a:ln>
                          <a:noFill/>
                        </a:ln>
                        <a:solidFill>
                          <a:srgbClr val="000000"/>
                        </a:solidFill>
                        <a:effectLst/>
                        <a:latin typeface="Myriad Pro" pitchFamily="34" charset="0"/>
                      </a:endParaRPr>
                    </a:p>
                  </a:txBody>
                  <a:tcPr marT="45702" marB="45702" horzOverflow="overflow"/>
                </a:tc>
              </a:tr>
              <a:tr h="295159">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Japan</a:t>
                      </a:r>
                      <a:endParaRPr kumimoji="0" lang="en-US" sz="1100" b="0" i="0" u="none" strike="noStrike" cap="none" normalizeH="0" baseline="0" dirty="0" smtClean="0">
                        <a:ln>
                          <a:noFill/>
                        </a:ln>
                        <a:solidFill>
                          <a:schemeClr val="tx1"/>
                        </a:solidFill>
                        <a:effectLst/>
                        <a:latin typeface="Myriad Pro" pitchFamily="34" charset="0"/>
                      </a:endParaRPr>
                    </a:p>
                  </a:txBody>
                  <a:tcPr marT="45702" marB="45702"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100" u="none" strike="noStrike" cap="none" normalizeH="0" baseline="0" dirty="0" smtClean="0">
                          <a:ln>
                            <a:noFill/>
                          </a:ln>
                          <a:effectLst/>
                        </a:rPr>
                        <a:t>2</a:t>
                      </a:r>
                      <a:endParaRPr kumimoji="0" lang="en-US" sz="1100" b="0" i="0" u="none" strike="noStrike" cap="none" normalizeH="0" baseline="0" dirty="0" smtClean="0">
                        <a:ln>
                          <a:noFill/>
                        </a:ln>
                        <a:solidFill>
                          <a:schemeClr val="tx1"/>
                        </a:solidFill>
                        <a:effectLst/>
                        <a:latin typeface="Myriad Pro" pitchFamily="34" charset="0"/>
                      </a:endParaRPr>
                    </a:p>
                  </a:txBody>
                  <a:tcPr marT="45702" marB="45702" horzOverflow="overflow"/>
                </a:tc>
              </a:tr>
            </a:tbl>
          </a:graphicData>
        </a:graphic>
      </p:graphicFrame>
      <p:sp>
        <p:nvSpPr>
          <p:cNvPr id="6" name="TextBox 7"/>
          <p:cNvSpPr txBox="1">
            <a:spLocks noChangeArrowheads="1"/>
          </p:cNvSpPr>
          <p:nvPr/>
        </p:nvSpPr>
        <p:spPr bwMode="gray">
          <a:xfrm>
            <a:off x="5513832" y="3352800"/>
            <a:ext cx="3505200" cy="3156744"/>
          </a:xfrm>
          <a:prstGeom prst="rect">
            <a:avLst/>
          </a:prstGeom>
          <a:gradFill rotWithShape="1">
            <a:gsLst>
              <a:gs pos="0">
                <a:srgbClr val="FFFFFF"/>
              </a:gs>
              <a:gs pos="100000">
                <a:srgbClr val="EAEAEA"/>
              </a:gs>
            </a:gsLst>
            <a:lin ang="5400000" scaled="1"/>
          </a:gradFill>
          <a:ln w="12700" algn="ctr">
            <a:solidFill>
              <a:srgbClr val="DDDDDD"/>
            </a:solidFill>
            <a:miter lim="800000"/>
            <a:headEnd/>
            <a:tailEnd/>
          </a:ln>
          <a:effectLst>
            <a:outerShdw dist="53882" dir="2700000" algn="ctr" rotWithShape="0">
              <a:srgbClr val="808080">
                <a:alpha val="50000"/>
              </a:srgbClr>
            </a:outerShdw>
          </a:effectLst>
        </p:spPr>
        <p:txBody>
          <a:bodyPr lIns="108000" tIns="108000" rIns="144000" bIns="72000"/>
          <a:lstStyle/>
          <a:p>
            <a:pPr marL="190500" indent="-190500" algn="just">
              <a:lnSpc>
                <a:spcPct val="95000"/>
              </a:lnSpc>
              <a:spcAft>
                <a:spcPct val="40000"/>
              </a:spcAft>
              <a:buClr>
                <a:srgbClr val="292929"/>
              </a:buClr>
              <a:buFont typeface="Wingdings" pitchFamily="2" charset="2"/>
              <a:buChar char="§"/>
              <a:tabLst>
                <a:tab pos="914400" algn="l"/>
              </a:tabLst>
              <a:defRPr/>
            </a:pPr>
            <a:r>
              <a:rPr lang="en-US" sz="1200" dirty="0">
                <a:solidFill>
                  <a:schemeClr val="accent1"/>
                </a:solidFill>
                <a:latin typeface="Calibri" pitchFamily="34" charset="0"/>
                <a:cs typeface="Calibri" pitchFamily="34" charset="0"/>
              </a:rPr>
              <a:t>CareFirst BlueCross BlueShield awarded </a:t>
            </a:r>
            <a:r>
              <a:rPr lang="en-US" sz="1200" b="1" dirty="0" smtClean="0">
                <a:solidFill>
                  <a:schemeClr val="accent1"/>
                </a:solidFill>
                <a:latin typeface="Calibri" pitchFamily="34" charset="0"/>
                <a:cs typeface="Calibri" pitchFamily="34" charset="0"/>
              </a:rPr>
              <a:t>Infosys </a:t>
            </a:r>
            <a:r>
              <a:rPr lang="en-US" sz="1200" b="1" dirty="0">
                <a:solidFill>
                  <a:schemeClr val="accent1"/>
                </a:solidFill>
                <a:latin typeface="Calibri" pitchFamily="34" charset="0"/>
                <a:cs typeface="Calibri" pitchFamily="34" charset="0"/>
              </a:rPr>
              <a:t>Public Services</a:t>
            </a:r>
            <a:r>
              <a:rPr lang="en-US" sz="1200" dirty="0">
                <a:solidFill>
                  <a:schemeClr val="accent1"/>
                </a:solidFill>
                <a:latin typeface="Calibri" pitchFamily="34" charset="0"/>
                <a:cs typeface="Calibri" pitchFamily="34" charset="0"/>
              </a:rPr>
              <a:t> </a:t>
            </a:r>
            <a:r>
              <a:rPr lang="en-US" sz="1200" dirty="0" smtClean="0">
                <a:solidFill>
                  <a:schemeClr val="accent1"/>
                </a:solidFill>
                <a:latin typeface="Calibri" pitchFamily="34" charset="0"/>
                <a:cs typeface="Calibri" pitchFamily="34" charset="0"/>
              </a:rPr>
              <a:t>a </a:t>
            </a:r>
            <a:r>
              <a:rPr lang="en-US" sz="1200" b="1" dirty="0">
                <a:solidFill>
                  <a:schemeClr val="accent1"/>
                </a:solidFill>
                <a:latin typeface="Calibri" pitchFamily="34" charset="0"/>
                <a:cs typeface="Calibri" pitchFamily="34" charset="0"/>
              </a:rPr>
              <a:t>three-year managed services contract </a:t>
            </a:r>
            <a:r>
              <a:rPr lang="en-US" sz="1200" dirty="0">
                <a:solidFill>
                  <a:schemeClr val="accent1"/>
                </a:solidFill>
                <a:latin typeface="Calibri" pitchFamily="34" charset="0"/>
                <a:cs typeface="Calibri" pitchFamily="34" charset="0"/>
              </a:rPr>
              <a:t>to create a </a:t>
            </a:r>
            <a:r>
              <a:rPr lang="en-US" sz="1200" dirty="0" smtClean="0">
                <a:solidFill>
                  <a:schemeClr val="accent1"/>
                </a:solidFill>
                <a:latin typeface="Calibri" pitchFamily="34" charset="0"/>
                <a:cs typeface="Calibri" pitchFamily="34" charset="0"/>
              </a:rPr>
              <a:t>cost effective </a:t>
            </a:r>
            <a:r>
              <a:rPr lang="en-US" sz="1200" dirty="0">
                <a:solidFill>
                  <a:schemeClr val="accent1"/>
                </a:solidFill>
                <a:latin typeface="Calibri" pitchFamily="34" charset="0"/>
                <a:cs typeface="Calibri" pitchFamily="34" charset="0"/>
              </a:rPr>
              <a:t>delivery model and drive efficiencies in application </a:t>
            </a:r>
            <a:r>
              <a:rPr lang="en-US" sz="1200" dirty="0" smtClean="0">
                <a:solidFill>
                  <a:schemeClr val="accent1"/>
                </a:solidFill>
                <a:latin typeface="Calibri" pitchFamily="34" charset="0"/>
                <a:cs typeface="Calibri" pitchFamily="34" charset="0"/>
              </a:rPr>
              <a:t>support</a:t>
            </a:r>
          </a:p>
          <a:p>
            <a:pPr marL="190500" indent="-190500" algn="just">
              <a:lnSpc>
                <a:spcPct val="95000"/>
              </a:lnSpc>
              <a:spcAft>
                <a:spcPct val="40000"/>
              </a:spcAft>
              <a:buClr>
                <a:srgbClr val="292929"/>
              </a:buClr>
              <a:buFont typeface="Wingdings" pitchFamily="2" charset="2"/>
              <a:buChar char="§"/>
              <a:tabLst>
                <a:tab pos="914400" algn="l"/>
              </a:tabLst>
              <a:defRPr/>
            </a:pPr>
            <a:r>
              <a:rPr lang="en-US" sz="1200" dirty="0" smtClean="0">
                <a:solidFill>
                  <a:schemeClr val="accent1"/>
                </a:solidFill>
                <a:latin typeface="Calibri" pitchFamily="34" charset="0"/>
                <a:cs typeface="Calibri" pitchFamily="34" charset="0"/>
              </a:rPr>
              <a:t>Infosys </a:t>
            </a:r>
            <a:r>
              <a:rPr lang="en-US" sz="1200" dirty="0">
                <a:solidFill>
                  <a:schemeClr val="accent1"/>
                </a:solidFill>
                <a:latin typeface="Calibri" pitchFamily="34" charset="0"/>
                <a:cs typeface="Calibri" pitchFamily="34" charset="0"/>
              </a:rPr>
              <a:t>Public Services will set </a:t>
            </a:r>
            <a:r>
              <a:rPr lang="en-US" sz="1200" dirty="0" smtClean="0">
                <a:solidFill>
                  <a:schemeClr val="accent1"/>
                </a:solidFill>
                <a:latin typeface="Calibri" pitchFamily="34" charset="0"/>
                <a:cs typeface="Calibri" pitchFamily="34" charset="0"/>
              </a:rPr>
              <a:t>up </a:t>
            </a:r>
            <a:r>
              <a:rPr lang="en-US" sz="1200" dirty="0">
                <a:solidFill>
                  <a:schemeClr val="accent1"/>
                </a:solidFill>
                <a:latin typeface="Calibri" pitchFamily="34" charset="0"/>
                <a:cs typeface="Calibri" pitchFamily="34" charset="0"/>
              </a:rPr>
              <a:t>a secure facility within its newly established </a:t>
            </a:r>
            <a:r>
              <a:rPr lang="en-US" sz="1200" b="1" dirty="0">
                <a:solidFill>
                  <a:schemeClr val="accent1"/>
                </a:solidFill>
                <a:latin typeface="Calibri" pitchFamily="34" charset="0"/>
                <a:cs typeface="Calibri" pitchFamily="34" charset="0"/>
              </a:rPr>
              <a:t>delivery center in Rockville, Maryland</a:t>
            </a:r>
            <a:r>
              <a:rPr lang="en-US" sz="1200" dirty="0">
                <a:solidFill>
                  <a:schemeClr val="accent1"/>
                </a:solidFill>
                <a:latin typeface="Calibri" pitchFamily="34" charset="0"/>
                <a:cs typeface="Calibri" pitchFamily="34" charset="0"/>
              </a:rPr>
              <a:t> to service the </a:t>
            </a:r>
            <a:r>
              <a:rPr lang="en-US" sz="1200" dirty="0" smtClean="0">
                <a:solidFill>
                  <a:schemeClr val="accent1"/>
                </a:solidFill>
                <a:latin typeface="Calibri" pitchFamily="34" charset="0"/>
                <a:cs typeface="Calibri" pitchFamily="34" charset="0"/>
              </a:rPr>
              <a:t>contract </a:t>
            </a:r>
            <a:r>
              <a:rPr lang="en-US" sz="1200" dirty="0">
                <a:solidFill>
                  <a:schemeClr val="accent1"/>
                </a:solidFill>
                <a:latin typeface="Calibri" pitchFamily="34" charset="0"/>
                <a:cs typeface="Calibri" pitchFamily="34" charset="0"/>
              </a:rPr>
              <a:t>and help CareFirst to consolidate IT support services currently managed by multiple </a:t>
            </a:r>
            <a:r>
              <a:rPr lang="en-US" sz="1200" dirty="0" smtClean="0">
                <a:solidFill>
                  <a:schemeClr val="accent1"/>
                </a:solidFill>
                <a:latin typeface="Calibri" pitchFamily="34" charset="0"/>
                <a:cs typeface="Calibri" pitchFamily="34" charset="0"/>
              </a:rPr>
              <a:t>vendors</a:t>
            </a:r>
          </a:p>
          <a:p>
            <a:pPr marL="190500" indent="-190500" algn="just">
              <a:lnSpc>
                <a:spcPct val="95000"/>
              </a:lnSpc>
              <a:spcAft>
                <a:spcPct val="40000"/>
              </a:spcAft>
              <a:buClr>
                <a:srgbClr val="292929"/>
              </a:buClr>
              <a:buFont typeface="Wingdings" pitchFamily="2" charset="2"/>
              <a:buChar char="§"/>
              <a:tabLst>
                <a:tab pos="914400" algn="l"/>
              </a:tabLst>
              <a:defRPr/>
            </a:pPr>
            <a:r>
              <a:rPr lang="en-US" sz="1200" dirty="0" smtClean="0">
                <a:latin typeface="Calibri" pitchFamily="34" charset="0"/>
                <a:cs typeface="Arial" pitchFamily="34" charset="0"/>
              </a:rPr>
              <a:t>Infosys has a global footprint with 68 offices and </a:t>
            </a:r>
            <a:r>
              <a:rPr lang="en-US" sz="1200" b="1" dirty="0" smtClean="0">
                <a:latin typeface="Calibri" pitchFamily="34" charset="0"/>
                <a:cs typeface="Arial" pitchFamily="34" charset="0"/>
              </a:rPr>
              <a:t>72</a:t>
            </a:r>
            <a:r>
              <a:rPr lang="en-US" sz="1200" dirty="0" smtClean="0">
                <a:latin typeface="Calibri" pitchFamily="34" charset="0"/>
                <a:cs typeface="Arial" pitchFamily="34" charset="0"/>
              </a:rPr>
              <a:t> development centers in US, India, China, Australia, Japan, Middle East, UK, Germany, France, Switzerland, Netherlands, Poland, Canada and many other countries. Infosys </a:t>
            </a:r>
            <a:r>
              <a:rPr lang="en-US" sz="1200" dirty="0">
                <a:latin typeface="Calibri" pitchFamily="34" charset="0"/>
                <a:cs typeface="Arial" pitchFamily="34" charset="0"/>
              </a:rPr>
              <a:t>has established over 12 global delivery centers outside India across Asia, America, and </a:t>
            </a:r>
            <a:r>
              <a:rPr lang="en-US" sz="1200" dirty="0" smtClean="0">
                <a:latin typeface="Calibri" pitchFamily="34" charset="0"/>
                <a:cs typeface="Arial" pitchFamily="34" charset="0"/>
              </a:rPr>
              <a:t>Europe</a:t>
            </a:r>
            <a:endParaRPr lang="en-US" sz="1200" b="1" dirty="0">
              <a:latin typeface="Calibri" pitchFamily="34" charset="0"/>
              <a:cs typeface="Arial" pitchFamily="34" charset="0"/>
            </a:endParaRPr>
          </a:p>
        </p:txBody>
      </p:sp>
      <p:sp>
        <p:nvSpPr>
          <p:cNvPr id="7"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a:t>
            </a:r>
            <a:r>
              <a:rPr lang="en-US" sz="2400" b="1" dirty="0" smtClean="0">
                <a:latin typeface="Myadpro"/>
              </a:rPr>
              <a:t>Global Delivery Centers </a:t>
            </a:r>
            <a:endParaRPr lang="en-US" sz="2400" b="1" dirty="0">
              <a:latin typeface="Myadpr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47"/>
          <p:cNvGraphicFramePr>
            <a:graphicFrameLocks noGrp="1"/>
          </p:cNvGraphicFramePr>
          <p:nvPr>
            <p:extLst>
              <p:ext uri="{D42A27DB-BD31-4B8C-83A1-F6EECF244321}">
                <p14:modId xmlns:p14="http://schemas.microsoft.com/office/powerpoint/2010/main" xmlns="" val="200876095"/>
              </p:ext>
            </p:extLst>
          </p:nvPr>
        </p:nvGraphicFramePr>
        <p:xfrm>
          <a:off x="64848" y="761999"/>
          <a:ext cx="8991600" cy="5606610"/>
        </p:xfrm>
        <a:graphic>
          <a:graphicData uri="http://schemas.openxmlformats.org/drawingml/2006/table">
            <a:tbl>
              <a:tblPr firstCol="1">
                <a:tableStyleId>{5C22544A-7EE6-4342-B048-85BDC9FD1C3A}</a:tableStyleId>
              </a:tblPr>
              <a:tblGrid>
                <a:gridCol w="1817587"/>
                <a:gridCol w="7174013"/>
              </a:tblGrid>
              <a:tr h="1035866">
                <a:tc>
                  <a:txBody>
                    <a:bodyPr/>
                    <a:lstStyle/>
                    <a:p>
                      <a:pPr algn="ctr">
                        <a:lnSpc>
                          <a:spcPct val="150000"/>
                        </a:lnSpc>
                      </a:pPr>
                      <a:r>
                        <a:rPr lang="en-US" sz="1200" b="1" dirty="0" smtClean="0">
                          <a:latin typeface="Aharoni" pitchFamily="2" charset="-79"/>
                          <a:cs typeface="Aharoni" pitchFamily="2" charset="-79"/>
                        </a:rPr>
                        <a:t>SAP-CRM</a:t>
                      </a:r>
                      <a:r>
                        <a:rPr lang="en-US" sz="1200" b="1" baseline="0" dirty="0" smtClean="0">
                          <a:latin typeface="Aharoni" pitchFamily="2" charset="-79"/>
                          <a:cs typeface="Aharoni" pitchFamily="2" charset="-79"/>
                        </a:rPr>
                        <a:t> Expertise</a:t>
                      </a:r>
                      <a:endParaRPr lang="en-US" sz="1200" b="1" dirty="0" smtClean="0">
                        <a:latin typeface="Aharoni" pitchFamily="2" charset="-79"/>
                        <a:cs typeface="Aharoni" pitchFamily="2" charset="-79"/>
                      </a:endParaRPr>
                    </a:p>
                  </a:txBody>
                  <a:tcPr anchor="ctr" horzOverflow="overflow"/>
                </a:tc>
                <a:tc>
                  <a:txBody>
                    <a:bodyPr/>
                    <a:lstStyle/>
                    <a:p>
                      <a:pPr marL="342900" indent="-342900" algn="l" eaLnBrk="0" hangingPunct="0">
                        <a:lnSpc>
                          <a:spcPct val="150000"/>
                        </a:lnSpc>
                        <a:spcBef>
                          <a:spcPct val="20000"/>
                        </a:spcBef>
                        <a:buClr>
                          <a:srgbClr val="4E84C4"/>
                        </a:buClr>
                        <a:buFont typeface="Wingdings" panose="05000000000000000000" pitchFamily="2" charset="2"/>
                        <a:buChar char="§"/>
                        <a:defRPr/>
                      </a:pPr>
                      <a:r>
                        <a:rPr lang="en-US" sz="1300" dirty="0" smtClean="0">
                          <a:solidFill>
                            <a:srgbClr val="000000"/>
                          </a:solidFill>
                          <a:latin typeface="+mn-lt"/>
                          <a:ea typeface="+mn-ea"/>
                          <a:cs typeface="Arial"/>
                        </a:rPr>
                        <a:t>Infosys</a:t>
                      </a:r>
                      <a:r>
                        <a:rPr lang="en-US" sz="1300" baseline="0" dirty="0" smtClean="0">
                          <a:solidFill>
                            <a:srgbClr val="000000"/>
                          </a:solidFill>
                          <a:latin typeface="+mn-lt"/>
                          <a:ea typeface="+mn-ea"/>
                          <a:cs typeface="Arial"/>
                        </a:rPr>
                        <a:t> is an early adaptor of latest technologies like CRM 6.0, CRM 7.0.</a:t>
                      </a:r>
                    </a:p>
                    <a:p>
                      <a:pPr marL="342900" indent="-342900" algn="l" eaLnBrk="0" hangingPunct="0">
                        <a:lnSpc>
                          <a:spcPct val="150000"/>
                        </a:lnSpc>
                        <a:spcBef>
                          <a:spcPct val="20000"/>
                        </a:spcBef>
                        <a:buClr>
                          <a:srgbClr val="4E84C4"/>
                        </a:buClr>
                        <a:buFont typeface="Wingdings" panose="05000000000000000000" pitchFamily="2" charset="2"/>
                        <a:buChar char="§"/>
                        <a:defRPr/>
                      </a:pPr>
                      <a:r>
                        <a:rPr lang="en-US" sz="1300" baseline="0" dirty="0" smtClean="0">
                          <a:solidFill>
                            <a:srgbClr val="000000"/>
                          </a:solidFill>
                          <a:latin typeface="+mn-lt"/>
                          <a:ea typeface="+mn-ea"/>
                          <a:cs typeface="Arial"/>
                        </a:rPr>
                        <a:t>Infosys leverages SAP CRM’s flexibility, scalability &amp; modular deployment too boost the return on clients’ investments. </a:t>
                      </a:r>
                      <a:endParaRPr lang="en-US" sz="1300" dirty="0" smtClean="0">
                        <a:solidFill>
                          <a:srgbClr val="000000"/>
                        </a:solidFill>
                        <a:latin typeface="+mn-lt"/>
                        <a:ea typeface="+mn-ea"/>
                        <a:cs typeface="Arial"/>
                      </a:endParaRPr>
                    </a:p>
                  </a:txBody>
                  <a:tcPr anchor="ctr" horzOverflow="overflow"/>
                </a:tc>
              </a:tr>
              <a:tr h="1055786">
                <a:tc>
                  <a:txBody>
                    <a:bodyPr/>
                    <a:lstStyle/>
                    <a:p>
                      <a:pPr algn="ctr">
                        <a:lnSpc>
                          <a:spcPct val="150000"/>
                        </a:lnSpc>
                      </a:pPr>
                      <a:r>
                        <a:rPr lang="en-US" sz="1200" b="1" dirty="0" smtClean="0">
                          <a:latin typeface="Aharoni" pitchFamily="2" charset="-79"/>
                          <a:cs typeface="Aharoni" pitchFamily="2" charset="-79"/>
                        </a:rPr>
                        <a:t>Supply</a:t>
                      </a:r>
                      <a:r>
                        <a:rPr lang="en-US" sz="1200" b="1" baseline="0" dirty="0" smtClean="0">
                          <a:latin typeface="Aharoni" pitchFamily="2" charset="-79"/>
                          <a:cs typeface="Aharoni" pitchFamily="2" charset="-79"/>
                        </a:rPr>
                        <a:t> Chain Analytics Solution</a:t>
                      </a:r>
                      <a:endParaRPr lang="en-US" sz="1200" b="1" dirty="0">
                        <a:latin typeface="Aharoni" pitchFamily="2" charset="-79"/>
                        <a:cs typeface="Aharoni" pitchFamily="2" charset="-79"/>
                      </a:endParaRPr>
                    </a:p>
                  </a:txBody>
                  <a:tcPr anchor="ctr" horzOverflow="overflow"/>
                </a:tc>
                <a:tc>
                  <a:txBody>
                    <a:bodyPr/>
                    <a:lstStyle/>
                    <a:p>
                      <a:pPr marL="285750" marR="0" lvl="0" indent="-285750" algn="l" defTabSz="914400" rtl="0" eaLnBrk="0" fontAlgn="base" latinLnBrk="0" hangingPunct="0">
                        <a:lnSpc>
                          <a:spcPct val="150000"/>
                        </a:lnSpc>
                        <a:spcBef>
                          <a:spcPct val="30000"/>
                        </a:spcBef>
                        <a:spcAft>
                          <a:spcPct val="0"/>
                        </a:spcAft>
                        <a:buClr>
                          <a:srgbClr val="4E84C4"/>
                        </a:buClr>
                        <a:buSzTx/>
                        <a:buFont typeface="Wingdings" panose="05000000000000000000" pitchFamily="2" charset="2"/>
                        <a:buChar char="§"/>
                        <a:tabLst/>
                        <a:defRPr/>
                      </a:pPr>
                      <a:r>
                        <a:rPr lang="en-US" sz="1300" dirty="0" smtClean="0">
                          <a:latin typeface="+mn-lt"/>
                          <a:cs typeface="Arial"/>
                        </a:rPr>
                        <a:t>Infosys comes up with Supply Chain Analytics which help to identify trends,</a:t>
                      </a:r>
                      <a:r>
                        <a:rPr lang="en-US" sz="1300" baseline="0" dirty="0" smtClean="0">
                          <a:latin typeface="+mn-lt"/>
                          <a:cs typeface="Arial"/>
                        </a:rPr>
                        <a:t> preform comparisons, &amp; highlight opportunities in supply chain functions.</a:t>
                      </a:r>
                    </a:p>
                    <a:p>
                      <a:pPr marL="285750" marR="0" lvl="0" indent="-285750" algn="l" defTabSz="914400" rtl="0" eaLnBrk="0" fontAlgn="base" latinLnBrk="0" hangingPunct="0">
                        <a:lnSpc>
                          <a:spcPct val="150000"/>
                        </a:lnSpc>
                        <a:spcBef>
                          <a:spcPct val="30000"/>
                        </a:spcBef>
                        <a:spcAft>
                          <a:spcPct val="0"/>
                        </a:spcAft>
                        <a:buClr>
                          <a:srgbClr val="4E84C4"/>
                        </a:buClr>
                        <a:buSzTx/>
                        <a:buFont typeface="Wingdings" panose="05000000000000000000" pitchFamily="2" charset="2"/>
                        <a:buChar char="§"/>
                        <a:tabLst/>
                        <a:defRPr/>
                      </a:pPr>
                      <a:r>
                        <a:rPr lang="en-US" sz="1300" baseline="0" dirty="0" smtClean="0">
                          <a:latin typeface="+mn-lt"/>
                          <a:cs typeface="Arial"/>
                        </a:rPr>
                        <a:t>It works in Executive Information System ,OLAP and fulfills client’s goals &amp; objectives. </a:t>
                      </a:r>
                      <a:endParaRPr lang="en-US" sz="1300" dirty="0" smtClean="0">
                        <a:latin typeface="+mn-lt"/>
                        <a:cs typeface="Arial"/>
                      </a:endParaRPr>
                    </a:p>
                  </a:txBody>
                  <a:tcPr anchor="ctr" horzOverflow="overflow"/>
                </a:tc>
              </a:tr>
              <a:tr h="1713162">
                <a:tc>
                  <a:txBody>
                    <a:bodyPr/>
                    <a:lstStyle/>
                    <a:p>
                      <a:pPr algn="ctr">
                        <a:lnSpc>
                          <a:spcPct val="150000"/>
                        </a:lnSpc>
                      </a:pPr>
                      <a:r>
                        <a:rPr lang="en-US" sz="1200" b="1" dirty="0" smtClean="0">
                          <a:latin typeface="Aharoni" pitchFamily="2" charset="-79"/>
                          <a:cs typeface="Aharoni" pitchFamily="2" charset="-79"/>
                        </a:rPr>
                        <a:t>High</a:t>
                      </a:r>
                      <a:r>
                        <a:rPr lang="en-US" sz="1200" b="1" baseline="0" dirty="0" smtClean="0">
                          <a:latin typeface="Aharoni" pitchFamily="2" charset="-79"/>
                          <a:cs typeface="Aharoni" pitchFamily="2" charset="-79"/>
                        </a:rPr>
                        <a:t> Tech  Distribution Solution</a:t>
                      </a:r>
                      <a:endParaRPr lang="en-US" sz="1200" b="1" dirty="0">
                        <a:latin typeface="Aharoni" pitchFamily="2" charset="-79"/>
                        <a:cs typeface="Aharoni" pitchFamily="2" charset="-79"/>
                      </a:endParaRPr>
                    </a:p>
                  </a:txBody>
                  <a:tcPr anchor="ctr" horzOverflow="overflow"/>
                </a:tc>
                <a:tc>
                  <a:txBody>
                    <a:bodyPr/>
                    <a:lstStyle/>
                    <a:p>
                      <a:pPr marL="285750" marR="0" lvl="0" indent="-285750" algn="l" defTabSz="914400" rtl="0" eaLnBrk="0" fontAlgn="base" latinLnBrk="0" hangingPunct="0">
                        <a:lnSpc>
                          <a:spcPct val="150000"/>
                        </a:lnSpc>
                        <a:spcBef>
                          <a:spcPct val="30000"/>
                        </a:spcBef>
                        <a:spcAft>
                          <a:spcPct val="0"/>
                        </a:spcAft>
                        <a:buClr>
                          <a:srgbClr val="4E84C4"/>
                        </a:buClr>
                        <a:buSzTx/>
                        <a:buFont typeface="Wingdings" pitchFamily="2" charset="2"/>
                        <a:buChar char="§"/>
                        <a:tabLst/>
                        <a:defRPr/>
                      </a:pPr>
                      <a:r>
                        <a:rPr lang="en-US" sz="1300" b="0" i="0" dirty="0" smtClean="0">
                          <a:solidFill>
                            <a:schemeClr val="dk1"/>
                          </a:solidFill>
                          <a:effectLst/>
                          <a:latin typeface="+mn-lt"/>
                          <a:ea typeface="+mn-ea"/>
                          <a:cs typeface="Arial" pitchFamily="34" charset="0"/>
                        </a:rPr>
                        <a:t>High-Tech Distribution solution includes distributor price protection management and application integration.</a:t>
                      </a:r>
                    </a:p>
                    <a:p>
                      <a:pPr marL="285750" marR="0" lvl="0" indent="-285750" algn="l" defTabSz="914400" rtl="0" eaLnBrk="0" fontAlgn="base" latinLnBrk="0" hangingPunct="0">
                        <a:lnSpc>
                          <a:spcPct val="150000"/>
                        </a:lnSpc>
                        <a:spcBef>
                          <a:spcPct val="30000"/>
                        </a:spcBef>
                        <a:spcAft>
                          <a:spcPct val="0"/>
                        </a:spcAft>
                        <a:buClr>
                          <a:srgbClr val="4E84C4"/>
                        </a:buClr>
                        <a:buSzTx/>
                        <a:buFont typeface="Wingdings" pitchFamily="2" charset="2"/>
                        <a:buChar char="§"/>
                        <a:tabLst/>
                        <a:defRPr/>
                      </a:pPr>
                      <a:r>
                        <a:rPr lang="en-US" sz="1300" b="0" i="0" dirty="0" smtClean="0">
                          <a:solidFill>
                            <a:schemeClr val="dk1"/>
                          </a:solidFill>
                          <a:effectLst/>
                          <a:latin typeface="+mn-lt"/>
                          <a:ea typeface="+mn-ea"/>
                          <a:cs typeface="Arial" pitchFamily="34" charset="0"/>
                        </a:rPr>
                        <a:t>Oracle and Infosys combine Oracle's best-of-breed applications and technology with Infosys' functional expertise and world-class services to deliver extensive enterprise benefits from integrated innovation.</a:t>
                      </a:r>
                    </a:p>
                    <a:p>
                      <a:pPr marL="285750" marR="0" lvl="0" indent="-285750" algn="l" defTabSz="914400" rtl="0" eaLnBrk="0" fontAlgn="base" latinLnBrk="0" hangingPunct="0">
                        <a:lnSpc>
                          <a:spcPct val="150000"/>
                        </a:lnSpc>
                        <a:spcBef>
                          <a:spcPct val="30000"/>
                        </a:spcBef>
                        <a:spcAft>
                          <a:spcPct val="0"/>
                        </a:spcAft>
                        <a:buClr>
                          <a:srgbClr val="4E84C4"/>
                        </a:buClr>
                        <a:buSzTx/>
                        <a:buFont typeface="Wingdings" pitchFamily="2" charset="2"/>
                        <a:buChar char="§"/>
                        <a:tabLst/>
                        <a:defRPr/>
                      </a:pPr>
                      <a:r>
                        <a:rPr lang="en-US" sz="1300" b="0" i="0" dirty="0" smtClean="0">
                          <a:solidFill>
                            <a:schemeClr val="dk1"/>
                          </a:solidFill>
                          <a:effectLst/>
                          <a:latin typeface="+mn-lt"/>
                          <a:ea typeface="+mn-ea"/>
                          <a:cs typeface="Arial" pitchFamily="34" charset="0"/>
                        </a:rPr>
                        <a:t>It address challenges such as higher operational costs, lost sales, diminishing margins and shareholder value.</a:t>
                      </a:r>
                      <a:endParaRPr lang="en-US" sz="1300" dirty="0" smtClean="0">
                        <a:latin typeface="+mn-lt"/>
                        <a:cs typeface="Arial" pitchFamily="34" charset="0"/>
                      </a:endParaRPr>
                    </a:p>
                  </a:txBody>
                  <a:tcPr anchor="ctr" horzOverflow="overflow"/>
                </a:tc>
              </a:tr>
              <a:tr h="1224386">
                <a:tc>
                  <a:txBody>
                    <a:bodyPr/>
                    <a:lstStyle/>
                    <a:p>
                      <a:pPr algn="ctr">
                        <a:lnSpc>
                          <a:spcPct val="150000"/>
                        </a:lnSpc>
                      </a:pPr>
                      <a:r>
                        <a:rPr lang="en-US" sz="1200" b="1" dirty="0" smtClean="0">
                          <a:latin typeface="Aharoni" pitchFamily="2" charset="-79"/>
                          <a:cs typeface="Aharoni" pitchFamily="2" charset="-79"/>
                        </a:rPr>
                        <a:t>Oracle Application Management Service</a:t>
                      </a:r>
                      <a:endParaRPr lang="en-US" sz="1200" b="1" dirty="0">
                        <a:latin typeface="Aharoni" pitchFamily="2" charset="-79"/>
                        <a:cs typeface="Aharoni" pitchFamily="2" charset="-79"/>
                      </a:endParaRPr>
                    </a:p>
                  </a:txBody>
                  <a:tcPr anchor="ctr" horzOverflow="overflow"/>
                </a:tc>
                <a:tc>
                  <a:txBody>
                    <a:bodyPr/>
                    <a:lstStyle/>
                    <a:p>
                      <a:pPr marL="285750" indent="-285750">
                        <a:buClr>
                          <a:srgbClr val="0053FA"/>
                        </a:buClr>
                        <a:buFont typeface="Wingdings" pitchFamily="2" charset="2"/>
                        <a:buChar char="§"/>
                      </a:pPr>
                      <a:r>
                        <a:rPr lang="en-US" sz="1300" b="0" i="0" u="none" strike="noStrike" baseline="0" dirty="0" smtClean="0">
                          <a:solidFill>
                            <a:schemeClr val="dk1"/>
                          </a:solidFill>
                          <a:latin typeface="+mn-lt"/>
                          <a:ea typeface="+mn-ea"/>
                          <a:cs typeface="Arial" pitchFamily="34" charset="0"/>
                        </a:rPr>
                        <a:t>Gartner estimates that Infosys has approximately 3,800 FTEs providing Oracle application management services.</a:t>
                      </a:r>
                    </a:p>
                    <a:p>
                      <a:pPr marL="285750" indent="-285750">
                        <a:buClr>
                          <a:srgbClr val="0053FA"/>
                        </a:buClr>
                        <a:buFont typeface="Wingdings" pitchFamily="2" charset="2"/>
                        <a:buChar char="§"/>
                      </a:pPr>
                      <a:r>
                        <a:rPr lang="fr-FR" sz="1300" b="0" i="0" u="none" strike="noStrike" baseline="0" dirty="0" smtClean="0">
                          <a:solidFill>
                            <a:schemeClr val="dk1"/>
                          </a:solidFill>
                          <a:latin typeface="+mn-lt"/>
                          <a:ea typeface="+mn-ea"/>
                          <a:cs typeface="Arial" pitchFamily="34" charset="0"/>
                        </a:rPr>
                        <a:t>Infosys' main Oracle application management services markets </a:t>
                      </a:r>
                      <a:r>
                        <a:rPr lang="en-US" sz="1300" b="0" i="0" u="none" strike="noStrike" baseline="0" dirty="0" smtClean="0">
                          <a:solidFill>
                            <a:schemeClr val="dk1"/>
                          </a:solidFill>
                          <a:latin typeface="+mn-lt"/>
                          <a:ea typeface="+mn-ea"/>
                          <a:cs typeface="Arial" pitchFamily="34" charset="0"/>
                        </a:rPr>
                        <a:t>are financial services, communications, high-tech manufacturing and retail.</a:t>
                      </a:r>
                    </a:p>
                  </a:txBody>
                  <a:tcPr anchor="ctr" horzOverflow="overflow"/>
                </a:tc>
              </a:tr>
            </a:tbl>
          </a:graphicData>
        </a:graphic>
      </p:graphicFrame>
      <p:sp>
        <p:nvSpPr>
          <p:cNvPr id="5"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a:t>
            </a:r>
            <a:r>
              <a:rPr lang="en-US" sz="2400" b="1" dirty="0" smtClean="0">
                <a:latin typeface="Myadpro"/>
              </a:rPr>
              <a:t>Key Offerings </a:t>
            </a:r>
            <a:endParaRPr lang="en-US" sz="2400" b="1" dirty="0">
              <a:latin typeface="Myadpro"/>
            </a:endParaRPr>
          </a:p>
        </p:txBody>
      </p:sp>
    </p:spTree>
    <p:extLst>
      <p:ext uri="{BB962C8B-B14F-4D97-AF65-F5344CB8AC3E}">
        <p14:creationId xmlns:p14="http://schemas.microsoft.com/office/powerpoint/2010/main" xmlns="" val="3980625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IN"/>
          </a:p>
        </p:txBody>
      </p:sp>
      <p:sp>
        <p:nvSpPr>
          <p:cNvPr id="2" name="Title 1"/>
          <p:cNvSpPr>
            <a:spLocks noGrp="1"/>
          </p:cNvSpPr>
          <p:nvPr>
            <p:ph type="title" idx="4294967295"/>
          </p:nvPr>
        </p:nvSpPr>
        <p:spPr>
          <a:xfrm>
            <a:off x="1676400" y="-4763"/>
            <a:ext cx="7467600" cy="563563"/>
          </a:xfrm>
          <a:prstGeom prst="rect">
            <a:avLst/>
          </a:prstGeom>
        </p:spPr>
        <p:txBody>
          <a:bodyPr/>
          <a:lstStyle/>
          <a:p>
            <a:pPr algn="l"/>
            <a:r>
              <a:rPr lang="en-US" b="1" dirty="0" smtClean="0"/>
              <a:t>Table of Contents</a:t>
            </a:r>
            <a:endParaRPr lang="en-US" b="1" dirty="0"/>
          </a:p>
        </p:txBody>
      </p:sp>
      <p:sp>
        <p:nvSpPr>
          <p:cNvPr id="3" name="TextBox 2"/>
          <p:cNvSpPr txBox="1"/>
          <p:nvPr/>
        </p:nvSpPr>
        <p:spPr>
          <a:xfrm>
            <a:off x="914400" y="1066800"/>
            <a:ext cx="7162800" cy="4616648"/>
          </a:xfrm>
          <a:prstGeom prst="rect">
            <a:avLst/>
          </a:prstGeom>
          <a:solidFill>
            <a:schemeClr val="bg1"/>
          </a:solidFill>
          <a:ln w="19050"/>
          <a:effectLst>
            <a:innerShdw blurRad="63500" dist="50800" dir="189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742950" indent="-285750" eaLnBrk="0" hangingPunct="0">
              <a:lnSpc>
                <a:spcPct val="150000"/>
              </a:lnSpc>
              <a:buClr>
                <a:srgbClr val="4E84C4"/>
              </a:buClr>
              <a:buFont typeface="Wingdings" panose="05000000000000000000" pitchFamily="2" charset="2"/>
              <a:buChar char="q"/>
              <a:defRPr/>
            </a:pPr>
            <a:r>
              <a:rPr lang="en-US" sz="1400" dirty="0"/>
              <a:t>Executive Summary</a:t>
            </a:r>
          </a:p>
          <a:p>
            <a:pPr marL="742950" indent="-285750" eaLnBrk="0" hangingPunct="0">
              <a:lnSpc>
                <a:spcPct val="150000"/>
              </a:lnSpc>
              <a:buClr>
                <a:srgbClr val="4E84C4"/>
              </a:buClr>
              <a:buFont typeface="Wingdings" panose="05000000000000000000" pitchFamily="2" charset="2"/>
              <a:buChar char="q"/>
              <a:defRPr/>
            </a:pPr>
            <a:r>
              <a:rPr lang="en-US" sz="1400" dirty="0"/>
              <a:t>Infosys </a:t>
            </a:r>
            <a:r>
              <a:rPr lang="en-US" sz="1400" dirty="0" smtClean="0"/>
              <a:t>High </a:t>
            </a:r>
            <a:r>
              <a:rPr lang="en-US" sz="1400" dirty="0"/>
              <a:t>Tech </a:t>
            </a:r>
            <a:r>
              <a:rPr lang="en-US" sz="1400" dirty="0" smtClean="0"/>
              <a:t>Evolution, Sub segments and </a:t>
            </a:r>
            <a:r>
              <a:rPr lang="en-US" sz="1400" dirty="0"/>
              <a:t>V</a:t>
            </a:r>
            <a:r>
              <a:rPr lang="en-US" sz="1400" dirty="0" smtClean="0"/>
              <a:t>alue chain </a:t>
            </a:r>
            <a:endParaRPr lang="en-US" sz="1400" dirty="0"/>
          </a:p>
          <a:p>
            <a:pPr marL="742950" indent="-285750" eaLnBrk="0" hangingPunct="0">
              <a:lnSpc>
                <a:spcPct val="150000"/>
              </a:lnSpc>
              <a:buClr>
                <a:srgbClr val="4E84C4"/>
              </a:buClr>
              <a:buFont typeface="Wingdings" panose="05000000000000000000" pitchFamily="2" charset="2"/>
              <a:buChar char="q"/>
              <a:defRPr/>
            </a:pPr>
            <a:r>
              <a:rPr lang="en-US" sz="1400" dirty="0"/>
              <a:t>Financials Revenue </a:t>
            </a:r>
            <a:r>
              <a:rPr lang="en-US" sz="1400" dirty="0" smtClean="0"/>
              <a:t>Distribution Segment wise </a:t>
            </a:r>
            <a:endParaRPr lang="en-US" sz="1400" dirty="0"/>
          </a:p>
          <a:p>
            <a:pPr marL="742950" indent="-285750" eaLnBrk="0" hangingPunct="0">
              <a:lnSpc>
                <a:spcPct val="150000"/>
              </a:lnSpc>
              <a:buClr>
                <a:srgbClr val="4E84C4"/>
              </a:buClr>
              <a:buFont typeface="Wingdings" panose="05000000000000000000" pitchFamily="2" charset="2"/>
              <a:buChar char="q"/>
              <a:defRPr/>
            </a:pPr>
            <a:r>
              <a:rPr lang="en-US" sz="1400" dirty="0" smtClean="0"/>
              <a:t>High Tech clients as per segment </a:t>
            </a:r>
            <a:endParaRPr lang="en-US" sz="1400" dirty="0"/>
          </a:p>
          <a:p>
            <a:pPr marL="742950" indent="-285750" eaLnBrk="0" hangingPunct="0">
              <a:lnSpc>
                <a:spcPct val="150000"/>
              </a:lnSpc>
              <a:buClr>
                <a:srgbClr val="4E84C4"/>
              </a:buClr>
              <a:buFont typeface="Wingdings" panose="05000000000000000000" pitchFamily="2" charset="2"/>
              <a:buChar char="q"/>
              <a:defRPr/>
            </a:pPr>
            <a:r>
              <a:rPr lang="en-US" sz="1400" dirty="0" smtClean="0"/>
              <a:t>High Tech focus segments </a:t>
            </a:r>
          </a:p>
          <a:p>
            <a:pPr marL="742950" indent="-285750" eaLnBrk="0" hangingPunct="0">
              <a:lnSpc>
                <a:spcPct val="150000"/>
              </a:lnSpc>
              <a:buClr>
                <a:srgbClr val="4E84C4"/>
              </a:buClr>
              <a:buFont typeface="Wingdings" panose="05000000000000000000" pitchFamily="2" charset="2"/>
              <a:buChar char="q"/>
              <a:defRPr/>
            </a:pPr>
            <a:r>
              <a:rPr lang="en-US" sz="1400" dirty="0" smtClean="0"/>
              <a:t>Global Delivery Centers </a:t>
            </a:r>
            <a:endParaRPr lang="en-US" sz="1400" dirty="0"/>
          </a:p>
          <a:p>
            <a:pPr marL="742950" indent="-285750" eaLnBrk="0" hangingPunct="0">
              <a:lnSpc>
                <a:spcPct val="150000"/>
              </a:lnSpc>
              <a:buClr>
                <a:srgbClr val="4E84C4"/>
              </a:buClr>
              <a:buFont typeface="Wingdings" panose="05000000000000000000" pitchFamily="2" charset="2"/>
              <a:buChar char="q"/>
              <a:defRPr/>
            </a:pPr>
            <a:r>
              <a:rPr lang="en-US" sz="1400" dirty="0"/>
              <a:t>Key Offerings in High Tech</a:t>
            </a:r>
          </a:p>
          <a:p>
            <a:pPr marL="742950" indent="-285750" eaLnBrk="0" hangingPunct="0">
              <a:lnSpc>
                <a:spcPct val="150000"/>
              </a:lnSpc>
              <a:buClr>
                <a:srgbClr val="4E84C4"/>
              </a:buClr>
              <a:buFont typeface="Wingdings" panose="05000000000000000000" pitchFamily="2" charset="2"/>
              <a:buChar char="q"/>
              <a:defRPr/>
            </a:pPr>
            <a:r>
              <a:rPr lang="en-US" sz="1400" dirty="0" smtClean="0"/>
              <a:t>High Tech Differentiators – Focus on R&amp;D </a:t>
            </a:r>
          </a:p>
          <a:p>
            <a:pPr marL="742950" indent="-285750" eaLnBrk="0" hangingPunct="0">
              <a:lnSpc>
                <a:spcPct val="150000"/>
              </a:lnSpc>
              <a:buClr>
                <a:srgbClr val="4E84C4"/>
              </a:buClr>
              <a:buFont typeface="Wingdings" panose="05000000000000000000" pitchFamily="2" charset="2"/>
              <a:buChar char="q"/>
              <a:defRPr/>
            </a:pPr>
            <a:r>
              <a:rPr lang="en-US" sz="1400" dirty="0" smtClean="0"/>
              <a:t>Alliance and Partnership </a:t>
            </a:r>
            <a:endParaRPr lang="en-US" sz="1400" dirty="0"/>
          </a:p>
          <a:p>
            <a:pPr marL="742950" indent="-285750" eaLnBrk="0" hangingPunct="0">
              <a:lnSpc>
                <a:spcPct val="150000"/>
              </a:lnSpc>
              <a:buClr>
                <a:srgbClr val="4E84C4"/>
              </a:buClr>
              <a:buFont typeface="Wingdings" panose="05000000000000000000" pitchFamily="2" charset="2"/>
              <a:buChar char="q"/>
              <a:defRPr/>
            </a:pPr>
            <a:r>
              <a:rPr lang="en-US" sz="1400" dirty="0"/>
              <a:t>Key Acquisitions</a:t>
            </a:r>
          </a:p>
          <a:p>
            <a:pPr marL="742950" indent="-285750" eaLnBrk="0" hangingPunct="0">
              <a:lnSpc>
                <a:spcPct val="150000"/>
              </a:lnSpc>
              <a:buClr>
                <a:srgbClr val="4E84C4"/>
              </a:buClr>
              <a:buFont typeface="Wingdings" panose="05000000000000000000" pitchFamily="2" charset="2"/>
              <a:buChar char="q"/>
              <a:defRPr/>
            </a:pPr>
            <a:r>
              <a:rPr lang="en-US" sz="1400" dirty="0" smtClean="0"/>
              <a:t>Analyst Benchmarking </a:t>
            </a:r>
          </a:p>
          <a:p>
            <a:pPr marL="742950" indent="-285750" eaLnBrk="0" hangingPunct="0">
              <a:lnSpc>
                <a:spcPct val="150000"/>
              </a:lnSpc>
              <a:buClr>
                <a:srgbClr val="4E84C4"/>
              </a:buClr>
              <a:buFont typeface="Wingdings" panose="05000000000000000000" pitchFamily="2" charset="2"/>
              <a:buChar char="q"/>
              <a:defRPr/>
            </a:pPr>
            <a:r>
              <a:rPr lang="en-US" sz="1400" dirty="0" smtClean="0"/>
              <a:t>Key Investments and Focus of Future Investment</a:t>
            </a:r>
            <a:endParaRPr lang="en-US" sz="1400" dirty="0"/>
          </a:p>
          <a:p>
            <a:pPr marL="742950" indent="-285750" eaLnBrk="0" hangingPunct="0">
              <a:lnSpc>
                <a:spcPct val="150000"/>
              </a:lnSpc>
              <a:buClr>
                <a:srgbClr val="4E84C4"/>
              </a:buClr>
              <a:buFont typeface="Wingdings" panose="05000000000000000000" pitchFamily="2" charset="2"/>
              <a:buChar char="q"/>
              <a:defRPr/>
            </a:pPr>
            <a:r>
              <a:rPr lang="en-US" sz="1400" dirty="0" smtClean="0"/>
              <a:t>SWOT Analysis </a:t>
            </a:r>
            <a:endParaRPr lang="en-US" sz="1400" dirty="0"/>
          </a:p>
          <a:p>
            <a:pPr marL="742950" indent="-285750" eaLnBrk="0" hangingPunct="0">
              <a:lnSpc>
                <a:spcPct val="150000"/>
              </a:lnSpc>
              <a:buClr>
                <a:srgbClr val="4E84C4"/>
              </a:buClr>
              <a:buFont typeface="Wingdings" panose="05000000000000000000" pitchFamily="2" charset="2"/>
              <a:buChar char="q"/>
              <a:defRPr/>
            </a:pPr>
            <a:r>
              <a:rPr lang="en-US" sz="1400" dirty="0" smtClean="0"/>
              <a:t>Key Executives and profiles</a:t>
            </a:r>
          </a:p>
        </p:txBody>
      </p:sp>
    </p:spTree>
    <p:extLst>
      <p:ext uri="{BB962C8B-B14F-4D97-AF65-F5344CB8AC3E}">
        <p14:creationId xmlns:p14="http://schemas.microsoft.com/office/powerpoint/2010/main" xmlns="" val="166306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20</a:t>
            </a:fld>
            <a:endParaRPr lang="en-US" dirty="0"/>
          </a:p>
        </p:txBody>
      </p:sp>
      <p:sp>
        <p:nvSpPr>
          <p:cNvPr id="5" name="TextBox 4"/>
          <p:cNvSpPr txBox="1"/>
          <p:nvPr/>
        </p:nvSpPr>
        <p:spPr>
          <a:xfrm>
            <a:off x="152400" y="2613958"/>
            <a:ext cx="8763000" cy="1938992"/>
          </a:xfrm>
          <a:prstGeom prst="rect">
            <a:avLst/>
          </a:prstGeom>
          <a:ln w="12700">
            <a:solidFill>
              <a:srgbClr val="0053FA"/>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Infosys BigDataEdge is a software platform for empowering both technology and  business to rapidly develop industry-specific insights. It enables technology and  business users to work together to integrate, aggregate, manage, analyze,  disseminate, and act upon large volumes of multi-structured data. This platform  incorporates a metadata-based virtual data source with role-based user interfaces  and corresponding functionality for each role. The roles are supported by four primary components:</a:t>
            </a:r>
          </a:p>
          <a:p>
            <a:pPr marL="171450" indent="-171450">
              <a:buFont typeface="Wingdings" panose="05000000000000000000" pitchFamily="2" charset="2"/>
              <a:buChar char="§"/>
            </a:pPr>
            <a:r>
              <a:rPr lang="en-US" sz="1200" dirty="0" smtClean="0">
                <a:solidFill>
                  <a:srgbClr val="0053FA"/>
                </a:solidFill>
              </a:rPr>
              <a:t>Solution Designer</a:t>
            </a:r>
            <a:r>
              <a:rPr lang="en-US" sz="1200" dirty="0" smtClean="0"/>
              <a:t>, which is focused on data access and enables the creation of  adaptors to various structured, semi-structured, and unstructured data sources.  This component supports data integration, aggregation, and transformation  utilizing reusable components.</a:t>
            </a:r>
          </a:p>
          <a:p>
            <a:pPr marL="171450" indent="-171450">
              <a:buFont typeface="Wingdings" panose="05000000000000000000" pitchFamily="2" charset="2"/>
              <a:buChar char="§"/>
            </a:pPr>
            <a:r>
              <a:rPr lang="en-US" sz="1200" dirty="0" smtClean="0">
                <a:solidFill>
                  <a:srgbClr val="0053FA"/>
                </a:solidFill>
              </a:rPr>
              <a:t>Analyst Workbench</a:t>
            </a:r>
            <a:r>
              <a:rPr lang="en-US" sz="1200" dirty="0" smtClean="0"/>
              <a:t>, which is focused on data analysis and enables data  scientists and business analysts to build insights by exploring data using  prepackaged algorithms or using a custom algorithm builder.</a:t>
            </a:r>
          </a:p>
          <a:p>
            <a:pPr marL="171450" indent="-171450">
              <a:buFont typeface="Wingdings" panose="05000000000000000000" pitchFamily="2" charset="2"/>
              <a:buChar char="§"/>
            </a:pPr>
            <a:r>
              <a:rPr lang="en-US" sz="1200" dirty="0" smtClean="0">
                <a:solidFill>
                  <a:srgbClr val="0053FA"/>
                </a:solidFill>
              </a:rPr>
              <a:t>Executive Dashboard</a:t>
            </a:r>
            <a:r>
              <a:rPr lang="en-US" sz="1200" dirty="0" smtClean="0"/>
              <a:t>, which is focused on information display and enables  data visualization and action decisions in real time.</a:t>
            </a:r>
          </a:p>
          <a:p>
            <a:pPr marL="171450" indent="-171450">
              <a:buFont typeface="Wingdings" panose="05000000000000000000" pitchFamily="2" charset="2"/>
              <a:buChar char="§"/>
            </a:pPr>
            <a:r>
              <a:rPr lang="en-US" sz="1200" dirty="0" smtClean="0">
                <a:solidFill>
                  <a:srgbClr val="0053FA"/>
                </a:solidFill>
              </a:rPr>
              <a:t>Administrative Console</a:t>
            </a:r>
            <a:r>
              <a:rPr lang="en-US" sz="1200" dirty="0" smtClean="0"/>
              <a:t>, which is focused on functions such as usage  monitoring and access rights management</a:t>
            </a:r>
            <a:endParaRPr lang="en-US" sz="1200" dirty="0"/>
          </a:p>
        </p:txBody>
      </p:sp>
      <p:sp>
        <p:nvSpPr>
          <p:cNvPr id="6" name="TextBox 5"/>
          <p:cNvSpPr txBox="1"/>
          <p:nvPr/>
        </p:nvSpPr>
        <p:spPr>
          <a:xfrm>
            <a:off x="152400" y="4987230"/>
            <a:ext cx="8763000" cy="1384995"/>
          </a:xfrm>
          <a:prstGeom prst="rect">
            <a:avLst/>
          </a:prstGeom>
          <a:ln w="12700">
            <a:solidFill>
              <a:srgbClr val="0053FA"/>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Infosys BigDataEdge is available for deployment as on-premise or hosted software  and is supported by a range of Infosys professional services such as:</a:t>
            </a:r>
          </a:p>
          <a:p>
            <a:pPr marL="171450" indent="-171450">
              <a:buFont typeface="Wingdings" panose="05000000000000000000" pitchFamily="2" charset="2"/>
              <a:buChar char="§"/>
            </a:pPr>
            <a:r>
              <a:rPr lang="en-US" sz="1200" dirty="0" smtClean="0">
                <a:solidFill>
                  <a:srgbClr val="0053FA"/>
                </a:solidFill>
              </a:rPr>
              <a:t>Consulting or strategy services </a:t>
            </a:r>
            <a:r>
              <a:rPr lang="en-US" sz="1200" dirty="0" smtClean="0"/>
              <a:t>to help organizations build a Big Data road map  to realize business benefits.</a:t>
            </a:r>
          </a:p>
          <a:p>
            <a:pPr marL="171450" indent="-171450">
              <a:buFont typeface="Wingdings" panose="05000000000000000000" pitchFamily="2" charset="2"/>
              <a:buChar char="§"/>
            </a:pPr>
            <a:r>
              <a:rPr lang="en-US" sz="1200" dirty="0" smtClean="0">
                <a:solidFill>
                  <a:srgbClr val="0053FA"/>
                </a:solidFill>
              </a:rPr>
              <a:t>Deployment and migration services</a:t>
            </a:r>
            <a:r>
              <a:rPr lang="en-US" sz="1200" dirty="0" smtClean="0"/>
              <a:t>, including migration strategy, deployment of  proof of concept, and pilot projects followed by full-fledged deployment of solutions</a:t>
            </a:r>
          </a:p>
          <a:p>
            <a:pPr marL="171450" indent="-171450">
              <a:buFont typeface="Wingdings" panose="05000000000000000000" pitchFamily="2" charset="2"/>
              <a:buChar char="§"/>
            </a:pPr>
            <a:r>
              <a:rPr lang="en-US" sz="1200" dirty="0" smtClean="0">
                <a:solidFill>
                  <a:srgbClr val="0053FA"/>
                </a:solidFill>
              </a:rPr>
              <a:t>Management services</a:t>
            </a:r>
            <a:r>
              <a:rPr lang="en-US" sz="1200" dirty="0" smtClean="0"/>
              <a:t>, including management maintenance and upgrading of the  Big Data platform along with development of algorithms and connectors</a:t>
            </a:r>
            <a:endParaRPr lang="en-US" sz="1200" dirty="0"/>
          </a:p>
        </p:txBody>
      </p:sp>
      <p:sp>
        <p:nvSpPr>
          <p:cNvPr id="7" name="Rounded Rectangle 6"/>
          <p:cNvSpPr/>
          <p:nvPr/>
        </p:nvSpPr>
        <p:spPr>
          <a:xfrm>
            <a:off x="2819400" y="4695825"/>
            <a:ext cx="3505200" cy="2286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latin typeface="Aharoni" pitchFamily="2" charset="-79"/>
                <a:cs typeface="Aharoni" pitchFamily="2" charset="-79"/>
              </a:rPr>
              <a:t>Infosys BigDataEdge Services</a:t>
            </a:r>
          </a:p>
        </p:txBody>
      </p:sp>
      <p:sp>
        <p:nvSpPr>
          <p:cNvPr id="8" name="Rounded Rectangle 7"/>
          <p:cNvSpPr/>
          <p:nvPr/>
        </p:nvSpPr>
        <p:spPr>
          <a:xfrm>
            <a:off x="2667000" y="2276474"/>
            <a:ext cx="3505200" cy="251757"/>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latin typeface="Aharoni" pitchFamily="2" charset="-79"/>
                <a:cs typeface="Aharoni" pitchFamily="2" charset="-79"/>
              </a:rPr>
              <a:t>Infosys BigDataEdge platform</a:t>
            </a:r>
          </a:p>
        </p:txBody>
      </p:sp>
      <p:sp>
        <p:nvSpPr>
          <p:cNvPr id="9" name="Rounded Rectangle 8"/>
          <p:cNvSpPr/>
          <p:nvPr/>
        </p:nvSpPr>
        <p:spPr>
          <a:xfrm>
            <a:off x="2667000" y="813137"/>
            <a:ext cx="3505200" cy="2286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cs typeface="Aharoni" pitchFamily="2" charset="-79"/>
              </a:rPr>
              <a:t>Requirment of Big Data</a:t>
            </a:r>
          </a:p>
        </p:txBody>
      </p:sp>
      <p:sp>
        <p:nvSpPr>
          <p:cNvPr id="10" name="TextBox 9"/>
          <p:cNvSpPr txBox="1"/>
          <p:nvPr/>
        </p:nvSpPr>
        <p:spPr>
          <a:xfrm>
            <a:off x="228600" y="1127462"/>
            <a:ext cx="8763000" cy="1015663"/>
          </a:xfrm>
          <a:prstGeom prst="rect">
            <a:avLst/>
          </a:prstGeom>
          <a:ln w="12700">
            <a:solidFill>
              <a:srgbClr val="0053FA"/>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Wingdings" panose="05000000000000000000" pitchFamily="2" charset="2"/>
              <a:buChar char="§"/>
            </a:pPr>
            <a:r>
              <a:rPr lang="en-US" sz="1200" dirty="0" smtClean="0"/>
              <a:t>The scientific &amp; creative analysis of large complex data can generate deeper insight by providing 360 degree perspective by which consumer sentiment, behavior and future trend can be analyzed &amp; properly strategized.</a:t>
            </a:r>
          </a:p>
          <a:p>
            <a:pPr marL="171450" indent="-171450">
              <a:buFont typeface="Wingdings" panose="05000000000000000000" pitchFamily="2" charset="2"/>
              <a:buChar char="§"/>
            </a:pPr>
            <a:r>
              <a:rPr lang="en-US" sz="1200" dirty="0" smtClean="0"/>
              <a:t>Proper use of Big data management can do this work with the help of proper optimization &amp; analytic tools.</a:t>
            </a:r>
          </a:p>
          <a:p>
            <a:pPr marL="171450" indent="-171450">
              <a:buFont typeface="Wingdings" panose="05000000000000000000" pitchFamily="2" charset="2"/>
              <a:buChar char="§"/>
            </a:pPr>
            <a:r>
              <a:rPr lang="en-US" sz="1200" dirty="0" smtClean="0"/>
              <a:t>Infosys is providing this Big data solution named as Infosys Big data edge which may help their clients to properly strategize their future planning, improve operational efficiencies &amp; give a competitive advantage.</a:t>
            </a:r>
          </a:p>
        </p:txBody>
      </p:sp>
      <p:sp>
        <p:nvSpPr>
          <p:cNvPr id="12"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Key Offerings </a:t>
            </a:r>
            <a:r>
              <a:rPr lang="en-US" sz="2400" b="1" dirty="0" smtClean="0">
                <a:latin typeface="Myadpro"/>
              </a:rPr>
              <a:t>- </a:t>
            </a:r>
            <a:r>
              <a:rPr lang="en-US" sz="2400" b="1" dirty="0" err="1" smtClean="0">
                <a:latin typeface="Myadpro"/>
              </a:rPr>
              <a:t>BigDataEdge</a:t>
            </a:r>
            <a:endParaRPr lang="en-US" sz="2400" b="1" dirty="0">
              <a:latin typeface="Myadpr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21</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6674" y="762000"/>
            <a:ext cx="8924925" cy="5638799"/>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a:t>
            </a:r>
            <a:r>
              <a:rPr lang="en-US" sz="2400" b="1" dirty="0" smtClean="0">
                <a:latin typeface="Myadpro"/>
              </a:rPr>
              <a:t>Key Offerings - SAP </a:t>
            </a:r>
            <a:endParaRPr lang="en-US" sz="2400" b="1" dirty="0">
              <a:latin typeface="Myadpr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22</a:t>
            </a:fld>
            <a:endParaRPr lang="en-US" dirty="0"/>
          </a:p>
        </p:txBody>
      </p:sp>
      <p:sp>
        <p:nvSpPr>
          <p:cNvPr id="4" name="TextBox 3"/>
          <p:cNvSpPr txBox="1"/>
          <p:nvPr/>
        </p:nvSpPr>
        <p:spPr>
          <a:xfrm>
            <a:off x="152400" y="1156454"/>
            <a:ext cx="8763000" cy="33085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
            </a:pPr>
            <a:r>
              <a:rPr lang="en-US" sz="1100" dirty="0" smtClean="0">
                <a:latin typeface="+mn-lt"/>
              </a:rPr>
              <a:t>SAP HANA optimizes SAP Business Suite processes, leveraging merged </a:t>
            </a:r>
            <a:r>
              <a:rPr lang="en-US" sz="1100" dirty="0" smtClean="0">
                <a:solidFill>
                  <a:srgbClr val="0053FA"/>
                </a:solidFill>
                <a:latin typeface="+mn-lt"/>
              </a:rPr>
              <a:t>online transaction processing (OLTP) and online analytical processing (OLAP) on a single platform</a:t>
            </a:r>
            <a:r>
              <a:rPr lang="en-US" sz="1100" dirty="0" smtClean="0">
                <a:latin typeface="+mn-lt"/>
              </a:rPr>
              <a:t>. With SAP HANA, organizations can rid their ecosystem of data latency. What’s more, it helps reduce total cost of ownership (TCO) using a simplified architecture.</a:t>
            </a:r>
          </a:p>
          <a:p>
            <a:pPr>
              <a:buFont typeface="Wingdings" pitchFamily="2" charset="2"/>
              <a:buChar char="§"/>
            </a:pPr>
            <a:r>
              <a:rPr lang="en-US" sz="1100" dirty="0" smtClean="0">
                <a:latin typeface="+mn-lt"/>
              </a:rPr>
              <a:t>Infosys offers solutions around </a:t>
            </a:r>
            <a:r>
              <a:rPr lang="en-US" sz="1100" dirty="0" smtClean="0">
                <a:solidFill>
                  <a:srgbClr val="0053FA"/>
                </a:solidFill>
                <a:latin typeface="+mn-lt"/>
              </a:rPr>
              <a:t>SAP BW, SAP CRM and SAP Business Suite migration, transformation services and rapid-deployment to speed the transition to a SAP HANA in-memory database platform. Alongside our proprietary Value Realization methodology (VRM™), </a:t>
            </a:r>
            <a:r>
              <a:rPr lang="en-US" sz="1100" dirty="0" smtClean="0">
                <a:latin typeface="+mn-lt"/>
              </a:rPr>
              <a:t>these solutions help clients get the most value from their investments in SAP HANA in-memory technology.</a:t>
            </a:r>
          </a:p>
          <a:p>
            <a:pPr>
              <a:buFont typeface="Wingdings" pitchFamily="2" charset="2"/>
              <a:buChar char="§"/>
            </a:pPr>
            <a:r>
              <a:rPr lang="en-US" sz="1100" dirty="0" smtClean="0"/>
              <a:t>Infosys SAP HANA COE serves as a catalyst, providing measurable business results for clients in activities like:</a:t>
            </a:r>
          </a:p>
          <a:p>
            <a:pPr lvl="1">
              <a:buFont typeface="Wingdings" pitchFamily="2" charset="2"/>
              <a:buChar char="Ø"/>
            </a:pPr>
            <a:r>
              <a:rPr lang="en-US" sz="1100" b="1" dirty="0" smtClean="0">
                <a:solidFill>
                  <a:srgbClr val="0053FA"/>
                </a:solidFill>
              </a:rPr>
              <a:t>Providing subject matter experts to support the client’s project teams, so they can expedite HANA-based deliveries</a:t>
            </a:r>
          </a:p>
          <a:p>
            <a:pPr lvl="1">
              <a:buFont typeface="Wingdings" pitchFamily="2" charset="2"/>
              <a:buChar char="Ø"/>
            </a:pPr>
            <a:r>
              <a:rPr lang="en-US" sz="1100" b="1" dirty="0" smtClean="0">
                <a:solidFill>
                  <a:srgbClr val="0053FA"/>
                </a:solidFill>
              </a:rPr>
              <a:t>Accelerating transition to next-generation business applications and analytics</a:t>
            </a:r>
          </a:p>
          <a:p>
            <a:pPr lvl="1">
              <a:buFont typeface="Wingdings" pitchFamily="2" charset="2"/>
              <a:buChar char="Ø"/>
            </a:pPr>
            <a:r>
              <a:rPr lang="en-US" sz="1100" b="1" dirty="0" smtClean="0">
                <a:solidFill>
                  <a:srgbClr val="0053FA"/>
                </a:solidFill>
              </a:rPr>
              <a:t>Developing, testing and providing demos of accelerators and apps – on HANA</a:t>
            </a:r>
          </a:p>
          <a:p>
            <a:pPr lvl="1">
              <a:buFont typeface="Wingdings" pitchFamily="2" charset="2"/>
              <a:buChar char="Ø"/>
            </a:pPr>
            <a:r>
              <a:rPr lang="en-US" sz="1100" b="1" dirty="0" smtClean="0">
                <a:solidFill>
                  <a:srgbClr val="0053FA"/>
                </a:solidFill>
              </a:rPr>
              <a:t>Building case studies and business scenarios</a:t>
            </a:r>
          </a:p>
          <a:p>
            <a:pPr lvl="1">
              <a:buFont typeface="Wingdings" pitchFamily="2" charset="2"/>
              <a:buChar char="Ø"/>
            </a:pPr>
            <a:r>
              <a:rPr lang="en-US" sz="1100" b="1" dirty="0" smtClean="0">
                <a:solidFill>
                  <a:srgbClr val="0053FA"/>
                </a:solidFill>
              </a:rPr>
              <a:t>Optimizing SAP HANA solutions across the entire life cycle</a:t>
            </a:r>
          </a:p>
          <a:p>
            <a:pPr lvl="1">
              <a:buFont typeface="Wingdings" pitchFamily="2" charset="2"/>
              <a:buChar char="Ø"/>
            </a:pPr>
            <a:r>
              <a:rPr lang="en-US" sz="1100" b="1" dirty="0" smtClean="0">
                <a:solidFill>
                  <a:srgbClr val="0053FA"/>
                </a:solidFill>
              </a:rPr>
              <a:t>Streamline HANA project management capabilities using Angel Program</a:t>
            </a:r>
          </a:p>
          <a:p>
            <a:pPr lvl="1">
              <a:buFont typeface="Wingdings" pitchFamily="2" charset="2"/>
              <a:buChar char="Ø"/>
            </a:pPr>
            <a:r>
              <a:rPr lang="en-US" sz="1100" b="1" dirty="0" smtClean="0">
                <a:solidFill>
                  <a:srgbClr val="0053FA"/>
                </a:solidFill>
              </a:rPr>
              <a:t>Building and sharing domain knowledge on HANA to help clients achieve more ROI faster</a:t>
            </a:r>
          </a:p>
          <a:p>
            <a:pPr>
              <a:buFont typeface="Wingdings" pitchFamily="2" charset="2"/>
              <a:buChar char="§"/>
            </a:pPr>
            <a:r>
              <a:rPr lang="en-US" sz="1100" dirty="0" smtClean="0"/>
              <a:t>Infosys HANA COE is a nodal point that intersects several core capabilities like onshore–offshore delivery centers; domain experts in multiple business verticals; the SAP Labs–SAP Solution Management Center– Infosys Labs partnership; as well as project teams at client sites.</a:t>
            </a:r>
          </a:p>
          <a:p>
            <a:pPr>
              <a:buFont typeface="Wingdings" pitchFamily="2" charset="2"/>
              <a:buChar char="§"/>
            </a:pPr>
            <a:r>
              <a:rPr lang="en-US" sz="1100" dirty="0" smtClean="0"/>
              <a:t>Infosys partners with SAP to deliver HANA in-memory technology solutions, including BW on HANA, CRM on HANA, Business Suite of HANA and Near Line Storage (NLS). Our offerings help client businesses leverage their tidal wave of enterprise data and, in the process, improve decision-making capabilities across the client organization.</a:t>
            </a:r>
          </a:p>
        </p:txBody>
      </p:sp>
      <p:sp>
        <p:nvSpPr>
          <p:cNvPr id="5" name="TextBox 4"/>
          <p:cNvSpPr txBox="1"/>
          <p:nvPr/>
        </p:nvSpPr>
        <p:spPr>
          <a:xfrm>
            <a:off x="2438400" y="762000"/>
            <a:ext cx="39624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latin typeface="Aharoni" pitchFamily="2" charset="-79"/>
                <a:cs typeface="Aharoni" pitchFamily="2" charset="-79"/>
              </a:rPr>
              <a:t>Infosys SAP HANA-Overview</a:t>
            </a:r>
            <a:endParaRPr lang="en-US" sz="1600" dirty="0">
              <a:latin typeface="Aharoni" pitchFamily="2" charset="-79"/>
              <a:cs typeface="Aharoni" pitchFamily="2" charset="-79"/>
            </a:endParaRPr>
          </a:p>
        </p:txBody>
      </p:sp>
      <p:sp>
        <p:nvSpPr>
          <p:cNvPr id="9" name="TextBox 8"/>
          <p:cNvSpPr txBox="1"/>
          <p:nvPr/>
        </p:nvSpPr>
        <p:spPr>
          <a:xfrm>
            <a:off x="152400" y="5181600"/>
            <a:ext cx="88392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mn-lt"/>
              </a:rPr>
              <a:t>Infosys is ranked in the top </a:t>
            </a:r>
            <a:r>
              <a:rPr lang="en-US" sz="1200" b="1" dirty="0" smtClean="0">
                <a:solidFill>
                  <a:srgbClr val="0053FA"/>
                </a:solidFill>
                <a:latin typeface="+mn-lt"/>
              </a:rPr>
              <a:t>'Market Maker</a:t>
            </a:r>
            <a:r>
              <a:rPr lang="en-US" sz="1200" dirty="0" smtClean="0">
                <a:latin typeface="+mn-lt"/>
              </a:rPr>
              <a:t>' category for SAP services in Asia-Pacific, according to the capioIT 2012 Asia-Pacific SAP Services Capture Share Report. CapioIT, an advisory firm specializing in improving business outcomes for buyers of business-driven technology, assessed strengths and weaknesses of 15 SAP services providers in the region. The analysis looks at 17 key capabilities and attributes of services providers across two key dimensions: 'Transform' and 'Leverage'.</a:t>
            </a:r>
          </a:p>
        </p:txBody>
      </p:sp>
      <p:sp>
        <p:nvSpPr>
          <p:cNvPr id="10" name="TextBox 9"/>
          <p:cNvSpPr txBox="1"/>
          <p:nvPr/>
        </p:nvSpPr>
        <p:spPr>
          <a:xfrm>
            <a:off x="2895600" y="4791075"/>
            <a:ext cx="382188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latin typeface="Aharoni" pitchFamily="2" charset="-79"/>
                <a:cs typeface="Aharoni" pitchFamily="2" charset="-79"/>
              </a:rPr>
              <a:t>Infosys SAP expertise-Analyst review</a:t>
            </a:r>
            <a:endParaRPr lang="en-US" sz="1600" dirty="0">
              <a:latin typeface="Aharoni" pitchFamily="2" charset="-79"/>
              <a:cs typeface="Aharoni" pitchFamily="2" charset="-79"/>
            </a:endParaRPr>
          </a:p>
        </p:txBody>
      </p:sp>
      <p:sp>
        <p:nvSpPr>
          <p:cNvPr id="8"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a:t>
            </a:r>
            <a:r>
              <a:rPr lang="en-US" sz="2400" b="1" dirty="0" smtClean="0">
                <a:latin typeface="Myadpro"/>
              </a:rPr>
              <a:t>Key Offerings - SAP </a:t>
            </a:r>
            <a:endParaRPr lang="en-US" sz="2400" b="1" dirty="0">
              <a:latin typeface="Myadpr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23</a:t>
            </a:fld>
            <a:endParaRPr lang="en-US" dirty="0"/>
          </a:p>
        </p:txBody>
      </p:sp>
      <p:sp>
        <p:nvSpPr>
          <p:cNvPr id="5" name="Rounded Rectangle 4"/>
          <p:cNvSpPr/>
          <p:nvPr/>
        </p:nvSpPr>
        <p:spPr>
          <a:xfrm>
            <a:off x="152144" y="1162050"/>
            <a:ext cx="1219456" cy="471429"/>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200" b="1" dirty="0" smtClean="0">
                <a:solidFill>
                  <a:srgbClr val="0053FA"/>
                </a:solidFill>
                <a:latin typeface="+mj-lt"/>
              </a:rPr>
              <a:t>Amdocs CRM</a:t>
            </a:r>
          </a:p>
        </p:txBody>
      </p:sp>
      <p:sp>
        <p:nvSpPr>
          <p:cNvPr id="6" name="Rectangle 5"/>
          <p:cNvSpPr/>
          <p:nvPr/>
        </p:nvSpPr>
        <p:spPr>
          <a:xfrm>
            <a:off x="1438275" y="744642"/>
            <a:ext cx="7467600" cy="10713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lnSpc>
                <a:spcPct val="150000"/>
              </a:lnSpc>
              <a:spcBef>
                <a:spcPct val="5000"/>
              </a:spcBef>
              <a:buClr>
                <a:schemeClr val="hlink"/>
              </a:buClr>
            </a:pPr>
            <a:r>
              <a:rPr lang="en-US" sz="1100" dirty="0" smtClean="0"/>
              <a:t>	Infosys' Amdocs competency is bolstered by skilled resources, proven tools, methodologies, templates, and accelerators resulting in a CRM solution that is robust and affordable with extensive customization capabilities and integrates easily with the customer's existing enterprise systems. The Amdocs Center of Excellence ensures high-quality strategic package evaluation and roadmap, robust implementations and rollouts, faster upgrades, and dependable production support. </a:t>
            </a:r>
            <a:endParaRPr lang="en-US" sz="1100" dirty="0">
              <a:cs typeface="Arial"/>
            </a:endParaRPr>
          </a:p>
        </p:txBody>
      </p:sp>
      <p:sp>
        <p:nvSpPr>
          <p:cNvPr id="7" name="Rounded Rectangle 6"/>
          <p:cNvSpPr/>
          <p:nvPr/>
        </p:nvSpPr>
        <p:spPr>
          <a:xfrm>
            <a:off x="152144" y="2512908"/>
            <a:ext cx="1219456" cy="471429"/>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r>
              <a:rPr lang="en-US" sz="1200" b="1" dirty="0" smtClean="0">
                <a:solidFill>
                  <a:srgbClr val="0053FA"/>
                </a:solidFill>
              </a:rPr>
              <a:t>Oracle's Siebel CRM</a:t>
            </a:r>
            <a:endParaRPr lang="en-US" sz="1200" b="1" dirty="0">
              <a:solidFill>
                <a:srgbClr val="0053FA"/>
              </a:solidFill>
            </a:endParaRPr>
          </a:p>
        </p:txBody>
      </p:sp>
      <p:pic>
        <p:nvPicPr>
          <p:cNvPr id="93186" name="Picture 2"/>
          <p:cNvPicPr>
            <a:picLocks noChangeAspect="1" noChangeArrowheads="1"/>
          </p:cNvPicPr>
          <p:nvPr/>
        </p:nvPicPr>
        <p:blipFill>
          <a:blip r:embed="rId3" cstate="print"/>
          <a:srcRect/>
          <a:stretch>
            <a:fillRect/>
          </a:stretch>
        </p:blipFill>
        <p:spPr bwMode="auto">
          <a:xfrm>
            <a:off x="1466849" y="1890713"/>
            <a:ext cx="7439026" cy="1957387"/>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2" name="Rounded Rectangle 11"/>
          <p:cNvSpPr/>
          <p:nvPr/>
        </p:nvSpPr>
        <p:spPr>
          <a:xfrm>
            <a:off x="152144" y="4341708"/>
            <a:ext cx="1219456" cy="471429"/>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200" b="1" dirty="0" smtClean="0">
                <a:solidFill>
                  <a:srgbClr val="0053FA"/>
                </a:solidFill>
                <a:latin typeface="+mj-lt"/>
              </a:rPr>
              <a:t>Microsoft Dynamics CRM</a:t>
            </a:r>
          </a:p>
        </p:txBody>
      </p:sp>
      <p:pic>
        <p:nvPicPr>
          <p:cNvPr id="93187" name="Picture 3"/>
          <p:cNvPicPr>
            <a:picLocks noChangeAspect="1" noChangeArrowheads="1"/>
          </p:cNvPicPr>
          <p:nvPr/>
        </p:nvPicPr>
        <p:blipFill>
          <a:blip r:embed="rId4" cstate="print"/>
          <a:srcRect/>
          <a:stretch>
            <a:fillRect/>
          </a:stretch>
        </p:blipFill>
        <p:spPr bwMode="auto">
          <a:xfrm>
            <a:off x="1447800" y="3962400"/>
            <a:ext cx="7543800" cy="2714625"/>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0"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a:t>
            </a:r>
            <a:r>
              <a:rPr lang="en-US" sz="2400" b="1" dirty="0" smtClean="0">
                <a:latin typeface="Myadpro"/>
              </a:rPr>
              <a:t>Key Offerings - CRM </a:t>
            </a:r>
            <a:endParaRPr lang="en-US" sz="2400" b="1" dirty="0">
              <a:latin typeface="Myadpr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276600" y="762001"/>
            <a:ext cx="1828800" cy="2285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200" b="1" dirty="0" smtClean="0">
                <a:solidFill>
                  <a:srgbClr val="0053FA"/>
                </a:solidFill>
                <a:latin typeface="+mj-lt"/>
              </a:rPr>
              <a:t>SAP CRM</a:t>
            </a:r>
          </a:p>
        </p:txBody>
      </p:sp>
      <p:pic>
        <p:nvPicPr>
          <p:cNvPr id="99331" name="Picture 3"/>
          <p:cNvPicPr>
            <a:picLocks noChangeAspect="1" noChangeArrowheads="1"/>
          </p:cNvPicPr>
          <p:nvPr/>
        </p:nvPicPr>
        <p:blipFill>
          <a:blip r:embed="rId3" cstate="print"/>
          <a:srcRect/>
          <a:stretch>
            <a:fillRect/>
          </a:stretch>
        </p:blipFill>
        <p:spPr bwMode="auto">
          <a:xfrm>
            <a:off x="2743199" y="1057275"/>
            <a:ext cx="6343651" cy="4533900"/>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99332" name="Picture 4"/>
          <p:cNvPicPr>
            <a:picLocks noChangeAspect="1" noChangeArrowheads="1"/>
          </p:cNvPicPr>
          <p:nvPr/>
        </p:nvPicPr>
        <p:blipFill>
          <a:blip r:embed="rId4" cstate="print"/>
          <a:srcRect/>
          <a:stretch>
            <a:fillRect/>
          </a:stretch>
        </p:blipFill>
        <p:spPr bwMode="auto">
          <a:xfrm>
            <a:off x="85724" y="1057275"/>
            <a:ext cx="2581275" cy="1485900"/>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99333" name="Picture 5"/>
          <p:cNvPicPr>
            <a:picLocks noChangeAspect="1" noChangeArrowheads="1"/>
          </p:cNvPicPr>
          <p:nvPr/>
        </p:nvPicPr>
        <p:blipFill>
          <a:blip r:embed="rId5" cstate="print"/>
          <a:srcRect/>
          <a:stretch>
            <a:fillRect/>
          </a:stretch>
        </p:blipFill>
        <p:spPr bwMode="auto">
          <a:xfrm>
            <a:off x="152401" y="2733675"/>
            <a:ext cx="2514599" cy="1552575"/>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99334" name="Picture 6"/>
          <p:cNvPicPr>
            <a:picLocks noChangeAspect="1" noChangeArrowheads="1"/>
          </p:cNvPicPr>
          <p:nvPr/>
        </p:nvPicPr>
        <p:blipFill>
          <a:blip r:embed="rId6" cstate="print"/>
          <a:srcRect/>
          <a:stretch>
            <a:fillRect/>
          </a:stretch>
        </p:blipFill>
        <p:spPr bwMode="auto">
          <a:xfrm>
            <a:off x="85725" y="5657850"/>
            <a:ext cx="8991600" cy="1076325"/>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8"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a:t>
            </a:r>
            <a:r>
              <a:rPr lang="en-US" sz="2400" b="1" dirty="0" smtClean="0">
                <a:latin typeface="Myadpro"/>
              </a:rPr>
              <a:t>Key Offerings - CRM </a:t>
            </a:r>
            <a:endParaRPr lang="en-US" sz="2400" b="1" dirty="0">
              <a:latin typeface="Myadpr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25</a:t>
            </a:fld>
            <a:endParaRPr lang="en-US" dirty="0"/>
          </a:p>
        </p:txBody>
      </p:sp>
      <p:sp>
        <p:nvSpPr>
          <p:cNvPr id="5" name="Rounded Rectangle 4"/>
          <p:cNvSpPr/>
          <p:nvPr/>
        </p:nvSpPr>
        <p:spPr>
          <a:xfrm>
            <a:off x="3733800" y="742951"/>
            <a:ext cx="1981456" cy="247649"/>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200" b="1" dirty="0" smtClean="0">
                <a:solidFill>
                  <a:srgbClr val="0053FA"/>
                </a:solidFill>
                <a:latin typeface="+mj-lt"/>
              </a:rPr>
              <a:t>Services Platform wise</a:t>
            </a:r>
          </a:p>
        </p:txBody>
      </p:sp>
      <p:sp>
        <p:nvSpPr>
          <p:cNvPr id="6" name="TextBox 5"/>
          <p:cNvSpPr txBox="1"/>
          <p:nvPr/>
        </p:nvSpPr>
        <p:spPr>
          <a:xfrm>
            <a:off x="171450" y="1041737"/>
            <a:ext cx="883920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sz="1200" b="1" dirty="0" smtClean="0"/>
              <a:t>Functional platforms </a:t>
            </a:r>
            <a:r>
              <a:rPr lang="en-US" sz="1200" dirty="0" smtClean="0"/>
              <a:t>that cut across business verticals and address enterprise themes such as digital consumers, smarter organizations, and emerging economies</a:t>
            </a:r>
          </a:p>
          <a:p>
            <a:pPr>
              <a:buFont typeface="Wingdings" pitchFamily="2" charset="2"/>
              <a:buChar char="Ø"/>
            </a:pPr>
            <a:r>
              <a:rPr lang="en-US" sz="1200" b="1" dirty="0" smtClean="0"/>
              <a:t>Vertical platforms</a:t>
            </a:r>
            <a:r>
              <a:rPr lang="en-US" sz="1200" dirty="0" smtClean="0"/>
              <a:t> that address specific industry segments such as banking, retail and manufacturing</a:t>
            </a:r>
          </a:p>
          <a:p>
            <a:pPr>
              <a:buFont typeface="Wingdings" pitchFamily="2" charset="2"/>
              <a:buChar char="Ø"/>
            </a:pPr>
            <a:r>
              <a:rPr lang="en-US" sz="1200" b="1" dirty="0" smtClean="0"/>
              <a:t>Bridge platforms</a:t>
            </a:r>
            <a:r>
              <a:rPr lang="en-US" sz="1200" dirty="0" smtClean="0"/>
              <a:t> that target niche industries, which exist at the confluence of industry verticals, and include futuristic platforms from the Infosys Edge portfolio of business platforms in the cloud</a:t>
            </a:r>
            <a:endParaRPr lang="en-US" sz="1200" dirty="0"/>
          </a:p>
        </p:txBody>
      </p:sp>
      <p:pic>
        <p:nvPicPr>
          <p:cNvPr id="100354" name="Picture 2" descr="http://www.infosys.com/cloud/PublishingImages/cloud-in-services.gif"/>
          <p:cNvPicPr>
            <a:picLocks noChangeAspect="1" noChangeArrowheads="1"/>
          </p:cNvPicPr>
          <p:nvPr/>
        </p:nvPicPr>
        <p:blipFill>
          <a:blip r:embed="rId2" cstate="print"/>
          <a:srcRect/>
          <a:stretch>
            <a:fillRect/>
          </a:stretch>
        </p:blipFill>
        <p:spPr bwMode="auto">
          <a:xfrm>
            <a:off x="161925" y="2438400"/>
            <a:ext cx="8829675" cy="2895600"/>
          </a:xfrm>
          <a:prstGeom prst="rect">
            <a:avLst/>
          </a:prstGeom>
        </p:spPr>
        <p:style>
          <a:lnRef idx="2">
            <a:schemeClr val="accent1"/>
          </a:lnRef>
          <a:fillRef idx="1">
            <a:schemeClr val="lt1"/>
          </a:fillRef>
          <a:effectRef idx="0">
            <a:schemeClr val="accent1"/>
          </a:effectRef>
          <a:fontRef idx="minor">
            <a:schemeClr val="dk1"/>
          </a:fontRef>
        </p:style>
      </p:pic>
      <p:sp>
        <p:nvSpPr>
          <p:cNvPr id="8" name="Rounded Rectangle 7"/>
          <p:cNvSpPr/>
          <p:nvPr/>
        </p:nvSpPr>
        <p:spPr>
          <a:xfrm>
            <a:off x="3657600" y="2114550"/>
            <a:ext cx="1981456" cy="228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200" b="1" dirty="0" smtClean="0">
                <a:solidFill>
                  <a:srgbClr val="0053FA"/>
                </a:solidFill>
                <a:latin typeface="+mj-lt"/>
              </a:rPr>
              <a:t>Different platforms</a:t>
            </a:r>
          </a:p>
        </p:txBody>
      </p:sp>
      <p:sp>
        <p:nvSpPr>
          <p:cNvPr id="9" name="Rounded Rectangle 8"/>
          <p:cNvSpPr/>
          <p:nvPr/>
        </p:nvSpPr>
        <p:spPr>
          <a:xfrm>
            <a:off x="3714750" y="5410200"/>
            <a:ext cx="1981456" cy="257176"/>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200" b="1" dirty="0" smtClean="0">
                <a:solidFill>
                  <a:srgbClr val="0053FA"/>
                </a:solidFill>
                <a:latin typeface="+mj-lt"/>
              </a:rPr>
              <a:t>Benefits</a:t>
            </a:r>
          </a:p>
        </p:txBody>
      </p:sp>
      <p:sp>
        <p:nvSpPr>
          <p:cNvPr id="10" name="TextBox 9"/>
          <p:cNvSpPr txBox="1"/>
          <p:nvPr/>
        </p:nvSpPr>
        <p:spPr>
          <a:xfrm>
            <a:off x="152400" y="5724525"/>
            <a:ext cx="883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1" dirty="0" smtClean="0"/>
              <a:t>Top-line growth</a:t>
            </a:r>
            <a:r>
              <a:rPr lang="en-US" sz="1200" dirty="0" smtClean="0"/>
              <a:t> through offerings that answer your need for transformation and innovation</a:t>
            </a:r>
          </a:p>
          <a:p>
            <a:r>
              <a:rPr lang="en-US" sz="1200" b="1" dirty="0" smtClean="0"/>
              <a:t>Bottom-line efficiencies </a:t>
            </a:r>
            <a:r>
              <a:rPr lang="en-US" sz="1200" dirty="0" smtClean="0"/>
              <a:t>through process standardization, capex-to-opex conversion and outcome-based pricing</a:t>
            </a:r>
          </a:p>
          <a:p>
            <a:r>
              <a:rPr lang="en-US" sz="1200" b="1" dirty="0" smtClean="0"/>
              <a:t>Enhanced experience</a:t>
            </a:r>
            <a:r>
              <a:rPr lang="en-US" sz="1200" dirty="0" smtClean="0"/>
              <a:t> by providing a single point of accountability and service assurance, based on service level agreements (SLAs)</a:t>
            </a:r>
            <a:endParaRPr lang="en-US" sz="1200" dirty="0"/>
          </a:p>
        </p:txBody>
      </p:sp>
      <p:sp>
        <p:nvSpPr>
          <p:cNvPr id="11"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Infosys </a:t>
            </a:r>
            <a:r>
              <a:rPr lang="en-US" sz="2400" b="1" dirty="0" smtClean="0">
                <a:latin typeface="Myadpro"/>
              </a:rPr>
              <a:t>Key Offerings - Edge Platform Cloud </a:t>
            </a:r>
            <a:endParaRPr lang="en-US" sz="2400" b="1" dirty="0">
              <a:latin typeface="Myadpr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4240213" y="6405563"/>
            <a:ext cx="66357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eaLnBrk="0" hangingPunct="0">
              <a:defRPr sz="1600">
                <a:solidFill>
                  <a:schemeClr val="tx1"/>
                </a:solidFill>
                <a:latin typeface="Arial" charset="0"/>
                <a:ea typeface="ヒラギノ角ゴ Pro W3" charset="0"/>
              </a:defRPr>
            </a:lvl1pPr>
            <a:lvl2pPr marL="742950" indent="-285750" algn="ctr" eaLnBrk="0" hangingPunct="0">
              <a:defRPr sz="1600">
                <a:solidFill>
                  <a:schemeClr val="tx1"/>
                </a:solidFill>
                <a:latin typeface="Arial" charset="0"/>
                <a:ea typeface="ヒラギノ角ゴ Pro W3" charset="0"/>
              </a:defRPr>
            </a:lvl2pPr>
            <a:lvl3pPr marL="1143000" indent="-228600" algn="ctr" eaLnBrk="0" hangingPunct="0">
              <a:defRPr sz="1600">
                <a:solidFill>
                  <a:schemeClr val="tx1"/>
                </a:solidFill>
                <a:latin typeface="Arial" charset="0"/>
                <a:ea typeface="ヒラギノ角ゴ Pro W3" charset="0"/>
              </a:defRPr>
            </a:lvl3pPr>
            <a:lvl4pPr marL="1600200" indent="-228600" algn="ctr" eaLnBrk="0" hangingPunct="0">
              <a:defRPr sz="1600">
                <a:solidFill>
                  <a:schemeClr val="tx1"/>
                </a:solidFill>
                <a:latin typeface="Arial" charset="0"/>
                <a:ea typeface="ヒラギノ角ゴ Pro W3" charset="0"/>
              </a:defRPr>
            </a:lvl4pPr>
            <a:lvl5pPr marL="2057400" indent="-228600" algn="ctr" eaLnBrk="0" hangingPunct="0">
              <a:defRPr sz="16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16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16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16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1600">
                <a:solidFill>
                  <a:schemeClr val="tx1"/>
                </a:solidFill>
                <a:latin typeface="Arial" charset="0"/>
                <a:ea typeface="ヒラギノ角ゴ Pro W3" charset="0"/>
              </a:defRPr>
            </a:lvl9pPr>
          </a:lstStyle>
          <a:p>
            <a:pPr eaLnBrk="1" hangingPunct="1"/>
            <a:endParaRPr lang="en-US" sz="1000" dirty="0">
              <a:solidFill>
                <a:srgbClr val="4E84C4"/>
              </a:solidFill>
            </a:endParaRPr>
          </a:p>
        </p:txBody>
      </p:sp>
      <p:sp>
        <p:nvSpPr>
          <p:cNvPr id="3" name="TextBox 2"/>
          <p:cNvSpPr txBox="1"/>
          <p:nvPr/>
        </p:nvSpPr>
        <p:spPr>
          <a:xfrm>
            <a:off x="171450" y="838200"/>
            <a:ext cx="8896350" cy="5486400"/>
          </a:xfrm>
          <a:prstGeom prst="rect">
            <a:avLst/>
          </a:prstGeom>
          <a:ln w="12700">
            <a:solidFill>
              <a:srgbClr val="0053FA"/>
            </a:solidFill>
          </a:ln>
          <a:effectLst>
            <a:innerShdw blurRad="63500" dist="50800" dir="189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wrap="square" rtlCol="0">
            <a:noAutofit/>
          </a:bodyPr>
          <a:lstStyle/>
          <a:p>
            <a:pPr algn="just"/>
            <a:r>
              <a:rPr lang="en-US" sz="1200" b="1" u="sng" dirty="0" smtClean="0">
                <a:solidFill>
                  <a:srgbClr val="0053FA"/>
                </a:solidFill>
                <a:cs typeface="Arial" pitchFamily="34" charset="0"/>
              </a:rPr>
              <a:t>Research &amp;Development and focus on Innovation</a:t>
            </a:r>
          </a:p>
          <a:p>
            <a:pPr algn="just"/>
            <a:endParaRPr lang="en-US" sz="1200" dirty="0" smtClean="0"/>
          </a:p>
          <a:p>
            <a:pPr algn="just">
              <a:lnSpc>
                <a:spcPts val="1600"/>
              </a:lnSpc>
            </a:pPr>
            <a:r>
              <a:rPr lang="en-US" sz="1100" dirty="0" smtClean="0"/>
              <a:t>Infosys </a:t>
            </a:r>
            <a:r>
              <a:rPr lang="en-US" sz="1100" dirty="0"/>
              <a:t>Labs </a:t>
            </a:r>
            <a:r>
              <a:rPr lang="en-US" sz="1100" dirty="0" smtClean="0"/>
              <a:t>dedicated </a:t>
            </a:r>
            <a:r>
              <a:rPr lang="en-US" sz="1100" dirty="0"/>
              <a:t>research group comprising technology and domain-focused members and is built on the successes of the award-winning </a:t>
            </a:r>
            <a:r>
              <a:rPr lang="en-US" sz="1100" b="1" dirty="0"/>
              <a:t>Software Engineering and Technology Labs (SETLabs</a:t>
            </a:r>
            <a:r>
              <a:rPr lang="en-US" sz="1100" b="1" dirty="0" smtClean="0"/>
              <a:t>).</a:t>
            </a:r>
          </a:p>
          <a:p>
            <a:pPr marL="171450" indent="-171450" algn="just">
              <a:lnSpc>
                <a:spcPts val="1600"/>
              </a:lnSpc>
              <a:buFont typeface="Wingdings" panose="05000000000000000000" pitchFamily="2" charset="2"/>
              <a:buChar char="§"/>
            </a:pPr>
            <a:r>
              <a:rPr lang="en-US" sz="1100" dirty="0" smtClean="0"/>
              <a:t>Its </a:t>
            </a:r>
            <a:r>
              <a:rPr lang="en-US" sz="1100" dirty="0"/>
              <a:t> </a:t>
            </a:r>
            <a:r>
              <a:rPr lang="en-US" sz="1100" b="1" dirty="0"/>
              <a:t>Centre of Innovation for Tomorrow’s Enterprise (CITE</a:t>
            </a:r>
            <a:r>
              <a:rPr lang="en-US" sz="1100" dirty="0"/>
              <a:t>), which manages the research on the seven core themes for Building Tomorrow’s Enterprise. The themes are focused on Digital Consumers, Emerging Economies, Healthcare Economy, Sustainable Tomorrow, New Commerce, Smarter Organizations and Pervasive Computing</a:t>
            </a:r>
            <a:r>
              <a:rPr lang="en-US" sz="1100" dirty="0" smtClean="0"/>
              <a:t>.</a:t>
            </a:r>
          </a:p>
          <a:p>
            <a:pPr marL="171450" indent="-171450" algn="just">
              <a:lnSpc>
                <a:spcPts val="1600"/>
              </a:lnSpc>
              <a:buFont typeface="Wingdings" panose="05000000000000000000" pitchFamily="2" charset="2"/>
              <a:buChar char="§"/>
            </a:pPr>
            <a:r>
              <a:rPr lang="en-US" sz="1100" dirty="0"/>
              <a:t>Under its </a:t>
            </a:r>
            <a:r>
              <a:rPr lang="en-US" sz="1100" b="1" dirty="0"/>
              <a:t>Center for Enterprise Technology</a:t>
            </a:r>
            <a:r>
              <a:rPr lang="en-US" sz="1100" dirty="0"/>
              <a:t>, Infosys Labs focuses on topics such as semantic technology, context-aware systems, intelligent sensing, multi-channel convergence, large data modeling and simulation, next-gen computing platforms visualization, and immersive experiences</a:t>
            </a:r>
            <a:r>
              <a:rPr lang="en-US" sz="1100" dirty="0" smtClean="0"/>
              <a:t>.</a:t>
            </a:r>
          </a:p>
          <a:p>
            <a:pPr marL="171450" indent="-171450" algn="just">
              <a:lnSpc>
                <a:spcPts val="1600"/>
              </a:lnSpc>
              <a:buFont typeface="Wingdings" panose="05000000000000000000" pitchFamily="2" charset="2"/>
              <a:buChar char="§"/>
            </a:pPr>
            <a:r>
              <a:rPr lang="en-US" sz="1100" dirty="0"/>
              <a:t>Its </a:t>
            </a:r>
            <a:r>
              <a:rPr lang="en-US" sz="1100" b="1" dirty="0" smtClean="0"/>
              <a:t>Center for Services Innovation</a:t>
            </a:r>
            <a:r>
              <a:rPr lang="en-US" sz="1100" dirty="0"/>
              <a:t> focuses on software engineering aspects such as software dependability, preventive maintenance, distributed service delivery, modernization, and automation and optimization</a:t>
            </a:r>
            <a:r>
              <a:rPr lang="en-US" sz="1100" dirty="0" smtClean="0"/>
              <a:t>.</a:t>
            </a:r>
          </a:p>
          <a:p>
            <a:pPr marL="171450" indent="-171450" algn="just">
              <a:lnSpc>
                <a:spcPts val="1600"/>
              </a:lnSpc>
              <a:buFont typeface="Wingdings" panose="05000000000000000000" pitchFamily="2" charset="2"/>
              <a:buChar char="§"/>
            </a:pPr>
            <a:r>
              <a:rPr lang="en-US" sz="1100" b="1" dirty="0"/>
              <a:t>Infosys </a:t>
            </a:r>
            <a:r>
              <a:rPr lang="en-US" sz="1100" b="1" dirty="0" err="1"/>
              <a:t>Labstorm</a:t>
            </a:r>
            <a:r>
              <a:rPr lang="en-US" sz="1100" b="1" dirty="0"/>
              <a:t> </a:t>
            </a:r>
            <a:r>
              <a:rPr lang="en-US" sz="1100" dirty="0"/>
              <a:t>is the innovation co-creation platform of Infosys. It is a rich media destination for Infosys clients and other stakeholders to experience tangible innovations and research concepts from Infosys and its partners. With access to Infosys </a:t>
            </a:r>
            <a:r>
              <a:rPr lang="en-US" sz="1100" dirty="0" err="1"/>
              <a:t>Labstorm</a:t>
            </a:r>
            <a:r>
              <a:rPr lang="en-US" sz="1100" dirty="0"/>
              <a:t>, a client CXO is transported to Infosys world of innovations – real, tangible, and inspired.  </a:t>
            </a:r>
          </a:p>
          <a:p>
            <a:pPr marL="171450" indent="-171450" algn="just">
              <a:lnSpc>
                <a:spcPts val="1600"/>
              </a:lnSpc>
              <a:buFont typeface="Wingdings" panose="05000000000000000000" pitchFamily="2" charset="2"/>
              <a:buChar char="§"/>
            </a:pPr>
            <a:r>
              <a:rPr lang="en-US" sz="1100" dirty="0"/>
              <a:t>The core element of Infosys’s approach is the </a:t>
            </a:r>
            <a:r>
              <a:rPr lang="en-US" sz="1100" b="1" dirty="0"/>
              <a:t>Infosys Value Realization Method (VRM</a:t>
            </a:r>
            <a:r>
              <a:rPr lang="en-US" sz="1100" dirty="0"/>
              <a:t>), a management framework for maximizing the value return from major IT-enabled investments. Integrated </a:t>
            </a:r>
            <a:r>
              <a:rPr lang="en-US" sz="1200" dirty="0"/>
              <a:t>into</a:t>
            </a:r>
            <a:r>
              <a:rPr lang="en-US" sz="1100" dirty="0"/>
              <a:t> the fabric of our delivery model, VRM spans initial value discovery and buy-in, to establishing accountability — guiding solution designers, and providing client program managers with benefits tracking and reporting capabilities.</a:t>
            </a:r>
            <a:endParaRPr lang="en-US" sz="1100" b="1" u="sng" dirty="0"/>
          </a:p>
          <a:p>
            <a:pPr marL="171450" indent="-171450" algn="just">
              <a:lnSpc>
                <a:spcPts val="1600"/>
              </a:lnSpc>
              <a:buFont typeface="Wingdings" panose="05000000000000000000" pitchFamily="2" charset="2"/>
              <a:buChar char="§"/>
            </a:pPr>
            <a:endParaRPr lang="en-US" sz="1200" dirty="0" smtClean="0"/>
          </a:p>
          <a:p>
            <a:pPr marL="171450" indent="-171450" algn="just">
              <a:lnSpc>
                <a:spcPts val="1600"/>
              </a:lnSpc>
            </a:pPr>
            <a:r>
              <a:rPr lang="en-US" sz="1200" b="1" u="sng" dirty="0" smtClean="0">
                <a:solidFill>
                  <a:srgbClr val="0053FA"/>
                </a:solidFill>
              </a:rPr>
              <a:t>2013 R&amp;D Supplier Ranking by </a:t>
            </a:r>
            <a:r>
              <a:rPr lang="en-US" sz="1200" b="1" u="sng" dirty="0" err="1" smtClean="0">
                <a:solidFill>
                  <a:srgbClr val="0053FA"/>
                </a:solidFill>
              </a:rPr>
              <a:t>Zinno</a:t>
            </a:r>
            <a:r>
              <a:rPr lang="en-US" sz="1200" b="1" u="sng" dirty="0" err="1">
                <a:solidFill>
                  <a:srgbClr val="0053FA"/>
                </a:solidFill>
              </a:rPr>
              <a:t>v</a:t>
            </a:r>
            <a:endParaRPr lang="en-US" sz="1200" b="1" u="sng" dirty="0" smtClean="0">
              <a:solidFill>
                <a:srgbClr val="0053FA"/>
              </a:solidFill>
            </a:endParaRPr>
          </a:p>
          <a:p>
            <a:pPr marL="171450" indent="-171450" algn="just">
              <a:lnSpc>
                <a:spcPts val="1600"/>
              </a:lnSpc>
              <a:buFont typeface="Wingdings" panose="05000000000000000000" pitchFamily="2" charset="2"/>
              <a:buChar char="§"/>
            </a:pPr>
            <a:r>
              <a:rPr lang="en-US" sz="1100" dirty="0" smtClean="0">
                <a:solidFill>
                  <a:schemeClr val="tx1"/>
                </a:solidFill>
              </a:rPr>
              <a:t>Infosys is placed at </a:t>
            </a:r>
            <a:r>
              <a:rPr lang="en-US" sz="1100" b="1" dirty="0" smtClean="0">
                <a:solidFill>
                  <a:schemeClr val="tx1"/>
                </a:solidFill>
              </a:rPr>
              <a:t>Expansive-Established quadrant </a:t>
            </a:r>
            <a:r>
              <a:rPr lang="en-US" sz="1100" dirty="0" smtClean="0">
                <a:solidFill>
                  <a:schemeClr val="tx1"/>
                </a:solidFill>
              </a:rPr>
              <a:t>in R&amp;D </a:t>
            </a:r>
            <a:r>
              <a:rPr lang="en-US" sz="1100" b="1" dirty="0" smtClean="0">
                <a:solidFill>
                  <a:schemeClr val="tx1"/>
                </a:solidFill>
              </a:rPr>
              <a:t>practice, innovation, scale &amp; others parameter as per Zinnov Global Service Provider Rating.</a:t>
            </a:r>
          </a:p>
          <a:p>
            <a:pPr marL="171450" indent="-171450" algn="just">
              <a:lnSpc>
                <a:spcPts val="1600"/>
              </a:lnSpc>
              <a:buFont typeface="Wingdings" panose="05000000000000000000" pitchFamily="2" charset="2"/>
              <a:buChar char="§"/>
            </a:pPr>
            <a:r>
              <a:rPr lang="en-US" sz="1100" dirty="0" smtClean="0">
                <a:solidFill>
                  <a:schemeClr val="tx1"/>
                </a:solidFill>
              </a:rPr>
              <a:t>Infosys is at the </a:t>
            </a:r>
            <a:r>
              <a:rPr lang="en-US" sz="1100" b="1" dirty="0" smtClean="0">
                <a:solidFill>
                  <a:schemeClr val="tx1"/>
                </a:solidFill>
              </a:rPr>
              <a:t>Execution zone </a:t>
            </a:r>
            <a:r>
              <a:rPr lang="en-US" sz="1100" dirty="0" smtClean="0">
                <a:solidFill>
                  <a:schemeClr val="tx1"/>
                </a:solidFill>
              </a:rPr>
              <a:t>in R&amp;D practice, innovation in </a:t>
            </a:r>
            <a:r>
              <a:rPr lang="en-US" sz="1100" b="1" dirty="0" smtClean="0">
                <a:solidFill>
                  <a:schemeClr val="tx1"/>
                </a:solidFill>
              </a:rPr>
              <a:t>Computer peripheral &amp; storage devices</a:t>
            </a:r>
            <a:r>
              <a:rPr lang="en-US" sz="1100" dirty="0" smtClean="0">
                <a:solidFill>
                  <a:schemeClr val="tx1"/>
                </a:solidFill>
              </a:rPr>
              <a:t> as per Zinnov Global Service Provider Rating.</a:t>
            </a:r>
          </a:p>
          <a:p>
            <a:pPr marL="171450" indent="-171450" algn="just">
              <a:lnSpc>
                <a:spcPts val="1600"/>
              </a:lnSpc>
              <a:buFont typeface="Wingdings" panose="05000000000000000000" pitchFamily="2" charset="2"/>
              <a:buChar char="§"/>
            </a:pPr>
            <a:r>
              <a:rPr lang="en-US" sz="1100" dirty="0" smtClean="0">
                <a:solidFill>
                  <a:schemeClr val="tx1"/>
                </a:solidFill>
              </a:rPr>
              <a:t>Infosys is at the </a:t>
            </a:r>
            <a:r>
              <a:rPr lang="en-US" sz="1100" b="1" dirty="0" smtClean="0">
                <a:solidFill>
                  <a:schemeClr val="tx1"/>
                </a:solidFill>
              </a:rPr>
              <a:t>Execution zone </a:t>
            </a:r>
            <a:r>
              <a:rPr lang="en-US" sz="1100" dirty="0" smtClean="0">
                <a:solidFill>
                  <a:schemeClr val="tx1"/>
                </a:solidFill>
              </a:rPr>
              <a:t>in R&amp;D practice, innovation in </a:t>
            </a:r>
            <a:r>
              <a:rPr lang="en-US" sz="1100" b="1" dirty="0" smtClean="0">
                <a:solidFill>
                  <a:schemeClr val="tx1"/>
                </a:solidFill>
              </a:rPr>
              <a:t>Consumer electronics </a:t>
            </a:r>
            <a:r>
              <a:rPr lang="en-US" sz="1100" dirty="0" smtClean="0">
                <a:solidFill>
                  <a:schemeClr val="tx1"/>
                </a:solidFill>
              </a:rPr>
              <a:t>as per Zinnov Global Service Provider Rating.</a:t>
            </a:r>
          </a:p>
          <a:p>
            <a:pPr marL="171450" indent="-171450" algn="just">
              <a:lnSpc>
                <a:spcPts val="1600"/>
              </a:lnSpc>
              <a:buFont typeface="Wingdings" panose="05000000000000000000" pitchFamily="2" charset="2"/>
              <a:buChar char="§"/>
            </a:pPr>
            <a:r>
              <a:rPr lang="en-US" sz="1100" dirty="0" smtClean="0">
                <a:solidFill>
                  <a:schemeClr val="tx1"/>
                </a:solidFill>
              </a:rPr>
              <a:t>Infosys is at the </a:t>
            </a:r>
            <a:r>
              <a:rPr lang="en-US" sz="1100" b="1" dirty="0" smtClean="0">
                <a:solidFill>
                  <a:schemeClr val="tx1"/>
                </a:solidFill>
              </a:rPr>
              <a:t>Leadership zone </a:t>
            </a:r>
            <a:r>
              <a:rPr lang="en-US" sz="1100" dirty="0" smtClean="0">
                <a:solidFill>
                  <a:schemeClr val="tx1"/>
                </a:solidFill>
              </a:rPr>
              <a:t>in R&amp;D practice, innovation in </a:t>
            </a:r>
            <a:r>
              <a:rPr lang="en-US" sz="1100" b="1" dirty="0" smtClean="0">
                <a:solidFill>
                  <a:schemeClr val="tx1"/>
                </a:solidFill>
              </a:rPr>
              <a:t>Enterprise software </a:t>
            </a:r>
            <a:r>
              <a:rPr lang="en-US" sz="1100" dirty="0" smtClean="0">
                <a:solidFill>
                  <a:schemeClr val="tx1"/>
                </a:solidFill>
              </a:rPr>
              <a:t>as per Zinnov Global Service Provider Rating.</a:t>
            </a:r>
          </a:p>
          <a:p>
            <a:pPr marL="171450" indent="-171450" algn="just">
              <a:lnSpc>
                <a:spcPts val="1600"/>
              </a:lnSpc>
              <a:buFont typeface="Wingdings" panose="05000000000000000000" pitchFamily="2" charset="2"/>
              <a:buChar char="§"/>
            </a:pPr>
            <a:r>
              <a:rPr lang="en-US" sz="1100" dirty="0" smtClean="0">
                <a:solidFill>
                  <a:schemeClr val="tx1"/>
                </a:solidFill>
              </a:rPr>
              <a:t>Infosys is at the </a:t>
            </a:r>
            <a:r>
              <a:rPr lang="en-US" sz="1100" b="1" dirty="0" smtClean="0">
                <a:solidFill>
                  <a:schemeClr val="tx1"/>
                </a:solidFill>
              </a:rPr>
              <a:t>Leadership zone </a:t>
            </a:r>
            <a:r>
              <a:rPr lang="en-US" sz="1100" dirty="0" smtClean="0">
                <a:solidFill>
                  <a:schemeClr val="tx1"/>
                </a:solidFill>
              </a:rPr>
              <a:t>in R&amp;D practice, innovation in </a:t>
            </a:r>
            <a:r>
              <a:rPr lang="en-US" sz="1100" b="1" dirty="0" smtClean="0">
                <a:solidFill>
                  <a:schemeClr val="tx1"/>
                </a:solidFill>
              </a:rPr>
              <a:t>Consumer software </a:t>
            </a:r>
            <a:r>
              <a:rPr lang="en-US" sz="1100" dirty="0" smtClean="0">
                <a:solidFill>
                  <a:schemeClr val="tx1"/>
                </a:solidFill>
              </a:rPr>
              <a:t>as per Zinnov Global Service Provider Rating.</a:t>
            </a:r>
          </a:p>
          <a:p>
            <a:pPr marL="171450" indent="-171450" algn="just">
              <a:lnSpc>
                <a:spcPts val="1600"/>
              </a:lnSpc>
              <a:buFont typeface="Wingdings" panose="05000000000000000000" pitchFamily="2" charset="2"/>
              <a:buChar char="§"/>
            </a:pPr>
            <a:r>
              <a:rPr lang="en-US" sz="1100" dirty="0" smtClean="0">
                <a:solidFill>
                  <a:schemeClr val="tx1"/>
                </a:solidFill>
              </a:rPr>
              <a:t>Infosys is at the </a:t>
            </a:r>
            <a:r>
              <a:rPr lang="en-US" sz="1100" b="1" dirty="0" smtClean="0">
                <a:solidFill>
                  <a:schemeClr val="tx1"/>
                </a:solidFill>
              </a:rPr>
              <a:t>Execution zone </a:t>
            </a:r>
            <a:r>
              <a:rPr lang="en-US" sz="1100" dirty="0" smtClean="0">
                <a:solidFill>
                  <a:schemeClr val="tx1"/>
                </a:solidFill>
              </a:rPr>
              <a:t>in R&amp;D practice, innovation in </a:t>
            </a:r>
            <a:r>
              <a:rPr lang="en-US" sz="1100" b="1" dirty="0" smtClean="0">
                <a:solidFill>
                  <a:schemeClr val="tx1"/>
                </a:solidFill>
              </a:rPr>
              <a:t>Semiconductor a</a:t>
            </a:r>
            <a:r>
              <a:rPr lang="en-US" sz="1100" dirty="0" smtClean="0">
                <a:solidFill>
                  <a:schemeClr val="tx1"/>
                </a:solidFill>
              </a:rPr>
              <a:t>s per Zinnov Global Service Provider Rating.</a:t>
            </a:r>
          </a:p>
          <a:p>
            <a:pPr algn="just"/>
            <a:endParaRPr lang="en-US" sz="1200" dirty="0" smtClean="0">
              <a:solidFill>
                <a:schemeClr val="tx1"/>
              </a:solidFill>
            </a:endParaRPr>
          </a:p>
          <a:p>
            <a:pPr marL="171450" indent="-171450" algn="just">
              <a:buFont typeface="Wingdings" pitchFamily="2" charset="2"/>
              <a:buChar char="Ø"/>
            </a:pPr>
            <a:endParaRPr lang="en-US" sz="1200" dirty="0" smtClean="0">
              <a:solidFill>
                <a:schemeClr val="tx1"/>
              </a:solidFill>
            </a:endParaRPr>
          </a:p>
          <a:p>
            <a:pPr marL="171450" indent="-171450" algn="just">
              <a:lnSpc>
                <a:spcPct val="150000"/>
              </a:lnSpc>
              <a:buFont typeface="Wingdings" pitchFamily="2" charset="2"/>
              <a:buChar char="Ø"/>
            </a:pPr>
            <a:endParaRPr lang="en-US" sz="1200" dirty="0">
              <a:solidFill>
                <a:schemeClr val="tx1"/>
              </a:solidFill>
            </a:endParaRPr>
          </a:p>
        </p:txBody>
      </p:sp>
      <p:sp>
        <p:nvSpPr>
          <p:cNvPr id="8"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High Tech Differentiators – Focus on R&amp;D</a:t>
            </a:r>
          </a:p>
        </p:txBody>
      </p:sp>
    </p:spTree>
    <p:extLst>
      <p:ext uri="{BB962C8B-B14F-4D97-AF65-F5344CB8AC3E}">
        <p14:creationId xmlns:p14="http://schemas.microsoft.com/office/powerpoint/2010/main" xmlns="" val="255290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03"/>
          <p:cNvGraphicFramePr>
            <a:graphicFrameLocks noGrp="1"/>
          </p:cNvGraphicFramePr>
          <p:nvPr>
            <p:extLst>
              <p:ext uri="{D42A27DB-BD31-4B8C-83A1-F6EECF244321}">
                <p14:modId xmlns:p14="http://schemas.microsoft.com/office/powerpoint/2010/main" xmlns="" val="2554567518"/>
              </p:ext>
            </p:extLst>
          </p:nvPr>
        </p:nvGraphicFramePr>
        <p:xfrm>
          <a:off x="152400" y="838200"/>
          <a:ext cx="8839201" cy="4056351"/>
        </p:xfrm>
        <a:graphic>
          <a:graphicData uri="http://schemas.openxmlformats.org/drawingml/2006/table">
            <a:tbl>
              <a:tblPr>
                <a:effectLst>
                  <a:innerShdw blurRad="63500" dist="50800" dir="18900000">
                    <a:prstClr val="black">
                      <a:alpha val="50000"/>
                    </a:prstClr>
                  </a:innerShdw>
                </a:effectLst>
                <a:tableStyleId>{3C2FFA5D-87B4-456A-9821-1D502468CF0F}</a:tableStyleId>
              </a:tblPr>
              <a:tblGrid>
                <a:gridCol w="999213"/>
                <a:gridCol w="1249356"/>
                <a:gridCol w="1473200"/>
                <a:gridCol w="5117432"/>
              </a:tblGrid>
              <a:tr h="473912">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effectLst/>
                        </a:rPr>
                        <a:t>Date</a:t>
                      </a:r>
                      <a:endParaRPr kumimoji="0" lang="en-US" sz="1200" b="1" i="0" u="none" strike="noStrike" cap="none" normalizeH="0" baseline="0" dirty="0" smtClean="0">
                        <a:ln>
                          <a:noFill/>
                        </a:ln>
                        <a:solidFill>
                          <a:srgbClr val="00B0F0"/>
                        </a:solidFill>
                        <a:effectLst/>
                        <a:latin typeface="Calibri" pitchFamily="34" charset="0"/>
                      </a:endParaRPr>
                    </a:p>
                  </a:txBody>
                  <a:tcPr marR="0" marT="91434"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effectLst/>
                        </a:rPr>
                        <a:t>Application Area</a:t>
                      </a:r>
                      <a:endParaRPr kumimoji="0" lang="en-US" sz="1200" b="1" i="0" u="none" strike="noStrike" cap="none" normalizeH="0" baseline="0" dirty="0" smtClean="0">
                        <a:ln>
                          <a:noFill/>
                        </a:ln>
                        <a:solidFill>
                          <a:srgbClr val="00B0F0"/>
                        </a:solidFill>
                        <a:effectLst/>
                        <a:latin typeface="Calibri" pitchFamily="34" charset="0"/>
                      </a:endParaRPr>
                    </a:p>
                  </a:txBody>
                  <a:tcPr marR="0" marT="91434"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effectLst/>
                        </a:rPr>
                        <a:t>Alliance Partner</a:t>
                      </a:r>
                      <a:endParaRPr kumimoji="0" lang="en-US" sz="1200" b="1" i="0" u="none" strike="noStrike" cap="none" normalizeH="0" baseline="0" dirty="0" smtClean="0">
                        <a:ln>
                          <a:noFill/>
                        </a:ln>
                        <a:solidFill>
                          <a:srgbClr val="00B0F0"/>
                        </a:solidFill>
                        <a:effectLst/>
                        <a:latin typeface="Calibri" pitchFamily="34" charset="0"/>
                      </a:endParaRPr>
                    </a:p>
                  </a:txBody>
                  <a:tcPr marR="0" marT="91434"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effectLst/>
                        </a:rPr>
                        <a:t>Scope of Partnership</a:t>
                      </a:r>
                      <a:endParaRPr kumimoji="0" lang="en-US" sz="1200" b="1" i="0" u="none" strike="noStrike" cap="none" normalizeH="0" baseline="0" dirty="0" smtClean="0">
                        <a:ln>
                          <a:noFill/>
                        </a:ln>
                        <a:solidFill>
                          <a:srgbClr val="00B0F0"/>
                        </a:solidFill>
                        <a:effectLst/>
                        <a:latin typeface="Calibri" pitchFamily="34" charset="0"/>
                      </a:endParaRPr>
                    </a:p>
                  </a:txBody>
                  <a:tcPr marR="0" marT="91434" marB="0" anchor="ctr" horzOverflow="overflow"/>
                </a:tc>
              </a:tr>
              <a:tr h="1278688">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Q1 FY 2014</a:t>
                      </a:r>
                      <a:endParaRPr kumimoji="0" lang="en-US" sz="1200" b="1" i="0" u="none" strike="noStrike" cap="none" normalizeH="0" baseline="0" dirty="0" smtClean="0">
                        <a:ln>
                          <a:noFill/>
                        </a:ln>
                        <a:solidFill>
                          <a:schemeClr val="accent1"/>
                        </a:solidFill>
                        <a:effectLst/>
                        <a:latin typeface="Calibri" pitchFamily="34" charset="0"/>
                      </a:endParaRPr>
                    </a:p>
                  </a:txBody>
                  <a:tcPr marL="72000" marR="0" marT="91434"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Autonomics-based managed IT service</a:t>
                      </a:r>
                      <a:endParaRPr kumimoji="0" lang="en-US" sz="1200" b="1" i="0" u="none" strike="noStrike" cap="none" normalizeH="0" baseline="0" dirty="0" smtClean="0">
                        <a:ln>
                          <a:noFill/>
                        </a:ln>
                        <a:solidFill>
                          <a:srgbClr val="0053FA"/>
                        </a:solidFill>
                        <a:effectLst/>
                        <a:latin typeface="Calibri" pitchFamily="34" charset="0"/>
                      </a:endParaRPr>
                    </a:p>
                  </a:txBody>
                  <a:tcPr marL="72000" marR="0" marT="91434"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kumimoji="0" lang="en-US" sz="1200" u="none" strike="noStrike" cap="none" normalizeH="0" baseline="0" dirty="0" smtClean="0">
                          <a:ln>
                            <a:noFill/>
                          </a:ln>
                          <a:effectLst/>
                        </a:rPr>
                        <a:t>IPsoft</a:t>
                      </a:r>
                      <a:endParaRPr kumimoji="0" lang="en-US" sz="1200" b="1" i="0" u="none" strike="noStrike" cap="none" normalizeH="0" baseline="0" dirty="0" smtClean="0">
                        <a:ln>
                          <a:noFill/>
                        </a:ln>
                        <a:solidFill>
                          <a:srgbClr val="0053FA"/>
                        </a:solidFill>
                        <a:effectLst/>
                        <a:latin typeface="Calibri" pitchFamily="34" charset="0"/>
                      </a:endParaRPr>
                    </a:p>
                  </a:txBody>
                  <a:tcPr marL="72000" marR="0" marT="91434" marB="0" anchor="ctr" horzOverflow="overflow"/>
                </a:tc>
                <a:tc>
                  <a:txBody>
                    <a:bodyPr/>
                    <a:lstStyle/>
                    <a:p>
                      <a:pPr marL="0" marR="0" lvl="0" indent="0" algn="just"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IPsoft and Infosys will set up an Autonomics Center of Excellence and an Autonomics Lab at the Infosys Global Education Center in Mysore. The Center of Excellence will focus on developing technical competencies and training of Infosys employees; the Lab will develop proofs of concept and design autonomics solutions for clients</a:t>
                      </a:r>
                      <a:endParaRPr kumimoji="0" lang="en-US" sz="1200" b="1" i="0" u="none" strike="noStrike" cap="none" normalizeH="0" baseline="0" dirty="0" smtClean="0">
                        <a:ln>
                          <a:noFill/>
                        </a:ln>
                        <a:solidFill>
                          <a:schemeClr val="accent1"/>
                        </a:solidFill>
                        <a:effectLst/>
                        <a:latin typeface="Calibri" pitchFamily="34" charset="0"/>
                      </a:endParaRPr>
                    </a:p>
                  </a:txBody>
                  <a:tcPr marL="72000" marR="0" marT="91434" marB="0" anchor="ctr" horzOverflow="overflow"/>
                </a:tc>
              </a:tr>
              <a:tr h="1032716">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Jun 20, 2013</a:t>
                      </a:r>
                      <a:endParaRPr kumimoji="0" lang="en-US" sz="1200" b="1" i="0" u="none" strike="noStrike" cap="none" normalizeH="0" baseline="0" dirty="0" smtClean="0">
                        <a:ln>
                          <a:noFill/>
                        </a:ln>
                        <a:solidFill>
                          <a:schemeClr val="accent1"/>
                        </a:solidFill>
                        <a:effectLst/>
                        <a:latin typeface="Calibri" pitchFamily="34" charset="0"/>
                      </a:endParaRPr>
                    </a:p>
                  </a:txBody>
                  <a:tcPr marL="72000" marR="0" marT="91434"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Cloud and big data </a:t>
                      </a:r>
                      <a:endParaRPr kumimoji="0" lang="en-US" sz="1200" b="1" i="0" u="none" strike="noStrike" cap="none" normalizeH="0" baseline="0" dirty="0" smtClean="0">
                        <a:ln>
                          <a:noFill/>
                        </a:ln>
                        <a:solidFill>
                          <a:srgbClr val="0053FA"/>
                        </a:solidFill>
                        <a:effectLst/>
                        <a:latin typeface="Calibri" pitchFamily="34" charset="0"/>
                      </a:endParaRPr>
                    </a:p>
                  </a:txBody>
                  <a:tcPr marL="72000" marR="0" marT="91434"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kumimoji="0" lang="en-US" sz="1200" u="none" strike="noStrike" cap="none" normalizeH="0" baseline="0" dirty="0" smtClean="0">
                          <a:ln>
                            <a:noFill/>
                          </a:ln>
                          <a:effectLst/>
                        </a:rPr>
                        <a:t>Open Data Center Alliance </a:t>
                      </a:r>
                      <a:endParaRPr kumimoji="0" lang="en-US" sz="1200" b="1" i="0" u="none" strike="noStrike" cap="none" normalizeH="0" baseline="0" dirty="0" smtClean="0">
                        <a:ln>
                          <a:noFill/>
                        </a:ln>
                        <a:solidFill>
                          <a:srgbClr val="0053FA"/>
                        </a:solidFill>
                        <a:effectLst/>
                        <a:latin typeface="Calibri" pitchFamily="34" charset="0"/>
                      </a:endParaRPr>
                    </a:p>
                  </a:txBody>
                  <a:tcPr marL="72000" marR="0" marT="91434" marB="0" anchor="ctr" horzOverflow="overflow"/>
                </a:tc>
                <a:tc>
                  <a:txBody>
                    <a:bodyPr/>
                    <a:lstStyle/>
                    <a:p>
                      <a:pPr marL="0" marR="0" lvl="0" indent="0" algn="just"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Infosys Joined Open Data Center Alliance As a Contributing Member. Infosys will contribute its proven expertise in cloud and big data to ODCA’s mission of developing a unified vision for an enterprise’s cloud and big data requirements based on open, interoperable standards</a:t>
                      </a:r>
                      <a:endParaRPr kumimoji="0" lang="en-US" sz="1200" b="1" i="0" u="none" strike="noStrike" cap="none" normalizeH="0" baseline="0" dirty="0" smtClean="0">
                        <a:ln>
                          <a:noFill/>
                        </a:ln>
                        <a:solidFill>
                          <a:schemeClr val="accent1"/>
                        </a:solidFill>
                        <a:effectLst/>
                        <a:latin typeface="Calibri" pitchFamily="34" charset="0"/>
                      </a:endParaRPr>
                    </a:p>
                  </a:txBody>
                  <a:tcPr marL="72000" marR="0" marT="91434" marB="0" anchor="ctr" horzOverflow="overflow"/>
                </a:tc>
              </a:tr>
              <a:tr h="1271035">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May 07, 2013</a:t>
                      </a:r>
                      <a:endParaRPr kumimoji="0" lang="en-US" sz="1200" b="1" i="0" u="none" strike="noStrike" cap="none" normalizeH="0" baseline="0" dirty="0" smtClean="0">
                        <a:ln>
                          <a:noFill/>
                        </a:ln>
                        <a:solidFill>
                          <a:schemeClr val="accent1"/>
                        </a:solidFill>
                        <a:effectLst/>
                        <a:latin typeface="Calibri" pitchFamily="34" charset="0"/>
                      </a:endParaRPr>
                    </a:p>
                  </a:txBody>
                  <a:tcPr marL="72000" marR="0" marT="91434"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Mobile Applications</a:t>
                      </a:r>
                      <a:endParaRPr kumimoji="0" lang="en-US" sz="1200" b="1" i="0" u="none" strike="noStrike" cap="none" normalizeH="0" baseline="0" dirty="0" smtClean="0">
                        <a:ln>
                          <a:noFill/>
                        </a:ln>
                        <a:solidFill>
                          <a:srgbClr val="0053FA"/>
                        </a:solidFill>
                        <a:effectLst/>
                        <a:latin typeface="Calibri" pitchFamily="34" charset="0"/>
                      </a:endParaRPr>
                    </a:p>
                  </a:txBody>
                  <a:tcPr marL="72000" marR="0" marT="91434"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kumimoji="0" lang="en-US" sz="1200" u="none" strike="noStrike" cap="none" normalizeH="0" baseline="0" dirty="0" smtClean="0">
                          <a:ln>
                            <a:noFill/>
                          </a:ln>
                          <a:effectLst/>
                        </a:rPr>
                        <a:t>SAP </a:t>
                      </a:r>
                      <a:endParaRPr kumimoji="0" lang="en-US" sz="1200" b="1" i="0" u="none" strike="noStrike" cap="none" normalizeH="0" baseline="0" dirty="0" smtClean="0">
                        <a:ln>
                          <a:noFill/>
                        </a:ln>
                        <a:solidFill>
                          <a:srgbClr val="0053FA"/>
                        </a:solidFill>
                        <a:effectLst/>
                        <a:latin typeface="Calibri" pitchFamily="34" charset="0"/>
                      </a:endParaRPr>
                    </a:p>
                  </a:txBody>
                  <a:tcPr marL="72000" marR="0" marT="91434" marB="0" anchor="ctr" horzOverflow="overflow"/>
                </a:tc>
                <a:tc>
                  <a:txBody>
                    <a:bodyPr/>
                    <a:lstStyle/>
                    <a:p>
                      <a:pPr marL="0" marR="0" lvl="0" indent="0" algn="just"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Infosys is collaborating with SAP on development of mobile applications for the retail industry. Specifically, Infosys has cooperated with SAP on development of the SAP Retail Execution mobile application version 3.0. The application powers the work Infosys does for CPG companies, along with their merchandisers and promotions planners</a:t>
                      </a:r>
                      <a:endParaRPr kumimoji="0" lang="en-US" sz="1200" b="1" i="0" u="none" strike="noStrike" cap="none" normalizeH="0" baseline="0" dirty="0" smtClean="0">
                        <a:ln>
                          <a:noFill/>
                        </a:ln>
                        <a:solidFill>
                          <a:schemeClr val="accent1"/>
                        </a:solidFill>
                        <a:effectLst/>
                        <a:latin typeface="Calibri" pitchFamily="34" charset="0"/>
                      </a:endParaRPr>
                    </a:p>
                  </a:txBody>
                  <a:tcPr marL="72000" marR="0" marT="91434" marB="0" anchor="ctr" horzOverflow="overflow"/>
                </a:tc>
              </a:tr>
            </a:tbl>
          </a:graphicData>
        </a:graphic>
      </p:graphicFrame>
      <p:sp>
        <p:nvSpPr>
          <p:cNvPr id="3" name="Slide Number Placeholder 3"/>
          <p:cNvSpPr txBox="1">
            <a:spLocks noGrp="1"/>
          </p:cNvSpPr>
          <p:nvPr/>
        </p:nvSpPr>
        <p:spPr bwMode="auto">
          <a:xfrm>
            <a:off x="4240213" y="6405563"/>
            <a:ext cx="663575" cy="360362"/>
          </a:xfrm>
          <a:prstGeom prst="rect">
            <a:avLst/>
          </a:prstGeom>
          <a:noFill/>
          <a:ln w="9525">
            <a:noFill/>
            <a:miter lim="800000"/>
            <a:headEnd/>
            <a:tailEnd/>
          </a:ln>
        </p:spPr>
        <p:txBody>
          <a:bodyPr anchor="ctr"/>
          <a:lstStyle/>
          <a:p>
            <a:pPr algn="ctr"/>
            <a:r>
              <a:rPr lang="en-US" sz="1000">
                <a:solidFill>
                  <a:srgbClr val="4E84C4"/>
                </a:solidFill>
                <a:latin typeface="Myriad Pro"/>
              </a:rPr>
              <a:t>- </a:t>
            </a:r>
            <a:fld id="{C2050A63-B425-40CB-ADEF-1E86124E4DDB}" type="slidenum">
              <a:rPr lang="en-US" sz="1000">
                <a:solidFill>
                  <a:srgbClr val="4E84C4"/>
                </a:solidFill>
                <a:latin typeface="Myriad Pro"/>
              </a:rPr>
              <a:pPr algn="ctr"/>
              <a:t>27</a:t>
            </a:fld>
            <a:r>
              <a:rPr lang="en-US" sz="1000">
                <a:solidFill>
                  <a:srgbClr val="4E84C4"/>
                </a:solidFill>
                <a:latin typeface="Myriad Pro"/>
              </a:rPr>
              <a:t> -</a:t>
            </a:r>
          </a:p>
        </p:txBody>
      </p:sp>
      <p:sp>
        <p:nvSpPr>
          <p:cNvPr id="5"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Alliance and Partnership - 2012 and 2013  </a:t>
            </a:r>
            <a:endParaRPr lang="en-US" sz="2400" b="1" dirty="0">
              <a:latin typeface="Myadpr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03"/>
          <p:cNvGraphicFramePr>
            <a:graphicFrameLocks noGrp="1"/>
          </p:cNvGraphicFramePr>
          <p:nvPr>
            <p:extLst>
              <p:ext uri="{D42A27DB-BD31-4B8C-83A1-F6EECF244321}">
                <p14:modId xmlns:p14="http://schemas.microsoft.com/office/powerpoint/2010/main" xmlns="" val="1160636958"/>
              </p:ext>
            </p:extLst>
          </p:nvPr>
        </p:nvGraphicFramePr>
        <p:xfrm>
          <a:off x="152400" y="838200"/>
          <a:ext cx="8839201" cy="4114800"/>
        </p:xfrm>
        <a:graphic>
          <a:graphicData uri="http://schemas.openxmlformats.org/drawingml/2006/table">
            <a:tbl>
              <a:tblPr>
                <a:effectLst>
                  <a:innerShdw blurRad="63500" dist="50800" dir="18900000">
                    <a:prstClr val="black">
                      <a:alpha val="50000"/>
                    </a:prstClr>
                  </a:innerShdw>
                </a:effectLst>
                <a:tableStyleId>{69CF1AB2-1976-4502-BF36-3FF5EA218861}</a:tableStyleId>
              </a:tblPr>
              <a:tblGrid>
                <a:gridCol w="999213"/>
                <a:gridCol w="1249356"/>
                <a:gridCol w="1473200"/>
                <a:gridCol w="5117432"/>
              </a:tblGrid>
              <a:tr h="473912">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effectLst/>
                        </a:rPr>
                        <a:t>Date</a:t>
                      </a:r>
                      <a:endParaRPr kumimoji="0" lang="en-US" sz="1200" b="1" i="0" u="none" strike="noStrike" cap="none" normalizeH="0" baseline="0" dirty="0" smtClean="0">
                        <a:ln>
                          <a:noFill/>
                        </a:ln>
                        <a:solidFill>
                          <a:srgbClr val="00B0F0"/>
                        </a:solidFill>
                        <a:effectLst/>
                        <a:latin typeface="Calibri" pitchFamily="34" charset="0"/>
                      </a:endParaRPr>
                    </a:p>
                  </a:txBody>
                  <a:tcPr marR="0" marT="91434" marB="0" anchor="ctr" horzOverflow="overflow"/>
                </a:tc>
                <a:tc>
                  <a:txBody>
                    <a:bodyPr/>
                    <a:lstStyle/>
                    <a:p>
                      <a:pPr marL="0" marR="0" lvl="0" indent="0" algn="l" defTabSz="914400" rtl="0" eaLnBrk="1" fontAlgn="b" latinLnBrk="0" hangingPunct="1">
                        <a:lnSpc>
                          <a:spcPct val="100000"/>
                        </a:lnSpc>
                        <a:spcBef>
                          <a:spcPct val="20000"/>
                        </a:spcBef>
                        <a:spcAft>
                          <a:spcPct val="0"/>
                        </a:spcAft>
                        <a:buClr>
                          <a:srgbClr val="4E84C4"/>
                        </a:buClr>
                        <a:buSzTx/>
                        <a:buFontTx/>
                        <a:buNone/>
                        <a:tabLst/>
                      </a:pPr>
                      <a:r>
                        <a:rPr lang="en-US" sz="1200" b="1" u="none" strike="noStrike" dirty="0" smtClean="0">
                          <a:solidFill>
                            <a:schemeClr val="dk1"/>
                          </a:solidFill>
                          <a:latin typeface="+mn-lt"/>
                          <a:ea typeface="+mn-ea"/>
                          <a:cs typeface="+mn-cs"/>
                        </a:rPr>
                        <a:t>Application Area</a:t>
                      </a:r>
                    </a:p>
                  </a:txBody>
                  <a:tcPr marR="0" marT="91434"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effectLst/>
                        </a:rPr>
                        <a:t>Alliance Partner</a:t>
                      </a:r>
                      <a:endParaRPr kumimoji="0" lang="en-US" sz="1200" b="1" i="0" u="none" strike="noStrike" cap="none" normalizeH="0" baseline="0" dirty="0" smtClean="0">
                        <a:ln>
                          <a:noFill/>
                        </a:ln>
                        <a:solidFill>
                          <a:srgbClr val="00B0F0"/>
                        </a:solidFill>
                        <a:effectLst/>
                        <a:latin typeface="Calibri" pitchFamily="34" charset="0"/>
                      </a:endParaRPr>
                    </a:p>
                  </a:txBody>
                  <a:tcPr marR="0" marT="91434"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effectLst/>
                        </a:rPr>
                        <a:t>Scope of Partnership</a:t>
                      </a:r>
                      <a:endParaRPr kumimoji="0" lang="en-US" sz="1200" b="1" i="0" u="none" strike="noStrike" cap="none" normalizeH="0" baseline="0" dirty="0" smtClean="0">
                        <a:ln>
                          <a:noFill/>
                        </a:ln>
                        <a:solidFill>
                          <a:srgbClr val="00B0F0"/>
                        </a:solidFill>
                        <a:effectLst/>
                        <a:latin typeface="Calibri" pitchFamily="34" charset="0"/>
                      </a:endParaRPr>
                    </a:p>
                  </a:txBody>
                  <a:tcPr marR="0" marT="91434" marB="0" anchor="ctr" horzOverflow="overflow"/>
                </a:tc>
              </a:tr>
              <a:tr h="592888">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13 Feb 2013</a:t>
                      </a:r>
                      <a:endParaRPr kumimoji="0" lang="en-US" sz="1200" b="0" i="0" u="none" strike="noStrike" cap="none" normalizeH="0" baseline="0" dirty="0" smtClean="0">
                        <a:ln>
                          <a:noFill/>
                        </a:ln>
                        <a:solidFill>
                          <a:schemeClr val="tx1"/>
                        </a:solidFill>
                        <a:effectLst/>
                        <a:latin typeface="Calibri" pitchFamily="34" charset="0"/>
                      </a:endParaRPr>
                    </a:p>
                  </a:txBody>
                  <a:tcPr marL="72000" marR="0" marT="91434" marB="0" anchor="ctr" horzOverflow="overflow"/>
                </a:tc>
                <a:tc>
                  <a:txBody>
                    <a:bodyPr/>
                    <a:lstStyle/>
                    <a:p>
                      <a:pPr algn="l" fontAlgn="b"/>
                      <a:r>
                        <a:rPr lang="en-US" sz="1200" u="none" strike="noStrike" dirty="0" smtClean="0">
                          <a:solidFill>
                            <a:schemeClr val="dk1"/>
                          </a:solidFill>
                          <a:latin typeface="+mn-lt"/>
                          <a:ea typeface="+mn-ea"/>
                          <a:cs typeface="+mn-cs"/>
                        </a:rPr>
                        <a:t>Hard Technology</a:t>
                      </a:r>
                      <a:endParaRPr lang="en-US" sz="1200" u="none" strike="noStrike" dirty="0">
                        <a:solidFill>
                          <a:schemeClr val="dk1"/>
                        </a:solidFill>
                        <a:latin typeface="+mn-lt"/>
                        <a:ea typeface="+mn-ea"/>
                        <a:cs typeface="+mn-cs"/>
                      </a:endParaRPr>
                    </a:p>
                  </a:txBody>
                  <a:tcPr marL="72000" marR="0" marT="0" marB="0" anchor="ctr"/>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lang="en-US" sz="1200" u="none" strike="noStrike" dirty="0" smtClean="0"/>
                        <a:t>National ICT Australia (NICTA) </a:t>
                      </a:r>
                    </a:p>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endParaRPr kumimoji="0" lang="en-US" sz="1200" b="0" i="0" u="none" strike="noStrike" cap="none" normalizeH="0" baseline="0" dirty="0" smtClean="0">
                        <a:ln>
                          <a:noFill/>
                        </a:ln>
                        <a:solidFill>
                          <a:srgbClr val="0053FA"/>
                        </a:solidFill>
                        <a:effectLst/>
                        <a:latin typeface="Calibri" pitchFamily="34" charset="0"/>
                      </a:endParaRPr>
                    </a:p>
                  </a:txBody>
                  <a:tcPr marL="72000" marR="0" marT="91434" marB="0" anchor="ctr" horzOverflow="overflow"/>
                </a:tc>
                <a:tc>
                  <a:txBody>
                    <a:bodyPr/>
                    <a:lstStyle/>
                    <a:p>
                      <a:pPr algn="l" fontAlgn="ctr"/>
                      <a:r>
                        <a:rPr lang="en-US" sz="1200" u="none" strike="noStrike" dirty="0"/>
                        <a:t>Australia's premier ICT research organization NICTA and Infosys, have signed a joint research collaboration agreement to tackle the hard technology problems facing businesses</a:t>
                      </a:r>
                      <a:endParaRPr lang="en-US" sz="1200" b="0" i="0" u="none" strike="noStrike" dirty="0">
                        <a:solidFill>
                          <a:srgbClr val="000000"/>
                        </a:solidFill>
                        <a:latin typeface="Calibri"/>
                      </a:endParaRPr>
                    </a:p>
                  </a:txBody>
                  <a:tcPr marL="72000" marR="0" marT="0" marB="0" anchor="ctr"/>
                </a:tc>
              </a:tr>
              <a:tr h="754438">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pPr>
                      <a:r>
                        <a:rPr kumimoji="0" lang="en-US" sz="1200" u="none" strike="noStrike" cap="none" normalizeH="0" baseline="0" dirty="0" smtClean="0">
                          <a:ln>
                            <a:noFill/>
                          </a:ln>
                          <a:effectLst/>
                        </a:rPr>
                        <a:t>28 June 2013</a:t>
                      </a:r>
                      <a:endParaRPr kumimoji="0" lang="en-US" sz="1200" b="0" i="0" u="none" strike="noStrike" cap="none" normalizeH="0" baseline="0" dirty="0" smtClean="0">
                        <a:ln>
                          <a:noFill/>
                        </a:ln>
                        <a:solidFill>
                          <a:schemeClr val="tx1"/>
                        </a:solidFill>
                        <a:effectLst/>
                        <a:latin typeface="Calibri" pitchFamily="34" charset="0"/>
                      </a:endParaRPr>
                    </a:p>
                  </a:txBody>
                  <a:tcPr marL="72000" marR="0" marT="91434" marB="0" anchor="ctr" horzOverflow="overflow"/>
                </a:tc>
                <a:tc>
                  <a:txBody>
                    <a:bodyPr/>
                    <a:lstStyle/>
                    <a:p>
                      <a:pPr marL="0" marR="0" lvl="0" indent="0" algn="l" defTabSz="914400" rtl="0" eaLnBrk="0" fontAlgn="b" latinLnBrk="0" hangingPunct="0">
                        <a:lnSpc>
                          <a:spcPct val="100000"/>
                        </a:lnSpc>
                        <a:spcBef>
                          <a:spcPct val="20000"/>
                        </a:spcBef>
                        <a:spcAft>
                          <a:spcPct val="0"/>
                        </a:spcAft>
                        <a:buClr>
                          <a:srgbClr val="4E84C4"/>
                        </a:buClr>
                        <a:buSzTx/>
                        <a:buFont typeface="Wingdings" pitchFamily="2" charset="2"/>
                        <a:buNone/>
                        <a:tabLst/>
                      </a:pPr>
                      <a:r>
                        <a:rPr lang="en-US" sz="1200" u="none" strike="noStrike" dirty="0" smtClean="0">
                          <a:solidFill>
                            <a:schemeClr val="dk1"/>
                          </a:solidFill>
                          <a:latin typeface="+mn-lt"/>
                          <a:ea typeface="+mn-ea"/>
                          <a:cs typeface="+mn-cs"/>
                        </a:rPr>
                        <a:t>Website Development</a:t>
                      </a:r>
                    </a:p>
                  </a:txBody>
                  <a:tcPr marL="72000" marR="0" marT="91434" marB="0" anchor="ctr" horzOverflow="overflow"/>
                </a:tc>
                <a:tc>
                  <a:txBody>
                    <a:bodyPr/>
                    <a:lstStyle/>
                    <a:p>
                      <a:pPr algn="l" fontAlgn="ctr"/>
                      <a:r>
                        <a:rPr lang="en-US" sz="1100" u="none" strike="noStrike" dirty="0"/>
                        <a:t>Ministry Of Commerce And Industry, India</a:t>
                      </a:r>
                      <a:endParaRPr lang="en-US" sz="1100" b="0" i="0" u="none" strike="noStrike" dirty="0">
                        <a:solidFill>
                          <a:srgbClr val="0053FA"/>
                        </a:solidFill>
                        <a:latin typeface="Calibri"/>
                      </a:endParaRPr>
                    </a:p>
                  </a:txBody>
                  <a:tcPr marL="72000" marR="0" marT="0" marB="0" anchor="ctr"/>
                </a:tc>
                <a:tc>
                  <a:txBody>
                    <a:bodyPr/>
                    <a:lstStyle/>
                    <a:p>
                      <a:pPr algn="l" fontAlgn="ctr"/>
                      <a:r>
                        <a:rPr lang="en-US" sz="1200" u="none" strike="noStrike" dirty="0"/>
                        <a:t>The Department of Industrial Policy and Promotion (DIPP), Ministry of Commerce and Industry - Government of India announced the launch of eBiz – India’s first Government-to-Business (G2B) portal which has been developed by Infosys in a public private partnership </a:t>
                      </a:r>
                      <a:r>
                        <a:rPr lang="en-US" sz="1200" u="none" strike="noStrike" dirty="0" smtClean="0"/>
                        <a:t>model</a:t>
                      </a:r>
                      <a:endParaRPr lang="en-US" sz="1200" b="0" i="0" u="none" strike="noStrike" dirty="0">
                        <a:solidFill>
                          <a:srgbClr val="000000"/>
                        </a:solidFill>
                        <a:latin typeface="Calibri"/>
                      </a:endParaRPr>
                    </a:p>
                  </a:txBody>
                  <a:tcPr marL="72000" marR="0" marT="0" marB="0" anchor="ctr"/>
                </a:tc>
              </a:tr>
              <a:tr h="685800">
                <a:tc>
                  <a:txBody>
                    <a:bodyPr/>
                    <a:lstStyle/>
                    <a:p>
                      <a:pPr algn="l" fontAlgn="b"/>
                      <a:r>
                        <a:rPr lang="en-US" sz="1200" u="none" strike="noStrike" dirty="0"/>
                        <a:t>14-Nov-12</a:t>
                      </a:r>
                      <a:endParaRPr lang="en-US" sz="1200" b="0" i="0" u="none" strike="noStrike" dirty="0">
                        <a:solidFill>
                          <a:schemeClr val="tx1"/>
                        </a:solidFill>
                        <a:latin typeface="Calibri"/>
                      </a:endParaRPr>
                    </a:p>
                  </a:txBody>
                  <a:tcPr marL="72000" marR="0" marT="0" marB="0" anchor="b"/>
                </a:tc>
                <a:tc>
                  <a:txBody>
                    <a:bodyPr/>
                    <a:lstStyle/>
                    <a:p>
                      <a:pPr marL="0" marR="0" lvl="0" indent="0" algn="l" defTabSz="914400" rtl="0" eaLnBrk="0" fontAlgn="b" latinLnBrk="0" hangingPunct="0">
                        <a:lnSpc>
                          <a:spcPct val="100000"/>
                        </a:lnSpc>
                        <a:spcBef>
                          <a:spcPct val="20000"/>
                        </a:spcBef>
                        <a:spcAft>
                          <a:spcPct val="0"/>
                        </a:spcAft>
                        <a:buClr>
                          <a:srgbClr val="4E84C4"/>
                        </a:buClr>
                        <a:buSzTx/>
                        <a:buFont typeface="Wingdings" pitchFamily="2" charset="2"/>
                        <a:buNone/>
                        <a:tabLst/>
                      </a:pPr>
                      <a:r>
                        <a:rPr lang="en-US" sz="1200" u="none" strike="noStrike" dirty="0" smtClean="0">
                          <a:solidFill>
                            <a:schemeClr val="dk1"/>
                          </a:solidFill>
                          <a:latin typeface="+mn-lt"/>
                          <a:ea typeface="+mn-ea"/>
                          <a:cs typeface="+mn-cs"/>
                        </a:rPr>
                        <a:t>Cloud Services</a:t>
                      </a:r>
                    </a:p>
                  </a:txBody>
                  <a:tcPr marL="72000" marR="0" marT="91434" marB="0" anchor="ctr" horzOverflow="overflow"/>
                </a:tc>
                <a:tc>
                  <a:txBody>
                    <a:bodyPr/>
                    <a:lstStyle/>
                    <a:p>
                      <a:pPr algn="l" fontAlgn="ctr"/>
                      <a:r>
                        <a:rPr lang="en-US" sz="1100" u="none" strike="noStrike" dirty="0"/>
                        <a:t>Microsoft and Gen-</a:t>
                      </a:r>
                      <a:r>
                        <a:rPr lang="en-US" sz="1100" u="none" strike="noStrike" dirty="0" err="1"/>
                        <a:t>i</a:t>
                      </a:r>
                      <a:r>
                        <a:rPr lang="en-US" sz="1100" u="none" strike="noStrike" dirty="0"/>
                        <a:t> </a:t>
                      </a:r>
                      <a:endParaRPr lang="en-US" sz="1100" b="0" i="0" u="none" strike="noStrike" dirty="0">
                        <a:solidFill>
                          <a:srgbClr val="0053FA"/>
                        </a:solidFill>
                        <a:latin typeface="Calibri"/>
                      </a:endParaRPr>
                    </a:p>
                  </a:txBody>
                  <a:tcPr marL="72000" marR="0" marT="0" marB="0" anchor="ctr"/>
                </a:tc>
                <a:tc>
                  <a:txBody>
                    <a:bodyPr/>
                    <a:lstStyle/>
                    <a:p>
                      <a:pPr algn="l" fontAlgn="ctr"/>
                      <a:r>
                        <a:rPr lang="en-US" sz="1200" u="none" strike="noStrike" dirty="0"/>
                        <a:t>Infosys, Microsoft and Gen-</a:t>
                      </a:r>
                      <a:r>
                        <a:rPr lang="en-US" sz="1200" u="none" strike="noStrike" dirty="0" err="1"/>
                        <a:t>i</a:t>
                      </a:r>
                      <a:r>
                        <a:rPr lang="en-US" sz="1200" u="none" strike="noStrike" dirty="0"/>
                        <a:t> have announced a managed service platform designed to simplify the deployment, management and control of Cloud services for Australian and trans-Tasman enterprises and government agencies.</a:t>
                      </a:r>
                      <a:endParaRPr lang="en-US" sz="1200" b="0" i="0" u="none" strike="noStrike" dirty="0">
                        <a:solidFill>
                          <a:srgbClr val="000000"/>
                        </a:solidFill>
                        <a:latin typeface="Calibri"/>
                      </a:endParaRPr>
                    </a:p>
                  </a:txBody>
                  <a:tcPr marL="72000" marR="0" marT="0" marB="0" anchor="ctr"/>
                </a:tc>
              </a:tr>
              <a:tr h="609600">
                <a:tc>
                  <a:txBody>
                    <a:bodyPr/>
                    <a:lstStyle/>
                    <a:p>
                      <a:pPr algn="l" fontAlgn="b"/>
                      <a:r>
                        <a:rPr lang="en-US" sz="1200" u="none" strike="noStrike" dirty="0"/>
                        <a:t>11-Sep-12</a:t>
                      </a:r>
                      <a:endParaRPr lang="en-US" sz="1200" b="0" i="0" u="none" strike="noStrike" dirty="0">
                        <a:solidFill>
                          <a:schemeClr val="tx1"/>
                        </a:solidFill>
                        <a:latin typeface="Calibri"/>
                      </a:endParaRPr>
                    </a:p>
                  </a:txBody>
                  <a:tcPr marL="72000" marR="0" marT="0" marB="0" anchor="b"/>
                </a:tc>
                <a:tc>
                  <a:txBody>
                    <a:bodyPr/>
                    <a:lstStyle/>
                    <a:p>
                      <a:pPr algn="l" fontAlgn="b"/>
                      <a:r>
                        <a:rPr lang="en-US" sz="1200" u="none" strike="noStrike" dirty="0">
                          <a:solidFill>
                            <a:schemeClr val="dk1"/>
                          </a:solidFill>
                          <a:latin typeface="+mn-lt"/>
                          <a:ea typeface="+mn-ea"/>
                          <a:cs typeface="+mn-cs"/>
                        </a:rPr>
                        <a:t>Customer service</a:t>
                      </a:r>
                    </a:p>
                  </a:txBody>
                  <a:tcPr marL="72000" marR="0" marT="0" marB="0" anchor="b"/>
                </a:tc>
                <a:tc>
                  <a:txBody>
                    <a:bodyPr/>
                    <a:lstStyle/>
                    <a:p>
                      <a:pPr algn="l" fontAlgn="b"/>
                      <a:r>
                        <a:rPr lang="en-US" sz="1100" u="none" strike="noStrike" dirty="0"/>
                        <a:t>AT&amp;T</a:t>
                      </a:r>
                      <a:endParaRPr lang="en-US" sz="1100" b="0" i="0" u="none" strike="noStrike" dirty="0">
                        <a:solidFill>
                          <a:srgbClr val="0053FA"/>
                        </a:solidFill>
                        <a:latin typeface="Calibri"/>
                      </a:endParaRPr>
                    </a:p>
                  </a:txBody>
                  <a:tcPr marL="72000" marR="0" marT="0" marB="0" anchor="b"/>
                </a:tc>
                <a:tc>
                  <a:txBody>
                    <a:bodyPr/>
                    <a:lstStyle/>
                    <a:p>
                      <a:pPr algn="l" fontAlgn="b"/>
                      <a:r>
                        <a:rPr lang="en-US" sz="1200" u="none" strike="noStrike" dirty="0"/>
                        <a:t>Through a jointly developed solution with AT&amp;T, Infosys redefined customer service with SpeedSolve – a comprehensive next-generation product that makes</a:t>
                      </a:r>
                      <a:br>
                        <a:rPr lang="en-US" sz="1200" u="none" strike="noStrike" dirty="0"/>
                      </a:br>
                      <a:r>
                        <a:rPr lang="en-US" sz="1200" u="none" strike="noStrike" dirty="0"/>
                        <a:t>communication faster and more efficient for call centers and related operations.</a:t>
                      </a:r>
                      <a:endParaRPr lang="en-US" sz="1200" b="0" i="0" u="none" strike="noStrike" dirty="0">
                        <a:solidFill>
                          <a:srgbClr val="000000"/>
                        </a:solidFill>
                        <a:latin typeface="Calibri"/>
                      </a:endParaRPr>
                    </a:p>
                  </a:txBody>
                  <a:tcPr marL="72000" marR="0" marT="0" marB="0" anchor="b"/>
                </a:tc>
              </a:tr>
              <a:tr h="609600">
                <a:tc>
                  <a:txBody>
                    <a:bodyPr/>
                    <a:lstStyle/>
                    <a:p>
                      <a:pPr algn="l" fontAlgn="b"/>
                      <a:r>
                        <a:rPr lang="en-US" sz="1200" u="none" strike="noStrike" dirty="0"/>
                        <a:t>12-Sep-12</a:t>
                      </a:r>
                      <a:endParaRPr lang="en-US" sz="1200" b="0" i="0" u="none" strike="noStrike" dirty="0">
                        <a:solidFill>
                          <a:schemeClr val="tx1"/>
                        </a:solidFill>
                        <a:latin typeface="Calibri"/>
                      </a:endParaRPr>
                    </a:p>
                  </a:txBody>
                  <a:tcPr marL="72000" marR="0" marT="0" marB="0" anchor="b"/>
                </a:tc>
                <a:tc>
                  <a:txBody>
                    <a:bodyPr/>
                    <a:lstStyle/>
                    <a:p>
                      <a:pPr algn="l" fontAlgn="b"/>
                      <a:r>
                        <a:rPr lang="en-US" sz="1200" u="none" strike="noStrike" dirty="0">
                          <a:solidFill>
                            <a:schemeClr val="dk1"/>
                          </a:solidFill>
                          <a:latin typeface="+mn-lt"/>
                          <a:ea typeface="+mn-ea"/>
                          <a:cs typeface="+mn-cs"/>
                        </a:rPr>
                        <a:t>Engineering information management solutions</a:t>
                      </a:r>
                    </a:p>
                  </a:txBody>
                  <a:tcPr marL="72000" marR="0" marT="0" marB="0" anchor="b"/>
                </a:tc>
                <a:tc>
                  <a:txBody>
                    <a:bodyPr/>
                    <a:lstStyle/>
                    <a:p>
                      <a:pPr algn="l" fontAlgn="b"/>
                      <a:r>
                        <a:rPr lang="en-US" sz="1100" u="none" strike="noStrike" dirty="0"/>
                        <a:t>AVEVA</a:t>
                      </a:r>
                      <a:endParaRPr lang="en-US" sz="1100" b="0" i="0" u="none" strike="noStrike" dirty="0">
                        <a:solidFill>
                          <a:srgbClr val="0053FA"/>
                        </a:solidFill>
                        <a:latin typeface="Calibri"/>
                      </a:endParaRPr>
                    </a:p>
                  </a:txBody>
                  <a:tcPr marL="72000" marR="0" marT="0" marB="0" anchor="b"/>
                </a:tc>
                <a:tc>
                  <a:txBody>
                    <a:bodyPr/>
                    <a:lstStyle/>
                    <a:p>
                      <a:pPr algn="l" fontAlgn="b"/>
                      <a:r>
                        <a:rPr lang="en-US" sz="1200" u="none" strike="noStrike" dirty="0"/>
                        <a:t>AVEVA has inked a partnership deal with Infosys, to jointly offer engineering information management solutions to support the operation and maintenance of process plant and power facilities. With this, Infosys and AVEVA will aim to assist companies exploit information management solutions based on AVEVA s enterprise software.</a:t>
                      </a:r>
                      <a:endParaRPr lang="en-US" sz="1200" b="0" i="0" u="none" strike="noStrike" dirty="0">
                        <a:solidFill>
                          <a:srgbClr val="000000"/>
                        </a:solidFill>
                        <a:latin typeface="Calibri"/>
                      </a:endParaRPr>
                    </a:p>
                  </a:txBody>
                  <a:tcPr marL="72000" marR="0" marT="0" marB="0" anchor="b"/>
                </a:tc>
              </a:tr>
            </a:tbl>
          </a:graphicData>
        </a:graphic>
      </p:graphicFrame>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Alliance and </a:t>
            </a:r>
            <a:r>
              <a:rPr lang="en-US" sz="2400" b="1" dirty="0">
                <a:latin typeface="Myadpro"/>
              </a:rPr>
              <a:t>Partnership - 2012 and 2013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29</a:t>
            </a:fld>
            <a:endParaRPr lang="en-US" dirty="0"/>
          </a:p>
        </p:txBody>
      </p:sp>
      <p:sp>
        <p:nvSpPr>
          <p:cNvPr id="4" name="Rounded Rectangle 3"/>
          <p:cNvSpPr/>
          <p:nvPr/>
        </p:nvSpPr>
        <p:spPr>
          <a:xfrm>
            <a:off x="609600" y="2080874"/>
            <a:ext cx="2438400" cy="40386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endParaRPr lang="en-US" sz="1200" dirty="0" smtClean="0">
              <a:solidFill>
                <a:schemeClr val="tx1"/>
              </a:solidFill>
              <a:latin typeface="+mj-lt"/>
            </a:endParaRPr>
          </a:p>
        </p:txBody>
      </p:sp>
      <p:pic>
        <p:nvPicPr>
          <p:cNvPr id="64514" name="Picture 2" descr="Infosys Alliance Partner - Microsof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838200"/>
            <a:ext cx="2590800" cy="1143000"/>
          </a:xfrm>
          <a:prstGeom prst="rect">
            <a:avLst/>
          </a:prstGeom>
          <a:extLst>
            <a:ext uri="{909E8E84-426E-40DD-AFC4-6F175D3DCCD1}">
              <a14:hiddenFill xmlns:a14="http://schemas.microsoft.com/office/drawing/2010/main" xmlns="">
                <a:solidFill>
                  <a:srgbClr val="FFFFFF"/>
                </a:solidFill>
              </a14:hiddenFill>
            </a:ext>
          </a:extLst>
        </p:spPr>
        <p:style>
          <a:lnRef idx="2">
            <a:schemeClr val="accent1"/>
          </a:lnRef>
          <a:fillRef idx="1">
            <a:schemeClr val="lt1"/>
          </a:fillRef>
          <a:effectRef idx="0">
            <a:schemeClr val="accent1"/>
          </a:effectRef>
          <a:fontRef idx="minor">
            <a:schemeClr val="dk1"/>
          </a:fontRef>
        </p:style>
      </p:pic>
      <p:sp>
        <p:nvSpPr>
          <p:cNvPr id="7" name="TextBox 6"/>
          <p:cNvSpPr txBox="1"/>
          <p:nvPr/>
        </p:nvSpPr>
        <p:spPr>
          <a:xfrm>
            <a:off x="762000" y="2025134"/>
            <a:ext cx="1981200" cy="3862596"/>
          </a:xfrm>
          <a:prstGeom prst="rect">
            <a:avLst/>
          </a:prstGeom>
          <a:noFill/>
        </p:spPr>
        <p:txBody>
          <a:bodyPr wrap="square" rtlCol="0">
            <a:spAutoFit/>
          </a:bodyPr>
          <a:lstStyle/>
          <a:p>
            <a:pPr marL="285750" indent="-285750">
              <a:buFont typeface="Arial" pitchFamily="34" charset="0"/>
              <a:buChar char="•"/>
            </a:pPr>
            <a:endParaRPr lang="en-US" sz="1100" dirty="0" smtClean="0"/>
          </a:p>
          <a:p>
            <a:pPr marL="285750" indent="-285750">
              <a:buFont typeface="Arial" pitchFamily="34" charset="0"/>
              <a:buChar char="•"/>
            </a:pPr>
            <a:r>
              <a:rPr lang="en-US" sz="1100" dirty="0" smtClean="0"/>
              <a:t>Infosys-Microsoft  shared </a:t>
            </a:r>
            <a:r>
              <a:rPr lang="en-US" sz="1100" dirty="0"/>
              <a:t>mission to lower the cost of technology ownership and enhance the value realized by clients from their </a:t>
            </a:r>
            <a:r>
              <a:rPr lang="en-US" sz="1100" dirty="0" smtClean="0"/>
              <a:t>technology investments</a:t>
            </a:r>
            <a:r>
              <a:rPr lang="en-US" dirty="0" smtClean="0"/>
              <a:t>.</a:t>
            </a:r>
          </a:p>
          <a:p>
            <a:pPr marL="285750" indent="-285750">
              <a:buFont typeface="Arial" pitchFamily="34" charset="0"/>
              <a:buChar char="•"/>
            </a:pPr>
            <a:r>
              <a:rPr lang="en-US" sz="1100" dirty="0"/>
              <a:t>The Alliance enables the development of leading-edge solutions across various industries. It also provides a suite of modular solution offerings, right from deploying a uniform platform to helping the enterprise </a:t>
            </a:r>
            <a:r>
              <a:rPr lang="en-US" sz="1100" dirty="0" smtClean="0"/>
              <a:t>collaborate seamlessly</a:t>
            </a:r>
            <a:r>
              <a:rPr lang="en-US" dirty="0"/>
              <a:t>. </a:t>
            </a:r>
          </a:p>
        </p:txBody>
      </p:sp>
      <p:pic>
        <p:nvPicPr>
          <p:cNvPr id="64516" name="Picture 4" descr="Infosys Alliance Partner - Oracl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45876" y="829408"/>
            <a:ext cx="2373923" cy="1151792"/>
          </a:xfrm>
          <a:prstGeom prst="rect">
            <a:avLst/>
          </a:prstGeom>
          <a:extLst>
            <a:ext uri="{909E8E84-426E-40DD-AFC4-6F175D3DCCD1}">
              <a14:hiddenFill xmlns:a14="http://schemas.microsoft.com/office/drawing/2010/main" xmlns="">
                <a:solidFill>
                  <a:srgbClr val="FFFFFF"/>
                </a:solidFill>
              </a14:hiddenFill>
            </a:ext>
          </a:extLst>
        </p:spPr>
        <p:style>
          <a:lnRef idx="2">
            <a:schemeClr val="accent5"/>
          </a:lnRef>
          <a:fillRef idx="1">
            <a:schemeClr val="lt1"/>
          </a:fillRef>
          <a:effectRef idx="0">
            <a:schemeClr val="accent5"/>
          </a:effectRef>
          <a:fontRef idx="minor">
            <a:schemeClr val="dk1"/>
          </a:fontRef>
        </p:style>
      </p:pic>
      <p:sp>
        <p:nvSpPr>
          <p:cNvPr id="13" name="Rounded Rectangle 12"/>
          <p:cNvSpPr/>
          <p:nvPr/>
        </p:nvSpPr>
        <p:spPr>
          <a:xfrm>
            <a:off x="3683976" y="2080874"/>
            <a:ext cx="2438400" cy="415873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pPr marL="171450" indent="-171450">
              <a:buFont typeface="Arial" pitchFamily="34" charset="0"/>
              <a:buChar char="•"/>
            </a:pPr>
            <a:r>
              <a:rPr lang="en-US" sz="1100" dirty="0" smtClean="0">
                <a:solidFill>
                  <a:schemeClr val="tx1"/>
                </a:solidFill>
                <a:latin typeface="Arial" pitchFamily="34" charset="0"/>
                <a:cs typeface="Arial" pitchFamily="34" charset="0"/>
              </a:rPr>
              <a:t>Infosys won Oracle Title partner award at Oracle </a:t>
            </a:r>
            <a:r>
              <a:rPr lang="en-US" sz="1100" dirty="0" err="1" smtClean="0">
                <a:solidFill>
                  <a:schemeClr val="tx1"/>
                </a:solidFill>
                <a:latin typeface="Arial" pitchFamily="34" charset="0"/>
                <a:cs typeface="Arial" pitchFamily="34" charset="0"/>
              </a:rPr>
              <a:t>Openworld</a:t>
            </a:r>
            <a:r>
              <a:rPr lang="en-US" sz="1100" dirty="0" smtClean="0">
                <a:solidFill>
                  <a:schemeClr val="tx1"/>
                </a:solidFill>
                <a:latin typeface="Arial" pitchFamily="34" charset="0"/>
                <a:cs typeface="Arial" pitchFamily="34" charset="0"/>
              </a:rPr>
              <a:t> 2010.</a:t>
            </a:r>
          </a:p>
          <a:p>
            <a:pPr marL="171450" indent="-171450">
              <a:buFont typeface="Arial" pitchFamily="34" charset="0"/>
              <a:buChar char="•"/>
            </a:pPr>
            <a:r>
              <a:rPr lang="en-US" sz="1100" dirty="0" smtClean="0">
                <a:solidFill>
                  <a:schemeClr val="tx1"/>
                </a:solidFill>
                <a:latin typeface="Arial" pitchFamily="34" charset="0"/>
                <a:cs typeface="Arial" pitchFamily="34" charset="0"/>
              </a:rPr>
              <a:t>The areas they are working together are:</a:t>
            </a:r>
          </a:p>
          <a:p>
            <a:pPr marL="171450" indent="-171450">
              <a:buFont typeface="Wingdings" pitchFamily="2" charset="2"/>
              <a:buChar char="ü"/>
            </a:pPr>
            <a:r>
              <a:rPr lang="en-US" sz="1100" dirty="0">
                <a:latin typeface="Arial" pitchFamily="34" charset="0"/>
                <a:cs typeface="Arial" pitchFamily="34" charset="0"/>
              </a:rPr>
              <a:t>Financial Services</a:t>
            </a:r>
          </a:p>
          <a:p>
            <a:pPr marL="171450" indent="-171450">
              <a:buFont typeface="Wingdings" pitchFamily="2" charset="2"/>
              <a:buChar char="ü"/>
            </a:pPr>
            <a:r>
              <a:rPr lang="en-US" sz="1100" dirty="0">
                <a:latin typeface="Arial" pitchFamily="34" charset="0"/>
                <a:cs typeface="Arial" pitchFamily="34" charset="0"/>
              </a:rPr>
              <a:t>Communications, Media and Entertainment</a:t>
            </a:r>
          </a:p>
          <a:p>
            <a:pPr marL="171450" indent="-171450">
              <a:buFont typeface="Wingdings" pitchFamily="2" charset="2"/>
              <a:buChar char="ü"/>
            </a:pPr>
            <a:r>
              <a:rPr lang="en-US" sz="1100" dirty="0">
                <a:latin typeface="Arial" pitchFamily="34" charset="0"/>
                <a:cs typeface="Arial" pitchFamily="34" charset="0"/>
              </a:rPr>
              <a:t>Energy, Utilities and Services</a:t>
            </a:r>
          </a:p>
          <a:p>
            <a:pPr marL="171450" indent="-171450">
              <a:buFont typeface="Wingdings" pitchFamily="2" charset="2"/>
              <a:buChar char="ü"/>
            </a:pPr>
            <a:r>
              <a:rPr lang="en-US" sz="1100" dirty="0">
                <a:latin typeface="Arial" pitchFamily="34" charset="0"/>
                <a:cs typeface="Arial" pitchFamily="34" charset="0"/>
              </a:rPr>
              <a:t>Hi-Tech, Discrete and Process Manufacturing</a:t>
            </a:r>
          </a:p>
          <a:p>
            <a:pPr marL="171450" indent="-171450">
              <a:buFont typeface="Wingdings" pitchFamily="2" charset="2"/>
              <a:buChar char="ü"/>
            </a:pPr>
            <a:r>
              <a:rPr lang="en-US" sz="1100" dirty="0">
                <a:latin typeface="Arial" pitchFamily="34" charset="0"/>
                <a:cs typeface="Arial" pitchFamily="34" charset="0"/>
              </a:rPr>
              <a:t>Insurance and Life Sciences</a:t>
            </a:r>
          </a:p>
          <a:p>
            <a:pPr marL="171450" indent="-171450">
              <a:buFont typeface="Wingdings" pitchFamily="2" charset="2"/>
              <a:buChar char="ü"/>
            </a:pPr>
            <a:r>
              <a:rPr lang="en-US" sz="1100" dirty="0">
                <a:latin typeface="Arial" pitchFamily="34" charset="0"/>
                <a:cs typeface="Arial" pitchFamily="34" charset="0"/>
              </a:rPr>
              <a:t>Retail and Consumer Packaged </a:t>
            </a:r>
            <a:r>
              <a:rPr lang="en-US" sz="1100" dirty="0" smtClean="0">
                <a:latin typeface="Arial" pitchFamily="34" charset="0"/>
                <a:cs typeface="Arial" pitchFamily="34" charset="0"/>
              </a:rPr>
              <a:t>Goods</a:t>
            </a:r>
          </a:p>
          <a:p>
            <a:pPr marL="171450" indent="-171450">
              <a:buFont typeface="Arial" pitchFamily="34" charset="0"/>
              <a:buChar char="•"/>
            </a:pPr>
            <a:r>
              <a:rPr lang="en-US" sz="1100" dirty="0">
                <a:latin typeface="Arial" pitchFamily="34" charset="0"/>
                <a:cs typeface="Arial" pitchFamily="34" charset="0"/>
              </a:rPr>
              <a:t>Infosys has over 20 Oracle® Centers of Excellence focusing on a wide range of applications and technologies.</a:t>
            </a:r>
          </a:p>
          <a:p>
            <a:endParaRPr lang="en-US" sz="1100" dirty="0" smtClean="0">
              <a:solidFill>
                <a:schemeClr val="tx1"/>
              </a:solidFill>
              <a:latin typeface="Arial" pitchFamily="34" charset="0"/>
              <a:cs typeface="Arial" pitchFamily="34" charset="0"/>
            </a:endParaRPr>
          </a:p>
          <a:p>
            <a:pPr marL="171450" indent="-171450">
              <a:buFont typeface="Arial" pitchFamily="34" charset="0"/>
              <a:buChar char="•"/>
            </a:pPr>
            <a:endParaRPr lang="en-US" sz="1100" dirty="0" smtClean="0">
              <a:solidFill>
                <a:schemeClr val="tx1"/>
              </a:solidFill>
              <a:latin typeface="Arial" pitchFamily="34" charset="0"/>
              <a:cs typeface="Arial" pitchFamily="34" charset="0"/>
            </a:endParaRPr>
          </a:p>
        </p:txBody>
      </p:sp>
      <p:pic>
        <p:nvPicPr>
          <p:cNvPr id="64518" name="Picture 6" descr="Infosys Alliance Partner - SAP"/>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77000" y="829408"/>
            <a:ext cx="2209800" cy="1151792"/>
          </a:xfrm>
          <a:prstGeom prst="rect">
            <a:avLst/>
          </a:prstGeom>
          <a:extLst>
            <a:ext uri="{909E8E84-426E-40DD-AFC4-6F175D3DCCD1}">
              <a14:hiddenFill xmlns:a14="http://schemas.microsoft.com/office/drawing/2010/main" xmlns="">
                <a:solidFill>
                  <a:srgbClr val="FFFFFF"/>
                </a:solidFill>
              </a14:hiddenFill>
            </a:ext>
          </a:extLst>
        </p:spPr>
        <p:style>
          <a:lnRef idx="2">
            <a:schemeClr val="accent4"/>
          </a:lnRef>
          <a:fillRef idx="1">
            <a:schemeClr val="lt1"/>
          </a:fillRef>
          <a:effectRef idx="0">
            <a:schemeClr val="accent4"/>
          </a:effectRef>
          <a:fontRef idx="minor">
            <a:schemeClr val="dk1"/>
          </a:fontRef>
        </p:style>
      </p:pic>
      <p:sp>
        <p:nvSpPr>
          <p:cNvPr id="15" name="Rounded Rectangle 14"/>
          <p:cNvSpPr/>
          <p:nvPr/>
        </p:nvSpPr>
        <p:spPr>
          <a:xfrm>
            <a:off x="6400800" y="2089666"/>
            <a:ext cx="2438400" cy="4158734"/>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marL="171450" indent="-171450">
              <a:buFont typeface="Arial" pitchFamily="34" charset="0"/>
              <a:buChar char="•"/>
            </a:pPr>
            <a:r>
              <a:rPr lang="en-US" sz="1100" dirty="0">
                <a:latin typeface="Arial" pitchFamily="34" charset="0"/>
                <a:cs typeface="Arial" pitchFamily="34" charset="0"/>
              </a:rPr>
              <a:t>Infosys is a Service Partner of SAP in North America, Japan and </a:t>
            </a:r>
            <a:r>
              <a:rPr lang="en-US" sz="1100" dirty="0" smtClean="0">
                <a:latin typeface="Arial" pitchFamily="34" charset="0"/>
                <a:cs typeface="Arial" pitchFamily="34" charset="0"/>
              </a:rPr>
              <a:t>Australia, recognized </a:t>
            </a:r>
            <a:r>
              <a:rPr lang="en-US" sz="1100" dirty="0">
                <a:latin typeface="Arial" pitchFamily="34" charset="0"/>
                <a:cs typeface="Arial" pitchFamily="34" charset="0"/>
              </a:rPr>
              <a:t>by SAP as a Systems Integration partner in </a:t>
            </a:r>
            <a:r>
              <a:rPr lang="en-US" sz="1100" dirty="0" smtClean="0">
                <a:latin typeface="Arial" pitchFamily="34" charset="0"/>
                <a:cs typeface="Arial" pitchFamily="34" charset="0"/>
              </a:rPr>
              <a:t>RFID. Infosys </a:t>
            </a:r>
            <a:r>
              <a:rPr lang="en-US" sz="1100" dirty="0">
                <a:latin typeface="Arial" pitchFamily="34" charset="0"/>
                <a:cs typeface="Arial" pitchFamily="34" charset="0"/>
              </a:rPr>
              <a:t>is an Implementation Partner for </a:t>
            </a:r>
            <a:r>
              <a:rPr lang="en-US" sz="1100" dirty="0" smtClean="0">
                <a:latin typeface="Arial" pitchFamily="34" charset="0"/>
                <a:cs typeface="Arial" pitchFamily="34" charset="0"/>
              </a:rPr>
              <a:t>SAP Markets, </a:t>
            </a:r>
            <a:r>
              <a:rPr lang="en-US" sz="1100" dirty="0">
                <a:latin typeface="Arial" pitchFamily="34" charset="0"/>
                <a:cs typeface="Arial" pitchFamily="34" charset="0"/>
              </a:rPr>
              <a:t>a subsidiary of SAP AG</a:t>
            </a:r>
            <a:r>
              <a:rPr lang="en-US" sz="1100" dirty="0" smtClean="0">
                <a:latin typeface="Arial" pitchFamily="34" charset="0"/>
                <a:cs typeface="Arial" pitchFamily="34" charset="0"/>
              </a:rPr>
              <a:t>.</a:t>
            </a:r>
          </a:p>
          <a:p>
            <a:endParaRPr lang="en-US" sz="1100" dirty="0" smtClean="0">
              <a:latin typeface="Arial" pitchFamily="34" charset="0"/>
              <a:cs typeface="Arial" pitchFamily="34" charset="0"/>
            </a:endParaRPr>
          </a:p>
          <a:p>
            <a:pPr marL="171450" indent="-171450">
              <a:buFont typeface="Arial" pitchFamily="34" charset="0"/>
              <a:buChar char="•"/>
            </a:pPr>
            <a:r>
              <a:rPr lang="en-US" sz="1100" dirty="0">
                <a:latin typeface="Arial" pitchFamily="34" charset="0"/>
                <a:cs typeface="Arial" pitchFamily="34" charset="0"/>
              </a:rPr>
              <a:t>As SAP’s strategic services partner, Infosys combines technical and industry-best practices to deliver successful business solutions.</a:t>
            </a:r>
          </a:p>
          <a:p>
            <a:pPr marL="171450" indent="-171450">
              <a:buFont typeface="Arial" pitchFamily="34" charset="0"/>
              <a:buChar char="•"/>
            </a:pPr>
            <a:endParaRPr lang="en-US" sz="1100" dirty="0" smtClean="0">
              <a:solidFill>
                <a:schemeClr val="tx1"/>
              </a:solidFill>
              <a:latin typeface="Arial" pitchFamily="34" charset="0"/>
              <a:cs typeface="Arial" pitchFamily="34" charset="0"/>
            </a:endParaRPr>
          </a:p>
        </p:txBody>
      </p:sp>
      <p:sp>
        <p:nvSpPr>
          <p:cNvPr id="12"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Alliance Partners </a:t>
            </a:r>
            <a:endParaRPr lang="en-US" sz="2400" b="1" dirty="0">
              <a:latin typeface="Myadpro"/>
            </a:endParaRPr>
          </a:p>
        </p:txBody>
      </p:sp>
    </p:spTree>
    <p:extLst>
      <p:ext uri="{BB962C8B-B14F-4D97-AF65-F5344CB8AC3E}">
        <p14:creationId xmlns:p14="http://schemas.microsoft.com/office/powerpoint/2010/main" xmlns="" val="513531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762000"/>
            <a:ext cx="8915400" cy="3429000"/>
          </a:xfrm>
          <a:prstGeom prst="rect">
            <a:avLst/>
          </a:prstGeom>
          <a:ln w="12700">
            <a:solidFill>
              <a:srgbClr val="0053FA"/>
            </a:solidFill>
          </a:ln>
        </p:spPr>
        <p:style>
          <a:lnRef idx="2">
            <a:schemeClr val="accent1"/>
          </a:lnRef>
          <a:fillRef idx="1">
            <a:schemeClr val="lt1"/>
          </a:fillRef>
          <a:effectRef idx="0">
            <a:schemeClr val="accent1"/>
          </a:effectRef>
          <a:fontRef idx="minor">
            <a:schemeClr val="dk1"/>
          </a:fontRef>
        </p:style>
        <p:txBody>
          <a:bodyPr wrap="square" rtlCol="0">
            <a:noAutofit/>
          </a:bodyPr>
          <a:lstStyle/>
          <a:p>
            <a:pPr algn="just">
              <a:spcBef>
                <a:spcPts val="1200"/>
              </a:spcBef>
            </a:pPr>
            <a:r>
              <a:rPr lang="en-US" sz="1400" b="1" i="0" dirty="0" smtClean="0">
                <a:solidFill>
                  <a:schemeClr val="tx1"/>
                </a:solidFill>
                <a:latin typeface="Calibri" pitchFamily="34" charset="0"/>
              </a:rPr>
              <a:t>High Tech Segments and Focus Areas - </a:t>
            </a:r>
          </a:p>
          <a:p>
            <a:pPr indent="-171450" algn="just">
              <a:spcBef>
                <a:spcPts val="0"/>
              </a:spcBef>
              <a:buFont typeface="Wingdings" pitchFamily="2" charset="2"/>
              <a:buChar char="Ø"/>
            </a:pPr>
            <a:endParaRPr lang="en-US" sz="1150" b="1" dirty="0" smtClean="0">
              <a:solidFill>
                <a:srgbClr val="0053FA"/>
              </a:solidFill>
              <a:cs typeface="Arial" pitchFamily="34" charset="0"/>
            </a:endParaRPr>
          </a:p>
          <a:p>
            <a:pPr indent="-171450" algn="just">
              <a:spcBef>
                <a:spcPts val="0"/>
              </a:spcBef>
              <a:buFont typeface="Wingdings" panose="05000000000000000000" pitchFamily="2" charset="2"/>
              <a:buChar char="§"/>
            </a:pPr>
            <a:r>
              <a:rPr lang="en-US" sz="1200" dirty="0" smtClean="0"/>
              <a:t>High Technology is a segment of Manufacturing vertical is </a:t>
            </a:r>
            <a:r>
              <a:rPr lang="en-US" sz="1200" dirty="0"/>
              <a:t>approximately </a:t>
            </a:r>
            <a:r>
              <a:rPr lang="en-US" sz="1200" b="1" dirty="0"/>
              <a:t>30 to 35% of the Manufacturing vertical </a:t>
            </a:r>
            <a:r>
              <a:rPr lang="en-US" sz="1200" dirty="0"/>
              <a:t>which comes to </a:t>
            </a:r>
            <a:r>
              <a:rPr lang="en-US" sz="1200" b="1" dirty="0"/>
              <a:t>$ 600 </a:t>
            </a:r>
            <a:r>
              <a:rPr lang="en-US" sz="1200" b="1" dirty="0" smtClean="0"/>
              <a:t>– </a:t>
            </a:r>
          </a:p>
          <a:p>
            <a:pPr algn="just">
              <a:spcBef>
                <a:spcPts val="0"/>
              </a:spcBef>
            </a:pPr>
            <a:r>
              <a:rPr lang="en-US" sz="1200" b="1" dirty="0"/>
              <a:t> </a:t>
            </a:r>
            <a:r>
              <a:rPr lang="en-US" sz="1200" b="1" dirty="0" smtClean="0"/>
              <a:t>    650 </a:t>
            </a:r>
            <a:r>
              <a:rPr lang="en-US" sz="1200" b="1" dirty="0"/>
              <a:t>Million</a:t>
            </a:r>
            <a:r>
              <a:rPr lang="en-US" sz="1200" b="1" dirty="0" smtClean="0"/>
              <a:t>. </a:t>
            </a:r>
            <a:r>
              <a:rPr lang="en-US" sz="1200" dirty="0" smtClean="0">
                <a:solidFill>
                  <a:schemeClr val="tx1"/>
                </a:solidFill>
              </a:rPr>
              <a:t>(</a:t>
            </a:r>
            <a:r>
              <a:rPr lang="en-US" sz="1200" dirty="0">
                <a:solidFill>
                  <a:schemeClr val="tx1"/>
                </a:solidFill>
              </a:rPr>
              <a:t>Note </a:t>
            </a:r>
            <a:r>
              <a:rPr lang="en-US" sz="1200" dirty="0" smtClean="0">
                <a:solidFill>
                  <a:schemeClr val="tx1"/>
                </a:solidFill>
              </a:rPr>
              <a:t>- Approximation </a:t>
            </a:r>
            <a:r>
              <a:rPr lang="en-US" sz="1200" dirty="0">
                <a:solidFill>
                  <a:schemeClr val="tx1"/>
                </a:solidFill>
              </a:rPr>
              <a:t>arrived as per vertical segments and client base</a:t>
            </a:r>
            <a:r>
              <a:rPr lang="en-US" sz="1200" dirty="0" smtClean="0">
                <a:solidFill>
                  <a:schemeClr val="tx1"/>
                </a:solidFill>
              </a:rPr>
              <a:t>). Infosys also focuses on </a:t>
            </a:r>
            <a:r>
              <a:rPr lang="en-US" sz="1200" b="1" dirty="0" smtClean="0">
                <a:solidFill>
                  <a:schemeClr val="tx1"/>
                </a:solidFill>
              </a:rPr>
              <a:t>Software, Semiconductor, </a:t>
            </a:r>
          </a:p>
          <a:p>
            <a:pPr algn="just">
              <a:spcBef>
                <a:spcPts val="0"/>
              </a:spcBef>
            </a:pPr>
            <a:r>
              <a:rPr lang="en-US" sz="1200" b="1" dirty="0">
                <a:solidFill>
                  <a:schemeClr val="tx1"/>
                </a:solidFill>
              </a:rPr>
              <a:t> </a:t>
            </a:r>
            <a:r>
              <a:rPr lang="en-US" sz="1200" b="1" dirty="0" smtClean="0">
                <a:solidFill>
                  <a:schemeClr val="tx1"/>
                </a:solidFill>
              </a:rPr>
              <a:t>    Computer Platform and Storage, Electronics and Professional Services segments. </a:t>
            </a:r>
            <a:endParaRPr lang="en-US" sz="1200" b="1" dirty="0">
              <a:solidFill>
                <a:schemeClr val="tx1"/>
              </a:solidFill>
            </a:endParaRPr>
          </a:p>
          <a:p>
            <a:pPr indent="-171450" algn="just">
              <a:spcBef>
                <a:spcPts val="0"/>
              </a:spcBef>
              <a:buFont typeface="Wingdings" panose="05000000000000000000" pitchFamily="2" charset="2"/>
              <a:buChar char="§"/>
            </a:pPr>
            <a:endParaRPr lang="en-US" sz="1200" dirty="0" smtClean="0"/>
          </a:p>
          <a:p>
            <a:pPr indent="-171450" algn="just">
              <a:spcBef>
                <a:spcPts val="0"/>
              </a:spcBef>
              <a:buFont typeface="Wingdings" panose="05000000000000000000" pitchFamily="2" charset="2"/>
              <a:buChar char="§"/>
            </a:pPr>
            <a:r>
              <a:rPr lang="en-US" sz="1200" dirty="0" smtClean="0"/>
              <a:t>Infosys wants to  </a:t>
            </a:r>
            <a:r>
              <a:rPr lang="en-US" sz="1200" b="1" dirty="0"/>
              <a:t>maximize its  efficiency across the value chain of </a:t>
            </a:r>
            <a:r>
              <a:rPr lang="en-US" sz="1200" b="1" dirty="0" err="1"/>
              <a:t>HiTech</a:t>
            </a:r>
            <a:r>
              <a:rPr lang="en-US" sz="1200" b="1" dirty="0"/>
              <a:t> OEM clients, </a:t>
            </a:r>
            <a:r>
              <a:rPr lang="en-US" sz="1200" dirty="0" smtClean="0"/>
              <a:t>by taking advantage of new delivery mechanisms </a:t>
            </a:r>
          </a:p>
          <a:p>
            <a:pPr algn="just">
              <a:spcBef>
                <a:spcPts val="0"/>
              </a:spcBef>
            </a:pPr>
            <a:r>
              <a:rPr lang="en-US" sz="1200" dirty="0"/>
              <a:t> </a:t>
            </a:r>
            <a:r>
              <a:rPr lang="en-US" sz="1200" dirty="0" smtClean="0"/>
              <a:t>    like cloud and streaming media and by leveraging solutions and accelerators across </a:t>
            </a:r>
            <a:r>
              <a:rPr lang="en-US" sz="1200" b="1" dirty="0"/>
              <a:t>engineering, SCM, sales, and beyond.</a:t>
            </a:r>
          </a:p>
          <a:p>
            <a:pPr marL="171450" indent="-171450" algn="just">
              <a:buFont typeface="Wingdings" panose="05000000000000000000" pitchFamily="2" charset="2"/>
              <a:buChar char="§"/>
            </a:pPr>
            <a:endParaRPr lang="en-US" sz="1200" dirty="0" smtClean="0"/>
          </a:p>
          <a:p>
            <a:pPr marL="171450" indent="-171450" algn="just">
              <a:buFont typeface="Wingdings" panose="05000000000000000000" pitchFamily="2" charset="2"/>
              <a:buChar char="§"/>
            </a:pPr>
            <a:r>
              <a:rPr lang="en-US" sz="1200" dirty="0" smtClean="0"/>
              <a:t>Infosys is eying at these areas for future investment on </a:t>
            </a:r>
            <a:r>
              <a:rPr lang="en-US" sz="1200" b="1" dirty="0"/>
              <a:t>Digital Marketing, mobility, digital commerce, social media, Apps Store </a:t>
            </a:r>
            <a:r>
              <a:rPr lang="en-US" sz="1200" dirty="0" smtClean="0"/>
              <a:t>etc and it want to combine mobility along with  in-store awareness. It wants to attain a strong competitive advantage to its competitors  with help of this offering. </a:t>
            </a:r>
          </a:p>
          <a:p>
            <a:pPr marL="171450" indent="-171450" algn="just">
              <a:buFont typeface="Wingdings" panose="05000000000000000000" pitchFamily="2" charset="2"/>
              <a:buChar char="§"/>
            </a:pPr>
            <a:endParaRPr lang="en-US" sz="1200" dirty="0" smtClean="0">
              <a:solidFill>
                <a:schemeClr val="tx1"/>
              </a:solidFill>
            </a:endParaRPr>
          </a:p>
          <a:p>
            <a:pPr marL="171450" indent="-171450" algn="just">
              <a:buFont typeface="Wingdings" panose="05000000000000000000" pitchFamily="2" charset="2"/>
              <a:buChar char="§"/>
            </a:pPr>
            <a:r>
              <a:rPr lang="en-US" sz="1200" dirty="0" smtClean="0">
                <a:solidFill>
                  <a:schemeClr val="tx1"/>
                </a:solidFill>
              </a:rPr>
              <a:t>Infosys is in </a:t>
            </a:r>
            <a:r>
              <a:rPr lang="en-US" sz="1200" b="1" dirty="0"/>
              <a:t>Execution zone for R&amp;D area for Computer peripheral &amp; storage devices, Consumer Electronics </a:t>
            </a:r>
            <a:r>
              <a:rPr lang="en-US" sz="1200" b="1" dirty="0" smtClean="0"/>
              <a:t>and leader in a Enterprise and Consumer Software </a:t>
            </a:r>
            <a:r>
              <a:rPr lang="en-US" sz="1200" dirty="0" smtClean="0">
                <a:solidFill>
                  <a:schemeClr val="tx1"/>
                </a:solidFill>
              </a:rPr>
              <a:t>as per </a:t>
            </a:r>
            <a:r>
              <a:rPr lang="en-US" sz="1200" b="1" dirty="0" err="1"/>
              <a:t>Zinnov’s</a:t>
            </a:r>
            <a:r>
              <a:rPr lang="en-US" sz="1200" b="1" dirty="0"/>
              <a:t> 2013 Global R&amp;D Service Provider Rating  </a:t>
            </a:r>
          </a:p>
          <a:p>
            <a:pPr marL="171450" indent="-171450" algn="just">
              <a:buFont typeface="Wingdings" panose="05000000000000000000" pitchFamily="2" charset="2"/>
              <a:buChar char="§"/>
            </a:pPr>
            <a:endParaRPr lang="en-US" sz="1200" dirty="0" smtClean="0">
              <a:cs typeface="Arial" pitchFamily="34" charset="0"/>
            </a:endParaRPr>
          </a:p>
          <a:p>
            <a:pPr marL="171450" indent="-171450" algn="just">
              <a:buFont typeface="Wingdings" panose="05000000000000000000" pitchFamily="2" charset="2"/>
              <a:buChar char="§"/>
            </a:pPr>
            <a:r>
              <a:rPr lang="en-US" sz="1200" dirty="0" smtClean="0">
                <a:cs typeface="Arial" pitchFamily="34" charset="0"/>
              </a:rPr>
              <a:t>The </a:t>
            </a:r>
            <a:r>
              <a:rPr lang="en-US" sz="1200" dirty="0">
                <a:cs typeface="Arial" pitchFamily="34" charset="0"/>
              </a:rPr>
              <a:t>strength of Infosys is its technological competency in </a:t>
            </a:r>
            <a:r>
              <a:rPr lang="en-US" sz="1200" b="1" dirty="0"/>
              <a:t>implementation of SAP, CRM, SCM &amp; customize the solution according to clients’ requirements.</a:t>
            </a:r>
          </a:p>
          <a:p>
            <a:pPr marL="171450" indent="-171450" algn="just">
              <a:buFont typeface="Wingdings" pitchFamily="2" charset="2"/>
              <a:buChar char="Ø"/>
            </a:pPr>
            <a:endParaRPr lang="en-US" sz="1100" dirty="0" smtClean="0">
              <a:solidFill>
                <a:schemeClr val="tx1"/>
              </a:solidFill>
            </a:endParaRPr>
          </a:p>
          <a:p>
            <a:pPr marL="171450" indent="-171450" algn="just">
              <a:buFont typeface="Wingdings" pitchFamily="2" charset="2"/>
              <a:buChar char="Ø"/>
            </a:pPr>
            <a:endParaRPr lang="en-US" sz="1150" dirty="0" smtClean="0"/>
          </a:p>
          <a:p>
            <a:pPr marL="171450" indent="-171450" algn="just">
              <a:buFont typeface="Wingdings" pitchFamily="2" charset="2"/>
              <a:buChar char="Ø"/>
            </a:pPr>
            <a:endParaRPr lang="en-US" sz="1150" dirty="0" smtClean="0"/>
          </a:p>
          <a:p>
            <a:pPr marL="171450" indent="-171450" algn="just">
              <a:buFont typeface="Wingdings" pitchFamily="2" charset="2"/>
              <a:buChar char="Ø"/>
            </a:pPr>
            <a:endParaRPr lang="en-US" sz="1150" dirty="0" smtClean="0"/>
          </a:p>
        </p:txBody>
      </p:sp>
      <p:sp>
        <p:nvSpPr>
          <p:cNvPr id="11" name="Rectangle 10"/>
          <p:cNvSpPr/>
          <p:nvPr/>
        </p:nvSpPr>
        <p:spPr>
          <a:xfrm>
            <a:off x="152400" y="4267200"/>
            <a:ext cx="8915400" cy="2133600"/>
          </a:xfrm>
          <a:prstGeom prst="rect">
            <a:avLst/>
          </a:prstGeom>
          <a:ln w="12700">
            <a:solidFill>
              <a:srgbClr val="0053FA"/>
            </a:solidFill>
          </a:ln>
        </p:spPr>
        <p:style>
          <a:lnRef idx="2">
            <a:schemeClr val="accent1"/>
          </a:lnRef>
          <a:fillRef idx="1">
            <a:schemeClr val="lt1"/>
          </a:fillRef>
          <a:effectRef idx="0">
            <a:schemeClr val="accent1"/>
          </a:effectRef>
          <a:fontRef idx="minor">
            <a:schemeClr val="dk1"/>
          </a:fontRef>
        </p:style>
        <p:txBody>
          <a:bodyPr wrap="square">
            <a:noAutofit/>
          </a:bodyPr>
          <a:lstStyle/>
          <a:p>
            <a:pPr algn="just">
              <a:lnSpc>
                <a:spcPct val="110000"/>
              </a:lnSpc>
              <a:spcBef>
                <a:spcPts val="1200"/>
              </a:spcBef>
            </a:pPr>
            <a:r>
              <a:rPr lang="en-US" sz="1400" b="1" dirty="0">
                <a:solidFill>
                  <a:schemeClr val="tx1"/>
                </a:solidFill>
                <a:latin typeface="Calibri" pitchFamily="34" charset="0"/>
              </a:rPr>
              <a:t>Key Customer </a:t>
            </a:r>
            <a:r>
              <a:rPr lang="en-US" sz="1400" b="1" dirty="0" smtClean="0">
                <a:solidFill>
                  <a:schemeClr val="tx1"/>
                </a:solidFill>
                <a:latin typeface="Calibri" pitchFamily="34" charset="0"/>
              </a:rPr>
              <a:t>and Relationships in High Tech - </a:t>
            </a:r>
          </a:p>
          <a:p>
            <a:pPr marL="171450" indent="-171450" algn="just">
              <a:spcBef>
                <a:spcPts val="0"/>
              </a:spcBef>
              <a:buFont typeface="Wingdings" panose="05000000000000000000" pitchFamily="2" charset="2"/>
              <a:buChar char="§"/>
            </a:pPr>
            <a:endParaRPr lang="en-US" sz="1200" b="1" dirty="0" smtClean="0"/>
          </a:p>
          <a:p>
            <a:pPr marL="171450" indent="-171450" algn="just">
              <a:spcBef>
                <a:spcPts val="0"/>
              </a:spcBef>
              <a:buFont typeface="Wingdings" panose="05000000000000000000" pitchFamily="2" charset="2"/>
              <a:buChar char="§"/>
            </a:pPr>
            <a:r>
              <a:rPr lang="en-US" sz="1200" b="1" dirty="0" smtClean="0"/>
              <a:t>Infosys key clients in High Tech segments are:  </a:t>
            </a:r>
          </a:p>
          <a:p>
            <a:pPr marL="628650" lvl="1" indent="-171450" algn="just">
              <a:spcBef>
                <a:spcPts val="0"/>
              </a:spcBef>
              <a:buFont typeface="Arial" panose="020B0604020202020204" pitchFamily="34" charset="0"/>
              <a:buChar char="•"/>
            </a:pPr>
            <a:endParaRPr lang="en-US" sz="1200" b="1" dirty="0" smtClean="0">
              <a:solidFill>
                <a:schemeClr val="tx1"/>
              </a:solidFill>
            </a:endParaRPr>
          </a:p>
          <a:p>
            <a:pPr marL="685800" lvl="1" indent="-228600" algn="just">
              <a:spcBef>
                <a:spcPts val="0"/>
              </a:spcBef>
              <a:buFont typeface="+mj-lt"/>
              <a:buAutoNum type="arabicPeriod"/>
            </a:pPr>
            <a:r>
              <a:rPr lang="en-US" sz="1200" b="1" dirty="0">
                <a:solidFill>
                  <a:schemeClr val="tx1"/>
                </a:solidFill>
              </a:rPr>
              <a:t>Computer Platform and Storage </a:t>
            </a:r>
            <a:r>
              <a:rPr lang="en-US" sz="1200" dirty="0"/>
              <a:t>- 1) Apple 2) NetApp 3) Toshiba 4) Hitachi5) Ricoh 6) Xerox 7) HP </a:t>
            </a:r>
          </a:p>
          <a:p>
            <a:pPr marL="685800" lvl="1" indent="-228600" algn="just">
              <a:spcBef>
                <a:spcPts val="0"/>
              </a:spcBef>
              <a:buFont typeface="+mj-lt"/>
              <a:buAutoNum type="arabicPeriod"/>
            </a:pPr>
            <a:r>
              <a:rPr lang="en-US" sz="1200" b="1" dirty="0" smtClean="0">
                <a:solidFill>
                  <a:schemeClr val="tx1"/>
                </a:solidFill>
              </a:rPr>
              <a:t>Software </a:t>
            </a:r>
            <a:r>
              <a:rPr lang="en-US" sz="1200" b="1" dirty="0">
                <a:solidFill>
                  <a:schemeClr val="tx1"/>
                </a:solidFill>
              </a:rPr>
              <a:t>segment </a:t>
            </a:r>
            <a:r>
              <a:rPr lang="en-US" sz="1200" dirty="0" smtClean="0"/>
              <a:t>- 1) Microsoft 2) Tibco 3)Novell 4) Salesforce 5) Teradata </a:t>
            </a:r>
            <a:r>
              <a:rPr lang="en-US" sz="1200" dirty="0"/>
              <a:t>6</a:t>
            </a:r>
            <a:r>
              <a:rPr lang="en-US" sz="1200" dirty="0" smtClean="0"/>
              <a:t>) JDA </a:t>
            </a:r>
            <a:r>
              <a:rPr lang="en-US" sz="1200" dirty="0"/>
              <a:t>Software group </a:t>
            </a:r>
            <a:endParaRPr lang="en-US" sz="1200" dirty="0" smtClean="0"/>
          </a:p>
          <a:p>
            <a:pPr marL="685800" lvl="1" indent="-228600" algn="just">
              <a:spcBef>
                <a:spcPts val="0"/>
              </a:spcBef>
              <a:buFont typeface="+mj-lt"/>
              <a:buAutoNum type="arabicPeriod"/>
            </a:pPr>
            <a:r>
              <a:rPr lang="en-US" sz="1200" b="1" dirty="0" smtClean="0">
                <a:solidFill>
                  <a:schemeClr val="tx1"/>
                </a:solidFill>
              </a:rPr>
              <a:t>Electronics</a:t>
            </a:r>
            <a:r>
              <a:rPr lang="en-US" sz="1200" dirty="0" smtClean="0">
                <a:solidFill>
                  <a:schemeClr val="tx1"/>
                </a:solidFill>
              </a:rPr>
              <a:t> </a:t>
            </a:r>
            <a:r>
              <a:rPr lang="en-US" sz="1200" dirty="0">
                <a:solidFill>
                  <a:schemeClr val="tx1"/>
                </a:solidFill>
              </a:rPr>
              <a:t>- 1) Royal Philips Electronic 2)Arrow Electronics</a:t>
            </a:r>
          </a:p>
          <a:p>
            <a:pPr marL="685800" lvl="1" indent="-228600" algn="just">
              <a:spcBef>
                <a:spcPts val="0"/>
              </a:spcBef>
              <a:buFont typeface="+mj-lt"/>
              <a:buAutoNum type="arabicPeriod"/>
            </a:pPr>
            <a:r>
              <a:rPr lang="en-US" sz="1200" b="1" dirty="0">
                <a:solidFill>
                  <a:schemeClr val="tx1"/>
                </a:solidFill>
              </a:rPr>
              <a:t>Professional Services </a:t>
            </a:r>
            <a:r>
              <a:rPr lang="en-US" sz="1200" dirty="0">
                <a:solidFill>
                  <a:schemeClr val="tx1"/>
                </a:solidFill>
              </a:rPr>
              <a:t>- 1) </a:t>
            </a:r>
            <a:r>
              <a:rPr lang="en-US" sz="1200" dirty="0" err="1">
                <a:solidFill>
                  <a:schemeClr val="tx1"/>
                </a:solidFill>
              </a:rPr>
              <a:t>Pricewatehousecoopers</a:t>
            </a:r>
            <a:r>
              <a:rPr lang="en-US" sz="1200" dirty="0">
                <a:solidFill>
                  <a:schemeClr val="tx1"/>
                </a:solidFill>
              </a:rPr>
              <a:t> 2)Arrow </a:t>
            </a:r>
            <a:r>
              <a:rPr lang="en-US" sz="1200" dirty="0" smtClean="0">
                <a:solidFill>
                  <a:schemeClr val="tx1"/>
                </a:solidFill>
              </a:rPr>
              <a:t>Electronics</a:t>
            </a:r>
          </a:p>
          <a:p>
            <a:pPr marL="685800" lvl="1" indent="-228600" algn="just">
              <a:spcBef>
                <a:spcPts val="0"/>
              </a:spcBef>
              <a:buFont typeface="+mj-lt"/>
              <a:buAutoNum type="arabicPeriod"/>
            </a:pPr>
            <a:r>
              <a:rPr lang="en-US" sz="1200" b="1" dirty="0">
                <a:solidFill>
                  <a:schemeClr val="tx1"/>
                </a:solidFill>
              </a:rPr>
              <a:t>Semiconductor</a:t>
            </a:r>
            <a:r>
              <a:rPr lang="en-US" sz="1200" dirty="0"/>
              <a:t> - 1) Intel </a:t>
            </a:r>
            <a:r>
              <a:rPr lang="en-US" sz="1200" dirty="0" smtClean="0"/>
              <a:t>2) </a:t>
            </a:r>
            <a:r>
              <a:rPr lang="en-US" sz="1200" dirty="0" smtClean="0">
                <a:hlinkClick r:id="rId3"/>
              </a:rPr>
              <a:t>Masked customer 2  </a:t>
            </a:r>
            <a:endParaRPr lang="en-US" sz="1200" dirty="0">
              <a:solidFill>
                <a:schemeClr val="tx1"/>
              </a:solidFill>
            </a:endParaRPr>
          </a:p>
          <a:p>
            <a:pPr marL="169863" indent="-169863" algn="just">
              <a:spcBef>
                <a:spcPts val="0"/>
              </a:spcBef>
              <a:buFont typeface="Wingdings" pitchFamily="2" charset="2"/>
              <a:buChar char="Ø"/>
            </a:pPr>
            <a:endParaRPr lang="en-US" sz="1200" dirty="0" smtClean="0"/>
          </a:p>
          <a:p>
            <a:pPr marL="171450" indent="-171450" algn="just">
              <a:spcBef>
                <a:spcPts val="0"/>
              </a:spcBef>
              <a:buFont typeface="Wingdings" panose="05000000000000000000" pitchFamily="2" charset="2"/>
              <a:buChar char="§"/>
            </a:pPr>
            <a:r>
              <a:rPr lang="en-US" sz="1200" dirty="0" smtClean="0"/>
              <a:t>Infosys </a:t>
            </a:r>
            <a:r>
              <a:rPr lang="en-US" sz="1200" dirty="0"/>
              <a:t>partnering with the world’s top software vendors </a:t>
            </a:r>
            <a:r>
              <a:rPr lang="en-US" sz="1200" dirty="0" smtClean="0">
                <a:solidFill>
                  <a:schemeClr val="tx1"/>
                </a:solidFill>
              </a:rPr>
              <a:t>like </a:t>
            </a:r>
            <a:r>
              <a:rPr lang="en-US" sz="1200" dirty="0">
                <a:solidFill>
                  <a:schemeClr val="tx1"/>
                </a:solidFill>
              </a:rPr>
              <a:t>1) Microsoft 2) SAP AG 3) HP 4)IBM 5)Oracle </a:t>
            </a:r>
            <a:r>
              <a:rPr lang="en-US" sz="1200" dirty="0"/>
              <a:t>and </a:t>
            </a:r>
            <a:r>
              <a:rPr lang="en-US" sz="1200" dirty="0" smtClean="0"/>
              <a:t>others</a:t>
            </a:r>
            <a:r>
              <a:rPr lang="en-US" sz="1200" dirty="0"/>
              <a:t> </a:t>
            </a:r>
          </a:p>
        </p:txBody>
      </p:sp>
      <p:sp>
        <p:nvSpPr>
          <p:cNvPr id="6" name="Title 1"/>
          <p:cNvSpPr txBox="1">
            <a:spLocks/>
          </p:cNvSpPr>
          <p:nvPr/>
        </p:nvSpPr>
        <p:spPr>
          <a:xfrm>
            <a:off x="1676400" y="-4763"/>
            <a:ext cx="7467600" cy="563563"/>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b="1" dirty="0" smtClean="0"/>
              <a:t>Executive Summary - High Tech</a:t>
            </a:r>
            <a:endParaRPr lang="en-IN"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343564226"/>
              </p:ext>
            </p:extLst>
          </p:nvPr>
        </p:nvGraphicFramePr>
        <p:xfrm>
          <a:off x="76200" y="745468"/>
          <a:ext cx="8915400" cy="5450490"/>
        </p:xfrm>
        <a:graphic>
          <a:graphicData uri="http://schemas.openxmlformats.org/drawingml/2006/table">
            <a:tbl>
              <a:tblPr firstRow="1" bandRow="1">
                <a:effectLst>
                  <a:innerShdw blurRad="63500" dist="50800" dir="18900000">
                    <a:prstClr val="black">
                      <a:alpha val="50000"/>
                    </a:prstClr>
                  </a:innerShdw>
                </a:effectLst>
                <a:tableStyleId>{3C2FFA5D-87B4-456A-9821-1D502468CF0F}</a:tableStyleId>
              </a:tblPr>
              <a:tblGrid>
                <a:gridCol w="1317929"/>
                <a:gridCol w="7597471"/>
              </a:tblGrid>
              <a:tr h="359744">
                <a:tc>
                  <a:txBody>
                    <a:bodyPr/>
                    <a:lstStyle/>
                    <a:p>
                      <a:r>
                        <a:rPr lang="en-US" dirty="0" smtClean="0"/>
                        <a:t>Company</a:t>
                      </a:r>
                      <a:endParaRPr lang="en-US" b="1" dirty="0">
                        <a:solidFill>
                          <a:srgbClr val="0053FA"/>
                        </a:solidFill>
                        <a:latin typeface="Aharoni" pitchFamily="2" charset="-79"/>
                        <a:cs typeface="Aharoni" pitchFamily="2" charset="-79"/>
                      </a:endParaRPr>
                    </a:p>
                  </a:txBody>
                  <a:tcPr/>
                </a:tc>
                <a:tc>
                  <a:txBody>
                    <a:bodyPr/>
                    <a:lstStyle/>
                    <a:p>
                      <a:r>
                        <a:rPr lang="en-US" dirty="0" smtClean="0"/>
                        <a:t>                                                       Area of Alliance</a:t>
                      </a:r>
                      <a:endParaRPr lang="en-US" b="1" dirty="0">
                        <a:solidFill>
                          <a:srgbClr val="0053FA"/>
                        </a:solidFill>
                        <a:latin typeface="Aharoni" pitchFamily="2" charset="-79"/>
                        <a:cs typeface="Aharoni" pitchFamily="2" charset="-79"/>
                      </a:endParaRPr>
                    </a:p>
                  </a:txBody>
                  <a:tcPr/>
                </a:tc>
              </a:tr>
              <a:tr h="443519">
                <a:tc>
                  <a:txBody>
                    <a:bodyPr/>
                    <a:lstStyle/>
                    <a:p>
                      <a:r>
                        <a:rPr lang="en-US" sz="1200" dirty="0" smtClean="0"/>
                        <a:t>CA Technologies</a:t>
                      </a:r>
                      <a:endParaRPr lang="en-US" sz="1200" dirty="0">
                        <a:latin typeface="Arial" pitchFamily="34" charset="0"/>
                        <a:cs typeface="Arial" pitchFamily="34" charset="0"/>
                      </a:endParaRPr>
                    </a:p>
                  </a:txBody>
                  <a:tcPr/>
                </a:tc>
                <a:tc>
                  <a:txBody>
                    <a:bodyPr/>
                    <a:lstStyle/>
                    <a:p>
                      <a:r>
                        <a:rPr lang="en-US" sz="1100" dirty="0" smtClean="0">
                          <a:effectLst/>
                        </a:rPr>
                        <a:t>Given Infosys' expertise in CA Technologies' focus areas such as Identity and Access Management and IT Governance, CA Technologies is keen on creating a joint value proposition with Infosys for mutual customers.</a:t>
                      </a:r>
                      <a:endParaRPr lang="en-US" sz="1100" dirty="0">
                        <a:latin typeface="Arial" pitchFamily="34" charset="0"/>
                        <a:cs typeface="Arial" pitchFamily="34" charset="0"/>
                      </a:endParaRPr>
                    </a:p>
                  </a:txBody>
                  <a:tcPr/>
                </a:tc>
              </a:tr>
              <a:tr h="413951">
                <a:tc>
                  <a:txBody>
                    <a:bodyPr/>
                    <a:lstStyle/>
                    <a:p>
                      <a:r>
                        <a:rPr lang="en-US" sz="1200" dirty="0" smtClean="0"/>
                        <a:t>HP</a:t>
                      </a:r>
                      <a:endParaRPr lang="en-US" sz="1200" dirty="0">
                        <a:latin typeface="Arial" pitchFamily="34" charset="0"/>
                        <a:cs typeface="Arial" pitchFamily="34" charset="0"/>
                      </a:endParaRPr>
                    </a:p>
                  </a:txBody>
                  <a:tcPr/>
                </a:tc>
                <a:tc>
                  <a:txBody>
                    <a:bodyPr/>
                    <a:lstStyle/>
                    <a:p>
                      <a:r>
                        <a:rPr lang="en-US" sz="1100" dirty="0" smtClean="0">
                          <a:effectLst/>
                        </a:rPr>
                        <a:t>Infosys is an HP Global Systems Integration Partner with experience across the Hardware, Server, Storage, and HP Business Technology Optimization Product Suite.</a:t>
                      </a:r>
                      <a:endParaRPr lang="en-US" sz="1100" dirty="0">
                        <a:latin typeface="Arial" pitchFamily="34" charset="0"/>
                        <a:cs typeface="Arial" pitchFamily="34" charset="0"/>
                      </a:endParaRPr>
                    </a:p>
                  </a:txBody>
                  <a:tcPr/>
                </a:tc>
              </a:tr>
              <a:tr h="680063">
                <a:tc>
                  <a:txBody>
                    <a:bodyPr/>
                    <a:lstStyle/>
                    <a:p>
                      <a:r>
                        <a:rPr lang="en-US" sz="1200" dirty="0" smtClean="0"/>
                        <a:t>IBM</a:t>
                      </a:r>
                      <a:endParaRPr lang="en-US" sz="1200" dirty="0">
                        <a:latin typeface="Arial" pitchFamily="34" charset="0"/>
                        <a:cs typeface="Arial" pitchFamily="34" charset="0"/>
                      </a:endParaRPr>
                    </a:p>
                  </a:txBody>
                  <a:tcPr/>
                </a:tc>
                <a:tc>
                  <a:txBody>
                    <a:bodyPr/>
                    <a:lstStyle/>
                    <a:p>
                      <a:r>
                        <a:rPr lang="en-US" dirty="0" smtClean="0">
                          <a:effectLst/>
                        </a:rPr>
                        <a:t> </a:t>
                      </a:r>
                      <a:r>
                        <a:rPr lang="en-US" sz="1100" dirty="0" smtClean="0">
                          <a:effectLst/>
                        </a:rPr>
                        <a:t>Infosys and IBM have partnered to create solutions across industries including e-commerce in retail, and Customer Data Integration for a major U.S. bank. Infosys has centers of excellence in IBM software including Web Sphere Commerce</a:t>
                      </a:r>
                      <a:r>
                        <a:rPr lang="en-US" sz="1100" baseline="0" dirty="0" smtClean="0">
                          <a:effectLst/>
                        </a:rPr>
                        <a:t> etc.</a:t>
                      </a:r>
                      <a:endParaRPr lang="en-US" dirty="0"/>
                    </a:p>
                  </a:txBody>
                  <a:tcPr/>
                </a:tc>
              </a:tr>
              <a:tr h="413951">
                <a:tc>
                  <a:txBody>
                    <a:bodyPr/>
                    <a:lstStyle/>
                    <a:p>
                      <a:r>
                        <a:rPr lang="en-US" sz="1200" dirty="0" smtClean="0"/>
                        <a:t>INFORMITICA</a:t>
                      </a:r>
                      <a:endParaRPr lang="en-US" sz="1200" dirty="0">
                        <a:latin typeface="Arial" pitchFamily="34" charset="0"/>
                        <a:cs typeface="Arial" pitchFamily="34" charset="0"/>
                      </a:endParaRPr>
                    </a:p>
                  </a:txBody>
                  <a:tcPr/>
                </a:tc>
                <a:tc>
                  <a:txBody>
                    <a:bodyPr/>
                    <a:lstStyle/>
                    <a:p>
                      <a:r>
                        <a:rPr lang="en-US" sz="1100" dirty="0" smtClean="0">
                          <a:effectLst/>
                        </a:rPr>
                        <a:t>With the help of Informatica's technical support and product development groups, Infosys has deepened its expertise around Informatica's leading tools and applications.</a:t>
                      </a:r>
                      <a:endParaRPr lang="en-US" sz="1100" dirty="0">
                        <a:latin typeface="Arial" pitchFamily="34" charset="0"/>
                        <a:cs typeface="Arial" pitchFamily="34" charset="0"/>
                      </a:endParaRPr>
                    </a:p>
                  </a:txBody>
                  <a:tcPr/>
                </a:tc>
              </a:tr>
              <a:tr h="413951">
                <a:tc>
                  <a:txBody>
                    <a:bodyPr/>
                    <a:lstStyle/>
                    <a:p>
                      <a:r>
                        <a:rPr lang="en-US" sz="1200" dirty="0" smtClean="0"/>
                        <a:t>Salesforce.com</a:t>
                      </a:r>
                      <a:endParaRPr lang="en-US" sz="1200" dirty="0">
                        <a:latin typeface="Arial" pitchFamily="34" charset="0"/>
                        <a:cs typeface="Arial" pitchFamily="34" charset="0"/>
                      </a:endParaRPr>
                    </a:p>
                  </a:txBody>
                  <a:tcPr/>
                </a:tc>
                <a:tc>
                  <a:txBody>
                    <a:bodyPr/>
                    <a:lstStyle/>
                    <a:p>
                      <a:r>
                        <a:rPr lang="en-US" sz="1100" dirty="0" smtClean="0">
                          <a:effectLst/>
                        </a:rPr>
                        <a:t> This</a:t>
                      </a:r>
                      <a:r>
                        <a:rPr lang="en-US" sz="1100" baseline="0" dirty="0" smtClean="0">
                          <a:effectLst/>
                        </a:rPr>
                        <a:t> alliance’s </a:t>
                      </a:r>
                      <a:r>
                        <a:rPr lang="en-US" sz="1100" dirty="0" smtClean="0">
                          <a:effectLst/>
                        </a:rPr>
                        <a:t> footprint includes skills in Force.com, CRM, Call Centers, and SFA across multiple industries including financial services, manufacturing, communications, energy and utilities, retail, and health and life sciences.</a:t>
                      </a:r>
                      <a:endParaRPr lang="en-US" sz="1100" dirty="0">
                        <a:latin typeface="Arial" pitchFamily="34" charset="0"/>
                        <a:cs typeface="Arial" pitchFamily="34" charset="0"/>
                      </a:endParaRPr>
                    </a:p>
                  </a:txBody>
                  <a:tcPr/>
                </a:tc>
              </a:tr>
              <a:tr h="576575">
                <a:tc>
                  <a:txBody>
                    <a:bodyPr/>
                    <a:lstStyle/>
                    <a:p>
                      <a:r>
                        <a:rPr lang="en-US" sz="1200" dirty="0" smtClean="0"/>
                        <a:t>SIEMENS</a:t>
                      </a:r>
                      <a:endParaRPr lang="en-US" sz="1200" dirty="0">
                        <a:latin typeface="Arial" pitchFamily="34" charset="0"/>
                        <a:cs typeface="Arial" pitchFamily="34" charset="0"/>
                      </a:endParaRPr>
                    </a:p>
                  </a:txBody>
                  <a:tcPr/>
                </a:tc>
                <a:tc>
                  <a:txBody>
                    <a:bodyPr/>
                    <a:lstStyle/>
                    <a:p>
                      <a:r>
                        <a:rPr lang="en-US" sz="1100" dirty="0" smtClean="0">
                          <a:effectLst/>
                        </a:rPr>
                        <a:t>Infosys is a global alliance partner of Siemens PLM for their Product Lifecycle Management (PLM)-based offerings. Under this agreement, Siemens PLM and Infosys will develop joint solutions and go-to-market plans for specific industries.</a:t>
                      </a:r>
                      <a:endParaRPr lang="en-US" sz="1100" dirty="0">
                        <a:latin typeface="Arial" pitchFamily="34" charset="0"/>
                        <a:cs typeface="Arial" pitchFamily="34" charset="0"/>
                      </a:endParaRPr>
                    </a:p>
                  </a:txBody>
                  <a:tcPr/>
                </a:tc>
              </a:tr>
              <a:tr h="542079">
                <a:tc>
                  <a:txBody>
                    <a:bodyPr/>
                    <a:lstStyle/>
                    <a:p>
                      <a:r>
                        <a:rPr lang="en-US" sz="1200" dirty="0" smtClean="0"/>
                        <a:t>TIBCO</a:t>
                      </a:r>
                      <a:endParaRPr lang="en-US" sz="1200" dirty="0">
                        <a:latin typeface="Arial" pitchFamily="34" charset="0"/>
                        <a:cs typeface="Arial" pitchFamily="34" charset="0"/>
                      </a:endParaRPr>
                    </a:p>
                  </a:txBody>
                  <a:tcPr/>
                </a:tc>
                <a:tc>
                  <a:txBody>
                    <a:bodyPr/>
                    <a:lstStyle/>
                    <a:p>
                      <a:r>
                        <a:rPr lang="en-US" sz="1100" dirty="0" smtClean="0">
                          <a:effectLst/>
                        </a:rPr>
                        <a:t>Infosys and TIBCO Software Inc. work together to provide integration of TIBCO's entire product line.  Infosys provides technical leadership and domain expertise in product features and capabilities.</a:t>
                      </a:r>
                      <a:endParaRPr lang="en-US" sz="1100" dirty="0">
                        <a:latin typeface="Arial" pitchFamily="34" charset="0"/>
                        <a:cs typeface="Arial" pitchFamily="34" charset="0"/>
                      </a:endParaRPr>
                    </a:p>
                  </a:txBody>
                  <a:tcPr/>
                </a:tc>
              </a:tr>
              <a:tr h="413951">
                <a:tc>
                  <a:txBody>
                    <a:bodyPr/>
                    <a:lstStyle/>
                    <a:p>
                      <a:r>
                        <a:rPr lang="en-US" sz="1200" dirty="0" smtClean="0"/>
                        <a:t>Autonomy</a:t>
                      </a:r>
                      <a:endParaRPr lang="en-US" sz="1200" dirty="0">
                        <a:latin typeface="Arial" pitchFamily="34" charset="0"/>
                        <a:cs typeface="Arial" pitchFamily="34" charset="0"/>
                      </a:endParaRPr>
                    </a:p>
                  </a:txBody>
                  <a:tcPr/>
                </a:tc>
                <a:tc>
                  <a:txBody>
                    <a:bodyPr/>
                    <a:lstStyle/>
                    <a:p>
                      <a:r>
                        <a:rPr lang="en-US" sz="1100" dirty="0" smtClean="0">
                          <a:effectLst/>
                        </a:rPr>
                        <a:t>Autonomy Corporation </a:t>
                      </a:r>
                      <a:r>
                        <a:rPr lang="en-US" sz="1100" dirty="0" err="1" smtClean="0">
                          <a:effectLst/>
                        </a:rPr>
                        <a:t>plc</a:t>
                      </a:r>
                      <a:r>
                        <a:rPr lang="en-US" sz="1100" dirty="0" smtClean="0">
                          <a:effectLst/>
                        </a:rPr>
                        <a:t>, a global leader in infrastructure software for the enterprise, spearheads the Meaning Based Computing movement. It gives</a:t>
                      </a:r>
                      <a:r>
                        <a:rPr lang="en-US" sz="1100" baseline="0" dirty="0" smtClean="0">
                          <a:effectLst/>
                        </a:rPr>
                        <a:t> support to Infosys.</a:t>
                      </a:r>
                      <a:endParaRPr lang="en-US" sz="1100" dirty="0">
                        <a:latin typeface="Arial" pitchFamily="34" charset="0"/>
                        <a:cs typeface="Arial" pitchFamily="34" charset="0"/>
                      </a:endParaRPr>
                    </a:p>
                  </a:txBody>
                  <a:tcPr/>
                </a:tc>
              </a:tr>
              <a:tr h="443519">
                <a:tc>
                  <a:txBody>
                    <a:bodyPr/>
                    <a:lstStyle/>
                    <a:p>
                      <a:r>
                        <a:rPr lang="en-US" sz="1200" dirty="0" smtClean="0"/>
                        <a:t>Sterling Commerce</a:t>
                      </a:r>
                      <a:endParaRPr lang="en-US" sz="1200" dirty="0">
                        <a:latin typeface="Arial" pitchFamily="34" charset="0"/>
                        <a:cs typeface="Arial" pitchFamily="34" charset="0"/>
                      </a:endParaRPr>
                    </a:p>
                  </a:txBody>
                  <a:tcPr/>
                </a:tc>
                <a:tc>
                  <a:txBody>
                    <a:bodyPr/>
                    <a:lstStyle/>
                    <a:p>
                      <a:r>
                        <a:rPr lang="en-US" sz="1100" dirty="0" smtClean="0">
                          <a:effectLst/>
                        </a:rPr>
                        <a:t>Infosys and Sterling Commerce are committed to provide greater experience to customers around the world with proven industry-leading joint solution offerings in e-commerce, order management and B2B connectivity. </a:t>
                      </a:r>
                      <a:endParaRPr lang="en-US" sz="1100" dirty="0">
                        <a:latin typeface="Arial" pitchFamily="34" charset="0"/>
                        <a:cs typeface="Arial" pitchFamily="34" charset="0"/>
                      </a:endParaRPr>
                    </a:p>
                  </a:txBody>
                  <a:tcPr/>
                </a:tc>
              </a:tr>
              <a:tr h="404094">
                <a:tc>
                  <a:txBody>
                    <a:bodyPr/>
                    <a:lstStyle/>
                    <a:p>
                      <a:r>
                        <a:rPr lang="en-US" sz="1200" dirty="0" smtClean="0"/>
                        <a:t>Pegasystems</a:t>
                      </a:r>
                      <a:endParaRPr lang="en-US" sz="1200" dirty="0">
                        <a:latin typeface="Arial" pitchFamily="34" charset="0"/>
                        <a:cs typeface="Arial" pitchFamily="34" charset="0"/>
                      </a:endParaRPr>
                    </a:p>
                  </a:txBody>
                  <a:tcPr/>
                </a:tc>
                <a:tc>
                  <a:txBody>
                    <a:bodyPr/>
                    <a:lstStyle/>
                    <a:p>
                      <a:r>
                        <a:rPr lang="en-US" sz="1100" dirty="0" smtClean="0"/>
                        <a:t>It provides software support to Infosys.</a:t>
                      </a:r>
                      <a:endParaRPr lang="en-US" sz="1100" dirty="0">
                        <a:latin typeface="Arial" pitchFamily="34" charset="0"/>
                        <a:cs typeface="Arial" pitchFamily="34" charset="0"/>
                      </a:endParaRPr>
                    </a:p>
                  </a:txBody>
                  <a:tcPr/>
                </a:tc>
              </a:tr>
              <a:tr h="257786">
                <a:tc>
                  <a:txBody>
                    <a:bodyPr/>
                    <a:lstStyle/>
                    <a:p>
                      <a:r>
                        <a:rPr lang="en-US" sz="1200" dirty="0" smtClean="0"/>
                        <a:t>Xerox</a:t>
                      </a:r>
                      <a:endParaRPr lang="en-US" sz="1200" dirty="0">
                        <a:latin typeface="Arial" pitchFamily="34" charset="0"/>
                        <a:cs typeface="Arial" pitchFamily="34" charset="0"/>
                      </a:endParaRPr>
                    </a:p>
                  </a:txBody>
                  <a:tcPr/>
                </a:tc>
                <a:tc>
                  <a:txBody>
                    <a:bodyPr/>
                    <a:lstStyle/>
                    <a:p>
                      <a:r>
                        <a:rPr lang="en-US" sz="1100" dirty="0" smtClean="0"/>
                        <a:t>Document management technology &amp; service enterprise support to Infosys.</a:t>
                      </a:r>
                      <a:endParaRPr lang="en-US" sz="1100" dirty="0">
                        <a:latin typeface="Arial" pitchFamily="34" charset="0"/>
                        <a:cs typeface="Arial" pitchFamily="34" charset="0"/>
                      </a:endParaRPr>
                    </a:p>
                  </a:txBody>
                  <a:tcPr/>
                </a:tc>
              </a:tr>
            </a:tbl>
          </a:graphicData>
        </a:graphic>
      </p:graphicFrame>
      <p:sp>
        <p:nvSpPr>
          <p:cNvPr id="5"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Alliance Partners </a:t>
            </a:r>
            <a:endParaRPr lang="en-US" sz="2400" b="1" dirty="0">
              <a:latin typeface="Myadpro"/>
            </a:endParaRPr>
          </a:p>
        </p:txBody>
      </p:sp>
    </p:spTree>
    <p:extLst>
      <p:ext uri="{BB962C8B-B14F-4D97-AF65-F5344CB8AC3E}">
        <p14:creationId xmlns:p14="http://schemas.microsoft.com/office/powerpoint/2010/main" xmlns="" val="2567923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31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875101842"/>
              </p:ext>
            </p:extLst>
          </p:nvPr>
        </p:nvGraphicFramePr>
        <p:xfrm>
          <a:off x="76200" y="745468"/>
          <a:ext cx="8763001" cy="2377440"/>
        </p:xfrm>
        <a:graphic>
          <a:graphicData uri="http://schemas.openxmlformats.org/drawingml/2006/table">
            <a:tbl>
              <a:tblPr firstRow="1" bandRow="1">
                <a:effectLst>
                  <a:innerShdw blurRad="63500" dist="50800" dir="18900000">
                    <a:prstClr val="black">
                      <a:alpha val="50000"/>
                    </a:prstClr>
                  </a:innerShdw>
                </a:effectLst>
                <a:tableStyleId>{3C2FFA5D-87B4-456A-9821-1D502468CF0F}</a:tableStyleId>
              </a:tblPr>
              <a:tblGrid>
                <a:gridCol w="1295400"/>
                <a:gridCol w="7467601"/>
              </a:tblGrid>
              <a:tr h="359744">
                <a:tc>
                  <a:txBody>
                    <a:bodyPr/>
                    <a:lstStyle/>
                    <a:p>
                      <a:r>
                        <a:rPr lang="en-US" dirty="0" smtClean="0"/>
                        <a:t>Company</a:t>
                      </a:r>
                      <a:endParaRPr lang="en-US" b="1" dirty="0">
                        <a:solidFill>
                          <a:srgbClr val="0053FA"/>
                        </a:solidFill>
                        <a:latin typeface="Aharoni" pitchFamily="2" charset="-79"/>
                        <a:cs typeface="Aharoni" pitchFamily="2" charset="-79"/>
                      </a:endParaRPr>
                    </a:p>
                  </a:txBody>
                  <a:tcPr/>
                </a:tc>
                <a:tc>
                  <a:txBody>
                    <a:bodyPr/>
                    <a:lstStyle/>
                    <a:p>
                      <a:r>
                        <a:rPr lang="en-US" dirty="0" smtClean="0"/>
                        <a:t>                                                       Area of Alliance</a:t>
                      </a:r>
                      <a:endParaRPr lang="en-US" b="1" dirty="0">
                        <a:solidFill>
                          <a:srgbClr val="0053FA"/>
                        </a:solidFill>
                        <a:latin typeface="Aharoni" pitchFamily="2" charset="-79"/>
                        <a:cs typeface="Aharoni" pitchFamily="2" charset="-79"/>
                      </a:endParaRPr>
                    </a:p>
                  </a:txBody>
                  <a:tcPr/>
                </a:tc>
              </a:tr>
              <a:tr h="443519">
                <a:tc>
                  <a:txBody>
                    <a:bodyPr/>
                    <a:lstStyle/>
                    <a:p>
                      <a:r>
                        <a:rPr lang="en-US" sz="1200" dirty="0" smtClean="0"/>
                        <a:t>OSIsoft</a:t>
                      </a:r>
                      <a:endParaRPr lang="en-US" sz="1200" dirty="0">
                        <a:latin typeface="Arial" pitchFamily="34" charset="0"/>
                        <a:cs typeface="Arial" pitchFamily="34" charset="0"/>
                      </a:endParaRPr>
                    </a:p>
                  </a:txBody>
                  <a:tcPr/>
                </a:tc>
                <a:tc>
                  <a:txBody>
                    <a:bodyPr/>
                    <a:lstStyle/>
                    <a:p>
                      <a:r>
                        <a:rPr lang="en-US" sz="1100" dirty="0" smtClean="0">
                          <a:effectLst/>
                        </a:rPr>
                        <a:t>OSIsoft® delivers PI System®, the world's leading highly scalable and secure infrastructure for the management of real-time data and events, and for connecting people with the right information, at the right time, to analyze, collaborate, and act. It gives support to Infosys.</a:t>
                      </a:r>
                      <a:endParaRPr lang="en-US" sz="1100" dirty="0">
                        <a:latin typeface="Arial" pitchFamily="34" charset="0"/>
                        <a:cs typeface="Arial" pitchFamily="34" charset="0"/>
                      </a:endParaRPr>
                    </a:p>
                  </a:txBody>
                  <a:tcPr/>
                </a:tc>
              </a:tr>
              <a:tr h="413951">
                <a:tc>
                  <a:txBody>
                    <a:bodyPr/>
                    <a:lstStyle/>
                    <a:p>
                      <a:r>
                        <a:rPr lang="en-US" sz="1200" dirty="0" smtClean="0"/>
                        <a:t>NetApp</a:t>
                      </a:r>
                      <a:endParaRPr lang="en-US" sz="1200" dirty="0">
                        <a:latin typeface="Arial" pitchFamily="34" charset="0"/>
                        <a:cs typeface="Arial" pitchFamily="34" charset="0"/>
                      </a:endParaRPr>
                    </a:p>
                  </a:txBody>
                  <a:tcPr/>
                </a:tc>
                <a:tc>
                  <a:txBody>
                    <a:bodyPr/>
                    <a:lstStyle/>
                    <a:p>
                      <a:r>
                        <a:rPr lang="en-US" sz="1100" dirty="0" smtClean="0">
                          <a:effectLst/>
                        </a:rPr>
                        <a:t>Infosys is a NetApp Global System Integrator with a specific focus on cloud services and big-data analytics. NetApp creates innovative storage and data management solutions that deliver outstanding cost efficiency and accelerate business breakthroughs.</a:t>
                      </a:r>
                      <a:endParaRPr lang="en-US" sz="1100" dirty="0">
                        <a:latin typeface="Arial" pitchFamily="34" charset="0"/>
                        <a:cs typeface="Arial" pitchFamily="34" charset="0"/>
                      </a:endParaRPr>
                    </a:p>
                  </a:txBody>
                  <a:tcPr/>
                </a:tc>
              </a:tr>
              <a:tr h="680063">
                <a:tc>
                  <a:txBody>
                    <a:bodyPr/>
                    <a:lstStyle/>
                    <a:p>
                      <a:r>
                        <a:rPr lang="en-US" sz="1200" dirty="0" smtClean="0"/>
                        <a:t>Hitachi</a:t>
                      </a:r>
                      <a:endParaRPr lang="en-US" sz="1200" dirty="0">
                        <a:latin typeface="Arial" pitchFamily="34" charset="0"/>
                        <a:cs typeface="Arial" pitchFamily="34" charset="0"/>
                      </a:endParaRPr>
                    </a:p>
                  </a:txBody>
                  <a:tcPr/>
                </a:tc>
                <a:tc>
                  <a:txBody>
                    <a:bodyPr/>
                    <a:lstStyle/>
                    <a:p>
                      <a:r>
                        <a:rPr lang="en-US" sz="1200" dirty="0" smtClean="0">
                          <a:effectLst/>
                        </a:rPr>
                        <a:t>Infosys is a Hitachi Data Systems (HDS) Strategic Global System Integrator with specific focus on infrastructure transformation solutions in storage, backup and converged solutions. Hitachi Data Systems provides best-in-class information technologies, services and solutions that deliver compelling customer ROI, unmatched return on assets (ROA) and demonstrable business impact.</a:t>
                      </a:r>
                      <a:endParaRPr lang="en-US" sz="1200" dirty="0"/>
                    </a:p>
                  </a:txBody>
                  <a:tcPr/>
                </a:tc>
              </a:tr>
            </a:tbl>
          </a:graphicData>
        </a:graphic>
      </p:graphicFrame>
      <p:sp>
        <p:nvSpPr>
          <p:cNvPr id="6"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Alliance Partners </a:t>
            </a:r>
            <a:endParaRPr lang="en-US" sz="2400" b="1" dirty="0">
              <a:latin typeface="Myadpro"/>
            </a:endParaRPr>
          </a:p>
        </p:txBody>
      </p:sp>
    </p:spTree>
    <p:extLst>
      <p:ext uri="{BB962C8B-B14F-4D97-AF65-F5344CB8AC3E}">
        <p14:creationId xmlns:p14="http://schemas.microsoft.com/office/powerpoint/2010/main" xmlns="" val="1400769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87766740"/>
              </p:ext>
            </p:extLst>
          </p:nvPr>
        </p:nvGraphicFramePr>
        <p:xfrm>
          <a:off x="170634" y="914400"/>
          <a:ext cx="8839200" cy="3248990"/>
        </p:xfrm>
        <a:graphic>
          <a:graphicData uri="http://schemas.openxmlformats.org/drawingml/2006/table">
            <a:tbl>
              <a:tblPr firstRow="1" bandRow="1">
                <a:effectLst>
                  <a:innerShdw blurRad="63500" dist="50800" dir="18900000">
                    <a:prstClr val="black">
                      <a:alpha val="50000"/>
                    </a:prstClr>
                  </a:innerShdw>
                </a:effectLst>
                <a:tableStyleId>{69CF1AB2-1976-4502-BF36-3FF5EA218861}</a:tableStyleId>
              </a:tblPr>
              <a:tblGrid>
                <a:gridCol w="1433384"/>
                <a:gridCol w="1274119"/>
                <a:gridCol w="645297"/>
                <a:gridCol w="838200"/>
                <a:gridCol w="609600"/>
                <a:gridCol w="4038600"/>
              </a:tblGrid>
              <a:tr h="533400">
                <a:tc>
                  <a:txBody>
                    <a:bodyPr/>
                    <a:lstStyle/>
                    <a:p>
                      <a:r>
                        <a:rPr lang="en-US" sz="1200" dirty="0" smtClean="0"/>
                        <a:t>Company</a:t>
                      </a:r>
                      <a:endParaRPr lang="en-US" sz="1200" dirty="0">
                        <a:latin typeface="+mj-lt"/>
                        <a:cs typeface="Aharoni" pitchFamily="2" charset="-79"/>
                      </a:endParaRPr>
                    </a:p>
                  </a:txBody>
                  <a:tcPr/>
                </a:tc>
                <a:tc>
                  <a:txBody>
                    <a:bodyPr/>
                    <a:lstStyle/>
                    <a:p>
                      <a:r>
                        <a:rPr lang="en-US" sz="1200" dirty="0" smtClean="0"/>
                        <a:t>Area of Business </a:t>
                      </a:r>
                      <a:endParaRPr lang="en-US" sz="1200" dirty="0">
                        <a:latin typeface="+mj-lt"/>
                        <a:cs typeface="Aharoni" pitchFamily="2" charset="-79"/>
                      </a:endParaRPr>
                    </a:p>
                  </a:txBody>
                  <a:tcPr/>
                </a:tc>
                <a:tc>
                  <a:txBody>
                    <a:bodyPr/>
                    <a:lstStyle/>
                    <a:p>
                      <a:r>
                        <a:rPr lang="en-US" sz="1200" dirty="0" smtClean="0"/>
                        <a:t>Value</a:t>
                      </a:r>
                      <a:endParaRPr lang="en-US" sz="1200" dirty="0">
                        <a:latin typeface="+mj-lt"/>
                        <a:cs typeface="Aharoni" pitchFamily="2" charset="-79"/>
                      </a:endParaRPr>
                    </a:p>
                  </a:txBody>
                  <a:tcPr/>
                </a:tc>
                <a:tc>
                  <a:txBody>
                    <a:bodyPr/>
                    <a:lstStyle/>
                    <a:p>
                      <a:r>
                        <a:rPr lang="en-US" sz="1200" dirty="0" smtClean="0"/>
                        <a:t>Location</a:t>
                      </a:r>
                      <a:endParaRPr lang="en-US" sz="1200" dirty="0">
                        <a:latin typeface="+mj-lt"/>
                        <a:cs typeface="Aharoni" pitchFamily="2" charset="-79"/>
                      </a:endParaRPr>
                    </a:p>
                  </a:txBody>
                  <a:tcPr/>
                </a:tc>
                <a:tc>
                  <a:txBody>
                    <a:bodyPr/>
                    <a:lstStyle/>
                    <a:p>
                      <a:r>
                        <a:rPr lang="en-US" sz="1200" dirty="0" smtClean="0"/>
                        <a:t>Date</a:t>
                      </a:r>
                      <a:endParaRPr lang="en-US" sz="1200" dirty="0">
                        <a:latin typeface="+mj-lt"/>
                        <a:cs typeface="Aharoni" pitchFamily="2" charset="-79"/>
                      </a:endParaRPr>
                    </a:p>
                  </a:txBody>
                  <a:tcPr/>
                </a:tc>
                <a:tc>
                  <a:txBody>
                    <a:bodyPr/>
                    <a:lstStyle/>
                    <a:p>
                      <a:r>
                        <a:rPr lang="en-US" sz="1200" dirty="0" smtClean="0"/>
                        <a:t>Deal</a:t>
                      </a:r>
                      <a:r>
                        <a:rPr lang="en-US" sz="1200" baseline="0" dirty="0" smtClean="0"/>
                        <a:t> Description</a:t>
                      </a:r>
                      <a:endParaRPr lang="en-US" sz="1200" dirty="0">
                        <a:latin typeface="+mj-lt"/>
                        <a:cs typeface="Aharoni" pitchFamily="2" charset="-79"/>
                      </a:endParaRPr>
                    </a:p>
                  </a:txBody>
                  <a:tcPr/>
                </a:tc>
              </a:tr>
              <a:tr h="1295400">
                <a:tc>
                  <a:txBody>
                    <a:bodyPr/>
                    <a:lstStyle/>
                    <a:p>
                      <a:r>
                        <a:rPr lang="en-US" sz="1200" dirty="0" smtClean="0"/>
                        <a:t>Lodestone Holding AG</a:t>
                      </a:r>
                      <a:endParaRPr lang="en-US" sz="1200" b="1" dirty="0">
                        <a:solidFill>
                          <a:srgbClr val="0053FA"/>
                        </a:solidFill>
                        <a:latin typeface="Arial" pitchFamily="34" charset="0"/>
                        <a:cs typeface="Arial" pitchFamily="34" charset="0"/>
                      </a:endParaRPr>
                    </a:p>
                  </a:txBody>
                  <a:tcPr/>
                </a:tc>
                <a:tc>
                  <a:txBody>
                    <a:bodyPr/>
                    <a:lstStyle/>
                    <a:p>
                      <a:r>
                        <a:rPr lang="en-US" sz="1200" dirty="0" smtClean="0"/>
                        <a:t>Global</a:t>
                      </a:r>
                      <a:r>
                        <a:rPr lang="en-US" sz="1200" baseline="0" dirty="0" smtClean="0"/>
                        <a:t> management Consultancy firm </a:t>
                      </a:r>
                      <a:endParaRPr lang="en-US" sz="1200" dirty="0">
                        <a:solidFill>
                          <a:srgbClr val="0053FA"/>
                        </a:solidFill>
                        <a:latin typeface="Arial" pitchFamily="34" charset="0"/>
                        <a:cs typeface="Arial" pitchFamily="34" charset="0"/>
                      </a:endParaRPr>
                    </a:p>
                  </a:txBody>
                  <a:tcPr/>
                </a:tc>
                <a:tc>
                  <a:txBody>
                    <a:bodyPr/>
                    <a:lstStyle/>
                    <a:p>
                      <a:r>
                        <a:rPr lang="en-US" sz="1200" dirty="0" smtClean="0"/>
                        <a:t>CHF 330 m</a:t>
                      </a:r>
                      <a:endParaRPr lang="en-US" sz="1200" dirty="0">
                        <a:latin typeface="Arial" pitchFamily="34" charset="0"/>
                        <a:cs typeface="Arial" pitchFamily="34" charset="0"/>
                      </a:endParaRPr>
                    </a:p>
                  </a:txBody>
                  <a:tcPr/>
                </a:tc>
                <a:tc>
                  <a:txBody>
                    <a:bodyPr/>
                    <a:lstStyle/>
                    <a:p>
                      <a:r>
                        <a:rPr lang="en-US" sz="1200" dirty="0" smtClean="0"/>
                        <a:t>Zurich</a:t>
                      </a:r>
                      <a:endParaRPr lang="en-US" sz="1200" dirty="0">
                        <a:latin typeface="Arial" pitchFamily="34" charset="0"/>
                        <a:cs typeface="Arial" pitchFamily="34" charset="0"/>
                      </a:endParaRPr>
                    </a:p>
                  </a:txBody>
                  <a:tcPr/>
                </a:tc>
                <a:tc>
                  <a:txBody>
                    <a:bodyPr/>
                    <a:lstStyle/>
                    <a:p>
                      <a:r>
                        <a:rPr lang="en-US" sz="1200" dirty="0" smtClean="0"/>
                        <a:t>Oct, 2012</a:t>
                      </a:r>
                      <a:endParaRPr lang="en-US" sz="1200" dirty="0">
                        <a:latin typeface="Arial" pitchFamily="34" charset="0"/>
                        <a:cs typeface="Arial" pitchFamily="34" charset="0"/>
                      </a:endParaRPr>
                    </a:p>
                  </a:txBody>
                  <a:tcPr/>
                </a:tc>
                <a:tc>
                  <a:txBody>
                    <a:bodyPr/>
                    <a:lstStyle/>
                    <a:p>
                      <a:r>
                        <a:rPr lang="en-US" sz="1200" dirty="0" smtClean="0">
                          <a:effectLst/>
                        </a:rPr>
                        <a:t>Upon completion, the acquisition of Lodestone will strengthen Infosys Consulting and Systems Integration (C&amp;SI) capabilities, by bringing more than 850 employees, including 750 experienced SAP consultants to the Company. The transaction is currently expected to close by the end of October 2012. </a:t>
                      </a:r>
                      <a:endParaRPr lang="en-US" sz="1200" dirty="0">
                        <a:latin typeface="Arial" pitchFamily="34" charset="0"/>
                        <a:cs typeface="Arial" pitchFamily="34" charset="0"/>
                      </a:endParaRPr>
                    </a:p>
                  </a:txBody>
                  <a:tcPr/>
                </a:tc>
              </a:tr>
              <a:tr h="1420190">
                <a:tc>
                  <a:txBody>
                    <a:bodyPr/>
                    <a:lstStyle/>
                    <a:p>
                      <a:r>
                        <a:rPr lang="en-US" sz="1200" dirty="0" smtClean="0">
                          <a:effectLst/>
                        </a:rPr>
                        <a:t>Portland Group Pty Ltd</a:t>
                      </a:r>
                      <a:endParaRPr lang="en-US" sz="1200" b="1" dirty="0">
                        <a:solidFill>
                          <a:srgbClr val="0053FA"/>
                        </a:solidFill>
                        <a:latin typeface="Arial" pitchFamily="34" charset="0"/>
                        <a:cs typeface="Arial" pitchFamily="34" charset="0"/>
                      </a:endParaRPr>
                    </a:p>
                  </a:txBody>
                  <a:tcPr/>
                </a:tc>
                <a:tc>
                  <a:txBody>
                    <a:bodyPr/>
                    <a:lstStyle/>
                    <a:p>
                      <a:r>
                        <a:rPr lang="en-US" sz="1200" dirty="0" smtClean="0">
                          <a:effectLst/>
                        </a:rPr>
                        <a:t>Provider of strategic sourcing and category management services</a:t>
                      </a:r>
                      <a:endParaRPr lang="en-US" sz="1200" dirty="0">
                        <a:solidFill>
                          <a:srgbClr val="0053FA"/>
                        </a:solidFill>
                        <a:latin typeface="Arial" pitchFamily="34" charset="0"/>
                        <a:cs typeface="Arial" pitchFamily="34" charset="0"/>
                      </a:endParaRPr>
                    </a:p>
                  </a:txBody>
                  <a:tcPr/>
                </a:tc>
                <a:tc>
                  <a:txBody>
                    <a:bodyPr/>
                    <a:lstStyle/>
                    <a:p>
                      <a:r>
                        <a:rPr lang="en-US" sz="1200" dirty="0" smtClean="0"/>
                        <a:t>AUD 37m</a:t>
                      </a:r>
                      <a:endParaRPr lang="en-US" sz="1200" dirty="0">
                        <a:latin typeface="Arial" pitchFamily="34" charset="0"/>
                        <a:cs typeface="Arial" pitchFamily="34" charset="0"/>
                      </a:endParaRPr>
                    </a:p>
                  </a:txBody>
                  <a:tcPr/>
                </a:tc>
                <a:tc>
                  <a:txBody>
                    <a:bodyPr/>
                    <a:lstStyle/>
                    <a:p>
                      <a:r>
                        <a:rPr lang="en-US" sz="1200" dirty="0" smtClean="0"/>
                        <a:t>Australia</a:t>
                      </a:r>
                      <a:endParaRPr lang="en-US" sz="1200" dirty="0">
                        <a:latin typeface="Arial" pitchFamily="34" charset="0"/>
                        <a:cs typeface="Arial" pitchFamily="34" charset="0"/>
                      </a:endParaRPr>
                    </a:p>
                  </a:txBody>
                  <a:tcPr/>
                </a:tc>
                <a:tc>
                  <a:txBody>
                    <a:bodyPr/>
                    <a:lstStyle/>
                    <a:p>
                      <a:r>
                        <a:rPr lang="en-US" sz="1200" dirty="0" smtClean="0"/>
                        <a:t>Jan, 2012</a:t>
                      </a:r>
                      <a:endParaRPr lang="en-US" sz="1200" dirty="0">
                        <a:latin typeface="Arial" pitchFamily="34" charset="0"/>
                        <a:cs typeface="Arial" pitchFamily="34" charset="0"/>
                      </a:endParaRPr>
                    </a:p>
                  </a:txBody>
                  <a:tcPr/>
                </a:tc>
                <a:tc>
                  <a:txBody>
                    <a:bodyPr/>
                    <a:lstStyle/>
                    <a:p>
                      <a:r>
                        <a:rPr lang="en-US" sz="1200" dirty="0" smtClean="0">
                          <a:effectLst/>
                        </a:rPr>
                        <a:t>The acquisition is expected to be completed by early January 2012, subject to certain closing conditions being met. Portland Group`s expertise in strategic sourcing and category management services is expected to complement Infosys`s BPO`s global sourcing &amp; procurement capabilities to create a market offering that will positively impact client`s business efficiency and effectiveness.</a:t>
                      </a:r>
                      <a:endParaRPr lang="en-US" sz="1200" dirty="0">
                        <a:latin typeface="Arial" pitchFamily="34" charset="0"/>
                        <a:cs typeface="Arial" pitchFamily="34" charset="0"/>
                      </a:endParaRPr>
                    </a:p>
                  </a:txBody>
                  <a:tcPr/>
                </a:tc>
              </a:tr>
            </a:tbl>
          </a:graphicData>
        </a:graphic>
      </p:graphicFrame>
      <p:sp>
        <p:nvSpPr>
          <p:cNvPr id="5"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Key Acquisitions </a:t>
            </a:r>
            <a:endParaRPr lang="en-US" sz="2400" b="1" dirty="0">
              <a:latin typeface="Myadpro"/>
            </a:endParaRPr>
          </a:p>
        </p:txBody>
      </p:sp>
    </p:spTree>
    <p:extLst>
      <p:ext uri="{BB962C8B-B14F-4D97-AF65-F5344CB8AC3E}">
        <p14:creationId xmlns:p14="http://schemas.microsoft.com/office/powerpoint/2010/main" xmlns="" val="4080670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533400" y="790575"/>
            <a:ext cx="8077200" cy="5076825"/>
          </a:xfrm>
          <a:prstGeom prst="rect">
            <a:avLst/>
          </a:prstGeom>
        </p:spPr>
      </p:pic>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Analyst Benchmarking – 2013 </a:t>
            </a:r>
            <a:r>
              <a:rPr lang="en-US" sz="2400" b="1" dirty="0" err="1" smtClean="0">
                <a:latin typeface="Myadpro"/>
              </a:rPr>
              <a:t>Zinnov</a:t>
            </a:r>
            <a:r>
              <a:rPr lang="en-US" sz="2400" b="1" dirty="0" smtClean="0">
                <a:latin typeface="Myadpro"/>
              </a:rPr>
              <a:t> R&amp;D </a:t>
            </a:r>
            <a:endParaRPr lang="en-US" sz="2400" b="1" dirty="0">
              <a:latin typeface="Myadpro"/>
            </a:endParaRPr>
          </a:p>
        </p:txBody>
      </p:sp>
    </p:spTree>
    <p:extLst>
      <p:ext uri="{BB962C8B-B14F-4D97-AF65-F5344CB8AC3E}">
        <p14:creationId xmlns:p14="http://schemas.microsoft.com/office/powerpoint/2010/main" xmlns="" val="4067932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533400" y="762000"/>
            <a:ext cx="8048625" cy="5648325"/>
          </a:xfrm>
          <a:prstGeom prst="rect">
            <a:avLst/>
          </a:prstGeom>
        </p:spPr>
      </p:pic>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Analyst Benchmarking – 2013 </a:t>
            </a:r>
            <a:r>
              <a:rPr lang="en-US" sz="2400" b="1" dirty="0" err="1" smtClean="0">
                <a:latin typeface="Myadpro"/>
              </a:rPr>
              <a:t>Zinnov</a:t>
            </a:r>
            <a:r>
              <a:rPr lang="en-US" sz="2400" b="1" dirty="0" smtClean="0">
                <a:latin typeface="Myadpro"/>
              </a:rPr>
              <a:t> R&amp;D </a:t>
            </a:r>
            <a:endParaRPr lang="en-US" sz="2400" b="1" dirty="0">
              <a:latin typeface="Myadpro"/>
            </a:endParaRPr>
          </a:p>
        </p:txBody>
      </p:sp>
    </p:spTree>
    <p:extLst>
      <p:ext uri="{BB962C8B-B14F-4D97-AF65-F5344CB8AC3E}">
        <p14:creationId xmlns:p14="http://schemas.microsoft.com/office/powerpoint/2010/main" xmlns="" val="2474303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533400" y="790575"/>
            <a:ext cx="8058150" cy="5534025"/>
          </a:xfrm>
          <a:prstGeom prst="rect">
            <a:avLst/>
          </a:prstGeom>
        </p:spPr>
      </p:pic>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rPr>
              <a:t>Analyst Benchmarking – 2013 </a:t>
            </a:r>
            <a:r>
              <a:rPr lang="en-US" sz="2400" b="1" dirty="0" err="1" smtClean="0">
                <a:latin typeface="Myadpro"/>
              </a:rPr>
              <a:t>Zinnov</a:t>
            </a:r>
            <a:r>
              <a:rPr lang="en-US" sz="2400" b="1" dirty="0" smtClean="0">
                <a:latin typeface="Myadpro"/>
              </a:rPr>
              <a:t> R&amp;D </a:t>
            </a:r>
            <a:endParaRPr lang="en-US" sz="2400" b="1" dirty="0">
              <a:latin typeface="Myadpro"/>
            </a:endParaRPr>
          </a:p>
        </p:txBody>
      </p:sp>
    </p:spTree>
    <p:extLst>
      <p:ext uri="{BB962C8B-B14F-4D97-AF65-F5344CB8AC3E}">
        <p14:creationId xmlns:p14="http://schemas.microsoft.com/office/powerpoint/2010/main" xmlns="" val="2405635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4"/>
          <p:cNvSpPr>
            <a:spLocks noChangeArrowheads="1"/>
          </p:cNvSpPr>
          <p:nvPr/>
        </p:nvSpPr>
        <p:spPr bwMode="auto">
          <a:xfrm>
            <a:off x="293307" y="1156190"/>
            <a:ext cx="8615362" cy="1248065"/>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dirty="0"/>
          </a:p>
        </p:txBody>
      </p:sp>
      <p:sp>
        <p:nvSpPr>
          <p:cNvPr id="16388" name="Line 5"/>
          <p:cNvSpPr>
            <a:spLocks noChangeShapeType="1"/>
          </p:cNvSpPr>
          <p:nvPr/>
        </p:nvSpPr>
        <p:spPr bwMode="auto">
          <a:xfrm>
            <a:off x="1593850" y="1711325"/>
            <a:ext cx="6705600" cy="0"/>
          </a:xfrm>
          <a:prstGeom prst="line">
            <a:avLst/>
          </a:prstGeom>
          <a:noFill/>
          <a:ln w="38100" cmpd="dbl">
            <a:solidFill>
              <a:schemeClr val="bg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6389" name="AutoShape 6"/>
          <p:cNvSpPr>
            <a:spLocks noChangeArrowheads="1"/>
          </p:cNvSpPr>
          <p:nvPr/>
        </p:nvSpPr>
        <p:spPr bwMode="auto">
          <a:xfrm>
            <a:off x="449263" y="1590675"/>
            <a:ext cx="1531937" cy="641350"/>
          </a:xfrm>
          <a:prstGeom prst="roundRect">
            <a:avLst>
              <a:gd name="adj" fmla="val 32426"/>
            </a:avLst>
          </a:prstGeom>
          <a:solidFill>
            <a:srgbClr val="95B5DC"/>
          </a:solidFill>
          <a:ln w="12700">
            <a:solidFill>
              <a:srgbClr val="969696"/>
            </a:solidFill>
            <a:round/>
            <a:headEnd/>
            <a:tailEnd/>
          </a:ln>
        </p:spPr>
        <p:txBody>
          <a:bodyPr anchor="ctr"/>
          <a:lstStyle/>
          <a:p>
            <a:pPr algn="ctr"/>
            <a:r>
              <a:rPr lang="en-US" sz="1100" b="1" dirty="0">
                <a:latin typeface="+mn-lt"/>
              </a:rPr>
              <a:t>SAP</a:t>
            </a:r>
          </a:p>
          <a:p>
            <a:pPr algn="ctr"/>
            <a:r>
              <a:rPr lang="en-US" sz="1100" b="1" dirty="0">
                <a:latin typeface="+mn-lt"/>
              </a:rPr>
              <a:t>(Application Outsourcing)</a:t>
            </a:r>
          </a:p>
        </p:txBody>
      </p:sp>
      <p:sp>
        <p:nvSpPr>
          <p:cNvPr id="16390" name="AutoShape 7"/>
          <p:cNvSpPr>
            <a:spLocks noChangeArrowheads="1"/>
          </p:cNvSpPr>
          <p:nvPr/>
        </p:nvSpPr>
        <p:spPr bwMode="auto">
          <a:xfrm>
            <a:off x="2209800" y="1230947"/>
            <a:ext cx="3113087" cy="1098550"/>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marL="122238" indent="-122238">
              <a:lnSpc>
                <a:spcPct val="110000"/>
              </a:lnSpc>
              <a:buClr>
                <a:schemeClr val="tx1">
                  <a:lumMod val="65000"/>
                  <a:lumOff val="35000"/>
                </a:schemeClr>
              </a:buClr>
              <a:buFontTx/>
              <a:buChar char="•"/>
            </a:pPr>
            <a:endParaRPr lang="en-US" sz="1000" b="1" i="1" dirty="0" smtClean="0">
              <a:cs typeface="Arial"/>
            </a:endParaRPr>
          </a:p>
          <a:p>
            <a:pPr marL="122238" indent="-122238">
              <a:lnSpc>
                <a:spcPct val="110000"/>
              </a:lnSpc>
              <a:buClr>
                <a:schemeClr val="tx1">
                  <a:lumMod val="65000"/>
                  <a:lumOff val="35000"/>
                </a:schemeClr>
              </a:buClr>
              <a:buFontTx/>
              <a:buChar char="•"/>
            </a:pPr>
            <a:r>
              <a:rPr lang="en-US" sz="1000" b="1" dirty="0" smtClean="0">
                <a:solidFill>
                  <a:srgbClr val="0053FA"/>
                </a:solidFill>
                <a:cs typeface="Arial"/>
              </a:rPr>
              <a:t>Challenger</a:t>
            </a:r>
            <a:r>
              <a:rPr lang="en-US" sz="1000" b="1" i="1" dirty="0" smtClean="0">
                <a:cs typeface="Arial"/>
              </a:rPr>
              <a:t> </a:t>
            </a:r>
            <a:r>
              <a:rPr lang="en-US" sz="1000" dirty="0">
                <a:cs typeface="Arial"/>
              </a:rPr>
              <a:t>in the Gartner’s Magic Quadrant for SAP application </a:t>
            </a:r>
            <a:r>
              <a:rPr lang="en-US" sz="1000" dirty="0" smtClean="0">
                <a:cs typeface="Arial"/>
              </a:rPr>
              <a:t>outsourcing</a:t>
            </a:r>
          </a:p>
          <a:p>
            <a:pPr marL="122238" indent="-122238">
              <a:lnSpc>
                <a:spcPct val="110000"/>
              </a:lnSpc>
              <a:buClr>
                <a:schemeClr val="tx1">
                  <a:lumMod val="65000"/>
                  <a:lumOff val="35000"/>
                </a:schemeClr>
              </a:buClr>
              <a:buFontTx/>
              <a:buChar char="•"/>
            </a:pPr>
            <a:r>
              <a:rPr lang="en-US" sz="1000" dirty="0" smtClean="0">
                <a:cs typeface="Arial"/>
              </a:rPr>
              <a:t>It customizes SAP applications too align it with the client desired business outcome.</a:t>
            </a:r>
          </a:p>
          <a:p>
            <a:pPr marL="171450" indent="-171450">
              <a:buFont typeface="Arial" pitchFamily="34" charset="0"/>
              <a:buChar char="•"/>
            </a:pPr>
            <a:r>
              <a:rPr lang="en-US" sz="1000" dirty="0"/>
              <a:t>Clients indicate Infosys has strong </a:t>
            </a:r>
            <a:r>
              <a:rPr lang="en-US" sz="1000" dirty="0" smtClean="0"/>
              <a:t>delivery capabilities </a:t>
            </a:r>
            <a:r>
              <a:rPr lang="en-US" sz="1000" dirty="0"/>
              <a:t>to support </a:t>
            </a:r>
            <a:r>
              <a:rPr lang="en-US" sz="1000" dirty="0" smtClean="0"/>
              <a:t>their SAP </a:t>
            </a:r>
            <a:r>
              <a:rPr lang="en-US" sz="1000" dirty="0"/>
              <a:t>programs.</a:t>
            </a:r>
            <a:endParaRPr lang="en-US" sz="1000" dirty="0" smtClean="0">
              <a:cs typeface="Arial"/>
            </a:endParaRPr>
          </a:p>
          <a:p>
            <a:pPr marL="122238" indent="-122238">
              <a:lnSpc>
                <a:spcPct val="110000"/>
              </a:lnSpc>
              <a:buClr>
                <a:schemeClr val="tx1">
                  <a:lumMod val="65000"/>
                  <a:lumOff val="35000"/>
                </a:schemeClr>
              </a:buClr>
              <a:buFontTx/>
              <a:buChar char="•"/>
            </a:pPr>
            <a:endParaRPr lang="en-US" sz="1000" dirty="0">
              <a:cs typeface="Arial"/>
            </a:endParaRPr>
          </a:p>
        </p:txBody>
      </p:sp>
      <p:sp>
        <p:nvSpPr>
          <p:cNvPr id="16392" name="AutoShape 9"/>
          <p:cNvSpPr>
            <a:spLocks noChangeArrowheads="1"/>
          </p:cNvSpPr>
          <p:nvPr/>
        </p:nvSpPr>
        <p:spPr bwMode="auto">
          <a:xfrm>
            <a:off x="2209800" y="762000"/>
            <a:ext cx="3113087" cy="304801"/>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sz="1400" b="1" dirty="0" smtClean="0"/>
              <a:t>Infosys</a:t>
            </a:r>
            <a:endParaRPr lang="en-US" sz="1400" b="1" dirty="0"/>
          </a:p>
        </p:txBody>
      </p:sp>
      <p:sp>
        <p:nvSpPr>
          <p:cNvPr id="16393" name="AutoShape 10"/>
          <p:cNvSpPr>
            <a:spLocks noChangeArrowheads="1"/>
          </p:cNvSpPr>
          <p:nvPr/>
        </p:nvSpPr>
        <p:spPr bwMode="auto">
          <a:xfrm>
            <a:off x="5649911" y="761999"/>
            <a:ext cx="3113087" cy="304801"/>
          </a:xfrm>
          <a:prstGeom prst="roundRect">
            <a:avLst>
              <a:gd name="adj" fmla="val 11176"/>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400" b="1" dirty="0"/>
              <a:t>TCS</a:t>
            </a:r>
          </a:p>
        </p:txBody>
      </p:sp>
      <p:sp>
        <p:nvSpPr>
          <p:cNvPr id="16394" name="AutoShape 11"/>
          <p:cNvSpPr>
            <a:spLocks noChangeArrowheads="1"/>
          </p:cNvSpPr>
          <p:nvPr/>
        </p:nvSpPr>
        <p:spPr bwMode="auto">
          <a:xfrm>
            <a:off x="485775" y="761999"/>
            <a:ext cx="1387475" cy="304801"/>
          </a:xfrm>
          <a:prstGeom prst="roundRect">
            <a:avLst>
              <a:gd name="adj" fmla="val 11176"/>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400" b="1" dirty="0">
                <a:solidFill>
                  <a:schemeClr val="bg1"/>
                </a:solidFill>
              </a:rPr>
              <a:t>Technology</a:t>
            </a:r>
          </a:p>
        </p:txBody>
      </p:sp>
      <p:sp>
        <p:nvSpPr>
          <p:cNvPr id="16396" name="Line 36"/>
          <p:cNvSpPr>
            <a:spLocks noChangeShapeType="1"/>
          </p:cNvSpPr>
          <p:nvPr/>
        </p:nvSpPr>
        <p:spPr bwMode="auto">
          <a:xfrm>
            <a:off x="1593850" y="3046413"/>
            <a:ext cx="6705600" cy="0"/>
          </a:xfrm>
          <a:prstGeom prst="line">
            <a:avLst/>
          </a:prstGeom>
          <a:noFill/>
          <a:ln w="38100" cmpd="dbl">
            <a:solidFill>
              <a:schemeClr val="bg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6400" name="AutoShape 40"/>
          <p:cNvSpPr>
            <a:spLocks noChangeArrowheads="1"/>
          </p:cNvSpPr>
          <p:nvPr/>
        </p:nvSpPr>
        <p:spPr bwMode="auto">
          <a:xfrm>
            <a:off x="293307" y="2457168"/>
            <a:ext cx="8612568" cy="1629058"/>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dirty="0"/>
          </a:p>
        </p:txBody>
      </p:sp>
      <p:sp>
        <p:nvSpPr>
          <p:cNvPr id="16401" name="Line 41"/>
          <p:cNvSpPr>
            <a:spLocks noChangeShapeType="1"/>
          </p:cNvSpPr>
          <p:nvPr/>
        </p:nvSpPr>
        <p:spPr bwMode="auto">
          <a:xfrm>
            <a:off x="1540065" y="4238625"/>
            <a:ext cx="6705600" cy="0"/>
          </a:xfrm>
          <a:prstGeom prst="line">
            <a:avLst/>
          </a:prstGeom>
          <a:noFill/>
          <a:ln w="38100" cmpd="dbl">
            <a:solidFill>
              <a:schemeClr val="bg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6402" name="AutoShape 42"/>
          <p:cNvSpPr>
            <a:spLocks noChangeArrowheads="1"/>
          </p:cNvSpPr>
          <p:nvPr/>
        </p:nvSpPr>
        <p:spPr bwMode="auto">
          <a:xfrm>
            <a:off x="449263" y="2743200"/>
            <a:ext cx="1531937" cy="962025"/>
          </a:xfrm>
          <a:prstGeom prst="roundRect">
            <a:avLst>
              <a:gd name="adj" fmla="val 26079"/>
            </a:avLst>
          </a:prstGeom>
          <a:solidFill>
            <a:srgbClr val="95B5DC"/>
          </a:solidFill>
          <a:ln w="12700">
            <a:solidFill>
              <a:srgbClr val="969696"/>
            </a:solidFill>
            <a:round/>
            <a:headEnd/>
            <a:tailEnd/>
          </a:ln>
        </p:spPr>
        <p:txBody>
          <a:bodyPr anchor="ctr"/>
          <a:lstStyle/>
          <a:p>
            <a:pPr algn="ctr"/>
            <a:r>
              <a:rPr lang="en-US" sz="1100" b="1" dirty="0">
                <a:latin typeface="+mn-lt"/>
              </a:rPr>
              <a:t>CRM</a:t>
            </a:r>
          </a:p>
          <a:p>
            <a:pPr algn="ctr"/>
            <a:r>
              <a:rPr lang="en-US" sz="1100" b="1" dirty="0">
                <a:latin typeface="+mn-lt"/>
              </a:rPr>
              <a:t>(Consulting &amp; Solution implementation)</a:t>
            </a:r>
          </a:p>
        </p:txBody>
      </p:sp>
      <p:sp>
        <p:nvSpPr>
          <p:cNvPr id="16403" name="AutoShape 43"/>
          <p:cNvSpPr>
            <a:spLocks noChangeArrowheads="1"/>
          </p:cNvSpPr>
          <p:nvPr/>
        </p:nvSpPr>
        <p:spPr bwMode="auto">
          <a:xfrm>
            <a:off x="2209800" y="2514600"/>
            <a:ext cx="3113087" cy="1495425"/>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a:lstStyle/>
          <a:p>
            <a:pPr marL="171450" indent="-171450">
              <a:lnSpc>
                <a:spcPct val="110000"/>
              </a:lnSpc>
              <a:buClr>
                <a:schemeClr val="hlink"/>
              </a:buClr>
              <a:buFont typeface="Arial" pitchFamily="34" charset="0"/>
              <a:buChar char="•"/>
            </a:pPr>
            <a:r>
              <a:rPr lang="en-US" sz="1000" dirty="0"/>
              <a:t>Infosys is positioned in the </a:t>
            </a:r>
            <a:r>
              <a:rPr lang="en-US" sz="1000" b="1" dirty="0" smtClean="0">
                <a:solidFill>
                  <a:srgbClr val="0053FA"/>
                </a:solidFill>
                <a:cs typeface="Arial" pitchFamily="34" charset="0"/>
              </a:rPr>
              <a:t>Challenger</a:t>
            </a:r>
            <a:r>
              <a:rPr lang="en-US" sz="1000" b="1" i="1" dirty="0" smtClean="0">
                <a:cs typeface="Arial" pitchFamily="34" charset="0"/>
              </a:rPr>
              <a:t> </a:t>
            </a:r>
            <a:r>
              <a:rPr lang="en-US" sz="1000" dirty="0" smtClean="0"/>
              <a:t>quadrant.</a:t>
            </a:r>
          </a:p>
          <a:p>
            <a:pPr marL="171450" indent="-171450">
              <a:buFont typeface="Arial" pitchFamily="34" charset="0"/>
              <a:buChar char="•"/>
            </a:pPr>
            <a:r>
              <a:rPr lang="en-US" sz="1000" dirty="0" smtClean="0"/>
              <a:t>Gartner estimates </a:t>
            </a:r>
            <a:r>
              <a:rPr lang="en-US" sz="1000" dirty="0"/>
              <a:t>that Infosys is the fifth largest CRM service provider worldwide, with CRM revenue </a:t>
            </a:r>
            <a:r>
              <a:rPr lang="en-US" sz="1000" dirty="0" smtClean="0"/>
              <a:t>of about </a:t>
            </a:r>
            <a:r>
              <a:rPr lang="en-US" sz="1000" dirty="0"/>
              <a:t>US$500 million</a:t>
            </a:r>
            <a:r>
              <a:rPr lang="en-US" sz="1000" dirty="0" smtClean="0"/>
              <a:t>.</a:t>
            </a:r>
          </a:p>
          <a:p>
            <a:pPr marL="171450" indent="-171450">
              <a:buFont typeface="Arial" pitchFamily="34" charset="0"/>
              <a:buChar char="•"/>
            </a:pPr>
            <a:r>
              <a:rPr lang="en-US" sz="1000" dirty="0" smtClean="0"/>
              <a:t>It earned above average clients’ feedback in skills, technical competencies &amp; largest CRM practices in terms of resources &amp; skill.</a:t>
            </a:r>
            <a:endParaRPr lang="en-US" sz="1000" dirty="0"/>
          </a:p>
        </p:txBody>
      </p:sp>
      <p:sp>
        <p:nvSpPr>
          <p:cNvPr id="16404" name="AutoShape 44"/>
          <p:cNvSpPr>
            <a:spLocks noChangeArrowheads="1"/>
          </p:cNvSpPr>
          <p:nvPr/>
        </p:nvSpPr>
        <p:spPr bwMode="auto">
          <a:xfrm>
            <a:off x="5649912" y="2514600"/>
            <a:ext cx="3113087" cy="1495425"/>
          </a:xfrm>
          <a:prstGeom prst="roundRect">
            <a:avLst>
              <a:gd name="adj" fmla="val 11176"/>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just">
              <a:lnSpc>
                <a:spcPct val="110000"/>
              </a:lnSpc>
              <a:buClr>
                <a:schemeClr val="hlink"/>
              </a:buClr>
            </a:pPr>
            <a:endParaRPr lang="en-US" sz="1000" dirty="0" smtClean="0"/>
          </a:p>
          <a:p>
            <a:pPr marL="171450" indent="-171450" algn="just">
              <a:lnSpc>
                <a:spcPct val="110000"/>
              </a:lnSpc>
              <a:buFont typeface="Arial" pitchFamily="34" charset="0"/>
              <a:buChar char="•"/>
            </a:pPr>
            <a:r>
              <a:rPr lang="en-US" sz="1000" dirty="0"/>
              <a:t>Gartner estimates that the TCS growth was among the highest in the </a:t>
            </a:r>
            <a:r>
              <a:rPr lang="en-US" sz="1000" dirty="0" smtClean="0"/>
              <a:t>market, with </a:t>
            </a:r>
            <a:r>
              <a:rPr lang="en-US" sz="1000" dirty="0"/>
              <a:t>a growth rate of about 30% for CRM services in 2011</a:t>
            </a:r>
            <a:r>
              <a:rPr lang="en-US" sz="1000" dirty="0" smtClean="0"/>
              <a:t>.</a:t>
            </a:r>
          </a:p>
          <a:p>
            <a:pPr marL="171450" indent="-171450" algn="just">
              <a:lnSpc>
                <a:spcPct val="110000"/>
              </a:lnSpc>
              <a:buFont typeface="Arial" pitchFamily="34" charset="0"/>
              <a:buChar char="•"/>
            </a:pPr>
            <a:r>
              <a:rPr lang="en-US" sz="1000" dirty="0"/>
              <a:t>Compared with other vendors, TCS had above-average client feedback </a:t>
            </a:r>
            <a:r>
              <a:rPr lang="en-US" sz="1000" dirty="0" smtClean="0"/>
              <a:t>for technology </a:t>
            </a:r>
            <a:r>
              <a:rPr lang="en-US" sz="1000" dirty="0"/>
              <a:t>competencies, including information architecture, </a:t>
            </a:r>
            <a:r>
              <a:rPr lang="en-US" sz="1000" dirty="0" smtClean="0"/>
              <a:t>analytics</a:t>
            </a:r>
            <a:r>
              <a:rPr lang="en-US" sz="1000" dirty="0"/>
              <a:t>, SOA and technical architecture skills.</a:t>
            </a:r>
          </a:p>
          <a:p>
            <a:pPr marL="122238" indent="-122238">
              <a:buClr>
                <a:schemeClr val="hlink"/>
              </a:buClr>
              <a:buFontTx/>
              <a:buChar char="•"/>
            </a:pPr>
            <a:endParaRPr lang="en-US" sz="1000" dirty="0"/>
          </a:p>
        </p:txBody>
      </p:sp>
      <p:sp>
        <p:nvSpPr>
          <p:cNvPr id="16405" name="AutoShape 45"/>
          <p:cNvSpPr>
            <a:spLocks noChangeArrowheads="1"/>
          </p:cNvSpPr>
          <p:nvPr/>
        </p:nvSpPr>
        <p:spPr bwMode="auto">
          <a:xfrm>
            <a:off x="271970" y="4176840"/>
            <a:ext cx="8656066" cy="1143000"/>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dirty="0"/>
          </a:p>
        </p:txBody>
      </p:sp>
      <p:sp>
        <p:nvSpPr>
          <p:cNvPr id="16406" name="Line 46"/>
          <p:cNvSpPr>
            <a:spLocks noChangeShapeType="1"/>
          </p:cNvSpPr>
          <p:nvPr/>
        </p:nvSpPr>
        <p:spPr bwMode="auto">
          <a:xfrm>
            <a:off x="1593850" y="5614988"/>
            <a:ext cx="6705600" cy="0"/>
          </a:xfrm>
          <a:prstGeom prst="line">
            <a:avLst/>
          </a:prstGeom>
          <a:noFill/>
          <a:ln w="38100" cmpd="dbl">
            <a:solidFill>
              <a:schemeClr val="bg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6407" name="AutoShape 47"/>
          <p:cNvSpPr>
            <a:spLocks noChangeArrowheads="1"/>
          </p:cNvSpPr>
          <p:nvPr/>
        </p:nvSpPr>
        <p:spPr bwMode="auto">
          <a:xfrm>
            <a:off x="356045" y="5484527"/>
            <a:ext cx="1531937" cy="798513"/>
          </a:xfrm>
          <a:prstGeom prst="roundRect">
            <a:avLst>
              <a:gd name="adj" fmla="val 32426"/>
            </a:avLst>
          </a:prstGeom>
          <a:solidFill>
            <a:srgbClr val="95B5DC"/>
          </a:solidFill>
          <a:ln w="12700">
            <a:solidFill>
              <a:srgbClr val="969696"/>
            </a:solidFill>
            <a:round/>
            <a:headEnd/>
            <a:tailEnd/>
          </a:ln>
        </p:spPr>
        <p:txBody>
          <a:bodyPr anchor="ctr"/>
          <a:lstStyle/>
          <a:p>
            <a:pPr algn="ctr"/>
            <a:r>
              <a:rPr lang="en-US" sz="1200" b="1" dirty="0" smtClean="0"/>
              <a:t>Oracle application management service</a:t>
            </a:r>
            <a:endParaRPr lang="en-US" sz="1200" b="1" dirty="0"/>
          </a:p>
        </p:txBody>
      </p:sp>
      <p:sp>
        <p:nvSpPr>
          <p:cNvPr id="16408" name="AutoShape 48"/>
          <p:cNvSpPr>
            <a:spLocks noChangeArrowheads="1"/>
          </p:cNvSpPr>
          <p:nvPr/>
        </p:nvSpPr>
        <p:spPr bwMode="auto">
          <a:xfrm>
            <a:off x="2209800" y="4248125"/>
            <a:ext cx="3113087" cy="990599"/>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a:lstStyle/>
          <a:p>
            <a:pPr marL="171450" indent="-171450">
              <a:buFont typeface="Arial" pitchFamily="34" charset="0"/>
              <a:buChar char="•"/>
            </a:pPr>
            <a:r>
              <a:rPr lang="en-US" sz="1000" dirty="0" smtClean="0"/>
              <a:t>Infosys is positioned in the </a:t>
            </a:r>
            <a:r>
              <a:rPr lang="en-US" sz="1000" b="1" dirty="0" smtClean="0">
                <a:solidFill>
                  <a:srgbClr val="0053FA"/>
                </a:solidFill>
                <a:cs typeface="Arial" pitchFamily="34" charset="0"/>
              </a:rPr>
              <a:t>leader</a:t>
            </a:r>
            <a:r>
              <a:rPr lang="en-US" sz="1000" b="1" dirty="0" smtClean="0"/>
              <a:t> </a:t>
            </a:r>
            <a:r>
              <a:rPr lang="en-US" sz="1000" dirty="0" smtClean="0"/>
              <a:t>quadrant. It </a:t>
            </a:r>
            <a:r>
              <a:rPr lang="en-US" sz="1000" dirty="0"/>
              <a:t>has been </a:t>
            </a:r>
            <a:r>
              <a:rPr lang="en-US" sz="1000" dirty="0" smtClean="0"/>
              <a:t>an Oracle </a:t>
            </a:r>
            <a:r>
              <a:rPr lang="en-US" sz="1000" dirty="0"/>
              <a:t>Diamond Partner since September 2010</a:t>
            </a:r>
            <a:r>
              <a:rPr lang="en-US" sz="1000" dirty="0" smtClean="0"/>
              <a:t>.</a:t>
            </a:r>
          </a:p>
          <a:p>
            <a:pPr marL="171450" indent="-171450">
              <a:buFont typeface="Arial" pitchFamily="34" charset="0"/>
              <a:buChar char="•"/>
            </a:pPr>
            <a:r>
              <a:rPr lang="en-US" sz="1000" dirty="0"/>
              <a:t>Infosys enjoys relatively high levels of client satisfaction, due to the quality of its resources, </a:t>
            </a:r>
            <a:r>
              <a:rPr lang="en-US" sz="1000" dirty="0" smtClean="0"/>
              <a:t>their functional </a:t>
            </a:r>
            <a:r>
              <a:rPr lang="en-US" sz="1000" dirty="0"/>
              <a:t>and technical abilities</a:t>
            </a:r>
          </a:p>
        </p:txBody>
      </p:sp>
      <p:sp>
        <p:nvSpPr>
          <p:cNvPr id="16409" name="AutoShape 49"/>
          <p:cNvSpPr>
            <a:spLocks noChangeArrowheads="1"/>
          </p:cNvSpPr>
          <p:nvPr/>
        </p:nvSpPr>
        <p:spPr bwMode="auto">
          <a:xfrm>
            <a:off x="5649912" y="4253040"/>
            <a:ext cx="3113088" cy="990599"/>
          </a:xfrm>
          <a:prstGeom prst="roundRect">
            <a:avLst>
              <a:gd name="adj" fmla="val 11176"/>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171450" indent="-171450">
              <a:buClr>
                <a:schemeClr val="hlink"/>
              </a:buClr>
              <a:buFont typeface="Arial" pitchFamily="34" charset="0"/>
              <a:buChar char="•"/>
            </a:pPr>
            <a:r>
              <a:rPr lang="en-US" sz="1000" b="1" dirty="0" smtClean="0">
                <a:solidFill>
                  <a:srgbClr val="0053FA"/>
                </a:solidFill>
                <a:cs typeface="Arial" pitchFamily="34" charset="0"/>
              </a:rPr>
              <a:t>Leade</a:t>
            </a:r>
            <a:r>
              <a:rPr lang="en-US" sz="1000" b="1" i="1" dirty="0" smtClean="0">
                <a:solidFill>
                  <a:srgbClr val="0053FA"/>
                </a:solidFill>
                <a:cs typeface="Arial" pitchFamily="34" charset="0"/>
              </a:rPr>
              <a:t>r </a:t>
            </a:r>
            <a:r>
              <a:rPr lang="en-US" sz="1000" dirty="0">
                <a:cs typeface="Arial" pitchFamily="34" charset="0"/>
              </a:rPr>
              <a:t>in Gartner’s Magic quadrant </a:t>
            </a:r>
            <a:r>
              <a:rPr lang="en-US" sz="1000" dirty="0" smtClean="0">
                <a:cs typeface="Arial" pitchFamily="34" charset="0"/>
              </a:rPr>
              <a:t>.</a:t>
            </a:r>
            <a:endParaRPr lang="en-US" sz="1000" dirty="0" smtClean="0"/>
          </a:p>
          <a:p>
            <a:pPr marL="171450" indent="-171450">
              <a:buFont typeface="Arial" pitchFamily="34" charset="0"/>
              <a:buChar char="•"/>
            </a:pPr>
            <a:r>
              <a:rPr lang="en-US" sz="1000" dirty="0"/>
              <a:t>TCS is able to deploy a very large number </a:t>
            </a:r>
            <a:r>
              <a:rPr lang="en-US" sz="1000" dirty="0" smtClean="0"/>
              <a:t>of industry </a:t>
            </a:r>
            <a:r>
              <a:rPr lang="en-US" sz="1000" dirty="0"/>
              <a:t>and process assets across all Oracle application platforms, and can offer </a:t>
            </a:r>
            <a:r>
              <a:rPr lang="en-US" sz="1000" dirty="0" smtClean="0"/>
              <a:t>distinct industry </a:t>
            </a:r>
            <a:r>
              <a:rPr lang="en-US" sz="1000" dirty="0"/>
              <a:t>and process solutions for all industries it competes in.</a:t>
            </a:r>
            <a:endParaRPr lang="en-US" sz="1000" dirty="0" smtClean="0"/>
          </a:p>
          <a:p>
            <a:pPr marL="122238" indent="-122238">
              <a:buClr>
                <a:schemeClr val="hlink"/>
              </a:buClr>
              <a:buFontTx/>
              <a:buChar char="•"/>
            </a:pPr>
            <a:endParaRPr lang="en-US" sz="1000" dirty="0"/>
          </a:p>
          <a:p>
            <a:pPr marL="122238" indent="-122238">
              <a:buClr>
                <a:schemeClr val="hlink"/>
              </a:buClr>
              <a:buFontTx/>
              <a:buChar char="•"/>
            </a:pPr>
            <a:endParaRPr lang="en-US" sz="1000" dirty="0"/>
          </a:p>
        </p:txBody>
      </p:sp>
      <p:sp>
        <p:nvSpPr>
          <p:cNvPr id="27" name="AutoShape 45"/>
          <p:cNvSpPr>
            <a:spLocks noChangeArrowheads="1"/>
          </p:cNvSpPr>
          <p:nvPr/>
        </p:nvSpPr>
        <p:spPr bwMode="auto">
          <a:xfrm>
            <a:off x="271970" y="5398885"/>
            <a:ext cx="8656065" cy="969799"/>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dirty="0"/>
          </a:p>
        </p:txBody>
      </p:sp>
      <p:sp>
        <p:nvSpPr>
          <p:cNvPr id="28" name="AutoShape 47"/>
          <p:cNvSpPr>
            <a:spLocks noChangeArrowheads="1"/>
          </p:cNvSpPr>
          <p:nvPr/>
        </p:nvSpPr>
        <p:spPr bwMode="auto">
          <a:xfrm>
            <a:off x="449263" y="4419600"/>
            <a:ext cx="1531937" cy="798513"/>
          </a:xfrm>
          <a:prstGeom prst="roundRect">
            <a:avLst>
              <a:gd name="adj" fmla="val 32426"/>
            </a:avLst>
          </a:prstGeom>
          <a:solidFill>
            <a:srgbClr val="95B5DC"/>
          </a:solidFill>
          <a:ln w="12700">
            <a:solidFill>
              <a:srgbClr val="969696"/>
            </a:solidFill>
            <a:round/>
            <a:headEnd/>
            <a:tailEnd/>
          </a:ln>
        </p:spPr>
        <p:txBody>
          <a:bodyPr anchor="ctr"/>
          <a:lstStyle/>
          <a:p>
            <a:pPr algn="ctr"/>
            <a:r>
              <a:rPr lang="en-US" sz="1100" b="1" dirty="0" smtClean="0">
                <a:latin typeface="+mn-lt"/>
              </a:rPr>
              <a:t>Oracle application management service</a:t>
            </a:r>
            <a:endParaRPr lang="en-US" sz="1100" b="1" dirty="0">
              <a:latin typeface="+mn-lt"/>
            </a:endParaRPr>
          </a:p>
        </p:txBody>
      </p:sp>
      <p:sp>
        <p:nvSpPr>
          <p:cNvPr id="29" name="AutoShape 47"/>
          <p:cNvSpPr>
            <a:spLocks noChangeArrowheads="1"/>
          </p:cNvSpPr>
          <p:nvPr/>
        </p:nvSpPr>
        <p:spPr bwMode="auto">
          <a:xfrm>
            <a:off x="449263" y="5478495"/>
            <a:ext cx="1531937" cy="798513"/>
          </a:xfrm>
          <a:prstGeom prst="roundRect">
            <a:avLst>
              <a:gd name="adj" fmla="val 32426"/>
            </a:avLst>
          </a:prstGeom>
          <a:solidFill>
            <a:srgbClr val="95B5DC"/>
          </a:solidFill>
          <a:ln w="12700">
            <a:solidFill>
              <a:srgbClr val="969696"/>
            </a:solidFill>
            <a:round/>
            <a:headEnd/>
            <a:tailEnd/>
          </a:ln>
        </p:spPr>
        <p:txBody>
          <a:bodyPr anchor="ctr"/>
          <a:lstStyle/>
          <a:p>
            <a:pPr algn="ctr"/>
            <a:r>
              <a:rPr lang="en-US" sz="1100" b="1" dirty="0" smtClean="0">
                <a:latin typeface="+mn-lt"/>
              </a:rPr>
              <a:t>BIPM</a:t>
            </a:r>
            <a:endParaRPr lang="en-US" sz="1100" b="1" dirty="0">
              <a:latin typeface="+mn-lt"/>
            </a:endParaRPr>
          </a:p>
        </p:txBody>
      </p:sp>
      <p:sp>
        <p:nvSpPr>
          <p:cNvPr id="30" name="AutoShape 48"/>
          <p:cNvSpPr>
            <a:spLocks noChangeArrowheads="1"/>
          </p:cNvSpPr>
          <p:nvPr/>
        </p:nvSpPr>
        <p:spPr bwMode="auto">
          <a:xfrm>
            <a:off x="2209800" y="5483041"/>
            <a:ext cx="3113087" cy="801486"/>
          </a:xfrm>
          <a:prstGeom prst="roundRect">
            <a:avLst>
              <a:gd name="adj" fmla="val 11176"/>
            </a:avLst>
          </a:prstGeom>
          <a:ln>
            <a:headEnd/>
            <a:tailEnd/>
          </a:ln>
        </p:spPr>
        <p:style>
          <a:lnRef idx="2">
            <a:schemeClr val="accent1"/>
          </a:lnRef>
          <a:fillRef idx="1">
            <a:schemeClr val="lt1"/>
          </a:fillRef>
          <a:effectRef idx="0">
            <a:schemeClr val="accent1"/>
          </a:effectRef>
          <a:fontRef idx="minor">
            <a:schemeClr val="dk1"/>
          </a:fontRef>
        </p:style>
        <p:txBody>
          <a:bodyPr/>
          <a:lstStyle/>
          <a:p>
            <a:pPr marL="171450" indent="-171450">
              <a:buFont typeface="Arial" pitchFamily="34" charset="0"/>
              <a:buChar char="•"/>
            </a:pPr>
            <a:r>
              <a:rPr lang="en-US" sz="1000" dirty="0" smtClean="0"/>
              <a:t>Gartner’s rating is </a:t>
            </a:r>
            <a:r>
              <a:rPr lang="en-US" sz="1000" b="1" dirty="0" smtClean="0">
                <a:solidFill>
                  <a:srgbClr val="0053FA"/>
                </a:solidFill>
                <a:cs typeface="Arial" pitchFamily="34" charset="0"/>
              </a:rPr>
              <a:t>positiv</a:t>
            </a:r>
            <a:r>
              <a:rPr lang="en-US" sz="1000" b="1" i="1" dirty="0" smtClean="0">
                <a:cs typeface="Arial" pitchFamily="34" charset="0"/>
              </a:rPr>
              <a:t>e</a:t>
            </a:r>
            <a:r>
              <a:rPr lang="en-US" sz="1000" dirty="0" smtClean="0"/>
              <a:t> for Infosys’s BIPM.</a:t>
            </a:r>
          </a:p>
          <a:p>
            <a:pPr marL="171450" indent="-171450">
              <a:buFont typeface="Arial" pitchFamily="34" charset="0"/>
              <a:buChar char="•"/>
            </a:pPr>
            <a:r>
              <a:rPr lang="en-US" sz="1000" dirty="0"/>
              <a:t>Infosys helps clients expand business application initiatives with BI capabilities </a:t>
            </a:r>
            <a:r>
              <a:rPr lang="en-US" sz="1000" dirty="0" smtClean="0"/>
              <a:t>and leverage </a:t>
            </a:r>
            <a:r>
              <a:rPr lang="en-US" sz="1000" dirty="0"/>
              <a:t>offshore implementation </a:t>
            </a:r>
            <a:r>
              <a:rPr lang="en-US" sz="1000" dirty="0" smtClean="0"/>
              <a:t>services</a:t>
            </a:r>
            <a:r>
              <a:rPr lang="en-US" sz="1000" dirty="0"/>
              <a:t>.</a:t>
            </a:r>
          </a:p>
        </p:txBody>
      </p:sp>
      <p:sp>
        <p:nvSpPr>
          <p:cNvPr id="31" name="AutoShape 48"/>
          <p:cNvSpPr>
            <a:spLocks noChangeArrowheads="1"/>
          </p:cNvSpPr>
          <p:nvPr/>
        </p:nvSpPr>
        <p:spPr bwMode="auto">
          <a:xfrm>
            <a:off x="5649913" y="5475522"/>
            <a:ext cx="3113087" cy="801486"/>
          </a:xfrm>
          <a:prstGeom prst="roundRect">
            <a:avLst>
              <a:gd name="adj" fmla="val 11176"/>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171450" indent="-171450">
              <a:buFont typeface="Arial" pitchFamily="34" charset="0"/>
              <a:buChar char="•"/>
            </a:pPr>
            <a:r>
              <a:rPr lang="en-US" sz="1000" dirty="0"/>
              <a:t>Gartner’s rating is </a:t>
            </a:r>
            <a:r>
              <a:rPr lang="en-US" sz="1000" b="1" dirty="0" smtClean="0">
                <a:solidFill>
                  <a:srgbClr val="0053FA"/>
                </a:solidFill>
                <a:cs typeface="Arial" pitchFamily="34" charset="0"/>
              </a:rPr>
              <a:t>promising</a:t>
            </a:r>
            <a:r>
              <a:rPr lang="en-US" sz="1000" dirty="0" smtClean="0"/>
              <a:t>  </a:t>
            </a:r>
            <a:r>
              <a:rPr lang="en-US" sz="1000" dirty="0"/>
              <a:t>for </a:t>
            </a:r>
            <a:r>
              <a:rPr lang="en-US" sz="1000" dirty="0" smtClean="0"/>
              <a:t>TCS’s BIPM.</a:t>
            </a:r>
          </a:p>
          <a:p>
            <a:pPr marL="171450" indent="-171450">
              <a:buFont typeface="Arial" pitchFamily="34" charset="0"/>
              <a:buChar char="•"/>
            </a:pPr>
            <a:r>
              <a:rPr lang="en-US" sz="1000" dirty="0"/>
              <a:t>TCS is suited for </a:t>
            </a:r>
            <a:r>
              <a:rPr lang="en-US" sz="1000" dirty="0" smtClean="0"/>
              <a:t>technology-centric projects</a:t>
            </a:r>
            <a:r>
              <a:rPr lang="en-US" sz="1000" dirty="0"/>
              <a:t>, for projects in which information integration is </a:t>
            </a:r>
            <a:r>
              <a:rPr lang="en-US" sz="1000" dirty="0" smtClean="0"/>
              <a:t>key &amp; enterprise  information strategy necessary.</a:t>
            </a:r>
          </a:p>
          <a:p>
            <a:pPr marL="171450" indent="-171450">
              <a:buFont typeface="Arial" pitchFamily="34" charset="0"/>
              <a:buChar char="•"/>
            </a:pPr>
            <a:endParaRPr lang="en-US" sz="1000" dirty="0" smtClean="0"/>
          </a:p>
          <a:p>
            <a:pPr marL="171450" indent="-171450">
              <a:buFont typeface="Arial" pitchFamily="34" charset="0"/>
              <a:buChar char="•"/>
            </a:pPr>
            <a:endParaRPr lang="en-US" sz="1000" dirty="0" smtClean="0"/>
          </a:p>
        </p:txBody>
      </p:sp>
      <p:sp>
        <p:nvSpPr>
          <p:cNvPr id="32" name="AutoShape 48"/>
          <p:cNvSpPr>
            <a:spLocks noChangeArrowheads="1"/>
          </p:cNvSpPr>
          <p:nvPr/>
        </p:nvSpPr>
        <p:spPr bwMode="auto">
          <a:xfrm>
            <a:off x="5649913" y="1230947"/>
            <a:ext cx="3113087" cy="1098550"/>
          </a:xfrm>
          <a:prstGeom prst="roundRect">
            <a:avLst>
              <a:gd name="adj" fmla="val 11176"/>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171450" indent="-171450">
              <a:buFont typeface="Arial" pitchFamily="34" charset="0"/>
              <a:buChar char="•"/>
            </a:pPr>
            <a:r>
              <a:rPr lang="en-US" sz="1000" b="1" dirty="0">
                <a:solidFill>
                  <a:srgbClr val="0053FA"/>
                </a:solidFill>
                <a:cs typeface="Arial" pitchFamily="34" charset="0"/>
              </a:rPr>
              <a:t>Challenger</a:t>
            </a:r>
            <a:r>
              <a:rPr lang="en-US" sz="1000" dirty="0"/>
              <a:t> in the Gartner</a:t>
            </a:r>
            <a:r>
              <a:rPr lang="ja-JP" altLang="en-US" sz="1000" dirty="0"/>
              <a:t>’</a:t>
            </a:r>
            <a:r>
              <a:rPr lang="en-US" sz="1000" dirty="0"/>
              <a:t>s Magic quadrant for SAP application </a:t>
            </a:r>
            <a:r>
              <a:rPr lang="en-US" sz="1000" dirty="0" smtClean="0"/>
              <a:t>outsourcing.</a:t>
            </a:r>
          </a:p>
          <a:p>
            <a:pPr marL="171450" indent="-171450">
              <a:buFont typeface="Arial" pitchFamily="34" charset="0"/>
              <a:buChar char="•"/>
            </a:pPr>
            <a:r>
              <a:rPr lang="en-US" sz="1000" dirty="0"/>
              <a:t>First Indian provider to become a global SAP services partner </a:t>
            </a:r>
            <a:endParaRPr lang="en-US" sz="1000" dirty="0" smtClean="0"/>
          </a:p>
          <a:p>
            <a:pPr marL="171450" indent="-171450">
              <a:buFont typeface="Arial" pitchFamily="34" charset="0"/>
              <a:buChar char="•"/>
            </a:pPr>
            <a:r>
              <a:rPr lang="en-US" sz="1000" dirty="0"/>
              <a:t>Leading offshore firm in the SAP services market.</a:t>
            </a:r>
          </a:p>
          <a:p>
            <a:endParaRPr lang="en-US" sz="1000" dirty="0"/>
          </a:p>
          <a:p>
            <a:pPr marL="171450" indent="-171450">
              <a:buFont typeface="Arial" pitchFamily="34" charset="0"/>
              <a:buChar char="•"/>
            </a:pPr>
            <a:endParaRPr lang="en-US" sz="1000" dirty="0" smtClean="0"/>
          </a:p>
          <a:p>
            <a:pPr marL="171450" indent="-171450">
              <a:buFont typeface="Arial" pitchFamily="34" charset="0"/>
              <a:buChar char="•"/>
            </a:pPr>
            <a:endParaRPr lang="en-US" sz="1000" dirty="0" smtClean="0"/>
          </a:p>
          <a:p>
            <a:pPr marL="171450" indent="-171450">
              <a:buFont typeface="Arial" pitchFamily="34" charset="0"/>
              <a:buChar char="•"/>
            </a:pPr>
            <a:r>
              <a:rPr lang="en-US" sz="1000" b="1" dirty="0" smtClean="0">
                <a:solidFill>
                  <a:srgbClr val="0053FA"/>
                </a:solidFill>
                <a:cs typeface="Arial" pitchFamily="34" charset="0"/>
              </a:rPr>
              <a:t>Challenger</a:t>
            </a:r>
            <a:r>
              <a:rPr lang="en-US" sz="1000" b="1" i="1" dirty="0" smtClean="0">
                <a:cs typeface="Arial" pitchFamily="34" charset="0"/>
              </a:rPr>
              <a:t>  </a:t>
            </a:r>
            <a:r>
              <a:rPr lang="en-US" sz="1000" dirty="0" smtClean="0">
                <a:cs typeface="Arial" pitchFamily="34" charset="0"/>
              </a:rPr>
              <a:t>in Gartner’s Magic quadrant </a:t>
            </a:r>
          </a:p>
          <a:p>
            <a:pPr marL="171450" indent="-171450">
              <a:buFont typeface="Arial" pitchFamily="34" charset="0"/>
              <a:buChar char="•"/>
            </a:pPr>
            <a:endParaRPr lang="en-US" sz="1000" b="1" dirty="0" smtClean="0">
              <a:solidFill>
                <a:srgbClr val="0053FA"/>
              </a:solidFill>
              <a:cs typeface="Arial" pitchFamily="34" charset="0"/>
            </a:endParaRPr>
          </a:p>
          <a:p>
            <a:pPr marL="171450" indent="-171450"/>
            <a:r>
              <a:rPr lang="en-US" sz="1000" dirty="0" smtClean="0">
                <a:cs typeface="Arial" pitchFamily="34" charset="0"/>
              </a:rPr>
              <a:t>.</a:t>
            </a:r>
            <a:endParaRPr lang="en-US" sz="1000" dirty="0" smtClean="0"/>
          </a:p>
          <a:p>
            <a:pPr marL="171450" indent="-171450">
              <a:buFont typeface="Arial" pitchFamily="34" charset="0"/>
              <a:buChar char="•"/>
            </a:pPr>
            <a:endParaRPr lang="en-US" sz="1000" dirty="0"/>
          </a:p>
          <a:p>
            <a:pPr marL="171450" indent="-171450">
              <a:buFont typeface="Arial" pitchFamily="34" charset="0"/>
              <a:buChar char="•"/>
            </a:pPr>
            <a:endParaRPr lang="en-US" sz="1000" dirty="0" smtClean="0"/>
          </a:p>
          <a:p>
            <a:pPr marL="171450" indent="-171450">
              <a:buFont typeface="Arial" pitchFamily="34" charset="0"/>
              <a:buChar char="•"/>
            </a:pPr>
            <a:endParaRPr lang="en-US" sz="1000" dirty="0"/>
          </a:p>
          <a:p>
            <a:pPr marL="171450" indent="-171450">
              <a:buFont typeface="Arial" pitchFamily="34" charset="0"/>
              <a:buChar char="•"/>
            </a:pPr>
            <a:endParaRPr lang="en-US" sz="1000" dirty="0" smtClean="0"/>
          </a:p>
          <a:p>
            <a:pPr marL="171450" indent="-171450">
              <a:buFont typeface="Arial" pitchFamily="34" charset="0"/>
              <a:buChar char="•"/>
            </a:pPr>
            <a:endParaRPr lang="en-US" sz="1000" dirty="0"/>
          </a:p>
          <a:p>
            <a:pPr marL="171450" indent="-171450">
              <a:buFont typeface="Arial" pitchFamily="34" charset="0"/>
              <a:buChar char="•"/>
            </a:pPr>
            <a:endParaRPr lang="en-US" sz="1000" dirty="0" smtClean="0"/>
          </a:p>
          <a:p>
            <a:pPr marL="171450" indent="-171450">
              <a:buFont typeface="Arial" pitchFamily="34" charset="0"/>
              <a:buChar char="•"/>
            </a:pPr>
            <a:endParaRPr lang="en-US" sz="1000" dirty="0"/>
          </a:p>
          <a:p>
            <a:pPr marL="171450" indent="-171450">
              <a:buFont typeface="Arial" pitchFamily="34" charset="0"/>
              <a:buChar char="•"/>
            </a:pPr>
            <a:endParaRPr lang="en-US" sz="1000" dirty="0" smtClean="0"/>
          </a:p>
          <a:p>
            <a:endParaRPr lang="en-US" sz="1000" dirty="0"/>
          </a:p>
        </p:txBody>
      </p:sp>
      <p:sp>
        <p:nvSpPr>
          <p:cNvPr id="33"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rPr>
              <a:t>Analyst Benchmarking </a:t>
            </a:r>
            <a:r>
              <a:rPr lang="en-US" sz="2400" b="1" dirty="0" smtClean="0">
                <a:latin typeface="Myadpro"/>
              </a:rPr>
              <a:t>- Infosys </a:t>
            </a:r>
            <a:r>
              <a:rPr lang="en-US" sz="2400" b="1" dirty="0" err="1" smtClean="0">
                <a:latin typeface="Myadpro"/>
              </a:rPr>
              <a:t>Vs</a:t>
            </a:r>
            <a:r>
              <a:rPr lang="en-US" sz="2400" b="1" dirty="0" smtClean="0">
                <a:latin typeface="Myadpro"/>
              </a:rPr>
              <a:t> TCS  </a:t>
            </a:r>
            <a:endParaRPr lang="en-US" sz="2400" b="1" dirty="0">
              <a:latin typeface="Myadpro"/>
            </a:endParaRPr>
          </a:p>
        </p:txBody>
      </p:sp>
    </p:spTree>
    <p:extLst>
      <p:ext uri="{BB962C8B-B14F-4D97-AF65-F5344CB8AC3E}">
        <p14:creationId xmlns:p14="http://schemas.microsoft.com/office/powerpoint/2010/main" xmlns="" val="2430416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4953000" y="6721475"/>
            <a:ext cx="365760" cy="365125"/>
          </a:xfrm>
        </p:spPr>
        <p:txBody>
          <a:bodyPr/>
          <a:lstStyle/>
          <a:p>
            <a:pPr>
              <a:defRPr/>
            </a:pPr>
            <a:fld id="{B0ED6E6B-E64A-49CD-89B9-42CB8FBB3BA1}" type="slidenum">
              <a:rPr lang="en-US" smtClean="0"/>
              <a:pPr>
                <a:defRPr/>
              </a:pPr>
              <a:t>37</a:t>
            </a:fld>
            <a:endParaRPr lang="en-US" dirty="0"/>
          </a:p>
        </p:txBody>
      </p:sp>
      <p:sp>
        <p:nvSpPr>
          <p:cNvPr id="5" name="TextBox 4"/>
          <p:cNvSpPr txBox="1"/>
          <p:nvPr/>
        </p:nvSpPr>
        <p:spPr>
          <a:xfrm>
            <a:off x="236376" y="1285875"/>
            <a:ext cx="800100" cy="38100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2010</a:t>
            </a:r>
            <a:endParaRPr lang="en-US" dirty="0"/>
          </a:p>
        </p:txBody>
      </p:sp>
      <p:sp>
        <p:nvSpPr>
          <p:cNvPr id="6" name="TextBox 5"/>
          <p:cNvSpPr txBox="1"/>
          <p:nvPr/>
        </p:nvSpPr>
        <p:spPr>
          <a:xfrm>
            <a:off x="1295400" y="1020544"/>
            <a:ext cx="7467600" cy="830997"/>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lvl="0" indent="-285750">
              <a:buFont typeface="Wingdings" panose="05000000000000000000" pitchFamily="2" charset="2"/>
              <a:buChar char="§"/>
            </a:pPr>
            <a:r>
              <a:rPr lang="en-IN" sz="1200" dirty="0" smtClean="0">
                <a:cs typeface="Arial"/>
              </a:rPr>
              <a:t>In Feb 2010,Infosys started investing  Australian $8 Million in its newly built data centre at Melbourne to support the growing client demand of cloud services across HR, procurement and other functions.</a:t>
            </a:r>
          </a:p>
          <a:p>
            <a:pPr marL="285750" lvl="0" indent="-285750">
              <a:buFont typeface="Wingdings" panose="05000000000000000000" pitchFamily="2" charset="2"/>
              <a:buChar char="§"/>
            </a:pPr>
            <a:r>
              <a:rPr lang="en-IN" sz="1200" dirty="0" smtClean="0">
                <a:cs typeface="Arial"/>
              </a:rPr>
              <a:t>Infosys </a:t>
            </a:r>
            <a:r>
              <a:rPr lang="en-IN" sz="1200" dirty="0">
                <a:cs typeface="Arial"/>
              </a:rPr>
              <a:t>has planned to expand Philippine operations from currently existing capacity of 1100 to 3000 expecting an increase in demand of its end to end BPO </a:t>
            </a:r>
            <a:r>
              <a:rPr lang="en-IN" sz="1200" dirty="0" smtClean="0">
                <a:cs typeface="Arial"/>
              </a:rPr>
              <a:t>offerings</a:t>
            </a:r>
            <a:endParaRPr lang="en-IN" sz="1200" dirty="0">
              <a:cs typeface="Arial"/>
            </a:endParaRPr>
          </a:p>
        </p:txBody>
      </p:sp>
      <p:sp>
        <p:nvSpPr>
          <p:cNvPr id="8" name="TextBox 7"/>
          <p:cNvSpPr txBox="1"/>
          <p:nvPr/>
        </p:nvSpPr>
        <p:spPr>
          <a:xfrm>
            <a:off x="228600" y="2486025"/>
            <a:ext cx="800100" cy="38100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2011</a:t>
            </a:r>
            <a:endParaRPr lang="en-US" dirty="0"/>
          </a:p>
        </p:txBody>
      </p:sp>
      <p:sp>
        <p:nvSpPr>
          <p:cNvPr id="9" name="TextBox 8"/>
          <p:cNvSpPr txBox="1"/>
          <p:nvPr/>
        </p:nvSpPr>
        <p:spPr>
          <a:xfrm>
            <a:off x="1268962" y="2128361"/>
            <a:ext cx="7494037" cy="1015663"/>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
            </a:pPr>
            <a:r>
              <a:rPr lang="en-US" sz="1200" dirty="0">
                <a:cs typeface="Arial"/>
              </a:rPr>
              <a:t>May 2011- </a:t>
            </a:r>
            <a:r>
              <a:rPr lang="en-IN" sz="1200" dirty="0">
                <a:cs typeface="Arial"/>
              </a:rPr>
              <a:t>plans to invest between US$125-150 million in the new campus- at Zizhu Science and Technology Park in Shanghai, China, one of the largest investments in China by a software company.</a:t>
            </a:r>
            <a:endParaRPr lang="en-US" sz="1200" dirty="0">
              <a:cs typeface="Arial"/>
            </a:endParaRPr>
          </a:p>
          <a:p>
            <a:pPr marL="171450" lvl="0" indent="-171450">
              <a:buFont typeface="Wingdings" panose="05000000000000000000" pitchFamily="2" charset="2"/>
              <a:buChar char="§"/>
            </a:pPr>
            <a:r>
              <a:rPr lang="en-IN" sz="1200" dirty="0">
                <a:cs typeface="Arial"/>
              </a:rPr>
              <a:t>Feb 2011- Infosys Technologies Expands Operations in Thiruvananthapuram. Inaugurates first Software Development Block (I) at Technopark Campus II (SEZ) with a Total Investment of 180 crore</a:t>
            </a:r>
          </a:p>
          <a:p>
            <a:pPr marL="171450" lvl="0" indent="-171450">
              <a:buFont typeface="Wingdings" panose="05000000000000000000" pitchFamily="2" charset="2"/>
              <a:buChar char="§"/>
            </a:pPr>
            <a:r>
              <a:rPr lang="en-IN" sz="1200" dirty="0">
                <a:cs typeface="Arial"/>
              </a:rPr>
              <a:t>Sep 2011- Infosys Partners with Singapore Management University for Joint Education and Research </a:t>
            </a:r>
            <a:r>
              <a:rPr lang="en-IN" sz="1200" dirty="0" smtClean="0">
                <a:cs typeface="Arial"/>
              </a:rPr>
              <a:t>Projects</a:t>
            </a:r>
            <a:endParaRPr lang="en-IN" sz="1200" dirty="0">
              <a:cs typeface="Arial"/>
            </a:endParaRPr>
          </a:p>
        </p:txBody>
      </p:sp>
      <p:sp>
        <p:nvSpPr>
          <p:cNvPr id="10" name="TextBox 9"/>
          <p:cNvSpPr txBox="1"/>
          <p:nvPr/>
        </p:nvSpPr>
        <p:spPr>
          <a:xfrm>
            <a:off x="282251" y="3469332"/>
            <a:ext cx="800100" cy="38100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2012</a:t>
            </a:r>
            <a:endParaRPr lang="en-US" dirty="0"/>
          </a:p>
        </p:txBody>
      </p:sp>
      <p:sp>
        <p:nvSpPr>
          <p:cNvPr id="11" name="TextBox 10"/>
          <p:cNvSpPr txBox="1"/>
          <p:nvPr/>
        </p:nvSpPr>
        <p:spPr>
          <a:xfrm>
            <a:off x="1295400" y="3429000"/>
            <a:ext cx="7467600" cy="646331"/>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
            </a:pPr>
            <a:r>
              <a:rPr lang="en-US" sz="1200" dirty="0">
                <a:cs typeface="Arial"/>
              </a:rPr>
              <a:t>Set aside $ 100 million for products, platforms and </a:t>
            </a:r>
            <a:r>
              <a:rPr lang="en-US" sz="1200" dirty="0" smtClean="0">
                <a:cs typeface="Arial"/>
              </a:rPr>
              <a:t>solutions  and </a:t>
            </a:r>
            <a:r>
              <a:rPr lang="en-US" sz="1200" dirty="0">
                <a:cs typeface="Arial"/>
              </a:rPr>
              <a:t>have set up a Non-Functional Requirement Lab and a Mobility Lab as part of our product R&amp;D investments. </a:t>
            </a:r>
            <a:endParaRPr lang="en-US" sz="1200" dirty="0" smtClean="0">
              <a:cs typeface="Arial"/>
            </a:endParaRPr>
          </a:p>
          <a:p>
            <a:pPr marL="171450" lvl="0" indent="-171450">
              <a:buFont typeface="Wingdings" panose="05000000000000000000" pitchFamily="2" charset="2"/>
              <a:buChar char="§"/>
            </a:pPr>
            <a:r>
              <a:rPr lang="en-US" sz="1200" dirty="0" smtClean="0">
                <a:cs typeface="Arial"/>
              </a:rPr>
              <a:t>Infosys acquired Lodestone Holding AG which is a great investment from Infosys side.</a:t>
            </a:r>
          </a:p>
        </p:txBody>
      </p:sp>
      <p:sp>
        <p:nvSpPr>
          <p:cNvPr id="12" name="TextBox 11"/>
          <p:cNvSpPr txBox="1"/>
          <p:nvPr/>
        </p:nvSpPr>
        <p:spPr>
          <a:xfrm>
            <a:off x="236377" y="4572000"/>
            <a:ext cx="845974"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Focus of Future  </a:t>
            </a:r>
            <a:endParaRPr lang="en-US" dirty="0"/>
          </a:p>
        </p:txBody>
      </p:sp>
      <p:sp>
        <p:nvSpPr>
          <p:cNvPr id="13" name="TextBox 12"/>
          <p:cNvSpPr txBox="1"/>
          <p:nvPr/>
        </p:nvSpPr>
        <p:spPr>
          <a:xfrm>
            <a:off x="1295400" y="4495800"/>
            <a:ext cx="7467600" cy="1200329"/>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Wingdings" pitchFamily="2" charset="2"/>
              <a:buChar char="§"/>
            </a:pPr>
            <a:r>
              <a:rPr lang="en-US" sz="1200" dirty="0" smtClean="0"/>
              <a:t>Infosys is eying at these areas for future investment on Digital Marketing, mobility, digital commerce, social media, Apps Store etc.</a:t>
            </a:r>
          </a:p>
          <a:p>
            <a:pPr marL="171450" indent="-171450">
              <a:buFont typeface="Wingdings" pitchFamily="2" charset="2"/>
              <a:buChar char="§"/>
            </a:pPr>
            <a:r>
              <a:rPr lang="en-US" sz="1200" dirty="0" smtClean="0"/>
              <a:t>Infosys want to combine mobility along with  in-store awareness. It wants to attain a strong competitive advantage to its competitors  with help of this offering. </a:t>
            </a:r>
          </a:p>
          <a:p>
            <a:pPr marL="171450" indent="-171450">
              <a:buFont typeface="Wingdings" pitchFamily="2" charset="2"/>
              <a:buChar char="§"/>
            </a:pPr>
            <a:r>
              <a:rPr lang="en-US" sz="1200" dirty="0" smtClean="0"/>
              <a:t>Infosys is moving its focus to off shore clients with high quality &amp; cost-competitive technology, so that will be the market where Infosys will address to.</a:t>
            </a:r>
          </a:p>
        </p:txBody>
      </p:sp>
      <p:sp>
        <p:nvSpPr>
          <p:cNvPr id="1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a:latin typeface="Myadpro"/>
                <a:cs typeface="Arial" pitchFamily="34" charset="0"/>
              </a:rPr>
              <a:t>Key Investments </a:t>
            </a:r>
            <a:r>
              <a:rPr lang="en-US" sz="2400" b="1" dirty="0" smtClean="0">
                <a:latin typeface="Myadpro"/>
                <a:cs typeface="Arial" pitchFamily="34" charset="0"/>
              </a:rPr>
              <a:t>and </a:t>
            </a:r>
            <a:r>
              <a:rPr lang="en-US" sz="2400" b="1" dirty="0">
                <a:latin typeface="Myadpro"/>
                <a:cs typeface="Arial" pitchFamily="34" charset="0"/>
              </a:rPr>
              <a:t>focus of </a:t>
            </a:r>
            <a:r>
              <a:rPr lang="en-US" sz="2400" b="1" dirty="0" smtClean="0">
                <a:latin typeface="Myadpro"/>
                <a:cs typeface="Arial" pitchFamily="34" charset="0"/>
              </a:rPr>
              <a:t>Future</a:t>
            </a:r>
            <a:endParaRPr lang="en-US" sz="2400" b="1" dirty="0">
              <a:latin typeface="Myadpro"/>
            </a:endParaRPr>
          </a:p>
        </p:txBody>
      </p:sp>
    </p:spTree>
    <p:extLst>
      <p:ext uri="{BB962C8B-B14F-4D97-AF65-F5344CB8AC3E}">
        <p14:creationId xmlns:p14="http://schemas.microsoft.com/office/powerpoint/2010/main" xmlns="" val="8736099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3" cstate="print"/>
          <a:srcRect/>
          <a:stretch>
            <a:fillRect/>
          </a:stretch>
        </p:blipFill>
        <p:spPr bwMode="auto">
          <a:xfrm>
            <a:off x="0" y="685800"/>
            <a:ext cx="9144000" cy="5714999"/>
          </a:xfrm>
          <a:prstGeom prst="rect">
            <a:avLst/>
          </a:prstGeom>
          <a:noFill/>
          <a:ln w="9525">
            <a:noFill/>
            <a:miter lim="800000"/>
            <a:headEnd/>
            <a:tailEnd/>
          </a:ln>
        </p:spPr>
      </p:pic>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Core </a:t>
            </a:r>
            <a:r>
              <a:rPr lang="en-US" sz="2400" b="1" dirty="0">
                <a:latin typeface="Myadpro"/>
                <a:cs typeface="Arial" pitchFamily="34" charset="0"/>
              </a:rPr>
              <a:t>Management People </a:t>
            </a:r>
            <a:r>
              <a:rPr lang="en-US" sz="2400" b="1" dirty="0" smtClean="0">
                <a:latin typeface="Myadpro"/>
                <a:cs typeface="Arial" pitchFamily="34" charset="0"/>
              </a:rPr>
              <a:t>Exits</a:t>
            </a:r>
            <a:endParaRPr lang="en-US" sz="2400" b="1" dirty="0">
              <a:latin typeface="Myadpro"/>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p-Down Arrow 2"/>
          <p:cNvSpPr/>
          <p:nvPr/>
        </p:nvSpPr>
        <p:spPr>
          <a:xfrm>
            <a:off x="4419600" y="838200"/>
            <a:ext cx="304800" cy="5486400"/>
          </a:xfrm>
          <a:prstGeom prst="upDownArrow">
            <a:avLst/>
          </a:prstGeom>
          <a:solidFill>
            <a:srgbClr val="B9CDE5"/>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dirty="0"/>
          </a:p>
        </p:txBody>
      </p:sp>
      <p:sp>
        <p:nvSpPr>
          <p:cNvPr id="4" name="Left-Right Arrow 3"/>
          <p:cNvSpPr/>
          <p:nvPr/>
        </p:nvSpPr>
        <p:spPr>
          <a:xfrm>
            <a:off x="457200" y="3429000"/>
            <a:ext cx="8229600" cy="304800"/>
          </a:xfrm>
          <a:prstGeom prst="leftRightArrow">
            <a:avLst/>
          </a:prstGeom>
          <a:solidFill>
            <a:srgbClr val="B9CDE5"/>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dirty="0"/>
          </a:p>
        </p:txBody>
      </p:sp>
      <p:sp>
        <p:nvSpPr>
          <p:cNvPr id="5" name="Rounded Rectangle 4"/>
          <p:cNvSpPr/>
          <p:nvPr/>
        </p:nvSpPr>
        <p:spPr>
          <a:xfrm>
            <a:off x="609600" y="1295400"/>
            <a:ext cx="3733800" cy="2133600"/>
          </a:xfrm>
          <a:prstGeom prst="roundRect">
            <a:avLst/>
          </a:prstGeom>
          <a:solidFill>
            <a:srgbClr val="0070C0">
              <a:alpha val="2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28600" indent="-228600">
              <a:spcBef>
                <a:spcPct val="50000"/>
              </a:spcBef>
              <a:buClr>
                <a:schemeClr val="hlink"/>
              </a:buClr>
              <a:buFont typeface="Wingdings" panose="05000000000000000000" pitchFamily="2" charset="2"/>
              <a:buChar char="§"/>
            </a:pPr>
            <a:r>
              <a:rPr lang="en-US" sz="1200" dirty="0" smtClean="0">
                <a:solidFill>
                  <a:srgbClr val="0053FA"/>
                </a:solidFill>
              </a:rPr>
              <a:t>Strong competency in Enterprise Resource Planning &amp; Management(SAP), Supply Chain Management &amp; Customer Relationship Management</a:t>
            </a:r>
          </a:p>
          <a:p>
            <a:pPr marL="228600" indent="-228600">
              <a:spcBef>
                <a:spcPct val="50000"/>
              </a:spcBef>
              <a:buClr>
                <a:schemeClr val="hlink"/>
              </a:buClr>
              <a:buFont typeface="Wingdings" panose="05000000000000000000" pitchFamily="2" charset="2"/>
              <a:buChar char="§"/>
            </a:pPr>
            <a:r>
              <a:rPr lang="en-US" sz="1200" dirty="0" smtClean="0">
                <a:solidFill>
                  <a:srgbClr val="0053FA"/>
                </a:solidFill>
              </a:rPr>
              <a:t>Strong R &amp; D Capability</a:t>
            </a:r>
          </a:p>
          <a:p>
            <a:pPr marL="228600" indent="-228600">
              <a:spcBef>
                <a:spcPct val="50000"/>
              </a:spcBef>
              <a:buClr>
                <a:schemeClr val="hlink"/>
              </a:buClr>
              <a:buFont typeface="Wingdings" panose="05000000000000000000" pitchFamily="2" charset="2"/>
              <a:buChar char="§"/>
            </a:pPr>
            <a:r>
              <a:rPr lang="en-US" sz="1200" dirty="0" smtClean="0">
                <a:solidFill>
                  <a:srgbClr val="0053FA"/>
                </a:solidFill>
              </a:rPr>
              <a:t>Global delivery center</a:t>
            </a:r>
          </a:p>
          <a:p>
            <a:pPr marL="228600" indent="-228600">
              <a:spcBef>
                <a:spcPct val="50000"/>
              </a:spcBef>
              <a:buClr>
                <a:schemeClr val="hlink"/>
              </a:buClr>
              <a:buFont typeface="Wingdings" panose="05000000000000000000" pitchFamily="2" charset="2"/>
              <a:buChar char="§"/>
            </a:pPr>
            <a:r>
              <a:rPr lang="en-US" sz="1200" dirty="0" smtClean="0">
                <a:solidFill>
                  <a:srgbClr val="0053FA"/>
                </a:solidFill>
              </a:rPr>
              <a:t>Leader in Oracle Application management service</a:t>
            </a:r>
            <a:endParaRPr lang="en-US" sz="1200" dirty="0">
              <a:solidFill>
                <a:srgbClr val="0053FA"/>
              </a:solidFill>
            </a:endParaRPr>
          </a:p>
        </p:txBody>
      </p:sp>
      <p:sp>
        <p:nvSpPr>
          <p:cNvPr id="6" name="Rounded Rectangle 5"/>
          <p:cNvSpPr/>
          <p:nvPr/>
        </p:nvSpPr>
        <p:spPr>
          <a:xfrm>
            <a:off x="609600" y="3733800"/>
            <a:ext cx="3733800" cy="2438400"/>
          </a:xfrm>
          <a:prstGeom prst="roundRect">
            <a:avLst/>
          </a:prstGeom>
          <a:solidFill>
            <a:srgbClr val="0070C0">
              <a:alpha val="2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spcBef>
                <a:spcPct val="50000"/>
              </a:spcBef>
              <a:buClr>
                <a:schemeClr val="hlink"/>
              </a:buClr>
              <a:buFont typeface="Wingdings" panose="05000000000000000000" pitchFamily="2" charset="2"/>
              <a:buChar char="§"/>
            </a:pPr>
            <a:r>
              <a:rPr lang="en-US" sz="1200" dirty="0" smtClean="0">
                <a:solidFill>
                  <a:srgbClr val="0053FA"/>
                </a:solidFill>
                <a:cs typeface="Arial"/>
              </a:rPr>
              <a:t>Growing technology demand for growth in the high tech vertical</a:t>
            </a:r>
            <a:endParaRPr lang="en-US" sz="1200" dirty="0" smtClean="0">
              <a:solidFill>
                <a:srgbClr val="0053FA"/>
              </a:solidFill>
            </a:endParaRP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Growing BPO market</a:t>
            </a: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Positive outlook for SaaS market</a:t>
            </a: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Emergence of Cloud computing</a:t>
            </a: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Infosys High Tech Innovative Solutions</a:t>
            </a:r>
            <a:endParaRPr lang="en-US" sz="1200" dirty="0">
              <a:solidFill>
                <a:srgbClr val="0053FA"/>
              </a:solidFill>
            </a:endParaRPr>
          </a:p>
        </p:txBody>
      </p:sp>
      <p:sp>
        <p:nvSpPr>
          <p:cNvPr id="7" name="Rounded Rectangle 6"/>
          <p:cNvSpPr/>
          <p:nvPr/>
        </p:nvSpPr>
        <p:spPr>
          <a:xfrm>
            <a:off x="4800600" y="1295400"/>
            <a:ext cx="3810000" cy="2133600"/>
          </a:xfrm>
          <a:prstGeom prst="roundRect">
            <a:avLst/>
          </a:prstGeom>
          <a:solidFill>
            <a:srgbClr val="0070C0">
              <a:alpha val="2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Dependence on North America</a:t>
            </a: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Lack of thought leadership in Semiconductors in Hi Tech</a:t>
            </a: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Drastic changes in Core management level</a:t>
            </a: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Increasing attrition rate</a:t>
            </a: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Financial slowdown</a:t>
            </a:r>
            <a:endParaRPr lang="en-US" sz="1200" dirty="0">
              <a:solidFill>
                <a:srgbClr val="0053FA"/>
              </a:solidFill>
            </a:endParaRPr>
          </a:p>
        </p:txBody>
      </p:sp>
      <p:sp>
        <p:nvSpPr>
          <p:cNvPr id="8" name="Rounded Rectangle 7"/>
          <p:cNvSpPr/>
          <p:nvPr/>
        </p:nvSpPr>
        <p:spPr>
          <a:xfrm>
            <a:off x="4800600" y="3733800"/>
            <a:ext cx="3810000" cy="2286000"/>
          </a:xfrm>
          <a:prstGeom prst="roundRect">
            <a:avLst/>
          </a:prstGeom>
          <a:solidFill>
            <a:srgbClr val="0070C0">
              <a:alpha val="2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Intense competition</a:t>
            </a:r>
          </a:p>
          <a:p>
            <a:pPr marL="171450" indent="-171450">
              <a:spcBef>
                <a:spcPct val="50000"/>
              </a:spcBef>
              <a:buClr>
                <a:schemeClr val="hlink"/>
              </a:buClr>
              <a:buFont typeface="Wingdings" panose="05000000000000000000" pitchFamily="2" charset="2"/>
              <a:buChar char="§"/>
            </a:pPr>
            <a:r>
              <a:rPr lang="en-US" sz="1200" dirty="0" smtClean="0">
                <a:solidFill>
                  <a:srgbClr val="0053FA"/>
                </a:solidFill>
              </a:rPr>
              <a:t>Fluctuation in current exchange rate</a:t>
            </a:r>
            <a:endParaRPr lang="en-US" sz="1200" dirty="0">
              <a:solidFill>
                <a:srgbClr val="0053FA"/>
              </a:solidFill>
            </a:endParaRPr>
          </a:p>
        </p:txBody>
      </p:sp>
      <p:graphicFrame>
        <p:nvGraphicFramePr>
          <p:cNvPr id="9" name="Group 662"/>
          <p:cNvGraphicFramePr>
            <a:graphicFrameLocks noGrp="1"/>
          </p:cNvGraphicFramePr>
          <p:nvPr/>
        </p:nvGraphicFramePr>
        <p:xfrm>
          <a:off x="1752600" y="1017588"/>
          <a:ext cx="1447800" cy="304800"/>
        </p:xfrm>
        <a:graphic>
          <a:graphicData uri="http://schemas.openxmlformats.org/drawingml/2006/table">
            <a:tbl>
              <a:tblPr/>
              <a:tblGrid>
                <a:gridCol w="1447800"/>
              </a:tblGrid>
              <a:tr h="228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Strengths</a:t>
                      </a:r>
                    </a:p>
                  </a:txBody>
                  <a:tcPr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B9CDE5"/>
                    </a:solidFill>
                  </a:tcPr>
                </a:tc>
              </a:tr>
            </a:tbl>
          </a:graphicData>
        </a:graphic>
      </p:graphicFrame>
      <p:graphicFrame>
        <p:nvGraphicFramePr>
          <p:cNvPr id="10" name="Group 662"/>
          <p:cNvGraphicFramePr>
            <a:graphicFrameLocks noGrp="1"/>
          </p:cNvGraphicFramePr>
          <p:nvPr/>
        </p:nvGraphicFramePr>
        <p:xfrm>
          <a:off x="5943600" y="1017588"/>
          <a:ext cx="1447800" cy="304800"/>
        </p:xfrm>
        <a:graphic>
          <a:graphicData uri="http://schemas.openxmlformats.org/drawingml/2006/table">
            <a:tbl>
              <a:tblPr/>
              <a:tblGrid>
                <a:gridCol w="1447800"/>
              </a:tblGrid>
              <a:tr h="228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Weaknesses</a:t>
                      </a:r>
                    </a:p>
                  </a:txBody>
                  <a:tcPr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B9CDE5"/>
                    </a:solidFill>
                  </a:tcPr>
                </a:tc>
              </a:tr>
            </a:tbl>
          </a:graphicData>
        </a:graphic>
      </p:graphicFrame>
      <p:graphicFrame>
        <p:nvGraphicFramePr>
          <p:cNvPr id="11" name="Group 662"/>
          <p:cNvGraphicFramePr>
            <a:graphicFrameLocks noGrp="1"/>
          </p:cNvGraphicFramePr>
          <p:nvPr>
            <p:extLst>
              <p:ext uri="{D42A27DB-BD31-4B8C-83A1-F6EECF244321}">
                <p14:modId xmlns:p14="http://schemas.microsoft.com/office/powerpoint/2010/main" xmlns="" val="1082292886"/>
              </p:ext>
            </p:extLst>
          </p:nvPr>
        </p:nvGraphicFramePr>
        <p:xfrm>
          <a:off x="5972175" y="5897563"/>
          <a:ext cx="1447800" cy="304800"/>
        </p:xfrm>
        <a:graphic>
          <a:graphicData uri="http://schemas.openxmlformats.org/drawingml/2006/table">
            <a:tbl>
              <a:tblPr/>
              <a:tblGrid>
                <a:gridCol w="1447800"/>
              </a:tblGrid>
              <a:tr h="228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Threats</a:t>
                      </a:r>
                    </a:p>
                  </a:txBody>
                  <a:tcPr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B9CDE5"/>
                    </a:solidFill>
                  </a:tcPr>
                </a:tc>
              </a:tr>
            </a:tbl>
          </a:graphicData>
        </a:graphic>
      </p:graphicFrame>
      <p:graphicFrame>
        <p:nvGraphicFramePr>
          <p:cNvPr id="12" name="Group 662"/>
          <p:cNvGraphicFramePr>
            <a:graphicFrameLocks noGrp="1"/>
          </p:cNvGraphicFramePr>
          <p:nvPr>
            <p:extLst>
              <p:ext uri="{D42A27DB-BD31-4B8C-83A1-F6EECF244321}">
                <p14:modId xmlns:p14="http://schemas.microsoft.com/office/powerpoint/2010/main" xmlns="" val="1467950068"/>
              </p:ext>
            </p:extLst>
          </p:nvPr>
        </p:nvGraphicFramePr>
        <p:xfrm>
          <a:off x="1675600" y="6009375"/>
          <a:ext cx="1447800" cy="304800"/>
        </p:xfrm>
        <a:graphic>
          <a:graphicData uri="http://schemas.openxmlformats.org/drawingml/2006/table">
            <a:tbl>
              <a:tblPr/>
              <a:tblGrid>
                <a:gridCol w="1447800"/>
              </a:tblGrid>
              <a:tr h="228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Opportunities</a:t>
                      </a:r>
                    </a:p>
                  </a:txBody>
                  <a:tcPr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B9CDE5"/>
                    </a:solidFill>
                  </a:tcPr>
                </a:tc>
              </a:tr>
            </a:tbl>
          </a:graphicData>
        </a:graphic>
      </p:graphicFrame>
      <p:sp>
        <p:nvSpPr>
          <p:cNvPr id="13"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SWOT Analysis</a:t>
            </a:r>
            <a:endParaRPr lang="en-US" sz="2400" b="1" dirty="0">
              <a:latin typeface="Myadpro"/>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IN"/>
          </a:p>
        </p:txBody>
      </p:sp>
      <p:sp>
        <p:nvSpPr>
          <p:cNvPr id="2" name="Title 1"/>
          <p:cNvSpPr>
            <a:spLocks noGrp="1"/>
          </p:cNvSpPr>
          <p:nvPr>
            <p:ph type="title" idx="4294967295"/>
          </p:nvPr>
        </p:nvSpPr>
        <p:spPr>
          <a:xfrm>
            <a:off x="1676400" y="53975"/>
            <a:ext cx="7467600" cy="477838"/>
          </a:xfrm>
          <a:prstGeom prst="rect">
            <a:avLst/>
          </a:prstGeom>
        </p:spPr>
        <p:txBody>
          <a:bodyPr/>
          <a:lstStyle/>
          <a:p>
            <a:pPr algn="l"/>
            <a:r>
              <a:rPr lang="en-US" sz="2400" b="1" dirty="0" smtClean="0"/>
              <a:t>Infosys High Tech Evolution</a:t>
            </a:r>
            <a:endParaRPr lang="en-US" sz="2400" b="1" dirty="0"/>
          </a:p>
        </p:txBody>
      </p:sp>
      <p:sp>
        <p:nvSpPr>
          <p:cNvPr id="18" name="Oval 4"/>
          <p:cNvSpPr>
            <a:spLocks noChangeArrowheads="1"/>
          </p:cNvSpPr>
          <p:nvPr/>
        </p:nvSpPr>
        <p:spPr bwMode="auto">
          <a:xfrm>
            <a:off x="462184" y="754856"/>
            <a:ext cx="1177925" cy="663575"/>
          </a:xfrm>
          <a:prstGeom prst="ellipse">
            <a:avLst/>
          </a:prstGeom>
          <a:solidFill>
            <a:srgbClr val="6CCFF6"/>
          </a:solidFill>
          <a:ln w="9525">
            <a:round/>
            <a:headEnd/>
            <a:tailEnd/>
          </a:ln>
          <a:scene3d>
            <a:camera prst="legacyPerspectiveBottomLeft"/>
            <a:lightRig rig="legacyFlat3" dir="t"/>
          </a:scene3d>
          <a:sp3d extrusionH="163500" prstMaterial="legacyMatte">
            <a:bevelT w="13500" h="13500" prst="angle"/>
            <a:bevelB w="13500" h="13500" prst="angle"/>
            <a:extrusionClr>
              <a:srgbClr val="6CCFF6"/>
            </a:extrusionClr>
          </a:sp3d>
        </p:spPr>
        <p:txBody>
          <a:bodyPr wrap="none" anchor="ctr">
            <a:flatTx/>
          </a:bodyPr>
          <a:lstStyle/>
          <a:p>
            <a:r>
              <a:rPr lang="en-US" sz="1100" b="1" dirty="0" smtClean="0">
                <a:solidFill>
                  <a:schemeClr val="bg1"/>
                </a:solidFill>
                <a:cs typeface="Arial" charset="0"/>
              </a:rPr>
              <a:t>    2005</a:t>
            </a:r>
            <a:endParaRPr lang="en-US" sz="1100" b="1" dirty="0">
              <a:solidFill>
                <a:schemeClr val="bg1"/>
              </a:solidFill>
              <a:cs typeface="Arial" charset="0"/>
            </a:endParaRPr>
          </a:p>
        </p:txBody>
      </p:sp>
      <p:sp>
        <p:nvSpPr>
          <p:cNvPr id="19" name="AutoShape 5"/>
          <p:cNvSpPr>
            <a:spLocks noChangeArrowheads="1"/>
          </p:cNvSpPr>
          <p:nvPr/>
        </p:nvSpPr>
        <p:spPr bwMode="auto">
          <a:xfrm>
            <a:off x="79596" y="1547575"/>
            <a:ext cx="1981200" cy="5158025"/>
          </a:xfrm>
          <a:prstGeom prst="roundRect">
            <a:avLst>
              <a:gd name="adj" fmla="val 13176"/>
            </a:avLst>
          </a:prstGeom>
          <a:solidFill>
            <a:srgbClr val="D3F1FC"/>
          </a:solidFill>
          <a:ln>
            <a:noFill/>
          </a:ln>
          <a:effectLst>
            <a:prstShdw prst="shdw17" dist="17961" dir="2700000">
              <a:srgbClr val="7F9197"/>
            </a:prstShdw>
          </a:effectLst>
          <a:extLst>
            <a:ext uri="{91240B29-F687-4F45-9708-019B960494DF}">
              <a14:hiddenLine xmlns:a14="http://schemas.microsoft.com/office/drawing/2010/main" xmlns="" w="12700" algn="ctr">
                <a:solidFill>
                  <a:srgbClr val="000000"/>
                </a:solidFill>
                <a:round/>
                <a:headEnd/>
                <a:tailEnd/>
              </a14:hiddenLine>
            </a:ext>
          </a:extLst>
        </p:spPr>
        <p:txBody>
          <a:bodyPr/>
          <a:lstStyle/>
          <a:p>
            <a:pPr marL="114300" indent="-114300" algn="just">
              <a:lnSpc>
                <a:spcPct val="130000"/>
              </a:lnSpc>
              <a:spcBef>
                <a:spcPct val="20000"/>
              </a:spcBef>
              <a:buClr>
                <a:srgbClr val="4E84C4"/>
              </a:buClr>
              <a:buFontTx/>
              <a:buChar char="•"/>
            </a:pPr>
            <a:r>
              <a:rPr lang="en-US" sz="900" dirty="0"/>
              <a:t>In 2005, Infosys Technologies (Shanghai) Co. - Chinese subsidiary of Infosys, signed letters of intent with Shanghai </a:t>
            </a:r>
          </a:p>
          <a:p>
            <a:pPr marL="114300" indent="-114300" algn="just">
              <a:lnSpc>
                <a:spcPct val="130000"/>
              </a:lnSpc>
              <a:spcBef>
                <a:spcPct val="20000"/>
              </a:spcBef>
              <a:buClr>
                <a:srgbClr val="4E84C4"/>
              </a:buClr>
            </a:pPr>
            <a:r>
              <a:rPr lang="en-US" sz="900" dirty="0"/>
              <a:t>    </a:t>
            </a:r>
            <a:r>
              <a:rPr lang="en-US" sz="900" dirty="0" err="1"/>
              <a:t>Zhangjiang</a:t>
            </a:r>
            <a:r>
              <a:rPr lang="en-US" sz="900" dirty="0"/>
              <a:t> (Group) and with Administrative Commission of </a:t>
            </a:r>
            <a:r>
              <a:rPr lang="en-US" sz="900" dirty="0" err="1"/>
              <a:t>Hanghzhou</a:t>
            </a:r>
            <a:r>
              <a:rPr lang="en-US" sz="900" dirty="0"/>
              <a:t> Hi-Tech Development Industry Zone-Hangzhou to set up software development centers in</a:t>
            </a:r>
          </a:p>
          <a:p>
            <a:pPr marL="114300" indent="-114300" algn="just">
              <a:lnSpc>
                <a:spcPct val="130000"/>
              </a:lnSpc>
              <a:spcBef>
                <a:spcPct val="20000"/>
              </a:spcBef>
              <a:buClr>
                <a:srgbClr val="4E84C4"/>
              </a:buClr>
            </a:pPr>
            <a:r>
              <a:rPr lang="en-US" sz="900" dirty="0"/>
              <a:t>    China.</a:t>
            </a:r>
          </a:p>
          <a:p>
            <a:pPr marL="114300" indent="-114300" algn="just">
              <a:lnSpc>
                <a:spcPct val="130000"/>
              </a:lnSpc>
              <a:spcBef>
                <a:spcPct val="20000"/>
              </a:spcBef>
              <a:buClr>
                <a:srgbClr val="4E84C4"/>
              </a:buClr>
              <a:buFontTx/>
              <a:buChar char="•"/>
            </a:pPr>
            <a:r>
              <a:rPr lang="en-US" sz="900" dirty="0"/>
              <a:t>Infosys also expanded its relationship with Microsoft through the establishment Of dedicated vendor Offshore facility (VOF) and Microsoft dynamics concept center. </a:t>
            </a:r>
          </a:p>
          <a:p>
            <a:pPr marL="114300" indent="-114300" algn="just">
              <a:lnSpc>
                <a:spcPct val="130000"/>
              </a:lnSpc>
              <a:spcBef>
                <a:spcPct val="20000"/>
              </a:spcBef>
              <a:buClr>
                <a:srgbClr val="4E84C4"/>
              </a:buClr>
              <a:buFontTx/>
              <a:buChar char="•"/>
            </a:pPr>
            <a:r>
              <a:rPr lang="en-US" sz="900" dirty="0"/>
              <a:t>In 2006, it won a consulting deal with </a:t>
            </a:r>
            <a:r>
              <a:rPr lang="en-US" sz="900" dirty="0" err="1"/>
              <a:t>Northstar</a:t>
            </a:r>
            <a:r>
              <a:rPr lang="en-US" sz="900" dirty="0"/>
              <a:t> Systems International. </a:t>
            </a:r>
          </a:p>
          <a:p>
            <a:pPr marL="114300" indent="-114300" algn="just">
              <a:lnSpc>
                <a:spcPct val="105000"/>
              </a:lnSpc>
              <a:spcBef>
                <a:spcPct val="5000"/>
              </a:spcBef>
              <a:buClr>
                <a:srgbClr val="4E84C4"/>
              </a:buClr>
              <a:buFontTx/>
              <a:buChar char="•"/>
            </a:pPr>
            <a:endParaRPr lang="en-US" sz="900" dirty="0"/>
          </a:p>
        </p:txBody>
      </p:sp>
      <p:sp>
        <p:nvSpPr>
          <p:cNvPr id="20" name="Oval 10"/>
          <p:cNvSpPr>
            <a:spLocks noChangeArrowheads="1"/>
          </p:cNvSpPr>
          <p:nvPr/>
        </p:nvSpPr>
        <p:spPr bwMode="auto">
          <a:xfrm>
            <a:off x="2667000" y="744537"/>
            <a:ext cx="1177925" cy="684213"/>
          </a:xfrm>
          <a:prstGeom prst="ellipse">
            <a:avLst/>
          </a:prstGeom>
          <a:solidFill>
            <a:srgbClr val="BBB1A5"/>
          </a:solidFill>
          <a:ln w="9525">
            <a:round/>
            <a:headEnd/>
            <a:tailEnd/>
          </a:ln>
          <a:scene3d>
            <a:camera prst="legacyPerspectiveBottomLeft"/>
            <a:lightRig rig="legacyFlat3" dir="t"/>
          </a:scene3d>
          <a:sp3d extrusionH="163500" prstMaterial="legacyMatte">
            <a:bevelT w="13500" h="13500" prst="angle"/>
            <a:bevelB w="13500" h="13500" prst="angle"/>
            <a:extrusionClr>
              <a:srgbClr val="BBB1A5"/>
            </a:extrusionClr>
          </a:sp3d>
        </p:spPr>
        <p:txBody>
          <a:bodyPr wrap="none" anchor="ctr">
            <a:flatTx/>
          </a:bodyPr>
          <a:lstStyle/>
          <a:p>
            <a:r>
              <a:rPr lang="en-US" sz="1100" b="1" dirty="0" smtClean="0">
                <a:solidFill>
                  <a:schemeClr val="bg1"/>
                </a:solidFill>
                <a:cs typeface="Arial" charset="0"/>
              </a:rPr>
              <a:t>2007-08</a:t>
            </a:r>
            <a:endParaRPr lang="en-US" sz="1100" b="1" dirty="0">
              <a:solidFill>
                <a:schemeClr val="bg1"/>
              </a:solidFill>
              <a:cs typeface="Arial" charset="0"/>
            </a:endParaRPr>
          </a:p>
        </p:txBody>
      </p:sp>
      <p:sp>
        <p:nvSpPr>
          <p:cNvPr id="21" name="AutoShape 11"/>
          <p:cNvSpPr>
            <a:spLocks noChangeArrowheads="1"/>
          </p:cNvSpPr>
          <p:nvPr/>
        </p:nvSpPr>
        <p:spPr bwMode="auto">
          <a:xfrm>
            <a:off x="2286000" y="1524000"/>
            <a:ext cx="2286001" cy="5181600"/>
          </a:xfrm>
          <a:prstGeom prst="roundRect">
            <a:avLst>
              <a:gd name="adj" fmla="val 12417"/>
            </a:avLst>
          </a:prstGeom>
          <a:solidFill>
            <a:srgbClr val="EAE7E4"/>
          </a:solidFill>
          <a:ln>
            <a:noFill/>
          </a:ln>
          <a:effectLst>
            <a:prstShdw prst="shdw17" dist="17961" dir="2700000">
              <a:srgbClr val="8C8B89"/>
            </a:prstShdw>
          </a:effectLst>
          <a:extLst>
            <a:ext uri="{91240B29-F687-4F45-9708-019B960494DF}">
              <a14:hiddenLine xmlns:a14="http://schemas.microsoft.com/office/drawing/2010/main" xmlns="" w="12700" algn="ctr">
                <a:solidFill>
                  <a:srgbClr val="000000"/>
                </a:solidFill>
                <a:round/>
                <a:headEnd/>
                <a:tailEnd/>
              </a14:hiddenLine>
            </a:ext>
          </a:extLst>
        </p:spPr>
        <p:txBody>
          <a:bodyPr wrap="square">
            <a:noAutofit/>
          </a:bodyPr>
          <a:lstStyle/>
          <a:p>
            <a:pPr marL="114300" indent="-114300" algn="just">
              <a:lnSpc>
                <a:spcPct val="130000"/>
              </a:lnSpc>
              <a:spcBef>
                <a:spcPct val="30000"/>
              </a:spcBef>
              <a:buClr>
                <a:srgbClr val="4E84C4"/>
              </a:buClr>
              <a:buFontTx/>
              <a:buChar char="•"/>
            </a:pPr>
            <a:r>
              <a:rPr lang="en-US" sz="900" dirty="0"/>
              <a:t>In July 2007, it signed agreement with Royal Philips Electronics to provide F&amp;A services and processing of Purchasing orders. </a:t>
            </a:r>
          </a:p>
          <a:p>
            <a:pPr marL="114300" indent="-114300" algn="just">
              <a:lnSpc>
                <a:spcPct val="130000"/>
              </a:lnSpc>
              <a:spcBef>
                <a:spcPct val="30000"/>
              </a:spcBef>
              <a:buClr>
                <a:srgbClr val="4E84C4"/>
              </a:buClr>
              <a:buFontTx/>
              <a:buChar char="•"/>
            </a:pPr>
            <a:r>
              <a:rPr lang="en-US" sz="900" dirty="0"/>
              <a:t>It acquired the business lines, worth $250m, from Royal Philips Electronics. </a:t>
            </a:r>
          </a:p>
          <a:p>
            <a:pPr marL="114300" indent="-114300" algn="just">
              <a:lnSpc>
                <a:spcPct val="130000"/>
              </a:lnSpc>
              <a:spcBef>
                <a:spcPct val="30000"/>
              </a:spcBef>
              <a:buClr>
                <a:srgbClr val="4E84C4"/>
              </a:buClr>
              <a:buFontTx/>
              <a:buChar char="•"/>
            </a:pPr>
            <a:r>
              <a:rPr lang="en-US" sz="900" dirty="0"/>
              <a:t>Infosys and TIBCO S/W announced significant expansion to their 10-year partnership to ensure successful implementation of SOA.</a:t>
            </a:r>
          </a:p>
          <a:p>
            <a:pPr marL="114300" indent="-114300" algn="just">
              <a:lnSpc>
                <a:spcPct val="130000"/>
              </a:lnSpc>
              <a:spcBef>
                <a:spcPct val="30000"/>
              </a:spcBef>
              <a:buClr>
                <a:srgbClr val="4E84C4"/>
              </a:buClr>
              <a:buFontTx/>
              <a:buChar char="•"/>
            </a:pPr>
            <a:r>
              <a:rPr lang="en-US" sz="900" dirty="0"/>
              <a:t>In Jan 2008, Infosys entered into agreement with </a:t>
            </a:r>
            <a:r>
              <a:rPr lang="en-US" sz="900" dirty="0" err="1"/>
              <a:t>Provenir</a:t>
            </a:r>
            <a:r>
              <a:rPr lang="en-US" sz="900" dirty="0"/>
              <a:t>, provider of enterprise customer lifecycle management s/w for financial services, to provide professional services. </a:t>
            </a:r>
          </a:p>
          <a:p>
            <a:pPr marL="114300" indent="-114300" algn="just">
              <a:lnSpc>
                <a:spcPct val="130000"/>
              </a:lnSpc>
              <a:spcBef>
                <a:spcPct val="30000"/>
              </a:spcBef>
              <a:buClr>
                <a:srgbClr val="4E84C4"/>
              </a:buClr>
              <a:buFontTx/>
              <a:buChar char="•"/>
            </a:pPr>
            <a:r>
              <a:rPr lang="en-US" sz="900" dirty="0"/>
              <a:t>In Feb 2008, Infosys signed MOU for strategic business deployment and joint development for sales and solution service offering with Nihon Unisys, Japan.</a:t>
            </a:r>
          </a:p>
        </p:txBody>
      </p:sp>
      <p:sp>
        <p:nvSpPr>
          <p:cNvPr id="22" name="Oval 12"/>
          <p:cNvSpPr>
            <a:spLocks noChangeArrowheads="1"/>
          </p:cNvSpPr>
          <p:nvPr/>
        </p:nvSpPr>
        <p:spPr bwMode="auto">
          <a:xfrm>
            <a:off x="5181600" y="744538"/>
            <a:ext cx="1177925" cy="684212"/>
          </a:xfrm>
          <a:prstGeom prst="ellipse">
            <a:avLst/>
          </a:prstGeom>
          <a:solidFill>
            <a:srgbClr val="FCC05D"/>
          </a:solidFill>
          <a:ln w="9525">
            <a:round/>
            <a:headEnd/>
            <a:tailEnd/>
          </a:ln>
          <a:scene3d>
            <a:camera prst="legacyPerspectiveBottomLeft"/>
            <a:lightRig rig="legacyFlat3" dir="t"/>
          </a:scene3d>
          <a:sp3d extrusionH="163500" prstMaterial="legacyMatte">
            <a:bevelT w="13500" h="13500" prst="angle"/>
            <a:bevelB w="13500" h="13500" prst="angle"/>
            <a:extrusionClr>
              <a:srgbClr val="FCC05D"/>
            </a:extrusionClr>
          </a:sp3d>
        </p:spPr>
        <p:txBody>
          <a:bodyPr wrap="none" anchor="ctr">
            <a:flatTx/>
          </a:bodyPr>
          <a:lstStyle/>
          <a:p>
            <a:r>
              <a:rPr lang="en-US" sz="1100" b="1" dirty="0">
                <a:solidFill>
                  <a:schemeClr val="bg1"/>
                </a:solidFill>
                <a:cs typeface="Arial" charset="0"/>
              </a:rPr>
              <a:t>2009-2010</a:t>
            </a:r>
          </a:p>
        </p:txBody>
      </p:sp>
      <p:sp>
        <p:nvSpPr>
          <p:cNvPr id="23" name="AutoShape 13"/>
          <p:cNvSpPr>
            <a:spLocks noChangeArrowheads="1"/>
          </p:cNvSpPr>
          <p:nvPr/>
        </p:nvSpPr>
        <p:spPr bwMode="auto">
          <a:xfrm>
            <a:off x="4752181" y="1524000"/>
            <a:ext cx="2133600" cy="5105400"/>
          </a:xfrm>
          <a:prstGeom prst="roundRect">
            <a:avLst>
              <a:gd name="adj" fmla="val 11579"/>
            </a:avLst>
          </a:prstGeom>
          <a:solidFill>
            <a:srgbClr val="FEE7C2"/>
          </a:solidFill>
          <a:ln>
            <a:noFill/>
          </a:ln>
          <a:effectLst>
            <a:prstShdw prst="shdw17" dist="17961" dir="2700000">
              <a:srgbClr val="988B74"/>
            </a:prstShdw>
          </a:effectLst>
          <a:extLst>
            <a:ext uri="{91240B29-F687-4F45-9708-019B960494DF}">
              <a14:hiddenLine xmlns:a14="http://schemas.microsoft.com/office/drawing/2010/main" xmlns="" w="12700" algn="ctr">
                <a:solidFill>
                  <a:srgbClr val="000000"/>
                </a:solidFill>
                <a:round/>
                <a:headEnd/>
                <a:tailEnd/>
              </a14:hiddenLine>
            </a:ext>
          </a:extLst>
        </p:spPr>
        <p:txBody>
          <a:bodyPr/>
          <a:lstStyle/>
          <a:p>
            <a:pPr marL="114300" indent="-114300" algn="just">
              <a:lnSpc>
                <a:spcPct val="130000"/>
              </a:lnSpc>
              <a:spcBef>
                <a:spcPct val="40000"/>
              </a:spcBef>
              <a:buClr>
                <a:srgbClr val="4E84C4"/>
              </a:buClr>
              <a:buFontTx/>
              <a:buChar char="•"/>
            </a:pPr>
            <a:r>
              <a:rPr lang="en-US" sz="900" dirty="0"/>
              <a:t>Microsoft and Infosys entered into go-to-market alliance focused on improving supply chain visibility and collaboration for manufacturers. </a:t>
            </a:r>
          </a:p>
          <a:p>
            <a:pPr marL="114300" indent="-114300" algn="just">
              <a:lnSpc>
                <a:spcPct val="130000"/>
              </a:lnSpc>
              <a:spcBef>
                <a:spcPct val="40000"/>
              </a:spcBef>
              <a:buClr>
                <a:srgbClr val="4E84C4"/>
              </a:buClr>
              <a:buFontTx/>
              <a:buChar char="•"/>
            </a:pPr>
            <a:r>
              <a:rPr lang="en-US" sz="900" dirty="0"/>
              <a:t>In November 2009, Infosys teamed up with Oracle Corp. through BPO powered by Oracle program and launched comprehensive managed services platform for multi-function HR through Infosys Business platforms offering.</a:t>
            </a:r>
          </a:p>
          <a:p>
            <a:pPr marL="114300" indent="-114300" algn="just">
              <a:lnSpc>
                <a:spcPct val="130000"/>
              </a:lnSpc>
              <a:spcBef>
                <a:spcPct val="40000"/>
              </a:spcBef>
              <a:buClr>
                <a:srgbClr val="4E84C4"/>
              </a:buClr>
              <a:buFontTx/>
              <a:buChar char="•"/>
            </a:pPr>
            <a:r>
              <a:rPr lang="en-US" sz="900" dirty="0"/>
              <a:t>Infosys and NVIDIA Corp. entered into a partnership to develop </a:t>
            </a:r>
            <a:r>
              <a:rPr lang="en-US" sz="900" dirty="0" err="1"/>
              <a:t>Nvidia</a:t>
            </a:r>
            <a:r>
              <a:rPr lang="en-US" sz="900" dirty="0"/>
              <a:t> </a:t>
            </a:r>
            <a:r>
              <a:rPr lang="en-US" sz="900" dirty="0" err="1"/>
              <a:t>Cuda</a:t>
            </a:r>
            <a:r>
              <a:rPr lang="en-US" sz="900" dirty="0"/>
              <a:t>— compute unified device architecture--technology- enabled software solutions. </a:t>
            </a:r>
          </a:p>
          <a:p>
            <a:pPr marL="114300" indent="-114300" algn="just">
              <a:lnSpc>
                <a:spcPct val="130000"/>
              </a:lnSpc>
              <a:spcBef>
                <a:spcPct val="40000"/>
              </a:spcBef>
              <a:buClr>
                <a:srgbClr val="4E84C4"/>
              </a:buClr>
              <a:buFontTx/>
              <a:buChar char="•"/>
            </a:pPr>
            <a:r>
              <a:rPr lang="en-US" sz="900" dirty="0"/>
              <a:t>Infosys successfully integrated </a:t>
            </a:r>
            <a:r>
              <a:rPr lang="en-US" sz="900" dirty="0" err="1"/>
              <a:t>Volantis</a:t>
            </a:r>
            <a:r>
              <a:rPr lang="en-US" sz="900" dirty="0"/>
              <a:t> Systems Ubik.com service with Windows Azure resulting in significant performance improvements and cost savings. </a:t>
            </a:r>
          </a:p>
        </p:txBody>
      </p:sp>
      <p:sp>
        <p:nvSpPr>
          <p:cNvPr id="24" name="Oval 12"/>
          <p:cNvSpPr>
            <a:spLocks noChangeArrowheads="1"/>
          </p:cNvSpPr>
          <p:nvPr/>
        </p:nvSpPr>
        <p:spPr bwMode="auto">
          <a:xfrm>
            <a:off x="7315200" y="744537"/>
            <a:ext cx="1177925" cy="673893"/>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en-US" sz="1100" b="1" dirty="0" smtClean="0">
                <a:solidFill>
                  <a:schemeClr val="bg1"/>
                </a:solidFill>
                <a:cs typeface="Arial" charset="0"/>
              </a:rPr>
              <a:t>2012-13</a:t>
            </a:r>
            <a:endParaRPr lang="en-US" sz="1100" b="1" dirty="0">
              <a:solidFill>
                <a:schemeClr val="bg1"/>
              </a:solidFill>
              <a:cs typeface="Arial" charset="0"/>
            </a:endParaRPr>
          </a:p>
        </p:txBody>
      </p:sp>
      <p:sp>
        <p:nvSpPr>
          <p:cNvPr id="25" name="AutoShape 13"/>
          <p:cNvSpPr>
            <a:spLocks noChangeArrowheads="1"/>
          </p:cNvSpPr>
          <p:nvPr/>
        </p:nvSpPr>
        <p:spPr bwMode="auto">
          <a:xfrm>
            <a:off x="7010400" y="1551004"/>
            <a:ext cx="2057400" cy="5002196"/>
          </a:xfrm>
          <a:prstGeom prst="roundRect">
            <a:avLst>
              <a:gd name="adj" fmla="val 11579"/>
            </a:avLst>
          </a:prstGeom>
          <a:ln/>
        </p:spPr>
        <p:style>
          <a:lnRef idx="1">
            <a:schemeClr val="accent1"/>
          </a:lnRef>
          <a:fillRef idx="2">
            <a:schemeClr val="accent1"/>
          </a:fillRef>
          <a:effectRef idx="1">
            <a:schemeClr val="accent1"/>
          </a:effectRef>
          <a:fontRef idx="minor">
            <a:schemeClr val="dk1"/>
          </a:fontRef>
        </p:style>
        <p:txBody>
          <a:bodyPr/>
          <a:lstStyle/>
          <a:p>
            <a:pPr marL="171450" indent="-171450" algn="just">
              <a:lnSpc>
                <a:spcPct val="130000"/>
              </a:lnSpc>
              <a:spcBef>
                <a:spcPct val="40000"/>
              </a:spcBef>
              <a:buClr>
                <a:srgbClr val="4E84C4"/>
              </a:buClr>
              <a:buFont typeface="Arial" pitchFamily="34" charset="0"/>
              <a:buChar char="•"/>
            </a:pPr>
            <a:r>
              <a:rPr lang="en-US" sz="900" dirty="0" smtClean="0">
                <a:latin typeface="Arial" pitchFamily="34" charset="0"/>
                <a:cs typeface="Arial" pitchFamily="34" charset="0"/>
              </a:rPr>
              <a:t>Infosys completed its acquisition with </a:t>
            </a:r>
            <a:r>
              <a:rPr lang="en-US" sz="900" b="1" dirty="0" smtClean="0">
                <a:solidFill>
                  <a:srgbClr val="0053FA"/>
                </a:solidFill>
                <a:latin typeface="Arial" pitchFamily="34" charset="0"/>
                <a:cs typeface="Arial" pitchFamily="34" charset="0"/>
              </a:rPr>
              <a:t>Lodestone Holding AG </a:t>
            </a:r>
            <a:r>
              <a:rPr lang="en-US" sz="900" dirty="0" smtClean="0">
                <a:latin typeface="Arial" pitchFamily="34" charset="0"/>
                <a:cs typeface="Arial" pitchFamily="34" charset="0"/>
              </a:rPr>
              <a:t>,a Global Consulting group on October 2012.</a:t>
            </a:r>
          </a:p>
          <a:p>
            <a:pPr marL="171450" indent="-171450" algn="just">
              <a:lnSpc>
                <a:spcPct val="130000"/>
              </a:lnSpc>
              <a:spcBef>
                <a:spcPct val="40000"/>
              </a:spcBef>
              <a:buClr>
                <a:srgbClr val="4E84C4"/>
              </a:buClr>
              <a:buFont typeface="Arial" pitchFamily="34" charset="0"/>
              <a:buChar char="•"/>
            </a:pPr>
            <a:r>
              <a:rPr lang="en-US" sz="900" dirty="0" smtClean="0">
                <a:latin typeface="Arial" pitchFamily="34" charset="0"/>
                <a:cs typeface="Arial" pitchFamily="34" charset="0"/>
              </a:rPr>
              <a:t>Today Infosys has following clients from </a:t>
            </a:r>
            <a:r>
              <a:rPr lang="en-US" sz="900" dirty="0" err="1" smtClean="0">
                <a:latin typeface="Arial" pitchFamily="34" charset="0"/>
                <a:cs typeface="Arial" pitchFamily="34" charset="0"/>
              </a:rPr>
              <a:t>HiTech</a:t>
            </a:r>
            <a:r>
              <a:rPr lang="en-US" sz="900" dirty="0" smtClean="0">
                <a:latin typeface="Arial" pitchFamily="34" charset="0"/>
                <a:cs typeface="Arial" pitchFamily="34" charset="0"/>
              </a:rPr>
              <a:t> such as </a:t>
            </a:r>
            <a:r>
              <a:rPr lang="en-US" sz="900" b="1" dirty="0" smtClean="0">
                <a:latin typeface="Arial" pitchFamily="34" charset="0"/>
                <a:cs typeface="Arial" pitchFamily="34" charset="0"/>
              </a:rPr>
              <a:t>Apple, Xerox, HP, Microsoft, Intel, Royal Philips Electronics, PwC </a:t>
            </a:r>
            <a:endParaRPr lang="en-US" sz="900" b="1" dirty="0" smtClean="0">
              <a:solidFill>
                <a:srgbClr val="0053FA"/>
              </a:solidFill>
              <a:latin typeface="Arial" pitchFamily="34" charset="0"/>
              <a:cs typeface="Arial" pitchFamily="34" charset="0"/>
            </a:endParaRPr>
          </a:p>
          <a:p>
            <a:pPr marL="171450" indent="-171450" algn="just">
              <a:lnSpc>
                <a:spcPct val="130000"/>
              </a:lnSpc>
              <a:spcBef>
                <a:spcPct val="40000"/>
              </a:spcBef>
              <a:buClr>
                <a:srgbClr val="4E84C4"/>
              </a:buClr>
              <a:buFont typeface="Arial" pitchFamily="34" charset="0"/>
              <a:buChar char="•"/>
            </a:pPr>
            <a:r>
              <a:rPr lang="en-US" sz="900" dirty="0" smtClean="0">
                <a:latin typeface="Arial" pitchFamily="34" charset="0"/>
                <a:cs typeface="Arial" pitchFamily="34" charset="0"/>
              </a:rPr>
              <a:t>Infosys </a:t>
            </a:r>
            <a:r>
              <a:rPr lang="en-US" sz="900" dirty="0">
                <a:latin typeface="Arial" pitchFamily="34" charset="0"/>
                <a:cs typeface="Arial" pitchFamily="34" charset="0"/>
              </a:rPr>
              <a:t>has been ranked as a leader in The Forrester Wave™: Enterprise Mobility Services, Q1 2013 </a:t>
            </a:r>
            <a:r>
              <a:rPr lang="en-US" sz="900" dirty="0" smtClean="0">
                <a:latin typeface="Arial" pitchFamily="34" charset="0"/>
                <a:cs typeface="Arial" pitchFamily="34" charset="0"/>
              </a:rPr>
              <a:t>report.</a:t>
            </a:r>
          </a:p>
          <a:p>
            <a:pPr marL="171450" indent="-171450" algn="just">
              <a:lnSpc>
                <a:spcPct val="130000"/>
              </a:lnSpc>
              <a:spcBef>
                <a:spcPct val="40000"/>
              </a:spcBef>
              <a:buClr>
                <a:srgbClr val="4E84C4"/>
              </a:buClr>
              <a:buFont typeface="Arial" pitchFamily="34" charset="0"/>
              <a:buChar char="•"/>
            </a:pPr>
            <a:r>
              <a:rPr lang="en-US" sz="900" dirty="0">
                <a:latin typeface="Arial" pitchFamily="34" charset="0"/>
                <a:cs typeface="Arial" pitchFamily="34" charset="0"/>
              </a:rPr>
              <a:t>Infosys has been ranked No.1 among the best managed companies in Asia Pacific in the annual Euromoney Best Managed Companies in Asia survey, 2013</a:t>
            </a:r>
          </a:p>
          <a:p>
            <a:pPr marL="171450" indent="-171450">
              <a:lnSpc>
                <a:spcPct val="130000"/>
              </a:lnSpc>
              <a:spcBef>
                <a:spcPct val="40000"/>
              </a:spcBef>
              <a:buClr>
                <a:srgbClr val="4E84C4"/>
              </a:buClr>
              <a:buFont typeface="Arial" pitchFamily="34" charset="0"/>
              <a:buChar char="•"/>
            </a:pPr>
            <a:endParaRPr lang="en-US" sz="900" dirty="0">
              <a:latin typeface="Arial" pitchFamily="34" charset="0"/>
              <a:cs typeface="Arial" pitchFamily="34" charset="0"/>
            </a:endParaRPr>
          </a:p>
          <a:p>
            <a:pPr marL="171450" indent="-171450" algn="just">
              <a:lnSpc>
                <a:spcPct val="130000"/>
              </a:lnSpc>
              <a:spcBef>
                <a:spcPct val="40000"/>
              </a:spcBef>
              <a:buClr>
                <a:srgbClr val="4E84C4"/>
              </a:buClr>
              <a:buFont typeface="Arial" pitchFamily="34" charset="0"/>
              <a:buChar char="•"/>
            </a:pPr>
            <a:endParaRPr lang="en-US" sz="900" dirty="0" smtClean="0">
              <a:latin typeface="Arial" pitchFamily="34" charset="0"/>
              <a:cs typeface="Arial" pitchFamily="34" charset="0"/>
            </a:endParaRPr>
          </a:p>
          <a:p>
            <a:pPr marL="171450" indent="-171450" algn="just">
              <a:lnSpc>
                <a:spcPct val="130000"/>
              </a:lnSpc>
              <a:spcBef>
                <a:spcPct val="40000"/>
              </a:spcBef>
              <a:buClr>
                <a:srgbClr val="4E84C4"/>
              </a:buClr>
              <a:buFont typeface="Arial" pitchFamily="34" charset="0"/>
              <a:buChar char="•"/>
            </a:pPr>
            <a:endParaRPr lang="en-US" sz="900" dirty="0" smtClean="0">
              <a:latin typeface="Arial" pitchFamily="34" charset="0"/>
              <a:cs typeface="Arial" pitchFamily="34" charset="0"/>
            </a:endParaRPr>
          </a:p>
          <a:p>
            <a:pPr marL="171450" indent="-171450" algn="just">
              <a:lnSpc>
                <a:spcPct val="130000"/>
              </a:lnSpc>
              <a:spcBef>
                <a:spcPct val="40000"/>
              </a:spcBef>
              <a:buClr>
                <a:srgbClr val="4E84C4"/>
              </a:buClr>
              <a:buFont typeface="Arial" pitchFamily="34" charset="0"/>
              <a:buChar char="•"/>
            </a:pPr>
            <a:endParaRPr lang="en-US" sz="900" dirty="0" smtClean="0">
              <a:latin typeface="Arial" pitchFamily="34" charset="0"/>
              <a:cs typeface="Arial" pitchFamily="34" charset="0"/>
            </a:endParaRPr>
          </a:p>
          <a:p>
            <a:pPr marL="171450" indent="-171450" algn="just">
              <a:lnSpc>
                <a:spcPct val="130000"/>
              </a:lnSpc>
              <a:spcBef>
                <a:spcPct val="40000"/>
              </a:spcBef>
              <a:buClr>
                <a:srgbClr val="4E84C4"/>
              </a:buClr>
              <a:buFont typeface="Arial" pitchFamily="34" charset="0"/>
              <a:buChar char="•"/>
            </a:pPr>
            <a:endParaRPr lang="en-US" sz="900" dirty="0">
              <a:latin typeface="Arial" pitchFamily="34" charset="0"/>
              <a:cs typeface="Arial" pitchFamily="34" charset="0"/>
            </a:endParaRPr>
          </a:p>
        </p:txBody>
      </p:sp>
      <p:sp>
        <p:nvSpPr>
          <p:cNvPr id="27" name="Right Arrow 26"/>
          <p:cNvSpPr/>
          <p:nvPr/>
        </p:nvSpPr>
        <p:spPr>
          <a:xfrm>
            <a:off x="1752600" y="844328"/>
            <a:ext cx="697549"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endParaRPr lang="en-US" sz="1200" dirty="0" smtClean="0">
              <a:solidFill>
                <a:schemeClr val="tx1"/>
              </a:solidFill>
              <a:latin typeface="+mj-lt"/>
            </a:endParaRPr>
          </a:p>
        </p:txBody>
      </p:sp>
      <p:sp>
        <p:nvSpPr>
          <p:cNvPr id="28" name="Right Arrow 27"/>
          <p:cNvSpPr/>
          <p:nvPr/>
        </p:nvSpPr>
        <p:spPr>
          <a:xfrm>
            <a:off x="4054632" y="839167"/>
            <a:ext cx="697549"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endParaRPr lang="en-US" sz="1200" dirty="0" smtClean="0">
              <a:solidFill>
                <a:schemeClr val="tx1"/>
              </a:solidFill>
              <a:latin typeface="+mj-lt"/>
            </a:endParaRPr>
          </a:p>
        </p:txBody>
      </p:sp>
      <p:sp>
        <p:nvSpPr>
          <p:cNvPr id="29" name="Right Arrow 28"/>
          <p:cNvSpPr/>
          <p:nvPr/>
        </p:nvSpPr>
        <p:spPr>
          <a:xfrm>
            <a:off x="6477000" y="844328"/>
            <a:ext cx="697549"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endParaRPr lang="en-US" sz="1200" dirty="0" smtClean="0">
              <a:solidFill>
                <a:schemeClr val="tx1"/>
              </a:solidFill>
              <a:latin typeface="+mj-lt"/>
            </a:endParaRPr>
          </a:p>
        </p:txBody>
      </p:sp>
    </p:spTree>
    <p:extLst>
      <p:ext uri="{BB962C8B-B14F-4D97-AF65-F5344CB8AC3E}">
        <p14:creationId xmlns:p14="http://schemas.microsoft.com/office/powerpoint/2010/main" xmlns="" val="2922353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52400" y="838200"/>
            <a:ext cx="8839200" cy="4648200"/>
          </a:xfrm>
          <a:prstGeom prst="rect">
            <a:avLst/>
          </a:prstGeom>
          <a:effectLst>
            <a:innerShdw blurRad="63500" dist="50800" dir="189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lstStyle/>
          <a:p>
            <a:pPr eaLnBrk="0" hangingPunct="0">
              <a:lnSpc>
                <a:spcPct val="150000"/>
              </a:lnSpc>
              <a:spcBef>
                <a:spcPct val="25000"/>
              </a:spcBef>
              <a:buClr>
                <a:srgbClr val="4E84C4"/>
              </a:buClr>
            </a:pPr>
            <a:r>
              <a:rPr lang="en-US" sz="1200" b="1" u="sng" dirty="0" smtClean="0">
                <a:cs typeface="Arial"/>
              </a:rPr>
              <a:t>Strong competency </a:t>
            </a:r>
          </a:p>
          <a:p>
            <a:pPr marL="171450" lvl="1" indent="-171450" eaLnBrk="0" hangingPunct="0">
              <a:lnSpc>
                <a:spcPct val="150000"/>
              </a:lnSpc>
              <a:spcBef>
                <a:spcPct val="25000"/>
              </a:spcBef>
              <a:buClr>
                <a:srgbClr val="4E84C4"/>
              </a:buClr>
              <a:buFont typeface="Arial"/>
              <a:buChar char="•"/>
            </a:pPr>
            <a:r>
              <a:rPr lang="en-US" sz="1200" dirty="0">
                <a:cs typeface="Arial" pitchFamily="34" charset="0"/>
              </a:rPr>
              <a:t>The Forrester report on SAP hailed Infosys as a company uniquely positioned to offer SAP consulting, planning and implementation services</a:t>
            </a:r>
            <a:r>
              <a:rPr lang="en-US" sz="1200" dirty="0" smtClean="0">
                <a:cs typeface="Arial" pitchFamily="34" charset="0"/>
              </a:rPr>
              <a:t>.</a:t>
            </a:r>
          </a:p>
          <a:p>
            <a:pPr marL="171450" lvl="1" indent="-171450" eaLnBrk="0" hangingPunct="0">
              <a:lnSpc>
                <a:spcPct val="150000"/>
              </a:lnSpc>
              <a:spcBef>
                <a:spcPct val="25000"/>
              </a:spcBef>
              <a:buClr>
                <a:srgbClr val="4E84C4"/>
              </a:buClr>
              <a:buFont typeface="Arial"/>
              <a:buChar char="•"/>
            </a:pPr>
            <a:r>
              <a:rPr lang="en-US" sz="1200" dirty="0">
                <a:solidFill>
                  <a:srgbClr val="000000"/>
                </a:solidFill>
                <a:cs typeface="Arial"/>
              </a:rPr>
              <a:t>Infosys is an early adaptor of latest technologies like CRM 6.0, CRM 7.0</a:t>
            </a:r>
            <a:r>
              <a:rPr lang="en-US" sz="1200" dirty="0" smtClean="0">
                <a:solidFill>
                  <a:srgbClr val="000000"/>
                </a:solidFill>
                <a:cs typeface="Arial"/>
              </a:rPr>
              <a:t>.</a:t>
            </a:r>
          </a:p>
          <a:p>
            <a:pPr marL="171450" lvl="1" indent="-171450" eaLnBrk="0" hangingPunct="0">
              <a:lnSpc>
                <a:spcPct val="150000"/>
              </a:lnSpc>
              <a:spcBef>
                <a:spcPct val="25000"/>
              </a:spcBef>
              <a:buClr>
                <a:srgbClr val="4E84C4"/>
              </a:buClr>
              <a:buFont typeface="Arial"/>
              <a:buChar char="•"/>
            </a:pPr>
            <a:r>
              <a:rPr lang="en-US" sz="1200" dirty="0">
                <a:cs typeface="Arial" pitchFamily="34" charset="0"/>
              </a:rPr>
              <a:t>High-Tech Distribution solution includes distributor price protection management and application integration</a:t>
            </a:r>
            <a:r>
              <a:rPr lang="en-US" sz="1200" dirty="0" smtClean="0">
                <a:cs typeface="Arial" pitchFamily="34" charset="0"/>
              </a:rPr>
              <a:t>.</a:t>
            </a:r>
            <a:endParaRPr lang="en-US" sz="1200" dirty="0">
              <a:solidFill>
                <a:srgbClr val="000000"/>
              </a:solidFill>
              <a:cs typeface="Arial"/>
            </a:endParaRPr>
          </a:p>
          <a:p>
            <a:pPr eaLnBrk="0" hangingPunct="0">
              <a:lnSpc>
                <a:spcPct val="150000"/>
              </a:lnSpc>
              <a:spcBef>
                <a:spcPct val="25000"/>
              </a:spcBef>
              <a:buClr>
                <a:srgbClr val="4E84C4"/>
              </a:buClr>
            </a:pPr>
            <a:r>
              <a:rPr lang="en-US" sz="1200" b="1" u="sng" dirty="0" smtClean="0">
                <a:cs typeface="Arial"/>
              </a:rPr>
              <a:t>Strong R &amp; D Capability: Infosys Lab</a:t>
            </a:r>
          </a:p>
          <a:p>
            <a:pPr eaLnBrk="0" hangingPunct="0">
              <a:lnSpc>
                <a:spcPct val="150000"/>
              </a:lnSpc>
              <a:spcBef>
                <a:spcPct val="25000"/>
              </a:spcBef>
              <a:buClr>
                <a:srgbClr val="4E84C4"/>
              </a:buClr>
            </a:pPr>
            <a:r>
              <a:rPr lang="en-US" sz="1200" dirty="0" smtClean="0"/>
              <a:t>Infosys lab is a dedicated research group comprising technology and domain-focused members and is built on the successes of the award-winning Software Engineering and Technology Labs (SETLabs).</a:t>
            </a:r>
            <a:endParaRPr lang="en-US" sz="1200" dirty="0" smtClean="0">
              <a:cs typeface="Arial" pitchFamily="34" charset="0"/>
            </a:endParaRPr>
          </a:p>
          <a:p>
            <a:pPr eaLnBrk="0" hangingPunct="0">
              <a:lnSpc>
                <a:spcPct val="150000"/>
              </a:lnSpc>
              <a:spcBef>
                <a:spcPct val="25000"/>
              </a:spcBef>
              <a:buClr>
                <a:srgbClr val="4E84C4"/>
              </a:buClr>
            </a:pPr>
            <a:r>
              <a:rPr lang="en-US" sz="1200" b="1" u="sng" dirty="0" smtClean="0">
                <a:cs typeface="Arial" pitchFamily="34" charset="0"/>
              </a:rPr>
              <a:t>Global delivery model</a:t>
            </a:r>
          </a:p>
          <a:p>
            <a:pPr eaLnBrk="0" hangingPunct="0">
              <a:lnSpc>
                <a:spcPct val="150000"/>
              </a:lnSpc>
              <a:spcBef>
                <a:spcPct val="25000"/>
              </a:spcBef>
              <a:buClr>
                <a:srgbClr val="4E84C4"/>
              </a:buClr>
            </a:pPr>
            <a:r>
              <a:rPr lang="en-US" sz="1200" dirty="0">
                <a:cs typeface="Arial" pitchFamily="34" charset="0"/>
              </a:rPr>
              <a:t>The global operations of Infosys enabled it to manage customer’s requirement through its 24-hour execution capabilities across multiple time zones and accelerate the delivery timings by simultaneously processing project components and enhances Infosys’s the cost competitiveness across geographic regions. </a:t>
            </a:r>
            <a:endParaRPr lang="en-US" sz="1200" dirty="0" smtClean="0">
              <a:cs typeface="Arial" pitchFamily="34" charset="0"/>
            </a:endParaRPr>
          </a:p>
          <a:p>
            <a:pPr eaLnBrk="0" hangingPunct="0">
              <a:lnSpc>
                <a:spcPct val="150000"/>
              </a:lnSpc>
              <a:spcBef>
                <a:spcPct val="25000"/>
              </a:spcBef>
              <a:buClr>
                <a:srgbClr val="4E84C4"/>
              </a:buClr>
            </a:pPr>
            <a:r>
              <a:rPr lang="en-US" sz="1200" b="1" u="sng" dirty="0" smtClean="0">
                <a:solidFill>
                  <a:schemeClr val="tx1"/>
                </a:solidFill>
              </a:rPr>
              <a:t>Leader in Oracle Application management service</a:t>
            </a:r>
          </a:p>
          <a:p>
            <a:pPr eaLnBrk="0" hangingPunct="0">
              <a:lnSpc>
                <a:spcPct val="150000"/>
              </a:lnSpc>
              <a:spcBef>
                <a:spcPct val="25000"/>
              </a:spcBef>
              <a:buClr>
                <a:srgbClr val="4E84C4"/>
              </a:buClr>
            </a:pPr>
            <a:r>
              <a:rPr lang="en-US" sz="1200" dirty="0" smtClean="0">
                <a:solidFill>
                  <a:schemeClr val="tx1"/>
                </a:solidFill>
              </a:rPr>
              <a:t>Infosys won the Oracle Excellence Award for Specialized Partner of the Year – North America in both Financial Management and Human Capital Management categories, at Oracle OpenWorld 2012. It shows its strong competency in Oracle.</a:t>
            </a:r>
            <a:endParaRPr lang="en-US" sz="1200" b="1" u="sng" dirty="0" smtClean="0">
              <a:solidFill>
                <a:schemeClr val="tx1"/>
              </a:solidFill>
            </a:endParaRPr>
          </a:p>
          <a:p>
            <a:pPr eaLnBrk="0" hangingPunct="0">
              <a:lnSpc>
                <a:spcPct val="150000"/>
              </a:lnSpc>
              <a:spcBef>
                <a:spcPct val="25000"/>
              </a:spcBef>
              <a:buClr>
                <a:srgbClr val="4E84C4"/>
              </a:buClr>
            </a:pPr>
            <a:endParaRPr lang="en-US" sz="1200" b="1" u="sng" dirty="0" smtClean="0">
              <a:solidFill>
                <a:schemeClr val="tx1"/>
              </a:solidFill>
            </a:endParaRPr>
          </a:p>
          <a:p>
            <a:pPr eaLnBrk="0" hangingPunct="0">
              <a:lnSpc>
                <a:spcPct val="150000"/>
              </a:lnSpc>
              <a:spcBef>
                <a:spcPct val="25000"/>
              </a:spcBef>
              <a:buClr>
                <a:srgbClr val="4E84C4"/>
              </a:buClr>
            </a:pPr>
            <a:endParaRPr lang="en-US" sz="1200" b="1" u="sng" dirty="0" smtClean="0">
              <a:cs typeface="Arial" pitchFamily="34" charset="0"/>
            </a:endParaRPr>
          </a:p>
          <a:p>
            <a:pPr marL="171450" indent="-171450" eaLnBrk="0" hangingPunct="0">
              <a:lnSpc>
                <a:spcPct val="150000"/>
              </a:lnSpc>
              <a:spcBef>
                <a:spcPct val="25000"/>
              </a:spcBef>
              <a:buClr>
                <a:srgbClr val="4E84C4"/>
              </a:buClr>
              <a:buFont typeface="Arial"/>
              <a:buChar char="•"/>
            </a:pPr>
            <a:endParaRPr lang="en-US" sz="1200" dirty="0">
              <a:latin typeface="Arial"/>
              <a:cs typeface="Arial"/>
            </a:endParaRPr>
          </a:p>
        </p:txBody>
      </p:sp>
      <p:sp>
        <p:nvSpPr>
          <p:cNvPr id="8" name="Slide Number Placeholder 7"/>
          <p:cNvSpPr>
            <a:spLocks noGrp="1"/>
          </p:cNvSpPr>
          <p:nvPr>
            <p:ph type="sldNum" sz="quarter" idx="10"/>
          </p:nvPr>
        </p:nvSpPr>
        <p:spPr/>
        <p:txBody>
          <a:bodyPr/>
          <a:lstStyle/>
          <a:p>
            <a:pPr>
              <a:defRPr/>
            </a:pPr>
            <a:fld id="{F296D8F6-ACBD-4321-BCC2-B83E85B4DDD5}" type="slidenum">
              <a:rPr lang="en-US" smtClean="0"/>
              <a:pPr>
                <a:defRPr/>
              </a:pPr>
              <a:t>40</a:t>
            </a:fld>
            <a:endParaRPr lang="en-US" dirty="0"/>
          </a:p>
        </p:txBody>
      </p:sp>
      <p:sp>
        <p:nvSpPr>
          <p:cNvPr id="9"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SWOT Analysis - Strengths </a:t>
            </a:r>
            <a:endParaRPr lang="en-US" sz="2400" b="1" dirty="0">
              <a:latin typeface="Myadpro"/>
              <a:cs typeface="Arial" pitchFamily="34" charset="0"/>
            </a:endParaRPr>
          </a:p>
        </p:txBody>
      </p:sp>
    </p:spTree>
    <p:extLst>
      <p:ext uri="{BB962C8B-B14F-4D97-AF65-F5344CB8AC3E}">
        <p14:creationId xmlns:p14="http://schemas.microsoft.com/office/powerpoint/2010/main" xmlns="" val="3489502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52400" y="838200"/>
            <a:ext cx="8763000" cy="5181600"/>
          </a:xfrm>
          <a:prstGeom prst="rect">
            <a:avLst/>
          </a:prstGeom>
          <a:effectLst>
            <a:innerShdw blurRad="63500" dist="50800" dir="189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wrap="square">
            <a:noAutofit/>
          </a:bodyPr>
          <a:lstStyle/>
          <a:p>
            <a:pPr eaLnBrk="0" hangingPunct="0">
              <a:lnSpc>
                <a:spcPct val="150000"/>
              </a:lnSpc>
              <a:spcBef>
                <a:spcPct val="30000"/>
              </a:spcBef>
              <a:buClr>
                <a:srgbClr val="4E84C4"/>
              </a:buClr>
            </a:pPr>
            <a:r>
              <a:rPr lang="en-US" sz="1200" b="1" u="sng" dirty="0" smtClean="0">
                <a:cs typeface="Arial"/>
              </a:rPr>
              <a:t>Dependence on North America</a:t>
            </a:r>
          </a:p>
          <a:p>
            <a:pPr eaLnBrk="0" hangingPunct="0">
              <a:lnSpc>
                <a:spcPct val="150000"/>
              </a:lnSpc>
              <a:spcBef>
                <a:spcPct val="30000"/>
              </a:spcBef>
              <a:buClr>
                <a:srgbClr val="4E84C4"/>
              </a:buClr>
            </a:pPr>
            <a:r>
              <a:rPr lang="en-US" sz="1200" dirty="0" smtClean="0">
                <a:cs typeface="Arial"/>
              </a:rPr>
              <a:t>As reported by Infosys there is a sharp decline in their North America generated revenue by 1.7% from FY12 to FY13. There is a further decline of .8% in Q1 FY14. After the revised visa policy of US the scenario is going to be worsen. More than 60% of total revenue comes from this part of the world. So that is going to be a real weak point for Infosys.</a:t>
            </a:r>
          </a:p>
          <a:p>
            <a:pPr eaLnBrk="0" hangingPunct="0">
              <a:lnSpc>
                <a:spcPct val="150000"/>
              </a:lnSpc>
              <a:spcBef>
                <a:spcPct val="30000"/>
              </a:spcBef>
              <a:buClr>
                <a:srgbClr val="4E84C4"/>
              </a:buClr>
            </a:pPr>
            <a:r>
              <a:rPr lang="en-US" sz="1200" b="1" u="sng" dirty="0" smtClean="0">
                <a:cs typeface="Arial"/>
              </a:rPr>
              <a:t>Lack of thought leadership in Semiconductor</a:t>
            </a:r>
          </a:p>
          <a:p>
            <a:pPr eaLnBrk="0" hangingPunct="0">
              <a:lnSpc>
                <a:spcPct val="150000"/>
              </a:lnSpc>
              <a:spcBef>
                <a:spcPct val="30000"/>
              </a:spcBef>
              <a:buClr>
                <a:srgbClr val="4E84C4"/>
              </a:buClr>
            </a:pPr>
            <a:r>
              <a:rPr lang="en-US" sz="1200" dirty="0" smtClean="0">
                <a:cs typeface="Arial"/>
              </a:rPr>
              <a:t>Infosys is very much focusing on implementation of SAP, CRM, SCM solutions. Infosys publish very much less number of white papers on semiconductors. It shows lack of thought leadership in semiconductor sector.</a:t>
            </a:r>
          </a:p>
          <a:p>
            <a:pPr eaLnBrk="0" hangingPunct="0">
              <a:lnSpc>
                <a:spcPct val="150000"/>
              </a:lnSpc>
              <a:spcBef>
                <a:spcPct val="30000"/>
              </a:spcBef>
              <a:buClr>
                <a:srgbClr val="4E84C4"/>
              </a:buClr>
            </a:pPr>
            <a:r>
              <a:rPr lang="en-US" sz="1200" b="1" u="sng" dirty="0" smtClean="0">
                <a:cs typeface="Arial"/>
              </a:rPr>
              <a:t>Drastic Changes in Infosys Core Management Level: Lack of Stability</a:t>
            </a:r>
          </a:p>
          <a:p>
            <a:pPr eaLnBrk="0" hangingPunct="0">
              <a:lnSpc>
                <a:spcPct val="150000"/>
              </a:lnSpc>
              <a:spcBef>
                <a:spcPct val="30000"/>
              </a:spcBef>
              <a:buClr>
                <a:srgbClr val="4E84C4"/>
              </a:buClr>
            </a:pPr>
            <a:r>
              <a:rPr lang="en-US" sz="1200" dirty="0" smtClean="0">
                <a:cs typeface="Arial"/>
              </a:rPr>
              <a:t>A number of key executives  have stepped down which has  certainly shake the organization, as a result stability is yet to come in the organization.</a:t>
            </a:r>
            <a:endParaRPr lang="en-US" sz="1200" b="1" u="sng" dirty="0" smtClean="0">
              <a:cs typeface="Arial"/>
            </a:endParaRPr>
          </a:p>
          <a:p>
            <a:pPr eaLnBrk="0" hangingPunct="0">
              <a:lnSpc>
                <a:spcPct val="150000"/>
              </a:lnSpc>
              <a:spcBef>
                <a:spcPct val="30000"/>
              </a:spcBef>
              <a:buClr>
                <a:srgbClr val="4E84C4"/>
              </a:buClr>
            </a:pPr>
            <a:r>
              <a:rPr lang="en-US" sz="1200" b="1" u="sng" dirty="0" smtClean="0">
                <a:cs typeface="Arial"/>
              </a:rPr>
              <a:t>Increasing attrition rate</a:t>
            </a:r>
          </a:p>
          <a:p>
            <a:pPr eaLnBrk="0" hangingPunct="0">
              <a:lnSpc>
                <a:spcPct val="150000"/>
              </a:lnSpc>
              <a:spcBef>
                <a:spcPct val="30000"/>
              </a:spcBef>
              <a:buClr>
                <a:srgbClr val="4E84C4"/>
              </a:buClr>
            </a:pPr>
            <a:r>
              <a:rPr lang="en-US" sz="1200" dirty="0" smtClean="0">
                <a:cs typeface="Arial"/>
              </a:rPr>
              <a:t>LTM attrition rate touches 16.9% in Q1 FY14 sharp increase of .6% than FY13 attrition rate. </a:t>
            </a:r>
            <a:r>
              <a:rPr lang="en-US" sz="1200" dirty="0">
                <a:cs typeface="Arial" pitchFamily="34" charset="0"/>
              </a:rPr>
              <a:t>The decreased utilization rate with increased attrition rate affects the overall cost structure and competitive position of Infosys in industry as compared to other competitors</a:t>
            </a:r>
            <a:r>
              <a:rPr lang="en-US" sz="1200" dirty="0" smtClean="0">
                <a:cs typeface="Arial" pitchFamily="34" charset="0"/>
              </a:rPr>
              <a:t>.</a:t>
            </a:r>
          </a:p>
          <a:p>
            <a:pPr eaLnBrk="0" hangingPunct="0">
              <a:lnSpc>
                <a:spcPct val="150000"/>
              </a:lnSpc>
              <a:spcBef>
                <a:spcPct val="30000"/>
              </a:spcBef>
              <a:buClr>
                <a:srgbClr val="4E84C4"/>
              </a:buClr>
            </a:pPr>
            <a:r>
              <a:rPr lang="en-US" sz="1200" b="1" u="sng" dirty="0" smtClean="0">
                <a:cs typeface="Arial" pitchFamily="34" charset="0"/>
              </a:rPr>
              <a:t>Financial Slowdown</a:t>
            </a:r>
          </a:p>
          <a:p>
            <a:pPr eaLnBrk="0" hangingPunct="0">
              <a:lnSpc>
                <a:spcPct val="150000"/>
              </a:lnSpc>
              <a:spcBef>
                <a:spcPct val="30000"/>
              </a:spcBef>
              <a:buClr>
                <a:srgbClr val="4E84C4"/>
              </a:buClr>
            </a:pPr>
            <a:r>
              <a:rPr lang="en-US" sz="1200" dirty="0" smtClean="0">
                <a:cs typeface="Arial" pitchFamily="34" charset="0"/>
              </a:rPr>
              <a:t>For this Global slow down has impacted somehow the financial growth, that has surly impacted the High Tech part of Infosys.</a:t>
            </a:r>
          </a:p>
          <a:p>
            <a:pPr eaLnBrk="0" hangingPunct="0">
              <a:lnSpc>
                <a:spcPct val="150000"/>
              </a:lnSpc>
              <a:spcBef>
                <a:spcPct val="30000"/>
              </a:spcBef>
              <a:buClr>
                <a:srgbClr val="4E84C4"/>
              </a:buClr>
            </a:pPr>
            <a:endParaRPr lang="en-US" sz="1200" dirty="0" smtClean="0">
              <a:cs typeface="Arial" pitchFamily="34" charset="0"/>
            </a:endParaRPr>
          </a:p>
          <a:p>
            <a:pPr eaLnBrk="0" hangingPunct="0">
              <a:lnSpc>
                <a:spcPct val="150000"/>
              </a:lnSpc>
              <a:spcBef>
                <a:spcPct val="30000"/>
              </a:spcBef>
              <a:buClr>
                <a:srgbClr val="4E84C4"/>
              </a:buClr>
            </a:pPr>
            <a:endParaRPr lang="en-US" sz="1200" b="1" u="sng" dirty="0" smtClean="0">
              <a:cs typeface="Arial"/>
            </a:endParaRPr>
          </a:p>
          <a:p>
            <a:pPr eaLnBrk="0" hangingPunct="0">
              <a:lnSpc>
                <a:spcPct val="150000"/>
              </a:lnSpc>
              <a:spcBef>
                <a:spcPct val="30000"/>
              </a:spcBef>
              <a:buClr>
                <a:srgbClr val="4E84C4"/>
              </a:buClr>
            </a:pPr>
            <a:endParaRPr lang="en-US" sz="1200" b="1" u="sng" dirty="0" smtClean="0">
              <a:cs typeface="Arial"/>
            </a:endParaRPr>
          </a:p>
          <a:p>
            <a:pPr eaLnBrk="0" hangingPunct="0">
              <a:lnSpc>
                <a:spcPct val="150000"/>
              </a:lnSpc>
              <a:spcBef>
                <a:spcPct val="30000"/>
              </a:spcBef>
              <a:buClr>
                <a:srgbClr val="4E84C4"/>
              </a:buClr>
            </a:pPr>
            <a:r>
              <a:rPr lang="en-US" sz="1200" dirty="0" smtClean="0">
                <a:cs typeface="Arial"/>
              </a:rPr>
              <a:t> </a:t>
            </a:r>
            <a:endParaRPr lang="en-US" sz="1200" dirty="0">
              <a:cs typeface="Arial"/>
            </a:endParaRPr>
          </a:p>
          <a:p>
            <a:pPr eaLnBrk="0" hangingPunct="0">
              <a:lnSpc>
                <a:spcPct val="150000"/>
              </a:lnSpc>
              <a:spcBef>
                <a:spcPct val="30000"/>
              </a:spcBef>
              <a:buClr>
                <a:srgbClr val="4E84C4"/>
              </a:buClr>
            </a:pPr>
            <a:endParaRPr lang="en-US" sz="1200" dirty="0">
              <a:cs typeface="Arial"/>
            </a:endParaRPr>
          </a:p>
        </p:txBody>
      </p:sp>
      <p:sp>
        <p:nvSpPr>
          <p:cNvPr id="10" name="Slide Number Placeholder 9"/>
          <p:cNvSpPr>
            <a:spLocks noGrp="1"/>
          </p:cNvSpPr>
          <p:nvPr>
            <p:ph type="sldNum" sz="quarter" idx="10"/>
          </p:nvPr>
        </p:nvSpPr>
        <p:spPr/>
        <p:txBody>
          <a:bodyPr/>
          <a:lstStyle/>
          <a:p>
            <a:pPr>
              <a:defRPr/>
            </a:pPr>
            <a:fld id="{F296D8F6-ACBD-4321-BCC2-B83E85B4DDD5}" type="slidenum">
              <a:rPr lang="en-US" smtClean="0"/>
              <a:pPr>
                <a:defRPr/>
              </a:pPr>
              <a:t>41</a:t>
            </a:fld>
            <a:endParaRPr lang="en-US" dirty="0"/>
          </a:p>
        </p:txBody>
      </p:sp>
      <p:sp>
        <p:nvSpPr>
          <p:cNvPr id="8"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SWOT Analysis - Weakness</a:t>
            </a:r>
            <a:endParaRPr lang="en-US" sz="2400" b="1" dirty="0">
              <a:latin typeface="Myadpro"/>
              <a:cs typeface="Arial" pitchFamily="34" charset="0"/>
            </a:endParaRPr>
          </a:p>
        </p:txBody>
      </p:sp>
    </p:spTree>
    <p:extLst>
      <p:ext uri="{BB962C8B-B14F-4D97-AF65-F5344CB8AC3E}">
        <p14:creationId xmlns:p14="http://schemas.microsoft.com/office/powerpoint/2010/main" xmlns="" val="10961126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52400" y="838200"/>
            <a:ext cx="8839200" cy="5334000"/>
          </a:xfrm>
          <a:prstGeom prst="rect">
            <a:avLst/>
          </a:prstGeom>
          <a:effectLst>
            <a:innerShdw blurRad="63500" dist="50800" dir="189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wrap="square">
            <a:noAutofit/>
          </a:bodyPr>
          <a:lstStyle/>
          <a:p>
            <a:pPr eaLnBrk="0" hangingPunct="0">
              <a:spcBef>
                <a:spcPct val="40000"/>
              </a:spcBef>
              <a:buClr>
                <a:srgbClr val="4E84C4"/>
              </a:buClr>
            </a:pPr>
            <a:r>
              <a:rPr lang="en-US" sz="1200" b="1" u="sng" dirty="0" smtClean="0">
                <a:cs typeface="Arial"/>
              </a:rPr>
              <a:t>Growing technology demand for growth in the high tech and manufacturing vertical </a:t>
            </a:r>
          </a:p>
          <a:p>
            <a:pPr eaLnBrk="0" hangingPunct="0">
              <a:spcBef>
                <a:spcPct val="40000"/>
              </a:spcBef>
              <a:buClr>
                <a:srgbClr val="4E84C4"/>
              </a:buClr>
            </a:pPr>
            <a:r>
              <a:rPr lang="en-US" sz="1200" dirty="0" smtClean="0">
                <a:cs typeface="Arial"/>
              </a:rPr>
              <a:t>Gartner predicts that the high tech and manufacturing industries have more-technology plans, as external forces continue to shape the opportunity environment .Investments are likely to be made in CRM and PLM initiatives that would directly affect manufacturers' top-line results by delivering greater insight to manufacturers' segment expansion, service expansion or product portfolio management programs undertaken for tapping increased demand.</a:t>
            </a:r>
            <a:endParaRPr lang="en-US" sz="1200" b="1" u="sng" dirty="0" smtClean="0">
              <a:cs typeface="Arial"/>
            </a:endParaRPr>
          </a:p>
          <a:p>
            <a:pPr eaLnBrk="0" hangingPunct="0">
              <a:spcBef>
                <a:spcPct val="40000"/>
              </a:spcBef>
              <a:buClr>
                <a:srgbClr val="4E84C4"/>
              </a:buClr>
            </a:pPr>
            <a:endParaRPr lang="en-US" sz="1200" b="1" u="sng" dirty="0" smtClean="0">
              <a:cs typeface="Arial"/>
            </a:endParaRPr>
          </a:p>
          <a:p>
            <a:pPr eaLnBrk="0" hangingPunct="0">
              <a:spcBef>
                <a:spcPct val="40000"/>
              </a:spcBef>
              <a:buClr>
                <a:srgbClr val="4E84C4"/>
              </a:buClr>
            </a:pPr>
            <a:r>
              <a:rPr lang="en-US" sz="1200" b="1" u="sng" dirty="0" smtClean="0">
                <a:cs typeface="Arial"/>
              </a:rPr>
              <a:t>Growing BPO market</a:t>
            </a:r>
          </a:p>
          <a:p>
            <a:pPr eaLnBrk="0" hangingPunct="0">
              <a:spcBef>
                <a:spcPct val="40000"/>
              </a:spcBef>
              <a:buClr>
                <a:srgbClr val="4E84C4"/>
              </a:buClr>
            </a:pPr>
            <a:r>
              <a:rPr lang="en-US" sz="1200" dirty="0" smtClean="0">
                <a:cs typeface="Arial" pitchFamily="34" charset="0"/>
              </a:rPr>
              <a:t>Infosys estimates Indian </a:t>
            </a:r>
            <a:r>
              <a:rPr lang="en-US" sz="1200" dirty="0">
                <a:cs typeface="Arial" pitchFamily="34" charset="0"/>
              </a:rPr>
              <a:t>IT- BPO sector is estimated to grow from $101bn in FY 2012 to $225bn in FY 2020 at CAGR of 11% </a:t>
            </a:r>
            <a:r>
              <a:rPr lang="en-US" sz="1200" dirty="0" smtClean="0">
                <a:cs typeface="Arial" pitchFamily="34" charset="0"/>
              </a:rPr>
              <a:t>.So that is a huge area to opt for to Infosys.</a:t>
            </a:r>
          </a:p>
          <a:p>
            <a:pPr eaLnBrk="0" hangingPunct="0">
              <a:spcBef>
                <a:spcPct val="40000"/>
              </a:spcBef>
              <a:buClr>
                <a:srgbClr val="4E84C4"/>
              </a:buClr>
            </a:pPr>
            <a:endParaRPr lang="en-US" sz="1200" b="1" u="sng" dirty="0" smtClean="0">
              <a:cs typeface="Arial" pitchFamily="34" charset="0"/>
            </a:endParaRPr>
          </a:p>
          <a:p>
            <a:pPr eaLnBrk="0" hangingPunct="0">
              <a:spcBef>
                <a:spcPct val="40000"/>
              </a:spcBef>
              <a:buClr>
                <a:srgbClr val="4E84C4"/>
              </a:buClr>
            </a:pPr>
            <a:r>
              <a:rPr lang="en-US" sz="1200" b="1" u="sng" dirty="0" smtClean="0">
                <a:cs typeface="Arial" pitchFamily="34" charset="0"/>
              </a:rPr>
              <a:t>Positive outlook for SaaS market</a:t>
            </a:r>
          </a:p>
          <a:p>
            <a:pPr eaLnBrk="0" hangingPunct="0">
              <a:spcBef>
                <a:spcPct val="40000"/>
              </a:spcBef>
              <a:buClr>
                <a:srgbClr val="4E84C4"/>
              </a:buClr>
            </a:pPr>
            <a:r>
              <a:rPr lang="en-US" sz="1200" dirty="0" smtClean="0">
                <a:cs typeface="Arial" pitchFamily="34" charset="0"/>
              </a:rPr>
              <a:t>As far IDC’s prediction SaaS is going to grow at a good rate and  report </a:t>
            </a:r>
            <a:r>
              <a:rPr lang="en-US" sz="1200" dirty="0">
                <a:cs typeface="Arial" pitchFamily="34" charset="0"/>
              </a:rPr>
              <a:t>released by Zinnov Consultancy states that cloud services in India will be worth $1 billion by </a:t>
            </a:r>
            <a:r>
              <a:rPr lang="en-US" sz="1200" dirty="0" smtClean="0">
                <a:cs typeface="Arial" pitchFamily="34" charset="0"/>
              </a:rPr>
              <a:t>2015. So SaaS can be a upcoming opportunity for Infosys which they should grab.</a:t>
            </a:r>
          </a:p>
          <a:p>
            <a:pPr eaLnBrk="0" hangingPunct="0">
              <a:spcBef>
                <a:spcPct val="40000"/>
              </a:spcBef>
              <a:buClr>
                <a:srgbClr val="4E84C4"/>
              </a:buClr>
            </a:pPr>
            <a:endParaRPr lang="en-US" sz="1200" b="1" u="sng" dirty="0" smtClean="0">
              <a:cs typeface="Arial" pitchFamily="34" charset="0"/>
            </a:endParaRPr>
          </a:p>
          <a:p>
            <a:pPr eaLnBrk="0" hangingPunct="0">
              <a:spcBef>
                <a:spcPct val="40000"/>
              </a:spcBef>
              <a:buClr>
                <a:srgbClr val="4E84C4"/>
              </a:buClr>
            </a:pPr>
            <a:r>
              <a:rPr lang="en-US" sz="1200" b="1" u="sng" dirty="0" smtClean="0">
                <a:cs typeface="Arial" pitchFamily="34" charset="0"/>
              </a:rPr>
              <a:t>Infosys High tech Innovative Solution</a:t>
            </a:r>
          </a:p>
          <a:p>
            <a:pPr eaLnBrk="0" hangingPunct="0">
              <a:spcBef>
                <a:spcPct val="40000"/>
              </a:spcBef>
              <a:buClr>
                <a:srgbClr val="4E84C4"/>
              </a:buClr>
            </a:pPr>
            <a:r>
              <a:rPr lang="en-US" sz="1200" dirty="0" smtClean="0">
                <a:solidFill>
                  <a:schemeClr val="tx1"/>
                </a:solidFill>
                <a:cs typeface="Arial" pitchFamily="34" charset="0"/>
              </a:rPr>
              <a:t>Infosys provided </a:t>
            </a:r>
            <a:r>
              <a:rPr lang="en-US" sz="1200" b="1" dirty="0" smtClean="0">
                <a:solidFill>
                  <a:srgbClr val="0053FA"/>
                </a:solidFill>
                <a:cs typeface="Arial" pitchFamily="34" charset="0"/>
              </a:rPr>
              <a:t>High Tech solutions like Infosys Social Edge Platform, Infosys Digital Smart Home Gateway, Cloud services, Product engineering, Mobility services </a:t>
            </a:r>
            <a:r>
              <a:rPr lang="en-US" sz="1200" dirty="0" smtClean="0">
                <a:solidFill>
                  <a:schemeClr val="tx1"/>
                </a:solidFill>
                <a:cs typeface="Arial" pitchFamily="34" charset="0"/>
              </a:rPr>
              <a:t>are going to be a hug potential of strength in upcoming future that is an huge opportunity</a:t>
            </a:r>
            <a:r>
              <a:rPr lang="en-US" sz="1200" dirty="0" smtClean="0">
                <a:cs typeface="Arial" pitchFamily="34" charset="0"/>
              </a:rPr>
              <a:t>.</a:t>
            </a:r>
          </a:p>
          <a:p>
            <a:pPr eaLnBrk="0" hangingPunct="0">
              <a:spcBef>
                <a:spcPct val="40000"/>
              </a:spcBef>
              <a:buClr>
                <a:srgbClr val="4E84C4"/>
              </a:buClr>
            </a:pPr>
            <a:endParaRPr lang="en-US" sz="1200" b="1" u="sng" dirty="0" smtClean="0">
              <a:cs typeface="Arial" pitchFamily="34" charset="0"/>
            </a:endParaRPr>
          </a:p>
          <a:p>
            <a:pPr eaLnBrk="0" hangingPunct="0">
              <a:spcBef>
                <a:spcPct val="40000"/>
              </a:spcBef>
              <a:buClr>
                <a:srgbClr val="4E84C4"/>
              </a:buClr>
            </a:pPr>
            <a:r>
              <a:rPr lang="en-US" sz="1200" b="1" u="sng" dirty="0" smtClean="0">
                <a:cs typeface="Arial" pitchFamily="34" charset="0"/>
              </a:rPr>
              <a:t>Emergence of Cloud Computing</a:t>
            </a:r>
          </a:p>
          <a:p>
            <a:pPr eaLnBrk="0" hangingPunct="0">
              <a:spcBef>
                <a:spcPct val="40000"/>
              </a:spcBef>
              <a:buClr>
                <a:srgbClr val="4E84C4"/>
              </a:buClr>
            </a:pPr>
            <a:r>
              <a:rPr lang="en-US" sz="1200" dirty="0">
                <a:cs typeface="Arial" pitchFamily="34" charset="0"/>
              </a:rPr>
              <a:t>The company’s top line performance could be benefitted by the wide market acceptance of cloud computing</a:t>
            </a:r>
            <a:r>
              <a:rPr lang="en-US" sz="1200" dirty="0" smtClean="0">
                <a:cs typeface="Arial" pitchFamily="34" charset="0"/>
              </a:rPr>
              <a:t>. </a:t>
            </a:r>
            <a:r>
              <a:rPr lang="en-US" sz="1200" dirty="0">
                <a:cs typeface="Arial" pitchFamily="34" charset="0"/>
              </a:rPr>
              <a:t>T</a:t>
            </a:r>
            <a:r>
              <a:rPr lang="en-US" sz="1200" dirty="0" smtClean="0">
                <a:cs typeface="Arial" pitchFamily="34" charset="0"/>
              </a:rPr>
              <a:t>he </a:t>
            </a:r>
            <a:r>
              <a:rPr lang="en-US" sz="1200" dirty="0">
                <a:cs typeface="Arial" pitchFamily="34" charset="0"/>
              </a:rPr>
              <a:t>markets of North American and European virtualization markets expected to grow at a CAGR of 8.5% during 2010-16. As per industry analysts, the markets for virtualization of North America and Europe will cross $12.3.8 billion and $94.7 billion, respectively in 2016. The company can count on cloud computing even if demand for IT infrastructure services decreases.</a:t>
            </a:r>
            <a:endParaRPr lang="en-US" sz="1200" dirty="0" smtClean="0">
              <a:cs typeface="Arial" pitchFamily="34" charset="0"/>
            </a:endParaRPr>
          </a:p>
          <a:p>
            <a:pPr eaLnBrk="0" hangingPunct="0">
              <a:spcBef>
                <a:spcPct val="40000"/>
              </a:spcBef>
              <a:buClr>
                <a:srgbClr val="4E84C4"/>
              </a:buClr>
            </a:pPr>
            <a:endParaRPr lang="en-US" sz="1200" dirty="0" smtClean="0">
              <a:cs typeface="Arial" pitchFamily="34" charset="0"/>
            </a:endParaRPr>
          </a:p>
          <a:p>
            <a:pPr eaLnBrk="0" hangingPunct="0">
              <a:spcBef>
                <a:spcPct val="40000"/>
              </a:spcBef>
              <a:buClr>
                <a:srgbClr val="4E84C4"/>
              </a:buClr>
            </a:pPr>
            <a:endParaRPr lang="en-US" sz="1200" dirty="0">
              <a:cs typeface="Arial" pitchFamily="34" charset="0"/>
            </a:endParaRPr>
          </a:p>
          <a:p>
            <a:pPr eaLnBrk="0" hangingPunct="0">
              <a:spcBef>
                <a:spcPct val="40000"/>
              </a:spcBef>
              <a:buClr>
                <a:srgbClr val="4E84C4"/>
              </a:buClr>
            </a:pPr>
            <a:endParaRPr lang="en-US" sz="1200" b="1" u="sng" dirty="0">
              <a:cs typeface="Arial"/>
            </a:endParaRPr>
          </a:p>
          <a:p>
            <a:pPr eaLnBrk="0" hangingPunct="0">
              <a:spcBef>
                <a:spcPct val="40000"/>
              </a:spcBef>
              <a:buClr>
                <a:srgbClr val="4E84C4"/>
              </a:buClr>
            </a:pPr>
            <a:endParaRPr lang="en-US" sz="1200" dirty="0" smtClean="0">
              <a:cs typeface="Arial"/>
            </a:endParaRPr>
          </a:p>
          <a:p>
            <a:pPr eaLnBrk="0" hangingPunct="0">
              <a:spcBef>
                <a:spcPct val="40000"/>
              </a:spcBef>
              <a:buClr>
                <a:srgbClr val="4E84C4"/>
              </a:buClr>
            </a:pPr>
            <a:endParaRPr lang="en-US" sz="1200" b="1" u="sng" dirty="0" smtClean="0">
              <a:cs typeface="Arial"/>
            </a:endParaRPr>
          </a:p>
          <a:p>
            <a:pPr eaLnBrk="0" hangingPunct="0">
              <a:spcBef>
                <a:spcPct val="40000"/>
              </a:spcBef>
              <a:buClr>
                <a:srgbClr val="4E84C4"/>
              </a:buClr>
            </a:pPr>
            <a:endParaRPr lang="en-US" sz="1200" b="1" u="sng" dirty="0" smtClean="0">
              <a:cs typeface="Arial"/>
            </a:endParaRPr>
          </a:p>
          <a:p>
            <a:pPr eaLnBrk="0" hangingPunct="0">
              <a:spcBef>
                <a:spcPct val="40000"/>
              </a:spcBef>
              <a:buClr>
                <a:srgbClr val="4E84C4"/>
              </a:buClr>
            </a:pPr>
            <a:endParaRPr lang="en-US" sz="1200" dirty="0">
              <a:cs typeface="Arial"/>
            </a:endParaRPr>
          </a:p>
        </p:txBody>
      </p:sp>
      <p:sp>
        <p:nvSpPr>
          <p:cNvPr id="8" name="Slide Number Placeholder 7"/>
          <p:cNvSpPr>
            <a:spLocks noGrp="1"/>
          </p:cNvSpPr>
          <p:nvPr>
            <p:ph type="sldNum" sz="quarter" idx="10"/>
          </p:nvPr>
        </p:nvSpPr>
        <p:spPr/>
        <p:txBody>
          <a:bodyPr/>
          <a:lstStyle/>
          <a:p>
            <a:pPr>
              <a:defRPr/>
            </a:pPr>
            <a:fld id="{F296D8F6-ACBD-4321-BCC2-B83E85B4DDD5}" type="slidenum">
              <a:rPr lang="en-US" smtClean="0"/>
              <a:pPr>
                <a:defRPr/>
              </a:pPr>
              <a:t>42</a:t>
            </a:fld>
            <a:endParaRPr lang="en-US" dirty="0"/>
          </a:p>
        </p:txBody>
      </p:sp>
      <p:sp>
        <p:nvSpPr>
          <p:cNvPr id="9"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SWOT Analysis - Opportunity</a:t>
            </a:r>
            <a:endParaRPr lang="en-US" sz="2400" b="1" dirty="0">
              <a:latin typeface="Myadpro"/>
              <a:cs typeface="Arial" pitchFamily="34" charset="0"/>
            </a:endParaRPr>
          </a:p>
        </p:txBody>
      </p:sp>
    </p:spTree>
    <p:extLst>
      <p:ext uri="{BB962C8B-B14F-4D97-AF65-F5344CB8AC3E}">
        <p14:creationId xmlns:p14="http://schemas.microsoft.com/office/powerpoint/2010/main" xmlns="" val="3936250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52400" y="838200"/>
            <a:ext cx="8763000" cy="2899255"/>
          </a:xfrm>
          <a:prstGeom prst="rect">
            <a:avLst/>
          </a:prstGeom>
          <a:effectLst>
            <a:innerShdw blurRad="63500" dist="50800" dir="189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spAutoFit/>
          </a:bodyPr>
          <a:lstStyle/>
          <a:p>
            <a:pPr algn="just" eaLnBrk="0" hangingPunct="0">
              <a:lnSpc>
                <a:spcPct val="140000"/>
              </a:lnSpc>
              <a:spcBef>
                <a:spcPct val="40000"/>
              </a:spcBef>
              <a:buClr>
                <a:srgbClr val="4E84C4"/>
              </a:buClr>
            </a:pPr>
            <a:r>
              <a:rPr lang="en-US" sz="1200" b="1" u="sng" dirty="0">
                <a:cs typeface="Arial" pitchFamily="34" charset="0"/>
              </a:rPr>
              <a:t>Intense Competition </a:t>
            </a:r>
            <a:endParaRPr lang="en-US" sz="1200" b="1" u="sng" dirty="0" smtClean="0">
              <a:cs typeface="Arial" pitchFamily="34" charset="0"/>
            </a:endParaRPr>
          </a:p>
          <a:p>
            <a:pPr algn="just" eaLnBrk="0" hangingPunct="0">
              <a:lnSpc>
                <a:spcPct val="140000"/>
              </a:lnSpc>
              <a:spcBef>
                <a:spcPct val="40000"/>
              </a:spcBef>
              <a:buClr>
                <a:srgbClr val="4E84C4"/>
              </a:buClr>
            </a:pPr>
            <a:r>
              <a:rPr lang="en-US" sz="1200" b="1" dirty="0" smtClean="0">
                <a:cs typeface="Arial" pitchFamily="34" charset="0"/>
              </a:rPr>
              <a:t> </a:t>
            </a:r>
            <a:r>
              <a:rPr lang="en-US" sz="1200" dirty="0">
                <a:cs typeface="Arial" pitchFamily="34" charset="0"/>
              </a:rPr>
              <a:t>Infosys competes with established as well as evolving IT companies in the regional and global markets. In the technology services segment, the company competes with Tata Consultancy Services, Wipro, HCL Technologies, Mahindra Satyam and IBM. It also competes with consulting firms such as Accenture, Capgemini, and Deloitte, and services segments of large IT companies like HP, Dell and IBM. Some of the company’s competitors in the outsourcing services include Cognizant, Computer Sciences Corporation, HP and IBM Global Services</a:t>
            </a:r>
            <a:r>
              <a:rPr lang="en-US" sz="1200" dirty="0" smtClean="0">
                <a:cs typeface="Arial" pitchFamily="34" charset="0"/>
              </a:rPr>
              <a:t>.</a:t>
            </a:r>
          </a:p>
          <a:p>
            <a:pPr algn="just" eaLnBrk="0" hangingPunct="0">
              <a:lnSpc>
                <a:spcPct val="140000"/>
              </a:lnSpc>
              <a:spcBef>
                <a:spcPct val="40000"/>
              </a:spcBef>
              <a:buClr>
                <a:srgbClr val="4E84C4"/>
              </a:buClr>
            </a:pPr>
            <a:r>
              <a:rPr lang="en-US" sz="1200" b="1" u="sng" dirty="0">
                <a:cs typeface="Arial" pitchFamily="34" charset="0"/>
              </a:rPr>
              <a:t>Foreign Exchange risk</a:t>
            </a:r>
            <a:r>
              <a:rPr lang="en-US" sz="1200" u="sng" dirty="0">
                <a:cs typeface="Arial" pitchFamily="34" charset="0"/>
              </a:rPr>
              <a:t> </a:t>
            </a:r>
            <a:endParaRPr lang="en-US" sz="1200" u="sng" dirty="0" smtClean="0">
              <a:cs typeface="Arial" pitchFamily="34" charset="0"/>
            </a:endParaRPr>
          </a:p>
          <a:p>
            <a:pPr algn="just" eaLnBrk="0" hangingPunct="0">
              <a:lnSpc>
                <a:spcPct val="140000"/>
              </a:lnSpc>
              <a:spcBef>
                <a:spcPct val="40000"/>
              </a:spcBef>
              <a:buClr>
                <a:srgbClr val="4E84C4"/>
              </a:buClr>
            </a:pPr>
            <a:r>
              <a:rPr lang="en-US" sz="1200" dirty="0" smtClean="0">
                <a:cs typeface="Arial" pitchFamily="34" charset="0"/>
              </a:rPr>
              <a:t>Infosys </a:t>
            </a:r>
            <a:r>
              <a:rPr lang="en-US" sz="1200" dirty="0">
                <a:cs typeface="Arial" pitchFamily="34" charset="0"/>
              </a:rPr>
              <a:t>generates a major portion of its revenues in foreign currencies other than its functional currency, Indian rupee, The company’s major portion of revenues are derived from the US Dollar, the UK Pound Sterling, Euro and the Australian Dollar. Fluctuating foreign exchange rate will continue to affect the company’s operating </a:t>
            </a:r>
            <a:r>
              <a:rPr lang="en-US" sz="1200" dirty="0" smtClean="0">
                <a:cs typeface="Arial" pitchFamily="34" charset="0"/>
              </a:rPr>
              <a:t>performance. The way US Dollar fluctuating is definitely affecting company’s planning &amp; implementation.</a:t>
            </a:r>
            <a:endParaRPr lang="en-US" sz="1200" dirty="0">
              <a:cs typeface="Arial" pitchFamily="34" charset="0"/>
            </a:endParaRPr>
          </a:p>
        </p:txBody>
      </p:sp>
      <p:sp>
        <p:nvSpPr>
          <p:cNvPr id="12" name="Slide Number Placeholder 11"/>
          <p:cNvSpPr>
            <a:spLocks noGrp="1"/>
          </p:cNvSpPr>
          <p:nvPr>
            <p:ph type="sldNum" sz="quarter" idx="10"/>
          </p:nvPr>
        </p:nvSpPr>
        <p:spPr/>
        <p:txBody>
          <a:bodyPr/>
          <a:lstStyle/>
          <a:p>
            <a:pPr>
              <a:defRPr/>
            </a:pPr>
            <a:fld id="{F296D8F6-ACBD-4321-BCC2-B83E85B4DDD5}" type="slidenum">
              <a:rPr lang="en-US" smtClean="0"/>
              <a:pPr>
                <a:defRPr/>
              </a:pPr>
              <a:t>43</a:t>
            </a:fld>
            <a:endParaRPr lang="en-US" dirty="0"/>
          </a:p>
        </p:txBody>
      </p:sp>
      <p:sp>
        <p:nvSpPr>
          <p:cNvPr id="8"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SWOT Analysis - Threat</a:t>
            </a:r>
            <a:endParaRPr lang="en-US" sz="2400" b="1" dirty="0">
              <a:latin typeface="Myadpro"/>
              <a:cs typeface="Arial" pitchFamily="34" charset="0"/>
            </a:endParaRPr>
          </a:p>
        </p:txBody>
      </p:sp>
    </p:spTree>
    <p:extLst>
      <p:ext uri="{BB962C8B-B14F-4D97-AF65-F5344CB8AC3E}">
        <p14:creationId xmlns:p14="http://schemas.microsoft.com/office/powerpoint/2010/main" xmlns="" val="3500812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9"/>
          <p:cNvSpPr txBox="1">
            <a:spLocks noChangeArrowheads="1"/>
          </p:cNvSpPr>
          <p:nvPr/>
        </p:nvSpPr>
        <p:spPr bwMode="auto">
          <a:xfrm>
            <a:off x="1143000" y="838200"/>
            <a:ext cx="7924800" cy="17526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Sanjay Jalona</a:t>
            </a:r>
            <a:r>
              <a:rPr lang="en-US" sz="1200" b="1" dirty="0" smtClean="0">
                <a:latin typeface="+mn-lt"/>
              </a:rPr>
              <a:t>, SVP and Global Head, Hi-Tech, Manufacturing &amp; Engineering Services, Infosys</a:t>
            </a:r>
          </a:p>
          <a:p>
            <a:pPr marL="0" lvl="3"/>
            <a:endParaRPr lang="en-US" sz="1200" b="1" i="0" dirty="0" smtClean="0">
              <a:latin typeface="+mn-lt"/>
            </a:endParaRPr>
          </a:p>
          <a:p>
            <a:pPr marL="171450" lvl="3" indent="-171450">
              <a:buFont typeface="Wingdings" panose="05000000000000000000" pitchFamily="2" charset="2"/>
              <a:buChar char="§"/>
            </a:pPr>
            <a:r>
              <a:rPr lang="en-US" sz="1200" dirty="0" smtClean="0">
                <a:latin typeface="+mn-lt"/>
              </a:rPr>
              <a:t>He is responsible for defining and implementing strategy, setting vision and managing overall operations for these businesses</a:t>
            </a:r>
            <a:r>
              <a:rPr lang="en-US" sz="1200" dirty="0" smtClean="0"/>
              <a:t>.</a:t>
            </a:r>
          </a:p>
          <a:p>
            <a:pPr marL="171450" lvl="3" indent="-171450">
              <a:buFont typeface="Wingdings" panose="05000000000000000000" pitchFamily="2" charset="2"/>
              <a:buChar char="§"/>
            </a:pPr>
            <a:r>
              <a:rPr lang="en-US" sz="1200" dirty="0" smtClean="0"/>
              <a:t> </a:t>
            </a:r>
            <a:r>
              <a:rPr lang="en-US" sz="1200" dirty="0" smtClean="0">
                <a:latin typeface="+mn-lt"/>
              </a:rPr>
              <a:t>He has held senior positions in client-facing and IT services delivery roles in the USA, Europe and India. Prior to his current role, he was responsible for the operations of Infosys’ Europe business, where he established and scaled operations in the region</a:t>
            </a:r>
            <a:r>
              <a:rPr lang="en-US" sz="1200" dirty="0" smtClean="0"/>
              <a:t>.</a:t>
            </a:r>
            <a:endParaRPr lang="en-US" sz="1200" dirty="0"/>
          </a:p>
          <a:p>
            <a:pPr marL="171450" lvl="3" indent="-171450">
              <a:buFont typeface="Wingdings" panose="05000000000000000000" pitchFamily="2" charset="2"/>
              <a:buChar char="§"/>
            </a:pPr>
            <a:r>
              <a:rPr lang="en-US" sz="1200" dirty="0" smtClean="0">
                <a:latin typeface="+mn-lt"/>
              </a:rPr>
              <a:t>He did his graduation from BITS, Pilani</a:t>
            </a:r>
            <a:endParaRPr lang="en-US" sz="1200" i="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3076" name="Picture 4" descr="Sanjay Jalona"/>
          <p:cNvPicPr>
            <a:picLocks noChangeAspect="1" noChangeArrowheads="1"/>
          </p:cNvPicPr>
          <p:nvPr/>
        </p:nvPicPr>
        <p:blipFill>
          <a:blip r:embed="rId3" cstate="print"/>
          <a:srcRect/>
          <a:stretch>
            <a:fillRect/>
          </a:stretch>
        </p:blipFill>
        <p:spPr bwMode="auto">
          <a:xfrm>
            <a:off x="76200" y="1066800"/>
            <a:ext cx="1066800" cy="1143000"/>
          </a:xfrm>
          <a:prstGeom prst="rect">
            <a:avLst/>
          </a:prstGeom>
          <a:noFill/>
        </p:spPr>
      </p:pic>
      <p:sp>
        <p:nvSpPr>
          <p:cNvPr id="11" name="Text Box 59"/>
          <p:cNvSpPr txBox="1">
            <a:spLocks noChangeArrowheads="1"/>
          </p:cNvSpPr>
          <p:nvPr/>
        </p:nvSpPr>
        <p:spPr bwMode="auto">
          <a:xfrm>
            <a:off x="1143000" y="2743200"/>
            <a:ext cx="7924800" cy="16764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Komal Jain, </a:t>
            </a:r>
            <a:r>
              <a:rPr lang="en-US" sz="1200" b="1" dirty="0" smtClean="0">
                <a:latin typeface="+mn-lt"/>
              </a:rPr>
              <a:t>Associate Vice President and Head of Semiconductor Sector - North America, Infosys</a:t>
            </a:r>
          </a:p>
          <a:p>
            <a:pPr marL="0" lvl="3"/>
            <a:endParaRPr lang="en-US" sz="1200" b="1" i="0" dirty="0" smtClean="0">
              <a:latin typeface="+mn-lt"/>
            </a:endParaRPr>
          </a:p>
          <a:p>
            <a:pPr marL="171450" lvl="3" indent="-171450">
              <a:buFont typeface="Wingdings" panose="05000000000000000000" pitchFamily="2" charset="2"/>
              <a:buChar char="§"/>
            </a:pPr>
            <a:r>
              <a:rPr lang="en-US" sz="1200" dirty="0" err="1"/>
              <a:t>Komal</a:t>
            </a:r>
            <a:r>
              <a:rPr lang="en-US" sz="1200" dirty="0"/>
              <a:t> joined the company in June 1998 and since then has played a variety of leadership roles in client services, sales &amp; operations. Komal has been instrumental in helping clients develop and implement their Business Transformation programs, Global Sourcing strategy and IT initiatives. Komal participates in the steering committees of many of the key client relationships.</a:t>
            </a:r>
          </a:p>
          <a:p>
            <a:pPr marL="171450" lvl="3" indent="-171450">
              <a:buFont typeface="Wingdings" panose="05000000000000000000" pitchFamily="2" charset="2"/>
              <a:buChar char="§"/>
            </a:pPr>
            <a:r>
              <a:rPr lang="en-US" sz="1200" dirty="0" err="1"/>
              <a:t>Komal</a:t>
            </a:r>
            <a:r>
              <a:rPr lang="en-US" sz="1200" dirty="0"/>
              <a:t> holds a Bachelor's degree in Electronics Engineering from Kurukshetra University and an MBA from the Indian Institute of Management, Kolkata. Komal also is a marathon runner and lives in the Dallas, TX.</a:t>
            </a:r>
          </a:p>
          <a:p>
            <a:pPr marL="0" lvl="3"/>
            <a:endParaRPr lang="en-US" sz="1200" i="0" dirty="0" smtClean="0">
              <a:latin typeface="+mn-lt"/>
            </a:endParaRPr>
          </a:p>
          <a:p>
            <a:pPr marL="0" lvl="3"/>
            <a:endParaRPr lang="en-US" sz="1200" i="0" dirty="0" smtClean="0">
              <a:latin typeface="+mn-lt"/>
            </a:endParaRPr>
          </a:p>
        </p:txBody>
      </p:sp>
      <p:pic>
        <p:nvPicPr>
          <p:cNvPr id="3078" name="Picture 6" descr="Komal Jain"/>
          <p:cNvPicPr>
            <a:picLocks noChangeAspect="1" noChangeArrowheads="1"/>
          </p:cNvPicPr>
          <p:nvPr/>
        </p:nvPicPr>
        <p:blipFill>
          <a:blip r:embed="rId4" cstate="print"/>
          <a:srcRect/>
          <a:stretch>
            <a:fillRect/>
          </a:stretch>
        </p:blipFill>
        <p:spPr bwMode="auto">
          <a:xfrm>
            <a:off x="142875" y="3105150"/>
            <a:ext cx="1000125" cy="1009650"/>
          </a:xfrm>
          <a:prstGeom prst="rect">
            <a:avLst/>
          </a:prstGeom>
          <a:noFill/>
        </p:spPr>
      </p:pic>
      <p:sp>
        <p:nvSpPr>
          <p:cNvPr id="10" name="Text Box 59"/>
          <p:cNvSpPr txBox="1">
            <a:spLocks noChangeArrowheads="1"/>
          </p:cNvSpPr>
          <p:nvPr/>
        </p:nvSpPr>
        <p:spPr bwMode="auto">
          <a:xfrm>
            <a:off x="1143000" y="4572000"/>
            <a:ext cx="7924800" cy="16764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Anup Upadhayay, </a:t>
            </a:r>
            <a:r>
              <a:rPr lang="en-US" sz="1200" b="1" dirty="0" smtClean="0">
                <a:latin typeface="+mn-lt"/>
              </a:rPr>
              <a:t>Senior Vice President &amp; Head - Enterprise Mobility at Infosys</a:t>
            </a:r>
          </a:p>
          <a:p>
            <a:pPr marL="0" lvl="3"/>
            <a:endParaRPr lang="en-US" sz="1200" b="1" i="0" dirty="0" smtClean="0">
              <a:latin typeface="+mn-lt"/>
            </a:endParaRPr>
          </a:p>
          <a:p>
            <a:pPr marL="171450" lvl="3" indent="-171450">
              <a:buFont typeface="Wingdings" panose="05000000000000000000" pitchFamily="2" charset="2"/>
              <a:buChar char="§"/>
            </a:pPr>
            <a:r>
              <a:rPr lang="en-US" sz="1200" dirty="0"/>
              <a:t>At present he is responsible for driving strategy, sales, solutions and engineering to meet business goals of the Enterprise Mobility business unit.</a:t>
            </a:r>
          </a:p>
          <a:p>
            <a:pPr marL="171450" lvl="3" indent="-171450">
              <a:buFont typeface="Wingdings" panose="05000000000000000000" pitchFamily="2" charset="2"/>
              <a:buChar char="§"/>
            </a:pPr>
            <a:r>
              <a:rPr lang="en-US" sz="1200" dirty="0"/>
              <a:t>Earlier he hold a number of designations like VP &amp; Head of Hi Tech Manufacturing, Delivery Head  OF Financial Services in EMEA, Business Manager &amp; Head in Marketing &amp; Sales Support in West US &amp; other positions.</a:t>
            </a:r>
          </a:p>
          <a:p>
            <a:pPr marL="171450" lvl="3" indent="-171450">
              <a:buFont typeface="Wingdings" panose="05000000000000000000" pitchFamily="2" charset="2"/>
              <a:buChar char="§"/>
            </a:pPr>
            <a:r>
              <a:rPr lang="en-US" sz="1200" dirty="0"/>
              <a:t>He completed his MBA </a:t>
            </a:r>
            <a:r>
              <a:rPr lang="en-US" sz="1200" dirty="0" smtClean="0">
                <a:latin typeface="+mn-lt"/>
              </a:rPr>
              <a:t>from IIM, Bangalore and engineering in Computer Science from University of Pune.</a:t>
            </a:r>
            <a:endParaRPr lang="en-US" sz="1200" i="0" dirty="0" smtClean="0">
              <a:latin typeface="+mn-lt"/>
            </a:endParaRPr>
          </a:p>
        </p:txBody>
      </p:sp>
      <p:pic>
        <p:nvPicPr>
          <p:cNvPr id="12" name="Picture 2" descr="Anup Uppadhayay"/>
          <p:cNvPicPr>
            <a:picLocks noChangeAspect="1" noChangeArrowheads="1"/>
          </p:cNvPicPr>
          <p:nvPr/>
        </p:nvPicPr>
        <p:blipFill>
          <a:blip r:embed="rId5" cstate="print"/>
          <a:srcRect/>
          <a:stretch>
            <a:fillRect/>
          </a:stretch>
        </p:blipFill>
        <p:spPr bwMode="auto">
          <a:xfrm>
            <a:off x="76200" y="4724400"/>
            <a:ext cx="1066800" cy="1219200"/>
          </a:xfrm>
          <a:prstGeom prst="rect">
            <a:avLst/>
          </a:prstGeom>
          <a:noFill/>
        </p:spPr>
      </p:pic>
      <p:sp>
        <p:nvSpPr>
          <p:cNvPr id="13"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Key Executives and Profiles </a:t>
            </a:r>
            <a:endParaRPr lang="en-US" sz="2400" b="1" dirty="0">
              <a:latin typeface="Myadpro"/>
              <a:cs typeface="Arial" pitchFamily="34" charset="0"/>
            </a:endParaRPr>
          </a:p>
        </p:txBody>
      </p:sp>
    </p:spTree>
    <p:extLst>
      <p:ext uri="{BB962C8B-B14F-4D97-AF65-F5344CB8AC3E}">
        <p14:creationId xmlns:p14="http://schemas.microsoft.com/office/powerpoint/2010/main" xmlns="" val="861297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9"/>
          <p:cNvSpPr txBox="1">
            <a:spLocks noChangeArrowheads="1"/>
          </p:cNvSpPr>
          <p:nvPr/>
        </p:nvSpPr>
        <p:spPr bwMode="auto">
          <a:xfrm>
            <a:off x="1143000" y="762000"/>
            <a:ext cx="7924800" cy="15240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Sandeep Mahapatra, </a:t>
            </a:r>
            <a:r>
              <a:rPr lang="en-IN" sz="1200" b="1" dirty="0" smtClean="0">
                <a:latin typeface="+mn-lt"/>
              </a:rPr>
              <a:t>Senior Principal - High-Tech &amp; Manufacturing,</a:t>
            </a:r>
            <a:r>
              <a:rPr lang="en-US" sz="1200" b="1" dirty="0" smtClean="0">
                <a:latin typeface="+mn-lt"/>
              </a:rPr>
              <a:t> Infosys</a:t>
            </a:r>
          </a:p>
          <a:p>
            <a:pPr marL="0" lvl="3"/>
            <a:endParaRPr lang="en-US" sz="1200" b="1" dirty="0" smtClean="0">
              <a:latin typeface="+mn-lt"/>
            </a:endParaRPr>
          </a:p>
          <a:p>
            <a:pPr marL="171450" indent="-171450">
              <a:buFont typeface="Wingdings" panose="05000000000000000000" pitchFamily="2" charset="2"/>
              <a:buChar char="§"/>
            </a:pPr>
            <a:r>
              <a:rPr lang="en-IN" sz="1200" dirty="0" smtClean="0">
                <a:latin typeface="+mn-lt"/>
              </a:rPr>
              <a:t>Sandeep comes with 16 years of experience in the areas of CRM and MDM strategy consulting. </a:t>
            </a:r>
          </a:p>
          <a:p>
            <a:pPr marL="171450" indent="-171450">
              <a:buFont typeface="Wingdings" panose="05000000000000000000" pitchFamily="2" charset="2"/>
              <a:buChar char="§"/>
            </a:pPr>
            <a:r>
              <a:rPr lang="en-IN" sz="1200" dirty="0" smtClean="0">
                <a:latin typeface="+mn-lt"/>
              </a:rPr>
              <a:t>His expertise in building CRM roadmaps, implementing advanced technology and business solutions, helps meet the diverse needs of revenue generation, business expansion and transformation of world class sales, service and marketing organizations.</a:t>
            </a:r>
            <a:endParaRPr lang="en-US" sz="1200" dirty="0" smtClean="0">
              <a:latin typeface="+mn-lt"/>
            </a:endParaRPr>
          </a:p>
          <a:p>
            <a:pPr marL="171450" indent="-171450">
              <a:buFont typeface="Wingdings" panose="05000000000000000000" pitchFamily="2" charset="2"/>
              <a:buChar char="§"/>
            </a:pPr>
            <a:r>
              <a:rPr lang="en-IN" sz="1200" dirty="0" smtClean="0">
                <a:latin typeface="+mn-lt"/>
              </a:rPr>
              <a:t>Sandeep has a bachelor's degree in Electrical &amp; Electronics Engineering from IIT Chennai, India, and holds an MBA in MIS from Texas Tech University.</a:t>
            </a:r>
            <a:endParaRPr lang="en-US" sz="1200" dirty="0" smtClean="0">
              <a:latin typeface="+mn-lt"/>
            </a:endParaRPr>
          </a:p>
          <a:p>
            <a:pPr marL="0" lvl="3"/>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4" name="Picture 3" descr="Sandeep Mahapatra Senior Principal - High-Tech &amp; Manufacturing, Infosys Limited"/>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914400"/>
            <a:ext cx="1143000" cy="1143000"/>
          </a:xfrm>
          <a:prstGeom prst="rect">
            <a:avLst/>
          </a:prstGeom>
          <a:noFill/>
          <a:ln>
            <a:noFill/>
          </a:ln>
        </p:spPr>
      </p:pic>
      <p:sp>
        <p:nvSpPr>
          <p:cNvPr id="5" name="Text Box 59"/>
          <p:cNvSpPr txBox="1">
            <a:spLocks noChangeArrowheads="1"/>
          </p:cNvSpPr>
          <p:nvPr/>
        </p:nvSpPr>
        <p:spPr bwMode="auto">
          <a:xfrm>
            <a:off x="1143000" y="2352675"/>
            <a:ext cx="7924800" cy="21336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err="1"/>
              <a:t>Baljeet</a:t>
            </a:r>
            <a:r>
              <a:rPr lang="en-US" sz="1200" b="1" dirty="0"/>
              <a:t> </a:t>
            </a:r>
            <a:r>
              <a:rPr lang="en-US" sz="1200" b="1" dirty="0" err="1"/>
              <a:t>Chhazal</a:t>
            </a:r>
            <a:r>
              <a:rPr lang="en-US" sz="1200" b="1" dirty="0"/>
              <a:t>, Associate Vice President</a:t>
            </a:r>
            <a:r>
              <a:rPr lang="en-US" sz="1200" b="1" dirty="0" smtClean="0">
                <a:latin typeface="+mn-lt"/>
              </a:rPr>
              <a:t>, Hi-Tech and Manufacturing, Infosys</a:t>
            </a:r>
          </a:p>
          <a:p>
            <a:pPr marL="0" lvl="3"/>
            <a:endParaRPr lang="en-US" sz="1200" b="1" dirty="0" smtClean="0">
              <a:latin typeface="+mn-lt"/>
            </a:endParaRPr>
          </a:p>
          <a:p>
            <a:pPr marL="171450" indent="-171450">
              <a:buFont typeface="Wingdings" panose="05000000000000000000" pitchFamily="2" charset="2"/>
              <a:buChar char="§"/>
            </a:pPr>
            <a:r>
              <a:rPr lang="en-US" sz="1200" dirty="0" err="1" smtClean="0">
                <a:latin typeface="+mn-lt"/>
              </a:rPr>
              <a:t>Baljeet</a:t>
            </a:r>
            <a:r>
              <a:rPr lang="en-US" sz="1200" dirty="0" smtClean="0">
                <a:latin typeface="+mn-lt"/>
              </a:rPr>
              <a:t> Chhazal heads Oracle business for Infosys Manufacturing unit in Americas. His areas of specialization include supply chain management, large-scale program management, and ERP implementations.</a:t>
            </a:r>
          </a:p>
          <a:p>
            <a:pPr marL="171450" indent="-171450">
              <a:buFont typeface="Wingdings" panose="05000000000000000000" pitchFamily="2" charset="2"/>
              <a:buChar char="§"/>
            </a:pPr>
            <a:r>
              <a:rPr lang="en-US" sz="1200" dirty="0" smtClean="0">
                <a:latin typeface="+mn-lt"/>
              </a:rPr>
              <a:t>Baljeet joined Infosys in 2000 and has worked in various leadership roles in business development and ERP consulting. He has nearly 20 years of experience and has been instrumental in winning several large deals in the business transformation area across global clients in retail, life sciences and manufacturing.</a:t>
            </a:r>
          </a:p>
          <a:p>
            <a:pPr marL="171450" indent="-171450">
              <a:buFont typeface="Wingdings" panose="05000000000000000000" pitchFamily="2" charset="2"/>
              <a:buChar char="§"/>
            </a:pPr>
            <a:r>
              <a:rPr lang="en-US" sz="1200" dirty="0" smtClean="0">
                <a:latin typeface="+mn-lt"/>
              </a:rPr>
              <a:t> His responsibilities have included helping clients develop and implement creative sourcing strategies to optimize their IT expenditure.</a:t>
            </a:r>
          </a:p>
          <a:p>
            <a:pPr marL="171450" indent="-171450">
              <a:buFont typeface="Wingdings" panose="05000000000000000000" pitchFamily="2" charset="2"/>
              <a:buChar char="§"/>
            </a:pPr>
            <a:r>
              <a:rPr lang="en-US" sz="1200" dirty="0" smtClean="0">
                <a:latin typeface="+mn-lt"/>
              </a:rPr>
              <a:t>He holds a degree in business management from Indian Institute of Management, Bangalore, India; and a degree in mathematics with honors from Punjab University, Chandigarh, India</a:t>
            </a:r>
            <a:r>
              <a:rPr lang="en-US" dirty="0" smtClean="0"/>
              <a:t>.</a:t>
            </a:r>
          </a:p>
          <a:p>
            <a:pPr marL="0" lvl="3"/>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2050" name="Picture 2" descr="Baljeet Chhazal"/>
          <p:cNvPicPr>
            <a:picLocks noChangeAspect="1" noChangeArrowheads="1"/>
          </p:cNvPicPr>
          <p:nvPr/>
        </p:nvPicPr>
        <p:blipFill>
          <a:blip r:embed="rId4" cstate="print"/>
          <a:srcRect/>
          <a:stretch>
            <a:fillRect/>
          </a:stretch>
        </p:blipFill>
        <p:spPr bwMode="auto">
          <a:xfrm>
            <a:off x="1" y="2667001"/>
            <a:ext cx="1138083" cy="1351474"/>
          </a:xfrm>
          <a:prstGeom prst="rect">
            <a:avLst/>
          </a:prstGeom>
          <a:noFill/>
        </p:spPr>
      </p:pic>
      <p:sp>
        <p:nvSpPr>
          <p:cNvPr id="8" name="Text Box 59"/>
          <p:cNvSpPr txBox="1">
            <a:spLocks noChangeArrowheads="1"/>
          </p:cNvSpPr>
          <p:nvPr/>
        </p:nvSpPr>
        <p:spPr bwMode="auto">
          <a:xfrm>
            <a:off x="1143000" y="4543424"/>
            <a:ext cx="7924800" cy="1781175"/>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Hemant Asher</a:t>
            </a:r>
            <a:r>
              <a:rPr lang="en-US" sz="1200" b="1" dirty="0" smtClean="0">
                <a:latin typeface="+mn-lt"/>
              </a:rPr>
              <a:t>, Associate Vice President, Hi-Tech and Manufacturing</a:t>
            </a:r>
            <a:r>
              <a:rPr lang="en-IN" sz="1200" b="1" dirty="0" smtClean="0">
                <a:latin typeface="+mn-lt"/>
              </a:rPr>
              <a:t>,</a:t>
            </a:r>
            <a:r>
              <a:rPr lang="en-US" sz="1200" b="1" dirty="0" smtClean="0">
                <a:latin typeface="+mn-lt"/>
              </a:rPr>
              <a:t>Infosys</a:t>
            </a:r>
          </a:p>
          <a:p>
            <a:pPr marL="0" lvl="3"/>
            <a:r>
              <a:rPr lang="en-US" sz="1200" b="1" dirty="0" smtClean="0">
                <a:latin typeface="+mn-lt"/>
              </a:rPr>
              <a:t> </a:t>
            </a:r>
            <a:endParaRPr lang="en-US" sz="1200" dirty="0" smtClean="0">
              <a:latin typeface="+mn-lt"/>
            </a:endParaRPr>
          </a:p>
          <a:p>
            <a:pPr marL="171450" indent="-171450">
              <a:buFont typeface="Wingdings" panose="05000000000000000000" pitchFamily="2" charset="2"/>
              <a:buChar char="§"/>
            </a:pPr>
            <a:r>
              <a:rPr lang="en-US" sz="1200" dirty="0" smtClean="0">
                <a:latin typeface="+mn-lt"/>
              </a:rPr>
              <a:t>As a Global Client Partner for Hi-Tech and Manufacturing, Hemant heads one of the top 10 strategic accounts at Infosys. Previously, he has held different leadership roles at Infosys, including Head of Telecom (OEM vertical for Americas), Head of Telecom (Service Provider sector for India) and Senior Account Executive (Hi-Tech OEM accounts).</a:t>
            </a:r>
          </a:p>
          <a:p>
            <a:pPr marL="171450" indent="-171450">
              <a:buFont typeface="Wingdings" panose="05000000000000000000" pitchFamily="2" charset="2"/>
              <a:buChar char="§"/>
            </a:pPr>
            <a:r>
              <a:rPr lang="en-US" sz="1200" dirty="0" smtClean="0">
                <a:latin typeface="+mn-lt"/>
              </a:rPr>
              <a:t>Hemant has over 22 years of experience in business management and entrepreneurship, with an interesting blend of roles that extend across consulting, technology startups and line functions.</a:t>
            </a:r>
          </a:p>
          <a:p>
            <a:pPr marL="171450" indent="-171450">
              <a:buFont typeface="Wingdings" panose="05000000000000000000" pitchFamily="2" charset="2"/>
              <a:buChar char="§"/>
            </a:pPr>
            <a:r>
              <a:rPr lang="en-US" sz="1200" dirty="0" smtClean="0">
                <a:latin typeface="+mn-lt"/>
              </a:rPr>
              <a:t>He holds a degree in computer science from University of Mumbai, India, and a master of business administration degree from Capital University, Columbus, Ohio.</a:t>
            </a:r>
          </a:p>
          <a:p>
            <a:pPr marL="0" lvl="3"/>
            <a:endParaRPr lang="en-US" sz="1200" dirty="0" smtClean="0">
              <a:latin typeface="+mn-lt"/>
            </a:endParaRPr>
          </a:p>
          <a:p>
            <a:pPr marL="0" lvl="3"/>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2054" name="Picture 6" descr="Hemant Asher"/>
          <p:cNvPicPr>
            <a:picLocks noChangeAspect="1" noChangeArrowheads="1"/>
          </p:cNvPicPr>
          <p:nvPr/>
        </p:nvPicPr>
        <p:blipFill>
          <a:blip r:embed="rId5" cstate="print"/>
          <a:srcRect/>
          <a:stretch>
            <a:fillRect/>
          </a:stretch>
        </p:blipFill>
        <p:spPr bwMode="auto">
          <a:xfrm>
            <a:off x="76200" y="4724401"/>
            <a:ext cx="1061884" cy="1371600"/>
          </a:xfrm>
          <a:prstGeom prst="rect">
            <a:avLst/>
          </a:prstGeom>
          <a:noFill/>
        </p:spPr>
      </p:pic>
      <p:sp>
        <p:nvSpPr>
          <p:cNvPr id="10"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Key Executives and Profiles </a:t>
            </a:r>
            <a:endParaRPr lang="en-US" sz="2400" b="1" dirty="0">
              <a:latin typeface="Myadpro"/>
              <a:cs typeface="Arial" pitchFamily="34" charset="0"/>
            </a:endParaRPr>
          </a:p>
        </p:txBody>
      </p:sp>
    </p:spTree>
    <p:extLst>
      <p:ext uri="{BB962C8B-B14F-4D97-AF65-F5344CB8AC3E}">
        <p14:creationId xmlns:p14="http://schemas.microsoft.com/office/powerpoint/2010/main" xmlns="" val="34320688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9"/>
          <p:cNvSpPr txBox="1">
            <a:spLocks noChangeArrowheads="1"/>
          </p:cNvSpPr>
          <p:nvPr/>
        </p:nvSpPr>
        <p:spPr bwMode="auto">
          <a:xfrm>
            <a:off x="1143000" y="3505200"/>
            <a:ext cx="7924800" cy="2308324"/>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0" lvl="3"/>
            <a:r>
              <a:rPr lang="en-US" sz="1200" b="1" dirty="0"/>
              <a:t>Chandrashekar Kakal, Senior Vice President, Global Head of Business IT Services </a:t>
            </a:r>
          </a:p>
          <a:p>
            <a:pPr marL="0" lvl="3"/>
            <a:r>
              <a:rPr lang="en-US" sz="1200" b="1" i="0" dirty="0" smtClean="0">
                <a:latin typeface="+mn-lt"/>
              </a:rPr>
              <a:t> </a:t>
            </a:r>
            <a:endParaRPr lang="en-US" sz="1200" i="0" dirty="0" smtClean="0">
              <a:latin typeface="+mn-lt"/>
            </a:endParaRPr>
          </a:p>
          <a:p>
            <a:pPr marL="171450" lvl="3" indent="-171450">
              <a:buFont typeface="Wingdings" panose="05000000000000000000" pitchFamily="2" charset="2"/>
              <a:buChar char="§"/>
            </a:pPr>
            <a:r>
              <a:rPr lang="en-US" sz="1200" dirty="0" smtClean="0">
                <a:latin typeface="+mn-lt"/>
              </a:rPr>
              <a:t>Chandrashekar Kakal is Global Head, Business IT services. He is responsible for application development, maintenance, testing, and infrastructure management services worldwide. As a Senior Vice President, Mr. Kakal oversees an organization comprised of 60,000 employees serving clients across all vertical industries from a global network of delivery centers. </a:t>
            </a:r>
          </a:p>
          <a:p>
            <a:pPr marL="171450" lvl="3" indent="-171450">
              <a:buFont typeface="Wingdings" panose="05000000000000000000" pitchFamily="2" charset="2"/>
              <a:buChar char="§"/>
            </a:pPr>
            <a:r>
              <a:rPr lang="en-US" sz="1200" dirty="0" smtClean="0">
                <a:latin typeface="+mn-lt"/>
              </a:rPr>
              <a:t>Since joining the Infosys Enterprise Solutions in 1999, Mr. Kakal has played a key role in the company’s entry into the package implementation and related services market. In 2004, he was appointed Global Head of Enterprise Solutions which grew to account for more than 25% of the company’s total service revenues under his leadership. This unit was recognized as an industry leader in the sector by top analyst firms.</a:t>
            </a:r>
          </a:p>
          <a:p>
            <a:pPr marL="171450" lvl="3" indent="-171450">
              <a:buFont typeface="Wingdings" panose="05000000000000000000" pitchFamily="2" charset="2"/>
              <a:buChar char="§"/>
            </a:pPr>
            <a:r>
              <a:rPr lang="en-US" sz="1200" dirty="0" smtClean="0">
                <a:latin typeface="+mn-lt"/>
              </a:rPr>
              <a:t>Mr. Kakal holds an MBA in International Business from the Asian Institute of Technology, Bangkok and a Mechanical Engineering degree from Bangalore University. He also holds a graduate diploma in Materials Management from Indian Institute of Materials Management.</a:t>
            </a:r>
            <a:endParaRPr lang="en-US" sz="1200" i="0" dirty="0" smtClean="0">
              <a:latin typeface="+mn-lt"/>
            </a:endParaRPr>
          </a:p>
        </p:txBody>
      </p:sp>
      <p:pic>
        <p:nvPicPr>
          <p:cNvPr id="111618" name="Picture 2" descr="Chandrashekar Kakal, Senior Vice President Global Head of Business IT Services Member, Executive Council"/>
          <p:cNvPicPr>
            <a:picLocks noChangeAspect="1" noChangeArrowheads="1"/>
          </p:cNvPicPr>
          <p:nvPr/>
        </p:nvPicPr>
        <p:blipFill>
          <a:blip r:embed="rId2" cstate="print"/>
          <a:srcRect/>
          <a:stretch>
            <a:fillRect/>
          </a:stretch>
        </p:blipFill>
        <p:spPr bwMode="auto">
          <a:xfrm>
            <a:off x="21038" y="3962400"/>
            <a:ext cx="1121962" cy="1524000"/>
          </a:xfrm>
          <a:prstGeom prst="rect">
            <a:avLst/>
          </a:prstGeom>
          <a:noFill/>
        </p:spPr>
      </p:pic>
      <p:sp>
        <p:nvSpPr>
          <p:cNvPr id="5" name="Text Box 59"/>
          <p:cNvSpPr txBox="1">
            <a:spLocks noChangeArrowheads="1"/>
          </p:cNvSpPr>
          <p:nvPr/>
        </p:nvSpPr>
        <p:spPr bwMode="auto">
          <a:xfrm>
            <a:off x="1143000" y="880408"/>
            <a:ext cx="7924800" cy="1938992"/>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0" lvl="3"/>
            <a:r>
              <a:rPr lang="en-US" sz="1200" b="1" dirty="0"/>
              <a:t>Stephen R. Pratt, Managing Partner – Worldwide Consulting and Systems Integration  </a:t>
            </a:r>
          </a:p>
          <a:p>
            <a:pPr marL="0" lvl="3"/>
            <a:r>
              <a:rPr lang="en-US" sz="1200" b="1" dirty="0"/>
              <a:t> </a:t>
            </a:r>
          </a:p>
          <a:p>
            <a:pPr marL="171450" lvl="3" indent="-171450">
              <a:buFont typeface="Wingdings" panose="05000000000000000000" pitchFamily="2" charset="2"/>
              <a:buChar char="§"/>
            </a:pPr>
            <a:r>
              <a:rPr lang="en-US" sz="1200" dirty="0" smtClean="0">
                <a:latin typeface="+mn-lt"/>
              </a:rPr>
              <a:t>A leading business consultant for more than 25 years, Stephen has established a record of innovation in the industry. In 2004, he co-founded Infosys Consulting that set the standard for next generation service delivery by combining classic management consulting with global delivery.</a:t>
            </a:r>
          </a:p>
          <a:p>
            <a:pPr marL="171450" lvl="3" indent="-171450">
              <a:buFont typeface="Wingdings" panose="05000000000000000000" pitchFamily="2" charset="2"/>
              <a:buChar char="§"/>
            </a:pPr>
            <a:r>
              <a:rPr lang="en-US" sz="1200" dirty="0" smtClean="0">
                <a:latin typeface="+mn-lt"/>
              </a:rPr>
              <a:t>Stephen joined Infosys after 12 years as a senior partner at Deloitte Consulting, where he established the company’s CRM practice. Before Deloitte, he worked for eight years at Booz, Allen &amp; Hamilton. In 2003 and 2005, Consulting Magazine listed Stephen among the top 25 consultants in the world. He has been active in the World Economic Forum since 2004.</a:t>
            </a:r>
            <a:endParaRPr lang="en-US" sz="1200" i="0" dirty="0" smtClean="0">
              <a:latin typeface="+mn-lt"/>
            </a:endParaRPr>
          </a:p>
          <a:p>
            <a:pPr marL="171450" lvl="3" indent="-171450">
              <a:buFont typeface="Wingdings" panose="05000000000000000000" pitchFamily="2" charset="2"/>
              <a:buChar char="§"/>
            </a:pPr>
            <a:r>
              <a:rPr lang="en-US" sz="1200" dirty="0" smtClean="0">
                <a:latin typeface="+mn-lt"/>
              </a:rPr>
              <a:t>Stephen holds a bachelor's degree in Electrical Engineering from Northwestern University, and a master's degree from the George Washington University.</a:t>
            </a:r>
            <a:endParaRPr lang="en-US" sz="1200" i="0" dirty="0" smtClean="0">
              <a:latin typeface="+mn-lt"/>
            </a:endParaRPr>
          </a:p>
        </p:txBody>
      </p:sp>
      <p:pic>
        <p:nvPicPr>
          <p:cNvPr id="111620" name="Picture 4" descr="Stephen R. Pratt"/>
          <p:cNvPicPr>
            <a:picLocks noChangeAspect="1" noChangeArrowheads="1"/>
          </p:cNvPicPr>
          <p:nvPr/>
        </p:nvPicPr>
        <p:blipFill>
          <a:blip r:embed="rId3" cstate="print"/>
          <a:srcRect/>
          <a:stretch>
            <a:fillRect/>
          </a:stretch>
        </p:blipFill>
        <p:spPr bwMode="auto">
          <a:xfrm>
            <a:off x="0" y="1143000"/>
            <a:ext cx="1136922" cy="1447800"/>
          </a:xfrm>
          <a:prstGeom prst="rect">
            <a:avLst/>
          </a:prstGeom>
          <a:noFill/>
        </p:spPr>
      </p:pic>
      <p:sp>
        <p:nvSpPr>
          <p:cNvPr id="7"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Key Executives and Profiles </a:t>
            </a:r>
            <a:endParaRPr lang="en-US" sz="2400" b="1" dirty="0">
              <a:latin typeface="Myadpro"/>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9"/>
          <p:cNvSpPr txBox="1">
            <a:spLocks noChangeArrowheads="1"/>
          </p:cNvSpPr>
          <p:nvPr/>
        </p:nvSpPr>
        <p:spPr bwMode="auto">
          <a:xfrm>
            <a:off x="1143000" y="733425"/>
            <a:ext cx="7924800" cy="15240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Ravi Kumar S, Senior </a:t>
            </a:r>
            <a:r>
              <a:rPr lang="en-US" sz="1200" b="1" dirty="0" smtClean="0"/>
              <a:t>Vice President and Global Head of Consulting and Systems Integration business, Manufacturing Unit</a:t>
            </a:r>
            <a:r>
              <a:rPr lang="en-US" sz="1200" b="1" i="1" dirty="0" smtClean="0"/>
              <a:t>, </a:t>
            </a:r>
            <a:r>
              <a:rPr lang="en-US" sz="1200" b="1" dirty="0" smtClean="0"/>
              <a:t>, Infosys</a:t>
            </a:r>
          </a:p>
          <a:p>
            <a:pPr marL="0" lvl="3"/>
            <a:r>
              <a:rPr lang="en-US" sz="1200" b="1" dirty="0" smtClean="0">
                <a:latin typeface="+mn-lt"/>
              </a:rPr>
              <a:t> </a:t>
            </a:r>
            <a:endParaRPr lang="en-US" sz="1200" dirty="0" smtClean="0">
              <a:latin typeface="+mn-lt"/>
            </a:endParaRPr>
          </a:p>
          <a:p>
            <a:pPr marL="171450" lvl="3" indent="-171450">
              <a:buFont typeface="Wingdings" panose="05000000000000000000" pitchFamily="2" charset="2"/>
              <a:buChar char="§"/>
            </a:pPr>
            <a:r>
              <a:rPr lang="en-US" sz="1200" dirty="0" smtClean="0">
                <a:latin typeface="+mn-lt"/>
              </a:rPr>
              <a:t>Ravi Kumar S. is the global head of consulting and systems integration business in the manufacturing industry group at Infosys. </a:t>
            </a:r>
          </a:p>
          <a:p>
            <a:pPr marL="171450" lvl="3" indent="-171450">
              <a:buFont typeface="Wingdings" panose="05000000000000000000" pitchFamily="2" charset="2"/>
              <a:buChar char="§"/>
            </a:pPr>
            <a:r>
              <a:rPr lang="en-US" sz="1200" dirty="0" smtClean="0">
                <a:latin typeface="+mn-lt"/>
              </a:rPr>
              <a:t>Additionally Ravi is the corporate leader for Oracle practice and is the head of the Hyderabad DC. He has over 18 years of experience in the consulting space incubating new practice lines, driving large transformational programs, evangelizing new business models and enabling disruptive technologies for market differentiation across industry segments.</a:t>
            </a:r>
          </a:p>
          <a:p>
            <a:pPr marL="0" lvl="3"/>
            <a:endParaRPr lang="en-US" sz="1200" i="0" dirty="0" smtClean="0">
              <a:latin typeface="+mn-lt"/>
            </a:endParaRPr>
          </a:p>
          <a:p>
            <a:pPr marL="0" lvl="3"/>
            <a:endParaRPr lang="en-US" sz="1200" i="0" dirty="0" smtClean="0">
              <a:latin typeface="+mn-lt"/>
            </a:endParaRPr>
          </a:p>
        </p:txBody>
      </p:sp>
      <p:pic>
        <p:nvPicPr>
          <p:cNvPr id="118786" name="Picture 2" descr="Ravi Kumar S"/>
          <p:cNvPicPr>
            <a:picLocks noChangeAspect="1" noChangeArrowheads="1"/>
          </p:cNvPicPr>
          <p:nvPr/>
        </p:nvPicPr>
        <p:blipFill>
          <a:blip r:embed="rId3" cstate="print"/>
          <a:srcRect/>
          <a:stretch>
            <a:fillRect/>
          </a:stretch>
        </p:blipFill>
        <p:spPr bwMode="auto">
          <a:xfrm>
            <a:off x="152400" y="990600"/>
            <a:ext cx="1000125" cy="1009650"/>
          </a:xfrm>
          <a:prstGeom prst="rect">
            <a:avLst/>
          </a:prstGeom>
          <a:noFill/>
        </p:spPr>
      </p:pic>
      <p:sp>
        <p:nvSpPr>
          <p:cNvPr id="4" name="Text Box 59"/>
          <p:cNvSpPr txBox="1">
            <a:spLocks noChangeArrowheads="1"/>
          </p:cNvSpPr>
          <p:nvPr/>
        </p:nvSpPr>
        <p:spPr bwMode="auto">
          <a:xfrm>
            <a:off x="1143000" y="2314575"/>
            <a:ext cx="7924800" cy="19812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Raghavan Subramanian, </a:t>
            </a:r>
            <a:r>
              <a:rPr lang="en-US" sz="1200" b="1" dirty="0" smtClean="0">
                <a:latin typeface="+mn-lt"/>
              </a:rPr>
              <a:t>Associate Vice President, Cloud Computing, Center of Excellence, Infosys Labs, Infosys</a:t>
            </a:r>
          </a:p>
          <a:p>
            <a:pPr marL="0" lvl="3"/>
            <a:r>
              <a:rPr lang="en-US" sz="1200" b="1" dirty="0" smtClean="0">
                <a:latin typeface="+mn-lt"/>
              </a:rPr>
              <a:t> </a:t>
            </a:r>
          </a:p>
          <a:p>
            <a:pPr marL="171450" indent="-171450">
              <a:buFont typeface="Wingdings" panose="05000000000000000000" pitchFamily="2" charset="2"/>
              <a:buChar char="§"/>
            </a:pPr>
            <a:r>
              <a:rPr lang="en-US" sz="1200" dirty="0" smtClean="0">
                <a:latin typeface="+mn-lt"/>
              </a:rPr>
              <a:t>Raghavan Subramanian has been with Infosys since 1994. He is with Infosys Labs, the R&amp;D wing of Infosys, where he heads the centers of excellence (CoEs) for innovation, collective intelligence, big-data and performance-engineering.</a:t>
            </a:r>
          </a:p>
          <a:p>
            <a:pPr marL="171450" indent="-171450">
              <a:buFont typeface="Wingdings" panose="05000000000000000000" pitchFamily="2" charset="2"/>
              <a:buChar char="§"/>
            </a:pPr>
            <a:r>
              <a:rPr lang="en-US" sz="1200" dirty="0" smtClean="0">
                <a:latin typeface="+mn-lt"/>
              </a:rPr>
              <a:t>He has strategized Infosys cloud service offerings, built multiple products in the areas of collective-intelligence, cloud, big-data and performance engineering. </a:t>
            </a:r>
          </a:p>
          <a:p>
            <a:pPr marL="171450" indent="-171450">
              <a:buFont typeface="Wingdings" panose="05000000000000000000" pitchFamily="2" charset="2"/>
              <a:buChar char="§"/>
            </a:pPr>
            <a:r>
              <a:rPr lang="en-US" sz="1200" dirty="0" smtClean="0">
                <a:latin typeface="+mn-lt"/>
              </a:rPr>
              <a:t>He has also advised several enterprises in their application-rationalization exercises.</a:t>
            </a:r>
          </a:p>
          <a:p>
            <a:pPr marL="171450" indent="-171450">
              <a:buFont typeface="Wingdings" panose="05000000000000000000" pitchFamily="2" charset="2"/>
              <a:buChar char="§"/>
            </a:pPr>
            <a:r>
              <a:rPr lang="en-US" sz="1200" dirty="0" smtClean="0">
                <a:latin typeface="+mn-lt"/>
              </a:rPr>
              <a:t>Raghavan was earlier the product manager for the Infosys Social Media platform, a SaaS offering, where he created several web 2.0 modules like video-uploads, blogs, online communities, forums, social analytics and integrated them in a holistic manner.</a:t>
            </a:r>
          </a:p>
          <a:p>
            <a:pPr marL="0" lvl="3"/>
            <a:endParaRPr lang="en-US" sz="1200" i="0" dirty="0" smtClean="0">
              <a:latin typeface="+mn-lt"/>
            </a:endParaRPr>
          </a:p>
          <a:p>
            <a:pPr marL="0" lvl="3"/>
            <a:endParaRPr lang="en-US" sz="1200" i="0" dirty="0" smtClean="0">
              <a:latin typeface="+mn-lt"/>
            </a:endParaRPr>
          </a:p>
        </p:txBody>
      </p:sp>
      <p:pic>
        <p:nvPicPr>
          <p:cNvPr id="118788" name="Picture 4" descr="Raghavan Subramanian"/>
          <p:cNvPicPr>
            <a:picLocks noChangeAspect="1" noChangeArrowheads="1"/>
          </p:cNvPicPr>
          <p:nvPr/>
        </p:nvPicPr>
        <p:blipFill>
          <a:blip r:embed="rId4" cstate="print"/>
          <a:srcRect/>
          <a:stretch>
            <a:fillRect/>
          </a:stretch>
        </p:blipFill>
        <p:spPr bwMode="auto">
          <a:xfrm>
            <a:off x="76200" y="2695575"/>
            <a:ext cx="1076325" cy="1219200"/>
          </a:xfrm>
          <a:prstGeom prst="rect">
            <a:avLst/>
          </a:prstGeom>
          <a:noFill/>
        </p:spPr>
      </p:pic>
      <p:sp>
        <p:nvSpPr>
          <p:cNvPr id="6" name="Text Box 59"/>
          <p:cNvSpPr txBox="1">
            <a:spLocks noChangeArrowheads="1"/>
          </p:cNvSpPr>
          <p:nvPr/>
        </p:nvSpPr>
        <p:spPr bwMode="auto">
          <a:xfrm>
            <a:off x="1143000" y="4343400"/>
            <a:ext cx="7924800" cy="20574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Arindam Banerji, </a:t>
            </a:r>
            <a:r>
              <a:rPr lang="en-US" sz="1200" b="1" dirty="0" smtClean="0">
                <a:latin typeface="+mn-lt"/>
              </a:rPr>
              <a:t>Associate Vice-President and Unit Technology Officer, Products, Platforms, Solutions, Infosys</a:t>
            </a:r>
          </a:p>
          <a:p>
            <a:pPr marL="0" lvl="3"/>
            <a:r>
              <a:rPr lang="en-US" sz="1200" b="1" dirty="0" smtClean="0">
                <a:latin typeface="+mn-lt"/>
              </a:rPr>
              <a:t> </a:t>
            </a:r>
            <a:endParaRPr lang="en-US" sz="1200" dirty="0" smtClean="0">
              <a:latin typeface="+mn-lt"/>
            </a:endParaRPr>
          </a:p>
          <a:p>
            <a:pPr marL="171450" lvl="3" indent="-171450">
              <a:buFont typeface="Wingdings" panose="05000000000000000000" pitchFamily="2" charset="2"/>
              <a:buChar char="§"/>
            </a:pPr>
            <a:r>
              <a:rPr lang="en-US" sz="1200" dirty="0" smtClean="0">
                <a:latin typeface="+mn-lt"/>
              </a:rPr>
              <a:t>For the last 20 years, Arindam has been a technologist of some visibility within the industry. As one of the visionaries and chief technologist behind E-speak at HP, Arindam in the late-nineties laid the foundation for the next generation of computing, now broadly known as web services and Service-Oriented Architectures (SOA). His work on e- speak is now at the Smithsonian. He was also one of the early pioneers of semantic search.</a:t>
            </a:r>
          </a:p>
          <a:p>
            <a:pPr marL="171450" lvl="3" indent="-171450">
              <a:buFont typeface="Wingdings" panose="05000000000000000000" pitchFamily="2" charset="2"/>
              <a:buChar char="§"/>
            </a:pPr>
            <a:r>
              <a:rPr lang="en-US" sz="1200" dirty="0" smtClean="0">
                <a:latin typeface="+mn-lt"/>
              </a:rPr>
              <a:t>At Infosys, he has been the head of technology consulting for the Manufacturing Business, and introduces several new technologies and solutions in the space of supply chain, business intelligence, collaboration and IT optimization. Currently, his focus is on pulling together the product play for Infosys in Business Analytics. </a:t>
            </a:r>
          </a:p>
          <a:p>
            <a:pPr marL="171450" lvl="3" indent="-171450">
              <a:buFont typeface="Wingdings" panose="05000000000000000000" pitchFamily="2" charset="2"/>
              <a:buChar char="§"/>
            </a:pPr>
            <a:r>
              <a:rPr lang="en-US" sz="1200" dirty="0" smtClean="0">
                <a:latin typeface="+mn-lt"/>
              </a:rPr>
              <a:t>He has a </a:t>
            </a:r>
            <a:r>
              <a:rPr lang="en-US" sz="1200" dirty="0" err="1" smtClean="0">
                <a:latin typeface="+mn-lt"/>
              </a:rPr>
              <a:t>B.Tech</a:t>
            </a:r>
            <a:r>
              <a:rPr lang="en-US" sz="1200" dirty="0" smtClean="0">
                <a:latin typeface="+mn-lt"/>
              </a:rPr>
              <a:t> from IIT Kharagpur and a PhD from the University of Notre Dame, over 30 publications and 9 patents.</a:t>
            </a:r>
          </a:p>
          <a:p>
            <a:pPr marL="0" lvl="3"/>
            <a:r>
              <a:rPr lang="en-US" sz="1200" dirty="0" smtClean="0"/>
              <a:t/>
            </a:r>
            <a:br>
              <a:rPr lang="en-US" sz="1200" dirty="0" smtClean="0"/>
            </a:br>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118790" name="Picture 6" descr="Arindam Banerji"/>
          <p:cNvPicPr>
            <a:picLocks noChangeAspect="1" noChangeArrowheads="1"/>
          </p:cNvPicPr>
          <p:nvPr/>
        </p:nvPicPr>
        <p:blipFill>
          <a:blip r:embed="rId5" cstate="print"/>
          <a:srcRect/>
          <a:stretch>
            <a:fillRect/>
          </a:stretch>
        </p:blipFill>
        <p:spPr bwMode="auto">
          <a:xfrm>
            <a:off x="76200" y="4724400"/>
            <a:ext cx="1066800" cy="1219200"/>
          </a:xfrm>
          <a:prstGeom prst="rect">
            <a:avLst/>
          </a:prstGeom>
          <a:noFill/>
        </p:spPr>
      </p:pic>
      <p:sp>
        <p:nvSpPr>
          <p:cNvPr id="9"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Key Executives and Profiles </a:t>
            </a:r>
            <a:endParaRPr lang="en-US" sz="2400" b="1" dirty="0">
              <a:latin typeface="Myadpro"/>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9"/>
          <p:cNvSpPr txBox="1">
            <a:spLocks noChangeArrowheads="1"/>
          </p:cNvSpPr>
          <p:nvPr/>
        </p:nvSpPr>
        <p:spPr bwMode="auto">
          <a:xfrm>
            <a:off x="1143000" y="762000"/>
            <a:ext cx="7924800" cy="15240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Shankar Dronamraju, </a:t>
            </a:r>
            <a:r>
              <a:rPr lang="en-IN" sz="1200" b="1" dirty="0" smtClean="0"/>
              <a:t>Principal Consultant – Manufacturing</a:t>
            </a:r>
            <a:r>
              <a:rPr lang="en-US" sz="1200" b="1" dirty="0" smtClean="0"/>
              <a:t>, Infosys</a:t>
            </a:r>
          </a:p>
          <a:p>
            <a:pPr marL="0" lvl="3"/>
            <a:r>
              <a:rPr lang="en-US" sz="1200" b="1" dirty="0" smtClean="0">
                <a:latin typeface="+mn-lt"/>
              </a:rPr>
              <a:t> </a:t>
            </a:r>
            <a:endParaRPr lang="en-US" sz="1200" dirty="0" smtClean="0">
              <a:latin typeface="+mn-lt"/>
            </a:endParaRPr>
          </a:p>
          <a:p>
            <a:pPr marL="171450" indent="-171450">
              <a:buFont typeface="Wingdings" panose="05000000000000000000" pitchFamily="2" charset="2"/>
              <a:buChar char="§"/>
            </a:pPr>
            <a:r>
              <a:rPr lang="en-IN" sz="1200" dirty="0" smtClean="0">
                <a:latin typeface="+mn-lt"/>
              </a:rPr>
              <a:t>With 15 years of industry experience, Srinivas Dronamraju specializes in advising clients on industry best practices, as well as creation and implementation of generic- and industry-specific solutions for the industrial manufacturing, consumer packaged goods, and high-tech industry verticals.</a:t>
            </a:r>
            <a:endParaRPr lang="en-US" sz="1200" dirty="0" smtClean="0">
              <a:latin typeface="+mn-lt"/>
            </a:endParaRPr>
          </a:p>
          <a:p>
            <a:pPr marL="171450" indent="-171450">
              <a:buFont typeface="Wingdings" panose="05000000000000000000" pitchFamily="2" charset="2"/>
              <a:buChar char="§"/>
            </a:pPr>
            <a:r>
              <a:rPr lang="en-IN" sz="1200" dirty="0" smtClean="0">
                <a:latin typeface="+mn-lt"/>
              </a:rPr>
              <a:t>Currently, Srinivas is the lead solution architect for a demand-to-deliver solution, which is a joint initiative between Oracle and Infosys. He is also the lead solution architect for a business transformation program of a high-tech networking major.</a:t>
            </a:r>
            <a:endParaRPr lang="en-US" sz="1200" dirty="0" smtClean="0">
              <a:latin typeface="+mn-lt"/>
            </a:endParaRPr>
          </a:p>
          <a:p>
            <a:pPr marL="171450" lvl="3" indent="-171450">
              <a:buFont typeface="Wingdings" panose="05000000000000000000" pitchFamily="2" charset="2"/>
              <a:buChar char="§"/>
            </a:pPr>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sp>
        <p:nvSpPr>
          <p:cNvPr id="4" name="Text Box 59"/>
          <p:cNvSpPr txBox="1">
            <a:spLocks noChangeArrowheads="1"/>
          </p:cNvSpPr>
          <p:nvPr/>
        </p:nvSpPr>
        <p:spPr bwMode="auto">
          <a:xfrm>
            <a:off x="1143000" y="2743200"/>
            <a:ext cx="7924800" cy="15240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Srikanth Sripathi, </a:t>
            </a:r>
            <a:r>
              <a:rPr lang="en-IN" sz="1200" b="1" dirty="0"/>
              <a:t>Principal Consultant – Consulting and Systems Integration (C&amp;SI), and Manufacturing</a:t>
            </a:r>
            <a:r>
              <a:rPr lang="en-US" sz="1200" b="1" dirty="0"/>
              <a:t>, Infosys</a:t>
            </a:r>
          </a:p>
          <a:p>
            <a:pPr marL="0" lvl="3"/>
            <a:r>
              <a:rPr lang="en-US" sz="1200" b="1" dirty="0" smtClean="0">
                <a:latin typeface="+mn-lt"/>
              </a:rPr>
              <a:t> </a:t>
            </a:r>
            <a:endParaRPr lang="en-US" sz="1200" dirty="0" smtClean="0">
              <a:latin typeface="+mn-lt"/>
            </a:endParaRPr>
          </a:p>
          <a:p>
            <a:pPr marL="171450" indent="-171450">
              <a:buFont typeface="Wingdings" panose="05000000000000000000" pitchFamily="2" charset="2"/>
              <a:buChar char="§"/>
            </a:pPr>
            <a:r>
              <a:rPr lang="en-IN" sz="1200" dirty="0" smtClean="0">
                <a:latin typeface="+mn-lt"/>
              </a:rPr>
              <a:t>Srikanth Sripathi has more than 14 years of experience in consulting, primarily in the manufacturing industry with focus on manufacturing and supply chain functions. He has worked in multiple implementations, rollouts, and transformation programs for various clients across the globe.</a:t>
            </a:r>
            <a:endParaRPr lang="en-US" sz="1200" dirty="0" smtClean="0">
              <a:latin typeface="+mn-lt"/>
            </a:endParaRPr>
          </a:p>
          <a:p>
            <a:pPr marL="171450" indent="-171450">
              <a:buFont typeface="Wingdings" panose="05000000000000000000" pitchFamily="2" charset="2"/>
              <a:buChar char="§"/>
            </a:pPr>
            <a:r>
              <a:rPr lang="en-IN" sz="1200" dirty="0" smtClean="0">
                <a:latin typeface="+mn-lt"/>
              </a:rPr>
              <a:t>Srikanth holds a master's degree in computer science from the University of Mysore.</a:t>
            </a:r>
            <a:endParaRPr lang="en-US" sz="1200" dirty="0" smtClean="0">
              <a:latin typeface="+mn-lt"/>
            </a:endParaRPr>
          </a:p>
          <a:p>
            <a:pPr marL="0" lvl="3"/>
            <a:endParaRPr lang="en-US" sz="1200" dirty="0" smtClean="0">
              <a:latin typeface="+mn-lt"/>
            </a:endParaRPr>
          </a:p>
          <a:p>
            <a:pPr marL="0" lvl="3">
              <a:buFont typeface="Wingdings" pitchFamily="2" charset="2"/>
              <a:buChar char="Ø"/>
            </a:pPr>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5" name="Picture 4" descr="Shankar Dronamraju Principal Consultant – Manufacturing, Infosys Limited"/>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 y="914400"/>
            <a:ext cx="1066800" cy="1219200"/>
          </a:xfrm>
          <a:prstGeom prst="rect">
            <a:avLst/>
          </a:prstGeom>
          <a:noFill/>
          <a:ln>
            <a:noFill/>
          </a:ln>
        </p:spPr>
      </p:pic>
      <p:pic>
        <p:nvPicPr>
          <p:cNvPr id="6" name="Picture 5" descr="Srikanth Sripathi Principal Consultant– Consulting and Systems Integration, Infosys Limited"/>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5250" y="2895599"/>
            <a:ext cx="1047750" cy="1143001"/>
          </a:xfrm>
          <a:prstGeom prst="rect">
            <a:avLst/>
          </a:prstGeom>
          <a:noFill/>
          <a:ln>
            <a:noFill/>
          </a:ln>
        </p:spPr>
      </p:pic>
      <p:sp>
        <p:nvSpPr>
          <p:cNvPr id="7" name="Text Box 59"/>
          <p:cNvSpPr txBox="1">
            <a:spLocks noChangeArrowheads="1"/>
          </p:cNvSpPr>
          <p:nvPr/>
        </p:nvSpPr>
        <p:spPr bwMode="auto">
          <a:xfrm>
            <a:off x="1143000" y="4648200"/>
            <a:ext cx="7924800" cy="15240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a:t>Rahul Shrikrishna Sane, Principal Consultant, Manufacturing</a:t>
            </a:r>
            <a:r>
              <a:rPr lang="en-IN" sz="1200" b="1" dirty="0"/>
              <a:t>,</a:t>
            </a:r>
            <a:r>
              <a:rPr lang="en-US" sz="1200" b="1" dirty="0"/>
              <a:t> Infosys</a:t>
            </a:r>
          </a:p>
          <a:p>
            <a:pPr marL="0" lvl="3"/>
            <a:r>
              <a:rPr lang="en-US" sz="1200" b="1" dirty="0"/>
              <a:t> </a:t>
            </a:r>
          </a:p>
          <a:p>
            <a:pPr marL="171450" indent="-171450">
              <a:buFont typeface="Wingdings" panose="05000000000000000000" pitchFamily="2" charset="2"/>
              <a:buChar char="§"/>
            </a:pPr>
            <a:r>
              <a:rPr lang="en-US" sz="1200" dirty="0" smtClean="0">
                <a:latin typeface="+mn-lt"/>
              </a:rPr>
              <a:t>Rahul Shrikrishna Sane is an EPM consultant with more than 13 years of experience in functional and consulting roles. This apart, Rahul has spent more than six years in client-facing roles and executing EPM engagements leveraging the global delivery model, brought to perfection by Infosys.</a:t>
            </a:r>
          </a:p>
          <a:p>
            <a:pPr marL="171450" indent="-171450">
              <a:buFont typeface="Wingdings" panose="05000000000000000000" pitchFamily="2" charset="2"/>
              <a:buChar char="§"/>
            </a:pPr>
            <a:r>
              <a:rPr lang="en-US" sz="1200" dirty="0" smtClean="0">
                <a:latin typeface="+mn-lt"/>
              </a:rPr>
              <a:t>Rahul has rich expertise in defining innovative solutions to complex business problems. He has proven credentials in improving consolidation and reporting processes as well as helping realize automation and, in turn, process improvements and efficiency</a:t>
            </a:r>
            <a:r>
              <a:rPr lang="en-US" sz="1150" dirty="0" smtClean="0">
                <a:latin typeface="+mn-lt"/>
              </a:rPr>
              <a:t>.</a:t>
            </a:r>
          </a:p>
          <a:p>
            <a:pPr marL="0" lvl="3"/>
            <a:endParaRPr lang="en-US" sz="1200" dirty="0" smtClean="0">
              <a:latin typeface="+mn-lt"/>
            </a:endParaRPr>
          </a:p>
          <a:p>
            <a:pPr marL="0" lvl="3"/>
            <a:endParaRPr lang="en-US" sz="1200" dirty="0" smtClean="0">
              <a:latin typeface="+mn-lt"/>
            </a:endParaRPr>
          </a:p>
          <a:p>
            <a:pPr marL="0" lvl="3"/>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8" name="Picture 6" descr="Rahul Shrikrishna Sane"/>
          <p:cNvPicPr>
            <a:picLocks noChangeAspect="1" noChangeArrowheads="1"/>
          </p:cNvPicPr>
          <p:nvPr/>
        </p:nvPicPr>
        <p:blipFill>
          <a:blip r:embed="rId5" cstate="print"/>
          <a:srcRect/>
          <a:stretch>
            <a:fillRect/>
          </a:stretch>
        </p:blipFill>
        <p:spPr bwMode="auto">
          <a:xfrm>
            <a:off x="76200" y="4714875"/>
            <a:ext cx="1019174" cy="1171575"/>
          </a:xfrm>
          <a:prstGeom prst="rect">
            <a:avLst/>
          </a:prstGeom>
          <a:noFill/>
        </p:spPr>
      </p:pic>
      <p:sp>
        <p:nvSpPr>
          <p:cNvPr id="9"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lvl="0" algn="l">
              <a:defRPr/>
            </a:pPr>
            <a:r>
              <a:rPr lang="en-US" sz="2400" b="1" dirty="0" smtClean="0">
                <a:latin typeface="Myadpro"/>
                <a:cs typeface="Arial" pitchFamily="34" charset="0"/>
              </a:rPr>
              <a:t>Key Executives and Profiles </a:t>
            </a:r>
            <a:endParaRPr lang="en-US" sz="2400" b="1" dirty="0">
              <a:latin typeface="Myadpro"/>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defRPr/>
            </a:pPr>
            <a:r>
              <a:rPr lang="en-US" sz="2400" b="1" dirty="0" smtClean="0">
                <a:latin typeface="Myadpro"/>
                <a:cs typeface="Arial" pitchFamily="34" charset="0"/>
              </a:rPr>
              <a:t>Key Executives </a:t>
            </a:r>
            <a:r>
              <a:rPr lang="en-US" sz="2400" b="1" dirty="0">
                <a:latin typeface="Myadpro"/>
                <a:cs typeface="Arial" pitchFamily="34" charset="0"/>
              </a:rPr>
              <a:t>and Profiles </a:t>
            </a:r>
          </a:p>
          <a:p>
            <a:pPr lvl="0" algn="l">
              <a:defRPr/>
            </a:pPr>
            <a:r>
              <a:rPr lang="en-US" sz="2400" b="1" dirty="0" smtClean="0">
                <a:latin typeface="Myadpro"/>
                <a:cs typeface="Arial" pitchFamily="34" charset="0"/>
              </a:rPr>
              <a:t> </a:t>
            </a:r>
            <a:endParaRPr lang="en-US" sz="2400" b="1" dirty="0">
              <a:latin typeface="Myadpro"/>
              <a:cs typeface="Arial" pitchFamily="34" charset="0"/>
            </a:endParaRPr>
          </a:p>
        </p:txBody>
      </p:sp>
      <p:sp>
        <p:nvSpPr>
          <p:cNvPr id="5" name="Text Box 59"/>
          <p:cNvSpPr txBox="1">
            <a:spLocks noChangeArrowheads="1"/>
          </p:cNvSpPr>
          <p:nvPr/>
        </p:nvSpPr>
        <p:spPr bwMode="auto">
          <a:xfrm>
            <a:off x="1143000" y="762000"/>
            <a:ext cx="7924800" cy="1524000"/>
          </a:xfrm>
          <a:prstGeom prst="rect">
            <a:avLst/>
          </a:prstGeom>
          <a:ln w="12700">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lvl="3"/>
            <a:r>
              <a:rPr lang="en-US" sz="1200" b="1" dirty="0" err="1" smtClean="0"/>
              <a:t>Siddarth</a:t>
            </a:r>
            <a:r>
              <a:rPr lang="en-US" sz="1200" b="1" dirty="0" smtClean="0"/>
              <a:t> </a:t>
            </a:r>
            <a:r>
              <a:rPr lang="en-US" sz="1200" b="1" dirty="0" err="1" smtClean="0"/>
              <a:t>Bohra</a:t>
            </a:r>
            <a:r>
              <a:rPr lang="en-US" sz="1200" b="1" dirty="0" smtClean="0"/>
              <a:t>, Associate Vice President and Head, </a:t>
            </a:r>
            <a:r>
              <a:rPr lang="en-US" sz="1200" b="1" dirty="0" err="1" smtClean="0"/>
              <a:t>HiTech</a:t>
            </a:r>
            <a:r>
              <a:rPr lang="en-US" sz="1200" b="1" dirty="0" smtClean="0"/>
              <a:t> Vertical </a:t>
            </a:r>
          </a:p>
          <a:p>
            <a:pPr marL="0" lvl="3"/>
            <a:r>
              <a:rPr lang="en-US" sz="1200" b="1" dirty="0" smtClean="0">
                <a:latin typeface="+mn-lt"/>
              </a:rPr>
              <a:t> </a:t>
            </a:r>
            <a:endParaRPr lang="en-US" sz="1200" dirty="0" smtClean="0">
              <a:latin typeface="+mn-lt"/>
            </a:endParaRPr>
          </a:p>
          <a:p>
            <a:pPr marL="171450" indent="-171450">
              <a:buFont typeface="Wingdings" panose="05000000000000000000" pitchFamily="2" charset="2"/>
              <a:buChar char="§"/>
            </a:pPr>
            <a:r>
              <a:rPr lang="en-US" sz="1200" dirty="0" smtClean="0"/>
              <a:t>Attached is a detailed </a:t>
            </a:r>
            <a:r>
              <a:rPr lang="en-US" sz="1200" dirty="0" err="1" smtClean="0"/>
              <a:t>linkedin</a:t>
            </a:r>
            <a:r>
              <a:rPr lang="en-US" sz="1200" dirty="0" smtClean="0"/>
              <a:t> profile </a:t>
            </a:r>
            <a:endParaRPr lang="en-US" sz="1200" dirty="0" smtClean="0">
              <a:latin typeface="+mn-lt"/>
            </a:endParaRPr>
          </a:p>
          <a:p>
            <a:pPr marL="171450" lvl="3" indent="-171450">
              <a:buFont typeface="Wingdings" panose="05000000000000000000" pitchFamily="2" charset="2"/>
              <a:buChar char="§"/>
            </a:pPr>
            <a:endParaRPr lang="en-US" sz="1200" dirty="0" smtClean="0">
              <a:latin typeface="+mn-lt"/>
            </a:endParaRPr>
          </a:p>
          <a:p>
            <a:pPr marL="0" lvl="3"/>
            <a:endParaRPr lang="en-US" sz="1200" i="0" dirty="0" smtClean="0">
              <a:latin typeface="+mn-lt"/>
            </a:endParaRPr>
          </a:p>
          <a:p>
            <a:pPr marL="0" lvl="3"/>
            <a:endParaRPr lang="en-US" sz="1200" i="0" dirty="0" smtClean="0">
              <a:latin typeface="+mn-lt"/>
            </a:endParaRPr>
          </a:p>
        </p:txBody>
      </p:sp>
      <p:pic>
        <p:nvPicPr>
          <p:cNvPr id="6" name="Picture 5"/>
          <p:cNvPicPr>
            <a:picLocks noChangeAspect="1"/>
          </p:cNvPicPr>
          <p:nvPr/>
        </p:nvPicPr>
        <p:blipFill>
          <a:blip r:embed="rId4" cstate="print"/>
          <a:stretch>
            <a:fillRect/>
          </a:stretch>
        </p:blipFill>
        <p:spPr>
          <a:xfrm>
            <a:off x="135591" y="881743"/>
            <a:ext cx="1007409" cy="1099457"/>
          </a:xfrm>
          <a:prstGeom prst="rect">
            <a:avLst/>
          </a:prstGeom>
        </p:spPr>
      </p:pic>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xmlns="" val="2385415997"/>
              </p:ext>
            </p:extLst>
          </p:nvPr>
        </p:nvGraphicFramePr>
        <p:xfrm>
          <a:off x="3429000" y="1385887"/>
          <a:ext cx="1066800" cy="900113"/>
        </p:xfrm>
        <a:graphic>
          <a:graphicData uri="http://schemas.openxmlformats.org/presentationml/2006/ole">
            <p:oleObj spid="_x0000_s1027" name="Acrobat Document" showAsIcon="1" r:id="rId5" imgW="914400" imgH="771480" progId="AcroExch.Document.7">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p://d%2Ebasak@inmumzm02.tcs.com:993/fetch%3EUID%3E/INBOX%3E3255?part=1.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p://d%2Ebasak@inmumzm02.tcs.com:993/fetch%3EUID%3E/INBOX%3E3255?part=1.1.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dirty="0" smtClean="0"/>
              <a:t>Infosys Manufacturing Sub Segments  </a:t>
            </a:r>
            <a:endParaRPr lang="en-IN" sz="2400" b="1" dirty="0"/>
          </a:p>
        </p:txBody>
      </p:sp>
      <p:pic>
        <p:nvPicPr>
          <p:cNvPr id="3" name="Picture 2"/>
          <p:cNvPicPr>
            <a:picLocks noChangeAspect="1"/>
          </p:cNvPicPr>
          <p:nvPr/>
        </p:nvPicPr>
        <p:blipFill>
          <a:blip r:embed="rId3" cstate="print"/>
          <a:stretch>
            <a:fillRect/>
          </a:stretch>
        </p:blipFill>
        <p:spPr>
          <a:xfrm>
            <a:off x="304800" y="838200"/>
            <a:ext cx="8378825" cy="5561806"/>
          </a:xfrm>
          <a:prstGeom prst="rect">
            <a:avLst/>
          </a:prstGeom>
        </p:spPr>
      </p:pic>
      <p:sp>
        <p:nvSpPr>
          <p:cNvPr id="5" name="TextBox 4"/>
          <p:cNvSpPr txBox="1"/>
          <p:nvPr/>
        </p:nvSpPr>
        <p:spPr>
          <a:xfrm>
            <a:off x="7534275" y="6596390"/>
            <a:ext cx="1685925" cy="261610"/>
          </a:xfrm>
          <a:prstGeom prst="rect">
            <a:avLst/>
          </a:prstGeom>
          <a:noFill/>
        </p:spPr>
        <p:txBody>
          <a:bodyPr wrap="square" rtlCol="0">
            <a:spAutoFit/>
          </a:bodyPr>
          <a:lstStyle/>
          <a:p>
            <a:r>
              <a:rPr lang="en-US" sz="1100" dirty="0" smtClean="0">
                <a:latin typeface="+mn-lt"/>
              </a:rPr>
              <a:t>Source - Barclays Capital </a:t>
            </a:r>
            <a:endParaRPr lang="en-IN" sz="1100" dirty="0">
              <a:latin typeface="+mn-lt"/>
            </a:endParaRPr>
          </a:p>
        </p:txBody>
      </p:sp>
    </p:spTree>
    <p:extLst>
      <p:ext uri="{BB962C8B-B14F-4D97-AF65-F5344CB8AC3E}">
        <p14:creationId xmlns:p14="http://schemas.microsoft.com/office/powerpoint/2010/main" xmlns="" val="27079980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743200"/>
            <a:ext cx="7772400" cy="669925"/>
          </a:xfrm>
        </p:spPr>
        <p:txBody>
          <a:bodyPr rtlCol="0">
            <a:normAutofit fontScale="90000"/>
          </a:bodyPr>
          <a:lstStyle/>
          <a:p>
            <a:pPr eaLnBrk="1" fontAlgn="auto" hangingPunct="1">
              <a:spcAft>
                <a:spcPts val="0"/>
              </a:spcAft>
              <a:defRPr/>
            </a:pPr>
            <a:r>
              <a:rPr dirty="0"/>
              <a:t>Thank You </a:t>
            </a:r>
          </a:p>
        </p:txBody>
      </p:sp>
      <p:sp>
        <p:nvSpPr>
          <p:cNvPr id="34819" name="Rectangle 64"/>
          <p:cNvSpPr>
            <a:spLocks noChangeArrowheads="1"/>
          </p:cNvSpPr>
          <p:nvPr/>
        </p:nvSpPr>
        <p:spPr bwMode="auto">
          <a:xfrm>
            <a:off x="446088" y="5765800"/>
            <a:ext cx="1317625" cy="277813"/>
          </a:xfrm>
          <a:prstGeom prst="rect">
            <a:avLst/>
          </a:prstGeom>
          <a:noFill/>
          <a:ln w="9525">
            <a:noFill/>
            <a:miter lim="800000"/>
            <a:headEnd/>
            <a:tailEnd/>
          </a:ln>
        </p:spPr>
        <p:txBody>
          <a:bodyPr wrap="none" lIns="0" tIns="0" rIns="0" bIns="0">
            <a:spAutoFit/>
          </a:bodyPr>
          <a:lstStyle/>
          <a:p>
            <a:fld id="{563CF498-BAAD-468E-8B35-2E57025261F4}" type="datetime4">
              <a:rPr lang="en-US">
                <a:solidFill>
                  <a:srgbClr val="FFFFFF"/>
                </a:solidFill>
                <a:latin typeface="Myriad Pro"/>
              </a:rPr>
              <a:pPr/>
              <a:t>October 15, 2013</a:t>
            </a:fld>
            <a:endParaRPr lang="en-US">
              <a:solidFill>
                <a:srgbClr val="000000"/>
              </a:solidFill>
              <a:latin typeface="Myriad Pro"/>
            </a:endParaRPr>
          </a:p>
        </p:txBody>
      </p:sp>
      <p:sp>
        <p:nvSpPr>
          <p:cNvPr id="4" name="Rectangle 2"/>
          <p:cNvSpPr txBox="1">
            <a:spLocks noChangeArrowheads="1"/>
          </p:cNvSpPr>
          <p:nvPr/>
        </p:nvSpPr>
        <p:spPr>
          <a:xfrm>
            <a:off x="1219200" y="3429000"/>
            <a:ext cx="6248400" cy="1447800"/>
          </a:xfrm>
          <a:prstGeom prst="rect">
            <a:avLst/>
          </a:prstGeom>
        </p:spPr>
        <p:txBody>
          <a:bodyPr/>
          <a:lstStyle/>
          <a:p>
            <a:pPr fontAlgn="auto">
              <a:spcAft>
                <a:spcPts val="0"/>
              </a:spcAft>
              <a:defRPr/>
            </a:pPr>
            <a:r>
              <a:rPr lang="en-US" sz="1600" i="0" dirty="0">
                <a:solidFill>
                  <a:prstClr val="white"/>
                </a:solidFill>
                <a:latin typeface="Myriad Pro" pitchFamily="34" charset="0"/>
              </a:rPr>
              <a:t>Send your feedback / suggestions to the analyst team: </a:t>
            </a:r>
          </a:p>
          <a:p>
            <a:pPr fontAlgn="auto">
              <a:spcAft>
                <a:spcPts val="0"/>
              </a:spcAft>
              <a:defRPr/>
            </a:pPr>
            <a:endParaRPr lang="en-US" sz="1600" i="0" dirty="0" smtClean="0">
              <a:solidFill>
                <a:schemeClr val="bg1"/>
              </a:solidFill>
              <a:latin typeface="Myriad Pro"/>
              <a:ea typeface="+mj-ea"/>
              <a:cs typeface="+mj-cs"/>
            </a:endParaRPr>
          </a:p>
          <a:p>
            <a:pPr fontAlgn="auto">
              <a:spcAft>
                <a:spcPts val="0"/>
              </a:spcAft>
              <a:defRPr/>
            </a:pPr>
            <a:r>
              <a:rPr lang="en-US" sz="1600" i="0" dirty="0" smtClean="0">
                <a:solidFill>
                  <a:schemeClr val="bg1"/>
                </a:solidFill>
                <a:latin typeface="Myriad Pro"/>
                <a:ea typeface="+mj-ea"/>
                <a:cs typeface="+mj-cs"/>
              </a:rPr>
              <a:t>Aditi.Royghatak@tcs.com</a:t>
            </a:r>
            <a:endParaRPr lang="en-US" sz="1600" i="0" dirty="0">
              <a:solidFill>
                <a:schemeClr val="bg1"/>
              </a:solidFill>
              <a:latin typeface="Myriad Pro"/>
              <a:ea typeface="+mj-ea"/>
              <a:cs typeface="+mj-cs"/>
            </a:endParaRPr>
          </a:p>
          <a:p>
            <a:pPr fontAlgn="auto">
              <a:spcAft>
                <a:spcPts val="0"/>
              </a:spcAft>
              <a:defRPr/>
            </a:pPr>
            <a:r>
              <a:rPr lang="en-US" sz="1600" i="0" dirty="0" smtClean="0">
                <a:solidFill>
                  <a:schemeClr val="bg1"/>
                </a:solidFill>
                <a:latin typeface="Myriad Pro"/>
              </a:rPr>
              <a:t>D.Basak@tcs.com </a:t>
            </a:r>
            <a:endParaRPr lang="en-US" sz="1600" i="0" dirty="0">
              <a:solidFill>
                <a:schemeClr val="bg1"/>
              </a:solidFill>
              <a:latin typeface="Myriad Pro"/>
              <a:ea typeface="+mj-ea"/>
              <a:cs typeface="+mj-cs"/>
            </a:endParaRPr>
          </a:p>
          <a:p>
            <a:pPr fontAlgn="auto">
              <a:spcAft>
                <a:spcPts val="0"/>
              </a:spcAft>
              <a:defRPr/>
            </a:pPr>
            <a:r>
              <a:rPr lang="en-US" sz="1600" i="0" dirty="0" smtClean="0">
                <a:solidFill>
                  <a:schemeClr val="bg1"/>
                </a:solidFill>
                <a:latin typeface="Myriad Pro"/>
                <a:ea typeface="+mj-ea"/>
                <a:cs typeface="+mj-cs"/>
              </a:rPr>
              <a:t>Sonnet.Das@tcs.com</a:t>
            </a:r>
          </a:p>
          <a:p>
            <a:pPr fontAlgn="auto">
              <a:spcAft>
                <a:spcPts val="0"/>
              </a:spcAft>
              <a:defRPr/>
            </a:pPr>
            <a:r>
              <a:rPr lang="en-US" sz="1600" dirty="0" smtClean="0">
                <a:solidFill>
                  <a:schemeClr val="bg1"/>
                </a:solidFill>
                <a:latin typeface="Myriad Pro"/>
                <a:ea typeface="+mj-ea"/>
                <a:cs typeface="+mj-cs"/>
              </a:rPr>
              <a:t>Aniket.Agao@tcs.com</a:t>
            </a:r>
            <a:endParaRPr lang="en-US" sz="1600" i="0" dirty="0" smtClean="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3" cstate="print"/>
          <a:srcRect/>
          <a:stretch>
            <a:fillRect/>
          </a:stretch>
        </p:blipFill>
        <p:spPr bwMode="auto">
          <a:xfrm>
            <a:off x="76200" y="1219200"/>
            <a:ext cx="8915400" cy="50292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dirty="0" smtClean="0"/>
              <a:t>Infosys High Tech Value Chain / Eco System</a:t>
            </a:r>
            <a:endParaRPr lang="en-IN" sz="2400" b="1" dirty="0"/>
          </a:p>
        </p:txBody>
      </p:sp>
    </p:spTree>
    <p:extLst>
      <p:ext uri="{BB962C8B-B14F-4D97-AF65-F5344CB8AC3E}">
        <p14:creationId xmlns:p14="http://schemas.microsoft.com/office/powerpoint/2010/main" xmlns="" val="2940091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81000" y="914400"/>
            <a:ext cx="8153400" cy="3429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US" sz="1600" b="1" dirty="0" smtClean="0">
                <a:solidFill>
                  <a:schemeClr val="tx1"/>
                </a:solidFill>
                <a:latin typeface="+mj-lt"/>
              </a:rPr>
              <a:t>Segment wise Revenue FY13 Vs FY12</a:t>
            </a:r>
          </a:p>
        </p:txBody>
      </p:sp>
      <p:graphicFrame>
        <p:nvGraphicFramePr>
          <p:cNvPr id="11" name="Table 10"/>
          <p:cNvGraphicFramePr>
            <a:graphicFrameLocks noGrp="1"/>
          </p:cNvGraphicFramePr>
          <p:nvPr>
            <p:extLst>
              <p:ext uri="{D42A27DB-BD31-4B8C-83A1-F6EECF244321}">
                <p14:modId xmlns:p14="http://schemas.microsoft.com/office/powerpoint/2010/main" xmlns="" val="878395144"/>
              </p:ext>
            </p:extLst>
          </p:nvPr>
        </p:nvGraphicFramePr>
        <p:xfrm>
          <a:off x="381000" y="1600200"/>
          <a:ext cx="8153400" cy="2506980"/>
        </p:xfrm>
        <a:graphic>
          <a:graphicData uri="http://schemas.openxmlformats.org/drawingml/2006/table">
            <a:tbl>
              <a:tblPr firstRow="1" bandRow="1">
                <a:tableStyleId>{5940675A-B579-460E-94D1-54222C63F5DA}</a:tableStyleId>
              </a:tblPr>
              <a:tblGrid>
                <a:gridCol w="4011990"/>
                <a:gridCol w="1294190"/>
                <a:gridCol w="1423610"/>
                <a:gridCol w="1423610"/>
              </a:tblGrid>
              <a:tr h="716280">
                <a:tc>
                  <a:txBody>
                    <a:bodyPr/>
                    <a:lstStyle/>
                    <a:p>
                      <a:r>
                        <a:rPr lang="en-US" sz="1200" b="1" dirty="0" smtClean="0">
                          <a:solidFill>
                            <a:schemeClr val="tx1"/>
                          </a:solidFill>
                        </a:rPr>
                        <a:t>Verticals</a:t>
                      </a:r>
                      <a:endParaRPr lang="en-US" sz="1200" b="1" dirty="0">
                        <a:solidFill>
                          <a:schemeClr val="tx1"/>
                        </a:solidFill>
                      </a:endParaRPr>
                    </a:p>
                  </a:txBody>
                  <a:tcPr/>
                </a:tc>
                <a:tc>
                  <a:txBody>
                    <a:bodyPr/>
                    <a:lstStyle/>
                    <a:p>
                      <a:r>
                        <a:rPr lang="en-US" sz="1200" b="1" dirty="0" smtClean="0">
                          <a:solidFill>
                            <a:schemeClr val="tx1"/>
                          </a:solidFill>
                        </a:rPr>
                        <a:t>FY2013</a:t>
                      </a:r>
                    </a:p>
                    <a:p>
                      <a:r>
                        <a:rPr lang="en-US" sz="1200" b="1" dirty="0" smtClean="0">
                          <a:solidFill>
                            <a:schemeClr val="tx1"/>
                          </a:solidFill>
                        </a:rPr>
                        <a:t>(in USD m)</a:t>
                      </a:r>
                      <a:endParaRPr lang="en-US" sz="1200" b="1" dirty="0">
                        <a:solidFill>
                          <a:schemeClr val="tx1"/>
                        </a:solidFill>
                      </a:endParaRPr>
                    </a:p>
                  </a:txBody>
                  <a:tcPr/>
                </a:tc>
                <a:tc>
                  <a:txBody>
                    <a:bodyPr/>
                    <a:lstStyle/>
                    <a:p>
                      <a:r>
                        <a:rPr lang="en-US" sz="1200" b="1" dirty="0" smtClean="0">
                          <a:solidFill>
                            <a:schemeClr val="tx1"/>
                          </a:solidFill>
                        </a:rPr>
                        <a:t>FY2012</a:t>
                      </a:r>
                    </a:p>
                    <a:p>
                      <a:pPr marL="0" marR="0" indent="0" defTabSz="91440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(in USD m)</a:t>
                      </a:r>
                    </a:p>
                  </a:txBody>
                  <a:tcPr/>
                </a:tc>
                <a:tc>
                  <a:txBody>
                    <a:bodyPr/>
                    <a:lstStyle/>
                    <a:p>
                      <a:r>
                        <a:rPr lang="en-US" sz="1200" b="1" dirty="0" smtClean="0">
                          <a:solidFill>
                            <a:schemeClr val="tx1"/>
                          </a:solidFill>
                        </a:rPr>
                        <a:t>Y-o-Y Growth rate</a:t>
                      </a:r>
                      <a:endParaRPr lang="en-US" sz="1200" b="1" dirty="0">
                        <a:solidFill>
                          <a:schemeClr val="tx1"/>
                        </a:solidFill>
                      </a:endParaRPr>
                    </a:p>
                  </a:txBody>
                  <a:tcPr/>
                </a:tc>
              </a:tr>
              <a:tr h="358140">
                <a:tc>
                  <a:txBody>
                    <a:bodyPr/>
                    <a:lstStyle/>
                    <a:p>
                      <a:r>
                        <a:rPr lang="en-US" sz="1200" b="1" dirty="0" smtClean="0">
                          <a:solidFill>
                            <a:schemeClr val="tx1"/>
                          </a:solidFill>
                        </a:rPr>
                        <a:t>Financial services &amp; Insurance</a:t>
                      </a:r>
                      <a:endParaRPr lang="en-US" sz="1200" b="1" dirty="0">
                        <a:solidFill>
                          <a:schemeClr val="tx1"/>
                        </a:solidFill>
                      </a:endParaRPr>
                    </a:p>
                  </a:txBody>
                  <a:tcPr/>
                </a:tc>
                <a:tc>
                  <a:txBody>
                    <a:bodyPr/>
                    <a:lstStyle/>
                    <a:p>
                      <a:r>
                        <a:rPr lang="en-US" sz="1200" dirty="0" smtClean="0">
                          <a:solidFill>
                            <a:schemeClr val="tx1"/>
                          </a:solidFill>
                        </a:rPr>
                        <a:t>2516.5</a:t>
                      </a:r>
                      <a:endParaRPr lang="en-US" sz="1200" dirty="0">
                        <a:solidFill>
                          <a:schemeClr val="tx1"/>
                        </a:solidFill>
                      </a:endParaRPr>
                    </a:p>
                  </a:txBody>
                  <a:tcPr/>
                </a:tc>
                <a:tc>
                  <a:txBody>
                    <a:bodyPr/>
                    <a:lstStyle/>
                    <a:p>
                      <a:r>
                        <a:rPr lang="en-US" sz="1200" dirty="0" smtClean="0">
                          <a:solidFill>
                            <a:schemeClr val="tx1"/>
                          </a:solidFill>
                        </a:rPr>
                        <a:t>2469.8</a:t>
                      </a:r>
                      <a:endParaRPr lang="en-US" sz="1200" dirty="0">
                        <a:solidFill>
                          <a:schemeClr val="tx1"/>
                        </a:solidFill>
                      </a:endParaRPr>
                    </a:p>
                  </a:txBody>
                  <a:tcPr/>
                </a:tc>
                <a:tc>
                  <a:txBody>
                    <a:bodyPr/>
                    <a:lstStyle/>
                    <a:p>
                      <a:r>
                        <a:rPr lang="en-US" sz="1200" b="1" dirty="0" smtClean="0">
                          <a:solidFill>
                            <a:srgbClr val="92D050"/>
                          </a:solidFill>
                        </a:rPr>
                        <a:t>1.89%</a:t>
                      </a:r>
                      <a:endParaRPr lang="en-US" sz="1200" b="1" dirty="0">
                        <a:solidFill>
                          <a:srgbClr val="92D050"/>
                        </a:solidFill>
                      </a:endParaRPr>
                    </a:p>
                  </a:txBody>
                  <a:tcPr/>
                </a:tc>
              </a:tr>
              <a:tr h="358140">
                <a:tc>
                  <a:txBody>
                    <a:bodyPr/>
                    <a:lstStyle/>
                    <a:p>
                      <a:r>
                        <a:rPr lang="en-US" sz="1200" b="1" dirty="0" smtClean="0">
                          <a:solidFill>
                            <a:schemeClr val="tx1"/>
                          </a:solidFill>
                        </a:rPr>
                        <a:t>Manufacturing</a:t>
                      </a:r>
                      <a:endParaRPr lang="en-US" sz="1200" b="1" dirty="0">
                        <a:solidFill>
                          <a:schemeClr val="tx1"/>
                        </a:solidFill>
                      </a:endParaRPr>
                    </a:p>
                  </a:txBody>
                  <a:tcPr/>
                </a:tc>
                <a:tc>
                  <a:txBody>
                    <a:bodyPr/>
                    <a:lstStyle/>
                    <a:p>
                      <a:r>
                        <a:rPr lang="en-US" sz="1200" b="1" dirty="0" smtClean="0">
                          <a:solidFill>
                            <a:schemeClr val="tx1"/>
                          </a:solidFill>
                        </a:rPr>
                        <a:t>1635.0</a:t>
                      </a:r>
                      <a:endParaRPr lang="en-US" sz="1200" b="1" dirty="0">
                        <a:solidFill>
                          <a:schemeClr val="tx1"/>
                        </a:solidFill>
                      </a:endParaRPr>
                    </a:p>
                  </a:txBody>
                  <a:tcPr/>
                </a:tc>
                <a:tc>
                  <a:txBody>
                    <a:bodyPr/>
                    <a:lstStyle/>
                    <a:p>
                      <a:r>
                        <a:rPr lang="en-US" sz="1200" b="1" dirty="0" smtClean="0">
                          <a:solidFill>
                            <a:schemeClr val="tx1"/>
                          </a:solidFill>
                        </a:rPr>
                        <a:t>1447.5</a:t>
                      </a:r>
                      <a:endParaRPr lang="en-US" sz="1200" b="1" dirty="0">
                        <a:solidFill>
                          <a:schemeClr val="tx1"/>
                        </a:solidFill>
                      </a:endParaRPr>
                    </a:p>
                  </a:txBody>
                  <a:tcPr/>
                </a:tc>
                <a:tc>
                  <a:txBody>
                    <a:bodyPr/>
                    <a:lstStyle/>
                    <a:p>
                      <a:r>
                        <a:rPr lang="en-US" sz="1200" b="1" dirty="0" smtClean="0">
                          <a:solidFill>
                            <a:srgbClr val="92D050"/>
                          </a:solidFill>
                        </a:rPr>
                        <a:t>12.95%</a:t>
                      </a:r>
                      <a:endParaRPr lang="en-US" sz="1200" b="1" dirty="0">
                        <a:solidFill>
                          <a:srgbClr val="92D050"/>
                        </a:solidFill>
                      </a:endParaRPr>
                    </a:p>
                  </a:txBody>
                  <a:tcPr/>
                </a:tc>
              </a:tr>
              <a:tr h="358140">
                <a:tc>
                  <a:txBody>
                    <a:bodyPr/>
                    <a:lstStyle/>
                    <a:p>
                      <a:r>
                        <a:rPr lang="en-US" sz="1200" b="1" dirty="0" smtClean="0">
                          <a:solidFill>
                            <a:schemeClr val="tx1"/>
                          </a:solidFill>
                        </a:rPr>
                        <a:t>Energy,</a:t>
                      </a:r>
                      <a:r>
                        <a:rPr lang="en-US" sz="1200" b="1" baseline="0" dirty="0" smtClean="0">
                          <a:solidFill>
                            <a:schemeClr val="tx1"/>
                          </a:solidFill>
                        </a:rPr>
                        <a:t> Utilities &amp; Communications services</a:t>
                      </a:r>
                      <a:endParaRPr lang="en-US" sz="1200" b="1" dirty="0">
                        <a:solidFill>
                          <a:schemeClr val="tx1"/>
                        </a:solidFill>
                      </a:endParaRPr>
                    </a:p>
                  </a:txBody>
                  <a:tcPr/>
                </a:tc>
                <a:tc>
                  <a:txBody>
                    <a:bodyPr/>
                    <a:lstStyle/>
                    <a:p>
                      <a:r>
                        <a:rPr lang="en-US" sz="1200" dirty="0" smtClean="0">
                          <a:solidFill>
                            <a:schemeClr val="tx1"/>
                          </a:solidFill>
                        </a:rPr>
                        <a:t>1495.4</a:t>
                      </a:r>
                      <a:endParaRPr lang="en-US" sz="1200" dirty="0">
                        <a:solidFill>
                          <a:schemeClr val="tx1"/>
                        </a:solidFill>
                      </a:endParaRPr>
                    </a:p>
                  </a:txBody>
                  <a:tcPr/>
                </a:tc>
                <a:tc>
                  <a:txBody>
                    <a:bodyPr/>
                    <a:lstStyle/>
                    <a:p>
                      <a:r>
                        <a:rPr lang="en-US" sz="1200" dirty="0" smtClean="0">
                          <a:solidFill>
                            <a:schemeClr val="tx1"/>
                          </a:solidFill>
                        </a:rPr>
                        <a:t>1509.9</a:t>
                      </a:r>
                      <a:endParaRPr lang="en-US" sz="1200" dirty="0">
                        <a:solidFill>
                          <a:schemeClr val="tx1"/>
                        </a:solidFill>
                      </a:endParaRPr>
                    </a:p>
                  </a:txBody>
                  <a:tcPr/>
                </a:tc>
                <a:tc>
                  <a:txBody>
                    <a:bodyPr/>
                    <a:lstStyle/>
                    <a:p>
                      <a:r>
                        <a:rPr lang="en-US" sz="1200" dirty="0" smtClean="0"/>
                        <a:t>.</a:t>
                      </a:r>
                      <a:r>
                        <a:rPr lang="en-US" sz="1200" b="1" dirty="0" smtClean="0">
                          <a:solidFill>
                            <a:srgbClr val="FF0000"/>
                          </a:solidFill>
                        </a:rPr>
                        <a:t>96%</a:t>
                      </a:r>
                      <a:endParaRPr lang="en-US" sz="1200" b="1" dirty="0">
                        <a:solidFill>
                          <a:srgbClr val="FF0000"/>
                        </a:solidFill>
                      </a:endParaRPr>
                    </a:p>
                  </a:txBody>
                  <a:tcPr/>
                </a:tc>
              </a:tr>
              <a:tr h="358140">
                <a:tc>
                  <a:txBody>
                    <a:bodyPr/>
                    <a:lstStyle/>
                    <a:p>
                      <a:r>
                        <a:rPr lang="en-US" sz="1200" b="1" dirty="0" smtClean="0">
                          <a:solidFill>
                            <a:schemeClr val="tx1"/>
                          </a:solidFill>
                        </a:rPr>
                        <a:t>Retail,</a:t>
                      </a:r>
                      <a:r>
                        <a:rPr lang="en-US" sz="1200" b="1" baseline="0" dirty="0" smtClean="0">
                          <a:solidFill>
                            <a:schemeClr val="tx1"/>
                          </a:solidFill>
                        </a:rPr>
                        <a:t> Logistics, CPG &amp; Life Sciences</a:t>
                      </a:r>
                      <a:endParaRPr lang="en-US" sz="1200" b="1" dirty="0">
                        <a:solidFill>
                          <a:schemeClr val="tx1"/>
                        </a:solidFill>
                      </a:endParaRPr>
                    </a:p>
                  </a:txBody>
                  <a:tcPr/>
                </a:tc>
                <a:tc>
                  <a:txBody>
                    <a:bodyPr/>
                    <a:lstStyle/>
                    <a:p>
                      <a:r>
                        <a:rPr lang="en-US" sz="1200" dirty="0" smtClean="0">
                          <a:solidFill>
                            <a:schemeClr val="tx1"/>
                          </a:solidFill>
                        </a:rPr>
                        <a:t>1776.1</a:t>
                      </a:r>
                      <a:endParaRPr lang="en-US" sz="1200" dirty="0">
                        <a:solidFill>
                          <a:schemeClr val="tx1"/>
                        </a:solidFill>
                      </a:endParaRPr>
                    </a:p>
                  </a:txBody>
                  <a:tcPr/>
                </a:tc>
                <a:tc>
                  <a:txBody>
                    <a:bodyPr/>
                    <a:lstStyle/>
                    <a:p>
                      <a:r>
                        <a:rPr lang="en-US" sz="1200" dirty="0" smtClean="0">
                          <a:solidFill>
                            <a:schemeClr val="tx1"/>
                          </a:solidFill>
                        </a:rPr>
                        <a:t>1615.7</a:t>
                      </a:r>
                      <a:endParaRPr lang="en-US" sz="1200" dirty="0">
                        <a:solidFill>
                          <a:schemeClr val="tx1"/>
                        </a:solidFill>
                      </a:endParaRPr>
                    </a:p>
                  </a:txBody>
                  <a:tcPr/>
                </a:tc>
                <a:tc>
                  <a:txBody>
                    <a:bodyPr/>
                    <a:lstStyle/>
                    <a:p>
                      <a:r>
                        <a:rPr lang="en-US" sz="1200" b="1" dirty="0" smtClean="0">
                          <a:solidFill>
                            <a:srgbClr val="92D050"/>
                          </a:solidFill>
                        </a:rPr>
                        <a:t>9.92%</a:t>
                      </a:r>
                      <a:endParaRPr lang="en-US" sz="1200" b="1" dirty="0">
                        <a:solidFill>
                          <a:srgbClr val="92D050"/>
                        </a:solidFill>
                      </a:endParaRPr>
                    </a:p>
                  </a:txBody>
                  <a:tcPr/>
                </a:tc>
              </a:tr>
              <a:tr h="358140">
                <a:tc>
                  <a:txBody>
                    <a:bodyPr/>
                    <a:lstStyle/>
                    <a:p>
                      <a:r>
                        <a:rPr lang="en-US" sz="1200" b="1" dirty="0" smtClean="0">
                          <a:solidFill>
                            <a:schemeClr val="tx1"/>
                          </a:solidFill>
                        </a:rPr>
                        <a:t>Total</a:t>
                      </a:r>
                      <a:endParaRPr lang="en-US" sz="1200" b="1" dirty="0">
                        <a:solidFill>
                          <a:schemeClr val="tx1"/>
                        </a:solidFill>
                      </a:endParaRPr>
                    </a:p>
                  </a:txBody>
                  <a:tcPr/>
                </a:tc>
                <a:tc>
                  <a:txBody>
                    <a:bodyPr/>
                    <a:lstStyle/>
                    <a:p>
                      <a:r>
                        <a:rPr lang="en-US" sz="1200" b="1" dirty="0" smtClean="0">
                          <a:solidFill>
                            <a:schemeClr val="tx1"/>
                          </a:solidFill>
                        </a:rPr>
                        <a:t>7423</a:t>
                      </a:r>
                      <a:endParaRPr lang="en-US" sz="1200" b="1" dirty="0">
                        <a:solidFill>
                          <a:schemeClr val="tx1"/>
                        </a:solidFill>
                      </a:endParaRPr>
                    </a:p>
                  </a:txBody>
                  <a:tcPr/>
                </a:tc>
                <a:tc>
                  <a:txBody>
                    <a:bodyPr/>
                    <a:lstStyle/>
                    <a:p>
                      <a:r>
                        <a:rPr lang="en-US" sz="1200" b="1" dirty="0" smtClean="0">
                          <a:solidFill>
                            <a:schemeClr val="tx1"/>
                          </a:solidFill>
                        </a:rPr>
                        <a:t>7042.9</a:t>
                      </a:r>
                      <a:endParaRPr lang="en-US" sz="1200" b="1" dirty="0">
                        <a:solidFill>
                          <a:schemeClr val="tx1"/>
                        </a:solidFill>
                      </a:endParaRPr>
                    </a:p>
                  </a:txBody>
                  <a:tcPr/>
                </a:tc>
                <a:tc>
                  <a:txBody>
                    <a:bodyPr/>
                    <a:lstStyle/>
                    <a:p>
                      <a:r>
                        <a:rPr lang="en-US" sz="1200" b="1" dirty="0" smtClean="0">
                          <a:solidFill>
                            <a:schemeClr val="tx1"/>
                          </a:solidFill>
                        </a:rPr>
                        <a:t>5.39%</a:t>
                      </a:r>
                      <a:endParaRPr lang="en-US" sz="1200" b="1" dirty="0">
                        <a:solidFill>
                          <a:schemeClr val="tx1"/>
                        </a:solidFill>
                      </a:endParaRPr>
                    </a:p>
                  </a:txBody>
                  <a:tcPr/>
                </a:tc>
              </a:tr>
            </a:tbl>
          </a:graphicData>
        </a:graphic>
      </p:graphicFrame>
      <p:sp>
        <p:nvSpPr>
          <p:cNvPr id="12" name="Rounded Rectangle 11"/>
          <p:cNvSpPr/>
          <p:nvPr/>
        </p:nvSpPr>
        <p:spPr>
          <a:xfrm>
            <a:off x="381000" y="4267200"/>
            <a:ext cx="8153400" cy="16764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buFont typeface="Wingdings" pitchFamily="2" charset="2"/>
              <a:buChar char="Ø"/>
            </a:pPr>
            <a:r>
              <a:rPr lang="en-US" sz="1400" dirty="0" smtClean="0">
                <a:solidFill>
                  <a:schemeClr val="tx1"/>
                </a:solidFill>
                <a:latin typeface="+mj-lt"/>
              </a:rPr>
              <a:t> </a:t>
            </a:r>
            <a:r>
              <a:rPr lang="en-US" sz="1200" dirty="0" smtClean="0">
                <a:solidFill>
                  <a:schemeClr val="tx1"/>
                </a:solidFill>
                <a:latin typeface="+mj-lt"/>
              </a:rPr>
              <a:t>High Technology is a segment of a Manufacturing vertical which is an annual revenue reporting segment for company.  </a:t>
            </a:r>
          </a:p>
          <a:p>
            <a:pPr>
              <a:buFont typeface="Wingdings" pitchFamily="2" charset="2"/>
              <a:buChar char="Ø"/>
            </a:pPr>
            <a:endParaRPr lang="en-US" sz="1200" dirty="0" smtClean="0">
              <a:solidFill>
                <a:schemeClr val="tx1"/>
              </a:solidFill>
              <a:latin typeface="+mj-lt"/>
            </a:endParaRPr>
          </a:p>
          <a:p>
            <a:pPr>
              <a:buFont typeface="Wingdings" pitchFamily="2" charset="2"/>
              <a:buChar char="Ø"/>
            </a:pPr>
            <a:r>
              <a:rPr lang="en-IN" sz="1200" dirty="0" smtClean="0">
                <a:solidFill>
                  <a:schemeClr val="tx1"/>
                </a:solidFill>
                <a:latin typeface="+mj-lt"/>
              </a:rPr>
              <a:t> </a:t>
            </a:r>
            <a:r>
              <a:rPr lang="en-IN" sz="1200" b="1" dirty="0" smtClean="0">
                <a:solidFill>
                  <a:schemeClr val="tx1"/>
                </a:solidFill>
                <a:latin typeface="+mj-lt"/>
              </a:rPr>
              <a:t>Infosys’s </a:t>
            </a:r>
            <a:r>
              <a:rPr lang="en-IN" sz="1200" b="1" dirty="0">
                <a:solidFill>
                  <a:schemeClr val="tx1"/>
                </a:solidFill>
                <a:latin typeface="+mj-lt"/>
              </a:rPr>
              <a:t>High Tech revenue is </a:t>
            </a:r>
            <a:r>
              <a:rPr lang="en-IN" sz="1200" dirty="0" smtClean="0">
                <a:solidFill>
                  <a:schemeClr val="tx1"/>
                </a:solidFill>
                <a:latin typeface="+mj-lt"/>
              </a:rPr>
              <a:t>nearly </a:t>
            </a:r>
            <a:r>
              <a:rPr lang="en-IN" sz="1200" dirty="0">
                <a:solidFill>
                  <a:schemeClr val="tx1"/>
                </a:solidFill>
                <a:latin typeface="+mj-lt"/>
              </a:rPr>
              <a:t>about </a:t>
            </a:r>
            <a:r>
              <a:rPr lang="en-IN" sz="1200" b="1" dirty="0" smtClean="0">
                <a:solidFill>
                  <a:schemeClr val="tx1"/>
                </a:solidFill>
                <a:latin typeface="+mj-lt"/>
              </a:rPr>
              <a:t>35</a:t>
            </a:r>
            <a:r>
              <a:rPr lang="en-IN" sz="1200" b="1" dirty="0">
                <a:solidFill>
                  <a:schemeClr val="tx1"/>
                </a:solidFill>
                <a:latin typeface="+mj-lt"/>
              </a:rPr>
              <a:t>% of the total </a:t>
            </a:r>
            <a:r>
              <a:rPr lang="en-IN" sz="1200" b="1" dirty="0" smtClean="0">
                <a:solidFill>
                  <a:schemeClr val="tx1"/>
                </a:solidFill>
                <a:latin typeface="+mj-lt"/>
              </a:rPr>
              <a:t>Manufacturing revenue which comes out approximately to $ 600 – 650 Million </a:t>
            </a:r>
            <a:r>
              <a:rPr lang="en-US" sz="1200" dirty="0" smtClean="0">
                <a:solidFill>
                  <a:schemeClr val="tx1"/>
                </a:solidFill>
                <a:latin typeface="+mj-lt"/>
              </a:rPr>
              <a:t> (Note – Approximation arrived as per vertical segments and client base) </a:t>
            </a:r>
          </a:p>
          <a:p>
            <a:pPr>
              <a:buFont typeface="Wingdings" pitchFamily="2" charset="2"/>
              <a:buChar char="Ø"/>
            </a:pPr>
            <a:endParaRPr lang="en-US" sz="1200" dirty="0">
              <a:solidFill>
                <a:schemeClr val="tx1"/>
              </a:solidFill>
              <a:latin typeface="+mj-lt"/>
            </a:endParaRPr>
          </a:p>
          <a:p>
            <a:pPr>
              <a:buFont typeface="Wingdings" pitchFamily="2" charset="2"/>
              <a:buChar char="Ø"/>
            </a:pPr>
            <a:r>
              <a:rPr lang="en-US" sz="1200" dirty="0">
                <a:solidFill>
                  <a:schemeClr val="tx1"/>
                </a:solidFill>
                <a:latin typeface="+mj-lt"/>
              </a:rPr>
              <a:t> </a:t>
            </a:r>
            <a:r>
              <a:rPr lang="en-US" sz="1200" dirty="0" smtClean="0">
                <a:solidFill>
                  <a:schemeClr val="tx1"/>
                </a:solidFill>
                <a:latin typeface="+mj-lt"/>
              </a:rPr>
              <a:t>Infosys’s High Tech and Manufacturing verticals has growth significantly in last couple of Financial years. Last </a:t>
            </a:r>
            <a:r>
              <a:rPr lang="en-US" sz="1200" dirty="0" err="1" smtClean="0">
                <a:solidFill>
                  <a:schemeClr val="tx1"/>
                </a:solidFill>
                <a:latin typeface="+mj-lt"/>
              </a:rPr>
              <a:t>YoY</a:t>
            </a:r>
            <a:r>
              <a:rPr lang="en-US" sz="1200" dirty="0" smtClean="0">
                <a:solidFill>
                  <a:schemeClr val="tx1"/>
                </a:solidFill>
                <a:latin typeface="+mj-lt"/>
              </a:rPr>
              <a:t> growth attributes to </a:t>
            </a:r>
            <a:r>
              <a:rPr lang="en-US" sz="1200" b="1" dirty="0" smtClean="0">
                <a:solidFill>
                  <a:schemeClr val="tx1"/>
                </a:solidFill>
                <a:latin typeface="+mj-lt"/>
              </a:rPr>
              <a:t>13%  </a:t>
            </a:r>
          </a:p>
          <a:p>
            <a:endParaRPr lang="en-US" sz="1200" dirty="0" smtClean="0">
              <a:solidFill>
                <a:schemeClr val="tx1"/>
              </a:solidFill>
              <a:latin typeface="+mj-lt"/>
            </a:endParaRPr>
          </a:p>
        </p:txBody>
      </p:sp>
      <p:sp>
        <p:nvSpPr>
          <p:cNvPr id="4" name="Rounded Rectangle 3"/>
          <p:cNvSpPr/>
          <p:nvPr/>
        </p:nvSpPr>
        <p:spPr>
          <a:xfrm>
            <a:off x="228600" y="2667000"/>
            <a:ext cx="8458200" cy="381000"/>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smtClean="0">
              <a:solidFill>
                <a:schemeClr val="tx1"/>
              </a:solidFill>
              <a:latin typeface="+mj-lt"/>
            </a:endParaRPr>
          </a:p>
        </p:txBody>
      </p:sp>
      <p:sp>
        <p:nvSpPr>
          <p:cNvPr id="7"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dirty="0" smtClean="0"/>
              <a:t>Infosys Financial Distribution </a:t>
            </a:r>
            <a:endParaRPr lang="en-IN"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423611458"/>
              </p:ext>
            </p:extLst>
          </p:nvPr>
        </p:nvGraphicFramePr>
        <p:xfrm>
          <a:off x="76200" y="838200"/>
          <a:ext cx="8991601" cy="5487319"/>
        </p:xfrm>
        <a:graphic>
          <a:graphicData uri="http://schemas.openxmlformats.org/drawingml/2006/table">
            <a:tbl>
              <a:tblPr>
                <a:effectLst>
                  <a:innerShdw blurRad="63500" dist="50800" dir="18900000">
                    <a:prstClr val="black">
                      <a:alpha val="50000"/>
                    </a:prstClr>
                  </a:innerShdw>
                </a:effectLst>
                <a:tableStyleId>{3C2FFA5D-87B4-456A-9821-1D502468CF0F}</a:tableStyleId>
              </a:tblPr>
              <a:tblGrid>
                <a:gridCol w="381001"/>
                <a:gridCol w="1511969"/>
                <a:gridCol w="1419727"/>
                <a:gridCol w="5145504"/>
                <a:gridCol w="533400"/>
              </a:tblGrid>
              <a:tr h="363441">
                <a:tc>
                  <a:txBody>
                    <a:bodyPr/>
                    <a:lstStyle/>
                    <a:p>
                      <a:pPr algn="ctr" fontAlgn="ctr"/>
                      <a:r>
                        <a:rPr lang="en-IN" sz="1200" b="1" u="none" strike="noStrike" dirty="0">
                          <a:effectLst/>
                        </a:rPr>
                        <a:t>Sr. No.</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Client </a:t>
                      </a:r>
                      <a:r>
                        <a:rPr lang="en-IN" sz="1200" b="1" u="none" strike="noStrike" dirty="0" smtClean="0">
                          <a:effectLst/>
                        </a:rPr>
                        <a:t>Name</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err="1" smtClean="0">
                          <a:effectLst/>
                        </a:rPr>
                        <a:t>HiTech</a:t>
                      </a:r>
                      <a:r>
                        <a:rPr lang="en-IN" sz="1200" b="1" u="none" strike="noStrike" dirty="0" smtClean="0">
                          <a:effectLst/>
                        </a:rPr>
                        <a:t> Segment</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smtClean="0">
                          <a:effectLst/>
                        </a:rPr>
                        <a:t>Deal</a:t>
                      </a:r>
                      <a:r>
                        <a:rPr lang="en-IN" sz="1200" b="1" u="none" strike="noStrike" baseline="0" dirty="0" smtClean="0">
                          <a:effectLst/>
                        </a:rPr>
                        <a:t> Description</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Link</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r>
              <a:tr h="525738">
                <a:tc>
                  <a:txBody>
                    <a:bodyPr/>
                    <a:lstStyle/>
                    <a:p>
                      <a:pPr algn="ctr" fontAlgn="t"/>
                      <a:r>
                        <a:rPr lang="en-IN" sz="1000" u="none" strike="noStrike">
                          <a:effectLst/>
                        </a:rPr>
                        <a:t>1</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a:r>
                        <a:rPr lang="en-US" sz="1200" dirty="0" smtClean="0"/>
                        <a:t>Apple</a:t>
                      </a:r>
                      <a:endParaRPr lang="en-US" sz="1200" b="1" dirty="0">
                        <a:solidFill>
                          <a:schemeClr val="tx1"/>
                        </a:solidFill>
                        <a:latin typeface="+mn-lt"/>
                      </a:endParaRPr>
                    </a:p>
                  </a:txBody>
                  <a:tcPr marL="72000" marR="0" marT="0" marB="0" anchor="ctr"/>
                </a:tc>
                <a:tc>
                  <a:txBody>
                    <a:bodyPr/>
                    <a:lstStyle/>
                    <a:p>
                      <a:pPr algn="l"/>
                      <a:r>
                        <a:rPr lang="en-US" sz="1000" dirty="0" smtClean="0"/>
                        <a:t>Computer Platform</a:t>
                      </a:r>
                      <a:endParaRPr lang="en-US" sz="1000" dirty="0">
                        <a:solidFill>
                          <a:schemeClr val="tx1"/>
                        </a:solidFill>
                        <a:latin typeface="+mn-lt"/>
                      </a:endParaRPr>
                    </a:p>
                  </a:txBody>
                  <a:tcPr marL="72000" marR="0" marT="0" marB="0" anchor="ctr"/>
                </a:tc>
                <a:tc>
                  <a:txBody>
                    <a:bodyPr/>
                    <a:lstStyle/>
                    <a:p>
                      <a:r>
                        <a:rPr lang="en-IN" sz="1000" dirty="0" err="1" smtClean="0"/>
                        <a:t>Infy</a:t>
                      </a:r>
                      <a:r>
                        <a:rPr lang="en-IN" sz="1000" dirty="0" smtClean="0"/>
                        <a:t> has rented 1.4 lakh </a:t>
                      </a:r>
                      <a:r>
                        <a:rPr lang="en-IN" sz="1000" dirty="0" err="1" smtClean="0"/>
                        <a:t>sqft</a:t>
                      </a:r>
                      <a:r>
                        <a:rPr lang="en-IN" sz="1000" dirty="0" smtClean="0"/>
                        <a:t> office space to house </a:t>
                      </a:r>
                      <a:r>
                        <a:rPr lang="en-IN" sz="1000" b="1" dirty="0" smtClean="0"/>
                        <a:t>1,400 Apple </a:t>
                      </a:r>
                      <a:r>
                        <a:rPr lang="en-IN" sz="1000" dirty="0" smtClean="0"/>
                        <a:t>dedicated employees may mean an additional revenue of at least </a:t>
                      </a:r>
                      <a:r>
                        <a:rPr lang="en-IN" sz="1000" b="1" dirty="0" smtClean="0"/>
                        <a:t>$65 million </a:t>
                      </a:r>
                      <a:r>
                        <a:rPr lang="en-IN" sz="1000" dirty="0" smtClean="0"/>
                        <a:t>every year for </a:t>
                      </a:r>
                      <a:r>
                        <a:rPr lang="en-IN" sz="1000" dirty="0" err="1" smtClean="0"/>
                        <a:t>Infy</a:t>
                      </a:r>
                      <a:r>
                        <a:rPr lang="en-IN" sz="1000" dirty="0" smtClean="0"/>
                        <a:t>. Infosys already receives </a:t>
                      </a:r>
                      <a:r>
                        <a:rPr lang="en-IN" sz="1000" b="1" dirty="0" smtClean="0"/>
                        <a:t>$50 </a:t>
                      </a:r>
                      <a:r>
                        <a:rPr lang="en-IN" sz="1000" b="1" dirty="0" err="1" smtClean="0"/>
                        <a:t>mn</a:t>
                      </a:r>
                      <a:r>
                        <a:rPr lang="en-IN" sz="1000" b="1" dirty="0" smtClean="0"/>
                        <a:t> </a:t>
                      </a:r>
                      <a:r>
                        <a:rPr lang="en-IN" sz="1000" dirty="0" smtClean="0"/>
                        <a:t>in annual revenue from Apple. </a:t>
                      </a:r>
                      <a:r>
                        <a:rPr lang="en-IN" sz="1000" dirty="0" err="1" smtClean="0"/>
                        <a:t>Infy</a:t>
                      </a:r>
                      <a:r>
                        <a:rPr lang="en-IN" sz="1000" dirty="0" smtClean="0"/>
                        <a:t> has worked on applications for Apple's </a:t>
                      </a:r>
                      <a:r>
                        <a:rPr lang="en-IN" sz="1000" dirty="0" err="1" smtClean="0"/>
                        <a:t>iCloud</a:t>
                      </a:r>
                      <a:r>
                        <a:rPr lang="en-IN" sz="1000" dirty="0" smtClean="0"/>
                        <a:t> and Retail Store 2.0</a:t>
                      </a:r>
                      <a:endParaRPr lang="en-US" sz="1000" dirty="0"/>
                    </a:p>
                  </a:txBody>
                  <a:tcPr marL="72000" marR="0" marT="0" marB="0" anchor="ctr"/>
                </a:tc>
                <a:tc>
                  <a:txBody>
                    <a:bodyPr/>
                    <a:lstStyle/>
                    <a:p>
                      <a:pPr algn="ctr" fontAlgn="t"/>
                      <a:r>
                        <a:rPr lang="en-US" sz="1000" b="1" dirty="0" smtClean="0">
                          <a:hlinkClick r:id="rId3"/>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241402">
                <a:tc>
                  <a:txBody>
                    <a:bodyPr/>
                    <a:lstStyle/>
                    <a:p>
                      <a:pPr algn="ctr" fontAlgn="t"/>
                      <a:r>
                        <a:rPr lang="en-IN" sz="1000" u="none" strike="noStrike">
                          <a:effectLst/>
                        </a:rPr>
                        <a:t>2</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IN" sz="1200" u="none" strike="noStrike" dirty="0" smtClean="0">
                          <a:effectLst/>
                        </a:rPr>
                        <a:t>Toshiba America</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l" fontAlgn="t"/>
                      <a:r>
                        <a:rPr lang="en-IN" sz="1000" u="none" strike="noStrike" dirty="0" smtClean="0">
                          <a:effectLst/>
                        </a:rPr>
                        <a:t>Computer Platform</a:t>
                      </a:r>
                      <a:endParaRPr lang="en-IN" sz="10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l" fontAlgn="t"/>
                      <a:r>
                        <a:rPr lang="en-IN" sz="1000" u="none" strike="noStrike" dirty="0" smtClean="0">
                          <a:effectLst/>
                        </a:rPr>
                        <a:t>Infosys deploys Oracle e-business suite across four Toshiba divisions</a:t>
                      </a:r>
                      <a:endParaRPr lang="en-IN" sz="1000" b="0" i="0" u="none" strike="noStrike" dirty="0">
                        <a:solidFill>
                          <a:srgbClr val="000000"/>
                        </a:solidFill>
                        <a:effectLst/>
                        <a:latin typeface="+mn-lt"/>
                        <a:cs typeface="Arial" panose="020B0604020202020204" pitchFamily="34" charset="0"/>
                      </a:endParaRPr>
                    </a:p>
                  </a:txBody>
                  <a:tcPr marL="72000" marR="0" marT="0" marB="0" anchor="ctr"/>
                </a:tc>
                <a:tc>
                  <a:txBody>
                    <a:bodyPr/>
                    <a:lstStyle/>
                    <a:p>
                      <a:pPr algn="ctr" fontAlgn="t"/>
                      <a:r>
                        <a:rPr lang="en-IN" sz="1000" b="1" u="none" strike="noStrike" dirty="0" smtClean="0">
                          <a:effectLst/>
                          <a:hlinkClick r:id="rId4"/>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82980">
                <a:tc>
                  <a:txBody>
                    <a:bodyPr/>
                    <a:lstStyle/>
                    <a:p>
                      <a:pPr algn="ctr" fontAlgn="t"/>
                      <a:r>
                        <a:rPr lang="en-IN" sz="1000" u="none" strike="noStrike">
                          <a:effectLst/>
                        </a:rPr>
                        <a:t>3</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IN" sz="1200" u="none" strike="noStrike" dirty="0" smtClean="0">
                          <a:effectLst/>
                        </a:rPr>
                        <a:t>Hitachi Data Systems</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Computer Platform</a:t>
                      </a:r>
                    </a:p>
                    <a:p>
                      <a:pPr algn="l" fontAlgn="t"/>
                      <a:endParaRPr lang="en-IN" sz="1000" b="0" i="0" u="none" strike="noStrike" dirty="0">
                        <a:solidFill>
                          <a:schemeClr val="tx1"/>
                        </a:solidFill>
                        <a:effectLst/>
                        <a:latin typeface="Arial" panose="020B0604020202020204" pitchFamily="34" charset="0"/>
                        <a:cs typeface="Arial" panose="020B0604020202020204" pitchFamily="34" charset="0"/>
                      </a:endParaRPr>
                    </a:p>
                  </a:txBody>
                  <a:tcPr marL="72000" marR="0" marT="0" marB="0" anchor="ctr"/>
                </a:tc>
                <a:tc>
                  <a:txBody>
                    <a:bodyPr/>
                    <a:lstStyle/>
                    <a:p>
                      <a:pPr algn="l" fontAlgn="t"/>
                      <a:r>
                        <a:rPr lang="en-US" sz="1000" dirty="0" smtClean="0"/>
                        <a:t>The deployments are based on the recently announced Hitachi Unified Compute Platform (UCP) Select for Microsoft</a:t>
                      </a:r>
                      <a:r>
                        <a:rPr lang="en-US" sz="1000" baseline="30000" dirty="0" smtClean="0"/>
                        <a:t> </a:t>
                      </a:r>
                      <a:r>
                        <a:rPr lang="en-US" sz="1000" dirty="0" smtClean="0"/>
                        <a:t>Exchange Server 2010.</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IN" sz="1000" b="1" u="none" strike="noStrike" dirty="0" smtClean="0">
                          <a:effectLst/>
                          <a:hlinkClick r:id="rId5"/>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498926">
                <a:tc>
                  <a:txBody>
                    <a:bodyPr/>
                    <a:lstStyle/>
                    <a:p>
                      <a:pPr algn="ctr" fontAlgn="t"/>
                      <a:r>
                        <a:rPr lang="en-IN" sz="1000" u="none" strike="noStrike">
                          <a:effectLst/>
                        </a:rPr>
                        <a:t>4</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US" sz="1200" dirty="0" smtClean="0"/>
                        <a:t>Ricoh America </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Computer Platform</a:t>
                      </a:r>
                    </a:p>
                    <a:p>
                      <a:pPr algn="l" fontAlgn="t"/>
                      <a:endParaRPr lang="en-IN" sz="1000" b="0" i="0" u="none" strike="noStrike" dirty="0">
                        <a:solidFill>
                          <a:schemeClr val="tx1"/>
                        </a:solidFill>
                        <a:effectLst/>
                        <a:latin typeface="Arial" panose="020B0604020202020204" pitchFamily="34" charset="0"/>
                        <a:cs typeface="Arial" panose="020B0604020202020204" pitchFamily="34" charset="0"/>
                      </a:endParaRPr>
                    </a:p>
                  </a:txBody>
                  <a:tcPr marL="72000" marR="0" marT="0" marB="0" anchor="ctr"/>
                </a:tc>
                <a:tc>
                  <a:txBody>
                    <a:bodyPr/>
                    <a:lstStyle/>
                    <a:p>
                      <a:pPr algn="l" fontAlgn="t"/>
                      <a:r>
                        <a:rPr lang="en-US" sz="1000" dirty="0" smtClean="0"/>
                        <a:t>Ricoh worked with Data Systems International</a:t>
                      </a:r>
                      <a:r>
                        <a:rPr lang="en-US" sz="1000" baseline="0" dirty="0" smtClean="0"/>
                        <a:t> </a:t>
                      </a:r>
                      <a:r>
                        <a:rPr lang="en-US" sz="1000" dirty="0" smtClean="0"/>
                        <a:t>and Infosys to implement Oracle Warehouse Management and Oracle Transportation Management and integrate the applications with the full enterprise resource planning (ERP) system</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IN" sz="1000" b="1" u="none" strike="noStrike" dirty="0" smtClean="0">
                          <a:effectLst/>
                          <a:hlinkClick r:id="rId6"/>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454301">
                <a:tc>
                  <a:txBody>
                    <a:bodyPr/>
                    <a:lstStyle/>
                    <a:p>
                      <a:pPr algn="ctr" fontAlgn="t"/>
                      <a:r>
                        <a:rPr lang="en-IN" sz="1000" u="none" strike="noStrike">
                          <a:effectLst/>
                        </a:rPr>
                        <a:t>5</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IN" sz="1200" u="none" strike="noStrike" dirty="0" smtClean="0">
                          <a:effectLst/>
                        </a:rPr>
                        <a:t>Xerox</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Computer Platform</a:t>
                      </a:r>
                    </a:p>
                    <a:p>
                      <a:pPr algn="l" fontAlgn="t"/>
                      <a:endParaRPr lang="en-IN" sz="1000" b="0" i="0" u="none" strike="noStrike" dirty="0">
                        <a:solidFill>
                          <a:schemeClr val="tx1"/>
                        </a:solidFill>
                        <a:effectLst/>
                        <a:latin typeface="Arial" panose="020B0604020202020204" pitchFamily="34" charset="0"/>
                        <a:cs typeface="Arial" panose="020B0604020202020204" pitchFamily="34" charset="0"/>
                      </a:endParaRPr>
                    </a:p>
                  </a:txBody>
                  <a:tcPr marL="72000" marR="0" marT="0" marB="0" anchor="ctr"/>
                </a:tc>
                <a:tc>
                  <a:txBody>
                    <a:bodyPr/>
                    <a:lstStyle/>
                    <a:p>
                      <a:pPr algn="l" fontAlgn="t"/>
                      <a:r>
                        <a:rPr lang="en-US" sz="1000" dirty="0" smtClean="0"/>
                        <a:t> Xerox provides the document industry's broadest portfolio of offerings. Digital systems include color and black-and-white printing and publishing systems, digital presses and "book factories," multi-function devices, laser and solid ink network printers, copiers and fax machines.</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US" sz="1000" b="1" dirty="0" smtClean="0">
                          <a:hlinkClick r:id="rId7"/>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454301">
                <a:tc>
                  <a:txBody>
                    <a:bodyPr/>
                    <a:lstStyle/>
                    <a:p>
                      <a:pPr algn="ctr" fontAlgn="t"/>
                      <a:r>
                        <a:rPr lang="en-IN" sz="1000" u="none" strike="noStrike" dirty="0" smtClean="0">
                          <a:effectLst/>
                        </a:rPr>
                        <a:t>6</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US" sz="1200" u="none" strike="noStrike" dirty="0"/>
                        <a:t>Hewlett-Packard Company</a:t>
                      </a:r>
                      <a:endParaRPr lang="en-US" sz="1200" b="1" i="0" u="none" strike="noStrike" dirty="0">
                        <a:solidFill>
                          <a:schemeClr val="tx1"/>
                        </a:solidFill>
                        <a:latin typeface="+mn-lt"/>
                      </a:endParaRPr>
                    </a:p>
                  </a:txBody>
                  <a:tcPr marL="72000" marR="9525" marT="9525" marB="0"/>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Computer Platform</a:t>
                      </a:r>
                    </a:p>
                    <a:p>
                      <a:pPr algn="l" fontAlgn="t"/>
                      <a:endParaRPr lang="en-IN" sz="1000" b="0" i="0" u="none" strike="noStrike" dirty="0">
                        <a:solidFill>
                          <a:schemeClr val="tx1"/>
                        </a:solidFill>
                        <a:effectLst/>
                        <a:latin typeface="Arial" panose="020B0604020202020204" pitchFamily="34" charset="0"/>
                        <a:cs typeface="Arial" panose="020B0604020202020204" pitchFamily="34" charset="0"/>
                      </a:endParaRPr>
                    </a:p>
                  </a:txBody>
                  <a:tcPr marL="72000" marR="0" marT="0" marB="0" anchor="ctr"/>
                </a:tc>
                <a:tc>
                  <a:txBody>
                    <a:bodyPr/>
                    <a:lstStyle/>
                    <a:p>
                      <a:pPr algn="l" fontAlgn="t"/>
                      <a:r>
                        <a:rPr lang="en-US" sz="1000" dirty="0" smtClean="0"/>
                        <a:t>Infosys proactively leverage expertise and HP’s strengths to deliver services and products in the areas of Data Center Automation, Non-Stop Computing, Service Management, Network Management, SOA, Testing and Quality. </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US" sz="1000" b="1" dirty="0" smtClean="0">
                          <a:hlinkClick r:id="rId8"/>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63441">
                <a:tc>
                  <a:txBody>
                    <a:bodyPr/>
                    <a:lstStyle/>
                    <a:p>
                      <a:pPr algn="ctr" fontAlgn="t"/>
                      <a:r>
                        <a:rPr lang="en-IN" sz="1000" u="none" strike="noStrike" dirty="0" smtClean="0">
                          <a:effectLst/>
                        </a:rPr>
                        <a:t>7</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US" sz="1200" u="none" strike="noStrike" dirty="0" smtClean="0"/>
                        <a:t>Net App</a:t>
                      </a:r>
                      <a:endParaRPr lang="en-US" sz="1200" b="1" i="0" u="none" strike="noStrike" dirty="0">
                        <a:solidFill>
                          <a:schemeClr val="tx1"/>
                        </a:solidFill>
                        <a:latin typeface="+mn-lt"/>
                      </a:endParaRPr>
                    </a:p>
                  </a:txBody>
                  <a:tcPr marL="72000" marR="9525" marT="9525" marB="0"/>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Computer Platform</a:t>
                      </a:r>
                    </a:p>
                    <a:p>
                      <a:pPr algn="l" fontAlgn="t"/>
                      <a:endParaRPr lang="en-IN" sz="1000" b="0" i="0" u="none" strike="noStrike" dirty="0">
                        <a:solidFill>
                          <a:schemeClr val="tx1"/>
                        </a:solidFill>
                        <a:effectLst/>
                        <a:latin typeface="Arial" panose="020B0604020202020204" pitchFamily="34" charset="0"/>
                        <a:cs typeface="Arial" panose="020B0604020202020204" pitchFamily="34" charset="0"/>
                      </a:endParaRPr>
                    </a:p>
                  </a:txBody>
                  <a:tcPr marL="72000" marR="0" marT="0" marB="0" anchor="ctr"/>
                </a:tc>
                <a:tc>
                  <a:txBody>
                    <a:bodyPr/>
                    <a:lstStyle/>
                    <a:p>
                      <a:pPr algn="l" fontAlgn="t"/>
                      <a:r>
                        <a:rPr lang="en-US" sz="1000" dirty="0" smtClean="0"/>
                        <a:t>Infosys is a NetApp Global System Integrator with a specific focus on cloud services and big-data analytics.</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US" sz="1000" b="1" dirty="0" smtClean="0">
                          <a:hlinkClick r:id="rId9"/>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696328">
                <a:tc>
                  <a:txBody>
                    <a:bodyPr/>
                    <a:lstStyle/>
                    <a:p>
                      <a:pPr algn="ctr" fontAlgn="t"/>
                      <a:r>
                        <a:rPr lang="en-IN" sz="1000" u="none" strike="noStrike" dirty="0" smtClean="0">
                          <a:effectLst/>
                        </a:rPr>
                        <a:t>8</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IN" sz="1200" u="none" strike="noStrike" dirty="0" smtClean="0">
                          <a:effectLst/>
                        </a:rPr>
                        <a:t>Royal Philip Electronics</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l" fontAlgn="t"/>
                      <a:r>
                        <a:rPr lang="en-IN" sz="1000" u="none" strike="noStrike" dirty="0" smtClean="0">
                          <a:effectLst/>
                        </a:rPr>
                        <a:t>Electronics</a:t>
                      </a:r>
                      <a:endParaRPr lang="en-IN" sz="10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l" fontAlgn="t"/>
                      <a:r>
                        <a:rPr lang="en-US" sz="1000" dirty="0" smtClean="0"/>
                        <a:t>Infosys </a:t>
                      </a:r>
                      <a:r>
                        <a:rPr lang="en-US" sz="1000" b="1" dirty="0" smtClean="0"/>
                        <a:t>bags $250-million Philips deal </a:t>
                      </a:r>
                      <a:r>
                        <a:rPr lang="en-US" sz="1000" dirty="0" smtClean="0"/>
                        <a:t>to increase its footprint in Europe by signing a $250-million outsourcing contract with Royal Philips Electronics of the Netherlands. As part of the agreement, Philips will enter into a seven-year contract with Infosys BPO which will provide finance and accounting (F&amp;A) services and the processing of purchasing orders. </a:t>
                      </a:r>
                      <a:endParaRPr lang="en-IN" sz="1000" b="0" i="0" u="none" strike="noStrike" dirty="0">
                        <a:solidFill>
                          <a:srgbClr val="000000"/>
                        </a:solidFill>
                        <a:effectLst/>
                        <a:latin typeface="+mn-lt"/>
                        <a:cs typeface="Arial" panose="020B0604020202020204" pitchFamily="34" charset="0"/>
                      </a:endParaRPr>
                    </a:p>
                  </a:txBody>
                  <a:tcPr marL="72000" marR="0" marT="0" marB="0" anchor="ctr"/>
                </a:tc>
                <a:tc>
                  <a:txBody>
                    <a:bodyPr/>
                    <a:lstStyle/>
                    <a:p>
                      <a:pPr algn="ctr" fontAlgn="b"/>
                      <a:r>
                        <a:rPr lang="en-US" sz="1000" b="1" dirty="0" smtClean="0">
                          <a:hlinkClick r:id="rId10"/>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88181">
                <a:tc>
                  <a:txBody>
                    <a:bodyPr/>
                    <a:lstStyle/>
                    <a:p>
                      <a:pPr algn="ctr" fontAlgn="t"/>
                      <a:r>
                        <a:rPr lang="en-IN" sz="1000" u="none" strike="noStrike" dirty="0" smtClean="0">
                          <a:effectLst/>
                        </a:rPr>
                        <a:t>9</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IN" sz="1200" u="none" strike="noStrike" dirty="0" smtClean="0">
                          <a:effectLst/>
                        </a:rPr>
                        <a:t>Arrow Electronics</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Electronics</a:t>
                      </a:r>
                    </a:p>
                    <a:p>
                      <a:pPr algn="l" fontAlgn="t"/>
                      <a:endParaRPr lang="en-IN" sz="10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l" fontAlgn="t"/>
                      <a:r>
                        <a:rPr lang="en-IN" sz="1000" u="none" strike="noStrike" dirty="0" smtClean="0">
                          <a:effectLst/>
                        </a:rPr>
                        <a:t>Arrow chose Infosys to re engineer, develop, deploy &amp; maintain control system for</a:t>
                      </a:r>
                      <a:r>
                        <a:rPr lang="en-IN" sz="1000" u="none" strike="noStrike" baseline="0" dirty="0" smtClean="0">
                          <a:effectLst/>
                        </a:rPr>
                        <a:t> service operation.</a:t>
                      </a:r>
                      <a:endParaRPr lang="en-IN" sz="1000" b="0" i="0" u="none" strike="noStrike" dirty="0">
                        <a:solidFill>
                          <a:srgbClr val="000000"/>
                        </a:solidFill>
                        <a:effectLst/>
                        <a:latin typeface="+mn-lt"/>
                        <a:cs typeface="Arial" panose="020B0604020202020204" pitchFamily="34" charset="0"/>
                      </a:endParaRPr>
                    </a:p>
                  </a:txBody>
                  <a:tcPr marL="72000" marR="0" marT="0" marB="0" anchor="ctr"/>
                </a:tc>
                <a:tc>
                  <a:txBody>
                    <a:bodyPr/>
                    <a:lstStyle/>
                    <a:p>
                      <a:pPr algn="ctr" fontAlgn="b"/>
                      <a:r>
                        <a:rPr lang="en-US" sz="1000" b="1" dirty="0" smtClean="0">
                          <a:hlinkClick r:id="rId11"/>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48163">
                <a:tc>
                  <a:txBody>
                    <a:bodyPr/>
                    <a:lstStyle/>
                    <a:p>
                      <a:pPr algn="ctr" fontAlgn="t"/>
                      <a:r>
                        <a:rPr lang="en-IN" sz="1000" u="none" strike="noStrike" dirty="0" smtClean="0">
                          <a:effectLst/>
                        </a:rPr>
                        <a:t>10</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t"/>
                      <a:r>
                        <a:rPr lang="en-IN" sz="1200" u="none" strike="noStrike" dirty="0" smtClean="0">
                          <a:effectLst/>
                        </a:rPr>
                        <a:t>Microsoft</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l" fontAlgn="t"/>
                      <a:r>
                        <a:rPr lang="en-IN" sz="1000" u="none" strike="noStrike" dirty="0" smtClean="0">
                          <a:effectLst/>
                        </a:rPr>
                        <a:t>Software</a:t>
                      </a:r>
                      <a:endParaRPr lang="en-IN" sz="1000" b="0"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algn="l" fontAlgn="t"/>
                      <a:r>
                        <a:rPr lang="en-US" sz="1000" dirty="0" smtClean="0"/>
                        <a:t>Microsoft outsources internal IT to Infosys - Help desk, desk-side services, infrastructure, and application support have been outsourced to the Indian firm</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tc>
                <a:tc>
                  <a:txBody>
                    <a:bodyPr/>
                    <a:lstStyle/>
                    <a:p>
                      <a:pPr algn="ctr" fontAlgn="t"/>
                      <a:r>
                        <a:rPr lang="en-US" sz="1000" b="1" dirty="0" smtClean="0">
                          <a:hlinkClick r:id="rId12"/>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57846">
                <a:tc>
                  <a:txBody>
                    <a:bodyPr/>
                    <a:lstStyle/>
                    <a:p>
                      <a:pPr algn="ctr" fontAlgn="t"/>
                      <a:r>
                        <a:rPr lang="en-IN" sz="1000" u="none" strike="noStrike" dirty="0" smtClean="0">
                          <a:effectLst/>
                        </a:rPr>
                        <a:t>11</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a:r>
                        <a:rPr lang="en-US" sz="1200" dirty="0" err="1" smtClean="0"/>
                        <a:t>Tibco</a:t>
                      </a:r>
                      <a:endParaRPr lang="en-US" sz="1200" b="1" dirty="0">
                        <a:solidFill>
                          <a:schemeClr val="tx1"/>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000" u="none" strike="noStrike" dirty="0" smtClean="0">
                          <a:effectLst/>
                        </a:rPr>
                        <a:t>Software</a:t>
                      </a:r>
                    </a:p>
                    <a:p>
                      <a:pPr algn="l"/>
                      <a:endParaRPr lang="en-US" sz="1000" dirty="0">
                        <a:solidFill>
                          <a:schemeClr val="tx1"/>
                        </a:solidFill>
                      </a:endParaRPr>
                    </a:p>
                  </a:txBody>
                  <a:tcPr marL="72000" marR="0" marT="0" marB="0" anchor="ctr"/>
                </a:tc>
                <a:tc>
                  <a:txBody>
                    <a:bodyPr/>
                    <a:lstStyle/>
                    <a:p>
                      <a:r>
                        <a:rPr lang="en-US" sz="1000" dirty="0" smtClean="0"/>
                        <a:t>Infosys and TIBCO Software Inc. work together to provide integration of TIBCO's entire product line.  Infosys has established a Center of Excellence for TIBCO, and Adapter Competency Center (ACC), which was started in 2001.</a:t>
                      </a:r>
                      <a:endParaRPr lang="en-US" sz="1000" dirty="0"/>
                    </a:p>
                  </a:txBody>
                  <a:tcPr marL="72000" marR="0" marT="0" marB="0" anchor="ctr"/>
                </a:tc>
                <a:tc>
                  <a:txBody>
                    <a:bodyPr/>
                    <a:lstStyle/>
                    <a:p>
                      <a:pPr algn="ctr"/>
                      <a:r>
                        <a:rPr lang="en-US" sz="1000" b="1" dirty="0" smtClean="0">
                          <a:hlinkClick r:id="rId13"/>
                        </a:rPr>
                        <a:t>Link</a:t>
                      </a:r>
                      <a:endParaRPr lang="en-US" sz="1000" b="1" dirty="0"/>
                    </a:p>
                  </a:txBody>
                  <a:tcPr marL="0" marR="0" marT="0" marB="0" anchor="ctr"/>
                </a:tc>
              </a:tr>
              <a:tr h="272581">
                <a:tc>
                  <a:txBody>
                    <a:bodyPr/>
                    <a:lstStyle/>
                    <a:p>
                      <a:pPr algn="ctr" fontAlgn="t"/>
                      <a:r>
                        <a:rPr lang="en-IN" sz="1000" u="none" strike="noStrike" dirty="0" smtClean="0">
                          <a:effectLst/>
                        </a:rPr>
                        <a:t>12</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a:r>
                        <a:rPr lang="en-US" sz="1200" dirty="0" smtClean="0"/>
                        <a:t>Novell</a:t>
                      </a:r>
                      <a:endParaRPr lang="en-US" sz="1200" b="1" dirty="0">
                        <a:solidFill>
                          <a:schemeClr val="tx1"/>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000" u="none" strike="noStrike" dirty="0" smtClean="0">
                          <a:effectLst/>
                        </a:rPr>
                        <a:t>Software</a:t>
                      </a:r>
                    </a:p>
                    <a:p>
                      <a:pPr algn="l"/>
                      <a:endParaRPr lang="en-US" sz="1000" dirty="0">
                        <a:solidFill>
                          <a:schemeClr val="tx1"/>
                        </a:solidFill>
                      </a:endParaRPr>
                    </a:p>
                  </a:txBody>
                  <a:tcPr marL="72000" marR="0" marT="0" marB="0" anchor="ctr"/>
                </a:tc>
                <a:tc>
                  <a:txBody>
                    <a:bodyPr/>
                    <a:lstStyle/>
                    <a:p>
                      <a:r>
                        <a:rPr lang="en-US" sz="1000" dirty="0" smtClean="0"/>
                        <a:t>With its infrastructure software and partnership with Infosys, Novell integrates mixed IT environments, allowing people and technology to work as one. </a:t>
                      </a:r>
                      <a:endParaRPr lang="en-US" sz="1000" dirty="0"/>
                    </a:p>
                  </a:txBody>
                  <a:tcPr marL="72000" marR="0" marT="0" marB="0" anchor="ctr"/>
                </a:tc>
                <a:tc>
                  <a:txBody>
                    <a:bodyPr/>
                    <a:lstStyle/>
                    <a:p>
                      <a:pPr algn="ctr"/>
                      <a:r>
                        <a:rPr lang="en-US" sz="1000" b="1" dirty="0" smtClean="0">
                          <a:hlinkClick r:id="rId14"/>
                        </a:rPr>
                        <a:t>Link</a:t>
                      </a:r>
                      <a:endParaRPr lang="en-US" sz="1000" b="1" dirty="0"/>
                    </a:p>
                  </a:txBody>
                  <a:tcPr marL="0" marR="0" marT="0" marB="0" anchor="ctr"/>
                </a:tc>
              </a:tr>
            </a:tbl>
          </a:graphicData>
        </a:graphic>
      </p:graphicFrame>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dirty="0" smtClean="0"/>
              <a:t>Infosys High Tech Segment Wise Clients </a:t>
            </a:r>
            <a:endParaRPr lang="en-IN"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4183841052"/>
              </p:ext>
            </p:extLst>
          </p:nvPr>
        </p:nvGraphicFramePr>
        <p:xfrm>
          <a:off x="76200" y="838200"/>
          <a:ext cx="8991601" cy="3429000"/>
        </p:xfrm>
        <a:graphic>
          <a:graphicData uri="http://schemas.openxmlformats.org/drawingml/2006/table">
            <a:tbl>
              <a:tblPr>
                <a:effectLst>
                  <a:innerShdw blurRad="63500" dist="50800" dir="18900000">
                    <a:prstClr val="black">
                      <a:alpha val="50000"/>
                    </a:prstClr>
                  </a:innerShdw>
                </a:effectLst>
                <a:tableStyleId>{3C2FFA5D-87B4-456A-9821-1D502468CF0F}</a:tableStyleId>
              </a:tblPr>
              <a:tblGrid>
                <a:gridCol w="381001"/>
                <a:gridCol w="1511969"/>
                <a:gridCol w="1419727"/>
                <a:gridCol w="5145504"/>
                <a:gridCol w="533400"/>
              </a:tblGrid>
              <a:tr h="373957">
                <a:tc>
                  <a:txBody>
                    <a:bodyPr/>
                    <a:lstStyle/>
                    <a:p>
                      <a:pPr algn="ctr" fontAlgn="ctr"/>
                      <a:r>
                        <a:rPr lang="en-IN" sz="1200" b="1" u="none" strike="noStrike" dirty="0">
                          <a:effectLst/>
                        </a:rPr>
                        <a:t>Sr. No.</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Client </a:t>
                      </a:r>
                      <a:r>
                        <a:rPr lang="en-IN" sz="1200" b="1" u="none" strike="noStrike" dirty="0" smtClean="0">
                          <a:effectLst/>
                        </a:rPr>
                        <a:t>Description</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Segment</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smtClean="0">
                          <a:effectLst/>
                        </a:rPr>
                        <a:t>Deal</a:t>
                      </a:r>
                      <a:r>
                        <a:rPr lang="en-IN" sz="1200" b="1" u="none" strike="noStrike" baseline="0" dirty="0" smtClean="0">
                          <a:effectLst/>
                        </a:rPr>
                        <a:t> Description</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200" b="1" u="none" strike="noStrike" dirty="0">
                          <a:effectLst/>
                        </a:rPr>
                        <a:t>Link</a:t>
                      </a:r>
                      <a:endParaRPr lang="en-IN"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r>
              <a:tr h="551404">
                <a:tc>
                  <a:txBody>
                    <a:bodyPr/>
                    <a:lstStyle/>
                    <a:p>
                      <a:pPr algn="ctr" fontAlgn="t"/>
                      <a:r>
                        <a:rPr lang="en-IN" sz="1000" u="none" strike="noStrike" dirty="0" smtClean="0">
                          <a:effectLst/>
                        </a:rPr>
                        <a:t>13</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a:r>
                        <a:rPr lang="en-US" sz="1200" dirty="0" smtClean="0"/>
                        <a:t>Salesforce.com</a:t>
                      </a:r>
                      <a:endParaRPr lang="en-US" sz="1200" b="1" dirty="0">
                        <a:solidFill>
                          <a:schemeClr val="tx1"/>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000" u="none" strike="noStrike" dirty="0" smtClean="0">
                          <a:effectLst/>
                        </a:rPr>
                        <a:t>Software</a:t>
                      </a:r>
                      <a:endParaRPr lang="en-IN" sz="1000" b="0" i="0" u="none" strike="noStrike" dirty="0" smtClean="0">
                        <a:solidFill>
                          <a:schemeClr val="tx1"/>
                        </a:solidFill>
                        <a:effectLst/>
                        <a:latin typeface="+mn-lt"/>
                        <a:cs typeface="Arial" panose="020B0604020202020204" pitchFamily="34" charset="0"/>
                      </a:endParaRPr>
                    </a:p>
                  </a:txBody>
                  <a:tcPr marL="72000" marR="0" marT="0" marB="0" anchor="ctr"/>
                </a:tc>
                <a:tc>
                  <a:txBody>
                    <a:bodyPr/>
                    <a:lstStyle/>
                    <a:p>
                      <a:r>
                        <a:rPr lang="en-US" sz="1000" dirty="0" smtClean="0"/>
                        <a:t>Infosys offers expertise and skills in SFDC domain, project, and program management for large or complex SFDC deployments.</a:t>
                      </a:r>
                      <a:endParaRPr lang="en-US" sz="1000" dirty="0">
                        <a:latin typeface="+mn-lt"/>
                      </a:endParaRPr>
                    </a:p>
                  </a:txBody>
                  <a:tcPr marL="72000" marR="0" marT="0" marB="0" anchor="ctr"/>
                </a:tc>
                <a:tc>
                  <a:txBody>
                    <a:bodyPr/>
                    <a:lstStyle/>
                    <a:p>
                      <a:pPr algn="ctr"/>
                      <a:r>
                        <a:rPr lang="en-US" sz="1000" b="1" dirty="0" smtClean="0">
                          <a:hlinkClick r:id="rId2"/>
                        </a:rPr>
                        <a:t>Link</a:t>
                      </a:r>
                      <a:endParaRPr lang="en-US" sz="1000" b="1" dirty="0"/>
                    </a:p>
                  </a:txBody>
                  <a:tcPr marL="0" marR="0" marT="0" marB="0" anchor="ctr"/>
                </a:tc>
              </a:tr>
              <a:tr h="436284">
                <a:tc>
                  <a:txBody>
                    <a:bodyPr/>
                    <a:lstStyle/>
                    <a:p>
                      <a:pPr algn="ctr" fontAlgn="t"/>
                      <a:r>
                        <a:rPr lang="en-IN" sz="1000" u="none" strike="noStrike" dirty="0" smtClean="0">
                          <a:effectLst/>
                        </a:rPr>
                        <a:t>14</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a:r>
                        <a:rPr lang="en-US" sz="1200" dirty="0" smtClean="0"/>
                        <a:t>Teradata</a:t>
                      </a:r>
                      <a:endParaRPr lang="en-US" sz="1200" b="1" dirty="0">
                        <a:solidFill>
                          <a:schemeClr val="tx1"/>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000" u="none" strike="noStrike" dirty="0" smtClean="0">
                          <a:effectLst/>
                        </a:rPr>
                        <a:t>Software</a:t>
                      </a:r>
                      <a:endParaRPr lang="en-IN" sz="1000" b="0" i="0" u="none" strike="noStrike" dirty="0" smtClean="0">
                        <a:solidFill>
                          <a:schemeClr val="tx1"/>
                        </a:solidFill>
                        <a:effectLst/>
                        <a:latin typeface="+mn-lt"/>
                        <a:cs typeface="Arial" panose="020B0604020202020204" pitchFamily="34" charset="0"/>
                      </a:endParaRPr>
                    </a:p>
                  </a:txBody>
                  <a:tcPr marL="72000" marR="0" marT="0" marB="0" anchor="ct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t>Teradata delivers award-winning, integrated, purpose-built platforms based on the most powerful, scalable, and reliable technology platform in the industry.</a:t>
                      </a:r>
                      <a:endParaRPr lang="en-US" sz="1000" dirty="0" smtClean="0">
                        <a:latin typeface="+mn-lt"/>
                      </a:endParaRPr>
                    </a:p>
                  </a:txBody>
                  <a:tcPr marL="72000" marR="0" marT="0" marB="0"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000" b="1" dirty="0" smtClean="0">
                          <a:hlinkClick r:id="rId3"/>
                        </a:rPr>
                        <a:t>Link</a:t>
                      </a:r>
                      <a:endParaRPr lang="en-US" sz="1000" b="1" dirty="0" smtClean="0"/>
                    </a:p>
                    <a:p>
                      <a:endParaRPr lang="en-US" sz="1000" b="1" dirty="0"/>
                    </a:p>
                  </a:txBody>
                  <a:tcPr marL="0" marR="0" marT="0" marB="0" anchor="ctr"/>
                </a:tc>
              </a:tr>
              <a:tr h="467447">
                <a:tc>
                  <a:txBody>
                    <a:bodyPr/>
                    <a:lstStyle/>
                    <a:p>
                      <a:pPr algn="ctr" fontAlgn="t"/>
                      <a:r>
                        <a:rPr lang="en-IN" sz="1000" u="none" strike="noStrike" dirty="0" smtClean="0">
                          <a:effectLst/>
                        </a:rPr>
                        <a:t>15</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200" dirty="0" smtClean="0"/>
                        <a:t>JDA</a:t>
                      </a:r>
                      <a:r>
                        <a:rPr lang="en-US" sz="1200" baseline="0" dirty="0" smtClean="0"/>
                        <a:t> Software Group</a:t>
                      </a:r>
                      <a:endParaRPr lang="en-US" sz="1200" b="1" dirty="0" smtClean="0">
                        <a:solidFill>
                          <a:schemeClr val="tx1"/>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000" u="none" strike="noStrike" dirty="0" smtClean="0">
                          <a:effectLst/>
                        </a:rPr>
                        <a:t>Software</a:t>
                      </a:r>
                    </a:p>
                    <a:p>
                      <a:pPr algn="l"/>
                      <a:endParaRPr lang="en-US" sz="1000" dirty="0">
                        <a:solidFill>
                          <a:schemeClr val="tx1"/>
                        </a:solidFill>
                        <a:latin typeface="+mn-lt"/>
                      </a:endParaRPr>
                    </a:p>
                  </a:txBody>
                  <a:tcPr marL="72000" marR="0" marT="0" marB="0" anchor="ctr"/>
                </a:tc>
                <a:tc>
                  <a:txBody>
                    <a:bodyPr/>
                    <a:lstStyle/>
                    <a:p>
                      <a:r>
                        <a:rPr lang="en-US" sz="1000" dirty="0" smtClean="0"/>
                        <a:t> With an integrated solutions offering that spans the entire supply chain from materials to the consumer, JDA leverages the powerful heritage and knowledge capital of acquired market leaders including i2 Technologies, </a:t>
                      </a:r>
                      <a:r>
                        <a:rPr lang="en-US" sz="1000" dirty="0" err="1" smtClean="0"/>
                        <a:t>Manugistics</a:t>
                      </a:r>
                      <a:r>
                        <a:rPr lang="en-US" sz="1000" dirty="0" smtClean="0"/>
                        <a:t>, E3, </a:t>
                      </a:r>
                      <a:r>
                        <a:rPr lang="en-US" sz="1000" dirty="0" err="1" smtClean="0"/>
                        <a:t>Intactix</a:t>
                      </a:r>
                      <a:r>
                        <a:rPr lang="en-US" sz="1000" dirty="0" smtClean="0"/>
                        <a:t> and Arthur.</a:t>
                      </a:r>
                      <a:endParaRPr lang="en-US" sz="1000" dirty="0">
                        <a:latin typeface="+mn-lt"/>
                      </a:endParaRPr>
                    </a:p>
                  </a:txBody>
                  <a:tcPr marL="72000" marR="0" marT="0" marB="0" anchor="ctr"/>
                </a:tc>
                <a:tc>
                  <a:txBody>
                    <a:bodyPr/>
                    <a:lstStyle/>
                    <a:p>
                      <a:pPr algn="ctr"/>
                      <a:r>
                        <a:rPr lang="en-US" sz="1000" b="1" dirty="0" smtClean="0">
                          <a:hlinkClick r:id="rId4"/>
                        </a:rPr>
                        <a:t>Link</a:t>
                      </a:r>
                      <a:endParaRPr lang="en-US" sz="1000" b="1" dirty="0"/>
                    </a:p>
                  </a:txBody>
                  <a:tcPr marL="0" marR="0" marT="0" marB="0" anchor="ctr"/>
                </a:tc>
              </a:tr>
              <a:tr h="523284">
                <a:tc>
                  <a:txBody>
                    <a:bodyPr/>
                    <a:lstStyle/>
                    <a:p>
                      <a:pPr algn="ctr" fontAlgn="t"/>
                      <a:r>
                        <a:rPr lang="en-IN" sz="1000" u="none" strike="noStrike" dirty="0" smtClean="0">
                          <a:effectLst/>
                        </a:rPr>
                        <a:t>16</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fontAlgn="b"/>
                      <a:r>
                        <a:rPr lang="en-IN" sz="1200" u="none" strike="noStrike" dirty="0" smtClean="0">
                          <a:effectLst/>
                        </a:rPr>
                        <a:t>Intel</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Semiconductor</a:t>
                      </a:r>
                      <a:endParaRPr lang="en-IN" sz="1000" b="0" i="0" u="none" strike="noStrike" dirty="0" smtClean="0">
                        <a:solidFill>
                          <a:schemeClr val="tx1"/>
                        </a:solidFill>
                        <a:effectLst/>
                        <a:latin typeface="+mn-lt"/>
                        <a:cs typeface="Arial" panose="020B0604020202020204" pitchFamily="34" charset="0"/>
                      </a:endParaRPr>
                    </a:p>
                  </a:txBody>
                  <a:tcPr marL="72000" marR="0" marT="0" marB="0" anchor="ctr"/>
                </a:tc>
                <a:tc>
                  <a:txBody>
                    <a:bodyPr/>
                    <a:lstStyle/>
                    <a:p>
                      <a:pPr algn="l" fontAlgn="b"/>
                      <a:r>
                        <a:rPr lang="en-US" sz="1000" dirty="0" smtClean="0"/>
                        <a:t>Intel</a:t>
                      </a:r>
                      <a:r>
                        <a:rPr lang="en-US" sz="1000" baseline="0" dirty="0" smtClean="0"/>
                        <a:t> </a:t>
                      </a:r>
                      <a:r>
                        <a:rPr lang="en-US" sz="1000" dirty="0" smtClean="0"/>
                        <a:t>has awarded a pilot outsourcing contract to Infosys Technologies worth $10 million </a:t>
                      </a:r>
                      <a:endParaRPr lang="en-IN" sz="1000" b="0" i="0" u="none" strike="noStrike" dirty="0">
                        <a:solidFill>
                          <a:srgbClr val="000000"/>
                        </a:solidFill>
                        <a:effectLst/>
                        <a:latin typeface="+mn-lt"/>
                        <a:cs typeface="Arial" panose="020B0604020202020204" pitchFamily="34" charset="0"/>
                      </a:endParaRPr>
                    </a:p>
                  </a:txBody>
                  <a:tcPr marL="72000" marR="0" marT="0" marB="0" anchor="ctr"/>
                </a:tc>
                <a:tc>
                  <a:txBody>
                    <a:bodyPr/>
                    <a:lstStyle/>
                    <a:p>
                      <a:pPr algn="ctr" fontAlgn="b"/>
                      <a:r>
                        <a:rPr lang="en-US" sz="1000" b="1" dirty="0" smtClean="0">
                          <a:hlinkClick r:id="rId5"/>
                        </a:rPr>
                        <a:t>Link</a:t>
                      </a:r>
                      <a:endParaRPr lang="en-IN" sz="1000" b="1" i="0" u="none" strike="noStrike" dirty="0">
                        <a:solidFill>
                          <a:srgbClr val="0000FF"/>
                        </a:solidFill>
                        <a:effectLst/>
                        <a:latin typeface="Arial" panose="020B0604020202020204" pitchFamily="34" charset="0"/>
                        <a:cs typeface="Arial" panose="020B0604020202020204" pitchFamily="34" charset="0"/>
                      </a:endParaRPr>
                    </a:p>
                  </a:txBody>
                  <a:tcPr marL="0" marR="0" marT="0" marB="0" anchor="ctr"/>
                </a:tc>
              </a:tr>
              <a:tr h="314624">
                <a:tc>
                  <a:txBody>
                    <a:bodyPr/>
                    <a:lstStyle/>
                    <a:p>
                      <a:pPr algn="ctr" fontAlgn="t"/>
                      <a:r>
                        <a:rPr lang="en-IN" sz="1000" u="none" strike="noStrike" dirty="0" smtClean="0">
                          <a:effectLst/>
                        </a:rPr>
                        <a:t> 17</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tc>
                <a:tc>
                  <a:txBody>
                    <a:bodyPr/>
                    <a:lstStyle/>
                    <a:p>
                      <a:pPr algn="l"/>
                      <a:r>
                        <a:rPr lang="en-US" sz="1200" dirty="0" smtClean="0"/>
                        <a:t>Semi Leader (Masked)</a:t>
                      </a:r>
                      <a:endParaRPr lang="en-IN" sz="1200" b="1" dirty="0">
                        <a:solidFill>
                          <a:schemeClr val="tx1"/>
                        </a:solidFill>
                      </a:endParaRPr>
                    </a:p>
                  </a:txBody>
                  <a:tcPr marL="72000" marR="0" marT="0" marB="0" anchor="ct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IN" sz="1000" u="none" strike="noStrike" dirty="0" smtClean="0">
                          <a:effectLst/>
                        </a:rPr>
                        <a:t>Semiconductor</a:t>
                      </a:r>
                      <a:endParaRPr lang="en-IN" sz="1000" b="0" i="0" u="none" strike="noStrike" dirty="0" smtClean="0">
                        <a:solidFill>
                          <a:schemeClr val="tx1"/>
                        </a:solidFill>
                        <a:effectLst/>
                        <a:latin typeface="+mn-lt"/>
                        <a:cs typeface="Arial" panose="020B0604020202020204" pitchFamily="34" charset="0"/>
                      </a:endParaRPr>
                    </a:p>
                  </a:txBody>
                  <a:tcPr marL="72000" marR="0" marT="0" marB="0" anchor="ctr"/>
                </a:tc>
                <a:tc>
                  <a:txBody>
                    <a:bodyPr/>
                    <a:lstStyle/>
                    <a:p>
                      <a:r>
                        <a:rPr lang="en-US" sz="1000" dirty="0" smtClean="0"/>
                        <a:t>Leader</a:t>
                      </a:r>
                      <a:r>
                        <a:rPr lang="en-US" sz="1000" baseline="0" dirty="0" smtClean="0"/>
                        <a:t> in Semiconductor technology rides on </a:t>
                      </a:r>
                      <a:r>
                        <a:rPr lang="en-US" sz="1000" baseline="0" dirty="0" err="1" smtClean="0"/>
                        <a:t>eCommerce</a:t>
                      </a:r>
                      <a:r>
                        <a:rPr lang="en-US" sz="1000" baseline="0" dirty="0" smtClean="0"/>
                        <a:t> to drive sales </a:t>
                      </a:r>
                      <a:endParaRPr lang="en-IN" sz="1000" dirty="0">
                        <a:latin typeface="+mn-lt"/>
                      </a:endParaRPr>
                    </a:p>
                  </a:txBody>
                  <a:tcPr marL="72000" marR="0" marT="0" marB="0" anchor="ctr"/>
                </a:tc>
                <a:tc>
                  <a:txBody>
                    <a:bodyPr/>
                    <a:lstStyle/>
                    <a:p>
                      <a:pPr algn="ctr"/>
                      <a:r>
                        <a:rPr lang="en-US" sz="1000" b="1" dirty="0" smtClean="0">
                          <a:hlinkClick r:id="rId6"/>
                        </a:rPr>
                        <a:t>Link </a:t>
                      </a:r>
                      <a:endParaRPr lang="en-IN" sz="1000" b="1" dirty="0"/>
                    </a:p>
                  </a:txBody>
                  <a:tcPr marL="0" marR="0" marT="0" marB="0" anchor="ctr"/>
                </a:tc>
              </a:tr>
              <a:tr h="381000">
                <a:tc>
                  <a:txBody>
                    <a:bodyPr/>
                    <a:lstStyle/>
                    <a:p>
                      <a:pPr algn="ctr"/>
                      <a:r>
                        <a:rPr lang="en-US" sz="1200" dirty="0" smtClean="0"/>
                        <a:t>18</a:t>
                      </a:r>
                      <a:endParaRPr lang="en-US" sz="1200" dirty="0" smtClean="0">
                        <a:latin typeface="+mn-lt"/>
                        <a:cs typeface="Arial" panose="020B0604020202020204" pitchFamily="34" charset="0"/>
                      </a:endParaRPr>
                    </a:p>
                  </a:txBody>
                  <a:tcPr marL="0" marR="0" marT="0" marB="0" anchor="ctr"/>
                </a:tc>
                <a:tc>
                  <a:txBody>
                    <a:bodyPr/>
                    <a:lstStyle/>
                    <a:p>
                      <a:pPr algn="l" fontAlgn="b"/>
                      <a:r>
                        <a:rPr lang="en-IN" sz="1200" u="none" strike="noStrike" dirty="0" smtClean="0">
                          <a:effectLst/>
                        </a:rPr>
                        <a:t>PwC</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Professional Services</a:t>
                      </a:r>
                      <a:endParaRPr lang="en-IN" sz="1000" b="0" i="0" u="none" strike="noStrike" dirty="0" smtClean="0">
                        <a:solidFill>
                          <a:schemeClr val="tx1"/>
                        </a:solidFill>
                        <a:effectLst/>
                        <a:latin typeface="+mn-lt"/>
                        <a:cs typeface="Arial" panose="020B0604020202020204" pitchFamily="34" charset="0"/>
                      </a:endParaRPr>
                    </a:p>
                  </a:txBody>
                  <a:tcPr marL="72000" marR="0" marT="0" marB="0" anchor="ctr"/>
                </a:tc>
                <a:tc>
                  <a:txBody>
                    <a:bodyPr/>
                    <a:lstStyle/>
                    <a:p>
                      <a:pPr algn="l" fontAlgn="b"/>
                      <a:r>
                        <a:rPr lang="en-IN" sz="1000" u="none" strike="noStrike" dirty="0" smtClean="0">
                          <a:effectLst/>
                        </a:rPr>
                        <a:t>PwC outsource its back office work to Infosys</a:t>
                      </a:r>
                      <a:endParaRPr lang="en-IN" sz="1000" b="0" i="0" u="none" strike="noStrike" dirty="0">
                        <a:solidFill>
                          <a:srgbClr val="000000"/>
                        </a:solidFill>
                        <a:effectLst/>
                        <a:latin typeface="+mn-lt"/>
                        <a:cs typeface="Arial" panose="020B0604020202020204" pitchFamily="34" charset="0"/>
                      </a:endParaRPr>
                    </a:p>
                  </a:txBody>
                  <a:tcPr marL="72000" marR="0" marT="0" marB="0" anchor="ctr"/>
                </a:tc>
                <a:tc>
                  <a:txBody>
                    <a:bodyPr/>
                    <a:lstStyle/>
                    <a:p>
                      <a:pPr algn="ctr" fontAlgn="b"/>
                      <a:r>
                        <a:rPr lang="en-US" sz="1000" b="1" dirty="0" smtClean="0">
                          <a:hlinkClick r:id="rId7"/>
                        </a:rPr>
                        <a:t>Link</a:t>
                      </a:r>
                      <a:endParaRPr lang="en-IN" sz="1000" b="1" i="0" u="none" strike="noStrike" dirty="0">
                        <a:solidFill>
                          <a:srgbClr val="0000FF"/>
                        </a:solidFill>
                        <a:effectLst/>
                        <a:latin typeface="+mn-lt"/>
                        <a:cs typeface="Arial" panose="020B0604020202020204" pitchFamily="34" charset="0"/>
                      </a:endParaRPr>
                    </a:p>
                  </a:txBody>
                  <a:tcPr marL="0" marR="0" marT="0" marB="0" anchor="ctr"/>
                </a:tc>
              </a:tr>
              <a:tr h="381000">
                <a:tc>
                  <a:txBody>
                    <a:bodyPr/>
                    <a:lstStyle/>
                    <a:p>
                      <a:pPr algn="ctr"/>
                      <a:r>
                        <a:rPr lang="en-US" sz="1200" dirty="0" smtClean="0"/>
                        <a:t>19</a:t>
                      </a:r>
                      <a:endParaRPr lang="en-IN" sz="1200" dirty="0">
                        <a:latin typeface="+mn-lt"/>
                        <a:cs typeface="Arial" panose="020B0604020202020204" pitchFamily="34" charset="0"/>
                      </a:endParaRPr>
                    </a:p>
                  </a:txBody>
                  <a:tcPr marL="0" marR="0" marT="0" marB="0" anchor="ctr"/>
                </a:tc>
                <a:tc>
                  <a:txBody>
                    <a:bodyPr/>
                    <a:lstStyle/>
                    <a:p>
                      <a:pPr algn="l" fontAlgn="b"/>
                      <a:r>
                        <a:rPr lang="en-IN" sz="1200" u="none" strike="noStrike" dirty="0" smtClean="0">
                          <a:effectLst/>
                        </a:rPr>
                        <a:t>Dentsu</a:t>
                      </a:r>
                      <a:endParaRPr lang="en-IN" sz="1200" b="1" i="0" u="none" strike="noStrike" dirty="0">
                        <a:solidFill>
                          <a:schemeClr val="tx1"/>
                        </a:solidFill>
                        <a:effectLst/>
                        <a:latin typeface="+mn-lt"/>
                        <a:cs typeface="Arial" panose="020B0604020202020204" pitchFamily="34" charset="0"/>
                      </a:endParaRPr>
                    </a:p>
                  </a:txBody>
                  <a:tcPr marL="72000" marR="0" marT="0" marB="0" anchor="ctr"/>
                </a:tc>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IN" sz="1000" u="none" strike="noStrike" dirty="0" smtClean="0">
                          <a:effectLst/>
                        </a:rPr>
                        <a:t>Professional Services</a:t>
                      </a:r>
                      <a:endParaRPr lang="en-IN" sz="1000" b="0" i="0" u="none" strike="noStrike" dirty="0" smtClean="0">
                        <a:solidFill>
                          <a:schemeClr val="tx1"/>
                        </a:solidFill>
                        <a:effectLst/>
                        <a:latin typeface="+mn-lt"/>
                        <a:cs typeface="Arial" panose="020B0604020202020204" pitchFamily="34" charset="0"/>
                      </a:endParaRPr>
                    </a:p>
                  </a:txBody>
                  <a:tcPr marL="72000" marR="0" marT="0" marB="0" anchor="ctr"/>
                </a:tc>
                <a:tc>
                  <a:txBody>
                    <a:bodyPr/>
                    <a:lstStyle/>
                    <a:p>
                      <a:pPr algn="l" fontAlgn="b"/>
                      <a:r>
                        <a:rPr lang="en-US" sz="1000" u="none" strike="noStrike" dirty="0" smtClean="0"/>
                        <a:t>Infosys Edge</a:t>
                      </a:r>
                      <a:r>
                        <a:rPr lang="en-US" sz="1000" dirty="0" smtClean="0"/>
                        <a:t> has been selected by Dentsu Global Project team to deliver a single, unified platform for driving projects and campaigns spanning multiple countries and regions.</a:t>
                      </a:r>
                      <a:endParaRPr lang="en-IN" sz="1000" b="0" i="0" u="none" strike="noStrike" dirty="0">
                        <a:solidFill>
                          <a:srgbClr val="000000"/>
                        </a:solidFill>
                        <a:effectLst/>
                        <a:latin typeface="+mn-lt"/>
                        <a:cs typeface="Arial" panose="020B0604020202020204" pitchFamily="34" charset="0"/>
                      </a:endParaRPr>
                    </a:p>
                  </a:txBody>
                  <a:tcPr marL="72000" marR="0" marT="0" marB="0" anchor="ctr"/>
                </a:tc>
                <a:tc>
                  <a:txBody>
                    <a:bodyPr/>
                    <a:lstStyle/>
                    <a:p>
                      <a:pPr algn="ctr" fontAlgn="b"/>
                      <a:r>
                        <a:rPr lang="en-US" sz="1000" b="1" dirty="0" smtClean="0">
                          <a:hlinkClick r:id="rId8"/>
                        </a:rPr>
                        <a:t>Link</a:t>
                      </a:r>
                      <a:endParaRPr lang="en-IN" sz="1000" b="1" i="0" u="none" strike="noStrike" dirty="0">
                        <a:solidFill>
                          <a:srgbClr val="0000FF"/>
                        </a:solidFill>
                        <a:effectLst/>
                        <a:latin typeface="+mn-lt"/>
                        <a:cs typeface="Arial" panose="020B0604020202020204" pitchFamily="34" charset="0"/>
                      </a:endParaRPr>
                    </a:p>
                  </a:txBody>
                  <a:tcPr marL="0" marR="0" marT="0" marB="0" anchor="ctr"/>
                </a:tc>
              </a:tr>
            </a:tbl>
          </a:graphicData>
        </a:graphic>
      </p:graphicFrame>
      <p:sp>
        <p:nvSpPr>
          <p:cNvPr id="4" name="Title 1"/>
          <p:cNvSpPr txBox="1">
            <a:spLocks/>
          </p:cNvSpPr>
          <p:nvPr/>
        </p:nvSpPr>
        <p:spPr>
          <a:xfrm>
            <a:off x="1676400" y="53975"/>
            <a:ext cx="7467600" cy="477838"/>
          </a:xfrm>
          <a:prstGeom prst="rect">
            <a:avLst/>
          </a:prstGeom>
        </p:spPr>
        <p:txBody>
          <a:bodyPr/>
          <a:lst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pPr algn="l"/>
            <a:r>
              <a:rPr lang="en-IN" sz="2400" b="1" dirty="0" smtClean="0"/>
              <a:t>Infosys High Tech Segment Wise Clients </a:t>
            </a:r>
            <a:endParaRPr lang="en-IN" sz="2400" b="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49.xml><?xml version="1.0" encoding="utf-8"?>
<p:tagLst xmlns:a="http://schemas.openxmlformats.org/drawingml/2006/main" xmlns:r="http://schemas.openxmlformats.org/officeDocument/2006/relationships" xmlns:p="http://schemas.openxmlformats.org/presentationml/2006/main">
  <p:tag name="THEMEID" val="1"/>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50.xml><?xml version="1.0" encoding="utf-8"?>
<p:tagLst xmlns:a="http://schemas.openxmlformats.org/drawingml/2006/main" xmlns:r="http://schemas.openxmlformats.org/officeDocument/2006/relationships" xmlns:p="http://schemas.openxmlformats.org/presentationml/2006/main">
  <p:tag name="THEMEIDC" val="1"/>
</p:tagLst>
</file>

<file path=ppt/tags/tag51.xml><?xml version="1.0" encoding="utf-8"?>
<p:tagLst xmlns:a="http://schemas.openxmlformats.org/drawingml/2006/main" xmlns:r="http://schemas.openxmlformats.org/officeDocument/2006/relationships" xmlns:p="http://schemas.openxmlformats.org/presentationml/2006/main">
  <p:tag name="THEMEID" val="2"/>
</p:tagLst>
</file>

<file path=ppt/tags/tag52.xml><?xml version="1.0" encoding="utf-8"?>
<p:tagLst xmlns:a="http://schemas.openxmlformats.org/drawingml/2006/main" xmlns:r="http://schemas.openxmlformats.org/officeDocument/2006/relationships" xmlns:p="http://schemas.openxmlformats.org/presentationml/2006/main">
  <p:tag name="THEMEIDC" val="2"/>
</p:tagLst>
</file>

<file path=ppt/tags/tag53.xml><?xml version="1.0" encoding="utf-8"?>
<p:tagLst xmlns:a="http://schemas.openxmlformats.org/drawingml/2006/main" xmlns:r="http://schemas.openxmlformats.org/officeDocument/2006/relationships" xmlns:p="http://schemas.openxmlformats.org/presentationml/2006/main">
  <p:tag name="THEMEID" val="3"/>
</p:tagLst>
</file>

<file path=ppt/tags/tag54.xml><?xml version="1.0" encoding="utf-8"?>
<p:tagLst xmlns:a="http://schemas.openxmlformats.org/drawingml/2006/main" xmlns:r="http://schemas.openxmlformats.org/officeDocument/2006/relationships" xmlns:p="http://schemas.openxmlformats.org/presentationml/2006/main">
  <p:tag name="THEMEIDC" val="3"/>
</p:tagLst>
</file>

<file path=ppt/tags/tag55.xml><?xml version="1.0" encoding="utf-8"?>
<p:tagLst xmlns:a="http://schemas.openxmlformats.org/drawingml/2006/main" xmlns:r="http://schemas.openxmlformats.org/officeDocument/2006/relationships" xmlns:p="http://schemas.openxmlformats.org/presentationml/2006/main">
  <p:tag name="THEMEID" val="4"/>
</p:tagLst>
</file>

<file path=ppt/tags/tag56.xml><?xml version="1.0" encoding="utf-8"?>
<p:tagLst xmlns:a="http://schemas.openxmlformats.org/drawingml/2006/main" xmlns:r="http://schemas.openxmlformats.org/officeDocument/2006/relationships" xmlns:p="http://schemas.openxmlformats.org/presentationml/2006/main">
  <p:tag name="THEMEIDC" val="4"/>
</p:tagLst>
</file>

<file path=ppt/tags/tag57.xml><?xml version="1.0" encoding="utf-8"?>
<p:tagLst xmlns:a="http://schemas.openxmlformats.org/drawingml/2006/main" xmlns:r="http://schemas.openxmlformats.org/officeDocument/2006/relationships" xmlns:p="http://schemas.openxmlformats.org/presentationml/2006/main">
  <p:tag name="THEMEID" val="5"/>
</p:tagLst>
</file>

<file path=ppt/tags/tag58.xml><?xml version="1.0" encoding="utf-8"?>
<p:tagLst xmlns:a="http://schemas.openxmlformats.org/drawingml/2006/main" xmlns:r="http://schemas.openxmlformats.org/officeDocument/2006/relationships" xmlns:p="http://schemas.openxmlformats.org/presentationml/2006/main">
  <p:tag name="THEMEIDC" val="5"/>
</p:tagLst>
</file>

<file path=ppt/tags/tag59.xml><?xml version="1.0" encoding="utf-8"?>
<p:tagLst xmlns:a="http://schemas.openxmlformats.org/drawingml/2006/main" xmlns:r="http://schemas.openxmlformats.org/officeDocument/2006/relationships" xmlns:p="http://schemas.openxmlformats.org/presentationml/2006/main">
  <p:tag name="THEMEID" val="6"/>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60.xml><?xml version="1.0" encoding="utf-8"?>
<p:tagLst xmlns:a="http://schemas.openxmlformats.org/drawingml/2006/main" xmlns:r="http://schemas.openxmlformats.org/officeDocument/2006/relationships" xmlns:p="http://schemas.openxmlformats.org/presentationml/2006/main">
  <p:tag name="THEMEIDC" val="6"/>
</p:tagLst>
</file>

<file path=ppt/tags/tag61.xml><?xml version="1.0" encoding="utf-8"?>
<p:tagLst xmlns:a="http://schemas.openxmlformats.org/drawingml/2006/main" xmlns:r="http://schemas.openxmlformats.org/officeDocument/2006/relationships" xmlns:p="http://schemas.openxmlformats.org/presentationml/2006/main">
  <p:tag name="THEMEID" val="7"/>
</p:tagLst>
</file>

<file path=ppt/tags/tag62.xml><?xml version="1.0" encoding="utf-8"?>
<p:tagLst xmlns:a="http://schemas.openxmlformats.org/drawingml/2006/main" xmlns:r="http://schemas.openxmlformats.org/officeDocument/2006/relationships" xmlns:p="http://schemas.openxmlformats.org/presentationml/2006/main">
  <p:tag name="THEMEIDC" val="7"/>
</p:tagLst>
</file>

<file path=ppt/tags/tag63.xml><?xml version="1.0" encoding="utf-8"?>
<p:tagLst xmlns:a="http://schemas.openxmlformats.org/drawingml/2006/main" xmlns:r="http://schemas.openxmlformats.org/officeDocument/2006/relationships" xmlns:p="http://schemas.openxmlformats.org/presentationml/2006/main">
  <p:tag name="THEMEID" val="8"/>
</p:tagLst>
</file>

<file path=ppt/tags/tag64.xml><?xml version="1.0" encoding="utf-8"?>
<p:tagLst xmlns:a="http://schemas.openxmlformats.org/drawingml/2006/main" xmlns:r="http://schemas.openxmlformats.org/officeDocument/2006/relationships" xmlns:p="http://schemas.openxmlformats.org/presentationml/2006/main">
  <p:tag name="THEMEIDC" val="8"/>
</p:tagLst>
</file>

<file path=ppt/tags/tag65.xml><?xml version="1.0" encoding="utf-8"?>
<p:tagLst xmlns:a="http://schemas.openxmlformats.org/drawingml/2006/main" xmlns:r="http://schemas.openxmlformats.org/officeDocument/2006/relationships" xmlns:p="http://schemas.openxmlformats.org/presentationml/2006/main">
  <p:tag name="THEMEID" val="9"/>
</p:tagLst>
</file>

<file path=ppt/tags/tag66.xml><?xml version="1.0" encoding="utf-8"?>
<p:tagLst xmlns:a="http://schemas.openxmlformats.org/drawingml/2006/main" xmlns:r="http://schemas.openxmlformats.org/officeDocument/2006/relationships" xmlns:p="http://schemas.openxmlformats.org/presentationml/2006/main">
  <p:tag name="THEMEIDC" val="9"/>
</p:tagLst>
</file>

<file path=ppt/tags/tag67.xml><?xml version="1.0" encoding="utf-8"?>
<p:tagLst xmlns:a="http://schemas.openxmlformats.org/drawingml/2006/main" xmlns:r="http://schemas.openxmlformats.org/officeDocument/2006/relationships" xmlns:p="http://schemas.openxmlformats.org/presentationml/2006/main">
  <p:tag name="THEMEID" val="10"/>
</p:tagLst>
</file>

<file path=ppt/tags/tag68.xml><?xml version="1.0" encoding="utf-8"?>
<p:tagLst xmlns:a="http://schemas.openxmlformats.org/drawingml/2006/main" xmlns:r="http://schemas.openxmlformats.org/officeDocument/2006/relationships" xmlns:p="http://schemas.openxmlformats.org/presentationml/2006/main">
  <p:tag name="THEMEIDC" val="10"/>
</p:tagLst>
</file>

<file path=ppt/tags/tag69.xml><?xml version="1.0" encoding="utf-8"?>
<p:tagLst xmlns:a="http://schemas.openxmlformats.org/drawingml/2006/main" xmlns:r="http://schemas.openxmlformats.org/officeDocument/2006/relationships" xmlns:p="http://schemas.openxmlformats.org/presentationml/2006/main">
  <p:tag name="THEMEID" val="11"/>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70.xml><?xml version="1.0" encoding="utf-8"?>
<p:tagLst xmlns:a="http://schemas.openxmlformats.org/drawingml/2006/main" xmlns:r="http://schemas.openxmlformats.org/officeDocument/2006/relationships" xmlns:p="http://schemas.openxmlformats.org/presentationml/2006/main">
  <p:tag name="THEMEIDC" val="11"/>
</p:tagLst>
</file>

<file path=ppt/tags/tag71.xml><?xml version="1.0" encoding="utf-8"?>
<p:tagLst xmlns:a="http://schemas.openxmlformats.org/drawingml/2006/main" xmlns:r="http://schemas.openxmlformats.org/officeDocument/2006/relationships" xmlns:p="http://schemas.openxmlformats.org/presentationml/2006/main">
  <p:tag name="THEMEID" val="12"/>
</p:tagLst>
</file>

<file path=ppt/tags/tag72.xml><?xml version="1.0" encoding="utf-8"?>
<p:tagLst xmlns:a="http://schemas.openxmlformats.org/drawingml/2006/main" xmlns:r="http://schemas.openxmlformats.org/officeDocument/2006/relationships" xmlns:p="http://schemas.openxmlformats.org/presentationml/2006/main">
  <p:tag name="THEMEIDC" val="12"/>
</p:tagLst>
</file>

<file path=ppt/tags/tag73.xml><?xml version="1.0" encoding="utf-8"?>
<p:tagLst xmlns:a="http://schemas.openxmlformats.org/drawingml/2006/main" xmlns:r="http://schemas.openxmlformats.org/officeDocument/2006/relationships" xmlns:p="http://schemas.openxmlformats.org/presentationml/2006/main">
  <p:tag name="THEMEIDCC" val="1"/>
</p:tagLst>
</file>

<file path=ppt/tags/tag74.xml><?xml version="1.0" encoding="utf-8"?>
<p:tagLst xmlns:a="http://schemas.openxmlformats.org/drawingml/2006/main" xmlns:r="http://schemas.openxmlformats.org/officeDocument/2006/relationships" xmlns:p="http://schemas.openxmlformats.org/presentationml/2006/main">
  <p:tag name="THEMEIDCCC" val="1"/>
</p:tagLst>
</file>

<file path=ppt/tags/tag75.xml><?xml version="1.0" encoding="utf-8"?>
<p:tagLst xmlns:a="http://schemas.openxmlformats.org/drawingml/2006/main" xmlns:r="http://schemas.openxmlformats.org/officeDocument/2006/relationships" xmlns:p="http://schemas.openxmlformats.org/presentationml/2006/main">
  <p:tag name="THEMEIDCC" val="2"/>
</p:tagLst>
</file>

<file path=ppt/tags/tag76.xml><?xml version="1.0" encoding="utf-8"?>
<p:tagLst xmlns:a="http://schemas.openxmlformats.org/drawingml/2006/main" xmlns:r="http://schemas.openxmlformats.org/officeDocument/2006/relationships" xmlns:p="http://schemas.openxmlformats.org/presentationml/2006/main">
  <p:tag name="THEMEIDCCC" val="2"/>
</p:tagLst>
</file>

<file path=ppt/tags/tag77.xml><?xml version="1.0" encoding="utf-8"?>
<p:tagLst xmlns:a="http://schemas.openxmlformats.org/drawingml/2006/main" xmlns:r="http://schemas.openxmlformats.org/officeDocument/2006/relationships" xmlns:p="http://schemas.openxmlformats.org/presentationml/2006/main">
  <p:tag name="THEMEIDCC" val="3"/>
</p:tagLst>
</file>

<file path=ppt/tags/tag78.xml><?xml version="1.0" encoding="utf-8"?>
<p:tagLst xmlns:a="http://schemas.openxmlformats.org/drawingml/2006/main" xmlns:r="http://schemas.openxmlformats.org/officeDocument/2006/relationships" xmlns:p="http://schemas.openxmlformats.org/presentationml/2006/main">
  <p:tag name="THEMEIDCCC" val="3"/>
</p:tagLst>
</file>

<file path=ppt/tags/tag79.xml><?xml version="1.0" encoding="utf-8"?>
<p:tagLst xmlns:a="http://schemas.openxmlformats.org/drawingml/2006/main" xmlns:r="http://schemas.openxmlformats.org/officeDocument/2006/relationships" xmlns:p="http://schemas.openxmlformats.org/presentationml/2006/main">
  <p:tag name="THEMEIDCC"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80.xml><?xml version="1.0" encoding="utf-8"?>
<p:tagLst xmlns:a="http://schemas.openxmlformats.org/drawingml/2006/main" xmlns:r="http://schemas.openxmlformats.org/officeDocument/2006/relationships" xmlns:p="http://schemas.openxmlformats.org/presentationml/2006/main">
  <p:tag name="THEMEIDCCC" val="4"/>
</p:tagLst>
</file>

<file path=ppt/tags/tag81.xml><?xml version="1.0" encoding="utf-8"?>
<p:tagLst xmlns:a="http://schemas.openxmlformats.org/drawingml/2006/main" xmlns:r="http://schemas.openxmlformats.org/officeDocument/2006/relationships" xmlns:p="http://schemas.openxmlformats.org/presentationml/2006/main">
  <p:tag name="THEMEIDCC" val="5"/>
</p:tagLst>
</file>

<file path=ppt/tags/tag82.xml><?xml version="1.0" encoding="utf-8"?>
<p:tagLst xmlns:a="http://schemas.openxmlformats.org/drawingml/2006/main" xmlns:r="http://schemas.openxmlformats.org/officeDocument/2006/relationships" xmlns:p="http://schemas.openxmlformats.org/presentationml/2006/main">
  <p:tag name="THEMEIDCCC" val="5"/>
</p:tagLst>
</file>

<file path=ppt/tags/tag83.xml><?xml version="1.0" encoding="utf-8"?>
<p:tagLst xmlns:a="http://schemas.openxmlformats.org/drawingml/2006/main" xmlns:r="http://schemas.openxmlformats.org/officeDocument/2006/relationships" xmlns:p="http://schemas.openxmlformats.org/presentationml/2006/main">
  <p:tag name="THEMEIDCC" val="6"/>
</p:tagLst>
</file>

<file path=ppt/tags/tag84.xml><?xml version="1.0" encoding="utf-8"?>
<p:tagLst xmlns:a="http://schemas.openxmlformats.org/drawingml/2006/main" xmlns:r="http://schemas.openxmlformats.org/officeDocument/2006/relationships" xmlns:p="http://schemas.openxmlformats.org/presentationml/2006/main">
  <p:tag name="THEMEIDCCC" val="6"/>
</p:tagLst>
</file>

<file path=ppt/tags/tag85.xml><?xml version="1.0" encoding="utf-8"?>
<p:tagLst xmlns:a="http://schemas.openxmlformats.org/drawingml/2006/main" xmlns:r="http://schemas.openxmlformats.org/officeDocument/2006/relationships" xmlns:p="http://schemas.openxmlformats.org/presentationml/2006/main">
  <p:tag name="THEMEIDCC" val="7"/>
</p:tagLst>
</file>

<file path=ppt/tags/tag86.xml><?xml version="1.0" encoding="utf-8"?>
<p:tagLst xmlns:a="http://schemas.openxmlformats.org/drawingml/2006/main" xmlns:r="http://schemas.openxmlformats.org/officeDocument/2006/relationships" xmlns:p="http://schemas.openxmlformats.org/presentationml/2006/main">
  <p:tag name="THEMEIDCCC" val="7"/>
</p:tagLst>
</file>

<file path=ppt/tags/tag87.xml><?xml version="1.0" encoding="utf-8"?>
<p:tagLst xmlns:a="http://schemas.openxmlformats.org/drawingml/2006/main" xmlns:r="http://schemas.openxmlformats.org/officeDocument/2006/relationships" xmlns:p="http://schemas.openxmlformats.org/presentationml/2006/main">
  <p:tag name="THEMEIDCC" val="8"/>
</p:tagLst>
</file>

<file path=ppt/tags/tag88.xml><?xml version="1.0" encoding="utf-8"?>
<p:tagLst xmlns:a="http://schemas.openxmlformats.org/drawingml/2006/main" xmlns:r="http://schemas.openxmlformats.org/officeDocument/2006/relationships" xmlns:p="http://schemas.openxmlformats.org/presentationml/2006/main">
  <p:tag name="THEMEIDCCC" val="8"/>
</p:tagLst>
</file>

<file path=ppt/tags/tag89.xml><?xml version="1.0" encoding="utf-8"?>
<p:tagLst xmlns:a="http://schemas.openxmlformats.org/drawingml/2006/main" xmlns:r="http://schemas.openxmlformats.org/officeDocument/2006/relationships" xmlns:p="http://schemas.openxmlformats.org/presentationml/2006/main">
  <p:tag name="THEMEIDCC" val="9"/>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ags/tag90.xml><?xml version="1.0" encoding="utf-8"?>
<p:tagLst xmlns:a="http://schemas.openxmlformats.org/drawingml/2006/main" xmlns:r="http://schemas.openxmlformats.org/officeDocument/2006/relationships" xmlns:p="http://schemas.openxmlformats.org/presentationml/2006/main">
  <p:tag name="THEMEIDCCC" val="9"/>
</p:tagLst>
</file>

<file path=ppt/tags/tag91.xml><?xml version="1.0" encoding="utf-8"?>
<p:tagLst xmlns:a="http://schemas.openxmlformats.org/drawingml/2006/main" xmlns:r="http://schemas.openxmlformats.org/officeDocument/2006/relationships" xmlns:p="http://schemas.openxmlformats.org/presentationml/2006/main">
  <p:tag name="THEMEIDCC" val="10"/>
</p:tagLst>
</file>

<file path=ppt/tags/tag92.xml><?xml version="1.0" encoding="utf-8"?>
<p:tagLst xmlns:a="http://schemas.openxmlformats.org/drawingml/2006/main" xmlns:r="http://schemas.openxmlformats.org/officeDocument/2006/relationships" xmlns:p="http://schemas.openxmlformats.org/presentationml/2006/main">
  <p:tag name="THEMEIDCCC" val="10"/>
</p:tagLst>
</file>

<file path=ppt/tags/tag93.xml><?xml version="1.0" encoding="utf-8"?>
<p:tagLst xmlns:a="http://schemas.openxmlformats.org/drawingml/2006/main" xmlns:r="http://schemas.openxmlformats.org/officeDocument/2006/relationships" xmlns:p="http://schemas.openxmlformats.org/presentationml/2006/main">
  <p:tag name="THEMEIDCC" val="11"/>
</p:tagLst>
</file>

<file path=ppt/tags/tag94.xml><?xml version="1.0" encoding="utf-8"?>
<p:tagLst xmlns:a="http://schemas.openxmlformats.org/drawingml/2006/main" xmlns:r="http://schemas.openxmlformats.org/officeDocument/2006/relationships" xmlns:p="http://schemas.openxmlformats.org/presentationml/2006/main">
  <p:tag name="THEMEIDCCC" val="11"/>
</p:tagLst>
</file>

<file path=ppt/tags/tag95.xml><?xml version="1.0" encoding="utf-8"?>
<p:tagLst xmlns:a="http://schemas.openxmlformats.org/drawingml/2006/main" xmlns:r="http://schemas.openxmlformats.org/officeDocument/2006/relationships" xmlns:p="http://schemas.openxmlformats.org/presentationml/2006/main">
  <p:tag name="THEMEIDCC" val="12"/>
</p:tagLst>
</file>

<file path=ppt/tags/tag96.xml><?xml version="1.0" encoding="utf-8"?>
<p:tagLst xmlns:a="http://schemas.openxmlformats.org/drawingml/2006/main" xmlns:r="http://schemas.openxmlformats.org/officeDocument/2006/relationships" xmlns:p="http://schemas.openxmlformats.org/presentationml/2006/main">
  <p:tag name="THEMEIDCCC" val="12"/>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00B0F0"/>
          </a:solidFill>
        </a:ln>
      </a:spPr>
      <a:bodyPr rtlCol="0" anchor="t" anchorCtr="0"/>
      <a:lstStyle>
        <a:defPPr>
          <a:defRPr sz="1200"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1_Divider 2">
  <a:themeElements>
    <a:clrScheme name="tcs palette">
      <a:dk1>
        <a:srgbClr val="FFFFFF"/>
      </a:dk1>
      <a:lt1>
        <a:srgbClr val="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7.xml><?xml version="1.0" encoding="utf-8"?>
<a:theme xmlns:a="http://schemas.openxmlformats.org/drawingml/2006/main" name="1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8.xml><?xml version="1.0" encoding="utf-8"?>
<a:theme xmlns:a="http://schemas.openxmlformats.org/drawingml/2006/main" name="Final TCS Template_210411">
  <a:themeElements>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7FC3D1D4134A4EA3D1E5F2886A8BAF" ma:contentTypeVersion="9" ma:contentTypeDescription="Create a new document." ma:contentTypeScope="" ma:versionID="390fa769db962f7ad2b0bb8af6831a28">
  <xsd:schema xmlns:xsd="http://www.w3.org/2001/XMLSchema" xmlns:p="http://schemas.microsoft.com/office/2006/metadata/properties" xmlns:ns2="1e522788-807d-4c3b-a21c-e4669516c0a0" targetNamespace="http://schemas.microsoft.com/office/2006/metadata/properties" ma:root="true" ma:fieldsID="a00a6fd85a794dfbdcb9938a0ba7f395" ns2:_="">
    <xsd:import namespace="1e522788-807d-4c3b-a21c-e4669516c0a0"/>
    <xsd:element name="properties">
      <xsd:complexType>
        <xsd:sequence>
          <xsd:element name="documentManagement">
            <xsd:complexType>
              <xsd:all>
                <xsd:element ref="ns2:ResearchTracks" minOccurs="0"/>
                <xsd:element ref="ns2:Verticals" minOccurs="0"/>
                <xsd:element ref="ns2:Region" minOccurs="0"/>
                <xsd:element ref="ns2:Services" minOccurs="0"/>
              </xsd:all>
            </xsd:complexType>
          </xsd:element>
        </xsd:sequence>
      </xsd:complexType>
    </xsd:element>
  </xsd:schema>
  <xsd:schema xmlns:xsd="http://www.w3.org/2001/XMLSchema" xmlns:dms="http://schemas.microsoft.com/office/2006/documentManagement/types" targetNamespace="1e522788-807d-4c3b-a21c-e4669516c0a0" elementFormDefault="qualified">
    <xsd:import namespace="http://schemas.microsoft.com/office/2006/documentManagement/types"/>
    <xsd:element name="ResearchTracks" ma:index="8" nillable="true" ma:displayName="ResearchTracks" ma:default="Competitive Profiles" ma:internalName="ResearchTracks">
      <xsd:complexType>
        <xsd:complexContent>
          <xsd:extension base="dms:MultiChoice">
            <xsd:sequence>
              <xsd:element name="Value" maxOccurs="unbounded" minOccurs="0" nillable="true">
                <xsd:simpleType>
                  <xsd:restriction base="dms:Choice">
                    <xsd:enumeration value="Competitive Profiles"/>
                    <xsd:enumeration value="Prospect/Account Profiles"/>
                    <xsd:enumeration value="Industry Profiles"/>
                    <xsd:enumeration value="Regional Profiles"/>
                  </xsd:restriction>
                </xsd:simpleType>
              </xsd:element>
            </xsd:sequence>
          </xsd:extension>
        </xsd:complexContent>
      </xsd:complexType>
    </xsd:element>
    <xsd:element name="Verticals" ma:index="9" nillable="true" ma:displayName="Verticals" ma:default="Retail" ma:internalName="Verticals">
      <xsd:complexType>
        <xsd:complexContent>
          <xsd:extension base="dms:MultiChoice">
            <xsd:sequence>
              <xsd:element name="Value" maxOccurs="unbounded" minOccurs="0" nillable="true">
                <xsd:simpleType>
                  <xsd:restriction base="dms:Choice">
                    <xsd:enumeration value="BFS"/>
                    <xsd:enumeration value="CPG"/>
                    <xsd:enumeration value="Energy &amp; Resources"/>
                    <xsd:enumeration value="Government"/>
                    <xsd:enumeration value="Healthcare"/>
                    <xsd:enumeration value="HiTech"/>
                    <xsd:enumeration value="Insurance"/>
                    <xsd:enumeration value="Lifesciences"/>
                    <xsd:enumeration value="Manufacturing"/>
                    <xsd:enumeration value="Media &amp; Information Services"/>
                    <xsd:enumeration value="Retail"/>
                    <xsd:enumeration value="Telecom"/>
                    <xsd:enumeration value="TTH"/>
                    <xsd:enumeration value="Utilities"/>
                  </xsd:restriction>
                </xsd:simpleType>
              </xsd:element>
            </xsd:sequence>
          </xsd:extension>
        </xsd:complexContent>
      </xsd:complexType>
    </xsd:element>
    <xsd:element name="Region" ma:index="10" nillable="true" ma:displayName="Region" ma:default="Global" ma:internalName="Region">
      <xsd:complexType>
        <xsd:complexContent>
          <xsd:extension base="dms:MultiChoice">
            <xsd:sequence>
              <xsd:element name="Value" maxOccurs="unbounded" minOccurs="0" nillable="true">
                <xsd:simpleType>
                  <xsd:restriction base="dms:Choice">
                    <xsd:enumeration value="US"/>
                    <xsd:enumeration value="UK&amp;I"/>
                    <xsd:enumeration value="Europe"/>
                    <xsd:enumeration value="APAC"/>
                    <xsd:enumeration value="India"/>
                    <xsd:enumeration value="Emerging Markets"/>
                    <xsd:enumeration value="LatAm"/>
                    <xsd:enumeration value="North America"/>
                    <xsd:enumeration value="Global"/>
                    <xsd:enumeration value="ASEAN"/>
                    <xsd:enumeration value="ANZ"/>
                    <xsd:enumeration value="Greater China"/>
                    <xsd:enumeration value="Japan &amp; South Korea"/>
                    <xsd:enumeration value="Mediterranean"/>
                    <xsd:enumeration value="Eastern Europe"/>
                    <xsd:enumeration value="South Africa"/>
                    <xsd:enumeration value="CIS"/>
                    <xsd:enumeration value="Middle East &amp; North Africa"/>
                    <xsd:enumeration value="Benelux"/>
                    <xsd:enumeration value="Central Europe"/>
                    <xsd:enumeration value="Nordics"/>
                    <xsd:enumeration value="South Europe"/>
                    <xsd:enumeration value="France"/>
                    <xsd:enumeration value="Switzerland"/>
                  </xsd:restriction>
                </xsd:simpleType>
              </xsd:element>
            </xsd:sequence>
          </xsd:extension>
        </xsd:complexContent>
      </xsd:complexType>
    </xsd:element>
    <xsd:element name="Services" ma:index="11" nillable="true" ma:displayName="Services" ma:default="IT Services" ma:internalName="Services">
      <xsd:complexType>
        <xsd:complexContent>
          <xsd:extension base="dms:MultiChoice">
            <xsd:sequence>
              <xsd:element name="Value" maxOccurs="unbounded" minOccurs="0" nillable="true">
                <xsd:simpleType>
                  <xsd:restriction base="dms:Choice">
                    <xsd:enumeration value="Platform BPO"/>
                    <xsd:enumeration value="TCS FS"/>
                    <xsd:enumeration value="GCP"/>
                    <xsd:enumeration value="EIS"/>
                    <xsd:enumeration value="SMB"/>
                    <xsd:enumeration value="BPO"/>
                    <xsd:enumeration value="ISIT"/>
                    <xsd:enumeration value="Assurance"/>
                    <xsd:enumeration value="IT Serv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Region xmlns="1e522788-807d-4c3b-a21c-e4669516c0a0">
      <Value>Global</Value>
    </Region>
    <ResearchTracks xmlns="1e522788-807d-4c3b-a21c-e4669516c0a0">
      <Value>Competitive Profiles</Value>
    </ResearchTracks>
    <Services xmlns="1e522788-807d-4c3b-a21c-e4669516c0a0">
      <Value>IT Services</Value>
    </Services>
    <Verticals xmlns="1e522788-807d-4c3b-a21c-e4669516c0a0">
      <Value>HiTech</Value>
    </Verticals>
  </documentManagement>
</p:properties>
</file>

<file path=customXml/itemProps1.xml><?xml version="1.0" encoding="utf-8"?>
<ds:datastoreItem xmlns:ds="http://schemas.openxmlformats.org/officeDocument/2006/customXml" ds:itemID="{D6F17810-EDE2-4EF2-902C-74A0C32ED742}"/>
</file>

<file path=customXml/itemProps2.xml><?xml version="1.0" encoding="utf-8"?>
<ds:datastoreItem xmlns:ds="http://schemas.openxmlformats.org/officeDocument/2006/customXml" ds:itemID="{6CDDA010-94BE-4DB1-A8D9-09655B050707}"/>
</file>

<file path=customXml/itemProps3.xml><?xml version="1.0" encoding="utf-8"?>
<ds:datastoreItem xmlns:ds="http://schemas.openxmlformats.org/officeDocument/2006/customXml" ds:itemID="{45E606A2-D5B1-4542-BA27-D7C617E41EDE}"/>
</file>

<file path=docProps/app.xml><?xml version="1.0" encoding="utf-8"?>
<Properties xmlns="http://schemas.openxmlformats.org/officeDocument/2006/extended-properties" xmlns:vt="http://schemas.openxmlformats.org/officeDocument/2006/docPropsVTypes">
  <Template>TCS_Presentation Template</Template>
  <TotalTime>18765</TotalTime>
  <Words>7534</Words>
  <Application>Microsoft Office PowerPoint</Application>
  <PresentationFormat>On-screen Show (4:3)</PresentationFormat>
  <Paragraphs>901</Paragraphs>
  <Slides>50</Slides>
  <Notes>33</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50</vt:i4>
      </vt:variant>
    </vt:vector>
  </HeadingPairs>
  <TitlesOfParts>
    <vt:vector size="59" baseType="lpstr">
      <vt:lpstr>TCS_Presentation Template</vt:lpstr>
      <vt:lpstr>Divider 1</vt:lpstr>
      <vt:lpstr>Divider 2</vt:lpstr>
      <vt:lpstr>Divider 3</vt:lpstr>
      <vt:lpstr>Thank You</vt:lpstr>
      <vt:lpstr>1_Divider 2</vt:lpstr>
      <vt:lpstr>1_TCS_Presentation Template</vt:lpstr>
      <vt:lpstr>Final TCS Template_210411</vt:lpstr>
      <vt:lpstr>Acrobat Document</vt:lpstr>
      <vt:lpstr>Infosys Hi Tech Competitor Intelligence Report</vt:lpstr>
      <vt:lpstr>Table of Contents</vt:lpstr>
      <vt:lpstr>Slide 3</vt:lpstr>
      <vt:lpstr>Infosys High Tech Evolution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Thank You </vt:lpstr>
    </vt:vector>
  </TitlesOfParts>
  <Company>TCS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Hi Tech_Corporate CI_Feb 2012</dc:title>
  <dc:creator>217773;184581</dc:creator>
  <cp:lastModifiedBy>773213</cp:lastModifiedBy>
  <cp:revision>1470</cp:revision>
  <dcterms:created xsi:type="dcterms:W3CDTF">2011-04-20T10:04:31Z</dcterms:created>
  <dcterms:modified xsi:type="dcterms:W3CDTF">2013-10-15T04:51:35Z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0x010100EA7FC3D1D4134A4EA3D1E5F2886A8BAF</vt:lpwstr>
  </property>
  <property fmtid="{D5CDD505-2E9C-101B-9397-08002B2CF9AE}" pid="3" name="Region">
    <vt:lpwstr>Global</vt:lpwstr>
  </property>
  <property fmtid="{D5CDD505-2E9C-101B-9397-08002B2CF9AE}" pid="4" name="Services">
    <vt:lpwstr>IT Services</vt:lpwstr>
  </property>
  <property fmtid="{D5CDD505-2E9C-101B-9397-08002B2CF9AE}" pid="5" name="ResearchTracks">
    <vt:lpwstr>Competitive Profiles</vt:lpwstr>
  </property>
  <property fmtid="{D5CDD505-2E9C-101B-9397-08002B2CF9AE}" pid="6" name="Verticals">
    <vt:lpwstr>HiTech</vt:lpwstr>
  </property>
</Properties>
</file>