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slideMasters/slideMaster8.xml" ContentType="application/vnd.openxmlformats-officedocument.presentationml.slideMaster+xml"/>
  <Override PartName="/ppt/tags/tag41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30.xml" ContentType="application/vnd.openxmlformats-officedocument.presentationml.tags+xml"/>
  <Override PartName="/ppt/theme/theme10.xml" ContentType="application/vnd.openxmlformats-officedocument.theme+xml"/>
  <Override PartName="/ppt/diagrams/colors4.xml" ContentType="application/vnd.openxmlformats-officedocument.drawingml.diagramColors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diagrams/drawing3.xml" ContentType="application/vnd.ms-office.drawingml.diagramDrawing+xml"/>
  <Override PartName="/customXml/itemProps2.xml" ContentType="application/vnd.openxmlformats-officedocument.customXmlPropertie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quickStyle3.xml" ContentType="application/vnd.openxmlformats-officedocument.drawingml.diagramStyl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21.xml" ContentType="application/vnd.openxmlformats-officedocument.presentationml.slideLayout+xml"/>
  <Override PartName="/ppt/tags/tag2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diagrams/data3.xml" ContentType="application/vnd.openxmlformats-officedocument.drawingml.diagramData+xml"/>
  <Override PartName="/ppt/slideMasters/slideMaster5.xml" ContentType="application/vnd.openxmlformats-officedocument.presentationml.slideMaster+xml"/>
  <Override PartName="/ppt/tags/tag20.xml" ContentType="application/vnd.openxmlformats-officedocument.presentationml.tags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theme/theme11.xml" ContentType="application/vnd.openxmlformats-officedocument.them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Default Extension="rels" ContentType="application/vnd.openxmlformats-package.relationship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diagrams/drawing1.xml" ContentType="application/vnd.ms-office.drawingml.diagramDrawing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quickStyle1.xml" ContentType="application/vnd.openxmlformats-officedocument.drawingml.diagramStyl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heme/theme9.xml" ContentType="application/vnd.openxmlformats-officedocument.them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Layouts/slideLayout39.xml" ContentType="application/vnd.openxmlformats-officedocument.presentationml.slideLayout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diagrams/quickStyle2.xml" ContentType="application/vnd.openxmlformats-officedocument.drawingml.diagramStyle+xml"/>
  <Override PartName="/customXml/itemProps1.xml" ContentType="application/vnd.openxmlformats-officedocument.customXmlProperties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45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heme/theme6.xml" ContentType="application/vnd.openxmlformats-officedocument.theme+xml"/>
  <Default Extension="bin" ContentType="application/vnd.openxmlformats-officedocument.presentationml.printerSettings"/>
  <Override PartName="/ppt/slideLayouts/slideLayout5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7.xml" ContentType="application/vnd.openxmlformats-officedocument.presentationml.tags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3" r:id="rId3"/>
    <p:sldMasterId id="2147483694" r:id="rId4"/>
    <p:sldMasterId id="2147483705" r:id="rId5"/>
    <p:sldMasterId id="2147483777" r:id="rId6"/>
    <p:sldMasterId id="2147483915" r:id="rId7"/>
    <p:sldMasterId id="2147483986" r:id="rId8"/>
    <p:sldMasterId id="2147483990" r:id="rId9"/>
    <p:sldMasterId id="2147483994" r:id="rId10"/>
  </p:sldMasterIdLst>
  <p:notesMasterIdLst>
    <p:notesMasterId r:id="rId19"/>
  </p:notesMasterIdLst>
  <p:sldIdLst>
    <p:sldId id="256" r:id="rId11"/>
    <p:sldId id="641" r:id="rId12"/>
    <p:sldId id="642" r:id="rId13"/>
    <p:sldId id="643" r:id="rId14"/>
    <p:sldId id="644" r:id="rId15"/>
    <p:sldId id="645" r:id="rId16"/>
    <p:sldId id="646" r:id="rId17"/>
    <p:sldId id="64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BC1C06-57BF-4744-AE8C-8B08ED860876}">
          <p14:sldIdLst>
            <p14:sldId id="256"/>
            <p14:sldId id="641"/>
            <p14:sldId id="642"/>
            <p14:sldId id="643"/>
            <p14:sldId id="644"/>
            <p14:sldId id="645"/>
            <p14:sldId id="646"/>
            <p14:sldId id="64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shmat" initials="" lastIdx="1" clrIdx="0"/>
  <p:cmAuthor id="1" name="manisham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5CB"/>
    <a:srgbClr val="DEDEDE"/>
    <a:srgbClr val="2DBDDF"/>
    <a:srgbClr val="CCECFF"/>
    <a:srgbClr val="F8FDFE"/>
    <a:srgbClr val="000000"/>
    <a:srgbClr val="EEECE1"/>
    <a:srgbClr val="08927B"/>
    <a:srgbClr val="236B85"/>
    <a:srgbClr val="3C7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1" autoAdjust="0"/>
    <p:restoredTop sz="90057" autoAdjust="0"/>
  </p:normalViewPr>
  <p:slideViewPr>
    <p:cSldViewPr>
      <p:cViewPr varScale="1">
        <p:scale>
          <a:sx n="125" d="100"/>
          <a:sy n="125" d="100"/>
        </p:scale>
        <p:origin x="-336" y="-120"/>
      </p:cViewPr>
      <p:guideLst>
        <p:guide orient="horz" pos="768"/>
        <p:guide pos="5616"/>
        <p:guide pos="144"/>
      </p:guideLst>
    </p:cSldViewPr>
  </p:slideViewPr>
  <p:outlineViewPr>
    <p:cViewPr>
      <p:scale>
        <a:sx n="33" d="100"/>
        <a:sy n="33" d="100"/>
      </p:scale>
      <p:origin x="0" y="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8" Type="http://schemas.openxmlformats.org/officeDocument/2006/relationships/slideMaster" Target="slideMasters/slideMaster8.xml"/><Relationship Id="rId26" Type="http://schemas.openxmlformats.org/officeDocument/2006/relationships/customXml" Target="../customXml/item1.xml"/><Relationship Id="rId2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5" Type="http://schemas.openxmlformats.org/officeDocument/2006/relationships/tableStyles" Target="tableStyles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20" Type="http://schemas.openxmlformats.org/officeDocument/2006/relationships/printerSettings" Target="printerSettings/printerSettings1.bin"/><Relationship Id="rId16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24" Type="http://schemas.openxmlformats.org/officeDocument/2006/relationships/theme" Target="theme/theme1.xml"/><Relationship Id="rId11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viewProps" Target="viewProps.xml"/><Relationship Id="rId15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28" Type="http://schemas.openxmlformats.org/officeDocument/2006/relationships/customXml" Target="../customXml/item3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9" Type="http://schemas.openxmlformats.org/officeDocument/2006/relationships/slideMaster" Target="slideMasters/slideMaster9.xml"/><Relationship Id="rId22" Type="http://schemas.openxmlformats.org/officeDocument/2006/relationships/presProps" Target="presProps.xml"/><Relationship Id="rId14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C7951-A68F-4CD6-B3F0-F1CAF39499FC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2A74CC-72B6-4824-9567-C81DCE3122DC}">
      <dgm:prSet phldrT="[Text]"/>
      <dgm:spPr/>
      <dgm:t>
        <a:bodyPr/>
        <a:lstStyle/>
        <a:p>
          <a:r>
            <a:rPr lang="en-US" dirty="0" smtClean="0"/>
            <a:t>Positive</a:t>
          </a:r>
          <a:endParaRPr lang="en-US" dirty="0"/>
        </a:p>
      </dgm:t>
    </dgm:pt>
    <dgm:pt modelId="{207CB896-2A19-4965-AB1B-888276E9A202}" type="parTrans" cxnId="{4DD9F21A-0F59-4481-9094-D7285A429494}">
      <dgm:prSet/>
      <dgm:spPr/>
      <dgm:t>
        <a:bodyPr/>
        <a:lstStyle/>
        <a:p>
          <a:endParaRPr lang="en-US"/>
        </a:p>
      </dgm:t>
    </dgm:pt>
    <dgm:pt modelId="{A213FC19-89B3-4C0F-81EC-41D6881D0283}" type="sibTrans" cxnId="{4DD9F21A-0F59-4481-9094-D7285A429494}">
      <dgm:prSet/>
      <dgm:spPr/>
      <dgm:t>
        <a:bodyPr/>
        <a:lstStyle/>
        <a:p>
          <a:endParaRPr lang="en-US"/>
        </a:p>
      </dgm:t>
    </dgm:pt>
    <dgm:pt modelId="{29535B5B-4EEF-4D6E-95AF-4D0D329B8DE5}">
      <dgm:prSet phldrT="[Text]"/>
      <dgm:spPr/>
      <dgm:t>
        <a:bodyPr/>
        <a:lstStyle/>
        <a:p>
          <a:r>
            <a:rPr lang="en-US" dirty="0" smtClean="0"/>
            <a:t>The surge in positive posts came when Companies chose to implement </a:t>
          </a:r>
          <a:r>
            <a:rPr lang="en-US" dirty="0" err="1" smtClean="0"/>
            <a:t>MSDynamics</a:t>
          </a:r>
          <a:r>
            <a:rPr lang="en-US" dirty="0" smtClean="0"/>
            <a:t> and when </a:t>
          </a:r>
          <a:r>
            <a:rPr lang="en-US" dirty="0" smtClean="0"/>
            <a:t>Microsoft </a:t>
          </a:r>
          <a:r>
            <a:rPr lang="en-US" dirty="0" smtClean="0"/>
            <a:t>choses a company as Gold MS cloud solution provider.</a:t>
          </a:r>
          <a:endParaRPr lang="en-US" dirty="0"/>
        </a:p>
      </dgm:t>
    </dgm:pt>
    <dgm:pt modelId="{12F2823A-6008-4A67-8D89-CA35903C84C3}" type="parTrans" cxnId="{7171E8FF-DBCA-4931-8781-74FCC3F19FAF}">
      <dgm:prSet/>
      <dgm:spPr/>
      <dgm:t>
        <a:bodyPr/>
        <a:lstStyle/>
        <a:p>
          <a:endParaRPr lang="en-US"/>
        </a:p>
      </dgm:t>
    </dgm:pt>
    <dgm:pt modelId="{A3FA6E32-FA5B-4212-B687-E12F7F54150F}" type="sibTrans" cxnId="{7171E8FF-DBCA-4931-8781-74FCC3F19FAF}">
      <dgm:prSet/>
      <dgm:spPr/>
      <dgm:t>
        <a:bodyPr/>
        <a:lstStyle/>
        <a:p>
          <a:endParaRPr lang="en-US"/>
        </a:p>
      </dgm:t>
    </dgm:pt>
    <dgm:pt modelId="{38D010E1-A310-4FF3-80FF-03BA0CCD1F59}">
      <dgm:prSet phldrT="[Text]"/>
      <dgm:spPr/>
      <dgm:t>
        <a:bodyPr/>
        <a:lstStyle/>
        <a:p>
          <a:r>
            <a:rPr lang="en-US" dirty="0" smtClean="0"/>
            <a:t>Negative</a:t>
          </a:r>
          <a:endParaRPr lang="en-US" dirty="0"/>
        </a:p>
      </dgm:t>
    </dgm:pt>
    <dgm:pt modelId="{37A78515-B6A3-4AC8-AD5B-D8A1AC0A64A6}" type="parTrans" cxnId="{E8A7641D-1166-4712-A93A-1F7201F68BF4}">
      <dgm:prSet/>
      <dgm:spPr/>
      <dgm:t>
        <a:bodyPr/>
        <a:lstStyle/>
        <a:p>
          <a:endParaRPr lang="en-US"/>
        </a:p>
      </dgm:t>
    </dgm:pt>
    <dgm:pt modelId="{9BCE58F1-AD29-4842-851D-C732F80313F1}" type="sibTrans" cxnId="{E8A7641D-1166-4712-A93A-1F7201F68BF4}">
      <dgm:prSet/>
      <dgm:spPr/>
      <dgm:t>
        <a:bodyPr/>
        <a:lstStyle/>
        <a:p>
          <a:endParaRPr lang="en-US"/>
        </a:p>
      </dgm:t>
    </dgm:pt>
    <dgm:pt modelId="{32967C3B-967D-4E09-BD19-3433EAB2B0D1}">
      <dgm:prSet phldrT="[Text]"/>
      <dgm:spPr/>
      <dgm:t>
        <a:bodyPr/>
        <a:lstStyle/>
        <a:p>
          <a:r>
            <a:rPr lang="en-US" dirty="0" smtClean="0"/>
            <a:t>The negative sentiments is because of failure of ERP implementations by vendor. </a:t>
          </a:r>
          <a:endParaRPr lang="en-US" dirty="0"/>
        </a:p>
      </dgm:t>
    </dgm:pt>
    <dgm:pt modelId="{D34C9EDC-128D-4770-9168-1D6C9FA4923B}" type="parTrans" cxnId="{2B2B1F0D-86A3-4AA9-8E5F-A1FED16E957C}">
      <dgm:prSet/>
      <dgm:spPr/>
      <dgm:t>
        <a:bodyPr/>
        <a:lstStyle/>
        <a:p>
          <a:endParaRPr lang="en-US"/>
        </a:p>
      </dgm:t>
    </dgm:pt>
    <dgm:pt modelId="{FF6D84A2-F19E-4402-942E-CF1E82060FBD}" type="sibTrans" cxnId="{2B2B1F0D-86A3-4AA9-8E5F-A1FED16E957C}">
      <dgm:prSet/>
      <dgm:spPr/>
      <dgm:t>
        <a:bodyPr/>
        <a:lstStyle/>
        <a:p>
          <a:endParaRPr lang="en-US"/>
        </a:p>
      </dgm:t>
    </dgm:pt>
    <dgm:pt modelId="{78EC39F2-2908-4A8B-9598-B694071A2704}">
      <dgm:prSet phldrT="[Text]"/>
      <dgm:spPr/>
      <dgm:t>
        <a:bodyPr/>
        <a:lstStyle/>
        <a:p>
          <a:r>
            <a:rPr lang="en-US" dirty="0" smtClean="0"/>
            <a:t>Neutral</a:t>
          </a:r>
          <a:endParaRPr lang="en-US" dirty="0"/>
        </a:p>
      </dgm:t>
    </dgm:pt>
    <dgm:pt modelId="{DCE87A02-A0BF-47DA-8B61-C341B8A1B601}" type="parTrans" cxnId="{A62952BF-D657-479C-8F0C-48C074978E7F}">
      <dgm:prSet/>
      <dgm:spPr/>
      <dgm:t>
        <a:bodyPr/>
        <a:lstStyle/>
        <a:p>
          <a:endParaRPr lang="en-US"/>
        </a:p>
      </dgm:t>
    </dgm:pt>
    <dgm:pt modelId="{4B969D66-90EE-463F-861D-8E5B1C3E87C4}" type="sibTrans" cxnId="{A62952BF-D657-479C-8F0C-48C074978E7F}">
      <dgm:prSet/>
      <dgm:spPr/>
      <dgm:t>
        <a:bodyPr/>
        <a:lstStyle/>
        <a:p>
          <a:endParaRPr lang="en-US"/>
        </a:p>
      </dgm:t>
    </dgm:pt>
    <dgm:pt modelId="{CCBB66EE-C7C9-45D3-B13D-FA2E39020619}">
      <dgm:prSet phldrT="[Text]"/>
      <dgm:spPr/>
      <dgm:t>
        <a:bodyPr/>
        <a:lstStyle/>
        <a:p>
          <a:r>
            <a:rPr lang="en-US" dirty="0" smtClean="0"/>
            <a:t>Posts perceived as neutral mentions </a:t>
          </a:r>
          <a:r>
            <a:rPr lang="en-US" dirty="0" smtClean="0"/>
            <a:t>Microsoft </a:t>
          </a:r>
          <a:r>
            <a:rPr lang="en-US" dirty="0" smtClean="0"/>
            <a:t>as a brand name in related articles.</a:t>
          </a:r>
          <a:endParaRPr lang="en-US" dirty="0"/>
        </a:p>
      </dgm:t>
    </dgm:pt>
    <dgm:pt modelId="{34664772-8BA9-4F97-8BEA-1DCDF6950B85}" type="parTrans" cxnId="{54AC84B3-2456-408D-9B38-2BEF21F32F39}">
      <dgm:prSet/>
      <dgm:spPr/>
      <dgm:t>
        <a:bodyPr/>
        <a:lstStyle/>
        <a:p>
          <a:endParaRPr lang="en-US"/>
        </a:p>
      </dgm:t>
    </dgm:pt>
    <dgm:pt modelId="{21B62151-8982-4667-926A-F17D9C19F9CB}" type="sibTrans" cxnId="{54AC84B3-2456-408D-9B38-2BEF21F32F39}">
      <dgm:prSet/>
      <dgm:spPr/>
      <dgm:t>
        <a:bodyPr/>
        <a:lstStyle/>
        <a:p>
          <a:endParaRPr lang="en-US"/>
        </a:p>
      </dgm:t>
    </dgm:pt>
    <dgm:pt modelId="{3EE4F146-ADC4-2F44-9B77-D14EC1351BA6}">
      <dgm:prSet phldrT="[Text]"/>
      <dgm:spPr/>
      <dgm:t>
        <a:bodyPr/>
        <a:lstStyle/>
        <a:p>
          <a:r>
            <a:rPr lang="en-US" dirty="0" smtClean="0"/>
            <a:t>The second peak in negative posts came when SAP introduced HANA in-memory database</a:t>
          </a:r>
          <a:endParaRPr lang="en-US" dirty="0"/>
        </a:p>
      </dgm:t>
    </dgm:pt>
    <dgm:pt modelId="{D105A9D9-5661-5F4E-9C7B-A14F724B4800}" type="parTrans" cxnId="{05E255AA-ED4C-344E-9B72-E5D96B72E9B7}">
      <dgm:prSet/>
      <dgm:spPr/>
      <dgm:t>
        <a:bodyPr/>
        <a:lstStyle/>
        <a:p>
          <a:endParaRPr lang="en-US"/>
        </a:p>
      </dgm:t>
    </dgm:pt>
    <dgm:pt modelId="{CDA82944-3143-F84D-953F-88C5C1D2B9C5}" type="sibTrans" cxnId="{05E255AA-ED4C-344E-9B72-E5D96B72E9B7}">
      <dgm:prSet/>
      <dgm:spPr/>
      <dgm:t>
        <a:bodyPr/>
        <a:lstStyle/>
        <a:p>
          <a:endParaRPr lang="en-US"/>
        </a:p>
      </dgm:t>
    </dgm:pt>
    <dgm:pt modelId="{BB74455A-DC00-9641-9A2E-EC51271702D6}">
      <dgm:prSet phldrT="[Text]"/>
      <dgm:spPr/>
      <dgm:t>
        <a:bodyPr/>
        <a:lstStyle/>
        <a:p>
          <a:r>
            <a:rPr lang="en-US" dirty="0" smtClean="0"/>
            <a:t>Many posts were wrongly perceived as neutral instead of negative or positive.</a:t>
          </a:r>
          <a:endParaRPr lang="en-US" dirty="0"/>
        </a:p>
      </dgm:t>
    </dgm:pt>
    <dgm:pt modelId="{84F97284-7B27-3941-9986-54BF8F0C807A}" type="parTrans" cxnId="{54A71DA1-6038-D74E-983B-2911500F21D8}">
      <dgm:prSet/>
      <dgm:spPr/>
      <dgm:t>
        <a:bodyPr/>
        <a:lstStyle/>
        <a:p>
          <a:endParaRPr lang="en-US"/>
        </a:p>
      </dgm:t>
    </dgm:pt>
    <dgm:pt modelId="{D1DA9C37-404B-094B-9AC6-A7AF5993A7BC}" type="sibTrans" cxnId="{54A71DA1-6038-D74E-983B-2911500F21D8}">
      <dgm:prSet/>
      <dgm:spPr/>
      <dgm:t>
        <a:bodyPr/>
        <a:lstStyle/>
        <a:p>
          <a:endParaRPr lang="en-US"/>
        </a:p>
      </dgm:t>
    </dgm:pt>
    <dgm:pt modelId="{751D249C-DD11-447F-947E-94FD04EC0010}" type="pres">
      <dgm:prSet presAssocID="{C27C7951-A68F-4CD6-B3F0-F1CAF39499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22342D-65F8-4EAF-B193-AB2F463FB67E}" type="pres">
      <dgm:prSet presAssocID="{38D010E1-A310-4FF3-80FF-03BA0CCD1F59}" presName="composite" presStyleCnt="0"/>
      <dgm:spPr/>
      <dgm:t>
        <a:bodyPr/>
        <a:lstStyle/>
        <a:p>
          <a:endParaRPr lang="en-US"/>
        </a:p>
      </dgm:t>
    </dgm:pt>
    <dgm:pt modelId="{572A4DAE-E31E-4B37-8327-A48B3F2DB215}" type="pres">
      <dgm:prSet presAssocID="{38D010E1-A310-4FF3-80FF-03BA0CCD1F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14B5F-822B-44DD-B241-B10C678B8625}" type="pres">
      <dgm:prSet presAssocID="{38D010E1-A310-4FF3-80FF-03BA0CCD1F5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31A45-7192-4561-BD74-791AF220FAEC}" type="pres">
      <dgm:prSet presAssocID="{9BCE58F1-AD29-4842-851D-C732F80313F1}" presName="space" presStyleCnt="0"/>
      <dgm:spPr/>
      <dgm:t>
        <a:bodyPr/>
        <a:lstStyle/>
        <a:p>
          <a:endParaRPr lang="en-US"/>
        </a:p>
      </dgm:t>
    </dgm:pt>
    <dgm:pt modelId="{44F1F28B-91AD-44E7-857F-D168F1781EC0}" type="pres">
      <dgm:prSet presAssocID="{902A74CC-72B6-4824-9567-C81DCE3122DC}" presName="composite" presStyleCnt="0"/>
      <dgm:spPr/>
      <dgm:t>
        <a:bodyPr/>
        <a:lstStyle/>
        <a:p>
          <a:endParaRPr lang="en-US"/>
        </a:p>
      </dgm:t>
    </dgm:pt>
    <dgm:pt modelId="{A44B035C-022A-4689-9D1B-49E0157C2F19}" type="pres">
      <dgm:prSet presAssocID="{902A74CC-72B6-4824-9567-C81DCE3122D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7FB64-18A4-4533-AA80-9B8B4ABF4716}" type="pres">
      <dgm:prSet presAssocID="{902A74CC-72B6-4824-9567-C81DCE3122D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A8E4D-1377-4105-89F6-7B0953C4E4F0}" type="pres">
      <dgm:prSet presAssocID="{A213FC19-89B3-4C0F-81EC-41D6881D0283}" presName="space" presStyleCnt="0"/>
      <dgm:spPr/>
      <dgm:t>
        <a:bodyPr/>
        <a:lstStyle/>
        <a:p>
          <a:endParaRPr lang="en-US"/>
        </a:p>
      </dgm:t>
    </dgm:pt>
    <dgm:pt modelId="{9B861E1D-69EF-4767-9AF6-A04131BD6710}" type="pres">
      <dgm:prSet presAssocID="{78EC39F2-2908-4A8B-9598-B694071A2704}" presName="composite" presStyleCnt="0"/>
      <dgm:spPr/>
      <dgm:t>
        <a:bodyPr/>
        <a:lstStyle/>
        <a:p>
          <a:endParaRPr lang="en-US"/>
        </a:p>
      </dgm:t>
    </dgm:pt>
    <dgm:pt modelId="{B41ED749-9C9D-4397-9117-77C798A6E66E}" type="pres">
      <dgm:prSet presAssocID="{78EC39F2-2908-4A8B-9598-B694071A270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04F19-03F6-4522-A70F-9B2FA86687C2}" type="pres">
      <dgm:prSet presAssocID="{78EC39F2-2908-4A8B-9598-B694071A270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E40973-F5E5-574B-A68A-2F8BE4D0F737}" type="presOf" srcId="{CCBB66EE-C7C9-45D3-B13D-FA2E39020619}" destId="{C4804F19-03F6-4522-A70F-9B2FA86687C2}" srcOrd="0" destOrd="0" presId="urn:microsoft.com/office/officeart/2005/8/layout/hList1"/>
    <dgm:cxn modelId="{05CEAA1F-288E-8847-9E23-1FF572274267}" type="presOf" srcId="{32967C3B-967D-4E09-BD19-3433EAB2B0D1}" destId="{9A814B5F-822B-44DD-B241-B10C678B8625}" srcOrd="0" destOrd="0" presId="urn:microsoft.com/office/officeart/2005/8/layout/hList1"/>
    <dgm:cxn modelId="{7199A5C4-6E7C-6746-B449-ED3C816493F8}" type="presOf" srcId="{3EE4F146-ADC4-2F44-9B77-D14EC1351BA6}" destId="{9A814B5F-822B-44DD-B241-B10C678B8625}" srcOrd="0" destOrd="1" presId="urn:microsoft.com/office/officeart/2005/8/layout/hList1"/>
    <dgm:cxn modelId="{05E255AA-ED4C-344E-9B72-E5D96B72E9B7}" srcId="{38D010E1-A310-4FF3-80FF-03BA0CCD1F59}" destId="{3EE4F146-ADC4-2F44-9B77-D14EC1351BA6}" srcOrd="1" destOrd="0" parTransId="{D105A9D9-5661-5F4E-9C7B-A14F724B4800}" sibTransId="{CDA82944-3143-F84D-953F-88C5C1D2B9C5}"/>
    <dgm:cxn modelId="{4DD9F21A-0F59-4481-9094-D7285A429494}" srcId="{C27C7951-A68F-4CD6-B3F0-F1CAF39499FC}" destId="{902A74CC-72B6-4824-9567-C81DCE3122DC}" srcOrd="1" destOrd="0" parTransId="{207CB896-2A19-4965-AB1B-888276E9A202}" sibTransId="{A213FC19-89B3-4C0F-81EC-41D6881D0283}"/>
    <dgm:cxn modelId="{54A71DA1-6038-D74E-983B-2911500F21D8}" srcId="{78EC39F2-2908-4A8B-9598-B694071A2704}" destId="{BB74455A-DC00-9641-9A2E-EC51271702D6}" srcOrd="1" destOrd="0" parTransId="{84F97284-7B27-3941-9986-54BF8F0C807A}" sibTransId="{D1DA9C37-404B-094B-9AC6-A7AF5993A7BC}"/>
    <dgm:cxn modelId="{54AC84B3-2456-408D-9B38-2BEF21F32F39}" srcId="{78EC39F2-2908-4A8B-9598-B694071A2704}" destId="{CCBB66EE-C7C9-45D3-B13D-FA2E39020619}" srcOrd="0" destOrd="0" parTransId="{34664772-8BA9-4F97-8BEA-1DCDF6950B85}" sibTransId="{21B62151-8982-4667-926A-F17D9C19F9CB}"/>
    <dgm:cxn modelId="{E8A7641D-1166-4712-A93A-1F7201F68BF4}" srcId="{C27C7951-A68F-4CD6-B3F0-F1CAF39499FC}" destId="{38D010E1-A310-4FF3-80FF-03BA0CCD1F59}" srcOrd="0" destOrd="0" parTransId="{37A78515-B6A3-4AC8-AD5B-D8A1AC0A64A6}" sibTransId="{9BCE58F1-AD29-4842-851D-C732F80313F1}"/>
    <dgm:cxn modelId="{A62952BF-D657-479C-8F0C-48C074978E7F}" srcId="{C27C7951-A68F-4CD6-B3F0-F1CAF39499FC}" destId="{78EC39F2-2908-4A8B-9598-B694071A2704}" srcOrd="2" destOrd="0" parTransId="{DCE87A02-A0BF-47DA-8B61-C341B8A1B601}" sibTransId="{4B969D66-90EE-463F-861D-8E5B1C3E87C4}"/>
    <dgm:cxn modelId="{DC865A60-00B4-784F-B12C-47F0FA750572}" type="presOf" srcId="{29535B5B-4EEF-4D6E-95AF-4D0D329B8DE5}" destId="{3D57FB64-18A4-4533-AA80-9B8B4ABF4716}" srcOrd="0" destOrd="0" presId="urn:microsoft.com/office/officeart/2005/8/layout/hList1"/>
    <dgm:cxn modelId="{7171E8FF-DBCA-4931-8781-74FCC3F19FAF}" srcId="{902A74CC-72B6-4824-9567-C81DCE3122DC}" destId="{29535B5B-4EEF-4D6E-95AF-4D0D329B8DE5}" srcOrd="0" destOrd="0" parTransId="{12F2823A-6008-4A67-8D89-CA35903C84C3}" sibTransId="{A3FA6E32-FA5B-4212-B687-E12F7F54150F}"/>
    <dgm:cxn modelId="{E47713AA-39D6-3741-B3A2-60E020FABA7B}" type="presOf" srcId="{78EC39F2-2908-4A8B-9598-B694071A2704}" destId="{B41ED749-9C9D-4397-9117-77C798A6E66E}" srcOrd="0" destOrd="0" presId="urn:microsoft.com/office/officeart/2005/8/layout/hList1"/>
    <dgm:cxn modelId="{2D257CE9-3E6D-A447-81BE-46E9B8F886F8}" type="presOf" srcId="{BB74455A-DC00-9641-9A2E-EC51271702D6}" destId="{C4804F19-03F6-4522-A70F-9B2FA86687C2}" srcOrd="0" destOrd="1" presId="urn:microsoft.com/office/officeart/2005/8/layout/hList1"/>
    <dgm:cxn modelId="{A962ADB3-6C28-0646-980B-AE1C816E9EEF}" type="presOf" srcId="{902A74CC-72B6-4824-9567-C81DCE3122DC}" destId="{A44B035C-022A-4689-9D1B-49E0157C2F19}" srcOrd="0" destOrd="0" presId="urn:microsoft.com/office/officeart/2005/8/layout/hList1"/>
    <dgm:cxn modelId="{D4CA459D-8624-274B-BA6B-06E82A03094E}" type="presOf" srcId="{C27C7951-A68F-4CD6-B3F0-F1CAF39499FC}" destId="{751D249C-DD11-447F-947E-94FD04EC0010}" srcOrd="0" destOrd="0" presId="urn:microsoft.com/office/officeart/2005/8/layout/hList1"/>
    <dgm:cxn modelId="{2B2B1F0D-86A3-4AA9-8E5F-A1FED16E957C}" srcId="{38D010E1-A310-4FF3-80FF-03BA0CCD1F59}" destId="{32967C3B-967D-4E09-BD19-3433EAB2B0D1}" srcOrd="0" destOrd="0" parTransId="{D34C9EDC-128D-4770-9168-1D6C9FA4923B}" sibTransId="{FF6D84A2-F19E-4402-942E-CF1E82060FBD}"/>
    <dgm:cxn modelId="{73CE1861-EC00-424B-900C-79D41FDCA84E}" type="presOf" srcId="{38D010E1-A310-4FF3-80FF-03BA0CCD1F59}" destId="{572A4DAE-E31E-4B37-8327-A48B3F2DB215}" srcOrd="0" destOrd="0" presId="urn:microsoft.com/office/officeart/2005/8/layout/hList1"/>
    <dgm:cxn modelId="{63AA8D93-C6EB-E145-A3AB-072DC87B631A}" type="presParOf" srcId="{751D249C-DD11-447F-947E-94FD04EC0010}" destId="{5F22342D-65F8-4EAF-B193-AB2F463FB67E}" srcOrd="0" destOrd="0" presId="urn:microsoft.com/office/officeart/2005/8/layout/hList1"/>
    <dgm:cxn modelId="{8F9A5887-162F-9942-868A-73712F4131FF}" type="presParOf" srcId="{5F22342D-65F8-4EAF-B193-AB2F463FB67E}" destId="{572A4DAE-E31E-4B37-8327-A48B3F2DB215}" srcOrd="0" destOrd="0" presId="urn:microsoft.com/office/officeart/2005/8/layout/hList1"/>
    <dgm:cxn modelId="{6A118112-FEF0-3645-8196-04E9D54A5EDA}" type="presParOf" srcId="{5F22342D-65F8-4EAF-B193-AB2F463FB67E}" destId="{9A814B5F-822B-44DD-B241-B10C678B8625}" srcOrd="1" destOrd="0" presId="urn:microsoft.com/office/officeart/2005/8/layout/hList1"/>
    <dgm:cxn modelId="{3B973791-8BD6-5B4A-9849-9CD74EDEE578}" type="presParOf" srcId="{751D249C-DD11-447F-947E-94FD04EC0010}" destId="{CC731A45-7192-4561-BD74-791AF220FAEC}" srcOrd="1" destOrd="0" presId="urn:microsoft.com/office/officeart/2005/8/layout/hList1"/>
    <dgm:cxn modelId="{1A053A54-EF9D-A44A-8283-6BEAC0F93288}" type="presParOf" srcId="{751D249C-DD11-447F-947E-94FD04EC0010}" destId="{44F1F28B-91AD-44E7-857F-D168F1781EC0}" srcOrd="2" destOrd="0" presId="urn:microsoft.com/office/officeart/2005/8/layout/hList1"/>
    <dgm:cxn modelId="{EA1797AF-45BA-8145-A973-A62BE955CF8C}" type="presParOf" srcId="{44F1F28B-91AD-44E7-857F-D168F1781EC0}" destId="{A44B035C-022A-4689-9D1B-49E0157C2F19}" srcOrd="0" destOrd="0" presId="urn:microsoft.com/office/officeart/2005/8/layout/hList1"/>
    <dgm:cxn modelId="{473CFC90-1AF0-D649-BAD1-51327A399DEA}" type="presParOf" srcId="{44F1F28B-91AD-44E7-857F-D168F1781EC0}" destId="{3D57FB64-18A4-4533-AA80-9B8B4ABF4716}" srcOrd="1" destOrd="0" presId="urn:microsoft.com/office/officeart/2005/8/layout/hList1"/>
    <dgm:cxn modelId="{FBBE82B1-8D9D-0848-A6B7-2F8B50A6BEBC}" type="presParOf" srcId="{751D249C-DD11-447F-947E-94FD04EC0010}" destId="{818A8E4D-1377-4105-89F6-7B0953C4E4F0}" srcOrd="3" destOrd="0" presId="urn:microsoft.com/office/officeart/2005/8/layout/hList1"/>
    <dgm:cxn modelId="{B00ECDD8-8CFF-CD4B-801F-A834695D2773}" type="presParOf" srcId="{751D249C-DD11-447F-947E-94FD04EC0010}" destId="{9B861E1D-69EF-4767-9AF6-A04131BD6710}" srcOrd="4" destOrd="0" presId="urn:microsoft.com/office/officeart/2005/8/layout/hList1"/>
    <dgm:cxn modelId="{E657D184-D11E-1A4E-B8D5-C3DD05A14B80}" type="presParOf" srcId="{9B861E1D-69EF-4767-9AF6-A04131BD6710}" destId="{B41ED749-9C9D-4397-9117-77C798A6E66E}" srcOrd="0" destOrd="0" presId="urn:microsoft.com/office/officeart/2005/8/layout/hList1"/>
    <dgm:cxn modelId="{0C05F871-75A8-B44F-B550-CB847DD43A7A}" type="presParOf" srcId="{9B861E1D-69EF-4767-9AF6-A04131BD6710}" destId="{C4804F19-03F6-4522-A70F-9B2FA86687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0A44C-526E-AD4C-BA32-60D3F0EEA8B0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062540-C7B9-BC44-93C5-C5CC8F3AC48C}">
      <dgm:prSet custT="1"/>
      <dgm:spPr/>
      <dgm:t>
        <a:bodyPr/>
        <a:lstStyle/>
        <a:p>
          <a:pPr rtl="0"/>
          <a:r>
            <a:rPr lang="en-US" sz="1200" i="0" dirty="0" smtClean="0"/>
            <a:t>The peak in </a:t>
          </a:r>
          <a:r>
            <a:rPr lang="en-US" sz="1200" i="0" dirty="0" err="1" smtClean="0"/>
            <a:t>Ramco</a:t>
          </a:r>
          <a:r>
            <a:rPr lang="en-US" sz="1200" i="0" dirty="0" smtClean="0"/>
            <a:t> news came on 22 January because </a:t>
          </a:r>
          <a:r>
            <a:rPr lang="en-US" sz="1200" i="0" dirty="0" err="1" smtClean="0"/>
            <a:t>Ramco</a:t>
          </a:r>
          <a:r>
            <a:rPr lang="en-US" sz="1200" i="0" dirty="0" smtClean="0"/>
            <a:t> signed a contractual agreement to implement Reliability Information Management System for Emirates Engineering department. </a:t>
          </a:r>
          <a:endParaRPr lang="en-US" sz="1200" dirty="0"/>
        </a:p>
      </dgm:t>
    </dgm:pt>
    <dgm:pt modelId="{1EF23D59-3263-104F-8FD7-24BFC479E360}" type="parTrans" cxnId="{8ADB6FFA-AC5A-4640-B1C8-A9C7CBAFC417}">
      <dgm:prSet/>
      <dgm:spPr/>
      <dgm:t>
        <a:bodyPr/>
        <a:lstStyle/>
        <a:p>
          <a:endParaRPr lang="en-US" sz="1200"/>
        </a:p>
      </dgm:t>
    </dgm:pt>
    <dgm:pt modelId="{42599801-9B5A-6D43-9A1A-E8018E152D67}" type="sibTrans" cxnId="{8ADB6FFA-AC5A-4640-B1C8-A9C7CBAFC417}">
      <dgm:prSet/>
      <dgm:spPr/>
      <dgm:t>
        <a:bodyPr/>
        <a:lstStyle/>
        <a:p>
          <a:endParaRPr lang="en-US" sz="1200"/>
        </a:p>
      </dgm:t>
    </dgm:pt>
    <dgm:pt modelId="{C9BC8691-0FCA-574D-A6EB-3896CBC68D94}">
      <dgm:prSet custT="1"/>
      <dgm:spPr/>
      <dgm:t>
        <a:bodyPr/>
        <a:lstStyle/>
        <a:p>
          <a:pPr rtl="0"/>
          <a:r>
            <a:rPr lang="en-US" sz="1200" dirty="0" smtClean="0"/>
            <a:t>Analysis</a:t>
          </a:r>
          <a:endParaRPr lang="en-US" sz="1200" dirty="0"/>
        </a:p>
      </dgm:t>
    </dgm:pt>
    <dgm:pt modelId="{CF5DB1DA-C063-FC4F-8268-46A6DBDF96DB}" type="parTrans" cxnId="{8A066E02-62A5-7B41-93D8-3FF9ADDA83E9}">
      <dgm:prSet/>
      <dgm:spPr/>
      <dgm:t>
        <a:bodyPr/>
        <a:lstStyle/>
        <a:p>
          <a:endParaRPr lang="en-US" sz="1200"/>
        </a:p>
      </dgm:t>
    </dgm:pt>
    <dgm:pt modelId="{2BF965E2-EF2A-CB4B-9F75-FA9F27E4DFC9}" type="sibTrans" cxnId="{8A066E02-62A5-7B41-93D8-3FF9ADDA83E9}">
      <dgm:prSet/>
      <dgm:spPr/>
      <dgm:t>
        <a:bodyPr/>
        <a:lstStyle/>
        <a:p>
          <a:endParaRPr lang="en-US" sz="1200"/>
        </a:p>
      </dgm:t>
    </dgm:pt>
    <dgm:pt modelId="{44F0B512-61F0-8B49-B52E-0B908DBA7FF2}">
      <dgm:prSet custT="1"/>
      <dgm:spPr/>
      <dgm:t>
        <a:bodyPr/>
        <a:lstStyle/>
        <a:p>
          <a:pPr rtl="0"/>
          <a:r>
            <a:rPr lang="en-US" sz="1200" dirty="0" smtClean="0"/>
            <a:t>More than 75% posts come from North America</a:t>
          </a:r>
          <a:endParaRPr lang="en-US" sz="1200" dirty="0"/>
        </a:p>
      </dgm:t>
    </dgm:pt>
    <dgm:pt modelId="{6424E3C1-C137-834D-9E58-D9830F953082}" type="parTrans" cxnId="{EAFA99E4-522D-F143-8797-64C023513D53}">
      <dgm:prSet/>
      <dgm:spPr/>
      <dgm:t>
        <a:bodyPr/>
        <a:lstStyle/>
        <a:p>
          <a:endParaRPr lang="en-US" sz="1200"/>
        </a:p>
      </dgm:t>
    </dgm:pt>
    <dgm:pt modelId="{26BC8E3B-85D8-CC4C-AF71-EA9CE98EEBBB}" type="sibTrans" cxnId="{EAFA99E4-522D-F143-8797-64C023513D53}">
      <dgm:prSet/>
      <dgm:spPr/>
      <dgm:t>
        <a:bodyPr/>
        <a:lstStyle/>
        <a:p>
          <a:endParaRPr lang="en-US" sz="1200"/>
        </a:p>
      </dgm:t>
    </dgm:pt>
    <dgm:pt modelId="{74C39404-5BB2-1241-A773-25BF193626C4}" type="pres">
      <dgm:prSet presAssocID="{5120A44C-526E-AD4C-BA32-60D3F0EEA8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F936EA-5536-E247-8E95-5CC63D3AB512}" type="pres">
      <dgm:prSet presAssocID="{C9BC8691-0FCA-574D-A6EB-3896CBC68D94}" presName="composite" presStyleCnt="0"/>
      <dgm:spPr/>
      <dgm:t>
        <a:bodyPr/>
        <a:lstStyle/>
        <a:p>
          <a:endParaRPr lang="en-US"/>
        </a:p>
      </dgm:t>
    </dgm:pt>
    <dgm:pt modelId="{C1C7CFB4-0250-324E-B190-753419FE5188}" type="pres">
      <dgm:prSet presAssocID="{C9BC8691-0FCA-574D-A6EB-3896CBC68D9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8BD64-15C2-1F42-B0C6-E051091DCE29}" type="pres">
      <dgm:prSet presAssocID="{C9BC8691-0FCA-574D-A6EB-3896CBC68D9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6CEEAF-6859-0347-BDDA-53D2ED9822D9}" type="presOf" srcId="{AF062540-C7B9-BC44-93C5-C5CC8F3AC48C}" destId="{E008BD64-15C2-1F42-B0C6-E051091DCE29}" srcOrd="0" destOrd="0" presId="urn:microsoft.com/office/officeart/2005/8/layout/hList1"/>
    <dgm:cxn modelId="{8ADB6FFA-AC5A-4640-B1C8-A9C7CBAFC417}" srcId="{C9BC8691-0FCA-574D-A6EB-3896CBC68D94}" destId="{AF062540-C7B9-BC44-93C5-C5CC8F3AC48C}" srcOrd="0" destOrd="0" parTransId="{1EF23D59-3263-104F-8FD7-24BFC479E360}" sibTransId="{42599801-9B5A-6D43-9A1A-E8018E152D67}"/>
    <dgm:cxn modelId="{8A066E02-62A5-7B41-93D8-3FF9ADDA83E9}" srcId="{5120A44C-526E-AD4C-BA32-60D3F0EEA8B0}" destId="{C9BC8691-0FCA-574D-A6EB-3896CBC68D94}" srcOrd="0" destOrd="0" parTransId="{CF5DB1DA-C063-FC4F-8268-46A6DBDF96DB}" sibTransId="{2BF965E2-EF2A-CB4B-9F75-FA9F27E4DFC9}"/>
    <dgm:cxn modelId="{69128527-ABE5-984F-8976-4BE62AB5C2C9}" type="presOf" srcId="{C9BC8691-0FCA-574D-A6EB-3896CBC68D94}" destId="{C1C7CFB4-0250-324E-B190-753419FE5188}" srcOrd="0" destOrd="0" presId="urn:microsoft.com/office/officeart/2005/8/layout/hList1"/>
    <dgm:cxn modelId="{93684685-4FA1-5D4A-A97F-DC2BFF6EA2F7}" type="presOf" srcId="{44F0B512-61F0-8B49-B52E-0B908DBA7FF2}" destId="{E008BD64-15C2-1F42-B0C6-E051091DCE29}" srcOrd="0" destOrd="1" presId="urn:microsoft.com/office/officeart/2005/8/layout/hList1"/>
    <dgm:cxn modelId="{EAFA99E4-522D-F143-8797-64C023513D53}" srcId="{C9BC8691-0FCA-574D-A6EB-3896CBC68D94}" destId="{44F0B512-61F0-8B49-B52E-0B908DBA7FF2}" srcOrd="1" destOrd="0" parTransId="{6424E3C1-C137-834D-9E58-D9830F953082}" sibTransId="{26BC8E3B-85D8-CC4C-AF71-EA9CE98EEBBB}"/>
    <dgm:cxn modelId="{0386FAB8-5340-7D40-8F3B-3526F549C4D6}" type="presOf" srcId="{5120A44C-526E-AD4C-BA32-60D3F0EEA8B0}" destId="{74C39404-5BB2-1241-A773-25BF193626C4}" srcOrd="0" destOrd="0" presId="urn:microsoft.com/office/officeart/2005/8/layout/hList1"/>
    <dgm:cxn modelId="{431203FD-322E-BD4B-8AA5-4BEDE2044003}" type="presParOf" srcId="{74C39404-5BB2-1241-A773-25BF193626C4}" destId="{93F936EA-5536-E247-8E95-5CC63D3AB512}" srcOrd="0" destOrd="0" presId="urn:microsoft.com/office/officeart/2005/8/layout/hList1"/>
    <dgm:cxn modelId="{6E1B53CF-6A43-DE47-BC3F-18ABC73A18C7}" type="presParOf" srcId="{93F936EA-5536-E247-8E95-5CC63D3AB512}" destId="{C1C7CFB4-0250-324E-B190-753419FE5188}" srcOrd="0" destOrd="0" presId="urn:microsoft.com/office/officeart/2005/8/layout/hList1"/>
    <dgm:cxn modelId="{7D54486E-809E-4D44-A71D-C7F0B5264B93}" type="presParOf" srcId="{93F936EA-5536-E247-8E95-5CC63D3AB512}" destId="{E008BD64-15C2-1F42-B0C6-E051091DCE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4920E-A21E-174F-AC87-D75A458221C3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4FF0A6-6A6A-7645-98A8-F664EEE3AE2B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40FCB832-20D5-894C-9506-93494687264B}" type="parTrans" cxnId="{7BD223BA-56CC-0C47-97F5-41EB91341253}">
      <dgm:prSet/>
      <dgm:spPr/>
      <dgm:t>
        <a:bodyPr/>
        <a:lstStyle/>
        <a:p>
          <a:endParaRPr lang="en-US"/>
        </a:p>
      </dgm:t>
    </dgm:pt>
    <dgm:pt modelId="{AF66E590-8E67-6B49-B4C0-DF749D6B1C94}" type="sibTrans" cxnId="{7BD223BA-56CC-0C47-97F5-41EB91341253}">
      <dgm:prSet/>
      <dgm:spPr/>
      <dgm:t>
        <a:bodyPr/>
        <a:lstStyle/>
        <a:p>
          <a:endParaRPr lang="en-US"/>
        </a:p>
      </dgm:t>
    </dgm:pt>
    <dgm:pt modelId="{DAD36403-A2BC-C54D-8BD4-F1E39B7046AB}">
      <dgm:prSet phldrT="[Text]"/>
      <dgm:spPr/>
      <dgm:t>
        <a:bodyPr/>
        <a:lstStyle/>
        <a:p>
          <a:r>
            <a:rPr lang="en-US" dirty="0" smtClean="0"/>
            <a:t>Most of the reviews are from SAP’s own blog. These reviews talks about the case studies of different companies adopting SAP’s solution.</a:t>
          </a:r>
          <a:endParaRPr lang="en-US" dirty="0"/>
        </a:p>
      </dgm:t>
    </dgm:pt>
    <dgm:pt modelId="{9AFD0BCA-C58D-4C4A-9FD8-C9D918620EB1}" type="parTrans" cxnId="{1074CCAE-43EA-A54D-8DD6-8B84A579C154}">
      <dgm:prSet/>
      <dgm:spPr/>
      <dgm:t>
        <a:bodyPr/>
        <a:lstStyle/>
        <a:p>
          <a:endParaRPr lang="en-US"/>
        </a:p>
      </dgm:t>
    </dgm:pt>
    <dgm:pt modelId="{160E31CE-C864-394B-85E1-61A9FBFCF4F5}" type="sibTrans" cxnId="{1074CCAE-43EA-A54D-8DD6-8B84A579C154}">
      <dgm:prSet/>
      <dgm:spPr/>
      <dgm:t>
        <a:bodyPr/>
        <a:lstStyle/>
        <a:p>
          <a:endParaRPr lang="en-US"/>
        </a:p>
      </dgm:t>
    </dgm:pt>
    <dgm:pt modelId="{D858A8A5-289D-1E4E-9B9E-39DAE3D2367B}">
      <dgm:prSet phldrT="[Text]"/>
      <dgm:spPr/>
      <dgm:t>
        <a:bodyPr/>
        <a:lstStyle/>
        <a:p>
          <a:r>
            <a:rPr lang="en-US" dirty="0" smtClean="0"/>
            <a:t>Most of the posts talk about savings from the solution implementations and short time of implementation.</a:t>
          </a:r>
          <a:endParaRPr lang="en-US" dirty="0"/>
        </a:p>
      </dgm:t>
    </dgm:pt>
    <dgm:pt modelId="{961AA214-A1C1-BF45-805D-C10543FC3E41}" type="parTrans" cxnId="{145ADA7E-17D3-F24F-B833-FB3E24EB1EBF}">
      <dgm:prSet/>
      <dgm:spPr/>
      <dgm:t>
        <a:bodyPr/>
        <a:lstStyle/>
        <a:p>
          <a:endParaRPr lang="en-US"/>
        </a:p>
      </dgm:t>
    </dgm:pt>
    <dgm:pt modelId="{BF4E12D0-E30F-8F40-8607-DC95C5AE39F2}" type="sibTrans" cxnId="{145ADA7E-17D3-F24F-B833-FB3E24EB1EBF}">
      <dgm:prSet/>
      <dgm:spPr/>
      <dgm:t>
        <a:bodyPr/>
        <a:lstStyle/>
        <a:p>
          <a:endParaRPr lang="en-US"/>
        </a:p>
      </dgm:t>
    </dgm:pt>
    <dgm:pt modelId="{A2645663-E003-8647-BF8F-7800B5244823}">
      <dgm:prSet phldrT="[Text]"/>
      <dgm:spPr/>
      <dgm:t>
        <a:bodyPr/>
        <a:lstStyle/>
        <a:p>
          <a:r>
            <a:rPr lang="en-US" dirty="0" smtClean="0"/>
            <a:t>Sentiments in many posts are captured wrongly as negative instead of neutral.</a:t>
          </a:r>
          <a:endParaRPr lang="en-US" dirty="0"/>
        </a:p>
      </dgm:t>
    </dgm:pt>
    <dgm:pt modelId="{E2BCEB1F-3A9B-064C-85BE-491283A6642B}" type="parTrans" cxnId="{626482EF-6C19-FC4B-9700-F3C94001C179}">
      <dgm:prSet/>
      <dgm:spPr/>
      <dgm:t>
        <a:bodyPr/>
        <a:lstStyle/>
        <a:p>
          <a:endParaRPr lang="en-US"/>
        </a:p>
      </dgm:t>
    </dgm:pt>
    <dgm:pt modelId="{74A712F9-0A50-034D-9530-0EB2927330A8}" type="sibTrans" cxnId="{626482EF-6C19-FC4B-9700-F3C94001C179}">
      <dgm:prSet/>
      <dgm:spPr/>
      <dgm:t>
        <a:bodyPr/>
        <a:lstStyle/>
        <a:p>
          <a:endParaRPr lang="en-US"/>
        </a:p>
      </dgm:t>
    </dgm:pt>
    <dgm:pt modelId="{B4E42F65-9A57-8D47-980D-12C710BDBDE7}" type="pres">
      <dgm:prSet presAssocID="{0264920E-A21E-174F-AC87-D75A458221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83C41-D7EF-8B45-8C7B-0765FA2139DB}" type="pres">
      <dgm:prSet presAssocID="{9C4FF0A6-6A6A-7645-98A8-F664EEE3AE2B}" presName="composite" presStyleCnt="0"/>
      <dgm:spPr/>
      <dgm:t>
        <a:bodyPr/>
        <a:lstStyle/>
        <a:p>
          <a:endParaRPr lang="en-US"/>
        </a:p>
      </dgm:t>
    </dgm:pt>
    <dgm:pt modelId="{6E8372A8-EC4C-F942-807B-8F70E911E91A}" type="pres">
      <dgm:prSet presAssocID="{9C4FF0A6-6A6A-7645-98A8-F664EEE3AE2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9121-401C-8548-82C4-4F39C4A0E39C}" type="pres">
      <dgm:prSet presAssocID="{9C4FF0A6-6A6A-7645-98A8-F664EEE3AE2B}" presName="desTx" presStyleLbl="alignAccFollowNode1" presStyleIdx="0" presStyleCnt="1" custLinFactNeighborY="-2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96BFB-9473-8543-B5B2-D6FB0A4B55AD}" type="presOf" srcId="{A2645663-E003-8647-BF8F-7800B5244823}" destId="{B4D29121-401C-8548-82C4-4F39C4A0E39C}" srcOrd="0" destOrd="2" presId="urn:microsoft.com/office/officeart/2005/8/layout/hList1"/>
    <dgm:cxn modelId="{46A8F24D-D37B-734E-83F0-0F761A9E97B0}" type="presOf" srcId="{0264920E-A21E-174F-AC87-D75A458221C3}" destId="{B4E42F65-9A57-8D47-980D-12C710BDBDE7}" srcOrd="0" destOrd="0" presId="urn:microsoft.com/office/officeart/2005/8/layout/hList1"/>
    <dgm:cxn modelId="{E23D6D47-4091-FD41-BF89-9E4C3B7C127F}" type="presOf" srcId="{9C4FF0A6-6A6A-7645-98A8-F664EEE3AE2B}" destId="{6E8372A8-EC4C-F942-807B-8F70E911E91A}" srcOrd="0" destOrd="0" presId="urn:microsoft.com/office/officeart/2005/8/layout/hList1"/>
    <dgm:cxn modelId="{145ADA7E-17D3-F24F-B833-FB3E24EB1EBF}" srcId="{9C4FF0A6-6A6A-7645-98A8-F664EEE3AE2B}" destId="{D858A8A5-289D-1E4E-9B9E-39DAE3D2367B}" srcOrd="1" destOrd="0" parTransId="{961AA214-A1C1-BF45-805D-C10543FC3E41}" sibTransId="{BF4E12D0-E30F-8F40-8607-DC95C5AE39F2}"/>
    <dgm:cxn modelId="{7BD223BA-56CC-0C47-97F5-41EB91341253}" srcId="{0264920E-A21E-174F-AC87-D75A458221C3}" destId="{9C4FF0A6-6A6A-7645-98A8-F664EEE3AE2B}" srcOrd="0" destOrd="0" parTransId="{40FCB832-20D5-894C-9506-93494687264B}" sibTransId="{AF66E590-8E67-6B49-B4C0-DF749D6B1C94}"/>
    <dgm:cxn modelId="{626482EF-6C19-FC4B-9700-F3C94001C179}" srcId="{9C4FF0A6-6A6A-7645-98A8-F664EEE3AE2B}" destId="{A2645663-E003-8647-BF8F-7800B5244823}" srcOrd="2" destOrd="0" parTransId="{E2BCEB1F-3A9B-064C-85BE-491283A6642B}" sibTransId="{74A712F9-0A50-034D-9530-0EB2927330A8}"/>
    <dgm:cxn modelId="{E096FC46-2973-5B4D-A9F7-B7CF4EB0370D}" type="presOf" srcId="{D858A8A5-289D-1E4E-9B9E-39DAE3D2367B}" destId="{B4D29121-401C-8548-82C4-4F39C4A0E39C}" srcOrd="0" destOrd="1" presId="urn:microsoft.com/office/officeart/2005/8/layout/hList1"/>
    <dgm:cxn modelId="{66EC2C30-6F25-DD44-B085-FC0439A2E56F}" type="presOf" srcId="{DAD36403-A2BC-C54D-8BD4-F1E39B7046AB}" destId="{B4D29121-401C-8548-82C4-4F39C4A0E39C}" srcOrd="0" destOrd="0" presId="urn:microsoft.com/office/officeart/2005/8/layout/hList1"/>
    <dgm:cxn modelId="{1074CCAE-43EA-A54D-8DD6-8B84A579C154}" srcId="{9C4FF0A6-6A6A-7645-98A8-F664EEE3AE2B}" destId="{DAD36403-A2BC-C54D-8BD4-F1E39B7046AB}" srcOrd="0" destOrd="0" parTransId="{9AFD0BCA-C58D-4C4A-9FD8-C9D918620EB1}" sibTransId="{160E31CE-C864-394B-85E1-61A9FBFCF4F5}"/>
    <dgm:cxn modelId="{CB22F66B-45C6-7D45-BB5C-9FE946368D6C}" type="presParOf" srcId="{B4E42F65-9A57-8D47-980D-12C710BDBDE7}" destId="{82283C41-D7EF-8B45-8C7B-0765FA2139DB}" srcOrd="0" destOrd="0" presId="urn:microsoft.com/office/officeart/2005/8/layout/hList1"/>
    <dgm:cxn modelId="{8FA0052B-BC74-B542-AE5F-7A89C5D97F35}" type="presParOf" srcId="{82283C41-D7EF-8B45-8C7B-0765FA2139DB}" destId="{6E8372A8-EC4C-F942-807B-8F70E911E91A}" srcOrd="0" destOrd="0" presId="urn:microsoft.com/office/officeart/2005/8/layout/hList1"/>
    <dgm:cxn modelId="{38CBF3B1-E012-1247-B4D6-D9B546D5A45F}" type="presParOf" srcId="{82283C41-D7EF-8B45-8C7B-0765FA2139DB}" destId="{B4D29121-401C-8548-82C4-4F39C4A0E39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7C7951-A68F-4CD6-B3F0-F1CAF39499FC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2A74CC-72B6-4824-9567-C81DCE3122DC}">
      <dgm:prSet phldrT="[Text]"/>
      <dgm:spPr/>
      <dgm:t>
        <a:bodyPr/>
        <a:lstStyle/>
        <a:p>
          <a:r>
            <a:rPr lang="en-US" dirty="0" smtClean="0"/>
            <a:t>Negative</a:t>
          </a:r>
          <a:endParaRPr lang="en-US" dirty="0"/>
        </a:p>
      </dgm:t>
    </dgm:pt>
    <dgm:pt modelId="{207CB896-2A19-4965-AB1B-888276E9A202}" type="parTrans" cxnId="{4DD9F21A-0F59-4481-9094-D7285A429494}">
      <dgm:prSet/>
      <dgm:spPr/>
      <dgm:t>
        <a:bodyPr/>
        <a:lstStyle/>
        <a:p>
          <a:endParaRPr lang="en-US"/>
        </a:p>
      </dgm:t>
    </dgm:pt>
    <dgm:pt modelId="{A213FC19-89B3-4C0F-81EC-41D6881D0283}" type="sibTrans" cxnId="{4DD9F21A-0F59-4481-9094-D7285A429494}">
      <dgm:prSet/>
      <dgm:spPr/>
      <dgm:t>
        <a:bodyPr/>
        <a:lstStyle/>
        <a:p>
          <a:endParaRPr lang="en-US"/>
        </a:p>
      </dgm:t>
    </dgm:pt>
    <dgm:pt modelId="{29535B5B-4EEF-4D6E-95AF-4D0D329B8DE5}">
      <dgm:prSet phldrT="[Text]"/>
      <dgm:spPr/>
      <dgm:t>
        <a:bodyPr/>
        <a:lstStyle/>
        <a:p>
          <a:r>
            <a:rPr lang="en-US" dirty="0" smtClean="0"/>
            <a:t>All the posts perceived as negative are wrongly judged. Either they are irrelevant posts or neutral.</a:t>
          </a:r>
          <a:endParaRPr lang="en-US" dirty="0"/>
        </a:p>
      </dgm:t>
    </dgm:pt>
    <dgm:pt modelId="{12F2823A-6008-4A67-8D89-CA35903C84C3}" type="parTrans" cxnId="{7171E8FF-DBCA-4931-8781-74FCC3F19FAF}">
      <dgm:prSet/>
      <dgm:spPr/>
      <dgm:t>
        <a:bodyPr/>
        <a:lstStyle/>
        <a:p>
          <a:endParaRPr lang="en-US"/>
        </a:p>
      </dgm:t>
    </dgm:pt>
    <dgm:pt modelId="{A3FA6E32-FA5B-4212-B687-E12F7F54150F}" type="sibTrans" cxnId="{7171E8FF-DBCA-4931-8781-74FCC3F19FAF}">
      <dgm:prSet/>
      <dgm:spPr/>
      <dgm:t>
        <a:bodyPr/>
        <a:lstStyle/>
        <a:p>
          <a:endParaRPr lang="en-US"/>
        </a:p>
      </dgm:t>
    </dgm:pt>
    <dgm:pt modelId="{38D010E1-A310-4FF3-80FF-03BA0CCD1F59}">
      <dgm:prSet phldrT="[Text]"/>
      <dgm:spPr/>
      <dgm:t>
        <a:bodyPr/>
        <a:lstStyle/>
        <a:p>
          <a:r>
            <a:rPr lang="en-US" dirty="0" smtClean="0"/>
            <a:t>Positive</a:t>
          </a:r>
          <a:endParaRPr lang="en-US" dirty="0"/>
        </a:p>
      </dgm:t>
    </dgm:pt>
    <dgm:pt modelId="{37A78515-B6A3-4AC8-AD5B-D8A1AC0A64A6}" type="parTrans" cxnId="{E8A7641D-1166-4712-A93A-1F7201F68BF4}">
      <dgm:prSet/>
      <dgm:spPr/>
      <dgm:t>
        <a:bodyPr/>
        <a:lstStyle/>
        <a:p>
          <a:endParaRPr lang="en-US"/>
        </a:p>
      </dgm:t>
    </dgm:pt>
    <dgm:pt modelId="{9BCE58F1-AD29-4842-851D-C732F80313F1}" type="sibTrans" cxnId="{E8A7641D-1166-4712-A93A-1F7201F68BF4}">
      <dgm:prSet/>
      <dgm:spPr/>
      <dgm:t>
        <a:bodyPr/>
        <a:lstStyle/>
        <a:p>
          <a:endParaRPr lang="en-US"/>
        </a:p>
      </dgm:t>
    </dgm:pt>
    <dgm:pt modelId="{32967C3B-967D-4E09-BD19-3433EAB2B0D1}">
      <dgm:prSet phldrT="[Text]"/>
      <dgm:spPr/>
      <dgm:t>
        <a:bodyPr/>
        <a:lstStyle/>
        <a:p>
          <a:r>
            <a:rPr lang="en-US" dirty="0" smtClean="0"/>
            <a:t>Most of the posts are irrelevant to </a:t>
          </a:r>
          <a:r>
            <a:rPr lang="en-US" smtClean="0"/>
            <a:t>TallyERP</a:t>
          </a:r>
          <a:endParaRPr lang="en-US" dirty="0"/>
        </a:p>
      </dgm:t>
    </dgm:pt>
    <dgm:pt modelId="{D34C9EDC-128D-4770-9168-1D6C9FA4923B}" type="parTrans" cxnId="{2B2B1F0D-86A3-4AA9-8E5F-A1FED16E957C}">
      <dgm:prSet/>
      <dgm:spPr/>
      <dgm:t>
        <a:bodyPr/>
        <a:lstStyle/>
        <a:p>
          <a:endParaRPr lang="en-US"/>
        </a:p>
      </dgm:t>
    </dgm:pt>
    <dgm:pt modelId="{FF6D84A2-F19E-4402-942E-CF1E82060FBD}" type="sibTrans" cxnId="{2B2B1F0D-86A3-4AA9-8E5F-A1FED16E957C}">
      <dgm:prSet/>
      <dgm:spPr/>
      <dgm:t>
        <a:bodyPr/>
        <a:lstStyle/>
        <a:p>
          <a:endParaRPr lang="en-US"/>
        </a:p>
      </dgm:t>
    </dgm:pt>
    <dgm:pt modelId="{78EC39F2-2908-4A8B-9598-B694071A2704}">
      <dgm:prSet phldrT="[Text]"/>
      <dgm:spPr/>
      <dgm:t>
        <a:bodyPr/>
        <a:lstStyle/>
        <a:p>
          <a:r>
            <a:rPr lang="en-US" dirty="0" smtClean="0"/>
            <a:t>Neutral</a:t>
          </a:r>
          <a:endParaRPr lang="en-US" dirty="0"/>
        </a:p>
      </dgm:t>
    </dgm:pt>
    <dgm:pt modelId="{DCE87A02-A0BF-47DA-8B61-C341B8A1B601}" type="parTrans" cxnId="{A62952BF-D657-479C-8F0C-48C074978E7F}">
      <dgm:prSet/>
      <dgm:spPr/>
      <dgm:t>
        <a:bodyPr/>
        <a:lstStyle/>
        <a:p>
          <a:endParaRPr lang="en-US"/>
        </a:p>
      </dgm:t>
    </dgm:pt>
    <dgm:pt modelId="{4B969D66-90EE-463F-861D-8E5B1C3E87C4}" type="sibTrans" cxnId="{A62952BF-D657-479C-8F0C-48C074978E7F}">
      <dgm:prSet/>
      <dgm:spPr/>
      <dgm:t>
        <a:bodyPr/>
        <a:lstStyle/>
        <a:p>
          <a:endParaRPr lang="en-US"/>
        </a:p>
      </dgm:t>
    </dgm:pt>
    <dgm:pt modelId="{CCBB66EE-C7C9-45D3-B13D-FA2E39020619}">
      <dgm:prSet phldrT="[Text]"/>
      <dgm:spPr/>
      <dgm:t>
        <a:bodyPr/>
        <a:lstStyle/>
        <a:p>
          <a:r>
            <a:rPr lang="en-US" dirty="0" smtClean="0"/>
            <a:t>Most of the neutral posts are about either the job posting requiring people well verse in tally ERP or tutorials of Tally ERP.</a:t>
          </a:r>
          <a:endParaRPr lang="en-US" dirty="0"/>
        </a:p>
      </dgm:t>
    </dgm:pt>
    <dgm:pt modelId="{34664772-8BA9-4F97-8BEA-1DCDF6950B85}" type="parTrans" cxnId="{54AC84B3-2456-408D-9B38-2BEF21F32F39}">
      <dgm:prSet/>
      <dgm:spPr/>
      <dgm:t>
        <a:bodyPr/>
        <a:lstStyle/>
        <a:p>
          <a:endParaRPr lang="en-US"/>
        </a:p>
      </dgm:t>
    </dgm:pt>
    <dgm:pt modelId="{21B62151-8982-4667-926A-F17D9C19F9CB}" type="sibTrans" cxnId="{54AC84B3-2456-408D-9B38-2BEF21F32F39}">
      <dgm:prSet/>
      <dgm:spPr/>
      <dgm:t>
        <a:bodyPr/>
        <a:lstStyle/>
        <a:p>
          <a:endParaRPr lang="en-US"/>
        </a:p>
      </dgm:t>
    </dgm:pt>
    <dgm:pt modelId="{751D249C-DD11-447F-947E-94FD04EC0010}" type="pres">
      <dgm:prSet presAssocID="{C27C7951-A68F-4CD6-B3F0-F1CAF39499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F1F28B-91AD-44E7-857F-D168F1781EC0}" type="pres">
      <dgm:prSet presAssocID="{902A74CC-72B6-4824-9567-C81DCE3122DC}" presName="composite" presStyleCnt="0"/>
      <dgm:spPr/>
      <dgm:t>
        <a:bodyPr/>
        <a:lstStyle/>
        <a:p>
          <a:endParaRPr lang="en-US"/>
        </a:p>
      </dgm:t>
    </dgm:pt>
    <dgm:pt modelId="{A44B035C-022A-4689-9D1B-49E0157C2F19}" type="pres">
      <dgm:prSet presAssocID="{902A74CC-72B6-4824-9567-C81DCE3122D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7FB64-18A4-4533-AA80-9B8B4ABF4716}" type="pres">
      <dgm:prSet presAssocID="{902A74CC-72B6-4824-9567-C81DCE3122D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A8E4D-1377-4105-89F6-7B0953C4E4F0}" type="pres">
      <dgm:prSet presAssocID="{A213FC19-89B3-4C0F-81EC-41D6881D0283}" presName="space" presStyleCnt="0"/>
      <dgm:spPr/>
      <dgm:t>
        <a:bodyPr/>
        <a:lstStyle/>
        <a:p>
          <a:endParaRPr lang="en-US"/>
        </a:p>
      </dgm:t>
    </dgm:pt>
    <dgm:pt modelId="{5F22342D-65F8-4EAF-B193-AB2F463FB67E}" type="pres">
      <dgm:prSet presAssocID="{38D010E1-A310-4FF3-80FF-03BA0CCD1F59}" presName="composite" presStyleCnt="0"/>
      <dgm:spPr/>
      <dgm:t>
        <a:bodyPr/>
        <a:lstStyle/>
        <a:p>
          <a:endParaRPr lang="en-US"/>
        </a:p>
      </dgm:t>
    </dgm:pt>
    <dgm:pt modelId="{572A4DAE-E31E-4B37-8327-A48B3F2DB215}" type="pres">
      <dgm:prSet presAssocID="{38D010E1-A310-4FF3-80FF-03BA0CCD1F5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14B5F-822B-44DD-B241-B10C678B8625}" type="pres">
      <dgm:prSet presAssocID="{38D010E1-A310-4FF3-80FF-03BA0CCD1F5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31A45-7192-4561-BD74-791AF220FAEC}" type="pres">
      <dgm:prSet presAssocID="{9BCE58F1-AD29-4842-851D-C732F80313F1}" presName="space" presStyleCnt="0"/>
      <dgm:spPr/>
      <dgm:t>
        <a:bodyPr/>
        <a:lstStyle/>
        <a:p>
          <a:endParaRPr lang="en-US"/>
        </a:p>
      </dgm:t>
    </dgm:pt>
    <dgm:pt modelId="{9B861E1D-69EF-4767-9AF6-A04131BD6710}" type="pres">
      <dgm:prSet presAssocID="{78EC39F2-2908-4A8B-9598-B694071A2704}" presName="composite" presStyleCnt="0"/>
      <dgm:spPr/>
      <dgm:t>
        <a:bodyPr/>
        <a:lstStyle/>
        <a:p>
          <a:endParaRPr lang="en-US"/>
        </a:p>
      </dgm:t>
    </dgm:pt>
    <dgm:pt modelId="{B41ED749-9C9D-4397-9117-77C798A6E66E}" type="pres">
      <dgm:prSet presAssocID="{78EC39F2-2908-4A8B-9598-B694071A270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04F19-03F6-4522-A70F-9B2FA86687C2}" type="pres">
      <dgm:prSet presAssocID="{78EC39F2-2908-4A8B-9598-B694071A270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290CC3-64FA-D745-8A2B-BBEF373EB3D5}" type="presOf" srcId="{38D010E1-A310-4FF3-80FF-03BA0CCD1F59}" destId="{572A4DAE-E31E-4B37-8327-A48B3F2DB215}" srcOrd="0" destOrd="0" presId="urn:microsoft.com/office/officeart/2005/8/layout/hList1"/>
    <dgm:cxn modelId="{4DD9F21A-0F59-4481-9094-D7285A429494}" srcId="{C27C7951-A68F-4CD6-B3F0-F1CAF39499FC}" destId="{902A74CC-72B6-4824-9567-C81DCE3122DC}" srcOrd="0" destOrd="0" parTransId="{207CB896-2A19-4965-AB1B-888276E9A202}" sibTransId="{A213FC19-89B3-4C0F-81EC-41D6881D0283}"/>
    <dgm:cxn modelId="{12689E8C-456C-2A41-8D8D-0F0288A496B5}" type="presOf" srcId="{29535B5B-4EEF-4D6E-95AF-4D0D329B8DE5}" destId="{3D57FB64-18A4-4533-AA80-9B8B4ABF4716}" srcOrd="0" destOrd="0" presId="urn:microsoft.com/office/officeart/2005/8/layout/hList1"/>
    <dgm:cxn modelId="{CC73DBA3-0DB8-8C42-B4A8-633B6F22BEB2}" type="presOf" srcId="{32967C3B-967D-4E09-BD19-3433EAB2B0D1}" destId="{9A814B5F-822B-44DD-B241-B10C678B8625}" srcOrd="0" destOrd="0" presId="urn:microsoft.com/office/officeart/2005/8/layout/hList1"/>
    <dgm:cxn modelId="{54AC84B3-2456-408D-9B38-2BEF21F32F39}" srcId="{78EC39F2-2908-4A8B-9598-B694071A2704}" destId="{CCBB66EE-C7C9-45D3-B13D-FA2E39020619}" srcOrd="0" destOrd="0" parTransId="{34664772-8BA9-4F97-8BEA-1DCDF6950B85}" sibTransId="{21B62151-8982-4667-926A-F17D9C19F9CB}"/>
    <dgm:cxn modelId="{E8A7641D-1166-4712-A93A-1F7201F68BF4}" srcId="{C27C7951-A68F-4CD6-B3F0-F1CAF39499FC}" destId="{38D010E1-A310-4FF3-80FF-03BA0CCD1F59}" srcOrd="1" destOrd="0" parTransId="{37A78515-B6A3-4AC8-AD5B-D8A1AC0A64A6}" sibTransId="{9BCE58F1-AD29-4842-851D-C732F80313F1}"/>
    <dgm:cxn modelId="{03E6DE81-D7C2-2846-908E-944BC50C9EDB}" type="presOf" srcId="{78EC39F2-2908-4A8B-9598-B694071A2704}" destId="{B41ED749-9C9D-4397-9117-77C798A6E66E}" srcOrd="0" destOrd="0" presId="urn:microsoft.com/office/officeart/2005/8/layout/hList1"/>
    <dgm:cxn modelId="{A62952BF-D657-479C-8F0C-48C074978E7F}" srcId="{C27C7951-A68F-4CD6-B3F0-F1CAF39499FC}" destId="{78EC39F2-2908-4A8B-9598-B694071A2704}" srcOrd="2" destOrd="0" parTransId="{DCE87A02-A0BF-47DA-8B61-C341B8A1B601}" sibTransId="{4B969D66-90EE-463F-861D-8E5B1C3E87C4}"/>
    <dgm:cxn modelId="{5B34D03B-3206-084B-B404-5BA3BDEF6B2B}" type="presOf" srcId="{CCBB66EE-C7C9-45D3-B13D-FA2E39020619}" destId="{C4804F19-03F6-4522-A70F-9B2FA86687C2}" srcOrd="0" destOrd="0" presId="urn:microsoft.com/office/officeart/2005/8/layout/hList1"/>
    <dgm:cxn modelId="{7171E8FF-DBCA-4931-8781-74FCC3F19FAF}" srcId="{902A74CC-72B6-4824-9567-C81DCE3122DC}" destId="{29535B5B-4EEF-4D6E-95AF-4D0D329B8DE5}" srcOrd="0" destOrd="0" parTransId="{12F2823A-6008-4A67-8D89-CA35903C84C3}" sibTransId="{A3FA6E32-FA5B-4212-B687-E12F7F54150F}"/>
    <dgm:cxn modelId="{D1703C7D-CF20-5D44-9D84-C8E24A602FA4}" type="presOf" srcId="{902A74CC-72B6-4824-9567-C81DCE3122DC}" destId="{A44B035C-022A-4689-9D1B-49E0157C2F19}" srcOrd="0" destOrd="0" presId="urn:microsoft.com/office/officeart/2005/8/layout/hList1"/>
    <dgm:cxn modelId="{0BCB271D-AB3C-724B-9AE3-371EE375E93F}" type="presOf" srcId="{C27C7951-A68F-4CD6-B3F0-F1CAF39499FC}" destId="{751D249C-DD11-447F-947E-94FD04EC0010}" srcOrd="0" destOrd="0" presId="urn:microsoft.com/office/officeart/2005/8/layout/hList1"/>
    <dgm:cxn modelId="{2B2B1F0D-86A3-4AA9-8E5F-A1FED16E957C}" srcId="{38D010E1-A310-4FF3-80FF-03BA0CCD1F59}" destId="{32967C3B-967D-4E09-BD19-3433EAB2B0D1}" srcOrd="0" destOrd="0" parTransId="{D34C9EDC-128D-4770-9168-1D6C9FA4923B}" sibTransId="{FF6D84A2-F19E-4402-942E-CF1E82060FBD}"/>
    <dgm:cxn modelId="{0FEF5387-57C6-6E42-B69A-84598D082361}" type="presParOf" srcId="{751D249C-DD11-447F-947E-94FD04EC0010}" destId="{44F1F28B-91AD-44E7-857F-D168F1781EC0}" srcOrd="0" destOrd="0" presId="urn:microsoft.com/office/officeart/2005/8/layout/hList1"/>
    <dgm:cxn modelId="{8C752670-4324-C54F-805D-588876E40D61}" type="presParOf" srcId="{44F1F28B-91AD-44E7-857F-D168F1781EC0}" destId="{A44B035C-022A-4689-9D1B-49E0157C2F19}" srcOrd="0" destOrd="0" presId="urn:microsoft.com/office/officeart/2005/8/layout/hList1"/>
    <dgm:cxn modelId="{8AAE2B20-4DDE-DE4D-AA36-18CC7BDBC73D}" type="presParOf" srcId="{44F1F28B-91AD-44E7-857F-D168F1781EC0}" destId="{3D57FB64-18A4-4533-AA80-9B8B4ABF4716}" srcOrd="1" destOrd="0" presId="urn:microsoft.com/office/officeart/2005/8/layout/hList1"/>
    <dgm:cxn modelId="{3A986230-5AF3-FE49-B968-9866A7C64639}" type="presParOf" srcId="{751D249C-DD11-447F-947E-94FD04EC0010}" destId="{818A8E4D-1377-4105-89F6-7B0953C4E4F0}" srcOrd="1" destOrd="0" presId="urn:microsoft.com/office/officeart/2005/8/layout/hList1"/>
    <dgm:cxn modelId="{FF3C9DDB-8153-5A48-89DB-F88322A95AA4}" type="presParOf" srcId="{751D249C-DD11-447F-947E-94FD04EC0010}" destId="{5F22342D-65F8-4EAF-B193-AB2F463FB67E}" srcOrd="2" destOrd="0" presId="urn:microsoft.com/office/officeart/2005/8/layout/hList1"/>
    <dgm:cxn modelId="{19CC5061-8D7E-134E-A38F-9F816F2597B3}" type="presParOf" srcId="{5F22342D-65F8-4EAF-B193-AB2F463FB67E}" destId="{572A4DAE-E31E-4B37-8327-A48B3F2DB215}" srcOrd="0" destOrd="0" presId="urn:microsoft.com/office/officeart/2005/8/layout/hList1"/>
    <dgm:cxn modelId="{E4A2F9F3-87CB-AA44-BA62-D50EE79496F8}" type="presParOf" srcId="{5F22342D-65F8-4EAF-B193-AB2F463FB67E}" destId="{9A814B5F-822B-44DD-B241-B10C678B8625}" srcOrd="1" destOrd="0" presId="urn:microsoft.com/office/officeart/2005/8/layout/hList1"/>
    <dgm:cxn modelId="{683A2881-C805-8D49-879D-1E15A886D581}" type="presParOf" srcId="{751D249C-DD11-447F-947E-94FD04EC0010}" destId="{CC731A45-7192-4561-BD74-791AF220FAEC}" srcOrd="3" destOrd="0" presId="urn:microsoft.com/office/officeart/2005/8/layout/hList1"/>
    <dgm:cxn modelId="{2E6A2025-C1A0-7A4E-8C1F-F4694530AD2A}" type="presParOf" srcId="{751D249C-DD11-447F-947E-94FD04EC0010}" destId="{9B861E1D-69EF-4767-9AF6-A04131BD6710}" srcOrd="4" destOrd="0" presId="urn:microsoft.com/office/officeart/2005/8/layout/hList1"/>
    <dgm:cxn modelId="{2D6FC284-CA5F-5041-AE24-B2368AEDD34C}" type="presParOf" srcId="{9B861E1D-69EF-4767-9AF6-A04131BD6710}" destId="{B41ED749-9C9D-4397-9117-77C798A6E66E}" srcOrd="0" destOrd="0" presId="urn:microsoft.com/office/officeart/2005/8/layout/hList1"/>
    <dgm:cxn modelId="{F73F3F05-E1A1-5A4B-9B4C-F8A1BF9F4209}" type="presParOf" srcId="{9B861E1D-69EF-4767-9AF6-A04131BD6710}" destId="{C4804F19-03F6-4522-A70F-9B2FA86687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A4DAE-E31E-4B37-8327-A48B3F2DB215}">
      <dsp:nvSpPr>
        <dsp:cNvPr id="0" name=""/>
        <dsp:cNvSpPr/>
      </dsp:nvSpPr>
      <dsp:spPr>
        <a:xfrm>
          <a:off x="2619" y="85180"/>
          <a:ext cx="2553890" cy="345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Negative</a:t>
          </a:r>
          <a:endParaRPr lang="en-US" sz="1200" kern="1200" dirty="0"/>
        </a:p>
      </dsp:txBody>
      <dsp:txXfrm>
        <a:off x="2619" y="85180"/>
        <a:ext cx="2553890" cy="345600"/>
      </dsp:txXfrm>
    </dsp:sp>
    <dsp:sp modelId="{9A814B5F-822B-44DD-B241-B10C678B8625}">
      <dsp:nvSpPr>
        <dsp:cNvPr id="0" name=""/>
        <dsp:cNvSpPr/>
      </dsp:nvSpPr>
      <dsp:spPr>
        <a:xfrm>
          <a:off x="2619" y="430780"/>
          <a:ext cx="2553890" cy="11858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negative sentiments is because of failure of ERP implementations by vendor.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second peak in negative posts came when SAP introduced HANA in-memory database</a:t>
          </a:r>
          <a:endParaRPr lang="en-US" sz="1200" kern="1200" dirty="0"/>
        </a:p>
      </dsp:txBody>
      <dsp:txXfrm>
        <a:off x="2619" y="430780"/>
        <a:ext cx="2553890" cy="1185840"/>
      </dsp:txXfrm>
    </dsp:sp>
    <dsp:sp modelId="{A44B035C-022A-4689-9D1B-49E0157C2F19}">
      <dsp:nvSpPr>
        <dsp:cNvPr id="0" name=""/>
        <dsp:cNvSpPr/>
      </dsp:nvSpPr>
      <dsp:spPr>
        <a:xfrm>
          <a:off x="2914054" y="85180"/>
          <a:ext cx="2553890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Positive</a:t>
          </a:r>
          <a:endParaRPr lang="en-US" sz="1200" kern="1200" dirty="0"/>
        </a:p>
      </dsp:txBody>
      <dsp:txXfrm>
        <a:off x="2914054" y="85180"/>
        <a:ext cx="2553890" cy="345600"/>
      </dsp:txXfrm>
    </dsp:sp>
    <dsp:sp modelId="{3D57FB64-18A4-4533-AA80-9B8B4ABF4716}">
      <dsp:nvSpPr>
        <dsp:cNvPr id="0" name=""/>
        <dsp:cNvSpPr/>
      </dsp:nvSpPr>
      <dsp:spPr>
        <a:xfrm>
          <a:off x="2914054" y="430780"/>
          <a:ext cx="2553890" cy="11858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surge in positive posts came when Companies chose to implement </a:t>
          </a:r>
          <a:r>
            <a:rPr lang="en-US" sz="1200" kern="1200" dirty="0" err="1" smtClean="0"/>
            <a:t>MSDynamics</a:t>
          </a:r>
          <a:r>
            <a:rPr lang="en-US" sz="1200" kern="1200" dirty="0" smtClean="0"/>
            <a:t> and when </a:t>
          </a:r>
          <a:r>
            <a:rPr lang="en-US" sz="1200" kern="1200" dirty="0" smtClean="0"/>
            <a:t>Microsoft </a:t>
          </a:r>
          <a:r>
            <a:rPr lang="en-US" sz="1200" kern="1200" dirty="0" smtClean="0"/>
            <a:t>choses a company as Gold MS cloud solution provider.</a:t>
          </a:r>
          <a:endParaRPr lang="en-US" sz="1200" kern="1200" dirty="0"/>
        </a:p>
      </dsp:txBody>
      <dsp:txXfrm>
        <a:off x="2914054" y="430780"/>
        <a:ext cx="2553890" cy="1185840"/>
      </dsp:txXfrm>
    </dsp:sp>
    <dsp:sp modelId="{B41ED749-9C9D-4397-9117-77C798A6E66E}">
      <dsp:nvSpPr>
        <dsp:cNvPr id="0" name=""/>
        <dsp:cNvSpPr/>
      </dsp:nvSpPr>
      <dsp:spPr>
        <a:xfrm>
          <a:off x="5825490" y="85180"/>
          <a:ext cx="2553890" cy="345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Neutral</a:t>
          </a:r>
          <a:endParaRPr lang="en-US" sz="1200" kern="1200" dirty="0"/>
        </a:p>
      </dsp:txBody>
      <dsp:txXfrm>
        <a:off x="5825490" y="85180"/>
        <a:ext cx="2553890" cy="345600"/>
      </dsp:txXfrm>
    </dsp:sp>
    <dsp:sp modelId="{C4804F19-03F6-4522-A70F-9B2FA86687C2}">
      <dsp:nvSpPr>
        <dsp:cNvPr id="0" name=""/>
        <dsp:cNvSpPr/>
      </dsp:nvSpPr>
      <dsp:spPr>
        <a:xfrm>
          <a:off x="5825490" y="430780"/>
          <a:ext cx="2553890" cy="11858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Posts perceived as neutral mentions </a:t>
          </a:r>
          <a:r>
            <a:rPr lang="en-US" sz="1200" kern="1200" dirty="0" smtClean="0"/>
            <a:t>Microsoft </a:t>
          </a:r>
          <a:r>
            <a:rPr lang="en-US" sz="1200" kern="1200" dirty="0" smtClean="0"/>
            <a:t>as a brand name in related articles.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Many posts were wrongly perceived as neutral instead of negative or positive.</a:t>
          </a:r>
          <a:endParaRPr lang="en-US" sz="1200" kern="1200" dirty="0"/>
        </a:p>
      </dsp:txBody>
      <dsp:txXfrm>
        <a:off x="5825490" y="430780"/>
        <a:ext cx="2553890" cy="118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7CFB4-0250-324E-B190-753419FE5188}">
      <dsp:nvSpPr>
        <dsp:cNvPr id="0" name=""/>
        <dsp:cNvSpPr/>
      </dsp:nvSpPr>
      <dsp:spPr>
        <a:xfrm>
          <a:off x="0" y="20574"/>
          <a:ext cx="5410200" cy="547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</a:t>
          </a:r>
          <a:endParaRPr lang="en-US" sz="1200" kern="1200" dirty="0"/>
        </a:p>
      </dsp:txBody>
      <dsp:txXfrm>
        <a:off x="0" y="20574"/>
        <a:ext cx="5410200" cy="547200"/>
      </dsp:txXfrm>
    </dsp:sp>
    <dsp:sp modelId="{E008BD64-15C2-1F42-B0C6-E051091DCE29}">
      <dsp:nvSpPr>
        <dsp:cNvPr id="0" name=""/>
        <dsp:cNvSpPr/>
      </dsp:nvSpPr>
      <dsp:spPr>
        <a:xfrm>
          <a:off x="0" y="567774"/>
          <a:ext cx="5410200" cy="8605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i="0" kern="1200" dirty="0" smtClean="0"/>
            <a:t>The peak in </a:t>
          </a:r>
          <a:r>
            <a:rPr lang="en-US" sz="1200" i="0" kern="1200" dirty="0" err="1" smtClean="0"/>
            <a:t>Ramco</a:t>
          </a:r>
          <a:r>
            <a:rPr lang="en-US" sz="1200" i="0" kern="1200" dirty="0" smtClean="0"/>
            <a:t> news came on 22 January because </a:t>
          </a:r>
          <a:r>
            <a:rPr lang="en-US" sz="1200" i="0" kern="1200" dirty="0" err="1" smtClean="0"/>
            <a:t>Ramco</a:t>
          </a:r>
          <a:r>
            <a:rPr lang="en-US" sz="1200" i="0" kern="1200" dirty="0" smtClean="0"/>
            <a:t> signed a contractual agreement to implement Reliability Information Management System for Emirates Engineering department. 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More than 75% posts come from North America</a:t>
          </a:r>
          <a:endParaRPr lang="en-US" sz="1200" kern="1200" dirty="0"/>
        </a:p>
      </dsp:txBody>
      <dsp:txXfrm>
        <a:off x="0" y="567774"/>
        <a:ext cx="5410200" cy="860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372A8-EC4C-F942-807B-8F70E911E91A}">
      <dsp:nvSpPr>
        <dsp:cNvPr id="0" name=""/>
        <dsp:cNvSpPr/>
      </dsp:nvSpPr>
      <dsp:spPr>
        <a:xfrm>
          <a:off x="0" y="25992"/>
          <a:ext cx="5541818" cy="345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</a:t>
          </a:r>
          <a:endParaRPr lang="en-US" sz="1200" kern="1200" dirty="0"/>
        </a:p>
      </dsp:txBody>
      <dsp:txXfrm>
        <a:off x="0" y="25992"/>
        <a:ext cx="5541818" cy="345600"/>
      </dsp:txXfrm>
    </dsp:sp>
    <dsp:sp modelId="{B4D29121-401C-8548-82C4-4F39C4A0E39C}">
      <dsp:nvSpPr>
        <dsp:cNvPr id="0" name=""/>
        <dsp:cNvSpPr/>
      </dsp:nvSpPr>
      <dsp:spPr>
        <a:xfrm>
          <a:off x="0" y="342500"/>
          <a:ext cx="5541818" cy="12187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Most of the reviews are from SAP’s own blog. These reviews talks about the case studies of different companies adopting SAP’s solution.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Most of the posts talk about savings from the solution implementations and short time of implementation.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Sentiments in many posts are captured wrongly as negative instead of neutral.</a:t>
          </a:r>
          <a:endParaRPr lang="en-US" sz="1200" kern="1200" dirty="0"/>
        </a:p>
      </dsp:txBody>
      <dsp:txXfrm>
        <a:off x="0" y="342500"/>
        <a:ext cx="5541818" cy="12187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B035C-022A-4689-9D1B-49E0157C2F19}">
      <dsp:nvSpPr>
        <dsp:cNvPr id="0" name=""/>
        <dsp:cNvSpPr/>
      </dsp:nvSpPr>
      <dsp:spPr>
        <a:xfrm>
          <a:off x="2381" y="28602"/>
          <a:ext cx="2321718" cy="345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Negative</a:t>
          </a:r>
          <a:endParaRPr lang="en-US" sz="1200" kern="1200" dirty="0"/>
        </a:p>
      </dsp:txBody>
      <dsp:txXfrm>
        <a:off x="2381" y="28602"/>
        <a:ext cx="2321718" cy="345600"/>
      </dsp:txXfrm>
    </dsp:sp>
    <dsp:sp modelId="{3D57FB64-18A4-4533-AA80-9B8B4ABF4716}">
      <dsp:nvSpPr>
        <dsp:cNvPr id="0" name=""/>
        <dsp:cNvSpPr/>
      </dsp:nvSpPr>
      <dsp:spPr>
        <a:xfrm>
          <a:off x="2381" y="374202"/>
          <a:ext cx="2321718" cy="10036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All the posts perceived as negative are wrongly judged. Either they are irrelevant posts or neutral.</a:t>
          </a:r>
          <a:endParaRPr lang="en-US" sz="1200" kern="1200" dirty="0"/>
        </a:p>
      </dsp:txBody>
      <dsp:txXfrm>
        <a:off x="2381" y="374202"/>
        <a:ext cx="2321718" cy="1003640"/>
      </dsp:txXfrm>
    </dsp:sp>
    <dsp:sp modelId="{572A4DAE-E31E-4B37-8327-A48B3F2DB215}">
      <dsp:nvSpPr>
        <dsp:cNvPr id="0" name=""/>
        <dsp:cNvSpPr/>
      </dsp:nvSpPr>
      <dsp:spPr>
        <a:xfrm>
          <a:off x="2649140" y="28602"/>
          <a:ext cx="232171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Positive</a:t>
          </a:r>
          <a:endParaRPr lang="en-US" sz="1200" kern="1200" dirty="0"/>
        </a:p>
      </dsp:txBody>
      <dsp:txXfrm>
        <a:off x="2649140" y="28602"/>
        <a:ext cx="2321718" cy="345600"/>
      </dsp:txXfrm>
    </dsp:sp>
    <dsp:sp modelId="{9A814B5F-822B-44DD-B241-B10C678B8625}">
      <dsp:nvSpPr>
        <dsp:cNvPr id="0" name=""/>
        <dsp:cNvSpPr/>
      </dsp:nvSpPr>
      <dsp:spPr>
        <a:xfrm>
          <a:off x="2649140" y="374202"/>
          <a:ext cx="2321718" cy="10036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Most of the posts are irrelevant to </a:t>
          </a:r>
          <a:r>
            <a:rPr lang="en-US" sz="1200" kern="1200" smtClean="0"/>
            <a:t>TallyERP</a:t>
          </a:r>
          <a:endParaRPr lang="en-US" sz="1200" kern="1200" dirty="0"/>
        </a:p>
      </dsp:txBody>
      <dsp:txXfrm>
        <a:off x="2649140" y="374202"/>
        <a:ext cx="2321718" cy="1003640"/>
      </dsp:txXfrm>
    </dsp:sp>
    <dsp:sp modelId="{B41ED749-9C9D-4397-9117-77C798A6E66E}">
      <dsp:nvSpPr>
        <dsp:cNvPr id="0" name=""/>
        <dsp:cNvSpPr/>
      </dsp:nvSpPr>
      <dsp:spPr>
        <a:xfrm>
          <a:off x="5295900" y="28602"/>
          <a:ext cx="2321718" cy="345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Neutral</a:t>
          </a:r>
          <a:endParaRPr lang="en-US" sz="1200" kern="1200" dirty="0"/>
        </a:p>
      </dsp:txBody>
      <dsp:txXfrm>
        <a:off x="5295900" y="28602"/>
        <a:ext cx="2321718" cy="345600"/>
      </dsp:txXfrm>
    </dsp:sp>
    <dsp:sp modelId="{C4804F19-03F6-4522-A70F-9B2FA86687C2}">
      <dsp:nvSpPr>
        <dsp:cNvPr id="0" name=""/>
        <dsp:cNvSpPr/>
      </dsp:nvSpPr>
      <dsp:spPr>
        <a:xfrm>
          <a:off x="5295900" y="374202"/>
          <a:ext cx="2321718" cy="10036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Most of the neutral posts are about either the job posting requiring people well verse in tally ERP or tutorials of Tally ERP.</a:t>
          </a:r>
          <a:endParaRPr lang="en-US" sz="1200" kern="1200" dirty="0"/>
        </a:p>
      </dsp:txBody>
      <dsp:txXfrm>
        <a:off x="5295900" y="374202"/>
        <a:ext cx="2321718" cy="1003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fld id="{F9FEBB7E-4213-42F2-9289-C18C8F415302}" type="datetimeFigureOut">
              <a:rPr lang="en-US"/>
              <a:pPr>
                <a:defRPr/>
              </a:pPr>
              <a:t>29/04/2013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fld id="{F50F319F-4B7C-4D86-BD13-B2151E839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3E4569-D1FA-41DA-AEFD-8D19CECE2981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05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15E769-D2BA-49B6-8E19-E6EEF3053FEF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slideMaster" Target="../slideMasters/slideMaster1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50" Type="http://schemas.openxmlformats.org/officeDocument/2006/relationships/image" Target="../media/image1.png"/><Relationship Id="rId51" Type="http://schemas.openxmlformats.org/officeDocument/2006/relationships/image" Target="../media/image3.jpe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9" Type="http://schemas.openxmlformats.org/officeDocument/2006/relationships/tags" Target="../tags/tag9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127000" y="0"/>
            <a:ext cx="7937500" cy="6118225"/>
            <a:chOff x="127000" y="0"/>
            <a:chExt cx="7937500" cy="6118999"/>
          </a:xfrm>
        </p:grpSpPr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952500" y="508064"/>
              <a:ext cx="7112000" cy="5610935"/>
              <a:chOff x="952500" y="508064"/>
              <a:chExt cx="7112000" cy="5610935"/>
            </a:xfrm>
          </p:grpSpPr>
          <p:sp>
            <p:nvSpPr>
              <p:cNvPr id="8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64"/>
                <a:ext cx="1016000" cy="1016129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109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207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246</a:t>
                </a:r>
              </a:p>
            </p:txBody>
          </p:sp>
          <p:sp>
            <p:nvSpPr>
              <p:cNvPr id="9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Dark 1</a:t>
                </a:r>
              </a:p>
            </p:txBody>
          </p:sp>
          <p:sp>
            <p:nvSpPr>
              <p:cNvPr id="10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64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solidFill>
                      <a:schemeClr val="dk2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solidFill>
                      <a:schemeClr val="dk2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solidFill>
                      <a:schemeClr val="dk2"/>
                    </a:solidFill>
                  </a:rPr>
                  <a:t>255</a:t>
                </a:r>
              </a:p>
            </p:txBody>
          </p:sp>
          <p:sp>
            <p:nvSpPr>
              <p:cNvPr id="11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Light 1</a:t>
                </a:r>
              </a:p>
            </p:txBody>
          </p:sp>
          <p:sp>
            <p:nvSpPr>
              <p:cNvPr id="12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64"/>
                <a:ext cx="1016000" cy="1016129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131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56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155</a:t>
                </a:r>
              </a:p>
            </p:txBody>
          </p:sp>
          <p:sp>
            <p:nvSpPr>
              <p:cNvPr id="13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Dark 2</a:t>
                </a:r>
              </a:p>
            </p:txBody>
          </p:sp>
          <p:sp>
            <p:nvSpPr>
              <p:cNvPr id="14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64"/>
                <a:ext cx="1016000" cy="1016129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0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99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190</a:t>
                </a:r>
              </a:p>
            </p:txBody>
          </p:sp>
          <p:sp>
            <p:nvSpPr>
              <p:cNvPr id="15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Light 2</a:t>
                </a:r>
              </a:p>
            </p:txBody>
          </p:sp>
          <p:sp>
            <p:nvSpPr>
              <p:cNvPr id="16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64"/>
                <a:ext cx="1016000" cy="1016129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85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165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28</a:t>
                </a:r>
              </a:p>
            </p:txBody>
          </p:sp>
          <p:sp>
            <p:nvSpPr>
              <p:cNvPr id="17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Accent 1</a:t>
                </a:r>
              </a:p>
            </p:txBody>
          </p:sp>
          <p:sp>
            <p:nvSpPr>
              <p:cNvPr id="18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64"/>
                <a:ext cx="1016000" cy="1016129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214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73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42</a:t>
                </a:r>
              </a:p>
            </p:txBody>
          </p:sp>
          <p:sp>
            <p:nvSpPr>
              <p:cNvPr id="19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Accent 2</a:t>
                </a:r>
              </a:p>
            </p:txBody>
          </p:sp>
          <p:sp>
            <p:nvSpPr>
              <p:cNvPr id="20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241"/>
                <a:ext cx="1016000" cy="1016129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185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175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164</a:t>
                </a:r>
              </a:p>
            </p:txBody>
          </p:sp>
          <p:sp>
            <p:nvSpPr>
              <p:cNvPr id="21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Accent 3</a:t>
                </a:r>
              </a:p>
            </p:txBody>
          </p:sp>
          <p:sp>
            <p:nvSpPr>
              <p:cNvPr id="22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241"/>
                <a:ext cx="1016000" cy="1016129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151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75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7</a:t>
                </a:r>
              </a:p>
            </p:txBody>
          </p:sp>
          <p:sp>
            <p:nvSpPr>
              <p:cNvPr id="23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Accent 4</a:t>
                </a:r>
              </a:p>
            </p:txBody>
          </p:sp>
          <p:sp>
            <p:nvSpPr>
              <p:cNvPr id="24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241"/>
                <a:ext cx="1016000" cy="1016129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193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187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0</a:t>
                </a:r>
              </a:p>
            </p:txBody>
          </p:sp>
          <p:sp>
            <p:nvSpPr>
              <p:cNvPr id="25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Accent 5</a:t>
                </a:r>
              </a:p>
            </p:txBody>
          </p:sp>
          <p:sp>
            <p:nvSpPr>
              <p:cNvPr id="26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241"/>
                <a:ext cx="1016000" cy="1016129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221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62</a:t>
                </a:r>
              </a:p>
            </p:txBody>
          </p:sp>
          <p:sp>
            <p:nvSpPr>
              <p:cNvPr id="27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Accent 6</a:t>
                </a:r>
              </a:p>
            </p:txBody>
          </p:sp>
          <p:sp>
            <p:nvSpPr>
              <p:cNvPr id="28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241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255</a:t>
                </a:r>
              </a:p>
            </p:txBody>
          </p:sp>
          <p:sp>
            <p:nvSpPr>
              <p:cNvPr id="29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Hyperlink</a:t>
                </a:r>
              </a:p>
            </p:txBody>
          </p:sp>
          <p:sp>
            <p:nvSpPr>
              <p:cNvPr id="30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241"/>
                <a:ext cx="1016000" cy="1016129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236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137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29</a:t>
                </a:r>
              </a:p>
            </p:txBody>
          </p:sp>
          <p:sp>
            <p:nvSpPr>
              <p:cNvPr id="31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latin typeface="+mn-lt"/>
                  </a:rPr>
                  <a:t>Followed Hyperlink</a:t>
                </a:r>
              </a:p>
            </p:txBody>
          </p:sp>
          <p:sp>
            <p:nvSpPr>
              <p:cNvPr id="32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434"/>
                <a:ext cx="1016000" cy="1016129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127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175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221</a:t>
                </a:r>
              </a:p>
            </p:txBody>
          </p:sp>
          <p:sp>
            <p:nvSpPr>
              <p:cNvPr id="33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Tata Blue 50%</a:t>
                </a:r>
              </a:p>
            </p:txBody>
          </p:sp>
          <p:sp>
            <p:nvSpPr>
              <p:cNvPr id="34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434"/>
                <a:ext cx="1016000" cy="1016129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203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215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238</a:t>
                </a:r>
              </a:p>
            </p:txBody>
          </p:sp>
          <p:sp>
            <p:nvSpPr>
              <p:cNvPr id="35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Tata Blue 25%</a:t>
                </a:r>
              </a:p>
            </p:txBody>
          </p:sp>
          <p:sp>
            <p:nvSpPr>
              <p:cNvPr id="36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434"/>
                <a:ext cx="1016000" cy="1016129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solidFill>
                      <a:schemeClr val="dk2"/>
                    </a:solidFill>
                  </a:rPr>
                  <a:t>179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solidFill>
                      <a:schemeClr val="dk2"/>
                    </a:solidFill>
                  </a:rPr>
                  <a:t>149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solidFill>
                      <a:schemeClr val="dk2"/>
                    </a:solidFill>
                  </a:rPr>
                  <a:t>197</a:t>
                </a:r>
              </a:p>
            </p:txBody>
          </p:sp>
          <p:sp>
            <p:nvSpPr>
              <p:cNvPr id="37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Purple 50 %</a:t>
                </a:r>
              </a:p>
            </p:txBody>
          </p:sp>
          <p:sp>
            <p:nvSpPr>
              <p:cNvPr id="38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434"/>
                <a:ext cx="1016000" cy="1016129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212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195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223</a:t>
                </a:r>
              </a:p>
            </p:txBody>
          </p:sp>
          <p:sp>
            <p:nvSpPr>
              <p:cNvPr id="39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Purple 25 %</a:t>
                </a:r>
              </a:p>
            </p:txBody>
          </p:sp>
          <p:sp>
            <p:nvSpPr>
              <p:cNvPr id="40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434"/>
                <a:ext cx="1016000" cy="1016129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242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171</a:t>
                </a:r>
              </a:p>
            </p:txBody>
          </p:sp>
          <p:sp>
            <p:nvSpPr>
              <p:cNvPr id="41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Yellow 50 %</a:t>
                </a:r>
              </a:p>
            </p:txBody>
          </p:sp>
          <p:sp>
            <p:nvSpPr>
              <p:cNvPr id="42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434"/>
                <a:ext cx="1016000" cy="1016129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249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213</a:t>
                </a:r>
                <a:endParaRPr lang="en-US" i="0" dirty="0"/>
              </a:p>
            </p:txBody>
          </p:sp>
          <p:sp>
            <p:nvSpPr>
              <p:cNvPr id="43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Yellow 25 %</a:t>
                </a:r>
              </a:p>
            </p:txBody>
          </p:sp>
          <p:sp>
            <p:nvSpPr>
              <p:cNvPr id="44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610"/>
                <a:ext cx="1016000" cy="1016129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229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205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186</a:t>
                </a:r>
                <a:endParaRPr lang="en-US" i="0" dirty="0"/>
              </a:p>
            </p:txBody>
          </p:sp>
          <p:sp>
            <p:nvSpPr>
              <p:cNvPr id="45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Brown 50 %</a:t>
                </a:r>
              </a:p>
            </p:txBody>
          </p:sp>
          <p:sp>
            <p:nvSpPr>
              <p:cNvPr id="46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610"/>
                <a:ext cx="1016000" cy="1016129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248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241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235</a:t>
                </a:r>
              </a:p>
            </p:txBody>
          </p:sp>
          <p:sp>
            <p:nvSpPr>
              <p:cNvPr id="47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Brown 25 %</a:t>
                </a:r>
              </a:p>
            </p:txBody>
          </p:sp>
          <p:sp>
            <p:nvSpPr>
              <p:cNvPr id="48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610"/>
                <a:ext cx="1016000" cy="1016129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solidFill>
                      <a:srgbClr val="7FAFDD"/>
                    </a:solidFill>
                  </a:rPr>
                  <a:t>180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solidFill>
                      <a:srgbClr val="7FAFDD"/>
                    </a:solidFill>
                  </a:rPr>
                  <a:t>213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>
                    <a:solidFill>
                      <a:srgbClr val="7FAFDD"/>
                    </a:solidFill>
                  </a:rPr>
                  <a:t>154</a:t>
                </a:r>
                <a:endParaRPr lang="en-US" i="0" dirty="0">
                  <a:solidFill>
                    <a:srgbClr val="7FAFDD"/>
                  </a:solidFill>
                </a:endParaRPr>
              </a:p>
            </p:txBody>
          </p:sp>
          <p:sp>
            <p:nvSpPr>
              <p:cNvPr id="49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Green 50 %</a:t>
                </a:r>
              </a:p>
            </p:txBody>
          </p:sp>
          <p:sp>
            <p:nvSpPr>
              <p:cNvPr id="50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610"/>
                <a:ext cx="1016000" cy="1016129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214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231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200</a:t>
                </a:r>
                <a:endParaRPr lang="en-US" i="0" dirty="0"/>
              </a:p>
            </p:txBody>
          </p:sp>
          <p:sp>
            <p:nvSpPr>
              <p:cNvPr id="51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Green 25 %</a:t>
                </a:r>
              </a:p>
            </p:txBody>
          </p:sp>
          <p:sp>
            <p:nvSpPr>
              <p:cNvPr id="52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610"/>
                <a:ext cx="1016000" cy="1016129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241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240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202</a:t>
                </a:r>
                <a:endParaRPr lang="en-US" i="0" dirty="0"/>
              </a:p>
            </p:txBody>
          </p:sp>
          <p:sp>
            <p:nvSpPr>
              <p:cNvPr id="53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Light Green 50%</a:t>
                </a:r>
              </a:p>
            </p:txBody>
          </p:sp>
          <p:sp>
            <p:nvSpPr>
              <p:cNvPr id="54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610"/>
                <a:ext cx="1016000" cy="1016129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251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251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/>
                  <a:t>241</a:t>
                </a:r>
                <a:endParaRPr lang="en-US" i="0" dirty="0"/>
              </a:p>
            </p:txBody>
          </p:sp>
          <p:sp>
            <p:nvSpPr>
              <p:cNvPr id="55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dirty="0">
                    <a:latin typeface="+mn-lt"/>
                  </a:rPr>
                  <a:t>Light Green 25%</a:t>
                </a: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27000" y="0"/>
              <a:ext cx="2540000" cy="3699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i="0" dirty="0">
                  <a:solidFill>
                    <a:schemeClr val="dk1"/>
                  </a:solidFill>
                  <a:latin typeface="+mn-lt"/>
                </a:rPr>
                <a:t>Title and Content</a:t>
              </a:r>
            </a:p>
          </p:txBody>
        </p:sp>
      </p:grpSp>
      <p:pic>
        <p:nvPicPr>
          <p:cNvPr id="56" name="Picture 4"/>
          <p:cNvPicPr>
            <a:picLocks noChangeAspect="1" noChangeArrowheads="1"/>
          </p:cNvPicPr>
          <p:nvPr userDrawn="1"/>
        </p:nvPicPr>
        <p:blipFill>
          <a:blip r:embed="rId51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4AEAB84-E8B5-48D7-870B-D95EEC295BB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EB6F386-F035-483C-AF7A-3349C6F13AB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913" y="720725"/>
            <a:ext cx="4275137" cy="132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720725"/>
            <a:ext cx="4275138" cy="132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422149B-94A6-4C77-ADB9-0D5C430C786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E3BF9CAC-F2CE-4B50-99C3-6D4DBDDF272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1F353AB6-F9CD-4C93-84DE-DC84E46A1B3C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2768CA4-BB20-4447-B2B5-BBFA52A9486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8889E828-B61B-4110-8698-BB0F504CEC0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EDDE036-B5B4-45CE-B994-D7B4943BAF9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33074784-4C0D-4EFA-8694-EAE4382BBF95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53975"/>
            <a:ext cx="2187575" cy="199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53975"/>
            <a:ext cx="6413500" cy="199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974F69B-CCC8-4C34-B7D5-50909BAAA884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1400" b="0" kern="120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>
              <a:defRPr lang="en-US" sz="140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FBECE-3EEC-4A47-B4A4-E124E695E5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5"/>
          <p:cNvGrpSpPr>
            <a:grpSpLocks/>
          </p:cNvGrpSpPr>
          <p:nvPr/>
        </p:nvGrpSpPr>
        <p:grpSpPr bwMode="auto">
          <a:xfrm>
            <a:off x="0" y="5113338"/>
            <a:ext cx="9150350" cy="1482725"/>
            <a:chOff x="0" y="3221"/>
            <a:chExt cx="5764" cy="934"/>
          </a:xfrm>
        </p:grpSpPr>
        <p:pic>
          <p:nvPicPr>
            <p:cNvPr id="5" name="Picture 161" descr="70"/>
            <p:cNvPicPr>
              <a:picLocks noChangeAspect="1" noChangeArrowheads="1"/>
            </p:cNvPicPr>
            <p:nvPr userDrawn="1"/>
          </p:nvPicPr>
          <p:blipFill>
            <a:blip r:embed="rId2"/>
            <a:srcRect l="3949"/>
            <a:stretch>
              <a:fillRect/>
            </a:stretch>
          </p:blipFill>
          <p:spPr bwMode="auto">
            <a:xfrm>
              <a:off x="0" y="3855"/>
              <a:ext cx="57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62" descr="70"/>
            <p:cNvPicPr>
              <a:picLocks noChangeAspect="1" noChangeArrowheads="1"/>
            </p:cNvPicPr>
            <p:nvPr userDrawn="1"/>
          </p:nvPicPr>
          <p:blipFill>
            <a:blip r:embed="rId2"/>
            <a:srcRect l="1717" r="2299"/>
            <a:stretch>
              <a:fillRect/>
            </a:stretch>
          </p:blipFill>
          <p:spPr bwMode="auto">
            <a:xfrm>
              <a:off x="0" y="3704"/>
              <a:ext cx="57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4" descr="70"/>
            <p:cNvPicPr>
              <a:picLocks noChangeAspect="1" noChangeArrowheads="1"/>
            </p:cNvPicPr>
            <p:nvPr userDrawn="1"/>
          </p:nvPicPr>
          <p:blipFill>
            <a:blip r:embed="rId2"/>
            <a:srcRect l="1717" r="2299"/>
            <a:stretch>
              <a:fillRect/>
            </a:stretch>
          </p:blipFill>
          <p:spPr bwMode="auto">
            <a:xfrm>
              <a:off x="0" y="3409"/>
              <a:ext cx="57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3" descr="grad-white-box-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789"/>
              <a:ext cx="57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50" descr="grad-white-box-2"/>
            <p:cNvPicPr>
              <a:picLocks noChangeAspect="1" noChangeArrowheads="1"/>
            </p:cNvPicPr>
            <p:nvPr userDrawn="1"/>
          </p:nvPicPr>
          <p:blipFill>
            <a:blip r:embed="rId4"/>
            <a:srcRect r="36000"/>
            <a:stretch>
              <a:fillRect/>
            </a:stretch>
          </p:blipFill>
          <p:spPr bwMode="auto">
            <a:xfrm>
              <a:off x="0" y="3221"/>
              <a:ext cx="57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63" descr="70"/>
            <p:cNvPicPr>
              <a:picLocks noChangeAspect="1" noChangeArrowheads="1"/>
            </p:cNvPicPr>
            <p:nvPr userDrawn="1"/>
          </p:nvPicPr>
          <p:blipFill>
            <a:blip r:embed="rId2"/>
            <a:srcRect l="3949"/>
            <a:stretch>
              <a:fillRect/>
            </a:stretch>
          </p:blipFill>
          <p:spPr bwMode="auto">
            <a:xfrm>
              <a:off x="0" y="3558"/>
              <a:ext cx="57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Line 73"/>
          <p:cNvSpPr>
            <a:spLocks noChangeShapeType="1"/>
          </p:cNvSpPr>
          <p:nvPr/>
        </p:nvSpPr>
        <p:spPr bwMode="auto">
          <a:xfrm>
            <a:off x="236538" y="519113"/>
            <a:ext cx="8636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1600" b="1" i="0"/>
          </a:p>
        </p:txBody>
      </p:sp>
      <p:sp>
        <p:nvSpPr>
          <p:cNvPr id="12" name="Text Box 97"/>
          <p:cNvSpPr txBox="1">
            <a:spLocks noChangeArrowheads="1"/>
          </p:cNvSpPr>
          <p:nvPr/>
        </p:nvSpPr>
        <p:spPr bwMode="auto">
          <a:xfrm>
            <a:off x="5091113" y="6434138"/>
            <a:ext cx="389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defRPr/>
            </a:pPr>
            <a:r>
              <a:rPr lang="en-US" sz="1000" i="0" dirty="0">
                <a:solidFill>
                  <a:srgbClr val="4E84C4"/>
                </a:solidFill>
                <a:latin typeface="Arial" pitchFamily="34" charset="0"/>
              </a:rPr>
              <a:t>Mittelstand Industry_17_June_2010</a:t>
            </a:r>
          </a:p>
        </p:txBody>
      </p:sp>
      <p:sp>
        <p:nvSpPr>
          <p:cNvPr id="13" name="Text Box 96"/>
          <p:cNvSpPr txBox="1">
            <a:spLocks noChangeArrowheads="1"/>
          </p:cNvSpPr>
          <p:nvPr/>
        </p:nvSpPr>
        <p:spPr bwMode="auto">
          <a:xfrm>
            <a:off x="5091113" y="6583363"/>
            <a:ext cx="389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000" i="0">
                <a:solidFill>
                  <a:srgbClr val="4E84C4"/>
                </a:solidFill>
              </a:rPr>
              <a:t>CONFIDENTIAL</a:t>
            </a:r>
          </a:p>
        </p:txBody>
      </p:sp>
      <p:pic>
        <p:nvPicPr>
          <p:cNvPr id="14" name="Picture 126" descr="tcs-blue-tra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863" y="6513513"/>
            <a:ext cx="2843212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E4E7B-2244-48BF-BDC1-3F6FF257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7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8913" y="720725"/>
            <a:ext cx="8702675" cy="13239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C5DE911-AE32-457C-9D39-D147583F620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7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8913" y="720725"/>
            <a:ext cx="8702675" cy="13239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F06A949F-C70B-4CEE-BB0A-B05085D286F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6BD37-BD3F-46F1-A723-11C8140AD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86901-F5C4-4F56-99F4-88DBCC0BF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4C7D1-4139-4DCD-B0FB-EC17F9EB2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25" y="1776413"/>
            <a:ext cx="41465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776413"/>
            <a:ext cx="414813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D9D88-23B4-4C15-B589-FC27D0E7F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7F7A1-2949-49C4-991F-2FF65EF8B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AEF2A-B9C1-43CC-BD64-EA5EA2E2A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817AB-089F-403F-80A8-53D88DD7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19C4-3EFE-41FB-844B-B0C92549F5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A6361-AAE0-4799-B3FA-6DEC56CE9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EDE6C-2599-4279-BDB7-C71A2C3F5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5EF76-1BF8-4513-9805-244B157E8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07963"/>
            <a:ext cx="2111375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5" y="207963"/>
            <a:ext cx="6183313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1267-C0E0-4916-A57A-145B711FA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917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917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66675"/>
            <a:ext cx="7467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904875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D15D-CCB6-4704-9542-0237AA8CDA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66675"/>
            <a:ext cx="2070100" cy="5376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66675"/>
            <a:ext cx="6057900" cy="5376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1D97-DDFB-492C-9D93-F936EC2D0F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CAE00-AD73-4400-BADF-93E7B0AF8D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3020-E112-4859-8394-84E0EE3400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A6C14-73F2-4639-A1B4-CD485C16B7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CBFE9-EEDF-47C2-AFC1-D8D810FA0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76314-B735-4027-9DEA-208F2F48D5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DB0AA-BC8A-4CA9-8FD1-26206DE5F0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321B-AEDB-4DBA-BAF2-4C56A85E0C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980B8-5273-4A01-A007-A2735B5CD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C418C-8289-402F-9FD7-62C9DF51CE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7175" y="1600200"/>
            <a:ext cx="2079625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538" y="1600200"/>
            <a:ext cx="609123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EBAC6-982E-4E50-8E19-8B6675A92A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95275" y="3248025"/>
            <a:ext cx="82391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i="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EBA0D8CD-9E7C-43B7-BD66-5419FD53B5A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5.xml"/><Relationship Id="rId3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20" Type="http://schemas.openxmlformats.org/officeDocument/2006/relationships/image" Target="../media/image13.jpeg"/><Relationship Id="rId21" Type="http://schemas.openxmlformats.org/officeDocument/2006/relationships/image" Target="../media/image1.png"/><Relationship Id="rId22" Type="http://schemas.openxmlformats.org/officeDocument/2006/relationships/image" Target="../media/image2.jpeg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theme" Target="../theme/theme6.xml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7.xml"/><Relationship Id="rId13" Type="http://schemas.openxmlformats.org/officeDocument/2006/relationships/image" Target="../media/image12.png"/><Relationship Id="rId14" Type="http://schemas.openxmlformats.org/officeDocument/2006/relationships/image" Target="../media/image14.png"/><Relationship Id="rId15" Type="http://schemas.openxmlformats.org/officeDocument/2006/relationships/image" Target="../media/image15.jpeg"/><Relationship Id="rId16" Type="http://schemas.openxmlformats.org/officeDocument/2006/relationships/image" Target="../media/image1.pn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9.xml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279525" y="66675"/>
            <a:ext cx="7467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904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88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F9B6C7-19EB-411B-9BBC-C946388A9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15" descr="Corporate Research Logo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153400" y="0"/>
            <a:ext cx="99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00" r:id="rId2"/>
    <p:sldLayoutId id="2147483999" r:id="rId3"/>
    <p:sldLayoutId id="214748399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1400" kern="1200" dirty="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1400" kern="1200" dirty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i="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>
              <a:latin typeface="+mn-lt"/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70013" cy="579438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>
              <a:latin typeface="+mn-lt"/>
            </a:endParaRPr>
          </a:p>
        </p:txBody>
      </p:sp>
      <p:grpSp>
        <p:nvGrpSpPr>
          <p:cNvPr id="66565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>
                <a:latin typeface="+mn-lt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>
                <a:latin typeface="+mn-lt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>
                <a:latin typeface="+mn-lt"/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>
                <a:latin typeface="+mn-lt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>
                <a:latin typeface="+mn-lt"/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>
              <a:latin typeface="+mn-lt"/>
            </a:endParaRPr>
          </a:p>
        </p:txBody>
      </p:sp>
      <p:pic>
        <p:nvPicPr>
          <p:cNvPr id="66567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59" r:id="rId2"/>
    <p:sldLayoutId id="2147484058" r:id="rId3"/>
    <p:sldLayoutId id="2147484057" r:id="rId4"/>
    <p:sldLayoutId id="2147484056" r:id="rId5"/>
    <p:sldLayoutId id="2147484055" r:id="rId6"/>
    <p:sldLayoutId id="2147484054" r:id="rId7"/>
    <p:sldLayoutId id="2147484053" r:id="rId8"/>
    <p:sldLayoutId id="2147484052" r:id="rId9"/>
    <p:sldLayoutId id="2147484051" r:id="rId10"/>
    <p:sldLayoutId id="21474840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56" descr="tata-trans-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428625"/>
            <a:ext cx="466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130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0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156" descr="tata-trans-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428625"/>
            <a:ext cx="466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130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0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0"/>
            <a:ext cx="91535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156" descr="tata-trans-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428625"/>
            <a:ext cx="466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130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0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5275" y="3248025"/>
            <a:ext cx="82391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i="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0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65"/>
          <p:cNvGrpSpPr>
            <a:grpSpLocks/>
          </p:cNvGrpSpPr>
          <p:nvPr/>
        </p:nvGrpSpPr>
        <p:grpSpPr bwMode="auto">
          <a:xfrm>
            <a:off x="0" y="5113338"/>
            <a:ext cx="9150350" cy="1482725"/>
            <a:chOff x="0" y="3221"/>
            <a:chExt cx="5764" cy="934"/>
          </a:xfrm>
        </p:grpSpPr>
        <p:pic>
          <p:nvPicPr>
            <p:cNvPr id="14349" name="Picture 161" descr="70"/>
            <p:cNvPicPr>
              <a:picLocks noChangeAspect="1" noChangeArrowheads="1"/>
            </p:cNvPicPr>
            <p:nvPr userDrawn="1"/>
          </p:nvPicPr>
          <p:blipFill>
            <a:blip r:embed="rId16"/>
            <a:srcRect l="3949"/>
            <a:stretch>
              <a:fillRect/>
            </a:stretch>
          </p:blipFill>
          <p:spPr bwMode="auto">
            <a:xfrm>
              <a:off x="0" y="3855"/>
              <a:ext cx="57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Picture 162" descr="70"/>
            <p:cNvPicPr>
              <a:picLocks noChangeAspect="1" noChangeArrowheads="1"/>
            </p:cNvPicPr>
            <p:nvPr userDrawn="1"/>
          </p:nvPicPr>
          <p:blipFill>
            <a:blip r:embed="rId16"/>
            <a:srcRect l="1717" r="2299"/>
            <a:stretch>
              <a:fillRect/>
            </a:stretch>
          </p:blipFill>
          <p:spPr bwMode="auto">
            <a:xfrm>
              <a:off x="0" y="3704"/>
              <a:ext cx="57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1" name="Picture 164" descr="70"/>
            <p:cNvPicPr>
              <a:picLocks noChangeAspect="1" noChangeArrowheads="1"/>
            </p:cNvPicPr>
            <p:nvPr userDrawn="1"/>
          </p:nvPicPr>
          <p:blipFill>
            <a:blip r:embed="rId16"/>
            <a:srcRect l="1717" r="2299"/>
            <a:stretch>
              <a:fillRect/>
            </a:stretch>
          </p:blipFill>
          <p:spPr bwMode="auto">
            <a:xfrm>
              <a:off x="0" y="3409"/>
              <a:ext cx="57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Picture 153" descr="grad-white-box-2"/>
            <p:cNvPicPr>
              <a:picLocks noChangeAspect="1" noChangeArrowheads="1"/>
            </p:cNvPicPr>
            <p:nvPr userDrawn="1"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3789"/>
              <a:ext cx="57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Picture 150" descr="grad-white-box-2"/>
            <p:cNvPicPr>
              <a:picLocks noChangeAspect="1" noChangeArrowheads="1"/>
            </p:cNvPicPr>
            <p:nvPr userDrawn="1"/>
          </p:nvPicPr>
          <p:blipFill>
            <a:blip r:embed="rId18"/>
            <a:srcRect r="36000"/>
            <a:stretch>
              <a:fillRect/>
            </a:stretch>
          </p:blipFill>
          <p:spPr bwMode="auto">
            <a:xfrm>
              <a:off x="0" y="3221"/>
              <a:ext cx="57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4" name="Picture 163" descr="70"/>
            <p:cNvPicPr>
              <a:picLocks noChangeAspect="1" noChangeArrowheads="1"/>
            </p:cNvPicPr>
            <p:nvPr userDrawn="1"/>
          </p:nvPicPr>
          <p:blipFill>
            <a:blip r:embed="rId16"/>
            <a:srcRect l="3949"/>
            <a:stretch>
              <a:fillRect/>
            </a:stretch>
          </p:blipFill>
          <p:spPr bwMode="auto">
            <a:xfrm>
              <a:off x="0" y="3558"/>
              <a:ext cx="57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1925" y="53975"/>
            <a:ext cx="87534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720725"/>
            <a:ext cx="8702675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9" name="Line 73"/>
          <p:cNvSpPr>
            <a:spLocks noChangeShapeType="1"/>
          </p:cNvSpPr>
          <p:nvPr/>
        </p:nvSpPr>
        <p:spPr bwMode="auto">
          <a:xfrm>
            <a:off x="236538" y="519113"/>
            <a:ext cx="8636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1600" b="1" i="0"/>
          </a:p>
        </p:txBody>
      </p:sp>
      <p:sp>
        <p:nvSpPr>
          <p:cNvPr id="4193" name="Text Box 97"/>
          <p:cNvSpPr txBox="1">
            <a:spLocks noChangeArrowheads="1"/>
          </p:cNvSpPr>
          <p:nvPr/>
        </p:nvSpPr>
        <p:spPr bwMode="auto">
          <a:xfrm>
            <a:off x="5091113" y="6434138"/>
            <a:ext cx="389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defRPr/>
            </a:pPr>
            <a:r>
              <a:rPr lang="en-US" sz="1000" i="0">
                <a:solidFill>
                  <a:srgbClr val="4E84C4"/>
                </a:solidFill>
                <a:cs typeface="Arial" charset="0"/>
              </a:rPr>
              <a:t>Johnson Controls Inc._06_July_2010</a:t>
            </a:r>
          </a:p>
        </p:txBody>
      </p:sp>
      <p:sp>
        <p:nvSpPr>
          <p:cNvPr id="4192" name="Text Box 96"/>
          <p:cNvSpPr txBox="1">
            <a:spLocks noChangeArrowheads="1"/>
          </p:cNvSpPr>
          <p:nvPr/>
        </p:nvSpPr>
        <p:spPr bwMode="auto">
          <a:xfrm>
            <a:off x="5091113" y="6583363"/>
            <a:ext cx="389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000" i="0">
                <a:solidFill>
                  <a:srgbClr val="4E84C4"/>
                </a:solidFill>
              </a:rPr>
              <a:t>CONFIDENTIAL</a:t>
            </a:r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40213" y="6405563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0" i="0">
                <a:solidFill>
                  <a:srgbClr val="4E84C4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BAC411A6-4D25-43D1-9E4A-5DA26B397AB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pic>
        <p:nvPicPr>
          <p:cNvPr id="14345" name="Picture 126" descr="tcs-blue-trans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69863" y="6513513"/>
            <a:ext cx="2843212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7" descr="JCI_c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8305800" y="0"/>
            <a:ext cx="838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3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5" descr="Corporate Research Logo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8153400" y="0"/>
            <a:ext cx="99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5" r:id="rId2"/>
    <p:sldLayoutId id="2147484014" r:id="rId3"/>
    <p:sldLayoutId id="2147484013" r:id="rId4"/>
    <p:sldLayoutId id="2147484012" r:id="rId5"/>
    <p:sldLayoutId id="2147484011" r:id="rId6"/>
    <p:sldLayoutId id="2147484010" r:id="rId7"/>
    <p:sldLayoutId id="2147484009" r:id="rId8"/>
    <p:sldLayoutId id="2147484008" r:id="rId9"/>
    <p:sldLayoutId id="2147484007" r:id="rId10"/>
    <p:sldLayoutId id="2147484006" r:id="rId11"/>
    <p:sldLayoutId id="2147484063" r:id="rId12"/>
    <p:sldLayoutId id="2147484005" r:id="rId13"/>
    <p:sldLayoutId id="2147484004" r:id="rId14"/>
  </p:sldLayoutIdLst>
  <p:hf hdr="0" ftr="0" dt="0"/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5pPr>
      <a:lvl6pPr marL="4572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6pPr>
      <a:lvl7pPr marL="9144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7pPr>
      <a:lvl8pPr marL="13716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8pPr>
      <a:lvl9pPr marL="18288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1730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600">
          <a:solidFill>
            <a:schemeClr val="tx1"/>
          </a:solidFill>
          <a:latin typeface="+mn-lt"/>
        </a:defRPr>
      </a:lvl2pPr>
      <a:lvl3pPr marL="7413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1400">
          <a:solidFill>
            <a:schemeClr val="tx1"/>
          </a:solidFill>
          <a:latin typeface="+mn-lt"/>
        </a:defRPr>
      </a:lvl3pPr>
      <a:lvl4pPr marL="1027113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200">
          <a:solidFill>
            <a:schemeClr val="tx1"/>
          </a:solidFill>
          <a:latin typeface="+mn-lt"/>
        </a:defRPr>
      </a:lvl4pPr>
      <a:lvl5pPr marL="1314450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5pPr>
      <a:lvl6pPr marL="17716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7pPr>
      <a:lvl8pPr marL="26860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8pPr>
      <a:lvl9pPr marL="31432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5300" y="207963"/>
            <a:ext cx="66548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9699" name="Picture 3" descr="tcs-blue-tran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6075" y="6480175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0" y="5365750"/>
            <a:ext cx="9144000" cy="981075"/>
            <a:chOff x="0" y="3380"/>
            <a:chExt cx="5760" cy="618"/>
          </a:xfrm>
        </p:grpSpPr>
        <p:pic>
          <p:nvPicPr>
            <p:cNvPr id="29707" name="Picture 5" descr="200_1row_grey"/>
            <p:cNvPicPr>
              <a:picLocks noChangeAspect="1" noChangeArrowheads="1"/>
            </p:cNvPicPr>
            <p:nvPr userDrawn="1"/>
          </p:nvPicPr>
          <p:blipFill>
            <a:blip r:embed="rId14"/>
            <a:srcRect l="1765" r="4071"/>
            <a:stretch>
              <a:fillRect/>
            </a:stretch>
          </p:blipFill>
          <p:spPr bwMode="auto">
            <a:xfrm>
              <a:off x="0" y="3409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8" name="Picture 6" descr="200_1row_grey"/>
            <p:cNvPicPr>
              <a:picLocks noChangeAspect="1" noChangeArrowheads="1"/>
            </p:cNvPicPr>
            <p:nvPr userDrawn="1"/>
          </p:nvPicPr>
          <p:blipFill>
            <a:blip r:embed="rId14"/>
            <a:srcRect l="3891" r="1945"/>
            <a:stretch>
              <a:fillRect/>
            </a:stretch>
          </p:blipFill>
          <p:spPr bwMode="auto">
            <a:xfrm>
              <a:off x="0" y="3558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9" name="Picture 7" descr="200_1row_grey"/>
            <p:cNvPicPr>
              <a:picLocks noChangeAspect="1" noChangeArrowheads="1"/>
            </p:cNvPicPr>
            <p:nvPr userDrawn="1"/>
          </p:nvPicPr>
          <p:blipFill>
            <a:blip r:embed="rId14"/>
            <a:srcRect l="1700" r="4137"/>
            <a:stretch>
              <a:fillRect/>
            </a:stretch>
          </p:blipFill>
          <p:spPr bwMode="auto">
            <a:xfrm>
              <a:off x="0" y="370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10" name="Picture 8" descr="200_1row_grey"/>
            <p:cNvPicPr>
              <a:picLocks noChangeAspect="1" noChangeArrowheads="1"/>
            </p:cNvPicPr>
            <p:nvPr userDrawn="1"/>
          </p:nvPicPr>
          <p:blipFill>
            <a:blip r:embed="rId14"/>
            <a:srcRect l="3891" r="1945"/>
            <a:stretch>
              <a:fillRect/>
            </a:stretch>
          </p:blipFill>
          <p:spPr bwMode="auto">
            <a:xfrm>
              <a:off x="0" y="385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41" name="Rectangle 9"/>
            <p:cNvSpPr>
              <a:spLocks noChangeArrowheads="1"/>
            </p:cNvSpPr>
            <p:nvPr userDrawn="1"/>
          </p:nvSpPr>
          <p:spPr bwMode="auto">
            <a:xfrm>
              <a:off x="0" y="3380"/>
              <a:ext cx="5760" cy="23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 i="0">
                <a:latin typeface="Arial" pitchFamily="34" charset="0"/>
              </a:endParaRPr>
            </a:p>
          </p:txBody>
        </p:sp>
        <p:sp>
          <p:nvSpPr>
            <p:cNvPr id="69642" name="Rectangle 10"/>
            <p:cNvSpPr>
              <a:spLocks noChangeArrowheads="1"/>
            </p:cNvSpPr>
            <p:nvPr userDrawn="1"/>
          </p:nvSpPr>
          <p:spPr bwMode="auto">
            <a:xfrm flipV="1">
              <a:off x="0" y="3680"/>
              <a:ext cx="5760" cy="31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 i="0">
                <a:latin typeface="Arial" pitchFamily="34" charset="0"/>
              </a:endParaRPr>
            </a:p>
          </p:txBody>
        </p:sp>
      </p:grpSp>
      <p:sp>
        <p:nvSpPr>
          <p:cNvPr id="6964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 i="0">
                <a:solidFill>
                  <a:srgbClr val="4E84C4"/>
                </a:solidFill>
                <a:latin typeface="+mj-lt"/>
              </a:defRPr>
            </a:lvl1pPr>
          </a:lstStyle>
          <a:p>
            <a:pPr>
              <a:defRPr/>
            </a:pPr>
            <a:fld id="{CABD804D-5485-4D59-8C24-AB56AFC7A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3A750A82-A889-463A-BFA5-A56BA102A36C}" type="datetime3">
              <a:rPr lang="en-US" sz="900" i="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29 April 2013</a:t>
            </a:fld>
            <a:endParaRPr lang="en-US" sz="900" i="0">
              <a:solidFill>
                <a:srgbClr val="4E84C4"/>
              </a:solidFill>
              <a:latin typeface="Myriad Pro" pitchFamily="34" charset="0"/>
            </a:endParaRPr>
          </a:p>
        </p:txBody>
      </p:sp>
      <p:sp>
        <p:nvSpPr>
          <p:cNvPr id="2970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776413"/>
            <a:ext cx="8447088" cy="452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9704" name="Picture 15" descr="Corporate Research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0541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5" descr="Corporate Research Logo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153400" y="0"/>
            <a:ext cx="99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6" r:id="rId2"/>
    <p:sldLayoutId id="2147484025" r:id="rId3"/>
    <p:sldLayoutId id="2147484024" r:id="rId4"/>
    <p:sldLayoutId id="2147484023" r:id="rId5"/>
    <p:sldLayoutId id="2147484022" r:id="rId6"/>
    <p:sldLayoutId id="2147484021" r:id="rId7"/>
    <p:sldLayoutId id="2147484020" r:id="rId8"/>
    <p:sldLayoutId id="2147484019" r:id="rId9"/>
    <p:sldLayoutId id="2147484018" r:id="rId10"/>
    <p:sldLayoutId id="2147484017" r:id="rId11"/>
  </p:sldLayoutIdLst>
  <p:hf hdr="0" ftr="0" dt="0"/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/>
        </a:defRPr>
      </a:lvl5pPr>
      <a:lvl6pPr marL="457200" algn="l" rtl="0" fontAlgn="base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/>
        </a:defRPr>
      </a:lvl6pPr>
      <a:lvl7pPr marL="914400" algn="l" rtl="0" fontAlgn="base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/>
        </a:defRPr>
      </a:lvl7pPr>
      <a:lvl8pPr marL="1371600" algn="l" rtl="0" fontAlgn="base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/>
        </a:defRPr>
      </a:lvl8pPr>
      <a:lvl9pPr marL="1828800" algn="l" rtl="0" fontAlgn="base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730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600">
          <a:solidFill>
            <a:schemeClr val="tx1"/>
          </a:solidFill>
          <a:latin typeface="+mn-lt"/>
        </a:defRPr>
      </a:lvl2pPr>
      <a:lvl3pPr marL="7413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1400">
          <a:solidFill>
            <a:schemeClr val="tx1"/>
          </a:solidFill>
          <a:latin typeface="+mn-lt"/>
        </a:defRPr>
      </a:lvl3pPr>
      <a:lvl4pPr marL="1027113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200">
          <a:solidFill>
            <a:schemeClr val="tx1"/>
          </a:solidFill>
          <a:latin typeface="+mn-lt"/>
        </a:defRPr>
      </a:lvl4pPr>
      <a:lvl5pPr marL="1314450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5pPr>
      <a:lvl6pPr marL="17716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7pPr>
      <a:lvl8pPr marL="26860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8pPr>
      <a:lvl9pPr marL="31432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15" descr="Corporate Research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153400" y="0"/>
            <a:ext cx="99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itle Placeholder 1"/>
          <p:cNvSpPr>
            <a:spLocks noGrp="1"/>
          </p:cNvSpPr>
          <p:nvPr>
            <p:ph type="title"/>
          </p:nvPr>
        </p:nvSpPr>
        <p:spPr bwMode="auto">
          <a:xfrm>
            <a:off x="1279525" y="66675"/>
            <a:ext cx="7467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8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6725" y="917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7" r:id="rId2"/>
    <p:sldLayoutId id="2147484036" r:id="rId3"/>
    <p:sldLayoutId id="2147484035" r:id="rId4"/>
    <p:sldLayoutId id="2147484034" r:id="rId5"/>
    <p:sldLayoutId id="2147484033" r:id="rId6"/>
    <p:sldLayoutId id="2147484032" r:id="rId7"/>
    <p:sldLayoutId id="2147484031" r:id="rId8"/>
    <p:sldLayoutId id="2147484030" r:id="rId9"/>
    <p:sldLayoutId id="2147484029" r:id="rId10"/>
    <p:sldLayoutId id="2147484028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4E84C4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200">
          <a:solidFill>
            <a:srgbClr val="4E84C4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156" descr="tata-trans-new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9600" y="428625"/>
            <a:ext cx="466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27130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 i="0"/>
            </a:lvl1pPr>
          </a:lstStyle>
          <a:p>
            <a:pPr>
              <a:defRPr/>
            </a:pPr>
            <a:fld id="{B3DFCB06-4412-4615-9130-5046B9F05E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4278" name="Picture 15" descr="Corporate Research 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153400" y="0"/>
            <a:ext cx="99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48" r:id="rId2"/>
    <p:sldLayoutId id="2147484047" r:id="rId3"/>
    <p:sldLayoutId id="2147484046" r:id="rId4"/>
    <p:sldLayoutId id="2147484045" r:id="rId5"/>
    <p:sldLayoutId id="2147484044" r:id="rId6"/>
    <p:sldLayoutId id="2147484043" r:id="rId7"/>
    <p:sldLayoutId id="2147484042" r:id="rId8"/>
    <p:sldLayoutId id="2147484041" r:id="rId9"/>
    <p:sldLayoutId id="2147484040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22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0"/>
          <p:cNvSpPr>
            <a:spLocks noChangeArrowheads="1"/>
          </p:cNvSpPr>
          <p:nvPr/>
        </p:nvSpPr>
        <p:spPr bwMode="auto">
          <a:xfrm>
            <a:off x="195263" y="3362325"/>
            <a:ext cx="832167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 defTabSz="457200">
              <a:lnSpc>
                <a:spcPct val="115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0" dirty="0">
                <a:solidFill>
                  <a:prstClr val="white"/>
                </a:solidFill>
                <a:latin typeface="Arial"/>
                <a:cs typeface="Arial"/>
              </a:rPr>
              <a:t>Sentiment Analysis  Research: SMB Cloud ERP solution</a:t>
            </a:r>
          </a:p>
        </p:txBody>
      </p:sp>
      <p:sp>
        <p:nvSpPr>
          <p:cNvPr id="79874" name="Rectangle 14"/>
          <p:cNvSpPr>
            <a:spLocks noChangeArrowheads="1"/>
          </p:cNvSpPr>
          <p:nvPr/>
        </p:nvSpPr>
        <p:spPr bwMode="auto">
          <a:xfrm>
            <a:off x="239713" y="4530725"/>
            <a:ext cx="50800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800" b="1" i="0" dirty="0">
                <a:solidFill>
                  <a:schemeClr val="bg1"/>
                </a:solidFill>
                <a:latin typeface="Myriad Pro Light"/>
              </a:rPr>
              <a:t>Corporate Research Desk</a:t>
            </a:r>
          </a:p>
          <a:p>
            <a:pPr>
              <a:spcBef>
                <a:spcPct val="20000"/>
              </a:spcBef>
            </a:pPr>
            <a:endParaRPr lang="en-US" sz="1800" b="1" i="0" dirty="0">
              <a:solidFill>
                <a:schemeClr val="accent2"/>
              </a:solidFill>
              <a:latin typeface="Myriad Pro Light"/>
            </a:endParaRPr>
          </a:p>
          <a:p>
            <a:pPr>
              <a:spcBef>
                <a:spcPct val="20000"/>
              </a:spcBef>
            </a:pPr>
            <a:endParaRPr lang="en-US" sz="1800" b="1" i="0" dirty="0" smtClean="0">
              <a:solidFill>
                <a:schemeClr val="bg1"/>
              </a:solidFill>
              <a:latin typeface="Myriad Pro Light"/>
            </a:endParaRPr>
          </a:p>
          <a:p>
            <a:pPr>
              <a:spcBef>
                <a:spcPct val="20000"/>
              </a:spcBef>
            </a:pPr>
            <a:r>
              <a:rPr lang="en-GB" sz="1800" b="1" i="0" dirty="0" smtClean="0">
                <a:solidFill>
                  <a:schemeClr val="bg1"/>
                </a:solidFill>
                <a:latin typeface="Myriad Pro Light"/>
              </a:rPr>
              <a:t>April 10, 2013</a:t>
            </a:r>
            <a:endParaRPr lang="en-US" sz="1800" b="1" i="0" dirty="0" smtClean="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79875" name="Rectangle 45"/>
          <p:cNvSpPr txBox="1">
            <a:spLocks noGrp="1" noChangeArrowheads="1"/>
          </p:cNvSpPr>
          <p:nvPr/>
        </p:nvSpPr>
        <p:spPr bwMode="auto">
          <a:xfrm>
            <a:off x="3275013" y="6153150"/>
            <a:ext cx="2286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 i="0">
                <a:solidFill>
                  <a:srgbClr val="FFFFFF"/>
                </a:solidFill>
              </a:rPr>
              <a:t>TCS Confidential</a:t>
            </a:r>
          </a:p>
        </p:txBody>
      </p:sp>
      <p:sp>
        <p:nvSpPr>
          <p:cNvPr id="79876" name="Subtitle 2"/>
          <p:cNvSpPr>
            <a:spLocks/>
          </p:cNvSpPr>
          <p:nvPr/>
        </p:nvSpPr>
        <p:spPr bwMode="auto">
          <a:xfrm>
            <a:off x="5981700" y="4076700"/>
            <a:ext cx="2374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4E84C4"/>
              </a:buClr>
            </a:pPr>
            <a:endParaRPr lang="en-US" sz="1000" i="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C19C4-3EFE-41FB-844B-B0C92549F57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86553"/>
              </p:ext>
            </p:extLst>
          </p:nvPr>
        </p:nvGraphicFramePr>
        <p:xfrm>
          <a:off x="152400" y="1244262"/>
          <a:ext cx="8763000" cy="43909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5000"/>
                <a:gridCol w="2286000"/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Posts Coverage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Major Media Source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Major</a:t>
                      </a:r>
                      <a:r>
                        <a:rPr lang="en-US" sz="1600" b="0" baseline="0" dirty="0" smtClean="0"/>
                        <a:t> Sentiment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Extremely High, &gt; 400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News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Positive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High,</a:t>
                      </a:r>
                      <a:r>
                        <a:rPr lang="en-US" sz="1400" b="0" baseline="0" dirty="0" smtClean="0"/>
                        <a:t> &gt; </a:t>
                      </a:r>
                      <a:r>
                        <a:rPr lang="en-US" sz="1400" b="0" dirty="0" smtClean="0"/>
                        <a:t>50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News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Positive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Low, &lt; 10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News,Blog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Neutral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676505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High,</a:t>
                      </a:r>
                      <a:r>
                        <a:rPr lang="en-US" sz="1400" b="0" baseline="0" dirty="0" smtClean="0"/>
                        <a:t> &gt; </a:t>
                      </a:r>
                      <a:r>
                        <a:rPr lang="en-US" sz="1400" b="0" dirty="0" smtClean="0"/>
                        <a:t>50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News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Positive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666401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219200" y="0"/>
            <a:ext cx="69342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just" defTabSz="457200">
              <a:lnSpc>
                <a:spcPct val="115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i="0" dirty="0" smtClean="0">
                <a:solidFill>
                  <a:schemeClr val="bg1"/>
                </a:solidFill>
                <a:latin typeface="Arial"/>
                <a:cs typeface="Arial"/>
              </a:rPr>
              <a:t>Sentiment Analysis Research: Overview</a:t>
            </a:r>
            <a:endParaRPr lang="en-US" sz="220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838200"/>
            <a:ext cx="914400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MSDynamics</a:t>
            </a:r>
            <a:r>
              <a:rPr lang="en-US" sz="1600" b="1" dirty="0" smtClean="0"/>
              <a:t> was the most discussed player on social media</a:t>
            </a:r>
            <a:endParaRPr lang="en-US" sz="1600" b="1" dirty="0"/>
          </a:p>
        </p:txBody>
      </p:sp>
      <p:pic>
        <p:nvPicPr>
          <p:cNvPr id="4" name="Picture 3" descr="Screen Shot 2013-04-23 at 11.40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9935"/>
            <a:ext cx="1676400" cy="622265"/>
          </a:xfrm>
          <a:prstGeom prst="rect">
            <a:avLst/>
          </a:prstGeom>
        </p:spPr>
      </p:pic>
      <p:pic>
        <p:nvPicPr>
          <p:cNvPr id="5" name="Picture 4" descr="Screen Shot 2013-04-23 at 11.4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514600"/>
            <a:ext cx="1657350" cy="457200"/>
          </a:xfrm>
          <a:prstGeom prst="rect">
            <a:avLst/>
          </a:prstGeom>
        </p:spPr>
      </p:pic>
      <p:pic>
        <p:nvPicPr>
          <p:cNvPr id="6" name="Picture 5" descr="Screen Shot 2013-04-23 at 11.43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74028"/>
            <a:ext cx="1676400" cy="554639"/>
          </a:xfrm>
          <a:prstGeom prst="rect">
            <a:avLst/>
          </a:prstGeom>
        </p:spPr>
      </p:pic>
      <p:pic>
        <p:nvPicPr>
          <p:cNvPr id="7" name="Picture 6" descr="Screen Shot 2013-04-23 at 11.44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3800"/>
            <a:ext cx="1676400" cy="494030"/>
          </a:xfrm>
          <a:prstGeom prst="rect">
            <a:avLst/>
          </a:prstGeom>
        </p:spPr>
      </p:pic>
      <p:pic>
        <p:nvPicPr>
          <p:cNvPr id="8" name="Picture 7" descr="Screen Shot 2013-04-23 at 11.45.2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32111"/>
            <a:ext cx="1676400" cy="544689"/>
          </a:xfrm>
          <a:prstGeom prst="rect">
            <a:avLst/>
          </a:prstGeom>
        </p:spPr>
      </p:pic>
      <p:pic>
        <p:nvPicPr>
          <p:cNvPr id="9" name="Picture 8" descr="Screen Shot 2013-04-23 at 11.46.2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29200"/>
            <a:ext cx="1676400" cy="5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5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C19C4-3EFE-41FB-844B-B0C92549F57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00200" y="31173"/>
            <a:ext cx="6934200" cy="6234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just" defTabSz="457200">
              <a:lnSpc>
                <a:spcPct val="115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i="0" dirty="0" smtClean="0">
                <a:solidFill>
                  <a:schemeClr val="bg1"/>
                </a:solidFill>
                <a:latin typeface="Arial"/>
                <a:cs typeface="Arial"/>
              </a:rPr>
              <a:t>Sentiment Analysis Research: </a:t>
            </a:r>
            <a:r>
              <a:rPr lang="en-US" sz="2200" i="0" dirty="0" err="1" smtClean="0">
                <a:solidFill>
                  <a:schemeClr val="bg1"/>
                </a:solidFill>
                <a:latin typeface="Arial"/>
                <a:cs typeface="Arial"/>
              </a:rPr>
              <a:t>MSDynamics</a:t>
            </a:r>
            <a:endParaRPr lang="en-US" sz="2200" i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23508"/>
              </p:ext>
            </p:extLst>
          </p:nvPr>
        </p:nvGraphicFramePr>
        <p:xfrm>
          <a:off x="7156566" y="2743201"/>
          <a:ext cx="1758834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25434"/>
                <a:gridCol w="533400"/>
              </a:tblGrid>
              <a:tr h="202167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Media Source (in %)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News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Blog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Forum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65061"/>
              </p:ext>
            </p:extLst>
          </p:nvPr>
        </p:nvGraphicFramePr>
        <p:xfrm>
          <a:off x="7162801" y="1378112"/>
          <a:ext cx="1752600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9675"/>
                <a:gridCol w="542925"/>
              </a:tblGrid>
              <a:tr h="202167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Sentiment (in %)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Neutral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04908872"/>
              </p:ext>
            </p:extLst>
          </p:nvPr>
        </p:nvGraphicFramePr>
        <p:xfrm>
          <a:off x="381000" y="4648200"/>
          <a:ext cx="8382000" cy="170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 descr="Screen Shot 2013-04-23 at 11.40.0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5"/>
            <a:ext cx="1524000" cy="5656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1325940"/>
            <a:ext cx="6400800" cy="312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i="0" dirty="0" smtClean="0"/>
              <a:t>Forums are the most engaging platform for MS dynamics attracting the most number of replies.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i="0" dirty="0" smtClean="0"/>
              <a:t>Most of the news items are repetitive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i="0" dirty="0" smtClean="0"/>
              <a:t>Many sentiments are perceived as positive when a company choses other ERP solution over </a:t>
            </a:r>
            <a:r>
              <a:rPr lang="en-US" i="0" dirty="0" err="1" smtClean="0"/>
              <a:t>MSDynamics</a:t>
            </a:r>
            <a:r>
              <a:rPr lang="en-US" i="0" dirty="0" smtClean="0"/>
              <a:t> instead of counting it as negative.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i="0" dirty="0" smtClean="0"/>
              <a:t>Most people chose </a:t>
            </a:r>
            <a:r>
              <a:rPr lang="en-US" i="0" dirty="0" err="1" smtClean="0"/>
              <a:t>MSDynamics</a:t>
            </a:r>
            <a:r>
              <a:rPr lang="en-US" i="0" dirty="0" smtClean="0"/>
              <a:t> to </a:t>
            </a:r>
            <a:r>
              <a:rPr lang="en-US" i="0" dirty="0"/>
              <a:t>improve financial management and reporting as well as streamline key financial processes</a:t>
            </a:r>
            <a:r>
              <a:rPr lang="en-US" i="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i="0" dirty="0" smtClean="0"/>
              <a:t>More than 60% of posts come from North America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i="0" dirty="0" smtClean="0"/>
              <a:t>On the launch of “tomb raider game” Microsoft witnessed a quick surge in the brand mention of Microsoft on January 11.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4038600"/>
            <a:ext cx="178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/>
              <a:t>Total 1927 posts mentioning Microsoft</a:t>
            </a:r>
            <a:endParaRPr lang="en-US" b="1" i="0" dirty="0"/>
          </a:p>
        </p:txBody>
      </p:sp>
    </p:spTree>
    <p:extLst>
      <p:ext uri="{BB962C8B-B14F-4D97-AF65-F5344CB8AC3E}">
        <p14:creationId xmlns:p14="http://schemas.microsoft.com/office/powerpoint/2010/main" val="198769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C19C4-3EFE-41FB-844B-B0C92549F57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3886200"/>
            <a:ext cx="172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Listening Platform</a:t>
            </a:r>
            <a:endParaRPr lang="en-US" sz="1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421"/>
              </p:ext>
            </p:extLst>
          </p:nvPr>
        </p:nvGraphicFramePr>
        <p:xfrm>
          <a:off x="381000" y="1143000"/>
          <a:ext cx="990600" cy="14235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1161"/>
                <a:gridCol w="749439"/>
              </a:tblGrid>
              <a:tr h="20216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All Posts 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Neutral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77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00640"/>
              </p:ext>
            </p:extLst>
          </p:nvPr>
        </p:nvGraphicFramePr>
        <p:xfrm>
          <a:off x="7086600" y="2667000"/>
          <a:ext cx="1752601" cy="1645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6800"/>
                <a:gridCol w="685801"/>
              </a:tblGrid>
              <a:tr h="202167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Media Source (in %)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News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Blog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Facebook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YouTube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Forum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83430"/>
              </p:ext>
            </p:extLst>
          </p:nvPr>
        </p:nvGraphicFramePr>
        <p:xfrm>
          <a:off x="7086600" y="1143000"/>
          <a:ext cx="1752600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5375"/>
                <a:gridCol w="657225"/>
              </a:tblGrid>
              <a:tr h="202167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Sentiment (in %)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Neutral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10400" y="4567535"/>
            <a:ext cx="178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/>
              <a:t>Total 60 posts mentioning </a:t>
            </a:r>
            <a:r>
              <a:rPr lang="en-US" b="1" i="0" dirty="0" err="1" smtClean="0"/>
              <a:t>Ramco</a:t>
            </a:r>
            <a:endParaRPr lang="en-US" b="1" i="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00200" y="31173"/>
            <a:ext cx="6934200" cy="6234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just" defTabSz="457200">
              <a:lnSpc>
                <a:spcPct val="115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i="0" dirty="0" smtClean="0">
                <a:solidFill>
                  <a:schemeClr val="bg1"/>
                </a:solidFill>
                <a:latin typeface="Arial"/>
                <a:cs typeface="Arial"/>
              </a:rPr>
              <a:t>Sentiment Analysis Research: </a:t>
            </a:r>
            <a:r>
              <a:rPr lang="en-US" sz="2200" i="0" dirty="0" err="1" smtClean="0">
                <a:solidFill>
                  <a:schemeClr val="bg1"/>
                </a:solidFill>
                <a:latin typeface="Arial"/>
                <a:cs typeface="Arial"/>
              </a:rPr>
              <a:t>Ramco</a:t>
            </a:r>
            <a:endParaRPr lang="en-US" sz="2200" i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4" name="Picture 13" descr="Screen Shot 2013-04-23 at 11.4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06682" cy="685800"/>
          </a:xfrm>
          <a:prstGeom prst="rect">
            <a:avLst/>
          </a:prstGeom>
        </p:spPr>
      </p:pic>
      <p:pic>
        <p:nvPicPr>
          <p:cNvPr id="3" name="Picture 2" descr="ram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4265744" cy="26670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69160570"/>
              </p:ext>
            </p:extLst>
          </p:nvPr>
        </p:nvGraphicFramePr>
        <p:xfrm>
          <a:off x="381001" y="4342293"/>
          <a:ext cx="5410200" cy="1448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199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C19C4-3EFE-41FB-844B-B0C92549F57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21313" y="4066401"/>
            <a:ext cx="202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/>
              <a:t>Only 4 post mentioning SAP </a:t>
            </a:r>
            <a:r>
              <a:rPr lang="en-US" b="1" i="0" dirty="0" err="1" smtClean="0"/>
              <a:t>ByDesign</a:t>
            </a:r>
            <a:endParaRPr lang="en-US" b="1" i="0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600200" y="31173"/>
            <a:ext cx="6934200" cy="6234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just" defTabSz="457200">
              <a:lnSpc>
                <a:spcPct val="115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i="0" dirty="0" smtClean="0">
                <a:solidFill>
                  <a:schemeClr val="bg1"/>
                </a:solidFill>
                <a:latin typeface="Arial"/>
                <a:cs typeface="Arial"/>
              </a:rPr>
              <a:t>Sentiment Analysis Research: SAP </a:t>
            </a:r>
            <a:r>
              <a:rPr lang="en-US" sz="2200" i="0" dirty="0" err="1" smtClean="0">
                <a:solidFill>
                  <a:schemeClr val="bg1"/>
                </a:solidFill>
                <a:latin typeface="Arial"/>
                <a:cs typeface="Arial"/>
              </a:rPr>
              <a:t>ByDesign</a:t>
            </a:r>
            <a:endParaRPr lang="en-US" sz="2200" i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5" name="Picture 24" descr="Screen Shot 2013-04-23 at 11.4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5400" cy="685800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29265"/>
              </p:ext>
            </p:extLst>
          </p:nvPr>
        </p:nvGraphicFramePr>
        <p:xfrm>
          <a:off x="7080366" y="2667001"/>
          <a:ext cx="1758834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25434"/>
                <a:gridCol w="533400"/>
              </a:tblGrid>
              <a:tr h="202167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Media Source (in %)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News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Blog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Forum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44312"/>
              </p:ext>
            </p:extLst>
          </p:nvPr>
        </p:nvGraphicFramePr>
        <p:xfrm>
          <a:off x="7086600" y="1219201"/>
          <a:ext cx="1752600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5375"/>
                <a:gridCol w="657225"/>
              </a:tblGrid>
              <a:tr h="202167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Sentiment (in %)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Neutral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9774505"/>
              </p:ext>
            </p:extLst>
          </p:nvPr>
        </p:nvGraphicFramePr>
        <p:xfrm>
          <a:off x="381000" y="1143000"/>
          <a:ext cx="5541818" cy="161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42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C19C4-3EFE-41FB-844B-B0C92549F57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172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Listening Platform</a:t>
            </a:r>
            <a:endParaRPr lang="en-US" sz="1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83730"/>
              </p:ext>
            </p:extLst>
          </p:nvPr>
        </p:nvGraphicFramePr>
        <p:xfrm>
          <a:off x="152400" y="1447800"/>
          <a:ext cx="990600" cy="14235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1161"/>
                <a:gridCol w="749439"/>
              </a:tblGrid>
              <a:tr h="20216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All Posts 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Neutral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77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53200" y="3886200"/>
            <a:ext cx="26907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50" b="1" i="0" dirty="0" smtClean="0"/>
              <a:t>Total 120 posts mentioning Tally</a:t>
            </a:r>
          </a:p>
          <a:p>
            <a:pPr marL="171450" indent="-171450">
              <a:buFont typeface="Arial"/>
              <a:buChar char="•"/>
            </a:pPr>
            <a:r>
              <a:rPr lang="en-US" sz="1050" b="1" i="0" dirty="0" smtClean="0"/>
              <a:t>“Tally” being a generic word, Most of the posts are wrongly monitored.</a:t>
            </a:r>
            <a:endParaRPr lang="en-US" sz="1050" b="1" i="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057886532"/>
              </p:ext>
            </p:extLst>
          </p:nvPr>
        </p:nvGraphicFramePr>
        <p:xfrm>
          <a:off x="762000" y="4876800"/>
          <a:ext cx="7620000" cy="1406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600200" y="31173"/>
            <a:ext cx="6934200" cy="6234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just" defTabSz="457200">
              <a:lnSpc>
                <a:spcPct val="115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i="0" dirty="0" smtClean="0">
                <a:solidFill>
                  <a:schemeClr val="bg1"/>
                </a:solidFill>
                <a:latin typeface="Arial"/>
                <a:cs typeface="Arial"/>
              </a:rPr>
              <a:t>Sentiment Analysis Research: Tally</a:t>
            </a:r>
          </a:p>
        </p:txBody>
      </p:sp>
      <p:pic>
        <p:nvPicPr>
          <p:cNvPr id="20" name="Picture 19" descr="Screen Shot 2013-04-23 at 11.45.2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5455" cy="685800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67325"/>
              </p:ext>
            </p:extLst>
          </p:nvPr>
        </p:nvGraphicFramePr>
        <p:xfrm>
          <a:off x="7010400" y="2209800"/>
          <a:ext cx="1758834" cy="1645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9234"/>
                <a:gridCol w="609600"/>
              </a:tblGrid>
              <a:tr h="202167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Media Source (in %)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News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Blog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YouTube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Forum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Google+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40850"/>
              </p:ext>
            </p:extLst>
          </p:nvPr>
        </p:nvGraphicFramePr>
        <p:xfrm>
          <a:off x="7010400" y="990600"/>
          <a:ext cx="1762991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543791"/>
              </a:tblGrid>
              <a:tr h="202167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Sentiment (in %)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03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Neutral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tall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82" y="990600"/>
            <a:ext cx="415891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3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C19C4-3EFE-41FB-844B-B0C92549F57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1524000"/>
            <a:ext cx="502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/>
              <a:t>S</a:t>
            </a:r>
            <a:r>
              <a:rPr lang="en-US" b="1" i="0" dirty="0" smtClean="0"/>
              <a:t>age software and </a:t>
            </a:r>
            <a:r>
              <a:rPr lang="en-US" b="1" i="0" dirty="0" err="1" smtClean="0"/>
              <a:t>treeERP</a:t>
            </a:r>
            <a:r>
              <a:rPr lang="en-US" b="1" i="0" dirty="0" smtClean="0"/>
              <a:t> were not mentioned in any of the posts</a:t>
            </a:r>
            <a:endParaRPr lang="en-US" b="1" i="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219200" y="31173"/>
            <a:ext cx="6934200" cy="6234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just" defTabSz="457200">
              <a:lnSpc>
                <a:spcPct val="115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i="0" dirty="0" smtClean="0">
                <a:solidFill>
                  <a:schemeClr val="bg1"/>
                </a:solidFill>
                <a:latin typeface="Arial"/>
                <a:cs typeface="Arial"/>
              </a:rPr>
              <a:t>Sentiment Analysis Research: Sage Software and </a:t>
            </a:r>
            <a:r>
              <a:rPr lang="en-US" sz="2000" i="0" dirty="0" err="1" smtClean="0">
                <a:solidFill>
                  <a:schemeClr val="bg1"/>
                </a:solidFill>
                <a:latin typeface="Arial"/>
                <a:cs typeface="Arial"/>
              </a:rPr>
              <a:t>TreeERP</a:t>
            </a:r>
            <a:endParaRPr lang="en-US" sz="2000" i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Screen Shot 2013-04-23 at 11.43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1385455" cy="669808"/>
          </a:xfrm>
          <a:prstGeom prst="rect">
            <a:avLst/>
          </a:prstGeom>
        </p:spPr>
      </p:pic>
      <p:pic>
        <p:nvPicPr>
          <p:cNvPr id="12" name="Picture 11" descr="Screen Shot 2013-04-23 at 11.4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1600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8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3733800"/>
            <a:ext cx="6248400" cy="10668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1600" i="0" dirty="0">
                <a:solidFill>
                  <a:prstClr val="white"/>
                </a:solidFill>
                <a:latin typeface="Myriad Pro" pitchFamily="34" charset="0"/>
              </a:rPr>
              <a:t>Send your feedback / suggestions to the analyst team: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i="0" dirty="0">
                <a:solidFill>
                  <a:schemeClr val="bg1"/>
                </a:solidFill>
                <a:latin typeface="Myriad Pro"/>
                <a:ea typeface="+mj-ea"/>
                <a:cs typeface="+mj-cs"/>
              </a:rPr>
              <a:t>Aditi.Royghatak@tcs.com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i="0" dirty="0" smtClean="0">
                <a:solidFill>
                  <a:schemeClr val="bg1"/>
                </a:solidFill>
                <a:latin typeface="Myriad Pro"/>
                <a:ea typeface="+mj-ea"/>
                <a:cs typeface="+mj-cs"/>
              </a:rPr>
              <a:t>Rohit5.j@tcs.com@tcs.com</a:t>
            </a:r>
            <a:endParaRPr lang="en-US" sz="1600" i="0" dirty="0">
              <a:solidFill>
                <a:schemeClr val="bg1"/>
              </a:solidFill>
              <a:latin typeface="Myriad Pro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i="0" dirty="0">
                <a:solidFill>
                  <a:schemeClr val="bg1"/>
                </a:solidFill>
                <a:latin typeface="Myriad Pro"/>
                <a:ea typeface="+mj-ea"/>
                <a:cs typeface="+mj-cs"/>
              </a:rPr>
              <a:t>Sonnet.Das@tcs.com</a:t>
            </a:r>
          </a:p>
          <a:p>
            <a:pPr fontAlgn="auto">
              <a:spcAft>
                <a:spcPts val="0"/>
              </a:spcAft>
              <a:defRPr/>
            </a:pPr>
            <a:endParaRPr lang="en-US" sz="1600" i="0" dirty="0">
              <a:solidFill>
                <a:schemeClr val="bg1"/>
              </a:solidFill>
              <a:latin typeface="Myriad Pro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1600" i="0" dirty="0">
              <a:solidFill>
                <a:schemeClr val="bg1"/>
              </a:solidFill>
              <a:latin typeface="Myriad Pro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1600" i="0" dirty="0">
              <a:solidFill>
                <a:schemeClr val="bg1"/>
              </a:solidFill>
              <a:latin typeface="Myriad Pro"/>
              <a:ea typeface="+mj-ea"/>
              <a:cs typeface="+mj-cs"/>
            </a:endParaRPr>
          </a:p>
        </p:txBody>
      </p:sp>
      <p:sp>
        <p:nvSpPr>
          <p:cNvPr id="204802" name="TextBox 4"/>
          <p:cNvSpPr txBox="1">
            <a:spLocks noChangeArrowheads="1"/>
          </p:cNvSpPr>
          <p:nvPr/>
        </p:nvSpPr>
        <p:spPr bwMode="auto">
          <a:xfrm>
            <a:off x="1143000" y="5715000"/>
            <a:ext cx="7086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latin typeface="Myriad Pro"/>
              </a:rPr>
              <a:t>Visit us on </a:t>
            </a:r>
            <a:r>
              <a:rPr lang="en-US" sz="1400" b="1" i="0" dirty="0" err="1">
                <a:solidFill>
                  <a:schemeClr val="bg1"/>
                </a:solidFill>
                <a:latin typeface="Myriad Pro"/>
              </a:rPr>
              <a:t>Knowmax</a:t>
            </a:r>
            <a:r>
              <a:rPr lang="en-US" sz="1400" b="1" i="0" dirty="0">
                <a:solidFill>
                  <a:schemeClr val="bg1"/>
                </a:solidFill>
                <a:latin typeface="Myriad Pro"/>
              </a:rPr>
              <a:t> at:</a:t>
            </a:r>
          </a:p>
          <a:p>
            <a:pPr algn="ctr"/>
            <a:r>
              <a:rPr lang="en-US" sz="1400" b="1" i="0" dirty="0">
                <a:solidFill>
                  <a:schemeClr val="bg1"/>
                </a:solidFill>
                <a:latin typeface="Myriad Pro"/>
              </a:rPr>
              <a:t> </a:t>
            </a:r>
          </a:p>
          <a:p>
            <a:pPr algn="ctr"/>
            <a:r>
              <a:rPr lang="en-US" sz="1300" b="1" i="0" dirty="0">
                <a:solidFill>
                  <a:schemeClr val="bg1"/>
                </a:solidFill>
                <a:latin typeface="Myriad Pro"/>
              </a:rPr>
              <a:t>https://knowmax.ultimatix.net/sites/mrkt-corpfn/mrktint/default.aspx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1905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/>
          </a:p>
        </p:txBody>
      </p:sp>
      <p:pic>
        <p:nvPicPr>
          <p:cNvPr id="8" name="Picture 2" descr="C:\Documents and Settings\362221\My Documents\TCS\Miscellaneous\Corporate Research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343400"/>
            <a:ext cx="14478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heme/theme1.xml><?xml version="1.0" encoding="utf-8"?>
<a:theme xmlns:a="http://schemas.openxmlformats.org/drawingml/2006/main" name="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10.xml><?xml version="1.0" encoding="utf-8"?>
<a:theme xmlns:a="http://schemas.openxmlformats.org/drawingml/2006/main" name="1_Thank You">
  <a:themeElements>
    <a:clrScheme name="1_Thank You 1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FFFFFF"/>
      </a:accent3>
      <a:accent4>
        <a:srgbClr val="000000"/>
      </a:accent4>
      <a:accent5>
        <a:srgbClr val="AAB7DB"/>
      </a:accent5>
      <a:accent6>
        <a:srgbClr val="76328C"/>
      </a:accent6>
      <a:hlink>
        <a:srgbClr val="0000FF"/>
      </a:hlink>
      <a:folHlink>
        <a:srgbClr val="800080"/>
      </a:folHlink>
    </a:clrScheme>
    <a:fontScheme name="1_Thank You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hank You 1">
        <a:dk1>
          <a:srgbClr val="000000"/>
        </a:dk1>
        <a:lt1>
          <a:srgbClr val="FFFFFF"/>
        </a:lt1>
        <a:dk2>
          <a:srgbClr val="4E84C4"/>
        </a:dk2>
        <a:lt2>
          <a:srgbClr val="000000"/>
        </a:lt2>
        <a:accent1>
          <a:srgbClr val="0063BE"/>
        </a:accent1>
        <a:accent2>
          <a:srgbClr val="83389B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76328C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3.xml><?xml version="1.0" encoding="utf-8"?>
<a:theme xmlns:a="http://schemas.openxmlformats.org/drawingml/2006/main" name="Divid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4.xml><?xml version="1.0" encoding="utf-8"?>
<a:theme xmlns:a="http://schemas.openxmlformats.org/drawingml/2006/main" name="Divider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6.xml><?xml version="1.0" encoding="utf-8"?>
<a:theme xmlns:a="http://schemas.openxmlformats.org/drawingml/2006/main" name="GCP Deliverable &amp; Presentation Graphics Standard - Master Slide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GCP Deliverable &amp; Presentation Graphics Standard - Mast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CP Deliverable &amp; Presentation Graphics Standard -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4E84C4"/>
        </a:hlink>
        <a:folHlink>
          <a:srgbClr val="C4EC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mplate_for_Corporate_marketing">
  <a:themeElements>
    <a:clrScheme name="Template_for_Corporate_marketing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33CC33"/>
      </a:hlink>
      <a:folHlink>
        <a:srgbClr val="990033"/>
      </a:folHlink>
    </a:clrScheme>
    <a:fontScheme name="Template_for_Corporate_marketing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_for_Corporate_market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4E84C4"/>
        </a:hlink>
        <a:folHlink>
          <a:srgbClr val="C4EC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or_Corporate_market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0099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or_Corporate_market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33CC33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or_Corporate_marketing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33CC33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TCS_Presentation Template">
  <a:themeElements>
    <a:clrScheme name="7_TCS_Presentation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TCS_Presentation Template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TCS_Presentation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Divider 1">
  <a:themeElements>
    <a:clrScheme name="1_Divider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ivider 1">
      <a:majorFont>
        <a:latin typeface="Myriad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vider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7FC3D1D4134A4EA3D1E5F2886A8BAF" ma:contentTypeVersion="9" ma:contentTypeDescription="Create a new document." ma:contentTypeScope="" ma:versionID="390fa769db962f7ad2b0bb8af6831a28">
  <xsd:schema xmlns:xsd="http://www.w3.org/2001/XMLSchema" xmlns:p="http://schemas.microsoft.com/office/2006/metadata/properties" xmlns:ns2="1e522788-807d-4c3b-a21c-e4669516c0a0" targetNamespace="http://schemas.microsoft.com/office/2006/metadata/properties" ma:root="true" ma:fieldsID="a00a6fd85a794dfbdcb9938a0ba7f395" ns2:_="">
    <xsd:import namespace="1e522788-807d-4c3b-a21c-e4669516c0a0"/>
    <xsd:element name="properties">
      <xsd:complexType>
        <xsd:sequence>
          <xsd:element name="documentManagement">
            <xsd:complexType>
              <xsd:all>
                <xsd:element ref="ns2:ResearchTracks" minOccurs="0"/>
                <xsd:element ref="ns2:Verticals" minOccurs="0"/>
                <xsd:element ref="ns2:Region" minOccurs="0"/>
                <xsd:element ref="ns2:Service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e522788-807d-4c3b-a21c-e4669516c0a0" elementFormDefault="qualified">
    <xsd:import namespace="http://schemas.microsoft.com/office/2006/documentManagement/types"/>
    <xsd:element name="ResearchTracks" ma:index="8" nillable="true" ma:displayName="ResearchTracks" ma:default="Competitive Profiles" ma:internalName="ResearchTrack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petitive Profiles"/>
                    <xsd:enumeration value="Prospect/Account Profiles"/>
                    <xsd:enumeration value="Industry Profiles"/>
                    <xsd:enumeration value="Regional Profiles"/>
                  </xsd:restriction>
                </xsd:simpleType>
              </xsd:element>
            </xsd:sequence>
          </xsd:extension>
        </xsd:complexContent>
      </xsd:complexType>
    </xsd:element>
    <xsd:element name="Verticals" ma:index="9" nillable="true" ma:displayName="Verticals" ma:default="Retail" ma:internalName="Vertical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FS"/>
                    <xsd:enumeration value="CPG"/>
                    <xsd:enumeration value="Energy &amp; Resources"/>
                    <xsd:enumeration value="Government"/>
                    <xsd:enumeration value="Healthcare"/>
                    <xsd:enumeration value="HiTech"/>
                    <xsd:enumeration value="Insurance"/>
                    <xsd:enumeration value="Lifesciences"/>
                    <xsd:enumeration value="Manufacturing"/>
                    <xsd:enumeration value="Media &amp; Information Services"/>
                    <xsd:enumeration value="Retail"/>
                    <xsd:enumeration value="Telecom"/>
                    <xsd:enumeration value="TTH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Region" ma:index="10" nillable="true" ma:displayName="Region" ma:default="Global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S"/>
                    <xsd:enumeration value="UK&amp;I"/>
                    <xsd:enumeration value="Europe"/>
                    <xsd:enumeration value="APAC"/>
                    <xsd:enumeration value="India"/>
                    <xsd:enumeration value="Emerging Markets"/>
                    <xsd:enumeration value="LatAm"/>
                    <xsd:enumeration value="North America"/>
                    <xsd:enumeration value="Global"/>
                    <xsd:enumeration value="ASEAN"/>
                    <xsd:enumeration value="ANZ"/>
                    <xsd:enumeration value="Greater China"/>
                    <xsd:enumeration value="Japan &amp; South Korea"/>
                    <xsd:enumeration value="Mediterranean"/>
                    <xsd:enumeration value="Eastern Europe"/>
                    <xsd:enumeration value="South Africa"/>
                    <xsd:enumeration value="CIS"/>
                    <xsd:enumeration value="Middle East &amp; North Africa"/>
                    <xsd:enumeration value="Benelux"/>
                    <xsd:enumeration value="Central Europe"/>
                    <xsd:enumeration value="Nordics"/>
                    <xsd:enumeration value="South Europe"/>
                    <xsd:enumeration value="France"/>
                    <xsd:enumeration value="Switzerland"/>
                  </xsd:restriction>
                </xsd:simpleType>
              </xsd:element>
            </xsd:sequence>
          </xsd:extension>
        </xsd:complexContent>
      </xsd:complexType>
    </xsd:element>
    <xsd:element name="Services" ma:index="11" nillable="true" ma:displayName="Services" ma:default="IT Services" ma:internalName="Servic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latform BPO"/>
                    <xsd:enumeration value="TCS FS"/>
                    <xsd:enumeration value="GCP"/>
                    <xsd:enumeration value="EIS"/>
                    <xsd:enumeration value="SMB"/>
                    <xsd:enumeration value="BPO"/>
                    <xsd:enumeration value="ISIT"/>
                    <xsd:enumeration value="Assurance"/>
                    <xsd:enumeration value="IT Services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Region xmlns="1e522788-807d-4c3b-a21c-e4669516c0a0">
      <Value>Global</Value>
    </Region>
    <ResearchTracks xmlns="1e522788-807d-4c3b-a21c-e4669516c0a0">
      <Value>Competitive Profiles</Value>
    </ResearchTracks>
    <Services xmlns="1e522788-807d-4c3b-a21c-e4669516c0a0">
      <Value>SMB</Value>
    </Services>
    <Verticals xmlns="1e522788-807d-4c3b-a21c-e4669516c0a0">
      <Value>HiTech</Value>
    </Verticals>
  </documentManagement>
</p:properties>
</file>

<file path=customXml/itemProps1.xml><?xml version="1.0" encoding="utf-8"?>
<ds:datastoreItem xmlns:ds="http://schemas.openxmlformats.org/officeDocument/2006/customXml" ds:itemID="{A1D51EA5-E604-4D85-B52A-D5854FDE2F5E}"/>
</file>

<file path=customXml/itemProps2.xml><?xml version="1.0" encoding="utf-8"?>
<ds:datastoreItem xmlns:ds="http://schemas.openxmlformats.org/officeDocument/2006/customXml" ds:itemID="{3855F2EA-C189-42AE-9B84-F994CB4B4EBD}"/>
</file>

<file path=customXml/itemProps3.xml><?xml version="1.0" encoding="utf-8"?>
<ds:datastoreItem xmlns:ds="http://schemas.openxmlformats.org/officeDocument/2006/customXml" ds:itemID="{9E12984B-BC11-4BC1-BD38-182760379A1C}"/>
</file>

<file path=docProps/app.xml><?xml version="1.0" encoding="utf-8"?>
<Properties xmlns="http://schemas.openxmlformats.org/officeDocument/2006/extended-properties" xmlns:vt="http://schemas.openxmlformats.org/officeDocument/2006/docPropsVTypes">
  <Template>TCS_Presentation Template</Template>
  <TotalTime>30374</TotalTime>
  <Words>645</Words>
  <Application>Microsoft Macintosh PowerPoint</Application>
  <PresentationFormat>On-screen Show (4:3)</PresentationFormat>
  <Paragraphs>157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TCS_Presentation Template</vt:lpstr>
      <vt:lpstr>Divider 1</vt:lpstr>
      <vt:lpstr>Divider 2</vt:lpstr>
      <vt:lpstr>Divider 3</vt:lpstr>
      <vt:lpstr>Thank You</vt:lpstr>
      <vt:lpstr>GCP Deliverable &amp; Presentation Graphics Standard - Master Slide</vt:lpstr>
      <vt:lpstr>Template_for_Corporate_marketing</vt:lpstr>
      <vt:lpstr>7_TCS_Presentation Template</vt:lpstr>
      <vt:lpstr>1_Divider 1</vt:lpstr>
      <vt:lpstr>1_Thank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217773</dc:creator>
  <cp:lastModifiedBy>Rohit Jain</cp:lastModifiedBy>
  <cp:revision>4245</cp:revision>
  <dcterms:created xsi:type="dcterms:W3CDTF">2011-04-20T10:04:31Z</dcterms:created>
  <dcterms:modified xsi:type="dcterms:W3CDTF">2013-04-29T08:35:29Z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0x010100EA7FC3D1D4134A4EA3D1E5F2886A8BAF</vt:lpwstr>
  </property>
</Properties>
</file>