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harts/chart9.xml" ContentType="application/vnd.openxmlformats-officedocument.drawingml.chart+xml"/>
  <Override PartName="/docProps/custom.xml" ContentType="application/vnd.openxmlformats-officedocument.custom-properties+xml"/>
  <Override PartName="/ppt/slideMasters/slideMaster8.xml" ContentType="application/vnd.openxmlformats-officedocument.presentationml.slideMaster+xml"/>
  <Override PartName="/ppt/commentAuthors.xml" ContentType="application/vnd.openxmlformats-officedocument.presentationml.commentAuthors+xml"/>
  <Override PartName="/ppt/charts/chart7.xml" ContentType="application/vnd.openxmlformats-officedocument.drawingml.chart+xml"/>
  <Override PartName="/ppt/slideMasters/slideMaster6.xml" ContentType="application/vnd.openxmlformats-officedocument.presentationml.slideMaster+xml"/>
  <Override PartName="/ppt/theme/theme8.xml" ContentType="application/vnd.openxmlformats-officedocument.theme+xml"/>
  <Override PartName="/ppt/charts/chart3.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10.xml" ContentType="application/vnd.openxmlformats-officedocument.theme+xml"/>
  <Override PartName="/ppt/charts/chart1.xml" ContentType="application/vnd.openxmlformats-officedocument.drawingml.char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charts/chart8.xml" ContentType="application/vnd.openxmlformats-officedocument.drawingml.char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charts/chart6.xml" ContentType="application/vnd.openxmlformats-officedocument.drawingml.chart+xml"/>
  <Override PartName="/ppt/notesSlides/notesSlide8.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charts/chart4.xml" ContentType="application/vnd.openxmlformats-officedocument.drawingml.chart+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75" r:id="rId6"/>
    <p:sldMasterId id="2147483677" r:id="rId7"/>
    <p:sldMasterId id="2147483679" r:id="rId8"/>
    <p:sldMasterId id="2147483681" r:id="rId9"/>
    <p:sldMasterId id="2147483694" r:id="rId10"/>
    <p:sldMasterId id="2147483696" r:id="rId11"/>
    <p:sldMasterId id="2147483709" r:id="rId12"/>
  </p:sldMasterIdLst>
  <p:notesMasterIdLst>
    <p:notesMasterId r:id="rId23"/>
  </p:notesMasterIdLst>
  <p:sldIdLst>
    <p:sldId id="256" r:id="rId13"/>
    <p:sldId id="302" r:id="rId14"/>
    <p:sldId id="294" r:id="rId15"/>
    <p:sldId id="295" r:id="rId16"/>
    <p:sldId id="296" r:id="rId17"/>
    <p:sldId id="297" r:id="rId18"/>
    <p:sldId id="298" r:id="rId19"/>
    <p:sldId id="300" r:id="rId20"/>
    <p:sldId id="301" r:id="rId21"/>
    <p:sldId id="29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41">
          <p15:clr>
            <a:srgbClr val="A4A3A4"/>
          </p15:clr>
        </p15:guide>
        <p15:guide id="2" pos="88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CS" initials="T"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19A"/>
    <a:srgbClr val="606062"/>
    <a:srgbClr val="BB7BCF"/>
    <a:srgbClr val="6B2E7E"/>
    <a:srgbClr val="83A5E1"/>
    <a:srgbClr val="AD73C7"/>
    <a:srgbClr val="0078E6"/>
    <a:srgbClr val="005EB4"/>
    <a:srgbClr val="89C35F"/>
    <a:srgbClr val="B582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9" autoAdjust="0"/>
    <p:restoredTop sz="95455" autoAdjust="0"/>
  </p:normalViewPr>
  <p:slideViewPr>
    <p:cSldViewPr snapToGrid="0" showGuides="1">
      <p:cViewPr varScale="1">
        <p:scale>
          <a:sx n="101" d="100"/>
          <a:sy n="101" d="100"/>
        </p:scale>
        <p:origin x="-102" y="-96"/>
      </p:cViewPr>
      <p:guideLst>
        <p:guide orient="horz" pos="1041"/>
        <p:guide pos="8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50" d="100"/>
          <a:sy n="50" d="100"/>
        </p:scale>
        <p:origin x="-2970" y="-54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773213\Desktop\Consumer%20Electronics%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Sheet1!$F$4</c:f>
              <c:strCache>
                <c:ptCount val="1"/>
                <c:pt idx="0">
                  <c:v>Market Value $ billion  </c:v>
                </c:pt>
              </c:strCache>
            </c:strRef>
          </c:tx>
          <c:cat>
            <c:strRef>
              <c:f>Sheet1!$E$5:$E$9</c:f>
              <c:strCache>
                <c:ptCount val="5"/>
                <c:pt idx="0">
                  <c:v>2008</c:v>
                </c:pt>
                <c:pt idx="1">
                  <c:v>2009</c:v>
                </c:pt>
                <c:pt idx="2">
                  <c:v>2010</c:v>
                </c:pt>
                <c:pt idx="3">
                  <c:v>2011</c:v>
                </c:pt>
                <c:pt idx="4">
                  <c:v>2012(e) </c:v>
                </c:pt>
              </c:strCache>
            </c:strRef>
          </c:cat>
          <c:val>
            <c:numRef>
              <c:f>Sheet1!$F$5:$F$9</c:f>
              <c:numCache>
                <c:formatCode>General</c:formatCode>
                <c:ptCount val="5"/>
                <c:pt idx="0">
                  <c:v>261.8</c:v>
                </c:pt>
                <c:pt idx="1">
                  <c:v>261.5</c:v>
                </c:pt>
                <c:pt idx="2">
                  <c:v>282.60000000000002</c:v>
                </c:pt>
                <c:pt idx="3">
                  <c:v>289.10000000000002</c:v>
                </c:pt>
                <c:pt idx="4">
                  <c:v>295</c:v>
                </c:pt>
              </c:numCache>
            </c:numRef>
          </c:val>
        </c:ser>
        <c:axId val="81485184"/>
        <c:axId val="81495168"/>
      </c:barChart>
      <c:lineChart>
        <c:grouping val="standard"/>
        <c:ser>
          <c:idx val="1"/>
          <c:order val="1"/>
          <c:tx>
            <c:strRef>
              <c:f>Sheet1!$G$4</c:f>
              <c:strCache>
                <c:ptCount val="1"/>
                <c:pt idx="0">
                  <c:v>% Growth  </c:v>
                </c:pt>
              </c:strCache>
            </c:strRef>
          </c:tx>
          <c:marker>
            <c:symbol val="none"/>
          </c:marker>
          <c:cat>
            <c:strRef>
              <c:f>Sheet1!$E$5:$E$9</c:f>
              <c:strCache>
                <c:ptCount val="5"/>
                <c:pt idx="0">
                  <c:v>2008</c:v>
                </c:pt>
                <c:pt idx="1">
                  <c:v>2009</c:v>
                </c:pt>
                <c:pt idx="2">
                  <c:v>2010</c:v>
                </c:pt>
                <c:pt idx="3">
                  <c:v>2011</c:v>
                </c:pt>
                <c:pt idx="4">
                  <c:v>2012(e) </c:v>
                </c:pt>
              </c:strCache>
            </c:strRef>
          </c:cat>
          <c:val>
            <c:numRef>
              <c:f>Sheet1!$G$5:$G$9</c:f>
              <c:numCache>
                <c:formatCode>General</c:formatCode>
                <c:ptCount val="5"/>
                <c:pt idx="1">
                  <c:v>-0.1</c:v>
                </c:pt>
                <c:pt idx="2">
                  <c:v>8.1</c:v>
                </c:pt>
                <c:pt idx="3">
                  <c:v>2.2999999999999998</c:v>
                </c:pt>
                <c:pt idx="4">
                  <c:v>2.1</c:v>
                </c:pt>
              </c:numCache>
            </c:numRef>
          </c:val>
        </c:ser>
        <c:marker val="1"/>
        <c:axId val="81498496"/>
        <c:axId val="81496704"/>
      </c:lineChart>
      <c:catAx>
        <c:axId val="81485184"/>
        <c:scaling>
          <c:orientation val="minMax"/>
        </c:scaling>
        <c:axPos val="b"/>
        <c:tickLblPos val="nextTo"/>
        <c:crossAx val="81495168"/>
        <c:crosses val="autoZero"/>
        <c:auto val="1"/>
        <c:lblAlgn val="ctr"/>
        <c:lblOffset val="100"/>
      </c:catAx>
      <c:valAx>
        <c:axId val="81495168"/>
        <c:scaling>
          <c:orientation val="minMax"/>
        </c:scaling>
        <c:axPos val="l"/>
        <c:majorGridlines/>
        <c:numFmt formatCode="General" sourceLinked="1"/>
        <c:tickLblPos val="nextTo"/>
        <c:crossAx val="81485184"/>
        <c:crosses val="autoZero"/>
        <c:crossBetween val="between"/>
      </c:valAx>
      <c:valAx>
        <c:axId val="81496704"/>
        <c:scaling>
          <c:orientation val="minMax"/>
        </c:scaling>
        <c:axPos val="r"/>
        <c:numFmt formatCode="General" sourceLinked="1"/>
        <c:tickLblPos val="nextTo"/>
        <c:crossAx val="81498496"/>
        <c:crosses val="max"/>
        <c:crossBetween val="between"/>
      </c:valAx>
      <c:catAx>
        <c:axId val="81498496"/>
        <c:scaling>
          <c:orientation val="minMax"/>
        </c:scaling>
        <c:delete val="1"/>
        <c:axPos val="b"/>
        <c:tickLblPos val="none"/>
        <c:crossAx val="81496704"/>
        <c:crosses val="autoZero"/>
        <c:auto val="1"/>
        <c:lblAlgn val="ctr"/>
        <c:lblOffset val="100"/>
      </c:cat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xPr>
        <a:bodyPr/>
        <a:lstStyle/>
        <a:p>
          <a:pPr>
            <a:defRPr sz="1200">
              <a:latin typeface="Calibri" pitchFamily="34" charset="0"/>
              <a:cs typeface="Calibri" pitchFamily="34" charset="0"/>
            </a:defRPr>
          </a:pPr>
          <a:endParaRPr lang="en-US"/>
        </a:p>
      </c:txPr>
    </c:title>
    <c:plotArea>
      <c:layout>
        <c:manualLayout>
          <c:layoutTarget val="inner"/>
          <c:xMode val="edge"/>
          <c:yMode val="edge"/>
          <c:x val="0.3023523622047245"/>
          <c:y val="0.14199912510936138"/>
          <c:w val="0.43418438320209979"/>
          <c:h val="0.72364063867016637"/>
        </c:manualLayout>
      </c:layout>
      <c:pieChart>
        <c:varyColors val="1"/>
        <c:ser>
          <c:idx val="0"/>
          <c:order val="0"/>
          <c:tx>
            <c:strRef>
              <c:f>Sheet1!$Q$4</c:f>
              <c:strCache>
                <c:ptCount val="1"/>
                <c:pt idx="0">
                  <c:v>Market Value $ billion  </c:v>
                </c:pt>
              </c:strCache>
            </c:strRef>
          </c:tx>
          <c:explosion val="25"/>
          <c:dLbls>
            <c:showCatName val="1"/>
            <c:showPercent val="1"/>
            <c:showLeaderLines val="1"/>
          </c:dLbls>
          <c:cat>
            <c:strRef>
              <c:f>Sheet1!$P$5:$P$6</c:f>
              <c:strCache>
                <c:ptCount val="2"/>
                <c:pt idx="0">
                  <c:v>Audio Visual Equipment </c:v>
                </c:pt>
                <c:pt idx="1">
                  <c:v>Games consoles </c:v>
                </c:pt>
              </c:strCache>
            </c:strRef>
          </c:cat>
          <c:val>
            <c:numRef>
              <c:f>Sheet1!$Q$5:$Q$6</c:f>
              <c:numCache>
                <c:formatCode>General</c:formatCode>
                <c:ptCount val="2"/>
                <c:pt idx="0">
                  <c:v>275.8</c:v>
                </c:pt>
                <c:pt idx="1">
                  <c:v>19.2</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39003477690288729"/>
          <c:y val="9.2592592592592622E-3"/>
        </c:manualLayout>
      </c:layout>
      <c:txPr>
        <a:bodyPr/>
        <a:lstStyle/>
        <a:p>
          <a:pPr>
            <a:defRPr sz="1200">
              <a:latin typeface="Calibri" pitchFamily="34" charset="0"/>
              <a:cs typeface="Calibri" pitchFamily="34" charset="0"/>
            </a:defRPr>
          </a:pPr>
          <a:endParaRPr lang="en-US"/>
        </a:p>
      </c:txPr>
    </c:title>
    <c:plotArea>
      <c:layout>
        <c:manualLayout>
          <c:layoutTarget val="inner"/>
          <c:xMode val="edge"/>
          <c:yMode val="edge"/>
          <c:x val="0.31926946631671049"/>
          <c:y val="0.22821121318168566"/>
          <c:w val="0.35034995625546811"/>
          <c:h val="0.58391659375911331"/>
        </c:manualLayout>
      </c:layout>
      <c:pieChart>
        <c:varyColors val="1"/>
        <c:ser>
          <c:idx val="0"/>
          <c:order val="0"/>
          <c:tx>
            <c:strRef>
              <c:f>Sheet1!$AA$4</c:f>
              <c:strCache>
                <c:ptCount val="1"/>
                <c:pt idx="0">
                  <c:v>$ billion (2012 e) </c:v>
                </c:pt>
              </c:strCache>
            </c:strRef>
          </c:tx>
          <c:explosion val="25"/>
          <c:dPt>
            <c:idx val="2"/>
            <c:explosion val="16"/>
          </c:dPt>
          <c:dLbls>
            <c:showPercent val="1"/>
            <c:showLeaderLines val="1"/>
          </c:dLbls>
          <c:cat>
            <c:strRef>
              <c:f>Sheet1!$Z$5:$Z$8</c:f>
              <c:strCache>
                <c:ptCount val="4"/>
                <c:pt idx="0">
                  <c:v>Americas </c:v>
                </c:pt>
                <c:pt idx="1">
                  <c:v>Europe </c:v>
                </c:pt>
                <c:pt idx="2">
                  <c:v>Asia-Pacific </c:v>
                </c:pt>
                <c:pt idx="3">
                  <c:v>Middle East &amp; Africa </c:v>
                </c:pt>
              </c:strCache>
            </c:strRef>
          </c:cat>
          <c:val>
            <c:numRef>
              <c:f>Sheet1!$AA$5:$AA$8</c:f>
              <c:numCache>
                <c:formatCode>General</c:formatCode>
                <c:ptCount val="4"/>
                <c:pt idx="0">
                  <c:v>119.2</c:v>
                </c:pt>
                <c:pt idx="1">
                  <c:v>79.3</c:v>
                </c:pt>
                <c:pt idx="2">
                  <c:v>86.4</c:v>
                </c:pt>
                <c:pt idx="3">
                  <c:v>10.1</c:v>
                </c:pt>
              </c:numCache>
            </c:numRef>
          </c:val>
        </c:ser>
        <c:dLbls>
          <c:showPercent val="1"/>
        </c:dLbls>
        <c:firstSliceAng val="0"/>
      </c:pieChart>
    </c:plotArea>
    <c:legend>
      <c:legendPos val="t"/>
      <c:layout>
        <c:manualLayout>
          <c:xMode val="edge"/>
          <c:yMode val="edge"/>
          <c:x val="5.9688976377952757E-2"/>
          <c:y val="8.634259259259261E-2"/>
          <c:w val="0.89173293963254596"/>
          <c:h val="7.899642752989211E-2"/>
        </c:manualLayout>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layout/>
      <c:txPr>
        <a:bodyPr/>
        <a:lstStyle/>
        <a:p>
          <a:pPr>
            <a:defRPr sz="1200">
              <a:latin typeface="Calibri" pitchFamily="34" charset="0"/>
              <a:cs typeface="Calibri" pitchFamily="34" charset="0"/>
            </a:defRPr>
          </a:pPr>
          <a:endParaRPr lang="en-US"/>
        </a:p>
      </c:txPr>
    </c:title>
    <c:plotArea>
      <c:layout>
        <c:manualLayout>
          <c:layoutTarget val="inner"/>
          <c:xMode val="edge"/>
          <c:yMode val="edge"/>
          <c:x val="0.226758325826976"/>
          <c:y val="0.14083552055993001"/>
          <c:w val="0.37710553104911937"/>
          <c:h val="0.78336869349664628"/>
        </c:manualLayout>
      </c:layout>
      <c:pieChart>
        <c:varyColors val="1"/>
        <c:ser>
          <c:idx val="0"/>
          <c:order val="0"/>
          <c:tx>
            <c:strRef>
              <c:f>Sheet1!$AJ$4</c:f>
              <c:strCache>
                <c:ptCount val="1"/>
                <c:pt idx="0">
                  <c:v> Channelwise % Share </c:v>
                </c:pt>
              </c:strCache>
            </c:strRef>
          </c:tx>
          <c:explosion val="25"/>
          <c:dLbls>
            <c:showPercent val="1"/>
            <c:showLeaderLines val="1"/>
          </c:dLbls>
          <c:cat>
            <c:strRef>
              <c:f>Sheet1!$AI$5:$AI$9</c:f>
              <c:strCache>
                <c:ptCount val="5"/>
                <c:pt idx="0">
                  <c:v>Electrical &amp; Electronic Retailers </c:v>
                </c:pt>
                <c:pt idx="1">
                  <c:v>Department Stores </c:v>
                </c:pt>
                <c:pt idx="2">
                  <c:v>Hypermarket, Supermarket &amp; Discounters </c:v>
                </c:pt>
                <c:pt idx="3">
                  <c:v>Music, Video, Books &amp; Stationary Retailers </c:v>
                </c:pt>
                <c:pt idx="4">
                  <c:v>Other </c:v>
                </c:pt>
              </c:strCache>
            </c:strRef>
          </c:cat>
          <c:val>
            <c:numRef>
              <c:f>Sheet1!$AJ$5:$AJ$9</c:f>
              <c:numCache>
                <c:formatCode>General</c:formatCode>
                <c:ptCount val="5"/>
                <c:pt idx="0">
                  <c:v>48.5</c:v>
                </c:pt>
                <c:pt idx="1">
                  <c:v>2.2000000000000002</c:v>
                </c:pt>
                <c:pt idx="2">
                  <c:v>1.7</c:v>
                </c:pt>
                <c:pt idx="3">
                  <c:v>1.4</c:v>
                </c:pt>
                <c:pt idx="4">
                  <c:v>46.2</c:v>
                </c:pt>
              </c:numCache>
            </c:numRef>
          </c:val>
        </c:ser>
        <c:dLbls>
          <c:showPercent val="1"/>
        </c:dLbls>
        <c:firstSliceAng val="0"/>
      </c:pieChart>
    </c:plotArea>
    <c:legend>
      <c:legendPos val="t"/>
      <c:layout>
        <c:manualLayout>
          <c:xMode val="edge"/>
          <c:yMode val="edge"/>
          <c:x val="0.72408297407231326"/>
          <c:y val="0.14675925925925928"/>
          <c:w val="0.24494590947833147"/>
          <c:h val="0.80007473024205311"/>
        </c:manualLayout>
      </c:layout>
      <c:txPr>
        <a:bodyPr/>
        <a:lstStyle/>
        <a:p>
          <a:pPr>
            <a:defRPr sz="900"/>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Sheet1!$AS$4</c:f>
              <c:strCache>
                <c:ptCount val="1"/>
                <c:pt idx="0">
                  <c:v>$ billion  </c:v>
                </c:pt>
              </c:strCache>
            </c:strRef>
          </c:tx>
          <c:cat>
            <c:numRef>
              <c:f>Sheet1!$AR$5:$AR$10</c:f>
              <c:numCache>
                <c:formatCode>General</c:formatCode>
                <c:ptCount val="6"/>
                <c:pt idx="0">
                  <c:v>2012</c:v>
                </c:pt>
                <c:pt idx="1">
                  <c:v>2013</c:v>
                </c:pt>
                <c:pt idx="2">
                  <c:v>2014</c:v>
                </c:pt>
                <c:pt idx="3">
                  <c:v>2015</c:v>
                </c:pt>
                <c:pt idx="4">
                  <c:v>2016</c:v>
                </c:pt>
                <c:pt idx="5">
                  <c:v>2017</c:v>
                </c:pt>
              </c:numCache>
            </c:numRef>
          </c:cat>
          <c:val>
            <c:numRef>
              <c:f>Sheet1!$AS$5:$AS$10</c:f>
              <c:numCache>
                <c:formatCode>General</c:formatCode>
                <c:ptCount val="6"/>
                <c:pt idx="0">
                  <c:v>295</c:v>
                </c:pt>
                <c:pt idx="1">
                  <c:v>311.39999999999992</c:v>
                </c:pt>
                <c:pt idx="2">
                  <c:v>327</c:v>
                </c:pt>
                <c:pt idx="3">
                  <c:v>344</c:v>
                </c:pt>
                <c:pt idx="4">
                  <c:v>363.1</c:v>
                </c:pt>
                <c:pt idx="5">
                  <c:v>381.6</c:v>
                </c:pt>
              </c:numCache>
            </c:numRef>
          </c:val>
        </c:ser>
        <c:axId val="82592128"/>
        <c:axId val="82593664"/>
      </c:barChart>
      <c:lineChart>
        <c:grouping val="standard"/>
        <c:ser>
          <c:idx val="1"/>
          <c:order val="1"/>
          <c:tx>
            <c:strRef>
              <c:f>Sheet1!$AT$4</c:f>
              <c:strCache>
                <c:ptCount val="1"/>
                <c:pt idx="0">
                  <c:v>Growth(%) </c:v>
                </c:pt>
              </c:strCache>
            </c:strRef>
          </c:tx>
          <c:marker>
            <c:symbol val="none"/>
          </c:marker>
          <c:cat>
            <c:numRef>
              <c:f>Sheet1!$AR$5:$AR$10</c:f>
              <c:numCache>
                <c:formatCode>General</c:formatCode>
                <c:ptCount val="6"/>
                <c:pt idx="0">
                  <c:v>2012</c:v>
                </c:pt>
                <c:pt idx="1">
                  <c:v>2013</c:v>
                </c:pt>
                <c:pt idx="2">
                  <c:v>2014</c:v>
                </c:pt>
                <c:pt idx="3">
                  <c:v>2015</c:v>
                </c:pt>
                <c:pt idx="4">
                  <c:v>2016</c:v>
                </c:pt>
                <c:pt idx="5">
                  <c:v>2017</c:v>
                </c:pt>
              </c:numCache>
            </c:numRef>
          </c:cat>
          <c:val>
            <c:numRef>
              <c:f>Sheet1!$AT$5:$AT$10</c:f>
              <c:numCache>
                <c:formatCode>General</c:formatCode>
                <c:ptCount val="6"/>
                <c:pt idx="0">
                  <c:v>2.1</c:v>
                </c:pt>
                <c:pt idx="1">
                  <c:v>5.6</c:v>
                </c:pt>
                <c:pt idx="2">
                  <c:v>5</c:v>
                </c:pt>
                <c:pt idx="3">
                  <c:v>5.2</c:v>
                </c:pt>
                <c:pt idx="4">
                  <c:v>5.6</c:v>
                </c:pt>
                <c:pt idx="5">
                  <c:v>5.0999999999999996</c:v>
                </c:pt>
              </c:numCache>
            </c:numRef>
          </c:val>
        </c:ser>
        <c:marker val="1"/>
        <c:axId val="82605184"/>
        <c:axId val="82595200"/>
      </c:lineChart>
      <c:catAx>
        <c:axId val="82592128"/>
        <c:scaling>
          <c:orientation val="minMax"/>
        </c:scaling>
        <c:axPos val="b"/>
        <c:numFmt formatCode="General" sourceLinked="1"/>
        <c:tickLblPos val="nextTo"/>
        <c:crossAx val="82593664"/>
        <c:crosses val="autoZero"/>
        <c:auto val="1"/>
        <c:lblAlgn val="ctr"/>
        <c:lblOffset val="100"/>
      </c:catAx>
      <c:valAx>
        <c:axId val="82593664"/>
        <c:scaling>
          <c:orientation val="minMax"/>
        </c:scaling>
        <c:axPos val="l"/>
        <c:majorGridlines/>
        <c:numFmt formatCode="General" sourceLinked="1"/>
        <c:tickLblPos val="nextTo"/>
        <c:crossAx val="82592128"/>
        <c:crosses val="autoZero"/>
        <c:crossBetween val="between"/>
      </c:valAx>
      <c:valAx>
        <c:axId val="82595200"/>
        <c:scaling>
          <c:orientation val="minMax"/>
        </c:scaling>
        <c:axPos val="r"/>
        <c:numFmt formatCode="General" sourceLinked="1"/>
        <c:tickLblPos val="nextTo"/>
        <c:crossAx val="82605184"/>
        <c:crosses val="max"/>
        <c:crossBetween val="between"/>
      </c:valAx>
      <c:catAx>
        <c:axId val="82605184"/>
        <c:scaling>
          <c:orientation val="minMax"/>
        </c:scaling>
        <c:delete val="1"/>
        <c:axPos val="b"/>
        <c:numFmt formatCode="General" sourceLinked="1"/>
        <c:tickLblPos val="none"/>
        <c:crossAx val="82595200"/>
        <c:crosses val="autoZero"/>
        <c:auto val="1"/>
        <c:lblAlgn val="ctr"/>
        <c:lblOffset val="100"/>
      </c:catAx>
    </c:plotArea>
    <c:legend>
      <c:legendPos val="r"/>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8059144090039597"/>
          <c:y val="3.2271559779504182E-2"/>
          <c:w val="0.74763429571303663"/>
          <c:h val="0.69966972878390199"/>
        </c:manualLayout>
      </c:layout>
      <c:barChart>
        <c:barDir val="col"/>
        <c:grouping val="clustered"/>
        <c:ser>
          <c:idx val="0"/>
          <c:order val="0"/>
          <c:tx>
            <c:strRef>
              <c:f>'Electronic Equipment'!$B$31</c:f>
              <c:strCache>
                <c:ptCount val="1"/>
                <c:pt idx="0">
                  <c:v>$ billion </c:v>
                </c:pt>
              </c:strCache>
            </c:strRef>
          </c:tx>
          <c:spPr>
            <a:solidFill>
              <a:srgbClr val="00B0F0"/>
            </a:solidFill>
          </c:spPr>
          <c:cat>
            <c:numRef>
              <c:f>'Electronic Equipment'!$A$32:$A$37</c:f>
              <c:numCache>
                <c:formatCode>General</c:formatCode>
                <c:ptCount val="6"/>
                <c:pt idx="0">
                  <c:v>2011</c:v>
                </c:pt>
                <c:pt idx="1">
                  <c:v>2012</c:v>
                </c:pt>
                <c:pt idx="2">
                  <c:v>2013</c:v>
                </c:pt>
                <c:pt idx="3">
                  <c:v>2014</c:v>
                </c:pt>
                <c:pt idx="4">
                  <c:v>2015</c:v>
                </c:pt>
                <c:pt idx="5">
                  <c:v>2016</c:v>
                </c:pt>
              </c:numCache>
            </c:numRef>
          </c:cat>
          <c:val>
            <c:numRef>
              <c:f>'Electronic Equipment'!$B$32:$B$37</c:f>
              <c:numCache>
                <c:formatCode>#,##0.00</c:formatCode>
                <c:ptCount val="6"/>
                <c:pt idx="0">
                  <c:v>1844.3</c:v>
                </c:pt>
                <c:pt idx="1">
                  <c:v>1931</c:v>
                </c:pt>
                <c:pt idx="2">
                  <c:v>2070.4</c:v>
                </c:pt>
                <c:pt idx="3">
                  <c:v>2134.5</c:v>
                </c:pt>
                <c:pt idx="4">
                  <c:v>2267.1</c:v>
                </c:pt>
                <c:pt idx="5">
                  <c:v>2426</c:v>
                </c:pt>
              </c:numCache>
            </c:numRef>
          </c:val>
        </c:ser>
        <c:axId val="82775424"/>
        <c:axId val="82777600"/>
      </c:barChart>
      <c:lineChart>
        <c:grouping val="standard"/>
        <c:ser>
          <c:idx val="1"/>
          <c:order val="1"/>
          <c:tx>
            <c:strRef>
              <c:f>'Electronic Equipment'!$C$31</c:f>
              <c:strCache>
                <c:ptCount val="1"/>
                <c:pt idx="0">
                  <c:v>% Growth </c:v>
                </c:pt>
              </c:strCache>
            </c:strRef>
          </c:tx>
          <c:spPr>
            <a:ln w="28575">
              <a:solidFill>
                <a:srgbClr val="92D050"/>
              </a:solidFill>
            </a:ln>
          </c:spPr>
          <c:marker>
            <c:symbol val="diamond"/>
            <c:size val="6"/>
            <c:spPr>
              <a:solidFill>
                <a:srgbClr val="00B050"/>
              </a:solidFill>
              <a:ln>
                <a:noFill/>
              </a:ln>
            </c:spPr>
          </c:marker>
          <c:cat>
            <c:numRef>
              <c:f>'Electronic Equipment'!$A$32:$A$37</c:f>
              <c:numCache>
                <c:formatCode>General</c:formatCode>
                <c:ptCount val="6"/>
                <c:pt idx="0">
                  <c:v>2011</c:v>
                </c:pt>
                <c:pt idx="1">
                  <c:v>2012</c:v>
                </c:pt>
                <c:pt idx="2">
                  <c:v>2013</c:v>
                </c:pt>
                <c:pt idx="3">
                  <c:v>2014</c:v>
                </c:pt>
                <c:pt idx="4">
                  <c:v>2015</c:v>
                </c:pt>
                <c:pt idx="5">
                  <c:v>2016</c:v>
                </c:pt>
              </c:numCache>
            </c:numRef>
          </c:cat>
          <c:val>
            <c:numRef>
              <c:f>'Electronic Equipment'!$C$32:$C$37</c:f>
              <c:numCache>
                <c:formatCode>0.00%</c:formatCode>
                <c:ptCount val="6"/>
                <c:pt idx="0">
                  <c:v>4.3333144764383047E-2</c:v>
                </c:pt>
                <c:pt idx="1">
                  <c:v>4.7009705579352537E-2</c:v>
                </c:pt>
                <c:pt idx="2">
                  <c:v>7.219057483169361E-2</c:v>
                </c:pt>
                <c:pt idx="3">
                  <c:v>3.0960200927357E-2</c:v>
                </c:pt>
                <c:pt idx="4">
                  <c:v>6.2122276879831462E-2</c:v>
                </c:pt>
                <c:pt idx="5">
                  <c:v>7.008954170526227E-2</c:v>
                </c:pt>
              </c:numCache>
            </c:numRef>
          </c:val>
        </c:ser>
        <c:marker val="1"/>
        <c:axId val="82793216"/>
        <c:axId val="82779136"/>
      </c:lineChart>
      <c:catAx>
        <c:axId val="82775424"/>
        <c:scaling>
          <c:orientation val="minMax"/>
        </c:scaling>
        <c:axPos val="b"/>
        <c:numFmt formatCode="General" sourceLinked="1"/>
        <c:tickLblPos val="nextTo"/>
        <c:crossAx val="82777600"/>
        <c:crosses val="autoZero"/>
        <c:auto val="1"/>
        <c:lblAlgn val="ctr"/>
        <c:lblOffset val="100"/>
      </c:catAx>
      <c:valAx>
        <c:axId val="82777600"/>
        <c:scaling>
          <c:orientation val="minMax"/>
        </c:scaling>
        <c:axPos val="l"/>
        <c:majorGridlines/>
        <c:numFmt formatCode="#,##0" sourceLinked="0"/>
        <c:tickLblPos val="nextTo"/>
        <c:crossAx val="82775424"/>
        <c:crosses val="autoZero"/>
        <c:crossBetween val="between"/>
      </c:valAx>
      <c:valAx>
        <c:axId val="82779136"/>
        <c:scaling>
          <c:orientation val="minMax"/>
        </c:scaling>
        <c:axPos val="r"/>
        <c:numFmt formatCode="0%" sourceLinked="0"/>
        <c:tickLblPos val="nextTo"/>
        <c:crossAx val="82793216"/>
        <c:crosses val="max"/>
        <c:crossBetween val="between"/>
      </c:valAx>
      <c:catAx>
        <c:axId val="82793216"/>
        <c:scaling>
          <c:orientation val="minMax"/>
        </c:scaling>
        <c:delete val="1"/>
        <c:axPos val="b"/>
        <c:numFmt formatCode="General" sourceLinked="1"/>
        <c:tickLblPos val="none"/>
        <c:crossAx val="82779136"/>
        <c:crosses val="autoZero"/>
        <c:auto val="1"/>
        <c:lblAlgn val="ctr"/>
        <c:lblOffset val="100"/>
      </c:catAx>
    </c:plotArea>
    <c:legend>
      <c:legendPos val="b"/>
      <c:layout>
        <c:manualLayout>
          <c:xMode val="edge"/>
          <c:yMode val="edge"/>
          <c:x val="0.29158311461067382"/>
          <c:y val="0.90702354913969052"/>
          <c:w val="0.42301662292213482"/>
          <c:h val="5.9976495475379012E-2"/>
        </c:manualLayout>
      </c:layout>
    </c:legend>
    <c:plotVisOnly val="1"/>
    <c:dispBlanksAs val="gap"/>
  </c:chart>
  <c:txPr>
    <a:bodyPr/>
    <a:lstStyle/>
    <a:p>
      <a:pPr>
        <a:defRPr b="1"/>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Sheet1!$BA$4</c:f>
              <c:strCache>
                <c:ptCount val="1"/>
                <c:pt idx="0">
                  <c:v>$ billion  </c:v>
                </c:pt>
              </c:strCache>
            </c:strRef>
          </c:tx>
          <c:cat>
            <c:numRef>
              <c:f>Sheet1!$AZ$5:$AZ$9</c:f>
              <c:numCache>
                <c:formatCode>General</c:formatCode>
                <c:ptCount val="5"/>
                <c:pt idx="0">
                  <c:v>2007</c:v>
                </c:pt>
                <c:pt idx="1">
                  <c:v>2008</c:v>
                </c:pt>
                <c:pt idx="2">
                  <c:v>2009</c:v>
                </c:pt>
                <c:pt idx="3">
                  <c:v>2010</c:v>
                </c:pt>
                <c:pt idx="4">
                  <c:v>2011</c:v>
                </c:pt>
              </c:numCache>
            </c:numRef>
          </c:cat>
          <c:val>
            <c:numRef>
              <c:f>Sheet1!$BA$5:$BA$9</c:f>
              <c:numCache>
                <c:formatCode>General</c:formatCode>
                <c:ptCount val="5"/>
                <c:pt idx="0">
                  <c:v>1797.4</c:v>
                </c:pt>
                <c:pt idx="1">
                  <c:v>1824.7</c:v>
                </c:pt>
                <c:pt idx="2">
                  <c:v>1644.3</c:v>
                </c:pt>
                <c:pt idx="3">
                  <c:v>1767.7</c:v>
                </c:pt>
                <c:pt idx="4">
                  <c:v>1844.3</c:v>
                </c:pt>
              </c:numCache>
            </c:numRef>
          </c:val>
        </c:ser>
        <c:axId val="82859136"/>
        <c:axId val="82860672"/>
      </c:barChart>
      <c:lineChart>
        <c:grouping val="standard"/>
        <c:ser>
          <c:idx val="1"/>
          <c:order val="1"/>
          <c:tx>
            <c:strRef>
              <c:f>Sheet1!$BB$4</c:f>
              <c:strCache>
                <c:ptCount val="1"/>
                <c:pt idx="0">
                  <c:v>% Growth  </c:v>
                </c:pt>
              </c:strCache>
            </c:strRef>
          </c:tx>
          <c:marker>
            <c:symbol val="none"/>
          </c:marker>
          <c:cat>
            <c:numRef>
              <c:f>Sheet1!$AZ$5:$AZ$9</c:f>
              <c:numCache>
                <c:formatCode>General</c:formatCode>
                <c:ptCount val="5"/>
                <c:pt idx="0">
                  <c:v>2007</c:v>
                </c:pt>
                <c:pt idx="1">
                  <c:v>2008</c:v>
                </c:pt>
                <c:pt idx="2">
                  <c:v>2009</c:v>
                </c:pt>
                <c:pt idx="3">
                  <c:v>2010</c:v>
                </c:pt>
                <c:pt idx="4">
                  <c:v>2011</c:v>
                </c:pt>
              </c:numCache>
            </c:numRef>
          </c:cat>
          <c:val>
            <c:numRef>
              <c:f>Sheet1!$BB$5:$BB$9</c:f>
              <c:numCache>
                <c:formatCode>General</c:formatCode>
                <c:ptCount val="5"/>
                <c:pt idx="1">
                  <c:v>1.5</c:v>
                </c:pt>
                <c:pt idx="2">
                  <c:v>-9.9</c:v>
                </c:pt>
                <c:pt idx="3">
                  <c:v>7.5</c:v>
                </c:pt>
                <c:pt idx="4">
                  <c:v>4.3</c:v>
                </c:pt>
              </c:numCache>
            </c:numRef>
          </c:val>
        </c:ser>
        <c:marker val="1"/>
        <c:axId val="82868096"/>
        <c:axId val="82866560"/>
      </c:lineChart>
      <c:catAx>
        <c:axId val="82859136"/>
        <c:scaling>
          <c:orientation val="minMax"/>
        </c:scaling>
        <c:axPos val="b"/>
        <c:numFmt formatCode="General" sourceLinked="1"/>
        <c:tickLblPos val="nextTo"/>
        <c:crossAx val="82860672"/>
        <c:crosses val="autoZero"/>
        <c:auto val="1"/>
        <c:lblAlgn val="ctr"/>
        <c:lblOffset val="100"/>
      </c:catAx>
      <c:valAx>
        <c:axId val="82860672"/>
        <c:scaling>
          <c:orientation val="minMax"/>
        </c:scaling>
        <c:axPos val="l"/>
        <c:majorGridlines/>
        <c:numFmt formatCode="General" sourceLinked="1"/>
        <c:tickLblPos val="nextTo"/>
        <c:crossAx val="82859136"/>
        <c:crosses val="autoZero"/>
        <c:crossBetween val="between"/>
      </c:valAx>
      <c:valAx>
        <c:axId val="82866560"/>
        <c:scaling>
          <c:orientation val="minMax"/>
        </c:scaling>
        <c:axPos val="r"/>
        <c:numFmt formatCode="General" sourceLinked="1"/>
        <c:tickLblPos val="nextTo"/>
        <c:crossAx val="82868096"/>
        <c:crosses val="max"/>
        <c:crossBetween val="between"/>
      </c:valAx>
      <c:catAx>
        <c:axId val="82868096"/>
        <c:scaling>
          <c:orientation val="minMax"/>
        </c:scaling>
        <c:delete val="1"/>
        <c:axPos val="b"/>
        <c:numFmt formatCode="General" sourceLinked="1"/>
        <c:tickLblPos val="none"/>
        <c:crossAx val="82866560"/>
        <c:crosses val="autoZero"/>
        <c:auto val="1"/>
        <c:lblAlgn val="ctr"/>
        <c:lblOffset val="100"/>
      </c:catAx>
    </c:plotArea>
    <c:legend>
      <c:legendPos val="r"/>
      <c:layout>
        <c:manualLayout>
          <c:xMode val="edge"/>
          <c:yMode val="edge"/>
          <c:x val="0.84319593591579245"/>
          <c:y val="0.39106603006274554"/>
          <c:w val="0.14306137660969342"/>
          <c:h val="0.39662374717615095"/>
        </c:manualLayout>
      </c:layout>
    </c:legend>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latin typeface="Calibri" pitchFamily="34" charset="0"/>
                <a:cs typeface="Calibri" pitchFamily="34" charset="0"/>
              </a:defRPr>
            </a:pPr>
            <a:r>
              <a:rPr lang="en-US" sz="1200" dirty="0" smtClean="0">
                <a:latin typeface="Calibri" pitchFamily="34" charset="0"/>
                <a:cs typeface="Calibri" pitchFamily="34" charset="0"/>
              </a:rPr>
              <a:t>Category wise market value 2011</a:t>
            </a:r>
            <a:r>
              <a:rPr lang="en-US" sz="1200" dirty="0">
                <a:latin typeface="Calibri" pitchFamily="34" charset="0"/>
                <a:cs typeface="Calibri" pitchFamily="34" charset="0"/>
              </a:rPr>
              <a:t>$ billion  </a:t>
            </a:r>
          </a:p>
        </c:rich>
      </c:tx>
      <c:layout>
        <c:manualLayout>
          <c:xMode val="edge"/>
          <c:yMode val="edge"/>
          <c:x val="0.32665966754155734"/>
          <c:y val="3.6011118483466088E-2"/>
        </c:manualLayout>
      </c:layout>
    </c:title>
    <c:plotArea>
      <c:layout/>
      <c:pieChart>
        <c:varyColors val="1"/>
        <c:ser>
          <c:idx val="0"/>
          <c:order val="0"/>
          <c:tx>
            <c:strRef>
              <c:f>Sheet1!$BK$4</c:f>
              <c:strCache>
                <c:ptCount val="1"/>
                <c:pt idx="0">
                  <c:v>2011$ billion  </c:v>
                </c:pt>
              </c:strCache>
            </c:strRef>
          </c:tx>
          <c:explosion val="25"/>
          <c:dLbls>
            <c:showCatName val="1"/>
            <c:showPercent val="1"/>
            <c:showLeaderLines val="1"/>
          </c:dLbls>
          <c:cat>
            <c:strRef>
              <c:f>Sheet1!$BJ$5:$BJ$7</c:f>
              <c:strCache>
                <c:ptCount val="3"/>
                <c:pt idx="0">
                  <c:v>Electronics Equipment Manufacturing </c:v>
                </c:pt>
                <c:pt idx="1">
                  <c:v>Electronics Manufacturing Services </c:v>
                </c:pt>
                <c:pt idx="2">
                  <c:v>Technology Distribution </c:v>
                </c:pt>
              </c:strCache>
            </c:strRef>
          </c:cat>
          <c:val>
            <c:numRef>
              <c:f>Sheet1!$BK$5:$BK$7</c:f>
              <c:numCache>
                <c:formatCode>General</c:formatCode>
                <c:ptCount val="3"/>
                <c:pt idx="0">
                  <c:v>1440.6</c:v>
                </c:pt>
                <c:pt idx="1">
                  <c:v>219.6</c:v>
                </c:pt>
                <c:pt idx="2">
                  <c:v>184.1</c:v>
                </c:pt>
              </c:numCache>
            </c:numRef>
          </c:val>
        </c:ser>
        <c:dLbls>
          <c:showCatName val="1"/>
          <c:showPercent val="1"/>
        </c:dLbls>
        <c:firstSliceAng val="0"/>
      </c:pieChart>
    </c:plotArea>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latin typeface="Calibri" pitchFamily="34" charset="0"/>
                <a:cs typeface="Calibri" pitchFamily="34" charset="0"/>
              </a:defRPr>
            </a:pPr>
            <a:r>
              <a:rPr lang="en-US" sz="1200" dirty="0" smtClean="0">
                <a:latin typeface="Calibri" pitchFamily="34" charset="0"/>
                <a:cs typeface="Calibri" pitchFamily="34" charset="0"/>
              </a:rPr>
              <a:t>Geography wise market value$ </a:t>
            </a:r>
            <a:r>
              <a:rPr lang="en-US" sz="1200" dirty="0">
                <a:latin typeface="Calibri" pitchFamily="34" charset="0"/>
                <a:cs typeface="Calibri" pitchFamily="34" charset="0"/>
              </a:rPr>
              <a:t>billion (2011) </a:t>
            </a:r>
          </a:p>
        </c:rich>
      </c:tx>
      <c:layout>
        <c:manualLayout>
          <c:xMode val="edge"/>
          <c:yMode val="edge"/>
          <c:x val="0.34481933508311469"/>
          <c:y val="2.777777777777779E-2"/>
        </c:manualLayout>
      </c:layout>
    </c:title>
    <c:plotArea>
      <c:layout/>
      <c:pieChart>
        <c:varyColors val="1"/>
        <c:ser>
          <c:idx val="0"/>
          <c:order val="0"/>
          <c:tx>
            <c:strRef>
              <c:f>Sheet1!$BR$4</c:f>
              <c:strCache>
                <c:ptCount val="1"/>
                <c:pt idx="0">
                  <c:v>$ billion (2011) </c:v>
                </c:pt>
              </c:strCache>
            </c:strRef>
          </c:tx>
          <c:explosion val="25"/>
          <c:dLbls>
            <c:showCatName val="1"/>
            <c:showPercent val="1"/>
            <c:showLeaderLines val="1"/>
          </c:dLbls>
          <c:cat>
            <c:strRef>
              <c:f>Sheet1!$BQ$5:$BQ$8</c:f>
              <c:strCache>
                <c:ptCount val="4"/>
                <c:pt idx="0">
                  <c:v>Americas </c:v>
                </c:pt>
                <c:pt idx="1">
                  <c:v>Europe </c:v>
                </c:pt>
                <c:pt idx="2">
                  <c:v>Asia-Pacific </c:v>
                </c:pt>
                <c:pt idx="3">
                  <c:v>Rest of the World </c:v>
                </c:pt>
              </c:strCache>
            </c:strRef>
          </c:cat>
          <c:val>
            <c:numRef>
              <c:f>Sheet1!$BR$5:$BR$8</c:f>
              <c:numCache>
                <c:formatCode>General</c:formatCode>
                <c:ptCount val="4"/>
                <c:pt idx="0">
                  <c:v>329.1</c:v>
                </c:pt>
                <c:pt idx="1">
                  <c:v>316.60000000000002</c:v>
                </c:pt>
                <c:pt idx="2">
                  <c:v>1150.7</c:v>
                </c:pt>
                <c:pt idx="3">
                  <c:v>48</c:v>
                </c:pt>
              </c:numCache>
            </c:numRef>
          </c:val>
        </c:ser>
        <c:dLbls>
          <c:showCatName val="1"/>
          <c:showPercent val="1"/>
        </c:dLbls>
        <c:firstSliceAng val="0"/>
      </c:pieChart>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20110A-CDFD-4925-8161-95D7B64C4102}" type="datetimeFigureOut">
              <a:rPr lang="en-US" smtClean="0"/>
              <a:pPr/>
              <a:t>11/14/2013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17C83-3D42-4147-BBFC-0DA224D2AD3D}" type="slidenum">
              <a:rPr lang="en-US" smtClean="0"/>
              <a:pPr/>
              <a:t>‹#›</a:t>
            </a:fld>
            <a:endParaRPr lang="en-US" dirty="0"/>
          </a:p>
        </p:txBody>
      </p:sp>
    </p:spTree>
    <p:extLst>
      <p:ext uri="{BB962C8B-B14F-4D97-AF65-F5344CB8AC3E}">
        <p14:creationId xmlns:p14="http://schemas.microsoft.com/office/powerpoint/2010/main" xmlns="" val="313940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52524" y="4343400"/>
            <a:ext cx="4591051" cy="4114800"/>
          </a:xfrm>
        </p:spPr>
        <p:txBody>
          <a:bodyPr>
            <a:normAutofit/>
          </a:bodyPr>
          <a:lstStyle/>
          <a:p>
            <a:r>
              <a:rPr lang="en-US" sz="1200" kern="1200" dirty="0" smtClean="0">
                <a:solidFill>
                  <a:schemeClr val="tx1"/>
                </a:solidFill>
                <a:latin typeface="+mn-lt"/>
                <a:ea typeface="+mn-ea"/>
                <a:cs typeface="+mn-cs"/>
              </a:rPr>
              <a:t>Note to presenter: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presentation is intended to provide a high level overview of TCS.  It is not intended to show every fact about the company or serve as a ‘one size fits all’ pitch deck – rather, its meant to convey who we are, what we broadly provide and why they should consider us as a partner. It is also intended to ‘frame up’ our positioning of helping clients to experience certainty by reliably delivering business results, providing leadership to drive transformation and partnering for success.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Each audience is different; therefore, you should add or remove slides as necessary for the particular audience.  For example, if you’re presenting to a bank, then you should add relevant TCS facts for that audience (key offerings, key clients, case studies, etc.).  You should also follow Value Messaging guidelines (i.e., understanding the ‘value wedge’ for the situation) when putting together customized client presentations.</a:t>
            </a:r>
          </a:p>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1</a:t>
            </a:fld>
            <a:endParaRPr lang="en-US" dirty="0"/>
          </a:p>
        </p:txBody>
      </p:sp>
    </p:spTree>
    <p:extLst>
      <p:ext uri="{BB962C8B-B14F-4D97-AF65-F5344CB8AC3E}">
        <p14:creationId xmlns:p14="http://schemas.microsoft.com/office/powerpoint/2010/main" xmlns="" val="41921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Line: Global Consumer</a:t>
            </a:r>
            <a:r>
              <a:rPr lang="en-US" baseline="0" dirty="0" smtClean="0"/>
              <a:t> Electronics ‘</a:t>
            </a:r>
            <a:r>
              <a:rPr lang="en-US" dirty="0" smtClean="0"/>
              <a:t>13</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Line: Global Consumer</a:t>
            </a:r>
            <a:r>
              <a:rPr lang="en-US" baseline="0" dirty="0" smtClean="0"/>
              <a:t> Electronics ‘</a:t>
            </a:r>
            <a:r>
              <a:rPr lang="en-US" dirty="0" smtClean="0"/>
              <a:t>13</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Line: Global Consumer</a:t>
            </a:r>
            <a:r>
              <a:rPr lang="en-US" baseline="0" dirty="0" smtClean="0"/>
              <a:t> Electronics ‘</a:t>
            </a:r>
            <a:r>
              <a:rPr lang="en-US" dirty="0" smtClean="0"/>
              <a:t>13</a:t>
            </a:r>
          </a:p>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Line: Global Consumer</a:t>
            </a:r>
            <a:r>
              <a:rPr lang="en-US" baseline="0" dirty="0" smtClean="0"/>
              <a:t> Electronics ‘</a:t>
            </a:r>
            <a:r>
              <a:rPr lang="en-US" dirty="0" smtClean="0"/>
              <a:t>13</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Line: Global Electronic Equipment n Instruments</a:t>
            </a:r>
            <a:r>
              <a:rPr lang="en-US" baseline="0" dirty="0" smtClean="0"/>
              <a:t> ‘</a:t>
            </a:r>
            <a:r>
              <a:rPr lang="en-US" dirty="0" smtClean="0"/>
              <a:t>12</a:t>
            </a:r>
          </a:p>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Line: Global Electronic Equipment n Instruments</a:t>
            </a:r>
            <a:r>
              <a:rPr lang="en-US" baseline="0" dirty="0" smtClean="0"/>
              <a:t> ‘</a:t>
            </a:r>
            <a:r>
              <a:rPr lang="en-US" dirty="0" smtClean="0"/>
              <a:t>12</a:t>
            </a:r>
          </a:p>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Market Line: Global Electronic Equipment n Instruments</a:t>
            </a:r>
            <a:r>
              <a:rPr lang="en-US" baseline="0" dirty="0" smtClean="0"/>
              <a:t> ‘</a:t>
            </a:r>
            <a:r>
              <a:rPr lang="en-US" dirty="0" smtClean="0"/>
              <a:t>12</a:t>
            </a:r>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TextBox 17"/>
          <p:cNvSpPr txBox="1"/>
          <p:nvPr/>
        </p:nvSpPr>
        <p:spPr>
          <a:xfrm>
            <a:off x="336550" y="6334125"/>
            <a:ext cx="2590800" cy="215444"/>
          </a:xfrm>
          <a:prstGeom prst="rect">
            <a:avLst/>
          </a:prstGeom>
          <a:noFill/>
        </p:spPr>
        <p:txBody>
          <a:bodyPr wrap="square" rtlCol="0">
            <a:spAutoFit/>
          </a:bodyPr>
          <a:lstStyle/>
          <a:p>
            <a:r>
              <a:rPr lang="en-US" sz="800" dirty="0" smtClean="0">
                <a:solidFill>
                  <a:schemeClr val="bg1"/>
                </a:solidFill>
                <a:latin typeface="Myriad Pro" pitchFamily="34" charset="0"/>
              </a:rPr>
              <a:t>Copyright </a:t>
            </a:r>
            <a:r>
              <a:rPr lang="en-US" sz="800" dirty="0">
                <a:solidFill>
                  <a:schemeClr val="bg1"/>
                </a:solidFill>
              </a:rPr>
              <a:t>© </a:t>
            </a:r>
            <a:r>
              <a:rPr lang="en-US" sz="800" dirty="0" smtClean="0">
                <a:solidFill>
                  <a:schemeClr val="bg1"/>
                </a:solidFill>
                <a:latin typeface="Myriad Pro" pitchFamily="34" charset="0"/>
              </a:rPr>
              <a:t>2013 Tata Consultancy Services Limited</a:t>
            </a:r>
            <a:endParaRPr lang="en-US" sz="800" dirty="0">
              <a:solidFill>
                <a:schemeClr val="bg1"/>
              </a:solidFill>
              <a:latin typeface="Myriad Pro" pitchFamily="34" charset="0"/>
            </a:endParaRPr>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9"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5406"/>
            <a:ext cx="2461565" cy="1260043"/>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TextBox 17"/>
          <p:cNvSpPr txBox="1"/>
          <p:nvPr/>
        </p:nvSpPr>
        <p:spPr>
          <a:xfrm>
            <a:off x="336550" y="6334125"/>
            <a:ext cx="2438400" cy="215444"/>
          </a:xfrm>
          <a:prstGeom prst="rect">
            <a:avLst/>
          </a:prstGeom>
          <a:noFill/>
        </p:spPr>
        <p:txBody>
          <a:bodyPr wrap="square" rtlCol="0">
            <a:spAutoFit/>
          </a:bodyPr>
          <a:lstStyle/>
          <a:p>
            <a:r>
              <a:rPr lang="en-US" sz="800" dirty="0" smtClean="0">
                <a:solidFill>
                  <a:prstClr val="white"/>
                </a:solidFill>
              </a:rPr>
              <a:t>Copyright </a:t>
            </a:r>
            <a:r>
              <a:rPr lang="en-US" sz="800" dirty="0">
                <a:solidFill>
                  <a:prstClr val="white"/>
                </a:solidFill>
              </a:rPr>
              <a:t>© </a:t>
            </a:r>
            <a:r>
              <a:rPr lang="en-US" sz="800" dirty="0" smtClean="0">
                <a:solidFill>
                  <a:prstClr val="white"/>
                </a:solidFill>
              </a:rPr>
              <a:t>2011 Tata Consultancy Services Limited</a:t>
            </a:r>
            <a:endParaRPr lang="en-US" sz="800" dirty="0">
              <a:solidFill>
                <a:prstClr val="white"/>
              </a:solidFill>
            </a:endParaRPr>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19"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5406"/>
            <a:ext cx="2461565" cy="1260043"/>
          </a:xfrm>
          <a:prstGeom prst="rect">
            <a:avLst/>
          </a:prstGeom>
          <a:noFill/>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TextBox 17"/>
          <p:cNvSpPr txBox="1"/>
          <p:nvPr/>
        </p:nvSpPr>
        <p:spPr>
          <a:xfrm>
            <a:off x="336550" y="6334125"/>
            <a:ext cx="2438400" cy="215444"/>
          </a:xfrm>
          <a:prstGeom prst="rect">
            <a:avLst/>
          </a:prstGeom>
          <a:noFill/>
        </p:spPr>
        <p:txBody>
          <a:bodyPr wrap="square" rtlCol="0">
            <a:spAutoFit/>
          </a:bodyPr>
          <a:lstStyle/>
          <a:p>
            <a:r>
              <a:rPr lang="en-US" sz="800" dirty="0" smtClean="0">
                <a:solidFill>
                  <a:prstClr val="white"/>
                </a:solidFill>
              </a:rPr>
              <a:t>Copyright </a:t>
            </a:r>
            <a:r>
              <a:rPr lang="en-US" sz="800" dirty="0">
                <a:solidFill>
                  <a:prstClr val="white"/>
                </a:solidFill>
              </a:rPr>
              <a:t>© </a:t>
            </a:r>
            <a:r>
              <a:rPr lang="en-US" sz="800" dirty="0" smtClean="0">
                <a:solidFill>
                  <a:prstClr val="white"/>
                </a:solidFill>
              </a:rPr>
              <a:t>2011 Tata Consultancy Services Limited</a:t>
            </a:r>
            <a:endParaRPr lang="en-US" sz="800" dirty="0">
              <a:solidFill>
                <a:prstClr val="white"/>
              </a:solidFill>
            </a:endParaRPr>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19"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5406"/>
            <a:ext cx="2461565" cy="1260043"/>
          </a:xfrm>
          <a:prstGeom prst="rect">
            <a:avLst/>
          </a:prstGeom>
          <a:noFill/>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TextBox 17"/>
          <p:cNvSpPr txBox="1"/>
          <p:nvPr/>
        </p:nvSpPr>
        <p:spPr>
          <a:xfrm>
            <a:off x="336550" y="6334125"/>
            <a:ext cx="2438400" cy="215444"/>
          </a:xfrm>
          <a:prstGeom prst="rect">
            <a:avLst/>
          </a:prstGeom>
          <a:noFill/>
        </p:spPr>
        <p:txBody>
          <a:bodyPr wrap="square" rtlCol="0">
            <a:spAutoFit/>
          </a:bodyPr>
          <a:lstStyle/>
          <a:p>
            <a:r>
              <a:rPr lang="en-US" sz="800" dirty="0" smtClean="0">
                <a:solidFill>
                  <a:prstClr val="white"/>
                </a:solidFill>
              </a:rPr>
              <a:t>Copyright </a:t>
            </a:r>
            <a:r>
              <a:rPr lang="en-US" sz="800" dirty="0">
                <a:solidFill>
                  <a:prstClr val="white"/>
                </a:solidFill>
              </a:rPr>
              <a:t>© </a:t>
            </a:r>
            <a:r>
              <a:rPr lang="en-US" sz="800" dirty="0" smtClean="0">
                <a:solidFill>
                  <a:prstClr val="white"/>
                </a:solidFill>
              </a:rPr>
              <a:t>2011 Tata Consultancy Services Limited</a:t>
            </a:r>
            <a:endParaRPr lang="en-US" sz="800" dirty="0">
              <a:solidFill>
                <a:prstClr val="white"/>
              </a:solidFill>
            </a:endParaRPr>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19"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5406"/>
            <a:ext cx="2461565" cy="1260043"/>
          </a:xfrm>
          <a:prstGeom prst="rect">
            <a:avLst/>
          </a:prstGeom>
          <a:noFill/>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6.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1.wmf"/></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8.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w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200" kern="1200" noProof="0" smtClean="0">
                <a:solidFill>
                  <a:schemeClr val="tx1"/>
                </a:solidFill>
                <a:latin typeface="Myriad Pro"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lang="en-US" sz="1200" kern="1200" noProof="0" dirty="0" smtClean="0">
                <a:solidFill>
                  <a:schemeClr val="tx1"/>
                </a:solidFill>
                <a:latin typeface="Myriad Pro" pitchFamily="34" charset="0"/>
                <a:ea typeface="+mn-ea"/>
                <a:cs typeface="+mn-cs"/>
              </a:rPr>
              <a:t> </a:t>
            </a:r>
            <a:endParaRPr lang="en-US" sz="1200" kern="1200" noProof="0" dirty="0">
              <a:solidFill>
                <a:schemeClr val="tx1"/>
              </a:solidFill>
              <a:latin typeface="Myriad Pro" pitchFamily="34" charset="0"/>
              <a:ea typeface="+mn-ea"/>
              <a:cs typeface="+mn-cs"/>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4" cstate="print"/>
          <a:srcRect/>
          <a:stretch>
            <a:fillRect/>
          </a:stretch>
        </p:blipFill>
        <p:spPr bwMode="auto">
          <a:xfrm>
            <a:off x="0" y="1"/>
            <a:ext cx="1243832" cy="10668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0" name="Picture 2" descr="Q:\Repro 2\New guidelines 2011_12\Final 260411\PPT\050511\WMF\Orange_TCS_Logo_EC Block_logo file.wmf"/>
          <p:cNvPicPr>
            <a:picLocks noChangeAspect="1" noChangeArrowheads="1"/>
          </p:cNvPicPr>
          <p:nvPr/>
        </p:nvPicPr>
        <p:blipFill>
          <a:blip r:embed="rId3" cstate="print"/>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5" name="Picture 2" descr="Q:\Repro 2\New guidelines 2011_12\Final 260411\PPT\050511\WMF\Grey_TCS_Logo_EC Block_logo file.wmf"/>
          <p:cNvPicPr>
            <a:picLocks noChangeAspect="1" noChangeArrowheads="1"/>
          </p:cNvPicPr>
          <p:nvPr/>
        </p:nvPicPr>
        <p:blipFill>
          <a:blip r:embed="rId3" cstate="print"/>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cstate="print"/>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4" name="Picture 2" descr="Q:\Repro 2\New guidelines 2011_12\Final 260411\PPT\050511\WMF\Green_TCS_Logo_EC Block_logo file.wmf"/>
          <p:cNvPicPr>
            <a:picLocks noChangeAspect="1" noChangeArrowheads="1"/>
          </p:cNvPicPr>
          <p:nvPr/>
        </p:nvPicPr>
        <p:blipFill>
          <a:blip r:embed="rId4" cstate="print"/>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Myriad Pro" pitchFamily="34" charset="0"/>
                <a:ea typeface="+mj-ea"/>
                <a:cs typeface="+mj-cs"/>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0" name="Picture 4" descr="Q:\Repro 2\New guidelines 2011_12\Final 260411\PPT\OLD\050511\WMF\TATA Patter revised.wmf"/>
          <p:cNvPicPr>
            <a:picLocks noChangeAspect="1" noChangeArrowheads="1"/>
          </p:cNvPicPr>
          <p:nvPr/>
        </p:nvPicPr>
        <p:blipFill>
          <a:blip r:embed="rId3" cstate="print"/>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r">
              <a:defRPr/>
            </a:pPr>
            <a:fld id="{13B55AB4-0D57-4FBE-946B-A81E4A9D2A4C}" type="slidenum">
              <a:rPr lang="en-US" sz="1200" smtClean="0">
                <a:solidFill>
                  <a:srgbClr val="000000"/>
                </a:solidFill>
              </a:rPr>
              <a:pPr algn="r">
                <a:defRPr/>
              </a:pPr>
              <a:t>‹#›</a:t>
            </a:fld>
            <a:r>
              <a:rPr lang="en-US" sz="1200" dirty="0" smtClean="0">
                <a:solidFill>
                  <a:srgbClr val="000000"/>
                </a:solidFill>
              </a:rPr>
              <a:t> </a:t>
            </a:r>
            <a:endParaRPr lang="en-US" sz="1200" dirty="0">
              <a:solidFill>
                <a:srgbClr val="000000"/>
              </a:solidFill>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4" name="Picture 2" descr="Q:\Repro 2\New guidelines 2011_12\Final 260411\PPT\OLD\050511\WMF\text slide pattern_2 boxes_060511.wmf"/>
          <p:cNvPicPr>
            <a:picLocks noChangeAspect="1" noChangeArrowheads="1"/>
          </p:cNvPicPr>
          <p:nvPr/>
        </p:nvPicPr>
        <p:blipFill>
          <a:blip r:embed="rId14" cstate="print"/>
          <a:srcRect/>
          <a:stretch>
            <a:fillRect/>
          </a:stretch>
        </p:blipFill>
        <p:spPr bwMode="auto">
          <a:xfrm>
            <a:off x="0" y="1"/>
            <a:ext cx="1243832" cy="1066800"/>
          </a:xfrm>
          <a:prstGeom prst="rect">
            <a:avLst/>
          </a:prstGeom>
          <a:noFill/>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spcBef>
          <a:spcPct val="0"/>
        </a:spcBef>
        <a:buNone/>
        <a:defRPr sz="28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20" name="Picture 2" descr="Q:\Repro 2\New guidelines 2011_12\Final 260411\PPT\050511\WMF\Orange_TCS_Logo_EC Block_logo file.wmf"/>
          <p:cNvPicPr>
            <a:picLocks noChangeAspect="1" noChangeArrowheads="1"/>
          </p:cNvPicPr>
          <p:nvPr/>
        </p:nvPicPr>
        <p:blipFill>
          <a:blip r:embed="rId3" cstate="print"/>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r">
              <a:defRPr/>
            </a:pPr>
            <a:fld id="{13B55AB4-0D57-4FBE-946B-A81E4A9D2A4C}" type="slidenum">
              <a:rPr lang="en-US" sz="1200" smtClean="0">
                <a:solidFill>
                  <a:srgbClr val="000000"/>
                </a:solidFill>
              </a:rPr>
              <a:pPr algn="r">
                <a:defRPr/>
              </a:pPr>
              <a:t>‹#›</a:t>
            </a:fld>
            <a:r>
              <a:rPr lang="en-US" sz="1200" dirty="0" smtClean="0">
                <a:solidFill>
                  <a:srgbClr val="000000"/>
                </a:solidFill>
              </a:rPr>
              <a:t> </a:t>
            </a:r>
            <a:endParaRPr lang="en-US" sz="1200" dirty="0">
              <a:solidFill>
                <a:srgbClr val="000000"/>
              </a:solidFill>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4" name="Picture 2" descr="Q:\Repro 2\New guidelines 2011_12\Final 260411\PPT\OLD\050511\WMF\text slide pattern_2 boxes_060511.wmf"/>
          <p:cNvPicPr>
            <a:picLocks noChangeAspect="1" noChangeArrowheads="1"/>
          </p:cNvPicPr>
          <p:nvPr/>
        </p:nvPicPr>
        <p:blipFill>
          <a:blip r:embed="rId14" cstate="print"/>
          <a:srcRect/>
          <a:stretch>
            <a:fillRect/>
          </a:stretch>
        </p:blipFill>
        <p:spPr bwMode="auto">
          <a:xfrm>
            <a:off x="0" y="1"/>
            <a:ext cx="1243832" cy="1066800"/>
          </a:xfrm>
          <a:prstGeom prst="rect">
            <a:avLst/>
          </a:prstGeom>
          <a:noFill/>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spcBef>
          <a:spcPct val="0"/>
        </a:spcBef>
        <a:buNone/>
        <a:defRPr sz="28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r">
              <a:defRPr/>
            </a:pPr>
            <a:fld id="{13B55AB4-0D57-4FBE-946B-A81E4A9D2A4C}" type="slidenum">
              <a:rPr lang="en-US" sz="1200" smtClean="0">
                <a:solidFill>
                  <a:srgbClr val="000000"/>
                </a:solidFill>
              </a:rPr>
              <a:pPr algn="r">
                <a:defRPr/>
              </a:pPr>
              <a:t>‹#›</a:t>
            </a:fld>
            <a:r>
              <a:rPr lang="en-US" sz="1200" dirty="0" smtClean="0">
                <a:solidFill>
                  <a:srgbClr val="000000"/>
                </a:solidFill>
              </a:rPr>
              <a:t> </a:t>
            </a:r>
            <a:endParaRPr lang="en-US" sz="1200" dirty="0">
              <a:solidFill>
                <a:srgbClr val="000000"/>
              </a:solidFill>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4" name="Picture 2" descr="Q:\Repro 2\New guidelines 2011_12\Final 260411\PPT\OLD\050511\WMF\text slide pattern_2 boxes_060511.wmf"/>
          <p:cNvPicPr>
            <a:picLocks noChangeAspect="1" noChangeArrowheads="1"/>
          </p:cNvPicPr>
          <p:nvPr/>
        </p:nvPicPr>
        <p:blipFill>
          <a:blip r:embed="rId14" cstate="print"/>
          <a:srcRect/>
          <a:stretch>
            <a:fillRect/>
          </a:stretch>
        </p:blipFill>
        <p:spPr bwMode="auto">
          <a:xfrm>
            <a:off x="0" y="1"/>
            <a:ext cx="1243832" cy="1066800"/>
          </a:xfrm>
          <a:prstGeom prst="rect">
            <a:avLst/>
          </a:prstGeom>
          <a:noFill/>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l" defTabSz="914400" rtl="0" eaLnBrk="1" latinLnBrk="0" hangingPunct="1">
        <a:spcBef>
          <a:spcPct val="0"/>
        </a:spcBef>
        <a:buNone/>
        <a:defRPr sz="28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512" y="2864498"/>
            <a:ext cx="7772400" cy="945503"/>
          </a:xfrm>
        </p:spPr>
        <p:txBody>
          <a:bodyPr/>
          <a:lstStyle/>
          <a:p>
            <a:r>
              <a:rPr lang="en-US" sz="2800" b="1" dirty="0" smtClean="0">
                <a:latin typeface="Myriad Pro"/>
              </a:rPr>
              <a:t>Consumer Electronics Segment Market </a:t>
            </a:r>
            <a:endParaRPr lang="en-US" sz="2800" b="1" dirty="0"/>
          </a:p>
        </p:txBody>
      </p:sp>
      <p:sp>
        <p:nvSpPr>
          <p:cNvPr id="3" name="Subtitle 2"/>
          <p:cNvSpPr>
            <a:spLocks noGrp="1"/>
          </p:cNvSpPr>
          <p:nvPr>
            <p:ph type="subTitle" idx="1"/>
          </p:nvPr>
        </p:nvSpPr>
        <p:spPr>
          <a:xfrm>
            <a:off x="354512" y="4199594"/>
            <a:ext cx="7785100" cy="609600"/>
          </a:xfrm>
        </p:spPr>
        <p:txBody>
          <a:bodyPr/>
          <a:lstStyle/>
          <a:p>
            <a:r>
              <a:rPr lang="en-US" dirty="0" smtClean="0"/>
              <a:t>November 14,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4" name="Rectangle 2"/>
          <p:cNvSpPr txBox="1">
            <a:spLocks noChangeArrowheads="1"/>
          </p:cNvSpPr>
          <p:nvPr/>
        </p:nvSpPr>
        <p:spPr>
          <a:xfrm>
            <a:off x="531779" y="3874851"/>
            <a:ext cx="6248400" cy="1371600"/>
          </a:xfrm>
          <a:prstGeom prst="rect">
            <a:avLst/>
          </a:prstGeom>
        </p:spPr>
        <p:txBody>
          <a:bodyPr/>
          <a:lstStyle/>
          <a:p>
            <a:pPr fontAlgn="auto">
              <a:spcAft>
                <a:spcPts val="0"/>
              </a:spcAft>
              <a:defRPr/>
            </a:pPr>
            <a:r>
              <a:rPr lang="en-US" sz="1600" i="0" dirty="0">
                <a:solidFill>
                  <a:prstClr val="white"/>
                </a:solidFill>
                <a:latin typeface="Myriad Pro" pitchFamily="34" charset="0"/>
              </a:rPr>
              <a:t>Send your feedback / suggestions to the analyst team: </a:t>
            </a:r>
          </a:p>
          <a:p>
            <a:pPr fontAlgn="auto">
              <a:spcAft>
                <a:spcPts val="0"/>
              </a:spcAft>
              <a:defRPr/>
            </a:pPr>
            <a:r>
              <a:rPr lang="en-US" sz="1600" i="0" dirty="0">
                <a:solidFill>
                  <a:schemeClr val="bg1"/>
                </a:solidFill>
                <a:latin typeface="Myriad Pro"/>
                <a:ea typeface="+mj-ea"/>
                <a:cs typeface="+mj-cs"/>
              </a:rPr>
              <a:t>Aditi.Royghatak@tcs.com</a:t>
            </a:r>
          </a:p>
          <a:p>
            <a:pPr fontAlgn="auto">
              <a:spcAft>
                <a:spcPts val="0"/>
              </a:spcAft>
              <a:defRPr/>
            </a:pPr>
            <a:r>
              <a:rPr lang="en-US" sz="1600" i="0" dirty="0" smtClean="0">
                <a:solidFill>
                  <a:schemeClr val="bg1"/>
                </a:solidFill>
                <a:latin typeface="Myriad Pro"/>
              </a:rPr>
              <a:t>D.Basak@tcs.com </a:t>
            </a: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8850" y="331694"/>
            <a:ext cx="7543800" cy="487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Myriad Pro" pitchFamily="34" charset="0"/>
                <a:ea typeface="+mj-ea"/>
                <a:cs typeface="+mj-cs"/>
              </a:rPr>
              <a:t>Global Consumer Electronics</a:t>
            </a:r>
            <a:r>
              <a:rPr kumimoji="0" lang="en-US" sz="2800" b="1" i="0" u="none" strike="noStrike" kern="1200" cap="none" spc="0" normalizeH="0" baseline="0" noProof="0" dirty="0" smtClean="0">
                <a:ln>
                  <a:noFill/>
                </a:ln>
                <a:solidFill>
                  <a:schemeClr val="bg1"/>
                </a:solidFill>
                <a:effectLst/>
                <a:uLnTx/>
                <a:uFillTx/>
                <a:latin typeface="Myriad Pro" pitchFamily="34" charset="0"/>
                <a:ea typeface="+mj-ea"/>
                <a:cs typeface="+mj-cs"/>
              </a:rPr>
              <a:t> </a:t>
            </a:r>
            <a:endParaRPr kumimoji="0" lang="en-IN" sz="2800" b="0" i="0" u="none" strike="noStrike" kern="1200" cap="none" spc="0" normalizeH="0" baseline="0" noProof="0" dirty="0">
              <a:ln>
                <a:noFill/>
              </a:ln>
              <a:solidFill>
                <a:schemeClr val="bg1"/>
              </a:solidFill>
              <a:effectLst/>
              <a:uLnTx/>
              <a:uFillTx/>
              <a:latin typeface="Myriad Pro" pitchFamily="34" charset="0"/>
              <a:ea typeface="+mj-ea"/>
              <a:cs typeface="+mj-cs"/>
            </a:endParaRPr>
          </a:p>
        </p:txBody>
      </p:sp>
      <p:sp>
        <p:nvSpPr>
          <p:cNvPr id="3" name="Rounded Rectangle 2"/>
          <p:cNvSpPr/>
          <p:nvPr/>
        </p:nvSpPr>
        <p:spPr>
          <a:xfrm>
            <a:off x="65317" y="1085373"/>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Executive Summary</a:t>
            </a:r>
            <a:endParaRPr lang="en-IN" sz="1400" b="1" dirty="0"/>
          </a:p>
        </p:txBody>
      </p:sp>
      <p:sp>
        <p:nvSpPr>
          <p:cNvPr id="4" name="TextBox 3"/>
          <p:cNvSpPr txBox="1"/>
          <p:nvPr/>
        </p:nvSpPr>
        <p:spPr>
          <a:xfrm>
            <a:off x="165370" y="1459149"/>
            <a:ext cx="8861898"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sz="1200" dirty="0" smtClean="0">
                <a:latin typeface="Calibri" pitchFamily="34" charset="0"/>
                <a:cs typeface="Calibri" pitchFamily="34" charset="0"/>
              </a:rPr>
              <a:t>The global consumer electronics market grew </a:t>
            </a:r>
            <a:r>
              <a:rPr lang="en-US" sz="1200" b="1" dirty="0" smtClean="0">
                <a:latin typeface="Calibri" pitchFamily="34" charset="0"/>
                <a:cs typeface="Calibri" pitchFamily="34" charset="0"/>
              </a:rPr>
              <a:t>by 2.1% in 2012 to reach a value of $295 billion</a:t>
            </a:r>
            <a:r>
              <a:rPr lang="en-US" sz="1200" dirty="0" smtClean="0">
                <a:latin typeface="Calibri" pitchFamily="34" charset="0"/>
                <a:cs typeface="Calibri" pitchFamily="34" charset="0"/>
              </a:rPr>
              <a:t>. The compound annual growth rate of the market in the period </a:t>
            </a:r>
            <a:r>
              <a:rPr lang="en-US" sz="1200" b="1" dirty="0" smtClean="0">
                <a:latin typeface="Calibri" pitchFamily="34" charset="0"/>
                <a:cs typeface="Calibri" pitchFamily="34" charset="0"/>
              </a:rPr>
              <a:t>2008–12 was 3%. </a:t>
            </a:r>
          </a:p>
          <a:p>
            <a:pPr>
              <a:buFont typeface="Wingdings" pitchFamily="2" charset="2"/>
              <a:buChar char="Ø"/>
            </a:pPr>
            <a:r>
              <a:rPr lang="en-US" sz="1200" b="1" dirty="0" smtClean="0">
                <a:latin typeface="Calibri" pitchFamily="34" charset="0"/>
                <a:cs typeface="Calibri" pitchFamily="34" charset="0"/>
              </a:rPr>
              <a:t>Audio visual equipment is the largest segment of the global consumer electronics market, accounting for 93.5</a:t>
            </a:r>
            <a:r>
              <a:rPr lang="en-US" sz="1200" dirty="0" smtClean="0">
                <a:latin typeface="Calibri" pitchFamily="34" charset="0"/>
                <a:cs typeface="Calibri" pitchFamily="34" charset="0"/>
              </a:rPr>
              <a:t>% of the market's total value. The Games consoles segment accounts for the remaining 6.5% of the market.</a:t>
            </a:r>
          </a:p>
          <a:p>
            <a:pPr>
              <a:buFont typeface="Wingdings" pitchFamily="2" charset="2"/>
              <a:buChar char="Ø"/>
            </a:pPr>
            <a:r>
              <a:rPr lang="en-US" sz="1200" b="1" dirty="0" smtClean="0">
                <a:latin typeface="Calibri" pitchFamily="34" charset="0"/>
                <a:cs typeface="Calibri" pitchFamily="34" charset="0"/>
              </a:rPr>
              <a:t>Americas accounts for 40.4% of the global consumer electronics market value.  Asia-Pacific accounts for a further 29.3% of</a:t>
            </a:r>
            <a:r>
              <a:rPr lang="en-US" sz="1200" dirty="0" smtClean="0">
                <a:latin typeface="Calibri" pitchFamily="34" charset="0"/>
                <a:cs typeface="Calibri" pitchFamily="34" charset="0"/>
              </a:rPr>
              <a:t> the global market.</a:t>
            </a:r>
          </a:p>
          <a:p>
            <a:pPr>
              <a:buFont typeface="Wingdings" pitchFamily="2" charset="2"/>
              <a:buChar char="Ø"/>
            </a:pPr>
            <a:r>
              <a:rPr lang="en-US" sz="1200" b="1" dirty="0" smtClean="0">
                <a:latin typeface="Calibri" pitchFamily="34" charset="0"/>
                <a:cs typeface="Calibri" pitchFamily="34" charset="0"/>
              </a:rPr>
              <a:t>Electricals and Electronics retailers form the leading distribution channel in the global consumer electronics market, accounting for a 48.5% share </a:t>
            </a:r>
            <a:r>
              <a:rPr lang="en-US" sz="1200" dirty="0" smtClean="0">
                <a:latin typeface="Calibri" pitchFamily="34" charset="0"/>
                <a:cs typeface="Calibri" pitchFamily="34" charset="0"/>
              </a:rPr>
              <a:t>of the total market's value.</a:t>
            </a:r>
          </a:p>
          <a:p>
            <a:pPr>
              <a:buFont typeface="Wingdings" pitchFamily="2" charset="2"/>
              <a:buChar char="Ø"/>
            </a:pPr>
            <a:r>
              <a:rPr lang="en-US" sz="1200" b="1" dirty="0" smtClean="0">
                <a:latin typeface="Calibri" pitchFamily="34" charset="0"/>
                <a:cs typeface="Calibri" pitchFamily="34" charset="0"/>
              </a:rPr>
              <a:t>In 2017, the global consumer electronics market is forecast to have a value of $381.6 billion, an increase of 29.4% since 2012</a:t>
            </a:r>
            <a:r>
              <a:rPr lang="en-US" sz="1200" dirty="0" smtClean="0">
                <a:latin typeface="Calibri" pitchFamily="34" charset="0"/>
                <a:cs typeface="Calibri" pitchFamily="34" charset="0"/>
              </a:rPr>
              <a:t>.  The compound annual growth rate of the market in the period 2012–17 is predicted to be 5.3%.</a:t>
            </a:r>
            <a:endParaRPr lang="en-US" sz="12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8850" y="331694"/>
            <a:ext cx="7543800" cy="487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Myriad Pro" pitchFamily="34" charset="0"/>
                <a:ea typeface="+mj-ea"/>
                <a:cs typeface="+mj-cs"/>
              </a:rPr>
              <a:t>Global Consumer Electronics</a:t>
            </a:r>
            <a:r>
              <a:rPr kumimoji="0" lang="en-US" sz="2800" b="1" i="0" u="none" strike="noStrike" kern="1200" cap="none" spc="0" normalizeH="0" baseline="0" noProof="0" dirty="0" smtClean="0">
                <a:ln>
                  <a:noFill/>
                </a:ln>
                <a:solidFill>
                  <a:schemeClr val="bg1"/>
                </a:solidFill>
                <a:effectLst/>
                <a:uLnTx/>
                <a:uFillTx/>
                <a:latin typeface="Myriad Pro" pitchFamily="34" charset="0"/>
                <a:ea typeface="+mj-ea"/>
                <a:cs typeface="+mj-cs"/>
              </a:rPr>
              <a:t> </a:t>
            </a:r>
            <a:endParaRPr kumimoji="0" lang="en-IN" sz="2800" b="0" i="0" u="none" strike="noStrike" kern="1200" cap="none" spc="0" normalizeH="0" baseline="0" noProof="0" dirty="0">
              <a:ln>
                <a:noFill/>
              </a:ln>
              <a:solidFill>
                <a:schemeClr val="bg1"/>
              </a:solidFill>
              <a:effectLst/>
              <a:uLnTx/>
              <a:uFillTx/>
              <a:latin typeface="Myriad Pro" pitchFamily="34" charset="0"/>
              <a:ea typeface="+mj-ea"/>
              <a:cs typeface="+mj-cs"/>
            </a:endParaRPr>
          </a:p>
        </p:txBody>
      </p:sp>
      <p:sp>
        <p:nvSpPr>
          <p:cNvPr id="3" name="Rounded Rectangle 2"/>
          <p:cNvSpPr/>
          <p:nvPr/>
        </p:nvSpPr>
        <p:spPr>
          <a:xfrm>
            <a:off x="65317" y="1085373"/>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graphicFrame>
        <p:nvGraphicFramePr>
          <p:cNvPr id="7" name="Table 6"/>
          <p:cNvGraphicFramePr>
            <a:graphicFrameLocks noGrp="1"/>
          </p:cNvGraphicFramePr>
          <p:nvPr/>
        </p:nvGraphicFramePr>
        <p:xfrm>
          <a:off x="131978" y="1453293"/>
          <a:ext cx="8839200" cy="1855514"/>
        </p:xfrm>
        <a:graphic>
          <a:graphicData uri="http://schemas.openxmlformats.org/drawingml/2006/table">
            <a:tbl>
              <a:tblPr firstRow="1" bandRow="1">
                <a:tableStyleId>{5940675A-B579-460E-94D1-54222C63F5DA}</a:tableStyleId>
              </a:tblPr>
              <a:tblGrid>
                <a:gridCol w="2946400"/>
                <a:gridCol w="2946400"/>
                <a:gridCol w="2946400"/>
              </a:tblGrid>
              <a:tr h="235688">
                <a:tc>
                  <a:txBody>
                    <a:bodyPr/>
                    <a:lstStyle/>
                    <a:p>
                      <a:pPr algn="ctr"/>
                      <a:r>
                        <a:rPr lang="en-US" sz="1200" baseline="0" dirty="0" smtClean="0">
                          <a:latin typeface="Calibri" pitchFamily="34" charset="0"/>
                          <a:cs typeface="Calibri" pitchFamily="34" charset="0"/>
                        </a:rPr>
                        <a:t>Year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aseline="0" dirty="0" smtClean="0">
                          <a:latin typeface="Calibri" pitchFamily="34" charset="0"/>
                          <a:cs typeface="Calibri" pitchFamily="34" charset="0"/>
                        </a:rPr>
                        <a:t>$ billion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aseline="0" dirty="0" smtClean="0">
                          <a:latin typeface="Calibri" pitchFamily="34" charset="0"/>
                          <a:cs typeface="Calibri" pitchFamily="34" charset="0"/>
                        </a:rPr>
                        <a:t>% Growth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r>
              <a:tr h="269971">
                <a:tc>
                  <a:txBody>
                    <a:bodyPr/>
                    <a:lstStyle/>
                    <a:p>
                      <a:pPr algn="ctr" fontAlgn="ctr"/>
                      <a:r>
                        <a:rPr lang="en-US" sz="1200" b="1" i="0" u="none" strike="noStrike" dirty="0" smtClean="0">
                          <a:solidFill>
                            <a:srgbClr val="000000"/>
                          </a:solidFill>
                          <a:latin typeface="Calibri" pitchFamily="34" charset="0"/>
                          <a:cs typeface="Calibri" pitchFamily="34" charset="0"/>
                        </a:rPr>
                        <a:t>2008</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261.8</a:t>
                      </a:r>
                      <a:endParaRPr lang="en-US" sz="1200" dirty="0">
                        <a:latin typeface="Calibri" pitchFamily="34" charset="0"/>
                        <a:cs typeface="Calibri" pitchFamily="34" charset="0"/>
                      </a:endParaRPr>
                    </a:p>
                  </a:txBody>
                  <a:tcPr marL="0" marR="0" marT="0" marB="0" anchor="ctr"/>
                </a:tc>
                <a:tc>
                  <a:txBody>
                    <a:bodyPr/>
                    <a:lstStyle/>
                    <a:p>
                      <a:pPr algn="ctr"/>
                      <a:endParaRPr lang="en-US" sz="1200">
                        <a:latin typeface="Calibri" pitchFamily="34" charset="0"/>
                        <a:cs typeface="Calibri" pitchFamily="34" charset="0"/>
                      </a:endParaRPr>
                    </a:p>
                  </a:txBody>
                  <a:tcPr marL="0" marR="0" marT="0" marB="0" anchor="ctr"/>
                </a:tc>
              </a:tr>
              <a:tr h="269971">
                <a:tc>
                  <a:txBody>
                    <a:bodyPr/>
                    <a:lstStyle/>
                    <a:p>
                      <a:pPr algn="ctr" fontAlgn="ctr"/>
                      <a:r>
                        <a:rPr lang="en-US" sz="1200" b="1" i="0" u="none" strike="noStrike" dirty="0" smtClean="0">
                          <a:solidFill>
                            <a:srgbClr val="000000"/>
                          </a:solidFill>
                          <a:latin typeface="Calibri" pitchFamily="34" charset="0"/>
                          <a:cs typeface="Calibri" pitchFamily="34" charset="0"/>
                        </a:rPr>
                        <a:t>2009</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261.5</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-0.1</a:t>
                      </a:r>
                      <a:endParaRPr lang="en-US" sz="1200" dirty="0">
                        <a:latin typeface="Calibri" pitchFamily="34" charset="0"/>
                        <a:cs typeface="Calibri" pitchFamily="34" charset="0"/>
                      </a:endParaRPr>
                    </a:p>
                  </a:txBody>
                  <a:tcPr marL="0" marR="0" marT="0" marB="0" anchor="ctr"/>
                </a:tc>
              </a:tr>
              <a:tr h="269971">
                <a:tc>
                  <a:txBody>
                    <a:bodyPr/>
                    <a:lstStyle/>
                    <a:p>
                      <a:pPr algn="ctr" fontAlgn="ctr"/>
                      <a:r>
                        <a:rPr lang="en-US" sz="1200" b="1" i="0" u="none" strike="noStrike" dirty="0" smtClean="0">
                          <a:solidFill>
                            <a:srgbClr val="000000"/>
                          </a:solidFill>
                          <a:latin typeface="Calibri" pitchFamily="34" charset="0"/>
                          <a:cs typeface="Calibri" pitchFamily="34" charset="0"/>
                        </a:rPr>
                        <a:t>2010</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282.6</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8.1</a:t>
                      </a:r>
                      <a:endParaRPr lang="en-US" sz="1200" dirty="0">
                        <a:latin typeface="Calibri" pitchFamily="34" charset="0"/>
                        <a:cs typeface="Calibri" pitchFamily="34" charset="0"/>
                      </a:endParaRPr>
                    </a:p>
                  </a:txBody>
                  <a:tcPr marL="0" marR="0" marT="0" marB="0" anchor="ctr"/>
                </a:tc>
              </a:tr>
              <a:tr h="269971">
                <a:tc>
                  <a:txBody>
                    <a:bodyPr/>
                    <a:lstStyle/>
                    <a:p>
                      <a:pPr algn="ctr" fontAlgn="ctr"/>
                      <a:r>
                        <a:rPr lang="en-US" sz="1200" b="1" i="0" u="none" strike="noStrike" dirty="0" smtClean="0">
                          <a:solidFill>
                            <a:srgbClr val="000000"/>
                          </a:solidFill>
                          <a:latin typeface="Calibri" pitchFamily="34" charset="0"/>
                          <a:cs typeface="Calibri" pitchFamily="34" charset="0"/>
                        </a:rPr>
                        <a:t>2011</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289.1</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2.3</a:t>
                      </a:r>
                      <a:endParaRPr lang="en-US" sz="1200" dirty="0">
                        <a:latin typeface="Calibri" pitchFamily="34" charset="0"/>
                        <a:cs typeface="Calibri" pitchFamily="34" charset="0"/>
                      </a:endParaRPr>
                    </a:p>
                  </a:txBody>
                  <a:tcPr marL="0" marR="0" marT="0" marB="0" anchor="ctr"/>
                </a:tc>
              </a:tr>
              <a:tr h="269971">
                <a:tc>
                  <a:txBody>
                    <a:bodyPr/>
                    <a:lstStyle/>
                    <a:p>
                      <a:pPr algn="ctr" fontAlgn="ctr"/>
                      <a:r>
                        <a:rPr lang="en-US" sz="1200" b="1" i="0" u="none" strike="noStrike" dirty="0" smtClean="0">
                          <a:solidFill>
                            <a:schemeClr val="tx2">
                              <a:lumMod val="60000"/>
                              <a:lumOff val="40000"/>
                            </a:schemeClr>
                          </a:solidFill>
                          <a:latin typeface="Calibri" pitchFamily="34" charset="0"/>
                          <a:cs typeface="Calibri" pitchFamily="34" charset="0"/>
                        </a:rPr>
                        <a:t>2012(e)</a:t>
                      </a:r>
                      <a:endParaRPr lang="en-US" sz="1200" b="1" i="0" u="none" strike="noStrike" dirty="0">
                        <a:solidFill>
                          <a:schemeClr val="tx2">
                            <a:lumMod val="60000"/>
                            <a:lumOff val="40000"/>
                          </a:schemeClr>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295.0</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2.1</a:t>
                      </a:r>
                      <a:endParaRPr lang="en-US" sz="1200" dirty="0">
                        <a:latin typeface="Calibri" pitchFamily="34" charset="0"/>
                        <a:cs typeface="Calibri" pitchFamily="34" charset="0"/>
                      </a:endParaRPr>
                    </a:p>
                  </a:txBody>
                  <a:tcPr marL="0" marR="0" marT="0" marB="0" anchor="ctr"/>
                </a:tc>
              </a:tr>
              <a:tr h="269971">
                <a:tc>
                  <a:txBody>
                    <a:bodyPr/>
                    <a:lstStyle/>
                    <a:p>
                      <a:pPr algn="ctr" fontAlgn="ctr"/>
                      <a:r>
                        <a:rPr lang="en-US" sz="1200" b="1" i="0" u="none" strike="noStrike" dirty="0" smtClean="0">
                          <a:solidFill>
                            <a:schemeClr val="tx2">
                              <a:lumMod val="60000"/>
                              <a:lumOff val="40000"/>
                            </a:schemeClr>
                          </a:solidFill>
                          <a:latin typeface="Calibri" pitchFamily="34" charset="0"/>
                          <a:cs typeface="Calibri" pitchFamily="34" charset="0"/>
                        </a:rPr>
                        <a:t>CAGR</a:t>
                      </a:r>
                      <a:endParaRPr lang="en-US" sz="1200" b="1" i="0" u="none" strike="noStrike" dirty="0">
                        <a:solidFill>
                          <a:schemeClr val="tx2">
                            <a:lumMod val="60000"/>
                            <a:lumOff val="40000"/>
                          </a:schemeClr>
                        </a:solidFill>
                        <a:latin typeface="Calibri" pitchFamily="34" charset="0"/>
                        <a:cs typeface="Calibri" pitchFamily="34" charset="0"/>
                      </a:endParaRPr>
                    </a:p>
                  </a:txBody>
                  <a:tcPr marL="0" marR="0" marT="0" marB="0" anchor="ctr"/>
                </a:tc>
                <a:tc>
                  <a:txBody>
                    <a:bodyPr/>
                    <a:lstStyle/>
                    <a:p>
                      <a:pPr algn="ct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3.0</a:t>
                      </a:r>
                      <a:endParaRPr lang="en-US" sz="1200" dirty="0">
                        <a:latin typeface="Calibri" pitchFamily="34" charset="0"/>
                        <a:cs typeface="Calibri" pitchFamily="34" charset="0"/>
                      </a:endParaRPr>
                    </a:p>
                  </a:txBody>
                  <a:tcPr marL="0" marR="0" marT="0" marB="0" anchor="ctr"/>
                </a:tc>
              </a:tr>
            </a:tbl>
          </a:graphicData>
        </a:graphic>
      </p:graphicFrame>
      <p:graphicFrame>
        <p:nvGraphicFramePr>
          <p:cNvPr id="8" name="Chart 7"/>
          <p:cNvGraphicFramePr/>
          <p:nvPr/>
        </p:nvGraphicFramePr>
        <p:xfrm>
          <a:off x="230957" y="3424287"/>
          <a:ext cx="871508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8850" y="331694"/>
            <a:ext cx="7543800" cy="487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Myriad Pro" pitchFamily="34" charset="0"/>
                <a:ea typeface="+mj-ea"/>
                <a:cs typeface="+mj-cs"/>
              </a:rPr>
              <a:t>Global Consumer Electronics</a:t>
            </a:r>
            <a:r>
              <a:rPr kumimoji="0" lang="en-US" sz="2800" b="1" i="0" u="none" strike="noStrike" kern="1200" cap="none" spc="0" normalizeH="0" baseline="0" noProof="0" dirty="0" smtClean="0">
                <a:ln>
                  <a:noFill/>
                </a:ln>
                <a:solidFill>
                  <a:schemeClr val="bg1"/>
                </a:solidFill>
                <a:effectLst/>
                <a:uLnTx/>
                <a:uFillTx/>
                <a:latin typeface="Myriad Pro" pitchFamily="34" charset="0"/>
                <a:ea typeface="+mj-ea"/>
                <a:cs typeface="+mj-cs"/>
              </a:rPr>
              <a:t> </a:t>
            </a:r>
            <a:endParaRPr kumimoji="0" lang="en-IN" sz="2800" b="0" i="0" u="none" strike="noStrike" kern="1200" cap="none" spc="0" normalizeH="0" baseline="0" noProof="0" dirty="0">
              <a:ln>
                <a:noFill/>
              </a:ln>
              <a:solidFill>
                <a:schemeClr val="bg1"/>
              </a:solidFill>
              <a:effectLst/>
              <a:uLnTx/>
              <a:uFillTx/>
              <a:latin typeface="Myriad Pro" pitchFamily="34" charset="0"/>
              <a:ea typeface="+mj-ea"/>
              <a:cs typeface="+mj-cs"/>
            </a:endParaRPr>
          </a:p>
        </p:txBody>
      </p:sp>
      <p:sp>
        <p:nvSpPr>
          <p:cNvPr id="3" name="Rounded Rectangle 2"/>
          <p:cNvSpPr/>
          <p:nvPr/>
        </p:nvSpPr>
        <p:spPr>
          <a:xfrm>
            <a:off x="65317" y="1085373"/>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Category Segmentation</a:t>
            </a:r>
            <a:endParaRPr lang="en-IN" sz="1400" b="1" dirty="0"/>
          </a:p>
        </p:txBody>
      </p:sp>
      <p:sp>
        <p:nvSpPr>
          <p:cNvPr id="4" name="Rounded Rectangle 3"/>
          <p:cNvSpPr/>
          <p:nvPr/>
        </p:nvSpPr>
        <p:spPr>
          <a:xfrm>
            <a:off x="37708" y="3877279"/>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Geographic Segmentation</a:t>
            </a:r>
            <a:endParaRPr lang="en-IN" sz="1400" b="1" dirty="0"/>
          </a:p>
        </p:txBody>
      </p:sp>
      <p:graphicFrame>
        <p:nvGraphicFramePr>
          <p:cNvPr id="5" name="Table 4"/>
          <p:cNvGraphicFramePr>
            <a:graphicFrameLocks noGrp="1"/>
          </p:cNvGraphicFramePr>
          <p:nvPr/>
        </p:nvGraphicFramePr>
        <p:xfrm>
          <a:off x="131978" y="1453293"/>
          <a:ext cx="3836707" cy="957940"/>
        </p:xfrm>
        <a:graphic>
          <a:graphicData uri="http://schemas.openxmlformats.org/drawingml/2006/table">
            <a:tbl>
              <a:tblPr firstRow="1" bandRow="1">
                <a:tableStyleId>{5940675A-B579-460E-94D1-54222C63F5DA}</a:tableStyleId>
              </a:tblPr>
              <a:tblGrid>
                <a:gridCol w="1715676"/>
                <a:gridCol w="801278"/>
                <a:gridCol w="1319753"/>
              </a:tblGrid>
              <a:tr h="239485">
                <a:tc>
                  <a:txBody>
                    <a:bodyPr/>
                    <a:lstStyle/>
                    <a:p>
                      <a:pPr algn="ctr"/>
                      <a:r>
                        <a:rPr lang="en-US" sz="1200" b="0" baseline="0" dirty="0" smtClean="0">
                          <a:solidFill>
                            <a:schemeClr val="tx1"/>
                          </a:solidFill>
                          <a:latin typeface="+mn-lt"/>
                          <a:ea typeface="+mn-ea"/>
                          <a:cs typeface="+mn-cs"/>
                        </a:rPr>
                        <a:t>Category</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Market Share(%)</a:t>
                      </a:r>
                      <a:endParaRPr lang="en-US" sz="1200" b="1" baseline="0" dirty="0" smtClean="0">
                        <a:solidFill>
                          <a:schemeClr val="lt1"/>
                        </a:solidFill>
                        <a:latin typeface="+mn-lt"/>
                        <a:ea typeface="+mn-ea"/>
                        <a:cs typeface="+mn-cs"/>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Audio</a:t>
                      </a:r>
                      <a:r>
                        <a:rPr lang="en-US" sz="1200" b="1" i="0" u="none" strike="noStrike" baseline="0" dirty="0" smtClean="0">
                          <a:solidFill>
                            <a:srgbClr val="000000"/>
                          </a:solidFill>
                          <a:latin typeface="Calibri"/>
                        </a:rPr>
                        <a:t> Visual Equipment</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275.8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93.5</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Games</a:t>
                      </a:r>
                      <a:r>
                        <a:rPr lang="en-US" sz="1200" b="1" i="0" u="none" strike="noStrike" baseline="0" dirty="0" smtClean="0">
                          <a:solidFill>
                            <a:srgbClr val="000000"/>
                          </a:solidFill>
                          <a:latin typeface="Calibri"/>
                        </a:rPr>
                        <a:t> consoles</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19.2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6.5</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chemeClr val="tx2"/>
                          </a:solidFill>
                          <a:latin typeface="Calibri"/>
                        </a:rPr>
                        <a:t>Total</a:t>
                      </a:r>
                      <a:endParaRPr lang="en-US" sz="1200" b="1" i="0" u="none" strike="noStrike" dirty="0">
                        <a:solidFill>
                          <a:schemeClr val="tx2"/>
                        </a:solidFill>
                        <a:latin typeface="Calibri"/>
                      </a:endParaRPr>
                    </a:p>
                  </a:txBody>
                  <a:tcPr marL="0" marR="0" marT="0" marB="0" anchor="ctr"/>
                </a:tc>
                <a:tc>
                  <a:txBody>
                    <a:bodyPr/>
                    <a:lstStyle/>
                    <a:p>
                      <a:pPr algn="ctr" fontAlgn="ctr"/>
                      <a:r>
                        <a:rPr lang="en-US" sz="1200" b="1" i="0" u="none" strike="noStrike" dirty="0" smtClean="0">
                          <a:solidFill>
                            <a:schemeClr val="tx2"/>
                          </a:solidFill>
                          <a:latin typeface="Calibri"/>
                        </a:rPr>
                        <a:t>295</a:t>
                      </a:r>
                      <a:endParaRPr lang="en-US" sz="1200" b="1" i="0" u="none" strike="noStrike" dirty="0">
                        <a:solidFill>
                          <a:schemeClr val="tx2"/>
                        </a:solidFill>
                        <a:latin typeface="Calibri"/>
                      </a:endParaRPr>
                    </a:p>
                  </a:txBody>
                  <a:tcPr marL="0" marR="0" marT="0" marB="0" anchor="ctr"/>
                </a:tc>
                <a:tc>
                  <a:txBody>
                    <a:bodyPr/>
                    <a:lstStyle/>
                    <a:p>
                      <a:pPr algn="ctr" fontAlgn="ctr"/>
                      <a:endParaRPr lang="en-US" sz="1200" b="1" i="0" u="none" strike="noStrike" dirty="0">
                        <a:solidFill>
                          <a:schemeClr val="tx2"/>
                        </a:solidFill>
                        <a:latin typeface="Calibri"/>
                      </a:endParaRPr>
                    </a:p>
                  </a:txBody>
                  <a:tcPr marL="0" marR="0" marT="0" marB="0" anchor="ctr"/>
                </a:tc>
              </a:tr>
            </a:tbl>
          </a:graphicData>
        </a:graphic>
      </p:graphicFrame>
      <p:graphicFrame>
        <p:nvGraphicFramePr>
          <p:cNvPr id="6" name="Table 5"/>
          <p:cNvGraphicFramePr>
            <a:graphicFrameLocks noGrp="1"/>
          </p:cNvGraphicFramePr>
          <p:nvPr/>
        </p:nvGraphicFramePr>
        <p:xfrm>
          <a:off x="133549" y="4292332"/>
          <a:ext cx="4023672" cy="1436910"/>
        </p:xfrm>
        <a:graphic>
          <a:graphicData uri="http://schemas.openxmlformats.org/drawingml/2006/table">
            <a:tbl>
              <a:tblPr firstRow="1" bandRow="1">
                <a:tableStyleId>{5940675A-B579-460E-94D1-54222C63F5DA}</a:tableStyleId>
              </a:tblPr>
              <a:tblGrid>
                <a:gridCol w="1440727"/>
                <a:gridCol w="1225485"/>
                <a:gridCol w="1357460"/>
              </a:tblGrid>
              <a:tr h="239485">
                <a:tc>
                  <a:txBody>
                    <a:bodyPr/>
                    <a:lstStyle/>
                    <a:p>
                      <a:pPr algn="ctr"/>
                      <a:r>
                        <a:rPr lang="en-US" sz="1200" b="0" baseline="0" dirty="0" smtClean="0">
                          <a:solidFill>
                            <a:schemeClr val="tx1"/>
                          </a:solidFill>
                          <a:latin typeface="Calibri" pitchFamily="34" charset="0"/>
                          <a:ea typeface="+mn-ea"/>
                          <a:cs typeface="Calibri" pitchFamily="34" charset="0"/>
                        </a:rPr>
                        <a:t>Geography</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aseline="0" dirty="0" smtClean="0">
                          <a:latin typeface="Calibri" pitchFamily="34" charset="0"/>
                          <a:cs typeface="Calibri" pitchFamily="34" charset="0"/>
                        </a:rPr>
                        <a:t>$ billion (2012 e)</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0" baseline="0" dirty="0" smtClean="0">
                          <a:solidFill>
                            <a:schemeClr val="tx1"/>
                          </a:solidFill>
                          <a:latin typeface="Calibri" pitchFamily="34" charset="0"/>
                          <a:ea typeface="+mn-ea"/>
                          <a:cs typeface="Calibri" pitchFamily="34" charset="0"/>
                        </a:rPr>
                        <a:t>Market Share(%)</a:t>
                      </a:r>
                      <a:endParaRPr lang="en-US" sz="1200" b="1" baseline="0" dirty="0" smtClean="0">
                        <a:solidFill>
                          <a:schemeClr val="lt1"/>
                        </a:solidFill>
                        <a:latin typeface="Calibri" pitchFamily="34" charset="0"/>
                        <a:ea typeface="+mn-ea"/>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Americas</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119.2</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40.4</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Europe</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79.3</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26.9</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Asia-Pacific</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itchFamily="34" charset="0"/>
                          <a:cs typeface="Calibri" pitchFamily="34" charset="0"/>
                        </a:rPr>
                        <a:t>86.4</a:t>
                      </a:r>
                    </a:p>
                  </a:txBody>
                  <a:tcPr marL="0" marR="0" marT="0" marB="0" anchor="ctr"/>
                </a:tc>
                <a:tc>
                  <a:txBody>
                    <a:bodyPr/>
                    <a:lstStyle/>
                    <a:p>
                      <a:pPr algn="ctr"/>
                      <a:r>
                        <a:rPr lang="en-US" sz="1200" dirty="0" smtClean="0">
                          <a:latin typeface="Calibri" pitchFamily="34" charset="0"/>
                          <a:cs typeface="Calibri" pitchFamily="34" charset="0"/>
                        </a:rPr>
                        <a:t>29.3</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Middle East &amp; Africa</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10.1</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3.4</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chemeClr val="tx2">
                              <a:lumMod val="60000"/>
                              <a:lumOff val="40000"/>
                            </a:schemeClr>
                          </a:solidFill>
                          <a:latin typeface="Calibri" pitchFamily="34" charset="0"/>
                          <a:cs typeface="Calibri" pitchFamily="34" charset="0"/>
                        </a:rPr>
                        <a:t>Total</a:t>
                      </a:r>
                      <a:endParaRPr lang="en-US" sz="1200" b="1" i="0" u="none" strike="noStrike" dirty="0">
                        <a:solidFill>
                          <a:schemeClr val="tx2">
                            <a:lumMod val="60000"/>
                            <a:lumOff val="40000"/>
                          </a:schemeClr>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295</a:t>
                      </a:r>
                      <a:endParaRPr lang="en-US" sz="1200" dirty="0">
                        <a:latin typeface="Calibri" pitchFamily="34" charset="0"/>
                        <a:cs typeface="Calibri" pitchFamily="34" charset="0"/>
                      </a:endParaRPr>
                    </a:p>
                  </a:txBody>
                  <a:tcPr marL="0" marR="0" marT="0" marB="0" anchor="ctr"/>
                </a:tc>
                <a:tc>
                  <a:txBody>
                    <a:bodyPr/>
                    <a:lstStyle/>
                    <a:p>
                      <a:pPr algn="ctr"/>
                      <a:endParaRPr lang="en-US" sz="1200" dirty="0">
                        <a:latin typeface="Calibri" pitchFamily="34" charset="0"/>
                        <a:cs typeface="Calibri" pitchFamily="34" charset="0"/>
                      </a:endParaRPr>
                    </a:p>
                  </a:txBody>
                  <a:tcPr marL="0" marR="0" marT="0" marB="0" anchor="ctr"/>
                </a:tc>
              </a:tr>
            </a:tbl>
          </a:graphicData>
        </a:graphic>
      </p:graphicFrame>
      <p:graphicFrame>
        <p:nvGraphicFramePr>
          <p:cNvPr id="11" name="Chart 10"/>
          <p:cNvGraphicFramePr/>
          <p:nvPr/>
        </p:nvGraphicFramePr>
        <p:xfrm>
          <a:off x="3005847" y="1444657"/>
          <a:ext cx="600196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nvGraphicFramePr>
        <p:xfrm>
          <a:off x="4359897" y="4310406"/>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5317" y="1085373"/>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Distribution</a:t>
            </a:r>
            <a:endParaRPr lang="en-IN" sz="1400" b="1" dirty="0"/>
          </a:p>
        </p:txBody>
      </p:sp>
      <p:graphicFrame>
        <p:nvGraphicFramePr>
          <p:cNvPr id="4" name="Table 3"/>
          <p:cNvGraphicFramePr>
            <a:graphicFrameLocks noGrp="1"/>
          </p:cNvGraphicFramePr>
          <p:nvPr/>
        </p:nvGraphicFramePr>
        <p:xfrm>
          <a:off x="131976" y="1453295"/>
          <a:ext cx="3412502" cy="2083834"/>
        </p:xfrm>
        <a:graphic>
          <a:graphicData uri="http://schemas.openxmlformats.org/drawingml/2006/table">
            <a:tbl>
              <a:tblPr firstRow="1" bandRow="1">
                <a:tableStyleId>{5940675A-B579-460E-94D1-54222C63F5DA}</a:tableStyleId>
              </a:tblPr>
              <a:tblGrid>
                <a:gridCol w="2611224"/>
                <a:gridCol w="801278"/>
              </a:tblGrid>
              <a:tr h="309517">
                <a:tc>
                  <a:txBody>
                    <a:bodyPr/>
                    <a:lstStyle/>
                    <a:p>
                      <a:pPr algn="ctr"/>
                      <a:r>
                        <a:rPr lang="en-US" sz="1200" b="0" baseline="0" dirty="0" smtClean="0">
                          <a:solidFill>
                            <a:schemeClr val="bg2"/>
                          </a:solidFill>
                          <a:latin typeface="+mn-lt"/>
                          <a:ea typeface="+mn-ea"/>
                          <a:cs typeface="+mn-cs"/>
                        </a:rPr>
                        <a:t>Channel</a:t>
                      </a:r>
                      <a:endParaRPr lang="en-US" sz="1200" b="1" baseline="0" dirty="0" smtClean="0">
                        <a:solidFill>
                          <a:schemeClr val="bg2"/>
                        </a:solidFill>
                        <a:latin typeface="+mn-lt"/>
                        <a:ea typeface="+mn-ea"/>
                        <a:cs typeface="+mn-cs"/>
                      </a:endParaRPr>
                    </a:p>
                  </a:txBody>
                  <a:tcPr marL="0" marR="0" marT="0" marB="0" anchor="ctr"/>
                </a:tc>
                <a:tc>
                  <a:txBody>
                    <a:bodyPr/>
                    <a:lstStyle/>
                    <a:p>
                      <a:pPr algn="ctr"/>
                      <a:r>
                        <a:rPr lang="en-US" sz="1200" b="0" baseline="0" dirty="0" smtClean="0">
                          <a:solidFill>
                            <a:schemeClr val="bg2"/>
                          </a:solidFill>
                          <a:latin typeface="+mn-lt"/>
                          <a:ea typeface="+mn-ea"/>
                          <a:cs typeface="+mn-cs"/>
                        </a:rPr>
                        <a:t>% Share</a:t>
                      </a:r>
                      <a:endParaRPr lang="en-US" sz="1200" b="1" baseline="0" dirty="0" smtClean="0">
                        <a:solidFill>
                          <a:schemeClr val="bg2"/>
                        </a:solidFill>
                        <a:latin typeface="+mn-lt"/>
                        <a:ea typeface="+mn-ea"/>
                        <a:cs typeface="+mn-cs"/>
                      </a:endParaRPr>
                    </a:p>
                  </a:txBody>
                  <a:tcPr marL="0" marR="0" marT="0" marB="0" anchor="ctr"/>
                </a:tc>
              </a:tr>
              <a:tr h="347599">
                <a:tc>
                  <a:txBody>
                    <a:bodyPr/>
                    <a:lstStyle/>
                    <a:p>
                      <a:pPr algn="ctr" fontAlgn="ctr"/>
                      <a:r>
                        <a:rPr lang="en-US" sz="1200" b="1" i="0" u="none" strike="noStrike" dirty="0" smtClean="0">
                          <a:solidFill>
                            <a:schemeClr val="bg2"/>
                          </a:solidFill>
                          <a:latin typeface="Calibri"/>
                        </a:rPr>
                        <a:t>Electrical &amp; Electronic Retailers</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48.5</a:t>
                      </a:r>
                      <a:endParaRPr lang="en-US" sz="1200" b="1" i="0" u="none" strike="noStrike" dirty="0">
                        <a:solidFill>
                          <a:schemeClr val="bg2"/>
                        </a:solidFill>
                        <a:latin typeface="Calibri"/>
                      </a:endParaRPr>
                    </a:p>
                  </a:txBody>
                  <a:tcPr marL="0" marR="0" marT="0" marB="0" anchor="ctr"/>
                </a:tc>
              </a:tr>
              <a:tr h="347599">
                <a:tc>
                  <a:txBody>
                    <a:bodyPr/>
                    <a:lstStyle/>
                    <a:p>
                      <a:pPr algn="ctr" fontAlgn="ctr"/>
                      <a:r>
                        <a:rPr lang="en-US" sz="1200" b="1" i="0" u="none" strike="noStrike" dirty="0" smtClean="0">
                          <a:solidFill>
                            <a:schemeClr val="bg2"/>
                          </a:solidFill>
                          <a:latin typeface="Calibri"/>
                        </a:rPr>
                        <a:t>Department Stores</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2.2</a:t>
                      </a:r>
                      <a:endParaRPr lang="en-US" sz="1200" b="1" i="0" u="none" strike="noStrike" dirty="0">
                        <a:solidFill>
                          <a:schemeClr val="bg2"/>
                        </a:solidFill>
                        <a:latin typeface="Calibri"/>
                      </a:endParaRPr>
                    </a:p>
                  </a:txBody>
                  <a:tcPr marL="0" marR="0" marT="0" marB="0" anchor="ctr"/>
                </a:tc>
              </a:tr>
              <a:tr h="347599">
                <a:tc>
                  <a:txBody>
                    <a:bodyPr/>
                    <a:lstStyle/>
                    <a:p>
                      <a:pPr algn="ctr" fontAlgn="ctr"/>
                      <a:r>
                        <a:rPr lang="en-US" sz="1200" b="1" i="0" u="none" strike="noStrike" dirty="0" smtClean="0">
                          <a:solidFill>
                            <a:schemeClr val="bg2"/>
                          </a:solidFill>
                          <a:latin typeface="Calibri"/>
                        </a:rPr>
                        <a:t>Hypermarket, Supermarket &amp; Discounters</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1.7</a:t>
                      </a:r>
                      <a:endParaRPr lang="en-US" sz="1200" b="1" i="0" u="none" strike="noStrike" dirty="0">
                        <a:solidFill>
                          <a:schemeClr val="bg2"/>
                        </a:solidFill>
                        <a:latin typeface="Calibri"/>
                      </a:endParaRPr>
                    </a:p>
                  </a:txBody>
                  <a:tcPr marL="0" marR="0" marT="0" marB="0" anchor="ctr"/>
                </a:tc>
              </a:tr>
              <a:tr h="347599">
                <a:tc>
                  <a:txBody>
                    <a:bodyPr/>
                    <a:lstStyle/>
                    <a:p>
                      <a:pPr algn="ctr" fontAlgn="ctr"/>
                      <a:r>
                        <a:rPr lang="en-US" sz="1200" b="1" i="0" u="none" strike="noStrike" dirty="0" smtClean="0">
                          <a:solidFill>
                            <a:schemeClr val="bg2"/>
                          </a:solidFill>
                          <a:latin typeface="Calibri"/>
                        </a:rPr>
                        <a:t>Music,</a:t>
                      </a:r>
                      <a:r>
                        <a:rPr lang="en-US" sz="1200" b="1" i="0" u="none" strike="noStrike" baseline="0" dirty="0" smtClean="0">
                          <a:solidFill>
                            <a:schemeClr val="bg2"/>
                          </a:solidFill>
                          <a:latin typeface="Calibri"/>
                        </a:rPr>
                        <a:t> Video, Books &amp; Stationary Retailers</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1.4</a:t>
                      </a:r>
                      <a:endParaRPr lang="en-US" sz="1200" b="1" i="0" u="none" strike="noStrike" dirty="0">
                        <a:solidFill>
                          <a:schemeClr val="bg2"/>
                        </a:solidFill>
                        <a:latin typeface="Calibri"/>
                      </a:endParaRPr>
                    </a:p>
                  </a:txBody>
                  <a:tcPr marL="0" marR="0" marT="0" marB="0" anchor="ctr"/>
                </a:tc>
              </a:tr>
              <a:tr h="347599">
                <a:tc>
                  <a:txBody>
                    <a:bodyPr/>
                    <a:lstStyle/>
                    <a:p>
                      <a:pPr algn="ctr" fontAlgn="ctr"/>
                      <a:r>
                        <a:rPr lang="en-US" sz="1200" b="1" i="0" u="none" strike="noStrike" dirty="0" smtClean="0">
                          <a:solidFill>
                            <a:schemeClr val="bg2"/>
                          </a:solidFill>
                          <a:latin typeface="Calibri"/>
                        </a:rPr>
                        <a:t>Other</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46.2</a:t>
                      </a:r>
                      <a:endParaRPr lang="en-US" sz="1200" b="1" i="0" u="none" strike="noStrike" dirty="0">
                        <a:solidFill>
                          <a:schemeClr val="bg2"/>
                        </a:solidFill>
                        <a:latin typeface="Calibri"/>
                      </a:endParaRPr>
                    </a:p>
                  </a:txBody>
                  <a:tcPr marL="0" marR="0" marT="0" marB="0" anchor="ctr"/>
                </a:tc>
              </a:tr>
            </a:tbl>
          </a:graphicData>
        </a:graphic>
      </p:graphicFrame>
      <p:sp>
        <p:nvSpPr>
          <p:cNvPr id="6" name="Rounded Rectangle 5"/>
          <p:cNvSpPr/>
          <p:nvPr/>
        </p:nvSpPr>
        <p:spPr>
          <a:xfrm>
            <a:off x="33536" y="4095619"/>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Forecast</a:t>
            </a:r>
            <a:endParaRPr lang="en-IN" sz="1400" b="1" dirty="0"/>
          </a:p>
        </p:txBody>
      </p:sp>
      <p:sp>
        <p:nvSpPr>
          <p:cNvPr id="9" name="Title 1"/>
          <p:cNvSpPr txBox="1">
            <a:spLocks/>
          </p:cNvSpPr>
          <p:nvPr/>
        </p:nvSpPr>
        <p:spPr>
          <a:xfrm>
            <a:off x="828850" y="331694"/>
            <a:ext cx="7543800" cy="487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Myriad Pro" pitchFamily="34" charset="0"/>
                <a:ea typeface="+mj-ea"/>
                <a:cs typeface="+mj-cs"/>
              </a:rPr>
              <a:t>Global Consumer Electronics</a:t>
            </a:r>
            <a:r>
              <a:rPr kumimoji="0" lang="en-US" sz="2800" b="1" i="0" u="none" strike="noStrike" kern="1200" cap="none" spc="0" normalizeH="0" baseline="0" noProof="0" dirty="0" smtClean="0">
                <a:ln>
                  <a:noFill/>
                </a:ln>
                <a:solidFill>
                  <a:schemeClr val="bg1"/>
                </a:solidFill>
                <a:effectLst/>
                <a:uLnTx/>
                <a:uFillTx/>
                <a:latin typeface="Myriad Pro" pitchFamily="34" charset="0"/>
                <a:ea typeface="+mj-ea"/>
                <a:cs typeface="+mj-cs"/>
              </a:rPr>
              <a:t> </a:t>
            </a:r>
            <a:endParaRPr kumimoji="0" lang="en-IN" sz="2800" b="0" i="0" u="none" strike="noStrike" kern="1200" cap="none" spc="0" normalizeH="0" baseline="0" noProof="0" dirty="0">
              <a:ln>
                <a:noFill/>
              </a:ln>
              <a:solidFill>
                <a:schemeClr val="bg1"/>
              </a:solidFill>
              <a:effectLst/>
              <a:uLnTx/>
              <a:uFillTx/>
              <a:latin typeface="Myriad Pro" pitchFamily="34" charset="0"/>
              <a:ea typeface="+mj-ea"/>
              <a:cs typeface="+mj-cs"/>
            </a:endParaRPr>
          </a:p>
        </p:txBody>
      </p:sp>
      <p:graphicFrame>
        <p:nvGraphicFramePr>
          <p:cNvPr id="10" name="Chart 9"/>
          <p:cNvGraphicFramePr/>
          <p:nvPr/>
        </p:nvGraphicFramePr>
        <p:xfrm>
          <a:off x="3219252" y="1397524"/>
          <a:ext cx="569850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p:cNvGraphicFramePr>
            <a:graphicFrameLocks noGrp="1"/>
          </p:cNvGraphicFramePr>
          <p:nvPr/>
        </p:nvGraphicFramePr>
        <p:xfrm>
          <a:off x="160261" y="4507578"/>
          <a:ext cx="3469059" cy="1778303"/>
        </p:xfrm>
        <a:graphic>
          <a:graphicData uri="http://schemas.openxmlformats.org/drawingml/2006/table">
            <a:tbl>
              <a:tblPr firstRow="1" bandRow="1">
                <a:tableStyleId>{5940675A-B579-460E-94D1-54222C63F5DA}</a:tableStyleId>
              </a:tblPr>
              <a:tblGrid>
                <a:gridCol w="1156353"/>
                <a:gridCol w="1156353"/>
                <a:gridCol w="1156353"/>
              </a:tblGrid>
              <a:tr h="239485">
                <a:tc>
                  <a:txBody>
                    <a:bodyPr/>
                    <a:lstStyle/>
                    <a:p>
                      <a:pPr algn="ctr"/>
                      <a:r>
                        <a:rPr lang="en-US" sz="1200" b="0" baseline="0" dirty="0" smtClean="0">
                          <a:solidFill>
                            <a:schemeClr val="bg2"/>
                          </a:solidFill>
                          <a:latin typeface="+mn-lt"/>
                          <a:ea typeface="+mn-ea"/>
                          <a:cs typeface="+mn-cs"/>
                        </a:rPr>
                        <a:t>Year</a:t>
                      </a:r>
                      <a:endParaRPr lang="en-US" sz="1200" b="1" baseline="0" dirty="0" smtClean="0">
                        <a:solidFill>
                          <a:schemeClr val="bg2"/>
                        </a:solidFill>
                        <a:latin typeface="+mn-lt"/>
                        <a:ea typeface="+mn-ea"/>
                        <a:cs typeface="+mn-cs"/>
                      </a:endParaRPr>
                    </a:p>
                  </a:txBody>
                  <a:tcPr marL="0" marR="0" marT="0" marB="0" anchor="ctr"/>
                </a:tc>
                <a:tc>
                  <a:txBody>
                    <a:bodyPr/>
                    <a:lstStyle/>
                    <a:p>
                      <a:pPr algn="ctr"/>
                      <a:r>
                        <a:rPr lang="en-US" sz="1200" baseline="0" dirty="0" smtClean="0">
                          <a:solidFill>
                            <a:schemeClr val="bg2"/>
                          </a:solidFill>
                        </a:rPr>
                        <a:t>$ billion </a:t>
                      </a:r>
                      <a:endParaRPr lang="en-US" sz="1200" b="1" baseline="0" dirty="0" smtClean="0">
                        <a:solidFill>
                          <a:schemeClr val="bg2"/>
                        </a:solidFill>
                        <a:latin typeface="+mn-lt"/>
                        <a:ea typeface="+mn-ea"/>
                        <a:cs typeface="+mn-cs"/>
                      </a:endParaRPr>
                    </a:p>
                  </a:txBody>
                  <a:tcPr marL="0" marR="0" marT="0" marB="0" anchor="ctr"/>
                </a:tc>
                <a:tc>
                  <a:txBody>
                    <a:bodyPr/>
                    <a:lstStyle/>
                    <a:p>
                      <a:pPr algn="ctr"/>
                      <a:r>
                        <a:rPr lang="en-US" sz="1200" b="0" baseline="0" dirty="0" smtClean="0">
                          <a:solidFill>
                            <a:schemeClr val="bg2"/>
                          </a:solidFill>
                          <a:latin typeface="+mn-lt"/>
                          <a:ea typeface="+mn-ea"/>
                          <a:cs typeface="+mn-cs"/>
                        </a:rPr>
                        <a:t>Growth(%)</a:t>
                      </a:r>
                      <a:endParaRPr lang="en-US" sz="1200" b="1" baseline="0" dirty="0" smtClean="0">
                        <a:solidFill>
                          <a:schemeClr val="bg2"/>
                        </a:solidFill>
                        <a:latin typeface="+mn-lt"/>
                        <a:ea typeface="+mn-ea"/>
                        <a:cs typeface="+mn-cs"/>
                      </a:endParaRPr>
                    </a:p>
                  </a:txBody>
                  <a:tcPr marL="0" marR="0" marT="0" marB="0" anchor="ctr"/>
                </a:tc>
              </a:tr>
              <a:tr h="239485">
                <a:tc>
                  <a:txBody>
                    <a:bodyPr/>
                    <a:lstStyle/>
                    <a:p>
                      <a:pPr algn="ctr" fontAlgn="ctr"/>
                      <a:r>
                        <a:rPr lang="en-US" sz="1200" b="1" i="0" u="none" strike="noStrike" dirty="0" smtClean="0">
                          <a:solidFill>
                            <a:schemeClr val="bg2"/>
                          </a:solidFill>
                          <a:latin typeface="Calibri"/>
                        </a:rPr>
                        <a:t>2012</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295.0</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2.1</a:t>
                      </a:r>
                      <a:endParaRPr lang="en-US" sz="1200" b="1" i="0" u="none" strike="noStrike" dirty="0">
                        <a:solidFill>
                          <a:schemeClr val="bg2"/>
                        </a:solidFill>
                        <a:latin typeface="Calibri"/>
                      </a:endParaRPr>
                    </a:p>
                  </a:txBody>
                  <a:tcPr marL="0" marR="0" marT="0" marB="0" anchor="ctr"/>
                </a:tc>
              </a:tr>
              <a:tr h="207621">
                <a:tc>
                  <a:txBody>
                    <a:bodyPr/>
                    <a:lstStyle/>
                    <a:p>
                      <a:pPr algn="ctr" fontAlgn="ctr"/>
                      <a:r>
                        <a:rPr lang="en-US" sz="1200" b="1" i="0" u="none" strike="noStrike" dirty="0" smtClean="0">
                          <a:solidFill>
                            <a:schemeClr val="bg2"/>
                          </a:solidFill>
                          <a:latin typeface="Calibri"/>
                        </a:rPr>
                        <a:t>2013</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311.4</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5.6</a:t>
                      </a:r>
                      <a:endParaRPr lang="en-US" sz="1200" b="1" i="0" u="none" strike="noStrike" dirty="0">
                        <a:solidFill>
                          <a:schemeClr val="bg2"/>
                        </a:solidFill>
                        <a:latin typeface="Calibri"/>
                      </a:endParaRPr>
                    </a:p>
                  </a:txBody>
                  <a:tcPr marL="0" marR="0" marT="0" marB="0" anchor="ctr"/>
                </a:tc>
              </a:tr>
              <a:tr h="239485">
                <a:tc>
                  <a:txBody>
                    <a:bodyPr/>
                    <a:lstStyle/>
                    <a:p>
                      <a:pPr algn="ctr" fontAlgn="ctr"/>
                      <a:r>
                        <a:rPr lang="en-US" sz="1200" b="1" i="0" u="none" strike="noStrike" dirty="0" smtClean="0">
                          <a:solidFill>
                            <a:schemeClr val="bg2"/>
                          </a:solidFill>
                          <a:latin typeface="Calibri"/>
                        </a:rPr>
                        <a:t>2014</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327.0</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5.0</a:t>
                      </a:r>
                      <a:endParaRPr lang="en-US" sz="1200" b="1" i="0" u="none" strike="noStrike" dirty="0">
                        <a:solidFill>
                          <a:schemeClr val="bg2"/>
                        </a:solidFill>
                        <a:latin typeface="Calibri"/>
                      </a:endParaRPr>
                    </a:p>
                  </a:txBody>
                  <a:tcPr marL="0" marR="0" marT="0" marB="0" anchor="ctr"/>
                </a:tc>
              </a:tr>
              <a:tr h="175294">
                <a:tc>
                  <a:txBody>
                    <a:bodyPr/>
                    <a:lstStyle/>
                    <a:p>
                      <a:pPr algn="ctr" fontAlgn="ctr"/>
                      <a:r>
                        <a:rPr lang="en-US" sz="1200" b="1" i="0" u="none" strike="noStrike" dirty="0" smtClean="0">
                          <a:solidFill>
                            <a:schemeClr val="bg2"/>
                          </a:solidFill>
                          <a:latin typeface="Calibri"/>
                        </a:rPr>
                        <a:t>2015</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344.0</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5.2</a:t>
                      </a:r>
                      <a:endParaRPr lang="en-US" sz="1200" b="1" i="0" u="none" strike="noStrike" dirty="0">
                        <a:solidFill>
                          <a:schemeClr val="bg2"/>
                        </a:solidFill>
                        <a:latin typeface="Calibri"/>
                      </a:endParaRPr>
                    </a:p>
                  </a:txBody>
                  <a:tcPr marL="0" marR="0" marT="0" marB="0" anchor="ctr"/>
                </a:tc>
              </a:tr>
              <a:tr h="190377">
                <a:tc>
                  <a:txBody>
                    <a:bodyPr/>
                    <a:lstStyle/>
                    <a:p>
                      <a:pPr algn="ctr" fontAlgn="ctr"/>
                      <a:r>
                        <a:rPr lang="en-US" sz="1200" b="1" i="0" u="none" strike="noStrike" dirty="0" smtClean="0">
                          <a:solidFill>
                            <a:schemeClr val="bg2"/>
                          </a:solidFill>
                          <a:latin typeface="Calibri"/>
                        </a:rPr>
                        <a:t>2016</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363.1</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5.6</a:t>
                      </a:r>
                      <a:endParaRPr lang="en-US" sz="1200" b="1" i="0" u="none" strike="noStrike" dirty="0">
                        <a:solidFill>
                          <a:schemeClr val="bg2"/>
                        </a:solidFill>
                        <a:latin typeface="Calibri"/>
                      </a:endParaRPr>
                    </a:p>
                  </a:txBody>
                  <a:tcPr marL="0" marR="0" marT="0" marB="0" anchor="ctr"/>
                </a:tc>
              </a:tr>
              <a:tr h="239485">
                <a:tc>
                  <a:txBody>
                    <a:bodyPr/>
                    <a:lstStyle/>
                    <a:p>
                      <a:pPr algn="ctr" fontAlgn="ctr"/>
                      <a:r>
                        <a:rPr lang="en-US" sz="1200" b="1" i="0" u="none" strike="noStrike" dirty="0" smtClean="0">
                          <a:solidFill>
                            <a:schemeClr val="bg2"/>
                          </a:solidFill>
                          <a:latin typeface="Calibri"/>
                        </a:rPr>
                        <a:t>2017</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381.6</a:t>
                      </a:r>
                      <a:endParaRPr lang="en-US" sz="1200" b="1" i="0" u="none" strike="noStrike" dirty="0">
                        <a:solidFill>
                          <a:schemeClr val="bg2"/>
                        </a:solidFill>
                        <a:latin typeface="Calibri"/>
                      </a:endParaRPr>
                    </a:p>
                  </a:txBody>
                  <a:tcPr marL="0" marR="0" marT="0" marB="0" anchor="ctr"/>
                </a:tc>
                <a:tc>
                  <a:txBody>
                    <a:bodyPr/>
                    <a:lstStyle/>
                    <a:p>
                      <a:pPr algn="ctr" fontAlgn="ctr"/>
                      <a:r>
                        <a:rPr lang="en-US" sz="1200" b="1" i="0" u="none" strike="noStrike" dirty="0" smtClean="0">
                          <a:solidFill>
                            <a:schemeClr val="bg2"/>
                          </a:solidFill>
                          <a:latin typeface="Calibri"/>
                        </a:rPr>
                        <a:t>5.1</a:t>
                      </a:r>
                      <a:endParaRPr lang="en-US" sz="1200" b="1" i="0" u="none" strike="noStrike" dirty="0">
                        <a:solidFill>
                          <a:schemeClr val="bg2"/>
                        </a:solidFill>
                        <a:latin typeface="Calibri"/>
                      </a:endParaRPr>
                    </a:p>
                  </a:txBody>
                  <a:tcPr marL="0" marR="0" marT="0" marB="0" anchor="ctr"/>
                </a:tc>
              </a:tr>
              <a:tr h="239485">
                <a:tc>
                  <a:txBody>
                    <a:bodyPr/>
                    <a:lstStyle/>
                    <a:p>
                      <a:pPr algn="ctr" fontAlgn="ctr"/>
                      <a:r>
                        <a:rPr lang="en-US" sz="1200" b="1" i="0" u="none" strike="noStrike" dirty="0" smtClean="0">
                          <a:solidFill>
                            <a:schemeClr val="tx2"/>
                          </a:solidFill>
                          <a:latin typeface="Calibri"/>
                        </a:rPr>
                        <a:t>CAGR 2012-17</a:t>
                      </a:r>
                      <a:endParaRPr lang="en-US" sz="1200" b="1" i="0" u="none" strike="noStrike" dirty="0">
                        <a:solidFill>
                          <a:schemeClr val="tx2"/>
                        </a:solidFill>
                        <a:latin typeface="Calibri"/>
                      </a:endParaRPr>
                    </a:p>
                  </a:txBody>
                  <a:tcPr marL="0" marR="0" marT="0" marB="0" anchor="ctr"/>
                </a:tc>
                <a:tc>
                  <a:txBody>
                    <a:bodyPr/>
                    <a:lstStyle/>
                    <a:p>
                      <a:pPr algn="ctr" fontAlgn="ctr"/>
                      <a:endParaRPr lang="en-US" sz="1200" b="1" i="0" u="none" strike="noStrike" dirty="0">
                        <a:solidFill>
                          <a:schemeClr val="tx2"/>
                        </a:solidFill>
                        <a:latin typeface="Calibri"/>
                      </a:endParaRPr>
                    </a:p>
                  </a:txBody>
                  <a:tcPr marL="0" marR="0" marT="0" marB="0" anchor="ctr"/>
                </a:tc>
                <a:tc>
                  <a:txBody>
                    <a:bodyPr/>
                    <a:lstStyle/>
                    <a:p>
                      <a:pPr algn="ctr" fontAlgn="ctr"/>
                      <a:r>
                        <a:rPr lang="en-US" sz="1200" b="1" i="0" u="none" strike="noStrike" dirty="0" smtClean="0">
                          <a:solidFill>
                            <a:schemeClr val="tx2"/>
                          </a:solidFill>
                          <a:latin typeface="Calibri"/>
                        </a:rPr>
                        <a:t>5.3</a:t>
                      </a:r>
                      <a:endParaRPr lang="en-US" sz="1200" b="1" i="0" u="none" strike="noStrike" dirty="0">
                        <a:solidFill>
                          <a:schemeClr val="tx2"/>
                        </a:solidFill>
                        <a:latin typeface="Calibri"/>
                      </a:endParaRPr>
                    </a:p>
                  </a:txBody>
                  <a:tcPr marL="0" marR="0" marT="0" marB="0" anchor="ctr"/>
                </a:tc>
              </a:tr>
            </a:tbl>
          </a:graphicData>
        </a:graphic>
      </p:graphicFrame>
      <p:graphicFrame>
        <p:nvGraphicFramePr>
          <p:cNvPr id="12" name="Chart 11"/>
          <p:cNvGraphicFramePr/>
          <p:nvPr/>
        </p:nvGraphicFramePr>
        <p:xfrm>
          <a:off x="3676454" y="4508369"/>
          <a:ext cx="5467545" cy="22129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828850" y="331694"/>
            <a:ext cx="7543800" cy="487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Myriad Pro" pitchFamily="34" charset="0"/>
                <a:ea typeface="+mj-ea"/>
                <a:cs typeface="+mj-cs"/>
              </a:rPr>
              <a:t>Global Consumer Electronics</a:t>
            </a:r>
            <a:r>
              <a:rPr kumimoji="0" lang="en-US" sz="2800" b="1" i="0" u="none" strike="noStrike" kern="1200" cap="none" spc="0" normalizeH="0" baseline="0" noProof="0" dirty="0" smtClean="0">
                <a:ln>
                  <a:noFill/>
                </a:ln>
                <a:solidFill>
                  <a:schemeClr val="bg1"/>
                </a:solidFill>
                <a:effectLst/>
                <a:uLnTx/>
                <a:uFillTx/>
                <a:latin typeface="Myriad Pro" pitchFamily="34" charset="0"/>
                <a:ea typeface="+mj-ea"/>
                <a:cs typeface="+mj-cs"/>
              </a:rPr>
              <a:t> </a:t>
            </a:r>
            <a:endParaRPr kumimoji="0" lang="en-IN" sz="2800" b="0" i="0" u="none" strike="noStrike" kern="1200" cap="none" spc="0" normalizeH="0" baseline="0" noProof="0" dirty="0">
              <a:ln>
                <a:noFill/>
              </a:ln>
              <a:solidFill>
                <a:schemeClr val="bg1"/>
              </a:solidFill>
              <a:effectLst/>
              <a:uLnTx/>
              <a:uFillTx/>
              <a:latin typeface="Myriad Pro" pitchFamily="34" charset="0"/>
              <a:ea typeface="+mj-ea"/>
              <a:cs typeface="+mj-cs"/>
            </a:endParaRPr>
          </a:p>
        </p:txBody>
      </p:sp>
      <p:sp>
        <p:nvSpPr>
          <p:cNvPr id="12" name="Rounded Rectangle 11"/>
          <p:cNvSpPr/>
          <p:nvPr/>
        </p:nvSpPr>
        <p:spPr>
          <a:xfrm>
            <a:off x="18854" y="1097894"/>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Top Players</a:t>
            </a:r>
            <a:endParaRPr lang="en-IN" sz="1400" b="1" dirty="0"/>
          </a:p>
        </p:txBody>
      </p:sp>
      <p:graphicFrame>
        <p:nvGraphicFramePr>
          <p:cNvPr id="13" name="Table 12"/>
          <p:cNvGraphicFramePr>
            <a:graphicFrameLocks noGrp="1"/>
          </p:cNvGraphicFramePr>
          <p:nvPr/>
        </p:nvGraphicFramePr>
        <p:xfrm>
          <a:off x="518474" y="1406979"/>
          <a:ext cx="8352148" cy="1384860"/>
        </p:xfrm>
        <a:graphic>
          <a:graphicData uri="http://schemas.openxmlformats.org/drawingml/2006/table">
            <a:tbl>
              <a:tblPr firstRow="1" bandRow="1">
                <a:tableStyleId>{5940675A-B579-460E-94D1-54222C63F5DA}</a:tableStyleId>
              </a:tblPr>
              <a:tblGrid>
                <a:gridCol w="1816164"/>
                <a:gridCol w="2359910"/>
                <a:gridCol w="2088037"/>
                <a:gridCol w="2088037"/>
              </a:tblGrid>
              <a:tr h="270070">
                <a:tc>
                  <a:txBody>
                    <a:bodyPr/>
                    <a:lstStyle/>
                    <a:p>
                      <a:pPr algn="ctr"/>
                      <a:r>
                        <a:rPr lang="en-US" sz="1200" b="1" dirty="0" smtClean="0">
                          <a:latin typeface="Calibri" pitchFamily="34" charset="0"/>
                          <a:cs typeface="Calibri" pitchFamily="34" charset="0"/>
                        </a:rPr>
                        <a:t>Company</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Revenue in Million $(2012/</a:t>
                      </a:r>
                      <a:r>
                        <a:rPr lang="en-US" sz="1200" b="1" dirty="0" smtClean="0">
                          <a:solidFill>
                            <a:schemeClr val="accent1"/>
                          </a:solidFill>
                          <a:latin typeface="Calibri" pitchFamily="34" charset="0"/>
                          <a:cs typeface="Calibri" pitchFamily="34" charset="0"/>
                        </a:rPr>
                        <a:t>2011</a:t>
                      </a: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solidFill>
                            <a:schemeClr val="tx2"/>
                          </a:solidFill>
                          <a:latin typeface="Calibri" pitchFamily="34" charset="0"/>
                          <a:cs typeface="Calibri" pitchFamily="34" charset="0"/>
                        </a:rPr>
                        <a:t>Net Income/Loss</a:t>
                      </a:r>
                      <a:endParaRPr lang="en-US" sz="1200" b="1" dirty="0">
                        <a:solidFill>
                          <a:schemeClr val="tx2"/>
                        </a:solidFill>
                        <a:latin typeface="Calibri" pitchFamily="34" charset="0"/>
                        <a:cs typeface="Calibri" pitchFamily="34" charset="0"/>
                      </a:endParaRPr>
                    </a:p>
                  </a:txBody>
                  <a:tcPr/>
                </a:tc>
                <a:tc>
                  <a:txBody>
                    <a:bodyPr/>
                    <a:lstStyle/>
                    <a:p>
                      <a:pPr algn="ctr"/>
                      <a:r>
                        <a:rPr lang="en-US" sz="1200" b="1" dirty="0" smtClean="0">
                          <a:solidFill>
                            <a:schemeClr val="tx2"/>
                          </a:solidFill>
                          <a:latin typeface="Calibri" pitchFamily="34" charset="0"/>
                          <a:cs typeface="Calibri" pitchFamily="34" charset="0"/>
                        </a:rPr>
                        <a:t>Revenue Growth</a:t>
                      </a:r>
                      <a:endParaRPr lang="en-US" sz="1200" b="1" dirty="0">
                        <a:solidFill>
                          <a:schemeClr val="tx2"/>
                        </a:solidFill>
                        <a:latin typeface="Calibri" pitchFamily="34" charset="0"/>
                        <a:cs typeface="Calibri" pitchFamily="34" charset="0"/>
                      </a:endParaRPr>
                    </a:p>
                  </a:txBody>
                  <a:tcPr/>
                </a:tc>
              </a:tr>
              <a:tr h="287580">
                <a:tc>
                  <a:txBody>
                    <a:bodyPr/>
                    <a:lstStyle/>
                    <a:p>
                      <a:pPr algn="ctr"/>
                      <a:r>
                        <a:rPr lang="en-US" sz="1200" dirty="0" smtClean="0">
                          <a:latin typeface="Calibri" pitchFamily="34" charset="0"/>
                          <a:cs typeface="Calibri" pitchFamily="34" charset="0"/>
                        </a:rPr>
                        <a:t>Dixons Retail Plc</a:t>
                      </a:r>
                      <a:endParaRPr lang="en-US" sz="1200"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13140.3</a:t>
                      </a:r>
                      <a:endParaRPr lang="en-US" sz="1200" b="1" dirty="0">
                        <a:latin typeface="Calibri" pitchFamily="34" charset="0"/>
                        <a:cs typeface="Calibri" pitchFamily="34" charset="0"/>
                      </a:endParaRPr>
                    </a:p>
                  </a:txBody>
                  <a:tcPr/>
                </a:tc>
                <a:tc>
                  <a:txBody>
                    <a:bodyPr/>
                    <a:lstStyle/>
                    <a:p>
                      <a:pPr algn="ctr"/>
                      <a:r>
                        <a:rPr lang="en-US" sz="1200" dirty="0" smtClean="0">
                          <a:solidFill>
                            <a:srgbClr val="FF0000"/>
                          </a:solidFill>
                          <a:latin typeface="Calibri" pitchFamily="34" charset="0"/>
                          <a:cs typeface="Calibri" pitchFamily="34" charset="0"/>
                        </a:rPr>
                        <a:t>(154)</a:t>
                      </a:r>
                      <a:endParaRPr lang="en-US" sz="1200" dirty="0">
                        <a:solidFill>
                          <a:srgbClr val="FF0000"/>
                        </a:solidFill>
                        <a:latin typeface="Calibri" pitchFamily="34" charset="0"/>
                        <a:cs typeface="Calibri" pitchFamily="34" charset="0"/>
                      </a:endParaRPr>
                    </a:p>
                  </a:txBody>
                  <a:tcPr/>
                </a:tc>
                <a:tc>
                  <a:txBody>
                    <a:bodyPr/>
                    <a:lstStyle/>
                    <a:p>
                      <a:pPr algn="ctr"/>
                      <a:r>
                        <a:rPr lang="en-US" sz="1200" dirty="0" smtClean="0">
                          <a:solidFill>
                            <a:srgbClr val="FF0000"/>
                          </a:solidFill>
                          <a:latin typeface="Calibri" pitchFamily="34" charset="0"/>
                          <a:cs typeface="Calibri" pitchFamily="34" charset="0"/>
                        </a:rPr>
                        <a:t>1.8%</a:t>
                      </a:r>
                      <a:endParaRPr lang="en-US" sz="1200" dirty="0">
                        <a:solidFill>
                          <a:srgbClr val="FF0000"/>
                        </a:solidFill>
                        <a:latin typeface="Calibri" pitchFamily="34" charset="0"/>
                        <a:cs typeface="Calibri" pitchFamily="34" charset="0"/>
                      </a:endParaRPr>
                    </a:p>
                  </a:txBody>
                  <a:tcPr/>
                </a:tc>
              </a:tr>
              <a:tr h="233463">
                <a:tc>
                  <a:txBody>
                    <a:bodyPr/>
                    <a:lstStyle/>
                    <a:p>
                      <a:pPr algn="ctr"/>
                      <a:r>
                        <a:rPr lang="en-US" sz="1200" dirty="0" smtClean="0">
                          <a:latin typeface="Calibri" pitchFamily="34" charset="0"/>
                          <a:cs typeface="Calibri" pitchFamily="34" charset="0"/>
                        </a:rPr>
                        <a:t>Metro AG</a:t>
                      </a:r>
                      <a:endParaRPr lang="en-US" sz="1200" dirty="0">
                        <a:latin typeface="Calibri" pitchFamily="34" charset="0"/>
                        <a:cs typeface="Calibri" pitchFamily="34" charset="0"/>
                      </a:endParaRPr>
                    </a:p>
                  </a:txBody>
                  <a:tcPr/>
                </a:tc>
                <a:tc>
                  <a:txBody>
                    <a:bodyPr/>
                    <a:lstStyle/>
                    <a:p>
                      <a:pPr algn="ctr"/>
                      <a:r>
                        <a:rPr lang="en-US" sz="1200" b="1" dirty="0" smtClean="0">
                          <a:solidFill>
                            <a:schemeClr val="accent1"/>
                          </a:solidFill>
                          <a:latin typeface="Calibri" pitchFamily="34" charset="0"/>
                          <a:cs typeface="Calibri" pitchFamily="34" charset="0"/>
                        </a:rPr>
                        <a:t>92796.3</a:t>
                      </a:r>
                      <a:endParaRPr lang="en-US" sz="1200" b="1" dirty="0">
                        <a:solidFill>
                          <a:schemeClr val="accent1"/>
                        </a:solidFill>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877.9</a:t>
                      </a:r>
                      <a:endParaRPr lang="en-US" sz="1200" dirty="0">
                        <a:solidFill>
                          <a:schemeClr val="tx2"/>
                        </a:solidFill>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.8%</a:t>
                      </a:r>
                      <a:endParaRPr lang="en-US" sz="1200" dirty="0">
                        <a:solidFill>
                          <a:schemeClr val="tx2"/>
                        </a:solidFill>
                        <a:latin typeface="Calibri" pitchFamily="34" charset="0"/>
                        <a:cs typeface="Calibri" pitchFamily="34" charset="0"/>
                      </a:endParaRPr>
                    </a:p>
                  </a:txBody>
                  <a:tcPr/>
                </a:tc>
              </a:tr>
              <a:tr h="264914">
                <a:tc>
                  <a:txBody>
                    <a:bodyPr/>
                    <a:lstStyle/>
                    <a:p>
                      <a:pPr algn="ctr"/>
                      <a:r>
                        <a:rPr lang="en-US" sz="1200" dirty="0" smtClean="0">
                          <a:latin typeface="Calibri" pitchFamily="34" charset="0"/>
                          <a:cs typeface="Calibri" pitchFamily="34" charset="0"/>
                        </a:rPr>
                        <a:t>Best Buy</a:t>
                      </a:r>
                      <a:r>
                        <a:rPr lang="en-US" sz="1200" baseline="0" dirty="0" smtClean="0">
                          <a:latin typeface="Calibri" pitchFamily="34" charset="0"/>
                          <a:cs typeface="Calibri" pitchFamily="34" charset="0"/>
                        </a:rPr>
                        <a:t> Co In</a:t>
                      </a:r>
                      <a:endParaRPr lang="en-US" sz="1200"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50705.0</a:t>
                      </a:r>
                      <a:endParaRPr lang="en-US" sz="1200" b="1" dirty="0">
                        <a:latin typeface="Calibri" pitchFamily="34" charset="0"/>
                        <a:cs typeface="Calibri" pitchFamily="34" charset="0"/>
                      </a:endParaRPr>
                    </a:p>
                  </a:txBody>
                  <a:tcPr/>
                </a:tc>
                <a:tc>
                  <a:txBody>
                    <a:bodyPr/>
                    <a:lstStyle/>
                    <a:p>
                      <a:pPr algn="ctr"/>
                      <a:r>
                        <a:rPr lang="en-US" sz="1200" dirty="0" smtClean="0">
                          <a:solidFill>
                            <a:srgbClr val="FF0000"/>
                          </a:solidFill>
                          <a:latin typeface="Calibri" pitchFamily="34" charset="0"/>
                          <a:cs typeface="Calibri" pitchFamily="34" charset="0"/>
                        </a:rPr>
                        <a:t>(1231.0)</a:t>
                      </a:r>
                      <a:endParaRPr lang="en-US" sz="1200" dirty="0">
                        <a:solidFill>
                          <a:srgbClr val="FF0000"/>
                        </a:solidFill>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1.9%</a:t>
                      </a:r>
                      <a:endParaRPr lang="en-US" sz="1200" dirty="0">
                        <a:solidFill>
                          <a:schemeClr val="tx2"/>
                        </a:solidFill>
                        <a:latin typeface="Calibri" pitchFamily="34" charset="0"/>
                        <a:cs typeface="Calibri" pitchFamily="34" charset="0"/>
                      </a:endParaRPr>
                    </a:p>
                  </a:txBody>
                  <a:tcPr/>
                </a:tc>
              </a:tr>
              <a:tr h="229572">
                <a:tc>
                  <a:txBody>
                    <a:bodyPr/>
                    <a:lstStyle/>
                    <a:p>
                      <a:pPr algn="ctr"/>
                      <a:r>
                        <a:rPr lang="en-US" sz="1200" dirty="0" smtClean="0">
                          <a:latin typeface="Calibri" pitchFamily="34" charset="0"/>
                          <a:cs typeface="Calibri" pitchFamily="34" charset="0"/>
                        </a:rPr>
                        <a:t>Radio Shack Corporation</a:t>
                      </a:r>
                      <a:endParaRPr lang="en-US" sz="1200" dirty="0">
                        <a:latin typeface="Calibri" pitchFamily="34" charset="0"/>
                        <a:cs typeface="Calibri" pitchFamily="34" charset="0"/>
                      </a:endParaRPr>
                    </a:p>
                  </a:txBody>
                  <a:tcPr/>
                </a:tc>
                <a:tc>
                  <a:txBody>
                    <a:bodyPr/>
                    <a:lstStyle/>
                    <a:p>
                      <a:pPr algn="ctr"/>
                      <a:r>
                        <a:rPr lang="en-US" sz="1200" b="1" dirty="0" smtClean="0">
                          <a:solidFill>
                            <a:schemeClr val="accent1"/>
                          </a:solidFill>
                          <a:latin typeface="Calibri" pitchFamily="34" charset="0"/>
                          <a:cs typeface="Calibri" pitchFamily="34" charset="0"/>
                        </a:rPr>
                        <a:t>4378.0</a:t>
                      </a:r>
                      <a:endParaRPr lang="en-US" sz="1200" b="1" dirty="0">
                        <a:solidFill>
                          <a:schemeClr val="accent1"/>
                        </a:solidFill>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72.2</a:t>
                      </a:r>
                      <a:endParaRPr lang="en-US" sz="1200" dirty="0">
                        <a:solidFill>
                          <a:schemeClr val="tx2"/>
                        </a:solidFill>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2.6%</a:t>
                      </a:r>
                      <a:endParaRPr lang="en-US" sz="1200" dirty="0">
                        <a:solidFill>
                          <a:schemeClr val="tx2"/>
                        </a:solidFill>
                        <a:latin typeface="Calibri" pitchFamily="34" charset="0"/>
                        <a:cs typeface="Calibri" pitchFamily="34" charset="0"/>
                      </a:endParaRPr>
                    </a:p>
                  </a:txBody>
                  <a:tcPr/>
                </a:tc>
              </a:tr>
            </a:tbl>
          </a:graphicData>
        </a:graphic>
      </p:graphicFrame>
      <p:sp>
        <p:nvSpPr>
          <p:cNvPr id="14" name="Rounded Rectangle 13"/>
          <p:cNvSpPr/>
          <p:nvPr/>
        </p:nvSpPr>
        <p:spPr>
          <a:xfrm>
            <a:off x="28281" y="282987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Trend</a:t>
            </a:r>
            <a:endParaRPr lang="en-IN" sz="1400" b="1" dirty="0"/>
          </a:p>
        </p:txBody>
      </p:sp>
      <p:sp>
        <p:nvSpPr>
          <p:cNvPr id="15" name="TextBox 14"/>
          <p:cNvSpPr txBox="1"/>
          <p:nvPr/>
        </p:nvSpPr>
        <p:spPr>
          <a:xfrm>
            <a:off x="36500" y="3162375"/>
            <a:ext cx="8990768" cy="32685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Font typeface="Arial" pitchFamily="34" charset="0"/>
              <a:buChar char="•"/>
              <a:defRPr/>
            </a:pPr>
            <a:r>
              <a:rPr lang="en-US" sz="1200" dirty="0" smtClean="0">
                <a:solidFill>
                  <a:schemeClr val="tx1"/>
                </a:solidFill>
                <a:latin typeface="Calibri" pitchFamily="34" charset="0"/>
                <a:cs typeface="Calibri" pitchFamily="34" charset="0"/>
              </a:rPr>
              <a:t>Each Internet-enabled consumer electronics device is vying to become the center of “the digital living room”, aggregating content throughout the home and serving up movies, TV programs, videos and music. In future, </a:t>
            </a:r>
            <a:r>
              <a:rPr lang="en-US" sz="1200" b="1" dirty="0" smtClean="0">
                <a:solidFill>
                  <a:schemeClr val="tx1"/>
                </a:solidFill>
                <a:latin typeface="Calibri" pitchFamily="34" charset="0"/>
                <a:cs typeface="Calibri" pitchFamily="34" charset="0"/>
              </a:rPr>
              <a:t>consumers will be more likely to access Internet through their TVs than via their PCs.</a:t>
            </a:r>
          </a:p>
          <a:p>
            <a:pPr algn="just">
              <a:buFont typeface="Arial" pitchFamily="34" charset="0"/>
              <a:buChar char="•"/>
              <a:defRPr/>
            </a:pPr>
            <a:r>
              <a:rPr lang="en-US" sz="1200" dirty="0" smtClean="0">
                <a:latin typeface="Calibri" pitchFamily="34" charset="0"/>
                <a:cs typeface="Calibri" pitchFamily="34" charset="0"/>
              </a:rPr>
              <a:t>The race to achieve </a:t>
            </a:r>
            <a:r>
              <a:rPr lang="en-US" sz="1200" b="1" dirty="0" smtClean="0">
                <a:latin typeface="Calibri" pitchFamily="34" charset="0"/>
                <a:cs typeface="Calibri" pitchFamily="34" charset="0"/>
              </a:rPr>
              <a:t>sustainability is earnestly on in the CE industry, with a direct impact on supply chain management</a:t>
            </a:r>
            <a:r>
              <a:rPr lang="en-US" sz="1200" dirty="0" smtClean="0">
                <a:latin typeface="Calibri" pitchFamily="34" charset="0"/>
                <a:cs typeface="Calibri" pitchFamily="34" charset="0"/>
              </a:rPr>
              <a:t>.</a:t>
            </a:r>
          </a:p>
          <a:p>
            <a:pPr algn="just">
              <a:buFont typeface="Arial" pitchFamily="34" charset="0"/>
              <a:buChar char="•"/>
              <a:defRPr/>
            </a:pPr>
            <a:r>
              <a:rPr lang="en-US" sz="1200" dirty="0" smtClean="0">
                <a:solidFill>
                  <a:schemeClr val="tx1"/>
                </a:solidFill>
                <a:latin typeface="Calibri" pitchFamily="34" charset="0"/>
                <a:cs typeface="Calibri" pitchFamily="34" charset="0"/>
              </a:rPr>
              <a:t>Rapid changes in technology are resulting in the growth of e-waste. </a:t>
            </a:r>
            <a:r>
              <a:rPr lang="en-US" sz="1200" b="1" dirty="0" smtClean="0">
                <a:solidFill>
                  <a:schemeClr val="tx1"/>
                </a:solidFill>
                <a:latin typeface="Calibri" pitchFamily="34" charset="0"/>
                <a:cs typeface="Calibri" pitchFamily="34" charset="0"/>
              </a:rPr>
              <a:t>With increased regulation around e-waste management, OEMs are being forced to undertake the responsible management</a:t>
            </a:r>
            <a:r>
              <a:rPr lang="en-US" sz="1200" dirty="0" smtClean="0">
                <a:solidFill>
                  <a:schemeClr val="tx1"/>
                </a:solidFill>
                <a:latin typeface="Calibri" pitchFamily="34" charset="0"/>
                <a:cs typeface="Calibri" pitchFamily="34" charset="0"/>
              </a:rPr>
              <a:t> of returns.</a:t>
            </a:r>
          </a:p>
          <a:p>
            <a:pPr algn="just">
              <a:buFont typeface="Arial" pitchFamily="34" charset="0"/>
              <a:buChar char="•"/>
              <a:defRPr/>
            </a:pPr>
            <a:r>
              <a:rPr lang="en-US" sz="1200" dirty="0" smtClean="0">
                <a:latin typeface="Calibri" pitchFamily="34" charset="0"/>
                <a:cs typeface="Calibri" pitchFamily="34" charset="0"/>
              </a:rPr>
              <a:t>While consumer electronics retailers remain the dominant choice for purchasing new devices, other channels (namely other </a:t>
            </a:r>
            <a:r>
              <a:rPr lang="en-US" sz="1200" b="1" dirty="0" smtClean="0">
                <a:latin typeface="Calibri" pitchFamily="34" charset="0"/>
                <a:cs typeface="Calibri" pitchFamily="34" charset="0"/>
              </a:rPr>
              <a:t>retail stores and online) have made significant inroads in the past five years</a:t>
            </a:r>
            <a:r>
              <a:rPr lang="en-US" sz="1200" dirty="0" smtClean="0">
                <a:latin typeface="Calibri" pitchFamily="34" charset="0"/>
                <a:cs typeface="Calibri" pitchFamily="34" charset="0"/>
              </a:rPr>
              <a:t>.</a:t>
            </a:r>
          </a:p>
          <a:p>
            <a:pPr algn="just">
              <a:buFont typeface="Arial" pitchFamily="34" charset="0"/>
              <a:buChar char="•"/>
              <a:defRPr/>
            </a:pPr>
            <a:r>
              <a:rPr lang="en-US" sz="1200" dirty="0" smtClean="0">
                <a:solidFill>
                  <a:schemeClr val="tx1"/>
                </a:solidFill>
                <a:latin typeface="Calibri" pitchFamily="34" charset="0"/>
                <a:cs typeface="Calibri" pitchFamily="34" charset="0"/>
              </a:rPr>
              <a:t>In the volatile market, </a:t>
            </a:r>
            <a:r>
              <a:rPr lang="en-US" sz="1200" b="1" dirty="0" smtClean="0">
                <a:solidFill>
                  <a:schemeClr val="tx1"/>
                </a:solidFill>
                <a:latin typeface="Calibri" pitchFamily="34" charset="0"/>
                <a:cs typeface="Calibri" pitchFamily="34" charset="0"/>
              </a:rPr>
              <a:t>the market players would try to maximize the consumer wallet share as well as the brand awareness- </a:t>
            </a:r>
            <a:r>
              <a:rPr lang="en-US" sz="1200" dirty="0" smtClean="0">
                <a:solidFill>
                  <a:schemeClr val="tx1"/>
                </a:solidFill>
                <a:latin typeface="Calibri" pitchFamily="34" charset="0"/>
                <a:cs typeface="Calibri" pitchFamily="34" charset="0"/>
              </a:rPr>
              <a:t>this will tend to introduction more services in the blending </a:t>
            </a:r>
          </a:p>
          <a:p>
            <a:pPr algn="just" eaLnBrk="0" hangingPunct="0">
              <a:lnSpc>
                <a:spcPct val="110000"/>
              </a:lnSpc>
              <a:spcBef>
                <a:spcPct val="20000"/>
              </a:spcBef>
              <a:buFont typeface="Arial" pitchFamily="34" charset="0"/>
              <a:buChar char="•"/>
              <a:defRPr/>
            </a:pPr>
            <a:r>
              <a:rPr lang="en-US" sz="1200" dirty="0" smtClean="0">
                <a:latin typeface="Calibri" pitchFamily="34" charset="0"/>
                <a:cs typeface="Calibri" pitchFamily="34" charset="0"/>
              </a:rPr>
              <a:t>Digital content delivered to smart phones, computers, tablets and TVs is shaping consumption and the demand for devices. The response from </a:t>
            </a:r>
            <a:r>
              <a:rPr lang="en-US" sz="1200" b="1" dirty="0" smtClean="0">
                <a:latin typeface="Calibri" pitchFamily="34" charset="0"/>
                <a:cs typeface="Calibri" pitchFamily="34" charset="0"/>
              </a:rPr>
              <a:t>CE manufacturers to innovations in the delivery of digital content will decide competitiveness and growth</a:t>
            </a:r>
            <a:r>
              <a:rPr lang="en-US" sz="1200" dirty="0" smtClean="0">
                <a:latin typeface="Calibri" pitchFamily="34" charset="0"/>
                <a:cs typeface="Calibri" pitchFamily="34" charset="0"/>
              </a:rPr>
              <a:t>.</a:t>
            </a:r>
          </a:p>
          <a:p>
            <a:pPr algn="just" eaLnBrk="0" hangingPunct="0">
              <a:lnSpc>
                <a:spcPct val="110000"/>
              </a:lnSpc>
              <a:spcBef>
                <a:spcPct val="20000"/>
              </a:spcBef>
              <a:buFont typeface="Arial" pitchFamily="34" charset="0"/>
              <a:buChar char="•"/>
              <a:defRPr/>
            </a:pPr>
            <a:r>
              <a:rPr lang="en-US" sz="1200" b="1" dirty="0" smtClean="0">
                <a:solidFill>
                  <a:schemeClr val="tx1"/>
                </a:solidFill>
                <a:latin typeface="Calibri" pitchFamily="34" charset="0"/>
                <a:cs typeface="Calibri" pitchFamily="34" charset="0"/>
              </a:rPr>
              <a:t>Convergence of consumer electronics devices and industries is now coming together at a fast pace</a:t>
            </a:r>
            <a:r>
              <a:rPr lang="en-US" sz="1200" dirty="0" smtClean="0">
                <a:solidFill>
                  <a:schemeClr val="tx1"/>
                </a:solidFill>
                <a:latin typeface="Calibri" pitchFamily="34" charset="0"/>
                <a:cs typeface="Calibri" pitchFamily="34" charset="0"/>
              </a:rPr>
              <a:t>, with the tablet form factor serving a tangible representation of that convergence, since it is part smart phone and part notebook.</a:t>
            </a:r>
          </a:p>
          <a:p>
            <a:pPr algn="just" eaLnBrk="0" hangingPunct="0">
              <a:lnSpc>
                <a:spcPct val="110000"/>
              </a:lnSpc>
              <a:spcBef>
                <a:spcPct val="20000"/>
              </a:spcBef>
              <a:buFont typeface="Arial" pitchFamily="34" charset="0"/>
              <a:buChar char="•"/>
              <a:defRPr/>
            </a:pPr>
            <a:r>
              <a:rPr lang="en-US" sz="1200" dirty="0" smtClean="0">
                <a:solidFill>
                  <a:schemeClr val="tx1"/>
                </a:solidFill>
                <a:latin typeface="Calibri" pitchFamily="34" charset="0"/>
                <a:cs typeface="Calibri" pitchFamily="34" charset="0"/>
              </a:rPr>
              <a:t>A full life-cycle view of the process from ideation to recycle is needed. The PLM process is not an exclusively engineering domain thus </a:t>
            </a:r>
            <a:r>
              <a:rPr lang="en-US" sz="1200" b="1" dirty="0" smtClean="0">
                <a:solidFill>
                  <a:schemeClr val="tx1"/>
                </a:solidFill>
                <a:latin typeface="Calibri" pitchFamily="34" charset="0"/>
                <a:cs typeface="Calibri" pitchFamily="34" charset="0"/>
              </a:rPr>
              <a:t>marketing, supply chain, procurement, and other functional contributors should be integrated into the vision.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480" y="206993"/>
            <a:ext cx="7996137" cy="523220"/>
          </a:xfrm>
          <a:prstGeom prst="rect">
            <a:avLst/>
          </a:prstGeom>
        </p:spPr>
        <p:txBody>
          <a:bodyPr wrap="square">
            <a:spAutoFit/>
          </a:bodyPr>
          <a:lstStyle/>
          <a:p>
            <a:r>
              <a:rPr lang="en-US" sz="2800" b="1" dirty="0" smtClean="0">
                <a:solidFill>
                  <a:schemeClr val="bg1"/>
                </a:solidFill>
              </a:rPr>
              <a:t>Global Electronic Equipment &amp; Instruments </a:t>
            </a:r>
            <a:endParaRPr lang="en-US" sz="2800" dirty="0"/>
          </a:p>
        </p:txBody>
      </p:sp>
      <p:graphicFrame>
        <p:nvGraphicFramePr>
          <p:cNvPr id="3" name="Table 2"/>
          <p:cNvGraphicFramePr>
            <a:graphicFrameLocks noGrp="1"/>
          </p:cNvGraphicFramePr>
          <p:nvPr/>
        </p:nvGraphicFramePr>
        <p:xfrm>
          <a:off x="124838" y="3968884"/>
          <a:ext cx="3143656" cy="2133228"/>
        </p:xfrm>
        <a:graphic>
          <a:graphicData uri="http://schemas.openxmlformats.org/drawingml/2006/table">
            <a:tbl>
              <a:tblPr firstRow="1" bandRow="1">
                <a:tableStyleId>{5940675A-B579-460E-94D1-54222C63F5DA}</a:tableStyleId>
              </a:tblPr>
              <a:tblGrid>
                <a:gridCol w="963799"/>
                <a:gridCol w="1192751"/>
                <a:gridCol w="987106"/>
              </a:tblGrid>
              <a:tr h="250658">
                <a:tc>
                  <a:txBody>
                    <a:bodyPr/>
                    <a:lstStyle/>
                    <a:p>
                      <a:pPr algn="ctr"/>
                      <a:r>
                        <a:rPr lang="en-US" sz="1200" b="1" baseline="0" dirty="0" smtClean="0">
                          <a:latin typeface="Calibri" pitchFamily="34" charset="0"/>
                          <a:cs typeface="Calibri" pitchFamily="34" charset="0"/>
                        </a:rPr>
                        <a:t>Year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1" baseline="0" dirty="0" smtClean="0">
                          <a:latin typeface="Calibri" pitchFamily="34" charset="0"/>
                          <a:cs typeface="Calibri" pitchFamily="34" charset="0"/>
                        </a:rPr>
                        <a:t>$ billion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1" baseline="0" dirty="0" smtClean="0">
                          <a:latin typeface="Calibri" pitchFamily="34" charset="0"/>
                          <a:cs typeface="Calibri" pitchFamily="34" charset="0"/>
                        </a:rPr>
                        <a:t>% Growth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r>
              <a:tr h="241705">
                <a:tc>
                  <a:txBody>
                    <a:bodyPr/>
                    <a:lstStyle/>
                    <a:p>
                      <a:pPr algn="ctr" fontAlgn="ctr"/>
                      <a:r>
                        <a:rPr lang="en-US" sz="1200" u="none" strike="noStrike" dirty="0">
                          <a:latin typeface="Calibri" pitchFamily="34" charset="0"/>
                          <a:cs typeface="Calibri" pitchFamily="34" charset="0"/>
                        </a:rPr>
                        <a:t>2011</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smtClean="0">
                          <a:latin typeface="Calibri" pitchFamily="34" charset="0"/>
                          <a:cs typeface="Calibri" pitchFamily="34" charset="0"/>
                        </a:rPr>
                        <a:t>1,844.3</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a:latin typeface="Calibri" pitchFamily="34" charset="0"/>
                          <a:cs typeface="Calibri" pitchFamily="34" charset="0"/>
                        </a:rPr>
                        <a:t>4.33%</a:t>
                      </a:r>
                      <a:endParaRPr lang="en-US" sz="1200" b="0" i="0" u="none" strike="noStrike">
                        <a:solidFill>
                          <a:srgbClr val="000000"/>
                        </a:solidFill>
                        <a:latin typeface="Calibri" pitchFamily="34" charset="0"/>
                        <a:cs typeface="Calibri" pitchFamily="34" charset="0"/>
                      </a:endParaRPr>
                    </a:p>
                  </a:txBody>
                  <a:tcPr marL="0" marR="0" marT="0" marB="0" anchor="ctr"/>
                </a:tc>
              </a:tr>
              <a:tr h="287126">
                <a:tc>
                  <a:txBody>
                    <a:bodyPr/>
                    <a:lstStyle/>
                    <a:p>
                      <a:pPr algn="ctr" fontAlgn="ctr"/>
                      <a:r>
                        <a:rPr lang="en-US" sz="1200" u="none" strike="noStrike" dirty="0">
                          <a:latin typeface="Calibri" pitchFamily="34" charset="0"/>
                          <a:cs typeface="Calibri" pitchFamily="34" charset="0"/>
                        </a:rPr>
                        <a:t>2012</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smtClean="0">
                          <a:latin typeface="Calibri" pitchFamily="34" charset="0"/>
                          <a:cs typeface="Calibri" pitchFamily="34" charset="0"/>
                        </a:rPr>
                        <a:t>1,931.0</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a:latin typeface="Calibri" pitchFamily="34" charset="0"/>
                          <a:cs typeface="Calibri" pitchFamily="34" charset="0"/>
                        </a:rPr>
                        <a:t>4.70%</a:t>
                      </a:r>
                      <a:endParaRPr lang="en-US" sz="1200" b="0" i="0" u="none" strike="noStrike" dirty="0">
                        <a:solidFill>
                          <a:srgbClr val="000000"/>
                        </a:solidFill>
                        <a:latin typeface="Calibri" pitchFamily="34" charset="0"/>
                        <a:cs typeface="Calibri" pitchFamily="34" charset="0"/>
                      </a:endParaRPr>
                    </a:p>
                  </a:txBody>
                  <a:tcPr marL="0" marR="0" marT="0" marB="0" anchor="ctr"/>
                </a:tc>
              </a:tr>
              <a:tr h="205235">
                <a:tc>
                  <a:txBody>
                    <a:bodyPr/>
                    <a:lstStyle/>
                    <a:p>
                      <a:pPr algn="ctr" fontAlgn="ctr"/>
                      <a:r>
                        <a:rPr lang="en-US" sz="1200" u="none" strike="noStrike" dirty="0">
                          <a:latin typeface="Calibri" pitchFamily="34" charset="0"/>
                          <a:cs typeface="Calibri" pitchFamily="34" charset="0"/>
                        </a:rPr>
                        <a:t>2013</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smtClean="0">
                          <a:latin typeface="Calibri" pitchFamily="34" charset="0"/>
                          <a:cs typeface="Calibri" pitchFamily="34" charset="0"/>
                        </a:rPr>
                        <a:t>2,070.4</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a:latin typeface="Calibri" pitchFamily="34" charset="0"/>
                          <a:cs typeface="Calibri" pitchFamily="34" charset="0"/>
                        </a:rPr>
                        <a:t>7.22%</a:t>
                      </a:r>
                      <a:endParaRPr lang="en-US" sz="1200" b="0" i="0" u="none" strike="noStrike" dirty="0">
                        <a:solidFill>
                          <a:srgbClr val="000000"/>
                        </a:solidFill>
                        <a:latin typeface="Calibri" pitchFamily="34" charset="0"/>
                        <a:cs typeface="Calibri" pitchFamily="34" charset="0"/>
                      </a:endParaRPr>
                    </a:p>
                  </a:txBody>
                  <a:tcPr marL="0" marR="0" marT="0" marB="0" anchor="ctr"/>
                </a:tc>
              </a:tr>
              <a:tr h="287126">
                <a:tc>
                  <a:txBody>
                    <a:bodyPr/>
                    <a:lstStyle/>
                    <a:p>
                      <a:pPr algn="ctr" fontAlgn="ctr"/>
                      <a:r>
                        <a:rPr lang="en-US" sz="1200" u="none" strike="noStrike" dirty="0">
                          <a:latin typeface="Calibri" pitchFamily="34" charset="0"/>
                          <a:cs typeface="Calibri" pitchFamily="34" charset="0"/>
                        </a:rPr>
                        <a:t>2014</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smtClean="0">
                          <a:latin typeface="Calibri" pitchFamily="34" charset="0"/>
                          <a:cs typeface="Calibri" pitchFamily="34" charset="0"/>
                        </a:rPr>
                        <a:t>2,134.5</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a:latin typeface="Calibri" pitchFamily="34" charset="0"/>
                          <a:cs typeface="Calibri" pitchFamily="34" charset="0"/>
                        </a:rPr>
                        <a:t>3.10%</a:t>
                      </a:r>
                      <a:endParaRPr lang="en-US" sz="1200" b="0" i="0" u="none" strike="noStrike" dirty="0">
                        <a:solidFill>
                          <a:srgbClr val="000000"/>
                        </a:solidFill>
                        <a:latin typeface="Calibri" pitchFamily="34" charset="0"/>
                        <a:cs typeface="Calibri" pitchFamily="34" charset="0"/>
                      </a:endParaRPr>
                    </a:p>
                  </a:txBody>
                  <a:tcPr marL="0" marR="0" marT="0" marB="0" anchor="ctr"/>
                </a:tc>
              </a:tr>
              <a:tr h="287126">
                <a:tc>
                  <a:txBody>
                    <a:bodyPr/>
                    <a:lstStyle/>
                    <a:p>
                      <a:pPr algn="ctr" fontAlgn="ctr"/>
                      <a:r>
                        <a:rPr lang="en-US" sz="1200" u="none" strike="noStrike" dirty="0">
                          <a:latin typeface="Calibri" pitchFamily="34" charset="0"/>
                          <a:cs typeface="Calibri" pitchFamily="34" charset="0"/>
                        </a:rPr>
                        <a:t>2015</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smtClean="0">
                          <a:latin typeface="Calibri" pitchFamily="34" charset="0"/>
                          <a:cs typeface="Calibri" pitchFamily="34" charset="0"/>
                        </a:rPr>
                        <a:t>2,267.1</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a:latin typeface="Calibri" pitchFamily="34" charset="0"/>
                          <a:cs typeface="Calibri" pitchFamily="34" charset="0"/>
                        </a:rPr>
                        <a:t>6.21%</a:t>
                      </a:r>
                      <a:endParaRPr lang="en-US" sz="1200" b="0" i="0" u="none" strike="noStrike" dirty="0">
                        <a:solidFill>
                          <a:srgbClr val="000000"/>
                        </a:solidFill>
                        <a:latin typeface="Calibri" pitchFamily="34" charset="0"/>
                        <a:cs typeface="Calibri" pitchFamily="34" charset="0"/>
                      </a:endParaRPr>
                    </a:p>
                  </a:txBody>
                  <a:tcPr marL="0" marR="0" marT="0" marB="0" anchor="ctr"/>
                </a:tc>
              </a:tr>
              <a:tr h="287126">
                <a:tc>
                  <a:txBody>
                    <a:bodyPr/>
                    <a:lstStyle/>
                    <a:p>
                      <a:pPr algn="ctr" fontAlgn="ctr"/>
                      <a:r>
                        <a:rPr lang="en-US" sz="1200" u="none" strike="noStrike" dirty="0" smtClean="0">
                          <a:latin typeface="Calibri" pitchFamily="34" charset="0"/>
                          <a:cs typeface="Calibri" pitchFamily="34" charset="0"/>
                        </a:rPr>
                        <a:t>2016</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smtClean="0">
                          <a:latin typeface="Calibri" pitchFamily="34" charset="0"/>
                          <a:cs typeface="Calibri" pitchFamily="34" charset="0"/>
                        </a:rPr>
                        <a:t>2,426.0</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u="none" strike="noStrike" dirty="0">
                          <a:latin typeface="Calibri" pitchFamily="34" charset="0"/>
                          <a:cs typeface="Calibri" pitchFamily="34" charset="0"/>
                        </a:rPr>
                        <a:t>7.01%</a:t>
                      </a:r>
                      <a:endParaRPr lang="en-US" sz="1200" b="0" i="0" u="none" strike="noStrike" dirty="0">
                        <a:solidFill>
                          <a:srgbClr val="000000"/>
                        </a:solidFill>
                        <a:latin typeface="Calibri" pitchFamily="34" charset="0"/>
                        <a:cs typeface="Calibri" pitchFamily="34" charset="0"/>
                      </a:endParaRPr>
                    </a:p>
                  </a:txBody>
                  <a:tcPr marL="0" marR="0" marT="0" marB="0" anchor="ctr"/>
                </a:tc>
              </a:tr>
              <a:tr h="287126">
                <a:tc gridSpan="2">
                  <a:txBody>
                    <a:bodyPr/>
                    <a:lstStyle/>
                    <a:p>
                      <a:pPr algn="ctr" fontAlgn="ctr"/>
                      <a:r>
                        <a:rPr lang="en-US" sz="1200" b="1" u="none" strike="noStrike" dirty="0">
                          <a:solidFill>
                            <a:schemeClr val="accent1">
                              <a:lumMod val="40000"/>
                              <a:lumOff val="60000"/>
                            </a:schemeClr>
                          </a:solidFill>
                          <a:latin typeface="Calibri" pitchFamily="34" charset="0"/>
                          <a:cs typeface="Calibri" pitchFamily="34" charset="0"/>
                        </a:rPr>
                        <a:t>CAGR: </a:t>
                      </a:r>
                      <a:r>
                        <a:rPr lang="en-US" sz="1200" b="1" u="none" strike="noStrike" dirty="0" smtClean="0">
                          <a:solidFill>
                            <a:schemeClr val="accent1">
                              <a:lumMod val="40000"/>
                              <a:lumOff val="60000"/>
                            </a:schemeClr>
                          </a:solidFill>
                          <a:latin typeface="Calibri" pitchFamily="34" charset="0"/>
                          <a:cs typeface="Calibri" pitchFamily="34" charset="0"/>
                        </a:rPr>
                        <a:t>2011–16</a:t>
                      </a:r>
                      <a:endParaRPr lang="en-US" sz="1200" b="1" i="0" u="none" strike="noStrike" dirty="0">
                        <a:solidFill>
                          <a:schemeClr val="accent1">
                            <a:lumMod val="40000"/>
                            <a:lumOff val="60000"/>
                          </a:schemeClr>
                        </a:solidFill>
                        <a:latin typeface="Calibri" pitchFamily="34" charset="0"/>
                        <a:cs typeface="Calibri" pitchFamily="34" charset="0"/>
                      </a:endParaRPr>
                    </a:p>
                  </a:txBody>
                  <a:tcPr marL="0" marR="0" marT="0" marB="0" anchor="ctr"/>
                </a:tc>
                <a:tc hMerge="1">
                  <a:txBody>
                    <a:bodyPr/>
                    <a:lstStyle/>
                    <a:p>
                      <a:endParaRPr lang="en-US"/>
                    </a:p>
                  </a:txBody>
                  <a:tcPr>
                    <a:solidFill>
                      <a:srgbClr val="D7EFFA">
                        <a:alpha val="20000"/>
                      </a:srgbClr>
                    </a:solidFill>
                  </a:tcPr>
                </a:tc>
                <a:tc>
                  <a:txBody>
                    <a:bodyPr/>
                    <a:lstStyle/>
                    <a:p>
                      <a:pPr algn="ctr" fontAlgn="ctr"/>
                      <a:r>
                        <a:rPr lang="en-US" sz="1200" b="1" u="none" strike="noStrike" dirty="0">
                          <a:solidFill>
                            <a:schemeClr val="accent1">
                              <a:lumMod val="40000"/>
                              <a:lumOff val="60000"/>
                            </a:schemeClr>
                          </a:solidFill>
                          <a:latin typeface="Calibri" pitchFamily="34" charset="0"/>
                          <a:cs typeface="Calibri" pitchFamily="34" charset="0"/>
                        </a:rPr>
                        <a:t>5.64%</a:t>
                      </a:r>
                      <a:endParaRPr lang="en-US" sz="1200" b="1" i="0" u="none" strike="noStrike" dirty="0">
                        <a:solidFill>
                          <a:schemeClr val="accent1">
                            <a:lumMod val="40000"/>
                            <a:lumOff val="60000"/>
                          </a:schemeClr>
                        </a:solidFill>
                        <a:latin typeface="Calibri" pitchFamily="34" charset="0"/>
                        <a:cs typeface="Calibri" pitchFamily="34" charset="0"/>
                      </a:endParaRPr>
                    </a:p>
                  </a:txBody>
                  <a:tcPr marL="0" marR="0" marT="0" marB="0" anchor="ctr"/>
                </a:tc>
              </a:tr>
            </a:tbl>
          </a:graphicData>
        </a:graphic>
      </p:graphicFrame>
      <p:graphicFrame>
        <p:nvGraphicFramePr>
          <p:cNvPr id="4" name="Chart 3"/>
          <p:cNvGraphicFramePr/>
          <p:nvPr/>
        </p:nvGraphicFramePr>
        <p:xfrm>
          <a:off x="2675107" y="3949430"/>
          <a:ext cx="6342434" cy="260701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le 4"/>
          <p:cNvSpPr/>
          <p:nvPr/>
        </p:nvSpPr>
        <p:spPr>
          <a:xfrm>
            <a:off x="49150" y="3570335"/>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Forecast</a:t>
            </a:r>
            <a:endParaRPr lang="en-IN" sz="1400" b="1" dirty="0"/>
          </a:p>
        </p:txBody>
      </p:sp>
      <p:sp>
        <p:nvSpPr>
          <p:cNvPr id="6" name="Rounded Rectangle 5"/>
          <p:cNvSpPr/>
          <p:nvPr/>
        </p:nvSpPr>
        <p:spPr>
          <a:xfrm>
            <a:off x="29486" y="1120315"/>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graphicFrame>
        <p:nvGraphicFramePr>
          <p:cNvPr id="7" name="Table 6"/>
          <p:cNvGraphicFramePr>
            <a:graphicFrameLocks noGrp="1"/>
          </p:cNvGraphicFramePr>
          <p:nvPr/>
        </p:nvGraphicFramePr>
        <p:xfrm>
          <a:off x="141050" y="1494809"/>
          <a:ext cx="3143656" cy="1851504"/>
        </p:xfrm>
        <a:graphic>
          <a:graphicData uri="http://schemas.openxmlformats.org/drawingml/2006/table">
            <a:tbl>
              <a:tblPr firstRow="1" bandRow="1">
                <a:tableStyleId>{5940675A-B579-460E-94D1-54222C63F5DA}</a:tableStyleId>
              </a:tblPr>
              <a:tblGrid>
                <a:gridCol w="963799"/>
                <a:gridCol w="1192751"/>
                <a:gridCol w="987106"/>
              </a:tblGrid>
              <a:tr h="246296">
                <a:tc>
                  <a:txBody>
                    <a:bodyPr/>
                    <a:lstStyle/>
                    <a:p>
                      <a:pPr algn="ctr"/>
                      <a:r>
                        <a:rPr lang="en-US" sz="1200" b="1" baseline="0" dirty="0" smtClean="0">
                          <a:latin typeface="Calibri" pitchFamily="34" charset="0"/>
                          <a:cs typeface="Calibri" pitchFamily="34" charset="0"/>
                        </a:rPr>
                        <a:t>Year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1" baseline="0" dirty="0" smtClean="0">
                          <a:latin typeface="Calibri" pitchFamily="34" charset="0"/>
                          <a:cs typeface="Calibri" pitchFamily="34" charset="0"/>
                        </a:rPr>
                        <a:t>$ billion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1" baseline="0" dirty="0" smtClean="0">
                          <a:latin typeface="Calibri" pitchFamily="34" charset="0"/>
                          <a:cs typeface="Calibri" pitchFamily="34" charset="0"/>
                        </a:rPr>
                        <a:t>% Growth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r>
              <a:tr h="238346">
                <a:tc>
                  <a:txBody>
                    <a:bodyPr/>
                    <a:lstStyle/>
                    <a:p>
                      <a:pPr algn="ctr" fontAlgn="ctr"/>
                      <a:r>
                        <a:rPr lang="en-US" sz="1200" u="none" strike="noStrike" dirty="0" smtClean="0">
                          <a:latin typeface="Calibri" pitchFamily="34" charset="0"/>
                          <a:cs typeface="Calibri" pitchFamily="34" charset="0"/>
                        </a:rPr>
                        <a:t>2007</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0" i="0" u="none" strike="noStrike" dirty="0" smtClean="0">
                          <a:solidFill>
                            <a:srgbClr val="000000"/>
                          </a:solidFill>
                          <a:latin typeface="Calibri" pitchFamily="34" charset="0"/>
                          <a:cs typeface="Calibri" pitchFamily="34" charset="0"/>
                        </a:rPr>
                        <a:t>1797.4</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endParaRPr lang="en-US" sz="1200" b="0" i="0" u="none" strike="noStrike" dirty="0">
                        <a:solidFill>
                          <a:srgbClr val="000000"/>
                        </a:solidFill>
                        <a:latin typeface="Calibri" pitchFamily="34" charset="0"/>
                        <a:cs typeface="Calibri" pitchFamily="34" charset="0"/>
                      </a:endParaRPr>
                    </a:p>
                  </a:txBody>
                  <a:tcPr marL="0" marR="0" marT="0" marB="0" anchor="ctr"/>
                </a:tc>
              </a:tr>
              <a:tr h="282129">
                <a:tc>
                  <a:txBody>
                    <a:bodyPr/>
                    <a:lstStyle/>
                    <a:p>
                      <a:pPr algn="ctr" fontAlgn="ctr"/>
                      <a:r>
                        <a:rPr lang="en-US" sz="1200" u="none" strike="noStrike" dirty="0" smtClean="0">
                          <a:latin typeface="Calibri" pitchFamily="34" charset="0"/>
                          <a:cs typeface="Calibri" pitchFamily="34" charset="0"/>
                        </a:rPr>
                        <a:t>2008</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0" i="0" u="none" strike="noStrike" dirty="0" smtClean="0">
                          <a:solidFill>
                            <a:srgbClr val="000000"/>
                          </a:solidFill>
                          <a:latin typeface="Calibri" pitchFamily="34" charset="0"/>
                          <a:cs typeface="Calibri" pitchFamily="34" charset="0"/>
                        </a:rPr>
                        <a:t>1824.7</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0" i="0" u="none" strike="noStrike" dirty="0" smtClean="0">
                          <a:solidFill>
                            <a:srgbClr val="000000"/>
                          </a:solidFill>
                          <a:latin typeface="Calibri" pitchFamily="34" charset="0"/>
                          <a:cs typeface="Calibri" pitchFamily="34" charset="0"/>
                        </a:rPr>
                        <a:t>1.5</a:t>
                      </a:r>
                      <a:endParaRPr lang="en-US" sz="1200" b="0" i="0" u="none" strike="noStrike" dirty="0">
                        <a:solidFill>
                          <a:srgbClr val="000000"/>
                        </a:solidFill>
                        <a:latin typeface="Calibri" pitchFamily="34" charset="0"/>
                        <a:cs typeface="Calibri" pitchFamily="34" charset="0"/>
                      </a:endParaRPr>
                    </a:p>
                  </a:txBody>
                  <a:tcPr marL="0" marR="0" marT="0" marB="0" anchor="ctr"/>
                </a:tc>
              </a:tr>
              <a:tr h="238346">
                <a:tc>
                  <a:txBody>
                    <a:bodyPr/>
                    <a:lstStyle/>
                    <a:p>
                      <a:pPr algn="ctr" fontAlgn="ctr"/>
                      <a:r>
                        <a:rPr lang="en-US" sz="1200" u="none" strike="noStrike" dirty="0" smtClean="0">
                          <a:latin typeface="Calibri" pitchFamily="34" charset="0"/>
                          <a:cs typeface="Calibri" pitchFamily="34" charset="0"/>
                        </a:rPr>
                        <a:t>2009</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0" i="0" u="none" strike="noStrike" dirty="0" smtClean="0">
                          <a:solidFill>
                            <a:srgbClr val="000000"/>
                          </a:solidFill>
                          <a:latin typeface="Calibri" pitchFamily="34" charset="0"/>
                          <a:cs typeface="Calibri" pitchFamily="34" charset="0"/>
                        </a:rPr>
                        <a:t>1644.3</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0" i="0" u="none" strike="noStrike" dirty="0" smtClean="0">
                          <a:solidFill>
                            <a:srgbClr val="000000"/>
                          </a:solidFill>
                          <a:latin typeface="Calibri" pitchFamily="34" charset="0"/>
                          <a:cs typeface="Calibri" pitchFamily="34" charset="0"/>
                        </a:rPr>
                        <a:t>(9.9)</a:t>
                      </a:r>
                      <a:endParaRPr lang="en-US" sz="1200" b="0" i="0" u="none" strike="noStrike" dirty="0">
                        <a:solidFill>
                          <a:srgbClr val="000000"/>
                        </a:solidFill>
                        <a:latin typeface="Calibri" pitchFamily="34" charset="0"/>
                        <a:cs typeface="Calibri" pitchFamily="34" charset="0"/>
                      </a:endParaRPr>
                    </a:p>
                  </a:txBody>
                  <a:tcPr marL="0" marR="0" marT="0" marB="0" anchor="ctr"/>
                </a:tc>
              </a:tr>
              <a:tr h="282129">
                <a:tc>
                  <a:txBody>
                    <a:bodyPr/>
                    <a:lstStyle/>
                    <a:p>
                      <a:pPr algn="ctr" fontAlgn="ctr"/>
                      <a:r>
                        <a:rPr lang="en-US" sz="1200" u="none" strike="noStrike" dirty="0" smtClean="0">
                          <a:latin typeface="Calibri" pitchFamily="34" charset="0"/>
                          <a:cs typeface="Calibri" pitchFamily="34" charset="0"/>
                        </a:rPr>
                        <a:t>2010</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0" i="0" u="none" strike="noStrike" dirty="0" smtClean="0">
                          <a:solidFill>
                            <a:srgbClr val="000000"/>
                          </a:solidFill>
                          <a:latin typeface="Calibri" pitchFamily="34" charset="0"/>
                          <a:cs typeface="Calibri" pitchFamily="34" charset="0"/>
                        </a:rPr>
                        <a:t>1767.7</a:t>
                      </a:r>
                      <a:endParaRPr lang="en-US" sz="1200" b="0"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0" i="0" u="none" strike="noStrike" dirty="0" smtClean="0">
                          <a:solidFill>
                            <a:srgbClr val="000000"/>
                          </a:solidFill>
                          <a:latin typeface="Calibri" pitchFamily="34" charset="0"/>
                          <a:cs typeface="Calibri" pitchFamily="34" charset="0"/>
                        </a:rPr>
                        <a:t>7.5</a:t>
                      </a:r>
                      <a:endParaRPr lang="en-US" sz="1200" b="0" i="0" u="none" strike="noStrike" dirty="0">
                        <a:solidFill>
                          <a:srgbClr val="000000"/>
                        </a:solidFill>
                        <a:latin typeface="Calibri" pitchFamily="34" charset="0"/>
                        <a:cs typeface="Calibri" pitchFamily="34" charset="0"/>
                      </a:endParaRPr>
                    </a:p>
                  </a:txBody>
                  <a:tcPr marL="0" marR="0" marT="0" marB="0" anchor="ctr"/>
                </a:tc>
              </a:tr>
              <a:tr h="282129">
                <a:tc>
                  <a:txBody>
                    <a:bodyPr/>
                    <a:lstStyle/>
                    <a:p>
                      <a:pPr algn="ctr" fontAlgn="ctr"/>
                      <a:r>
                        <a:rPr lang="en-US" sz="1200" b="1" u="none" strike="noStrike" dirty="0" smtClean="0">
                          <a:solidFill>
                            <a:schemeClr val="tx2"/>
                          </a:solidFill>
                          <a:latin typeface="Calibri" pitchFamily="34" charset="0"/>
                          <a:cs typeface="Calibri" pitchFamily="34" charset="0"/>
                        </a:rPr>
                        <a:t>2011</a:t>
                      </a:r>
                      <a:endParaRPr lang="en-US" sz="1200" b="1" i="0" u="none" strike="noStrike" dirty="0">
                        <a:solidFill>
                          <a:schemeClr val="tx2"/>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2"/>
                          </a:solidFill>
                          <a:latin typeface="Calibri" pitchFamily="34" charset="0"/>
                          <a:cs typeface="Calibri" pitchFamily="34" charset="0"/>
                        </a:rPr>
                        <a:t>1844.3</a:t>
                      </a:r>
                      <a:endParaRPr lang="en-US" sz="1200" b="1" i="0" u="none" strike="noStrike" dirty="0">
                        <a:solidFill>
                          <a:schemeClr val="tx2"/>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2"/>
                          </a:solidFill>
                          <a:latin typeface="Calibri" pitchFamily="34" charset="0"/>
                          <a:cs typeface="Calibri" pitchFamily="34" charset="0"/>
                        </a:rPr>
                        <a:t>4.3</a:t>
                      </a:r>
                      <a:endParaRPr lang="en-US" sz="1200" b="1" i="0" u="none" strike="noStrike" dirty="0">
                        <a:solidFill>
                          <a:schemeClr val="tx2"/>
                        </a:solidFill>
                        <a:latin typeface="Calibri" pitchFamily="34" charset="0"/>
                        <a:cs typeface="Calibri" pitchFamily="34" charset="0"/>
                      </a:endParaRPr>
                    </a:p>
                  </a:txBody>
                  <a:tcPr marL="0" marR="0" marT="0" marB="0" anchor="ctr"/>
                </a:tc>
              </a:tr>
              <a:tr h="282129">
                <a:tc gridSpan="2">
                  <a:txBody>
                    <a:bodyPr/>
                    <a:lstStyle/>
                    <a:p>
                      <a:pPr algn="ctr" fontAlgn="ctr"/>
                      <a:r>
                        <a:rPr lang="en-US" sz="1200" b="1" u="none" strike="noStrike" dirty="0">
                          <a:solidFill>
                            <a:schemeClr val="accent1">
                              <a:lumMod val="40000"/>
                              <a:lumOff val="60000"/>
                            </a:schemeClr>
                          </a:solidFill>
                          <a:latin typeface="Calibri" pitchFamily="34" charset="0"/>
                          <a:cs typeface="Calibri" pitchFamily="34" charset="0"/>
                        </a:rPr>
                        <a:t>CAGR: </a:t>
                      </a:r>
                      <a:r>
                        <a:rPr lang="en-US" sz="1200" b="1" u="none" strike="noStrike" dirty="0" smtClean="0">
                          <a:solidFill>
                            <a:schemeClr val="accent1">
                              <a:lumMod val="40000"/>
                              <a:lumOff val="60000"/>
                            </a:schemeClr>
                          </a:solidFill>
                          <a:latin typeface="Calibri" pitchFamily="34" charset="0"/>
                          <a:cs typeface="Calibri" pitchFamily="34" charset="0"/>
                        </a:rPr>
                        <a:t>2001–11</a:t>
                      </a:r>
                      <a:endParaRPr lang="en-US" sz="1200" b="1" i="0" u="none" strike="noStrike" dirty="0">
                        <a:solidFill>
                          <a:schemeClr val="accent1">
                            <a:lumMod val="40000"/>
                            <a:lumOff val="60000"/>
                          </a:schemeClr>
                        </a:solidFill>
                        <a:latin typeface="Calibri" pitchFamily="34" charset="0"/>
                        <a:cs typeface="Calibri" pitchFamily="34" charset="0"/>
                      </a:endParaRPr>
                    </a:p>
                  </a:txBody>
                  <a:tcPr marL="0" marR="0" marT="0" marB="0" anchor="ctr"/>
                </a:tc>
                <a:tc hMerge="1">
                  <a:txBody>
                    <a:bodyPr/>
                    <a:lstStyle/>
                    <a:p>
                      <a:endParaRPr lang="en-US"/>
                    </a:p>
                  </a:txBody>
                  <a:tcPr>
                    <a:solidFill>
                      <a:srgbClr val="D7EFFA">
                        <a:alpha val="20000"/>
                      </a:srgbClr>
                    </a:solidFill>
                  </a:tcPr>
                </a:tc>
                <a:tc>
                  <a:txBody>
                    <a:bodyPr/>
                    <a:lstStyle/>
                    <a:p>
                      <a:pPr algn="ctr" fontAlgn="ctr"/>
                      <a:r>
                        <a:rPr lang="en-US" sz="1200" b="1" u="none" strike="noStrike" dirty="0" smtClean="0">
                          <a:solidFill>
                            <a:schemeClr val="accent1">
                              <a:lumMod val="40000"/>
                              <a:lumOff val="60000"/>
                            </a:schemeClr>
                          </a:solidFill>
                          <a:latin typeface="Calibri" pitchFamily="34" charset="0"/>
                          <a:cs typeface="Calibri" pitchFamily="34" charset="0"/>
                        </a:rPr>
                        <a:t>.6%</a:t>
                      </a:r>
                      <a:endParaRPr lang="en-US" sz="1200" b="1" i="0" u="none" strike="noStrike" dirty="0">
                        <a:solidFill>
                          <a:schemeClr val="accent1">
                            <a:lumMod val="40000"/>
                            <a:lumOff val="60000"/>
                          </a:schemeClr>
                        </a:solidFill>
                        <a:latin typeface="Calibri" pitchFamily="34" charset="0"/>
                        <a:cs typeface="Calibri" pitchFamily="34" charset="0"/>
                      </a:endParaRPr>
                    </a:p>
                  </a:txBody>
                  <a:tcPr marL="0" marR="0" marT="0" marB="0" anchor="ctr"/>
                </a:tc>
              </a:tr>
            </a:tbl>
          </a:graphicData>
        </a:graphic>
      </p:graphicFrame>
      <p:graphicFrame>
        <p:nvGraphicFramePr>
          <p:cNvPr id="8" name="Chart 7"/>
          <p:cNvGraphicFramePr/>
          <p:nvPr/>
        </p:nvGraphicFramePr>
        <p:xfrm>
          <a:off x="3433862" y="1502924"/>
          <a:ext cx="5544767" cy="198930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480" y="206993"/>
            <a:ext cx="7996137" cy="523220"/>
          </a:xfrm>
          <a:prstGeom prst="rect">
            <a:avLst/>
          </a:prstGeom>
        </p:spPr>
        <p:txBody>
          <a:bodyPr wrap="square">
            <a:spAutoFit/>
          </a:bodyPr>
          <a:lstStyle/>
          <a:p>
            <a:r>
              <a:rPr lang="en-US" sz="2800" b="1" dirty="0" smtClean="0">
                <a:solidFill>
                  <a:schemeClr val="bg1"/>
                </a:solidFill>
              </a:rPr>
              <a:t>Global Electronic Equipment &amp; Instruments </a:t>
            </a:r>
            <a:endParaRPr lang="en-US" sz="2800" dirty="0"/>
          </a:p>
        </p:txBody>
      </p:sp>
      <p:sp>
        <p:nvSpPr>
          <p:cNvPr id="3" name="Rounded Rectangle 2"/>
          <p:cNvSpPr/>
          <p:nvPr/>
        </p:nvSpPr>
        <p:spPr>
          <a:xfrm>
            <a:off x="65317" y="1085373"/>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Category Segmentation</a:t>
            </a:r>
            <a:endParaRPr lang="en-IN" sz="1400" b="1" dirty="0"/>
          </a:p>
        </p:txBody>
      </p:sp>
      <p:graphicFrame>
        <p:nvGraphicFramePr>
          <p:cNvPr id="4" name="Table 3"/>
          <p:cNvGraphicFramePr>
            <a:graphicFrameLocks noGrp="1"/>
          </p:cNvGraphicFramePr>
          <p:nvPr/>
        </p:nvGraphicFramePr>
        <p:xfrm>
          <a:off x="131978" y="1453293"/>
          <a:ext cx="4741579" cy="1197425"/>
        </p:xfrm>
        <a:graphic>
          <a:graphicData uri="http://schemas.openxmlformats.org/drawingml/2006/table">
            <a:tbl>
              <a:tblPr firstRow="1" bandRow="1">
                <a:tableStyleId>{5940675A-B579-460E-94D1-54222C63F5DA}</a:tableStyleId>
              </a:tblPr>
              <a:tblGrid>
                <a:gridCol w="2513945"/>
                <a:gridCol w="963039"/>
                <a:gridCol w="1264595"/>
              </a:tblGrid>
              <a:tr h="239485">
                <a:tc>
                  <a:txBody>
                    <a:bodyPr/>
                    <a:lstStyle/>
                    <a:p>
                      <a:pPr algn="ctr"/>
                      <a:r>
                        <a:rPr lang="en-US" sz="1200" b="0" baseline="0" dirty="0" smtClean="0">
                          <a:solidFill>
                            <a:schemeClr val="tx1"/>
                          </a:solidFill>
                          <a:latin typeface="Calibri" pitchFamily="34" charset="0"/>
                          <a:ea typeface="+mn-ea"/>
                          <a:cs typeface="Calibri" pitchFamily="34" charset="0"/>
                        </a:rPr>
                        <a:t>Category</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aseline="0" dirty="0" smtClean="0">
                          <a:latin typeface="Calibri" pitchFamily="34" charset="0"/>
                          <a:cs typeface="Calibri" pitchFamily="34" charset="0"/>
                        </a:rPr>
                        <a:t>2011$ billion </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0" baseline="0" dirty="0" smtClean="0">
                          <a:solidFill>
                            <a:schemeClr val="tx1"/>
                          </a:solidFill>
                          <a:latin typeface="Calibri" pitchFamily="34" charset="0"/>
                          <a:ea typeface="+mn-ea"/>
                          <a:cs typeface="Calibri" pitchFamily="34" charset="0"/>
                        </a:rPr>
                        <a:t>Market Share(%)</a:t>
                      </a:r>
                      <a:endParaRPr lang="en-US" sz="1200" b="1" baseline="0" dirty="0" smtClean="0">
                        <a:solidFill>
                          <a:schemeClr val="lt1"/>
                        </a:solidFill>
                        <a:latin typeface="Calibri" pitchFamily="34" charset="0"/>
                        <a:ea typeface="+mn-ea"/>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Electronics Equipment Manufacturing</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rgbClr val="000000"/>
                          </a:solidFill>
                          <a:latin typeface="Calibri" pitchFamily="34" charset="0"/>
                          <a:cs typeface="Calibri" pitchFamily="34" charset="0"/>
                        </a:rPr>
                        <a:t>1440.6</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rgbClr val="000000"/>
                          </a:solidFill>
                          <a:latin typeface="Calibri" pitchFamily="34" charset="0"/>
                          <a:cs typeface="Calibri" pitchFamily="34" charset="0"/>
                        </a:rPr>
                        <a:t>78.1</a:t>
                      </a:r>
                      <a:endParaRPr lang="en-US" sz="1200" b="1" i="0" u="none" strike="noStrike" dirty="0">
                        <a:solidFill>
                          <a:srgbClr val="000000"/>
                        </a:solidFill>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Electronics Manufacturing Services</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rgbClr val="000000"/>
                          </a:solidFill>
                          <a:latin typeface="Calibri" pitchFamily="34" charset="0"/>
                          <a:cs typeface="Calibri" pitchFamily="34" charset="0"/>
                        </a:rPr>
                        <a:t>219.6</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rgbClr val="000000"/>
                          </a:solidFill>
                          <a:latin typeface="Calibri" pitchFamily="34" charset="0"/>
                          <a:cs typeface="Calibri" pitchFamily="34" charset="0"/>
                        </a:rPr>
                        <a:t>11.9</a:t>
                      </a:r>
                      <a:endParaRPr lang="en-US" sz="1200" b="1" i="0" u="none" strike="noStrike" dirty="0">
                        <a:solidFill>
                          <a:srgbClr val="000000"/>
                        </a:solidFill>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chemeClr val="bg2"/>
                          </a:solidFill>
                          <a:latin typeface="Calibri" pitchFamily="34" charset="0"/>
                          <a:cs typeface="Calibri" pitchFamily="34" charset="0"/>
                        </a:rPr>
                        <a:t>Technology Distribution</a:t>
                      </a:r>
                      <a:endParaRPr lang="en-US" sz="1200" b="1" i="0" u="none" strike="noStrike" dirty="0">
                        <a:solidFill>
                          <a:schemeClr val="bg2"/>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bg2"/>
                          </a:solidFill>
                          <a:latin typeface="Calibri" pitchFamily="34" charset="0"/>
                          <a:cs typeface="Calibri" pitchFamily="34" charset="0"/>
                        </a:rPr>
                        <a:t>184.1</a:t>
                      </a:r>
                      <a:endParaRPr lang="en-US" sz="1200" b="1" i="0" u="none" strike="noStrike" dirty="0">
                        <a:solidFill>
                          <a:schemeClr val="bg2"/>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bg2"/>
                          </a:solidFill>
                          <a:latin typeface="Calibri" pitchFamily="34" charset="0"/>
                          <a:cs typeface="Calibri" pitchFamily="34" charset="0"/>
                        </a:rPr>
                        <a:t>10.0</a:t>
                      </a:r>
                      <a:endParaRPr lang="en-US" sz="1200" b="1" i="0" u="none" strike="noStrike" dirty="0">
                        <a:solidFill>
                          <a:schemeClr val="bg2"/>
                        </a:solidFill>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chemeClr val="tx2"/>
                          </a:solidFill>
                          <a:latin typeface="Calibri" pitchFamily="34" charset="0"/>
                          <a:cs typeface="Calibri" pitchFamily="34" charset="0"/>
                        </a:rPr>
                        <a:t>Total</a:t>
                      </a:r>
                      <a:endParaRPr lang="en-US" sz="1200" b="1" i="0" u="none" strike="noStrike" dirty="0">
                        <a:solidFill>
                          <a:schemeClr val="tx2"/>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2"/>
                          </a:solidFill>
                          <a:latin typeface="Calibri" pitchFamily="34" charset="0"/>
                          <a:cs typeface="Calibri" pitchFamily="34" charset="0"/>
                        </a:rPr>
                        <a:t>1844.3</a:t>
                      </a:r>
                      <a:endParaRPr lang="en-US" sz="1200" b="1" i="0" u="none" strike="noStrike" dirty="0">
                        <a:solidFill>
                          <a:schemeClr val="tx2"/>
                        </a:solidFill>
                        <a:latin typeface="Calibri" pitchFamily="34" charset="0"/>
                        <a:cs typeface="Calibri" pitchFamily="34" charset="0"/>
                      </a:endParaRPr>
                    </a:p>
                  </a:txBody>
                  <a:tcPr marL="0" marR="0" marT="0" marB="0" anchor="ctr"/>
                </a:tc>
                <a:tc>
                  <a:txBody>
                    <a:bodyPr/>
                    <a:lstStyle/>
                    <a:p>
                      <a:pPr algn="ctr" fontAlgn="ctr"/>
                      <a:endParaRPr lang="en-US" sz="1200" b="1" i="0" u="none" strike="noStrike" dirty="0">
                        <a:solidFill>
                          <a:schemeClr val="tx2"/>
                        </a:solidFill>
                        <a:latin typeface="Calibri" pitchFamily="34" charset="0"/>
                        <a:cs typeface="Calibri" pitchFamily="34" charset="0"/>
                      </a:endParaRPr>
                    </a:p>
                  </a:txBody>
                  <a:tcPr marL="0" marR="0" marT="0" marB="0" anchor="ctr"/>
                </a:tc>
              </a:tr>
            </a:tbl>
          </a:graphicData>
        </a:graphic>
      </p:graphicFrame>
      <p:graphicFrame>
        <p:nvGraphicFramePr>
          <p:cNvPr id="5" name="Chart 4"/>
          <p:cNvGraphicFramePr/>
          <p:nvPr/>
        </p:nvGraphicFramePr>
        <p:xfrm>
          <a:off x="4499409" y="1405228"/>
          <a:ext cx="4572000" cy="2468682"/>
        </p:xfrm>
        <a:graphic>
          <a:graphicData uri="http://schemas.openxmlformats.org/drawingml/2006/chart">
            <c:chart xmlns:c="http://schemas.openxmlformats.org/drawingml/2006/chart" xmlns:r="http://schemas.openxmlformats.org/officeDocument/2006/relationships" r:id="rId3"/>
          </a:graphicData>
        </a:graphic>
      </p:graphicFrame>
      <p:sp>
        <p:nvSpPr>
          <p:cNvPr id="7" name="Rounded Rectangle 6"/>
          <p:cNvSpPr/>
          <p:nvPr/>
        </p:nvSpPr>
        <p:spPr>
          <a:xfrm>
            <a:off x="37708" y="3877279"/>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Geographic Segmentation</a:t>
            </a:r>
            <a:endParaRPr lang="en-IN" sz="1400" b="1" dirty="0"/>
          </a:p>
        </p:txBody>
      </p:sp>
      <p:graphicFrame>
        <p:nvGraphicFramePr>
          <p:cNvPr id="8" name="Table 7"/>
          <p:cNvGraphicFramePr>
            <a:graphicFrameLocks noGrp="1"/>
          </p:cNvGraphicFramePr>
          <p:nvPr/>
        </p:nvGraphicFramePr>
        <p:xfrm>
          <a:off x="133549" y="4292332"/>
          <a:ext cx="4023672" cy="1436910"/>
        </p:xfrm>
        <a:graphic>
          <a:graphicData uri="http://schemas.openxmlformats.org/drawingml/2006/table">
            <a:tbl>
              <a:tblPr firstRow="1" bandRow="1">
                <a:tableStyleId>{5940675A-B579-460E-94D1-54222C63F5DA}</a:tableStyleId>
              </a:tblPr>
              <a:tblGrid>
                <a:gridCol w="1440727"/>
                <a:gridCol w="1382933"/>
                <a:gridCol w="1200012"/>
              </a:tblGrid>
              <a:tr h="239485">
                <a:tc>
                  <a:txBody>
                    <a:bodyPr/>
                    <a:lstStyle/>
                    <a:p>
                      <a:pPr algn="ctr"/>
                      <a:r>
                        <a:rPr lang="en-US" sz="1200" b="0" baseline="0" dirty="0" smtClean="0">
                          <a:solidFill>
                            <a:schemeClr val="tx1"/>
                          </a:solidFill>
                          <a:latin typeface="Calibri" pitchFamily="34" charset="0"/>
                          <a:ea typeface="+mn-ea"/>
                          <a:cs typeface="Calibri" pitchFamily="34" charset="0"/>
                        </a:rPr>
                        <a:t>Geography</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aseline="0" dirty="0" smtClean="0">
                          <a:latin typeface="Calibri" pitchFamily="34" charset="0"/>
                          <a:cs typeface="Calibri" pitchFamily="34" charset="0"/>
                        </a:rPr>
                        <a:t>$ billion (2011)</a:t>
                      </a:r>
                      <a:endParaRPr lang="en-US" sz="1200" b="1" baseline="0" dirty="0" smtClean="0">
                        <a:solidFill>
                          <a:schemeClr val="lt1"/>
                        </a:solidFill>
                        <a:latin typeface="Calibri" pitchFamily="34" charset="0"/>
                        <a:ea typeface="+mn-ea"/>
                        <a:cs typeface="Calibri" pitchFamily="34" charset="0"/>
                      </a:endParaRPr>
                    </a:p>
                  </a:txBody>
                  <a:tcPr marL="0" marR="0" marT="0" marB="0" anchor="ctr"/>
                </a:tc>
                <a:tc>
                  <a:txBody>
                    <a:bodyPr/>
                    <a:lstStyle/>
                    <a:p>
                      <a:pPr algn="ctr"/>
                      <a:r>
                        <a:rPr lang="en-US" sz="1200" b="0" baseline="0" dirty="0" smtClean="0">
                          <a:solidFill>
                            <a:schemeClr val="tx1"/>
                          </a:solidFill>
                          <a:latin typeface="Calibri" pitchFamily="34" charset="0"/>
                          <a:ea typeface="+mn-ea"/>
                          <a:cs typeface="Calibri" pitchFamily="34" charset="0"/>
                        </a:rPr>
                        <a:t>Market Share(%)</a:t>
                      </a:r>
                      <a:endParaRPr lang="en-US" sz="1200" b="1" baseline="0" dirty="0" smtClean="0">
                        <a:solidFill>
                          <a:schemeClr val="lt1"/>
                        </a:solidFill>
                        <a:latin typeface="Calibri" pitchFamily="34" charset="0"/>
                        <a:ea typeface="+mn-ea"/>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Americas</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329.1</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17.8</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Europe</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316.6</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17.2</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Asia-Pacific</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itchFamily="34" charset="0"/>
                          <a:cs typeface="Calibri" pitchFamily="34" charset="0"/>
                        </a:rPr>
                        <a:t>1150.7</a:t>
                      </a:r>
                    </a:p>
                  </a:txBody>
                  <a:tcPr marL="0" marR="0" marT="0" marB="0" anchor="ctr"/>
                </a:tc>
                <a:tc>
                  <a:txBody>
                    <a:bodyPr/>
                    <a:lstStyle/>
                    <a:p>
                      <a:pPr algn="ctr"/>
                      <a:r>
                        <a:rPr lang="en-US" sz="1200" dirty="0" smtClean="0">
                          <a:latin typeface="Calibri" pitchFamily="34" charset="0"/>
                          <a:cs typeface="Calibri" pitchFamily="34" charset="0"/>
                        </a:rPr>
                        <a:t>62.4</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rgbClr val="000000"/>
                          </a:solidFill>
                          <a:latin typeface="Calibri" pitchFamily="34" charset="0"/>
                          <a:cs typeface="Calibri" pitchFamily="34" charset="0"/>
                        </a:rPr>
                        <a:t>Rest</a:t>
                      </a:r>
                      <a:r>
                        <a:rPr lang="en-US" sz="1200" b="1" i="0" u="none" strike="noStrike" baseline="0" dirty="0" smtClean="0">
                          <a:solidFill>
                            <a:srgbClr val="000000"/>
                          </a:solidFill>
                          <a:latin typeface="Calibri" pitchFamily="34" charset="0"/>
                          <a:cs typeface="Calibri" pitchFamily="34" charset="0"/>
                        </a:rPr>
                        <a:t> of the World</a:t>
                      </a:r>
                      <a:endParaRPr lang="en-US" sz="1200" b="1" i="0" u="none" strike="noStrike" dirty="0">
                        <a:solidFill>
                          <a:srgbClr val="000000"/>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48.0</a:t>
                      </a:r>
                      <a:endParaRPr lang="en-US" sz="1200" dirty="0">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2.6</a:t>
                      </a:r>
                      <a:endParaRPr lang="en-US" sz="1200" dirty="0">
                        <a:latin typeface="Calibri" pitchFamily="34" charset="0"/>
                        <a:cs typeface="Calibri" pitchFamily="34" charset="0"/>
                      </a:endParaRPr>
                    </a:p>
                  </a:txBody>
                  <a:tcPr marL="0" marR="0" marT="0" marB="0" anchor="ctr"/>
                </a:tc>
              </a:tr>
              <a:tr h="239485">
                <a:tc>
                  <a:txBody>
                    <a:bodyPr/>
                    <a:lstStyle/>
                    <a:p>
                      <a:pPr algn="ctr" fontAlgn="ctr"/>
                      <a:r>
                        <a:rPr lang="en-US" sz="1200" b="1" i="0" u="none" strike="noStrike" dirty="0" smtClean="0">
                          <a:solidFill>
                            <a:schemeClr val="tx2">
                              <a:lumMod val="60000"/>
                              <a:lumOff val="40000"/>
                            </a:schemeClr>
                          </a:solidFill>
                          <a:latin typeface="Calibri" pitchFamily="34" charset="0"/>
                          <a:cs typeface="Calibri" pitchFamily="34" charset="0"/>
                        </a:rPr>
                        <a:t>Total</a:t>
                      </a:r>
                      <a:endParaRPr lang="en-US" sz="1200" b="1" i="0" u="none" strike="noStrike" dirty="0">
                        <a:solidFill>
                          <a:schemeClr val="tx2">
                            <a:lumMod val="60000"/>
                            <a:lumOff val="40000"/>
                          </a:schemeClr>
                        </a:solidFill>
                        <a:latin typeface="Calibri" pitchFamily="34" charset="0"/>
                        <a:cs typeface="Calibri" pitchFamily="34" charset="0"/>
                      </a:endParaRPr>
                    </a:p>
                  </a:txBody>
                  <a:tcPr marL="0" marR="0" marT="0" marB="0" anchor="ctr"/>
                </a:tc>
                <a:tc>
                  <a:txBody>
                    <a:bodyPr/>
                    <a:lstStyle/>
                    <a:p>
                      <a:pPr algn="ctr"/>
                      <a:r>
                        <a:rPr lang="en-US" sz="1200" dirty="0" smtClean="0">
                          <a:latin typeface="Calibri" pitchFamily="34" charset="0"/>
                          <a:cs typeface="Calibri" pitchFamily="34" charset="0"/>
                        </a:rPr>
                        <a:t>1844.4</a:t>
                      </a:r>
                      <a:endParaRPr lang="en-US" sz="1200" dirty="0">
                        <a:latin typeface="Calibri" pitchFamily="34" charset="0"/>
                        <a:cs typeface="Calibri" pitchFamily="34" charset="0"/>
                      </a:endParaRPr>
                    </a:p>
                  </a:txBody>
                  <a:tcPr marL="0" marR="0" marT="0" marB="0" anchor="ctr"/>
                </a:tc>
                <a:tc>
                  <a:txBody>
                    <a:bodyPr/>
                    <a:lstStyle/>
                    <a:p>
                      <a:pPr algn="ctr"/>
                      <a:endParaRPr lang="en-US" sz="1200" dirty="0">
                        <a:latin typeface="Calibri" pitchFamily="34" charset="0"/>
                        <a:cs typeface="Calibri" pitchFamily="34" charset="0"/>
                      </a:endParaRPr>
                    </a:p>
                  </a:txBody>
                  <a:tcPr marL="0" marR="0" marT="0" marB="0" anchor="ctr"/>
                </a:tc>
              </a:tr>
            </a:tbl>
          </a:graphicData>
        </a:graphic>
      </p:graphicFrame>
      <p:graphicFrame>
        <p:nvGraphicFramePr>
          <p:cNvPr id="9" name="Chart 8"/>
          <p:cNvGraphicFramePr/>
          <p:nvPr/>
        </p:nvGraphicFramePr>
        <p:xfrm>
          <a:off x="4241260" y="4275307"/>
          <a:ext cx="4572000" cy="28842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480" y="206993"/>
            <a:ext cx="7996137" cy="523220"/>
          </a:xfrm>
          <a:prstGeom prst="rect">
            <a:avLst/>
          </a:prstGeom>
        </p:spPr>
        <p:txBody>
          <a:bodyPr wrap="square">
            <a:spAutoFit/>
          </a:bodyPr>
          <a:lstStyle/>
          <a:p>
            <a:r>
              <a:rPr lang="en-US" sz="2800" b="1" dirty="0" smtClean="0">
                <a:solidFill>
                  <a:schemeClr val="bg1"/>
                </a:solidFill>
              </a:rPr>
              <a:t>Global Electronic Equipment &amp; Instruments </a:t>
            </a:r>
            <a:endParaRPr lang="en-US" sz="2800" dirty="0"/>
          </a:p>
        </p:txBody>
      </p:sp>
      <p:sp>
        <p:nvSpPr>
          <p:cNvPr id="3" name="Rounded Rectangle 2"/>
          <p:cNvSpPr/>
          <p:nvPr/>
        </p:nvSpPr>
        <p:spPr>
          <a:xfrm>
            <a:off x="18854" y="1097894"/>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Top Players</a:t>
            </a:r>
            <a:endParaRPr lang="en-IN" sz="1400" b="1" dirty="0"/>
          </a:p>
        </p:txBody>
      </p:sp>
      <p:graphicFrame>
        <p:nvGraphicFramePr>
          <p:cNvPr id="4" name="Table 3"/>
          <p:cNvGraphicFramePr>
            <a:graphicFrameLocks noGrp="1"/>
          </p:cNvGraphicFramePr>
          <p:nvPr/>
        </p:nvGraphicFramePr>
        <p:xfrm>
          <a:off x="194554" y="1406979"/>
          <a:ext cx="8676068" cy="1750620"/>
        </p:xfrm>
        <a:graphic>
          <a:graphicData uri="http://schemas.openxmlformats.org/drawingml/2006/table">
            <a:tbl>
              <a:tblPr firstRow="1" bandRow="1">
                <a:tableStyleId>{5940675A-B579-460E-94D1-54222C63F5DA}</a:tableStyleId>
              </a:tblPr>
              <a:tblGrid>
                <a:gridCol w="2422186"/>
                <a:gridCol w="1915848"/>
                <a:gridCol w="2169017"/>
                <a:gridCol w="2169017"/>
              </a:tblGrid>
              <a:tr h="270070">
                <a:tc>
                  <a:txBody>
                    <a:bodyPr/>
                    <a:lstStyle/>
                    <a:p>
                      <a:pPr algn="ctr"/>
                      <a:r>
                        <a:rPr lang="en-US" sz="1200" b="1" dirty="0" smtClean="0">
                          <a:latin typeface="Calibri" pitchFamily="34" charset="0"/>
                          <a:cs typeface="Calibri" pitchFamily="34" charset="0"/>
                        </a:rPr>
                        <a:t>Company</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Revenue in Million $(2012/</a:t>
                      </a:r>
                      <a:r>
                        <a:rPr lang="en-US" sz="1200" b="1" dirty="0" smtClean="0">
                          <a:solidFill>
                            <a:schemeClr val="accent1"/>
                          </a:solidFill>
                          <a:latin typeface="Calibri" pitchFamily="34" charset="0"/>
                          <a:cs typeface="Calibri" pitchFamily="34" charset="0"/>
                        </a:rPr>
                        <a:t>2011/</a:t>
                      </a:r>
                      <a:r>
                        <a:rPr lang="en-US" sz="1200" b="1" dirty="0" smtClean="0">
                          <a:solidFill>
                            <a:schemeClr val="accent3"/>
                          </a:solidFill>
                          <a:latin typeface="Calibri" pitchFamily="34" charset="0"/>
                          <a:cs typeface="Calibri" pitchFamily="34" charset="0"/>
                        </a:rPr>
                        <a:t>2010</a:t>
                      </a: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solidFill>
                            <a:schemeClr val="tx2"/>
                          </a:solidFill>
                          <a:latin typeface="Calibri" pitchFamily="34" charset="0"/>
                          <a:cs typeface="Calibri" pitchFamily="34" charset="0"/>
                        </a:rPr>
                        <a:t>Net Income/Loss</a:t>
                      </a:r>
                      <a:endParaRPr lang="en-US" sz="1200" b="1" dirty="0">
                        <a:solidFill>
                          <a:schemeClr val="tx2"/>
                        </a:solidFill>
                        <a:latin typeface="Calibri" pitchFamily="34" charset="0"/>
                        <a:cs typeface="Calibri" pitchFamily="34" charset="0"/>
                      </a:endParaRPr>
                    </a:p>
                  </a:txBody>
                  <a:tcPr/>
                </a:tc>
                <a:tc>
                  <a:txBody>
                    <a:bodyPr/>
                    <a:lstStyle/>
                    <a:p>
                      <a:pPr algn="ctr"/>
                      <a:r>
                        <a:rPr lang="en-US" sz="1200" b="1" dirty="0" smtClean="0">
                          <a:solidFill>
                            <a:schemeClr val="tx2"/>
                          </a:solidFill>
                          <a:latin typeface="Calibri" pitchFamily="34" charset="0"/>
                          <a:cs typeface="Calibri" pitchFamily="34" charset="0"/>
                        </a:rPr>
                        <a:t>Revenue Growth</a:t>
                      </a:r>
                      <a:endParaRPr lang="en-US" sz="1200" b="1" dirty="0">
                        <a:solidFill>
                          <a:schemeClr val="tx2"/>
                        </a:solidFill>
                        <a:latin typeface="Calibri" pitchFamily="34" charset="0"/>
                        <a:cs typeface="Calibri" pitchFamily="34" charset="0"/>
                      </a:endParaRPr>
                    </a:p>
                  </a:txBody>
                  <a:tcPr/>
                </a:tc>
              </a:tr>
              <a:tr h="287580">
                <a:tc>
                  <a:txBody>
                    <a:bodyPr/>
                    <a:lstStyle/>
                    <a:p>
                      <a:pPr algn="ctr"/>
                      <a:r>
                        <a:rPr lang="en-US" sz="1200" dirty="0" smtClean="0">
                          <a:latin typeface="Calibri" pitchFamily="34" charset="0"/>
                          <a:cs typeface="Calibri" pitchFamily="34" charset="0"/>
                        </a:rPr>
                        <a:t>Sony Corporation</a:t>
                      </a:r>
                      <a:endParaRPr lang="en-US" sz="1200" dirty="0">
                        <a:latin typeface="Calibri" pitchFamily="34" charset="0"/>
                        <a:cs typeface="Calibri" pitchFamily="34" charset="0"/>
                      </a:endParaRPr>
                    </a:p>
                  </a:txBody>
                  <a:tcPr/>
                </a:tc>
                <a:tc>
                  <a:txBody>
                    <a:bodyPr/>
                    <a:lstStyle/>
                    <a:p>
                      <a:pPr algn="ctr"/>
                      <a:r>
                        <a:rPr lang="en-US" sz="1200" b="1" dirty="0" smtClean="0">
                          <a:solidFill>
                            <a:schemeClr val="accent1"/>
                          </a:solidFill>
                          <a:latin typeface="Calibri" pitchFamily="34" charset="0"/>
                          <a:cs typeface="Calibri" pitchFamily="34" charset="0"/>
                        </a:rPr>
                        <a:t>90103.8</a:t>
                      </a:r>
                      <a:endParaRPr lang="en-US" sz="1200" b="1" dirty="0">
                        <a:solidFill>
                          <a:schemeClr val="accent1"/>
                        </a:solidFill>
                        <a:latin typeface="Calibri" pitchFamily="34" charset="0"/>
                        <a:cs typeface="Calibri" pitchFamily="34" charset="0"/>
                      </a:endParaRPr>
                    </a:p>
                  </a:txBody>
                  <a:tcPr/>
                </a:tc>
                <a:tc>
                  <a:txBody>
                    <a:bodyPr/>
                    <a:lstStyle/>
                    <a:p>
                      <a:pPr algn="ctr"/>
                      <a:r>
                        <a:rPr lang="en-US" sz="1200" dirty="0" smtClean="0">
                          <a:solidFill>
                            <a:srgbClr val="FF0000"/>
                          </a:solidFill>
                          <a:latin typeface="Calibri" pitchFamily="34" charset="0"/>
                          <a:cs typeface="Calibri" pitchFamily="34" charset="0"/>
                        </a:rPr>
                        <a:t>(3257.0)</a:t>
                      </a:r>
                      <a:endParaRPr lang="en-US" sz="1200" dirty="0">
                        <a:solidFill>
                          <a:srgbClr val="FF0000"/>
                        </a:solidFill>
                        <a:latin typeface="Calibri" pitchFamily="34" charset="0"/>
                        <a:cs typeface="Calibri" pitchFamily="34" charset="0"/>
                      </a:endParaRPr>
                    </a:p>
                  </a:txBody>
                  <a:tcPr/>
                </a:tc>
                <a:tc>
                  <a:txBody>
                    <a:bodyPr/>
                    <a:lstStyle/>
                    <a:p>
                      <a:pPr algn="ctr"/>
                      <a:r>
                        <a:rPr lang="en-US" sz="1200" dirty="0" smtClean="0">
                          <a:solidFill>
                            <a:srgbClr val="FF0000"/>
                          </a:solidFill>
                          <a:latin typeface="Calibri" pitchFamily="34" charset="0"/>
                          <a:cs typeface="Calibri" pitchFamily="34" charset="0"/>
                        </a:rPr>
                        <a:t>(0.5%)</a:t>
                      </a:r>
                      <a:endParaRPr lang="en-US" sz="1200" dirty="0">
                        <a:solidFill>
                          <a:srgbClr val="FF0000"/>
                        </a:solidFill>
                        <a:latin typeface="Calibri" pitchFamily="34" charset="0"/>
                        <a:cs typeface="Calibri" pitchFamily="34" charset="0"/>
                      </a:endParaRPr>
                    </a:p>
                  </a:txBody>
                  <a:tcPr/>
                </a:tc>
              </a:tr>
              <a:tr h="233463">
                <a:tc>
                  <a:txBody>
                    <a:bodyPr/>
                    <a:lstStyle/>
                    <a:p>
                      <a:pPr algn="ctr"/>
                      <a:r>
                        <a:rPr lang="en-US" sz="1200" dirty="0" smtClean="0">
                          <a:latin typeface="Calibri" pitchFamily="34" charset="0"/>
                          <a:cs typeface="Calibri" pitchFamily="34" charset="0"/>
                        </a:rPr>
                        <a:t>Nokia Corporation</a:t>
                      </a:r>
                      <a:endParaRPr lang="en-US" sz="1200" dirty="0">
                        <a:latin typeface="Calibri" pitchFamily="34" charset="0"/>
                        <a:cs typeface="Calibri" pitchFamily="34" charset="0"/>
                      </a:endParaRPr>
                    </a:p>
                  </a:txBody>
                  <a:tcPr/>
                </a:tc>
                <a:tc>
                  <a:txBody>
                    <a:bodyPr/>
                    <a:lstStyle/>
                    <a:p>
                      <a:pPr algn="ctr"/>
                      <a:r>
                        <a:rPr lang="en-US" sz="1200" b="1" dirty="0" smtClean="0">
                          <a:solidFill>
                            <a:schemeClr val="accent1"/>
                          </a:solidFill>
                          <a:latin typeface="Calibri" pitchFamily="34" charset="0"/>
                          <a:cs typeface="Calibri" pitchFamily="34" charset="0"/>
                        </a:rPr>
                        <a:t>53782.7</a:t>
                      </a:r>
                      <a:endParaRPr lang="en-US" sz="1200" b="1" dirty="0">
                        <a:solidFill>
                          <a:schemeClr val="accent1"/>
                        </a:solidFill>
                        <a:latin typeface="Calibri" pitchFamily="34" charset="0"/>
                        <a:cs typeface="Calibri" pitchFamily="34" charset="0"/>
                      </a:endParaRPr>
                    </a:p>
                  </a:txBody>
                  <a:tcPr/>
                </a:tc>
                <a:tc>
                  <a:txBody>
                    <a:bodyPr/>
                    <a:lstStyle/>
                    <a:p>
                      <a:pPr algn="ctr"/>
                      <a:r>
                        <a:rPr lang="en-US" sz="1200" dirty="0" smtClean="0">
                          <a:solidFill>
                            <a:srgbClr val="FF0000"/>
                          </a:solidFill>
                          <a:latin typeface="Calibri" pitchFamily="34" charset="0"/>
                          <a:cs typeface="Calibri" pitchFamily="34" charset="0"/>
                        </a:rPr>
                        <a:t>(1619.4)</a:t>
                      </a:r>
                      <a:endParaRPr lang="en-US" sz="1200" dirty="0">
                        <a:solidFill>
                          <a:srgbClr val="FF0000"/>
                        </a:solidFill>
                        <a:latin typeface="Calibri" pitchFamily="34" charset="0"/>
                        <a:cs typeface="Calibri" pitchFamily="34" charset="0"/>
                      </a:endParaRPr>
                    </a:p>
                  </a:txBody>
                  <a:tcPr/>
                </a:tc>
                <a:tc>
                  <a:txBody>
                    <a:bodyPr/>
                    <a:lstStyle/>
                    <a:p>
                      <a:pPr algn="ctr"/>
                      <a:r>
                        <a:rPr lang="en-US" sz="1200" dirty="0" smtClean="0">
                          <a:solidFill>
                            <a:srgbClr val="FF0000"/>
                          </a:solidFill>
                          <a:latin typeface="Calibri" pitchFamily="34" charset="0"/>
                          <a:cs typeface="Calibri" pitchFamily="34" charset="0"/>
                        </a:rPr>
                        <a:t>(8.9%)</a:t>
                      </a:r>
                      <a:endParaRPr lang="en-US" sz="1200" dirty="0">
                        <a:solidFill>
                          <a:srgbClr val="FF0000"/>
                        </a:solidFill>
                        <a:latin typeface="Calibri" pitchFamily="34" charset="0"/>
                        <a:cs typeface="Calibri" pitchFamily="34" charset="0"/>
                      </a:endParaRPr>
                    </a:p>
                  </a:txBody>
                  <a:tcPr/>
                </a:tc>
              </a:tr>
              <a:tr h="264914">
                <a:tc>
                  <a:txBody>
                    <a:bodyPr/>
                    <a:lstStyle/>
                    <a:p>
                      <a:pPr algn="ctr"/>
                      <a:r>
                        <a:rPr lang="en-US" sz="1200" dirty="0" smtClean="0">
                          <a:latin typeface="Calibri" pitchFamily="34" charset="0"/>
                          <a:cs typeface="Calibri" pitchFamily="34" charset="0"/>
                        </a:rPr>
                        <a:t>Ingram Micro Inc</a:t>
                      </a:r>
                      <a:endParaRPr lang="en-US" sz="1200" dirty="0">
                        <a:latin typeface="Calibri" pitchFamily="34" charset="0"/>
                        <a:cs typeface="Calibri" pitchFamily="34" charset="0"/>
                      </a:endParaRPr>
                    </a:p>
                  </a:txBody>
                  <a:tcPr/>
                </a:tc>
                <a:tc>
                  <a:txBody>
                    <a:bodyPr/>
                    <a:lstStyle/>
                    <a:p>
                      <a:pPr algn="ctr"/>
                      <a:r>
                        <a:rPr lang="en-US" sz="1200" b="1" dirty="0" smtClean="0">
                          <a:solidFill>
                            <a:schemeClr val="accent3"/>
                          </a:solidFill>
                          <a:latin typeface="Calibri" pitchFamily="34" charset="0"/>
                          <a:cs typeface="Calibri" pitchFamily="34" charset="0"/>
                        </a:rPr>
                        <a:t>34589.0</a:t>
                      </a:r>
                      <a:endParaRPr lang="en-US" sz="1200" b="1" dirty="0">
                        <a:solidFill>
                          <a:schemeClr val="accent3"/>
                        </a:solidFill>
                        <a:latin typeface="Calibri" pitchFamily="34" charset="0"/>
                        <a:cs typeface="Calibri" pitchFamily="34" charset="0"/>
                      </a:endParaRPr>
                    </a:p>
                  </a:txBody>
                  <a:tcPr/>
                </a:tc>
                <a:tc>
                  <a:txBody>
                    <a:bodyPr/>
                    <a:lstStyle/>
                    <a:p>
                      <a:pPr algn="ctr"/>
                      <a:r>
                        <a:rPr lang="en-US" sz="1200" dirty="0" smtClean="0">
                          <a:solidFill>
                            <a:schemeClr val="bg2"/>
                          </a:solidFill>
                          <a:latin typeface="Calibri" pitchFamily="34" charset="0"/>
                          <a:cs typeface="Calibri" pitchFamily="34" charset="0"/>
                        </a:rPr>
                        <a:t>318.1</a:t>
                      </a:r>
                      <a:endParaRPr lang="en-US" sz="1200" dirty="0">
                        <a:solidFill>
                          <a:schemeClr val="bg2"/>
                        </a:solidFill>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17.2%</a:t>
                      </a:r>
                      <a:endParaRPr lang="en-US" sz="1200" dirty="0">
                        <a:solidFill>
                          <a:schemeClr val="tx2"/>
                        </a:solidFill>
                        <a:latin typeface="Calibri" pitchFamily="34" charset="0"/>
                        <a:cs typeface="Calibri" pitchFamily="34" charset="0"/>
                      </a:endParaRPr>
                    </a:p>
                  </a:txBody>
                  <a:tcPr/>
                </a:tc>
              </a:tr>
              <a:tr h="229572">
                <a:tc>
                  <a:txBody>
                    <a:bodyPr/>
                    <a:lstStyle/>
                    <a:p>
                      <a:pPr algn="ctr"/>
                      <a:r>
                        <a:rPr lang="en-US" sz="1200" dirty="0" smtClean="0">
                          <a:latin typeface="Calibri" pitchFamily="34" charset="0"/>
                          <a:cs typeface="Calibri" pitchFamily="34" charset="0"/>
                        </a:rPr>
                        <a:t>Hon Hai Precision Industry Company Ltd</a:t>
                      </a:r>
                      <a:endParaRPr lang="en-US" sz="1200" dirty="0">
                        <a:latin typeface="Calibri" pitchFamily="34" charset="0"/>
                        <a:cs typeface="Calibri" pitchFamily="34" charset="0"/>
                      </a:endParaRPr>
                    </a:p>
                  </a:txBody>
                  <a:tcPr/>
                </a:tc>
                <a:tc>
                  <a:txBody>
                    <a:bodyPr/>
                    <a:lstStyle/>
                    <a:p>
                      <a:pPr algn="ctr"/>
                      <a:r>
                        <a:rPr lang="en-US" sz="1200" b="1" dirty="0" smtClean="0">
                          <a:solidFill>
                            <a:schemeClr val="accent3"/>
                          </a:solidFill>
                          <a:latin typeface="Calibri" pitchFamily="34" charset="0"/>
                          <a:cs typeface="Calibri" pitchFamily="34" charset="0"/>
                        </a:rPr>
                        <a:t>102422.3</a:t>
                      </a:r>
                      <a:endParaRPr lang="en-US" sz="1200" b="1" dirty="0">
                        <a:solidFill>
                          <a:schemeClr val="accent3"/>
                        </a:solidFill>
                        <a:latin typeface="Calibri" pitchFamily="34" charset="0"/>
                        <a:cs typeface="Calibri" pitchFamily="34" charset="0"/>
                      </a:endParaRPr>
                    </a:p>
                  </a:txBody>
                  <a:tcPr/>
                </a:tc>
                <a:tc>
                  <a:txBody>
                    <a:bodyPr/>
                    <a:lstStyle/>
                    <a:p>
                      <a:pPr algn="ctr"/>
                      <a:r>
                        <a:rPr lang="en-US" sz="1200" dirty="0" smtClean="0">
                          <a:solidFill>
                            <a:schemeClr val="bg2"/>
                          </a:solidFill>
                          <a:latin typeface="Calibri" pitchFamily="34" charset="0"/>
                          <a:cs typeface="Calibri" pitchFamily="34" charset="0"/>
                        </a:rPr>
                        <a:t>2636.6</a:t>
                      </a:r>
                      <a:endParaRPr lang="en-US" sz="1200" dirty="0">
                        <a:solidFill>
                          <a:schemeClr val="bg2"/>
                        </a:solidFill>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53.67</a:t>
                      </a:r>
                      <a:endParaRPr lang="en-US" sz="1200" dirty="0">
                        <a:solidFill>
                          <a:schemeClr val="tx2"/>
                        </a:solidFill>
                        <a:latin typeface="Calibri" pitchFamily="34" charset="0"/>
                        <a:cs typeface="Calibri" pitchFamily="34" charset="0"/>
                      </a:endParaRPr>
                    </a:p>
                  </a:txBody>
                  <a:tcPr/>
                </a:tc>
              </a:tr>
            </a:tbl>
          </a:graphicData>
        </a:graphic>
      </p:graphicFrame>
    </p:spTree>
  </p:cSld>
  <p:clrMapOvr>
    <a:masterClrMapping/>
  </p:clrMapOvr>
</p:sld>
</file>

<file path=ppt/theme/theme1.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1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1_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2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3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45060CE068BC4D9C107CBFF4EE40CE" ma:contentTypeVersion="5" ma:contentTypeDescription="Create a new document." ma:contentTypeScope="" ma:versionID="c72e9c21953844d908fe4af09b942a79">
  <xsd:schema xmlns:xsd="http://www.w3.org/2001/XMLSchema" xmlns:p="http://schemas.microsoft.com/office/2006/metadata/properties" xmlns:ns2="4c807bfb-90ac-47d0-ae99-b5c31a02a0ef" targetNamespace="http://schemas.microsoft.com/office/2006/metadata/properties" ma:root="true" ma:fieldsID="1bc8cdba3ab3bdab60344d89c5334832" ns2:_="">
    <xsd:import namespace="4c807bfb-90ac-47d0-ae99-b5c31a02a0ef"/>
    <xsd:element name="properties">
      <xsd:complexType>
        <xsd:sequence>
          <xsd:element name="documentManagement">
            <xsd:complexType>
              <xsd:all>
                <xsd:element ref="ns2:Date_x0020_of_x0020_Training"/>
                <xsd:element ref="ns2:Location_x0020_of_x0020_Training"/>
                <xsd:element ref="ns2:Account_x0020_Name_x0020__x0028__x0023__x0020_of_x0020_associates_x0029_"/>
                <xsd:element ref="ns2:Faculty_x0020_for_x0020_session"/>
                <xsd:element ref="ns2:L_x0026_D_x0020_SPoC_x0020__x0028_name_x0020__x0026__x0020_emp_x0020_id_x0029_"/>
              </xsd:all>
            </xsd:complexType>
          </xsd:element>
        </xsd:sequence>
      </xsd:complexType>
    </xsd:element>
  </xsd:schema>
  <xsd:schema xmlns:xsd="http://www.w3.org/2001/XMLSchema" xmlns:dms="http://schemas.microsoft.com/office/2006/documentManagement/types" targetNamespace="4c807bfb-90ac-47d0-ae99-b5c31a02a0ef" elementFormDefault="qualified">
    <xsd:import namespace="http://schemas.microsoft.com/office/2006/documentManagement/types"/>
    <xsd:element name="Date_x0020_of_x0020_Training" ma:index="8" ma:displayName="Date of Training" ma:format="DateOnly" ma:internalName="Date_x0020_of_x0020_Training">
      <xsd:simpleType>
        <xsd:restriction base="dms:DateTime"/>
      </xsd:simpleType>
    </xsd:element>
    <xsd:element name="Location_x0020_of_x0020_Training" ma:index="9" ma:displayName="Location of Training" ma:internalName="Location_x0020_of_x0020_Training">
      <xsd:simpleType>
        <xsd:restriction base="dms:Text">
          <xsd:maxLength value="255"/>
        </xsd:restriction>
      </xsd:simpleType>
    </xsd:element>
    <xsd:element name="Account_x0020_Name_x0020__x0028__x0023__x0020_of_x0020_associates_x0029_" ma:index="10" ma:displayName="Account Name (# of associates)" ma:internalName="Account_x0020_Name_x0020__x0028__x0023__x0020_of_x0020_associates_x0029_">
      <xsd:simpleType>
        <xsd:restriction base="dms:Note"/>
      </xsd:simpleType>
    </xsd:element>
    <xsd:element name="Faculty_x0020_for_x0020_session" ma:index="11" ma:displayName="Faculty for session" ma:internalName="Faculty_x0020_for_x0020_session">
      <xsd:simpleType>
        <xsd:restriction base="dms:Text">
          <xsd:maxLength value="255"/>
        </xsd:restriction>
      </xsd:simpleType>
    </xsd:element>
    <xsd:element name="L_x0026_D_x0020_SPoC_x0020__x0028_name_x0020__x0026__x0020_emp_x0020_id_x0029_" ma:index="12" ma:displayName="L&amp;D SPoC (name &amp; emp id)" ma:internalName="L_x0026_D_x0020_SPoC_x0020__x0028_name_x0020__x0026__x0020_emp_x0020_id_x0029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S.n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Faculty_x0020_for_x0020_session xmlns="4c807bfb-90ac-47d0-ae99-b5c31a02a0ef">-</Faculty_x0020_for_x0020_session>
    <Location_x0020_of_x0020_Training xmlns="4c807bfb-90ac-47d0-ae99-b5c31a02a0ef">Corporate Research</Location_x0020_of_x0020_Training>
    <Account_x0020_Name_x0020__x0028__x0023__x0020_of_x0020_associates_x0029_ xmlns="4c807bfb-90ac-47d0-ae99-b5c31a02a0ef">-</Account_x0020_Name_x0020__x0028__x0023__x0020_of_x0020_associates_x0029_>
    <Date_x0020_of_x0020_Training xmlns="4c807bfb-90ac-47d0-ae99-b5c31a02a0ef">2013-01-10T18:30:00+00:00</Date_x0020_of_x0020_Training>
    <L_x0026_D_x0020_SPoC_x0020__x0028_name_x0020__x0026__x0020_emp_x0020_id_x0029_ xmlns="4c807bfb-90ac-47d0-ae99-b5c31a02a0ef">-</L_x0026_D_x0020_SPoC_x0020__x0028_name_x0020__x0026__x0020_emp_x0020_id_x0029_>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1BF98E-17D3-4670-AF3A-7E2EC956D25D}"/>
</file>

<file path=customXml/itemProps2.xml><?xml version="1.0" encoding="utf-8"?>
<ds:datastoreItem xmlns:ds="http://schemas.openxmlformats.org/officeDocument/2006/customXml" ds:itemID="{B54D9C33-9A9E-41A0-9B14-1B81E946A2E0}"/>
</file>

<file path=customXml/itemProps3.xml><?xml version="1.0" encoding="utf-8"?>
<ds:datastoreItem xmlns:ds="http://schemas.openxmlformats.org/officeDocument/2006/customXml" ds:itemID="{B4D6D246-CB77-4B4F-86E2-6D7740C443C1}"/>
</file>

<file path=docProps/app.xml><?xml version="1.0" encoding="utf-8"?>
<Properties xmlns="http://schemas.openxmlformats.org/officeDocument/2006/extended-properties" xmlns:vt="http://schemas.openxmlformats.org/officeDocument/2006/docPropsVTypes">
  <Template>TCS Presentation_Template</Template>
  <TotalTime>8907</TotalTime>
  <Words>1138</Words>
  <Application>Microsoft Office PowerPoint</Application>
  <PresentationFormat>On-screen Show (4:3)</PresentationFormat>
  <Paragraphs>261</Paragraphs>
  <Slides>10</Slides>
  <Notes>8</Notes>
  <HiddenSlides>0</HiddenSlides>
  <MMClips>0</MMClips>
  <ScaleCrop>false</ScaleCrop>
  <HeadingPairs>
    <vt:vector size="4" baseType="variant">
      <vt:variant>
        <vt:lpstr>Theme</vt:lpstr>
      </vt:variant>
      <vt:variant>
        <vt:i4>9</vt:i4>
      </vt:variant>
      <vt:variant>
        <vt:lpstr>Slide Titles</vt:lpstr>
      </vt:variant>
      <vt:variant>
        <vt:i4>10</vt:i4>
      </vt:variant>
    </vt:vector>
  </HeadingPairs>
  <TitlesOfParts>
    <vt:vector size="19" baseType="lpstr">
      <vt:lpstr>TCS Presentation_Template</vt:lpstr>
      <vt:lpstr>Divider 1</vt:lpstr>
      <vt:lpstr>Divider 2</vt:lpstr>
      <vt:lpstr>Divider 3</vt:lpstr>
      <vt:lpstr>Thank You</vt:lpstr>
      <vt:lpstr>1_TCS Presentation_Template</vt:lpstr>
      <vt:lpstr>1_Divider 1</vt:lpstr>
      <vt:lpstr>2_TCS Presentation_Template</vt:lpstr>
      <vt:lpstr>3_TCS Presentation_Template</vt:lpstr>
      <vt:lpstr>Consumer Electronics Segment Market </vt:lpstr>
      <vt:lpstr>Slide 2</vt:lpstr>
      <vt:lpstr>Slide 3</vt:lpstr>
      <vt:lpstr>Slide 4</vt:lpstr>
      <vt:lpstr>Slide 5</vt:lpstr>
      <vt:lpstr>Slide 6</vt:lpstr>
      <vt:lpstr>Slide 7</vt:lpstr>
      <vt:lpstr>Slide 8</vt:lpstr>
      <vt:lpstr>Slide 9</vt:lpstr>
      <vt:lpstr>Thank You</vt:lpstr>
    </vt:vector>
  </TitlesOfParts>
  <Company>tcs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184581</dc:creator>
  <cp:lastModifiedBy>773213</cp:lastModifiedBy>
  <cp:revision>940</cp:revision>
  <dcterms:created xsi:type="dcterms:W3CDTF">2011-05-27T09:24:56Z</dcterms:created>
  <dcterms:modified xsi:type="dcterms:W3CDTF">2013-11-14T09:00:51Z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0x010100BE45060CE068BC4D9C107CBFF4EE40CE</vt:lpwstr>
  </property>
</Properties>
</file>