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charts/chart13.xml" ContentType="application/vnd.openxmlformats-officedocument.drawingml.chart+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charts/chart3.xml" ContentType="application/vnd.openxmlformats-officedocument.drawingml.chart+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charts/chart8.xml" ContentType="application/vnd.openxmlformats-officedocument.drawingml.char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24.xml" ContentType="application/vnd.openxmlformats-officedocument.presentationml.tags+xml"/>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charts/chart10.xml" ContentType="application/vnd.openxmlformats-officedocument.drawingml.chart+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charts/chart4.xml" ContentType="application/vnd.openxmlformats-officedocument.drawingml.chart+xml"/>
  <Override PartName="/ppt/slideMasters/slideMaster5.xml" ContentType="application/vnd.openxmlformats-officedocument.presentationml.slideMaster+xml"/>
  <Override PartName="/ppt/slides/slide49.xml" ContentType="application/vnd.openxmlformats-officedocument.presentationml.slide+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Default Extension="wmf" ContentType="image/x-wmf"/>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ags/tag32.xml" ContentType="application/vnd.openxmlformats-officedocument.presentationml.tags+xml"/>
  <Override PartName="/ppt/tags/tag50.xml" ContentType="application/vnd.openxmlformats-officedocument.presentationml.tags+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diagrams/quickStyle1.xml" ContentType="application/vnd.openxmlformats-officedocument.drawingml.diagramStyle+xml"/>
  <Override PartName="/ppt/notesSlides/notesSlide37.xml" ContentType="application/vnd.openxmlformats-officedocument.presentationml.notesSlide+xml"/>
  <Override PartName="/ppt/charts/chart16.xml" ContentType="application/vnd.openxmlformats-officedocument.drawingml.char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charts/chart12.xml" ContentType="application/vnd.openxmlformats-officedocument.drawingml.char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charts/chart6.xml" ContentType="application/vnd.openxmlformats-officedocument.drawingml.chart+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charts/chart2.xml" ContentType="application/vnd.openxmlformats-officedocument.drawingml.chart+xml"/>
  <Override PartName="/ppt/diagrams/data1.xml" ContentType="application/vnd.openxmlformats-officedocument.drawingml.diagramData+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tags/tag89.xml" ContentType="application/vnd.openxmlformats-officedocument.presentationml.tags+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notesSlides/notesSlide45.xml" ContentType="application/vnd.openxmlformats-officedocument.presentationml.notesSlide+xml"/>
  <Override PartName="/ppt/charts/chart17.xml" ContentType="application/vnd.openxmlformats-officedocument.drawingml.chart+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charts/chart7.xml" ContentType="application/vnd.openxmlformats-officedocument.drawingml.chart+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tags/tag39.xml" ContentType="application/vnd.openxmlformats-officedocument.presentationml.tags+xml"/>
  <Override PartName="/ppt/slideLayouts/slideLayout3.xml" ContentType="application/vnd.openxmlformats-officedocument.presentationml.slideLayout+xml"/>
  <Override PartName="/ppt/tags/tag86.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charts/chart14.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3" r:id="rId6"/>
    <p:sldMasterId id="2147483694" r:id="rId7"/>
    <p:sldMasterId id="2147483705" r:id="rId8"/>
    <p:sldMasterId id="2147483738" r:id="rId9"/>
  </p:sldMasterIdLst>
  <p:notesMasterIdLst>
    <p:notesMasterId r:id="rId61"/>
  </p:notesMasterIdLst>
  <p:sldIdLst>
    <p:sldId id="256" r:id="rId10"/>
    <p:sldId id="315" r:id="rId11"/>
    <p:sldId id="325" r:id="rId12"/>
    <p:sldId id="270" r:id="rId13"/>
    <p:sldId id="322" r:id="rId14"/>
    <p:sldId id="355" r:id="rId15"/>
    <p:sldId id="356" r:id="rId16"/>
    <p:sldId id="358" r:id="rId17"/>
    <p:sldId id="359" r:id="rId18"/>
    <p:sldId id="388" r:id="rId19"/>
    <p:sldId id="389" r:id="rId20"/>
    <p:sldId id="292" r:id="rId21"/>
    <p:sldId id="326" r:id="rId22"/>
    <p:sldId id="279" r:id="rId23"/>
    <p:sldId id="370" r:id="rId24"/>
    <p:sldId id="372" r:id="rId25"/>
    <p:sldId id="373" r:id="rId26"/>
    <p:sldId id="345" r:id="rId27"/>
    <p:sldId id="317" r:id="rId28"/>
    <p:sldId id="347" r:id="rId29"/>
    <p:sldId id="369" r:id="rId30"/>
    <p:sldId id="375" r:id="rId31"/>
    <p:sldId id="361" r:id="rId32"/>
    <p:sldId id="367" r:id="rId33"/>
    <p:sldId id="374" r:id="rId34"/>
    <p:sldId id="385" r:id="rId35"/>
    <p:sldId id="366" r:id="rId36"/>
    <p:sldId id="362" r:id="rId37"/>
    <p:sldId id="363" r:id="rId38"/>
    <p:sldId id="364" r:id="rId39"/>
    <p:sldId id="365" r:id="rId40"/>
    <p:sldId id="346" r:id="rId41"/>
    <p:sldId id="376" r:id="rId42"/>
    <p:sldId id="377" r:id="rId43"/>
    <p:sldId id="379" r:id="rId44"/>
    <p:sldId id="378" r:id="rId45"/>
    <p:sldId id="386" r:id="rId46"/>
    <p:sldId id="384" r:id="rId47"/>
    <p:sldId id="380" r:id="rId48"/>
    <p:sldId id="381" r:id="rId49"/>
    <p:sldId id="382" r:id="rId50"/>
    <p:sldId id="383" r:id="rId51"/>
    <p:sldId id="348" r:id="rId52"/>
    <p:sldId id="302" r:id="rId53"/>
    <p:sldId id="349" r:id="rId54"/>
    <p:sldId id="307" r:id="rId55"/>
    <p:sldId id="387" r:id="rId56"/>
    <p:sldId id="357" r:id="rId57"/>
    <p:sldId id="360" r:id="rId58"/>
    <p:sldId id="390" r:id="rId59"/>
    <p:sldId id="31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F89"/>
    <a:srgbClr val="EAF6FC"/>
    <a:srgbClr val="D0EBF8"/>
    <a:srgbClr val="679E2A"/>
    <a:srgbClr val="6CA62C"/>
    <a:srgbClr val="FEF1EC"/>
    <a:srgbClr val="EEF8E4"/>
    <a:srgbClr val="47CFFF"/>
    <a:srgbClr val="B1E0F5"/>
    <a:srgbClr val="9AD3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808" autoAdjust="0"/>
    <p:restoredTop sz="99514" autoAdjust="0"/>
  </p:normalViewPr>
  <p:slideViewPr>
    <p:cSldViewPr>
      <p:cViewPr varScale="1">
        <p:scale>
          <a:sx n="105" d="100"/>
          <a:sy n="105" d="100"/>
        </p:scale>
        <p:origin x="-43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360125\Desktop\Market%20Research\MI\H2%202012\Electronics\reports\Graph\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9190726159235"/>
          <c:y val="5.1400554097404488E-2"/>
          <c:w val="0.74763429571303663"/>
          <c:h val="0.69966972878390277"/>
        </c:manualLayout>
      </c:layout>
      <c:barChart>
        <c:barDir val="col"/>
        <c:grouping val="clustered"/>
        <c:ser>
          <c:idx val="0"/>
          <c:order val="0"/>
          <c:tx>
            <c:strRef>
              <c:f>'Electronic Equipment'!$B$2</c:f>
              <c:strCache>
                <c:ptCount val="1"/>
                <c:pt idx="0">
                  <c:v>$ billion </c:v>
                </c:pt>
              </c:strCache>
            </c:strRef>
          </c:tx>
          <c:spPr>
            <a:solidFill>
              <a:srgbClr val="00B0F0"/>
            </a:solidFill>
          </c:spPr>
          <c:cat>
            <c:numRef>
              <c:f>'Electronic Equipment'!$A$3:$A$7</c:f>
              <c:numCache>
                <c:formatCode>General</c:formatCode>
                <c:ptCount val="5"/>
                <c:pt idx="0">
                  <c:v>2007</c:v>
                </c:pt>
                <c:pt idx="1">
                  <c:v>2008</c:v>
                </c:pt>
                <c:pt idx="2">
                  <c:v>2009</c:v>
                </c:pt>
                <c:pt idx="3">
                  <c:v>2010</c:v>
                </c:pt>
                <c:pt idx="4">
                  <c:v>2011</c:v>
                </c:pt>
              </c:numCache>
            </c:numRef>
          </c:cat>
          <c:val>
            <c:numRef>
              <c:f>'Electronic Equipment'!$B$3:$B$7</c:f>
              <c:numCache>
                <c:formatCode>0.0</c:formatCode>
                <c:ptCount val="5"/>
                <c:pt idx="0">
                  <c:v>1797.4</c:v>
                </c:pt>
                <c:pt idx="1">
                  <c:v>1824.7</c:v>
                </c:pt>
                <c:pt idx="2">
                  <c:v>1644.3</c:v>
                </c:pt>
                <c:pt idx="3">
                  <c:v>1767.7</c:v>
                </c:pt>
                <c:pt idx="4">
                  <c:v>1844.3</c:v>
                </c:pt>
              </c:numCache>
            </c:numRef>
          </c:val>
        </c:ser>
        <c:axId val="62809984"/>
        <c:axId val="63558016"/>
      </c:barChart>
      <c:lineChart>
        <c:grouping val="standard"/>
        <c:ser>
          <c:idx val="1"/>
          <c:order val="1"/>
          <c:tx>
            <c:strRef>
              <c:f>'Electronic Equipment'!$C$2</c:f>
              <c:strCache>
                <c:ptCount val="1"/>
                <c:pt idx="0">
                  <c:v>% Growth </c:v>
                </c:pt>
              </c:strCache>
            </c:strRef>
          </c:tx>
          <c:spPr>
            <a:ln w="28575">
              <a:solidFill>
                <a:srgbClr val="92D050"/>
              </a:solidFill>
            </a:ln>
          </c:spPr>
          <c:marker>
            <c:symbol val="diamond"/>
            <c:size val="6"/>
            <c:spPr>
              <a:solidFill>
                <a:srgbClr val="00B050"/>
              </a:solidFill>
              <a:ln>
                <a:noFill/>
              </a:ln>
            </c:spPr>
          </c:marker>
          <c:cat>
            <c:numRef>
              <c:f>'Electronic Equipment'!$A$3:$A$7</c:f>
              <c:numCache>
                <c:formatCode>General</c:formatCode>
                <c:ptCount val="5"/>
                <c:pt idx="0">
                  <c:v>2007</c:v>
                </c:pt>
                <c:pt idx="1">
                  <c:v>2008</c:v>
                </c:pt>
                <c:pt idx="2">
                  <c:v>2009</c:v>
                </c:pt>
                <c:pt idx="3">
                  <c:v>2010</c:v>
                </c:pt>
                <c:pt idx="4">
                  <c:v>2011</c:v>
                </c:pt>
              </c:numCache>
            </c:numRef>
          </c:cat>
          <c:val>
            <c:numRef>
              <c:f>'Electronic Equipment'!$C$3:$C$7</c:f>
              <c:numCache>
                <c:formatCode>0.00%</c:formatCode>
                <c:ptCount val="5"/>
                <c:pt idx="1">
                  <c:v>1.5188605763881162E-2</c:v>
                </c:pt>
                <c:pt idx="2">
                  <c:v>-9.8865566942511418E-2</c:v>
                </c:pt>
                <c:pt idx="3">
                  <c:v>7.5047132518396939E-2</c:v>
                </c:pt>
                <c:pt idx="4">
                  <c:v>4.3333144764383047E-2</c:v>
                </c:pt>
              </c:numCache>
            </c:numRef>
          </c:val>
        </c:ser>
        <c:marker val="1"/>
        <c:axId val="63831424"/>
        <c:axId val="63561088"/>
      </c:lineChart>
      <c:catAx>
        <c:axId val="62809984"/>
        <c:scaling>
          <c:orientation val="minMax"/>
        </c:scaling>
        <c:axPos val="b"/>
        <c:numFmt formatCode="General" sourceLinked="1"/>
        <c:tickLblPos val="nextTo"/>
        <c:spPr>
          <a:ln>
            <a:solidFill>
              <a:sysClr val="window" lastClr="FFFFFF">
                <a:lumMod val="95000"/>
              </a:sysClr>
            </a:solidFill>
          </a:ln>
        </c:spPr>
        <c:crossAx val="63558016"/>
        <c:crosses val="autoZero"/>
        <c:auto val="1"/>
        <c:lblAlgn val="ctr"/>
        <c:lblOffset val="100"/>
      </c:catAx>
      <c:valAx>
        <c:axId val="63558016"/>
        <c:scaling>
          <c:orientation val="minMax"/>
        </c:scaling>
        <c:axPos val="l"/>
        <c:majorGridlines>
          <c:spPr>
            <a:ln>
              <a:solidFill>
                <a:schemeClr val="bg1">
                  <a:lumMod val="95000"/>
                </a:schemeClr>
              </a:solidFill>
            </a:ln>
          </c:spPr>
        </c:majorGridlines>
        <c:numFmt formatCode="0" sourceLinked="0"/>
        <c:tickLblPos val="nextTo"/>
        <c:spPr>
          <a:noFill/>
          <a:ln>
            <a:solidFill>
              <a:sysClr val="window" lastClr="FFFFFF">
                <a:lumMod val="95000"/>
              </a:sysClr>
            </a:solidFill>
          </a:ln>
        </c:spPr>
        <c:crossAx val="62809984"/>
        <c:crosses val="autoZero"/>
        <c:crossBetween val="between"/>
      </c:valAx>
      <c:valAx>
        <c:axId val="63561088"/>
        <c:scaling>
          <c:orientation val="minMax"/>
        </c:scaling>
        <c:axPos val="r"/>
        <c:numFmt formatCode="0%" sourceLinked="0"/>
        <c:tickLblPos val="nextTo"/>
        <c:spPr>
          <a:ln>
            <a:solidFill>
              <a:sysClr val="window" lastClr="FFFFFF">
                <a:lumMod val="95000"/>
              </a:sysClr>
            </a:solidFill>
          </a:ln>
        </c:spPr>
        <c:crossAx val="63831424"/>
        <c:crosses val="max"/>
        <c:crossBetween val="between"/>
      </c:valAx>
      <c:catAx>
        <c:axId val="63831424"/>
        <c:scaling>
          <c:orientation val="minMax"/>
        </c:scaling>
        <c:delete val="1"/>
        <c:axPos val="b"/>
        <c:numFmt formatCode="General" sourceLinked="1"/>
        <c:tickLblPos val="nextTo"/>
        <c:crossAx val="63561088"/>
        <c:crosses val="autoZero"/>
        <c:auto val="1"/>
        <c:lblAlgn val="ctr"/>
        <c:lblOffset val="100"/>
      </c:catAx>
    </c:plotArea>
    <c:legend>
      <c:legendPos val="b"/>
      <c:layout>
        <c:manualLayout>
          <c:xMode val="edge"/>
          <c:yMode val="edge"/>
          <c:x val="0.29158311461067382"/>
          <c:y val="0.90702354913969052"/>
          <c:w val="0.42301662292213482"/>
          <c:h val="5.9976495475379026E-2"/>
        </c:manualLayout>
      </c:layout>
    </c:legend>
    <c:plotVisOnly val="1"/>
    <c:dispBlanksAs val="gap"/>
  </c:chart>
  <c:txPr>
    <a:bodyPr/>
    <a:lstStyle/>
    <a:p>
      <a:pPr>
        <a:defRPr b="1"/>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91907261592345"/>
          <c:y val="5.1400554097404488E-2"/>
          <c:w val="0.74763429571303663"/>
          <c:h val="0.69966972878390199"/>
        </c:manualLayout>
      </c:layout>
      <c:barChart>
        <c:barDir val="col"/>
        <c:grouping val="clustered"/>
        <c:ser>
          <c:idx val="0"/>
          <c:order val="0"/>
          <c:tx>
            <c:strRef>
              <c:f>'Consumer Electronics'!$B$2</c:f>
              <c:strCache>
                <c:ptCount val="1"/>
                <c:pt idx="0">
                  <c:v>$ billion </c:v>
                </c:pt>
              </c:strCache>
            </c:strRef>
          </c:tx>
          <c:spPr>
            <a:solidFill>
              <a:srgbClr val="00B0F0"/>
            </a:solidFill>
          </c:spPr>
          <c:cat>
            <c:numRef>
              <c:f>'Consumer Electronics'!$A$3:$A$7</c:f>
              <c:numCache>
                <c:formatCode>General</c:formatCode>
                <c:ptCount val="5"/>
                <c:pt idx="0">
                  <c:v>2007</c:v>
                </c:pt>
                <c:pt idx="1">
                  <c:v>2008</c:v>
                </c:pt>
                <c:pt idx="2">
                  <c:v>2009</c:v>
                </c:pt>
                <c:pt idx="3">
                  <c:v>2010</c:v>
                </c:pt>
                <c:pt idx="4">
                  <c:v>2011</c:v>
                </c:pt>
              </c:numCache>
            </c:numRef>
          </c:cat>
          <c:val>
            <c:numRef>
              <c:f>'Consumer Electronics'!$B$3:$B$7</c:f>
              <c:numCache>
                <c:formatCode>0.0</c:formatCode>
                <c:ptCount val="5"/>
                <c:pt idx="0">
                  <c:v>240.47449999999998</c:v>
                </c:pt>
                <c:pt idx="1">
                  <c:v>251.54549999999998</c:v>
                </c:pt>
                <c:pt idx="2">
                  <c:v>250.83370000000002</c:v>
                </c:pt>
                <c:pt idx="3">
                  <c:v>271.45429999999999</c:v>
                </c:pt>
                <c:pt idx="4">
                  <c:v>284.08859999999993</c:v>
                </c:pt>
              </c:numCache>
            </c:numRef>
          </c:val>
        </c:ser>
        <c:axId val="70072576"/>
        <c:axId val="70103424"/>
      </c:barChart>
      <c:lineChart>
        <c:grouping val="standard"/>
        <c:ser>
          <c:idx val="1"/>
          <c:order val="1"/>
          <c:tx>
            <c:strRef>
              <c:f>'Consumer Electronics'!$C$2</c:f>
              <c:strCache>
                <c:ptCount val="1"/>
                <c:pt idx="0">
                  <c:v>% Growth </c:v>
                </c:pt>
              </c:strCache>
            </c:strRef>
          </c:tx>
          <c:spPr>
            <a:ln w="28575">
              <a:solidFill>
                <a:srgbClr val="92D050"/>
              </a:solidFill>
            </a:ln>
          </c:spPr>
          <c:marker>
            <c:symbol val="diamond"/>
            <c:size val="6"/>
            <c:spPr>
              <a:solidFill>
                <a:srgbClr val="00B050"/>
              </a:solidFill>
              <a:ln>
                <a:noFill/>
              </a:ln>
            </c:spPr>
          </c:marker>
          <c:val>
            <c:numRef>
              <c:f>'Consumer Electronics'!$C$3:$C$7</c:f>
              <c:numCache>
                <c:formatCode>0.00%</c:formatCode>
                <c:ptCount val="5"/>
                <c:pt idx="1">
                  <c:v>4.6038145416665774E-2</c:v>
                </c:pt>
                <c:pt idx="2">
                  <c:v>-2.829706752853788E-3</c:v>
                </c:pt>
                <c:pt idx="3">
                  <c:v>8.2208251921492073E-2</c:v>
                </c:pt>
                <c:pt idx="4">
                  <c:v>4.6543009265279614E-2</c:v>
                </c:pt>
              </c:numCache>
            </c:numRef>
          </c:val>
        </c:ser>
        <c:marker val="1"/>
        <c:axId val="70106496"/>
        <c:axId val="70104960"/>
      </c:lineChart>
      <c:catAx>
        <c:axId val="70072576"/>
        <c:scaling>
          <c:orientation val="minMax"/>
        </c:scaling>
        <c:axPos val="b"/>
        <c:numFmt formatCode="General" sourceLinked="1"/>
        <c:tickLblPos val="nextTo"/>
        <c:spPr>
          <a:ln>
            <a:solidFill>
              <a:sysClr val="window" lastClr="FFFFFF">
                <a:lumMod val="95000"/>
              </a:sysClr>
            </a:solidFill>
          </a:ln>
        </c:spPr>
        <c:crossAx val="70103424"/>
        <c:crosses val="autoZero"/>
        <c:auto val="1"/>
        <c:lblAlgn val="ctr"/>
        <c:lblOffset val="100"/>
      </c:catAx>
      <c:valAx>
        <c:axId val="70103424"/>
        <c:scaling>
          <c:orientation val="minMax"/>
        </c:scaling>
        <c:axPos val="l"/>
        <c:majorGridlines>
          <c:spPr>
            <a:ln>
              <a:solidFill>
                <a:schemeClr val="bg1">
                  <a:lumMod val="95000"/>
                </a:schemeClr>
              </a:solidFill>
            </a:ln>
          </c:spPr>
        </c:majorGridlines>
        <c:numFmt formatCode="0" sourceLinked="0"/>
        <c:tickLblPos val="nextTo"/>
        <c:spPr>
          <a:noFill/>
          <a:ln>
            <a:solidFill>
              <a:sysClr val="window" lastClr="FFFFFF">
                <a:lumMod val="95000"/>
              </a:sysClr>
            </a:solidFill>
          </a:ln>
        </c:spPr>
        <c:crossAx val="70072576"/>
        <c:crosses val="autoZero"/>
        <c:crossBetween val="between"/>
      </c:valAx>
      <c:valAx>
        <c:axId val="70104960"/>
        <c:scaling>
          <c:orientation val="minMax"/>
        </c:scaling>
        <c:axPos val="r"/>
        <c:numFmt formatCode="0%" sourceLinked="0"/>
        <c:tickLblPos val="nextTo"/>
        <c:spPr>
          <a:ln>
            <a:solidFill>
              <a:sysClr val="window" lastClr="FFFFFF">
                <a:lumMod val="95000"/>
              </a:sysClr>
            </a:solidFill>
          </a:ln>
        </c:spPr>
        <c:crossAx val="70106496"/>
        <c:crosses val="max"/>
        <c:crossBetween val="between"/>
      </c:valAx>
      <c:catAx>
        <c:axId val="70106496"/>
        <c:scaling>
          <c:orientation val="minMax"/>
        </c:scaling>
        <c:delete val="1"/>
        <c:axPos val="b"/>
        <c:numFmt formatCode="General" sourceLinked="1"/>
        <c:tickLblPos val="nextTo"/>
        <c:crossAx val="70104960"/>
        <c:crosses val="autoZero"/>
        <c:auto val="1"/>
        <c:lblAlgn val="ctr"/>
        <c:lblOffset val="100"/>
      </c:catAx>
    </c:plotArea>
    <c:legend>
      <c:legendPos val="b"/>
      <c:layout>
        <c:manualLayout>
          <c:xMode val="edge"/>
          <c:yMode val="edge"/>
          <c:x val="0.29158311461067382"/>
          <c:y val="0.90702354913969052"/>
          <c:w val="0.42301662292213482"/>
          <c:h val="7.5581665144521512E-2"/>
        </c:manualLayout>
      </c:layout>
    </c:legend>
    <c:plotVisOnly val="1"/>
    <c:dispBlanksAs val="gap"/>
  </c:chart>
  <c:txPr>
    <a:bodyPr/>
    <a:lstStyle/>
    <a:p>
      <a:pPr>
        <a:defRPr b="1"/>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032612302772396"/>
          <c:h val="0.70256997595580251"/>
        </c:manualLayout>
      </c:layout>
      <c:pie3DChart>
        <c:varyColors val="1"/>
        <c:ser>
          <c:idx val="0"/>
          <c:order val="0"/>
          <c:dPt>
            <c:idx val="0"/>
            <c:spPr>
              <a:solidFill>
                <a:srgbClr val="009BD2"/>
              </a:solidFill>
            </c:spPr>
          </c:dPt>
          <c:dPt>
            <c:idx val="1"/>
            <c:spPr>
              <a:solidFill>
                <a:srgbClr val="A7E8FF"/>
              </a:solidFill>
            </c:spPr>
          </c:dPt>
          <c:dPt>
            <c:idx val="2"/>
            <c:spPr>
              <a:solidFill>
                <a:schemeClr val="bg1">
                  <a:lumMod val="95000"/>
                </a:schemeClr>
              </a:solidFill>
            </c:spPr>
          </c:dPt>
          <c:dLbls>
            <c:showPercent val="1"/>
          </c:dLbls>
          <c:cat>
            <c:strRef>
              <c:f>'Consumer Electronics'!$A$11:$A$13</c:f>
              <c:strCache>
                <c:ptCount val="2"/>
                <c:pt idx="0">
                  <c:v>Audio and video</c:v>
                </c:pt>
                <c:pt idx="1">
                  <c:v>Games consoles</c:v>
                </c:pt>
              </c:strCache>
            </c:strRef>
          </c:cat>
          <c:val>
            <c:numRef>
              <c:f>'Consumer Electronics'!$B$11:$B$13</c:f>
              <c:numCache>
                <c:formatCode>0.0</c:formatCode>
                <c:ptCount val="3"/>
                <c:pt idx="0">
                  <c:v>257.38427159999998</c:v>
                </c:pt>
                <c:pt idx="1">
                  <c:v>26.704328399999994</c:v>
                </c:pt>
              </c:numCache>
            </c:numRef>
          </c:val>
        </c:ser>
        <c:dLbls>
          <c:showPercent val="1"/>
        </c:dLbls>
      </c:pie3DChart>
    </c:plotArea>
    <c:legend>
      <c:legendPos val="b"/>
      <c:legendEntry>
        <c:idx val="2"/>
        <c:delete val="1"/>
      </c:legendEntry>
      <c:layout>
        <c:manualLayout>
          <c:xMode val="edge"/>
          <c:yMode val="edge"/>
          <c:x val="7.2299514284852359E-2"/>
          <c:y val="0.77739515078097765"/>
          <c:w val="0.87379153467885706"/>
          <c:h val="0.19463282124699438"/>
        </c:manualLayout>
      </c:layout>
    </c:legend>
    <c:plotVisOnly val="1"/>
  </c:chart>
  <c:txPr>
    <a:bodyPr/>
    <a:lstStyle/>
    <a:p>
      <a:pPr>
        <a:defRPr b="1"/>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464"/>
          <c:h val="0.70723201440824079"/>
        </c:manualLayout>
      </c:layout>
      <c:pie3DChart>
        <c:varyColors val="1"/>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dLbl>
              <c:idx val="3"/>
              <c:layout>
                <c:manualLayout>
                  <c:x val="1.7631761547048E-2"/>
                  <c:y val="7.1396127030513207E-2"/>
                </c:manualLayout>
              </c:layout>
              <c:showPercent val="1"/>
            </c:dLbl>
            <c:showPercent val="1"/>
          </c:dLbls>
          <c:cat>
            <c:strRef>
              <c:f>'Consumer Electronics'!$A$18:$A$21</c:f>
              <c:strCache>
                <c:ptCount val="4"/>
                <c:pt idx="0">
                  <c:v>Americas</c:v>
                </c:pt>
                <c:pt idx="1">
                  <c:v>Europe</c:v>
                </c:pt>
                <c:pt idx="2">
                  <c:v>Asia-Pacific</c:v>
                </c:pt>
                <c:pt idx="3">
                  <c:v>Middle East &amp; Africa</c:v>
                </c:pt>
              </c:strCache>
            </c:strRef>
          </c:cat>
          <c:val>
            <c:numRef>
              <c:f>'Consumer Electronics'!$B$18:$B$21</c:f>
              <c:numCache>
                <c:formatCode>0.0</c:formatCode>
                <c:ptCount val="4"/>
                <c:pt idx="0">
                  <c:v>116.47632599999999</c:v>
                </c:pt>
                <c:pt idx="1">
                  <c:v>80.965250999999995</c:v>
                </c:pt>
                <c:pt idx="2">
                  <c:v>78.692542199999991</c:v>
                </c:pt>
                <c:pt idx="3">
                  <c:v>7.9544807999999989</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barChart>
        <c:barDir val="bar"/>
        <c:grouping val="stacked"/>
        <c:ser>
          <c:idx val="0"/>
          <c:order val="0"/>
          <c:tx>
            <c:strRef>
              <c:f>Sheet2!$B$5</c:f>
              <c:strCache>
                <c:ptCount val="1"/>
                <c:pt idx="0">
                  <c:v>Data Center</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Sheet2!$C$5:$G$5</c:f>
              <c:numCache>
                <c:formatCode>0%</c:formatCode>
                <c:ptCount val="5"/>
                <c:pt idx="0">
                  <c:v>0.19</c:v>
                </c:pt>
                <c:pt idx="1">
                  <c:v>0.19</c:v>
                </c:pt>
                <c:pt idx="2">
                  <c:v>0.17</c:v>
                </c:pt>
                <c:pt idx="3">
                  <c:v>0.19</c:v>
                </c:pt>
                <c:pt idx="4">
                  <c:v>0.17</c:v>
                </c:pt>
              </c:numCache>
            </c:numRef>
          </c:val>
        </c:ser>
        <c:ser>
          <c:idx val="1"/>
          <c:order val="1"/>
          <c:tx>
            <c:strRef>
              <c:f>Sheet2!$B$6</c:f>
              <c:strCache>
                <c:ptCount val="1"/>
                <c:pt idx="0">
                  <c:v>End-User Computing</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Sheet2!$C$6:$G$6</c:f>
              <c:numCache>
                <c:formatCode>0%</c:formatCode>
                <c:ptCount val="5"/>
                <c:pt idx="0">
                  <c:v>0.12000000000000002</c:v>
                </c:pt>
                <c:pt idx="1">
                  <c:v>0.11</c:v>
                </c:pt>
                <c:pt idx="2">
                  <c:v>9.0000000000000024E-2</c:v>
                </c:pt>
                <c:pt idx="3">
                  <c:v>0.1</c:v>
                </c:pt>
                <c:pt idx="4">
                  <c:v>0.11</c:v>
                </c:pt>
              </c:numCache>
            </c:numRef>
          </c:val>
        </c:ser>
        <c:ser>
          <c:idx val="2"/>
          <c:order val="2"/>
          <c:tx>
            <c:strRef>
              <c:f>Sheet2!$B$7</c:f>
              <c:strCache>
                <c:ptCount val="1"/>
                <c:pt idx="0">
                  <c:v>IT Service Desk</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Sheet2!$C$7:$G$7</c:f>
              <c:numCache>
                <c:formatCode>0%</c:formatCode>
                <c:ptCount val="5"/>
                <c:pt idx="0">
                  <c:v>7.0000000000000021E-2</c:v>
                </c:pt>
                <c:pt idx="1">
                  <c:v>8.0000000000000043E-2</c:v>
                </c:pt>
                <c:pt idx="2">
                  <c:v>0.05</c:v>
                </c:pt>
                <c:pt idx="3">
                  <c:v>4.0000000000000022E-2</c:v>
                </c:pt>
                <c:pt idx="4">
                  <c:v>4.0000000000000022E-2</c:v>
                </c:pt>
              </c:numCache>
            </c:numRef>
          </c:val>
        </c:ser>
        <c:ser>
          <c:idx val="3"/>
          <c:order val="3"/>
          <c:tx>
            <c:strRef>
              <c:f>Sheet2!$B$8</c:f>
              <c:strCache>
                <c:ptCount val="1"/>
                <c:pt idx="0">
                  <c:v>Voice Network</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Sheet2!$C$8:$G$8</c:f>
              <c:numCache>
                <c:formatCode>0%</c:formatCode>
                <c:ptCount val="5"/>
                <c:pt idx="0">
                  <c:v>6.0000000000000032E-2</c:v>
                </c:pt>
                <c:pt idx="1">
                  <c:v>9.0000000000000024E-2</c:v>
                </c:pt>
                <c:pt idx="2">
                  <c:v>9.0000000000000024E-2</c:v>
                </c:pt>
                <c:pt idx="3">
                  <c:v>7.0000000000000021E-2</c:v>
                </c:pt>
                <c:pt idx="4">
                  <c:v>8.0000000000000043E-2</c:v>
                </c:pt>
              </c:numCache>
            </c:numRef>
          </c:val>
        </c:ser>
        <c:ser>
          <c:idx val="4"/>
          <c:order val="4"/>
          <c:tx>
            <c:strRef>
              <c:f>Sheet2!$B$9</c:f>
              <c:strCache>
                <c:ptCount val="1"/>
                <c:pt idx="0">
                  <c:v>Data Network</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Sheet2!$C$9:$G$9</c:f>
              <c:numCache>
                <c:formatCode>0%</c:formatCode>
                <c:ptCount val="5"/>
                <c:pt idx="0">
                  <c:v>0.1</c:v>
                </c:pt>
                <c:pt idx="1">
                  <c:v>0.14000000000000001</c:v>
                </c:pt>
                <c:pt idx="2">
                  <c:v>0.2</c:v>
                </c:pt>
                <c:pt idx="3">
                  <c:v>0.14000000000000001</c:v>
                </c:pt>
                <c:pt idx="4">
                  <c:v>9.0000000000000024E-2</c:v>
                </c:pt>
              </c:numCache>
            </c:numRef>
          </c:val>
        </c:ser>
        <c:ser>
          <c:idx val="5"/>
          <c:order val="5"/>
          <c:tx>
            <c:strRef>
              <c:f>Sheet2!$B$10</c:f>
              <c:strCache>
                <c:ptCount val="1"/>
                <c:pt idx="0">
                  <c:v>Application Development</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Sheet2!$C$10:$G$10</c:f>
              <c:numCache>
                <c:formatCode>0%</c:formatCode>
                <c:ptCount val="5"/>
                <c:pt idx="0">
                  <c:v>0.18000000000000016</c:v>
                </c:pt>
                <c:pt idx="1">
                  <c:v>0.13</c:v>
                </c:pt>
                <c:pt idx="2">
                  <c:v>0.13</c:v>
                </c:pt>
                <c:pt idx="3">
                  <c:v>0.18000000000000016</c:v>
                </c:pt>
                <c:pt idx="4">
                  <c:v>0.21000000000000016</c:v>
                </c:pt>
              </c:numCache>
            </c:numRef>
          </c:val>
        </c:ser>
        <c:ser>
          <c:idx val="6"/>
          <c:order val="6"/>
          <c:tx>
            <c:strRef>
              <c:f>Sheet2!$B$11</c:f>
              <c:strCache>
                <c:ptCount val="1"/>
                <c:pt idx="0">
                  <c:v>Application Support</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Sheet2!$C$11:$G$11</c:f>
              <c:numCache>
                <c:formatCode>0%</c:formatCode>
                <c:ptCount val="5"/>
                <c:pt idx="0">
                  <c:v>0.16</c:v>
                </c:pt>
                <c:pt idx="1">
                  <c:v>0.16</c:v>
                </c:pt>
                <c:pt idx="2">
                  <c:v>0.17</c:v>
                </c:pt>
                <c:pt idx="3">
                  <c:v>0.21000000000000016</c:v>
                </c:pt>
                <c:pt idx="4">
                  <c:v>0.2</c:v>
                </c:pt>
              </c:numCache>
            </c:numRef>
          </c:val>
        </c:ser>
        <c:ser>
          <c:idx val="7"/>
          <c:order val="7"/>
          <c:tx>
            <c:strRef>
              <c:f>Sheet2!$B$12</c:f>
              <c:strCache>
                <c:ptCount val="1"/>
                <c:pt idx="0">
                  <c:v>IT Management</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Sheet2!$C$12:$G$12</c:f>
              <c:numCache>
                <c:formatCode>0%</c:formatCode>
                <c:ptCount val="5"/>
                <c:pt idx="0">
                  <c:v>7.0000000000000021E-2</c:v>
                </c:pt>
                <c:pt idx="1">
                  <c:v>6.0000000000000032E-2</c:v>
                </c:pt>
                <c:pt idx="2">
                  <c:v>7.0000000000000021E-2</c:v>
                </c:pt>
                <c:pt idx="3">
                  <c:v>6.0000000000000032E-2</c:v>
                </c:pt>
                <c:pt idx="4">
                  <c:v>8.0000000000000043E-2</c:v>
                </c:pt>
              </c:numCache>
            </c:numRef>
          </c:val>
        </c:ser>
        <c:ser>
          <c:idx val="8"/>
          <c:order val="8"/>
          <c:tx>
            <c:strRef>
              <c:f>Sheet2!$B$13</c:f>
              <c:strCache>
                <c:ptCount val="1"/>
                <c:pt idx="0">
                  <c:v>Finance &amp; Administration</c:v>
                </c:pt>
              </c:strCache>
            </c:strRef>
          </c:tx>
          <c:dLbls>
            <c:showVal val="1"/>
          </c:dLbls>
          <c:cat>
            <c:numRef>
              <c:f>Sheet2!$C$4:$G$4</c:f>
              <c:numCache>
                <c:formatCode>General</c:formatCode>
                <c:ptCount val="5"/>
                <c:pt idx="0">
                  <c:v>2011</c:v>
                </c:pt>
                <c:pt idx="1">
                  <c:v>2010</c:v>
                </c:pt>
                <c:pt idx="2">
                  <c:v>2009</c:v>
                </c:pt>
                <c:pt idx="3">
                  <c:v>2008</c:v>
                </c:pt>
                <c:pt idx="4">
                  <c:v>2007</c:v>
                </c:pt>
              </c:numCache>
            </c:numRef>
          </c:cat>
          <c:val>
            <c:numRef>
              <c:f>Sheet2!$C$13:$G$13</c:f>
              <c:numCache>
                <c:formatCode>0%</c:formatCode>
                <c:ptCount val="5"/>
                <c:pt idx="0">
                  <c:v>0.05</c:v>
                </c:pt>
                <c:pt idx="1">
                  <c:v>4.0000000000000022E-2</c:v>
                </c:pt>
                <c:pt idx="2">
                  <c:v>3.0000000000000002E-2</c:v>
                </c:pt>
                <c:pt idx="3">
                  <c:v>1.0000000000000005E-2</c:v>
                </c:pt>
                <c:pt idx="4">
                  <c:v>2.0000000000000011E-2</c:v>
                </c:pt>
              </c:numCache>
            </c:numRef>
          </c:val>
        </c:ser>
        <c:overlap val="100"/>
        <c:axId val="70541696"/>
        <c:axId val="70543232"/>
      </c:barChart>
      <c:catAx>
        <c:axId val="70541696"/>
        <c:scaling>
          <c:orientation val="minMax"/>
        </c:scaling>
        <c:axPos val="l"/>
        <c:numFmt formatCode="General" sourceLinked="1"/>
        <c:tickLblPos val="nextTo"/>
        <c:crossAx val="70543232"/>
        <c:crosses val="autoZero"/>
        <c:auto val="1"/>
        <c:lblAlgn val="ctr"/>
        <c:lblOffset val="100"/>
      </c:catAx>
      <c:valAx>
        <c:axId val="70543232"/>
        <c:scaling>
          <c:orientation val="minMax"/>
          <c:max val="1"/>
        </c:scaling>
        <c:axPos val="b"/>
        <c:majorGridlines/>
        <c:numFmt formatCode="0%" sourceLinked="1"/>
        <c:tickLblPos val="nextTo"/>
        <c:crossAx val="70541696"/>
        <c:crosses val="autoZero"/>
        <c:crossBetween val="between"/>
      </c:valAx>
    </c:plotArea>
    <c:legend>
      <c:legendPos val="b"/>
      <c:layout>
        <c:manualLayout>
          <c:xMode val="edge"/>
          <c:yMode val="edge"/>
          <c:x val="0"/>
          <c:y val="0.85647454068241469"/>
          <c:w val="0.9839767044044867"/>
          <c:h val="0.12470192990582069"/>
        </c:manualLayout>
      </c:layout>
    </c:legend>
    <c:plotVisOnly val="1"/>
  </c:chart>
  <c:txPr>
    <a:bodyPr/>
    <a:lstStyle/>
    <a:p>
      <a:pPr>
        <a:defRPr b="1"/>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91907261592361"/>
          <c:y val="5.1400554097404488E-2"/>
          <c:w val="0.74763429571303663"/>
          <c:h val="0.69966972878390199"/>
        </c:manualLayout>
      </c:layout>
      <c:barChart>
        <c:barDir val="col"/>
        <c:grouping val="clustered"/>
        <c:ser>
          <c:idx val="0"/>
          <c:order val="0"/>
          <c:tx>
            <c:strRef>
              <c:f>'Electronic Equipment'!$B$31</c:f>
              <c:strCache>
                <c:ptCount val="1"/>
                <c:pt idx="0">
                  <c:v>$ billion </c:v>
                </c:pt>
              </c:strCache>
            </c:strRef>
          </c:tx>
          <c:spPr>
            <a:solidFill>
              <a:srgbClr val="00B0F0"/>
            </a:solidFill>
          </c:spPr>
          <c:cat>
            <c:numRef>
              <c:f>'Electronic Equipment'!$A$32:$A$37</c:f>
              <c:numCache>
                <c:formatCode>General</c:formatCode>
                <c:ptCount val="6"/>
                <c:pt idx="0">
                  <c:v>2011</c:v>
                </c:pt>
                <c:pt idx="1">
                  <c:v>2012</c:v>
                </c:pt>
                <c:pt idx="2">
                  <c:v>2013</c:v>
                </c:pt>
                <c:pt idx="3">
                  <c:v>2014</c:v>
                </c:pt>
                <c:pt idx="4">
                  <c:v>2015</c:v>
                </c:pt>
                <c:pt idx="5">
                  <c:v>2016</c:v>
                </c:pt>
              </c:numCache>
            </c:numRef>
          </c:cat>
          <c:val>
            <c:numRef>
              <c:f>'Electronic Equipment'!$B$32:$B$37</c:f>
              <c:numCache>
                <c:formatCode>#,##0.00</c:formatCode>
                <c:ptCount val="6"/>
                <c:pt idx="0">
                  <c:v>1844.3</c:v>
                </c:pt>
                <c:pt idx="1">
                  <c:v>1931</c:v>
                </c:pt>
                <c:pt idx="2">
                  <c:v>2070.4</c:v>
                </c:pt>
                <c:pt idx="3">
                  <c:v>2134.5</c:v>
                </c:pt>
                <c:pt idx="4">
                  <c:v>2267.1</c:v>
                </c:pt>
                <c:pt idx="5">
                  <c:v>2426</c:v>
                </c:pt>
              </c:numCache>
            </c:numRef>
          </c:val>
        </c:ser>
        <c:axId val="70889856"/>
        <c:axId val="70891776"/>
      </c:barChart>
      <c:lineChart>
        <c:grouping val="standard"/>
        <c:ser>
          <c:idx val="1"/>
          <c:order val="1"/>
          <c:tx>
            <c:strRef>
              <c:f>'Electronic Equipment'!$C$31</c:f>
              <c:strCache>
                <c:ptCount val="1"/>
                <c:pt idx="0">
                  <c:v>% Growth </c:v>
                </c:pt>
              </c:strCache>
            </c:strRef>
          </c:tx>
          <c:spPr>
            <a:ln w="28575">
              <a:solidFill>
                <a:srgbClr val="92D050"/>
              </a:solidFill>
            </a:ln>
          </c:spPr>
          <c:marker>
            <c:symbol val="diamond"/>
            <c:size val="6"/>
            <c:spPr>
              <a:solidFill>
                <a:srgbClr val="00B050"/>
              </a:solidFill>
              <a:ln>
                <a:noFill/>
              </a:ln>
            </c:spPr>
          </c:marker>
          <c:cat>
            <c:numRef>
              <c:f>'Electronic Equipment'!$A$32:$A$37</c:f>
              <c:numCache>
                <c:formatCode>General</c:formatCode>
                <c:ptCount val="6"/>
                <c:pt idx="0">
                  <c:v>2011</c:v>
                </c:pt>
                <c:pt idx="1">
                  <c:v>2012</c:v>
                </c:pt>
                <c:pt idx="2">
                  <c:v>2013</c:v>
                </c:pt>
                <c:pt idx="3">
                  <c:v>2014</c:v>
                </c:pt>
                <c:pt idx="4">
                  <c:v>2015</c:v>
                </c:pt>
                <c:pt idx="5">
                  <c:v>2016</c:v>
                </c:pt>
              </c:numCache>
            </c:numRef>
          </c:cat>
          <c:val>
            <c:numRef>
              <c:f>'Electronic Equipment'!$C$32:$C$37</c:f>
              <c:numCache>
                <c:formatCode>0.00%</c:formatCode>
                <c:ptCount val="6"/>
                <c:pt idx="0">
                  <c:v>4.3333144764383047E-2</c:v>
                </c:pt>
                <c:pt idx="1">
                  <c:v>4.7009705579352586E-2</c:v>
                </c:pt>
                <c:pt idx="2">
                  <c:v>7.2190574831693541E-2</c:v>
                </c:pt>
                <c:pt idx="3">
                  <c:v>3.0960200927357E-2</c:v>
                </c:pt>
                <c:pt idx="4">
                  <c:v>6.2122276879831385E-2</c:v>
                </c:pt>
                <c:pt idx="5">
                  <c:v>7.008954170526227E-2</c:v>
                </c:pt>
              </c:numCache>
            </c:numRef>
          </c:val>
        </c:ser>
        <c:marker val="1"/>
        <c:axId val="71435776"/>
        <c:axId val="71434240"/>
      </c:lineChart>
      <c:catAx>
        <c:axId val="70889856"/>
        <c:scaling>
          <c:orientation val="minMax"/>
        </c:scaling>
        <c:axPos val="b"/>
        <c:numFmt formatCode="General" sourceLinked="1"/>
        <c:tickLblPos val="nextTo"/>
        <c:crossAx val="70891776"/>
        <c:crosses val="autoZero"/>
        <c:auto val="1"/>
        <c:lblAlgn val="ctr"/>
        <c:lblOffset val="100"/>
      </c:catAx>
      <c:valAx>
        <c:axId val="70891776"/>
        <c:scaling>
          <c:orientation val="minMax"/>
        </c:scaling>
        <c:axPos val="l"/>
        <c:majorGridlines/>
        <c:numFmt formatCode="#,##0" sourceLinked="0"/>
        <c:tickLblPos val="nextTo"/>
        <c:crossAx val="70889856"/>
        <c:crosses val="autoZero"/>
        <c:crossBetween val="between"/>
      </c:valAx>
      <c:valAx>
        <c:axId val="71434240"/>
        <c:scaling>
          <c:orientation val="minMax"/>
        </c:scaling>
        <c:axPos val="r"/>
        <c:numFmt formatCode="0%" sourceLinked="0"/>
        <c:tickLblPos val="nextTo"/>
        <c:crossAx val="71435776"/>
        <c:crosses val="max"/>
        <c:crossBetween val="between"/>
      </c:valAx>
      <c:catAx>
        <c:axId val="71435776"/>
        <c:scaling>
          <c:orientation val="minMax"/>
        </c:scaling>
        <c:delete val="1"/>
        <c:axPos val="b"/>
        <c:numFmt formatCode="General" sourceLinked="1"/>
        <c:tickLblPos val="nextTo"/>
        <c:crossAx val="71434240"/>
        <c:crosses val="autoZero"/>
        <c:auto val="1"/>
        <c:lblAlgn val="ctr"/>
        <c:lblOffset val="100"/>
      </c:catAx>
    </c:plotArea>
    <c:legend>
      <c:legendPos val="b"/>
      <c:layout>
        <c:manualLayout>
          <c:xMode val="edge"/>
          <c:yMode val="edge"/>
          <c:x val="0.29158311461067382"/>
          <c:y val="0.90702354913969052"/>
          <c:w val="0.42301662292213482"/>
          <c:h val="5.9976495475379012E-2"/>
        </c:manualLayout>
      </c:layout>
    </c:legend>
    <c:plotVisOnly val="1"/>
    <c:dispBlanksAs val="gap"/>
  </c:chart>
  <c:txPr>
    <a:bodyPr/>
    <a:lstStyle/>
    <a:p>
      <a:pPr>
        <a:defRPr b="1"/>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775404614464262"/>
          <c:y val="5.1400554097404488E-2"/>
          <c:w val="0.76679935541938404"/>
          <c:h val="0.69966972878390199"/>
        </c:manualLayout>
      </c:layout>
      <c:barChart>
        <c:barDir val="col"/>
        <c:grouping val="clustered"/>
        <c:ser>
          <c:idx val="0"/>
          <c:order val="0"/>
          <c:tx>
            <c:strRef>
              <c:f>'electronic manufacturing'!$B$31</c:f>
              <c:strCache>
                <c:ptCount val="1"/>
                <c:pt idx="0">
                  <c:v>$ billion </c:v>
                </c:pt>
              </c:strCache>
            </c:strRef>
          </c:tx>
          <c:spPr>
            <a:solidFill>
              <a:srgbClr val="00B0F0"/>
            </a:solidFill>
          </c:spPr>
          <c:cat>
            <c:numRef>
              <c:f>'electronic manufacturing'!$A$32:$A$37</c:f>
              <c:numCache>
                <c:formatCode>General</c:formatCode>
                <c:ptCount val="6"/>
                <c:pt idx="0">
                  <c:v>2011</c:v>
                </c:pt>
                <c:pt idx="1">
                  <c:v>2012</c:v>
                </c:pt>
                <c:pt idx="2">
                  <c:v>2013</c:v>
                </c:pt>
                <c:pt idx="3">
                  <c:v>2014</c:v>
                </c:pt>
                <c:pt idx="4">
                  <c:v>2015</c:v>
                </c:pt>
                <c:pt idx="5">
                  <c:v>2016</c:v>
                </c:pt>
              </c:numCache>
            </c:numRef>
          </c:cat>
          <c:val>
            <c:numRef>
              <c:f>'electronic manufacturing'!$B$32:$B$37</c:f>
              <c:numCache>
                <c:formatCode>#,##0.00</c:formatCode>
                <c:ptCount val="6"/>
                <c:pt idx="0">
                  <c:v>219.6</c:v>
                </c:pt>
                <c:pt idx="1">
                  <c:v>221.2</c:v>
                </c:pt>
                <c:pt idx="2">
                  <c:v>234.2</c:v>
                </c:pt>
                <c:pt idx="3">
                  <c:v>248.8</c:v>
                </c:pt>
                <c:pt idx="4">
                  <c:v>265</c:v>
                </c:pt>
                <c:pt idx="5">
                  <c:v>283.10000000000002</c:v>
                </c:pt>
              </c:numCache>
            </c:numRef>
          </c:val>
        </c:ser>
        <c:axId val="71822336"/>
        <c:axId val="75912320"/>
      </c:barChart>
      <c:lineChart>
        <c:grouping val="standard"/>
        <c:ser>
          <c:idx val="1"/>
          <c:order val="1"/>
          <c:tx>
            <c:strRef>
              <c:f>'electronic manufacturing'!$C$31</c:f>
              <c:strCache>
                <c:ptCount val="1"/>
                <c:pt idx="0">
                  <c:v>% Growth </c:v>
                </c:pt>
              </c:strCache>
            </c:strRef>
          </c:tx>
          <c:spPr>
            <a:ln w="28575">
              <a:solidFill>
                <a:srgbClr val="92D050"/>
              </a:solidFill>
            </a:ln>
          </c:spPr>
          <c:marker>
            <c:symbol val="diamond"/>
            <c:size val="6"/>
            <c:spPr>
              <a:solidFill>
                <a:srgbClr val="00B050"/>
              </a:solidFill>
              <a:ln>
                <a:noFill/>
              </a:ln>
            </c:spPr>
          </c:marker>
          <c:val>
            <c:numRef>
              <c:f>'electronic manufacturing'!$C$32:$C$37</c:f>
              <c:numCache>
                <c:formatCode>0.00%</c:formatCode>
                <c:ptCount val="6"/>
                <c:pt idx="0">
                  <c:v>0.12846865364850968</c:v>
                </c:pt>
                <c:pt idx="1">
                  <c:v>7.2859744990892393E-3</c:v>
                </c:pt>
                <c:pt idx="2">
                  <c:v>5.8770343580470077E-2</c:v>
                </c:pt>
                <c:pt idx="3">
                  <c:v>6.2339880444065014E-2</c:v>
                </c:pt>
                <c:pt idx="4">
                  <c:v>6.5112540192925991E-2</c:v>
                </c:pt>
                <c:pt idx="5">
                  <c:v>6.8301886792452887E-2</c:v>
                </c:pt>
              </c:numCache>
            </c:numRef>
          </c:val>
        </c:ser>
        <c:marker val="1"/>
        <c:axId val="75927936"/>
        <c:axId val="75913856"/>
      </c:lineChart>
      <c:catAx>
        <c:axId val="71822336"/>
        <c:scaling>
          <c:orientation val="minMax"/>
        </c:scaling>
        <c:axPos val="b"/>
        <c:numFmt formatCode="General" sourceLinked="1"/>
        <c:tickLblPos val="nextTo"/>
        <c:spPr>
          <a:ln>
            <a:solidFill>
              <a:sysClr val="window" lastClr="FFFFFF">
                <a:lumMod val="95000"/>
              </a:sysClr>
            </a:solidFill>
          </a:ln>
        </c:spPr>
        <c:crossAx val="75912320"/>
        <c:crosses val="autoZero"/>
        <c:auto val="1"/>
        <c:lblAlgn val="ctr"/>
        <c:lblOffset val="100"/>
      </c:catAx>
      <c:valAx>
        <c:axId val="75912320"/>
        <c:scaling>
          <c:orientation val="minMax"/>
        </c:scaling>
        <c:axPos val="l"/>
        <c:majorGridlines>
          <c:spPr>
            <a:ln>
              <a:solidFill>
                <a:sysClr val="window" lastClr="FFFFFF">
                  <a:lumMod val="95000"/>
                </a:sysClr>
              </a:solidFill>
            </a:ln>
          </c:spPr>
        </c:majorGridlines>
        <c:numFmt formatCode="#,##0" sourceLinked="0"/>
        <c:tickLblPos val="nextTo"/>
        <c:spPr>
          <a:ln>
            <a:solidFill>
              <a:sysClr val="window" lastClr="FFFFFF">
                <a:lumMod val="95000"/>
              </a:sysClr>
            </a:solidFill>
          </a:ln>
        </c:spPr>
        <c:crossAx val="71822336"/>
        <c:crosses val="autoZero"/>
        <c:crossBetween val="between"/>
      </c:valAx>
      <c:valAx>
        <c:axId val="75913856"/>
        <c:scaling>
          <c:orientation val="minMax"/>
        </c:scaling>
        <c:axPos val="r"/>
        <c:numFmt formatCode="0%" sourceLinked="0"/>
        <c:tickLblPos val="nextTo"/>
        <c:spPr>
          <a:ln>
            <a:solidFill>
              <a:sysClr val="window" lastClr="FFFFFF">
                <a:lumMod val="95000"/>
              </a:sysClr>
            </a:solidFill>
          </a:ln>
        </c:spPr>
        <c:crossAx val="75927936"/>
        <c:crosses val="max"/>
        <c:crossBetween val="between"/>
      </c:valAx>
      <c:catAx>
        <c:axId val="75927936"/>
        <c:scaling>
          <c:orientation val="minMax"/>
        </c:scaling>
        <c:delete val="1"/>
        <c:axPos val="b"/>
        <c:numFmt formatCode="General" sourceLinked="1"/>
        <c:tickLblPos val="nextTo"/>
        <c:crossAx val="75913856"/>
        <c:crosses val="autoZero"/>
        <c:auto val="1"/>
        <c:lblAlgn val="ctr"/>
        <c:lblOffset val="100"/>
      </c:catAx>
    </c:plotArea>
    <c:legend>
      <c:legendPos val="b"/>
      <c:layout>
        <c:manualLayout>
          <c:xMode val="edge"/>
          <c:yMode val="edge"/>
          <c:x val="0.29158311461067382"/>
          <c:y val="0.90702354913969052"/>
          <c:w val="0.41693630185343888"/>
          <c:h val="5.9976495475379012E-2"/>
        </c:manualLayout>
      </c:layout>
    </c:legend>
    <c:plotVisOnly val="1"/>
    <c:dispBlanksAs val="gap"/>
  </c:chart>
  <c:txPr>
    <a:bodyPr/>
    <a:lstStyle/>
    <a:p>
      <a:pPr>
        <a:defRPr b="1"/>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2691907261592375"/>
          <c:y val="5.1400554097404488E-2"/>
          <c:w val="0.77775075856791065"/>
          <c:h val="0.69966972878390199"/>
        </c:manualLayout>
      </c:layout>
      <c:barChart>
        <c:barDir val="col"/>
        <c:grouping val="clustered"/>
        <c:ser>
          <c:idx val="0"/>
          <c:order val="0"/>
          <c:tx>
            <c:strRef>
              <c:f>'electronic components'!$B$32</c:f>
              <c:strCache>
                <c:ptCount val="1"/>
                <c:pt idx="0">
                  <c:v>$ billion </c:v>
                </c:pt>
              </c:strCache>
            </c:strRef>
          </c:tx>
          <c:spPr>
            <a:solidFill>
              <a:srgbClr val="00B0F0"/>
            </a:solidFill>
          </c:spPr>
          <c:cat>
            <c:numRef>
              <c:f>'electronic components'!$A$33:$A$38</c:f>
              <c:numCache>
                <c:formatCode>General</c:formatCode>
                <c:ptCount val="6"/>
                <c:pt idx="0">
                  <c:v>2011</c:v>
                </c:pt>
                <c:pt idx="1">
                  <c:v>2012</c:v>
                </c:pt>
                <c:pt idx="2">
                  <c:v>2013</c:v>
                </c:pt>
                <c:pt idx="3">
                  <c:v>2014</c:v>
                </c:pt>
                <c:pt idx="4">
                  <c:v>2015</c:v>
                </c:pt>
                <c:pt idx="5">
                  <c:v>2016</c:v>
                </c:pt>
              </c:numCache>
            </c:numRef>
          </c:cat>
          <c:val>
            <c:numRef>
              <c:f>'electronic components'!$B$33:$B$38</c:f>
              <c:numCache>
                <c:formatCode>#,##0.00</c:formatCode>
                <c:ptCount val="6"/>
                <c:pt idx="0">
                  <c:v>151.1</c:v>
                </c:pt>
                <c:pt idx="1">
                  <c:v>160.30000000000001</c:v>
                </c:pt>
                <c:pt idx="2">
                  <c:v>171.6</c:v>
                </c:pt>
                <c:pt idx="3">
                  <c:v>186.8</c:v>
                </c:pt>
                <c:pt idx="4">
                  <c:v>206.1</c:v>
                </c:pt>
                <c:pt idx="5">
                  <c:v>229.7</c:v>
                </c:pt>
              </c:numCache>
            </c:numRef>
          </c:val>
        </c:ser>
        <c:axId val="81409920"/>
        <c:axId val="81440768"/>
      </c:barChart>
      <c:lineChart>
        <c:grouping val="standard"/>
        <c:ser>
          <c:idx val="1"/>
          <c:order val="1"/>
          <c:tx>
            <c:strRef>
              <c:f>'electronic components'!$C$32</c:f>
              <c:strCache>
                <c:ptCount val="1"/>
                <c:pt idx="0">
                  <c:v>% Growth </c:v>
                </c:pt>
              </c:strCache>
            </c:strRef>
          </c:tx>
          <c:spPr>
            <a:ln w="28575">
              <a:solidFill>
                <a:srgbClr val="92D050"/>
              </a:solidFill>
            </a:ln>
          </c:spPr>
          <c:marker>
            <c:symbol val="diamond"/>
            <c:size val="6"/>
            <c:spPr>
              <a:solidFill>
                <a:srgbClr val="00B050"/>
              </a:solidFill>
              <a:ln>
                <a:noFill/>
              </a:ln>
            </c:spPr>
          </c:marker>
          <c:val>
            <c:numRef>
              <c:f>'electronic components'!$C$33:$C$38</c:f>
              <c:numCache>
                <c:formatCode>0.00%</c:formatCode>
                <c:ptCount val="6"/>
                <c:pt idx="0">
                  <c:v>5.1496172581767606E-2</c:v>
                </c:pt>
                <c:pt idx="1">
                  <c:v>6.0886829913964421E-2</c:v>
                </c:pt>
                <c:pt idx="2">
                  <c:v>7.0492825951341348E-2</c:v>
                </c:pt>
                <c:pt idx="3">
                  <c:v>8.8578088578088923E-2</c:v>
                </c:pt>
                <c:pt idx="4">
                  <c:v>0.10331905781584554</c:v>
                </c:pt>
                <c:pt idx="5">
                  <c:v>0.11450752062105771</c:v>
                </c:pt>
              </c:numCache>
            </c:numRef>
          </c:val>
        </c:ser>
        <c:marker val="1"/>
        <c:axId val="81443840"/>
        <c:axId val="81442304"/>
      </c:lineChart>
      <c:catAx>
        <c:axId val="81409920"/>
        <c:scaling>
          <c:orientation val="minMax"/>
        </c:scaling>
        <c:axPos val="b"/>
        <c:numFmt formatCode="General" sourceLinked="1"/>
        <c:tickLblPos val="nextTo"/>
        <c:spPr>
          <a:ln>
            <a:solidFill>
              <a:sysClr val="window" lastClr="FFFFFF">
                <a:lumMod val="95000"/>
              </a:sysClr>
            </a:solidFill>
          </a:ln>
        </c:spPr>
        <c:crossAx val="81440768"/>
        <c:crosses val="autoZero"/>
        <c:auto val="1"/>
        <c:lblAlgn val="ctr"/>
        <c:lblOffset val="100"/>
      </c:catAx>
      <c:valAx>
        <c:axId val="81440768"/>
        <c:scaling>
          <c:orientation val="minMax"/>
        </c:scaling>
        <c:axPos val="l"/>
        <c:majorGridlines>
          <c:spPr>
            <a:ln>
              <a:solidFill>
                <a:sysClr val="window" lastClr="FFFFFF">
                  <a:lumMod val="95000"/>
                </a:sysClr>
              </a:solidFill>
            </a:ln>
          </c:spPr>
        </c:majorGridlines>
        <c:numFmt formatCode="#,##0" sourceLinked="0"/>
        <c:tickLblPos val="nextTo"/>
        <c:spPr>
          <a:ln>
            <a:solidFill>
              <a:sysClr val="window" lastClr="FFFFFF">
                <a:lumMod val="95000"/>
              </a:sysClr>
            </a:solidFill>
          </a:ln>
        </c:spPr>
        <c:crossAx val="81409920"/>
        <c:crosses val="autoZero"/>
        <c:crossBetween val="between"/>
      </c:valAx>
      <c:valAx>
        <c:axId val="81442304"/>
        <c:scaling>
          <c:orientation val="minMax"/>
        </c:scaling>
        <c:axPos val="r"/>
        <c:numFmt formatCode="0%" sourceLinked="0"/>
        <c:tickLblPos val="nextTo"/>
        <c:spPr>
          <a:ln>
            <a:solidFill>
              <a:sysClr val="window" lastClr="FFFFFF">
                <a:lumMod val="95000"/>
              </a:sysClr>
            </a:solidFill>
          </a:ln>
        </c:spPr>
        <c:crossAx val="81443840"/>
        <c:crosses val="max"/>
        <c:crossBetween val="between"/>
      </c:valAx>
      <c:catAx>
        <c:axId val="81443840"/>
        <c:scaling>
          <c:orientation val="minMax"/>
        </c:scaling>
        <c:delete val="1"/>
        <c:axPos val="b"/>
        <c:numFmt formatCode="General" sourceLinked="1"/>
        <c:tickLblPos val="nextTo"/>
        <c:crossAx val="81442304"/>
        <c:crosses val="autoZero"/>
        <c:auto val="1"/>
        <c:lblAlgn val="ctr"/>
        <c:lblOffset val="100"/>
      </c:catAx>
    </c:plotArea>
    <c:legend>
      <c:legendPos val="b"/>
      <c:layout>
        <c:manualLayout>
          <c:xMode val="edge"/>
          <c:yMode val="edge"/>
          <c:x val="0.29158311461067382"/>
          <c:y val="0.90702354913969052"/>
          <c:w val="0.41693630185343888"/>
          <c:h val="5.9976495475379012E-2"/>
        </c:manualLayout>
      </c:layout>
    </c:legend>
    <c:plotVisOnly val="1"/>
    <c:dispBlanksAs val="gap"/>
  </c:chart>
  <c:txPr>
    <a:bodyPr/>
    <a:lstStyle/>
    <a:p>
      <a:pPr>
        <a:defRPr b="1"/>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269190726159235"/>
          <c:y val="5.1400554097404488E-2"/>
          <c:w val="0.74763429571303663"/>
          <c:h val="0.69966972878390199"/>
        </c:manualLayout>
      </c:layout>
      <c:barChart>
        <c:barDir val="col"/>
        <c:grouping val="clustered"/>
        <c:ser>
          <c:idx val="0"/>
          <c:order val="0"/>
          <c:tx>
            <c:strRef>
              <c:f>'Consumer Electronics'!$B$31</c:f>
              <c:strCache>
                <c:ptCount val="1"/>
                <c:pt idx="0">
                  <c:v>$ billion </c:v>
                </c:pt>
              </c:strCache>
            </c:strRef>
          </c:tx>
          <c:spPr>
            <a:solidFill>
              <a:srgbClr val="00B0F0"/>
            </a:solidFill>
          </c:spPr>
          <c:cat>
            <c:numRef>
              <c:f>'Consumer Electronics'!$A$32:$A$37</c:f>
              <c:numCache>
                <c:formatCode>General</c:formatCode>
                <c:ptCount val="6"/>
                <c:pt idx="0">
                  <c:v>2011</c:v>
                </c:pt>
                <c:pt idx="1">
                  <c:v>2012</c:v>
                </c:pt>
                <c:pt idx="2">
                  <c:v>2013</c:v>
                </c:pt>
                <c:pt idx="3">
                  <c:v>2014</c:v>
                </c:pt>
                <c:pt idx="4">
                  <c:v>2015</c:v>
                </c:pt>
                <c:pt idx="5">
                  <c:v>2016</c:v>
                </c:pt>
              </c:numCache>
            </c:numRef>
          </c:cat>
          <c:val>
            <c:numRef>
              <c:f>'Consumer Electronics'!$B$32:$B$37</c:f>
              <c:numCache>
                <c:formatCode>0.0</c:formatCode>
                <c:ptCount val="6"/>
                <c:pt idx="0">
                  <c:v>284.08859999999999</c:v>
                </c:pt>
                <c:pt idx="1">
                  <c:v>296.16579999999999</c:v>
                </c:pt>
                <c:pt idx="2">
                  <c:v>308.94600000000003</c:v>
                </c:pt>
                <c:pt idx="3">
                  <c:v>320.65879999999999</c:v>
                </c:pt>
                <c:pt idx="4">
                  <c:v>331.64449999999999</c:v>
                </c:pt>
                <c:pt idx="5">
                  <c:v>343.3623</c:v>
                </c:pt>
              </c:numCache>
            </c:numRef>
          </c:val>
        </c:ser>
        <c:axId val="152775296"/>
        <c:axId val="152787200"/>
      </c:barChart>
      <c:lineChart>
        <c:grouping val="standard"/>
        <c:ser>
          <c:idx val="1"/>
          <c:order val="1"/>
          <c:tx>
            <c:strRef>
              <c:f>'Consumer Electronics'!$C$31</c:f>
              <c:strCache>
                <c:ptCount val="1"/>
                <c:pt idx="0">
                  <c:v>% Growth </c:v>
                </c:pt>
              </c:strCache>
            </c:strRef>
          </c:tx>
          <c:spPr>
            <a:ln w="28575">
              <a:solidFill>
                <a:srgbClr val="92D050"/>
              </a:solidFill>
            </a:ln>
          </c:spPr>
          <c:marker>
            <c:symbol val="diamond"/>
            <c:size val="6"/>
            <c:spPr>
              <a:solidFill>
                <a:srgbClr val="00B050"/>
              </a:solidFill>
              <a:ln>
                <a:noFill/>
              </a:ln>
            </c:spPr>
          </c:marker>
          <c:val>
            <c:numRef>
              <c:f>'Consumer Electronics'!$C$32:$C$37</c:f>
              <c:numCache>
                <c:formatCode>0.00%</c:formatCode>
                <c:ptCount val="6"/>
                <c:pt idx="0">
                  <c:v>4.6543009265279628E-2</c:v>
                </c:pt>
                <c:pt idx="1">
                  <c:v>4.2512089538263784E-2</c:v>
                </c:pt>
                <c:pt idx="2">
                  <c:v>4.3152180299008316E-2</c:v>
                </c:pt>
                <c:pt idx="3">
                  <c:v>3.7912127038381975E-2</c:v>
                </c:pt>
                <c:pt idx="4">
                  <c:v>3.4259780177559478E-2</c:v>
                </c:pt>
                <c:pt idx="5">
                  <c:v>3.5332411663694142E-2</c:v>
                </c:pt>
              </c:numCache>
            </c:numRef>
          </c:val>
        </c:ser>
        <c:marker val="1"/>
        <c:axId val="155674880"/>
        <c:axId val="155549696"/>
      </c:lineChart>
      <c:catAx>
        <c:axId val="152775296"/>
        <c:scaling>
          <c:orientation val="minMax"/>
        </c:scaling>
        <c:axPos val="b"/>
        <c:numFmt formatCode="General" sourceLinked="1"/>
        <c:tickLblPos val="nextTo"/>
        <c:crossAx val="152787200"/>
        <c:crosses val="autoZero"/>
        <c:auto val="1"/>
        <c:lblAlgn val="ctr"/>
        <c:lblOffset val="100"/>
      </c:catAx>
      <c:valAx>
        <c:axId val="152787200"/>
        <c:scaling>
          <c:orientation val="minMax"/>
        </c:scaling>
        <c:axPos val="l"/>
        <c:majorGridlines/>
        <c:numFmt formatCode="0.0" sourceLinked="1"/>
        <c:tickLblPos val="nextTo"/>
        <c:crossAx val="152775296"/>
        <c:crosses val="autoZero"/>
        <c:crossBetween val="between"/>
      </c:valAx>
      <c:valAx>
        <c:axId val="155549696"/>
        <c:scaling>
          <c:orientation val="minMax"/>
        </c:scaling>
        <c:axPos val="r"/>
        <c:numFmt formatCode="0%" sourceLinked="0"/>
        <c:tickLblPos val="nextTo"/>
        <c:crossAx val="155674880"/>
        <c:crosses val="max"/>
        <c:crossBetween val="between"/>
      </c:valAx>
      <c:catAx>
        <c:axId val="155674880"/>
        <c:scaling>
          <c:orientation val="minMax"/>
        </c:scaling>
        <c:delete val="1"/>
        <c:axPos val="b"/>
        <c:numFmt formatCode="General" sourceLinked="1"/>
        <c:tickLblPos val="nextTo"/>
        <c:crossAx val="155549696"/>
        <c:crosses val="autoZero"/>
        <c:auto val="1"/>
        <c:lblAlgn val="ctr"/>
        <c:lblOffset val="100"/>
      </c:catAx>
    </c:plotArea>
    <c:legend>
      <c:legendPos val="b"/>
      <c:layout>
        <c:manualLayout>
          <c:xMode val="edge"/>
          <c:yMode val="edge"/>
          <c:x val="0.29158311461067382"/>
          <c:y val="0.90702354913969052"/>
          <c:w val="0.41693630185343888"/>
          <c:h val="5.9976495475379012E-2"/>
        </c:manualLayout>
      </c:layout>
    </c:legend>
    <c:plotVisOnly val="1"/>
    <c:dispBlanksAs val="gap"/>
  </c:chart>
  <c:txPr>
    <a:bodyPr/>
    <a:lstStyle/>
    <a:p>
      <a:pPr>
        <a:defRPr b="1"/>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032612302772363"/>
          <c:h val="0.70256997595580251"/>
        </c:manualLayout>
      </c:layout>
      <c:pie3DChart>
        <c:varyColors val="1"/>
        <c:ser>
          <c:idx val="0"/>
          <c:order val="0"/>
          <c:dPt>
            <c:idx val="0"/>
            <c:spPr>
              <a:solidFill>
                <a:srgbClr val="009BD2"/>
              </a:solidFill>
            </c:spPr>
          </c:dPt>
          <c:dPt>
            <c:idx val="1"/>
            <c:spPr>
              <a:solidFill>
                <a:srgbClr val="A7E8FF"/>
              </a:solidFill>
            </c:spPr>
          </c:dPt>
          <c:dPt>
            <c:idx val="2"/>
            <c:spPr>
              <a:solidFill>
                <a:schemeClr val="bg1">
                  <a:lumMod val="95000"/>
                </a:schemeClr>
              </a:solidFill>
            </c:spPr>
          </c:dPt>
          <c:dLbls>
            <c:showPercent val="1"/>
          </c:dLbls>
          <c:cat>
            <c:strRef>
              <c:f>'Electronic Equipment'!$A$11:$A$13</c:f>
              <c:strCache>
                <c:ptCount val="3"/>
                <c:pt idx="0">
                  <c:v>Electronic equipment manufacturing</c:v>
                </c:pt>
                <c:pt idx="1">
                  <c:v>Electronic manufacturing services</c:v>
                </c:pt>
                <c:pt idx="2">
                  <c:v>Technology distribution</c:v>
                </c:pt>
              </c:strCache>
            </c:strRef>
          </c:cat>
          <c:val>
            <c:numRef>
              <c:f>'Electronic Equipment'!$B$11:$B$13</c:f>
              <c:numCache>
                <c:formatCode>0.0</c:formatCode>
                <c:ptCount val="3"/>
                <c:pt idx="0">
                  <c:v>1440.3982999999998</c:v>
                </c:pt>
                <c:pt idx="1">
                  <c:v>219.4717</c:v>
                </c:pt>
                <c:pt idx="2">
                  <c:v>184.43</c:v>
                </c:pt>
              </c:numCache>
            </c:numRef>
          </c:val>
        </c:ser>
        <c:dLbls>
          <c:showPercent val="1"/>
        </c:dLbls>
      </c:pie3DChart>
    </c:plotArea>
    <c:legend>
      <c:legendPos val="b"/>
      <c:layout>
        <c:manualLayout>
          <c:xMode val="edge"/>
          <c:yMode val="edge"/>
          <c:x val="7.2299514284852359E-2"/>
          <c:y val="0.77739515078097765"/>
          <c:w val="0.87379153467885773"/>
          <c:h val="0.19463282124699438"/>
        </c:manualLayout>
      </c:layout>
    </c:legend>
    <c:plotVisOnly val="1"/>
  </c:chart>
  <c:txPr>
    <a:bodyPr/>
    <a:lstStyle/>
    <a:p>
      <a:pPr>
        <a:defRPr b="1"/>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409"/>
          <c:h val="0.70723201440824079"/>
        </c:manualLayout>
      </c:layout>
      <c:pie3DChart>
        <c:varyColors val="1"/>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dLbl>
              <c:idx val="3"/>
              <c:layout>
                <c:manualLayout>
                  <c:x val="1.7631761547048E-2"/>
                  <c:y val="7.1396127030513262E-2"/>
                </c:manualLayout>
              </c:layout>
              <c:showPercent val="1"/>
            </c:dLbl>
            <c:showPercent val="1"/>
          </c:dLbls>
          <c:cat>
            <c:strRef>
              <c:f>'Electronic Equipment'!$A$18:$A$21</c:f>
              <c:strCache>
                <c:ptCount val="4"/>
                <c:pt idx="0">
                  <c:v>Asia-Pacific </c:v>
                </c:pt>
                <c:pt idx="1">
                  <c:v>Americas</c:v>
                </c:pt>
                <c:pt idx="2">
                  <c:v>Europe</c:v>
                </c:pt>
                <c:pt idx="3">
                  <c:v>RoW</c:v>
                </c:pt>
              </c:strCache>
            </c:strRef>
          </c:cat>
          <c:val>
            <c:numRef>
              <c:f>'Electronic Equipment'!$B$18:$B$21</c:f>
              <c:numCache>
                <c:formatCode>0.0</c:formatCode>
                <c:ptCount val="4"/>
                <c:pt idx="0">
                  <c:v>1150.8431999999998</c:v>
                </c:pt>
                <c:pt idx="1">
                  <c:v>328.28539999999919</c:v>
                </c:pt>
                <c:pt idx="2">
                  <c:v>317.2195999999995</c:v>
                </c:pt>
                <c:pt idx="3">
                  <c:v>47.951799999999999</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91907261592367"/>
          <c:y val="5.1400554097404488E-2"/>
          <c:w val="0.74763429571303663"/>
          <c:h val="0.69966972878390199"/>
        </c:manualLayout>
      </c:layout>
      <c:barChart>
        <c:barDir val="col"/>
        <c:grouping val="clustered"/>
        <c:ser>
          <c:idx val="0"/>
          <c:order val="0"/>
          <c:tx>
            <c:strRef>
              <c:f>'electronic manufacturing'!$B$2</c:f>
              <c:strCache>
                <c:ptCount val="1"/>
                <c:pt idx="0">
                  <c:v>$ billion </c:v>
                </c:pt>
              </c:strCache>
            </c:strRef>
          </c:tx>
          <c:spPr>
            <a:solidFill>
              <a:srgbClr val="00B0F0"/>
            </a:solidFill>
          </c:spPr>
          <c:cat>
            <c:numRef>
              <c:f>'electronic manufacturing'!$A$3:$A$7</c:f>
              <c:numCache>
                <c:formatCode>General</c:formatCode>
                <c:ptCount val="5"/>
                <c:pt idx="0">
                  <c:v>2007</c:v>
                </c:pt>
                <c:pt idx="1">
                  <c:v>2008</c:v>
                </c:pt>
                <c:pt idx="2">
                  <c:v>2009</c:v>
                </c:pt>
                <c:pt idx="3">
                  <c:v>2010</c:v>
                </c:pt>
                <c:pt idx="4">
                  <c:v>2011</c:v>
                </c:pt>
              </c:numCache>
            </c:numRef>
          </c:cat>
          <c:val>
            <c:numRef>
              <c:f>'electronic manufacturing'!$B$3:$B$7</c:f>
              <c:numCache>
                <c:formatCode>0.0</c:formatCode>
                <c:ptCount val="5"/>
                <c:pt idx="0">
                  <c:v>186</c:v>
                </c:pt>
                <c:pt idx="1">
                  <c:v>185.6</c:v>
                </c:pt>
                <c:pt idx="2">
                  <c:v>160</c:v>
                </c:pt>
                <c:pt idx="3">
                  <c:v>194.6</c:v>
                </c:pt>
                <c:pt idx="4">
                  <c:v>219.6</c:v>
                </c:pt>
              </c:numCache>
            </c:numRef>
          </c:val>
        </c:ser>
        <c:axId val="76709888"/>
        <c:axId val="76712960"/>
      </c:barChart>
      <c:lineChart>
        <c:grouping val="standard"/>
        <c:ser>
          <c:idx val="1"/>
          <c:order val="1"/>
          <c:tx>
            <c:strRef>
              <c:f>'electronic manufacturing'!$C$2</c:f>
              <c:strCache>
                <c:ptCount val="1"/>
                <c:pt idx="0">
                  <c:v>% Growth </c:v>
                </c:pt>
              </c:strCache>
            </c:strRef>
          </c:tx>
          <c:spPr>
            <a:ln w="28575">
              <a:solidFill>
                <a:srgbClr val="92D050"/>
              </a:solidFill>
            </a:ln>
          </c:spPr>
          <c:marker>
            <c:symbol val="diamond"/>
            <c:size val="6"/>
            <c:spPr>
              <a:solidFill>
                <a:srgbClr val="00B050"/>
              </a:solidFill>
              <a:ln>
                <a:noFill/>
              </a:ln>
            </c:spPr>
          </c:marker>
          <c:val>
            <c:numRef>
              <c:f>'electronic manufacturing'!$C$3:$C$7</c:f>
              <c:numCache>
                <c:formatCode>0.00%</c:formatCode>
                <c:ptCount val="5"/>
                <c:pt idx="1">
                  <c:v>-2.1505376344086342E-3</c:v>
                </c:pt>
                <c:pt idx="2">
                  <c:v>-0.13793103448275887</c:v>
                </c:pt>
                <c:pt idx="3">
                  <c:v>0.21625000000000022</c:v>
                </c:pt>
                <c:pt idx="4">
                  <c:v>0.12846865364850968</c:v>
                </c:pt>
              </c:numCache>
            </c:numRef>
          </c:val>
        </c:ser>
        <c:marker val="1"/>
        <c:axId val="80447744"/>
        <c:axId val="80446208"/>
      </c:lineChart>
      <c:catAx>
        <c:axId val="76709888"/>
        <c:scaling>
          <c:orientation val="minMax"/>
        </c:scaling>
        <c:axPos val="b"/>
        <c:numFmt formatCode="General" sourceLinked="1"/>
        <c:tickLblPos val="nextTo"/>
        <c:spPr>
          <a:ln>
            <a:solidFill>
              <a:sysClr val="window" lastClr="FFFFFF">
                <a:lumMod val="95000"/>
              </a:sysClr>
            </a:solidFill>
          </a:ln>
        </c:spPr>
        <c:crossAx val="76712960"/>
        <c:crosses val="autoZero"/>
        <c:auto val="1"/>
        <c:lblAlgn val="ctr"/>
        <c:lblOffset val="100"/>
      </c:catAx>
      <c:valAx>
        <c:axId val="76712960"/>
        <c:scaling>
          <c:orientation val="minMax"/>
        </c:scaling>
        <c:axPos val="l"/>
        <c:majorGridlines>
          <c:spPr>
            <a:ln>
              <a:solidFill>
                <a:schemeClr val="bg1">
                  <a:lumMod val="95000"/>
                </a:schemeClr>
              </a:solidFill>
            </a:ln>
          </c:spPr>
        </c:majorGridlines>
        <c:numFmt formatCode="0.0" sourceLinked="1"/>
        <c:tickLblPos val="nextTo"/>
        <c:spPr>
          <a:noFill/>
          <a:ln>
            <a:solidFill>
              <a:sysClr val="window" lastClr="FFFFFF">
                <a:lumMod val="95000"/>
              </a:sysClr>
            </a:solidFill>
          </a:ln>
        </c:spPr>
        <c:crossAx val="76709888"/>
        <c:crosses val="autoZero"/>
        <c:crossBetween val="between"/>
      </c:valAx>
      <c:valAx>
        <c:axId val="80446208"/>
        <c:scaling>
          <c:orientation val="minMax"/>
        </c:scaling>
        <c:axPos val="r"/>
        <c:numFmt formatCode="General" sourceLinked="1"/>
        <c:tickLblPos val="nextTo"/>
        <c:spPr>
          <a:ln>
            <a:solidFill>
              <a:sysClr val="window" lastClr="FFFFFF">
                <a:lumMod val="95000"/>
              </a:sysClr>
            </a:solidFill>
          </a:ln>
        </c:spPr>
        <c:crossAx val="80447744"/>
        <c:crosses val="max"/>
        <c:crossBetween val="between"/>
      </c:valAx>
      <c:catAx>
        <c:axId val="80447744"/>
        <c:scaling>
          <c:orientation val="minMax"/>
        </c:scaling>
        <c:delete val="1"/>
        <c:axPos val="b"/>
        <c:numFmt formatCode="General" sourceLinked="1"/>
        <c:tickLblPos val="nextTo"/>
        <c:crossAx val="80446208"/>
        <c:crosses val="autoZero"/>
        <c:auto val="1"/>
        <c:lblAlgn val="ctr"/>
        <c:lblOffset val="100"/>
      </c:catAx>
    </c:plotArea>
    <c:legend>
      <c:legendPos val="b"/>
      <c:layout>
        <c:manualLayout>
          <c:xMode val="edge"/>
          <c:yMode val="edge"/>
          <c:x val="0.29158311461067382"/>
          <c:y val="0.90702354913969052"/>
          <c:w val="0.42301662292213482"/>
          <c:h val="7.0913385826771841E-2"/>
        </c:manualLayout>
      </c:layout>
    </c:legend>
    <c:plotVisOnly val="1"/>
    <c:dispBlanksAs val="gap"/>
  </c:chart>
  <c:txPr>
    <a:bodyPr/>
    <a:lstStyle/>
    <a:p>
      <a:pPr>
        <a:defRPr b="1"/>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31"/>
  <c:chart>
    <c:autoTitleDeleted val="1"/>
    <c:view3D>
      <c:rotX val="30"/>
      <c:perspective val="30"/>
    </c:view3D>
    <c:plotArea>
      <c:layout>
        <c:manualLayout>
          <c:layoutTarget val="inner"/>
          <c:xMode val="edge"/>
          <c:yMode val="edge"/>
          <c:x val="5.3304371436329094E-2"/>
          <c:y val="7.6417707200825913E-2"/>
          <c:w val="0.89645639122695364"/>
          <c:h val="0.70723201440824079"/>
        </c:manualLayout>
      </c:layout>
      <c:pie3DChart>
        <c:varyColors val="1"/>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dLbl>
              <c:idx val="3"/>
              <c:layout>
                <c:manualLayout>
                  <c:x val="1.7631761547048E-2"/>
                  <c:y val="7.1396127030513318E-2"/>
                </c:manualLayout>
              </c:layout>
              <c:showPercent val="1"/>
            </c:dLbl>
            <c:showPercent val="1"/>
          </c:dLbls>
          <c:cat>
            <c:strRef>
              <c:f>'electronic manufacturing'!$A$11:$A$14</c:f>
              <c:strCache>
                <c:ptCount val="4"/>
                <c:pt idx="0">
                  <c:v>computer applications</c:v>
                </c:pt>
                <c:pt idx="1">
                  <c:v>consumer, medical and aerospace</c:v>
                </c:pt>
                <c:pt idx="2">
                  <c:v>communications</c:v>
                </c:pt>
                <c:pt idx="3">
                  <c:v>Other</c:v>
                </c:pt>
              </c:strCache>
            </c:strRef>
          </c:cat>
          <c:val>
            <c:numRef>
              <c:f>'electronic manufacturing'!$B$11:$B$14</c:f>
              <c:numCache>
                <c:formatCode>0.00</c:formatCode>
                <c:ptCount val="4"/>
                <c:pt idx="0">
                  <c:v>85.644000000000005</c:v>
                </c:pt>
                <c:pt idx="1">
                  <c:v>70.271999999999991</c:v>
                </c:pt>
                <c:pt idx="2">
                  <c:v>54.9</c:v>
                </c:pt>
                <c:pt idx="3">
                  <c:v>8.7840000000000025</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309"/>
          <c:h val="0.70723201440824079"/>
        </c:manualLayout>
      </c:layout>
      <c:pie3DChart>
        <c:varyColors val="1"/>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dLbl>
              <c:idx val="3"/>
              <c:layout>
                <c:manualLayout>
                  <c:x val="1.7631761547048E-2"/>
                  <c:y val="7.1396127030513373E-2"/>
                </c:manualLayout>
              </c:layout>
              <c:showPercent val="1"/>
            </c:dLbl>
            <c:showPercent val="1"/>
          </c:dLbls>
          <c:cat>
            <c:strRef>
              <c:f>'electronic manufacturing'!$A$18:$A$21</c:f>
              <c:strCache>
                <c:ptCount val="4"/>
                <c:pt idx="0">
                  <c:v>Asia-Pacific </c:v>
                </c:pt>
                <c:pt idx="1">
                  <c:v>Americas</c:v>
                </c:pt>
                <c:pt idx="2">
                  <c:v>Europe</c:v>
                </c:pt>
                <c:pt idx="3">
                  <c:v>RoW</c:v>
                </c:pt>
              </c:strCache>
            </c:strRef>
          </c:cat>
          <c:val>
            <c:numRef>
              <c:f>'electronic manufacturing'!$B$18:$B$21</c:f>
              <c:numCache>
                <c:formatCode>0.0</c:formatCode>
                <c:ptCount val="4"/>
                <c:pt idx="0">
                  <c:v>126.27</c:v>
                </c:pt>
                <c:pt idx="1">
                  <c:v>37.112400000000001</c:v>
                </c:pt>
                <c:pt idx="2">
                  <c:v>28.987199999999966</c:v>
                </c:pt>
                <c:pt idx="3">
                  <c:v>27.230399999999989</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691907261592367"/>
          <c:y val="5.1400554097404488E-2"/>
          <c:w val="0.74763429571303663"/>
          <c:h val="0.69966972878390199"/>
        </c:manualLayout>
      </c:layout>
      <c:barChart>
        <c:barDir val="col"/>
        <c:grouping val="clustered"/>
        <c:ser>
          <c:idx val="0"/>
          <c:order val="0"/>
          <c:tx>
            <c:strRef>
              <c:f>'electronic components'!$B$2</c:f>
              <c:strCache>
                <c:ptCount val="1"/>
                <c:pt idx="0">
                  <c:v>$ billion </c:v>
                </c:pt>
              </c:strCache>
            </c:strRef>
          </c:tx>
          <c:spPr>
            <a:solidFill>
              <a:srgbClr val="00B0F0"/>
            </a:solidFill>
          </c:spPr>
          <c:cat>
            <c:numRef>
              <c:f>'electronic components'!$A$3:$A$7</c:f>
              <c:numCache>
                <c:formatCode>General</c:formatCode>
                <c:ptCount val="5"/>
                <c:pt idx="0">
                  <c:v>2007</c:v>
                </c:pt>
                <c:pt idx="1">
                  <c:v>2008</c:v>
                </c:pt>
                <c:pt idx="2">
                  <c:v>2009</c:v>
                </c:pt>
                <c:pt idx="3">
                  <c:v>2010</c:v>
                </c:pt>
                <c:pt idx="4">
                  <c:v>2011</c:v>
                </c:pt>
              </c:numCache>
            </c:numRef>
          </c:cat>
          <c:val>
            <c:numRef>
              <c:f>'electronic components'!$B$3:$B$7</c:f>
              <c:numCache>
                <c:formatCode>0.0</c:formatCode>
                <c:ptCount val="5"/>
                <c:pt idx="0">
                  <c:v>152.5</c:v>
                </c:pt>
                <c:pt idx="1">
                  <c:v>155.6</c:v>
                </c:pt>
                <c:pt idx="2">
                  <c:v>119.8</c:v>
                </c:pt>
                <c:pt idx="3">
                  <c:v>143.69999999999999</c:v>
                </c:pt>
                <c:pt idx="4">
                  <c:v>151.1</c:v>
                </c:pt>
              </c:numCache>
            </c:numRef>
          </c:val>
        </c:ser>
        <c:axId val="89425408"/>
        <c:axId val="89427328"/>
      </c:barChart>
      <c:lineChart>
        <c:grouping val="standard"/>
        <c:ser>
          <c:idx val="1"/>
          <c:order val="1"/>
          <c:tx>
            <c:strRef>
              <c:f>'electronic components'!$C$2</c:f>
              <c:strCache>
                <c:ptCount val="1"/>
                <c:pt idx="0">
                  <c:v>% Growth </c:v>
                </c:pt>
              </c:strCache>
            </c:strRef>
          </c:tx>
          <c:spPr>
            <a:ln w="28575">
              <a:solidFill>
                <a:srgbClr val="92D050"/>
              </a:solidFill>
            </a:ln>
          </c:spPr>
          <c:marker>
            <c:symbol val="diamond"/>
            <c:size val="6"/>
            <c:spPr>
              <a:solidFill>
                <a:srgbClr val="00B050"/>
              </a:solidFill>
              <a:ln>
                <a:noFill/>
              </a:ln>
            </c:spPr>
          </c:marker>
          <c:val>
            <c:numRef>
              <c:f>'electronic components'!$C$3:$C$7</c:f>
              <c:numCache>
                <c:formatCode>0.00%</c:formatCode>
                <c:ptCount val="5"/>
                <c:pt idx="1">
                  <c:v>2.0327868852458977E-2</c:v>
                </c:pt>
                <c:pt idx="2">
                  <c:v>-0.23007712082262224</c:v>
                </c:pt>
                <c:pt idx="3">
                  <c:v>0.19949916527545924</c:v>
                </c:pt>
                <c:pt idx="4">
                  <c:v>5.1496172581767606E-2</c:v>
                </c:pt>
              </c:numCache>
            </c:numRef>
          </c:val>
        </c:ser>
        <c:marker val="1"/>
        <c:axId val="89430656"/>
        <c:axId val="89429120"/>
      </c:lineChart>
      <c:catAx>
        <c:axId val="89425408"/>
        <c:scaling>
          <c:orientation val="minMax"/>
        </c:scaling>
        <c:axPos val="b"/>
        <c:numFmt formatCode="General" sourceLinked="1"/>
        <c:tickLblPos val="nextTo"/>
        <c:spPr>
          <a:ln>
            <a:solidFill>
              <a:sysClr val="window" lastClr="FFFFFF">
                <a:lumMod val="95000"/>
              </a:sysClr>
            </a:solidFill>
          </a:ln>
        </c:spPr>
        <c:crossAx val="89427328"/>
        <c:crosses val="autoZero"/>
        <c:auto val="1"/>
        <c:lblAlgn val="ctr"/>
        <c:lblOffset val="100"/>
      </c:catAx>
      <c:valAx>
        <c:axId val="89427328"/>
        <c:scaling>
          <c:orientation val="minMax"/>
        </c:scaling>
        <c:axPos val="l"/>
        <c:majorGridlines>
          <c:spPr>
            <a:ln>
              <a:solidFill>
                <a:schemeClr val="bg1">
                  <a:lumMod val="95000"/>
                </a:schemeClr>
              </a:solidFill>
            </a:ln>
          </c:spPr>
        </c:majorGridlines>
        <c:numFmt formatCode="0" sourceLinked="0"/>
        <c:tickLblPos val="nextTo"/>
        <c:spPr>
          <a:noFill/>
          <a:ln>
            <a:solidFill>
              <a:sysClr val="window" lastClr="FFFFFF">
                <a:lumMod val="95000"/>
              </a:sysClr>
            </a:solidFill>
          </a:ln>
        </c:spPr>
        <c:crossAx val="89425408"/>
        <c:crosses val="autoZero"/>
        <c:crossBetween val="between"/>
      </c:valAx>
      <c:valAx>
        <c:axId val="89429120"/>
        <c:scaling>
          <c:orientation val="minMax"/>
        </c:scaling>
        <c:axPos val="r"/>
        <c:numFmt formatCode="0%" sourceLinked="0"/>
        <c:tickLblPos val="nextTo"/>
        <c:spPr>
          <a:ln>
            <a:solidFill>
              <a:sysClr val="window" lastClr="FFFFFF">
                <a:lumMod val="95000"/>
              </a:sysClr>
            </a:solidFill>
          </a:ln>
        </c:spPr>
        <c:crossAx val="89430656"/>
        <c:crosses val="max"/>
        <c:crossBetween val="between"/>
        <c:majorUnit val="0.05"/>
      </c:valAx>
      <c:catAx>
        <c:axId val="89430656"/>
        <c:scaling>
          <c:orientation val="minMax"/>
        </c:scaling>
        <c:delete val="1"/>
        <c:axPos val="b"/>
        <c:numFmt formatCode="General" sourceLinked="1"/>
        <c:tickLblPos val="nextTo"/>
        <c:crossAx val="89429120"/>
        <c:crosses val="autoZero"/>
        <c:auto val="1"/>
        <c:lblAlgn val="ctr"/>
        <c:lblOffset val="100"/>
      </c:catAx>
    </c:plotArea>
    <c:legend>
      <c:legendPos val="b"/>
      <c:layout>
        <c:manualLayout>
          <c:xMode val="edge"/>
          <c:yMode val="edge"/>
          <c:x val="0.29158311461067382"/>
          <c:y val="0.90702354913969052"/>
          <c:w val="0.42301662292213482"/>
          <c:h val="5.3698332251898413E-2"/>
        </c:manualLayout>
      </c:layout>
    </c:legend>
    <c:plotVisOnly val="1"/>
    <c:dispBlanksAs val="gap"/>
  </c:chart>
  <c:txPr>
    <a:bodyPr/>
    <a:lstStyle/>
    <a:p>
      <a:pPr>
        <a:defRPr b="1"/>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264"/>
          <c:h val="0.70723201440824079"/>
        </c:manualLayout>
      </c:layout>
      <c:pie3DChart>
        <c:varyColors val="1"/>
        <c:ser>
          <c:idx val="2"/>
          <c:order val="2"/>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showPercent val="1"/>
          </c:dLbls>
          <c:cat>
            <c:strRef>
              <c:f>'electronic manufacturing'!$A$11:$A$14</c:f>
              <c:strCache>
                <c:ptCount val="4"/>
                <c:pt idx="0">
                  <c:v>computer applications</c:v>
                </c:pt>
                <c:pt idx="1">
                  <c:v>consumer, medical and aerospace</c:v>
                </c:pt>
                <c:pt idx="2">
                  <c:v>communications</c:v>
                </c:pt>
                <c:pt idx="3">
                  <c:v>Other</c:v>
                </c:pt>
              </c:strCache>
            </c:strRef>
          </c:cat>
          <c:val>
            <c:numRef>
              <c:f>'electronic manufacturing'!$B$11:$B$14</c:f>
              <c:numCache>
                <c:formatCode>0.00</c:formatCode>
                <c:ptCount val="4"/>
                <c:pt idx="0">
                  <c:v>85.644000000000005</c:v>
                </c:pt>
                <c:pt idx="1">
                  <c:v>70.271999999999991</c:v>
                </c:pt>
                <c:pt idx="2">
                  <c:v>54.9</c:v>
                </c:pt>
                <c:pt idx="3">
                  <c:v>8.7840000000000025</c:v>
                </c:pt>
              </c:numCache>
            </c:numRef>
          </c:val>
        </c:ser>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Pt>
            <c:idx val="4"/>
            <c:spPr>
              <a:solidFill>
                <a:schemeClr val="accent6">
                  <a:lumMod val="40000"/>
                  <a:lumOff val="60000"/>
                </a:schemeClr>
              </a:solidFill>
            </c:spPr>
          </c:dPt>
          <c:dPt>
            <c:idx val="5"/>
            <c:spPr>
              <a:solidFill>
                <a:srgbClr val="66FFFF"/>
              </a:solidFill>
            </c:spPr>
          </c:dPt>
          <c:dLbls>
            <c:dLbl>
              <c:idx val="3"/>
              <c:layout>
                <c:manualLayout>
                  <c:x val="1.7631761547048E-2"/>
                  <c:y val="7.1396127030513415E-2"/>
                </c:manualLayout>
              </c:layout>
              <c:showPercent val="1"/>
            </c:dLbl>
            <c:showPercent val="1"/>
          </c:dLbls>
          <c:cat>
            <c:strRef>
              <c:f>'electronic components'!$A$11:$A$16</c:f>
              <c:strCache>
                <c:ptCount val="6"/>
                <c:pt idx="0">
                  <c:v>Connectors</c:v>
                </c:pt>
                <c:pt idx="1">
                  <c:v>PCBs</c:v>
                </c:pt>
                <c:pt idx="2">
                  <c:v>Resistors, capacitors, inductors</c:v>
                </c:pt>
                <c:pt idx="3">
                  <c:v>LEDs</c:v>
                </c:pt>
                <c:pt idx="4">
                  <c:v>Filters &amp; oscillators</c:v>
                </c:pt>
                <c:pt idx="5">
                  <c:v>Other</c:v>
                </c:pt>
              </c:strCache>
            </c:strRef>
          </c:cat>
          <c:val>
            <c:numRef>
              <c:f>'electronic components'!$B$11:$B$16</c:f>
              <c:numCache>
                <c:formatCode>0.00</c:formatCode>
                <c:ptCount val="6"/>
                <c:pt idx="0">
                  <c:v>45.632200000000012</c:v>
                </c:pt>
                <c:pt idx="1">
                  <c:v>34.9041</c:v>
                </c:pt>
                <c:pt idx="2">
                  <c:v>33.695300000000074</c:v>
                </c:pt>
                <c:pt idx="3">
                  <c:v>9.3682000000000034</c:v>
                </c:pt>
                <c:pt idx="4">
                  <c:v>6.7994999999999992</c:v>
                </c:pt>
                <c:pt idx="5">
                  <c:v>20.549600000000002</c:v>
                </c:pt>
              </c:numCache>
            </c:numRef>
          </c:val>
        </c:ser>
        <c:ser>
          <c:idx val="1"/>
          <c:order val="1"/>
          <c:dLbls>
            <c:showPercent val="1"/>
          </c:dLbls>
          <c:cat>
            <c:strRef>
              <c:f>'electronic components'!$A$11:$A$16</c:f>
              <c:strCache>
                <c:ptCount val="6"/>
                <c:pt idx="0">
                  <c:v>Connectors</c:v>
                </c:pt>
                <c:pt idx="1">
                  <c:v>PCBs</c:v>
                </c:pt>
                <c:pt idx="2">
                  <c:v>Resistors, capacitors, inductors</c:v>
                </c:pt>
                <c:pt idx="3">
                  <c:v>LEDs</c:v>
                </c:pt>
                <c:pt idx="4">
                  <c:v>Filters &amp; oscillators</c:v>
                </c:pt>
                <c:pt idx="5">
                  <c:v>Other</c:v>
                </c:pt>
              </c:strCache>
            </c:strRef>
          </c:cat>
          <c:val>
            <c:numRef>
              <c:f>'electronic components'!$C$11:$C$16</c:f>
              <c:numCache>
                <c:formatCode>0.0%</c:formatCode>
                <c:ptCount val="6"/>
                <c:pt idx="0">
                  <c:v>0.30200000000000032</c:v>
                </c:pt>
                <c:pt idx="1">
                  <c:v>0.23100000000000001</c:v>
                </c:pt>
                <c:pt idx="2">
                  <c:v>0.223</c:v>
                </c:pt>
                <c:pt idx="3">
                  <c:v>6.2000000000000034E-2</c:v>
                </c:pt>
                <c:pt idx="4">
                  <c:v>4.5000000000000012E-2</c:v>
                </c:pt>
                <c:pt idx="5" formatCode="0.00%">
                  <c:v>0.13600000000000001</c:v>
                </c:pt>
              </c:numCache>
            </c:numRef>
          </c:val>
        </c:ser>
        <c:dLbls>
          <c:showPercent val="1"/>
        </c:dLbls>
      </c:pie3DChart>
    </c:plotArea>
    <c:legend>
      <c:legendPos val="b"/>
      <c:layout>
        <c:manualLayout>
          <c:xMode val="edge"/>
          <c:yMode val="edge"/>
          <c:x val="0.16457461645746171"/>
          <c:y val="0.77559716452766236"/>
          <c:w val="0.8324378699524474"/>
          <c:h val="0.19290677248021171"/>
        </c:manualLayout>
      </c:layout>
    </c:legend>
    <c:plotVisOnly val="1"/>
  </c:chart>
  <c:txPr>
    <a:bodyPr/>
    <a:lstStyle/>
    <a:p>
      <a:pPr>
        <a:defRPr b="1"/>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31"/>
  <c:chart>
    <c:autoTitleDeleted val="1"/>
    <c:view3D>
      <c:rotX val="30"/>
      <c:perspective val="30"/>
    </c:view3D>
    <c:plotArea>
      <c:layout>
        <c:manualLayout>
          <c:layoutTarget val="inner"/>
          <c:xMode val="edge"/>
          <c:yMode val="edge"/>
          <c:x val="5.3304371436329094E-2"/>
          <c:y val="7.6417707200825913E-2"/>
          <c:w val="0.89645639122695264"/>
          <c:h val="0.70723201440824079"/>
        </c:manualLayout>
      </c:layout>
      <c:pie3DChart>
        <c:varyColors val="1"/>
        <c:ser>
          <c:idx val="0"/>
          <c:order val="0"/>
          <c:dPt>
            <c:idx val="0"/>
            <c:spPr>
              <a:solidFill>
                <a:srgbClr val="009BD2"/>
              </a:solidFill>
            </c:spPr>
          </c:dPt>
          <c:dPt>
            <c:idx val="1"/>
            <c:spPr>
              <a:solidFill>
                <a:srgbClr val="92D050"/>
              </a:solidFill>
            </c:spPr>
          </c:dPt>
          <c:dPt>
            <c:idx val="2"/>
            <c:spPr>
              <a:solidFill>
                <a:srgbClr val="FFFF99"/>
              </a:solidFill>
            </c:spPr>
          </c:dPt>
          <c:dPt>
            <c:idx val="3"/>
            <c:spPr>
              <a:solidFill>
                <a:schemeClr val="bg1">
                  <a:lumMod val="85000"/>
                </a:schemeClr>
              </a:solidFill>
            </c:spPr>
          </c:dPt>
          <c:dLbls>
            <c:dLbl>
              <c:idx val="3"/>
              <c:layout>
                <c:manualLayout>
                  <c:x val="1.7631761547048E-2"/>
                  <c:y val="7.1396127030513415E-2"/>
                </c:manualLayout>
              </c:layout>
              <c:showPercent val="1"/>
            </c:dLbl>
            <c:showPercent val="1"/>
          </c:dLbls>
          <c:cat>
            <c:strRef>
              <c:f>'electronic components'!$A$19:$A$22</c:f>
              <c:strCache>
                <c:ptCount val="4"/>
                <c:pt idx="0">
                  <c:v>Asia-Pacific </c:v>
                </c:pt>
                <c:pt idx="1">
                  <c:v>Americas</c:v>
                </c:pt>
                <c:pt idx="2">
                  <c:v>Europe</c:v>
                </c:pt>
                <c:pt idx="3">
                  <c:v>RoW</c:v>
                </c:pt>
              </c:strCache>
            </c:strRef>
          </c:cat>
          <c:val>
            <c:numRef>
              <c:f>'electronic components'!$B$19:$B$22</c:f>
              <c:numCache>
                <c:formatCode>0.0</c:formatCode>
                <c:ptCount val="4"/>
                <c:pt idx="0">
                  <c:v>128.435</c:v>
                </c:pt>
                <c:pt idx="1">
                  <c:v>12.088000000000001</c:v>
                </c:pt>
                <c:pt idx="2">
                  <c:v>9.0660000000000043</c:v>
                </c:pt>
                <c:pt idx="3">
                  <c:v>1.5109999999999979</c:v>
                </c:pt>
              </c:numCache>
            </c:numRef>
          </c:val>
        </c:ser>
        <c:dLbls>
          <c:showPercent val="1"/>
        </c:dLbls>
      </c:pie3DChart>
    </c:plotArea>
    <c:legend>
      <c:legendPos val="b"/>
      <c:layout/>
    </c:legend>
    <c:plotVisOnly val="1"/>
  </c:chart>
  <c:txPr>
    <a:bodyPr/>
    <a:lstStyle/>
    <a:p>
      <a:pPr>
        <a:defRPr b="1"/>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5C0A2-E1C9-4803-BDDD-7EB5294ABC6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FD65538-B02B-4E3A-8DB3-E45CCE2049F1}">
      <dgm:prSet phldrT="[Text]" custT="1"/>
      <dgm:spPr/>
      <dgm:t>
        <a:bodyPr/>
        <a:lstStyle/>
        <a:p>
          <a:pPr algn="ctr">
            <a:lnSpc>
              <a:spcPct val="150000"/>
            </a:lnSpc>
          </a:pPr>
          <a:r>
            <a:rPr lang="en-US" sz="1200" b="1" dirty="0" smtClean="0">
              <a:solidFill>
                <a:schemeClr val="tx1"/>
              </a:solidFill>
              <a:latin typeface="Arial" pitchFamily="34" charset="0"/>
              <a:cs typeface="Arial" pitchFamily="34" charset="0"/>
            </a:rPr>
            <a:t>Rivalry</a:t>
          </a:r>
        </a:p>
        <a:p>
          <a:pPr algn="just">
            <a:lnSpc>
              <a:spcPct val="80000"/>
            </a:lnSpc>
          </a:pPr>
          <a:r>
            <a:rPr lang="en-US" sz="1100" dirty="0" smtClean="0">
              <a:solidFill>
                <a:schemeClr val="tx1"/>
              </a:solidFill>
              <a:latin typeface="Arial" pitchFamily="34" charset="0"/>
              <a:cs typeface="Arial" pitchFamily="34" charset="0"/>
            </a:rPr>
            <a:t>• </a:t>
          </a:r>
          <a:r>
            <a:rPr lang="en-US" sz="1100" dirty="0" smtClean="0">
              <a:solidFill>
                <a:schemeClr val="tx1"/>
              </a:solidFill>
            </a:rPr>
            <a:t>Similarity of players &amp; products creates rivalry based on branding strength &amp; players' ability to differentiate products through R&amp;D innovation.</a:t>
          </a:r>
        </a:p>
        <a:p>
          <a:pPr algn="just">
            <a:lnSpc>
              <a:spcPct val="80000"/>
            </a:lnSpc>
          </a:pPr>
          <a:r>
            <a:rPr lang="en-US" sz="1100" dirty="0" smtClean="0">
              <a:solidFill>
                <a:schemeClr val="tx1"/>
              </a:solidFill>
              <a:latin typeface="Arial"/>
              <a:cs typeface="Arial"/>
            </a:rPr>
            <a:t>• </a:t>
          </a:r>
          <a:r>
            <a:rPr lang="en-US" sz="1100" dirty="0" smtClean="0">
              <a:solidFill>
                <a:schemeClr val="tx1"/>
              </a:solidFill>
            </a:rPr>
            <a:t>Pricing is significant as a smaller step-down in price for one player could easily create price-war situation whereby margins are under threat.</a:t>
          </a:r>
        </a:p>
        <a:p>
          <a:pPr algn="just">
            <a:lnSpc>
              <a:spcPct val="80000"/>
            </a:lnSpc>
          </a:pPr>
          <a:r>
            <a:rPr lang="en-US" sz="1100" dirty="0" smtClean="0">
              <a:solidFill>
                <a:schemeClr val="tx1"/>
              </a:solidFill>
              <a:latin typeface="Arial"/>
              <a:cs typeface="Arial"/>
            </a:rPr>
            <a:t>• </a:t>
          </a:r>
          <a:r>
            <a:rPr lang="en-US" sz="1100" dirty="0" smtClean="0">
              <a:solidFill>
                <a:schemeClr val="tx1"/>
              </a:solidFill>
            </a:rPr>
            <a:t>Decline in the market intensifies rivalry as players compete for market share.</a:t>
          </a:r>
          <a:endParaRPr lang="en-US" sz="1100" dirty="0">
            <a:solidFill>
              <a:schemeClr val="tx1"/>
            </a:solidFill>
            <a:latin typeface="Arial" pitchFamily="34" charset="0"/>
            <a:cs typeface="Arial" pitchFamily="34" charset="0"/>
          </a:endParaRPr>
        </a:p>
      </dgm:t>
    </dgm:pt>
    <dgm:pt modelId="{7315C418-B075-4DE4-9025-64809BFA5D3C}" type="parTrans" cxnId="{63BEC805-EE63-40FD-8902-9FB6C7DC08A7}">
      <dgm:prSet/>
      <dgm:spPr/>
      <dgm:t>
        <a:bodyPr/>
        <a:lstStyle/>
        <a:p>
          <a:endParaRPr lang="en-US"/>
        </a:p>
      </dgm:t>
    </dgm:pt>
    <dgm:pt modelId="{8146342F-BD64-4842-A1D5-123C2A1D1A33}" type="sibTrans" cxnId="{63BEC805-EE63-40FD-8902-9FB6C7DC08A7}">
      <dgm:prSet/>
      <dgm:spPr/>
      <dgm:t>
        <a:bodyPr/>
        <a:lstStyle/>
        <a:p>
          <a:endParaRPr lang="en-US"/>
        </a:p>
      </dgm:t>
    </dgm:pt>
    <dgm:pt modelId="{25BC055E-2416-44A4-9EFF-E62A16DCD16C}">
      <dgm:prSet phldrT="[Text]" custT="1"/>
      <dgm:spPr>
        <a:solidFill>
          <a:schemeClr val="accent4">
            <a:lumMod val="75000"/>
          </a:schemeClr>
        </a:solidFill>
      </dgm:spPr>
      <dgm:t>
        <a:bodyPr/>
        <a:lstStyle/>
        <a:p>
          <a:pPr algn="ctr">
            <a:lnSpc>
              <a:spcPct val="100000"/>
            </a:lnSpc>
          </a:pPr>
          <a:r>
            <a:rPr lang="en-US" sz="1200" b="1" dirty="0" smtClean="0">
              <a:latin typeface="Arial" pitchFamily="34" charset="0"/>
              <a:cs typeface="Arial" pitchFamily="34" charset="0"/>
            </a:rPr>
            <a:t>Supplier Power</a:t>
          </a:r>
        </a:p>
        <a:p>
          <a:pPr algn="just">
            <a:lnSpc>
              <a:spcPct val="100000"/>
            </a:lnSpc>
          </a:pPr>
          <a:r>
            <a:rPr lang="en-US" sz="1100" dirty="0" smtClean="0">
              <a:latin typeface="Arial" pitchFamily="34" charset="0"/>
              <a:cs typeface="Arial" pitchFamily="34" charset="0"/>
            </a:rPr>
            <a:t>• </a:t>
          </a:r>
          <a:r>
            <a:rPr lang="en-US" sz="1100" dirty="0" smtClean="0"/>
            <a:t>Suppliers include - manufacturers of test gear, electronic components &amp; related products or offering manufacturing services.</a:t>
          </a:r>
        </a:p>
        <a:p>
          <a:pPr algn="just">
            <a:lnSpc>
              <a:spcPct val="100000"/>
            </a:lnSpc>
          </a:pPr>
          <a:r>
            <a:rPr lang="en-US" sz="1100" dirty="0" smtClean="0">
              <a:latin typeface="Arial"/>
              <a:cs typeface="Arial"/>
            </a:rPr>
            <a:t>• </a:t>
          </a:r>
          <a:r>
            <a:rPr lang="en-US" sz="1100" dirty="0" smtClean="0"/>
            <a:t>Many companies, like Sony, operate their own manufacturing facilities; some may outsource certain components (e.g. LCD panels) or technologies to third parties.</a:t>
          </a:r>
        </a:p>
        <a:p>
          <a:pPr algn="just">
            <a:lnSpc>
              <a:spcPct val="100000"/>
            </a:lnSpc>
          </a:pPr>
          <a:r>
            <a:rPr lang="en-US" sz="1100" dirty="0" smtClean="0">
              <a:latin typeface="Arial"/>
              <a:cs typeface="Arial"/>
            </a:rPr>
            <a:t>•</a:t>
          </a:r>
          <a:r>
            <a:rPr lang="en-US" sz="1100" dirty="0" smtClean="0"/>
            <a:t>Consumer electronics manufacturing benefits from scale economies, and so it is likely that there will always be a preponderance of large manufacturers upstream of the retailers</a:t>
          </a:r>
        </a:p>
        <a:p>
          <a:pPr algn="just">
            <a:lnSpc>
              <a:spcPct val="100000"/>
            </a:lnSpc>
          </a:pPr>
          <a:r>
            <a:rPr lang="en-US" sz="1100" dirty="0" smtClean="0">
              <a:latin typeface="Arial"/>
              <a:cs typeface="Arial"/>
            </a:rPr>
            <a:t>• </a:t>
          </a:r>
          <a:r>
            <a:rPr lang="en-US" sz="1100" dirty="0" smtClean="0"/>
            <a:t>Suppliers must be financially sound, skills base should merge with the company,  should have strong distribution network; meet environmental standards</a:t>
          </a:r>
          <a:endParaRPr lang="en-US" sz="1100" dirty="0">
            <a:latin typeface="Arial" pitchFamily="34" charset="0"/>
            <a:cs typeface="Arial" pitchFamily="34" charset="0"/>
          </a:endParaRPr>
        </a:p>
      </dgm:t>
    </dgm:pt>
    <dgm:pt modelId="{389B1C5B-9947-45AF-8552-01BC7F2FF6EF}" type="parTrans" cxnId="{118AD182-32CD-4F0E-A0BA-A9BCAF5B1AD5}">
      <dgm:prSet/>
      <dgm:spPr/>
      <dgm:t>
        <a:bodyPr/>
        <a:lstStyle/>
        <a:p>
          <a:endParaRPr lang="en-US"/>
        </a:p>
      </dgm:t>
    </dgm:pt>
    <dgm:pt modelId="{E639B863-4BA2-4AFE-AC1A-4E86C214F621}" type="sibTrans" cxnId="{118AD182-32CD-4F0E-A0BA-A9BCAF5B1AD5}">
      <dgm:prSet/>
      <dgm:spPr/>
      <dgm:t>
        <a:bodyPr/>
        <a:lstStyle/>
        <a:p>
          <a:endParaRPr lang="en-US"/>
        </a:p>
      </dgm:t>
    </dgm:pt>
    <dgm:pt modelId="{BE559C70-FA0B-4A10-B22B-6CD2BE9DE2B8}">
      <dgm:prSet phldrT="[Text]" custT="1"/>
      <dgm:spPr>
        <a:solidFill>
          <a:schemeClr val="accent3"/>
        </a:solidFill>
      </dgm:spPr>
      <dgm:t>
        <a:bodyPr anchor="t" anchorCtr="0"/>
        <a:lstStyle/>
        <a:p>
          <a:pPr algn="ctr">
            <a:lnSpc>
              <a:spcPct val="80000"/>
            </a:lnSpc>
          </a:pPr>
          <a:r>
            <a:rPr lang="en-US" sz="1200" b="1" dirty="0" smtClean="0">
              <a:latin typeface="Arial" pitchFamily="34" charset="0"/>
              <a:cs typeface="Arial" pitchFamily="34" charset="0"/>
            </a:rPr>
            <a:t>New Entrants</a:t>
          </a:r>
        </a:p>
        <a:p>
          <a:pPr algn="just">
            <a:lnSpc>
              <a:spcPct val="80000"/>
            </a:lnSpc>
          </a:pPr>
          <a:r>
            <a:rPr lang="en-US" sz="1100" dirty="0" smtClean="0">
              <a:latin typeface="Arial" pitchFamily="34" charset="0"/>
              <a:cs typeface="Arial" pitchFamily="34" charset="0"/>
            </a:rPr>
            <a:t>• </a:t>
          </a:r>
          <a:r>
            <a:rPr lang="en-US" sz="1100" dirty="0" smtClean="0"/>
            <a:t>High fixed costs &amp; initial capital outlay.</a:t>
          </a:r>
        </a:p>
        <a:p>
          <a:pPr algn="just">
            <a:lnSpc>
              <a:spcPct val="80000"/>
            </a:lnSpc>
          </a:pPr>
          <a:r>
            <a:rPr lang="en-US" sz="1100" dirty="0" smtClean="0">
              <a:latin typeface="Arial"/>
              <a:cs typeface="Arial"/>
            </a:rPr>
            <a:t>• </a:t>
          </a:r>
          <a:r>
            <a:rPr lang="en-US" sz="1100" dirty="0" smtClean="0"/>
            <a:t>Scale economies are important, except high-end ‘boutique’ products.</a:t>
          </a:r>
        </a:p>
        <a:p>
          <a:pPr algn="just">
            <a:lnSpc>
              <a:spcPct val="80000"/>
            </a:lnSpc>
          </a:pPr>
          <a:r>
            <a:rPr lang="en-US" sz="1100" dirty="0" smtClean="0">
              <a:latin typeface="Arial"/>
              <a:cs typeface="Arial"/>
            </a:rPr>
            <a:t>• </a:t>
          </a:r>
          <a:r>
            <a:rPr lang="en-US" sz="1100" dirty="0" smtClean="0"/>
            <a:t>Govt. regulation is not burdensome.</a:t>
          </a:r>
        </a:p>
        <a:p>
          <a:pPr algn="just">
            <a:lnSpc>
              <a:spcPct val="80000"/>
            </a:lnSpc>
          </a:pPr>
          <a:r>
            <a:rPr lang="en-US" sz="1100" dirty="0" smtClean="0">
              <a:latin typeface="Arial"/>
              <a:cs typeface="Arial"/>
            </a:rPr>
            <a:t>• </a:t>
          </a:r>
          <a:r>
            <a:rPr lang="en-US" sz="1100" dirty="0" smtClean="0"/>
            <a:t>New players face costs complying with regulations on recycling, waste disposal and on safe handling of chemical substances</a:t>
          </a:r>
        </a:p>
        <a:p>
          <a:pPr algn="just">
            <a:lnSpc>
              <a:spcPct val="80000"/>
            </a:lnSpc>
          </a:pPr>
          <a:r>
            <a:rPr lang="en-US" sz="1100" dirty="0" smtClean="0">
              <a:latin typeface="Arial"/>
              <a:cs typeface="Arial"/>
            </a:rPr>
            <a:t>• </a:t>
          </a:r>
          <a:r>
            <a:rPr lang="en-US" sz="1100" dirty="0" smtClean="0"/>
            <a:t>Market is populated by strong brands, to which end-users can be loyal.</a:t>
          </a:r>
        </a:p>
        <a:p>
          <a:pPr algn="just">
            <a:lnSpc>
              <a:spcPct val="80000"/>
            </a:lnSpc>
          </a:pPr>
          <a:r>
            <a:rPr lang="en-US" sz="1100" dirty="0" smtClean="0">
              <a:latin typeface="Arial"/>
              <a:cs typeface="Arial"/>
            </a:rPr>
            <a:t>• </a:t>
          </a:r>
          <a:r>
            <a:rPr lang="en-US" sz="1100" dirty="0" smtClean="0"/>
            <a:t>Switching costs are not very high. </a:t>
          </a:r>
        </a:p>
        <a:p>
          <a:pPr algn="just">
            <a:lnSpc>
              <a:spcPct val="80000"/>
            </a:lnSpc>
          </a:pPr>
          <a:r>
            <a:rPr lang="en-US" sz="1100" dirty="0" smtClean="0">
              <a:latin typeface="Arial"/>
              <a:cs typeface="Arial"/>
            </a:rPr>
            <a:t>• </a:t>
          </a:r>
          <a:r>
            <a:rPr lang="en-US" sz="1100" dirty="0" smtClean="0"/>
            <a:t>Deceleration in the market, currently in decline, discourages entry</a:t>
          </a:r>
          <a:endParaRPr lang="en-US" sz="1100" dirty="0">
            <a:latin typeface="Arial" pitchFamily="34" charset="0"/>
            <a:cs typeface="Arial" pitchFamily="34" charset="0"/>
          </a:endParaRPr>
        </a:p>
      </dgm:t>
    </dgm:pt>
    <dgm:pt modelId="{C896735E-61A5-45E3-8FA4-A47FB3C1F754}" type="parTrans" cxnId="{2237E231-61E1-421C-9EC8-E38BA8225391}">
      <dgm:prSet/>
      <dgm:spPr/>
      <dgm:t>
        <a:bodyPr/>
        <a:lstStyle/>
        <a:p>
          <a:endParaRPr lang="en-US"/>
        </a:p>
      </dgm:t>
    </dgm:pt>
    <dgm:pt modelId="{B3D27241-6E4E-496A-AB3C-D5ABFA2C3781}" type="sibTrans" cxnId="{2237E231-61E1-421C-9EC8-E38BA8225391}">
      <dgm:prSet/>
      <dgm:spPr/>
      <dgm:t>
        <a:bodyPr/>
        <a:lstStyle/>
        <a:p>
          <a:endParaRPr lang="en-US"/>
        </a:p>
      </dgm:t>
    </dgm:pt>
    <dgm:pt modelId="{0F5B7FD5-053B-4089-91E9-698A44493490}">
      <dgm:prSet phldrT="[Text]" custT="1"/>
      <dgm:spPr>
        <a:solidFill>
          <a:schemeClr val="accent5">
            <a:lumMod val="75000"/>
          </a:schemeClr>
        </a:solidFill>
      </dgm:spPr>
      <dgm:t>
        <a:bodyPr anchor="t" anchorCtr="0"/>
        <a:lstStyle/>
        <a:p>
          <a:pPr algn="ctr">
            <a:lnSpc>
              <a:spcPct val="100000"/>
            </a:lnSpc>
          </a:pPr>
          <a:r>
            <a:rPr lang="en-US" sz="1200" b="1" dirty="0" smtClean="0">
              <a:latin typeface="Arial" pitchFamily="34" charset="0"/>
              <a:cs typeface="Arial" pitchFamily="34" charset="0"/>
            </a:rPr>
            <a:t>Buyer Power</a:t>
          </a:r>
        </a:p>
        <a:p>
          <a:pPr algn="just">
            <a:lnSpc>
              <a:spcPct val="100000"/>
            </a:lnSpc>
          </a:pPr>
          <a:r>
            <a:rPr lang="en-US" sz="1100" dirty="0" smtClean="0">
              <a:latin typeface="Arial" pitchFamily="34" charset="0"/>
              <a:cs typeface="Arial" pitchFamily="34" charset="0"/>
            </a:rPr>
            <a:t>• </a:t>
          </a:r>
          <a:r>
            <a:rPr lang="en-US" sz="1100" dirty="0" smtClean="0"/>
            <a:t>Players might forward integrate or sell directly to consumers, reducing buyer power.</a:t>
          </a:r>
        </a:p>
        <a:p>
          <a:pPr algn="just">
            <a:lnSpc>
              <a:spcPct val="100000"/>
            </a:lnSpc>
          </a:pPr>
          <a:r>
            <a:rPr lang="en-US" sz="1100" dirty="0" smtClean="0">
              <a:latin typeface="Arial"/>
              <a:cs typeface="Arial"/>
            </a:rPr>
            <a:t>• </a:t>
          </a:r>
          <a:r>
            <a:rPr lang="en-US" sz="1100" dirty="0" smtClean="0"/>
            <a:t>Larger buyers may ‘backwards-integrate’ offering consumer electronics under their own brands.</a:t>
          </a:r>
        </a:p>
        <a:p>
          <a:pPr algn="just">
            <a:lnSpc>
              <a:spcPct val="100000"/>
            </a:lnSpc>
          </a:pPr>
          <a:r>
            <a:rPr lang="en-US" sz="1100" dirty="0" smtClean="0">
              <a:latin typeface="Arial"/>
              <a:cs typeface="Arial"/>
            </a:rPr>
            <a:t>• </a:t>
          </a:r>
          <a:r>
            <a:rPr lang="en-US" sz="1100" dirty="0" smtClean="0"/>
            <a:t>Largest &amp; best-known players are important having brand name and trust.</a:t>
          </a:r>
          <a:endParaRPr lang="en-US" sz="1100" dirty="0">
            <a:latin typeface="Arial" pitchFamily="34" charset="0"/>
            <a:cs typeface="Arial" pitchFamily="34" charset="0"/>
          </a:endParaRPr>
        </a:p>
      </dgm:t>
    </dgm:pt>
    <dgm:pt modelId="{5431C599-1224-4C1F-B7E3-A77F231D045E}" type="parTrans" cxnId="{5A6A7F27-AA06-49AD-BE43-791664A23B83}">
      <dgm:prSet/>
      <dgm:spPr/>
      <dgm:t>
        <a:bodyPr/>
        <a:lstStyle/>
        <a:p>
          <a:endParaRPr lang="en-US"/>
        </a:p>
      </dgm:t>
    </dgm:pt>
    <dgm:pt modelId="{61727350-03D1-449B-8CAF-D07DBFE72458}" type="sibTrans" cxnId="{5A6A7F27-AA06-49AD-BE43-791664A23B83}">
      <dgm:prSet/>
      <dgm:spPr/>
      <dgm:t>
        <a:bodyPr/>
        <a:lstStyle/>
        <a:p>
          <a:endParaRPr lang="en-US"/>
        </a:p>
      </dgm:t>
    </dgm:pt>
    <dgm:pt modelId="{1CCF10EC-D9EA-4B6D-8F7B-DEF489E8388C}">
      <dgm:prSet phldrT="[Text]" custT="1"/>
      <dgm:spPr>
        <a:solidFill>
          <a:schemeClr val="accent6">
            <a:lumMod val="50000"/>
          </a:schemeClr>
        </a:solidFill>
      </dgm:spPr>
      <dgm:t>
        <a:bodyPr/>
        <a:lstStyle/>
        <a:p>
          <a:pPr algn="ctr">
            <a:lnSpc>
              <a:spcPct val="100000"/>
            </a:lnSpc>
          </a:pPr>
          <a:r>
            <a:rPr lang="en-US" sz="1200" b="1" dirty="0" smtClean="0">
              <a:latin typeface="Arial" pitchFamily="34" charset="0"/>
              <a:cs typeface="Arial" pitchFamily="34" charset="0"/>
            </a:rPr>
            <a:t>Threat of Substitutes </a:t>
          </a:r>
        </a:p>
        <a:p>
          <a:pPr algn="just">
            <a:lnSpc>
              <a:spcPct val="100000"/>
            </a:lnSpc>
          </a:pPr>
          <a:r>
            <a:rPr lang="en-US" sz="1100" dirty="0" smtClean="0">
              <a:latin typeface="Arial"/>
              <a:cs typeface="Arial"/>
            </a:rPr>
            <a:t>• </a:t>
          </a:r>
          <a:r>
            <a:rPr lang="en-US" sz="1100" dirty="0" smtClean="0"/>
            <a:t>Retailers strongly influenced by end-user demand in adoption of substitutes.</a:t>
          </a:r>
        </a:p>
        <a:p>
          <a:pPr algn="just">
            <a:lnSpc>
              <a:spcPct val="100000"/>
            </a:lnSpc>
          </a:pPr>
          <a:r>
            <a:rPr lang="en-US" sz="1100" dirty="0" smtClean="0">
              <a:latin typeface="Arial"/>
              <a:cs typeface="Arial"/>
            </a:rPr>
            <a:t>• </a:t>
          </a:r>
          <a:r>
            <a:rPr lang="en-US" sz="1100" dirty="0" smtClean="0"/>
            <a:t>Potential substitutes include: PCs, functioning as home entertainment centers &amp; home offices; games consoles, fulfilling similar leisure functions to audio and video products; </a:t>
          </a:r>
          <a:r>
            <a:rPr lang="en-US" sz="1100" dirty="0" err="1" smtClean="0"/>
            <a:t>smartphones</a:t>
          </a:r>
          <a:r>
            <a:rPr lang="en-US" sz="1100" dirty="0" smtClean="0"/>
            <a:t>, like </a:t>
          </a:r>
          <a:r>
            <a:rPr lang="en-US" sz="1100" dirty="0" err="1" smtClean="0"/>
            <a:t>iPhone</a:t>
          </a:r>
          <a:r>
            <a:rPr lang="en-US" sz="1100" dirty="0" smtClean="0"/>
            <a:t> &amp; mobile phones using Google’s Android platform</a:t>
          </a:r>
        </a:p>
        <a:p>
          <a:pPr algn="just">
            <a:lnSpc>
              <a:spcPct val="100000"/>
            </a:lnSpc>
          </a:pPr>
          <a:r>
            <a:rPr lang="en-US" sz="1100" dirty="0" smtClean="0">
              <a:latin typeface="Arial"/>
              <a:cs typeface="Arial"/>
            </a:rPr>
            <a:t>• </a:t>
          </a:r>
          <a:r>
            <a:rPr lang="en-US" sz="1100" dirty="0" smtClean="0"/>
            <a:t>While companies like Toshiba are active in PC market, Sony has substantial share of consoles market.</a:t>
          </a:r>
        </a:p>
        <a:p>
          <a:pPr algn="just">
            <a:lnSpc>
              <a:spcPct val="100000"/>
            </a:lnSpc>
          </a:pPr>
          <a:r>
            <a:rPr lang="en-US" sz="1100" dirty="0" smtClean="0">
              <a:latin typeface="Arial"/>
              <a:cs typeface="Arial"/>
            </a:rPr>
            <a:t>• </a:t>
          </a:r>
          <a:r>
            <a:rPr lang="en-US" sz="1100" dirty="0" smtClean="0"/>
            <a:t>They also face indirect competition from companies like Lenovo who do not operate in consumer electronics market.</a:t>
          </a:r>
          <a:endParaRPr lang="en-US" sz="1100" dirty="0">
            <a:latin typeface="Arial" pitchFamily="34" charset="0"/>
            <a:cs typeface="Arial" pitchFamily="34" charset="0"/>
          </a:endParaRPr>
        </a:p>
      </dgm:t>
    </dgm:pt>
    <dgm:pt modelId="{3A0797D1-94A1-4A86-A444-6D95FFECD894}" type="parTrans" cxnId="{E24048DA-CC07-430D-B485-8E0EEFEBB8D4}">
      <dgm:prSet/>
      <dgm:spPr/>
      <dgm:t>
        <a:bodyPr/>
        <a:lstStyle/>
        <a:p>
          <a:endParaRPr lang="en-US"/>
        </a:p>
      </dgm:t>
    </dgm:pt>
    <dgm:pt modelId="{2C46255E-7CEE-4E56-B7B0-B5F7D905722B}" type="sibTrans" cxnId="{E24048DA-CC07-430D-B485-8E0EEFEBB8D4}">
      <dgm:prSet/>
      <dgm:spPr/>
      <dgm:t>
        <a:bodyPr/>
        <a:lstStyle/>
        <a:p>
          <a:endParaRPr lang="en-US"/>
        </a:p>
      </dgm:t>
    </dgm:pt>
    <dgm:pt modelId="{509C7C0E-EE7C-43DB-AC98-66C03E02739E}" type="pres">
      <dgm:prSet presAssocID="{D115C0A2-E1C9-4803-BDDD-7EB5294ABC6E}" presName="diagram" presStyleCnt="0">
        <dgm:presLayoutVars>
          <dgm:chMax val="1"/>
          <dgm:dir/>
          <dgm:animLvl val="ctr"/>
          <dgm:resizeHandles val="exact"/>
        </dgm:presLayoutVars>
      </dgm:prSet>
      <dgm:spPr/>
      <dgm:t>
        <a:bodyPr/>
        <a:lstStyle/>
        <a:p>
          <a:endParaRPr lang="en-US"/>
        </a:p>
      </dgm:t>
    </dgm:pt>
    <dgm:pt modelId="{7EC9DCB7-1D33-423A-9822-6BFA32629D85}" type="pres">
      <dgm:prSet presAssocID="{D115C0A2-E1C9-4803-BDDD-7EB5294ABC6E}" presName="matrix" presStyleCnt="0"/>
      <dgm:spPr/>
    </dgm:pt>
    <dgm:pt modelId="{0FE1E524-848E-4351-BDD6-C95825ECEFE0}" type="pres">
      <dgm:prSet presAssocID="{D115C0A2-E1C9-4803-BDDD-7EB5294ABC6E}" presName="tile1" presStyleLbl="node1" presStyleIdx="0" presStyleCnt="4"/>
      <dgm:spPr/>
      <dgm:t>
        <a:bodyPr/>
        <a:lstStyle/>
        <a:p>
          <a:endParaRPr lang="en-US"/>
        </a:p>
      </dgm:t>
    </dgm:pt>
    <dgm:pt modelId="{9F6F09DF-2353-42A7-AE07-4E179CDEAE15}" type="pres">
      <dgm:prSet presAssocID="{D115C0A2-E1C9-4803-BDDD-7EB5294ABC6E}" presName="tile1text" presStyleLbl="node1" presStyleIdx="0" presStyleCnt="4">
        <dgm:presLayoutVars>
          <dgm:chMax val="0"/>
          <dgm:chPref val="0"/>
          <dgm:bulletEnabled val="1"/>
        </dgm:presLayoutVars>
      </dgm:prSet>
      <dgm:spPr/>
      <dgm:t>
        <a:bodyPr/>
        <a:lstStyle/>
        <a:p>
          <a:endParaRPr lang="en-US"/>
        </a:p>
      </dgm:t>
    </dgm:pt>
    <dgm:pt modelId="{77388376-0139-43DB-8626-5773B5696A90}" type="pres">
      <dgm:prSet presAssocID="{D115C0A2-E1C9-4803-BDDD-7EB5294ABC6E}" presName="tile2" presStyleLbl="node1" presStyleIdx="1" presStyleCnt="4"/>
      <dgm:spPr/>
      <dgm:t>
        <a:bodyPr/>
        <a:lstStyle/>
        <a:p>
          <a:endParaRPr lang="en-US"/>
        </a:p>
      </dgm:t>
    </dgm:pt>
    <dgm:pt modelId="{CD40F1CD-51EA-46EE-B063-FEAE439066B2}" type="pres">
      <dgm:prSet presAssocID="{D115C0A2-E1C9-4803-BDDD-7EB5294ABC6E}" presName="tile2text" presStyleLbl="node1" presStyleIdx="1" presStyleCnt="4">
        <dgm:presLayoutVars>
          <dgm:chMax val="0"/>
          <dgm:chPref val="0"/>
          <dgm:bulletEnabled val="1"/>
        </dgm:presLayoutVars>
      </dgm:prSet>
      <dgm:spPr/>
      <dgm:t>
        <a:bodyPr/>
        <a:lstStyle/>
        <a:p>
          <a:endParaRPr lang="en-US"/>
        </a:p>
      </dgm:t>
    </dgm:pt>
    <dgm:pt modelId="{8C684996-A495-4419-B7BB-263407A4AD53}" type="pres">
      <dgm:prSet presAssocID="{D115C0A2-E1C9-4803-BDDD-7EB5294ABC6E}" presName="tile3" presStyleLbl="node1" presStyleIdx="2" presStyleCnt="4"/>
      <dgm:spPr/>
      <dgm:t>
        <a:bodyPr/>
        <a:lstStyle/>
        <a:p>
          <a:endParaRPr lang="en-US"/>
        </a:p>
      </dgm:t>
    </dgm:pt>
    <dgm:pt modelId="{700C171B-312D-42F1-B45B-6563B6D95D57}" type="pres">
      <dgm:prSet presAssocID="{D115C0A2-E1C9-4803-BDDD-7EB5294ABC6E}" presName="tile3text" presStyleLbl="node1" presStyleIdx="2" presStyleCnt="4">
        <dgm:presLayoutVars>
          <dgm:chMax val="0"/>
          <dgm:chPref val="0"/>
          <dgm:bulletEnabled val="1"/>
        </dgm:presLayoutVars>
      </dgm:prSet>
      <dgm:spPr/>
      <dgm:t>
        <a:bodyPr/>
        <a:lstStyle/>
        <a:p>
          <a:endParaRPr lang="en-US"/>
        </a:p>
      </dgm:t>
    </dgm:pt>
    <dgm:pt modelId="{ECD3462E-8404-48C1-9ED6-4F9D47ADDC59}" type="pres">
      <dgm:prSet presAssocID="{D115C0A2-E1C9-4803-BDDD-7EB5294ABC6E}" presName="tile4" presStyleLbl="node1" presStyleIdx="3" presStyleCnt="4"/>
      <dgm:spPr/>
      <dgm:t>
        <a:bodyPr/>
        <a:lstStyle/>
        <a:p>
          <a:endParaRPr lang="en-US"/>
        </a:p>
      </dgm:t>
    </dgm:pt>
    <dgm:pt modelId="{28D079CB-BABB-42E4-83C7-BD652D470035}" type="pres">
      <dgm:prSet presAssocID="{D115C0A2-E1C9-4803-BDDD-7EB5294ABC6E}" presName="tile4text" presStyleLbl="node1" presStyleIdx="3" presStyleCnt="4">
        <dgm:presLayoutVars>
          <dgm:chMax val="0"/>
          <dgm:chPref val="0"/>
          <dgm:bulletEnabled val="1"/>
        </dgm:presLayoutVars>
      </dgm:prSet>
      <dgm:spPr/>
      <dgm:t>
        <a:bodyPr/>
        <a:lstStyle/>
        <a:p>
          <a:endParaRPr lang="en-US"/>
        </a:p>
      </dgm:t>
    </dgm:pt>
    <dgm:pt modelId="{9F2583ED-98CB-4DCD-A714-DAD1D261A478}" type="pres">
      <dgm:prSet presAssocID="{D115C0A2-E1C9-4803-BDDD-7EB5294ABC6E}" presName="centerTile" presStyleLbl="fgShp" presStyleIdx="0" presStyleCnt="1" custScaleX="131086" custScaleY="104259" custLinFactNeighborX="-13404" custLinFactNeighborY="-1925">
        <dgm:presLayoutVars>
          <dgm:chMax val="0"/>
          <dgm:chPref val="0"/>
        </dgm:presLayoutVars>
      </dgm:prSet>
      <dgm:spPr/>
      <dgm:t>
        <a:bodyPr/>
        <a:lstStyle/>
        <a:p>
          <a:endParaRPr lang="en-US"/>
        </a:p>
      </dgm:t>
    </dgm:pt>
  </dgm:ptLst>
  <dgm:cxnLst>
    <dgm:cxn modelId="{7AE76D65-0D84-45EF-8D39-F9D52D62041F}" type="presOf" srcId="{7FD65538-B02B-4E3A-8DB3-E45CCE2049F1}" destId="{9F2583ED-98CB-4DCD-A714-DAD1D261A478}" srcOrd="0" destOrd="0" presId="urn:microsoft.com/office/officeart/2005/8/layout/matrix1"/>
    <dgm:cxn modelId="{37BFB5E7-DB8E-4E5D-9C6D-E6B75ADA7745}" type="presOf" srcId="{BE559C70-FA0B-4A10-B22B-6CD2BE9DE2B8}" destId="{77388376-0139-43DB-8626-5773B5696A90}" srcOrd="0" destOrd="0" presId="urn:microsoft.com/office/officeart/2005/8/layout/matrix1"/>
    <dgm:cxn modelId="{E24048DA-CC07-430D-B485-8E0EEFEBB8D4}" srcId="{7FD65538-B02B-4E3A-8DB3-E45CCE2049F1}" destId="{1CCF10EC-D9EA-4B6D-8F7B-DEF489E8388C}" srcOrd="3" destOrd="0" parTransId="{3A0797D1-94A1-4A86-A444-6D95FFECD894}" sibTransId="{2C46255E-7CEE-4E56-B7B0-B5F7D905722B}"/>
    <dgm:cxn modelId="{3A5CE10F-0923-406F-A0F3-567472A04926}" type="presOf" srcId="{D115C0A2-E1C9-4803-BDDD-7EB5294ABC6E}" destId="{509C7C0E-EE7C-43DB-AC98-66C03E02739E}" srcOrd="0" destOrd="0" presId="urn:microsoft.com/office/officeart/2005/8/layout/matrix1"/>
    <dgm:cxn modelId="{73730B0D-99FD-4AB8-AFC1-20B03C882502}" type="presOf" srcId="{25BC055E-2416-44A4-9EFF-E62A16DCD16C}" destId="{9F6F09DF-2353-42A7-AE07-4E179CDEAE15}" srcOrd="1" destOrd="0" presId="urn:microsoft.com/office/officeart/2005/8/layout/matrix1"/>
    <dgm:cxn modelId="{118AD182-32CD-4F0E-A0BA-A9BCAF5B1AD5}" srcId="{7FD65538-B02B-4E3A-8DB3-E45CCE2049F1}" destId="{25BC055E-2416-44A4-9EFF-E62A16DCD16C}" srcOrd="0" destOrd="0" parTransId="{389B1C5B-9947-45AF-8552-01BC7F2FF6EF}" sibTransId="{E639B863-4BA2-4AFE-AC1A-4E86C214F621}"/>
    <dgm:cxn modelId="{D0188B72-05E9-46B8-941F-510B159BB63B}" type="presOf" srcId="{BE559C70-FA0B-4A10-B22B-6CD2BE9DE2B8}" destId="{CD40F1CD-51EA-46EE-B063-FEAE439066B2}" srcOrd="1" destOrd="0" presId="urn:microsoft.com/office/officeart/2005/8/layout/matrix1"/>
    <dgm:cxn modelId="{3300AF27-1B27-4228-8831-896F4F4754F2}" type="presOf" srcId="{1CCF10EC-D9EA-4B6D-8F7B-DEF489E8388C}" destId="{ECD3462E-8404-48C1-9ED6-4F9D47ADDC59}" srcOrd="0" destOrd="0" presId="urn:microsoft.com/office/officeart/2005/8/layout/matrix1"/>
    <dgm:cxn modelId="{02E718B8-406C-4A88-82F2-2F29DD9679C1}" type="presOf" srcId="{25BC055E-2416-44A4-9EFF-E62A16DCD16C}" destId="{0FE1E524-848E-4351-BDD6-C95825ECEFE0}" srcOrd="0" destOrd="0" presId="urn:microsoft.com/office/officeart/2005/8/layout/matrix1"/>
    <dgm:cxn modelId="{5A6A7F27-AA06-49AD-BE43-791664A23B83}" srcId="{7FD65538-B02B-4E3A-8DB3-E45CCE2049F1}" destId="{0F5B7FD5-053B-4089-91E9-698A44493490}" srcOrd="2" destOrd="0" parTransId="{5431C599-1224-4C1F-B7E3-A77F231D045E}" sibTransId="{61727350-03D1-449B-8CAF-D07DBFE72458}"/>
    <dgm:cxn modelId="{2237E231-61E1-421C-9EC8-E38BA8225391}" srcId="{7FD65538-B02B-4E3A-8DB3-E45CCE2049F1}" destId="{BE559C70-FA0B-4A10-B22B-6CD2BE9DE2B8}" srcOrd="1" destOrd="0" parTransId="{C896735E-61A5-45E3-8FA4-A47FB3C1F754}" sibTransId="{B3D27241-6E4E-496A-AB3C-D5ABFA2C3781}"/>
    <dgm:cxn modelId="{53D85926-7E6D-4B65-8961-A832F30E571A}" type="presOf" srcId="{0F5B7FD5-053B-4089-91E9-698A44493490}" destId="{8C684996-A495-4419-B7BB-263407A4AD53}" srcOrd="0" destOrd="0" presId="urn:microsoft.com/office/officeart/2005/8/layout/matrix1"/>
    <dgm:cxn modelId="{40558037-F4BF-4864-8348-583584F0FE4A}" type="presOf" srcId="{1CCF10EC-D9EA-4B6D-8F7B-DEF489E8388C}" destId="{28D079CB-BABB-42E4-83C7-BD652D470035}" srcOrd="1" destOrd="0" presId="urn:microsoft.com/office/officeart/2005/8/layout/matrix1"/>
    <dgm:cxn modelId="{B3C281DC-8AB4-4F1F-9DCC-C264DA850C71}" type="presOf" srcId="{0F5B7FD5-053B-4089-91E9-698A44493490}" destId="{700C171B-312D-42F1-B45B-6563B6D95D57}" srcOrd="1" destOrd="0" presId="urn:microsoft.com/office/officeart/2005/8/layout/matrix1"/>
    <dgm:cxn modelId="{63BEC805-EE63-40FD-8902-9FB6C7DC08A7}" srcId="{D115C0A2-E1C9-4803-BDDD-7EB5294ABC6E}" destId="{7FD65538-B02B-4E3A-8DB3-E45CCE2049F1}" srcOrd="0" destOrd="0" parTransId="{7315C418-B075-4DE4-9025-64809BFA5D3C}" sibTransId="{8146342F-BD64-4842-A1D5-123C2A1D1A33}"/>
    <dgm:cxn modelId="{CC898E34-B8D9-4155-A677-06521F0965CE}" type="presParOf" srcId="{509C7C0E-EE7C-43DB-AC98-66C03E02739E}" destId="{7EC9DCB7-1D33-423A-9822-6BFA32629D85}" srcOrd="0" destOrd="0" presId="urn:microsoft.com/office/officeart/2005/8/layout/matrix1"/>
    <dgm:cxn modelId="{AFC8CADE-A190-4077-971F-5BEEB8296F8B}" type="presParOf" srcId="{7EC9DCB7-1D33-423A-9822-6BFA32629D85}" destId="{0FE1E524-848E-4351-BDD6-C95825ECEFE0}" srcOrd="0" destOrd="0" presId="urn:microsoft.com/office/officeart/2005/8/layout/matrix1"/>
    <dgm:cxn modelId="{292A48C7-8EB3-4A79-BB04-B405A12A2312}" type="presParOf" srcId="{7EC9DCB7-1D33-423A-9822-6BFA32629D85}" destId="{9F6F09DF-2353-42A7-AE07-4E179CDEAE15}" srcOrd="1" destOrd="0" presId="urn:microsoft.com/office/officeart/2005/8/layout/matrix1"/>
    <dgm:cxn modelId="{D9954FD7-644C-4E51-BF0C-3BEB31250104}" type="presParOf" srcId="{7EC9DCB7-1D33-423A-9822-6BFA32629D85}" destId="{77388376-0139-43DB-8626-5773B5696A90}" srcOrd="2" destOrd="0" presId="urn:microsoft.com/office/officeart/2005/8/layout/matrix1"/>
    <dgm:cxn modelId="{FADDA081-D484-4BB5-8945-16BC8303B844}" type="presParOf" srcId="{7EC9DCB7-1D33-423A-9822-6BFA32629D85}" destId="{CD40F1CD-51EA-46EE-B063-FEAE439066B2}" srcOrd="3" destOrd="0" presId="urn:microsoft.com/office/officeart/2005/8/layout/matrix1"/>
    <dgm:cxn modelId="{36E1E8EC-7374-4D1B-A498-57E03530C433}" type="presParOf" srcId="{7EC9DCB7-1D33-423A-9822-6BFA32629D85}" destId="{8C684996-A495-4419-B7BB-263407A4AD53}" srcOrd="4" destOrd="0" presId="urn:microsoft.com/office/officeart/2005/8/layout/matrix1"/>
    <dgm:cxn modelId="{3A3189B5-5B22-4D2B-8BA5-DC9C5D622827}" type="presParOf" srcId="{7EC9DCB7-1D33-423A-9822-6BFA32629D85}" destId="{700C171B-312D-42F1-B45B-6563B6D95D57}" srcOrd="5" destOrd="0" presId="urn:microsoft.com/office/officeart/2005/8/layout/matrix1"/>
    <dgm:cxn modelId="{230EDA28-F33D-4F24-A2CA-11179A3C434D}" type="presParOf" srcId="{7EC9DCB7-1D33-423A-9822-6BFA32629D85}" destId="{ECD3462E-8404-48C1-9ED6-4F9D47ADDC59}" srcOrd="6" destOrd="0" presId="urn:microsoft.com/office/officeart/2005/8/layout/matrix1"/>
    <dgm:cxn modelId="{316B0D14-AB34-4E03-8DB4-2D319881220F}" type="presParOf" srcId="{7EC9DCB7-1D33-423A-9822-6BFA32629D85}" destId="{28D079CB-BABB-42E4-83C7-BD652D470035}" srcOrd="7" destOrd="0" presId="urn:microsoft.com/office/officeart/2005/8/layout/matrix1"/>
    <dgm:cxn modelId="{CDA7404F-74E6-4231-BB83-A51D05990C39}" type="presParOf" srcId="{509C7C0E-EE7C-43DB-AC98-66C03E02739E}" destId="{9F2583ED-98CB-4DCD-A714-DAD1D261A478}" srcOrd="1" destOrd="0" presId="urn:microsoft.com/office/officeart/2005/8/layout/matrix1"/>
  </dgm:cxnLst>
  <dgm:bg/>
  <dgm:whole/>
</dgm:dataModel>
</file>

<file path=ppt/diagrams/data2.xml><?xml version="1.0" encoding="utf-8"?>
<dgm:dataModel xmlns:dgm="http://schemas.openxmlformats.org/drawingml/2006/diagram" xmlns:a="http://schemas.openxmlformats.org/drawingml/2006/main">
  <dgm:ptLst>
    <dgm:pt modelId="{DE145C5F-8899-4FB1-AC5D-6483C8C09B6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B7AFBD9-E1CC-4D39-A0B1-CA32E10B6637}">
      <dgm:prSet phldrT="[Text]" custT="1"/>
      <dgm:spPr>
        <a:solidFill>
          <a:srgbClr val="00B0F0"/>
        </a:solidFill>
        <a:ln>
          <a:noFill/>
        </a:ln>
      </dgm:spPr>
      <dgm:t>
        <a:bodyPr/>
        <a:lstStyle/>
        <a:p>
          <a:r>
            <a:rPr lang="en-US" sz="1600" b="1" dirty="0" smtClean="0">
              <a:latin typeface="+mj-lt"/>
            </a:rPr>
            <a:t>Growth Drivers</a:t>
          </a:r>
          <a:endParaRPr lang="en-US" sz="1600" b="1" dirty="0">
            <a:latin typeface="+mj-lt"/>
          </a:endParaRPr>
        </a:p>
      </dgm:t>
    </dgm:pt>
    <dgm:pt modelId="{83005BAA-EFB7-4B54-89CD-4B862E2E595D}" type="parTrans" cxnId="{831D379D-BBAE-499A-AC4C-1586CC699723}">
      <dgm:prSet/>
      <dgm:spPr/>
      <dgm:t>
        <a:bodyPr/>
        <a:lstStyle/>
        <a:p>
          <a:endParaRPr lang="en-US"/>
        </a:p>
      </dgm:t>
    </dgm:pt>
    <dgm:pt modelId="{DE8C10B3-12A0-4696-A0D2-905FF1B40B41}" type="sibTrans" cxnId="{831D379D-BBAE-499A-AC4C-1586CC699723}">
      <dgm:prSet/>
      <dgm:spPr/>
      <dgm:t>
        <a:bodyPr/>
        <a:lstStyle/>
        <a:p>
          <a:endParaRPr lang="en-US"/>
        </a:p>
      </dgm:t>
    </dgm:pt>
    <dgm:pt modelId="{FCA06EC4-A78F-4C11-A92A-F705C7E633C6}">
      <dgm:prSet phldrT="[Text]" custT="1"/>
      <dgm:spPr>
        <a:solidFill>
          <a:srgbClr val="D7EFFA">
            <a:alpha val="90000"/>
          </a:srgbClr>
        </a:solidFill>
        <a:ln>
          <a:noFill/>
        </a:ln>
      </dgm:spPr>
      <dgm:t>
        <a:bodyPr/>
        <a:lstStyle/>
        <a:p>
          <a:pPr algn="just"/>
          <a:r>
            <a:rPr lang="en-US" sz="1200" dirty="0" smtClean="0"/>
            <a:t>Huge demand for </a:t>
          </a:r>
          <a:r>
            <a:rPr lang="en-US" sz="1200" dirty="0" err="1" smtClean="0"/>
            <a:t>iPad</a:t>
          </a:r>
          <a:r>
            <a:rPr lang="en-US" sz="1200" dirty="0" smtClean="0"/>
            <a:t>, tablets &amp; notebooks as low to mid-range portable PCs continue to dominate the market.</a:t>
          </a:r>
        </a:p>
      </dgm:t>
    </dgm:pt>
    <dgm:pt modelId="{57B44CD3-1B44-4F02-9868-538B295A53A1}" type="parTrans" cxnId="{F8662F13-B421-4520-94B7-79BD7592CA6C}">
      <dgm:prSet/>
      <dgm:spPr/>
      <dgm:t>
        <a:bodyPr/>
        <a:lstStyle/>
        <a:p>
          <a:endParaRPr lang="en-US"/>
        </a:p>
      </dgm:t>
    </dgm:pt>
    <dgm:pt modelId="{D1DB3159-4CED-4D4A-A3D8-497681679611}" type="sibTrans" cxnId="{F8662F13-B421-4520-94B7-79BD7592CA6C}">
      <dgm:prSet/>
      <dgm:spPr/>
      <dgm:t>
        <a:bodyPr/>
        <a:lstStyle/>
        <a:p>
          <a:endParaRPr lang="en-US"/>
        </a:p>
      </dgm:t>
    </dgm:pt>
    <dgm:pt modelId="{9F2B8015-1350-408B-8F12-03E2D97BB4CE}">
      <dgm:prSet phldrT="[Text]" custT="1"/>
      <dgm:spPr>
        <a:solidFill>
          <a:srgbClr val="C00000"/>
        </a:solidFill>
        <a:ln>
          <a:noFill/>
        </a:ln>
      </dgm:spPr>
      <dgm:t>
        <a:bodyPr/>
        <a:lstStyle/>
        <a:p>
          <a:r>
            <a:rPr lang="en-US" sz="1600" b="1" dirty="0" smtClean="0">
              <a:latin typeface="+mj-lt"/>
            </a:rPr>
            <a:t>Growth Challenges</a:t>
          </a:r>
          <a:endParaRPr lang="en-US" sz="1600" b="1" dirty="0">
            <a:latin typeface="+mj-lt"/>
          </a:endParaRPr>
        </a:p>
      </dgm:t>
    </dgm:pt>
    <dgm:pt modelId="{DACB6DF5-A8C5-4336-B895-F3D4E3590418}" type="parTrans" cxnId="{3D186C3A-C321-4313-8FA2-D5584A69DF58}">
      <dgm:prSet/>
      <dgm:spPr/>
      <dgm:t>
        <a:bodyPr/>
        <a:lstStyle/>
        <a:p>
          <a:endParaRPr lang="en-US"/>
        </a:p>
      </dgm:t>
    </dgm:pt>
    <dgm:pt modelId="{20DA66E6-4752-49D3-AF46-F3C0C7E2B15B}" type="sibTrans" cxnId="{3D186C3A-C321-4313-8FA2-D5584A69DF58}">
      <dgm:prSet/>
      <dgm:spPr/>
      <dgm:t>
        <a:bodyPr/>
        <a:lstStyle/>
        <a:p>
          <a:endParaRPr lang="en-US"/>
        </a:p>
      </dgm:t>
    </dgm:pt>
    <dgm:pt modelId="{4F5BBB74-3961-4102-9064-5F62967BDC02}">
      <dgm:prSet phldrT="[Text]" custT="1"/>
      <dgm:spPr>
        <a:solidFill>
          <a:schemeClr val="accent2">
            <a:lumMod val="20000"/>
            <a:lumOff val="80000"/>
            <a:alpha val="90000"/>
          </a:schemeClr>
        </a:solidFill>
        <a:ln>
          <a:noFill/>
        </a:ln>
      </dgm:spPr>
      <dgm:t>
        <a:bodyPr/>
        <a:lstStyle/>
        <a:p>
          <a:pPr algn="just" rtl="0"/>
          <a:r>
            <a:rPr lang="en-US" sz="1100" dirty="0" smtClean="0">
              <a:solidFill>
                <a:schemeClr val="tx1"/>
              </a:solidFill>
              <a:latin typeface="+mn-lt"/>
            </a:rPr>
            <a:t>Shorter product life cycles in consumer electronics.</a:t>
          </a:r>
          <a:endParaRPr lang="en-US" sz="1100" dirty="0">
            <a:solidFill>
              <a:schemeClr val="tx1"/>
            </a:solidFill>
            <a:latin typeface="+mn-lt"/>
          </a:endParaRPr>
        </a:p>
      </dgm:t>
    </dgm:pt>
    <dgm:pt modelId="{115A2266-922D-4470-BDC0-95A13745E414}" type="parTrans" cxnId="{F5909998-BBE9-4316-B177-48BBB4C30AFF}">
      <dgm:prSet/>
      <dgm:spPr/>
      <dgm:t>
        <a:bodyPr/>
        <a:lstStyle/>
        <a:p>
          <a:endParaRPr lang="en-US"/>
        </a:p>
      </dgm:t>
    </dgm:pt>
    <dgm:pt modelId="{74F90120-6E6D-418B-AC38-8D8232005C50}" type="sibTrans" cxnId="{F5909998-BBE9-4316-B177-48BBB4C30AFF}">
      <dgm:prSet/>
      <dgm:spPr/>
      <dgm:t>
        <a:bodyPr/>
        <a:lstStyle/>
        <a:p>
          <a:endParaRPr lang="en-US"/>
        </a:p>
      </dgm:t>
    </dgm:pt>
    <dgm:pt modelId="{73C54535-25A2-4FE3-9AB3-7FF8156E540D}">
      <dgm:prSet custT="1"/>
      <dgm:spPr/>
      <dgm:t>
        <a:bodyPr/>
        <a:lstStyle/>
        <a:p>
          <a:r>
            <a:rPr lang="en-US" sz="1200" smtClean="0"/>
            <a:t>Increasing demand of smart phones, LCD &amp; Plasma TV screens, music players and other electronics gadgets.</a:t>
          </a:r>
          <a:endParaRPr lang="en-US" sz="1200" dirty="0"/>
        </a:p>
      </dgm:t>
    </dgm:pt>
    <dgm:pt modelId="{65578D29-A956-4F28-A3D4-B720D33292F8}" type="parTrans" cxnId="{0175C874-9954-4695-9479-A684DA262B2F}">
      <dgm:prSet/>
      <dgm:spPr/>
      <dgm:t>
        <a:bodyPr/>
        <a:lstStyle/>
        <a:p>
          <a:endParaRPr lang="en-US"/>
        </a:p>
      </dgm:t>
    </dgm:pt>
    <dgm:pt modelId="{5EA09333-7E5A-49D0-844D-584CCF98B03B}" type="sibTrans" cxnId="{0175C874-9954-4695-9479-A684DA262B2F}">
      <dgm:prSet/>
      <dgm:spPr/>
      <dgm:t>
        <a:bodyPr/>
        <a:lstStyle/>
        <a:p>
          <a:endParaRPr lang="en-US"/>
        </a:p>
      </dgm:t>
    </dgm:pt>
    <dgm:pt modelId="{1E35EA3E-0685-4B1F-B797-C5EC90EADDF0}">
      <dgm:prSet custT="1"/>
      <dgm:spPr/>
      <dgm:t>
        <a:bodyPr/>
        <a:lstStyle/>
        <a:p>
          <a:r>
            <a:rPr lang="en-US" sz="1200" smtClean="0"/>
            <a:t>Rising demand in consumer electronics due to economic growth in Emerging markets.</a:t>
          </a:r>
          <a:endParaRPr lang="en-US" sz="1200" dirty="0"/>
        </a:p>
      </dgm:t>
    </dgm:pt>
    <dgm:pt modelId="{25916D90-6ABE-493E-B89F-761459728C0D}" type="parTrans" cxnId="{9DCE68E3-7D20-445F-BF0F-40C640A0C0C6}">
      <dgm:prSet/>
      <dgm:spPr/>
      <dgm:t>
        <a:bodyPr/>
        <a:lstStyle/>
        <a:p>
          <a:endParaRPr lang="en-US"/>
        </a:p>
      </dgm:t>
    </dgm:pt>
    <dgm:pt modelId="{796AE286-D697-417B-89B5-0AD849F7F247}" type="sibTrans" cxnId="{9DCE68E3-7D20-445F-BF0F-40C640A0C0C6}">
      <dgm:prSet/>
      <dgm:spPr/>
      <dgm:t>
        <a:bodyPr/>
        <a:lstStyle/>
        <a:p>
          <a:endParaRPr lang="en-US"/>
        </a:p>
      </dgm:t>
    </dgm:pt>
    <dgm:pt modelId="{8AC7D515-3751-44BB-AC4E-0589CBF31EBE}">
      <dgm:prSet custT="1"/>
      <dgm:spPr/>
      <dgm:t>
        <a:bodyPr/>
        <a:lstStyle/>
        <a:p>
          <a:r>
            <a:rPr lang="en-US" sz="1200" dirty="0" smtClean="0"/>
            <a:t>Solid growth expected in much larger markets of North America, Europe and Asia Pacific. </a:t>
          </a:r>
          <a:endParaRPr lang="en-US" sz="1200" dirty="0"/>
        </a:p>
      </dgm:t>
    </dgm:pt>
    <dgm:pt modelId="{A0827631-F486-4522-AC09-92AFC76A7758}" type="parTrans" cxnId="{7FDD2C87-D033-44FF-9100-961F579727F7}">
      <dgm:prSet/>
      <dgm:spPr/>
      <dgm:t>
        <a:bodyPr/>
        <a:lstStyle/>
        <a:p>
          <a:endParaRPr lang="en-US"/>
        </a:p>
      </dgm:t>
    </dgm:pt>
    <dgm:pt modelId="{DDA1EF35-A30A-40A8-AEF1-D35C7004BD3B}" type="sibTrans" cxnId="{7FDD2C87-D033-44FF-9100-961F579727F7}">
      <dgm:prSet/>
      <dgm:spPr/>
      <dgm:t>
        <a:bodyPr/>
        <a:lstStyle/>
        <a:p>
          <a:endParaRPr lang="en-US"/>
        </a:p>
      </dgm:t>
    </dgm:pt>
    <dgm:pt modelId="{CCCDE688-6C83-4D0E-84AB-2E8A28CAE2D7}">
      <dgm:prSet custT="1"/>
      <dgm:spPr/>
      <dgm:t>
        <a:bodyPr/>
        <a:lstStyle/>
        <a:p>
          <a:pPr rtl="0"/>
          <a:r>
            <a:rPr kumimoji="0" lang="en-US" sz="1100" b="0" i="0" u="none" strike="noStrike" cap="none" spc="0" normalizeH="0" baseline="0" noProof="0" dirty="0" smtClean="0">
              <a:ln>
                <a:noFill/>
              </a:ln>
              <a:solidFill>
                <a:schemeClr val="tx1"/>
              </a:solidFill>
              <a:effectLst/>
              <a:uLnTx/>
              <a:uFillTx/>
              <a:latin typeface="+mn-lt"/>
              <a:ea typeface="+mn-ea"/>
              <a:cs typeface="+mn-cs"/>
            </a:rPr>
            <a:t>Silicon shortage in semiconductor industry due to</a:t>
          </a:r>
          <a:r>
            <a:rPr kumimoji="0" lang="en-US" sz="1100" b="0" i="0" u="none" strike="noStrike" cap="none" spc="0" normalizeH="0" noProof="0" dirty="0" smtClean="0">
              <a:ln>
                <a:noFill/>
              </a:ln>
              <a:solidFill>
                <a:schemeClr val="tx1"/>
              </a:solidFill>
              <a:effectLst/>
              <a:uLnTx/>
              <a:uFillTx/>
              <a:latin typeface="+mn-lt"/>
              <a:ea typeface="+mn-ea"/>
              <a:cs typeface="+mn-cs"/>
            </a:rPr>
            <a:t> the disaster in Japan may affect the demand queues in consumer electronics industry.</a:t>
          </a:r>
          <a:endParaRPr lang="en-US" sz="1100" dirty="0">
            <a:solidFill>
              <a:schemeClr val="tx1"/>
            </a:solidFill>
            <a:latin typeface="+mn-lt"/>
          </a:endParaRPr>
        </a:p>
      </dgm:t>
    </dgm:pt>
    <dgm:pt modelId="{6EFC0FD3-4207-4D7A-BEF0-27A613869C29}" type="parTrans" cxnId="{8C7D4C73-D7B9-4F28-B4FF-9B072983CC7D}">
      <dgm:prSet/>
      <dgm:spPr/>
      <dgm:t>
        <a:bodyPr/>
        <a:lstStyle/>
        <a:p>
          <a:endParaRPr lang="en-US"/>
        </a:p>
      </dgm:t>
    </dgm:pt>
    <dgm:pt modelId="{A974AF94-CBA4-4D18-BBD7-8ED330F3BA13}" type="sibTrans" cxnId="{8C7D4C73-D7B9-4F28-B4FF-9B072983CC7D}">
      <dgm:prSet/>
      <dgm:spPr/>
      <dgm:t>
        <a:bodyPr/>
        <a:lstStyle/>
        <a:p>
          <a:endParaRPr lang="en-US"/>
        </a:p>
      </dgm:t>
    </dgm:pt>
    <dgm:pt modelId="{2C499155-EA87-4A0E-9EF8-4139811E4854}">
      <dgm:prSet custT="1"/>
      <dgm:spPr/>
      <dgm:t>
        <a:bodyPr/>
        <a:lstStyle/>
        <a:p>
          <a:r>
            <a:rPr lang="en-US" sz="1100" dirty="0" smtClean="0">
              <a:solidFill>
                <a:schemeClr val="tx1"/>
              </a:solidFill>
              <a:latin typeface="+mn-lt"/>
            </a:rPr>
            <a:t>Slowed operations in Japanese semiconductor wafer </a:t>
          </a:r>
          <a:r>
            <a:rPr lang="en-US" sz="1100" dirty="0" err="1" smtClean="0">
              <a:solidFill>
                <a:schemeClr val="tx1"/>
              </a:solidFill>
              <a:latin typeface="+mn-lt"/>
            </a:rPr>
            <a:t>fabs</a:t>
          </a:r>
          <a:r>
            <a:rPr lang="en-US" sz="1100" dirty="0" smtClean="0">
              <a:solidFill>
                <a:schemeClr val="tx1"/>
              </a:solidFill>
              <a:latin typeface="+mn-lt"/>
            </a:rPr>
            <a:t> can lead to a  foundry wafer pricing increase in the near term</a:t>
          </a:r>
          <a:endParaRPr lang="en-US" sz="1100" dirty="0"/>
        </a:p>
      </dgm:t>
    </dgm:pt>
    <dgm:pt modelId="{D8DB64CF-D3A2-4409-976B-A59911DEA2BF}" type="parTrans" cxnId="{E7C6CC14-AF28-4EBB-BD47-44159ED7B117}">
      <dgm:prSet/>
      <dgm:spPr/>
      <dgm:t>
        <a:bodyPr/>
        <a:lstStyle/>
        <a:p>
          <a:endParaRPr lang="en-US"/>
        </a:p>
      </dgm:t>
    </dgm:pt>
    <dgm:pt modelId="{9CA7AC37-7B3B-462B-9962-87C13183A14B}" type="sibTrans" cxnId="{E7C6CC14-AF28-4EBB-BD47-44159ED7B117}">
      <dgm:prSet/>
      <dgm:spPr/>
      <dgm:t>
        <a:bodyPr/>
        <a:lstStyle/>
        <a:p>
          <a:endParaRPr lang="en-US"/>
        </a:p>
      </dgm:t>
    </dgm:pt>
    <dgm:pt modelId="{CC75D133-79E8-4D77-B7D6-F4E2BD8084D7}">
      <dgm:prSet phldrT="[Text]" custT="1"/>
      <dgm:spPr>
        <a:solidFill>
          <a:schemeClr val="accent2">
            <a:lumMod val="20000"/>
            <a:lumOff val="80000"/>
            <a:alpha val="90000"/>
          </a:schemeClr>
        </a:solidFill>
        <a:ln>
          <a:noFill/>
        </a:ln>
      </dgm:spPr>
      <dgm:t>
        <a:bodyPr/>
        <a:lstStyle/>
        <a:p>
          <a:pPr algn="just" rtl="0"/>
          <a:r>
            <a:rPr lang="en-US" sz="1100" dirty="0" smtClean="0">
              <a:solidFill>
                <a:schemeClr val="tx1"/>
              </a:solidFill>
              <a:latin typeface="+mn-lt"/>
            </a:rPr>
            <a:t>Global economic downturn causing lower demand </a:t>
          </a:r>
          <a:endParaRPr lang="en-US" sz="1100" dirty="0">
            <a:solidFill>
              <a:schemeClr val="tx1"/>
            </a:solidFill>
            <a:latin typeface="+mn-lt"/>
          </a:endParaRPr>
        </a:p>
      </dgm:t>
    </dgm:pt>
    <dgm:pt modelId="{A4645978-E30B-4D0C-859A-DEF47144DB14}" type="parTrans" cxnId="{E2CC4A1A-6A0F-4F5A-9605-083916774F08}">
      <dgm:prSet/>
      <dgm:spPr/>
      <dgm:t>
        <a:bodyPr/>
        <a:lstStyle/>
        <a:p>
          <a:endParaRPr lang="en-US"/>
        </a:p>
      </dgm:t>
    </dgm:pt>
    <dgm:pt modelId="{B9A276C2-D88F-4986-A557-DED26F979A81}" type="sibTrans" cxnId="{E2CC4A1A-6A0F-4F5A-9605-083916774F08}">
      <dgm:prSet/>
      <dgm:spPr/>
      <dgm:t>
        <a:bodyPr/>
        <a:lstStyle/>
        <a:p>
          <a:endParaRPr lang="en-US"/>
        </a:p>
      </dgm:t>
    </dgm:pt>
    <dgm:pt modelId="{D4108613-3063-4339-A8E2-E3C4A845A473}">
      <dgm:prSet phldrT="[Text]" custT="1"/>
      <dgm:spPr>
        <a:solidFill>
          <a:srgbClr val="D7EFFA">
            <a:alpha val="90000"/>
          </a:srgbClr>
        </a:solidFill>
        <a:ln>
          <a:noFill/>
        </a:ln>
      </dgm:spPr>
      <dgm:t>
        <a:bodyPr/>
        <a:lstStyle/>
        <a:p>
          <a:pPr algn="just"/>
          <a:r>
            <a:rPr lang="en-US" sz="1200" dirty="0" smtClean="0"/>
            <a:t>Smartphone and Table Computer Ownership an Purchase Plans </a:t>
          </a:r>
          <a:r>
            <a:rPr lang="en-US" sz="1200" dirty="0" err="1" smtClean="0"/>
            <a:t>Growin</a:t>
          </a:r>
          <a:r>
            <a:rPr lang="en-US" sz="1200" dirty="0" smtClean="0"/>
            <a:t> Exponentially</a:t>
          </a:r>
        </a:p>
      </dgm:t>
    </dgm:pt>
    <dgm:pt modelId="{8628BDF1-1F56-4E13-B076-2AD2583B73E9}" type="parTrans" cxnId="{D55F28D5-35CB-443D-B9E1-251C31DDD8B0}">
      <dgm:prSet/>
      <dgm:spPr/>
    </dgm:pt>
    <dgm:pt modelId="{8056B399-BA84-49E6-A000-1C0ADD55DED8}" type="sibTrans" cxnId="{D55F28D5-35CB-443D-B9E1-251C31DDD8B0}">
      <dgm:prSet/>
      <dgm:spPr/>
    </dgm:pt>
    <dgm:pt modelId="{5CF3743B-EFF3-4EF3-9DD1-FD9EF6E4413B}" type="pres">
      <dgm:prSet presAssocID="{DE145C5F-8899-4FB1-AC5D-6483C8C09B68}" presName="Name0" presStyleCnt="0">
        <dgm:presLayoutVars>
          <dgm:dir/>
          <dgm:animLvl val="lvl"/>
          <dgm:resizeHandles val="exact"/>
        </dgm:presLayoutVars>
      </dgm:prSet>
      <dgm:spPr/>
      <dgm:t>
        <a:bodyPr/>
        <a:lstStyle/>
        <a:p>
          <a:endParaRPr lang="en-US"/>
        </a:p>
      </dgm:t>
    </dgm:pt>
    <dgm:pt modelId="{3D8ED126-D366-404F-B9FE-86DAA766B2D5}" type="pres">
      <dgm:prSet presAssocID="{CB7AFBD9-E1CC-4D39-A0B1-CA32E10B6637}" presName="composite" presStyleCnt="0"/>
      <dgm:spPr/>
    </dgm:pt>
    <dgm:pt modelId="{35B5EAB6-0E84-4054-B25A-8C48C79DD63A}" type="pres">
      <dgm:prSet presAssocID="{CB7AFBD9-E1CC-4D39-A0B1-CA32E10B6637}" presName="parTx" presStyleLbl="alignNode1" presStyleIdx="0" presStyleCnt="2" custScaleY="62556" custLinFactNeighborY="-27676">
        <dgm:presLayoutVars>
          <dgm:chMax val="0"/>
          <dgm:chPref val="0"/>
          <dgm:bulletEnabled val="1"/>
        </dgm:presLayoutVars>
      </dgm:prSet>
      <dgm:spPr/>
      <dgm:t>
        <a:bodyPr/>
        <a:lstStyle/>
        <a:p>
          <a:endParaRPr lang="en-US"/>
        </a:p>
      </dgm:t>
    </dgm:pt>
    <dgm:pt modelId="{61452A4F-AB85-443E-86BC-AB9B072AEAF6}" type="pres">
      <dgm:prSet presAssocID="{CB7AFBD9-E1CC-4D39-A0B1-CA32E10B6637}" presName="desTx" presStyleLbl="alignAccFollowNode1" presStyleIdx="0" presStyleCnt="2">
        <dgm:presLayoutVars>
          <dgm:bulletEnabled val="1"/>
        </dgm:presLayoutVars>
      </dgm:prSet>
      <dgm:spPr/>
      <dgm:t>
        <a:bodyPr/>
        <a:lstStyle/>
        <a:p>
          <a:endParaRPr lang="en-US"/>
        </a:p>
      </dgm:t>
    </dgm:pt>
    <dgm:pt modelId="{4DC7BE02-71AC-4F64-A207-470882E28007}" type="pres">
      <dgm:prSet presAssocID="{DE8C10B3-12A0-4696-A0D2-905FF1B40B41}" presName="space" presStyleCnt="0"/>
      <dgm:spPr/>
    </dgm:pt>
    <dgm:pt modelId="{736DF889-6334-484F-9A0B-D28E6A2877D3}" type="pres">
      <dgm:prSet presAssocID="{9F2B8015-1350-408B-8F12-03E2D97BB4CE}" presName="composite" presStyleCnt="0"/>
      <dgm:spPr/>
    </dgm:pt>
    <dgm:pt modelId="{4140D226-D61F-4715-A111-99C22227ED5A}" type="pres">
      <dgm:prSet presAssocID="{9F2B8015-1350-408B-8F12-03E2D97BB4CE}" presName="parTx" presStyleLbl="alignNode1" presStyleIdx="1" presStyleCnt="2" custScaleY="62556" custLinFactNeighborY="-27676">
        <dgm:presLayoutVars>
          <dgm:chMax val="0"/>
          <dgm:chPref val="0"/>
          <dgm:bulletEnabled val="1"/>
        </dgm:presLayoutVars>
      </dgm:prSet>
      <dgm:spPr/>
      <dgm:t>
        <a:bodyPr/>
        <a:lstStyle/>
        <a:p>
          <a:endParaRPr lang="en-US"/>
        </a:p>
      </dgm:t>
    </dgm:pt>
    <dgm:pt modelId="{1278B7DD-C405-4E21-B4FF-D08CCE752F63}" type="pres">
      <dgm:prSet presAssocID="{9F2B8015-1350-408B-8F12-03E2D97BB4CE}" presName="desTx" presStyleLbl="alignAccFollowNode1" presStyleIdx="1" presStyleCnt="2">
        <dgm:presLayoutVars>
          <dgm:bulletEnabled val="1"/>
        </dgm:presLayoutVars>
      </dgm:prSet>
      <dgm:spPr/>
      <dgm:t>
        <a:bodyPr/>
        <a:lstStyle/>
        <a:p>
          <a:endParaRPr lang="en-US"/>
        </a:p>
      </dgm:t>
    </dgm:pt>
  </dgm:ptLst>
  <dgm:cxnLst>
    <dgm:cxn modelId="{059AB3C5-5DBD-4105-AC16-816D605778B0}" type="presOf" srcId="{CC75D133-79E8-4D77-B7D6-F4E2BD8084D7}" destId="{1278B7DD-C405-4E21-B4FF-D08CCE752F63}" srcOrd="0" destOrd="1" presId="urn:microsoft.com/office/officeart/2005/8/layout/hList1"/>
    <dgm:cxn modelId="{831D379D-BBAE-499A-AC4C-1586CC699723}" srcId="{DE145C5F-8899-4FB1-AC5D-6483C8C09B68}" destId="{CB7AFBD9-E1CC-4D39-A0B1-CA32E10B6637}" srcOrd="0" destOrd="0" parTransId="{83005BAA-EFB7-4B54-89CD-4B862E2E595D}" sibTransId="{DE8C10B3-12A0-4696-A0D2-905FF1B40B41}"/>
    <dgm:cxn modelId="{3D186C3A-C321-4313-8FA2-D5584A69DF58}" srcId="{DE145C5F-8899-4FB1-AC5D-6483C8C09B68}" destId="{9F2B8015-1350-408B-8F12-03E2D97BB4CE}" srcOrd="1" destOrd="0" parTransId="{DACB6DF5-A8C5-4336-B895-F3D4E3590418}" sibTransId="{20DA66E6-4752-49D3-AF46-F3C0C7E2B15B}"/>
    <dgm:cxn modelId="{A5A0EA3B-C21E-46C0-820A-2D23D36C3253}" type="presOf" srcId="{1E35EA3E-0685-4B1F-B797-C5EC90EADDF0}" destId="{61452A4F-AB85-443E-86BC-AB9B072AEAF6}" srcOrd="0" destOrd="3" presId="urn:microsoft.com/office/officeart/2005/8/layout/hList1"/>
    <dgm:cxn modelId="{1D4CCCC3-A08E-4683-A06D-8AE9BADD5EC4}" type="presOf" srcId="{DE145C5F-8899-4FB1-AC5D-6483C8C09B68}" destId="{5CF3743B-EFF3-4EF3-9DD1-FD9EF6E4413B}" srcOrd="0" destOrd="0" presId="urn:microsoft.com/office/officeart/2005/8/layout/hList1"/>
    <dgm:cxn modelId="{CCD799A2-D2AF-4264-9D82-03B69269ACEB}" type="presOf" srcId="{CCCDE688-6C83-4D0E-84AB-2E8A28CAE2D7}" destId="{1278B7DD-C405-4E21-B4FF-D08CCE752F63}" srcOrd="0" destOrd="2" presId="urn:microsoft.com/office/officeart/2005/8/layout/hList1"/>
    <dgm:cxn modelId="{E7C6CC14-AF28-4EBB-BD47-44159ED7B117}" srcId="{9F2B8015-1350-408B-8F12-03E2D97BB4CE}" destId="{2C499155-EA87-4A0E-9EF8-4139811E4854}" srcOrd="3" destOrd="0" parTransId="{D8DB64CF-D3A2-4409-976B-A59911DEA2BF}" sibTransId="{9CA7AC37-7B3B-462B-9962-87C13183A14B}"/>
    <dgm:cxn modelId="{1E596080-B2EF-44A9-8816-94FD33C7979B}" type="presOf" srcId="{FCA06EC4-A78F-4C11-A92A-F705C7E633C6}" destId="{61452A4F-AB85-443E-86BC-AB9B072AEAF6}" srcOrd="0" destOrd="1" presId="urn:microsoft.com/office/officeart/2005/8/layout/hList1"/>
    <dgm:cxn modelId="{0175C874-9954-4695-9479-A684DA262B2F}" srcId="{CB7AFBD9-E1CC-4D39-A0B1-CA32E10B6637}" destId="{73C54535-25A2-4FE3-9AB3-7FF8156E540D}" srcOrd="2" destOrd="0" parTransId="{65578D29-A956-4F28-A3D4-B720D33292F8}" sibTransId="{5EA09333-7E5A-49D0-844D-584CCF98B03B}"/>
    <dgm:cxn modelId="{3536082B-FDEC-4774-BE09-85F00D7A6AEF}" type="presOf" srcId="{4F5BBB74-3961-4102-9064-5F62967BDC02}" destId="{1278B7DD-C405-4E21-B4FF-D08CCE752F63}" srcOrd="0" destOrd="0" presId="urn:microsoft.com/office/officeart/2005/8/layout/hList1"/>
    <dgm:cxn modelId="{2B476AE6-D443-48E9-AB05-C0E228AA8387}" type="presOf" srcId="{73C54535-25A2-4FE3-9AB3-7FF8156E540D}" destId="{61452A4F-AB85-443E-86BC-AB9B072AEAF6}" srcOrd="0" destOrd="2" presId="urn:microsoft.com/office/officeart/2005/8/layout/hList1"/>
    <dgm:cxn modelId="{E2CC4A1A-6A0F-4F5A-9605-083916774F08}" srcId="{9F2B8015-1350-408B-8F12-03E2D97BB4CE}" destId="{CC75D133-79E8-4D77-B7D6-F4E2BD8084D7}" srcOrd="1" destOrd="0" parTransId="{A4645978-E30B-4D0C-859A-DEF47144DB14}" sibTransId="{B9A276C2-D88F-4986-A557-DED26F979A81}"/>
    <dgm:cxn modelId="{F8662F13-B421-4520-94B7-79BD7592CA6C}" srcId="{CB7AFBD9-E1CC-4D39-A0B1-CA32E10B6637}" destId="{FCA06EC4-A78F-4C11-A92A-F705C7E633C6}" srcOrd="1" destOrd="0" parTransId="{57B44CD3-1B44-4F02-9868-538B295A53A1}" sibTransId="{D1DB3159-4CED-4D4A-A3D8-497681679611}"/>
    <dgm:cxn modelId="{61140664-44AE-4E85-B247-E65F8D4305B8}" type="presOf" srcId="{2C499155-EA87-4A0E-9EF8-4139811E4854}" destId="{1278B7DD-C405-4E21-B4FF-D08CCE752F63}" srcOrd="0" destOrd="3" presId="urn:microsoft.com/office/officeart/2005/8/layout/hList1"/>
    <dgm:cxn modelId="{7FDD2C87-D033-44FF-9100-961F579727F7}" srcId="{CB7AFBD9-E1CC-4D39-A0B1-CA32E10B6637}" destId="{8AC7D515-3751-44BB-AC4E-0589CBF31EBE}" srcOrd="4" destOrd="0" parTransId="{A0827631-F486-4522-AC09-92AFC76A7758}" sibTransId="{DDA1EF35-A30A-40A8-AEF1-D35C7004BD3B}"/>
    <dgm:cxn modelId="{9DCE68E3-7D20-445F-BF0F-40C640A0C0C6}" srcId="{CB7AFBD9-E1CC-4D39-A0B1-CA32E10B6637}" destId="{1E35EA3E-0685-4B1F-B797-C5EC90EADDF0}" srcOrd="3" destOrd="0" parTransId="{25916D90-6ABE-493E-B89F-761459728C0D}" sibTransId="{796AE286-D697-417B-89B5-0AD849F7F247}"/>
    <dgm:cxn modelId="{11883379-3B49-47FA-BAD4-FE2F3F790E71}" type="presOf" srcId="{9F2B8015-1350-408B-8F12-03E2D97BB4CE}" destId="{4140D226-D61F-4715-A111-99C22227ED5A}" srcOrd="0" destOrd="0" presId="urn:microsoft.com/office/officeart/2005/8/layout/hList1"/>
    <dgm:cxn modelId="{8A2340F3-F33F-43D7-B129-D26089B41C5D}" type="presOf" srcId="{CB7AFBD9-E1CC-4D39-A0B1-CA32E10B6637}" destId="{35B5EAB6-0E84-4054-B25A-8C48C79DD63A}" srcOrd="0" destOrd="0" presId="urn:microsoft.com/office/officeart/2005/8/layout/hList1"/>
    <dgm:cxn modelId="{D55F28D5-35CB-443D-B9E1-251C31DDD8B0}" srcId="{CB7AFBD9-E1CC-4D39-A0B1-CA32E10B6637}" destId="{D4108613-3063-4339-A8E2-E3C4A845A473}" srcOrd="0" destOrd="0" parTransId="{8628BDF1-1F56-4E13-B076-2AD2583B73E9}" sibTransId="{8056B399-BA84-49E6-A000-1C0ADD55DED8}"/>
    <dgm:cxn modelId="{8C7D4C73-D7B9-4F28-B4FF-9B072983CC7D}" srcId="{9F2B8015-1350-408B-8F12-03E2D97BB4CE}" destId="{CCCDE688-6C83-4D0E-84AB-2E8A28CAE2D7}" srcOrd="2" destOrd="0" parTransId="{6EFC0FD3-4207-4D7A-BEF0-27A613869C29}" sibTransId="{A974AF94-CBA4-4D18-BBD7-8ED330F3BA13}"/>
    <dgm:cxn modelId="{F5909998-BBE9-4316-B177-48BBB4C30AFF}" srcId="{9F2B8015-1350-408B-8F12-03E2D97BB4CE}" destId="{4F5BBB74-3961-4102-9064-5F62967BDC02}" srcOrd="0" destOrd="0" parTransId="{115A2266-922D-4470-BDC0-95A13745E414}" sibTransId="{74F90120-6E6D-418B-AC38-8D8232005C50}"/>
    <dgm:cxn modelId="{53930920-438E-43FB-9046-40E1DD6E93B6}" type="presOf" srcId="{8AC7D515-3751-44BB-AC4E-0589CBF31EBE}" destId="{61452A4F-AB85-443E-86BC-AB9B072AEAF6}" srcOrd="0" destOrd="4" presId="urn:microsoft.com/office/officeart/2005/8/layout/hList1"/>
    <dgm:cxn modelId="{66E7EF12-3D86-4460-A029-F6C6B41D25E9}" type="presOf" srcId="{D4108613-3063-4339-A8E2-E3C4A845A473}" destId="{61452A4F-AB85-443E-86BC-AB9B072AEAF6}" srcOrd="0" destOrd="0" presId="urn:microsoft.com/office/officeart/2005/8/layout/hList1"/>
    <dgm:cxn modelId="{CEEB60B7-A52B-4A22-B34E-EB32568D369C}" type="presParOf" srcId="{5CF3743B-EFF3-4EF3-9DD1-FD9EF6E4413B}" destId="{3D8ED126-D366-404F-B9FE-86DAA766B2D5}" srcOrd="0" destOrd="0" presId="urn:microsoft.com/office/officeart/2005/8/layout/hList1"/>
    <dgm:cxn modelId="{4755DCB1-6260-4F02-87B0-E76F0887FD1D}" type="presParOf" srcId="{3D8ED126-D366-404F-B9FE-86DAA766B2D5}" destId="{35B5EAB6-0E84-4054-B25A-8C48C79DD63A}" srcOrd="0" destOrd="0" presId="urn:microsoft.com/office/officeart/2005/8/layout/hList1"/>
    <dgm:cxn modelId="{D6BF67C3-5A91-4E68-A196-B9ECDC69468D}" type="presParOf" srcId="{3D8ED126-D366-404F-B9FE-86DAA766B2D5}" destId="{61452A4F-AB85-443E-86BC-AB9B072AEAF6}" srcOrd="1" destOrd="0" presId="urn:microsoft.com/office/officeart/2005/8/layout/hList1"/>
    <dgm:cxn modelId="{F420E8B4-4AA3-496E-933F-ED19DF9BC8B3}" type="presParOf" srcId="{5CF3743B-EFF3-4EF3-9DD1-FD9EF6E4413B}" destId="{4DC7BE02-71AC-4F64-A207-470882E28007}" srcOrd="1" destOrd="0" presId="urn:microsoft.com/office/officeart/2005/8/layout/hList1"/>
    <dgm:cxn modelId="{CFB297E9-002E-4B37-8456-BCF93A4E0B4F}" type="presParOf" srcId="{5CF3743B-EFF3-4EF3-9DD1-FD9EF6E4413B}" destId="{736DF889-6334-484F-9A0B-D28E6A2877D3}" srcOrd="2" destOrd="0" presId="urn:microsoft.com/office/officeart/2005/8/layout/hList1"/>
    <dgm:cxn modelId="{B5E387F1-85BC-4F7B-8987-78D4FB99A01C}" type="presParOf" srcId="{736DF889-6334-484F-9A0B-D28E6A2877D3}" destId="{4140D226-D61F-4715-A111-99C22227ED5A}" srcOrd="0" destOrd="0" presId="urn:microsoft.com/office/officeart/2005/8/layout/hList1"/>
    <dgm:cxn modelId="{5C0E6237-0F6B-47F6-ACDB-AC61ED81E8EC}" type="presParOf" srcId="{736DF889-6334-484F-9A0B-D28E6A2877D3}" destId="{1278B7DD-C405-4E21-B4FF-D08CCE752F63}"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CC7AB-16EE-427A-98E8-D171DE4F1195}" type="datetimeFigureOut">
              <a:rPr lang="en-US" smtClean="0"/>
              <a:pPr/>
              <a:t>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7FE8F-144B-48F7-ACC1-6DF0DDFC09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 </a:t>
            </a:r>
            <a:r>
              <a:rPr lang="en-US" sz="1000" b="1" kern="1200" dirty="0" smtClean="0">
                <a:solidFill>
                  <a:schemeClr val="bg1"/>
                </a:solidFill>
                <a:latin typeface="+mn-lt"/>
                <a:ea typeface="+mn-ea"/>
                <a:cs typeface="+mn-cs"/>
              </a:rPr>
              <a:t>Global Electronic </a:t>
            </a:r>
            <a:r>
              <a:rPr lang="en-US" sz="800" b="1" kern="1200" dirty="0" smtClean="0">
                <a:solidFill>
                  <a:schemeClr val="bg1"/>
                </a:solidFill>
                <a:latin typeface="+mn-lt"/>
                <a:ea typeface="+mn-ea"/>
                <a:cs typeface="+mn-cs"/>
              </a:rPr>
              <a:t>Components </a:t>
            </a:r>
            <a:r>
              <a:rPr lang="en-US" sz="1000" b="1" kern="1200" dirty="0" smtClean="0">
                <a:solidFill>
                  <a:schemeClr val="bg1"/>
                </a:solidFill>
                <a:latin typeface="+mn-lt"/>
                <a:ea typeface="+mn-ea"/>
                <a:cs typeface="+mn-cs"/>
              </a:rPr>
              <a:t> </a:t>
            </a:r>
            <a:r>
              <a:rPr lang="en-US" sz="1200" kern="1200" baseline="0" dirty="0" smtClean="0">
                <a:solidFill>
                  <a:schemeClr val="tx1"/>
                </a:solidFill>
                <a:latin typeface="+mn-lt"/>
                <a:ea typeface="+mn-ea"/>
                <a:cs typeface="+mn-cs"/>
              </a:rPr>
              <a:t>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C2492B-674D-4184-98B3-2C657FA936A5}"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a:t>
            </a:r>
            <a:r>
              <a:rPr lang="en-US" baseline="0" dirty="0" smtClean="0"/>
              <a:t> </a:t>
            </a:r>
            <a:r>
              <a:rPr lang="en-US" sz="1200" kern="1200" baseline="0" dirty="0" smtClean="0">
                <a:solidFill>
                  <a:schemeClr val="tx1"/>
                </a:solidFill>
                <a:latin typeface="+mn-lt"/>
                <a:ea typeface="+mn-ea"/>
                <a:cs typeface="+mn-cs"/>
              </a:rPr>
              <a:t>  </a:t>
            </a:r>
            <a:r>
              <a:rPr lang="en-US" sz="1000" b="1" kern="1200" dirty="0" smtClean="0">
                <a:solidFill>
                  <a:schemeClr val="bg1"/>
                </a:solidFill>
                <a:latin typeface="+mn-lt"/>
                <a:ea typeface="+mn-ea"/>
                <a:cs typeface="+mn-cs"/>
              </a:rPr>
              <a:t>Global Electronic </a:t>
            </a:r>
            <a:r>
              <a:rPr lang="en-US" sz="800" b="1" kern="1200" dirty="0" smtClean="0">
                <a:solidFill>
                  <a:schemeClr val="bg1"/>
                </a:solidFill>
                <a:latin typeface="+mn-lt"/>
                <a:ea typeface="+mn-ea"/>
                <a:cs typeface="+mn-cs"/>
              </a:rPr>
              <a:t>Components </a:t>
            </a:r>
            <a:r>
              <a:rPr lang="en-US" sz="1200" kern="1200" baseline="0" dirty="0" smtClean="0">
                <a:solidFill>
                  <a:schemeClr val="tx1"/>
                </a:solidFill>
                <a:latin typeface="+mn-lt"/>
                <a:ea typeface="+mn-ea"/>
                <a:cs typeface="+mn-cs"/>
              </a:rPr>
              <a:t>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a:t>
            </a:r>
          </a:p>
          <a:p>
            <a:r>
              <a:rPr lang="en-US" dirty="0" smtClean="0"/>
              <a:t>Everest Report: Outsourcing &amp; </a:t>
            </a:r>
            <a:r>
              <a:rPr lang="en-US" dirty="0" err="1" smtClean="0"/>
              <a:t>Offshoring</a:t>
            </a:r>
            <a:r>
              <a:rPr lang="en-US" dirty="0" smtClean="0"/>
              <a:t> Trends in Consumer</a:t>
            </a:r>
            <a:r>
              <a:rPr lang="en-US" baseline="0" dirty="0" smtClean="0"/>
              <a:t> Electronics, January 2010</a:t>
            </a:r>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Sources:</a:t>
            </a:r>
          </a:p>
          <a:p>
            <a:pPr eaLnBrk="1" hangingPunct="1">
              <a:spcBef>
                <a:spcPct val="0"/>
              </a:spcBef>
            </a:pPr>
            <a:r>
              <a:rPr lang="en-US" smtClean="0"/>
              <a:t>Datamonitor</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91BBBE-34B1-401E-87C7-F0590ACA6385}"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smtClean="0"/>
              <a:t>Gartner</a:t>
            </a:r>
            <a:r>
              <a:rPr lang="en-US" baseline="0" dirty="0" smtClean="0"/>
              <a:t>: </a:t>
            </a:r>
            <a:r>
              <a:rPr lang="en-US" sz="1200" kern="1200" baseline="0" dirty="0" smtClean="0">
                <a:solidFill>
                  <a:schemeClr val="tx1"/>
                </a:solidFill>
                <a:latin typeface="+mn-lt"/>
                <a:ea typeface="+mn-ea"/>
                <a:cs typeface="+mn-cs"/>
              </a:rPr>
              <a:t>Competitive Landscape: Five Titans Steer the Direction of the Electronics Industry</a:t>
            </a:r>
            <a:endParaRPr lang="en-US" dirty="0"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91BBBE-34B1-401E-87C7-F0590ACA6385}"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smtClean="0"/>
              <a:t>Gartner</a:t>
            </a:r>
            <a:r>
              <a:rPr lang="en-US" baseline="0" dirty="0" smtClean="0"/>
              <a:t>: </a:t>
            </a:r>
            <a:r>
              <a:rPr lang="en-US" sz="1200" kern="1200" baseline="0" dirty="0" smtClean="0">
                <a:solidFill>
                  <a:schemeClr val="tx1"/>
                </a:solidFill>
                <a:latin typeface="+mn-lt"/>
                <a:ea typeface="+mn-ea"/>
                <a:cs typeface="+mn-cs"/>
              </a:rPr>
              <a:t>Competitive Landscape: Five Titans </a:t>
            </a:r>
            <a:r>
              <a:rPr lang="en-US" sz="1200" kern="1200" baseline="0" smtClean="0">
                <a:solidFill>
                  <a:schemeClr val="tx1"/>
                </a:solidFill>
                <a:latin typeface="+mn-lt"/>
                <a:ea typeface="+mn-ea"/>
                <a:cs typeface="+mn-cs"/>
              </a:rPr>
              <a:t>Steer the Direction of the Electronics Industry</a:t>
            </a:r>
            <a:endParaRPr lang="en-US" dirty="0"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91BBBE-34B1-401E-87C7-F0590ACA6385}"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smtClean="0"/>
              <a:t>Gartner</a:t>
            </a:r>
            <a:r>
              <a:rPr lang="en-US" baseline="0" dirty="0" smtClean="0"/>
              <a:t>: </a:t>
            </a:r>
            <a:r>
              <a:rPr lang="en-US" sz="1200" kern="1200" baseline="0" dirty="0" smtClean="0">
                <a:solidFill>
                  <a:schemeClr val="tx1"/>
                </a:solidFill>
                <a:latin typeface="+mn-lt"/>
                <a:ea typeface="+mn-ea"/>
                <a:cs typeface="+mn-cs"/>
              </a:rPr>
              <a:t>Competitive Landscape: Five Titans </a:t>
            </a:r>
            <a:r>
              <a:rPr lang="en-US" sz="1200" kern="1200" baseline="0" smtClean="0">
                <a:solidFill>
                  <a:schemeClr val="tx1"/>
                </a:solidFill>
                <a:latin typeface="+mn-lt"/>
                <a:ea typeface="+mn-ea"/>
                <a:cs typeface="+mn-cs"/>
              </a:rPr>
              <a:t>Steer the Direction of the Electronics Industry</a:t>
            </a:r>
            <a:endParaRPr lang="en-US" dirty="0"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91BBBE-34B1-401E-87C7-F0590ACA6385}"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r>
              <a:rPr lang="en-US" sz="1400" dirty="0" smtClean="0">
                <a:latin typeface="Arial" pitchFamily="34" charset="0"/>
              </a:rPr>
              <a:t>Gartner : </a:t>
            </a:r>
            <a:r>
              <a:rPr lang="en-US" sz="1200" kern="1200" baseline="0" dirty="0" smtClean="0">
                <a:solidFill>
                  <a:schemeClr val="tx1"/>
                </a:solidFill>
                <a:latin typeface="+mn-lt"/>
                <a:ea typeface="+mn-ea"/>
                <a:cs typeface="+mn-cs"/>
              </a:rPr>
              <a:t>Supply Chain Outlook, 2012: High-Tech Leaders Deliver Total Solutions and Increase Resiliency</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r>
              <a:rPr lang="en-US" sz="1400" dirty="0" smtClean="0">
                <a:latin typeface="Arial" pitchFamily="34" charset="0"/>
              </a:rPr>
              <a:t>Gartner : </a:t>
            </a:r>
            <a:r>
              <a:rPr lang="en-US" sz="1200" kern="1200" baseline="0" dirty="0" smtClean="0">
                <a:solidFill>
                  <a:schemeClr val="tx1"/>
                </a:solidFill>
                <a:latin typeface="+mn-lt"/>
                <a:ea typeface="+mn-ea"/>
                <a:cs typeface="+mn-cs"/>
              </a:rPr>
              <a:t>Supply Chain Outlook, 2012: High-Tech Leaders Deliver Total Solutions and Increase Resiliency</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Gartner : </a:t>
            </a:r>
            <a:r>
              <a:rPr lang="en-US" sz="1200" kern="1200" baseline="0" dirty="0" smtClean="0">
                <a:solidFill>
                  <a:schemeClr val="tx1"/>
                </a:solidFill>
                <a:latin typeface="+mn-lt"/>
                <a:ea typeface="+mn-ea"/>
                <a:cs typeface="+mn-cs"/>
              </a:rPr>
              <a:t>Agenda for Electronic Equipment, 2012</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Gartner : </a:t>
            </a:r>
            <a:r>
              <a:rPr lang="en-US" sz="1200" kern="1200" baseline="0" dirty="0" smtClean="0">
                <a:solidFill>
                  <a:schemeClr val="tx1"/>
                </a:solidFill>
                <a:latin typeface="+mn-lt"/>
                <a:ea typeface="+mn-ea"/>
                <a:cs typeface="+mn-cs"/>
              </a:rPr>
              <a:t>Agenda for Electronic Equipment, 2012</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r>
              <a:rPr lang="en-US" sz="1400" dirty="0" smtClean="0">
                <a:latin typeface="Arial" pitchFamily="34" charset="0"/>
              </a:rPr>
              <a:t>Gartner : </a:t>
            </a:r>
            <a:r>
              <a:rPr lang="en-US" sz="1200" kern="1200" baseline="0" dirty="0" smtClean="0">
                <a:solidFill>
                  <a:schemeClr val="tx1"/>
                </a:solidFill>
                <a:latin typeface="+mn-lt"/>
                <a:ea typeface="+mn-ea"/>
                <a:cs typeface="+mn-cs"/>
              </a:rPr>
              <a:t>Supply Chain Outlook, 2012: High-Tech Leaders Deliver Total Solutions and Increase Resiliency</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r>
              <a:rPr lang="en-US" sz="1400" dirty="0" smtClean="0">
                <a:latin typeface="Arial" pitchFamily="34" charset="0"/>
              </a:rPr>
              <a:t>Gartner : </a:t>
            </a:r>
            <a:r>
              <a:rPr lang="en-US" sz="1200" kern="1200" baseline="0" dirty="0" smtClean="0">
                <a:solidFill>
                  <a:schemeClr val="tx1"/>
                </a:solidFill>
                <a:latin typeface="+mn-lt"/>
                <a:ea typeface="+mn-ea"/>
                <a:cs typeface="+mn-cs"/>
              </a:rPr>
              <a:t>Supply Chain Outlook, 2012: High-Tech Leaders Deliver Total Solutions and Increase Resiliency</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http://www.cio.in/news/ti-buys-national-semiconductor-65-billion-103862011</a:t>
            </a:r>
          </a:p>
        </p:txBody>
      </p:sp>
      <p:sp>
        <p:nvSpPr>
          <p:cNvPr id="4" name="Slide Number Placeholder 3"/>
          <p:cNvSpPr>
            <a:spLocks noGrp="1"/>
          </p:cNvSpPr>
          <p:nvPr>
            <p:ph type="sldNum" sz="quarter" idx="10"/>
          </p:nvPr>
        </p:nvSpPr>
        <p:spPr/>
        <p:txBody>
          <a:bodyPr/>
          <a:lstStyle/>
          <a:p>
            <a:fld id="{0E27FE8F-144B-48F7-ACC1-6DF0DDFC09E9}"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http://www.cio.in/news/ti-buys-national-semiconductor-65-billion-103862011</a:t>
            </a:r>
          </a:p>
          <a:p>
            <a:pPr eaLnBrk="1" hangingPunct="1"/>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http://www.cio.in/news/ti-buys-national-semiconductor-65-billion-103862011</a:t>
            </a:r>
          </a:p>
        </p:txBody>
      </p:sp>
      <p:sp>
        <p:nvSpPr>
          <p:cNvPr id="4" name="Slide Number Placeholder 3"/>
          <p:cNvSpPr>
            <a:spLocks noGrp="1"/>
          </p:cNvSpPr>
          <p:nvPr>
            <p:ph type="sldNum" sz="quarter" idx="10"/>
          </p:nvPr>
        </p:nvSpPr>
        <p:spPr/>
        <p:txBody>
          <a:bodyPr/>
          <a:lstStyle/>
          <a:p>
            <a:fld id="{0E27FE8F-144B-48F7-ACC1-6DF0DDFC09E9}"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dirty="0" smtClean="0">
                <a:latin typeface="Arial" pitchFamily="34" charset="0"/>
              </a:rPr>
              <a:t>http://www.wikinvest.com/industry/Retail</a:t>
            </a:r>
          </a:p>
          <a:p>
            <a:pPr eaLnBrk="1" hangingPunct="1"/>
            <a:r>
              <a:rPr lang="en-US" dirty="0" smtClean="0">
                <a:latin typeface="Arial" pitchFamily="34" charset="0"/>
              </a:rPr>
              <a:t>http://en.wikipedia.org/wiki/Consumer_electronics</a:t>
            </a:r>
          </a:p>
          <a:p>
            <a:pPr eaLnBrk="1" hangingPunct="1"/>
            <a:r>
              <a:rPr lang="en-US" dirty="0" smtClean="0">
                <a:latin typeface="Arial" pitchFamily="34" charset="0"/>
              </a:rPr>
              <a:t>http://www.booz.com/media/uploads/End_of_Year_Letter_2011_technology.pdf</a:t>
            </a:r>
          </a:p>
          <a:p>
            <a:pPr eaLnBrk="1" hangingPunct="1"/>
            <a:r>
              <a:rPr lang="en-US" dirty="0" smtClean="0">
                <a:latin typeface="Arial" pitchFamily="34" charset="0"/>
              </a:rPr>
              <a:t>http://www.themarketingbit.com/e-commerce/online-retail-sales-sees-14-percent-increase/</a:t>
            </a:r>
          </a:p>
        </p:txBody>
      </p:sp>
      <p:sp>
        <p:nvSpPr>
          <p:cNvPr id="4" name="Slide Number Placeholder 3"/>
          <p:cNvSpPr>
            <a:spLocks noGrp="1"/>
          </p:cNvSpPr>
          <p:nvPr>
            <p:ph type="sldNum" sz="quarter" idx="10"/>
          </p:nvPr>
        </p:nvSpPr>
        <p:spPr/>
        <p:txBody>
          <a:bodyPr/>
          <a:lstStyle/>
          <a:p>
            <a:fld id="{0E27FE8F-144B-48F7-ACC1-6DF0DDFC09E9}"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dirty="0" smtClean="0">
                <a:latin typeface="Arial" pitchFamily="34" charset="0"/>
              </a:rPr>
              <a:t>http://www.wikinvest.com/industry/Retail</a:t>
            </a:r>
          </a:p>
          <a:p>
            <a:pPr eaLnBrk="1" hangingPunct="1"/>
            <a:r>
              <a:rPr lang="en-US" dirty="0" smtClean="0">
                <a:latin typeface="Arial" pitchFamily="34" charset="0"/>
              </a:rPr>
              <a:t>http://en.wikipedia.org/wiki/Consumer_electronics</a:t>
            </a:r>
          </a:p>
        </p:txBody>
      </p:sp>
      <p:sp>
        <p:nvSpPr>
          <p:cNvPr id="4" name="Slide Number Placeholder 3"/>
          <p:cNvSpPr>
            <a:spLocks noGrp="1"/>
          </p:cNvSpPr>
          <p:nvPr>
            <p:ph type="sldNum" sz="quarter" idx="10"/>
          </p:nvPr>
        </p:nvSpPr>
        <p:spPr/>
        <p:txBody>
          <a:bodyPr/>
          <a:lstStyle/>
          <a:p>
            <a:fld id="{0E27FE8F-144B-48F7-ACC1-6DF0DDFC09E9}"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http://www.cio.in/news/ti-buys-national-semiconductor-65-billion-103862011</a:t>
            </a:r>
          </a:p>
        </p:txBody>
      </p:sp>
      <p:sp>
        <p:nvSpPr>
          <p:cNvPr id="4" name="Slide Number Placeholder 3"/>
          <p:cNvSpPr>
            <a:spLocks noGrp="1"/>
          </p:cNvSpPr>
          <p:nvPr>
            <p:ph type="sldNum" sz="quarter" idx="10"/>
          </p:nvPr>
        </p:nvSpPr>
        <p:spPr/>
        <p:txBody>
          <a:bodyPr/>
          <a:lstStyle/>
          <a:p>
            <a:fld id="{0E27FE8F-144B-48F7-ACC1-6DF0DDFC09E9}"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a:t>
            </a:r>
            <a:r>
              <a:rPr lang="en-US" baseline="0" dirty="0" smtClean="0"/>
              <a:t> </a:t>
            </a:r>
            <a:r>
              <a:rPr lang="en-US" sz="1200" kern="1200" baseline="0" dirty="0" smtClean="0">
                <a:solidFill>
                  <a:schemeClr val="tx1"/>
                </a:solidFill>
                <a:latin typeface="+mn-lt"/>
                <a:ea typeface="+mn-ea"/>
                <a:cs typeface="+mn-cs"/>
              </a:rPr>
              <a:t>  Global Electronic Equipment &amp; Instruments 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C2492B-674D-4184-98B3-2C657FA936A5}"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rPr>
              <a:t>Sources:</a:t>
            </a:r>
          </a:p>
          <a:p>
            <a:pPr eaLnBrk="1" hangingPunct="1"/>
            <a:r>
              <a:rPr lang="en-US" sz="1400" dirty="0" smtClean="0">
                <a:latin typeface="Arial" pitchFamily="34" charset="0"/>
              </a:rPr>
              <a:t>http://www.articlesbase.com/project-management-articles/semiconductors-changing-business-models-to-meet-the-post-silicon-era-the-semiconductor-silicon-era-after-the-electronics-industry-3295122.html#ixzz1Jxm3nE1W </a:t>
            </a:r>
            <a:br>
              <a:rPr lang="en-US" sz="1400" dirty="0" smtClean="0">
                <a:latin typeface="Arial" pitchFamily="34" charset="0"/>
              </a:rPr>
            </a:br>
            <a:r>
              <a:rPr lang="en-US" dirty="0" smtClean="0">
                <a:latin typeface="Arial" pitchFamily="34" charset="0"/>
              </a:rPr>
              <a:t>PWC Report: A change of pace in the semiconductor industry, November 2009</a:t>
            </a:r>
          </a:p>
          <a:p>
            <a:pPr eaLnBrk="1" hangingPunct="1"/>
            <a:r>
              <a:rPr lang="en-US" dirty="0" smtClean="0">
                <a:latin typeface="Arial" pitchFamily="34" charset="0"/>
              </a:rPr>
              <a:t>http://www2.renesas.com/news/en/archive/0904/2701.html</a:t>
            </a:r>
          </a:p>
          <a:p>
            <a:pPr eaLnBrk="1" hangingPunct="1">
              <a:spcBef>
                <a:spcPct val="0"/>
              </a:spcBef>
            </a:pPr>
            <a:r>
              <a:rPr lang="en-US" dirty="0" smtClean="0">
                <a:latin typeface="Arial" pitchFamily="34" charset="0"/>
              </a:rPr>
              <a:t>http://www.ft.com/cms/s/2/1391c66e-35e8-11de-a997-00144feabdc0.html#ixzz1JxpXBuwZ</a:t>
            </a:r>
          </a:p>
          <a:p>
            <a:pPr eaLnBrk="1" hangingPunct="1">
              <a:spcBef>
                <a:spcPct val="0"/>
              </a:spcBef>
            </a:pPr>
            <a:r>
              <a:rPr lang="en-US" dirty="0" smtClean="0">
                <a:latin typeface="Arial" pitchFamily="34" charset="0"/>
              </a:rPr>
              <a:t>http</a:t>
            </a:r>
            <a:r>
              <a:rPr lang="en-US" smtClean="0">
                <a:latin typeface="Arial" pitchFamily="34" charset="0"/>
              </a:rPr>
              <a:t>://www.cio.in/news/ti-buys-national-semiconductor-65-billion-103862011</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0E27FE8F-144B-48F7-ACC1-6DF0DDFC09E9}"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http://blogs.forrester.com/andrew_bartels/11-01-10- tech_market_will_see_similar_growth_in_2011_as_in_2010_but_with_important_twists</a:t>
            </a:r>
          </a:p>
          <a:p>
            <a:r>
              <a:rPr lang="en-US" dirty="0" smtClean="0"/>
              <a:t>Ovum Report: 2011 Trends to Watch – Storage, January 2011</a:t>
            </a:r>
          </a:p>
          <a:p>
            <a:r>
              <a:rPr lang="en-US" dirty="0" smtClean="0"/>
              <a:t>http://www.techcrunchit.com/2010/06/15/idc-sees-pc-market-grow-by-19-8-in-2010/</a:t>
            </a:r>
          </a:p>
          <a:p>
            <a:r>
              <a:rPr lang="en-US" dirty="0" smtClean="0"/>
              <a:t>http://www.edmontonnaoshweek.com/hardware/global-computer-hardware-industry-the-growth-of-individual-segments.html</a:t>
            </a:r>
          </a:p>
          <a:p>
            <a:endParaRPr lang="en-US" dirty="0"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05CAE3-01BC-4516-9325-07D46B82F5B2}" type="slidenum">
              <a:rPr lang="en-US" smtClean="0"/>
              <a:pPr/>
              <a:t>44</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Datamontior</a:t>
            </a:r>
            <a:r>
              <a:rPr lang="en-US" dirty="0" smtClean="0"/>
              <a:t>: </a:t>
            </a:r>
            <a:r>
              <a:rPr lang="en-US" sz="1000" b="1" kern="1200" dirty="0" smtClean="0">
                <a:solidFill>
                  <a:schemeClr val="bg1"/>
                </a:solidFill>
                <a:latin typeface="+mn-lt"/>
                <a:ea typeface="+mn-ea"/>
                <a:cs typeface="+mn-cs"/>
              </a:rPr>
              <a:t>Global Electronic Equipment &amp; Instruments </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Publication Date: may 2012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Datamontior</a:t>
            </a:r>
            <a:r>
              <a:rPr lang="en-US" dirty="0" smtClean="0"/>
              <a:t>: </a:t>
            </a:r>
            <a:r>
              <a:rPr lang="en-US" sz="1000" b="1" kern="1200" dirty="0" smtClean="0">
                <a:solidFill>
                  <a:schemeClr val="bg1"/>
                </a:solidFill>
                <a:latin typeface="+mn-lt"/>
                <a:ea typeface="+mn-ea"/>
                <a:cs typeface="+mn-cs"/>
              </a:rPr>
              <a:t>Global Electronic Equipment &amp; Instruments </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Publication Date: may 2012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Datamontior</a:t>
            </a:r>
            <a:r>
              <a:rPr lang="en-US" dirty="0" smtClean="0"/>
              <a:t>: </a:t>
            </a:r>
            <a:r>
              <a:rPr lang="en-US" b="1" dirty="0" smtClean="0">
                <a:solidFill>
                  <a:prstClr val="white"/>
                </a:solidFill>
                <a:latin typeface="+mn-lt"/>
              </a:rPr>
              <a:t>Global Electronic Manufacturing Services</a:t>
            </a:r>
            <a:r>
              <a:rPr lang="en-US" sz="1000" b="1" kern="1200" baseline="0" dirty="0" smtClean="0">
                <a:solidFill>
                  <a:schemeClr val="bg1"/>
                </a:solidFill>
                <a:latin typeface="+mn-lt"/>
                <a:ea typeface="+mn-ea"/>
                <a:cs typeface="+mn-cs"/>
              </a:rPr>
              <a:t> </a:t>
            </a:r>
            <a:r>
              <a:rPr lang="en-US" sz="1200" kern="1200" baseline="0" dirty="0" smtClean="0">
                <a:solidFill>
                  <a:schemeClr val="tx1"/>
                </a:solidFill>
                <a:latin typeface="+mn-lt"/>
                <a:ea typeface="+mn-ea"/>
                <a:cs typeface="+mn-cs"/>
              </a:rPr>
              <a:t>Publication Date: may 2012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err="1" smtClean="0"/>
              <a:t>Datamontior</a:t>
            </a:r>
            <a:r>
              <a:rPr lang="en-US" dirty="0" smtClean="0"/>
              <a:t>: </a:t>
            </a:r>
            <a:r>
              <a:rPr lang="en-US" b="1" dirty="0" smtClean="0">
                <a:solidFill>
                  <a:prstClr val="white"/>
                </a:solidFill>
                <a:latin typeface="+mn-lt"/>
              </a:rPr>
              <a:t>Global Electronic </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Components</a:t>
            </a:r>
            <a:r>
              <a:rPr lang="en-US" sz="1200" kern="1200" baseline="0" dirty="0" smtClean="0">
                <a:solidFill>
                  <a:schemeClr val="tx1"/>
                </a:solidFill>
                <a:latin typeface="+mn-lt"/>
                <a:ea typeface="+mn-ea"/>
                <a:cs typeface="+mn-cs"/>
              </a:rPr>
              <a:t> Publication Date: may 2012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Sources:</a:t>
            </a:r>
          </a:p>
          <a:p>
            <a:r>
              <a:rPr lang="en-US" dirty="0" err="1" smtClean="0"/>
              <a:t>Datamontior</a:t>
            </a:r>
            <a:r>
              <a:rPr lang="en-US" dirty="0" smtClean="0"/>
              <a:t>: </a:t>
            </a:r>
            <a:r>
              <a:rPr lang="en-US" b="1" dirty="0" smtClean="0">
                <a:solidFill>
                  <a:prstClr val="white"/>
                </a:solidFill>
                <a:latin typeface="+mn-lt"/>
              </a:rPr>
              <a:t>Global Electronic </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Components</a:t>
            </a:r>
            <a:r>
              <a:rPr lang="en-US" sz="1200" kern="1200" baseline="0" dirty="0" smtClean="0">
                <a:solidFill>
                  <a:schemeClr val="tx1"/>
                </a:solidFill>
                <a:latin typeface="+mn-lt"/>
                <a:ea typeface="+mn-ea"/>
                <a:cs typeface="+mn-cs"/>
              </a:rPr>
              <a:t> Publication Date: may 2012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E27FE8F-144B-48F7-ACC1-6DF0DDFC09E9}"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 </a:t>
            </a:r>
            <a:r>
              <a:rPr lang="en-US" sz="1200" kern="1200" baseline="0" dirty="0" smtClean="0">
                <a:solidFill>
                  <a:schemeClr val="tx1"/>
                </a:solidFill>
                <a:latin typeface="+mn-lt"/>
                <a:ea typeface="+mn-ea"/>
                <a:cs typeface="+mn-cs"/>
              </a:rPr>
              <a:t>Global Electronic Equipment &amp; Instruments 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 </a:t>
            </a:r>
            <a:r>
              <a:rPr lang="en-US" sz="1000" b="1" kern="1200" dirty="0" smtClean="0">
                <a:solidFill>
                  <a:schemeClr val="bg1"/>
                </a:solidFill>
                <a:latin typeface="+mn-lt"/>
                <a:ea typeface="+mn-ea"/>
                <a:cs typeface="+mn-cs"/>
              </a:rPr>
              <a:t>Global Electronic Manufacturing Services  </a:t>
            </a:r>
            <a:r>
              <a:rPr lang="en-US" sz="1200" kern="1200" baseline="0" dirty="0" smtClean="0">
                <a:solidFill>
                  <a:schemeClr val="tx1"/>
                </a:solidFill>
                <a:latin typeface="+mn-lt"/>
                <a:ea typeface="+mn-ea"/>
                <a:cs typeface="+mn-cs"/>
              </a:rPr>
              <a:t>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C2492B-674D-4184-98B3-2C657FA936A5}"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a:t>
            </a:r>
            <a:r>
              <a:rPr lang="en-US" baseline="0" dirty="0" smtClean="0"/>
              <a:t> </a:t>
            </a:r>
            <a:r>
              <a:rPr lang="en-US" sz="1200" kern="1200" baseline="0" dirty="0" smtClean="0">
                <a:solidFill>
                  <a:schemeClr val="tx1"/>
                </a:solidFill>
                <a:latin typeface="+mn-lt"/>
                <a:ea typeface="+mn-ea"/>
                <a:cs typeface="+mn-cs"/>
              </a:rPr>
              <a:t>  </a:t>
            </a:r>
            <a:r>
              <a:rPr lang="en-US" sz="1000" b="1" kern="1200" dirty="0" smtClean="0">
                <a:solidFill>
                  <a:schemeClr val="bg1"/>
                </a:solidFill>
                <a:latin typeface="+mn-lt"/>
                <a:ea typeface="+mn-ea"/>
                <a:cs typeface="+mn-cs"/>
              </a:rPr>
              <a:t>Global Electronic Manufacturing Services </a:t>
            </a:r>
            <a:r>
              <a:rPr lang="en-US" sz="1200" kern="1200" baseline="0" dirty="0" smtClean="0">
                <a:solidFill>
                  <a:schemeClr val="tx1"/>
                </a:solidFill>
                <a:latin typeface="+mn-lt"/>
                <a:ea typeface="+mn-ea"/>
                <a:cs typeface="+mn-cs"/>
              </a:rPr>
              <a:t> 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 </a:t>
            </a:r>
            <a:r>
              <a:rPr lang="en-US" sz="1000" b="1" kern="1200" dirty="0" smtClean="0">
                <a:solidFill>
                  <a:schemeClr val="bg1"/>
                </a:solidFill>
                <a:latin typeface="+mn-lt"/>
                <a:ea typeface="+mn-ea"/>
                <a:cs typeface="+mn-cs"/>
              </a:rPr>
              <a:t>Global Electronic </a:t>
            </a:r>
            <a:r>
              <a:rPr lang="en-US" sz="800" b="1" kern="1200" dirty="0" smtClean="0">
                <a:solidFill>
                  <a:schemeClr val="bg1"/>
                </a:solidFill>
                <a:latin typeface="+mn-lt"/>
                <a:ea typeface="+mn-ea"/>
                <a:cs typeface="+mn-cs"/>
              </a:rPr>
              <a:t>Components </a:t>
            </a:r>
            <a:r>
              <a:rPr lang="en-US" sz="1000" b="1" kern="1200" dirty="0" smtClean="0">
                <a:solidFill>
                  <a:schemeClr val="bg1"/>
                </a:solidFill>
                <a:latin typeface="+mn-lt"/>
                <a:ea typeface="+mn-ea"/>
                <a:cs typeface="+mn-cs"/>
              </a:rPr>
              <a:t> </a:t>
            </a:r>
            <a:r>
              <a:rPr lang="en-US" sz="1200" kern="1200" baseline="0" dirty="0" smtClean="0">
                <a:solidFill>
                  <a:schemeClr val="tx1"/>
                </a:solidFill>
                <a:latin typeface="+mn-lt"/>
                <a:ea typeface="+mn-ea"/>
                <a:cs typeface="+mn-cs"/>
              </a:rPr>
              <a:t>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C2492B-674D-4184-98B3-2C657FA936A5}"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Sources:</a:t>
            </a:r>
          </a:p>
          <a:p>
            <a:r>
              <a:rPr lang="en-US" dirty="0" err="1" smtClean="0"/>
              <a:t>MarketLine</a:t>
            </a:r>
            <a:r>
              <a:rPr lang="en-US" dirty="0" smtClean="0"/>
              <a:t>:</a:t>
            </a:r>
            <a:r>
              <a:rPr lang="en-US" baseline="0" dirty="0" smtClean="0"/>
              <a:t> </a:t>
            </a:r>
            <a:r>
              <a:rPr lang="en-US" sz="1200" kern="1200" baseline="0" dirty="0" smtClean="0">
                <a:solidFill>
                  <a:schemeClr val="tx1"/>
                </a:solidFill>
                <a:latin typeface="+mn-lt"/>
                <a:ea typeface="+mn-ea"/>
                <a:cs typeface="+mn-cs"/>
              </a:rPr>
              <a:t>  </a:t>
            </a:r>
            <a:r>
              <a:rPr lang="en-US" sz="1000" b="1" kern="1200" dirty="0" smtClean="0">
                <a:solidFill>
                  <a:schemeClr val="bg1"/>
                </a:solidFill>
                <a:latin typeface="+mn-lt"/>
                <a:ea typeface="+mn-ea"/>
                <a:cs typeface="+mn-cs"/>
              </a:rPr>
              <a:t>Global Electronic </a:t>
            </a:r>
            <a:r>
              <a:rPr lang="en-US" sz="800" b="1" kern="1200" dirty="0" smtClean="0">
                <a:solidFill>
                  <a:schemeClr val="bg1"/>
                </a:solidFill>
                <a:latin typeface="+mn-lt"/>
                <a:ea typeface="+mn-ea"/>
                <a:cs typeface="+mn-cs"/>
              </a:rPr>
              <a:t>Components </a:t>
            </a:r>
            <a:r>
              <a:rPr lang="en-US" sz="1200" kern="1200" baseline="0" dirty="0" smtClean="0">
                <a:solidFill>
                  <a:schemeClr val="tx1"/>
                </a:solidFill>
                <a:latin typeface="+mn-lt"/>
                <a:ea typeface="+mn-ea"/>
                <a:cs typeface="+mn-cs"/>
              </a:rPr>
              <a:t>Publication Date: may 2012</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E2D52A-3E3D-4EDE-9F4A-D8E9975F8296}"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6.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r>
              <a:rPr lang="en-US"/>
              <a:t>- </a:t>
            </a:r>
            <a:fld id="{C666222B-D8FF-4300-A246-ABCE211EE963}"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93EECBBE-7B8F-405E-BF17-DF6B27E0225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a:prstGeom prst="rect">
            <a:avLst/>
          </a:prstGeo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93EECBBE-7B8F-405E-BF17-DF6B27E0225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449DA876-BD54-40A0-B560-C89B1F750E1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4"/>
          <a:srcRect l="19376" t="20410" r="5469" b="9375"/>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99A09BA-6D3C-4086-A49D-A90C045A17BA}" type="slidenum">
              <a:rPr lang="en-US"/>
              <a:pPr>
                <a:defRPr/>
              </a:pPr>
              <a:t>‹#›</a:t>
            </a:fld>
            <a:endParaRPr lang="en-US" dirty="0"/>
          </a:p>
        </p:txBody>
      </p:sp>
      <p:pic>
        <p:nvPicPr>
          <p:cNvPr id="1030" name="Picture 15" descr="Corporate Research Logo"/>
          <p:cNvPicPr>
            <a:picLocks noChangeAspect="1" noChangeArrowheads="1"/>
          </p:cNvPicPr>
          <p:nvPr/>
        </p:nvPicPr>
        <p:blipFill>
          <a:blip r:embed="rId5"/>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32"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4"/>
          <a:srcRect l="19609" t="20410" r="5469" b="9277"/>
          <a:stretch>
            <a:fillRect/>
          </a:stretch>
        </p:blipFill>
        <p:spPr bwMode="auto">
          <a:xfrm>
            <a:off x="0" y="0"/>
            <a:ext cx="9134475" cy="6858000"/>
          </a:xfrm>
          <a:prstGeom prst="rect">
            <a:avLst/>
          </a:prstGeom>
          <a:noFill/>
          <a:ln w="9525">
            <a:noFill/>
            <a:miter lim="800000"/>
            <a:headEnd/>
            <a:tailEnd/>
          </a:ln>
        </p:spPr>
      </p:pic>
      <p:pic>
        <p:nvPicPr>
          <p:cNvPr id="2051" name="Picture 156" descr="tata-trans-new"/>
          <p:cNvPicPr>
            <a:picLocks noChangeAspect="1" noChangeArrowheads="1"/>
          </p:cNvPicPr>
          <p:nvPr/>
        </p:nvPicPr>
        <p:blipFill>
          <a:blip r:embed="rId5"/>
          <a:srcRect/>
          <a:stretch>
            <a:fillRect/>
          </a:stretch>
        </p:blipFill>
        <p:spPr bwMode="auto">
          <a:xfrm>
            <a:off x="8229600" y="428625"/>
            <a:ext cx="466725" cy="430213"/>
          </a:xfrm>
          <a:prstGeom prst="rect">
            <a:avLst/>
          </a:prstGeom>
          <a:noFill/>
          <a:ln w="9525">
            <a:noFill/>
            <a:miter lim="800000"/>
            <a:headEnd/>
            <a:tailEnd/>
          </a:ln>
        </p:spPr>
      </p:pic>
      <p:sp>
        <p:nvSpPr>
          <p:cNvPr id="2052"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33" r:id="rId1"/>
    <p:sldLayoutId id="2147483742" r:id="rId2"/>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a:srcRect l="19609" t="20410" r="5391" b="8757"/>
          <a:stretch>
            <a:fillRect/>
          </a:stretch>
        </p:blipFill>
        <p:spPr bwMode="auto">
          <a:xfrm>
            <a:off x="0" y="0"/>
            <a:ext cx="9144000" cy="69088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34"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srcRect l="19531" t="20410" r="5391" b="9375"/>
          <a:stretch>
            <a:fillRect/>
          </a:stretch>
        </p:blipFill>
        <p:spPr bwMode="auto">
          <a:xfrm>
            <a:off x="-9525" y="0"/>
            <a:ext cx="9153525" cy="6848475"/>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35"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737"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5"/>
          <a:srcRect l="19376" t="20410" r="5469" b="9375"/>
          <a:stretch>
            <a:fillRect/>
          </a:stretch>
        </p:blipFill>
        <p:spPr bwMode="auto">
          <a:xfrm>
            <a:off x="-28575" y="0"/>
            <a:ext cx="9163050" cy="6848475"/>
          </a:xfrm>
          <a:prstGeom prst="rect">
            <a:avLst/>
          </a:prstGeom>
          <a:noFill/>
          <a:ln w="9525">
            <a:noFill/>
            <a:miter lim="800000"/>
            <a:headEnd/>
            <a:tailEnd/>
          </a:ln>
        </p:spPr>
      </p:pic>
      <p:sp>
        <p:nvSpPr>
          <p:cNvPr id="2051"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B0C1195-060B-42A1-9647-D5202C9E0212}" type="slidenum">
              <a:rPr lang="en-US"/>
              <a:pPr>
                <a:defRPr/>
              </a:pPr>
              <a:t>‹#›</a:t>
            </a:fld>
            <a:endParaRPr lang="en-US" dirty="0"/>
          </a:p>
        </p:txBody>
      </p:sp>
      <p:pic>
        <p:nvPicPr>
          <p:cNvPr id="2054" name="Picture 15" descr="Corporate Research Logo"/>
          <p:cNvPicPr>
            <a:picLocks noChangeAspect="1" noChangeArrowheads="1"/>
          </p:cNvPicPr>
          <p:nvPr/>
        </p:nvPicPr>
        <p:blipFill>
          <a:blip r:embed="rId6"/>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slide" Target="slide18.xml"/><Relationship Id="rId2" Type="http://schemas.openxmlformats.org/officeDocument/2006/relationships/notesSlide" Target="../notesSlides/notesSlide13.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3.xml"/><Relationship Id="rId5" Type="http://schemas.openxmlformats.org/officeDocument/2006/relationships/image" Target="../media/image12.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11.png"/><Relationship Id="rId14" Type="http://schemas.openxmlformats.org/officeDocument/2006/relationships/slide" Target="slide3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32.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20.xml"/><Relationship Id="rId2" Type="http://schemas.openxmlformats.org/officeDocument/2006/relationships/notesSlide" Target="../notesSlides/notesSlide18.xml"/><Relationship Id="rId16"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slide" Target="slide18.xml"/><Relationship Id="rId5" Type="http://schemas.openxmlformats.org/officeDocument/2006/relationships/image" Target="../media/image12.png"/><Relationship Id="rId15" Type="http://schemas.openxmlformats.org/officeDocument/2006/relationships/slide" Target="slide45.xml"/><Relationship Id="rId10" Type="http://schemas.openxmlformats.org/officeDocument/2006/relationships/slide" Target="slide13.xml"/><Relationship Id="rId4" Type="http://schemas.openxmlformats.org/officeDocument/2006/relationships/image" Target="../media/image11.png"/><Relationship Id="rId9" Type="http://schemas.openxmlformats.org/officeDocument/2006/relationships/slide" Target="slide3.xml"/><Relationship Id="rId14" Type="http://schemas.openxmlformats.org/officeDocument/2006/relationships/slide" Target="slide4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Microsoft_Office_Excel_97-2003_Worksheet4.xls"/><Relationship Id="rId5" Type="http://schemas.openxmlformats.org/officeDocument/2006/relationships/oleObject" Target="../embeddings/Microsoft_Office_Excel_97-2003_Worksheet3.xls"/><Relationship Id="rId4" Type="http://schemas.openxmlformats.org/officeDocument/2006/relationships/oleObject" Target="../embeddings/Microsoft_Office_Excel_97-2003_Worksheet2.xls"/></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slide" Target="slide18.xml"/><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45.xml"/><Relationship Id="rId5" Type="http://schemas.openxmlformats.org/officeDocument/2006/relationships/slide" Target="slide3.xml"/><Relationship Id="rId15" Type="http://schemas.openxmlformats.org/officeDocument/2006/relationships/image" Target="../media/image14.png"/><Relationship Id="rId10" Type="http://schemas.openxmlformats.org/officeDocument/2006/relationships/slide" Target="slide43.xml"/><Relationship Id="rId4" Type="http://schemas.openxmlformats.org/officeDocument/2006/relationships/image" Target="../media/image10.png"/><Relationship Id="rId9" Type="http://schemas.openxmlformats.org/officeDocument/2006/relationships/slide" Target="slide32.xml"/><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slide" Target="slide18.xml"/><Relationship Id="rId2" Type="http://schemas.openxmlformats.org/officeDocument/2006/relationships/notesSlide" Target="../notesSlides/notesSlide19.xml"/><Relationship Id="rId16" Type="http://schemas.openxmlformats.org/officeDocument/2006/relationships/slide" Target="slide45.xml"/><Relationship Id="rId1" Type="http://schemas.openxmlformats.org/officeDocument/2006/relationships/slideLayout" Target="../slideLayouts/slideLayout9.xml"/><Relationship Id="rId6" Type="http://schemas.openxmlformats.org/officeDocument/2006/relationships/image" Target="../media/image12.png"/><Relationship Id="rId11" Type="http://schemas.openxmlformats.org/officeDocument/2006/relationships/slide" Target="slide13.xml"/><Relationship Id="rId5" Type="http://schemas.openxmlformats.org/officeDocument/2006/relationships/image" Target="../media/image11.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slide" Target="slide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slide" Target="slide18.xml"/><Relationship Id="rId2" Type="http://schemas.openxmlformats.org/officeDocument/2006/relationships/notesSlide" Target="../notesSlides/notesSlide3.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3.xml"/><Relationship Id="rId5" Type="http://schemas.openxmlformats.org/officeDocument/2006/relationships/image" Target="../media/image11.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slide" Target="slide32.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in/imgres?imgurl=http://www.watblog.com/wp-content/uploads/2011/08/big-0.jpg&amp;imgrefurl=http://www.watblog.com/2011/08/17/will-indias-e-commerce-boom-end-in-a-bubble/&amp;usg=__eqYQQ9wt3URBZ3tTg6QvjGAhO60=&amp;h=358&amp;w=450&amp;sz=88&amp;hl=en&amp;start=4&amp;zoom=1&amp;tbnid=tS5OMD5zPyD7TM:&amp;tbnh=101&amp;tbnw=127&amp;ei=H7lcTtiXDoXSrQfh65i5Dw&amp;prev=/search?q=e+commerce+future&amp;um=1&amp;hl=en&amp;sa=N&amp;tbm=isch&amp;um=1&amp;itbs=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slide" Target="slide18.xml"/><Relationship Id="rId2" Type="http://schemas.openxmlformats.org/officeDocument/2006/relationships/notesSlide" Target="../notesSlides/notesSlide31.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3.xml"/><Relationship Id="rId5" Type="http://schemas.openxmlformats.org/officeDocument/2006/relationships/image" Target="../media/image11.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slide" Target="slide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slide" Target="slide18.xml"/><Relationship Id="rId2" Type="http://schemas.openxmlformats.org/officeDocument/2006/relationships/notesSlide" Target="../notesSlides/notesSlide42.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3.xml"/><Relationship Id="rId5" Type="http://schemas.openxmlformats.org/officeDocument/2006/relationships/image" Target="../media/image11.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slide" Target="slide3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0.xml"/><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slide" Target="slide18.xml"/><Relationship Id="rId2" Type="http://schemas.openxmlformats.org/officeDocument/2006/relationships/notesSlide" Target="../notesSlides/notesSlide44.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3.xml"/><Relationship Id="rId5" Type="http://schemas.openxmlformats.org/officeDocument/2006/relationships/image" Target="../media/image12.png"/><Relationship Id="rId15" Type="http://schemas.openxmlformats.org/officeDocument/2006/relationships/slide" Target="slide43.xml"/><Relationship Id="rId10" Type="http://schemas.openxmlformats.org/officeDocument/2006/relationships/slide" Target="slide3.xml"/><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slide" Target="slide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aditi.royghatak@tcs.com" TargetMode="External"/><Relationship Id="rId2" Type="http://schemas.openxmlformats.org/officeDocument/2006/relationships/hyperlink" Target="mailto:swati.malaker@tcs.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ubtitle 2"/>
          <p:cNvSpPr>
            <a:spLocks noGrp="1"/>
          </p:cNvSpPr>
          <p:nvPr>
            <p:ph type="subTitle" idx="1"/>
          </p:nvPr>
        </p:nvSpPr>
        <p:spPr>
          <a:xfrm>
            <a:off x="361950" y="4133850"/>
            <a:ext cx="8439150" cy="1352550"/>
          </a:xfrm>
        </p:spPr>
        <p:txBody>
          <a:bodyPr>
            <a:normAutofit lnSpcReduction="10000"/>
          </a:bodyPr>
          <a:lstStyle/>
          <a:p>
            <a:pPr>
              <a:buClr>
                <a:srgbClr val="4E84C4"/>
              </a:buClr>
              <a:defRPr/>
            </a:pPr>
            <a:r>
              <a:rPr sz="2000" b="1" smtClean="0">
                <a:solidFill>
                  <a:schemeClr val="bg1"/>
                </a:solidFill>
              </a:rPr>
              <a:t>Corporate Research Desk</a:t>
            </a:r>
          </a:p>
          <a:p>
            <a:pPr>
              <a:buClr>
                <a:srgbClr val="4E84C4"/>
              </a:buClr>
              <a:defRPr/>
            </a:pPr>
            <a:endParaRPr sz="3600" smtClean="0">
              <a:solidFill>
                <a:schemeClr val="bg1"/>
              </a:solidFill>
            </a:endParaRPr>
          </a:p>
          <a:p>
            <a:pPr>
              <a:buClr>
                <a:srgbClr val="4E84C4"/>
              </a:buClr>
              <a:defRPr/>
            </a:pPr>
            <a:r>
              <a:rPr sz="1800" smtClean="0">
                <a:solidFill>
                  <a:schemeClr val="bg1"/>
                </a:solidFill>
              </a:rPr>
              <a:t>Dec, 2012</a:t>
            </a:r>
            <a:endParaRPr sz="1800" smtClean="0">
              <a:latin typeface="Myriad Pro Light"/>
            </a:endParaRPr>
          </a:p>
        </p:txBody>
      </p:sp>
      <p:sp>
        <p:nvSpPr>
          <p:cNvPr id="4" name="Title 1"/>
          <p:cNvSpPr>
            <a:spLocks noGrp="1"/>
          </p:cNvSpPr>
          <p:nvPr>
            <p:ph type="ctrTitle"/>
          </p:nvPr>
        </p:nvSpPr>
        <p:spPr>
          <a:xfrm>
            <a:off x="373063" y="3444875"/>
            <a:ext cx="8420100" cy="685800"/>
          </a:xfrm>
        </p:spPr>
        <p:txBody>
          <a:bodyPr rtlCol="0"/>
          <a:lstStyle/>
          <a:p>
            <a:pPr eaLnBrk="1" fontAlgn="auto" hangingPunct="1">
              <a:spcBef>
                <a:spcPts val="0"/>
              </a:spcBef>
              <a:spcAft>
                <a:spcPts val="0"/>
              </a:spcAft>
              <a:defRPr/>
            </a:pPr>
            <a:r>
              <a:rPr sz="3000" b="1" smtClean="0"/>
              <a:t>Global Electronics MI</a:t>
            </a:r>
            <a:endParaRPr sz="3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Value</a:t>
            </a:r>
          </a:p>
        </p:txBody>
      </p:sp>
      <p:sp>
        <p:nvSpPr>
          <p:cNvPr id="11"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10</a:t>
            </a:fld>
            <a:r>
              <a:rPr lang="en-US" dirty="0" smtClean="0"/>
              <a:t> -</a:t>
            </a:r>
            <a:endParaRPr lang="en-US" dirty="0"/>
          </a:p>
        </p:txBody>
      </p:sp>
      <p:sp>
        <p:nvSpPr>
          <p:cNvPr id="9" name="Rectangle 8"/>
          <p:cNvSpPr/>
          <p:nvPr/>
        </p:nvSpPr>
        <p:spPr>
          <a:xfrm>
            <a:off x="4648200" y="2209800"/>
            <a:ext cx="4038600" cy="274320"/>
          </a:xfrm>
          <a:prstGeom prst="rect">
            <a:avLst/>
          </a:prstGeom>
          <a:solidFill>
            <a:srgbClr val="00B0F0"/>
          </a:solidFill>
          <a:ln>
            <a:noFill/>
          </a:ln>
        </p:spPr>
        <p:txBody>
          <a:bodyPr wrap="square" anchor="ctr">
            <a:noAutofit/>
          </a:bodyPr>
          <a:lstStyle/>
          <a:p>
            <a:pPr lvl="0" algn="ctr">
              <a:defRPr/>
            </a:pPr>
            <a:r>
              <a:rPr lang="en-US" sz="1100" b="1" dirty="0" smtClean="0">
                <a:solidFill>
                  <a:prstClr val="white"/>
                </a:solidFill>
                <a:latin typeface="Calibri"/>
              </a:rPr>
              <a:t>Market value: $ billion, 2007–11 </a:t>
            </a:r>
          </a:p>
        </p:txBody>
      </p:sp>
      <p:sp>
        <p:nvSpPr>
          <p:cNvPr id="12" name="AutoShape 7"/>
          <p:cNvSpPr>
            <a:spLocks noChangeArrowheads="1"/>
          </p:cNvSpPr>
          <p:nvPr/>
        </p:nvSpPr>
        <p:spPr bwMode="auto">
          <a:xfrm>
            <a:off x="152400" y="1219200"/>
            <a:ext cx="8763000" cy="762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consumer electronics market consists of the total revenues generated through the </a:t>
            </a:r>
            <a:r>
              <a:rPr lang="en-US" sz="1200" b="1" dirty="0" smtClean="0">
                <a:latin typeface="+mj-lt"/>
              </a:rPr>
              <a:t>sale of audio visual equipment and games console products designed primarily for domestic use</a:t>
            </a:r>
          </a:p>
        </p:txBody>
      </p:sp>
      <p:sp>
        <p:nvSpPr>
          <p:cNvPr id="13"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Consumer Electronics </a:t>
            </a:r>
          </a:p>
        </p:txBody>
      </p:sp>
      <p:sp>
        <p:nvSpPr>
          <p:cNvPr id="14" name="AutoShape 7"/>
          <p:cNvSpPr>
            <a:spLocks noChangeArrowheads="1"/>
          </p:cNvSpPr>
          <p:nvPr/>
        </p:nvSpPr>
        <p:spPr bwMode="auto">
          <a:xfrm>
            <a:off x="152400" y="2209800"/>
            <a:ext cx="4023360" cy="82296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global electronic </a:t>
            </a:r>
            <a:r>
              <a:rPr lang="en-US" sz="1200" dirty="0" smtClean="0">
                <a:solidFill>
                  <a:prstClr val="black"/>
                </a:solidFill>
                <a:latin typeface="Calibri"/>
              </a:rPr>
              <a:t>components </a:t>
            </a:r>
            <a:r>
              <a:rPr lang="en-US" sz="1200" dirty="0" smtClean="0">
                <a:latin typeface="+mj-lt"/>
              </a:rPr>
              <a:t>industry had total revenues of </a:t>
            </a:r>
            <a:r>
              <a:rPr lang="en-US" sz="1200" b="1" dirty="0" smtClean="0">
                <a:latin typeface="+mj-lt"/>
              </a:rPr>
              <a:t>$284.1 billion in 2011,</a:t>
            </a:r>
            <a:r>
              <a:rPr lang="en-US" sz="1200" dirty="0" smtClean="0">
                <a:latin typeface="+mj-lt"/>
              </a:rPr>
              <a:t> representing a CAGR of </a:t>
            </a:r>
            <a:r>
              <a:rPr lang="en-US" sz="1200" b="1" dirty="0" smtClean="0">
                <a:latin typeface="+mj-lt"/>
              </a:rPr>
              <a:t>4.3% between 2007 and 2011</a:t>
            </a:r>
          </a:p>
        </p:txBody>
      </p:sp>
      <p:graphicFrame>
        <p:nvGraphicFramePr>
          <p:cNvPr id="16" name="Table 15"/>
          <p:cNvGraphicFramePr>
            <a:graphicFrameLocks noGrp="1"/>
          </p:cNvGraphicFramePr>
          <p:nvPr/>
        </p:nvGraphicFramePr>
        <p:xfrm>
          <a:off x="152400" y="4495802"/>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1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1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1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1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a:solidFill>
                            <a:srgbClr val="000000"/>
                          </a:solidFill>
                          <a:latin typeface="Calibri"/>
                        </a:rPr>
                        <a:t>240.5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100" b="1" i="0" u="none" strike="noStrike">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100" b="0" i="0" u="none" strike="noStrike">
                          <a:solidFill>
                            <a:srgbClr val="000000"/>
                          </a:solidFill>
                          <a:latin typeface="Calibri"/>
                        </a:rPr>
                        <a:t>251.5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100" b="0" i="0" u="none" strike="noStrike" dirty="0">
                          <a:solidFill>
                            <a:srgbClr val="000000"/>
                          </a:solidFill>
                          <a:latin typeface="Calibri"/>
                        </a:rPr>
                        <a:t>4.60%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100" b="1" i="0" u="none" strike="noStrike">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a:solidFill>
                            <a:srgbClr val="000000"/>
                          </a:solidFill>
                          <a:latin typeface="Calibri"/>
                        </a:rPr>
                        <a:t>250.8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dirty="0">
                          <a:solidFill>
                            <a:srgbClr val="FF0000"/>
                          </a:solidFill>
                          <a:latin typeface="Calibri"/>
                        </a:rPr>
                        <a:t>-0.28%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100" b="1" i="0" u="none" strike="noStrike">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100" b="0" i="0" u="none" strike="noStrike">
                          <a:solidFill>
                            <a:srgbClr val="000000"/>
                          </a:solidFill>
                          <a:latin typeface="Calibri"/>
                        </a:rPr>
                        <a:t>271.5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100" b="0" i="0" u="none" strike="noStrike" dirty="0">
                          <a:solidFill>
                            <a:srgbClr val="000000"/>
                          </a:solidFill>
                          <a:latin typeface="Calibri"/>
                        </a:rPr>
                        <a:t>8.22%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100" b="1" i="0" u="none" strike="noStrike">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a:solidFill>
                            <a:srgbClr val="000000"/>
                          </a:solidFill>
                          <a:latin typeface="Calibri"/>
                        </a:rPr>
                        <a:t>284.1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100" b="0" i="0" u="none" strike="noStrike" dirty="0">
                          <a:solidFill>
                            <a:srgbClr val="000000"/>
                          </a:solidFill>
                          <a:latin typeface="Calibri"/>
                        </a:rPr>
                        <a:t>4.65%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fontAlgn="b"/>
                      <a:r>
                        <a:rPr lang="en-US" sz="1100" b="1" i="0" u="none" strike="noStrike">
                          <a:solidFill>
                            <a:srgbClr val="000000"/>
                          </a:solidFill>
                          <a:latin typeface="Calibri"/>
                        </a:rPr>
                        <a:t>CAGR: 2007–11</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b"/>
                      <a:r>
                        <a:rPr lang="en-US" sz="1100" b="1" i="0" u="none" strike="noStrike" dirty="0">
                          <a:solidFill>
                            <a:srgbClr val="000000"/>
                          </a:solidFill>
                          <a:latin typeface="Calibri"/>
                        </a:rPr>
                        <a:t>4.25%</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7" name="Rectangle 16"/>
          <p:cNvSpPr/>
          <p:nvPr/>
        </p:nvSpPr>
        <p:spPr>
          <a:xfrm>
            <a:off x="152400" y="4191001"/>
            <a:ext cx="4023360" cy="261610"/>
          </a:xfrm>
          <a:prstGeom prst="rect">
            <a:avLst/>
          </a:prstGeom>
          <a:solidFill>
            <a:srgbClr val="00B0F0"/>
          </a:solidFill>
          <a:ln>
            <a:noFill/>
          </a:ln>
        </p:spPr>
        <p:txBody>
          <a:bodyPr wrap="square">
            <a:spAutoFit/>
          </a:bodyPr>
          <a:lstStyle/>
          <a:p>
            <a:pPr lvl="0" algn="ctr">
              <a:defRPr/>
            </a:pPr>
            <a:r>
              <a:rPr lang="en-US" sz="1100" b="1" dirty="0" smtClean="0">
                <a:solidFill>
                  <a:prstClr val="white"/>
                </a:solidFill>
                <a:latin typeface="Calibri"/>
              </a:rPr>
              <a:t>Market value: $ billion, 2007–11 </a:t>
            </a:r>
          </a:p>
        </p:txBody>
      </p:sp>
      <p:sp>
        <p:nvSpPr>
          <p:cNvPr id="18" name="TextBox 17"/>
          <p:cNvSpPr txBox="1"/>
          <p:nvPr/>
        </p:nvSpPr>
        <p:spPr>
          <a:xfrm rot="16200000">
            <a:off x="4055105" y="40386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509642" y="4090042"/>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477000" y="58674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
        <p:nvSpPr>
          <p:cNvPr id="15" name="AutoShape 7"/>
          <p:cNvSpPr>
            <a:spLocks noChangeArrowheads="1"/>
          </p:cNvSpPr>
          <p:nvPr/>
        </p:nvSpPr>
        <p:spPr bwMode="auto">
          <a:xfrm>
            <a:off x="152400" y="3200400"/>
            <a:ext cx="4023360" cy="7315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performance of the market is </a:t>
            </a:r>
            <a:r>
              <a:rPr lang="en-US" sz="1200" b="1" dirty="0" smtClean="0">
                <a:latin typeface="+mj-lt"/>
              </a:rPr>
              <a:t>forecast to decelerate, </a:t>
            </a:r>
            <a:r>
              <a:rPr lang="en-US" sz="1200" dirty="0" smtClean="0">
                <a:latin typeface="+mj-lt"/>
              </a:rPr>
              <a:t>with an anticipated CAGR of </a:t>
            </a:r>
            <a:r>
              <a:rPr lang="en-US" sz="1200" b="1" dirty="0" smtClean="0">
                <a:latin typeface="+mj-lt"/>
              </a:rPr>
              <a:t>3.9% for 2011 - 2016, </a:t>
            </a:r>
            <a:r>
              <a:rPr lang="en-US" sz="1200" dirty="0" smtClean="0">
                <a:latin typeface="+mj-lt"/>
              </a:rPr>
              <a:t>to reach </a:t>
            </a:r>
            <a:r>
              <a:rPr lang="en-US" sz="1200" b="1" dirty="0" smtClean="0">
                <a:latin typeface="+mj-lt"/>
              </a:rPr>
              <a:t>$343.6 billion </a:t>
            </a:r>
            <a:r>
              <a:rPr lang="en-US" sz="1200" dirty="0" smtClean="0">
                <a:latin typeface="+mj-lt"/>
              </a:rPr>
              <a:t>by the end of 2016. </a:t>
            </a:r>
            <a:endParaRPr lang="en-US" sz="1200" b="1" dirty="0" smtClean="0">
              <a:latin typeface="+mj-lt"/>
            </a:endParaRPr>
          </a:p>
        </p:txBody>
      </p:sp>
      <p:graphicFrame>
        <p:nvGraphicFramePr>
          <p:cNvPr id="22" name="Chart 21"/>
          <p:cNvGraphicFramePr/>
          <p:nvPr/>
        </p:nvGraphicFramePr>
        <p:xfrm>
          <a:off x="4343400" y="2667000"/>
          <a:ext cx="4572000" cy="30384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11</a:t>
            </a:fld>
            <a:endParaRPr lang="en-US" dirty="0">
              <a:latin typeface="+mj-lt"/>
            </a:endParaRPr>
          </a:p>
        </p:txBody>
      </p:sp>
      <p:sp>
        <p:nvSpPr>
          <p:cNvPr id="13" name="Rectangle 12"/>
          <p:cNvSpPr/>
          <p:nvPr/>
        </p:nvSpPr>
        <p:spPr>
          <a:xfrm>
            <a:off x="228600" y="1247001"/>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Market segmentation by Category: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17" name="Table 16"/>
          <p:cNvGraphicFramePr>
            <a:graphicFrameLocks noGrp="1"/>
          </p:cNvGraphicFramePr>
          <p:nvPr/>
        </p:nvGraphicFramePr>
        <p:xfrm>
          <a:off x="152400" y="1676400"/>
          <a:ext cx="4124847" cy="793749"/>
        </p:xfrm>
        <a:graphic>
          <a:graphicData uri="http://schemas.openxmlformats.org/drawingml/2006/table">
            <a:tbl>
              <a:tblPr firstRow="1" bandRow="1">
                <a:tableStyleId>{7DF18680-E054-41AD-8BC1-D1AEF772440D}</a:tableStyleId>
              </a:tblPr>
              <a:tblGrid>
                <a:gridCol w="1838848"/>
                <a:gridCol w="1371600"/>
                <a:gridCol w="914399"/>
              </a:tblGrid>
              <a:tr h="264583">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64583">
                <a:tc>
                  <a:txBody>
                    <a:bodyPr/>
                    <a:lstStyle/>
                    <a:p>
                      <a:pPr algn="ctr" fontAlgn="ctr"/>
                      <a:r>
                        <a:rPr lang="en-US" sz="1200" b="1" i="0" u="none" strike="noStrike" dirty="0">
                          <a:solidFill>
                            <a:srgbClr val="000000"/>
                          </a:solidFill>
                          <a:latin typeface="Calibri"/>
                        </a:rPr>
                        <a:t>Audio and video</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257.4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90.60%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64583">
                <a:tc>
                  <a:txBody>
                    <a:bodyPr/>
                    <a:lstStyle/>
                    <a:p>
                      <a:pPr algn="ctr" fontAlgn="ctr"/>
                      <a:r>
                        <a:rPr lang="en-US" sz="1200" b="1" i="0" u="none" strike="noStrike">
                          <a:solidFill>
                            <a:srgbClr val="000000"/>
                          </a:solidFill>
                          <a:latin typeface="Calibri"/>
                        </a:rPr>
                        <a:t>Games consoles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26.7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9.40%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36" name="Rectangle 35"/>
          <p:cNvSpPr/>
          <p:nvPr/>
        </p:nvSpPr>
        <p:spPr>
          <a:xfrm>
            <a:off x="228600" y="3990201"/>
            <a:ext cx="8595360" cy="276999"/>
          </a:xfrm>
          <a:prstGeom prst="rect">
            <a:avLst/>
          </a:prstGeom>
          <a:solidFill>
            <a:srgbClr val="00B0F0"/>
          </a:solidFill>
          <a:ln>
            <a:noFill/>
          </a:ln>
        </p:spPr>
        <p:txBody>
          <a:bodyPr wrap="square">
            <a:spAutoFit/>
          </a:bodyPr>
          <a:lstStyle/>
          <a:p>
            <a:pPr algn="ctr">
              <a:defRPr/>
            </a:pPr>
            <a:r>
              <a:rPr lang="en-US" sz="1200" b="1" dirty="0" smtClean="0">
                <a:solidFill>
                  <a:prstClr val="white"/>
                </a:solidFill>
                <a:latin typeface="Calibri"/>
              </a:rPr>
              <a:t>Market </a:t>
            </a:r>
            <a:r>
              <a:rPr lang="en-US" sz="1200" b="1" dirty="0" smtClean="0">
                <a:solidFill>
                  <a:schemeClr val="bg1"/>
                </a:solidFill>
                <a:latin typeface="+mj-lt"/>
              </a:rPr>
              <a:t>segmentation by Geography: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37" name="Table 36"/>
          <p:cNvGraphicFramePr>
            <a:graphicFrameLocks noGrp="1"/>
          </p:cNvGraphicFramePr>
          <p:nvPr/>
        </p:nvGraphicFramePr>
        <p:xfrm>
          <a:off x="228600" y="4343400"/>
          <a:ext cx="4114800" cy="1582445"/>
        </p:xfrm>
        <a:graphic>
          <a:graphicData uri="http://schemas.openxmlformats.org/drawingml/2006/table">
            <a:tbl>
              <a:tblPr firstRow="1" bandRow="1">
                <a:tableStyleId>{7DF18680-E054-41AD-8BC1-D1AEF772440D}</a:tableStyleId>
              </a:tblPr>
              <a:tblGrid>
                <a:gridCol w="1828800"/>
                <a:gridCol w="1371600"/>
                <a:gridCol w="914400"/>
              </a:tblGrid>
              <a:tr h="31648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16489">
                <a:tc>
                  <a:txBody>
                    <a:bodyPr/>
                    <a:lstStyle/>
                    <a:p>
                      <a:pPr algn="ctr" fontAlgn="ctr"/>
                      <a:r>
                        <a:rPr lang="en-US" sz="1200" b="1" i="0" u="none" strike="noStrike" dirty="0">
                          <a:solidFill>
                            <a:srgbClr val="000000"/>
                          </a:solidFill>
                          <a:latin typeface="Calibri"/>
                        </a:rPr>
                        <a:t>Americas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116.5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41.00%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Europe</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81.0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28.50%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16489">
                <a:tc>
                  <a:txBody>
                    <a:bodyPr/>
                    <a:lstStyle/>
                    <a:p>
                      <a:pPr algn="ctr" fontAlgn="ctr"/>
                      <a:r>
                        <a:rPr lang="en-US" sz="1200" b="1" i="0" u="none" strike="noStrike">
                          <a:solidFill>
                            <a:srgbClr val="000000"/>
                          </a:solidFill>
                          <a:latin typeface="Calibri"/>
                        </a:rPr>
                        <a:t>Asia-Pacific</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78.7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27.70%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Middle East &amp; Africa</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21" name="Title 1"/>
          <p:cNvSpPr>
            <a:spLocks noGrp="1"/>
          </p:cNvSpPr>
          <p:nvPr>
            <p:ph type="title"/>
          </p:nvPr>
        </p:nvSpPr>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Segment</a:t>
            </a: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lvl="0" algn="ctr">
              <a:defRPr/>
            </a:pPr>
            <a:r>
              <a:rPr lang="en-US" b="1" dirty="0" smtClean="0">
                <a:solidFill>
                  <a:prstClr val="white"/>
                </a:solidFill>
                <a:latin typeface="Calibri"/>
              </a:rPr>
              <a:t> Global Consumer Electronics </a:t>
            </a:r>
          </a:p>
        </p:txBody>
      </p:sp>
      <p:graphicFrame>
        <p:nvGraphicFramePr>
          <p:cNvPr id="16" name="Chart 15"/>
          <p:cNvGraphicFramePr/>
          <p:nvPr/>
        </p:nvGraphicFramePr>
        <p:xfrm>
          <a:off x="4648200" y="1447800"/>
          <a:ext cx="4143375" cy="2667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p:nvPr/>
        </p:nvGraphicFramePr>
        <p:xfrm>
          <a:off x="4419600" y="4343400"/>
          <a:ext cx="4552950" cy="24193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Value Chain</a:t>
            </a:r>
          </a:p>
        </p:txBody>
      </p:sp>
      <p:sp>
        <p:nvSpPr>
          <p:cNvPr id="7"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Text Placeholder 7"/>
          <p:cNvSpPr>
            <a:spLocks noGrp="1"/>
          </p:cNvSpPr>
          <p:nvPr>
            <p:ph type="body" sz="quarter" idx="10"/>
          </p:nvPr>
        </p:nvSpPr>
        <p:spPr/>
        <p:txBody>
          <a:bodyPr/>
          <a:lstStyle/>
          <a:p>
            <a:endParaRPr lang="en-US"/>
          </a:p>
        </p:txBody>
      </p:sp>
      <p:pic>
        <p:nvPicPr>
          <p:cNvPr id="9" name="Picture 2"/>
          <p:cNvPicPr>
            <a:picLocks noChangeAspect="1" noChangeArrowheads="1"/>
          </p:cNvPicPr>
          <p:nvPr/>
        </p:nvPicPr>
        <p:blipFill>
          <a:blip r:embed="rId3" cstate="print"/>
          <a:srcRect/>
          <a:stretch>
            <a:fillRect/>
          </a:stretch>
        </p:blipFill>
        <p:spPr bwMode="auto">
          <a:xfrm>
            <a:off x="152400" y="914400"/>
            <a:ext cx="8839200" cy="5105400"/>
          </a:xfrm>
          <a:prstGeom prst="rect">
            <a:avLst/>
          </a:prstGeom>
          <a:noFill/>
          <a:ln w="19050">
            <a:solidFill>
              <a:schemeClr val="bg1">
                <a:lumMod val="50000"/>
              </a:schemeClr>
            </a:solidFill>
            <a:miter lim="800000"/>
            <a:headEnd/>
            <a:tailEnd/>
          </a:ln>
          <a:effectLst/>
        </p:spPr>
      </p:pic>
      <p:sp>
        <p:nvSpPr>
          <p:cNvPr id="10" name="Rounded Rectangle 9"/>
          <p:cNvSpPr/>
          <p:nvPr/>
        </p:nvSpPr>
        <p:spPr>
          <a:xfrm>
            <a:off x="152400" y="6096000"/>
            <a:ext cx="8839200" cy="304800"/>
          </a:xfrm>
          <a:prstGeom prst="roundRect">
            <a:avLst/>
          </a:prstGeom>
          <a:solidFill>
            <a:schemeClr val="accent6">
              <a:lumMod val="75000"/>
            </a:schemeClr>
          </a:solidFill>
          <a:ln>
            <a:noFill/>
          </a:ln>
          <a:scene3d>
            <a:camera prst="orthographicFront"/>
            <a:lightRig rig="threePt" dir="t">
              <a:rot lat="0" lon="0" rev="9000000"/>
            </a:lightRig>
          </a:scene3d>
          <a:sp3d>
            <a:bevelT h="190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t>Significant scope of outsourcing a wide spectrum of services across the consumer electronics value chain.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3352800" y="15240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2895600" y="2743200"/>
            <a:ext cx="2111244" cy="1404937"/>
          </a:xfrm>
          <a:prstGeom prst="rect">
            <a:avLst/>
          </a:prstGeom>
          <a:noFill/>
          <a:ln w="9525">
            <a:noFill/>
            <a:miter lim="800000"/>
            <a:headEnd/>
            <a:tailEnd/>
          </a:ln>
          <a:effectLst/>
        </p:spPr>
      </p:pic>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srcRect/>
          <a:stretch>
            <a:fillRect/>
          </a:stretch>
        </p:blipFill>
        <p:spPr bwMode="auto">
          <a:xfrm>
            <a:off x="6771752" y="2438400"/>
            <a:ext cx="21336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24">
            <a:hlinkClick r:id="rId10"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6"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Competitive Landscape</a:t>
            </a:r>
          </a:p>
        </p:txBody>
      </p:sp>
      <p:sp>
        <p:nvSpPr>
          <p:cNvPr id="27"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Deals Space</a:t>
            </a:r>
          </a:p>
        </p:txBody>
      </p:sp>
      <p:sp>
        <p:nvSpPr>
          <p:cNvPr id="28"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29"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30" name="Rectangle 29">
            <a:hlinkClick r:id="rId15"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2"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a:t>
            </a:r>
            <a:r>
              <a:rPr lang="en-US" sz="1600" b="1" kern="0" dirty="0" smtClean="0">
                <a:solidFill>
                  <a:prstClr val="white">
                    <a:lumMod val="95000"/>
                  </a:prstClr>
                </a:solidFill>
                <a:latin typeface="Calibri"/>
                <a:cs typeface="Arial" pitchFamily="34" charset="0"/>
              </a:rPr>
              <a:t>Future</a:t>
            </a:r>
            <a:endParaRPr lang="en-US" sz="1600" b="1" kern="0" dirty="0" smtClean="0">
              <a:solidFill>
                <a:schemeClr val="bg1">
                  <a:lumMod val="95000"/>
                </a:schemeClr>
              </a:solidFill>
              <a:latin typeface="+mj-lt"/>
              <a:cs typeface="Arial" pitchFamily="34" charset="0"/>
            </a:endParaRPr>
          </a:p>
        </p:txBody>
      </p:sp>
      <p:sp>
        <p:nvSpPr>
          <p:cNvPr id="33" name="Double Bracket 32"/>
          <p:cNvSpPr/>
          <p:nvPr/>
        </p:nvSpPr>
        <p:spPr>
          <a:xfrm>
            <a:off x="2819400" y="19812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Porter’s 5 Forces Analysis</a:t>
            </a:r>
            <a:endParaRPr lang="en-US" sz="1400" b="1" dirty="0"/>
          </a:p>
        </p:txBody>
      </p:sp>
      <p:sp>
        <p:nvSpPr>
          <p:cNvPr id="34" name="Double Bracket 33"/>
          <p:cNvSpPr/>
          <p:nvPr/>
        </p:nvSpPr>
        <p:spPr>
          <a:xfrm>
            <a:off x="2819400" y="24384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Industry Leaders</a:t>
            </a:r>
            <a:endParaRPr lang="en-US" sz="1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a:xfrm>
            <a:off x="1219200" y="0"/>
            <a:ext cx="6934200" cy="762000"/>
          </a:xfrm>
        </p:spPr>
        <p:txBody>
          <a:bodyPr/>
          <a:lstStyle/>
          <a:p>
            <a:pPr algn="l"/>
            <a:r>
              <a:rPr sz="2000" b="1" smtClean="0">
                <a:latin typeface="Myriad Pro"/>
              </a:rPr>
              <a:t>Global </a:t>
            </a:r>
            <a:r>
              <a:rPr lang="en-US" sz="2000" b="1" dirty="0" smtClean="0">
                <a:latin typeface="Myriad Pro"/>
              </a:rPr>
              <a:t>Electronics</a:t>
            </a:r>
            <a:r>
              <a:rPr sz="2000" b="1" smtClean="0">
                <a:latin typeface="Myriad Pro"/>
              </a:rPr>
              <a:t> MI: Competitive Landscape</a:t>
            </a:r>
            <a:r>
              <a:rPr sz="2200" smtClean="0">
                <a:latin typeface="Myriad Pro"/>
              </a:rPr>
              <a:t/>
            </a:r>
            <a:br>
              <a:rPr sz="2200" smtClean="0">
                <a:latin typeface="Myriad Pro"/>
              </a:rPr>
            </a:br>
            <a:r>
              <a:rPr sz="1800" smtClean="0">
                <a:latin typeface="Myriad Pro"/>
              </a:rPr>
              <a:t> Porter’s 5 Forces Analysis</a:t>
            </a:r>
          </a:p>
        </p:txBody>
      </p:sp>
      <p:sp>
        <p:nvSpPr>
          <p:cNvPr id="6"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7" name="Diagram 6"/>
          <p:cNvGraphicFramePr/>
          <p:nvPr/>
        </p:nvGraphicFramePr>
        <p:xfrm>
          <a:off x="228600" y="762000"/>
          <a:ext cx="86868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21"/>
          <p:cNvSpPr/>
          <p:nvPr/>
        </p:nvSpPr>
        <p:spPr>
          <a:xfrm>
            <a:off x="5066130" y="4511040"/>
            <a:ext cx="2325269" cy="304800"/>
          </a:xfrm>
          <a:prstGeom prst="rightArrow">
            <a:avLst/>
          </a:prstGeom>
          <a:solidFill>
            <a:srgbClr val="92D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Buys Chips</a:t>
            </a:r>
            <a:endParaRPr lang="en-US" sz="1100" b="1" dirty="0">
              <a:solidFill>
                <a:schemeClr val="tx1"/>
              </a:solidFill>
            </a:endParaRPr>
          </a:p>
        </p:txBody>
      </p:sp>
      <p:sp>
        <p:nvSpPr>
          <p:cNvPr id="26" name="Right Arrow 25"/>
          <p:cNvSpPr/>
          <p:nvPr/>
        </p:nvSpPr>
        <p:spPr>
          <a:xfrm rot="5400000">
            <a:off x="5195671" y="4316730"/>
            <a:ext cx="1447800" cy="274320"/>
          </a:xfrm>
          <a:prstGeom prst="rightArrow">
            <a:avLst/>
          </a:prstGeom>
          <a:solidFill>
            <a:srgbClr val="FFDD3E">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Buys Software</a:t>
            </a:r>
            <a:endParaRPr lang="en-US" sz="1100" b="1" dirty="0">
              <a:solidFill>
                <a:schemeClr val="tx1"/>
              </a:solidFill>
            </a:endParaRPr>
          </a:p>
        </p:txBody>
      </p:sp>
      <p:sp>
        <p:nvSpPr>
          <p:cNvPr id="16" name="Double Bracket 15"/>
          <p:cNvSpPr/>
          <p:nvPr/>
        </p:nvSpPr>
        <p:spPr>
          <a:xfrm>
            <a:off x="533400" y="1219200"/>
            <a:ext cx="8229600" cy="6096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20000"/>
              </a:lnSpc>
            </a:pPr>
            <a:r>
              <a:rPr lang="en-US" sz="1100" b="1" dirty="0" smtClean="0"/>
              <a:t>Complex Relationship:  </a:t>
            </a:r>
            <a:r>
              <a:rPr lang="en-US" sz="1100" dirty="0" smtClean="0"/>
              <a:t>While they sometimes compete directly, these companies do not compete head to head in all their markets, but rather have sophisticated and at times, challenging relationships where </a:t>
            </a:r>
            <a:r>
              <a:rPr lang="en-US" sz="1100" b="1" dirty="0" smtClean="0"/>
              <a:t>they cooperate and compete together</a:t>
            </a:r>
          </a:p>
        </p:txBody>
      </p:sp>
      <p:sp>
        <p:nvSpPr>
          <p:cNvPr id="18436" name="Title 1"/>
          <p:cNvSpPr>
            <a:spLocks noGrp="1"/>
          </p:cNvSpPr>
          <p:nvPr>
            <p:ph type="title"/>
          </p:nvPr>
        </p:nvSpPr>
        <p:spPr>
          <a:xfrm>
            <a:off x="1219200" y="0"/>
            <a:ext cx="6934200" cy="762000"/>
          </a:xfrm>
        </p:spPr>
        <p:txBody>
          <a:bodyPr/>
          <a:lstStyle/>
          <a:p>
            <a:pPr algn="l"/>
            <a:r>
              <a:rPr sz="2000" b="1" smtClean="0">
                <a:latin typeface="Myriad Pro"/>
              </a:rPr>
              <a:t>Global </a:t>
            </a:r>
            <a:r>
              <a:rPr lang="en-US" sz="2000" b="1" dirty="0" smtClean="0">
                <a:latin typeface="Myriad Pro"/>
              </a:rPr>
              <a:t>Electronics</a:t>
            </a:r>
            <a:r>
              <a:rPr sz="2000" b="1" smtClean="0">
                <a:latin typeface="Myriad Pro"/>
              </a:rPr>
              <a:t> MI: Competitive Landscape</a:t>
            </a:r>
            <a:r>
              <a:rPr sz="2200" smtClean="0">
                <a:latin typeface="Myriad Pro"/>
              </a:rPr>
              <a:t/>
            </a:r>
            <a:br>
              <a:rPr sz="2200" smtClean="0">
                <a:latin typeface="Myriad Pro"/>
              </a:rPr>
            </a:br>
            <a:r>
              <a:rPr sz="1800" smtClean="0">
                <a:latin typeface="Myriad Pro"/>
              </a:rPr>
              <a:t>Industry Leaders- </a:t>
            </a:r>
            <a:r>
              <a:rPr sz="1800" i="1" smtClean="0">
                <a:latin typeface="Myriad Pro"/>
              </a:rPr>
              <a:t>SIGMA</a:t>
            </a:r>
          </a:p>
        </p:txBody>
      </p:sp>
      <p:sp>
        <p:nvSpPr>
          <p:cNvPr id="6"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37" name="Group 36"/>
          <p:cNvGrpSpPr/>
          <p:nvPr/>
        </p:nvGrpSpPr>
        <p:grpSpPr>
          <a:xfrm>
            <a:off x="152400" y="2971800"/>
            <a:ext cx="3581400" cy="3200400"/>
            <a:chOff x="152400" y="2667000"/>
            <a:chExt cx="3581400" cy="3200400"/>
          </a:xfrm>
        </p:grpSpPr>
        <p:pic>
          <p:nvPicPr>
            <p:cNvPr id="49155" name="Picture 3"/>
            <p:cNvPicPr>
              <a:picLocks noChangeAspect="1" noChangeArrowheads="1"/>
            </p:cNvPicPr>
            <p:nvPr/>
          </p:nvPicPr>
          <p:blipFill>
            <a:blip r:embed="rId3"/>
            <a:srcRect l="9690" t="17347" r="12791" b="17347"/>
            <a:stretch>
              <a:fillRect/>
            </a:stretch>
          </p:blipFill>
          <p:spPr bwMode="auto">
            <a:xfrm>
              <a:off x="2362200" y="3505200"/>
              <a:ext cx="1066800" cy="682752"/>
            </a:xfrm>
            <a:prstGeom prst="rect">
              <a:avLst/>
            </a:prstGeom>
            <a:noFill/>
            <a:ln w="9525">
              <a:noFill/>
              <a:miter lim="800000"/>
              <a:headEnd/>
              <a:tailEnd/>
            </a:ln>
            <a:effectLst/>
          </p:spPr>
        </p:pic>
        <p:sp>
          <p:nvSpPr>
            <p:cNvPr id="5" name="Oval 4"/>
            <p:cNvSpPr/>
            <p:nvPr/>
          </p:nvSpPr>
          <p:spPr>
            <a:xfrm>
              <a:off x="1333500" y="3810000"/>
              <a:ext cx="1143000" cy="990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SIGMA</a:t>
              </a:r>
            </a:p>
          </p:txBody>
        </p:sp>
        <p:pic>
          <p:nvPicPr>
            <p:cNvPr id="49154" name="Picture 2"/>
            <p:cNvPicPr>
              <a:picLocks noChangeAspect="1" noChangeArrowheads="1"/>
            </p:cNvPicPr>
            <p:nvPr/>
          </p:nvPicPr>
          <p:blipFill>
            <a:blip r:embed="rId4"/>
            <a:srcRect/>
            <a:stretch>
              <a:fillRect/>
            </a:stretch>
          </p:blipFill>
          <p:spPr bwMode="auto">
            <a:xfrm>
              <a:off x="1066800" y="2971800"/>
              <a:ext cx="1685925" cy="567799"/>
            </a:xfrm>
            <a:prstGeom prst="rect">
              <a:avLst/>
            </a:prstGeom>
            <a:noFill/>
            <a:ln w="9525">
              <a:noFill/>
              <a:miter lim="800000"/>
              <a:headEnd/>
              <a:tailEnd/>
            </a:ln>
            <a:effectLst/>
          </p:spPr>
        </p:pic>
        <p:pic>
          <p:nvPicPr>
            <p:cNvPr id="49156" name="Picture 4"/>
            <p:cNvPicPr>
              <a:picLocks noChangeAspect="1" noChangeArrowheads="1"/>
            </p:cNvPicPr>
            <p:nvPr/>
          </p:nvPicPr>
          <p:blipFill>
            <a:blip r:embed="rId5" cstate="print"/>
            <a:srcRect/>
            <a:stretch>
              <a:fillRect/>
            </a:stretch>
          </p:blipFill>
          <p:spPr bwMode="auto">
            <a:xfrm>
              <a:off x="2590800" y="4495800"/>
              <a:ext cx="971550" cy="404813"/>
            </a:xfrm>
            <a:prstGeom prst="rect">
              <a:avLst/>
            </a:prstGeom>
            <a:noFill/>
            <a:ln w="9525">
              <a:noFill/>
              <a:miter lim="800000"/>
              <a:headEnd/>
              <a:tailEnd/>
            </a:ln>
            <a:effectLst/>
          </p:spPr>
        </p:pic>
        <p:pic>
          <p:nvPicPr>
            <p:cNvPr id="49157" name="Picture 5"/>
            <p:cNvPicPr>
              <a:picLocks noChangeAspect="1" noChangeArrowheads="1"/>
            </p:cNvPicPr>
            <p:nvPr/>
          </p:nvPicPr>
          <p:blipFill>
            <a:blip r:embed="rId6"/>
            <a:srcRect l="9712" t="32320" r="12590" b="36741"/>
            <a:stretch>
              <a:fillRect/>
            </a:stretch>
          </p:blipFill>
          <p:spPr bwMode="auto">
            <a:xfrm>
              <a:off x="1066800" y="4953000"/>
              <a:ext cx="1524000" cy="395111"/>
            </a:xfrm>
            <a:prstGeom prst="rect">
              <a:avLst/>
            </a:prstGeom>
            <a:noFill/>
            <a:ln w="9525">
              <a:noFill/>
              <a:miter lim="800000"/>
              <a:headEnd/>
              <a:tailEnd/>
            </a:ln>
            <a:effectLst/>
          </p:spPr>
        </p:pic>
        <p:pic>
          <p:nvPicPr>
            <p:cNvPr id="49158" name="Picture 6"/>
            <p:cNvPicPr>
              <a:picLocks noChangeAspect="1" noChangeArrowheads="1"/>
            </p:cNvPicPr>
            <p:nvPr/>
          </p:nvPicPr>
          <p:blipFill>
            <a:blip r:embed="rId7"/>
            <a:srcRect/>
            <a:stretch>
              <a:fillRect/>
            </a:stretch>
          </p:blipFill>
          <p:spPr bwMode="auto">
            <a:xfrm>
              <a:off x="228600" y="3733800"/>
              <a:ext cx="908615" cy="1100137"/>
            </a:xfrm>
            <a:prstGeom prst="rect">
              <a:avLst/>
            </a:prstGeom>
            <a:noFill/>
            <a:ln w="9525">
              <a:noFill/>
              <a:miter lim="800000"/>
              <a:headEnd/>
              <a:tailEnd/>
            </a:ln>
            <a:effectLst/>
          </p:spPr>
        </p:pic>
        <p:sp>
          <p:nvSpPr>
            <p:cNvPr id="11" name="Oval 10"/>
            <p:cNvSpPr/>
            <p:nvPr/>
          </p:nvSpPr>
          <p:spPr>
            <a:xfrm>
              <a:off x="152400" y="2667000"/>
              <a:ext cx="3581400" cy="3200400"/>
            </a:xfrm>
            <a:prstGeom prst="ellipse">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57200" y="1447800"/>
            <a:ext cx="152400" cy="152400"/>
          </a:xfrm>
          <a:prstGeom prst="ellipse">
            <a:avLst/>
          </a:prstGeom>
          <a:solidFill>
            <a:srgbClr val="47C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Top 5 SIGMA- Samsung, Intel, Google, Microsoft, Apple</a:t>
            </a:r>
          </a:p>
        </p:txBody>
      </p:sp>
      <p:sp>
        <p:nvSpPr>
          <p:cNvPr id="17" name="Double Bracket 16"/>
          <p:cNvSpPr/>
          <p:nvPr/>
        </p:nvSpPr>
        <p:spPr>
          <a:xfrm>
            <a:off x="4038600" y="2438400"/>
            <a:ext cx="4724400" cy="5334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sz="1100" dirty="0" smtClean="0"/>
              <a:t>All of them are </a:t>
            </a:r>
            <a:r>
              <a:rPr lang="en-US" sz="1100" b="1" dirty="0" smtClean="0"/>
              <a:t>customers and/or partners of each other </a:t>
            </a:r>
            <a:r>
              <a:rPr lang="en-US" sz="1100" dirty="0" smtClean="0"/>
              <a:t>in one way or another in various markets.</a:t>
            </a:r>
            <a:endParaRPr lang="en-US" sz="1100" b="1" dirty="0" smtClean="0"/>
          </a:p>
        </p:txBody>
      </p:sp>
      <p:sp>
        <p:nvSpPr>
          <p:cNvPr id="18" name="Oval 17"/>
          <p:cNvSpPr/>
          <p:nvPr/>
        </p:nvSpPr>
        <p:spPr>
          <a:xfrm>
            <a:off x="3962400" y="2647950"/>
            <a:ext cx="152400" cy="152400"/>
          </a:xfrm>
          <a:prstGeom prst="ellipse">
            <a:avLst/>
          </a:prstGeom>
          <a:solidFill>
            <a:srgbClr val="47C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p:cNvPicPr>
            <a:picLocks noChangeAspect="1" noChangeArrowheads="1"/>
          </p:cNvPicPr>
          <p:nvPr/>
        </p:nvPicPr>
        <p:blipFill>
          <a:blip r:embed="rId8" cstate="print"/>
          <a:srcRect/>
          <a:stretch>
            <a:fillRect/>
          </a:stretch>
        </p:blipFill>
        <p:spPr bwMode="auto">
          <a:xfrm>
            <a:off x="4532731" y="4358640"/>
            <a:ext cx="377606" cy="457200"/>
          </a:xfrm>
          <a:prstGeom prst="rect">
            <a:avLst/>
          </a:prstGeom>
          <a:noFill/>
          <a:ln w="9525">
            <a:noFill/>
            <a:miter lim="800000"/>
            <a:headEnd/>
            <a:tailEnd/>
          </a:ln>
          <a:effectLst/>
        </p:spPr>
      </p:pic>
      <p:pic>
        <p:nvPicPr>
          <p:cNvPr id="20" name="Picture 3"/>
          <p:cNvPicPr>
            <a:picLocks noChangeAspect="1" noChangeArrowheads="1"/>
          </p:cNvPicPr>
          <p:nvPr/>
        </p:nvPicPr>
        <p:blipFill>
          <a:blip r:embed="rId9" cstate="print"/>
          <a:srcRect l="9690" t="17347" r="12791" b="17347"/>
          <a:stretch>
            <a:fillRect/>
          </a:stretch>
        </p:blipFill>
        <p:spPr bwMode="auto">
          <a:xfrm>
            <a:off x="7467600" y="4358640"/>
            <a:ext cx="572669" cy="366508"/>
          </a:xfrm>
          <a:prstGeom prst="rect">
            <a:avLst/>
          </a:prstGeom>
          <a:noFill/>
          <a:ln w="9525">
            <a:noFill/>
            <a:miter lim="800000"/>
            <a:headEnd/>
            <a:tailEnd/>
          </a:ln>
          <a:effectLst/>
        </p:spPr>
      </p:pic>
      <p:pic>
        <p:nvPicPr>
          <p:cNvPr id="21" name="Picture 2"/>
          <p:cNvPicPr>
            <a:picLocks noChangeAspect="1" noChangeArrowheads="1"/>
          </p:cNvPicPr>
          <p:nvPr/>
        </p:nvPicPr>
        <p:blipFill>
          <a:blip r:embed="rId10" cstate="print"/>
          <a:srcRect/>
          <a:stretch>
            <a:fillRect/>
          </a:stretch>
        </p:blipFill>
        <p:spPr bwMode="auto">
          <a:xfrm>
            <a:off x="5791200" y="3215640"/>
            <a:ext cx="905021" cy="304800"/>
          </a:xfrm>
          <a:prstGeom prst="rect">
            <a:avLst/>
          </a:prstGeom>
          <a:noFill/>
          <a:ln w="9525">
            <a:noFill/>
            <a:miter lim="800000"/>
            <a:headEnd/>
            <a:tailEnd/>
          </a:ln>
          <a:effectLst/>
        </p:spPr>
      </p:pic>
      <p:sp>
        <p:nvSpPr>
          <p:cNvPr id="23" name="Right Arrow 22"/>
          <p:cNvSpPr/>
          <p:nvPr/>
        </p:nvSpPr>
        <p:spPr>
          <a:xfrm rot="18536667">
            <a:off x="4600798" y="3813012"/>
            <a:ext cx="1280160" cy="317309"/>
          </a:xfrm>
          <a:prstGeom prst="rightArrow">
            <a:avLst/>
          </a:prstGeom>
          <a:solidFill>
            <a:srgbClr val="92D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Buys Chips</a:t>
            </a:r>
            <a:endParaRPr lang="en-US" sz="1100" b="1" dirty="0">
              <a:solidFill>
                <a:schemeClr val="tx1"/>
              </a:solidFill>
            </a:endParaRPr>
          </a:p>
        </p:txBody>
      </p:sp>
      <p:sp>
        <p:nvSpPr>
          <p:cNvPr id="24" name="Right Arrow 23"/>
          <p:cNvSpPr/>
          <p:nvPr/>
        </p:nvSpPr>
        <p:spPr>
          <a:xfrm rot="2623153">
            <a:off x="6544835" y="3759707"/>
            <a:ext cx="1280160" cy="365760"/>
          </a:xfrm>
          <a:prstGeom prst="rightArrow">
            <a:avLst/>
          </a:prstGeom>
          <a:solidFill>
            <a:srgbClr val="92D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Buys Chips</a:t>
            </a:r>
            <a:endParaRPr lang="en-US" sz="1100" b="1" dirty="0">
              <a:solidFill>
                <a:schemeClr val="tx1"/>
              </a:solidFill>
            </a:endParaRPr>
          </a:p>
        </p:txBody>
      </p:sp>
      <p:pic>
        <p:nvPicPr>
          <p:cNvPr id="25" name="Picture 5"/>
          <p:cNvPicPr>
            <a:picLocks noChangeAspect="1" noChangeArrowheads="1"/>
          </p:cNvPicPr>
          <p:nvPr/>
        </p:nvPicPr>
        <p:blipFill>
          <a:blip r:embed="rId6"/>
          <a:srcRect l="9712" t="32320" r="12590" b="36741"/>
          <a:stretch>
            <a:fillRect/>
          </a:stretch>
        </p:blipFill>
        <p:spPr bwMode="auto">
          <a:xfrm>
            <a:off x="5218531" y="5196840"/>
            <a:ext cx="914400" cy="237067"/>
          </a:xfrm>
          <a:prstGeom prst="rect">
            <a:avLst/>
          </a:prstGeom>
          <a:noFill/>
          <a:ln w="9525">
            <a:noFill/>
            <a:miter lim="800000"/>
            <a:headEnd/>
            <a:tailEnd/>
          </a:ln>
          <a:effectLst/>
        </p:spPr>
      </p:pic>
      <p:pic>
        <p:nvPicPr>
          <p:cNvPr id="27" name="Picture 4"/>
          <p:cNvPicPr>
            <a:picLocks noChangeAspect="1" noChangeArrowheads="1"/>
          </p:cNvPicPr>
          <p:nvPr/>
        </p:nvPicPr>
        <p:blipFill>
          <a:blip r:embed="rId11" cstate="print"/>
          <a:srcRect/>
          <a:stretch>
            <a:fillRect/>
          </a:stretch>
        </p:blipFill>
        <p:spPr bwMode="auto">
          <a:xfrm>
            <a:off x="6858000" y="5120640"/>
            <a:ext cx="666750" cy="277813"/>
          </a:xfrm>
          <a:prstGeom prst="rect">
            <a:avLst/>
          </a:prstGeom>
          <a:noFill/>
          <a:ln w="9525">
            <a:noFill/>
            <a:miter lim="800000"/>
            <a:headEnd/>
            <a:tailEnd/>
          </a:ln>
          <a:effectLst/>
        </p:spPr>
      </p:pic>
      <p:sp>
        <p:nvSpPr>
          <p:cNvPr id="28" name="Right Arrow 27"/>
          <p:cNvSpPr/>
          <p:nvPr/>
        </p:nvSpPr>
        <p:spPr>
          <a:xfrm rot="4184805">
            <a:off x="5969129" y="4252339"/>
            <a:ext cx="1447800" cy="304800"/>
          </a:xfrm>
          <a:prstGeom prst="rightArrow">
            <a:avLst/>
          </a:prstGeom>
          <a:solidFill>
            <a:srgbClr val="FFDD3E">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Buys Android</a:t>
            </a:r>
            <a:endParaRPr lang="en-US" sz="1100" b="1" dirty="0">
              <a:solidFill>
                <a:schemeClr val="tx1"/>
              </a:solidFill>
            </a:endParaRPr>
          </a:p>
        </p:txBody>
      </p:sp>
      <p:sp>
        <p:nvSpPr>
          <p:cNvPr id="33" name="Up Arrow 32"/>
          <p:cNvSpPr/>
          <p:nvPr/>
        </p:nvSpPr>
        <p:spPr>
          <a:xfrm>
            <a:off x="5847181" y="5501640"/>
            <a:ext cx="228600" cy="304800"/>
          </a:xfrm>
          <a:prstGeom prst="upArrow">
            <a:avLst/>
          </a:prstGeom>
          <a:solidFill>
            <a:srgbClr val="E2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p:cNvSpPr/>
          <p:nvPr/>
        </p:nvSpPr>
        <p:spPr>
          <a:xfrm>
            <a:off x="7696200" y="4815840"/>
            <a:ext cx="228600" cy="1005840"/>
          </a:xfrm>
          <a:prstGeom prst="upArrow">
            <a:avLst/>
          </a:prstGeom>
          <a:solidFill>
            <a:srgbClr val="E2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04331" y="5730240"/>
            <a:ext cx="1920240" cy="137160"/>
          </a:xfrm>
          <a:prstGeom prst="rect">
            <a:avLst/>
          </a:prstGeom>
          <a:solidFill>
            <a:srgbClr val="E2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PCs and servers</a:t>
            </a:r>
            <a:endParaRPr lang="en-US" sz="1100" b="1" dirty="0">
              <a:solidFill>
                <a:schemeClr val="tx1"/>
              </a:solidFill>
            </a:endParaRPr>
          </a:p>
        </p:txBody>
      </p:sp>
      <p:sp>
        <p:nvSpPr>
          <p:cNvPr id="36" name="Rounded Rectangle 35"/>
          <p:cNvSpPr/>
          <p:nvPr/>
        </p:nvSpPr>
        <p:spPr>
          <a:xfrm>
            <a:off x="4343400" y="3124200"/>
            <a:ext cx="3886200" cy="2971800"/>
          </a:xfrm>
          <a:prstGeom prst="round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uble Bracket 37"/>
          <p:cNvSpPr/>
          <p:nvPr/>
        </p:nvSpPr>
        <p:spPr>
          <a:xfrm>
            <a:off x="1905000" y="1857375"/>
            <a:ext cx="6858000" cy="5334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sz="1100" dirty="0" smtClean="0"/>
              <a:t>They are </a:t>
            </a:r>
            <a:r>
              <a:rPr lang="en-US" sz="1100" b="1" dirty="0" smtClean="0"/>
              <a:t>investing in electronics markets such as phones, tablets, mobile computers and personal computers</a:t>
            </a:r>
            <a:r>
              <a:rPr lang="en-US" sz="1100" dirty="0" smtClean="0"/>
              <a:t>, as well as in the ecosystems and supporting infrastructure that drive and support electronics markets</a:t>
            </a:r>
            <a:endParaRPr lang="en-US" sz="1100" b="1" dirty="0" smtClean="0"/>
          </a:p>
        </p:txBody>
      </p:sp>
      <p:sp>
        <p:nvSpPr>
          <p:cNvPr id="39" name="Oval 38"/>
          <p:cNvSpPr/>
          <p:nvPr/>
        </p:nvSpPr>
        <p:spPr>
          <a:xfrm>
            <a:off x="1828800" y="2057400"/>
            <a:ext cx="152400" cy="152400"/>
          </a:xfrm>
          <a:prstGeom prst="ellipse">
            <a:avLst/>
          </a:prstGeom>
          <a:solidFill>
            <a:srgbClr val="47C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a:xfrm>
            <a:off x="1219200" y="0"/>
            <a:ext cx="6934200" cy="762000"/>
          </a:xfrm>
        </p:spPr>
        <p:txBody>
          <a:bodyPr/>
          <a:lstStyle/>
          <a:p>
            <a:pPr algn="l"/>
            <a:r>
              <a:rPr sz="2000" b="1" smtClean="0">
                <a:latin typeface="Myriad Pro"/>
              </a:rPr>
              <a:t>Global </a:t>
            </a:r>
            <a:r>
              <a:rPr lang="en-US" sz="2000" b="1" dirty="0" smtClean="0">
                <a:latin typeface="Myriad Pro"/>
              </a:rPr>
              <a:t>Electronics</a:t>
            </a:r>
            <a:r>
              <a:rPr sz="2000" b="1" smtClean="0">
                <a:latin typeface="Myriad Pro"/>
              </a:rPr>
              <a:t> MI: Competitive Landscape</a:t>
            </a:r>
            <a:r>
              <a:rPr sz="2200" smtClean="0">
                <a:latin typeface="Myriad Pro"/>
              </a:rPr>
              <a:t/>
            </a:r>
            <a:br>
              <a:rPr sz="2200" smtClean="0">
                <a:latin typeface="Myriad Pro"/>
              </a:rPr>
            </a:br>
            <a:r>
              <a:rPr sz="1800" smtClean="0">
                <a:latin typeface="Myriad Pro"/>
              </a:rPr>
              <a:t>Industry Leaders- </a:t>
            </a:r>
            <a:r>
              <a:rPr sz="1800" i="1" smtClean="0">
                <a:latin typeface="Myriad Pro"/>
              </a:rPr>
              <a:t>SIGMA- </a:t>
            </a:r>
            <a:r>
              <a:rPr sz="1800" smtClean="0">
                <a:latin typeface="Myriad Pro"/>
              </a:rPr>
              <a:t>Influence on the Industry</a:t>
            </a:r>
          </a:p>
        </p:txBody>
      </p:sp>
      <p:sp>
        <p:nvSpPr>
          <p:cNvPr id="6"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7" name="Rectangle 36"/>
          <p:cNvSpPr/>
          <p:nvPr/>
        </p:nvSpPr>
        <p:spPr>
          <a:xfrm>
            <a:off x="1000125" y="1219200"/>
            <a:ext cx="2103120" cy="2103120"/>
          </a:xfrm>
          <a:prstGeom prst="rect">
            <a:avLst/>
          </a:prstGeom>
          <a:solidFill>
            <a:srgbClr val="EAF6F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16580" y="1219200"/>
            <a:ext cx="2103120" cy="2103120"/>
          </a:xfrm>
          <a:prstGeom prst="rect">
            <a:avLst/>
          </a:prstGeom>
          <a:solidFill>
            <a:srgbClr val="EEF8E4"/>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00125" y="3333750"/>
            <a:ext cx="2103120" cy="2103120"/>
          </a:xfrm>
          <a:prstGeom prst="rect">
            <a:avLst/>
          </a:prstGeom>
          <a:solidFill>
            <a:schemeClr val="bg1">
              <a:lumMod val="9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16580" y="3333750"/>
            <a:ext cx="2103120" cy="2103120"/>
          </a:xfrm>
          <a:prstGeom prst="rect">
            <a:avLst/>
          </a:prstGeom>
          <a:solidFill>
            <a:srgbClr val="FDF7D4"/>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66725" y="1219200"/>
            <a:ext cx="457200" cy="169277"/>
          </a:xfrm>
          <a:prstGeom prst="rect">
            <a:avLst/>
          </a:prstGeom>
          <a:noFill/>
        </p:spPr>
        <p:txBody>
          <a:bodyPr wrap="square" lIns="0" tIns="0" rIns="0" bIns="0" rtlCol="0">
            <a:spAutoFit/>
          </a:bodyPr>
          <a:lstStyle/>
          <a:p>
            <a:pPr algn="ctr"/>
            <a:r>
              <a:rPr lang="en-US" sz="1100" b="1" dirty="0" smtClean="0">
                <a:latin typeface="+mj-lt"/>
              </a:rPr>
              <a:t>High</a:t>
            </a:r>
            <a:endParaRPr lang="en-US" sz="1100" b="1" dirty="0">
              <a:latin typeface="+mj-lt"/>
            </a:endParaRPr>
          </a:p>
        </p:txBody>
      </p:sp>
      <p:sp>
        <p:nvSpPr>
          <p:cNvPr id="45" name="TextBox 44"/>
          <p:cNvSpPr txBox="1"/>
          <p:nvPr/>
        </p:nvSpPr>
        <p:spPr>
          <a:xfrm>
            <a:off x="457200" y="5225534"/>
            <a:ext cx="457200" cy="169277"/>
          </a:xfrm>
          <a:prstGeom prst="rect">
            <a:avLst/>
          </a:prstGeom>
          <a:noFill/>
        </p:spPr>
        <p:txBody>
          <a:bodyPr wrap="square" lIns="0" tIns="0" rIns="0" bIns="0" rtlCol="0">
            <a:spAutoFit/>
          </a:bodyPr>
          <a:lstStyle/>
          <a:p>
            <a:pPr algn="ctr"/>
            <a:r>
              <a:rPr lang="en-US" sz="1100" b="1" dirty="0" smtClean="0">
                <a:latin typeface="+mj-lt"/>
              </a:rPr>
              <a:t>Low</a:t>
            </a:r>
            <a:endParaRPr lang="en-US" sz="1100" b="1" dirty="0">
              <a:latin typeface="+mj-lt"/>
            </a:endParaRPr>
          </a:p>
        </p:txBody>
      </p:sp>
      <p:sp>
        <p:nvSpPr>
          <p:cNvPr id="46" name="TextBox 45"/>
          <p:cNvSpPr txBox="1"/>
          <p:nvPr/>
        </p:nvSpPr>
        <p:spPr>
          <a:xfrm>
            <a:off x="1000125" y="5530334"/>
            <a:ext cx="457200" cy="169277"/>
          </a:xfrm>
          <a:prstGeom prst="rect">
            <a:avLst/>
          </a:prstGeom>
          <a:noFill/>
        </p:spPr>
        <p:txBody>
          <a:bodyPr wrap="square" lIns="0" tIns="0" rIns="0" bIns="0" rtlCol="0">
            <a:spAutoFit/>
          </a:bodyPr>
          <a:lstStyle/>
          <a:p>
            <a:pPr algn="ctr"/>
            <a:r>
              <a:rPr lang="en-US" sz="1100" b="1" dirty="0" smtClean="0">
                <a:latin typeface="+mj-lt"/>
              </a:rPr>
              <a:t>Low</a:t>
            </a:r>
            <a:endParaRPr lang="en-US" sz="1100" b="1" dirty="0">
              <a:latin typeface="+mj-lt"/>
            </a:endParaRPr>
          </a:p>
        </p:txBody>
      </p:sp>
      <p:sp>
        <p:nvSpPr>
          <p:cNvPr id="47" name="TextBox 46"/>
          <p:cNvSpPr txBox="1"/>
          <p:nvPr/>
        </p:nvSpPr>
        <p:spPr>
          <a:xfrm>
            <a:off x="4733925" y="5530334"/>
            <a:ext cx="457200" cy="169277"/>
          </a:xfrm>
          <a:prstGeom prst="rect">
            <a:avLst/>
          </a:prstGeom>
          <a:noFill/>
        </p:spPr>
        <p:txBody>
          <a:bodyPr wrap="square" lIns="0" tIns="0" rIns="0" bIns="0" rtlCol="0">
            <a:spAutoFit/>
          </a:bodyPr>
          <a:lstStyle/>
          <a:p>
            <a:pPr algn="ctr"/>
            <a:r>
              <a:rPr lang="en-US" sz="1100" b="1" dirty="0" smtClean="0">
                <a:latin typeface="+mj-lt"/>
              </a:rPr>
              <a:t>High</a:t>
            </a:r>
            <a:endParaRPr lang="en-US" sz="1100" b="1" dirty="0">
              <a:latin typeface="+mj-lt"/>
            </a:endParaRPr>
          </a:p>
        </p:txBody>
      </p:sp>
      <p:sp>
        <p:nvSpPr>
          <p:cNvPr id="48" name="TextBox 47"/>
          <p:cNvSpPr txBox="1"/>
          <p:nvPr/>
        </p:nvSpPr>
        <p:spPr>
          <a:xfrm>
            <a:off x="0" y="3259723"/>
            <a:ext cx="990600" cy="215444"/>
          </a:xfrm>
          <a:prstGeom prst="rect">
            <a:avLst/>
          </a:prstGeom>
          <a:noFill/>
        </p:spPr>
        <p:txBody>
          <a:bodyPr wrap="square" lIns="0" tIns="0" rIns="0" bIns="0" rtlCol="0">
            <a:spAutoFit/>
          </a:bodyPr>
          <a:lstStyle/>
          <a:p>
            <a:pPr algn="ctr"/>
            <a:r>
              <a:rPr lang="en-US" sz="1400" b="1" dirty="0" smtClean="0">
                <a:latin typeface="+mj-lt"/>
              </a:rPr>
              <a:t>Resources</a:t>
            </a:r>
            <a:endParaRPr lang="en-US" sz="1400" b="1" dirty="0">
              <a:latin typeface="+mj-lt"/>
            </a:endParaRPr>
          </a:p>
        </p:txBody>
      </p:sp>
      <p:sp>
        <p:nvSpPr>
          <p:cNvPr id="49" name="TextBox 48"/>
          <p:cNvSpPr txBox="1"/>
          <p:nvPr/>
        </p:nvSpPr>
        <p:spPr>
          <a:xfrm>
            <a:off x="2552700" y="5562600"/>
            <a:ext cx="990600" cy="215444"/>
          </a:xfrm>
          <a:prstGeom prst="rect">
            <a:avLst/>
          </a:prstGeom>
          <a:noFill/>
        </p:spPr>
        <p:txBody>
          <a:bodyPr wrap="square" lIns="0" tIns="0" rIns="0" bIns="0" rtlCol="0">
            <a:spAutoFit/>
          </a:bodyPr>
          <a:lstStyle/>
          <a:p>
            <a:pPr algn="ctr"/>
            <a:r>
              <a:rPr lang="en-US" sz="1400" b="1" dirty="0" smtClean="0">
                <a:latin typeface="+mj-lt"/>
              </a:rPr>
              <a:t>Ecosystem</a:t>
            </a:r>
            <a:endParaRPr lang="en-US" sz="1400" b="1" dirty="0">
              <a:latin typeface="+mj-lt"/>
            </a:endParaRPr>
          </a:p>
        </p:txBody>
      </p:sp>
      <p:sp>
        <p:nvSpPr>
          <p:cNvPr id="50" name="Rectangle 49"/>
          <p:cNvSpPr/>
          <p:nvPr/>
        </p:nvSpPr>
        <p:spPr>
          <a:xfrm>
            <a:off x="5753100" y="15240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5760720" y="1219200"/>
            <a:ext cx="152400" cy="1524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760720" y="184785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5741670" y="914400"/>
            <a:ext cx="182880" cy="18288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5751195" y="2133600"/>
            <a:ext cx="228600" cy="228600"/>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Table 54"/>
          <p:cNvGraphicFramePr>
            <a:graphicFrameLocks noGrp="1"/>
          </p:cNvGraphicFramePr>
          <p:nvPr/>
        </p:nvGraphicFramePr>
        <p:xfrm>
          <a:off x="6019800" y="838200"/>
          <a:ext cx="1066800" cy="1600200"/>
        </p:xfrm>
        <a:graphic>
          <a:graphicData uri="http://schemas.openxmlformats.org/drawingml/2006/table">
            <a:tbl>
              <a:tblPr firstRow="1" bandRow="1">
                <a:tableStyleId>{5C22544A-7EE6-4342-B048-85BDC9FD1C3A}</a:tableStyleId>
              </a:tblPr>
              <a:tblGrid>
                <a:gridCol w="1066800"/>
              </a:tblGrid>
              <a:tr h="320040">
                <a:tc>
                  <a:txBody>
                    <a:bodyPr/>
                    <a:lstStyle/>
                    <a:p>
                      <a:r>
                        <a:rPr lang="en-US" sz="1100" b="0" baseline="0" dirty="0" smtClean="0">
                          <a:solidFill>
                            <a:schemeClr val="tx1"/>
                          </a:solidFill>
                          <a:latin typeface="+mn-lt"/>
                          <a:ea typeface="+mn-ea"/>
                          <a:cs typeface="+mn-cs"/>
                        </a:rPr>
                        <a:t>Apple</a:t>
                      </a:r>
                      <a:endParaRPr lang="en-US" sz="1100" b="0" dirty="0">
                        <a:solidFill>
                          <a:schemeClr val="tx1"/>
                        </a:solidFill>
                      </a:endParaRPr>
                    </a:p>
                  </a:txBody>
                  <a:tcPr>
                    <a:noFill/>
                  </a:tcPr>
                </a:tc>
              </a:tr>
              <a:tr h="320040">
                <a:tc>
                  <a:txBody>
                    <a:bodyPr/>
                    <a:lstStyle/>
                    <a:p>
                      <a:r>
                        <a:rPr lang="en-US" sz="1100" b="0" baseline="0" dirty="0" smtClean="0">
                          <a:solidFill>
                            <a:schemeClr val="tx1"/>
                          </a:solidFill>
                          <a:latin typeface="+mn-lt"/>
                          <a:ea typeface="+mn-ea"/>
                          <a:cs typeface="+mn-cs"/>
                        </a:rPr>
                        <a:t>Microsoft</a:t>
                      </a:r>
                      <a:endParaRPr lang="en-US" sz="1100" b="0" dirty="0">
                        <a:solidFill>
                          <a:schemeClr val="tx1"/>
                        </a:solidFill>
                      </a:endParaRPr>
                    </a:p>
                  </a:txBody>
                  <a:tcPr>
                    <a:noFill/>
                  </a:tcPr>
                </a:tc>
              </a:tr>
              <a:tr h="320040">
                <a:tc>
                  <a:txBody>
                    <a:bodyPr/>
                    <a:lstStyle/>
                    <a:p>
                      <a:r>
                        <a:rPr lang="en-US" sz="1100" b="0" baseline="0" dirty="0" smtClean="0">
                          <a:solidFill>
                            <a:schemeClr val="tx1"/>
                          </a:solidFill>
                          <a:latin typeface="+mn-lt"/>
                          <a:ea typeface="+mn-ea"/>
                          <a:cs typeface="+mn-cs"/>
                        </a:rPr>
                        <a:t>Samsung</a:t>
                      </a:r>
                      <a:endParaRPr lang="en-US" sz="1100" b="0" dirty="0">
                        <a:solidFill>
                          <a:schemeClr val="tx1"/>
                        </a:solidFill>
                      </a:endParaRPr>
                    </a:p>
                  </a:txBody>
                  <a:tcPr>
                    <a:noFill/>
                  </a:tcPr>
                </a:tc>
              </a:tr>
              <a:tr h="320040">
                <a:tc>
                  <a:txBody>
                    <a:bodyPr/>
                    <a:lstStyle/>
                    <a:p>
                      <a:r>
                        <a:rPr lang="en-US" sz="1100" b="0" baseline="0" dirty="0" smtClean="0">
                          <a:solidFill>
                            <a:schemeClr val="tx1"/>
                          </a:solidFill>
                          <a:latin typeface="+mn-lt"/>
                          <a:ea typeface="+mn-ea"/>
                          <a:cs typeface="+mn-cs"/>
                        </a:rPr>
                        <a:t>Intel</a:t>
                      </a:r>
                      <a:endParaRPr lang="en-US" sz="1100" b="0" dirty="0">
                        <a:solidFill>
                          <a:schemeClr val="tx1"/>
                        </a:solidFill>
                      </a:endParaRPr>
                    </a:p>
                  </a:txBody>
                  <a:tcPr>
                    <a:noFill/>
                  </a:tcPr>
                </a:tc>
              </a:tr>
              <a:tr h="320040">
                <a:tc>
                  <a:txBody>
                    <a:bodyPr/>
                    <a:lstStyle/>
                    <a:p>
                      <a:r>
                        <a:rPr lang="en-US" sz="1100" b="0" baseline="0" dirty="0" smtClean="0">
                          <a:solidFill>
                            <a:schemeClr val="tx1"/>
                          </a:solidFill>
                          <a:latin typeface="+mn-lt"/>
                          <a:ea typeface="+mn-ea"/>
                          <a:cs typeface="+mn-cs"/>
                        </a:rPr>
                        <a:t>Google</a:t>
                      </a:r>
                      <a:endParaRPr lang="en-US" sz="1100" b="0" dirty="0">
                        <a:solidFill>
                          <a:schemeClr val="tx1"/>
                        </a:solidFill>
                      </a:endParaRPr>
                    </a:p>
                  </a:txBody>
                  <a:tcPr>
                    <a:noFill/>
                  </a:tcPr>
                </a:tc>
              </a:tr>
            </a:tbl>
          </a:graphicData>
        </a:graphic>
      </p:graphicFrame>
      <p:sp>
        <p:nvSpPr>
          <p:cNvPr id="56" name="Rectangle 55"/>
          <p:cNvSpPr/>
          <p:nvPr/>
        </p:nvSpPr>
        <p:spPr>
          <a:xfrm>
            <a:off x="1962150" y="2819400"/>
            <a:ext cx="152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419350" y="2333625"/>
            <a:ext cx="152400" cy="152400"/>
          </a:xfrm>
          <a:prstGeom prst="rect">
            <a:avLst/>
          </a:prstGeom>
          <a:solidFill>
            <a:srgbClr val="679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990850" y="1914525"/>
            <a:ext cx="1524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3905250" y="1600200"/>
            <a:ext cx="152400" cy="152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810000" y="2057400"/>
            <a:ext cx="152400" cy="152400"/>
          </a:xfrm>
          <a:prstGeom prst="triangle">
            <a:avLst/>
          </a:prstGeom>
          <a:solidFill>
            <a:srgbClr val="679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3724275" y="2438400"/>
            <a:ext cx="152400" cy="15240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p:nvPr/>
        </p:nvSpPr>
        <p:spPr>
          <a:xfrm>
            <a:off x="4667250" y="1283970"/>
            <a:ext cx="182880" cy="182880"/>
          </a:xfrm>
          <a:prstGeom prst="star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p:nvPr/>
        </p:nvSpPr>
        <p:spPr>
          <a:xfrm>
            <a:off x="3541395" y="2457450"/>
            <a:ext cx="182880" cy="182880"/>
          </a:xfrm>
          <a:prstGeom prst="star5">
            <a:avLst/>
          </a:prstGeom>
          <a:solidFill>
            <a:srgbClr val="679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p:nvPr/>
        </p:nvSpPr>
        <p:spPr>
          <a:xfrm>
            <a:off x="2705100" y="4389120"/>
            <a:ext cx="182880" cy="182880"/>
          </a:xfrm>
          <a:prstGeom prst="star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76650" y="2238375"/>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571875" y="3638550"/>
            <a:ext cx="152400" cy="152400"/>
          </a:xfrm>
          <a:prstGeom prst="ellipse">
            <a:avLst/>
          </a:prstGeom>
          <a:solidFill>
            <a:srgbClr val="679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524250" y="3790950"/>
            <a:ext cx="152400" cy="1524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y 67"/>
          <p:cNvSpPr/>
          <p:nvPr/>
        </p:nvSpPr>
        <p:spPr>
          <a:xfrm>
            <a:off x="4076700" y="2743200"/>
            <a:ext cx="228600" cy="228600"/>
          </a:xfrm>
          <a:prstGeom prst="mathMultipl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y 68"/>
          <p:cNvSpPr/>
          <p:nvPr/>
        </p:nvSpPr>
        <p:spPr>
          <a:xfrm>
            <a:off x="3543300" y="3362325"/>
            <a:ext cx="228600" cy="228600"/>
          </a:xfrm>
          <a:prstGeom prst="mathMultiply">
            <a:avLst/>
          </a:prstGeom>
          <a:solidFill>
            <a:srgbClr val="679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y 69"/>
          <p:cNvSpPr/>
          <p:nvPr/>
        </p:nvSpPr>
        <p:spPr>
          <a:xfrm>
            <a:off x="1485900" y="4648200"/>
            <a:ext cx="228600" cy="228600"/>
          </a:xfrm>
          <a:prstGeom prst="mathMultiply">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Table 71"/>
          <p:cNvGraphicFramePr>
            <a:graphicFrameLocks noGrp="1"/>
          </p:cNvGraphicFramePr>
          <p:nvPr/>
        </p:nvGraphicFramePr>
        <p:xfrm>
          <a:off x="7162800" y="838200"/>
          <a:ext cx="1066800" cy="960120"/>
        </p:xfrm>
        <a:graphic>
          <a:graphicData uri="http://schemas.openxmlformats.org/drawingml/2006/table">
            <a:tbl>
              <a:tblPr firstRow="1" bandRow="1">
                <a:tableStyleId>{5C22544A-7EE6-4342-B048-85BDC9FD1C3A}</a:tableStyleId>
              </a:tblPr>
              <a:tblGrid>
                <a:gridCol w="1066800"/>
              </a:tblGrid>
              <a:tr h="320040">
                <a:tc>
                  <a:txBody>
                    <a:bodyPr/>
                    <a:lstStyle/>
                    <a:p>
                      <a:r>
                        <a:rPr lang="en-US" sz="1200" b="1" baseline="0" dirty="0" smtClean="0">
                          <a:solidFill>
                            <a:srgbClr val="0070C0"/>
                          </a:solidFill>
                          <a:latin typeface="+mn-lt"/>
                          <a:ea typeface="+mn-ea"/>
                          <a:cs typeface="+mn-cs"/>
                        </a:rPr>
                        <a:t>2012</a:t>
                      </a:r>
                      <a:endParaRPr lang="en-US" sz="1200" b="1" dirty="0">
                        <a:solidFill>
                          <a:srgbClr val="0070C0"/>
                        </a:solidFill>
                      </a:endParaRPr>
                    </a:p>
                  </a:txBody>
                  <a:tcPr>
                    <a:noFill/>
                  </a:tcPr>
                </a:tc>
              </a:tr>
              <a:tr h="320040">
                <a:tc>
                  <a:txBody>
                    <a:bodyPr/>
                    <a:lstStyle/>
                    <a:p>
                      <a:r>
                        <a:rPr lang="en-US" sz="1200" b="1" baseline="0" dirty="0" smtClean="0">
                          <a:solidFill>
                            <a:srgbClr val="679E2A"/>
                          </a:solidFill>
                          <a:latin typeface="+mn-lt"/>
                          <a:ea typeface="+mn-ea"/>
                          <a:cs typeface="+mn-cs"/>
                        </a:rPr>
                        <a:t>2009</a:t>
                      </a:r>
                      <a:endParaRPr lang="en-US" sz="1200" b="1" dirty="0">
                        <a:solidFill>
                          <a:srgbClr val="679E2A"/>
                        </a:solidFill>
                      </a:endParaRPr>
                    </a:p>
                  </a:txBody>
                  <a:tcPr>
                    <a:noFill/>
                  </a:tcPr>
                </a:tc>
              </a:tr>
              <a:tr h="320040">
                <a:tc>
                  <a:txBody>
                    <a:bodyPr/>
                    <a:lstStyle/>
                    <a:p>
                      <a:r>
                        <a:rPr lang="en-US" sz="1200" b="1" baseline="0" dirty="0" smtClean="0">
                          <a:solidFill>
                            <a:srgbClr val="7030A0"/>
                          </a:solidFill>
                          <a:latin typeface="+mn-lt"/>
                          <a:ea typeface="+mn-ea"/>
                          <a:cs typeface="+mn-cs"/>
                        </a:rPr>
                        <a:t>2006</a:t>
                      </a:r>
                      <a:endParaRPr lang="en-US" sz="1200" b="1" dirty="0">
                        <a:solidFill>
                          <a:srgbClr val="7030A0"/>
                        </a:solidFill>
                      </a:endParaRPr>
                    </a:p>
                  </a:txBody>
                  <a:tcPr>
                    <a:noFill/>
                  </a:tcPr>
                </a:tc>
              </a:tr>
            </a:tbl>
          </a:graphicData>
        </a:graphic>
      </p:graphicFrame>
      <p:sp>
        <p:nvSpPr>
          <p:cNvPr id="73" name="Double Bracket 72"/>
          <p:cNvSpPr/>
          <p:nvPr/>
        </p:nvSpPr>
        <p:spPr>
          <a:xfrm>
            <a:off x="5334000" y="2514600"/>
            <a:ext cx="3657600" cy="6096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20000"/>
              </a:lnSpc>
            </a:pPr>
            <a:r>
              <a:rPr lang="en-US" sz="1100" b="1" dirty="0" smtClean="0"/>
              <a:t>SIGMA- </a:t>
            </a:r>
            <a:r>
              <a:rPr lang="en-US" sz="1100" dirty="0" smtClean="0"/>
              <a:t>The companies are not only the industry leaders but also</a:t>
            </a:r>
            <a:r>
              <a:rPr lang="en-US" sz="1100" b="1" dirty="0" smtClean="0"/>
              <a:t> </a:t>
            </a:r>
            <a:r>
              <a:rPr lang="en-US" sz="1100" dirty="0" smtClean="0"/>
              <a:t>their decisions and </a:t>
            </a:r>
            <a:r>
              <a:rPr lang="en-US" sz="1100" b="1" dirty="0" smtClean="0"/>
              <a:t>innovative approaches have repercussions in all other electronics markets</a:t>
            </a:r>
          </a:p>
        </p:txBody>
      </p:sp>
      <p:sp>
        <p:nvSpPr>
          <p:cNvPr id="74" name="Double Bracket 73"/>
          <p:cNvSpPr/>
          <p:nvPr/>
        </p:nvSpPr>
        <p:spPr>
          <a:xfrm>
            <a:off x="5334000" y="3200400"/>
            <a:ext cx="3657600" cy="10668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20000"/>
              </a:lnSpc>
            </a:pPr>
            <a:r>
              <a:rPr lang="en-US" sz="1100" b="1" dirty="0" smtClean="0"/>
              <a:t>In 2006, Apple and Google were dwarfed by the other three companies. </a:t>
            </a:r>
            <a:r>
              <a:rPr lang="en-US" sz="1100" dirty="0" smtClean="0"/>
              <a:t>Google had $11 billion in revenue and $3.1 billion in profits, while Apple had $19 billion and $2 billion, respectively. Following these was Intel, with almost double Apple's revenue and more than double its profit</a:t>
            </a:r>
            <a:endParaRPr lang="en-US" sz="1100" b="1" dirty="0" smtClean="0"/>
          </a:p>
        </p:txBody>
      </p:sp>
      <p:sp>
        <p:nvSpPr>
          <p:cNvPr id="75" name="Double Bracket 74"/>
          <p:cNvSpPr/>
          <p:nvPr/>
        </p:nvSpPr>
        <p:spPr>
          <a:xfrm>
            <a:off x="5334000" y="4343400"/>
            <a:ext cx="3657600" cy="8382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20000"/>
              </a:lnSpc>
            </a:pPr>
            <a:r>
              <a:rPr lang="en-US" sz="1100" b="1" dirty="0" smtClean="0"/>
              <a:t>by 2Q12, the situation had changed extensively. </a:t>
            </a:r>
            <a:r>
              <a:rPr lang="en-US" sz="1100" dirty="0" smtClean="0"/>
              <a:t>On a TTM basis in 2Q12, Apple had reached $149 billion, only $4 billion below Samsung and its profits had reached $40 billion</a:t>
            </a:r>
          </a:p>
        </p:txBody>
      </p:sp>
      <p:sp>
        <p:nvSpPr>
          <p:cNvPr id="76" name="Double Bracket 75"/>
          <p:cNvSpPr/>
          <p:nvPr/>
        </p:nvSpPr>
        <p:spPr>
          <a:xfrm>
            <a:off x="5334000" y="5257800"/>
            <a:ext cx="3657600" cy="685800"/>
          </a:xfrm>
          <a:prstGeom prst="bracketPair">
            <a:avLst/>
          </a:prstGeom>
          <a:solidFill>
            <a:srgbClr val="EAF6FC"/>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20000"/>
              </a:lnSpc>
            </a:pPr>
            <a:r>
              <a:rPr lang="en-US" sz="1100" b="1" dirty="0" smtClean="0"/>
              <a:t>These revenue and profit amounts also aligned with the R&amp;D and capital investments that Apple and Samsung had made</a:t>
            </a:r>
            <a:endParaRPr lang="en-US" sz="1100" dirty="0" smtClean="0"/>
          </a:p>
        </p:txBody>
      </p:sp>
      <p:sp>
        <p:nvSpPr>
          <p:cNvPr id="77" name="AutoShape 8"/>
          <p:cNvSpPr>
            <a:spLocks noChangeArrowheads="1"/>
          </p:cNvSpPr>
          <p:nvPr/>
        </p:nvSpPr>
        <p:spPr bwMode="auto">
          <a:xfrm>
            <a:off x="157256" y="762000"/>
            <a:ext cx="5100544"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sz="1200" b="1" dirty="0" smtClean="0">
                <a:solidFill>
                  <a:schemeClr val="bg1"/>
                </a:solidFill>
                <a:latin typeface="+mj-lt"/>
              </a:rPr>
              <a:t>The Top Five Companies' Influence on the Electronics Industry, 2006 to 2012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a:xfrm>
            <a:off x="1219200" y="0"/>
            <a:ext cx="6934200" cy="762000"/>
          </a:xfrm>
        </p:spPr>
        <p:txBody>
          <a:bodyPr/>
          <a:lstStyle/>
          <a:p>
            <a:pPr algn="l"/>
            <a:r>
              <a:rPr sz="2000" b="1" smtClean="0">
                <a:latin typeface="Myriad Pro"/>
              </a:rPr>
              <a:t>Global </a:t>
            </a:r>
            <a:r>
              <a:rPr lang="en-US" sz="2000" b="1" dirty="0" smtClean="0">
                <a:latin typeface="Myriad Pro"/>
              </a:rPr>
              <a:t>Electronics</a:t>
            </a:r>
            <a:r>
              <a:rPr sz="2000" b="1" smtClean="0">
                <a:latin typeface="Myriad Pro"/>
              </a:rPr>
              <a:t> MI: Competitive Landscape</a:t>
            </a:r>
            <a:r>
              <a:rPr sz="2200" smtClean="0">
                <a:latin typeface="Myriad Pro"/>
              </a:rPr>
              <a:t/>
            </a:r>
            <a:br>
              <a:rPr sz="2200" smtClean="0">
                <a:latin typeface="Myriad Pro"/>
              </a:rPr>
            </a:br>
            <a:r>
              <a:rPr sz="1800" smtClean="0">
                <a:latin typeface="Myriad Pro"/>
              </a:rPr>
              <a:t>Industry Leaders- </a:t>
            </a:r>
            <a:r>
              <a:rPr sz="1800" i="1" smtClean="0">
                <a:latin typeface="Myriad Pro"/>
              </a:rPr>
              <a:t>SIGMA- </a:t>
            </a:r>
            <a:r>
              <a:rPr sz="1800" smtClean="0">
                <a:latin typeface="Myriad Pro"/>
              </a:rPr>
              <a:t>Influence on the Industry</a:t>
            </a:r>
          </a:p>
        </p:txBody>
      </p:sp>
      <p:sp>
        <p:nvSpPr>
          <p:cNvPr id="6"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7" name="AutoShape 8"/>
          <p:cNvSpPr>
            <a:spLocks noChangeArrowheads="1"/>
          </p:cNvSpPr>
          <p:nvPr/>
        </p:nvSpPr>
        <p:spPr bwMode="auto">
          <a:xfrm>
            <a:off x="76200" y="762000"/>
            <a:ext cx="438912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sz="1200" b="1" dirty="0" smtClean="0">
                <a:solidFill>
                  <a:schemeClr val="bg1"/>
                </a:solidFill>
                <a:latin typeface="+mj-lt"/>
              </a:rPr>
              <a:t>Revenue for SIGMA, 2006-2011 (Billions of Dollars)</a:t>
            </a:r>
          </a:p>
        </p:txBody>
      </p:sp>
      <p:pic>
        <p:nvPicPr>
          <p:cNvPr id="50178" name="Picture 2"/>
          <p:cNvPicPr>
            <a:picLocks noChangeAspect="1" noChangeArrowheads="1"/>
          </p:cNvPicPr>
          <p:nvPr/>
        </p:nvPicPr>
        <p:blipFill>
          <a:blip r:embed="rId3"/>
          <a:srcRect/>
          <a:stretch>
            <a:fillRect/>
          </a:stretch>
        </p:blipFill>
        <p:spPr bwMode="auto">
          <a:xfrm>
            <a:off x="28575" y="1295400"/>
            <a:ext cx="4460405" cy="2286000"/>
          </a:xfrm>
          <a:prstGeom prst="rect">
            <a:avLst/>
          </a:prstGeom>
          <a:noFill/>
          <a:ln w="9525">
            <a:solidFill>
              <a:srgbClr val="D0EBF8"/>
            </a:solid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4572000" y="1295401"/>
            <a:ext cx="4452938" cy="2286000"/>
          </a:xfrm>
          <a:prstGeom prst="rect">
            <a:avLst/>
          </a:prstGeom>
          <a:noFill/>
          <a:ln w="9525">
            <a:solidFill>
              <a:srgbClr val="D0EBF8"/>
            </a:solidFill>
            <a:miter lim="800000"/>
            <a:headEnd/>
            <a:tailEnd/>
          </a:ln>
          <a:effectLst/>
        </p:spPr>
      </p:pic>
      <p:pic>
        <p:nvPicPr>
          <p:cNvPr id="50180" name="Picture 4"/>
          <p:cNvPicPr>
            <a:picLocks noChangeAspect="1" noChangeArrowheads="1"/>
          </p:cNvPicPr>
          <p:nvPr/>
        </p:nvPicPr>
        <p:blipFill>
          <a:blip r:embed="rId5"/>
          <a:srcRect/>
          <a:stretch>
            <a:fillRect/>
          </a:stretch>
        </p:blipFill>
        <p:spPr bwMode="auto">
          <a:xfrm>
            <a:off x="0" y="4191000"/>
            <a:ext cx="4500563" cy="2320522"/>
          </a:xfrm>
          <a:prstGeom prst="rect">
            <a:avLst/>
          </a:prstGeom>
          <a:noFill/>
          <a:ln w="9525">
            <a:solidFill>
              <a:srgbClr val="D0EBF8"/>
            </a:solidFill>
            <a:miter lim="800000"/>
            <a:headEnd/>
            <a:tailEnd/>
          </a:ln>
          <a:effectLst/>
        </p:spPr>
      </p:pic>
      <p:sp>
        <p:nvSpPr>
          <p:cNvPr id="71" name="AutoShape 8"/>
          <p:cNvSpPr>
            <a:spLocks noChangeArrowheads="1"/>
          </p:cNvSpPr>
          <p:nvPr/>
        </p:nvSpPr>
        <p:spPr bwMode="auto">
          <a:xfrm>
            <a:off x="4572000" y="762000"/>
            <a:ext cx="441960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sz="1200" b="1" dirty="0" smtClean="0">
                <a:solidFill>
                  <a:schemeClr val="bg1"/>
                </a:solidFill>
                <a:latin typeface="+mj-lt"/>
              </a:rPr>
              <a:t>Profit Margins for SIGMA (as a Percentage of Revenue), 2006-2011</a:t>
            </a:r>
          </a:p>
        </p:txBody>
      </p:sp>
      <p:sp>
        <p:nvSpPr>
          <p:cNvPr id="78" name="AutoShape 8"/>
          <p:cNvSpPr>
            <a:spLocks noChangeArrowheads="1"/>
          </p:cNvSpPr>
          <p:nvPr/>
        </p:nvSpPr>
        <p:spPr bwMode="auto">
          <a:xfrm>
            <a:off x="76200" y="3657600"/>
            <a:ext cx="441960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sz="1200" b="1" dirty="0" smtClean="0">
                <a:solidFill>
                  <a:schemeClr val="bg1"/>
                </a:solidFill>
                <a:latin typeface="+mj-lt"/>
              </a:rPr>
              <a:t>R&amp;D for SIGMA (as a Percentage of Revenue), 2009-2011</a:t>
            </a:r>
          </a:p>
        </p:txBody>
      </p:sp>
      <p:sp>
        <p:nvSpPr>
          <p:cNvPr id="79" name="Double Bracket 78"/>
          <p:cNvSpPr/>
          <p:nvPr/>
        </p:nvSpPr>
        <p:spPr>
          <a:xfrm>
            <a:off x="4648200" y="3886200"/>
            <a:ext cx="4343400" cy="914400"/>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100" b="1" dirty="0" smtClean="0"/>
              <a:t>Apple: </a:t>
            </a:r>
            <a:r>
              <a:rPr lang="en-US" sz="1100" dirty="0" smtClean="0"/>
              <a:t>had a viable personal computer business in 2006, but limited influence beyond its media players and the iTunes store. But by 2012, Apple had established a </a:t>
            </a:r>
            <a:r>
              <a:rPr lang="en-US" sz="1100" dirty="0" err="1" smtClean="0"/>
              <a:t>strongconnection</a:t>
            </a:r>
            <a:r>
              <a:rPr lang="en-US" sz="1100" dirty="0" smtClean="0"/>
              <a:t> with its customers for computers, </a:t>
            </a:r>
            <a:r>
              <a:rPr lang="en-US" sz="1100" dirty="0" err="1" smtClean="0"/>
              <a:t>smartphones</a:t>
            </a:r>
            <a:r>
              <a:rPr lang="en-US" sz="1100" dirty="0" smtClean="0"/>
              <a:t> and tablets, becoming the leading electronics ecosystem.</a:t>
            </a:r>
            <a:endParaRPr lang="en-US" sz="1100" b="1" dirty="0" smtClean="0"/>
          </a:p>
        </p:txBody>
      </p:sp>
      <p:sp>
        <p:nvSpPr>
          <p:cNvPr id="80" name="Double Bracket 79"/>
          <p:cNvSpPr/>
          <p:nvPr/>
        </p:nvSpPr>
        <p:spPr>
          <a:xfrm>
            <a:off x="4648200" y="4876800"/>
            <a:ext cx="4343400" cy="533400"/>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100" b="1" dirty="0" smtClean="0"/>
              <a:t>Google : </a:t>
            </a:r>
            <a:r>
              <a:rPr lang="en-US" sz="1100" dirty="0" smtClean="0"/>
              <a:t>had strong position in a variety of Internet capabilities in 2006. By 2012 the company has extended its ecosystem to include content services</a:t>
            </a:r>
            <a:endParaRPr lang="en-US" sz="1100" b="1" dirty="0" smtClean="0"/>
          </a:p>
        </p:txBody>
      </p:sp>
      <p:sp>
        <p:nvSpPr>
          <p:cNvPr id="81" name="Double Bracket 80"/>
          <p:cNvSpPr/>
          <p:nvPr/>
        </p:nvSpPr>
        <p:spPr>
          <a:xfrm>
            <a:off x="4648200" y="5486400"/>
            <a:ext cx="4343400" cy="457200"/>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100" b="1" dirty="0" smtClean="0"/>
              <a:t>Intel, Microsoft: </a:t>
            </a:r>
            <a:r>
              <a:rPr lang="en-US" sz="1100" dirty="0" smtClean="0"/>
              <a:t>had set road map for the personal computer and server industries over the 2006 (and earlier) to 2012</a:t>
            </a:r>
            <a:endParaRPr lang="en-US" sz="1100" b="1" dirty="0" smtClean="0"/>
          </a:p>
        </p:txBody>
      </p:sp>
      <p:sp>
        <p:nvSpPr>
          <p:cNvPr id="82" name="Double Bracket 81"/>
          <p:cNvSpPr/>
          <p:nvPr/>
        </p:nvSpPr>
        <p:spPr>
          <a:xfrm>
            <a:off x="4648200" y="6019800"/>
            <a:ext cx="4343400" cy="533400"/>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100" b="1" dirty="0" smtClean="0"/>
              <a:t>Samsung: </a:t>
            </a:r>
            <a:r>
              <a:rPr lang="en-US" sz="1100" dirty="0" smtClean="0"/>
              <a:t>has grown its large portfolio of successful consumer electronics products during 2006 to 2012, and in particular, has become the No. 1 handset vendor on a unit basis</a:t>
            </a:r>
            <a:endParaRPr lang="en-US" sz="1100" b="1" dirty="0" smtClean="0"/>
          </a:p>
        </p:txBody>
      </p:sp>
      <p:sp>
        <p:nvSpPr>
          <p:cNvPr id="83" name="Rectangle 82"/>
          <p:cNvSpPr/>
          <p:nvPr/>
        </p:nvSpPr>
        <p:spPr>
          <a:xfrm>
            <a:off x="3124200" y="3429000"/>
            <a:ext cx="609600" cy="1524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972300" y="3429000"/>
            <a:ext cx="609600" cy="1524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962150" y="6353175"/>
            <a:ext cx="457200" cy="1524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srcRect/>
          <a:stretch>
            <a:fillRect/>
          </a:stretch>
        </p:blipFill>
        <p:spPr bwMode="auto">
          <a:xfrm>
            <a:off x="5638800" y="4191000"/>
            <a:ext cx="2505134" cy="1304925"/>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pic>
        <p:nvPicPr>
          <p:cNvPr id="2050" name="Picture 2"/>
          <p:cNvPicPr>
            <a:picLocks noChangeAspect="1" noChangeArrowheads="1"/>
          </p:cNvPicPr>
          <p:nvPr/>
        </p:nvPicPr>
        <p:blipFill>
          <a:blip r:embed="rId4"/>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5257800" y="28956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2895600" y="2743200"/>
            <a:ext cx="2111244" cy="1404937"/>
          </a:xfrm>
          <a:prstGeom prst="rect">
            <a:avLst/>
          </a:prstGeom>
          <a:noFill/>
          <a:ln w="9525">
            <a:noFill/>
            <a:miter lim="800000"/>
            <a:headEnd/>
            <a:tailEnd/>
          </a:ln>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24" name="Rectangle 23">
            <a:hlinkClick r:id="rId9"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5" name="Rectangle 20">
            <a:hlinkClick r:id="rId10"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26" name="Rectangle 21">
            <a:hlinkClick r:id="rId11" action="ppaction://hlinksldjump"/>
          </p:cNvPr>
          <p:cNvSpPr>
            <a:spLocks noChangeArrowheads="1"/>
          </p:cNvSpPr>
          <p:nvPr/>
        </p:nvSpPr>
        <p:spPr bwMode="auto">
          <a:xfrm>
            <a:off x="76200" y="2819400"/>
            <a:ext cx="2377440" cy="457200"/>
          </a:xfrm>
          <a:prstGeom prst="rect">
            <a:avLst/>
          </a:prstGeom>
          <a:solidFill>
            <a:schemeClr val="accent1">
              <a:lumMod val="75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solidFill>
                <a:latin typeface="+mj-lt"/>
                <a:cs typeface="Arial" pitchFamily="34" charset="0"/>
              </a:rPr>
              <a:t>Deals Space</a:t>
            </a:r>
          </a:p>
        </p:txBody>
      </p:sp>
      <p:sp>
        <p:nvSpPr>
          <p:cNvPr id="27" name="Rectangle 22">
            <a:hlinkClick r:id="rId12"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28" name="Rectangle 37">
            <a:hlinkClick r:id="rId13"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29" name="Rectangle 28">
            <a:hlinkClick r:id="rId14"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0" name="Rectangle 21">
            <a:hlinkClick r:id="rId15"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a:t>
            </a:r>
            <a:r>
              <a:rPr lang="en-US" sz="1600" b="1" kern="0" dirty="0" smtClean="0">
                <a:solidFill>
                  <a:prstClr val="white">
                    <a:lumMod val="95000"/>
                  </a:prstClr>
                </a:solidFill>
                <a:latin typeface="Calibri"/>
                <a:cs typeface="Arial" pitchFamily="34" charset="0"/>
              </a:rPr>
              <a:t>Future</a:t>
            </a:r>
            <a:endParaRPr lang="en-US" sz="1600" b="1" kern="0" dirty="0" smtClean="0">
              <a:solidFill>
                <a:schemeClr val="bg1">
                  <a:lumMod val="95000"/>
                </a:schemeClr>
              </a:solidFill>
              <a:latin typeface="+mj-lt"/>
              <a:cs typeface="Arial" pitchFamily="34" charset="0"/>
            </a:endParaRPr>
          </a:p>
        </p:txBody>
      </p:sp>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16"/>
          <a:srcRect/>
          <a:stretch>
            <a:fillRect/>
          </a:stretch>
        </p:blipFill>
        <p:spPr bwMode="auto">
          <a:xfrm>
            <a:off x="6868048" y="2167680"/>
            <a:ext cx="2003099" cy="2556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Double Bracket 32"/>
          <p:cNvSpPr/>
          <p:nvPr/>
        </p:nvSpPr>
        <p:spPr>
          <a:xfrm>
            <a:off x="2819400" y="2837872"/>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Important Contracts</a:t>
            </a:r>
            <a:endParaRPr lang="en-US" sz="1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79525" y="0"/>
            <a:ext cx="6873875" cy="762000"/>
          </a:xfrm>
        </p:spPr>
        <p:txBody>
          <a:bodyPr/>
          <a:lstStyle/>
          <a:p>
            <a:pPr algn="l"/>
            <a:r>
              <a:rPr sz="2000" b="1" smtClean="0">
                <a:latin typeface="Myriad Pro"/>
              </a:rPr>
              <a:t>Global </a:t>
            </a:r>
            <a:r>
              <a:rPr lang="en-US" sz="2000" b="1" dirty="0" smtClean="0">
                <a:latin typeface="Myriad Pro"/>
              </a:rPr>
              <a:t>Electronics</a:t>
            </a:r>
            <a:r>
              <a:rPr sz="2000" b="1" smtClean="0">
                <a:latin typeface="Myriad Pro"/>
              </a:rPr>
              <a:t> MI: Deals</a:t>
            </a:r>
            <a:r>
              <a:rPr sz="2400" smtClean="0">
                <a:latin typeface="Myriad Pro"/>
              </a:rPr>
              <a:t/>
            </a:r>
            <a:br>
              <a:rPr sz="2400" smtClean="0">
                <a:latin typeface="Myriad Pro"/>
              </a:rPr>
            </a:br>
            <a:r>
              <a:rPr sz="1800" smtClean="0">
                <a:latin typeface="Myriad Pro"/>
              </a:rPr>
              <a:t>Important Contracts</a:t>
            </a:r>
          </a:p>
        </p:txBody>
      </p:sp>
      <p:sp>
        <p:nvSpPr>
          <p:cNvPr id="8"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Rectangle 3"/>
          <p:cNvSpPr/>
          <p:nvPr/>
        </p:nvSpPr>
        <p:spPr>
          <a:xfrm>
            <a:off x="1828800" y="2057400"/>
            <a:ext cx="2362200" cy="533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Electronics Contracts till date</a:t>
            </a:r>
            <a:endParaRPr lang="en-US" sz="1400" b="1" dirty="0"/>
          </a:p>
        </p:txBody>
      </p:sp>
      <p:sp>
        <p:nvSpPr>
          <p:cNvPr id="9" name="Rectangle 8"/>
          <p:cNvSpPr/>
          <p:nvPr/>
        </p:nvSpPr>
        <p:spPr>
          <a:xfrm>
            <a:off x="1828800" y="3582845"/>
            <a:ext cx="2362200" cy="533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Contracts Expiring in 2012</a:t>
            </a:r>
            <a:endParaRPr lang="en-US" sz="1400" b="1" dirty="0"/>
          </a:p>
        </p:txBody>
      </p:sp>
      <p:sp>
        <p:nvSpPr>
          <p:cNvPr id="11" name="Rectangle 10"/>
          <p:cNvSpPr/>
          <p:nvPr/>
        </p:nvSpPr>
        <p:spPr>
          <a:xfrm>
            <a:off x="1828800" y="2819400"/>
            <a:ext cx="2362200" cy="533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Existing Contracts (As of Dec ,2012)</a:t>
            </a:r>
            <a:endParaRPr lang="en-US" sz="1400" b="1" dirty="0"/>
          </a:p>
        </p:txBody>
      </p:sp>
      <p:sp>
        <p:nvSpPr>
          <p:cNvPr id="13" name="Rectangle 12"/>
          <p:cNvSpPr/>
          <p:nvPr/>
        </p:nvSpPr>
        <p:spPr>
          <a:xfrm>
            <a:off x="1828800" y="4343400"/>
            <a:ext cx="2362200" cy="533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Contracts Expiring in 2013</a:t>
            </a:r>
            <a:endParaRPr lang="en-US" sz="1400" b="1" dirty="0"/>
          </a:p>
        </p:txBody>
      </p:sp>
      <p:graphicFrame>
        <p:nvGraphicFramePr>
          <p:cNvPr id="10" name="Object 9"/>
          <p:cNvGraphicFramePr>
            <a:graphicFrameLocks noChangeAspect="1"/>
          </p:cNvGraphicFramePr>
          <p:nvPr/>
        </p:nvGraphicFramePr>
        <p:xfrm>
          <a:off x="4343400" y="1981200"/>
          <a:ext cx="914400" cy="714375"/>
        </p:xfrm>
        <a:graphic>
          <a:graphicData uri="http://schemas.openxmlformats.org/presentationml/2006/ole">
            <p:oleObj spid="_x0000_s1026" name="Worksheet" showAsIcon="1" r:id="rId3" imgW="914400" imgH="714240" progId="Excel.Sheet.8">
              <p:embed/>
            </p:oleObj>
          </a:graphicData>
        </a:graphic>
      </p:graphicFrame>
      <p:graphicFrame>
        <p:nvGraphicFramePr>
          <p:cNvPr id="12" name="Object 11"/>
          <p:cNvGraphicFramePr>
            <a:graphicFrameLocks noChangeAspect="1"/>
          </p:cNvGraphicFramePr>
          <p:nvPr/>
        </p:nvGraphicFramePr>
        <p:xfrm>
          <a:off x="4419600" y="2743200"/>
          <a:ext cx="914400" cy="714375"/>
        </p:xfrm>
        <a:graphic>
          <a:graphicData uri="http://schemas.openxmlformats.org/presentationml/2006/ole">
            <p:oleObj spid="_x0000_s1027" name="Worksheet" showAsIcon="1" r:id="rId4" imgW="914400" imgH="714240" progId="Excel.Sheet.8">
              <p:embed/>
            </p:oleObj>
          </a:graphicData>
        </a:graphic>
      </p:graphicFrame>
      <p:graphicFrame>
        <p:nvGraphicFramePr>
          <p:cNvPr id="14" name="Object 13"/>
          <p:cNvGraphicFramePr>
            <a:graphicFrameLocks noChangeAspect="1"/>
          </p:cNvGraphicFramePr>
          <p:nvPr/>
        </p:nvGraphicFramePr>
        <p:xfrm>
          <a:off x="4419600" y="3505200"/>
          <a:ext cx="914400" cy="714375"/>
        </p:xfrm>
        <a:graphic>
          <a:graphicData uri="http://schemas.openxmlformats.org/presentationml/2006/ole">
            <p:oleObj spid="_x0000_s1028" name="Worksheet" showAsIcon="1" r:id="rId5" imgW="914400" imgH="714240" progId="Excel.Sheet.8">
              <p:embed/>
            </p:oleObj>
          </a:graphicData>
        </a:graphic>
      </p:graphicFrame>
      <p:graphicFrame>
        <p:nvGraphicFramePr>
          <p:cNvPr id="15" name="Object 14"/>
          <p:cNvGraphicFramePr>
            <a:graphicFrameLocks noChangeAspect="1"/>
          </p:cNvGraphicFramePr>
          <p:nvPr/>
        </p:nvGraphicFramePr>
        <p:xfrm>
          <a:off x="4419600" y="4267200"/>
          <a:ext cx="914400" cy="714375"/>
        </p:xfrm>
        <a:graphic>
          <a:graphicData uri="http://schemas.openxmlformats.org/presentationml/2006/ole">
            <p:oleObj spid="_x0000_s1029" name="Worksheet" showAsIcon="1" r:id="rId6" imgW="914400" imgH="714240" progId="Excel.Shee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17" name="Rectangle 16">
            <a:hlinkClick r:id="rId5" action="ppaction://hlinksldjump"/>
          </p:cNvPr>
          <p:cNvSpPr>
            <a:spLocks noChangeArrowheads="1"/>
          </p:cNvSpPr>
          <p:nvPr/>
        </p:nvSpPr>
        <p:spPr bwMode="auto">
          <a:xfrm>
            <a:off x="76200" y="17526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solidFill>
                <a:latin typeface="+mj-lt"/>
                <a:cs typeface="Arial" pitchFamily="34" charset="0"/>
              </a:rPr>
              <a:t>Market Overview </a:t>
            </a:r>
          </a:p>
        </p:txBody>
      </p:sp>
      <p:sp>
        <p:nvSpPr>
          <p:cNvPr id="18" name="Rectangle 20">
            <a:hlinkClick r:id="rId6" action="ppaction://hlinksldjump"/>
          </p:cNvPr>
          <p:cNvSpPr>
            <a:spLocks noChangeArrowheads="1"/>
          </p:cNvSpPr>
          <p:nvPr/>
        </p:nvSpPr>
        <p:spPr bwMode="auto">
          <a:xfrm>
            <a:off x="76200" y="22860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Competitive Landscape</a:t>
            </a:r>
          </a:p>
        </p:txBody>
      </p:sp>
      <p:sp>
        <p:nvSpPr>
          <p:cNvPr id="19" name="Rectangle 21">
            <a:hlinkClick r:id="rId7" action="ppaction://hlinksldjump"/>
          </p:cNvPr>
          <p:cNvSpPr>
            <a:spLocks noChangeArrowheads="1"/>
          </p:cNvSpPr>
          <p:nvPr/>
        </p:nvSpPr>
        <p:spPr bwMode="auto">
          <a:xfrm>
            <a:off x="76200" y="2819400"/>
            <a:ext cx="2377440" cy="457200"/>
          </a:xfrm>
          <a:prstGeom prst="rect">
            <a:avLst/>
          </a:prstGeom>
          <a:solidFill>
            <a:schemeClr val="accent1">
              <a:lumMod val="75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solidFill>
                <a:latin typeface="+mj-lt"/>
                <a:cs typeface="Arial" pitchFamily="34" charset="0"/>
              </a:rPr>
              <a:t>Deals Space</a:t>
            </a:r>
          </a:p>
        </p:txBody>
      </p:sp>
      <p:sp>
        <p:nvSpPr>
          <p:cNvPr id="20" name="Rectangle 22">
            <a:hlinkClick r:id="rId8" action="ppaction://hlinksldjump"/>
          </p:cNvPr>
          <p:cNvSpPr>
            <a:spLocks noChangeArrowheads="1"/>
          </p:cNvSpPr>
          <p:nvPr/>
        </p:nvSpPr>
        <p:spPr bwMode="auto">
          <a:xfrm>
            <a:off x="76200" y="33528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Business Trends</a:t>
            </a:r>
          </a:p>
        </p:txBody>
      </p:sp>
      <p:sp>
        <p:nvSpPr>
          <p:cNvPr id="21" name="Rectangle 37">
            <a:hlinkClick r:id="rId9" action="ppaction://hlinksldjump"/>
          </p:cNvPr>
          <p:cNvSpPr>
            <a:spLocks noChangeArrowheads="1"/>
          </p:cNvSpPr>
          <p:nvPr/>
        </p:nvSpPr>
        <p:spPr bwMode="auto">
          <a:xfrm>
            <a:off x="76200" y="38862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Technology Trends</a:t>
            </a:r>
            <a:endParaRPr lang="en-US" sz="1600" b="1" kern="0" dirty="0">
              <a:solidFill>
                <a:schemeClr val="bg1"/>
              </a:solidFill>
              <a:latin typeface="+mj-lt"/>
              <a:cs typeface="Arial" pitchFamily="34" charset="0"/>
            </a:endParaRPr>
          </a:p>
        </p:txBody>
      </p:sp>
      <p:sp>
        <p:nvSpPr>
          <p:cNvPr id="22" name="Rectangle 21">
            <a:hlinkClick r:id="rId10" action="ppaction://hlinksldjump"/>
          </p:cNvPr>
          <p:cNvSpPr>
            <a:spLocks noChangeArrowheads="1"/>
          </p:cNvSpPr>
          <p:nvPr/>
        </p:nvSpPr>
        <p:spPr bwMode="auto">
          <a:xfrm>
            <a:off x="76200" y="44196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Market Drivers</a:t>
            </a:r>
          </a:p>
        </p:txBody>
      </p:sp>
      <p:sp>
        <p:nvSpPr>
          <p:cNvPr id="23" name="Rectangle 21">
            <a:hlinkClick r:id="rId11" action="ppaction://hlinksldjump"/>
          </p:cNvPr>
          <p:cNvSpPr>
            <a:spLocks noChangeArrowheads="1"/>
          </p:cNvSpPr>
          <p:nvPr/>
        </p:nvSpPr>
        <p:spPr bwMode="auto">
          <a:xfrm>
            <a:off x="76200" y="49530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Market Future</a:t>
            </a:r>
          </a:p>
        </p:txBody>
      </p:sp>
      <p:pic>
        <p:nvPicPr>
          <p:cNvPr id="2050" name="Picture 2"/>
          <p:cNvPicPr>
            <a:picLocks noChangeAspect="1" noChangeArrowheads="1"/>
          </p:cNvPicPr>
          <p:nvPr/>
        </p:nvPicPr>
        <p:blipFill>
          <a:blip r:embed="rId12"/>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13"/>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14"/>
          <a:srcRect/>
          <a:stretch>
            <a:fillRect/>
          </a:stretch>
        </p:blipFill>
        <p:spPr bwMode="auto">
          <a:xfrm>
            <a:off x="6934200" y="29718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15"/>
          <a:srcRect/>
          <a:stretch>
            <a:fillRect/>
          </a:stretch>
        </p:blipFill>
        <p:spPr bwMode="auto">
          <a:xfrm>
            <a:off x="2895600" y="2743200"/>
            <a:ext cx="2111244" cy="1404937"/>
          </a:xfrm>
          <a:prstGeom prst="rect">
            <a:avLst/>
          </a:prstGeom>
          <a:noFill/>
          <a:ln w="9525">
            <a:noFill/>
            <a:miter lim="800000"/>
            <a:headEnd/>
            <a:tailEnd/>
          </a:ln>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8" name="Picture 10"/>
          <p:cNvPicPr>
            <a:picLocks noChangeAspect="1" noChangeArrowheads="1"/>
          </p:cNvPicPr>
          <p:nvPr/>
        </p:nvPicPr>
        <p:blipFill>
          <a:blip r:embed="rId16"/>
          <a:srcRect/>
          <a:stretch>
            <a:fillRect/>
          </a:stretch>
        </p:blipFill>
        <p:spPr bwMode="auto">
          <a:xfrm>
            <a:off x="3276600" y="3810000"/>
            <a:ext cx="2286000" cy="1712293"/>
          </a:xfrm>
          <a:prstGeom prst="rect">
            <a:avLst/>
          </a:prstGeom>
          <a:noFill/>
          <a:ln w="9525">
            <a:noFill/>
            <a:miter lim="800000"/>
            <a:headEnd/>
            <a:tailEnd/>
          </a:ln>
          <a:effectLst/>
        </p:spPr>
      </p:pic>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6629400" y="1524000"/>
            <a:ext cx="1828800" cy="1464497"/>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2895600" y="2743200"/>
            <a:ext cx="2111244" cy="1404937"/>
          </a:xfrm>
          <a:prstGeom prst="rect">
            <a:avLst/>
          </a:prstGeom>
          <a:noFill/>
          <a:ln w="9525">
            <a:noFill/>
            <a:miter lim="800000"/>
            <a:headEnd/>
            <a:tailEnd/>
          </a:ln>
          <a:effectLst/>
        </p:spPr>
      </p:pic>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pic>
        <p:nvPicPr>
          <p:cNvPr id="2056" name="Picture 8"/>
          <p:cNvPicPr>
            <a:picLocks noChangeAspect="1" noChangeArrowheads="1"/>
          </p:cNvPicPr>
          <p:nvPr/>
        </p:nvPicPr>
        <p:blipFill>
          <a:blip r:embed="rId9"/>
          <a:srcRect/>
          <a:stretch>
            <a:fillRect/>
          </a:stretch>
        </p:blipFill>
        <p:spPr bwMode="auto">
          <a:xfrm>
            <a:off x="6402806" y="2590800"/>
            <a:ext cx="2479258" cy="1777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hlinkClick r:id="rId10"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5"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26"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Deals Space</a:t>
            </a:r>
          </a:p>
        </p:txBody>
      </p:sp>
      <p:sp>
        <p:nvSpPr>
          <p:cNvPr id="27"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Business Trends</a:t>
            </a:r>
          </a:p>
        </p:txBody>
      </p:sp>
      <p:sp>
        <p:nvSpPr>
          <p:cNvPr id="28"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29" name="Rectangle 28">
            <a:hlinkClick r:id="rId15"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0"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a:t>
            </a:r>
            <a:r>
              <a:rPr lang="en-US" sz="1600" b="1" kern="0" dirty="0" smtClean="0">
                <a:solidFill>
                  <a:prstClr val="white">
                    <a:lumMod val="95000"/>
                  </a:prstClr>
                </a:solidFill>
                <a:latin typeface="Calibri"/>
                <a:cs typeface="Arial" pitchFamily="34" charset="0"/>
              </a:rPr>
              <a:t>Future</a:t>
            </a:r>
            <a:endParaRPr lang="en-US" sz="1600" b="1" kern="0" dirty="0" smtClean="0">
              <a:solidFill>
                <a:schemeClr val="bg1">
                  <a:lumMod val="95000"/>
                </a:schemeClr>
              </a:solidFill>
              <a:latin typeface="+mj-lt"/>
              <a:cs typeface="Arial" pitchFamily="34" charset="0"/>
            </a:endParaRPr>
          </a:p>
        </p:txBody>
      </p:sp>
      <p:sp>
        <p:nvSpPr>
          <p:cNvPr id="51" name="Double Bracket 50"/>
          <p:cNvSpPr/>
          <p:nvPr/>
        </p:nvSpPr>
        <p:spPr>
          <a:xfrm>
            <a:off x="2819400" y="1425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Supply Chain Transformation</a:t>
            </a:r>
            <a:endParaRPr lang="en-US" sz="1400" b="1" dirty="0"/>
          </a:p>
        </p:txBody>
      </p:sp>
      <p:sp>
        <p:nvSpPr>
          <p:cNvPr id="52" name="Double Bracket 51"/>
          <p:cNvSpPr/>
          <p:nvPr/>
        </p:nvSpPr>
        <p:spPr>
          <a:xfrm>
            <a:off x="2819400" y="1806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Supplier Collaboration</a:t>
            </a:r>
            <a:endParaRPr lang="en-US" sz="1400" b="1" dirty="0"/>
          </a:p>
        </p:txBody>
      </p:sp>
      <p:sp>
        <p:nvSpPr>
          <p:cNvPr id="53" name="Double Bracket 52"/>
          <p:cNvSpPr/>
          <p:nvPr/>
        </p:nvSpPr>
        <p:spPr>
          <a:xfrm>
            <a:off x="2819400" y="2187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Changing Production</a:t>
            </a:r>
            <a:endParaRPr lang="en-US" sz="1400" b="1" dirty="0"/>
          </a:p>
        </p:txBody>
      </p:sp>
      <p:sp>
        <p:nvSpPr>
          <p:cNvPr id="54" name="Double Bracket 53"/>
          <p:cNvSpPr/>
          <p:nvPr/>
        </p:nvSpPr>
        <p:spPr>
          <a:xfrm>
            <a:off x="2819400" y="2568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Demand for Integrated Solutions</a:t>
            </a:r>
          </a:p>
        </p:txBody>
      </p:sp>
      <p:sp>
        <p:nvSpPr>
          <p:cNvPr id="55" name="Double Bracket 54"/>
          <p:cNvSpPr/>
          <p:nvPr/>
        </p:nvSpPr>
        <p:spPr>
          <a:xfrm>
            <a:off x="2819400" y="2949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1400" b="1" dirty="0" smtClean="0"/>
              <a:t>Product &amp; Service Blending</a:t>
            </a:r>
            <a:endParaRPr lang="en-US" sz="1400" b="1" dirty="0"/>
          </a:p>
        </p:txBody>
      </p:sp>
      <p:sp>
        <p:nvSpPr>
          <p:cNvPr id="56" name="Double Bracket 55"/>
          <p:cNvSpPr/>
          <p:nvPr/>
        </p:nvSpPr>
        <p:spPr>
          <a:xfrm>
            <a:off x="2819400" y="3330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Multi Channel Purchasing</a:t>
            </a:r>
          </a:p>
        </p:txBody>
      </p:sp>
      <p:sp>
        <p:nvSpPr>
          <p:cNvPr id="33" name="Double Bracket 32"/>
          <p:cNvSpPr/>
          <p:nvPr/>
        </p:nvSpPr>
        <p:spPr>
          <a:xfrm>
            <a:off x="2819400" y="3711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Outsourcing Non-Core Operations; Vertically Integrating Core  Competencies</a:t>
            </a:r>
            <a:endParaRPr lang="en-US" sz="1400" b="1" dirty="0"/>
          </a:p>
        </p:txBody>
      </p:sp>
      <p:sp>
        <p:nvSpPr>
          <p:cNvPr id="34" name="Double Bracket 33"/>
          <p:cNvSpPr/>
          <p:nvPr/>
        </p:nvSpPr>
        <p:spPr>
          <a:xfrm>
            <a:off x="2819400" y="4092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Reverse Logistics</a:t>
            </a:r>
          </a:p>
        </p:txBody>
      </p:sp>
      <p:sp>
        <p:nvSpPr>
          <p:cNvPr id="35" name="Double Bracket 34"/>
          <p:cNvSpPr/>
          <p:nvPr/>
        </p:nvSpPr>
        <p:spPr>
          <a:xfrm>
            <a:off x="2819400" y="4473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1400" b="1" dirty="0" smtClean="0"/>
              <a:t>Sustainability &amp; Green Supply Chain</a:t>
            </a:r>
            <a:endParaRPr lang="en-US" sz="1400" b="1" dirty="0"/>
          </a:p>
        </p:txBody>
      </p:sp>
      <p:sp>
        <p:nvSpPr>
          <p:cNvPr id="36" name="Double Bracket 35"/>
          <p:cNvSpPr/>
          <p:nvPr/>
        </p:nvSpPr>
        <p:spPr>
          <a:xfrm>
            <a:off x="2819400" y="4854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E-Commerce</a:t>
            </a:r>
            <a:endParaRPr lang="en-US" sz="1400" b="1" dirty="0"/>
          </a:p>
        </p:txBody>
      </p:sp>
      <p:sp>
        <p:nvSpPr>
          <p:cNvPr id="37" name="Double Bracket 36"/>
          <p:cNvSpPr/>
          <p:nvPr/>
        </p:nvSpPr>
        <p:spPr>
          <a:xfrm>
            <a:off x="2819400" y="5235918"/>
            <a:ext cx="3291840" cy="28956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Internet-Enabled Consumer Devices on the Rise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21</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Supply Chain Transformation</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2895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Electronics supply chains have faced </a:t>
            </a:r>
            <a:r>
              <a:rPr lang="en-US" sz="1100" b="1" dirty="0" smtClean="0">
                <a:latin typeface="+mj-lt"/>
              </a:rPr>
              <a:t>extreme demand volatility from the global recession</a:t>
            </a:r>
            <a:r>
              <a:rPr lang="en-US" sz="1100" dirty="0" smtClean="0">
                <a:latin typeface="+mj-lt"/>
              </a:rPr>
              <a:t> and a halting recovery to the fast-paced life cycle of consumer products (CP), such as media tablets.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Driving revenue and sustaining competitive advantage </a:t>
            </a:r>
            <a:r>
              <a:rPr lang="en-US" sz="1100" dirty="0" smtClean="0">
                <a:latin typeface="+mj-lt"/>
              </a:rPr>
              <a:t>while delighting customers would require an executable </a:t>
            </a:r>
            <a:r>
              <a:rPr lang="en-US" sz="1100" b="1" dirty="0" smtClean="0">
                <a:latin typeface="+mj-lt"/>
              </a:rPr>
              <a:t>supply chain transformation strategy</a:t>
            </a:r>
          </a:p>
          <a:p>
            <a:pPr marL="119063" indent="-119063" algn="just" eaLnBrk="0" hangingPunct="0">
              <a:lnSpc>
                <a:spcPct val="110000"/>
              </a:lnSpc>
              <a:spcBef>
                <a:spcPct val="20000"/>
              </a:spcBef>
              <a:buFont typeface="Arial" pitchFamily="34" charset="0"/>
              <a:buChar char="•"/>
              <a:defRPr/>
            </a:pPr>
            <a:r>
              <a:rPr lang="en-US" sz="1100" dirty="0" smtClean="0">
                <a:latin typeface="+mj-lt"/>
              </a:rPr>
              <a:t>Global demand volatility and the need to balance varied customer requirements will drive supply chain leaders to invest in developing </a:t>
            </a:r>
            <a:r>
              <a:rPr lang="en-US" sz="1100" b="1" dirty="0" smtClean="0">
                <a:latin typeface="+mj-lt"/>
              </a:rPr>
              <a:t>profitable, segmented supply responses</a:t>
            </a:r>
          </a:p>
          <a:p>
            <a:pPr marL="119063" indent="-119063" algn="just" eaLnBrk="0" hangingPunct="0">
              <a:lnSpc>
                <a:spcPct val="110000"/>
              </a:lnSpc>
              <a:spcBef>
                <a:spcPct val="20000"/>
              </a:spcBef>
              <a:buFont typeface="Arial" pitchFamily="34" charset="0"/>
              <a:buChar char="•"/>
              <a:defRPr/>
            </a:pPr>
            <a:r>
              <a:rPr lang="en-US" sz="1100" dirty="0" smtClean="0">
                <a:latin typeface="+mj-lt"/>
              </a:rPr>
              <a:t>On the service side of the equation, this could take the form of </a:t>
            </a:r>
            <a:r>
              <a:rPr lang="en-US" sz="1100" b="1" dirty="0" smtClean="0">
                <a:latin typeface="+mj-lt"/>
              </a:rPr>
              <a:t>differentiated perfect order rates, order fulfillment lead times or speed</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Risk Management- </a:t>
            </a:r>
            <a:r>
              <a:rPr lang="en-US" sz="1100" dirty="0" smtClean="0">
                <a:latin typeface="+mj-lt"/>
              </a:rPr>
              <a:t>In a recent Gartner survey of 34 companies, </a:t>
            </a:r>
            <a:r>
              <a:rPr lang="en-US" sz="1100" b="1" dirty="0" smtClean="0">
                <a:latin typeface="+mj-lt"/>
              </a:rPr>
              <a:t>only about one-third had any sort of visibility beyond their Tier 1 suppliers, </a:t>
            </a:r>
            <a:r>
              <a:rPr lang="en-US" sz="1100" dirty="0" smtClean="0">
                <a:latin typeface="+mj-lt"/>
              </a:rPr>
              <a:t>and nearly </a:t>
            </a:r>
            <a:r>
              <a:rPr lang="en-US" sz="1100" b="1" dirty="0" smtClean="0">
                <a:latin typeface="+mj-lt"/>
              </a:rPr>
              <a:t>one-half had no plans to implement this capability in the future</a:t>
            </a:r>
          </a:p>
          <a:p>
            <a:pPr marL="119063" indent="-119063" algn="just" eaLnBrk="0" hangingPunct="0">
              <a:lnSpc>
                <a:spcPct val="110000"/>
              </a:lnSpc>
              <a:spcBef>
                <a:spcPct val="20000"/>
              </a:spcBef>
              <a:buFont typeface="Arial" pitchFamily="34" charset="0"/>
              <a:buChar char="•"/>
              <a:defRPr/>
            </a:pPr>
            <a:r>
              <a:rPr lang="en-US" sz="1100" dirty="0" smtClean="0">
                <a:latin typeface="+mj-lt"/>
              </a:rPr>
              <a:t>As a result, the supply chains of many manufacturing companies are </a:t>
            </a:r>
            <a:r>
              <a:rPr lang="en-US" sz="1100" b="1" dirty="0" smtClean="0">
                <a:latin typeface="+mj-lt"/>
              </a:rPr>
              <a:t>potentially vulnerable to unexpected shortages or disruptions of critical components or materials upstream in the supply chain- Recent Thailand flood, Japan earthquake reinstated the focus on the loose end of such supply chain management</a:t>
            </a:r>
          </a:p>
        </p:txBody>
      </p:sp>
      <p:sp>
        <p:nvSpPr>
          <p:cNvPr id="25" name="AutoShape 7"/>
          <p:cNvSpPr>
            <a:spLocks noChangeArrowheads="1"/>
          </p:cNvSpPr>
          <p:nvPr/>
        </p:nvSpPr>
        <p:spPr bwMode="auto">
          <a:xfrm>
            <a:off x="228600" y="6324600"/>
            <a:ext cx="8686800" cy="3810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To remain competitive in the volatile market the consumer electronics companies would be looking for revamping their supply chain</a:t>
            </a:r>
          </a:p>
        </p:txBody>
      </p:sp>
      <p:sp>
        <p:nvSpPr>
          <p:cNvPr id="26" name="Rectangle 8"/>
          <p:cNvSpPr>
            <a:spLocks noChangeArrowheads="1"/>
          </p:cNvSpPr>
          <p:nvPr/>
        </p:nvSpPr>
        <p:spPr bwMode="auto">
          <a:xfrm>
            <a:off x="152400" y="3886200"/>
            <a:ext cx="2819400" cy="22860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Many costs are shared across assets such as factories, overhead and organizational support</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An organization must know the complexity required to support a product or service across the end-to-end network to properly quantify costs</a:t>
            </a:r>
          </a:p>
          <a:p>
            <a:pPr marL="119063" indent="-119063" algn="just" eaLnBrk="0" hangingPunct="0">
              <a:lnSpc>
                <a:spcPct val="110000"/>
              </a:lnSpc>
              <a:spcBef>
                <a:spcPct val="20000"/>
              </a:spcBef>
              <a:buFont typeface="Arial" pitchFamily="34" charset="0"/>
              <a:buChar char="•"/>
              <a:defRPr/>
            </a:pPr>
            <a:r>
              <a:rPr lang="en-US" sz="1100" dirty="0" smtClean="0">
                <a:latin typeface="+mj-lt"/>
              </a:rPr>
              <a:t>By identifying the impacts of trade-offs to provide specific service levels in the network design, </a:t>
            </a:r>
            <a:r>
              <a:rPr lang="en-US" sz="1100" b="1" dirty="0" smtClean="0">
                <a:latin typeface="+mj-lt"/>
              </a:rPr>
              <a:t>cost to serve can dynamically estimate segmentation's impact to marginal profitability</a:t>
            </a:r>
            <a:endParaRPr lang="en-US" sz="1100" b="1" dirty="0">
              <a:latin typeface="+mj-lt"/>
            </a:endParaRP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Supply Chain Transformation &amp; investment in resiliency</a:t>
            </a:r>
            <a:endParaRPr lang="en-US" sz="1200" b="1" i="1" dirty="0">
              <a:solidFill>
                <a:schemeClr val="bg1"/>
              </a:solidFill>
            </a:endParaRP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3048000" y="3733800"/>
            <a:ext cx="5943600" cy="2514600"/>
          </a:xfrm>
          <a:prstGeom prst="roundRect">
            <a:avLst>
              <a:gd name="adj" fmla="val 997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Extreme volatile demand calls for more effective and cost efficient supply chain management</a:t>
            </a:r>
          </a:p>
          <a:p>
            <a:pPr marL="119063" indent="-119063" algn="just" eaLnBrk="0" hangingPunct="0">
              <a:lnSpc>
                <a:spcPct val="110000"/>
              </a:lnSpc>
              <a:spcBef>
                <a:spcPct val="20000"/>
              </a:spcBef>
              <a:buFont typeface="Arial" pitchFamily="34" charset="0"/>
              <a:buChar char="•"/>
              <a:defRPr/>
            </a:pPr>
            <a:r>
              <a:rPr lang="en-US" sz="1100" dirty="0" err="1" smtClean="0">
                <a:latin typeface="+mj-lt"/>
              </a:rPr>
              <a:t>Eurozone</a:t>
            </a:r>
            <a:r>
              <a:rPr lang="en-US" sz="1100" dirty="0" smtClean="0">
                <a:latin typeface="+mj-lt"/>
              </a:rPr>
              <a:t> Crisis, US debt crisis, Japan earthquake makes the demand and supply side both unstable</a:t>
            </a:r>
          </a:p>
          <a:p>
            <a:pPr marL="119063" indent="-119063" algn="just" eaLnBrk="0" hangingPunct="0">
              <a:lnSpc>
                <a:spcPct val="110000"/>
              </a:lnSpc>
              <a:spcBef>
                <a:spcPct val="20000"/>
              </a:spcBef>
              <a:buFont typeface="Arial" pitchFamily="34" charset="0"/>
              <a:buChar char="•"/>
              <a:defRPr/>
            </a:pPr>
            <a:r>
              <a:rPr lang="en-US" sz="1100" dirty="0" smtClean="0">
                <a:latin typeface="+mj-lt"/>
              </a:rPr>
              <a:t>Worldwide reach of the consumer electronics giant, serving various consumer segments requires supply chain transformation to retain the competitive advantage	</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companies need to identify the </a:t>
            </a:r>
            <a:r>
              <a:rPr lang="en-US" sz="1100" b="1" dirty="0" smtClean="0">
                <a:latin typeface="+mj-lt"/>
              </a:rPr>
              <a:t>unique requirements of different customers</a:t>
            </a:r>
            <a:r>
              <a:rPr lang="en-US" sz="1100" dirty="0" smtClean="0">
                <a:latin typeface="+mj-lt"/>
              </a:rPr>
              <a:t>. Identify clusters of demand is utmost important, so that one can develop corresponding value chain capabilities aligned with priorities such as efficiency, speed to customer and resiliency</a:t>
            </a:r>
          </a:p>
          <a:p>
            <a:pPr marL="119063" indent="-119063" algn="just" eaLnBrk="0" hangingPunct="0">
              <a:lnSpc>
                <a:spcPct val="110000"/>
              </a:lnSpc>
              <a:spcBef>
                <a:spcPct val="20000"/>
              </a:spcBef>
              <a:buFont typeface="Arial" pitchFamily="34" charset="0"/>
              <a:buChar char="•"/>
              <a:defRPr/>
            </a:pPr>
            <a:r>
              <a:rPr lang="en-US" sz="1100" dirty="0" smtClean="0">
                <a:latin typeface="+mj-lt"/>
              </a:rPr>
              <a:t>Supply chain managers will go back to </a:t>
            </a:r>
            <a:r>
              <a:rPr lang="en-US" sz="1100" b="1" dirty="0" smtClean="0">
                <a:latin typeface="+mj-lt"/>
              </a:rPr>
              <a:t>reevaluate the layout of their supply network designs and contingency plans with bottleneck suppliers to make them more resilient to future catastrophes</a:t>
            </a:r>
            <a:r>
              <a:rPr lang="en-US" sz="1100" dirty="0" smtClean="0">
                <a:latin typeface="+mj-lt"/>
              </a:rPr>
              <a:t>.</a:t>
            </a:r>
            <a:endParaRPr lang="en-US" sz="1100"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22</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Supplier Collaboration</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22098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The electronics value chain is very symbiotic. Unlike other manufacturing segments, such as automotive, </a:t>
            </a:r>
            <a:r>
              <a:rPr lang="en-US" sz="1100" b="1" dirty="0" smtClean="0">
                <a:latin typeface="+mj-lt"/>
              </a:rPr>
              <a:t>there</a:t>
            </a:r>
            <a:r>
              <a:rPr lang="en-US" sz="1100" dirty="0" smtClean="0">
                <a:latin typeface="+mj-lt"/>
              </a:rPr>
              <a:t> </a:t>
            </a:r>
            <a:r>
              <a:rPr lang="en-US" sz="1100" b="1" dirty="0" smtClean="0">
                <a:latin typeface="+mj-lt"/>
              </a:rPr>
              <a:t>isn't always a definitive hierarchy between the brand owner and tier suppliers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A supplier's ability to innovate and execute reliably is critical to a product line's success.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The common challenges </a:t>
            </a:r>
            <a:r>
              <a:rPr lang="en-US" sz="1100" dirty="0" smtClean="0">
                <a:latin typeface="+mj-lt"/>
              </a:rPr>
              <a:t>in supplier collaboration are </a:t>
            </a:r>
            <a:r>
              <a:rPr lang="en-US" sz="1100" b="1" dirty="0" smtClean="0">
                <a:latin typeface="+mj-lt"/>
              </a:rPr>
              <a:t>exchanging product information and processing engineering change orders.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companies are concerned about protecting the intellectual property  but also concerned about the success of their products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companies are looking for portal investments that can let key suppliers in while limiting the company's risk</a:t>
            </a:r>
            <a:endParaRPr lang="en-US" sz="1100" b="1" dirty="0" smtClean="0">
              <a:latin typeface="+mj-lt"/>
            </a:endParaRPr>
          </a:p>
        </p:txBody>
      </p:sp>
      <p:sp>
        <p:nvSpPr>
          <p:cNvPr id="25" name="AutoShape 7"/>
          <p:cNvSpPr>
            <a:spLocks noChangeArrowheads="1"/>
          </p:cNvSpPr>
          <p:nvPr/>
        </p:nvSpPr>
        <p:spPr bwMode="auto">
          <a:xfrm>
            <a:off x="228600" y="5943600"/>
            <a:ext cx="8686800" cy="3810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The supplier collaboration must extend past design and first article test and continue throughout the entire life cycle.</a:t>
            </a:r>
          </a:p>
        </p:txBody>
      </p:sp>
      <p:sp>
        <p:nvSpPr>
          <p:cNvPr id="26" name="Rectangle 8"/>
          <p:cNvSpPr>
            <a:spLocks noChangeArrowheads="1"/>
          </p:cNvSpPr>
          <p:nvPr/>
        </p:nvSpPr>
        <p:spPr bwMode="auto">
          <a:xfrm>
            <a:off x="152400" y="3886200"/>
            <a:ext cx="2514600" cy="1371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For example, </a:t>
            </a:r>
            <a:r>
              <a:rPr lang="en-US" sz="1100" b="1" dirty="0" smtClean="0">
                <a:latin typeface="+mj-lt"/>
              </a:rPr>
              <a:t>Intel and Microsoft play a huge role (and capture a significant share of profits) in the personal computer/laptop segment</a:t>
            </a:r>
            <a:endParaRPr lang="en-US" sz="1100" b="1" dirty="0">
              <a:latin typeface="+mj-lt"/>
            </a:endParaRP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Supplier Collaboration</a:t>
            </a:r>
            <a:endParaRPr lang="en-US" sz="1200" b="1" i="1" dirty="0">
              <a:solidFill>
                <a:schemeClr val="bg1"/>
              </a:solidFill>
            </a:endParaRP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2895600" y="3276600"/>
            <a:ext cx="5943600" cy="2514600"/>
          </a:xfrm>
          <a:prstGeom prst="roundRect">
            <a:avLst>
              <a:gd name="adj" fmla="val 997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Ever decreasing time line for new product launch, innovation, concern over quality as well as cost- pushing the electronics company to explore more into supplier collaboration	</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Companies have identified supplier collaboration as a high priority at their company and a critical element of their product lifecycle initiatives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initiatives being undertaken largely involves technology-enabled collaboration — data exchange, process harmonization, scorecards, and unified communication</a:t>
            </a:r>
          </a:p>
          <a:p>
            <a:pPr marL="119063" indent="-119063" algn="just" eaLnBrk="0" hangingPunct="0">
              <a:lnSpc>
                <a:spcPct val="110000"/>
              </a:lnSpc>
              <a:spcBef>
                <a:spcPct val="20000"/>
              </a:spcBef>
              <a:buFont typeface="Arial" pitchFamily="34" charset="0"/>
              <a:buChar char="•"/>
              <a:defRPr/>
            </a:pPr>
            <a:r>
              <a:rPr lang="en-US" sz="1100" dirty="0" smtClean="0">
                <a:latin typeface="+mj-lt"/>
              </a:rPr>
              <a:t>PLM software and portal platforms are seen as central to aligning requirements to design, testing, and validation</a:t>
            </a:r>
            <a:endParaRPr lang="en-US" sz="1100"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23</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Changing Production- OBM &amp; Vertical Integration </a:t>
            </a:r>
            <a:endParaRPr lang="en-US" sz="1800" dirty="0"/>
          </a:p>
        </p:txBody>
      </p:sp>
      <p:sp>
        <p:nvSpPr>
          <p:cNvPr id="23" name="AutoShape 6"/>
          <p:cNvSpPr>
            <a:spLocks noChangeArrowheads="1"/>
          </p:cNvSpPr>
          <p:nvPr/>
        </p:nvSpPr>
        <p:spPr bwMode="auto">
          <a:xfrm rot="5400000">
            <a:off x="218280" y="2677319"/>
            <a:ext cx="1371601"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3276600" y="762000"/>
            <a:ext cx="5334000" cy="2133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marR="0" lvl="0" indent="-119063" algn="just" defTabSz="914400" eaLnBrk="0" latinLnBrk="0" hangingPunct="0">
              <a:lnSpc>
                <a:spcPct val="110000"/>
              </a:lnSpc>
              <a:spcBef>
                <a:spcPct val="20000"/>
              </a:spcBef>
              <a:buClrTx/>
              <a:buSzTx/>
              <a:buFont typeface="Arial" pitchFamily="34" charset="0"/>
              <a:buChar char="•"/>
              <a:tabLst/>
              <a:defRPr/>
            </a:pPr>
            <a:r>
              <a:rPr lang="en-US" sz="1100" dirty="0" smtClean="0">
                <a:latin typeface="+mj-lt"/>
              </a:rPr>
              <a:t>This supply model is followed by </a:t>
            </a:r>
            <a:r>
              <a:rPr lang="en-US" sz="1100" b="1" dirty="0" smtClean="0">
                <a:latin typeface="+mj-lt"/>
              </a:rPr>
              <a:t>brand owners that market and sell electronic equipment, but have little or no involvement in electronics design, manufacturing or semiconductor purchasing</a:t>
            </a:r>
          </a:p>
          <a:p>
            <a:pPr marL="119063" indent="-119063" algn="just" eaLnBrk="0" hangingPunct="0">
              <a:lnSpc>
                <a:spcPct val="110000"/>
              </a:lnSpc>
              <a:spcBef>
                <a:spcPct val="20000"/>
              </a:spcBef>
              <a:buFont typeface="Arial" pitchFamily="34" charset="0"/>
              <a:buChar char="•"/>
              <a:defRPr/>
            </a:pPr>
            <a:r>
              <a:rPr lang="en-US" sz="1100" dirty="0" smtClean="0">
                <a:latin typeface="+mj-lt"/>
              </a:rPr>
              <a:t>This model often involves </a:t>
            </a:r>
            <a:r>
              <a:rPr lang="en-US" sz="1100" b="1" dirty="0" smtClean="0">
                <a:latin typeface="+mj-lt"/>
              </a:rPr>
              <a:t>leveraging reference designs  from a semiconductor company or an electronics manufacturing service (EMS) company/ original design manufacturer (ODM), then modifying it based on functionality, price and form factors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Partial Vertical Integration – </a:t>
            </a:r>
            <a:r>
              <a:rPr lang="en-US" sz="1100" dirty="0" smtClean="0">
                <a:latin typeface="+mj-lt"/>
              </a:rPr>
              <a:t>this supply model is</a:t>
            </a:r>
            <a:r>
              <a:rPr lang="en-US" sz="1100" b="1" dirty="0" smtClean="0">
                <a:latin typeface="+mj-lt"/>
              </a:rPr>
              <a:t> followed by brand owners that design and develop key functional elements of electronic equipment, including the semiconductors. </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final design and key components purchased are managed mainly by the branded electronics firm, with manufacturing completed by key EMS and ODM partners.</a:t>
            </a:r>
            <a:endParaRPr lang="en-US" sz="1100" dirty="0">
              <a:latin typeface="+mj-lt"/>
            </a:endParaRPr>
          </a:p>
        </p:txBody>
      </p:sp>
      <p:sp>
        <p:nvSpPr>
          <p:cNvPr id="25" name="AutoShape 7"/>
          <p:cNvSpPr>
            <a:spLocks noChangeArrowheads="1"/>
          </p:cNvSpPr>
          <p:nvPr/>
        </p:nvSpPr>
        <p:spPr bwMode="auto">
          <a:xfrm>
            <a:off x="228600" y="6172200"/>
            <a:ext cx="8686800" cy="510778"/>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latin typeface="+mj-lt"/>
              </a:rPr>
              <a:t>Companies with their strength mainly in their brand (and aesthetics) are proving they can compete with companies that have  their strength mainly in their engineering. </a:t>
            </a:r>
          </a:p>
        </p:txBody>
      </p:sp>
      <p:sp>
        <p:nvSpPr>
          <p:cNvPr id="26" name="Rectangle 8"/>
          <p:cNvSpPr>
            <a:spLocks noChangeArrowheads="1"/>
          </p:cNvSpPr>
          <p:nvPr/>
        </p:nvSpPr>
        <p:spPr bwMode="auto">
          <a:xfrm>
            <a:off x="152400" y="4114800"/>
            <a:ext cx="2819400" cy="14478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Examples include Gucci, Levi's and Verizon in mobile phones, and Polaroid in digital still cameras (DSCs).</a:t>
            </a:r>
            <a:endParaRPr lang="en-US" sz="1100" dirty="0">
              <a:latin typeface="+mj-lt"/>
            </a:endParaRP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Original brand marketer (OBM) &amp; Partial Vertical Integration</a:t>
            </a:r>
            <a:endParaRPr lang="en-US" sz="1200" b="1" i="1" dirty="0">
              <a:solidFill>
                <a:schemeClr val="bg1"/>
              </a:solidFill>
            </a:endParaRPr>
          </a:p>
        </p:txBody>
      </p:sp>
      <p:sp>
        <p:nvSpPr>
          <p:cNvPr id="28" name="AutoShape 6"/>
          <p:cNvSpPr>
            <a:spLocks noChangeArrowheads="1"/>
          </p:cNvSpPr>
          <p:nvPr/>
        </p:nvSpPr>
        <p:spPr bwMode="auto">
          <a:xfrm>
            <a:off x="1828800" y="1066800"/>
            <a:ext cx="1371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3048000" y="3352800"/>
            <a:ext cx="5943600" cy="2514600"/>
          </a:xfrm>
          <a:prstGeom prst="roundRect">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OBM model has become significant since some brand owners have </a:t>
            </a:r>
            <a:r>
              <a:rPr lang="en-US" sz="1100" b="1" dirty="0" smtClean="0">
                <a:latin typeface="+mj-lt"/>
              </a:rPr>
              <a:t>better insight into consumer demand </a:t>
            </a:r>
            <a:r>
              <a:rPr lang="en-US" sz="1100" dirty="0" smtClean="0">
                <a:latin typeface="+mj-lt"/>
              </a:rPr>
              <a:t>and because successful sales for consumer electronics is less to do with engineering abilities and more to do with aesthetics and consumer fashion </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Major EMS and ODM-oriented companies (such as </a:t>
            </a:r>
            <a:r>
              <a:rPr lang="en-US" sz="1100" dirty="0" err="1" smtClean="0">
                <a:latin typeface="+mj-lt"/>
              </a:rPr>
              <a:t>Foxconn</a:t>
            </a:r>
            <a:r>
              <a:rPr lang="en-US" sz="1100" dirty="0" smtClean="0">
                <a:latin typeface="+mj-lt"/>
              </a:rPr>
              <a:t>) are extending their influence by forging links directly with mobile operators to build operator-branded handsets </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They are also acquiring retail channel outlets in mainland China</a:t>
            </a:r>
          </a:p>
          <a:p>
            <a:pPr marL="119063" indent="-119063" algn="just" eaLnBrk="0" hangingPunct="0">
              <a:lnSpc>
                <a:spcPct val="110000"/>
              </a:lnSpc>
              <a:spcBef>
                <a:spcPct val="20000"/>
              </a:spcBef>
              <a:buFont typeface="Arial" pitchFamily="34" charset="0"/>
              <a:buChar char="•"/>
              <a:defRPr/>
            </a:pPr>
            <a:r>
              <a:rPr lang="en-US" sz="1100" dirty="0" smtClean="0">
                <a:latin typeface="+mj-lt"/>
              </a:rPr>
              <a:t>Extending their vertical reach to retail sales, and enabling foreign brands to compete more directly with local Chinese brands in the high streets and shopping malls of China.</a:t>
            </a:r>
            <a:endParaRPr lang="en-US" sz="11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24</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Smartphone Design </a:t>
            </a:r>
            <a:r>
              <a:rPr lang="en-US" sz="1800" dirty="0" smtClean="0"/>
              <a:t>–</a:t>
            </a:r>
            <a:r>
              <a:rPr sz="1800" smtClean="0"/>
              <a:t> Demand for Integrated Solutions</a:t>
            </a:r>
            <a:endParaRPr lang="en-US" sz="1800" dirty="0"/>
          </a:p>
        </p:txBody>
      </p:sp>
      <p:sp>
        <p:nvSpPr>
          <p:cNvPr id="23" name="AutoShape 6"/>
          <p:cNvSpPr>
            <a:spLocks noChangeArrowheads="1"/>
          </p:cNvSpPr>
          <p:nvPr/>
        </p:nvSpPr>
        <p:spPr bwMode="auto">
          <a:xfrm rot="5400000">
            <a:off x="218280" y="2677319"/>
            <a:ext cx="1371601"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3276600" y="762000"/>
            <a:ext cx="5334000" cy="2133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marR="0" lvl="0" indent="-119063" algn="just" defTabSz="914400" eaLnBrk="0" latinLnBrk="0" hangingPunct="0">
              <a:lnSpc>
                <a:spcPct val="110000"/>
              </a:lnSpc>
              <a:spcBef>
                <a:spcPct val="20000"/>
              </a:spcBef>
              <a:buClrTx/>
              <a:buSzTx/>
              <a:buFont typeface="Arial" pitchFamily="34" charset="0"/>
              <a:buChar char="•"/>
              <a:tabLst/>
              <a:defRPr/>
            </a:pPr>
            <a:r>
              <a:rPr lang="en-US" sz="1100" dirty="0" smtClean="0">
                <a:latin typeface="+mj-lt"/>
              </a:rPr>
              <a:t>The growing pressure to reduce overall system costs, minimize power consumption and reduce the physical size of the board is driving system designers to increasingly favor an integrated solution over discrete chips, when available.</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Therefore, all future mobile devices, irrespective of the software platform or the hardware architecture they may support, will be called upon to integrate multiple functionalities</a:t>
            </a:r>
          </a:p>
          <a:p>
            <a:pPr marL="119063" indent="-119063" algn="just" eaLnBrk="0" hangingPunct="0">
              <a:lnSpc>
                <a:spcPct val="110000"/>
              </a:lnSpc>
              <a:spcBef>
                <a:spcPct val="20000"/>
              </a:spcBef>
              <a:buFont typeface="Arial" pitchFamily="34" charset="0"/>
              <a:buChar char="•"/>
              <a:defRPr/>
            </a:pPr>
            <a:r>
              <a:rPr lang="en-US" sz="1100" dirty="0" smtClean="0">
                <a:latin typeface="+mj-lt"/>
              </a:rPr>
              <a:t>Low-cost </a:t>
            </a:r>
            <a:r>
              <a:rPr lang="en-US" sz="1100" dirty="0" err="1" smtClean="0">
                <a:latin typeface="+mj-lt"/>
              </a:rPr>
              <a:t>smartphones</a:t>
            </a:r>
            <a:r>
              <a:rPr lang="en-US" sz="1100" dirty="0" smtClean="0">
                <a:latin typeface="+mj-lt"/>
              </a:rPr>
              <a:t> use integrated chips (compared to premium </a:t>
            </a:r>
            <a:r>
              <a:rPr lang="en-US" sz="1100" dirty="0" err="1" smtClean="0">
                <a:latin typeface="+mj-lt"/>
              </a:rPr>
              <a:t>smartphones</a:t>
            </a:r>
            <a:r>
              <a:rPr lang="en-US" sz="1100" dirty="0" smtClean="0">
                <a:latin typeface="+mj-lt"/>
              </a:rPr>
              <a:t> that use stand-alone chips) in order to keep the semiconductor bill of materials lower, and hence the final system cost low as well</a:t>
            </a:r>
            <a:endParaRPr lang="en-US" sz="1100" dirty="0">
              <a:latin typeface="+mj-lt"/>
            </a:endParaRPr>
          </a:p>
        </p:txBody>
      </p:sp>
      <p:sp>
        <p:nvSpPr>
          <p:cNvPr id="25" name="AutoShape 7"/>
          <p:cNvSpPr>
            <a:spLocks noChangeArrowheads="1"/>
          </p:cNvSpPr>
          <p:nvPr/>
        </p:nvSpPr>
        <p:spPr bwMode="auto">
          <a:xfrm>
            <a:off x="228600" y="5943600"/>
            <a:ext cx="8686800" cy="510778"/>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Mobile device manufacturers must understand the critical capabilities (and limitations) of semiconductor vendors' functional integration road maps in order to decide which features and functions are affordable for future mobile device designs</a:t>
            </a:r>
          </a:p>
        </p:txBody>
      </p:sp>
      <p:sp>
        <p:nvSpPr>
          <p:cNvPr id="26" name="Rectangle 8"/>
          <p:cNvSpPr>
            <a:spLocks noChangeArrowheads="1"/>
          </p:cNvSpPr>
          <p:nvPr/>
        </p:nvSpPr>
        <p:spPr bwMode="auto">
          <a:xfrm>
            <a:off x="152400" y="3657600"/>
            <a:ext cx="2819400" cy="14478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Low-cost </a:t>
            </a:r>
            <a:r>
              <a:rPr lang="en-US" sz="1100" dirty="0" err="1" smtClean="0">
                <a:latin typeface="+mj-lt"/>
              </a:rPr>
              <a:t>smartphones</a:t>
            </a:r>
            <a:r>
              <a:rPr lang="en-US" sz="1100" dirty="0" smtClean="0">
                <a:latin typeface="+mj-lt"/>
              </a:rPr>
              <a:t> will be increasingly becoming the test bed for those chip vendors experimenting with increased functional integration</a:t>
            </a:r>
            <a:endParaRPr lang="en-US" sz="1100" dirty="0">
              <a:latin typeface="+mj-lt"/>
            </a:endParaRP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Demand for Integrated Solutions</a:t>
            </a:r>
            <a:endParaRPr lang="en-US" sz="1200" b="1" i="1" dirty="0">
              <a:solidFill>
                <a:schemeClr val="bg1"/>
              </a:solidFill>
            </a:endParaRPr>
          </a:p>
        </p:txBody>
      </p:sp>
      <p:sp>
        <p:nvSpPr>
          <p:cNvPr id="28" name="AutoShape 6"/>
          <p:cNvSpPr>
            <a:spLocks noChangeArrowheads="1"/>
          </p:cNvSpPr>
          <p:nvPr/>
        </p:nvSpPr>
        <p:spPr bwMode="auto">
          <a:xfrm>
            <a:off x="1828800" y="1066800"/>
            <a:ext cx="1371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3048000" y="3352800"/>
            <a:ext cx="5943600" cy="1981200"/>
          </a:xfrm>
          <a:prstGeom prst="roundRect">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The integrated solution demand will be mainly driven by the low cost smart phones as they will be trying to keep the component bill lower to remain competitive</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With global penetration at </a:t>
            </a:r>
            <a:r>
              <a:rPr lang="en-US" sz="1100" b="1" dirty="0" smtClean="0">
                <a:latin typeface="+mj-lt"/>
              </a:rPr>
              <a:t>about 45% of the overall mobile phone installed base, </a:t>
            </a:r>
            <a:r>
              <a:rPr lang="en-US" sz="1100" b="1" dirty="0" err="1" smtClean="0">
                <a:latin typeface="+mj-lt"/>
              </a:rPr>
              <a:t>smartphones</a:t>
            </a:r>
            <a:r>
              <a:rPr lang="en-US" sz="1100" b="1" dirty="0" smtClean="0">
                <a:latin typeface="+mj-lt"/>
              </a:rPr>
              <a:t> </a:t>
            </a:r>
            <a:r>
              <a:rPr lang="en-US" sz="1100" dirty="0" smtClean="0">
                <a:latin typeface="+mj-lt"/>
              </a:rPr>
              <a:t>have the potential for high unit-volume growth over the next five years</a:t>
            </a:r>
          </a:p>
          <a:p>
            <a:pPr marL="119063" indent="-119063" algn="just" eaLnBrk="0" hangingPunct="0">
              <a:lnSpc>
                <a:spcPct val="110000"/>
              </a:lnSpc>
              <a:spcBef>
                <a:spcPct val="20000"/>
              </a:spcBef>
              <a:buFont typeface="Arial" pitchFamily="34" charset="0"/>
              <a:buChar char="•"/>
              <a:defRPr/>
            </a:pPr>
            <a:r>
              <a:rPr lang="en-US" sz="1100" dirty="0" smtClean="0">
                <a:latin typeface="+mj-lt"/>
              </a:rPr>
              <a:t>But the future growth in </a:t>
            </a:r>
            <a:r>
              <a:rPr lang="en-US" sz="1100" dirty="0" err="1" smtClean="0">
                <a:latin typeface="+mj-lt"/>
              </a:rPr>
              <a:t>smartphone</a:t>
            </a:r>
            <a:r>
              <a:rPr lang="en-US" sz="1100" dirty="0" smtClean="0">
                <a:latin typeface="+mj-lt"/>
              </a:rPr>
              <a:t> shipments is expected from low-cost </a:t>
            </a:r>
            <a:r>
              <a:rPr lang="en-US" sz="1100" dirty="0" err="1" smtClean="0">
                <a:latin typeface="+mj-lt"/>
              </a:rPr>
              <a:t>smartphones</a:t>
            </a:r>
            <a:endParaRPr lang="en-US" sz="1100"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25</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Product &amp; Service Blending</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971800" y="762000"/>
            <a:ext cx="6019800" cy="1295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b="1" dirty="0" smtClean="0">
                <a:latin typeface="+mj-lt"/>
              </a:rPr>
              <a:t>Apple makes a lot more profit on iTunes than it does on the iPod device</a:t>
            </a:r>
            <a:r>
              <a:rPr lang="en-US" sz="1100" dirty="0" smtClean="0">
                <a:latin typeface="+mj-lt"/>
              </a:rPr>
              <a:t>. </a:t>
            </a:r>
          </a:p>
          <a:p>
            <a:pPr marL="119063" indent="-119063" algn="just" eaLnBrk="0" hangingPunct="0">
              <a:lnSpc>
                <a:spcPct val="110000"/>
              </a:lnSpc>
              <a:spcBef>
                <a:spcPct val="20000"/>
              </a:spcBef>
              <a:buFont typeface="Arial" pitchFamily="34" charset="0"/>
              <a:buChar char="•"/>
              <a:defRPr/>
            </a:pPr>
            <a:r>
              <a:rPr lang="en-US" sz="1100" dirty="0" smtClean="0">
                <a:latin typeface="+mj-lt"/>
              </a:rPr>
              <a:t>And the same product and service combinations can be seen across the consumer electronics industry — phones and apps, books and readers, games and systems, and so forth</a:t>
            </a:r>
          </a:p>
        </p:txBody>
      </p:sp>
      <p:sp>
        <p:nvSpPr>
          <p:cNvPr id="25" name="AutoShape 7"/>
          <p:cNvSpPr>
            <a:spLocks noChangeArrowheads="1"/>
          </p:cNvSpPr>
          <p:nvPr/>
        </p:nvSpPr>
        <p:spPr bwMode="auto">
          <a:xfrm>
            <a:off x="228600" y="6324600"/>
            <a:ext cx="8686800" cy="3810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In the volatile market, the market players would try to maximize the consumer wallet share as well as the brand awareness- this will tend to introduction more services in the blending </a:t>
            </a:r>
          </a:p>
        </p:txBody>
      </p:sp>
      <p:sp>
        <p:nvSpPr>
          <p:cNvPr id="26" name="Rectangle 8"/>
          <p:cNvSpPr>
            <a:spLocks noChangeArrowheads="1"/>
          </p:cNvSpPr>
          <p:nvPr/>
        </p:nvSpPr>
        <p:spPr bwMode="auto">
          <a:xfrm>
            <a:off x="0" y="3352800"/>
            <a:ext cx="4724400" cy="2438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At the last major iteration of game console technology, the major players — Microsoft (Xbox 360), Sony (PS3), and Nintendo (</a:t>
            </a:r>
            <a:r>
              <a:rPr lang="en-US" sz="1100" dirty="0" err="1" smtClean="0">
                <a:latin typeface="+mj-lt"/>
              </a:rPr>
              <a:t>Wii</a:t>
            </a:r>
            <a:r>
              <a:rPr lang="en-US" sz="1100" dirty="0" smtClean="0">
                <a:latin typeface="+mj-lt"/>
              </a:rPr>
              <a:t>) — </a:t>
            </a:r>
            <a:r>
              <a:rPr lang="en-US" sz="1100" b="1" dirty="0" smtClean="0">
                <a:latin typeface="+mj-lt"/>
              </a:rPr>
              <a:t>had to decide what to do about backward compatibility for games from the previous generation</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Nintendo </a:t>
            </a:r>
            <a:r>
              <a:rPr lang="en-US" sz="1100" dirty="0" smtClean="0">
                <a:latin typeface="+mj-lt"/>
              </a:rPr>
              <a:t>didn't have much of an issue because </a:t>
            </a:r>
            <a:r>
              <a:rPr lang="en-US" sz="1100" b="1" dirty="0" smtClean="0">
                <a:latin typeface="+mj-lt"/>
              </a:rPr>
              <a:t>its processor hadn't advanced enough to cause a compatibility problem, Microsoft chose to include a software emulation </a:t>
            </a:r>
            <a:r>
              <a:rPr lang="en-US" sz="1100" dirty="0" smtClean="0">
                <a:latin typeface="+mj-lt"/>
              </a:rPr>
              <a:t>of the previous system, and </a:t>
            </a:r>
            <a:r>
              <a:rPr lang="en-US" sz="1100" b="1" dirty="0" smtClean="0">
                <a:latin typeface="+mj-lt"/>
              </a:rPr>
              <a:t>Sony </a:t>
            </a:r>
            <a:r>
              <a:rPr lang="en-US" sz="1100" dirty="0" smtClean="0">
                <a:latin typeface="+mj-lt"/>
              </a:rPr>
              <a:t>actually</a:t>
            </a:r>
            <a:r>
              <a:rPr lang="en-US" sz="1100" b="1" dirty="0" smtClean="0">
                <a:latin typeface="+mj-lt"/>
              </a:rPr>
              <a:t> included the old processor along with the new in the system</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These sorts of choices must be made and can substantially impact market outcomes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Another challenge is the digital service supply chain. </a:t>
            </a:r>
            <a:r>
              <a:rPr lang="en-US" sz="1100" dirty="0" smtClean="0">
                <a:latin typeface="+mj-lt"/>
              </a:rPr>
              <a:t>The commerce captains (e.g., Apple, Sony, Microsoft, and Amazon) must coordinate payments to content providers upstream while managing various channel affiliation rewards downstream.</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Product &amp; Service Blending</a:t>
            </a:r>
            <a:endParaRPr lang="en-US" sz="1200" b="1" i="1" dirty="0">
              <a:solidFill>
                <a:schemeClr val="bg1"/>
              </a:solidFill>
            </a:endParaRP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1" name="Rounded Rectangle 10"/>
          <p:cNvSpPr/>
          <p:nvPr/>
        </p:nvSpPr>
        <p:spPr>
          <a:xfrm>
            <a:off x="4953000" y="3276600"/>
            <a:ext cx="3733800" cy="2514600"/>
          </a:xfrm>
          <a:prstGeom prst="roundRect">
            <a:avLst>
              <a:gd name="adj" fmla="val 997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A different stream for revenue generation. Being a highly competitive and ever changing market place the market players trying to </a:t>
            </a:r>
            <a:r>
              <a:rPr lang="en-US" sz="1100" b="1" dirty="0" smtClean="0">
                <a:latin typeface="+mj-lt"/>
              </a:rPr>
              <a:t>maximize the consumer wallet share </a:t>
            </a:r>
            <a:r>
              <a:rPr lang="en-US" sz="1100" dirty="0" smtClean="0">
                <a:latin typeface="+mj-lt"/>
              </a:rPr>
              <a:t>and </a:t>
            </a:r>
            <a:r>
              <a:rPr lang="en-US" sz="1100" b="1" dirty="0" smtClean="0">
                <a:latin typeface="+mj-lt"/>
              </a:rPr>
              <a:t>increasing the brand awareness </a:t>
            </a:r>
            <a:r>
              <a:rPr lang="en-US" sz="1100" dirty="0" smtClean="0">
                <a:latin typeface="+mj-lt"/>
              </a:rPr>
              <a:t>in the process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This blending of product and service is good for the overall profit picture at firms, but </a:t>
            </a:r>
            <a:r>
              <a:rPr lang="en-US" sz="1100" b="1" dirty="0" smtClean="0">
                <a:solidFill>
                  <a:prstClr val="black"/>
                </a:solidFill>
                <a:latin typeface="Calibri"/>
              </a:rPr>
              <a:t>it also creates new challenges, particularly in product planning.</a:t>
            </a:r>
          </a:p>
          <a:p>
            <a:pPr marL="119063" lvl="0" indent="-119063" algn="just" eaLnBrk="0" hangingPunct="0">
              <a:lnSpc>
                <a:spcPct val="110000"/>
              </a:lnSpc>
              <a:spcBef>
                <a:spcPct val="20000"/>
              </a:spcBef>
              <a:buFont typeface="Arial" pitchFamily="34" charset="0"/>
              <a:buChar char="•"/>
              <a:defRPr/>
            </a:pPr>
            <a:r>
              <a:rPr lang="en-US" sz="1100" b="1" dirty="0" smtClean="0">
                <a:solidFill>
                  <a:prstClr val="black"/>
                </a:solidFill>
                <a:latin typeface="Calibri"/>
              </a:rPr>
              <a:t>Companies need to innovate products and also repositioning the services to keep it relevant with the products</a:t>
            </a:r>
          </a:p>
          <a:p>
            <a:pPr marL="119063" indent="-119063" algn="just" eaLnBrk="0" hangingPunct="0">
              <a:lnSpc>
                <a:spcPct val="110000"/>
              </a:lnSpc>
              <a:spcBef>
                <a:spcPct val="20000"/>
              </a:spcBef>
              <a:buFont typeface="Arial" pitchFamily="34" charset="0"/>
              <a:buChar char="•"/>
              <a:defRPr/>
            </a:pPr>
            <a:endParaRPr lang="en-US" sz="11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26</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Multi Channel Purchasing</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971800" y="762000"/>
            <a:ext cx="6019800" cy="1752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While consumer electronics retailers remain the dominant choice for purchasing new devices, other channels (namely other retail stores and online) have made significant inroads in the past five years</a:t>
            </a:r>
          </a:p>
          <a:p>
            <a:pPr marL="119063" indent="-119063" algn="just" eaLnBrk="0" hangingPunct="0">
              <a:lnSpc>
                <a:spcPct val="110000"/>
              </a:lnSpc>
              <a:spcBef>
                <a:spcPct val="20000"/>
              </a:spcBef>
              <a:buFont typeface="Arial" pitchFamily="34" charset="0"/>
              <a:buChar char="•"/>
              <a:defRPr/>
            </a:pPr>
            <a:r>
              <a:rPr lang="en-US" sz="1100" dirty="0" smtClean="0">
                <a:latin typeface="+mj-lt"/>
              </a:rPr>
              <a:t>While the desire to test and touch products remains a strong influence on where consumers purchase new technologies, a multichannel experience ultimately drives greater sales success</a:t>
            </a:r>
          </a:p>
          <a:p>
            <a:pPr marL="119063" indent="-119063" algn="just" eaLnBrk="0" hangingPunct="0">
              <a:lnSpc>
                <a:spcPct val="110000"/>
              </a:lnSpc>
              <a:spcBef>
                <a:spcPct val="20000"/>
              </a:spcBef>
              <a:buFont typeface="Arial" pitchFamily="34" charset="0"/>
              <a:buChar char="•"/>
              <a:defRPr/>
            </a:pPr>
            <a:r>
              <a:rPr lang="en-US" sz="1100" dirty="0" smtClean="0">
                <a:latin typeface="+mj-lt"/>
              </a:rPr>
              <a:t>Numerous studies have shown that even if consumers ultimately buy products in a store, many research products online prior to making their in-store purchases</a:t>
            </a:r>
          </a:p>
        </p:txBody>
      </p:sp>
      <p:sp>
        <p:nvSpPr>
          <p:cNvPr id="25" name="AutoShape 7"/>
          <p:cNvSpPr>
            <a:spLocks noChangeArrowheads="1"/>
          </p:cNvSpPr>
          <p:nvPr/>
        </p:nvSpPr>
        <p:spPr bwMode="auto">
          <a:xfrm>
            <a:off x="228600" y="6324600"/>
            <a:ext cx="8686800" cy="3810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Both from retailers end and consumers end more push will be going to online channel</a:t>
            </a:r>
          </a:p>
        </p:txBody>
      </p:sp>
      <p:sp>
        <p:nvSpPr>
          <p:cNvPr id="26" name="Rectangle 8"/>
          <p:cNvSpPr>
            <a:spLocks noChangeArrowheads="1"/>
          </p:cNvSpPr>
          <p:nvPr/>
        </p:nvSpPr>
        <p:spPr bwMode="auto">
          <a:xfrm>
            <a:off x="0" y="3352800"/>
            <a:ext cx="4724400" cy="2438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Just over half (51%) of consumers making purchases last year, did so at a consumer electronics retailer’s store. The consumer electronics retail store is highly favored for purchases in Russia, Japan and China—in these countries, more than 60 percent of those making purchases chose electronics retailers for their purchases</a:t>
            </a:r>
          </a:p>
          <a:p>
            <a:pPr marL="119063" indent="-119063" algn="just" eaLnBrk="0" hangingPunct="0">
              <a:lnSpc>
                <a:spcPct val="110000"/>
              </a:lnSpc>
              <a:spcBef>
                <a:spcPct val="20000"/>
              </a:spcBef>
              <a:buFont typeface="Arial" pitchFamily="34" charset="0"/>
              <a:buChar char="•"/>
              <a:defRPr/>
            </a:pPr>
            <a:r>
              <a:rPr lang="en-US" sz="1100" dirty="0" smtClean="0">
                <a:latin typeface="+mj-lt"/>
              </a:rPr>
              <a:t>Nonetheless, other channels (namely other retail stores and online channels) have made significant inroads- 24% bought at other retailers such as department stores and discounters, while 23% bought from a manufacturer’s branded store and 18% made purchases at a telecommunication service provider’s store.</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Multi Channel Purchasing</a:t>
            </a:r>
            <a:endParaRPr lang="en-US" sz="1200" b="1" i="1" dirty="0">
              <a:solidFill>
                <a:schemeClr val="bg1"/>
              </a:solidFill>
            </a:endParaRP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1" name="Rounded Rectangle 10"/>
          <p:cNvSpPr/>
          <p:nvPr/>
        </p:nvSpPr>
        <p:spPr>
          <a:xfrm>
            <a:off x="4953000" y="3276600"/>
            <a:ext cx="3733800" cy="2514600"/>
          </a:xfrm>
          <a:prstGeom prst="roundRect">
            <a:avLst>
              <a:gd name="adj" fmla="val 997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Cheap, cheaper, price transparency- Comparing price is much more easier on online </a:t>
            </a:r>
          </a:p>
          <a:p>
            <a:pPr marL="119063" indent="-119063" algn="just" eaLnBrk="0" hangingPunct="0">
              <a:lnSpc>
                <a:spcPct val="110000"/>
              </a:lnSpc>
              <a:spcBef>
                <a:spcPct val="20000"/>
              </a:spcBef>
              <a:buFont typeface="Arial" pitchFamily="34" charset="0"/>
              <a:buChar char="•"/>
              <a:defRPr/>
            </a:pPr>
            <a:r>
              <a:rPr lang="en-US" sz="1100" dirty="0" smtClean="0">
                <a:latin typeface="+mj-lt"/>
              </a:rPr>
              <a:t>From the retailer end, demand moving to online means easier managing in inventory</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Both from retailers end and consumers end more push will be going to online channel</a:t>
            </a:r>
            <a:endParaRPr lang="en-US" sz="1100" b="1" dirty="0" smtClean="0">
              <a:solidFill>
                <a:prstClr val="black"/>
              </a:solidFill>
              <a:latin typeface="Calibri"/>
            </a:endParaRPr>
          </a:p>
          <a:p>
            <a:pPr marL="119063" indent="-119063" algn="just" eaLnBrk="0" hangingPunct="0">
              <a:lnSpc>
                <a:spcPct val="110000"/>
              </a:lnSpc>
              <a:spcBef>
                <a:spcPct val="20000"/>
              </a:spcBef>
              <a:buFont typeface="Arial" pitchFamily="34" charset="0"/>
              <a:buChar char="•"/>
              <a:defRPr/>
            </a:pPr>
            <a:endParaRPr lang="en-US" sz="11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27</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Outsourcing Non-Core Operations; Vertically Integrating Core  Competencies</a:t>
            </a:r>
            <a:endParaRPr lang="en-US" sz="1800" dirty="0"/>
          </a:p>
        </p:txBody>
      </p:sp>
      <p:pic>
        <p:nvPicPr>
          <p:cNvPr id="22" name="Picture 2" descr="http://www.optimum7.com/internet-marketing/wp-content/uploads/2009/08/outsource.jpg"/>
          <p:cNvPicPr>
            <a:picLocks noChangeAspect="1" noChangeArrowheads="1"/>
          </p:cNvPicPr>
          <p:nvPr/>
        </p:nvPicPr>
        <p:blipFill>
          <a:blip r:embed="rId3" cstate="print"/>
          <a:srcRect/>
          <a:stretch>
            <a:fillRect/>
          </a:stretch>
        </p:blipFill>
        <p:spPr bwMode="auto">
          <a:xfrm>
            <a:off x="1219200" y="1600200"/>
            <a:ext cx="1981200" cy="2057400"/>
          </a:xfrm>
          <a:prstGeom prst="rect">
            <a:avLst/>
          </a:prstGeom>
          <a:noFill/>
          <a:ln w="9525">
            <a:noFill/>
            <a:miter lim="800000"/>
            <a:headEnd/>
            <a:tailEnd/>
          </a:ln>
        </p:spPr>
      </p:pic>
      <p:sp>
        <p:nvSpPr>
          <p:cNvPr id="23" name="AutoShape 6"/>
          <p:cNvSpPr>
            <a:spLocks noChangeArrowheads="1"/>
          </p:cNvSpPr>
          <p:nvPr/>
        </p:nvSpPr>
        <p:spPr bwMode="auto">
          <a:xfrm rot="5400000">
            <a:off x="218280" y="2677319"/>
            <a:ext cx="1371601"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3276600" y="762000"/>
            <a:ext cx="5181600" cy="1752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marR="0" lvl="0" indent="-119063" algn="just" defTabSz="914400" eaLnBrk="0" latinLnBrk="0" hangingPunct="0">
              <a:lnSpc>
                <a:spcPct val="110000"/>
              </a:lnSpc>
              <a:spcBef>
                <a:spcPct val="20000"/>
              </a:spcBef>
              <a:buClrTx/>
              <a:buSzTx/>
              <a:buFont typeface="Arial" pitchFamily="34" charset="0"/>
              <a:buChar char="•"/>
              <a:tabLst/>
              <a:defRPr/>
            </a:pPr>
            <a:r>
              <a:rPr lang="en-US" sz="1100" smtClean="0">
                <a:latin typeface="+mj-lt"/>
              </a:rPr>
              <a:t>The trend to outsource non-core operations is growing along with vertical integration of core competencies.</a:t>
            </a:r>
          </a:p>
          <a:p>
            <a:pPr marL="119063" marR="0" lvl="0" indent="-119063" algn="just" defTabSz="914400" eaLnBrk="0" latinLnBrk="0" hangingPunct="0">
              <a:lnSpc>
                <a:spcPct val="110000"/>
              </a:lnSpc>
              <a:spcBef>
                <a:spcPct val="20000"/>
              </a:spcBef>
              <a:buClrTx/>
              <a:buSzTx/>
              <a:buFont typeface="Arial" pitchFamily="34" charset="0"/>
              <a:buChar char="•"/>
              <a:tabLst/>
              <a:defRPr/>
            </a:pPr>
            <a:r>
              <a:rPr lang="en-US" sz="1100" smtClean="0">
                <a:latin typeface="+mj-lt"/>
              </a:rPr>
              <a:t>Consumer Electronics manufacturers and OEMs don’t want to get locked down with assets and are outsourcing non-core operations that have led to the growth in manufacturing as a service. </a:t>
            </a:r>
          </a:p>
          <a:p>
            <a:pPr marL="119063" marR="0" lvl="0" indent="-119063" algn="just" defTabSz="914400" eaLnBrk="0" latinLnBrk="0" hangingPunct="0">
              <a:lnSpc>
                <a:spcPct val="110000"/>
              </a:lnSpc>
              <a:spcBef>
                <a:spcPct val="20000"/>
              </a:spcBef>
              <a:buClrTx/>
              <a:buSzTx/>
              <a:buFont typeface="Arial" pitchFamily="34" charset="0"/>
              <a:buChar char="•"/>
              <a:tabLst/>
              <a:defRPr/>
            </a:pPr>
            <a:r>
              <a:rPr lang="en-US" sz="1100" smtClean="0">
                <a:latin typeface="+mj-lt"/>
              </a:rPr>
              <a:t>Core competencies in design and innovation that define differentiators are being retained as manufacturing gets commoditized.</a:t>
            </a:r>
            <a:endParaRPr lang="en-US" sz="1100">
              <a:latin typeface="+mj-lt"/>
            </a:endParaRPr>
          </a:p>
        </p:txBody>
      </p:sp>
      <p:sp>
        <p:nvSpPr>
          <p:cNvPr id="25" name="AutoShape 7"/>
          <p:cNvSpPr>
            <a:spLocks noChangeArrowheads="1"/>
          </p:cNvSpPr>
          <p:nvPr/>
        </p:nvSpPr>
        <p:spPr bwMode="auto">
          <a:xfrm>
            <a:off x="228600" y="6172200"/>
            <a:ext cx="8686800" cy="510778"/>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a:solidFill>
                  <a:schemeClr val="tx1"/>
                </a:solidFill>
                <a:latin typeface="+mn-lt"/>
              </a:rPr>
              <a:t>Apple acquired </a:t>
            </a:r>
            <a:r>
              <a:rPr lang="en-US" sz="1200" b="1" dirty="0" err="1">
                <a:solidFill>
                  <a:schemeClr val="tx1"/>
                </a:solidFill>
                <a:latin typeface="+mn-lt"/>
              </a:rPr>
              <a:t>Intrinsity</a:t>
            </a:r>
            <a:r>
              <a:rPr lang="en-US" sz="1200" b="1" dirty="0">
                <a:solidFill>
                  <a:schemeClr val="tx1"/>
                </a:solidFill>
                <a:latin typeface="+mn-lt"/>
              </a:rPr>
              <a:t> to enhance the performance of its mobile devices, clearly pointing to the need to grow vertical competencies and retain them.</a:t>
            </a:r>
          </a:p>
        </p:txBody>
      </p:sp>
      <p:sp>
        <p:nvSpPr>
          <p:cNvPr id="26" name="Rectangle 8"/>
          <p:cNvSpPr>
            <a:spLocks noChangeArrowheads="1"/>
          </p:cNvSpPr>
          <p:nvPr/>
        </p:nvSpPr>
        <p:spPr bwMode="auto">
          <a:xfrm>
            <a:off x="152400" y="3657600"/>
            <a:ext cx="2819400" cy="22098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a:latin typeface="+mj-lt"/>
              </a:rPr>
              <a:t> Top CE companies, Apple, HP and Dell are embracing Contract Manufacturing for their non-core operations to concentrate on design and sales.</a:t>
            </a:r>
          </a:p>
          <a:p>
            <a:pPr marL="119063" indent="-119063" algn="just" eaLnBrk="0" hangingPunct="0">
              <a:lnSpc>
                <a:spcPct val="110000"/>
              </a:lnSpc>
              <a:spcBef>
                <a:spcPct val="20000"/>
              </a:spcBef>
              <a:buFont typeface="Arial" pitchFamily="34" charset="0"/>
              <a:buChar char="•"/>
              <a:defRPr/>
            </a:pPr>
            <a:r>
              <a:rPr lang="en-US" sz="1100" dirty="0">
                <a:latin typeface="+mj-lt"/>
              </a:rPr>
              <a:t> Lenovo increases outsourcing for notebooks from &lt; 10% to 50770%.</a:t>
            </a:r>
          </a:p>
          <a:p>
            <a:pPr marL="119063" indent="-119063" algn="just" eaLnBrk="0" hangingPunct="0">
              <a:lnSpc>
                <a:spcPct val="110000"/>
              </a:lnSpc>
              <a:spcBef>
                <a:spcPct val="20000"/>
              </a:spcBef>
              <a:buFont typeface="Arial" pitchFamily="34" charset="0"/>
              <a:buChar char="•"/>
              <a:defRPr/>
            </a:pPr>
            <a:r>
              <a:rPr lang="en-US" sz="1100" dirty="0">
                <a:latin typeface="+mj-lt"/>
              </a:rPr>
              <a:t> </a:t>
            </a:r>
            <a:r>
              <a:rPr lang="en-US" sz="1100" dirty="0" err="1">
                <a:latin typeface="+mj-lt"/>
              </a:rPr>
              <a:t>Foxconn</a:t>
            </a:r>
            <a:r>
              <a:rPr lang="en-US" sz="1100" dirty="0">
                <a:latin typeface="+mj-lt"/>
              </a:rPr>
              <a:t>, the Taiwan based company specializing in manufacturing, assembly and after sales service for CEs, showed a revenue growth of 54% in 2010 confirming the trend to outsource non-core operations.</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a:solidFill>
                  <a:schemeClr val="bg1"/>
                </a:solidFill>
              </a:rPr>
              <a:t>Outsourcing</a:t>
            </a:r>
          </a:p>
          <a:p>
            <a:pPr algn="ctr">
              <a:lnSpc>
                <a:spcPct val="110000"/>
              </a:lnSpc>
              <a:defRPr/>
            </a:pPr>
            <a:r>
              <a:rPr lang="en-US" sz="1200" b="1" i="1" dirty="0">
                <a:solidFill>
                  <a:schemeClr val="bg1"/>
                </a:solidFill>
              </a:rPr>
              <a:t>Non-Core Operations</a:t>
            </a:r>
          </a:p>
          <a:p>
            <a:pPr algn="ctr">
              <a:lnSpc>
                <a:spcPct val="110000"/>
              </a:lnSpc>
              <a:defRPr/>
            </a:pPr>
            <a:r>
              <a:rPr lang="en-US" sz="1200" b="1" i="1" dirty="0">
                <a:solidFill>
                  <a:schemeClr val="bg1"/>
                </a:solidFill>
              </a:rPr>
              <a:t>while Vertically</a:t>
            </a:r>
          </a:p>
          <a:p>
            <a:pPr algn="ctr">
              <a:lnSpc>
                <a:spcPct val="110000"/>
              </a:lnSpc>
              <a:defRPr/>
            </a:pPr>
            <a:r>
              <a:rPr lang="en-US" sz="1200" b="1" i="1" dirty="0">
                <a:solidFill>
                  <a:schemeClr val="bg1"/>
                </a:solidFill>
              </a:rPr>
              <a:t>Integrating Core </a:t>
            </a:r>
          </a:p>
          <a:p>
            <a:pPr algn="ctr">
              <a:lnSpc>
                <a:spcPct val="110000"/>
              </a:lnSpc>
              <a:defRPr/>
            </a:pPr>
            <a:r>
              <a:rPr lang="en-US" sz="1200" b="1" i="1" dirty="0">
                <a:solidFill>
                  <a:schemeClr val="bg1"/>
                </a:solidFill>
              </a:rPr>
              <a:t>Competencies</a:t>
            </a:r>
          </a:p>
        </p:txBody>
      </p:sp>
      <p:sp>
        <p:nvSpPr>
          <p:cNvPr id="28" name="AutoShape 6"/>
          <p:cNvSpPr>
            <a:spLocks noChangeArrowheads="1"/>
          </p:cNvSpPr>
          <p:nvPr/>
        </p:nvSpPr>
        <p:spPr bwMode="auto">
          <a:xfrm>
            <a:off x="1828800" y="1066800"/>
            <a:ext cx="1371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3048000" y="2590800"/>
            <a:ext cx="5943600" cy="3276600"/>
          </a:xfrm>
          <a:prstGeom prst="roundRect">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solidFill>
                  <a:schemeClr val="tx1"/>
                </a:solidFill>
                <a:latin typeface="+mj-lt"/>
              </a:rPr>
              <a:t>Key Drivers Towards Outsourcing Non-core Operations &amp; Vertical Integration of Core Competencies: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Rapid technology growth requiring complex manufacturing capabilities.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Shrinking Product Lifecycles that require faster Time to Market and therefore require CE brands to concentrate on design and sales.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Low cost manufacturing in third world countries.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Design Differentiators moving Upstream with "System on a Chip“.</a:t>
            </a:r>
          </a:p>
          <a:p>
            <a:pPr marL="119063" indent="-119063" algn="just" eaLnBrk="0" hangingPunct="0">
              <a:lnSpc>
                <a:spcPct val="110000"/>
              </a:lnSpc>
              <a:spcBef>
                <a:spcPct val="20000"/>
              </a:spcBef>
              <a:defRPr/>
            </a:pPr>
            <a:r>
              <a:rPr lang="en-US" sz="1100" b="1" dirty="0">
                <a:solidFill>
                  <a:schemeClr val="tx1"/>
                </a:solidFill>
                <a:latin typeface="+mj-lt"/>
              </a:rPr>
              <a:t>Shape of Things to Come:</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Large brand owners investing in core product manufacture and also vertically integrate/acquire certain semiconductor design houses.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Selection of contract manufacturers will become more stringent.</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Brand owners will take control of raw material and supplier management.</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Usage of RFID to track and control logistics from raw material to finished goods.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Corporate Social Responsibility will be a mandatory criteria for selection of subcontractors.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Control over digital content in the products will be maintained by the brand owner.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s4.hubimg.com/u/683015_f496.jpg"/>
          <p:cNvPicPr>
            <a:picLocks noChangeAspect="1" noChangeArrowheads="1"/>
          </p:cNvPicPr>
          <p:nvPr/>
        </p:nvPicPr>
        <p:blipFill>
          <a:blip r:embed="rId3" cstate="print"/>
          <a:srcRect/>
          <a:stretch>
            <a:fillRect/>
          </a:stretch>
        </p:blipFill>
        <p:spPr bwMode="auto">
          <a:xfrm rot="-1267174">
            <a:off x="819077" y="1251938"/>
            <a:ext cx="2261437" cy="2078077"/>
          </a:xfrm>
          <a:prstGeom prst="rect">
            <a:avLst/>
          </a:prstGeom>
          <a:noFill/>
          <a:ln w="9525">
            <a:noFill/>
            <a:miter lim="800000"/>
            <a:headEnd/>
            <a:tailEnd/>
          </a:ln>
        </p:spPr>
      </p:pic>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28</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Reverse Logistics </a:t>
            </a:r>
            <a:endParaRPr lang="en-US" sz="1800" dirty="0"/>
          </a:p>
        </p:txBody>
      </p:sp>
      <p:sp>
        <p:nvSpPr>
          <p:cNvPr id="13" name="AutoShape 6"/>
          <p:cNvSpPr>
            <a:spLocks noChangeArrowheads="1"/>
          </p:cNvSpPr>
          <p:nvPr/>
        </p:nvSpPr>
        <p:spPr bwMode="auto">
          <a:xfrm rot="5400000">
            <a:off x="-10320" y="2143919"/>
            <a:ext cx="1371602"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4" name="Rectangle 3"/>
          <p:cNvSpPr>
            <a:spLocks noGrp="1" noChangeArrowheads="1"/>
          </p:cNvSpPr>
          <p:nvPr>
            <p:ph type="body" idx="4294967295"/>
          </p:nvPr>
        </p:nvSpPr>
        <p:spPr>
          <a:xfrm>
            <a:off x="2895600" y="762000"/>
            <a:ext cx="6019800" cy="2057400"/>
          </a:xfr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a:lnSpc>
                <a:spcPct val="110000"/>
              </a:lnSpc>
              <a:buFont typeface="Arial" pitchFamily="34" charset="0"/>
              <a:buChar char="•"/>
              <a:defRPr/>
            </a:pPr>
            <a:r>
              <a:rPr sz="1100" smtClean="0">
                <a:solidFill>
                  <a:schemeClr val="tx1"/>
                </a:solidFill>
                <a:latin typeface="+mj-lt"/>
              </a:rPr>
              <a:t>Panasonic Corporation of North America, Sharp Electronics Corporation and Toshiba America Consumer Products have established a new electronic product recycling management company, Electronic Manufacturers Recycling Management Company to provide recycling services to electronics manufacturers. MRM has already entered into collection and recycling agreements with Hitachi Electronics, JVC, Mitsubishi, Philips, Pioneer and Sanyo.</a:t>
            </a:r>
          </a:p>
          <a:p>
            <a:pPr marL="119063" indent="-119063" algn="just">
              <a:lnSpc>
                <a:spcPct val="110000"/>
              </a:lnSpc>
              <a:buFont typeface="Arial" pitchFamily="34" charset="0"/>
              <a:buChar char="•"/>
              <a:defRPr/>
            </a:pPr>
            <a:r>
              <a:rPr sz="1100" smtClean="0">
                <a:solidFill>
                  <a:schemeClr val="tx1"/>
                </a:solidFill>
                <a:latin typeface="+mj-lt"/>
              </a:rPr>
              <a:t>Some of the e-waste can be refurbished and sent to developing countries for resale.</a:t>
            </a:r>
          </a:p>
          <a:p>
            <a:pPr marL="119063" indent="-119063" algn="just">
              <a:lnSpc>
                <a:spcPct val="110000"/>
              </a:lnSpc>
              <a:buFont typeface="Arial" pitchFamily="34" charset="0"/>
              <a:buChar char="•"/>
              <a:defRPr/>
            </a:pPr>
            <a:r>
              <a:rPr sz="1100" smtClean="0">
                <a:solidFill>
                  <a:schemeClr val="tx1"/>
                </a:solidFill>
                <a:latin typeface="+mj-lt"/>
              </a:rPr>
              <a:t>Many electronics companies are designing their products so that they can be disassembled easily. Dell already uses fewer screws in its computers so that they can be snapped apart easily. </a:t>
            </a:r>
          </a:p>
          <a:p>
            <a:pPr marL="119063" indent="-119063" algn="just">
              <a:lnSpc>
                <a:spcPct val="110000"/>
              </a:lnSpc>
              <a:buFont typeface="Arial" pitchFamily="34" charset="0"/>
              <a:buChar char="•"/>
              <a:defRPr/>
            </a:pPr>
            <a:r>
              <a:rPr sz="1100" smtClean="0">
                <a:solidFill>
                  <a:schemeClr val="tx1"/>
                </a:solidFill>
                <a:latin typeface="+mj-lt"/>
              </a:rPr>
              <a:t>Aside from regulatory pressure, there is economic opportunity in reverse logistics that demands the CE industry address issues around retrieval, recycling and disposal of their products.</a:t>
            </a:r>
            <a:endParaRPr sz="1100">
              <a:solidFill>
                <a:schemeClr val="tx1"/>
              </a:solidFill>
              <a:latin typeface="+mj-lt"/>
            </a:endParaRPr>
          </a:p>
        </p:txBody>
      </p:sp>
      <p:sp>
        <p:nvSpPr>
          <p:cNvPr id="15" name="AutoShape 7"/>
          <p:cNvSpPr>
            <a:spLocks noChangeArrowheads="1"/>
          </p:cNvSpPr>
          <p:nvPr/>
        </p:nvSpPr>
        <p:spPr bwMode="auto">
          <a:xfrm>
            <a:off x="152400" y="6305074"/>
            <a:ext cx="8763000" cy="510778"/>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defRPr/>
            </a:pPr>
            <a:r>
              <a:rPr lang="en-US" sz="1200" b="1" dirty="0">
                <a:solidFill>
                  <a:schemeClr val="tx1"/>
                </a:solidFill>
                <a:latin typeface="+mn-lt"/>
              </a:rPr>
              <a:t>Rapid changes in technology are resulting in the growth of e-waste. With increased regulation around e-waste management, OEMs are being forced to undertake the responsible management of returns.</a:t>
            </a:r>
          </a:p>
        </p:txBody>
      </p:sp>
      <p:sp>
        <p:nvSpPr>
          <p:cNvPr id="16" name="Rectangle 8"/>
          <p:cNvSpPr>
            <a:spLocks noChangeArrowheads="1"/>
          </p:cNvSpPr>
          <p:nvPr/>
        </p:nvSpPr>
        <p:spPr bwMode="auto">
          <a:xfrm>
            <a:off x="152400" y="3200400"/>
            <a:ext cx="2514600" cy="2902333"/>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a:latin typeface="+mj-lt"/>
              </a:rPr>
              <a:t> Executives from Best Buy, Panasonic, Sony and Toshiba helped launch an industry-wide initiative to recycle one billion pounds of electronics which would be a more than threefold increase over 2010. </a:t>
            </a:r>
          </a:p>
          <a:p>
            <a:pPr marL="119063" indent="-119063" algn="just" eaLnBrk="0" hangingPunct="0">
              <a:lnSpc>
                <a:spcPct val="110000"/>
              </a:lnSpc>
              <a:spcBef>
                <a:spcPct val="20000"/>
              </a:spcBef>
              <a:buFont typeface="Arial" pitchFamily="34" charset="0"/>
              <a:buChar char="•"/>
              <a:defRPr/>
            </a:pPr>
            <a:r>
              <a:rPr lang="en-US" sz="1100" dirty="0">
                <a:latin typeface="+mj-lt"/>
              </a:rPr>
              <a:t> Apple introduced its aluminum Power- Book G4 in 2003, and followed this with aluminum </a:t>
            </a:r>
            <a:r>
              <a:rPr lang="en-US" sz="1100" dirty="0" err="1">
                <a:latin typeface="+mj-lt"/>
              </a:rPr>
              <a:t>unibody</a:t>
            </a:r>
            <a:r>
              <a:rPr lang="en-US" sz="1100" dirty="0">
                <a:latin typeface="+mj-lt"/>
              </a:rPr>
              <a:t> enclosure for the </a:t>
            </a:r>
            <a:r>
              <a:rPr lang="en-US" sz="1100" dirty="0" err="1">
                <a:latin typeface="+mj-lt"/>
              </a:rPr>
              <a:t>MacBook</a:t>
            </a:r>
            <a:r>
              <a:rPr lang="en-US" sz="1100" dirty="0">
                <a:latin typeface="+mj-lt"/>
              </a:rPr>
              <a:t>, </a:t>
            </a:r>
            <a:r>
              <a:rPr lang="en-US" sz="1100" dirty="0" err="1">
                <a:latin typeface="+mj-lt"/>
              </a:rPr>
              <a:t>MacBook</a:t>
            </a:r>
            <a:r>
              <a:rPr lang="en-US" sz="1100" dirty="0">
                <a:latin typeface="+mj-lt"/>
              </a:rPr>
              <a:t> Air and </a:t>
            </a:r>
            <a:r>
              <a:rPr lang="en-US" sz="1100" dirty="0" err="1">
                <a:latin typeface="+mj-lt"/>
              </a:rPr>
              <a:t>MacBook</a:t>
            </a:r>
            <a:r>
              <a:rPr lang="en-US" sz="1100" dirty="0">
                <a:latin typeface="+mj-lt"/>
              </a:rPr>
              <a:t> Pro. Aluminum is used in versions of the iPod, </a:t>
            </a:r>
            <a:r>
              <a:rPr lang="en-US" sz="1100" dirty="0" err="1">
                <a:latin typeface="+mj-lt"/>
              </a:rPr>
              <a:t>iPhone</a:t>
            </a:r>
            <a:r>
              <a:rPr lang="en-US" sz="1100" dirty="0">
                <a:latin typeface="+mj-lt"/>
              </a:rPr>
              <a:t> and </a:t>
            </a:r>
            <a:r>
              <a:rPr lang="en-US" sz="1100" dirty="0" err="1">
                <a:latin typeface="+mj-lt"/>
              </a:rPr>
              <a:t>iPad</a:t>
            </a:r>
            <a:r>
              <a:rPr lang="en-US" sz="1100" dirty="0">
                <a:latin typeface="+mj-lt"/>
              </a:rPr>
              <a:t>, and Apple recently said that the aluminum casing of the new </a:t>
            </a:r>
            <a:r>
              <a:rPr lang="en-US" sz="1100" dirty="0" err="1">
                <a:latin typeface="+mj-lt"/>
              </a:rPr>
              <a:t>iPad</a:t>
            </a:r>
            <a:r>
              <a:rPr lang="en-US" sz="1100" dirty="0">
                <a:latin typeface="+mj-lt"/>
              </a:rPr>
              <a:t> 2 is “highly desired by recyclers”.</a:t>
            </a:r>
          </a:p>
        </p:txBody>
      </p:sp>
      <p:sp>
        <p:nvSpPr>
          <p:cNvPr id="17" name="Rectangle 16"/>
          <p:cNvSpPr/>
          <p:nvPr/>
        </p:nvSpPr>
        <p:spPr bwMode="auto">
          <a:xfrm>
            <a:off x="152400" y="762000"/>
            <a:ext cx="1600200" cy="838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a:solidFill>
                  <a:schemeClr val="bg1"/>
                </a:solidFill>
              </a:rPr>
              <a:t>Reverse Logistics </a:t>
            </a:r>
          </a:p>
        </p:txBody>
      </p:sp>
      <p:sp>
        <p:nvSpPr>
          <p:cNvPr id="1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9" name="Rounded Rectangle 18"/>
          <p:cNvSpPr/>
          <p:nvPr/>
        </p:nvSpPr>
        <p:spPr>
          <a:xfrm>
            <a:off x="2743200" y="2971800"/>
            <a:ext cx="6248400" cy="3200400"/>
          </a:xfrm>
          <a:prstGeom prst="roundRect">
            <a:avLst>
              <a:gd name="adj" fmla="val 5357"/>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Key Drivers Towards Reverse Logistics: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Rapid changes in technology, changes in media (tapes, software, MP3), falling prices and planned obsolescence resulting in fast-growing surplus of electronic waste around the globe.</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An estimated 50 million tons of e-waste is produced each year. USA discards 30 </a:t>
            </a:r>
            <a:r>
              <a:rPr lang="en-US" sz="1100" dirty="0" err="1">
                <a:solidFill>
                  <a:schemeClr val="tx1"/>
                </a:solidFill>
                <a:latin typeface="+mj-lt"/>
              </a:rPr>
              <a:t>mn</a:t>
            </a:r>
            <a:r>
              <a:rPr lang="en-US" sz="1100" dirty="0">
                <a:solidFill>
                  <a:schemeClr val="tx1"/>
                </a:solidFill>
                <a:latin typeface="+mj-lt"/>
              </a:rPr>
              <a:t> computers each year and 100 </a:t>
            </a:r>
            <a:r>
              <a:rPr lang="en-US" sz="1100" dirty="0" err="1">
                <a:solidFill>
                  <a:schemeClr val="tx1"/>
                </a:solidFill>
                <a:latin typeface="+mj-lt"/>
              </a:rPr>
              <a:t>mn</a:t>
            </a:r>
            <a:r>
              <a:rPr lang="en-US" sz="1100" dirty="0">
                <a:solidFill>
                  <a:schemeClr val="tx1"/>
                </a:solidFill>
                <a:latin typeface="+mj-lt"/>
              </a:rPr>
              <a:t> phones are disposed off in Europe each year.</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Amount of e-waste being produced - including mobile phones and computers - could rise as much as 500% over the next decade in some countries like India</a:t>
            </a:r>
            <a:r>
              <a:rPr lang="en-US" sz="1100" dirty="0" smtClean="0">
                <a:solidFill>
                  <a:schemeClr val="tx1"/>
                </a:solidFill>
                <a:latin typeface="+mj-lt"/>
              </a:rPr>
              <a:t>.</a:t>
            </a:r>
            <a:endParaRPr lang="en-US" sz="1100" dirty="0">
              <a:solidFill>
                <a:schemeClr val="tx1"/>
              </a:solidFill>
              <a:latin typeface="+mj-lt"/>
            </a:endParaRP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Shape of Things to Come:</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Reverse logistics and returns will become a necessary input to the demand management process</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Transforming high-tech service supply chain organizations into profit centers will be a game-changer for companies in this industry</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Technologies like RFID will be used to enable ease of reverse material identification and reuse</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Design of most electronic equipment will be made recycle friendly. Even raw material used in the electronic products will be made recycle friendly.</a:t>
            </a:r>
          </a:p>
          <a:p>
            <a:pPr marL="119063" indent="-119063" algn="just" eaLnBrk="0" hangingPunct="0">
              <a:lnSpc>
                <a:spcPct val="110000"/>
              </a:lnSpc>
              <a:spcBef>
                <a:spcPct val="20000"/>
              </a:spcBef>
              <a:buFont typeface="Arial" pitchFamily="34" charset="0"/>
              <a:buChar char="•"/>
              <a:defRPr/>
            </a:pPr>
            <a:r>
              <a:rPr lang="en-US" sz="1100" dirty="0">
                <a:solidFill>
                  <a:schemeClr val="tx1"/>
                </a:solidFill>
                <a:latin typeface="+mj-lt"/>
              </a:rPr>
              <a:t>Many of the returned items will be refurbished and sold in the second hand market through use of web auctions.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Sustainability &amp; Green Supply Chain </a:t>
            </a:r>
            <a:endParaRPr lang="en-US" sz="1800" dirty="0"/>
          </a:p>
        </p:txBody>
      </p:sp>
      <p:sp>
        <p:nvSpPr>
          <p:cNvPr id="20" name="AutoShape 6"/>
          <p:cNvSpPr>
            <a:spLocks noChangeArrowheads="1"/>
          </p:cNvSpPr>
          <p:nvPr/>
        </p:nvSpPr>
        <p:spPr bwMode="auto">
          <a:xfrm rot="5400000">
            <a:off x="-266700" y="2476500"/>
            <a:ext cx="18288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1" name="Rectangle 3"/>
          <p:cNvSpPr>
            <a:spLocks noGrp="1" noChangeArrowheads="1"/>
          </p:cNvSpPr>
          <p:nvPr>
            <p:ph type="body" idx="4294967295"/>
          </p:nvPr>
        </p:nvSpPr>
        <p:spPr>
          <a:xfrm>
            <a:off x="2895600" y="762000"/>
            <a:ext cx="6019800" cy="1371600"/>
          </a:xfr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a:lnSpc>
                <a:spcPct val="110000"/>
              </a:lnSpc>
              <a:buFont typeface="Arial" pitchFamily="34" charset="0"/>
              <a:buChar char="•"/>
              <a:defRPr/>
            </a:pPr>
            <a:r>
              <a:rPr sz="1100" smtClean="0">
                <a:solidFill>
                  <a:schemeClr val="tx1"/>
                </a:solidFill>
                <a:latin typeface="+mj-lt"/>
              </a:rPr>
              <a:t>10 largest CE companies (by global revenue) donated $882 mn, in both cash and products, to support activities that enhance local environments, social well-being, and/or economic development. </a:t>
            </a:r>
          </a:p>
          <a:p>
            <a:pPr marL="119063" indent="-119063" algn="just">
              <a:lnSpc>
                <a:spcPct val="110000"/>
              </a:lnSpc>
              <a:buFont typeface="Arial" pitchFamily="34" charset="0"/>
              <a:buChar char="•"/>
              <a:defRPr/>
            </a:pPr>
            <a:r>
              <a:rPr sz="1100" smtClean="0">
                <a:solidFill>
                  <a:schemeClr val="tx1"/>
                </a:solidFill>
                <a:latin typeface="+mj-lt"/>
              </a:rPr>
              <a:t>U.S. sales of EPEAT-certified desktops, laptops, and displays grew nearly 10% in 2009, to a total of 48.5 million units. </a:t>
            </a:r>
          </a:p>
          <a:p>
            <a:pPr marL="119063" indent="-119063" algn="just">
              <a:lnSpc>
                <a:spcPct val="110000"/>
              </a:lnSpc>
              <a:buFont typeface="Arial" pitchFamily="34" charset="0"/>
              <a:buChar char="•"/>
              <a:defRPr/>
            </a:pPr>
            <a:r>
              <a:rPr sz="1100" smtClean="0">
                <a:solidFill>
                  <a:schemeClr val="tx1"/>
                </a:solidFill>
                <a:latin typeface="+mj-lt"/>
              </a:rPr>
              <a:t>Currently, more than 27,000 consumer electronic product models meet ENERGY STAR specifications set by the EPA and Department of Energy. </a:t>
            </a:r>
          </a:p>
        </p:txBody>
      </p:sp>
      <p:sp>
        <p:nvSpPr>
          <p:cNvPr id="22" name="AutoShape 7"/>
          <p:cNvSpPr>
            <a:spLocks noChangeArrowheads="1"/>
          </p:cNvSpPr>
          <p:nvPr/>
        </p:nvSpPr>
        <p:spPr bwMode="auto">
          <a:xfrm>
            <a:off x="228600" y="6416159"/>
            <a:ext cx="8763000" cy="306467"/>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defRPr/>
            </a:pPr>
            <a:r>
              <a:rPr lang="en-US" sz="1200" b="1" dirty="0">
                <a:latin typeface="+mn-lt"/>
              </a:rPr>
              <a:t>The race to achieve sustainability is earnestly on in the CE industry, with a direct impact on supply chain management.</a:t>
            </a:r>
          </a:p>
        </p:txBody>
      </p:sp>
      <p:sp>
        <p:nvSpPr>
          <p:cNvPr id="23" name="Rectangle 8"/>
          <p:cNvSpPr>
            <a:spLocks noChangeArrowheads="1"/>
          </p:cNvSpPr>
          <p:nvPr/>
        </p:nvSpPr>
        <p:spPr bwMode="auto">
          <a:xfrm>
            <a:off x="152400" y="3962400"/>
            <a:ext cx="2438400" cy="1429622"/>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a:latin typeface="+mj-lt"/>
              </a:rPr>
              <a:t> Dell set a GHG emissions reduction target of 40% by 2015 from a 2007 baseline. Similarly, Sony, HP and Nokia have established goals to reduce its GHG emissions</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a:latin typeface="+mj-lt"/>
              </a:rPr>
              <a:t> AMD has set goals to cuts its water consumption by a fifth by 2014. </a:t>
            </a:r>
          </a:p>
        </p:txBody>
      </p:sp>
      <p:sp>
        <p:nvSpPr>
          <p:cNvPr id="24" name="Rectangle 23"/>
          <p:cNvSpPr/>
          <p:nvPr/>
        </p:nvSpPr>
        <p:spPr bwMode="auto">
          <a:xfrm>
            <a:off x="152400" y="838200"/>
            <a:ext cx="1600200" cy="838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a:solidFill>
                  <a:schemeClr val="bg1"/>
                </a:solidFill>
              </a:rPr>
              <a:t>Sustainability &amp; Green Supply Chain </a:t>
            </a:r>
          </a:p>
        </p:txBody>
      </p:sp>
      <p:sp>
        <p:nvSpPr>
          <p:cNvPr id="25"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6" name="Rounded Rectangle 25"/>
          <p:cNvSpPr/>
          <p:nvPr/>
        </p:nvSpPr>
        <p:spPr>
          <a:xfrm>
            <a:off x="2743200" y="2133600"/>
            <a:ext cx="6248400" cy="4191000"/>
          </a:xfrm>
          <a:prstGeom prst="roundRect">
            <a:avLst>
              <a:gd name="adj" fmla="val 523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spcBef>
                <a:spcPct val="20000"/>
              </a:spcBef>
              <a:defRPr/>
            </a:pPr>
            <a:r>
              <a:rPr lang="en-US" sz="1100" b="1" dirty="0">
                <a:solidFill>
                  <a:schemeClr val="tx1"/>
                </a:solidFill>
                <a:latin typeface="+mj-lt"/>
              </a:rPr>
              <a:t>Key Drivers Towards </a:t>
            </a:r>
            <a:r>
              <a:rPr lang="en-US" sz="1100" b="1" dirty="0" smtClean="0">
                <a:solidFill>
                  <a:schemeClr val="tx1"/>
                </a:solidFill>
                <a:latin typeface="+mj-lt"/>
              </a:rPr>
              <a:t>Sustainability:</a:t>
            </a:r>
            <a:endParaRPr lang="en-US" sz="1100" b="1" dirty="0">
              <a:solidFill>
                <a:schemeClr val="tx1"/>
              </a:solidFill>
              <a:latin typeface="+mj-lt"/>
            </a:endParaRPr>
          </a:p>
          <a:p>
            <a:pPr marL="119063" indent="-119063" algn="just" eaLnBrk="0" hangingPunct="0">
              <a:spcBef>
                <a:spcPct val="20000"/>
              </a:spcBef>
              <a:buFont typeface="Arial" pitchFamily="34" charset="0"/>
              <a:buChar char="•"/>
              <a:defRPr/>
            </a:pPr>
            <a:r>
              <a:rPr lang="en-US" sz="1100" dirty="0">
                <a:solidFill>
                  <a:schemeClr val="tx1"/>
                </a:solidFill>
                <a:latin typeface="+mj-lt"/>
              </a:rPr>
              <a:t>Global warming concerns due to CO2 emissions &amp; Ozone layer depletion</a:t>
            </a:r>
          </a:p>
          <a:p>
            <a:pPr marL="119063" indent="-119063" algn="just" eaLnBrk="0" hangingPunct="0">
              <a:spcBef>
                <a:spcPct val="20000"/>
              </a:spcBef>
              <a:buFont typeface="Arial" pitchFamily="34" charset="0"/>
              <a:buChar char="•"/>
              <a:defRPr/>
            </a:pPr>
            <a:r>
              <a:rPr lang="en-US" sz="1100" dirty="0">
                <a:solidFill>
                  <a:schemeClr val="tx1"/>
                </a:solidFill>
                <a:latin typeface="+mj-lt"/>
              </a:rPr>
              <a:t>Fast depleting natural reserves of fossil fuels</a:t>
            </a:r>
          </a:p>
          <a:p>
            <a:pPr marL="119063" indent="-119063" algn="just" eaLnBrk="0" hangingPunct="0">
              <a:spcBef>
                <a:spcPct val="20000"/>
              </a:spcBef>
              <a:buFont typeface="Arial" pitchFamily="34" charset="0"/>
              <a:buChar char="•"/>
              <a:defRPr/>
            </a:pPr>
            <a:r>
              <a:rPr lang="en-US" sz="1100" dirty="0">
                <a:solidFill>
                  <a:schemeClr val="tx1"/>
                </a:solidFill>
                <a:latin typeface="+mj-lt"/>
              </a:rPr>
              <a:t>Semiconductor manufacturing, which is the heart of all the consumer electronics leads to adverse environmental impact</a:t>
            </a:r>
          </a:p>
          <a:p>
            <a:pPr marL="119063" indent="-119063" algn="just" eaLnBrk="0" hangingPunct="0">
              <a:spcBef>
                <a:spcPct val="20000"/>
              </a:spcBef>
              <a:buFont typeface="Arial" pitchFamily="34" charset="0"/>
              <a:buChar char="•"/>
              <a:defRPr/>
            </a:pPr>
            <a:r>
              <a:rPr lang="en-US" sz="1100" dirty="0">
                <a:solidFill>
                  <a:schemeClr val="tx1"/>
                </a:solidFill>
                <a:latin typeface="+mj-lt"/>
              </a:rPr>
              <a:t>Internationally respected environmental audits have gained in importance: ISO 14001, Global Reporting Initiative (GRI) G3 guidelines, UN Global Compact, SA 8000 for social responsibility, Business Social Compliance Initiative’s code of conduct, Electronics Industry Citizenship Coalition (EICC)</a:t>
            </a:r>
          </a:p>
          <a:p>
            <a:pPr marL="119063" indent="-119063" algn="just" eaLnBrk="0" hangingPunct="0">
              <a:spcBef>
                <a:spcPct val="20000"/>
              </a:spcBef>
              <a:buFont typeface="Arial" pitchFamily="34" charset="0"/>
              <a:buChar char="•"/>
              <a:defRPr/>
            </a:pPr>
            <a:r>
              <a:rPr lang="en-US" sz="1100" dirty="0">
                <a:solidFill>
                  <a:schemeClr val="tx1"/>
                </a:solidFill>
                <a:latin typeface="+mj-lt"/>
              </a:rPr>
              <a:t>Tax exemptions provided by countries for lowering the carbon footprint at an individual level has driven consumer demand towards energy efficient electronic products.</a:t>
            </a:r>
          </a:p>
          <a:p>
            <a:pPr marL="119063" indent="-119063" algn="just" eaLnBrk="0" hangingPunct="0">
              <a:spcBef>
                <a:spcPct val="20000"/>
              </a:spcBef>
              <a:buFont typeface="Arial" pitchFamily="34" charset="0"/>
              <a:buChar char="•"/>
              <a:defRPr/>
            </a:pPr>
            <a:r>
              <a:rPr lang="en-US" sz="1100" dirty="0">
                <a:solidFill>
                  <a:schemeClr val="tx1"/>
                </a:solidFill>
                <a:latin typeface="+mj-lt"/>
              </a:rPr>
              <a:t>Mandatory CSR reporting</a:t>
            </a:r>
          </a:p>
          <a:p>
            <a:pPr marL="119063" indent="-119063" algn="just" eaLnBrk="0" hangingPunct="0">
              <a:spcBef>
                <a:spcPct val="20000"/>
              </a:spcBef>
              <a:buFont typeface="Arial" pitchFamily="34" charset="0"/>
              <a:buChar char="•"/>
              <a:defRPr/>
            </a:pPr>
            <a:r>
              <a:rPr lang="en-US" sz="1100" dirty="0">
                <a:solidFill>
                  <a:schemeClr val="tx1"/>
                </a:solidFill>
                <a:latin typeface="+mj-lt"/>
              </a:rPr>
              <a:t>Restriction of Use of Certain Hazardous Substances in Electrical and Electronic Equipment (</a:t>
            </a:r>
            <a:r>
              <a:rPr lang="en-US" sz="1100" dirty="0" err="1">
                <a:solidFill>
                  <a:schemeClr val="tx1"/>
                </a:solidFill>
                <a:latin typeface="+mj-lt"/>
              </a:rPr>
              <a:t>RoHS</a:t>
            </a:r>
            <a:r>
              <a:rPr lang="en-US" sz="1100" dirty="0" smtClean="0">
                <a:solidFill>
                  <a:schemeClr val="tx1"/>
                </a:solidFill>
                <a:latin typeface="+mj-lt"/>
              </a:rPr>
              <a:t>)</a:t>
            </a:r>
            <a:endParaRPr lang="en-US" sz="1100" dirty="0">
              <a:solidFill>
                <a:schemeClr val="tx1"/>
              </a:solidFill>
              <a:latin typeface="+mj-lt"/>
            </a:endParaRPr>
          </a:p>
          <a:p>
            <a:pPr marL="119063" indent="-119063" algn="just" eaLnBrk="0" hangingPunct="0">
              <a:spcBef>
                <a:spcPct val="20000"/>
              </a:spcBef>
              <a:defRPr/>
            </a:pPr>
            <a:r>
              <a:rPr lang="en-US" sz="1100" b="1" dirty="0">
                <a:solidFill>
                  <a:schemeClr val="tx1"/>
                </a:solidFill>
                <a:latin typeface="+mj-lt"/>
              </a:rPr>
              <a:t>Shape of Things to Come:</a:t>
            </a:r>
          </a:p>
          <a:p>
            <a:pPr marL="119063" indent="-119063" algn="just" eaLnBrk="0" hangingPunct="0">
              <a:spcBef>
                <a:spcPct val="20000"/>
              </a:spcBef>
              <a:buFont typeface="Arial" pitchFamily="34" charset="0"/>
              <a:buChar char="•"/>
              <a:defRPr/>
            </a:pPr>
            <a:r>
              <a:rPr lang="en-US" sz="1100" dirty="0">
                <a:solidFill>
                  <a:schemeClr val="tx1"/>
                </a:solidFill>
                <a:latin typeface="+mj-lt"/>
              </a:rPr>
              <a:t>Smart Electronic products utilizing Smart Grid applications geared to improve energy efficiency will flourish.</a:t>
            </a:r>
          </a:p>
          <a:p>
            <a:pPr marL="119063" indent="-119063" algn="just" eaLnBrk="0" hangingPunct="0">
              <a:spcBef>
                <a:spcPct val="20000"/>
              </a:spcBef>
              <a:buFont typeface="Arial" pitchFamily="34" charset="0"/>
              <a:buChar char="•"/>
              <a:defRPr/>
            </a:pPr>
            <a:r>
              <a:rPr lang="en-US" sz="1100" dirty="0">
                <a:solidFill>
                  <a:schemeClr val="tx1"/>
                </a:solidFill>
                <a:latin typeface="+mj-lt"/>
              </a:rPr>
              <a:t>Electronics design process will be largely impacted to create sustainable designs which can be easily recycled along with a reduction of hazardous material in the electronic products.</a:t>
            </a:r>
          </a:p>
          <a:p>
            <a:pPr marL="119063" indent="-119063" algn="just" eaLnBrk="0" hangingPunct="0">
              <a:spcBef>
                <a:spcPct val="20000"/>
              </a:spcBef>
              <a:buFont typeface="Arial" pitchFamily="34" charset="0"/>
              <a:buChar char="•"/>
              <a:defRPr/>
            </a:pPr>
            <a:r>
              <a:rPr lang="en-US" sz="1100" dirty="0">
                <a:solidFill>
                  <a:schemeClr val="tx1"/>
                </a:solidFill>
                <a:latin typeface="+mj-lt"/>
              </a:rPr>
              <a:t>Reporting of sustainability parameters will become mandatory and enforced with regulations.</a:t>
            </a:r>
          </a:p>
          <a:p>
            <a:pPr marL="119063" indent="-119063" algn="just" eaLnBrk="0" hangingPunct="0">
              <a:spcBef>
                <a:spcPct val="20000"/>
              </a:spcBef>
              <a:buFont typeface="Arial" pitchFamily="34" charset="0"/>
              <a:buChar char="•"/>
              <a:defRPr/>
            </a:pPr>
            <a:r>
              <a:rPr lang="en-US" sz="1100" dirty="0">
                <a:solidFill>
                  <a:schemeClr val="tx1"/>
                </a:solidFill>
                <a:latin typeface="+mj-lt"/>
              </a:rPr>
              <a:t>Usage of cloud computing services to reduce the energy used in infrastructure management.</a:t>
            </a:r>
          </a:p>
          <a:p>
            <a:pPr marL="119063" indent="-119063" algn="just" eaLnBrk="0" hangingPunct="0">
              <a:spcBef>
                <a:spcPct val="20000"/>
              </a:spcBef>
              <a:buFont typeface="Arial" pitchFamily="34" charset="0"/>
              <a:buChar char="•"/>
              <a:defRPr/>
            </a:pPr>
            <a:r>
              <a:rPr lang="en-US" sz="1100" dirty="0">
                <a:solidFill>
                  <a:schemeClr val="tx1"/>
                </a:solidFill>
                <a:latin typeface="+mj-lt"/>
              </a:rPr>
              <a:t>Just like financial accounting and reporting, accounting for environmental impact will become mandatory.  Tax laws based on environmental impact will be enforced.</a:t>
            </a:r>
          </a:p>
        </p:txBody>
      </p:sp>
      <p:pic>
        <p:nvPicPr>
          <p:cNvPr id="27" name="Picture 2" descr="http://susty.com/image/greener-apple-computer-logo-recycled-paper-ewaste-electronics-sustainability-environmental-new-wave-go-green-mercury-arsenic-chemicals-toxic-gadgets-steve-jobs-image.jpg"/>
          <p:cNvPicPr>
            <a:picLocks noChangeAspect="1" noChangeArrowheads="1"/>
          </p:cNvPicPr>
          <p:nvPr/>
        </p:nvPicPr>
        <p:blipFill>
          <a:blip r:embed="rId3" cstate="print"/>
          <a:srcRect/>
          <a:stretch>
            <a:fillRect/>
          </a:stretch>
        </p:blipFill>
        <p:spPr bwMode="auto">
          <a:xfrm>
            <a:off x="1219200" y="2209800"/>
            <a:ext cx="1371600" cy="1371600"/>
          </a:xfrm>
          <a:prstGeom prst="rect">
            <a:avLst/>
          </a:prstGeom>
          <a:noFill/>
          <a:ln w="25400">
            <a:solidFill>
              <a:schemeClr val="bg1">
                <a:lumMod val="50000"/>
              </a:schemeClr>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3657600" y="1447800"/>
            <a:ext cx="1909763" cy="1909763"/>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6934200" y="14478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2895600" y="2743200"/>
            <a:ext cx="2111244" cy="1404937"/>
          </a:xfrm>
          <a:prstGeom prst="rect">
            <a:avLst/>
          </a:prstGeom>
          <a:noFill/>
          <a:ln w="9525">
            <a:noFill/>
            <a:miter lim="800000"/>
            <a:headEnd/>
            <a:tailEnd/>
          </a:ln>
          <a:effectLst/>
        </p:spPr>
      </p:pic>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
          <p:cNvPicPr>
            <a:picLocks noChangeAspect="1" noChangeArrowheads="1"/>
          </p:cNvPicPr>
          <p:nvPr/>
        </p:nvPicPr>
        <p:blipFill>
          <a:blip r:embed="rId9"/>
          <a:srcRect/>
          <a:stretch>
            <a:fillRect/>
          </a:stretch>
        </p:blipFill>
        <p:spPr bwMode="auto">
          <a:xfrm>
            <a:off x="6437187" y="2543440"/>
            <a:ext cx="2438021" cy="1952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Double Bracket 25"/>
          <p:cNvSpPr/>
          <p:nvPr/>
        </p:nvSpPr>
        <p:spPr>
          <a:xfrm>
            <a:off x="2819400" y="19050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Market Segment</a:t>
            </a:r>
            <a:endParaRPr lang="en-US" sz="1400" b="1" dirty="0"/>
          </a:p>
        </p:txBody>
      </p:sp>
      <p:sp>
        <p:nvSpPr>
          <p:cNvPr id="27" name="Double Bracket 26"/>
          <p:cNvSpPr/>
          <p:nvPr/>
        </p:nvSpPr>
        <p:spPr>
          <a:xfrm>
            <a:off x="2819400" y="23622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Value Chain</a:t>
            </a:r>
            <a:endParaRPr lang="en-US" sz="1400" b="1" dirty="0"/>
          </a:p>
        </p:txBody>
      </p:sp>
      <p:sp>
        <p:nvSpPr>
          <p:cNvPr id="29" name="Rectangle 28">
            <a:hlinkClick r:id="rId10" action="ppaction://hlinksldjump"/>
          </p:cNvPr>
          <p:cNvSpPr>
            <a:spLocks noChangeArrowheads="1"/>
          </p:cNvSpPr>
          <p:nvPr/>
        </p:nvSpPr>
        <p:spPr bwMode="auto">
          <a:xfrm>
            <a:off x="76200" y="17526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solidFill>
                <a:latin typeface="+mj-lt"/>
                <a:cs typeface="Arial" pitchFamily="34" charset="0"/>
              </a:rPr>
              <a:t>Market Overview </a:t>
            </a:r>
          </a:p>
        </p:txBody>
      </p:sp>
      <p:sp>
        <p:nvSpPr>
          <p:cNvPr id="30"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32"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Deals Space</a:t>
            </a:r>
          </a:p>
        </p:txBody>
      </p:sp>
      <p:sp>
        <p:nvSpPr>
          <p:cNvPr id="33"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34"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35" name="Rectangle 34">
            <a:hlinkClick r:id="rId15"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6"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a:t>
            </a:r>
            <a:r>
              <a:rPr lang="en-US" sz="1600" b="1" kern="0" dirty="0" smtClean="0">
                <a:solidFill>
                  <a:prstClr val="white">
                    <a:lumMod val="95000"/>
                  </a:prstClr>
                </a:solidFill>
                <a:latin typeface="Calibri"/>
                <a:cs typeface="Arial" pitchFamily="34" charset="0"/>
              </a:rPr>
              <a:t>Future</a:t>
            </a:r>
            <a:endParaRPr lang="en-US" sz="1600" b="1" kern="0" dirty="0" smtClean="0">
              <a:solidFill>
                <a:schemeClr val="bg1">
                  <a:lumMod val="95000"/>
                </a:schemeClr>
              </a:solidFill>
              <a:latin typeface="+mj-lt"/>
              <a:cs typeface="Arial" pitchFamily="34" charset="0"/>
            </a:endParaRPr>
          </a:p>
        </p:txBody>
      </p:sp>
      <p:sp>
        <p:nvSpPr>
          <p:cNvPr id="25" name="Double Bracket 24"/>
          <p:cNvSpPr/>
          <p:nvPr/>
        </p:nvSpPr>
        <p:spPr>
          <a:xfrm>
            <a:off x="2819400" y="14478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Market Value</a:t>
            </a:r>
            <a:endParaRPr lang="en-US" sz="1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 E-Commerce</a:t>
            </a:r>
            <a:endParaRPr lang="en-US" sz="1800" dirty="0"/>
          </a:p>
        </p:txBody>
      </p:sp>
      <p:sp>
        <p:nvSpPr>
          <p:cNvPr id="11" name="AutoShape 6"/>
          <p:cNvSpPr>
            <a:spLocks noChangeArrowheads="1"/>
          </p:cNvSpPr>
          <p:nvPr/>
        </p:nvSpPr>
        <p:spPr bwMode="auto">
          <a:xfrm rot="5400000">
            <a:off x="-152400" y="2362200"/>
            <a:ext cx="16002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2" name="Rectangle 3"/>
          <p:cNvSpPr>
            <a:spLocks noGrp="1" noChangeArrowheads="1"/>
          </p:cNvSpPr>
          <p:nvPr>
            <p:ph type="body" idx="4294967295"/>
          </p:nvPr>
        </p:nvSpPr>
        <p:spPr>
          <a:xfrm>
            <a:off x="3048000" y="838200"/>
            <a:ext cx="5867400" cy="1219200"/>
          </a:xfr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a:lnSpc>
                <a:spcPct val="110000"/>
              </a:lnSpc>
              <a:buFont typeface="Arial" pitchFamily="34" charset="0"/>
              <a:buChar char="•"/>
              <a:defRPr/>
            </a:pPr>
            <a:r>
              <a:rPr sz="1100" smtClean="0">
                <a:solidFill>
                  <a:schemeClr val="tx1"/>
                </a:solidFill>
                <a:latin typeface="+mj-lt"/>
              </a:rPr>
              <a:t>Internet has enabled consumers to shop for and purchase goods online from the comfort of their home. This type of E-Commerce has created successful companies such as Amazon.com and eBay.</a:t>
            </a:r>
          </a:p>
          <a:p>
            <a:pPr marL="119063" indent="-119063" algn="just">
              <a:lnSpc>
                <a:spcPct val="110000"/>
              </a:lnSpc>
              <a:buFont typeface="Arial" pitchFamily="34" charset="0"/>
              <a:buChar char="•"/>
              <a:defRPr/>
            </a:pPr>
            <a:r>
              <a:rPr sz="1100" smtClean="0">
                <a:solidFill>
                  <a:schemeClr val="tx1"/>
                </a:solidFill>
                <a:latin typeface="+mj-lt"/>
              </a:rPr>
              <a:t>More &amp; more consumers are preferring to order and buy online electronic items at the comfort of their homes rather than visiting consumer electronics stores and outlets.</a:t>
            </a:r>
          </a:p>
          <a:p>
            <a:pPr marL="119063" indent="-119063" algn="just">
              <a:lnSpc>
                <a:spcPct val="110000"/>
              </a:lnSpc>
              <a:buFont typeface="Arial" pitchFamily="34" charset="0"/>
              <a:buChar char="•"/>
              <a:defRPr/>
            </a:pPr>
            <a:r>
              <a:rPr sz="1100" smtClean="0">
                <a:solidFill>
                  <a:schemeClr val="tx1"/>
                </a:solidFill>
                <a:latin typeface="+mj-lt"/>
              </a:rPr>
              <a:t>There is a gradual shift towards e-commerce web-storefronts and mobile based commerce.</a:t>
            </a:r>
          </a:p>
        </p:txBody>
      </p:sp>
      <p:sp>
        <p:nvSpPr>
          <p:cNvPr id="13" name="AutoShape 7"/>
          <p:cNvSpPr>
            <a:spLocks noChangeArrowheads="1"/>
          </p:cNvSpPr>
          <p:nvPr/>
        </p:nvSpPr>
        <p:spPr bwMode="auto">
          <a:xfrm>
            <a:off x="152400" y="5867400"/>
            <a:ext cx="8839200" cy="510778"/>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defRPr/>
            </a:pPr>
            <a:r>
              <a:rPr lang="en-US" sz="1200" b="1" dirty="0" smtClean="0">
                <a:solidFill>
                  <a:schemeClr val="tx1"/>
                </a:solidFill>
                <a:latin typeface="+mn-lt"/>
              </a:rPr>
              <a:t>We are likely to see the scaling up of the digital wallet, of mobile retail applications that provide personalized offers, and of location based retail services.</a:t>
            </a:r>
            <a:endParaRPr lang="en-US" sz="1200" b="1" dirty="0">
              <a:solidFill>
                <a:schemeClr val="tx1"/>
              </a:solidFill>
              <a:latin typeface="+mn-lt"/>
            </a:endParaRPr>
          </a:p>
        </p:txBody>
      </p:sp>
      <p:sp>
        <p:nvSpPr>
          <p:cNvPr id="14" name="Rectangle 13"/>
          <p:cNvSpPr/>
          <p:nvPr/>
        </p:nvSpPr>
        <p:spPr bwMode="auto">
          <a:xfrm>
            <a:off x="152400" y="838200"/>
            <a:ext cx="1600200" cy="838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a:solidFill>
                  <a:schemeClr val="bg1"/>
                </a:solidFill>
              </a:rPr>
              <a:t>E-Commerce</a:t>
            </a:r>
          </a:p>
        </p:txBody>
      </p:sp>
      <p:sp>
        <p:nvSpPr>
          <p:cNvPr id="15" name="AutoShape 6"/>
          <p:cNvSpPr>
            <a:spLocks noChangeArrowheads="1"/>
          </p:cNvSpPr>
          <p:nvPr/>
        </p:nvSpPr>
        <p:spPr bwMode="auto">
          <a:xfrm>
            <a:off x="1828800" y="1066800"/>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6" name="Rounded Rectangle 15"/>
          <p:cNvSpPr/>
          <p:nvPr/>
        </p:nvSpPr>
        <p:spPr>
          <a:xfrm>
            <a:off x="3048000" y="2133600"/>
            <a:ext cx="5715000" cy="3581400"/>
          </a:xfrm>
          <a:prstGeom prst="roundRect">
            <a:avLst>
              <a:gd name="adj" fmla="val 5497"/>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spcBef>
                <a:spcPct val="20000"/>
              </a:spcBef>
              <a:defRPr/>
            </a:pPr>
            <a:r>
              <a:rPr lang="en-US" sz="1100" b="1" dirty="0">
                <a:solidFill>
                  <a:schemeClr val="tx1"/>
                </a:solidFill>
                <a:latin typeface="+mj-lt"/>
              </a:rPr>
              <a:t>Key Drivers Towards </a:t>
            </a:r>
            <a:r>
              <a:rPr lang="en-US" sz="1100" b="1" dirty="0" smtClean="0">
                <a:solidFill>
                  <a:schemeClr val="tx1"/>
                </a:solidFill>
                <a:latin typeface="+mj-lt"/>
              </a:rPr>
              <a:t>e-Commerce:</a:t>
            </a:r>
            <a:endParaRPr lang="en-US" sz="1100" b="1" dirty="0">
              <a:solidFill>
                <a:schemeClr val="tx1"/>
              </a:solidFill>
              <a:latin typeface="+mj-lt"/>
            </a:endParaRPr>
          </a:p>
          <a:p>
            <a:pPr marL="119063" indent="-119063" algn="just" eaLnBrk="0" hangingPunct="0">
              <a:spcBef>
                <a:spcPct val="20000"/>
              </a:spcBef>
              <a:buFont typeface="Wingdings" pitchFamily="2" charset="2"/>
              <a:buChar char="ü"/>
              <a:defRPr/>
            </a:pPr>
            <a:r>
              <a:rPr lang="en-US" sz="1100" dirty="0">
                <a:solidFill>
                  <a:schemeClr val="tx1"/>
                </a:solidFill>
                <a:latin typeface="+mj-lt"/>
              </a:rPr>
              <a:t>Convenience of ordering/shopping from home.</a:t>
            </a:r>
          </a:p>
          <a:p>
            <a:pPr marL="119063" indent="-119063" algn="just" eaLnBrk="0" hangingPunct="0">
              <a:spcBef>
                <a:spcPct val="20000"/>
              </a:spcBef>
              <a:buFont typeface="Wingdings" pitchFamily="2" charset="2"/>
              <a:buChar char="ü"/>
              <a:defRPr/>
            </a:pPr>
            <a:r>
              <a:rPr lang="en-US" sz="1100" dirty="0">
                <a:solidFill>
                  <a:schemeClr val="tx1"/>
                </a:solidFill>
                <a:latin typeface="+mj-lt"/>
              </a:rPr>
              <a:t>Easier mode/options of payment</a:t>
            </a:r>
            <a:r>
              <a:rPr lang="en-US" sz="1100" dirty="0" smtClean="0">
                <a:solidFill>
                  <a:schemeClr val="tx1"/>
                </a:solidFill>
                <a:latin typeface="+mj-lt"/>
              </a:rPr>
              <a:t>.</a:t>
            </a:r>
          </a:p>
          <a:p>
            <a:pPr marL="119063" indent="-119063" algn="just" eaLnBrk="0" hangingPunct="0">
              <a:spcBef>
                <a:spcPct val="20000"/>
              </a:spcBef>
              <a:buFont typeface="Wingdings" pitchFamily="2" charset="2"/>
              <a:buChar char="ü"/>
              <a:defRPr/>
            </a:pPr>
            <a:r>
              <a:rPr lang="en-US" sz="1100" dirty="0" smtClean="0">
                <a:solidFill>
                  <a:schemeClr val="tx1"/>
                </a:solidFill>
                <a:latin typeface="+mj-lt"/>
              </a:rPr>
              <a:t>Wide adoption of internet and growing no. of internet users.</a:t>
            </a:r>
            <a:endParaRPr lang="en-US" sz="1100" dirty="0">
              <a:solidFill>
                <a:schemeClr val="tx1"/>
              </a:solidFill>
              <a:latin typeface="+mj-lt"/>
            </a:endParaRPr>
          </a:p>
          <a:p>
            <a:pPr marL="119063" indent="-119063" algn="just" eaLnBrk="0" hangingPunct="0">
              <a:spcBef>
                <a:spcPct val="20000"/>
              </a:spcBef>
              <a:defRPr/>
            </a:pPr>
            <a:endParaRPr lang="en-US" sz="1100" b="1" dirty="0">
              <a:solidFill>
                <a:schemeClr val="tx1"/>
              </a:solidFill>
              <a:latin typeface="+mj-lt"/>
            </a:endParaRPr>
          </a:p>
          <a:p>
            <a:pPr marL="119063" indent="-119063" algn="just" eaLnBrk="0" hangingPunct="0">
              <a:spcBef>
                <a:spcPct val="20000"/>
              </a:spcBef>
              <a:defRPr/>
            </a:pPr>
            <a:r>
              <a:rPr lang="en-US" sz="1100" b="1" dirty="0">
                <a:solidFill>
                  <a:schemeClr val="tx1"/>
                </a:solidFill>
                <a:latin typeface="+mj-lt"/>
              </a:rPr>
              <a:t>Shape of Things to Come</a:t>
            </a:r>
            <a:r>
              <a:rPr lang="en-US" sz="1100" b="1" dirty="0" smtClean="0">
                <a:solidFill>
                  <a:schemeClr val="tx1"/>
                </a:solidFill>
                <a:latin typeface="+mj-lt"/>
              </a:rPr>
              <a:t>:</a:t>
            </a:r>
          </a:p>
          <a:p>
            <a:pPr marL="119063" indent="-119063" algn="just" eaLnBrk="0" hangingPunct="0">
              <a:spcBef>
                <a:spcPct val="20000"/>
              </a:spcBef>
              <a:buFont typeface="Wingdings" pitchFamily="2" charset="2"/>
              <a:buChar char="ü"/>
              <a:defRPr/>
            </a:pPr>
            <a:r>
              <a:rPr lang="en-US" sz="1100" dirty="0" smtClean="0">
                <a:solidFill>
                  <a:schemeClr val="tx1"/>
                </a:solidFill>
                <a:latin typeface="+mj-lt"/>
              </a:rPr>
              <a:t>Netflix continues to invest in consumer electronics manufacturers and hopes to form tie-ups so that within a few years, all Internet-connected consumer devices will include a Netflix streaming client.</a:t>
            </a:r>
          </a:p>
          <a:p>
            <a:pPr marL="119063" indent="-119063" algn="just" eaLnBrk="0" hangingPunct="0">
              <a:spcBef>
                <a:spcPct val="20000"/>
              </a:spcBef>
              <a:buFont typeface="Wingdings" pitchFamily="2" charset="2"/>
              <a:buChar char="ü"/>
              <a:defRPr/>
            </a:pPr>
            <a:r>
              <a:rPr lang="en-US" sz="1100" dirty="0" smtClean="0">
                <a:solidFill>
                  <a:schemeClr val="tx1"/>
                </a:solidFill>
                <a:latin typeface="+mj-lt"/>
              </a:rPr>
              <a:t>Mobile commerce is growing rapidly. On the one hand, retailers, telecom operators, financial institutions, and others are looking for an ever-increasing share of consumers’ wallets. On the other hand, </a:t>
            </a:r>
            <a:r>
              <a:rPr lang="en-US" sz="1100" dirty="0" err="1" smtClean="0">
                <a:solidFill>
                  <a:schemeClr val="tx1"/>
                </a:solidFill>
                <a:latin typeface="+mj-lt"/>
              </a:rPr>
              <a:t>smartphones</a:t>
            </a:r>
            <a:r>
              <a:rPr lang="en-US" sz="1100" dirty="0" smtClean="0">
                <a:solidFill>
                  <a:schemeClr val="tx1"/>
                </a:solidFill>
                <a:latin typeface="+mj-lt"/>
              </a:rPr>
              <a:t> and complementary technologies such as machine-to-machine communications are providing a constant stream of information on users’ location and browsing and shopping preferences, allowing companies to market much more efficiently to consumers through their always-connected mobile</a:t>
            </a:r>
          </a:p>
          <a:p>
            <a:pPr marL="119063" indent="-119063" algn="just" eaLnBrk="0" hangingPunct="0">
              <a:spcBef>
                <a:spcPct val="20000"/>
              </a:spcBef>
              <a:defRPr/>
            </a:pPr>
            <a:r>
              <a:rPr lang="en-US" sz="1100" dirty="0" smtClean="0">
                <a:solidFill>
                  <a:schemeClr val="tx1"/>
                </a:solidFill>
                <a:latin typeface="+mj-lt"/>
              </a:rPr>
              <a:t>devices. </a:t>
            </a:r>
          </a:p>
          <a:p>
            <a:pPr marL="119063" indent="-119063" algn="just" eaLnBrk="0" hangingPunct="0">
              <a:spcBef>
                <a:spcPct val="20000"/>
              </a:spcBef>
              <a:buFont typeface="Wingdings" pitchFamily="2" charset="2"/>
              <a:buChar char="ü"/>
              <a:defRPr/>
            </a:pPr>
            <a:r>
              <a:rPr lang="en-US" sz="1100" dirty="0" smtClean="0">
                <a:solidFill>
                  <a:schemeClr val="tx1"/>
                </a:solidFill>
                <a:latin typeface="+mj-lt"/>
              </a:rPr>
              <a:t>Globally, mobile commerce revenues are expected to grow from around $20 billion in 2010 to more than $100 billion in 2015, representing close to 10 percent of all online revenues.</a:t>
            </a:r>
          </a:p>
          <a:p>
            <a:pPr marL="119063" indent="-119063" algn="just" eaLnBrk="0" hangingPunct="0">
              <a:spcBef>
                <a:spcPct val="20000"/>
              </a:spcBef>
              <a:buFont typeface="Wingdings" pitchFamily="2" charset="2"/>
              <a:buChar char="ü"/>
              <a:defRPr/>
            </a:pPr>
            <a:endParaRPr lang="en-US" sz="1100" b="1" dirty="0">
              <a:solidFill>
                <a:schemeClr val="tx1"/>
              </a:solidFill>
              <a:latin typeface="+mj-lt"/>
            </a:endParaRPr>
          </a:p>
        </p:txBody>
      </p:sp>
      <p:sp>
        <p:nvSpPr>
          <p:cNvPr id="17" name="Rectangle 16"/>
          <p:cNvSpPr>
            <a:spLocks noChangeArrowheads="1"/>
          </p:cNvSpPr>
          <p:nvPr/>
        </p:nvSpPr>
        <p:spPr bwMode="auto">
          <a:xfrm>
            <a:off x="152400" y="3581400"/>
            <a:ext cx="2286000" cy="1023357"/>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a:latin typeface="+mj-lt"/>
              </a:rPr>
              <a:t> </a:t>
            </a:r>
            <a:r>
              <a:rPr lang="en-US" sz="1100" dirty="0" smtClean="0">
                <a:latin typeface="+mj-lt"/>
              </a:rPr>
              <a:t>Consumer Electronics product category was among the top selling/performing online product category in Q2 2011 in US Online Retail Sales 2011.</a:t>
            </a:r>
            <a:endParaRPr lang="en-US" sz="1100" dirty="0">
              <a:latin typeface="+mj-lt"/>
            </a:endParaRPr>
          </a:p>
        </p:txBody>
      </p:sp>
      <p:pic>
        <p:nvPicPr>
          <p:cNvPr id="18" name="Picture 2" descr="http://t0.gstatic.com/images?q=tbn:ANd9GcS2LrhyEVzrMKVRd434BNFRCXx_R9YGcKbi8xWRlf0aMW9i-35__xa-z2g">
            <a:hlinkClick r:id="rId3"/>
          </p:cNvPr>
          <p:cNvPicPr>
            <a:picLocks noChangeAspect="1" noChangeArrowheads="1"/>
          </p:cNvPicPr>
          <p:nvPr/>
        </p:nvPicPr>
        <p:blipFill>
          <a:blip r:embed="rId4" cstate="print"/>
          <a:srcRect/>
          <a:stretch>
            <a:fillRect/>
          </a:stretch>
        </p:blipFill>
        <p:spPr bwMode="auto">
          <a:xfrm>
            <a:off x="1219200" y="1981200"/>
            <a:ext cx="1371600" cy="11144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Business Trends</a:t>
            </a:r>
            <a:br>
              <a:rPr sz="1800" b="1" kern="0" smtClean="0">
                <a:cs typeface="Arial" pitchFamily="34" charset="0"/>
              </a:rPr>
            </a:br>
            <a:r>
              <a:rPr sz="1800" smtClean="0"/>
              <a:t> Internet-Enabled Consumer Devices on the Rise</a:t>
            </a:r>
            <a:endParaRPr lang="en-US" sz="1800" dirty="0"/>
          </a:p>
        </p:txBody>
      </p:sp>
      <p:sp>
        <p:nvSpPr>
          <p:cNvPr id="11" name="AutoShape 6"/>
          <p:cNvSpPr>
            <a:spLocks noChangeArrowheads="1"/>
          </p:cNvSpPr>
          <p:nvPr/>
        </p:nvSpPr>
        <p:spPr bwMode="auto">
          <a:xfrm rot="5400000">
            <a:off x="38100" y="2171700"/>
            <a:ext cx="12192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2" name="Rectangle 3"/>
          <p:cNvSpPr>
            <a:spLocks noGrp="1" noChangeArrowheads="1"/>
          </p:cNvSpPr>
          <p:nvPr>
            <p:ph type="body" idx="4294967295"/>
          </p:nvPr>
        </p:nvSpPr>
        <p:spPr>
          <a:xfrm>
            <a:off x="3048000" y="838200"/>
            <a:ext cx="5867400" cy="1219200"/>
          </a:xfr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a:lnSpc>
                <a:spcPct val="110000"/>
              </a:lnSpc>
              <a:buFont typeface="Arial" pitchFamily="34" charset="0"/>
              <a:buChar char="•"/>
              <a:defRPr/>
            </a:pPr>
            <a:r>
              <a:rPr sz="1100" smtClean="0">
                <a:solidFill>
                  <a:schemeClr val="tx1"/>
                </a:solidFill>
                <a:latin typeface="+mj-lt"/>
              </a:rPr>
              <a:t>Internet has enabled consumers to shop for and purchase goods online from the comfort of their home. This type of E-Commerce has created successful companies such as Amazon.com and eBay.</a:t>
            </a:r>
          </a:p>
          <a:p>
            <a:pPr marL="119063" indent="-119063" algn="just">
              <a:lnSpc>
                <a:spcPct val="110000"/>
              </a:lnSpc>
              <a:buFont typeface="Arial" pitchFamily="34" charset="0"/>
              <a:buChar char="•"/>
              <a:defRPr/>
            </a:pPr>
            <a:r>
              <a:rPr sz="1100" smtClean="0">
                <a:solidFill>
                  <a:schemeClr val="tx1"/>
                </a:solidFill>
                <a:latin typeface="+mj-lt"/>
              </a:rPr>
              <a:t>More &amp; more consumers are preferring to order and buy online electronic items at the comfort of their homes rather than visiting consumer electronics stores and outlets.</a:t>
            </a:r>
          </a:p>
          <a:p>
            <a:pPr marL="119063" indent="-119063" algn="just">
              <a:lnSpc>
                <a:spcPct val="110000"/>
              </a:lnSpc>
              <a:buFont typeface="Arial" pitchFamily="34" charset="0"/>
              <a:buChar char="•"/>
              <a:defRPr/>
            </a:pPr>
            <a:r>
              <a:rPr sz="1100" smtClean="0">
                <a:solidFill>
                  <a:schemeClr val="tx1"/>
                </a:solidFill>
                <a:latin typeface="+mj-lt"/>
              </a:rPr>
              <a:t>There is a gradual shift towards e-commerce web-storefronts.</a:t>
            </a:r>
          </a:p>
        </p:txBody>
      </p:sp>
      <p:sp>
        <p:nvSpPr>
          <p:cNvPr id="13" name="AutoShape 7"/>
          <p:cNvSpPr>
            <a:spLocks noChangeArrowheads="1"/>
          </p:cNvSpPr>
          <p:nvPr/>
        </p:nvSpPr>
        <p:spPr bwMode="auto">
          <a:xfrm>
            <a:off x="152400" y="5867400"/>
            <a:ext cx="8839200" cy="6096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defRPr/>
            </a:pPr>
            <a:r>
              <a:rPr lang="en-US" sz="1200" b="1" dirty="0" smtClean="0">
                <a:solidFill>
                  <a:schemeClr val="tx1"/>
                </a:solidFill>
              </a:rPr>
              <a:t>Increasingly, each Internet-enabled consumer electronics device is vying to become the center of “the digital living room”, aggregating content throughout the home and serving up movies, TV programs, videos and music. In future, consumers will be more likely to access Internet through their TVs than via their PCs.</a:t>
            </a:r>
          </a:p>
        </p:txBody>
      </p:sp>
      <p:sp>
        <p:nvSpPr>
          <p:cNvPr id="14" name="Rectangle 13"/>
          <p:cNvSpPr/>
          <p:nvPr/>
        </p:nvSpPr>
        <p:spPr bwMode="auto">
          <a:xfrm>
            <a:off x="152400" y="838200"/>
            <a:ext cx="1600200" cy="838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Internet-Enabled Consumer Devices on the Rise</a:t>
            </a:r>
          </a:p>
        </p:txBody>
      </p:sp>
      <p:sp>
        <p:nvSpPr>
          <p:cNvPr id="15" name="AutoShape 6"/>
          <p:cNvSpPr>
            <a:spLocks noChangeArrowheads="1"/>
          </p:cNvSpPr>
          <p:nvPr/>
        </p:nvSpPr>
        <p:spPr bwMode="auto">
          <a:xfrm>
            <a:off x="1828800" y="1066800"/>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6" name="Rounded Rectangle 15"/>
          <p:cNvSpPr/>
          <p:nvPr/>
        </p:nvSpPr>
        <p:spPr>
          <a:xfrm>
            <a:off x="3048000" y="2133600"/>
            <a:ext cx="5715000" cy="3581400"/>
          </a:xfrm>
          <a:prstGeom prst="roundRect">
            <a:avLst>
              <a:gd name="adj" fmla="val 5497"/>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spcBef>
                <a:spcPct val="20000"/>
              </a:spcBef>
              <a:defRPr/>
            </a:pPr>
            <a:r>
              <a:rPr lang="en-US" sz="1100" b="1" dirty="0">
                <a:solidFill>
                  <a:schemeClr val="tx1"/>
                </a:solidFill>
                <a:latin typeface="+mj-lt"/>
              </a:rPr>
              <a:t>Key Drivers Towards </a:t>
            </a:r>
            <a:r>
              <a:rPr lang="en-US" sz="1100" b="1" dirty="0" smtClean="0">
                <a:solidFill>
                  <a:schemeClr val="tx1"/>
                </a:solidFill>
                <a:latin typeface="+mj-lt"/>
              </a:rPr>
              <a:t>e-Commerce:</a:t>
            </a:r>
            <a:endParaRPr lang="en-US" sz="1100" b="1" dirty="0">
              <a:solidFill>
                <a:schemeClr val="tx1"/>
              </a:solidFill>
              <a:latin typeface="+mj-lt"/>
            </a:endParaRPr>
          </a:p>
          <a:p>
            <a:pPr marL="119063" indent="-119063" algn="just" eaLnBrk="0" hangingPunct="0">
              <a:spcBef>
                <a:spcPct val="20000"/>
              </a:spcBef>
              <a:buFont typeface="Wingdings" pitchFamily="2" charset="2"/>
              <a:buChar char="ü"/>
              <a:defRPr/>
            </a:pPr>
            <a:r>
              <a:rPr lang="en-US" sz="1100" dirty="0" smtClean="0">
                <a:latin typeface="+mj-lt"/>
              </a:rPr>
              <a:t>Shipments of Internet-enabled consumer electronics devices, a category including a wide range of products—from televisions to video game consoles, to </a:t>
            </a:r>
            <a:r>
              <a:rPr lang="en-US" sz="1100" dirty="0" err="1" smtClean="0">
                <a:latin typeface="+mj-lt"/>
              </a:rPr>
              <a:t>Blu</a:t>
            </a:r>
            <a:r>
              <a:rPr lang="en-US" sz="1100" dirty="0" smtClean="0">
                <a:latin typeface="+mj-lt"/>
              </a:rPr>
              <a:t>-ray players—will surge to 503.6 million units in 2013, up from 161 million in 2010. </a:t>
            </a:r>
          </a:p>
          <a:p>
            <a:pPr marL="119063" indent="-119063" algn="just" eaLnBrk="0" hangingPunct="0">
              <a:spcBef>
                <a:spcPct val="20000"/>
              </a:spcBef>
              <a:buFont typeface="Wingdings" pitchFamily="2" charset="2"/>
              <a:buChar char="ü"/>
              <a:defRPr/>
            </a:pPr>
            <a:r>
              <a:rPr lang="en-US" sz="1100" dirty="0" smtClean="0">
                <a:latin typeface="+mj-lt"/>
              </a:rPr>
              <a:t>In comparison, PC shipments during the same period will amount to 253.3 million, up from 222.3 million.</a:t>
            </a:r>
            <a:endParaRPr lang="en-US" sz="1100" b="1" dirty="0">
              <a:solidFill>
                <a:schemeClr val="tx1"/>
              </a:solidFill>
              <a:latin typeface="+mj-lt"/>
            </a:endParaRPr>
          </a:p>
          <a:p>
            <a:pPr marL="119063" indent="-119063" algn="just" eaLnBrk="0" hangingPunct="0">
              <a:spcBef>
                <a:spcPct val="20000"/>
              </a:spcBef>
              <a:defRPr/>
            </a:pPr>
            <a:r>
              <a:rPr lang="en-US" sz="1100" b="1" dirty="0">
                <a:solidFill>
                  <a:schemeClr val="tx1"/>
                </a:solidFill>
                <a:latin typeface="+mj-lt"/>
              </a:rPr>
              <a:t>Shape of Things to Come</a:t>
            </a:r>
            <a:r>
              <a:rPr lang="en-US" sz="1100" b="1" dirty="0" smtClean="0">
                <a:solidFill>
                  <a:schemeClr val="tx1"/>
                </a:solidFill>
                <a:latin typeface="+mj-lt"/>
              </a:rPr>
              <a:t>:</a:t>
            </a:r>
          </a:p>
          <a:p>
            <a:pPr marL="119063" indent="-119063" algn="just" eaLnBrk="0" hangingPunct="0">
              <a:spcBef>
                <a:spcPct val="20000"/>
              </a:spcBef>
              <a:buFont typeface="Wingdings" pitchFamily="2" charset="2"/>
              <a:buChar char="ü"/>
              <a:defRPr/>
            </a:pPr>
            <a:r>
              <a:rPr lang="en-US" sz="1100" dirty="0" smtClean="0">
                <a:latin typeface="+mj-lt"/>
              </a:rPr>
              <a:t>Aside from the media tablet, other Internet-enabled devices that will grow rapidly in the years to come are </a:t>
            </a:r>
            <a:r>
              <a:rPr lang="en-US" sz="1100" dirty="0" err="1" smtClean="0">
                <a:latin typeface="+mj-lt"/>
              </a:rPr>
              <a:t>Blu</a:t>
            </a:r>
            <a:r>
              <a:rPr lang="en-US" sz="1100" dirty="0" smtClean="0">
                <a:latin typeface="+mj-lt"/>
              </a:rPr>
              <a:t>-ray players and set-top boxes.</a:t>
            </a:r>
          </a:p>
          <a:p>
            <a:pPr marL="119063" indent="-119063" algn="just" eaLnBrk="0" hangingPunct="0">
              <a:spcBef>
                <a:spcPct val="20000"/>
              </a:spcBef>
              <a:buFont typeface="Wingdings" pitchFamily="2" charset="2"/>
              <a:buChar char="ü"/>
              <a:defRPr/>
            </a:pPr>
            <a:r>
              <a:rPr lang="en-US" sz="1100" dirty="0" smtClean="0">
                <a:latin typeface="+mj-lt"/>
              </a:rPr>
              <a:t>In the case of </a:t>
            </a:r>
            <a:r>
              <a:rPr lang="en-US" sz="1100" dirty="0" err="1" smtClean="0">
                <a:latin typeface="+mj-lt"/>
              </a:rPr>
              <a:t>Blu</a:t>
            </a:r>
            <a:r>
              <a:rPr lang="en-US" sz="1100" dirty="0" smtClean="0">
                <a:latin typeface="+mj-lt"/>
              </a:rPr>
              <a:t>-ray players, expansion in the segment will be driven by the growing uptake of high-definition displays as well as the mandatory adoption of Internet capability.</a:t>
            </a:r>
          </a:p>
          <a:p>
            <a:pPr marL="119063" indent="-119063" algn="just" eaLnBrk="0" hangingPunct="0">
              <a:spcBef>
                <a:spcPct val="20000"/>
              </a:spcBef>
              <a:buFont typeface="Wingdings" pitchFamily="2" charset="2"/>
              <a:buChar char="ü"/>
              <a:defRPr/>
            </a:pPr>
            <a:endParaRPr lang="en-US" sz="1100" b="1" dirty="0">
              <a:solidFill>
                <a:schemeClr val="tx1"/>
              </a:solidFill>
              <a:latin typeface="+mj-lt"/>
            </a:endParaRPr>
          </a:p>
        </p:txBody>
      </p:sp>
      <p:sp>
        <p:nvSpPr>
          <p:cNvPr id="17" name="Rectangle 16"/>
          <p:cNvSpPr>
            <a:spLocks noChangeArrowheads="1"/>
          </p:cNvSpPr>
          <p:nvPr/>
        </p:nvSpPr>
        <p:spPr bwMode="auto">
          <a:xfrm>
            <a:off x="152400" y="2971800"/>
            <a:ext cx="2743200" cy="2819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 Internet-enabled consumer electronics devices are products that enable users to connect to the extensive universe of the Internet, where they can then view, share or download content. </a:t>
            </a:r>
          </a:p>
          <a:p>
            <a:pPr marL="119063" indent="-119063" algn="just" eaLnBrk="0" hangingPunct="0">
              <a:lnSpc>
                <a:spcPct val="110000"/>
              </a:lnSpc>
              <a:spcBef>
                <a:spcPct val="20000"/>
              </a:spcBef>
              <a:buFont typeface="Arial" pitchFamily="34" charset="0"/>
              <a:buChar char="•"/>
              <a:defRPr/>
            </a:pPr>
            <a:r>
              <a:rPr lang="en-US" sz="1100" dirty="0" smtClean="0">
                <a:latin typeface="+mj-lt"/>
              </a:rPr>
              <a:t> Examples of these devices are televisions, </a:t>
            </a:r>
            <a:r>
              <a:rPr lang="en-US" sz="1100" dirty="0" err="1" smtClean="0">
                <a:latin typeface="+mj-lt"/>
              </a:rPr>
              <a:t>Blu</a:t>
            </a:r>
            <a:r>
              <a:rPr lang="en-US" sz="1100" dirty="0" smtClean="0">
                <a:latin typeface="+mj-lt"/>
              </a:rPr>
              <a:t>-ray players, game consoles, set-top boxes, digital media adapters and media tablets. </a:t>
            </a:r>
          </a:p>
          <a:p>
            <a:pPr marL="119063" indent="-119063" algn="just" eaLnBrk="0" hangingPunct="0">
              <a:lnSpc>
                <a:spcPct val="110000"/>
              </a:lnSpc>
              <a:spcBef>
                <a:spcPct val="20000"/>
              </a:spcBef>
              <a:buFont typeface="Arial" pitchFamily="34" charset="0"/>
              <a:buChar char="•"/>
              <a:defRPr/>
            </a:pPr>
            <a:r>
              <a:rPr lang="en-US" sz="1100" dirty="0" smtClean="0">
                <a:latin typeface="+mj-lt"/>
              </a:rPr>
              <a:t> Excluded from this category are other devices that can connect to the Internet like PCs and </a:t>
            </a:r>
            <a:r>
              <a:rPr lang="en-US" sz="1100" dirty="0" err="1" smtClean="0">
                <a:latin typeface="+mj-lt"/>
              </a:rPr>
              <a:t>smartphones</a:t>
            </a:r>
            <a:r>
              <a:rPr lang="en-US" sz="1100" dirty="0" smtClean="0">
                <a:latin typeface="+mj-lt"/>
              </a:rPr>
              <a:t>, which are tracked separately as data processing and wireless communications equipment, respectively.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pic>
        <p:nvPicPr>
          <p:cNvPr id="2050" name="Picture 2"/>
          <p:cNvPicPr>
            <a:picLocks noChangeAspect="1" noChangeArrowheads="1"/>
          </p:cNvPicPr>
          <p:nvPr/>
        </p:nvPicPr>
        <p:blipFill>
          <a:blip r:embed="rId5"/>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2895600" y="2667000"/>
            <a:ext cx="1947863" cy="1396581"/>
          </a:xfrm>
          <a:prstGeom prst="rect">
            <a:avLst/>
          </a:prstGeom>
          <a:noFill/>
          <a:ln w="9525">
            <a:noFill/>
            <a:miter lim="800000"/>
            <a:headEnd/>
            <a:tailEnd/>
          </a:ln>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9"/>
          <p:cNvPicPr>
            <a:picLocks noChangeAspect="1" noChangeArrowheads="1"/>
          </p:cNvPicPr>
          <p:nvPr/>
        </p:nvPicPr>
        <p:blipFill>
          <a:blip r:embed="rId9"/>
          <a:srcRect/>
          <a:stretch>
            <a:fillRect/>
          </a:stretch>
        </p:blipFill>
        <p:spPr bwMode="auto">
          <a:xfrm>
            <a:off x="6105591" y="2514600"/>
            <a:ext cx="2748197"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Rectangle 23">
            <a:hlinkClick r:id="rId10"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5"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26"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Deals Space</a:t>
            </a:r>
          </a:p>
        </p:txBody>
      </p:sp>
      <p:sp>
        <p:nvSpPr>
          <p:cNvPr id="27"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28"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Technology Trends</a:t>
            </a:r>
            <a:endParaRPr lang="en-US" sz="1600" b="1" kern="0" dirty="0">
              <a:solidFill>
                <a:schemeClr val="bg1"/>
              </a:solidFill>
              <a:latin typeface="+mj-lt"/>
              <a:cs typeface="Arial" pitchFamily="34" charset="0"/>
            </a:endParaRPr>
          </a:p>
        </p:txBody>
      </p:sp>
      <p:sp>
        <p:nvSpPr>
          <p:cNvPr id="29" name="Rectangle 28">
            <a:hlinkClick r:id="rId15"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0"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a:t>
            </a:r>
            <a:r>
              <a:rPr lang="en-US" sz="1600" b="1" kern="0" dirty="0" smtClean="0">
                <a:solidFill>
                  <a:prstClr val="white">
                    <a:lumMod val="95000"/>
                  </a:prstClr>
                </a:solidFill>
                <a:latin typeface="Calibri"/>
                <a:cs typeface="Arial" pitchFamily="34" charset="0"/>
              </a:rPr>
              <a:t>Future</a:t>
            </a:r>
            <a:endParaRPr lang="en-US" sz="1600" b="1" kern="0" dirty="0" smtClean="0">
              <a:solidFill>
                <a:schemeClr val="bg1">
                  <a:lumMod val="95000"/>
                </a:schemeClr>
              </a:solidFill>
              <a:latin typeface="+mj-lt"/>
              <a:cs typeface="Arial" pitchFamily="34" charset="0"/>
            </a:endParaRPr>
          </a:p>
        </p:txBody>
      </p:sp>
      <p:sp>
        <p:nvSpPr>
          <p:cNvPr id="43" name="Double Bracket 42"/>
          <p:cNvSpPr/>
          <p:nvPr/>
        </p:nvSpPr>
        <p:spPr>
          <a:xfrm>
            <a:off x="2819400" y="144970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45" name="Double Bracket 44"/>
          <p:cNvSpPr/>
          <p:nvPr/>
        </p:nvSpPr>
        <p:spPr>
          <a:xfrm>
            <a:off x="2819400" y="1804442"/>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46" name="Double Bracket 45"/>
          <p:cNvSpPr/>
          <p:nvPr/>
        </p:nvSpPr>
        <p:spPr>
          <a:xfrm>
            <a:off x="2819400" y="215455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47" name="Double Bracket 46"/>
          <p:cNvSpPr/>
          <p:nvPr/>
        </p:nvSpPr>
        <p:spPr>
          <a:xfrm>
            <a:off x="2819400" y="250507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48" name="Double Bracket 47"/>
          <p:cNvSpPr/>
          <p:nvPr/>
        </p:nvSpPr>
        <p:spPr>
          <a:xfrm>
            <a:off x="2819400" y="284797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49" name="Double Bracket 48"/>
          <p:cNvSpPr/>
          <p:nvPr/>
        </p:nvSpPr>
        <p:spPr>
          <a:xfrm>
            <a:off x="2819400" y="319087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50" name="Double Bracket 49"/>
          <p:cNvSpPr/>
          <p:nvPr/>
        </p:nvSpPr>
        <p:spPr>
          <a:xfrm>
            <a:off x="2819400" y="353377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51" name="Double Bracket 50"/>
          <p:cNvSpPr/>
          <p:nvPr/>
        </p:nvSpPr>
        <p:spPr>
          <a:xfrm>
            <a:off x="2819400" y="3886200"/>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52" name="Double Bracket 51"/>
          <p:cNvSpPr/>
          <p:nvPr/>
        </p:nvSpPr>
        <p:spPr>
          <a:xfrm>
            <a:off x="2819400" y="423862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33" name="Double Bracket 32"/>
          <p:cNvSpPr/>
          <p:nvPr/>
        </p:nvSpPr>
        <p:spPr>
          <a:xfrm>
            <a:off x="2828925" y="458533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34" name="Double Bracket 33"/>
          <p:cNvSpPr/>
          <p:nvPr/>
        </p:nvSpPr>
        <p:spPr>
          <a:xfrm>
            <a:off x="2819400" y="4937760"/>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sp>
        <p:nvSpPr>
          <p:cNvPr id="35" name="Double Bracket 34"/>
          <p:cNvSpPr/>
          <p:nvPr/>
        </p:nvSpPr>
        <p:spPr>
          <a:xfrm>
            <a:off x="2819400" y="5286375"/>
            <a:ext cx="3200400" cy="32004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b="1" dirty="0"/>
          </a:p>
        </p:txBody>
      </p:sp>
      <p:graphicFrame>
        <p:nvGraphicFramePr>
          <p:cNvPr id="44" name="Table 43"/>
          <p:cNvGraphicFramePr>
            <a:graphicFrameLocks noGrp="1"/>
          </p:cNvGraphicFramePr>
          <p:nvPr/>
        </p:nvGraphicFramePr>
        <p:xfrm>
          <a:off x="2819400" y="1496292"/>
          <a:ext cx="3276600" cy="4142508"/>
        </p:xfrm>
        <a:graphic>
          <a:graphicData uri="http://schemas.openxmlformats.org/drawingml/2006/table">
            <a:tbl>
              <a:tblPr firstRow="1" bandRow="1">
                <a:tableStyleId>{5C22544A-7EE6-4342-B048-85BDC9FD1C3A}</a:tableStyleId>
              </a:tblPr>
              <a:tblGrid>
                <a:gridCol w="3276600"/>
              </a:tblGrid>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Impact of Social Media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Digital Supply Chain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Cloud Adoption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Convergence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Improved Interface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Product Lifecycle Management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Hype Cycle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Priority Matrix</a:t>
                      </a:r>
                      <a:endParaRPr lang="en-US" sz="14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b="1" dirty="0" smtClean="0"/>
                        <a:t>IT Spending Trend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400" b="1"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400" b="1"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5209">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400" b="1"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33</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Impact of Social Media</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2133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International CES, the world's largest tradeshow for consumer technology, used </a:t>
            </a:r>
            <a:r>
              <a:rPr lang="en-US" sz="1100" dirty="0" err="1" smtClean="0">
                <a:latin typeface="+mj-lt"/>
              </a:rPr>
              <a:t>Facebook</a:t>
            </a:r>
            <a:r>
              <a:rPr lang="en-US" sz="1100" dirty="0" smtClean="0">
                <a:latin typeface="+mj-lt"/>
              </a:rPr>
              <a:t>, Twitter, </a:t>
            </a:r>
            <a:r>
              <a:rPr lang="en-US" sz="1100" dirty="0" err="1" smtClean="0">
                <a:latin typeface="+mj-lt"/>
              </a:rPr>
              <a:t>Flickr</a:t>
            </a:r>
            <a:r>
              <a:rPr lang="en-US" sz="1100" dirty="0" smtClean="0">
                <a:latin typeface="+mj-lt"/>
              </a:rPr>
              <a:t> and YouTube to spread the word that giveaways were on the go.</a:t>
            </a:r>
          </a:p>
          <a:p>
            <a:pPr marL="119063" indent="-119063" algn="just" eaLnBrk="0" hangingPunct="0">
              <a:lnSpc>
                <a:spcPct val="110000"/>
              </a:lnSpc>
              <a:spcBef>
                <a:spcPct val="20000"/>
              </a:spcBef>
              <a:buFont typeface="Arial" pitchFamily="34" charset="0"/>
              <a:buChar char="•"/>
              <a:defRPr/>
            </a:pPr>
            <a:r>
              <a:rPr lang="en-US" sz="1100" dirty="0" smtClean="0">
                <a:latin typeface="+mj-lt"/>
              </a:rPr>
              <a:t>Big brands like Sony, JVC &amp; Sharp used various social media sites to promote their products and run contests during the show. </a:t>
            </a:r>
          </a:p>
          <a:p>
            <a:pPr marL="119063" indent="-119063" algn="just" eaLnBrk="0" hangingPunct="0">
              <a:lnSpc>
                <a:spcPct val="110000"/>
              </a:lnSpc>
              <a:spcBef>
                <a:spcPct val="20000"/>
              </a:spcBef>
              <a:buFont typeface="Arial" pitchFamily="34" charset="0"/>
              <a:buChar char="•"/>
              <a:defRPr/>
            </a:pPr>
            <a:r>
              <a:rPr lang="en-US" sz="1100" dirty="0" smtClean="0">
                <a:latin typeface="+mj-lt"/>
              </a:rPr>
              <a:t>Best Buy has </a:t>
            </a:r>
            <a:r>
              <a:rPr lang="en-US" sz="1100" dirty="0" err="1" smtClean="0">
                <a:latin typeface="+mj-lt"/>
              </a:rPr>
              <a:t>twelpforce</a:t>
            </a:r>
            <a:r>
              <a:rPr lang="en-US" sz="1100" dirty="0" smtClean="0">
                <a:latin typeface="+mj-lt"/>
              </a:rPr>
              <a:t>, a social space for their employees to tweet and blog customer support. HP’s latest venture is 48Upper which is labeled as “the first Social Collaborative IT Management solution to fully embrace social networking and the power of the community directly within the processes that run IT.”</a:t>
            </a:r>
          </a:p>
        </p:txBody>
      </p:sp>
      <p:sp>
        <p:nvSpPr>
          <p:cNvPr id="25" name="AutoShape 7"/>
          <p:cNvSpPr>
            <a:spLocks noChangeArrowheads="1"/>
          </p:cNvSpPr>
          <p:nvPr/>
        </p:nvSpPr>
        <p:spPr bwMode="auto">
          <a:xfrm>
            <a:off x="228600" y="6172200"/>
            <a:ext cx="8686800" cy="5334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Social Media has also made it possible for manufacturers to monitor the demand, and use social media as a marketing and feedback channel. On the demand side Social Media has helped fuel demand in new markets and will play an increasingly critical role in supply chain management.</a:t>
            </a:r>
          </a:p>
        </p:txBody>
      </p:sp>
      <p:sp>
        <p:nvSpPr>
          <p:cNvPr id="26" name="Rectangle 8"/>
          <p:cNvSpPr>
            <a:spLocks noChangeArrowheads="1"/>
          </p:cNvSpPr>
          <p:nvPr/>
        </p:nvSpPr>
        <p:spPr bwMode="auto">
          <a:xfrm>
            <a:off x="152400" y="3352800"/>
            <a:ext cx="2819400" cy="26670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Panasonic uses </a:t>
            </a:r>
            <a:r>
              <a:rPr lang="en-US" sz="1100" dirty="0" err="1" smtClean="0">
                <a:latin typeface="+mj-lt"/>
              </a:rPr>
              <a:t>Facebook</a:t>
            </a:r>
            <a:r>
              <a:rPr lang="en-US" sz="1100" dirty="0" smtClean="0">
                <a:latin typeface="+mj-lt"/>
              </a:rPr>
              <a:t> and Twitter to connect with its customers and employees. Epson’s social media campaign uses </a:t>
            </a:r>
            <a:r>
              <a:rPr lang="en-US" sz="1100" dirty="0" err="1" smtClean="0">
                <a:latin typeface="+mj-lt"/>
              </a:rPr>
              <a:t>Facebook</a:t>
            </a:r>
            <a:r>
              <a:rPr lang="en-US" sz="1100" dirty="0" smtClean="0">
                <a:latin typeface="+mj-lt"/>
              </a:rPr>
              <a:t> and Twitter.</a:t>
            </a:r>
          </a:p>
          <a:p>
            <a:pPr marL="119063" indent="-119063" algn="just" eaLnBrk="0" hangingPunct="0">
              <a:lnSpc>
                <a:spcPct val="110000"/>
              </a:lnSpc>
              <a:spcBef>
                <a:spcPct val="20000"/>
              </a:spcBef>
              <a:buFont typeface="Arial" pitchFamily="34" charset="0"/>
              <a:buChar char="•"/>
              <a:defRPr/>
            </a:pPr>
            <a:endParaRPr lang="en-US" sz="1100" dirty="0" smtClean="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 They created video campaigns on </a:t>
            </a:r>
            <a:r>
              <a:rPr lang="en-US" sz="1100" dirty="0" err="1" smtClean="0">
                <a:latin typeface="+mj-lt"/>
              </a:rPr>
              <a:t>DailyMotion</a:t>
            </a:r>
            <a:r>
              <a:rPr lang="en-US" sz="1100" dirty="0" smtClean="0">
                <a:latin typeface="+mj-lt"/>
              </a:rPr>
              <a:t>, </a:t>
            </a:r>
            <a:r>
              <a:rPr lang="en-US" sz="1100" dirty="0" err="1" smtClean="0">
                <a:latin typeface="+mj-lt"/>
              </a:rPr>
              <a:t>Flickr</a:t>
            </a:r>
            <a:r>
              <a:rPr lang="en-US" sz="1100" dirty="0" smtClean="0">
                <a:latin typeface="+mj-lt"/>
              </a:rPr>
              <a:t>, </a:t>
            </a:r>
            <a:r>
              <a:rPr lang="en-US" sz="1100" dirty="0" err="1" smtClean="0">
                <a:latin typeface="+mj-lt"/>
              </a:rPr>
              <a:t>MegaVideo</a:t>
            </a:r>
            <a:r>
              <a:rPr lang="en-US" sz="1100" dirty="0" smtClean="0">
                <a:latin typeface="+mj-lt"/>
              </a:rPr>
              <a:t> and YouTube featuring </a:t>
            </a:r>
            <a:r>
              <a:rPr lang="en-US" sz="1100" dirty="0" err="1" smtClean="0">
                <a:latin typeface="+mj-lt"/>
              </a:rPr>
              <a:t>howtos</a:t>
            </a:r>
            <a:r>
              <a:rPr lang="en-US" sz="1100" dirty="0" smtClean="0">
                <a:latin typeface="+mj-lt"/>
              </a:rPr>
              <a:t> designed to get customers excited about the Epson brand.</a:t>
            </a:r>
          </a:p>
          <a:p>
            <a:pPr marL="119063" indent="-119063" algn="just" eaLnBrk="0" hangingPunct="0">
              <a:lnSpc>
                <a:spcPct val="110000"/>
              </a:lnSpc>
              <a:spcBef>
                <a:spcPct val="20000"/>
              </a:spcBef>
              <a:buFont typeface="Arial" pitchFamily="34" charset="0"/>
              <a:buChar char="•"/>
              <a:defRPr/>
            </a:pPr>
            <a:endParaRPr lang="en-US" sz="1100" dirty="0" smtClean="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Social media is all pervasive and is today part of the CE product design, promotion and support landscape.</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Impact of Social Media</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3048000" y="2971800"/>
            <a:ext cx="5943600" cy="3048000"/>
          </a:xfrm>
          <a:prstGeom prst="roundRect">
            <a:avLst>
              <a:gd name="adj" fmla="val 9971"/>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The fact that Social Media can extend a company’s web presence far beyond the limits of its e-commerce, lead generation or information sites.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ability of Social Media to build awareness of products and brands by attraction rather than interruption, and by pulling rather than pushing. Consumers enjoy the discovery process and don’t feel annoyed by it.</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fact that it helps reach target markets that are difficult or expensive to reach using conventional means.	</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Social media like YouTube will be used to provide demand insights that can be used to improve performance as well as areas where companies can influence purchase decisions.</a:t>
            </a:r>
          </a:p>
          <a:p>
            <a:pPr marL="119063" indent="-119063" algn="just" eaLnBrk="0" hangingPunct="0">
              <a:lnSpc>
                <a:spcPct val="110000"/>
              </a:lnSpc>
              <a:spcBef>
                <a:spcPct val="20000"/>
              </a:spcBef>
              <a:buFont typeface="Arial" pitchFamily="34" charset="0"/>
              <a:buChar char="•"/>
              <a:defRPr/>
            </a:pPr>
            <a:r>
              <a:rPr lang="en-US" sz="1100" dirty="0" smtClean="0">
                <a:latin typeface="+mj-lt"/>
              </a:rPr>
              <a:t>Social media will be used for demand sensing driving the supply chain especially for new products.</a:t>
            </a:r>
          </a:p>
          <a:p>
            <a:pPr marL="119063" indent="-119063" algn="just" eaLnBrk="0" hangingPunct="0">
              <a:lnSpc>
                <a:spcPct val="110000"/>
              </a:lnSpc>
              <a:spcBef>
                <a:spcPct val="20000"/>
              </a:spcBef>
              <a:buFont typeface="Arial" pitchFamily="34" charset="0"/>
              <a:buChar char="•"/>
              <a:defRPr/>
            </a:pPr>
            <a:r>
              <a:rPr lang="en-US" sz="1100" dirty="0" smtClean="0">
                <a:latin typeface="+mj-lt"/>
              </a:rPr>
              <a:t>Social analytics will be used to get information on competition and tuning the supply chain to capitalize on weaknesses of the competition.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34</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Digital Supply Chain</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10668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Digital content delivered to smart phones, computers, tablets and TVs is shaping consumption and the demand for devices. </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response from CE manufacturers to innovations in the delivery of digital content will decide competitiveness and growth.</a:t>
            </a:r>
          </a:p>
        </p:txBody>
      </p:sp>
      <p:sp>
        <p:nvSpPr>
          <p:cNvPr id="25" name="AutoShape 7"/>
          <p:cNvSpPr>
            <a:spLocks noChangeArrowheads="1"/>
          </p:cNvSpPr>
          <p:nvPr/>
        </p:nvSpPr>
        <p:spPr bwMode="auto">
          <a:xfrm>
            <a:off x="228600" y="6400800"/>
            <a:ext cx="8686800" cy="3048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Digital content owners are driving the need for devices.</a:t>
            </a:r>
          </a:p>
        </p:txBody>
      </p:sp>
      <p:sp>
        <p:nvSpPr>
          <p:cNvPr id="26" name="Rectangle 8"/>
          <p:cNvSpPr>
            <a:spLocks noChangeArrowheads="1"/>
          </p:cNvSpPr>
          <p:nvPr/>
        </p:nvSpPr>
        <p:spPr bwMode="auto">
          <a:xfrm>
            <a:off x="152400" y="3352800"/>
            <a:ext cx="2667000" cy="2895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By setting an embedded device with performance boundaries for components Diebold is notified when one of the ATM's electronic devices is at risk of failure, hence improving customer service. </a:t>
            </a:r>
          </a:p>
          <a:p>
            <a:pPr marL="119063" indent="-119063" algn="just" eaLnBrk="0" hangingPunct="0">
              <a:lnSpc>
                <a:spcPct val="110000"/>
              </a:lnSpc>
              <a:spcBef>
                <a:spcPct val="20000"/>
              </a:spcBef>
              <a:buFont typeface="Arial" pitchFamily="34" charset="0"/>
              <a:buChar char="•"/>
              <a:defRPr/>
            </a:pPr>
            <a:r>
              <a:rPr lang="en-US" sz="1100" dirty="0" smtClean="0">
                <a:latin typeface="+mj-lt"/>
              </a:rPr>
              <a:t> Sony, Toshiba, LG and others have complementary products and/or accessories that are timed to release with the </a:t>
            </a:r>
            <a:r>
              <a:rPr lang="en-US" sz="1100" dirty="0" err="1" smtClean="0">
                <a:latin typeface="+mj-lt"/>
              </a:rPr>
              <a:t>GoogleTV</a:t>
            </a:r>
            <a:r>
              <a:rPr lang="en-US" sz="1100" dirty="0" smtClean="0">
                <a:latin typeface="+mj-lt"/>
              </a:rPr>
              <a:t> software. Any delays will directly impact these supply chains.</a:t>
            </a:r>
          </a:p>
          <a:p>
            <a:pPr marL="119063" indent="-119063" algn="just" eaLnBrk="0" hangingPunct="0">
              <a:lnSpc>
                <a:spcPct val="110000"/>
              </a:lnSpc>
              <a:spcBef>
                <a:spcPct val="20000"/>
              </a:spcBef>
              <a:buFont typeface="Arial" pitchFamily="34" charset="0"/>
              <a:buChar char="•"/>
              <a:defRPr/>
            </a:pPr>
            <a:r>
              <a:rPr lang="en-US" sz="1100" dirty="0" smtClean="0">
                <a:latin typeface="+mj-lt"/>
              </a:rPr>
              <a:t> Google TV provides remote control apps for your smart phone or </a:t>
            </a:r>
            <a:r>
              <a:rPr lang="en-US" sz="1100" dirty="0" err="1" smtClean="0">
                <a:latin typeface="+mj-lt"/>
              </a:rPr>
              <a:t>iPad</a:t>
            </a:r>
            <a:r>
              <a:rPr lang="en-US" sz="1100" dirty="0" smtClean="0">
                <a:latin typeface="+mj-lt"/>
              </a:rPr>
              <a:t> so that you can control the TV from those</a:t>
            </a:r>
          </a:p>
          <a:p>
            <a:pPr marL="119063" indent="-119063" algn="just" eaLnBrk="0" hangingPunct="0">
              <a:lnSpc>
                <a:spcPct val="110000"/>
              </a:lnSpc>
              <a:spcBef>
                <a:spcPct val="20000"/>
              </a:spcBef>
              <a:buFont typeface="Arial" pitchFamily="34" charset="0"/>
              <a:buChar char="•"/>
              <a:defRPr/>
            </a:pPr>
            <a:r>
              <a:rPr lang="en-US" sz="1100" dirty="0" smtClean="0">
                <a:latin typeface="+mj-lt"/>
              </a:rPr>
              <a:t>devices. </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Digital Supply Chain</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9" name="Rounded Rectangle 28"/>
          <p:cNvSpPr/>
          <p:nvPr/>
        </p:nvSpPr>
        <p:spPr>
          <a:xfrm>
            <a:off x="2895600" y="1828800"/>
            <a:ext cx="6096000" cy="4419600"/>
          </a:xfrm>
          <a:prstGeom prst="roundRect">
            <a:avLst>
              <a:gd name="adj" fmla="val 8462"/>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Digital streaming technology makes it possible to stream content anywhere, anytime.</a:t>
            </a:r>
          </a:p>
          <a:p>
            <a:pPr marL="119063" indent="-119063" algn="just" eaLnBrk="0" hangingPunct="0">
              <a:lnSpc>
                <a:spcPct val="110000"/>
              </a:lnSpc>
              <a:spcBef>
                <a:spcPct val="20000"/>
              </a:spcBef>
              <a:buFont typeface="Arial" pitchFamily="34" charset="0"/>
              <a:buChar char="•"/>
              <a:defRPr/>
            </a:pPr>
            <a:r>
              <a:rPr lang="en-US" sz="1100" dirty="0" smtClean="0">
                <a:latin typeface="+mj-lt"/>
              </a:rPr>
              <a:t>Market acceptance for enhancements in digital delivery and usage, including cloud computing and mobile phone applications.</a:t>
            </a:r>
          </a:p>
          <a:p>
            <a:pPr marL="119063" indent="-119063" algn="just" eaLnBrk="0" hangingPunct="0">
              <a:lnSpc>
                <a:spcPct val="110000"/>
              </a:lnSpc>
              <a:spcBef>
                <a:spcPct val="20000"/>
              </a:spcBef>
              <a:buFont typeface="Arial" pitchFamily="34" charset="0"/>
              <a:buChar char="•"/>
              <a:defRPr/>
            </a:pPr>
            <a:r>
              <a:rPr lang="en-US" sz="1100" dirty="0" smtClean="0">
                <a:latin typeface="+mj-lt"/>
              </a:rPr>
              <a:t>On-chip firmware that acts as a platform to support improved security and operability of consumer devices. </a:t>
            </a:r>
          </a:p>
          <a:p>
            <a:pPr marL="119063" indent="-119063" algn="just" eaLnBrk="0" hangingPunct="0">
              <a:lnSpc>
                <a:spcPct val="110000"/>
              </a:lnSpc>
              <a:spcBef>
                <a:spcPct val="20000"/>
              </a:spcBef>
              <a:buFont typeface="Arial" pitchFamily="34" charset="0"/>
              <a:buChar char="•"/>
              <a:defRPr/>
            </a:pPr>
            <a:r>
              <a:rPr lang="en-US" sz="1100" dirty="0" smtClean="0">
                <a:latin typeface="+mj-lt"/>
              </a:rPr>
              <a:t>Embedded software that enables manufacturers to manage capacity across networks.</a:t>
            </a:r>
          </a:p>
          <a:p>
            <a:pPr marL="119063" indent="-119063" algn="just" eaLnBrk="0" hangingPunct="0">
              <a:lnSpc>
                <a:spcPct val="110000"/>
              </a:lnSpc>
              <a:spcBef>
                <a:spcPct val="20000"/>
              </a:spcBef>
              <a:buFont typeface="Arial" pitchFamily="34" charset="0"/>
              <a:buChar char="•"/>
              <a:defRPr/>
            </a:pPr>
            <a:r>
              <a:rPr lang="en-US" sz="1100" dirty="0" smtClean="0">
                <a:latin typeface="+mj-lt"/>
              </a:rPr>
              <a:t>Remote diagnostics that can identify component issues before user even knows there's a problem.</a:t>
            </a:r>
          </a:p>
          <a:p>
            <a:pPr marL="119063" indent="-119063" algn="just" eaLnBrk="0" hangingPunct="0">
              <a:lnSpc>
                <a:spcPct val="110000"/>
              </a:lnSpc>
              <a:spcBef>
                <a:spcPct val="20000"/>
              </a:spcBef>
              <a:buFont typeface="Arial" pitchFamily="34" charset="0"/>
              <a:buChar char="•"/>
              <a:defRPr/>
            </a:pPr>
            <a:r>
              <a:rPr lang="en-US" sz="1100" dirty="0" smtClean="0">
                <a:latin typeface="+mj-lt"/>
              </a:rPr>
              <a:t>Content download that can turn smart phones into media displays.</a:t>
            </a:r>
          </a:p>
          <a:p>
            <a:pPr marL="119063" indent="-119063" algn="just" eaLnBrk="0" hangingPunct="0">
              <a:lnSpc>
                <a:spcPct val="110000"/>
              </a:lnSpc>
              <a:spcBef>
                <a:spcPct val="20000"/>
              </a:spcBef>
              <a:buFont typeface="Arial" pitchFamily="34" charset="0"/>
              <a:buChar char="•"/>
              <a:defRPr/>
            </a:pPr>
            <a:r>
              <a:rPr lang="en-US" sz="1100" dirty="0" smtClean="0">
                <a:latin typeface="+mj-lt"/>
              </a:rPr>
              <a:t>More intelligence being built into electronic devices with concepts like "System on a chip". </a:t>
            </a:r>
          </a:p>
          <a:p>
            <a:pPr marL="119063" indent="-119063" algn="just" eaLnBrk="0" hangingPunct="0">
              <a:lnSpc>
                <a:spcPct val="110000"/>
              </a:lnSpc>
              <a:spcBef>
                <a:spcPct val="20000"/>
              </a:spcBef>
              <a:defRPr/>
            </a:pP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In near future, supply chain design and planning will have to incorporate content delivery as part of their planning processes in addition to the physical supply chain.</a:t>
            </a:r>
          </a:p>
          <a:p>
            <a:pPr marL="119063" indent="-119063" algn="just" eaLnBrk="0" hangingPunct="0">
              <a:lnSpc>
                <a:spcPct val="110000"/>
              </a:lnSpc>
              <a:spcBef>
                <a:spcPct val="20000"/>
              </a:spcBef>
              <a:buFont typeface="Arial" pitchFamily="34" charset="0"/>
              <a:buChar char="•"/>
              <a:defRPr/>
            </a:pPr>
            <a:r>
              <a:rPr lang="en-US" sz="1100" dirty="0" smtClean="0">
                <a:latin typeface="+mj-lt"/>
              </a:rPr>
              <a:t>With digital content being used, digital asset management and digital rights management will become critical.</a:t>
            </a:r>
          </a:p>
          <a:p>
            <a:pPr marL="119063" indent="-119063" algn="just" eaLnBrk="0" hangingPunct="0">
              <a:lnSpc>
                <a:spcPct val="110000"/>
              </a:lnSpc>
              <a:spcBef>
                <a:spcPct val="20000"/>
              </a:spcBef>
              <a:buFont typeface="Arial" pitchFamily="34" charset="0"/>
              <a:buChar char="•"/>
              <a:defRPr/>
            </a:pPr>
            <a:r>
              <a:rPr lang="en-US" sz="1100" dirty="0" smtClean="0">
                <a:latin typeface="+mj-lt"/>
              </a:rPr>
              <a:t>Digital content will become of commonplace use for all consumer electronics. </a:t>
            </a:r>
            <a:r>
              <a:rPr lang="en-US" sz="1100" dirty="0" err="1" smtClean="0">
                <a:latin typeface="+mj-lt"/>
              </a:rPr>
              <a:t>Eg</a:t>
            </a:r>
            <a:r>
              <a:rPr lang="en-US" sz="1100" dirty="0" smtClean="0">
                <a:latin typeface="+mj-lt"/>
              </a:rPr>
              <a:t>: Applications in the refrigerators which can take a photograph and transmit information about its contents to the mobile phone or tablet.</a:t>
            </a:r>
          </a:p>
          <a:p>
            <a:pPr marL="119063" indent="-119063" algn="just" eaLnBrk="0" hangingPunct="0">
              <a:lnSpc>
                <a:spcPct val="110000"/>
              </a:lnSpc>
              <a:spcBef>
                <a:spcPct val="20000"/>
              </a:spcBef>
              <a:buFont typeface="Arial" pitchFamily="34" charset="0"/>
              <a:buChar char="•"/>
              <a:defRPr/>
            </a:pPr>
            <a:r>
              <a:rPr lang="en-US" sz="1100" dirty="0" smtClean="0">
                <a:latin typeface="+mj-lt"/>
              </a:rPr>
              <a:t>In addition to business devices, consumer devices will come with embedded applications and software that transmit the health of the appliance to the manufacturer who then raises a service call for the same.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35</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Cloud Adoption</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12192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Electronic design ecosystem is actively laying the groundwork for supporting cloud computing. </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There are intensive investigations, collaboration and testing activities going on, and much, much more on the horizon.</a:t>
            </a:r>
          </a:p>
          <a:p>
            <a:pPr marL="119063" indent="-119063" algn="just" eaLnBrk="0" hangingPunct="0">
              <a:lnSpc>
                <a:spcPct val="110000"/>
              </a:lnSpc>
              <a:spcBef>
                <a:spcPct val="20000"/>
              </a:spcBef>
              <a:buFont typeface="Arial" pitchFamily="34" charset="0"/>
              <a:buChar char="•"/>
              <a:defRPr/>
            </a:pPr>
            <a:r>
              <a:rPr lang="en-US" sz="1100" dirty="0" smtClean="0">
                <a:latin typeface="+mj-lt"/>
              </a:rPr>
              <a:t>In addition to all of this activity, however, it will take a leap of faith at the most senior level at a customer before real adoption commences.</a:t>
            </a:r>
          </a:p>
        </p:txBody>
      </p:sp>
      <p:sp>
        <p:nvSpPr>
          <p:cNvPr id="25" name="AutoShape 7"/>
          <p:cNvSpPr>
            <a:spLocks noChangeArrowheads="1"/>
          </p:cNvSpPr>
          <p:nvPr/>
        </p:nvSpPr>
        <p:spPr bwMode="auto">
          <a:xfrm>
            <a:off x="228600" y="6248400"/>
            <a:ext cx="8686800" cy="4572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Convergence of consumer electronics devices and industries is now coming together at a fast pace, with the tablet form factor serving a tangible representation of that convergence, since it is part </a:t>
            </a:r>
            <a:r>
              <a:rPr lang="en-US" sz="1200" b="1" dirty="0" err="1" smtClean="0">
                <a:solidFill>
                  <a:schemeClr val="tx1"/>
                </a:solidFill>
                <a:latin typeface="+mj-lt"/>
              </a:rPr>
              <a:t>smartphone</a:t>
            </a:r>
            <a:r>
              <a:rPr lang="en-US" sz="1200" b="1" dirty="0" smtClean="0">
                <a:solidFill>
                  <a:schemeClr val="tx1"/>
                </a:solidFill>
                <a:latin typeface="+mj-lt"/>
              </a:rPr>
              <a:t> and part notebook</a:t>
            </a:r>
          </a:p>
        </p:txBody>
      </p:sp>
      <p:sp>
        <p:nvSpPr>
          <p:cNvPr id="26" name="Rectangle 8"/>
          <p:cNvSpPr>
            <a:spLocks noChangeArrowheads="1"/>
          </p:cNvSpPr>
          <p:nvPr/>
        </p:nvSpPr>
        <p:spPr bwMode="auto">
          <a:xfrm>
            <a:off x="152400" y="3352800"/>
            <a:ext cx="2667000" cy="2438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Early stages of convergence have already begun to infiltrate our daily lives by changing mundane objects such as televisions and telephones into appliance/PC hybrids known as information appliances.</a:t>
            </a:r>
          </a:p>
          <a:p>
            <a:pPr marL="119063" indent="-119063" algn="just" eaLnBrk="0" hangingPunct="0">
              <a:lnSpc>
                <a:spcPct val="110000"/>
              </a:lnSpc>
              <a:spcBef>
                <a:spcPct val="20000"/>
              </a:spcBef>
              <a:buFont typeface="Arial" pitchFamily="34" charset="0"/>
              <a:buChar char="•"/>
              <a:defRPr/>
            </a:pPr>
            <a:r>
              <a:rPr lang="en-US" sz="1100" dirty="0" smtClean="0">
                <a:latin typeface="+mj-lt"/>
              </a:rPr>
              <a:t> Google TV provides remote control apps for your smart phone or </a:t>
            </a:r>
            <a:r>
              <a:rPr lang="en-US" sz="1100" dirty="0" err="1" smtClean="0">
                <a:latin typeface="+mj-lt"/>
              </a:rPr>
              <a:t>iPad</a:t>
            </a:r>
            <a:r>
              <a:rPr lang="en-US" sz="1100" dirty="0" smtClean="0">
                <a:latin typeface="+mj-lt"/>
              </a:rPr>
              <a:t> so that you can control the TV/other appliances from those devices. </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Cloud Adoption</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1" name="Rounded Rectangle 10"/>
          <p:cNvSpPr/>
          <p:nvPr/>
        </p:nvSpPr>
        <p:spPr>
          <a:xfrm>
            <a:off x="2895600" y="2209800"/>
            <a:ext cx="6096000" cy="3657600"/>
          </a:xfrm>
          <a:prstGeom prst="roundRect">
            <a:avLst>
              <a:gd name="adj" fmla="val 8462"/>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Instant access to all of the compute resources necessary to match the highest demand peaks,</a:t>
            </a:r>
          </a:p>
          <a:p>
            <a:pPr marL="119063" indent="-119063" algn="just" eaLnBrk="0" hangingPunct="0">
              <a:lnSpc>
                <a:spcPct val="110000"/>
              </a:lnSpc>
              <a:spcBef>
                <a:spcPct val="20000"/>
              </a:spcBef>
              <a:buFont typeface="Arial" pitchFamily="34" charset="0"/>
              <a:buChar char="•"/>
              <a:defRPr/>
            </a:pPr>
            <a:r>
              <a:rPr lang="en-US" sz="1100" dirty="0" smtClean="0">
                <a:latin typeface="+mj-lt"/>
              </a:rPr>
              <a:t> Instant elasticity needed to stop paying for those resources when the demand peaks are over.</a:t>
            </a:r>
          </a:p>
          <a:p>
            <a:pPr marL="119063" indent="-119063" algn="just" eaLnBrk="0" hangingPunct="0">
              <a:lnSpc>
                <a:spcPct val="110000"/>
              </a:lnSpc>
              <a:spcBef>
                <a:spcPct val="20000"/>
              </a:spcBef>
              <a:buFont typeface="Arial" pitchFamily="34" charset="0"/>
              <a:buChar char="•"/>
              <a:defRPr/>
            </a:pPr>
            <a:r>
              <a:rPr lang="en-US" sz="1100" dirty="0" smtClean="0">
                <a:latin typeface="+mj-lt"/>
              </a:rPr>
              <a:t> As this benefit is delivered as a managed service, customers can refocus on their core competencies, while focusing less on doubling data center capacity every two years. </a:t>
            </a:r>
          </a:p>
          <a:p>
            <a:pPr marL="119063" indent="-119063" algn="just" eaLnBrk="0" hangingPunct="0">
              <a:lnSpc>
                <a:spcPct val="110000"/>
              </a:lnSpc>
              <a:spcBef>
                <a:spcPct val="20000"/>
              </a:spcBef>
              <a:defRPr/>
            </a:pPr>
            <a:r>
              <a:rPr lang="en-US" sz="1100" dirty="0" smtClean="0">
                <a:latin typeface="+mj-lt"/>
              </a:rPr>
              <a:t> </a:t>
            </a: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For the electronics design and semiconductor industry, uncertainty lies in revamping of tools to fit cloud infrastructure, business model and data and IP security over cloud network.</a:t>
            </a:r>
          </a:p>
          <a:p>
            <a:pPr marL="119063" indent="-119063" algn="just" eaLnBrk="0" hangingPunct="0">
              <a:lnSpc>
                <a:spcPct val="110000"/>
              </a:lnSpc>
              <a:spcBef>
                <a:spcPct val="20000"/>
              </a:spcBef>
              <a:buFont typeface="Arial" pitchFamily="34" charset="0"/>
              <a:buChar char="•"/>
              <a:defRPr/>
            </a:pPr>
            <a:r>
              <a:rPr lang="en-US" sz="1100" dirty="0" smtClean="0">
                <a:latin typeface="+mj-lt"/>
              </a:rPr>
              <a:t>In anticipation of this major shift, there are few key strategies that electronics and  semiconductor manufacturers and suppliers should consider implementing:</a:t>
            </a:r>
          </a:p>
          <a:p>
            <a:pPr marL="119063" indent="-119063" algn="just" eaLnBrk="0" hangingPunct="0">
              <a:lnSpc>
                <a:spcPct val="110000"/>
              </a:lnSpc>
              <a:spcBef>
                <a:spcPct val="20000"/>
              </a:spcBef>
              <a:buFont typeface="Arial" pitchFamily="34" charset="0"/>
              <a:buChar char="•"/>
              <a:defRPr/>
            </a:pPr>
            <a:r>
              <a:rPr lang="en-US" sz="1100" dirty="0" smtClean="0">
                <a:latin typeface="+mj-lt"/>
              </a:rPr>
              <a:t> Recognize &amp; anticipate significant changes in demand levels for enterprise computing, with cloud service providers moving into position as the dominant buyers in the marketplace for computing infrastructure. </a:t>
            </a:r>
          </a:p>
          <a:p>
            <a:pPr marL="119063" indent="-119063" algn="just" eaLnBrk="0" hangingPunct="0">
              <a:lnSpc>
                <a:spcPct val="110000"/>
              </a:lnSpc>
              <a:spcBef>
                <a:spcPct val="20000"/>
              </a:spcBef>
              <a:buFont typeface="Arial" pitchFamily="34" charset="0"/>
              <a:buChar char="•"/>
              <a:defRPr/>
            </a:pPr>
            <a:r>
              <a:rPr lang="en-US" sz="1100" dirty="0" smtClean="0">
                <a:latin typeface="+mj-lt"/>
              </a:rPr>
              <a:t> Work with growing needs of cloud computing service providers to adapt product requirements, and focus, in particular, on the density and high virtualization of cloud computing architectures. </a:t>
            </a:r>
          </a:p>
          <a:p>
            <a:pPr marL="119063" indent="-119063" algn="just" eaLnBrk="0" hangingPunct="0">
              <a:lnSpc>
                <a:spcPct val="110000"/>
              </a:lnSpc>
              <a:spcBef>
                <a:spcPct val="20000"/>
              </a:spcBef>
              <a:buFont typeface="Arial" pitchFamily="34" charset="0"/>
              <a:buChar char="•"/>
              <a:defRPr/>
            </a:pPr>
            <a:r>
              <a:rPr lang="en-US" sz="1100" dirty="0" smtClean="0">
                <a:latin typeface="+mj-lt"/>
              </a:rPr>
              <a:t> Shape the product set designed for end-users and consumers around the needs for remote accessing and processing from cloud computing service providers, not intensive "end-node" computing.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36</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 Convergence</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1371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The line between traditional data-centric devices like PCs and PDAs and media-centric devices like TVs and portable media players is becoming blurry because consumers are demanding products that can handle both. </a:t>
            </a:r>
          </a:p>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New generation of consumer gadgets must handle both media and data on the same platform. </a:t>
            </a:r>
          </a:p>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Such convergence is driving many traditional data-centric companies such as Microsoft and Cisco to enter the consumer market, creating fierce competition for traditional consumer brands.</a:t>
            </a:r>
          </a:p>
        </p:txBody>
      </p:sp>
      <p:sp>
        <p:nvSpPr>
          <p:cNvPr id="25" name="AutoShape 7"/>
          <p:cNvSpPr>
            <a:spLocks noChangeArrowheads="1"/>
          </p:cNvSpPr>
          <p:nvPr/>
        </p:nvSpPr>
        <p:spPr bwMode="auto">
          <a:xfrm>
            <a:off x="228600" y="6248400"/>
            <a:ext cx="8686800" cy="4572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Convergence of consumer electronics devices and industries is now coming together at a fast pace, with the tablet form factor serving a tangible representation of that convergence, since it is part </a:t>
            </a:r>
            <a:r>
              <a:rPr lang="en-US" sz="1200" b="1" dirty="0" err="1" smtClean="0">
                <a:solidFill>
                  <a:schemeClr val="tx1"/>
                </a:solidFill>
                <a:latin typeface="+mj-lt"/>
              </a:rPr>
              <a:t>smartphone</a:t>
            </a:r>
            <a:r>
              <a:rPr lang="en-US" sz="1200" b="1" dirty="0" smtClean="0">
                <a:solidFill>
                  <a:schemeClr val="tx1"/>
                </a:solidFill>
                <a:latin typeface="+mj-lt"/>
              </a:rPr>
              <a:t> and part notebook</a:t>
            </a:r>
          </a:p>
        </p:txBody>
      </p:sp>
      <p:sp>
        <p:nvSpPr>
          <p:cNvPr id="26" name="Rectangle 8"/>
          <p:cNvSpPr>
            <a:spLocks noChangeArrowheads="1"/>
          </p:cNvSpPr>
          <p:nvPr/>
        </p:nvSpPr>
        <p:spPr bwMode="auto">
          <a:xfrm>
            <a:off x="152400" y="3352800"/>
            <a:ext cx="2667000" cy="2438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Early stages of convergence have already begun to infiltrate our daily lives by changing mundane objects such as televisions and telephones into appliance/PC hybrids known as information appliances.</a:t>
            </a:r>
          </a:p>
          <a:p>
            <a:pPr marL="119063" indent="-119063" algn="just" eaLnBrk="0" hangingPunct="0">
              <a:lnSpc>
                <a:spcPct val="110000"/>
              </a:lnSpc>
              <a:spcBef>
                <a:spcPct val="20000"/>
              </a:spcBef>
              <a:buFont typeface="Arial" pitchFamily="34" charset="0"/>
              <a:buChar char="•"/>
              <a:defRPr/>
            </a:pPr>
            <a:r>
              <a:rPr lang="en-US" sz="1100" dirty="0" smtClean="0">
                <a:latin typeface="+mj-lt"/>
              </a:rPr>
              <a:t> Google TV provides remote control apps for your smart phone or </a:t>
            </a:r>
            <a:r>
              <a:rPr lang="en-US" sz="1100" dirty="0" err="1" smtClean="0">
                <a:latin typeface="+mj-lt"/>
              </a:rPr>
              <a:t>iPad</a:t>
            </a:r>
            <a:r>
              <a:rPr lang="en-US" sz="1100" dirty="0" smtClean="0">
                <a:latin typeface="+mj-lt"/>
              </a:rPr>
              <a:t> so that you can control the TV/other appliances from those devices. </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Convergence</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1" name="Rounded Rectangle 10"/>
          <p:cNvSpPr/>
          <p:nvPr/>
        </p:nvSpPr>
        <p:spPr>
          <a:xfrm>
            <a:off x="2895600" y="2743200"/>
            <a:ext cx="6096000" cy="3124200"/>
          </a:xfrm>
          <a:prstGeom prst="roundRect">
            <a:avLst>
              <a:gd name="adj" fmla="val 8462"/>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High consumer demand to control the various smart devices and electronic appliances being used in a single household.</a:t>
            </a:r>
          </a:p>
          <a:p>
            <a:pPr marL="119063" indent="-119063" algn="just" eaLnBrk="0" hangingPunct="0">
              <a:lnSpc>
                <a:spcPct val="110000"/>
              </a:lnSpc>
              <a:spcBef>
                <a:spcPct val="20000"/>
              </a:spcBef>
              <a:buFont typeface="Arial" pitchFamily="34" charset="0"/>
              <a:buChar char="•"/>
              <a:defRPr/>
            </a:pPr>
            <a:r>
              <a:rPr lang="en-US" sz="1100" dirty="0" smtClean="0">
                <a:latin typeface="+mj-lt"/>
              </a:rPr>
              <a:t> Availability of technologies like System on a chip, embedded software, remote diagnostics, etc.</a:t>
            </a:r>
          </a:p>
          <a:p>
            <a:pPr marL="119063" indent="-119063" algn="just" eaLnBrk="0" hangingPunct="0">
              <a:lnSpc>
                <a:spcPct val="110000"/>
              </a:lnSpc>
              <a:spcBef>
                <a:spcPct val="20000"/>
              </a:spcBef>
              <a:buFont typeface="Arial" pitchFamily="34" charset="0"/>
              <a:buChar char="•"/>
              <a:defRPr/>
            </a:pPr>
            <a:r>
              <a:rPr lang="en-US" sz="1100" dirty="0" smtClean="0">
                <a:latin typeface="+mj-lt"/>
              </a:rPr>
              <a:t> Purchasing power of consumers</a:t>
            </a:r>
          </a:p>
          <a:p>
            <a:pPr marL="119063" indent="-119063" algn="just" eaLnBrk="0" hangingPunct="0">
              <a:lnSpc>
                <a:spcPct val="110000"/>
              </a:lnSpc>
              <a:spcBef>
                <a:spcPct val="20000"/>
              </a:spcBef>
              <a:defRPr/>
            </a:pPr>
            <a:r>
              <a:rPr lang="en-US" sz="1100" dirty="0" smtClean="0">
                <a:latin typeface="+mj-lt"/>
              </a:rPr>
              <a:t> </a:t>
            </a: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Digital content will become of commonplace use for all consumer electronics. </a:t>
            </a:r>
            <a:r>
              <a:rPr lang="en-US" sz="1100" dirty="0" err="1" smtClean="0">
                <a:latin typeface="+mj-lt"/>
              </a:rPr>
              <a:t>Eg</a:t>
            </a:r>
            <a:r>
              <a:rPr lang="en-US" sz="1100" dirty="0" smtClean="0">
                <a:latin typeface="+mj-lt"/>
              </a:rPr>
              <a:t>: Applications in the refrigerators which can take a photograph and transmit information about its contents to the mobile phone or tablet.</a:t>
            </a:r>
          </a:p>
          <a:p>
            <a:pPr marL="119063" indent="-119063" algn="just" eaLnBrk="0" hangingPunct="0">
              <a:lnSpc>
                <a:spcPct val="110000"/>
              </a:lnSpc>
              <a:spcBef>
                <a:spcPct val="20000"/>
              </a:spcBef>
              <a:buFont typeface="Arial" pitchFamily="34" charset="0"/>
              <a:buChar char="•"/>
              <a:defRPr/>
            </a:pPr>
            <a:r>
              <a:rPr lang="en-US" sz="1100" dirty="0" smtClean="0">
                <a:latin typeface="+mj-lt"/>
              </a:rPr>
              <a:t>Apple will continue to be a leader not only in design, software and system integration, but also in ecosystem convergence, since already its iPod music player, </a:t>
            </a:r>
            <a:r>
              <a:rPr lang="en-US" sz="1100" dirty="0" err="1" smtClean="0">
                <a:latin typeface="+mj-lt"/>
              </a:rPr>
              <a:t>iPhone</a:t>
            </a:r>
            <a:r>
              <a:rPr lang="en-US" sz="1100" dirty="0" smtClean="0">
                <a:latin typeface="+mj-lt"/>
              </a:rPr>
              <a:t> mobile handset, Apple TV set-top box and </a:t>
            </a:r>
            <a:r>
              <a:rPr lang="en-US" sz="1100" dirty="0" err="1" smtClean="0">
                <a:latin typeface="+mj-lt"/>
              </a:rPr>
              <a:t>MacBook</a:t>
            </a:r>
            <a:r>
              <a:rPr lang="en-US" sz="1100" dirty="0" smtClean="0">
                <a:latin typeface="+mj-lt"/>
              </a:rPr>
              <a:t> laptops all share software and hardware components, reaping the benefits of volume purchasing and simplified manufacturing promised by convergence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37</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kern="0" smtClean="0">
                <a:cs typeface="Arial" pitchFamily="34" charset="0"/>
              </a:rPr>
              <a:t>Improved Interface</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16002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To date, most connected devices have suffered from extending their capabilities by simply offering a web-browser.</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Trying to write email on a recent internet television would be a never ending task</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“It’s not just about the device itself; it’s about connecting all the devices together and sharing content. In a few years, all consumer electronic products will be able to share content – quickly and seamlessly – in a way that is transparent to the user.” -  Dr. Henry </a:t>
            </a:r>
            <a:r>
              <a:rPr lang="en-US" sz="1100" dirty="0" err="1" smtClean="0">
                <a:solidFill>
                  <a:prstClr val="black"/>
                </a:solidFill>
                <a:latin typeface="Calibri"/>
              </a:rPr>
              <a:t>Samueli</a:t>
            </a:r>
            <a:r>
              <a:rPr lang="en-US" sz="1100" dirty="0" smtClean="0">
                <a:solidFill>
                  <a:prstClr val="black"/>
                </a:solidFill>
                <a:latin typeface="Calibri"/>
              </a:rPr>
              <a:t>, </a:t>
            </a:r>
            <a:r>
              <a:rPr lang="en-US" sz="1100" dirty="0" err="1" smtClean="0">
                <a:solidFill>
                  <a:prstClr val="black"/>
                </a:solidFill>
                <a:latin typeface="Calibri"/>
              </a:rPr>
              <a:t>IEEEFellow</a:t>
            </a:r>
            <a:r>
              <a:rPr lang="en-US" sz="1100" dirty="0" smtClean="0">
                <a:solidFill>
                  <a:prstClr val="black"/>
                </a:solidFill>
                <a:latin typeface="Calibri"/>
              </a:rPr>
              <a:t> and chief technical officer at Broadcom Corporation</a:t>
            </a:r>
          </a:p>
        </p:txBody>
      </p:sp>
      <p:sp>
        <p:nvSpPr>
          <p:cNvPr id="25" name="AutoShape 7"/>
          <p:cNvSpPr>
            <a:spLocks noChangeArrowheads="1"/>
          </p:cNvSpPr>
          <p:nvPr/>
        </p:nvSpPr>
        <p:spPr bwMode="auto">
          <a:xfrm>
            <a:off x="228600" y="6248400"/>
            <a:ext cx="8686800" cy="4572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endParaRPr lang="en-US" sz="1200" b="1" dirty="0" smtClean="0">
              <a:solidFill>
                <a:schemeClr val="tx1"/>
              </a:solidFill>
              <a:latin typeface="+mj-lt"/>
            </a:endParaRPr>
          </a:p>
        </p:txBody>
      </p:sp>
      <p:sp>
        <p:nvSpPr>
          <p:cNvPr id="26" name="Rectangle 8"/>
          <p:cNvSpPr>
            <a:spLocks noChangeArrowheads="1"/>
          </p:cNvSpPr>
          <p:nvPr/>
        </p:nvSpPr>
        <p:spPr bwMode="auto">
          <a:xfrm>
            <a:off x="152400" y="3352800"/>
            <a:ext cx="4038600" cy="24384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Look at the evolution of the television remote. It began as a simple user experience – it just had four or five buttons total. </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Then the remote that came had more buttons than one will ever use!</a:t>
            </a:r>
          </a:p>
          <a:p>
            <a:pPr marL="119063" indent="-119063" algn="just" eaLnBrk="0" hangingPunct="0">
              <a:lnSpc>
                <a:spcPct val="110000"/>
              </a:lnSpc>
              <a:spcBef>
                <a:spcPct val="20000"/>
              </a:spcBef>
              <a:buFont typeface="Arial" pitchFamily="34" charset="0"/>
              <a:buChar char="•"/>
              <a:defRPr/>
            </a:pPr>
            <a:r>
              <a:rPr lang="en-US" sz="1100" dirty="0" smtClean="0">
                <a:latin typeface="+mj-lt"/>
              </a:rPr>
              <a:t>Next came some wonderful smart remotes like the Harmony 650 (less than $50) by Logitech and reduced the amount of button pushing. </a:t>
            </a:r>
          </a:p>
          <a:p>
            <a:pPr marL="119063" indent="-119063" algn="just" eaLnBrk="0" hangingPunct="0">
              <a:lnSpc>
                <a:spcPct val="110000"/>
              </a:lnSpc>
              <a:spcBef>
                <a:spcPct val="20000"/>
              </a:spcBef>
              <a:buFont typeface="Arial" pitchFamily="34" charset="0"/>
              <a:buChar char="•"/>
              <a:defRPr/>
            </a:pPr>
            <a:r>
              <a:rPr lang="en-US" sz="1100" dirty="0" smtClean="0">
                <a:latin typeface="+mj-lt"/>
              </a:rPr>
              <a:t>And now we are getting even more simplistic remotes like the Magic Remote featured on the LG </a:t>
            </a:r>
            <a:r>
              <a:rPr lang="en-US" sz="1100" dirty="0" err="1" smtClean="0">
                <a:latin typeface="+mj-lt"/>
              </a:rPr>
              <a:t>Infinia</a:t>
            </a:r>
            <a:r>
              <a:rPr lang="en-US" sz="1100" dirty="0" smtClean="0">
                <a:latin typeface="+mj-lt"/>
              </a:rPr>
              <a:t> 50-inch 1080p/3D/THX plasma TV for less than $1,000. The LG solution relies on gestures and less button presses to simplify the user experience.</a:t>
            </a: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Improved Interface</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11" name="Rounded Rectangle 10"/>
          <p:cNvSpPr/>
          <p:nvPr/>
        </p:nvSpPr>
        <p:spPr>
          <a:xfrm>
            <a:off x="4495800" y="2743200"/>
            <a:ext cx="4495800" cy="3124200"/>
          </a:xfrm>
          <a:prstGeom prst="roundRect">
            <a:avLst>
              <a:gd name="adj" fmla="val 8462"/>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a:latin typeface="+mj-lt"/>
              </a:rPr>
              <a:t>Key Drivers </a:t>
            </a:r>
            <a:r>
              <a:rPr lang="en-US" sz="1100" dirty="0" smtClean="0">
                <a:latin typeface="+mj-lt"/>
              </a:rPr>
              <a:t>:</a:t>
            </a:r>
            <a:endParaRPr lang="en-US" sz="1100" dirty="0">
              <a:latin typeface="+mj-lt"/>
            </a:endParaRPr>
          </a:p>
          <a:p>
            <a:pPr marL="119063" indent="-119063" algn="just" eaLnBrk="0" hangingPunct="0">
              <a:lnSpc>
                <a:spcPct val="110000"/>
              </a:lnSpc>
              <a:spcBef>
                <a:spcPct val="20000"/>
              </a:spcBef>
              <a:buFont typeface="Arial" pitchFamily="34" charset="0"/>
              <a:buChar char="•"/>
              <a:defRPr/>
            </a:pPr>
            <a:r>
              <a:rPr lang="en-US" sz="1100" dirty="0" smtClean="0">
                <a:latin typeface="+mj-lt"/>
              </a:rPr>
              <a:t>A single user using many electronics would like to use it all as a one</a:t>
            </a:r>
          </a:p>
          <a:p>
            <a:pPr marL="119063" indent="-119063" algn="just" eaLnBrk="0" hangingPunct="0">
              <a:lnSpc>
                <a:spcPct val="110000"/>
              </a:lnSpc>
              <a:spcBef>
                <a:spcPct val="20000"/>
              </a:spcBef>
              <a:buFont typeface="Arial" pitchFamily="34" charset="0"/>
              <a:buChar char="•"/>
              <a:defRPr/>
            </a:pPr>
            <a:r>
              <a:rPr lang="en-US" sz="1100" dirty="0" smtClean="0">
                <a:latin typeface="+mj-lt"/>
              </a:rPr>
              <a:t>Ubiquitous, Nonstop Connectivity- With consumer connectivity demands growing exponentially around the world, companies are focused on manufacturing devices that connect and seamlessly share content and information, while ensuring products are upgradeable and compatible with other brands</a:t>
            </a:r>
          </a:p>
          <a:p>
            <a:pPr marL="119063" indent="-119063" algn="just" eaLnBrk="0" hangingPunct="0">
              <a:lnSpc>
                <a:spcPct val="110000"/>
              </a:lnSpc>
              <a:spcBef>
                <a:spcPct val="20000"/>
              </a:spcBef>
              <a:defRPr/>
            </a:pPr>
            <a:r>
              <a:rPr lang="en-US" sz="1100" dirty="0" smtClean="0">
                <a:latin typeface="+mj-lt"/>
              </a:rPr>
              <a:t> </a:t>
            </a:r>
            <a:r>
              <a:rPr lang="en-US" sz="1100" b="1" dirty="0" smtClean="0">
                <a:latin typeface="+mj-lt"/>
              </a:rPr>
              <a:t>Shape </a:t>
            </a:r>
            <a:r>
              <a:rPr lang="en-US" sz="1100" b="1" dirty="0">
                <a:latin typeface="+mj-lt"/>
              </a:rPr>
              <a:t>of Things to Come</a:t>
            </a:r>
            <a:r>
              <a:rPr lang="en-US" sz="1100" b="1" dirty="0" smtClean="0">
                <a:latin typeface="+mj-lt"/>
              </a:rPr>
              <a:t>:</a:t>
            </a:r>
          </a:p>
          <a:p>
            <a:pPr marL="119063" indent="-119063" algn="just" eaLnBrk="0" hangingPunct="0">
              <a:lnSpc>
                <a:spcPct val="110000"/>
              </a:lnSpc>
              <a:spcBef>
                <a:spcPct val="20000"/>
              </a:spcBef>
              <a:buFont typeface="Arial" pitchFamily="34" charset="0"/>
              <a:buChar char="•"/>
              <a:defRPr/>
            </a:pPr>
            <a:r>
              <a:rPr lang="en-US" sz="1100" dirty="0" smtClean="0">
                <a:latin typeface="+mj-lt"/>
              </a:rPr>
              <a:t>Better interface between electronic products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sync wouldn’t be only constrained between laptops, mobile phones but would cover more consumer electronic products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38</a:t>
            </a:fld>
            <a:r>
              <a:rPr lang="en-US" dirty="0" smtClean="0"/>
              <a:t> -</a:t>
            </a:r>
            <a:endParaRPr lang="en-US" dirty="0"/>
          </a:p>
        </p:txBody>
      </p:sp>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Product Lifecycle Management</a:t>
            </a:r>
            <a:endParaRPr lang="en-US" sz="1800" dirty="0"/>
          </a:p>
        </p:txBody>
      </p:sp>
      <p:sp>
        <p:nvSpPr>
          <p:cNvPr id="23" name="AutoShape 6"/>
          <p:cNvSpPr>
            <a:spLocks noChangeArrowheads="1"/>
          </p:cNvSpPr>
          <p:nvPr/>
        </p:nvSpPr>
        <p:spPr bwMode="auto">
          <a:xfrm rot="5400000">
            <a:off x="332580" y="2563019"/>
            <a:ext cx="11430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
        <p:nvSpPr>
          <p:cNvPr id="24" name="Rectangle 3"/>
          <p:cNvSpPr txBox="1">
            <a:spLocks noChangeArrowheads="1"/>
          </p:cNvSpPr>
          <p:nvPr/>
        </p:nvSpPr>
        <p:spPr bwMode="auto">
          <a:xfrm>
            <a:off x="2819400" y="762000"/>
            <a:ext cx="6172200" cy="2514600"/>
          </a:xfrm>
          <a:prstGeom prst="rect">
            <a:avLst/>
          </a:prstGeom>
          <a:solidFill>
            <a:srgbClr val="EEF8E4"/>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lvl="0"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High-tech companies must deal with a fickle market and be able to make optimum use of finite resources to be successful.</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Perhaps more than in any industry, understanding customer requirements is a critical element of mature product life-cycle management</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A lot of external data is aggregated including market forecasts, cost analysis, and competitive intelligence</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Several companies bring the market data and performance history into the front end of their PLM automation efforts as another key domain of product information</a:t>
            </a:r>
          </a:p>
          <a:p>
            <a:pPr marL="119063" indent="-119063" algn="just" eaLnBrk="0" hangingPunct="0">
              <a:lnSpc>
                <a:spcPct val="110000"/>
              </a:lnSpc>
              <a:spcBef>
                <a:spcPct val="20000"/>
              </a:spcBef>
              <a:buFont typeface="Arial" pitchFamily="34" charset="0"/>
              <a:buChar char="•"/>
              <a:defRPr/>
            </a:pPr>
            <a:r>
              <a:rPr lang="en-US" sz="1100" dirty="0" smtClean="0">
                <a:solidFill>
                  <a:prstClr val="black"/>
                </a:solidFill>
                <a:latin typeface="Calibri"/>
              </a:rPr>
              <a:t>Companies are exploring the use of social networking tools, with market data exposed to the community, to better vet product ideas with specific customer needs</a:t>
            </a:r>
          </a:p>
        </p:txBody>
      </p:sp>
      <p:sp>
        <p:nvSpPr>
          <p:cNvPr id="25" name="AutoShape 7"/>
          <p:cNvSpPr>
            <a:spLocks noChangeArrowheads="1"/>
          </p:cNvSpPr>
          <p:nvPr/>
        </p:nvSpPr>
        <p:spPr bwMode="auto">
          <a:xfrm>
            <a:off x="228600" y="5943600"/>
            <a:ext cx="8686800" cy="457200"/>
          </a:xfrm>
          <a:prstGeom prst="roundRect">
            <a:avLst>
              <a:gd name="adj" fmla="val 16667"/>
            </a:avLst>
          </a:prstGeom>
          <a:solidFill>
            <a:srgbClr val="92D050"/>
          </a:solidFill>
          <a:ln>
            <a:noFill/>
          </a:ln>
          <a:effectLst/>
          <a:scene3d>
            <a:camera prst="orthographicFront"/>
            <a:lightRig rig="threePt" dir="t"/>
          </a:scene3d>
          <a:sp3d extrusionH="76200" prstMaterial="metal">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sz="1200" b="1" dirty="0" smtClean="0">
                <a:solidFill>
                  <a:schemeClr val="tx1"/>
                </a:solidFill>
                <a:latin typeface="+mj-lt"/>
              </a:rPr>
              <a:t>A full life-cycle view of the process from ideation to recycle is needed. The PLM process is not an exclusively engineering domain thus marketing, supply chain, procurement, and other functional contributors should be integrated into the vision.</a:t>
            </a:r>
          </a:p>
        </p:txBody>
      </p:sp>
      <p:sp>
        <p:nvSpPr>
          <p:cNvPr id="26" name="Rectangle 8"/>
          <p:cNvSpPr>
            <a:spLocks noChangeArrowheads="1"/>
          </p:cNvSpPr>
          <p:nvPr/>
        </p:nvSpPr>
        <p:spPr bwMode="auto">
          <a:xfrm>
            <a:off x="152400" y="3352800"/>
            <a:ext cx="7239000" cy="2438400"/>
          </a:xfrm>
          <a:prstGeom prst="rect">
            <a:avLst/>
          </a:prstGeom>
          <a:solidFill>
            <a:srgbClr val="EAF6FC"/>
          </a:solidFill>
          <a:ln w="22225">
            <a:no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defRPr/>
            </a:pPr>
            <a:r>
              <a:rPr lang="en-US" sz="1100" b="1" dirty="0" smtClean="0">
                <a:latin typeface="+mj-lt"/>
              </a:rPr>
              <a:t>What the leaders are doing?</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leaders have moved to the PLM platform approach, where there is a </a:t>
            </a:r>
            <a:r>
              <a:rPr lang="en-US" sz="1100" b="1" dirty="0" smtClean="0">
                <a:latin typeface="+mj-lt"/>
              </a:rPr>
              <a:t>primary provider of product data management </a:t>
            </a:r>
            <a:r>
              <a:rPr lang="en-US" sz="1100" dirty="0" smtClean="0">
                <a:latin typeface="+mj-lt"/>
              </a:rPr>
              <a:t>and preferred, although not always exclusive, providers of design tools</a:t>
            </a:r>
          </a:p>
          <a:p>
            <a:pPr marL="119063" indent="-119063" algn="just" eaLnBrk="0" hangingPunct="0">
              <a:lnSpc>
                <a:spcPct val="110000"/>
              </a:lnSpc>
              <a:spcBef>
                <a:spcPct val="20000"/>
              </a:spcBef>
              <a:buFont typeface="Arial" pitchFamily="34" charset="0"/>
              <a:buChar char="•"/>
              <a:defRPr/>
            </a:pPr>
            <a:r>
              <a:rPr lang="en-US" sz="1100" dirty="0" smtClean="0">
                <a:latin typeface="+mj-lt"/>
              </a:rPr>
              <a:t>the ability to extend the PLM system to </a:t>
            </a:r>
            <a:r>
              <a:rPr lang="en-US" sz="1100" dirty="0" err="1" smtClean="0">
                <a:latin typeface="+mj-lt"/>
              </a:rPr>
              <a:t>nonengineering</a:t>
            </a:r>
            <a:r>
              <a:rPr lang="en-US" sz="1100" dirty="0" smtClean="0">
                <a:latin typeface="+mj-lt"/>
              </a:rPr>
              <a:t> personnel both within and outside the company. This capability is achieved through the use of advanced portal platforms and further augmented by unified communication tools</a:t>
            </a:r>
          </a:p>
          <a:p>
            <a:pPr marL="119063" indent="-119063" algn="just" eaLnBrk="0" hangingPunct="0">
              <a:lnSpc>
                <a:spcPct val="110000"/>
              </a:lnSpc>
              <a:spcBef>
                <a:spcPct val="20000"/>
              </a:spcBef>
              <a:buFont typeface="Arial" pitchFamily="34" charset="0"/>
              <a:buChar char="•"/>
              <a:defRPr/>
            </a:pPr>
            <a:r>
              <a:rPr lang="en-US" sz="1100" b="1" dirty="0" smtClean="0">
                <a:latin typeface="+mj-lt"/>
              </a:rPr>
              <a:t>Product End of Life-  </a:t>
            </a:r>
            <a:r>
              <a:rPr lang="en-US" sz="1100" dirty="0" smtClean="0">
                <a:latin typeface="+mj-lt"/>
              </a:rPr>
              <a:t>PLM tools were seen as a way to minimize the impact by making better design decisions. Thinking about how and at what cost products can be disposed of and, more importantly, how the percentage of product content recycled can be increased is becoming an integral part of design decisions</a:t>
            </a:r>
            <a:endParaRPr lang="en-US" sz="1100" b="1" dirty="0" smtClean="0">
              <a:latin typeface="+mj-lt"/>
            </a:endParaRPr>
          </a:p>
        </p:txBody>
      </p:sp>
      <p:sp>
        <p:nvSpPr>
          <p:cNvPr id="27" name="Rectangle 26"/>
          <p:cNvSpPr/>
          <p:nvPr/>
        </p:nvSpPr>
        <p:spPr bwMode="auto">
          <a:xfrm>
            <a:off x="152400" y="762000"/>
            <a:ext cx="1600200" cy="137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defRPr/>
            </a:pPr>
            <a:r>
              <a:rPr lang="en-US" sz="1200" b="1" i="1" dirty="0" smtClean="0">
                <a:solidFill>
                  <a:schemeClr val="bg1"/>
                </a:solidFill>
              </a:rPr>
              <a:t>Product Lifecycle Management</a:t>
            </a:r>
          </a:p>
        </p:txBody>
      </p:sp>
      <p:sp>
        <p:nvSpPr>
          <p:cNvPr id="28" name="AutoShape 6"/>
          <p:cNvSpPr>
            <a:spLocks noChangeArrowheads="1"/>
          </p:cNvSpPr>
          <p:nvPr/>
        </p:nvSpPr>
        <p:spPr bwMode="auto">
          <a:xfrm>
            <a:off x="1828800" y="1066800"/>
            <a:ext cx="990600" cy="4365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CA62C"/>
          </a:solidFill>
          <a:ln w="9525">
            <a:noFill/>
            <a:miter lim="800000"/>
            <a:headEnd/>
            <a:tailEnd/>
          </a:ln>
          <a:scene3d>
            <a:camera prst="orthographicFront"/>
            <a:lightRig rig="threePt" dir="t">
              <a:rot lat="0" lon="0" rev="9000000"/>
            </a:lightRig>
          </a:scene3d>
          <a:sp3d>
            <a:bevelT w="177800" h="38100"/>
          </a:sp3d>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 Hype Cycle</a:t>
            </a:r>
            <a:endParaRPr lang="en-US" sz="1800" dirty="0"/>
          </a:p>
        </p:txBody>
      </p:sp>
      <p:pic>
        <p:nvPicPr>
          <p:cNvPr id="58370" name="Picture 2"/>
          <p:cNvPicPr>
            <a:picLocks noChangeAspect="1" noChangeArrowheads="1"/>
          </p:cNvPicPr>
          <p:nvPr/>
        </p:nvPicPr>
        <p:blipFill>
          <a:blip r:embed="rId3"/>
          <a:srcRect/>
          <a:stretch>
            <a:fillRect/>
          </a:stretch>
        </p:blipFill>
        <p:spPr bwMode="auto">
          <a:xfrm>
            <a:off x="561975" y="771525"/>
            <a:ext cx="8020050" cy="547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Value</a:t>
            </a:r>
          </a:p>
        </p:txBody>
      </p:sp>
      <p:sp>
        <p:nvSpPr>
          <p:cNvPr id="11"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4</a:t>
            </a:fld>
            <a:r>
              <a:rPr lang="en-US" dirty="0" smtClean="0"/>
              <a:t> -</a:t>
            </a:r>
            <a:endParaRPr lang="en-US" dirty="0"/>
          </a:p>
        </p:txBody>
      </p:sp>
      <p:sp>
        <p:nvSpPr>
          <p:cNvPr id="9" name="Rectangle 8"/>
          <p:cNvSpPr/>
          <p:nvPr/>
        </p:nvSpPr>
        <p:spPr>
          <a:xfrm>
            <a:off x="4648200" y="2209800"/>
            <a:ext cx="4038600" cy="274320"/>
          </a:xfrm>
          <a:prstGeom prst="rect">
            <a:avLst/>
          </a:prstGeom>
          <a:solidFill>
            <a:srgbClr val="00B0F0"/>
          </a:solidFill>
          <a:ln>
            <a:noFill/>
          </a:ln>
        </p:spPr>
        <p:txBody>
          <a:bodyPr wrap="square" anchor="ctr">
            <a:noAutofit/>
          </a:bodyPr>
          <a:lstStyle/>
          <a:p>
            <a:pPr algn="ctr">
              <a:defRPr/>
            </a:pPr>
            <a:r>
              <a:rPr lang="en-US" sz="1100" b="1" dirty="0" smtClean="0">
                <a:solidFill>
                  <a:schemeClr val="bg1"/>
                </a:solidFill>
                <a:latin typeface="+mj-lt"/>
              </a:rPr>
              <a:t>Market value: $ billion, 2007–11 </a:t>
            </a:r>
          </a:p>
        </p:txBody>
      </p:sp>
      <p:sp>
        <p:nvSpPr>
          <p:cNvPr id="12" name="AutoShape 7"/>
          <p:cNvSpPr>
            <a:spLocks noChangeArrowheads="1"/>
          </p:cNvSpPr>
          <p:nvPr/>
        </p:nvSpPr>
        <p:spPr bwMode="auto">
          <a:xfrm>
            <a:off x="152400" y="1219200"/>
            <a:ext cx="8763000" cy="762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200" dirty="0" smtClean="0">
                <a:latin typeface="+mj-lt"/>
              </a:rPr>
              <a:t>The </a:t>
            </a:r>
            <a:r>
              <a:rPr lang="en-US" sz="1200" dirty="0" smtClean="0">
                <a:solidFill>
                  <a:prstClr val="black"/>
                </a:solidFill>
                <a:latin typeface="Calibri"/>
              </a:rPr>
              <a:t>global electronic equipment &amp; instruments </a:t>
            </a:r>
            <a:r>
              <a:rPr lang="en-US" sz="1200" dirty="0" smtClean="0">
                <a:latin typeface="+mj-lt"/>
              </a:rPr>
              <a:t>market consists of </a:t>
            </a:r>
            <a:r>
              <a:rPr lang="en-US" sz="1200" b="1" dirty="0" smtClean="0">
                <a:latin typeface="+mj-lt"/>
              </a:rPr>
              <a:t>electronic equipment manufacturers market, the electronic manufacturing services market, and the technology distributors sector </a:t>
            </a:r>
          </a:p>
        </p:txBody>
      </p:sp>
      <p:sp>
        <p:nvSpPr>
          <p:cNvPr id="13"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Electronic Equipment &amp; Instruments 	</a:t>
            </a:r>
          </a:p>
        </p:txBody>
      </p:sp>
      <p:sp>
        <p:nvSpPr>
          <p:cNvPr id="14" name="AutoShape 7"/>
          <p:cNvSpPr>
            <a:spLocks noChangeArrowheads="1"/>
          </p:cNvSpPr>
          <p:nvPr/>
        </p:nvSpPr>
        <p:spPr bwMode="auto">
          <a:xfrm>
            <a:off x="152400" y="2209800"/>
            <a:ext cx="4023360" cy="82296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global electronic equipment &amp; instruments industry had total revenues of </a:t>
            </a:r>
            <a:r>
              <a:rPr lang="en-US" sz="1200" b="1" dirty="0" smtClean="0">
                <a:latin typeface="+mj-lt"/>
              </a:rPr>
              <a:t>$1,844 billion in 2011,</a:t>
            </a:r>
            <a:r>
              <a:rPr lang="en-US" sz="1200" dirty="0" smtClean="0">
                <a:latin typeface="+mj-lt"/>
              </a:rPr>
              <a:t> representing a CAGR of </a:t>
            </a:r>
            <a:r>
              <a:rPr lang="en-US" sz="1200" b="1" dirty="0" smtClean="0">
                <a:latin typeface="+mj-lt"/>
              </a:rPr>
              <a:t>0.6% between 2007 and 2011</a:t>
            </a:r>
          </a:p>
        </p:txBody>
      </p:sp>
      <p:graphicFrame>
        <p:nvGraphicFramePr>
          <p:cNvPr id="16" name="Table 15"/>
          <p:cNvGraphicFramePr>
            <a:graphicFrameLocks noGrp="1"/>
          </p:cNvGraphicFramePr>
          <p:nvPr/>
        </p:nvGraphicFramePr>
        <p:xfrm>
          <a:off x="152400" y="4495802"/>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2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1797.4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1824.7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1.52%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1644.3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FF0000"/>
                          </a:solidFill>
                          <a:latin typeface="Calibri"/>
                        </a:rPr>
                        <a:t>-9.89%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1767.7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7.50%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1844.3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smtClean="0">
                          <a:solidFill>
                            <a:schemeClr val="tx1"/>
                          </a:solidFill>
                          <a:latin typeface="Calibri"/>
                        </a:rPr>
                        <a:t>4.33%</a:t>
                      </a:r>
                      <a:endParaRPr lang="en-US" sz="1200" b="0" i="0" u="none" strike="noStrike" dirty="0">
                        <a:solidFill>
                          <a:schemeClr val="tx1"/>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fontAlgn="b"/>
                      <a:r>
                        <a:rPr lang="en-US" sz="1100" b="1" i="0" u="none" strike="noStrike" dirty="0">
                          <a:solidFill>
                            <a:srgbClr val="000000"/>
                          </a:solidFill>
                          <a:latin typeface="Calibri"/>
                        </a:rPr>
                        <a:t>CAGR: 2007–11</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b"/>
                      <a:r>
                        <a:rPr lang="en-US" sz="1100" b="1" i="0" u="none" strike="noStrike" dirty="0">
                          <a:solidFill>
                            <a:srgbClr val="000000"/>
                          </a:solidFill>
                          <a:latin typeface="Calibri"/>
                        </a:rPr>
                        <a:t>0.65%</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7" name="Rectangle 16"/>
          <p:cNvSpPr/>
          <p:nvPr/>
        </p:nvSpPr>
        <p:spPr>
          <a:xfrm>
            <a:off x="152400" y="4191001"/>
            <a:ext cx="4023360" cy="261610"/>
          </a:xfrm>
          <a:prstGeom prst="rect">
            <a:avLst/>
          </a:prstGeom>
          <a:solidFill>
            <a:srgbClr val="00B0F0"/>
          </a:solidFill>
          <a:ln>
            <a:noFill/>
          </a:ln>
        </p:spPr>
        <p:txBody>
          <a:bodyPr wrap="square">
            <a:spAutoFit/>
          </a:bodyPr>
          <a:lstStyle/>
          <a:p>
            <a:pPr algn="ctr">
              <a:defRPr/>
            </a:pPr>
            <a:r>
              <a:rPr lang="en-US" sz="1100" b="1" dirty="0" smtClean="0">
                <a:solidFill>
                  <a:prstClr val="white"/>
                </a:solidFill>
                <a:latin typeface="Calibri"/>
              </a:rPr>
              <a:t>Market value: $ billion, 2007–11 </a:t>
            </a:r>
          </a:p>
        </p:txBody>
      </p:sp>
      <p:sp>
        <p:nvSpPr>
          <p:cNvPr id="18" name="TextBox 17"/>
          <p:cNvSpPr txBox="1"/>
          <p:nvPr/>
        </p:nvSpPr>
        <p:spPr>
          <a:xfrm rot="16200000">
            <a:off x="4055105" y="40386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509642" y="4090042"/>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477000" y="58674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
        <p:nvSpPr>
          <p:cNvPr id="15" name="AutoShape 7"/>
          <p:cNvSpPr>
            <a:spLocks noChangeArrowheads="1"/>
          </p:cNvSpPr>
          <p:nvPr/>
        </p:nvSpPr>
        <p:spPr bwMode="auto">
          <a:xfrm>
            <a:off x="152400" y="3200400"/>
            <a:ext cx="4023360" cy="7315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performance of the market is </a:t>
            </a:r>
            <a:r>
              <a:rPr lang="en-US" sz="1200" b="1" dirty="0" smtClean="0">
                <a:latin typeface="+mj-lt"/>
              </a:rPr>
              <a:t>forecast to accelerate, </a:t>
            </a:r>
            <a:r>
              <a:rPr lang="en-US" sz="1200" dirty="0" smtClean="0">
                <a:latin typeface="+mj-lt"/>
              </a:rPr>
              <a:t>with an anticipated CAGR of </a:t>
            </a:r>
            <a:r>
              <a:rPr lang="en-US" sz="1200" b="1" dirty="0" smtClean="0">
                <a:latin typeface="+mj-lt"/>
              </a:rPr>
              <a:t>5.6% for 2011 - 2016, </a:t>
            </a:r>
            <a:r>
              <a:rPr lang="en-US" sz="1200" dirty="0" smtClean="0">
                <a:latin typeface="+mj-lt"/>
              </a:rPr>
              <a:t>to reach </a:t>
            </a:r>
            <a:r>
              <a:rPr lang="en-US" sz="1200" b="1" dirty="0" smtClean="0">
                <a:latin typeface="+mj-lt"/>
              </a:rPr>
              <a:t>$ 2,426 billion </a:t>
            </a:r>
            <a:r>
              <a:rPr lang="en-US" sz="1200" dirty="0" smtClean="0">
                <a:latin typeface="+mj-lt"/>
              </a:rPr>
              <a:t>by the end of 2016. </a:t>
            </a:r>
            <a:endParaRPr lang="en-US" sz="1200" b="1" dirty="0" smtClean="0">
              <a:latin typeface="+mj-lt"/>
            </a:endParaRPr>
          </a:p>
        </p:txBody>
      </p:sp>
      <p:graphicFrame>
        <p:nvGraphicFramePr>
          <p:cNvPr id="23" name="Chart 22"/>
          <p:cNvGraphicFramePr/>
          <p:nvPr/>
        </p:nvGraphicFramePr>
        <p:xfrm>
          <a:off x="4343400" y="2743200"/>
          <a:ext cx="4572000" cy="3438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 Priority Matrix</a:t>
            </a:r>
            <a:endParaRPr lang="en-US" sz="1800" dirty="0"/>
          </a:p>
        </p:txBody>
      </p:sp>
      <p:pic>
        <p:nvPicPr>
          <p:cNvPr id="59394" name="Picture 2"/>
          <p:cNvPicPr>
            <a:picLocks noChangeAspect="1" noChangeArrowheads="1"/>
          </p:cNvPicPr>
          <p:nvPr/>
        </p:nvPicPr>
        <p:blipFill>
          <a:blip r:embed="rId3"/>
          <a:srcRect/>
          <a:stretch>
            <a:fillRect/>
          </a:stretch>
        </p:blipFill>
        <p:spPr bwMode="auto">
          <a:xfrm>
            <a:off x="1371600" y="762000"/>
            <a:ext cx="6381750" cy="590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 IT Spending Trend</a:t>
            </a:r>
            <a:endParaRPr lang="en-US" sz="1800" dirty="0"/>
          </a:p>
        </p:txBody>
      </p:sp>
      <p:pic>
        <p:nvPicPr>
          <p:cNvPr id="60418" name="Picture 2"/>
          <p:cNvPicPr>
            <a:picLocks noChangeAspect="1" noChangeArrowheads="1"/>
          </p:cNvPicPr>
          <p:nvPr/>
        </p:nvPicPr>
        <p:blipFill>
          <a:blip r:embed="rId3"/>
          <a:srcRect/>
          <a:stretch>
            <a:fillRect/>
          </a:stretch>
        </p:blipFill>
        <p:spPr bwMode="auto">
          <a:xfrm>
            <a:off x="180975" y="1108871"/>
            <a:ext cx="4724400" cy="2705892"/>
          </a:xfrm>
          <a:prstGeom prst="rect">
            <a:avLst/>
          </a:prstGeom>
          <a:noFill/>
          <a:ln w="9525">
            <a:noFill/>
            <a:miter lim="800000"/>
            <a:headEnd/>
            <a:tailEnd/>
          </a:ln>
          <a:effectLst/>
        </p:spPr>
      </p:pic>
      <p:pic>
        <p:nvPicPr>
          <p:cNvPr id="60419" name="Picture 3"/>
          <p:cNvPicPr>
            <a:picLocks noChangeAspect="1" noChangeArrowheads="1"/>
          </p:cNvPicPr>
          <p:nvPr/>
        </p:nvPicPr>
        <p:blipFill>
          <a:blip r:embed="rId4"/>
          <a:srcRect/>
          <a:stretch>
            <a:fillRect/>
          </a:stretch>
        </p:blipFill>
        <p:spPr bwMode="auto">
          <a:xfrm>
            <a:off x="123824" y="4257031"/>
            <a:ext cx="4949527" cy="2534294"/>
          </a:xfrm>
          <a:prstGeom prst="rect">
            <a:avLst/>
          </a:prstGeom>
          <a:noFill/>
          <a:ln w="9525">
            <a:noFill/>
            <a:miter lim="800000"/>
            <a:headEnd/>
            <a:tailEnd/>
          </a:ln>
          <a:effectLst/>
        </p:spPr>
      </p:pic>
      <p:sp>
        <p:nvSpPr>
          <p:cNvPr id="6" name="AutoShape 8"/>
          <p:cNvSpPr>
            <a:spLocks noChangeArrowheads="1"/>
          </p:cNvSpPr>
          <p:nvPr/>
        </p:nvSpPr>
        <p:spPr bwMode="auto">
          <a:xfrm>
            <a:off x="76200" y="762000"/>
            <a:ext cx="4691819" cy="381000"/>
          </a:xfrm>
          <a:prstGeom prst="roundRect">
            <a:avLst>
              <a:gd name="adj" fmla="val 16667"/>
            </a:avLst>
          </a:prstGeom>
          <a:solidFill>
            <a:srgbClr val="0069BE"/>
          </a:solidFill>
          <a:ln w="12700" cmpd="dbl" algn="ctr">
            <a:noFill/>
            <a:round/>
            <a:headEnd/>
            <a:tailEnd/>
          </a:ln>
          <a:effectLst/>
        </p:spPr>
        <p:txBody>
          <a:bodyPr lIns="0" tIns="0" rIns="0" bIns="0" anchor="ctr"/>
          <a:lstStyle/>
          <a:p>
            <a:pPr algn="ctr">
              <a:defRPr/>
            </a:pPr>
            <a:r>
              <a:rPr lang="en-US" sz="1200" b="1" dirty="0" smtClean="0">
                <a:solidFill>
                  <a:schemeClr val="bg1"/>
                </a:solidFill>
                <a:latin typeface="+mj-lt"/>
              </a:rPr>
              <a:t>Industrial Electronic and Electrical Equipment: IT Spending as a % of Revenue *</a:t>
            </a:r>
          </a:p>
        </p:txBody>
      </p:sp>
      <p:sp>
        <p:nvSpPr>
          <p:cNvPr id="7" name="AutoShape 8"/>
          <p:cNvSpPr>
            <a:spLocks noChangeArrowheads="1"/>
          </p:cNvSpPr>
          <p:nvPr/>
        </p:nvSpPr>
        <p:spPr bwMode="auto">
          <a:xfrm>
            <a:off x="76199" y="3814762"/>
            <a:ext cx="4724401"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sz="1200" b="1" dirty="0" smtClean="0">
                <a:solidFill>
                  <a:schemeClr val="bg1"/>
                </a:solidFill>
                <a:latin typeface="+mj-lt"/>
              </a:rPr>
              <a:t>Industrial Electronic and Electrical Equipment: IT Spending % Change</a:t>
            </a:r>
          </a:p>
        </p:txBody>
      </p:sp>
      <p:pic>
        <p:nvPicPr>
          <p:cNvPr id="60420" name="Picture 4"/>
          <p:cNvPicPr>
            <a:picLocks noChangeAspect="1" noChangeArrowheads="1"/>
          </p:cNvPicPr>
          <p:nvPr/>
        </p:nvPicPr>
        <p:blipFill>
          <a:blip r:embed="rId5"/>
          <a:srcRect l="2569" r="3609"/>
          <a:stretch>
            <a:fillRect/>
          </a:stretch>
        </p:blipFill>
        <p:spPr bwMode="auto">
          <a:xfrm>
            <a:off x="5486400" y="1143000"/>
            <a:ext cx="3429000" cy="3140502"/>
          </a:xfrm>
          <a:prstGeom prst="rect">
            <a:avLst/>
          </a:prstGeom>
          <a:noFill/>
          <a:ln w="9525">
            <a:noFill/>
            <a:miter lim="800000"/>
            <a:headEnd/>
            <a:tailEnd/>
          </a:ln>
          <a:effectLst/>
        </p:spPr>
      </p:pic>
      <p:sp>
        <p:nvSpPr>
          <p:cNvPr id="10" name="AutoShape 8"/>
          <p:cNvSpPr>
            <a:spLocks noChangeArrowheads="1"/>
          </p:cNvSpPr>
          <p:nvPr/>
        </p:nvSpPr>
        <p:spPr bwMode="auto">
          <a:xfrm>
            <a:off x="5747581" y="762000"/>
            <a:ext cx="3167819" cy="381000"/>
          </a:xfrm>
          <a:prstGeom prst="roundRect">
            <a:avLst>
              <a:gd name="adj" fmla="val 16667"/>
            </a:avLst>
          </a:prstGeom>
          <a:solidFill>
            <a:srgbClr val="0069BE"/>
          </a:solidFill>
          <a:ln w="12700" cmpd="dbl" algn="ctr">
            <a:noFill/>
            <a:round/>
            <a:headEnd/>
            <a:tailEnd/>
          </a:ln>
          <a:effectLst/>
        </p:spPr>
        <p:txBody>
          <a:bodyPr lIns="0" tIns="0" rIns="0" bIns="0" anchor="ctr"/>
          <a:lstStyle/>
          <a:p>
            <a:pPr algn="ctr">
              <a:defRPr/>
            </a:pPr>
            <a:r>
              <a:rPr lang="en-US" sz="1200" b="1" dirty="0" smtClean="0">
                <a:solidFill>
                  <a:schemeClr val="bg1"/>
                </a:solidFill>
                <a:latin typeface="+mj-lt"/>
              </a:rPr>
              <a:t>Agility: Revenue % Change vs. IT Spending</a:t>
            </a:r>
          </a:p>
          <a:p>
            <a:pPr algn="ctr">
              <a:defRPr/>
            </a:pPr>
            <a:r>
              <a:rPr lang="en-US" sz="1200" b="1" dirty="0" smtClean="0">
                <a:solidFill>
                  <a:schemeClr val="bg1"/>
                </a:solidFill>
                <a:latin typeface="+mj-lt"/>
              </a:rPr>
              <a:t>% Change</a:t>
            </a:r>
          </a:p>
        </p:txBody>
      </p:sp>
      <p:sp>
        <p:nvSpPr>
          <p:cNvPr id="11" name="Double Bracket 10"/>
          <p:cNvSpPr/>
          <p:nvPr/>
        </p:nvSpPr>
        <p:spPr>
          <a:xfrm>
            <a:off x="5181600" y="4314825"/>
            <a:ext cx="3886200" cy="714375"/>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sz="1100" dirty="0" smtClean="0"/>
              <a:t>IT spending as a % of revenue is showing a </a:t>
            </a:r>
            <a:r>
              <a:rPr lang="en-US" sz="1100" b="1" dirty="0" smtClean="0"/>
              <a:t>downward trends with the percentage IT spending being the lowest since 2007</a:t>
            </a:r>
          </a:p>
        </p:txBody>
      </p:sp>
      <p:sp>
        <p:nvSpPr>
          <p:cNvPr id="13" name="Double Bracket 12"/>
          <p:cNvSpPr/>
          <p:nvPr/>
        </p:nvSpPr>
        <p:spPr>
          <a:xfrm>
            <a:off x="5181600" y="5153025"/>
            <a:ext cx="3886200" cy="714375"/>
          </a:xfrm>
          <a:prstGeom prst="bracketPair">
            <a:avLst/>
          </a:prstGeom>
          <a:solidFill>
            <a:srgbClr val="EAF6FC"/>
          </a:solidFill>
          <a:ln w="19050">
            <a:solidFill>
              <a:srgbClr val="B6DF89"/>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sz="1100" dirty="0" smtClean="0"/>
              <a:t>Though the IT Spending % is </a:t>
            </a:r>
            <a:r>
              <a:rPr lang="en-US" sz="1100" b="1" dirty="0" smtClean="0"/>
              <a:t>dropping, but the Agility has improved significantly in last five years</a:t>
            </a:r>
          </a:p>
        </p:txBody>
      </p:sp>
      <p:sp>
        <p:nvSpPr>
          <p:cNvPr id="14" name="TextBox 13"/>
          <p:cNvSpPr txBox="1"/>
          <p:nvPr/>
        </p:nvSpPr>
        <p:spPr>
          <a:xfrm>
            <a:off x="5257800" y="5943600"/>
            <a:ext cx="3657600" cy="600164"/>
          </a:xfrm>
          <a:prstGeom prst="rect">
            <a:avLst/>
          </a:prstGeom>
          <a:noFill/>
        </p:spPr>
        <p:txBody>
          <a:bodyPr wrap="square" rtlCol="0">
            <a:spAutoFit/>
          </a:bodyPr>
          <a:lstStyle/>
          <a:p>
            <a:r>
              <a:rPr lang="en-US" sz="1100" b="1" i="1" dirty="0" smtClean="0">
                <a:solidFill>
                  <a:srgbClr val="0070C0"/>
                </a:solidFill>
                <a:latin typeface="+mj-lt"/>
              </a:rPr>
              <a:t>* IT Spending as a % of revenue is calculated on the basis of the current year's IT spending divided by the previous revenue expenses </a:t>
            </a:r>
            <a:endParaRPr lang="en-US" sz="1100" b="1" i="1" dirty="0">
              <a:solidFill>
                <a:srgbClr val="0070C0"/>
              </a:solidFill>
              <a:latin typeface="+mj-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219200" y="1"/>
            <a:ext cx="7527925" cy="685800"/>
          </a:xfrm>
        </p:spPr>
        <p:txBody>
          <a:bodyPr/>
          <a:lstStyle/>
          <a:p>
            <a:r>
              <a:rPr lang="de-DE" sz="1800" b="1" dirty="0" smtClean="0">
                <a:latin typeface="Myriad Pro"/>
              </a:rPr>
              <a:t>Global Electronics MI: </a:t>
            </a:r>
            <a:r>
              <a:rPr sz="1800" b="1" kern="0" smtClean="0">
                <a:cs typeface="Arial" pitchFamily="34" charset="0"/>
              </a:rPr>
              <a:t>Technology Trends</a:t>
            </a:r>
            <a:br>
              <a:rPr sz="1800" b="1" kern="0" smtClean="0">
                <a:cs typeface="Arial" pitchFamily="34" charset="0"/>
              </a:rPr>
            </a:br>
            <a:r>
              <a:rPr sz="1800" smtClean="0">
                <a:latin typeface="Myriad Pro"/>
              </a:rPr>
              <a:t> IT Spending Trend</a:t>
            </a:r>
            <a:endParaRPr lang="en-US" sz="1800" dirty="0"/>
          </a:p>
        </p:txBody>
      </p:sp>
      <p:sp>
        <p:nvSpPr>
          <p:cNvPr id="6" name="AutoShape 8"/>
          <p:cNvSpPr>
            <a:spLocks noChangeArrowheads="1"/>
          </p:cNvSpPr>
          <p:nvPr/>
        </p:nvSpPr>
        <p:spPr bwMode="auto">
          <a:xfrm>
            <a:off x="76200" y="762000"/>
            <a:ext cx="8839200" cy="381000"/>
          </a:xfrm>
          <a:prstGeom prst="roundRect">
            <a:avLst>
              <a:gd name="adj" fmla="val 16667"/>
            </a:avLst>
          </a:prstGeom>
          <a:solidFill>
            <a:srgbClr val="0069BE"/>
          </a:solidFill>
          <a:ln w="12700" cmpd="dbl" algn="ctr">
            <a:noFill/>
            <a:round/>
            <a:headEnd/>
            <a:tailEnd/>
          </a:ln>
          <a:effectLst/>
        </p:spPr>
        <p:txBody>
          <a:bodyPr lIns="0" tIns="0" rIns="0" bIns="0" anchor="ctr"/>
          <a:lstStyle/>
          <a:p>
            <a:pPr algn="ctr">
              <a:defRPr/>
            </a:pPr>
            <a:r>
              <a:rPr lang="en-US" sz="1400" b="1" dirty="0" smtClean="0">
                <a:solidFill>
                  <a:schemeClr val="bg1"/>
                </a:solidFill>
                <a:latin typeface="+mj-lt"/>
              </a:rPr>
              <a:t>Industrial Electronic and Electrical Equipment: Distribution of IT Cost by Technology Domain</a:t>
            </a:r>
          </a:p>
        </p:txBody>
      </p:sp>
      <p:graphicFrame>
        <p:nvGraphicFramePr>
          <p:cNvPr id="15" name="Chart 14"/>
          <p:cNvGraphicFramePr/>
          <p:nvPr/>
        </p:nvGraphicFramePr>
        <p:xfrm>
          <a:off x="304800" y="1404937"/>
          <a:ext cx="8534400" cy="40481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638800" y="4191000"/>
            <a:ext cx="2505134" cy="1304925"/>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pic>
        <p:nvPicPr>
          <p:cNvPr id="2050" name="Picture 2"/>
          <p:cNvPicPr>
            <a:picLocks noChangeAspect="1" noChangeArrowheads="1"/>
          </p:cNvPicPr>
          <p:nvPr/>
        </p:nvPicPr>
        <p:blipFill>
          <a:blip r:embed="rId5"/>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3276600" y="41148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8"/>
          <a:srcRect/>
          <a:stretch>
            <a:fillRect/>
          </a:stretch>
        </p:blipFill>
        <p:spPr bwMode="auto">
          <a:xfrm>
            <a:off x="2895600" y="2743200"/>
            <a:ext cx="2111244" cy="1404937"/>
          </a:xfrm>
          <a:prstGeom prst="rect">
            <a:avLst/>
          </a:prstGeom>
          <a:noFill/>
          <a:ln w="9525">
            <a:noFill/>
            <a:miter lim="800000"/>
            <a:headEnd/>
            <a:tailEnd/>
          </a:ln>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p:cNvPicPr>
            <a:picLocks noChangeAspect="1" noChangeArrowheads="1"/>
          </p:cNvPicPr>
          <p:nvPr/>
        </p:nvPicPr>
        <p:blipFill>
          <a:blip r:embed="rId9"/>
          <a:srcRect/>
          <a:stretch>
            <a:fillRect/>
          </a:stretch>
        </p:blipFill>
        <p:spPr bwMode="auto">
          <a:xfrm>
            <a:off x="6172200" y="2438400"/>
            <a:ext cx="2667000" cy="1997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Rectangle 23">
            <a:hlinkClick r:id="rId10"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5"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26"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Deals Space</a:t>
            </a:r>
          </a:p>
        </p:txBody>
      </p:sp>
      <p:sp>
        <p:nvSpPr>
          <p:cNvPr id="27"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28"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29" name="Rectangle 28">
            <a:hlinkClick r:id="rId15" action="ppaction://hlinksldjump"/>
          </p:cNvPr>
          <p:cNvSpPr>
            <a:spLocks noChangeArrowheads="1"/>
          </p:cNvSpPr>
          <p:nvPr/>
        </p:nvSpPr>
        <p:spPr bwMode="auto">
          <a:xfrm>
            <a:off x="76200" y="44196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Market Drivers</a:t>
            </a:r>
          </a:p>
        </p:txBody>
      </p:sp>
      <p:sp>
        <p:nvSpPr>
          <p:cNvPr id="30"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Market Future</a:t>
            </a:r>
          </a:p>
        </p:txBody>
      </p:sp>
      <p:sp>
        <p:nvSpPr>
          <p:cNvPr id="33" name="Double Bracket 32"/>
          <p:cNvSpPr/>
          <p:nvPr/>
        </p:nvSpPr>
        <p:spPr>
          <a:xfrm>
            <a:off x="2819400" y="44958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Industry Growth Drivers &amp; Challenges</a:t>
            </a:r>
            <a:endParaRPr lang="en-US" sz="14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762000" y="1219200"/>
          <a:ext cx="80010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964"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a:t>
            </a:r>
            <a:r>
              <a:rPr sz="2000" b="1" dirty="0" smtClean="0">
                <a:solidFill>
                  <a:srgbClr val="FFFFFF"/>
                </a:solidFill>
                <a:latin typeface="Myriad Pro"/>
              </a:rPr>
              <a:t>: Market Drivers </a:t>
            </a:r>
            <a:br>
              <a:rPr sz="2000" b="1" dirty="0" smtClean="0">
                <a:solidFill>
                  <a:srgbClr val="FFFFFF"/>
                </a:solidFill>
                <a:latin typeface="Myriad Pro"/>
              </a:rPr>
            </a:br>
            <a:r>
              <a:rPr sz="1800" dirty="0" smtClean="0">
                <a:solidFill>
                  <a:srgbClr val="FFFFFF"/>
                </a:solidFill>
                <a:latin typeface="Myriad Pro"/>
              </a:rPr>
              <a:t>Industry </a:t>
            </a:r>
            <a:r>
              <a:rPr sz="1800" dirty="0" smtClean="0">
                <a:latin typeface="Myriad Pro"/>
              </a:rPr>
              <a:t>Growth Drivers </a:t>
            </a:r>
            <a:r>
              <a:rPr sz="1800" smtClean="0">
                <a:latin typeface="Myriad Pro"/>
              </a:rPr>
              <a:t>&amp; Challenges</a:t>
            </a:r>
            <a:endParaRPr sz="1800" dirty="0" smtClean="0">
              <a:latin typeface="Myriad Pro"/>
            </a:endParaRPr>
          </a:p>
        </p:txBody>
      </p:sp>
      <p:sp>
        <p:nvSpPr>
          <p:cNvPr id="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181600" y="1981200"/>
            <a:ext cx="1709738" cy="2182279"/>
          </a:xfrm>
          <a:prstGeom prst="rect">
            <a:avLst/>
          </a:prstGeom>
          <a:noFill/>
          <a:ln w="9525">
            <a:noFill/>
            <a:miter lim="800000"/>
            <a:headEnd/>
            <a:tailEnd/>
          </a:ln>
          <a:effectLst/>
        </p:spPr>
      </p:pic>
      <p:sp>
        <p:nvSpPr>
          <p:cNvPr id="12290" name="Title 1"/>
          <p:cNvSpPr>
            <a:spLocks noGrp="1"/>
          </p:cNvSpPr>
          <p:nvPr>
            <p:ph type="title"/>
          </p:nvPr>
        </p:nvSpPr>
        <p:spPr>
          <a:xfrm>
            <a:off x="1279525" y="0"/>
            <a:ext cx="6873875" cy="685800"/>
          </a:xfrm>
        </p:spPr>
        <p:txBody>
          <a:bodyPr/>
          <a:lstStyle/>
          <a:p>
            <a:pPr algn="just"/>
            <a:r>
              <a:rPr sz="2400" b="1" smtClean="0">
                <a:latin typeface="Myriad Pro"/>
              </a:rPr>
              <a:t>Global </a:t>
            </a:r>
            <a:r>
              <a:rPr lang="en-US" sz="2400" b="1" dirty="0" smtClean="0">
                <a:latin typeface="Myriad Pro"/>
              </a:rPr>
              <a:t>Electronics</a:t>
            </a:r>
            <a:r>
              <a:rPr sz="2400" b="1" smtClean="0">
                <a:latin typeface="Myriad Pro"/>
              </a:rPr>
              <a:t> MI: Table of Content</a:t>
            </a:r>
          </a:p>
        </p:txBody>
      </p:sp>
      <p:sp>
        <p:nvSpPr>
          <p:cNvPr id="15" name="Slide Number Placeholder 2"/>
          <p:cNvSpPr txBox="1">
            <a:spLocks/>
          </p:cNvSpPr>
          <p:nvPr/>
        </p:nvSpPr>
        <p:spPr>
          <a:xfrm>
            <a:off x="3962400" y="6477000"/>
            <a:ext cx="609600" cy="2286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fld id="{971FA916-FDC8-4E93-A2A4-3E737A99959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Rectangle 13"/>
          <p:cNvSpPr/>
          <p:nvPr/>
        </p:nvSpPr>
        <p:spPr>
          <a:xfrm>
            <a:off x="0" y="6019800"/>
            <a:ext cx="9144000" cy="533400"/>
          </a:xfrm>
          <a:prstGeom prst="rect">
            <a:avLst/>
          </a:prstGeom>
          <a:solidFill>
            <a:srgbClr val="FCE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i="1" dirty="0" smtClean="0">
                <a:solidFill>
                  <a:srgbClr val="FF0000"/>
                </a:solidFill>
              </a:rPr>
              <a:t>Disclaimer: </a:t>
            </a:r>
          </a:p>
          <a:p>
            <a:pPr marL="117475" lvl="0" indent="-117475" algn="ctr">
              <a:defRPr/>
            </a:pPr>
            <a:r>
              <a:rPr lang="en-US" sz="1000" b="1" i="1" dirty="0" smtClean="0">
                <a:solidFill>
                  <a:srgbClr val="FF0000"/>
                </a:solidFill>
              </a:rPr>
              <a:t>The information presented in this report is based on data available in the public domain. If you find that it is incorrect, please let us know.</a:t>
            </a:r>
          </a:p>
        </p:txBody>
      </p:sp>
      <p:pic>
        <p:nvPicPr>
          <p:cNvPr id="2050" name="Picture 2"/>
          <p:cNvPicPr>
            <a:picLocks noChangeAspect="1" noChangeArrowheads="1"/>
          </p:cNvPicPr>
          <p:nvPr/>
        </p:nvPicPr>
        <p:blipFill>
          <a:blip r:embed="rId4"/>
          <a:srcRect/>
          <a:stretch>
            <a:fillRect/>
          </a:stretch>
        </p:blipFill>
        <p:spPr bwMode="auto">
          <a:xfrm>
            <a:off x="3657600" y="1447800"/>
            <a:ext cx="1909763" cy="19097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6629400" y="1524000"/>
            <a:ext cx="1828800" cy="1464497"/>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5867400" y="4191000"/>
            <a:ext cx="1947863" cy="1396581"/>
          </a:xfrm>
          <a:prstGeom prst="rect">
            <a:avLst/>
          </a:prstGeom>
          <a:noFill/>
          <a:ln w="9525">
            <a:noFill/>
            <a:miter lim="800000"/>
            <a:headEnd/>
            <a:tailEnd/>
          </a:ln>
          <a:effectLst/>
        </p:spPr>
      </p:pic>
      <p:pic>
        <p:nvPicPr>
          <p:cNvPr id="2057" name="Picture 9"/>
          <p:cNvPicPr>
            <a:picLocks noChangeAspect="1" noChangeArrowheads="1"/>
          </p:cNvPicPr>
          <p:nvPr/>
        </p:nvPicPr>
        <p:blipFill>
          <a:blip r:embed="rId7"/>
          <a:srcRect/>
          <a:stretch>
            <a:fillRect/>
          </a:stretch>
        </p:blipFill>
        <p:spPr bwMode="auto">
          <a:xfrm>
            <a:off x="2895600" y="2743200"/>
            <a:ext cx="2111244" cy="1404937"/>
          </a:xfrm>
          <a:prstGeom prst="rect">
            <a:avLst/>
          </a:prstGeom>
          <a:noFill/>
          <a:ln w="9525">
            <a:noFill/>
            <a:miter lim="800000"/>
            <a:headEnd/>
            <a:tailEnd/>
          </a:ln>
          <a:effectLst/>
        </p:spPr>
      </p:pic>
      <p:sp>
        <p:nvSpPr>
          <p:cNvPr id="31" name="Frame 30"/>
          <p:cNvSpPr/>
          <p:nvPr/>
        </p:nvSpPr>
        <p:spPr>
          <a:xfrm>
            <a:off x="2590800" y="1219200"/>
            <a:ext cx="6477000" cy="4572000"/>
          </a:xfrm>
          <a:prstGeom prst="frame">
            <a:avLst>
              <a:gd name="adj1" fmla="val 3588"/>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8" name="Picture 10"/>
          <p:cNvPicPr>
            <a:picLocks noChangeAspect="1" noChangeArrowheads="1"/>
          </p:cNvPicPr>
          <p:nvPr/>
        </p:nvPicPr>
        <p:blipFill>
          <a:blip r:embed="rId8"/>
          <a:srcRect/>
          <a:stretch>
            <a:fillRect/>
          </a:stretch>
        </p:blipFill>
        <p:spPr bwMode="auto">
          <a:xfrm>
            <a:off x="3276600" y="3810000"/>
            <a:ext cx="2286000" cy="1712293"/>
          </a:xfrm>
          <a:prstGeom prst="rect">
            <a:avLst/>
          </a:prstGeom>
          <a:noFill/>
          <a:ln w="9525">
            <a:noFill/>
            <a:miter lim="800000"/>
            <a:headEnd/>
            <a:tailEnd/>
          </a:ln>
          <a:effectLst/>
        </p:spPr>
      </p:pic>
      <p:sp>
        <p:nvSpPr>
          <p:cNvPr id="32" name="Rectangle 31"/>
          <p:cNvSpPr/>
          <p:nvPr/>
        </p:nvSpPr>
        <p:spPr>
          <a:xfrm>
            <a:off x="2819400" y="1447800"/>
            <a:ext cx="6096000" cy="4191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p:cNvPicPr>
            <a:picLocks noChangeAspect="1" noChangeArrowheads="1"/>
          </p:cNvPicPr>
          <p:nvPr/>
        </p:nvPicPr>
        <p:blipFill>
          <a:blip r:embed="rId9"/>
          <a:srcRect/>
          <a:stretch>
            <a:fillRect/>
          </a:stretch>
        </p:blipFill>
        <p:spPr bwMode="auto">
          <a:xfrm>
            <a:off x="5791200" y="2590800"/>
            <a:ext cx="3090275" cy="1609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Rectangle 23">
            <a:hlinkClick r:id="rId10" action="ppaction://hlinksldjump"/>
          </p:cNvPr>
          <p:cNvSpPr>
            <a:spLocks noChangeArrowheads="1"/>
          </p:cNvSpPr>
          <p:nvPr/>
        </p:nvSpPr>
        <p:spPr bwMode="auto">
          <a:xfrm>
            <a:off x="76200" y="1752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a:solidFill>
                  <a:schemeClr val="bg1">
                    <a:lumMod val="95000"/>
                  </a:schemeClr>
                </a:solidFill>
                <a:latin typeface="+mj-lt"/>
                <a:cs typeface="Arial" pitchFamily="34" charset="0"/>
              </a:rPr>
              <a:t>Market Overview </a:t>
            </a:r>
          </a:p>
        </p:txBody>
      </p:sp>
      <p:sp>
        <p:nvSpPr>
          <p:cNvPr id="25" name="Rectangle 20">
            <a:hlinkClick r:id="rId11" action="ppaction://hlinksldjump"/>
          </p:cNvPr>
          <p:cNvSpPr>
            <a:spLocks noChangeArrowheads="1"/>
          </p:cNvSpPr>
          <p:nvPr/>
        </p:nvSpPr>
        <p:spPr bwMode="auto">
          <a:xfrm>
            <a:off x="76200" y="22860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Competitive Landscape</a:t>
            </a:r>
          </a:p>
        </p:txBody>
      </p:sp>
      <p:sp>
        <p:nvSpPr>
          <p:cNvPr id="26" name="Rectangle 21">
            <a:hlinkClick r:id="rId12" action="ppaction://hlinksldjump"/>
          </p:cNvPr>
          <p:cNvSpPr>
            <a:spLocks noChangeArrowheads="1"/>
          </p:cNvSpPr>
          <p:nvPr/>
        </p:nvSpPr>
        <p:spPr bwMode="auto">
          <a:xfrm>
            <a:off x="76200" y="28194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marR="0" lvl="0" indent="-169863" algn="ctr" defTabSz="914400" eaLnBrk="1" fontAlgn="auto" latinLnBrk="0" hangingPunct="1">
              <a:lnSpc>
                <a:spcPct val="100000"/>
              </a:lnSpc>
              <a:spcBef>
                <a:spcPct val="20000"/>
              </a:spcBef>
              <a:spcAft>
                <a:spcPts val="0"/>
              </a:spcAft>
              <a:buClr>
                <a:srgbClr val="4E84C4"/>
              </a:buClr>
              <a:buSzTx/>
              <a:tabLst/>
              <a:defRPr/>
            </a:pPr>
            <a:r>
              <a:rPr lang="en-US" sz="1600" b="1" kern="0" dirty="0" smtClean="0">
                <a:solidFill>
                  <a:schemeClr val="bg1">
                    <a:lumMod val="95000"/>
                  </a:schemeClr>
                </a:solidFill>
                <a:latin typeface="+mj-lt"/>
                <a:cs typeface="Arial" pitchFamily="34" charset="0"/>
              </a:rPr>
              <a:t>Deals Space</a:t>
            </a:r>
          </a:p>
        </p:txBody>
      </p:sp>
      <p:sp>
        <p:nvSpPr>
          <p:cNvPr id="27" name="Rectangle 22">
            <a:hlinkClick r:id="rId13" action="ppaction://hlinksldjump"/>
          </p:cNvPr>
          <p:cNvSpPr>
            <a:spLocks noChangeArrowheads="1"/>
          </p:cNvSpPr>
          <p:nvPr/>
        </p:nvSpPr>
        <p:spPr bwMode="auto">
          <a:xfrm>
            <a:off x="76200" y="33528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Business Trends</a:t>
            </a:r>
          </a:p>
        </p:txBody>
      </p:sp>
      <p:sp>
        <p:nvSpPr>
          <p:cNvPr id="28" name="Rectangle 37">
            <a:hlinkClick r:id="rId14" action="ppaction://hlinksldjump"/>
          </p:cNvPr>
          <p:cNvSpPr>
            <a:spLocks noChangeArrowheads="1"/>
          </p:cNvSpPr>
          <p:nvPr/>
        </p:nvSpPr>
        <p:spPr bwMode="auto">
          <a:xfrm>
            <a:off x="76200" y="38862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Technology Trends</a:t>
            </a:r>
            <a:endParaRPr lang="en-US" sz="1600" b="1" kern="0" dirty="0">
              <a:solidFill>
                <a:schemeClr val="bg1">
                  <a:lumMod val="95000"/>
                </a:schemeClr>
              </a:solidFill>
              <a:latin typeface="+mj-lt"/>
              <a:cs typeface="Arial" pitchFamily="34" charset="0"/>
            </a:endParaRPr>
          </a:p>
        </p:txBody>
      </p:sp>
      <p:sp>
        <p:nvSpPr>
          <p:cNvPr id="29" name="Rectangle 28">
            <a:hlinkClick r:id="rId15" action="ppaction://hlinksldjump"/>
          </p:cNvPr>
          <p:cNvSpPr>
            <a:spLocks noChangeArrowheads="1"/>
          </p:cNvSpPr>
          <p:nvPr/>
        </p:nvSpPr>
        <p:spPr bwMode="auto">
          <a:xfrm>
            <a:off x="76200" y="4419600"/>
            <a:ext cx="2377440" cy="457200"/>
          </a:xfrm>
          <a:prstGeom prst="rect">
            <a:avLst/>
          </a:prstGeom>
          <a:solidFill>
            <a:schemeClr val="accent1">
              <a:lumMod val="40000"/>
              <a:lumOff val="60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lumMod val="95000"/>
                  </a:schemeClr>
                </a:solidFill>
                <a:latin typeface="+mj-lt"/>
                <a:cs typeface="Arial" pitchFamily="34" charset="0"/>
              </a:rPr>
              <a:t>Market Drivers</a:t>
            </a:r>
          </a:p>
        </p:txBody>
      </p:sp>
      <p:sp>
        <p:nvSpPr>
          <p:cNvPr id="30" name="Rectangle 21">
            <a:hlinkClick r:id="rId16" action="ppaction://hlinksldjump"/>
          </p:cNvPr>
          <p:cNvSpPr>
            <a:spLocks noChangeArrowheads="1"/>
          </p:cNvSpPr>
          <p:nvPr/>
        </p:nvSpPr>
        <p:spPr bwMode="auto">
          <a:xfrm>
            <a:off x="76200" y="4953000"/>
            <a:ext cx="2377440" cy="457200"/>
          </a:xfrm>
          <a:prstGeom prst="rect">
            <a:avLst/>
          </a:prstGeom>
          <a:solidFill>
            <a:schemeClr val="accent1">
              <a:lumMod val="75000"/>
            </a:schemeClr>
          </a:solidFill>
          <a:ln w="9525" algn="ctr">
            <a:noFill/>
            <a:miter lim="800000"/>
            <a:headEnd/>
            <a:tailEnd/>
          </a:ln>
        </p:spPr>
        <p:txBody>
          <a:bodyPr wrap="none" anchor="ctr"/>
          <a:lstStyle/>
          <a:p>
            <a:pPr marL="169863" indent="-169863" algn="ctr" fontAlgn="auto">
              <a:spcBef>
                <a:spcPct val="20000"/>
              </a:spcBef>
              <a:spcAft>
                <a:spcPts val="0"/>
              </a:spcAft>
              <a:buClr>
                <a:srgbClr val="4E84C4"/>
              </a:buClr>
              <a:defRPr/>
            </a:pPr>
            <a:r>
              <a:rPr lang="en-US" sz="1600" b="1" kern="0" dirty="0" smtClean="0">
                <a:solidFill>
                  <a:schemeClr val="bg1"/>
                </a:solidFill>
                <a:latin typeface="+mj-lt"/>
                <a:cs typeface="Arial" pitchFamily="34" charset="0"/>
              </a:rPr>
              <a:t>Market Future</a:t>
            </a:r>
          </a:p>
        </p:txBody>
      </p:sp>
      <p:sp>
        <p:nvSpPr>
          <p:cNvPr id="33" name="Double Bracket 32"/>
          <p:cNvSpPr/>
          <p:nvPr/>
        </p:nvSpPr>
        <p:spPr>
          <a:xfrm>
            <a:off x="2819400" y="4953000"/>
            <a:ext cx="3276600" cy="381000"/>
          </a:xfrm>
          <a:prstGeom prst="bracketPair">
            <a:avLst/>
          </a:prstGeom>
          <a:solidFill>
            <a:schemeClr val="accent1">
              <a:lumMod val="20000"/>
              <a:lumOff val="80000"/>
              <a:alpha val="41000"/>
            </a:schemeClr>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Market Forecast</a:t>
            </a:r>
            <a:endParaRPr lang="en-US" sz="1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Future</a:t>
            </a:r>
            <a:r>
              <a:rPr smtClean="0">
                <a:latin typeface="Myriad Pro"/>
              </a:rPr>
              <a:t/>
            </a:r>
            <a:br>
              <a:rPr smtClean="0">
                <a:latin typeface="Myriad Pro"/>
              </a:rPr>
            </a:br>
            <a:r>
              <a:rPr sz="1800" smtClean="0">
                <a:latin typeface="Myriad Pro"/>
              </a:rPr>
              <a:t>Market Forecast</a:t>
            </a:r>
          </a:p>
        </p:txBody>
      </p:sp>
      <p:sp>
        <p:nvSpPr>
          <p:cNvPr id="9"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46</a:t>
            </a:fld>
            <a:r>
              <a:rPr lang="en-US" dirty="0" smtClean="0"/>
              <a:t> -</a:t>
            </a:r>
            <a:endParaRPr lang="en-US" dirty="0"/>
          </a:p>
        </p:txBody>
      </p:sp>
      <p:sp>
        <p:nvSpPr>
          <p:cNvPr id="19"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Electronic Equipment &amp; Instruments 	</a:t>
            </a:r>
          </a:p>
        </p:txBody>
      </p:sp>
      <p:sp>
        <p:nvSpPr>
          <p:cNvPr id="10" name="Rectangle 8"/>
          <p:cNvSpPr>
            <a:spLocks noChangeArrowheads="1"/>
          </p:cNvSpPr>
          <p:nvPr/>
        </p:nvSpPr>
        <p:spPr bwMode="auto">
          <a:xfrm>
            <a:off x="304800" y="1447800"/>
            <a:ext cx="8305800" cy="2438400"/>
          </a:xfrm>
          <a:prstGeom prst="bracketPair">
            <a:avLst/>
          </a:prstGeom>
          <a:solidFill>
            <a:srgbClr val="EAF6FC"/>
          </a:solidFill>
          <a:ln w="22225">
            <a:solidFill>
              <a:srgbClr val="B6DF89"/>
            </a:solidFill>
            <a:miter lim="800000"/>
            <a:headEnd/>
            <a:tailEnd/>
          </a:ln>
        </p:spPr>
        <p:txBody>
          <a:bodyPr vert="horz" wrap="square" lIns="91440" tIns="45720" rIns="91440" bIns="45720" numCol="1" anchor="ctr" anchorCtr="0" compatLnSpc="1">
            <a:prstTxWarp prst="textNoShape">
              <a:avLst/>
            </a:prstTxWarp>
            <a:noAutofit/>
          </a:bodyPr>
          <a:lstStyle/>
          <a:p>
            <a:pPr marL="119063" indent="-119063" algn="just" eaLnBrk="0" hangingPunct="0">
              <a:lnSpc>
                <a:spcPct val="110000"/>
              </a:lnSpc>
              <a:spcBef>
                <a:spcPct val="20000"/>
              </a:spcBef>
              <a:buFont typeface="Arial" pitchFamily="34" charset="0"/>
              <a:buChar char="•"/>
              <a:defRPr/>
            </a:pPr>
            <a:r>
              <a:rPr lang="en-US" sz="1100" dirty="0" smtClean="0">
                <a:latin typeface="+mj-lt"/>
              </a:rPr>
              <a:t>Global consumer electronics sales will increase despite the poor 2012 economic outlook. This year will also be the year of </a:t>
            </a:r>
            <a:r>
              <a:rPr lang="en-US" sz="1100" dirty="0" err="1" smtClean="0">
                <a:latin typeface="+mj-lt"/>
              </a:rPr>
              <a:t>smartphones</a:t>
            </a:r>
            <a:r>
              <a:rPr lang="en-US" sz="1100" dirty="0" smtClean="0">
                <a:latin typeface="+mj-lt"/>
              </a:rPr>
              <a:t> worth up to </a:t>
            </a:r>
            <a:r>
              <a:rPr lang="en-US" sz="1100" b="1" dirty="0" smtClean="0">
                <a:latin typeface="+mj-lt"/>
              </a:rPr>
              <a:t>US$ 100 reaching 500 million </a:t>
            </a:r>
            <a:r>
              <a:rPr lang="en-US" sz="1100" dirty="0" smtClean="0">
                <a:latin typeface="+mj-lt"/>
              </a:rPr>
              <a:t>units sold and NFC (Near Field Communication) technology winning </a:t>
            </a:r>
            <a:r>
              <a:rPr lang="en-US" sz="1100" b="1" dirty="0" smtClean="0">
                <a:latin typeface="+mj-lt"/>
              </a:rPr>
              <a:t>200 million users </a:t>
            </a:r>
            <a:r>
              <a:rPr lang="en-US" sz="1100" dirty="0" smtClean="0">
                <a:latin typeface="+mj-lt"/>
              </a:rPr>
              <a:t>by the year-end.</a:t>
            </a:r>
          </a:p>
          <a:p>
            <a:pPr marL="119063" indent="-119063" algn="just" eaLnBrk="0" hangingPunct="0">
              <a:lnSpc>
                <a:spcPct val="110000"/>
              </a:lnSpc>
              <a:spcBef>
                <a:spcPct val="20000"/>
              </a:spcBef>
              <a:buFont typeface="Arial" pitchFamily="34" charset="0"/>
              <a:buChar char="•"/>
              <a:defRPr/>
            </a:pPr>
            <a:r>
              <a:rPr lang="en-US" sz="1100" dirty="0" smtClean="0">
                <a:latin typeface="+mj-lt"/>
              </a:rPr>
              <a:t>As in previous years, </a:t>
            </a:r>
            <a:r>
              <a:rPr lang="en-US" sz="1100" b="1" dirty="0" smtClean="0">
                <a:latin typeface="+mj-lt"/>
              </a:rPr>
              <a:t>tablets continue to penetrate both the global and the regional markets </a:t>
            </a:r>
            <a:r>
              <a:rPr lang="en-US" sz="1100" dirty="0" smtClean="0">
                <a:latin typeface="+mj-lt"/>
              </a:rPr>
              <a:t>strongly. Deloitte's analysts forecast that almost 5 percent of the total number of tablets sold will be in the hands of private users already possessing a tablet. This represents the </a:t>
            </a:r>
            <a:r>
              <a:rPr lang="en-US" sz="1100" b="1" dirty="0" smtClean="0">
                <a:latin typeface="+mj-lt"/>
              </a:rPr>
              <a:t>fastest growing demand segment on the market.</a:t>
            </a:r>
          </a:p>
          <a:p>
            <a:pPr marL="119063" indent="-119063" algn="just" eaLnBrk="0" hangingPunct="0">
              <a:lnSpc>
                <a:spcPct val="110000"/>
              </a:lnSpc>
              <a:spcBef>
                <a:spcPct val="20000"/>
              </a:spcBef>
              <a:buFont typeface="Arial" pitchFamily="34" charset="0"/>
              <a:buChar char="•"/>
              <a:defRPr/>
            </a:pPr>
            <a:r>
              <a:rPr lang="en-US" sz="1100" dirty="0" smtClean="0">
                <a:latin typeface="+mj-lt"/>
              </a:rPr>
              <a:t>Despite a high offer of digital video devices, the expectations are that video on demand (VOD) will see no robust upswing in 2012, as the trend to watch content when broadcast will continue. On the other hand, owners of portable devices, who will watch 5 billion hours of missed TV content while on travel or commuting using public means of transportation, will mitigate the trend.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Future</a:t>
            </a:r>
            <a:r>
              <a:rPr smtClean="0">
                <a:latin typeface="Myriad Pro"/>
              </a:rPr>
              <a:t/>
            </a:r>
            <a:br>
              <a:rPr smtClean="0">
                <a:latin typeface="Myriad Pro"/>
              </a:rPr>
            </a:br>
            <a:r>
              <a:rPr sz="1800" smtClean="0">
                <a:latin typeface="Myriad Pro"/>
              </a:rPr>
              <a:t>Market Forecast</a:t>
            </a:r>
          </a:p>
        </p:txBody>
      </p:sp>
      <p:sp>
        <p:nvSpPr>
          <p:cNvPr id="9"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47</a:t>
            </a:fld>
            <a:r>
              <a:rPr lang="en-US" dirty="0" smtClean="0"/>
              <a:t> -</a:t>
            </a:r>
            <a:endParaRPr lang="en-US" dirty="0"/>
          </a:p>
        </p:txBody>
      </p:sp>
      <p:sp>
        <p:nvSpPr>
          <p:cNvPr id="13" name="TextBox 12"/>
          <p:cNvSpPr txBox="1"/>
          <p:nvPr/>
        </p:nvSpPr>
        <p:spPr>
          <a:xfrm rot="16200000">
            <a:off x="-182247" y="3287397"/>
            <a:ext cx="930905" cy="261610"/>
          </a:xfrm>
          <a:prstGeom prst="rect">
            <a:avLst/>
          </a:prstGeom>
          <a:noFill/>
        </p:spPr>
        <p:txBody>
          <a:bodyPr wrap="square" rtlCol="0">
            <a:spAutoFit/>
          </a:bodyPr>
          <a:lstStyle/>
          <a:p>
            <a:r>
              <a:rPr lang="en-US" sz="1100" b="1" dirty="0" smtClean="0">
                <a:latin typeface="+mj-lt"/>
              </a:rPr>
              <a:t>$ billion (e)</a:t>
            </a:r>
            <a:endParaRPr lang="en-US" sz="1100" b="1" dirty="0">
              <a:latin typeface="+mj-lt"/>
            </a:endParaRPr>
          </a:p>
        </p:txBody>
      </p:sp>
      <p:sp>
        <p:nvSpPr>
          <p:cNvPr id="14" name="TextBox 13"/>
          <p:cNvSpPr txBox="1"/>
          <p:nvPr/>
        </p:nvSpPr>
        <p:spPr>
          <a:xfrm rot="16200000">
            <a:off x="4479295" y="3317244"/>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15" name="TextBox 14"/>
          <p:cNvSpPr txBox="1"/>
          <p:nvPr/>
        </p:nvSpPr>
        <p:spPr>
          <a:xfrm>
            <a:off x="2286000" y="493395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graphicFrame>
        <p:nvGraphicFramePr>
          <p:cNvPr id="16" name="Table 15"/>
          <p:cNvGraphicFramePr>
            <a:graphicFrameLocks noGrp="1"/>
          </p:cNvGraphicFramePr>
          <p:nvPr/>
        </p:nvGraphicFramePr>
        <p:xfrm>
          <a:off x="5105400" y="2038350"/>
          <a:ext cx="3810000" cy="2590800"/>
        </p:xfrm>
        <a:graphic>
          <a:graphicData uri="http://schemas.openxmlformats.org/drawingml/2006/table">
            <a:tbl>
              <a:tblPr firstRow="1" bandRow="1">
                <a:tableStyleId>{7DF18680-E054-41AD-8BC1-D1AEF772440D}</a:tableStyleId>
              </a:tblPr>
              <a:tblGrid>
                <a:gridCol w="1270000"/>
                <a:gridCol w="1270000"/>
                <a:gridCol w="1270000"/>
              </a:tblGrid>
              <a:tr h="323850">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fontAlgn="ctr"/>
                      <a:r>
                        <a:rPr lang="en-US" sz="1200" b="1" i="0" u="none" strike="noStrike" dirty="0">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smtClean="0">
                          <a:solidFill>
                            <a:srgbClr val="000000"/>
                          </a:solidFill>
                          <a:latin typeface="Calibri"/>
                        </a:rPr>
                        <a:t>1,844.3</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4.33%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dirty="0">
                          <a:solidFill>
                            <a:srgbClr val="000000"/>
                          </a:solidFill>
                          <a:latin typeface="Calibri"/>
                        </a:rPr>
                        <a:t>2012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smtClean="0">
                          <a:solidFill>
                            <a:srgbClr val="000000"/>
                          </a:solidFill>
                          <a:latin typeface="Calibri"/>
                        </a:rPr>
                        <a:t>1,931.0</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4.70%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dirty="0">
                          <a:solidFill>
                            <a:srgbClr val="000000"/>
                          </a:solidFill>
                          <a:latin typeface="Calibri"/>
                        </a:rPr>
                        <a:t>2013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smtClean="0">
                          <a:solidFill>
                            <a:srgbClr val="000000"/>
                          </a:solidFill>
                          <a:latin typeface="Calibri"/>
                        </a:rPr>
                        <a:t>2,070.4</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7.22%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dirty="0">
                          <a:solidFill>
                            <a:srgbClr val="000000"/>
                          </a:solidFill>
                          <a:latin typeface="Calibri"/>
                        </a:rPr>
                        <a:t>2014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smtClean="0">
                          <a:solidFill>
                            <a:srgbClr val="000000"/>
                          </a:solidFill>
                          <a:latin typeface="Calibri"/>
                        </a:rPr>
                        <a:t>2,134.5</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3.10%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dirty="0">
                          <a:solidFill>
                            <a:srgbClr val="000000"/>
                          </a:solidFill>
                          <a:latin typeface="Calibri"/>
                        </a:rPr>
                        <a:t>2015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smtClean="0">
                          <a:solidFill>
                            <a:srgbClr val="000000"/>
                          </a:solidFill>
                          <a:latin typeface="Calibri"/>
                        </a:rPr>
                        <a:t>2,267.1</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6.21%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dirty="0" smtClean="0">
                          <a:solidFill>
                            <a:srgbClr val="000000"/>
                          </a:solidFill>
                          <a:latin typeface="Calibri"/>
                        </a:rPr>
                        <a:t>2016</a:t>
                      </a:r>
                      <a:endParaRPr lang="en-US" sz="1200" b="1"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smtClean="0">
                          <a:solidFill>
                            <a:srgbClr val="000000"/>
                          </a:solidFill>
                          <a:latin typeface="Calibri"/>
                        </a:rPr>
                        <a:t>2,426.0</a:t>
                      </a:r>
                      <a:endParaRPr lang="en-US" sz="1200" b="0"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7.01%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gridSpan="2">
                  <a:txBody>
                    <a:bodyPr/>
                    <a:lstStyle/>
                    <a:p>
                      <a:pPr algn="ctr" fontAlgn="ctr"/>
                      <a:r>
                        <a:rPr lang="en-US" sz="1200" b="1" i="0" u="none" strike="noStrike" dirty="0">
                          <a:solidFill>
                            <a:srgbClr val="000000"/>
                          </a:solidFill>
                          <a:latin typeface="Calibri"/>
                        </a:rPr>
                        <a:t>CAGR: </a:t>
                      </a:r>
                      <a:r>
                        <a:rPr lang="en-US" sz="1200" b="1" i="0" u="none" strike="noStrike" dirty="0" smtClean="0">
                          <a:solidFill>
                            <a:srgbClr val="000000"/>
                          </a:solidFill>
                          <a:latin typeface="Calibri"/>
                        </a:rPr>
                        <a:t>2011–16</a:t>
                      </a:r>
                      <a:endParaRPr lang="en-US" sz="1200" b="1"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ctr"/>
                      <a:r>
                        <a:rPr lang="en-US" sz="1200" b="1" i="0" u="none" strike="noStrike" dirty="0">
                          <a:solidFill>
                            <a:srgbClr val="000000"/>
                          </a:solidFill>
                          <a:latin typeface="Calibri"/>
                        </a:rPr>
                        <a:t>5.64%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graphicFrame>
        <p:nvGraphicFramePr>
          <p:cNvPr id="18" name="Chart 17"/>
          <p:cNvGraphicFramePr/>
          <p:nvPr/>
        </p:nvGraphicFramePr>
        <p:xfrm>
          <a:off x="304801" y="1657350"/>
          <a:ext cx="4495800" cy="3829050"/>
        </p:xfrm>
        <a:graphic>
          <a:graphicData uri="http://schemas.openxmlformats.org/drawingml/2006/chart">
            <c:chart xmlns:c="http://schemas.openxmlformats.org/drawingml/2006/chart" xmlns:r="http://schemas.openxmlformats.org/officeDocument/2006/relationships" r:id="rId3"/>
          </a:graphicData>
        </a:graphic>
      </p:graphicFrame>
      <p:sp>
        <p:nvSpPr>
          <p:cNvPr id="19"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Electronic Equipment &amp; Instruments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Future</a:t>
            </a:r>
            <a:r>
              <a:rPr smtClean="0">
                <a:latin typeface="Myriad Pro"/>
              </a:rPr>
              <a:t/>
            </a:r>
            <a:br>
              <a:rPr smtClean="0">
                <a:latin typeface="Myriad Pro"/>
              </a:rPr>
            </a:br>
            <a:r>
              <a:rPr sz="1800" smtClean="0">
                <a:latin typeface="Myriad Pro"/>
              </a:rPr>
              <a:t>Market Forecast</a:t>
            </a:r>
          </a:p>
        </p:txBody>
      </p:sp>
      <p:sp>
        <p:nvSpPr>
          <p:cNvPr id="9"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48</a:t>
            </a:fld>
            <a:r>
              <a:rPr lang="en-US" dirty="0" smtClean="0"/>
              <a:t> -</a:t>
            </a:r>
            <a:endParaRPr lang="en-US" dirty="0"/>
          </a:p>
        </p:txBody>
      </p:sp>
      <p:sp>
        <p:nvSpPr>
          <p:cNvPr id="13" name="TextBox 12"/>
          <p:cNvSpPr txBox="1"/>
          <p:nvPr/>
        </p:nvSpPr>
        <p:spPr>
          <a:xfrm rot="16200000">
            <a:off x="-182247" y="3344547"/>
            <a:ext cx="930905" cy="261610"/>
          </a:xfrm>
          <a:prstGeom prst="rect">
            <a:avLst/>
          </a:prstGeom>
          <a:noFill/>
        </p:spPr>
        <p:txBody>
          <a:bodyPr wrap="square" rtlCol="0">
            <a:spAutoFit/>
          </a:bodyPr>
          <a:lstStyle/>
          <a:p>
            <a:r>
              <a:rPr lang="en-US" sz="1100" b="1" dirty="0" smtClean="0">
                <a:latin typeface="+mj-lt"/>
              </a:rPr>
              <a:t>$ billion (e)</a:t>
            </a:r>
            <a:endParaRPr lang="en-US" sz="1100" b="1" dirty="0">
              <a:latin typeface="+mj-lt"/>
            </a:endParaRPr>
          </a:p>
        </p:txBody>
      </p:sp>
      <p:sp>
        <p:nvSpPr>
          <p:cNvPr id="14" name="TextBox 13"/>
          <p:cNvSpPr txBox="1"/>
          <p:nvPr/>
        </p:nvSpPr>
        <p:spPr>
          <a:xfrm rot="16200000">
            <a:off x="4359905" y="3241045"/>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15" name="TextBox 14"/>
          <p:cNvSpPr txBox="1"/>
          <p:nvPr/>
        </p:nvSpPr>
        <p:spPr>
          <a:xfrm>
            <a:off x="2286000" y="49911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graphicFrame>
        <p:nvGraphicFramePr>
          <p:cNvPr id="16" name="Table 15"/>
          <p:cNvGraphicFramePr>
            <a:graphicFrameLocks noGrp="1"/>
          </p:cNvGraphicFramePr>
          <p:nvPr/>
        </p:nvGraphicFramePr>
        <p:xfrm>
          <a:off x="5105400" y="2038350"/>
          <a:ext cx="3810000" cy="2590800"/>
        </p:xfrm>
        <a:graphic>
          <a:graphicData uri="http://schemas.openxmlformats.org/drawingml/2006/table">
            <a:tbl>
              <a:tblPr firstRow="1" bandRow="1">
                <a:tableStyleId>{7DF18680-E054-41AD-8BC1-D1AEF772440D}</a:tableStyleId>
              </a:tblPr>
              <a:tblGrid>
                <a:gridCol w="1270000"/>
                <a:gridCol w="1270000"/>
                <a:gridCol w="1270000"/>
              </a:tblGrid>
              <a:tr h="323850">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fontAlgn="ctr"/>
                      <a:r>
                        <a:rPr lang="en-US" sz="1200" b="1" i="0" u="none" strike="noStrike" dirty="0">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219.60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12.85%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221.20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0.73%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234.20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5.88%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248.80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6.23%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265.00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6.51%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283.10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6.83%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gridSpan="2">
                  <a:txBody>
                    <a:bodyPr/>
                    <a:lstStyle/>
                    <a:p>
                      <a:pPr algn="ctr" fontAlgn="ctr"/>
                      <a:r>
                        <a:rPr lang="en-US" sz="1200" b="1" i="0" u="none" strike="noStrike">
                          <a:solidFill>
                            <a:srgbClr val="000000"/>
                          </a:solidFill>
                          <a:latin typeface="Calibri"/>
                        </a:rPr>
                        <a:t>CAGR: 2011–16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ctr"/>
                      <a:r>
                        <a:rPr lang="en-US" sz="1200" b="1" i="0" u="none" strike="noStrike" dirty="0">
                          <a:solidFill>
                            <a:srgbClr val="000000"/>
                          </a:solidFill>
                          <a:latin typeface="Calibri"/>
                        </a:rPr>
                        <a:t>5.21%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0"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prstClr val="white"/>
                </a:solidFill>
                <a:latin typeface="Calibri"/>
              </a:rPr>
              <a:t>Global Electronic Manufacturing Services</a:t>
            </a:r>
            <a:endParaRPr lang="en-US" b="1" dirty="0" smtClean="0">
              <a:solidFill>
                <a:schemeClr val="bg1"/>
              </a:solidFill>
              <a:latin typeface="+mj-lt"/>
            </a:endParaRPr>
          </a:p>
        </p:txBody>
      </p:sp>
      <p:graphicFrame>
        <p:nvGraphicFramePr>
          <p:cNvPr id="11" name="Chart 10"/>
          <p:cNvGraphicFramePr/>
          <p:nvPr/>
        </p:nvGraphicFramePr>
        <p:xfrm>
          <a:off x="228600" y="1428750"/>
          <a:ext cx="4562475" cy="3829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Future</a:t>
            </a:r>
            <a:r>
              <a:rPr smtClean="0">
                <a:latin typeface="Myriad Pro"/>
              </a:rPr>
              <a:t/>
            </a:r>
            <a:br>
              <a:rPr smtClean="0">
                <a:latin typeface="Myriad Pro"/>
              </a:rPr>
            </a:br>
            <a:r>
              <a:rPr sz="1800" smtClean="0">
                <a:latin typeface="Myriad Pro"/>
              </a:rPr>
              <a:t>Market Forecast</a:t>
            </a:r>
          </a:p>
        </p:txBody>
      </p:sp>
      <p:sp>
        <p:nvSpPr>
          <p:cNvPr id="9"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49</a:t>
            </a:fld>
            <a:r>
              <a:rPr lang="en-US" dirty="0" smtClean="0"/>
              <a:t> -</a:t>
            </a:r>
            <a:endParaRPr lang="en-US" dirty="0"/>
          </a:p>
        </p:txBody>
      </p:sp>
      <p:sp>
        <p:nvSpPr>
          <p:cNvPr id="13" name="TextBox 12"/>
          <p:cNvSpPr txBox="1"/>
          <p:nvPr/>
        </p:nvSpPr>
        <p:spPr>
          <a:xfrm rot="16200000">
            <a:off x="-182247" y="3134997"/>
            <a:ext cx="930905" cy="261610"/>
          </a:xfrm>
          <a:prstGeom prst="rect">
            <a:avLst/>
          </a:prstGeom>
          <a:noFill/>
        </p:spPr>
        <p:txBody>
          <a:bodyPr wrap="square" rtlCol="0">
            <a:spAutoFit/>
          </a:bodyPr>
          <a:lstStyle/>
          <a:p>
            <a:r>
              <a:rPr lang="en-US" sz="1100" b="1" dirty="0" smtClean="0">
                <a:latin typeface="+mj-lt"/>
              </a:rPr>
              <a:t>$ billion (e)</a:t>
            </a:r>
            <a:endParaRPr lang="en-US" sz="1100" b="1" dirty="0">
              <a:latin typeface="+mj-lt"/>
            </a:endParaRPr>
          </a:p>
        </p:txBody>
      </p:sp>
      <p:sp>
        <p:nvSpPr>
          <p:cNvPr id="14" name="TextBox 13"/>
          <p:cNvSpPr txBox="1"/>
          <p:nvPr/>
        </p:nvSpPr>
        <p:spPr>
          <a:xfrm rot="16200000">
            <a:off x="4359905" y="3031495"/>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15" name="TextBox 14"/>
          <p:cNvSpPr txBox="1"/>
          <p:nvPr/>
        </p:nvSpPr>
        <p:spPr>
          <a:xfrm>
            <a:off x="2286000" y="478155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graphicFrame>
        <p:nvGraphicFramePr>
          <p:cNvPr id="16" name="Table 15"/>
          <p:cNvGraphicFramePr>
            <a:graphicFrameLocks noGrp="1"/>
          </p:cNvGraphicFramePr>
          <p:nvPr/>
        </p:nvGraphicFramePr>
        <p:xfrm>
          <a:off x="5105400" y="2038350"/>
          <a:ext cx="3810000" cy="2590800"/>
        </p:xfrm>
        <a:graphic>
          <a:graphicData uri="http://schemas.openxmlformats.org/drawingml/2006/table">
            <a:tbl>
              <a:tblPr firstRow="1" bandRow="1">
                <a:tableStyleId>{7DF18680-E054-41AD-8BC1-D1AEF772440D}</a:tableStyleId>
              </a:tblPr>
              <a:tblGrid>
                <a:gridCol w="1270000"/>
                <a:gridCol w="1270000"/>
                <a:gridCol w="1270000"/>
              </a:tblGrid>
              <a:tr h="323850">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fontAlgn="ctr"/>
                      <a:r>
                        <a:rPr lang="en-US" sz="1200" b="1" i="0" u="none" strike="noStrike" dirty="0">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151.10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5.15%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160.30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6.09%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171.60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7.05%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186.80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8.86%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206.10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10.33%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229.70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11.45%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gridSpan="2">
                  <a:txBody>
                    <a:bodyPr/>
                    <a:lstStyle/>
                    <a:p>
                      <a:pPr algn="ctr" fontAlgn="ctr"/>
                      <a:r>
                        <a:rPr lang="en-US" sz="1200" b="1" i="0" u="none" strike="noStrike">
                          <a:solidFill>
                            <a:srgbClr val="000000"/>
                          </a:solidFill>
                          <a:latin typeface="Calibri"/>
                        </a:rPr>
                        <a:t>CAGR: 2011–16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ctr"/>
                      <a:r>
                        <a:rPr lang="en-US" sz="1200" b="1" i="0" u="none" strike="noStrike" dirty="0">
                          <a:solidFill>
                            <a:srgbClr val="000000"/>
                          </a:solidFill>
                          <a:latin typeface="Calibri"/>
                        </a:rPr>
                        <a:t>8.74%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0"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prstClr val="white"/>
                </a:solidFill>
                <a:latin typeface="Calibri"/>
              </a:rPr>
              <a:t>Global Electronic  Components </a:t>
            </a:r>
          </a:p>
        </p:txBody>
      </p:sp>
      <p:graphicFrame>
        <p:nvGraphicFramePr>
          <p:cNvPr id="12" name="Chart 11"/>
          <p:cNvGraphicFramePr/>
          <p:nvPr/>
        </p:nvGraphicFramePr>
        <p:xfrm>
          <a:off x="152400" y="1219200"/>
          <a:ext cx="4638675" cy="3829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5</a:t>
            </a:fld>
            <a:endParaRPr lang="en-US" dirty="0">
              <a:latin typeface="+mj-lt"/>
            </a:endParaRPr>
          </a:p>
        </p:txBody>
      </p:sp>
      <p:sp>
        <p:nvSpPr>
          <p:cNvPr id="13" name="Rectangle 12"/>
          <p:cNvSpPr/>
          <p:nvPr/>
        </p:nvSpPr>
        <p:spPr>
          <a:xfrm>
            <a:off x="228600" y="1247001"/>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Market segmentation by Category: % share, by value, 2011</a:t>
            </a:r>
          </a:p>
        </p:txBody>
      </p:sp>
      <p:graphicFrame>
        <p:nvGraphicFramePr>
          <p:cNvPr id="17" name="Table 16"/>
          <p:cNvGraphicFramePr>
            <a:graphicFrameLocks noGrp="1"/>
          </p:cNvGraphicFramePr>
          <p:nvPr/>
        </p:nvGraphicFramePr>
        <p:xfrm>
          <a:off x="152400" y="1981200"/>
          <a:ext cx="4124847" cy="1341120"/>
        </p:xfrm>
        <a:graphic>
          <a:graphicData uri="http://schemas.openxmlformats.org/drawingml/2006/table">
            <a:tbl>
              <a:tblPr firstRow="1" bandRow="1">
                <a:tableStyleId>{7DF18680-E054-41AD-8BC1-D1AEF772440D}</a:tableStyleId>
              </a:tblPr>
              <a:tblGrid>
                <a:gridCol w="1838848"/>
                <a:gridCol w="1371600"/>
                <a:gridCol w="914399"/>
              </a:tblGrid>
              <a:tr h="3048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04800">
                <a:tc>
                  <a:txBody>
                    <a:bodyPr/>
                    <a:lstStyle/>
                    <a:p>
                      <a:pPr algn="ctr" fontAlgn="ctr"/>
                      <a:r>
                        <a:rPr lang="en-US" sz="1200" b="1" i="0" u="none" strike="noStrike" dirty="0">
                          <a:solidFill>
                            <a:srgbClr val="000000"/>
                          </a:solidFill>
                          <a:latin typeface="Calibri"/>
                        </a:rPr>
                        <a:t>Electronic equipment manufacturing</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1440.4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78.10%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04800">
                <a:tc>
                  <a:txBody>
                    <a:bodyPr/>
                    <a:lstStyle/>
                    <a:p>
                      <a:pPr algn="ctr" fontAlgn="ctr"/>
                      <a:r>
                        <a:rPr lang="en-US" sz="1200" b="1" i="0" u="none" strike="noStrike">
                          <a:solidFill>
                            <a:srgbClr val="000000"/>
                          </a:solidFill>
                          <a:latin typeface="Calibri"/>
                        </a:rPr>
                        <a:t>Electronic manufacturing services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219.5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11.90%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04800">
                <a:tc>
                  <a:txBody>
                    <a:bodyPr/>
                    <a:lstStyle/>
                    <a:p>
                      <a:pPr algn="ctr" fontAlgn="ctr"/>
                      <a:r>
                        <a:rPr lang="en-US" sz="1200" b="1" i="0" u="none" strike="noStrike">
                          <a:solidFill>
                            <a:srgbClr val="000000"/>
                          </a:solidFill>
                          <a:latin typeface="Calibri"/>
                        </a:rPr>
                        <a:t>Technology distribution</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184.4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10.00%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36" name="Rectangle 35"/>
          <p:cNvSpPr/>
          <p:nvPr/>
        </p:nvSpPr>
        <p:spPr>
          <a:xfrm>
            <a:off x="228600" y="3990201"/>
            <a:ext cx="8595360" cy="276999"/>
          </a:xfrm>
          <a:prstGeom prst="rect">
            <a:avLst/>
          </a:prstGeom>
          <a:solidFill>
            <a:srgbClr val="00B0F0"/>
          </a:solidFill>
          <a:ln>
            <a:noFill/>
          </a:ln>
        </p:spPr>
        <p:txBody>
          <a:bodyPr wrap="square">
            <a:spAutoFit/>
          </a:bodyPr>
          <a:lstStyle/>
          <a:p>
            <a:pPr algn="ctr">
              <a:defRPr/>
            </a:pPr>
            <a:r>
              <a:rPr lang="en-US" sz="1200" b="1" dirty="0" smtClean="0">
                <a:solidFill>
                  <a:prstClr val="white"/>
                </a:solidFill>
                <a:latin typeface="Calibri"/>
              </a:rPr>
              <a:t>Market </a:t>
            </a:r>
            <a:r>
              <a:rPr lang="en-US" sz="1200" b="1" dirty="0" smtClean="0">
                <a:solidFill>
                  <a:schemeClr val="bg1"/>
                </a:solidFill>
                <a:latin typeface="+mj-lt"/>
              </a:rPr>
              <a:t>segmentation by Geography: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37" name="Table 36"/>
          <p:cNvGraphicFramePr>
            <a:graphicFrameLocks noGrp="1"/>
          </p:cNvGraphicFramePr>
          <p:nvPr/>
        </p:nvGraphicFramePr>
        <p:xfrm>
          <a:off x="228600" y="4343400"/>
          <a:ext cx="4114800" cy="1582445"/>
        </p:xfrm>
        <a:graphic>
          <a:graphicData uri="http://schemas.openxmlformats.org/drawingml/2006/table">
            <a:tbl>
              <a:tblPr firstRow="1" bandRow="1">
                <a:tableStyleId>{7DF18680-E054-41AD-8BC1-D1AEF772440D}</a:tableStyleId>
              </a:tblPr>
              <a:tblGrid>
                <a:gridCol w="1828800"/>
                <a:gridCol w="1371600"/>
                <a:gridCol w="914400"/>
              </a:tblGrid>
              <a:tr h="31648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16489">
                <a:tc>
                  <a:txBody>
                    <a:bodyPr/>
                    <a:lstStyle/>
                    <a:p>
                      <a:pPr algn="ctr" fontAlgn="ctr"/>
                      <a:r>
                        <a:rPr lang="en-US" sz="1200" b="1" i="0" u="none" strike="noStrike" dirty="0">
                          <a:solidFill>
                            <a:srgbClr val="000000"/>
                          </a:solidFill>
                          <a:latin typeface="Calibri"/>
                        </a:rPr>
                        <a:t>Asia-Pacific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1150.8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62.40%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Americas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328.3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17.80%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16489">
                <a:tc>
                  <a:txBody>
                    <a:bodyPr/>
                    <a:lstStyle/>
                    <a:p>
                      <a:pPr algn="ctr" fontAlgn="ctr"/>
                      <a:r>
                        <a:rPr lang="en-US" sz="1200" b="1" i="0" u="none" strike="noStrike">
                          <a:solidFill>
                            <a:srgbClr val="000000"/>
                          </a:solidFill>
                          <a:latin typeface="Calibri"/>
                        </a:rPr>
                        <a:t>Europe</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317.2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17.20%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RoW</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48.0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21" name="Title 1"/>
          <p:cNvSpPr>
            <a:spLocks noGrp="1"/>
          </p:cNvSpPr>
          <p:nvPr>
            <p:ph type="title"/>
          </p:nvPr>
        </p:nvSpPr>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Segment</a:t>
            </a:r>
          </a:p>
        </p:txBody>
      </p:sp>
      <p:graphicFrame>
        <p:nvGraphicFramePr>
          <p:cNvPr id="11" name="Chart 10"/>
          <p:cNvGraphicFramePr/>
          <p:nvPr/>
        </p:nvGraphicFramePr>
        <p:xfrm>
          <a:off x="4724400" y="1371600"/>
          <a:ext cx="4143375" cy="2724150"/>
        </p:xfrm>
        <a:graphic>
          <a:graphicData uri="http://schemas.openxmlformats.org/drawingml/2006/chart">
            <c:chart xmlns:c="http://schemas.openxmlformats.org/drawingml/2006/chart" xmlns:r="http://schemas.openxmlformats.org/officeDocument/2006/relationships" r:id="rId4"/>
          </a:graphicData>
        </a:graphic>
      </p:graphicFrame>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Electronic Equipment &amp; Instruments 	</a:t>
            </a:r>
          </a:p>
        </p:txBody>
      </p:sp>
      <p:graphicFrame>
        <p:nvGraphicFramePr>
          <p:cNvPr id="15" name="Chart 14"/>
          <p:cNvGraphicFramePr/>
          <p:nvPr/>
        </p:nvGraphicFramePr>
        <p:xfrm>
          <a:off x="4343400" y="4267200"/>
          <a:ext cx="4552950" cy="24193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010400" cy="762000"/>
          </a:xfrm>
        </p:spPr>
        <p:txBody>
          <a:bodyPr/>
          <a:lstStyle/>
          <a:p>
            <a:pPr algn="l"/>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Future</a:t>
            </a:r>
            <a:r>
              <a:rPr smtClean="0">
                <a:latin typeface="Myriad Pro"/>
              </a:rPr>
              <a:t/>
            </a:r>
            <a:br>
              <a:rPr smtClean="0">
                <a:latin typeface="Myriad Pro"/>
              </a:rPr>
            </a:br>
            <a:r>
              <a:rPr sz="1800" smtClean="0">
                <a:latin typeface="Myriad Pro"/>
              </a:rPr>
              <a:t>Market Forecast</a:t>
            </a:r>
          </a:p>
        </p:txBody>
      </p:sp>
      <p:sp>
        <p:nvSpPr>
          <p:cNvPr id="9"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50</a:t>
            </a:fld>
            <a:r>
              <a:rPr lang="en-US" dirty="0" smtClean="0"/>
              <a:t> -</a:t>
            </a:r>
            <a:endParaRPr lang="en-US" dirty="0"/>
          </a:p>
        </p:txBody>
      </p:sp>
      <p:sp>
        <p:nvSpPr>
          <p:cNvPr id="13" name="TextBox 12"/>
          <p:cNvSpPr txBox="1"/>
          <p:nvPr/>
        </p:nvSpPr>
        <p:spPr>
          <a:xfrm rot="16200000">
            <a:off x="-182247" y="3134997"/>
            <a:ext cx="930905" cy="261610"/>
          </a:xfrm>
          <a:prstGeom prst="rect">
            <a:avLst/>
          </a:prstGeom>
          <a:noFill/>
        </p:spPr>
        <p:txBody>
          <a:bodyPr wrap="square" rtlCol="0">
            <a:spAutoFit/>
          </a:bodyPr>
          <a:lstStyle/>
          <a:p>
            <a:r>
              <a:rPr lang="en-US" sz="1100" b="1" dirty="0" smtClean="0">
                <a:latin typeface="+mj-lt"/>
              </a:rPr>
              <a:t>$ billion (e)</a:t>
            </a:r>
            <a:endParaRPr lang="en-US" sz="1100" b="1" dirty="0">
              <a:latin typeface="+mj-lt"/>
            </a:endParaRPr>
          </a:p>
        </p:txBody>
      </p:sp>
      <p:sp>
        <p:nvSpPr>
          <p:cNvPr id="14" name="TextBox 13"/>
          <p:cNvSpPr txBox="1"/>
          <p:nvPr/>
        </p:nvSpPr>
        <p:spPr>
          <a:xfrm rot="16200000">
            <a:off x="4359905" y="3031495"/>
            <a:ext cx="838200"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15" name="TextBox 14"/>
          <p:cNvSpPr txBox="1"/>
          <p:nvPr/>
        </p:nvSpPr>
        <p:spPr>
          <a:xfrm>
            <a:off x="2286000" y="478155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graphicFrame>
        <p:nvGraphicFramePr>
          <p:cNvPr id="16" name="Table 15"/>
          <p:cNvGraphicFramePr>
            <a:graphicFrameLocks noGrp="1"/>
          </p:cNvGraphicFramePr>
          <p:nvPr/>
        </p:nvGraphicFramePr>
        <p:xfrm>
          <a:off x="5105400" y="2038350"/>
          <a:ext cx="3810000" cy="2590800"/>
        </p:xfrm>
        <a:graphic>
          <a:graphicData uri="http://schemas.openxmlformats.org/drawingml/2006/table">
            <a:tbl>
              <a:tblPr firstRow="1" bandRow="1">
                <a:tableStyleId>{7DF18680-E054-41AD-8BC1-D1AEF772440D}</a:tableStyleId>
              </a:tblPr>
              <a:tblGrid>
                <a:gridCol w="1270000"/>
                <a:gridCol w="1270000"/>
                <a:gridCol w="1270000"/>
              </a:tblGrid>
              <a:tr h="323850">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23850">
                <a:tc>
                  <a:txBody>
                    <a:bodyPr/>
                    <a:lstStyle/>
                    <a:p>
                      <a:pPr algn="ctr" fontAlgn="ctr"/>
                      <a:r>
                        <a:rPr lang="en-US" sz="1200" b="1" i="0" u="none" strike="noStrike" dirty="0">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284.1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4.65%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296.2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4.25%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308.9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4.32%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320.7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3.79%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a:txBody>
                    <a:bodyPr/>
                    <a:lstStyle/>
                    <a:p>
                      <a:pPr algn="ctr" fontAlgn="ctr"/>
                      <a:r>
                        <a:rPr lang="en-US" sz="1200" b="1" i="0" u="none" strike="noStrike">
                          <a:solidFill>
                            <a:srgbClr val="000000"/>
                          </a:solidFill>
                          <a:latin typeface="Calibri"/>
                        </a:rPr>
                        <a:t>2015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331.6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3.43%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23850">
                <a:tc>
                  <a:txBody>
                    <a:bodyPr/>
                    <a:lstStyle/>
                    <a:p>
                      <a:pPr algn="ctr" fontAlgn="ctr"/>
                      <a:r>
                        <a:rPr lang="en-US" sz="1200" b="1" i="0" u="none" strike="noStrike">
                          <a:solidFill>
                            <a:srgbClr val="000000"/>
                          </a:solidFill>
                          <a:latin typeface="Calibri"/>
                        </a:rPr>
                        <a:t>2016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343.4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3.53%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23850">
                <a:tc gridSpan="2">
                  <a:txBody>
                    <a:bodyPr/>
                    <a:lstStyle/>
                    <a:p>
                      <a:pPr algn="ctr" fontAlgn="ctr"/>
                      <a:r>
                        <a:rPr lang="en-US" sz="1200" b="1" i="0" u="none" strike="noStrike">
                          <a:solidFill>
                            <a:srgbClr val="000000"/>
                          </a:solidFill>
                          <a:latin typeface="Calibri"/>
                        </a:rPr>
                        <a:t>CAGR: 2011–16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ctr"/>
                      <a:r>
                        <a:rPr lang="en-US" sz="1200" b="1" i="0" u="none" strike="noStrike" dirty="0">
                          <a:solidFill>
                            <a:srgbClr val="000000"/>
                          </a:solidFill>
                          <a:latin typeface="Calibri"/>
                        </a:rPr>
                        <a:t>3.86%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0"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lvl="0" algn="ctr">
              <a:defRPr/>
            </a:pPr>
            <a:r>
              <a:rPr lang="en-US" b="1" dirty="0" smtClean="0">
                <a:solidFill>
                  <a:prstClr val="white"/>
                </a:solidFill>
                <a:latin typeface="Calibri"/>
              </a:rPr>
              <a:t> Global Consumer Electronics </a:t>
            </a:r>
          </a:p>
        </p:txBody>
      </p:sp>
      <p:graphicFrame>
        <p:nvGraphicFramePr>
          <p:cNvPr id="11" name="Chart 10"/>
          <p:cNvGraphicFramePr/>
          <p:nvPr/>
        </p:nvGraphicFramePr>
        <p:xfrm>
          <a:off x="228600" y="1295400"/>
          <a:ext cx="4638675" cy="3829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371600" y="1447800"/>
            <a:ext cx="7467600" cy="2862322"/>
          </a:xfrm>
          <a:prstGeom prst="rect">
            <a:avLst/>
          </a:prstGeom>
          <a:noFill/>
          <a:ln w="9525">
            <a:noFill/>
            <a:miter lim="800000"/>
            <a:headEnd/>
            <a:tailEnd/>
          </a:ln>
        </p:spPr>
        <p:txBody>
          <a:bodyPr>
            <a:spAutoFit/>
          </a:bodyPr>
          <a:lstStyle/>
          <a:p>
            <a:r>
              <a:rPr lang="en-US" b="1" dirty="0">
                <a:solidFill>
                  <a:srgbClr val="FFFFFF"/>
                </a:solidFill>
                <a:cs typeface="Arial" pitchFamily="34" charset="0"/>
              </a:rPr>
              <a:t>Thank you for reading the report.</a:t>
            </a:r>
            <a:br>
              <a:rPr lang="en-US" b="1" dirty="0">
                <a:solidFill>
                  <a:srgbClr val="FFFFFF"/>
                </a:solidFill>
                <a:cs typeface="Arial" pitchFamily="34" charset="0"/>
              </a:rPr>
            </a:br>
            <a:r>
              <a:rPr lang="en-US" b="1" dirty="0">
                <a:solidFill>
                  <a:srgbClr val="FFFFFF"/>
                </a:solidFill>
                <a:cs typeface="Arial" pitchFamily="34" charset="0"/>
              </a:rPr>
              <a:t>Was the report useful to you?  Do you need more research? </a:t>
            </a:r>
            <a:br>
              <a:rPr lang="en-US" b="1" dirty="0">
                <a:solidFill>
                  <a:srgbClr val="FFFFFF"/>
                </a:solidFill>
                <a:cs typeface="Arial" pitchFamily="34" charset="0"/>
              </a:rPr>
            </a:br>
            <a:endParaRPr lang="en-US" b="1" dirty="0">
              <a:solidFill>
                <a:srgbClr val="FFFFFF"/>
              </a:solidFill>
              <a:cs typeface="Arial" pitchFamily="34" charset="0"/>
            </a:endParaRPr>
          </a:p>
          <a:p>
            <a:r>
              <a:rPr lang="en-US" b="1" dirty="0">
                <a:solidFill>
                  <a:srgbClr val="FFFFFF"/>
                </a:solidFill>
                <a:cs typeface="Arial" pitchFamily="34" charset="0"/>
              </a:rPr>
              <a:t/>
            </a:r>
            <a:br>
              <a:rPr lang="en-US" b="1" dirty="0">
                <a:solidFill>
                  <a:srgbClr val="FFFFFF"/>
                </a:solidFill>
                <a:cs typeface="Arial" pitchFamily="34" charset="0"/>
              </a:rPr>
            </a:br>
            <a:r>
              <a:rPr lang="en-US" b="1" dirty="0">
                <a:solidFill>
                  <a:srgbClr val="FFFFFF"/>
                </a:solidFill>
                <a:cs typeface="Arial" pitchFamily="34" charset="0"/>
              </a:rPr>
              <a:t>Please send your comments / suggestions to:</a:t>
            </a:r>
          </a:p>
          <a:p>
            <a:r>
              <a:rPr lang="en-US" b="1" dirty="0" smtClean="0">
                <a:solidFill>
                  <a:srgbClr val="FFFFFF"/>
                </a:solidFill>
                <a:cs typeface="Arial" pitchFamily="34" charset="0"/>
                <a:hlinkClick r:id="rId2"/>
              </a:rPr>
              <a:t>swati.malaker@tcs.com</a:t>
            </a:r>
            <a:endParaRPr lang="en-US" b="1" dirty="0" smtClean="0">
              <a:solidFill>
                <a:srgbClr val="FFFFFF"/>
              </a:solidFill>
              <a:cs typeface="Arial" pitchFamily="34" charset="0"/>
            </a:endParaRPr>
          </a:p>
          <a:p>
            <a:r>
              <a:rPr lang="en-US" b="1" dirty="0" smtClean="0">
                <a:solidFill>
                  <a:srgbClr val="FFFFFF"/>
                </a:solidFill>
                <a:cs typeface="Arial" pitchFamily="34" charset="0"/>
                <a:hlinkClick r:id="rId3"/>
              </a:rPr>
              <a:t>aditi.royghatak@tcs.com</a:t>
            </a:r>
            <a:endParaRPr lang="en-US" b="1" dirty="0">
              <a:solidFill>
                <a:srgbClr val="FFFFFF"/>
              </a:solidFill>
              <a:cs typeface="Arial" pitchFamily="34" charset="0"/>
            </a:endParaRPr>
          </a:p>
          <a:p>
            <a:endParaRPr lang="en-US" b="1" dirty="0">
              <a:solidFill>
                <a:srgbClr val="FFFFFF"/>
              </a:solidFill>
              <a:cs typeface="Arial" pitchFamily="34" charset="0"/>
            </a:endParaRPr>
          </a:p>
          <a:p>
            <a:r>
              <a:rPr lang="en-US" b="1" dirty="0">
                <a:solidFill>
                  <a:srgbClr val="FFFFFF"/>
                </a:solidFill>
                <a:cs typeface="Arial" pitchFamily="34" charset="0"/>
              </a:rPr>
              <a:t/>
            </a:r>
            <a:br>
              <a:rPr lang="en-US" b="1" dirty="0">
                <a:solidFill>
                  <a:srgbClr val="FFFFFF"/>
                </a:solidFill>
                <a:cs typeface="Arial" pitchFamily="34" charset="0"/>
              </a:rPr>
            </a:br>
            <a:endParaRPr lang="en-GB" dirty="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Value</a:t>
            </a:r>
          </a:p>
        </p:txBody>
      </p:sp>
      <p:sp>
        <p:nvSpPr>
          <p:cNvPr id="11"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6</a:t>
            </a:fld>
            <a:r>
              <a:rPr lang="en-US" dirty="0" smtClean="0"/>
              <a:t> -</a:t>
            </a:r>
            <a:endParaRPr lang="en-US" dirty="0"/>
          </a:p>
        </p:txBody>
      </p:sp>
      <p:sp>
        <p:nvSpPr>
          <p:cNvPr id="9" name="Rectangle 8"/>
          <p:cNvSpPr/>
          <p:nvPr/>
        </p:nvSpPr>
        <p:spPr>
          <a:xfrm>
            <a:off x="4648200" y="2209800"/>
            <a:ext cx="4038600" cy="274320"/>
          </a:xfrm>
          <a:prstGeom prst="rect">
            <a:avLst/>
          </a:prstGeom>
          <a:solidFill>
            <a:srgbClr val="00B0F0"/>
          </a:solidFill>
          <a:ln>
            <a:noFill/>
          </a:ln>
        </p:spPr>
        <p:txBody>
          <a:bodyPr wrap="square" anchor="ctr">
            <a:noAutofit/>
          </a:bodyPr>
          <a:lstStyle/>
          <a:p>
            <a:pPr lvl="0" algn="ctr">
              <a:defRPr/>
            </a:pPr>
            <a:r>
              <a:rPr lang="en-US" sz="1100" b="1" dirty="0" smtClean="0">
                <a:solidFill>
                  <a:prstClr val="white"/>
                </a:solidFill>
                <a:latin typeface="Calibri"/>
              </a:rPr>
              <a:t>Market value: $ billion, 2007–11 </a:t>
            </a:r>
          </a:p>
        </p:txBody>
      </p:sp>
      <p:sp>
        <p:nvSpPr>
          <p:cNvPr id="12" name="AutoShape 7"/>
          <p:cNvSpPr>
            <a:spLocks noChangeArrowheads="1"/>
          </p:cNvSpPr>
          <p:nvPr/>
        </p:nvSpPr>
        <p:spPr bwMode="auto">
          <a:xfrm>
            <a:off x="152400" y="1219200"/>
            <a:ext cx="8763000" cy="762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2713" indent="-112713" algn="just">
              <a:lnSpc>
                <a:spcPct val="120000"/>
              </a:lnSpc>
              <a:buFont typeface="Arial" pitchFamily="34" charset="0"/>
              <a:buChar char="•"/>
            </a:pPr>
            <a:r>
              <a:rPr lang="en-US" sz="1200" dirty="0" smtClean="0">
                <a:latin typeface="+mj-lt"/>
              </a:rPr>
              <a:t>The global electronic manufacturing services market consists of </a:t>
            </a:r>
            <a:r>
              <a:rPr lang="en-US" sz="1200" b="1" dirty="0" smtClean="0">
                <a:latin typeface="+mj-lt"/>
              </a:rPr>
              <a:t>companies that manufacture electronic equipment mainly for OEMs (Original Equipment Manufacturers). 	</a:t>
            </a:r>
          </a:p>
        </p:txBody>
      </p:sp>
      <p:sp>
        <p:nvSpPr>
          <p:cNvPr id="13"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Global Electronic Manufacturing Services 	</a:t>
            </a:r>
          </a:p>
        </p:txBody>
      </p:sp>
      <p:sp>
        <p:nvSpPr>
          <p:cNvPr id="14" name="AutoShape 7"/>
          <p:cNvSpPr>
            <a:spLocks noChangeArrowheads="1"/>
          </p:cNvSpPr>
          <p:nvPr/>
        </p:nvSpPr>
        <p:spPr bwMode="auto">
          <a:xfrm>
            <a:off x="152400" y="2209800"/>
            <a:ext cx="4023360" cy="82296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global electronic manufacturing services industry had total revenues of </a:t>
            </a:r>
            <a:r>
              <a:rPr lang="en-US" sz="1200" b="1" dirty="0" smtClean="0">
                <a:latin typeface="+mj-lt"/>
              </a:rPr>
              <a:t>$ 219.6 billion in 2011,</a:t>
            </a:r>
            <a:r>
              <a:rPr lang="en-US" sz="1200" dirty="0" smtClean="0">
                <a:latin typeface="+mj-lt"/>
              </a:rPr>
              <a:t> representing a CAGR of </a:t>
            </a:r>
            <a:r>
              <a:rPr lang="en-US" sz="1200" b="1" dirty="0" smtClean="0">
                <a:latin typeface="+mj-lt"/>
              </a:rPr>
              <a:t>4.2% between 2007 and 2011</a:t>
            </a:r>
          </a:p>
        </p:txBody>
      </p:sp>
      <p:graphicFrame>
        <p:nvGraphicFramePr>
          <p:cNvPr id="16" name="Table 15"/>
          <p:cNvGraphicFramePr>
            <a:graphicFrameLocks noGrp="1"/>
          </p:cNvGraphicFramePr>
          <p:nvPr/>
        </p:nvGraphicFramePr>
        <p:xfrm>
          <a:off x="152400" y="4495802"/>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2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186.0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185.6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FF0000"/>
                          </a:solidFill>
                          <a:latin typeface="Calibri"/>
                        </a:rPr>
                        <a:t>-0.22%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160.0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FF0000"/>
                          </a:solidFill>
                          <a:latin typeface="Calibri"/>
                        </a:rPr>
                        <a:t>-13.79%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194.6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21.63%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219.6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12.85%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fontAlgn="b"/>
                      <a:r>
                        <a:rPr lang="en-US" sz="1100" b="1" i="0" u="none" strike="noStrike">
                          <a:solidFill>
                            <a:srgbClr val="000000"/>
                          </a:solidFill>
                          <a:latin typeface="Calibri"/>
                        </a:rPr>
                        <a:t>CAGR: 2007–11</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b"/>
                      <a:r>
                        <a:rPr lang="en-US" sz="1100" b="1" i="0" u="none" strike="noStrike" dirty="0">
                          <a:solidFill>
                            <a:srgbClr val="000000"/>
                          </a:solidFill>
                          <a:latin typeface="Calibri"/>
                        </a:rPr>
                        <a:t>4.24%</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7" name="Rectangle 16"/>
          <p:cNvSpPr/>
          <p:nvPr/>
        </p:nvSpPr>
        <p:spPr>
          <a:xfrm>
            <a:off x="152400" y="4191001"/>
            <a:ext cx="4023360" cy="261610"/>
          </a:xfrm>
          <a:prstGeom prst="rect">
            <a:avLst/>
          </a:prstGeom>
          <a:solidFill>
            <a:srgbClr val="00B0F0"/>
          </a:solidFill>
          <a:ln>
            <a:noFill/>
          </a:ln>
        </p:spPr>
        <p:txBody>
          <a:bodyPr wrap="square">
            <a:spAutoFit/>
          </a:bodyPr>
          <a:lstStyle/>
          <a:p>
            <a:pPr lvl="0" algn="ctr">
              <a:defRPr/>
            </a:pPr>
            <a:r>
              <a:rPr lang="en-US" sz="1100" b="1" dirty="0" smtClean="0">
                <a:solidFill>
                  <a:prstClr val="white"/>
                </a:solidFill>
                <a:latin typeface="Calibri"/>
              </a:rPr>
              <a:t>Market value: $ billion, 2007–11 </a:t>
            </a:r>
          </a:p>
        </p:txBody>
      </p:sp>
      <p:sp>
        <p:nvSpPr>
          <p:cNvPr id="18" name="TextBox 17"/>
          <p:cNvSpPr txBox="1"/>
          <p:nvPr/>
        </p:nvSpPr>
        <p:spPr>
          <a:xfrm rot="16200000">
            <a:off x="4055105" y="40386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509642" y="4090042"/>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477000" y="58674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
        <p:nvSpPr>
          <p:cNvPr id="15" name="AutoShape 7"/>
          <p:cNvSpPr>
            <a:spLocks noChangeArrowheads="1"/>
          </p:cNvSpPr>
          <p:nvPr/>
        </p:nvSpPr>
        <p:spPr bwMode="auto">
          <a:xfrm>
            <a:off x="152400" y="3200400"/>
            <a:ext cx="4023360" cy="7315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performance of the market is </a:t>
            </a:r>
            <a:r>
              <a:rPr lang="en-US" sz="1200" b="1" dirty="0" smtClean="0">
                <a:latin typeface="+mj-lt"/>
              </a:rPr>
              <a:t>forecast to accelerate, </a:t>
            </a:r>
            <a:r>
              <a:rPr lang="en-US" sz="1200" dirty="0" smtClean="0">
                <a:latin typeface="+mj-lt"/>
              </a:rPr>
              <a:t>with an anticipated CAGR of </a:t>
            </a:r>
            <a:r>
              <a:rPr lang="en-US" sz="1200" b="1" dirty="0" smtClean="0">
                <a:latin typeface="+mj-lt"/>
              </a:rPr>
              <a:t>5.2% for 2011 - 2016, </a:t>
            </a:r>
            <a:r>
              <a:rPr lang="en-US" sz="1200" dirty="0" smtClean="0">
                <a:latin typeface="+mj-lt"/>
              </a:rPr>
              <a:t>to reach </a:t>
            </a:r>
            <a:r>
              <a:rPr lang="en-US" sz="1200" b="1" dirty="0" smtClean="0">
                <a:latin typeface="+mj-lt"/>
              </a:rPr>
              <a:t>$ 283.1 billion </a:t>
            </a:r>
            <a:r>
              <a:rPr lang="en-US" sz="1200" dirty="0" smtClean="0">
                <a:latin typeface="+mj-lt"/>
              </a:rPr>
              <a:t>by the end of 2016. </a:t>
            </a:r>
            <a:endParaRPr lang="en-US" sz="1200" b="1" dirty="0" smtClean="0">
              <a:latin typeface="+mj-lt"/>
            </a:endParaRPr>
          </a:p>
        </p:txBody>
      </p:sp>
      <p:graphicFrame>
        <p:nvGraphicFramePr>
          <p:cNvPr id="22" name="Chart 21"/>
          <p:cNvGraphicFramePr/>
          <p:nvPr/>
        </p:nvGraphicFramePr>
        <p:xfrm>
          <a:off x="4343400" y="2667000"/>
          <a:ext cx="4572000" cy="3238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7</a:t>
            </a:fld>
            <a:endParaRPr lang="en-US" dirty="0">
              <a:latin typeface="+mj-lt"/>
            </a:endParaRPr>
          </a:p>
        </p:txBody>
      </p:sp>
      <p:sp>
        <p:nvSpPr>
          <p:cNvPr id="13" name="Rectangle 12"/>
          <p:cNvSpPr/>
          <p:nvPr/>
        </p:nvSpPr>
        <p:spPr>
          <a:xfrm>
            <a:off x="228600" y="1247001"/>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Market segmentation by Category: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17" name="Table 16"/>
          <p:cNvGraphicFramePr>
            <a:graphicFrameLocks noGrp="1"/>
          </p:cNvGraphicFramePr>
          <p:nvPr/>
        </p:nvGraphicFramePr>
        <p:xfrm>
          <a:off x="152400" y="1981200"/>
          <a:ext cx="4124847" cy="1584960"/>
        </p:xfrm>
        <a:graphic>
          <a:graphicData uri="http://schemas.openxmlformats.org/drawingml/2006/table">
            <a:tbl>
              <a:tblPr firstRow="1" bandRow="1">
                <a:tableStyleId>{7DF18680-E054-41AD-8BC1-D1AEF772440D}</a:tableStyleId>
              </a:tblPr>
              <a:tblGrid>
                <a:gridCol w="1838848"/>
                <a:gridCol w="1371600"/>
                <a:gridCol w="914399"/>
              </a:tblGrid>
              <a:tr h="3048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04800">
                <a:tc>
                  <a:txBody>
                    <a:bodyPr/>
                    <a:lstStyle/>
                    <a:p>
                      <a:pPr algn="ctr" fontAlgn="ctr"/>
                      <a:r>
                        <a:rPr lang="en-US" sz="1200" b="1" i="0" u="none" strike="noStrike" dirty="0" smtClean="0">
                          <a:solidFill>
                            <a:srgbClr val="000000"/>
                          </a:solidFill>
                          <a:latin typeface="Calibri"/>
                        </a:rPr>
                        <a:t>Computer </a:t>
                      </a:r>
                      <a:r>
                        <a:rPr lang="en-US" sz="1200" b="1" i="0" u="none" strike="noStrike" dirty="0">
                          <a:solidFill>
                            <a:srgbClr val="000000"/>
                          </a:solidFill>
                          <a:latin typeface="Calibri"/>
                        </a:rPr>
                        <a:t>applications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85.64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39.0%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04800">
                <a:tc>
                  <a:txBody>
                    <a:bodyPr/>
                    <a:lstStyle/>
                    <a:p>
                      <a:pPr algn="ctr" fontAlgn="ctr"/>
                      <a:r>
                        <a:rPr lang="en-US" sz="1200" b="1" i="0" u="none" strike="noStrike" dirty="0" smtClean="0">
                          <a:solidFill>
                            <a:srgbClr val="000000"/>
                          </a:solidFill>
                          <a:latin typeface="Calibri"/>
                        </a:rPr>
                        <a:t>Consumer</a:t>
                      </a:r>
                      <a:r>
                        <a:rPr lang="en-US" sz="1200" b="1" i="0" u="none" strike="noStrike" dirty="0">
                          <a:solidFill>
                            <a:srgbClr val="000000"/>
                          </a:solidFill>
                          <a:latin typeface="Calibri"/>
                        </a:rPr>
                        <a:t>, medical and aerospace</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70.27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32.0%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04800">
                <a:tc>
                  <a:txBody>
                    <a:bodyPr/>
                    <a:lstStyle/>
                    <a:p>
                      <a:pPr algn="ctr" fontAlgn="ctr"/>
                      <a:r>
                        <a:rPr lang="en-US" sz="1200" b="1" i="0" u="none" strike="noStrike" dirty="0" smtClean="0">
                          <a:solidFill>
                            <a:srgbClr val="000000"/>
                          </a:solidFill>
                          <a:latin typeface="Calibri"/>
                        </a:rPr>
                        <a:t>Communications</a:t>
                      </a:r>
                      <a:endParaRPr lang="en-US" sz="1200" b="1" i="0" u="none" strike="noStrike" dirty="0">
                        <a:solidFill>
                          <a:srgbClr val="000000"/>
                        </a:solidFill>
                        <a:latin typeface="Calibri"/>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54.90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25.0%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04800">
                <a:tc>
                  <a:txBody>
                    <a:bodyPr/>
                    <a:lstStyle/>
                    <a:p>
                      <a:pPr algn="ctr" fontAlgn="b"/>
                      <a:r>
                        <a:rPr lang="en-US" sz="1100" b="1" i="0" u="none" strike="noStrike" dirty="0">
                          <a:solidFill>
                            <a:srgbClr val="000000"/>
                          </a:solidFill>
                          <a:latin typeface="Calibri"/>
                        </a:rPr>
                        <a:t>Other</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8.78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r" fontAlgn="b"/>
                      <a:r>
                        <a:rPr lang="en-US" sz="1100" b="0" i="0" u="none" strike="noStrike" dirty="0">
                          <a:solidFill>
                            <a:srgbClr val="000000"/>
                          </a:solidFill>
                          <a:latin typeface="Calibri"/>
                        </a:rPr>
                        <a:t>4.00%</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36" name="Rectangle 35"/>
          <p:cNvSpPr/>
          <p:nvPr/>
        </p:nvSpPr>
        <p:spPr>
          <a:xfrm>
            <a:off x="228600" y="3990201"/>
            <a:ext cx="8595360" cy="276999"/>
          </a:xfrm>
          <a:prstGeom prst="rect">
            <a:avLst/>
          </a:prstGeom>
          <a:solidFill>
            <a:srgbClr val="00B0F0"/>
          </a:solidFill>
          <a:ln>
            <a:noFill/>
          </a:ln>
        </p:spPr>
        <p:txBody>
          <a:bodyPr wrap="square">
            <a:spAutoFit/>
          </a:bodyPr>
          <a:lstStyle/>
          <a:p>
            <a:pPr algn="ctr">
              <a:defRPr/>
            </a:pPr>
            <a:r>
              <a:rPr lang="en-US" sz="1200" b="1" dirty="0" smtClean="0">
                <a:solidFill>
                  <a:prstClr val="white"/>
                </a:solidFill>
                <a:latin typeface="Calibri"/>
              </a:rPr>
              <a:t>Market </a:t>
            </a:r>
            <a:r>
              <a:rPr lang="en-US" sz="1200" b="1" dirty="0" smtClean="0">
                <a:solidFill>
                  <a:schemeClr val="bg1"/>
                </a:solidFill>
                <a:latin typeface="+mj-lt"/>
              </a:rPr>
              <a:t>segmentation by Geography: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37" name="Table 36"/>
          <p:cNvGraphicFramePr>
            <a:graphicFrameLocks noGrp="1"/>
          </p:cNvGraphicFramePr>
          <p:nvPr/>
        </p:nvGraphicFramePr>
        <p:xfrm>
          <a:off x="228600" y="4343400"/>
          <a:ext cx="4114800" cy="1582445"/>
        </p:xfrm>
        <a:graphic>
          <a:graphicData uri="http://schemas.openxmlformats.org/drawingml/2006/table">
            <a:tbl>
              <a:tblPr firstRow="1" bandRow="1">
                <a:tableStyleId>{7DF18680-E054-41AD-8BC1-D1AEF772440D}</a:tableStyleId>
              </a:tblPr>
              <a:tblGrid>
                <a:gridCol w="1828800"/>
                <a:gridCol w="1371600"/>
                <a:gridCol w="914400"/>
              </a:tblGrid>
              <a:tr h="31648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16489">
                <a:tc>
                  <a:txBody>
                    <a:bodyPr/>
                    <a:lstStyle/>
                    <a:p>
                      <a:pPr algn="ctr" fontAlgn="ctr"/>
                      <a:r>
                        <a:rPr lang="en-US" sz="1200" b="1" i="0" u="none" strike="noStrike" dirty="0">
                          <a:solidFill>
                            <a:srgbClr val="000000"/>
                          </a:solidFill>
                          <a:latin typeface="Calibri"/>
                        </a:rPr>
                        <a:t>Asia-Pacific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126.3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57.5%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Americas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37.1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16.9%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16489">
                <a:tc>
                  <a:txBody>
                    <a:bodyPr/>
                    <a:lstStyle/>
                    <a:p>
                      <a:pPr algn="ctr" fontAlgn="ctr"/>
                      <a:r>
                        <a:rPr lang="en-US" sz="1200" b="1" i="0" u="none" strike="noStrike">
                          <a:solidFill>
                            <a:srgbClr val="000000"/>
                          </a:solidFill>
                          <a:latin typeface="Calibri"/>
                        </a:rPr>
                        <a:t>Europe</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29.0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13.2%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RoW</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27.2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12.4%</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21" name="Title 1"/>
          <p:cNvSpPr>
            <a:spLocks noGrp="1"/>
          </p:cNvSpPr>
          <p:nvPr>
            <p:ph type="title"/>
          </p:nvPr>
        </p:nvSpPr>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Segment</a:t>
            </a: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prstClr val="white"/>
                </a:solidFill>
                <a:latin typeface="Calibri"/>
              </a:rPr>
              <a:t>Global Electronic Manufacturing Services</a:t>
            </a:r>
            <a:endParaRPr lang="en-US" b="1" dirty="0" smtClean="0">
              <a:solidFill>
                <a:schemeClr val="bg1"/>
              </a:solidFill>
              <a:latin typeface="+mj-lt"/>
            </a:endParaRPr>
          </a:p>
        </p:txBody>
      </p:sp>
      <p:graphicFrame>
        <p:nvGraphicFramePr>
          <p:cNvPr id="12" name="Chart 11"/>
          <p:cNvGraphicFramePr/>
          <p:nvPr/>
        </p:nvGraphicFramePr>
        <p:xfrm>
          <a:off x="4343400" y="1600200"/>
          <a:ext cx="4552950" cy="2419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p:nvPr/>
        </p:nvGraphicFramePr>
        <p:xfrm>
          <a:off x="4343400" y="4267200"/>
          <a:ext cx="4552950" cy="24193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itle 1"/>
          <p:cNvSpPr>
            <a:spLocks noGrp="1"/>
          </p:cNvSpPr>
          <p:nvPr>
            <p:ph type="title"/>
          </p:nvPr>
        </p:nvSpPr>
        <p:spPr>
          <a:xfrm>
            <a:off x="1219200" y="0"/>
            <a:ext cx="7010400" cy="762000"/>
          </a:xfrm>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Value</a:t>
            </a:r>
          </a:p>
        </p:txBody>
      </p:sp>
      <p:sp>
        <p:nvSpPr>
          <p:cNvPr id="11" name="Slide Number Placeholder 2"/>
          <p:cNvSpPr>
            <a:spLocks noGrp="1"/>
          </p:cNvSpPr>
          <p:nvPr>
            <p:ph type="sldNum" sz="quarter" idx="11"/>
          </p:nvPr>
        </p:nvSpPr>
        <p:spPr>
          <a:xfrm>
            <a:off x="3962400" y="6477000"/>
            <a:ext cx="609600" cy="228600"/>
          </a:xfrm>
        </p:spPr>
        <p:txBody>
          <a:bodyPr/>
          <a:lstStyle/>
          <a:p>
            <a:pPr>
              <a:defRPr/>
            </a:pPr>
            <a:r>
              <a:rPr lang="en-US" dirty="0" smtClean="0"/>
              <a:t>- </a:t>
            </a:r>
            <a:fld id="{971FA916-FDC8-4E93-A2A4-3E737A999593}" type="slidenum">
              <a:rPr lang="en-US" smtClean="0"/>
              <a:pPr>
                <a:defRPr/>
              </a:pPr>
              <a:t>8</a:t>
            </a:fld>
            <a:r>
              <a:rPr lang="en-US" dirty="0" smtClean="0"/>
              <a:t> -</a:t>
            </a:r>
            <a:endParaRPr lang="en-US" dirty="0"/>
          </a:p>
        </p:txBody>
      </p:sp>
      <p:sp>
        <p:nvSpPr>
          <p:cNvPr id="9" name="Rectangle 8"/>
          <p:cNvSpPr/>
          <p:nvPr/>
        </p:nvSpPr>
        <p:spPr>
          <a:xfrm>
            <a:off x="4648200" y="2209800"/>
            <a:ext cx="4038600" cy="274320"/>
          </a:xfrm>
          <a:prstGeom prst="rect">
            <a:avLst/>
          </a:prstGeom>
          <a:solidFill>
            <a:srgbClr val="00B0F0"/>
          </a:solidFill>
          <a:ln>
            <a:noFill/>
          </a:ln>
        </p:spPr>
        <p:txBody>
          <a:bodyPr wrap="square" anchor="ctr">
            <a:noAutofit/>
          </a:bodyPr>
          <a:lstStyle/>
          <a:p>
            <a:pPr lvl="0" algn="ctr">
              <a:defRPr/>
            </a:pPr>
            <a:r>
              <a:rPr lang="en-US" sz="1100" b="1" dirty="0" smtClean="0">
                <a:solidFill>
                  <a:prstClr val="white"/>
                </a:solidFill>
                <a:latin typeface="Calibri"/>
              </a:rPr>
              <a:t>Market value: $ billion, 2007–11 </a:t>
            </a:r>
          </a:p>
        </p:txBody>
      </p:sp>
      <p:sp>
        <p:nvSpPr>
          <p:cNvPr id="12" name="AutoShape 7"/>
          <p:cNvSpPr>
            <a:spLocks noChangeArrowheads="1"/>
          </p:cNvSpPr>
          <p:nvPr/>
        </p:nvSpPr>
        <p:spPr bwMode="auto">
          <a:xfrm>
            <a:off x="152400" y="1219200"/>
            <a:ext cx="8763000" cy="76200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electronic components market includes: </a:t>
            </a:r>
            <a:r>
              <a:rPr lang="en-US" sz="1200" b="1" dirty="0" smtClean="0">
                <a:latin typeface="+mj-lt"/>
              </a:rPr>
              <a:t>passive components, such as resistors, capacitors, inductors, and passive filters; light-emitting diodes (LEDs) including laser diodes; printed circuit boards (PCBs); connectors; batteries; and similar products</a:t>
            </a:r>
          </a:p>
        </p:txBody>
      </p:sp>
      <p:sp>
        <p:nvSpPr>
          <p:cNvPr id="13"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algn="ctr">
              <a:defRPr/>
            </a:pPr>
            <a:r>
              <a:rPr lang="en-US" b="1" dirty="0" smtClean="0">
                <a:solidFill>
                  <a:schemeClr val="bg1"/>
                </a:solidFill>
                <a:latin typeface="+mj-lt"/>
              </a:rPr>
              <a:t> Global Electronic Components </a:t>
            </a:r>
          </a:p>
        </p:txBody>
      </p:sp>
      <p:sp>
        <p:nvSpPr>
          <p:cNvPr id="14" name="AutoShape 7"/>
          <p:cNvSpPr>
            <a:spLocks noChangeArrowheads="1"/>
          </p:cNvSpPr>
          <p:nvPr/>
        </p:nvSpPr>
        <p:spPr bwMode="auto">
          <a:xfrm>
            <a:off x="152400" y="2209800"/>
            <a:ext cx="4023360" cy="82296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global electronic </a:t>
            </a:r>
            <a:r>
              <a:rPr lang="en-US" sz="1200" dirty="0" smtClean="0">
                <a:solidFill>
                  <a:prstClr val="black"/>
                </a:solidFill>
                <a:latin typeface="Calibri"/>
              </a:rPr>
              <a:t>components </a:t>
            </a:r>
            <a:r>
              <a:rPr lang="en-US" sz="1200" dirty="0" smtClean="0">
                <a:latin typeface="+mj-lt"/>
              </a:rPr>
              <a:t>industry had total revenues of </a:t>
            </a:r>
            <a:r>
              <a:rPr lang="en-US" sz="1200" b="1" dirty="0" smtClean="0">
                <a:latin typeface="+mj-lt"/>
              </a:rPr>
              <a:t>$151.1 billion in 2011,</a:t>
            </a:r>
            <a:r>
              <a:rPr lang="en-US" sz="1200" dirty="0" smtClean="0">
                <a:latin typeface="+mj-lt"/>
              </a:rPr>
              <a:t> representing a CAGR of </a:t>
            </a:r>
            <a:r>
              <a:rPr lang="en-US" sz="1200" b="1" dirty="0" smtClean="0">
                <a:latin typeface="+mj-lt"/>
              </a:rPr>
              <a:t>-0.2% between 2007 and 2011</a:t>
            </a:r>
          </a:p>
        </p:txBody>
      </p:sp>
      <p:graphicFrame>
        <p:nvGraphicFramePr>
          <p:cNvPr id="16" name="Table 15"/>
          <p:cNvGraphicFramePr>
            <a:graphicFrameLocks noGrp="1"/>
          </p:cNvGraphicFramePr>
          <p:nvPr/>
        </p:nvGraphicFramePr>
        <p:xfrm>
          <a:off x="152400" y="4495802"/>
          <a:ext cx="4038600" cy="1523998"/>
        </p:xfrm>
        <a:graphic>
          <a:graphicData uri="http://schemas.openxmlformats.org/drawingml/2006/table">
            <a:tbl>
              <a:tblPr firstRow="1" bandRow="1">
                <a:tableStyleId>{7DF18680-E054-41AD-8BC1-D1AEF772440D}</a:tableStyleId>
              </a:tblPr>
              <a:tblGrid>
                <a:gridCol w="1346200"/>
                <a:gridCol w="1346200"/>
                <a:gridCol w="1346200"/>
              </a:tblGrid>
              <a:tr h="217714">
                <a:tc>
                  <a:txBody>
                    <a:bodyPr/>
                    <a:lstStyle/>
                    <a:p>
                      <a:pPr algn="ctr"/>
                      <a:r>
                        <a:rPr lang="en-US" sz="1200" b="1" baseline="0" dirty="0" smtClean="0">
                          <a:solidFill>
                            <a:schemeClr val="lt1"/>
                          </a:solidFill>
                          <a:latin typeface="+mn-lt"/>
                          <a:ea typeface="+mn-ea"/>
                          <a:cs typeface="+mn-cs"/>
                        </a:rPr>
                        <a:t>Year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billion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 Growth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17714">
                <a:tc>
                  <a:txBody>
                    <a:bodyPr/>
                    <a:lstStyle/>
                    <a:p>
                      <a:pPr algn="ctr" fontAlgn="ctr"/>
                      <a:r>
                        <a:rPr lang="en-US" sz="1200" b="1" i="0" u="none" strike="noStrike" dirty="0">
                          <a:solidFill>
                            <a:srgbClr val="000000"/>
                          </a:solidFill>
                          <a:latin typeface="Calibri"/>
                        </a:rPr>
                        <a:t>2007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152.5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2008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155.6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2.03%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2009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119.8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FF0000"/>
                          </a:solidFill>
                          <a:latin typeface="Calibri"/>
                        </a:rPr>
                        <a:t>-23.01%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a:txBody>
                    <a:bodyPr/>
                    <a:lstStyle/>
                    <a:p>
                      <a:pPr algn="ctr" fontAlgn="ctr"/>
                      <a:r>
                        <a:rPr lang="en-US" sz="1200" b="1" i="0" u="none" strike="noStrike">
                          <a:solidFill>
                            <a:srgbClr val="000000"/>
                          </a:solidFill>
                          <a:latin typeface="Calibri"/>
                        </a:rPr>
                        <a:t>2010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143.7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19.95%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17714">
                <a:tc>
                  <a:txBody>
                    <a:bodyPr/>
                    <a:lstStyle/>
                    <a:p>
                      <a:pPr algn="ctr" fontAlgn="ctr"/>
                      <a:r>
                        <a:rPr lang="en-US" sz="1200" b="1" i="0" u="none" strike="noStrike">
                          <a:solidFill>
                            <a:srgbClr val="000000"/>
                          </a:solidFill>
                          <a:latin typeface="Calibri"/>
                        </a:rPr>
                        <a:t>2011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151.1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5.15%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17714">
                <a:tc gridSpan="2">
                  <a:txBody>
                    <a:bodyPr/>
                    <a:lstStyle/>
                    <a:p>
                      <a:pPr algn="ctr" fontAlgn="b"/>
                      <a:r>
                        <a:rPr lang="en-US" sz="1100" b="1" i="0" u="none" strike="noStrike" dirty="0">
                          <a:solidFill>
                            <a:srgbClr val="000000"/>
                          </a:solidFill>
                          <a:latin typeface="Calibri"/>
                        </a:rPr>
                        <a:t>CAGR: 2007–11</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c hMerge="1">
                  <a:txBody>
                    <a:bodyPr/>
                    <a:lstStyle/>
                    <a:p>
                      <a:endParaRPr lang="en-US"/>
                    </a:p>
                  </a:txBody>
                  <a:tcPr>
                    <a:solidFill>
                      <a:srgbClr val="D7EFFA">
                        <a:alpha val="20000"/>
                      </a:srgbClr>
                    </a:solidFill>
                  </a:tcPr>
                </a:tc>
                <a:tc>
                  <a:txBody>
                    <a:bodyPr/>
                    <a:lstStyle/>
                    <a:p>
                      <a:pPr algn="ctr" fontAlgn="b"/>
                      <a:r>
                        <a:rPr lang="en-US" sz="1100" b="1" i="0" u="none" strike="noStrike" dirty="0">
                          <a:solidFill>
                            <a:srgbClr val="FF0000"/>
                          </a:solidFill>
                          <a:latin typeface="Calibri"/>
                        </a:rPr>
                        <a:t>-0.23%</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6DCFF6"/>
                    </a:solidFill>
                  </a:tcPr>
                </a:tc>
              </a:tr>
            </a:tbl>
          </a:graphicData>
        </a:graphic>
      </p:graphicFrame>
      <p:sp>
        <p:nvSpPr>
          <p:cNvPr id="17" name="Rectangle 16"/>
          <p:cNvSpPr/>
          <p:nvPr/>
        </p:nvSpPr>
        <p:spPr>
          <a:xfrm>
            <a:off x="152400" y="4191001"/>
            <a:ext cx="4023360" cy="261610"/>
          </a:xfrm>
          <a:prstGeom prst="rect">
            <a:avLst/>
          </a:prstGeom>
          <a:solidFill>
            <a:srgbClr val="00B0F0"/>
          </a:solidFill>
          <a:ln>
            <a:noFill/>
          </a:ln>
        </p:spPr>
        <p:txBody>
          <a:bodyPr wrap="square">
            <a:spAutoFit/>
          </a:bodyPr>
          <a:lstStyle/>
          <a:p>
            <a:pPr lvl="0" algn="ctr">
              <a:defRPr/>
            </a:pPr>
            <a:r>
              <a:rPr lang="en-US" sz="1100" b="1" dirty="0" smtClean="0">
                <a:solidFill>
                  <a:prstClr val="white"/>
                </a:solidFill>
                <a:latin typeface="Calibri"/>
              </a:rPr>
              <a:t>Market value: $ billion, 2007–11 </a:t>
            </a:r>
          </a:p>
        </p:txBody>
      </p:sp>
      <p:sp>
        <p:nvSpPr>
          <p:cNvPr id="18" name="TextBox 17"/>
          <p:cNvSpPr txBox="1"/>
          <p:nvPr/>
        </p:nvSpPr>
        <p:spPr>
          <a:xfrm rot="16200000">
            <a:off x="4055105" y="4038600"/>
            <a:ext cx="685800" cy="261610"/>
          </a:xfrm>
          <a:prstGeom prst="rect">
            <a:avLst/>
          </a:prstGeom>
          <a:noFill/>
        </p:spPr>
        <p:txBody>
          <a:bodyPr wrap="square" rtlCol="0">
            <a:spAutoFit/>
          </a:bodyPr>
          <a:lstStyle/>
          <a:p>
            <a:r>
              <a:rPr lang="en-US" sz="1100" b="1" dirty="0" smtClean="0">
                <a:latin typeface="+mj-lt"/>
              </a:rPr>
              <a:t>$ billion</a:t>
            </a:r>
            <a:endParaRPr lang="en-US" sz="1100" b="1" dirty="0">
              <a:latin typeface="+mj-lt"/>
            </a:endParaRPr>
          </a:p>
        </p:txBody>
      </p:sp>
      <p:sp>
        <p:nvSpPr>
          <p:cNvPr id="19" name="TextBox 18"/>
          <p:cNvSpPr txBox="1"/>
          <p:nvPr/>
        </p:nvSpPr>
        <p:spPr>
          <a:xfrm rot="16200000">
            <a:off x="8509642" y="4090042"/>
            <a:ext cx="854706" cy="261610"/>
          </a:xfrm>
          <a:prstGeom prst="rect">
            <a:avLst/>
          </a:prstGeom>
          <a:noFill/>
        </p:spPr>
        <p:txBody>
          <a:bodyPr wrap="square" rtlCol="0">
            <a:spAutoFit/>
          </a:bodyPr>
          <a:lstStyle/>
          <a:p>
            <a:r>
              <a:rPr lang="en-US" sz="1100" b="1" dirty="0" smtClean="0">
                <a:latin typeface="+mj-lt"/>
              </a:rPr>
              <a:t>% growth</a:t>
            </a:r>
            <a:endParaRPr lang="en-US" sz="1100" b="1" dirty="0">
              <a:latin typeface="+mj-lt"/>
            </a:endParaRPr>
          </a:p>
        </p:txBody>
      </p:sp>
      <p:sp>
        <p:nvSpPr>
          <p:cNvPr id="20" name="TextBox 19"/>
          <p:cNvSpPr txBox="1"/>
          <p:nvPr/>
        </p:nvSpPr>
        <p:spPr>
          <a:xfrm>
            <a:off x="6477000" y="5867400"/>
            <a:ext cx="685800" cy="261610"/>
          </a:xfrm>
          <a:prstGeom prst="rect">
            <a:avLst/>
          </a:prstGeom>
          <a:noFill/>
        </p:spPr>
        <p:txBody>
          <a:bodyPr wrap="square" rtlCol="0">
            <a:spAutoFit/>
          </a:bodyPr>
          <a:lstStyle/>
          <a:p>
            <a:r>
              <a:rPr lang="en-US" sz="1100" b="1" dirty="0" smtClean="0">
                <a:latin typeface="+mj-lt"/>
              </a:rPr>
              <a:t>Year</a:t>
            </a:r>
            <a:endParaRPr lang="en-US" sz="1100" b="1" dirty="0">
              <a:latin typeface="+mj-lt"/>
            </a:endParaRPr>
          </a:p>
        </p:txBody>
      </p:sp>
      <p:sp>
        <p:nvSpPr>
          <p:cNvPr id="15" name="AutoShape 7"/>
          <p:cNvSpPr>
            <a:spLocks noChangeArrowheads="1"/>
          </p:cNvSpPr>
          <p:nvPr/>
        </p:nvSpPr>
        <p:spPr bwMode="auto">
          <a:xfrm>
            <a:off x="152400" y="3200400"/>
            <a:ext cx="4023360" cy="731520"/>
          </a:xfrm>
          <a:prstGeom prst="roundRect">
            <a:avLst>
              <a:gd name="adj" fmla="val 4938"/>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9063" indent="-119063" algn="just">
              <a:lnSpc>
                <a:spcPct val="120000"/>
              </a:lnSpc>
              <a:buFont typeface="Arial" pitchFamily="34" charset="0"/>
              <a:buChar char="•"/>
            </a:pPr>
            <a:r>
              <a:rPr lang="en-US" sz="1200" dirty="0" smtClean="0">
                <a:latin typeface="+mj-lt"/>
              </a:rPr>
              <a:t>The performance of the market is </a:t>
            </a:r>
            <a:r>
              <a:rPr lang="en-US" sz="1200" b="1" dirty="0" smtClean="0">
                <a:latin typeface="+mj-lt"/>
              </a:rPr>
              <a:t>forecast to accelerate, </a:t>
            </a:r>
            <a:r>
              <a:rPr lang="en-US" sz="1200" dirty="0" smtClean="0">
                <a:latin typeface="+mj-lt"/>
              </a:rPr>
              <a:t>with an anticipated CAGR of </a:t>
            </a:r>
            <a:r>
              <a:rPr lang="en-US" sz="1200" b="1" dirty="0" smtClean="0">
                <a:latin typeface="+mj-lt"/>
              </a:rPr>
              <a:t>8.7% for 2011 - 2016, </a:t>
            </a:r>
            <a:r>
              <a:rPr lang="en-US" sz="1200" dirty="0" smtClean="0">
                <a:latin typeface="+mj-lt"/>
              </a:rPr>
              <a:t>to reach </a:t>
            </a:r>
            <a:r>
              <a:rPr lang="en-US" sz="1200" b="1" dirty="0" smtClean="0">
                <a:latin typeface="+mj-lt"/>
              </a:rPr>
              <a:t>$ 229.7 billion </a:t>
            </a:r>
            <a:r>
              <a:rPr lang="en-US" sz="1200" dirty="0" smtClean="0">
                <a:latin typeface="+mj-lt"/>
              </a:rPr>
              <a:t>by the end of 2016. </a:t>
            </a:r>
            <a:endParaRPr lang="en-US" sz="1200" b="1" dirty="0" smtClean="0">
              <a:latin typeface="+mj-lt"/>
            </a:endParaRPr>
          </a:p>
        </p:txBody>
      </p:sp>
      <p:graphicFrame>
        <p:nvGraphicFramePr>
          <p:cNvPr id="21" name="Chart 20"/>
          <p:cNvGraphicFramePr/>
          <p:nvPr/>
        </p:nvGraphicFramePr>
        <p:xfrm>
          <a:off x="4343400" y="2590800"/>
          <a:ext cx="4572000" cy="3276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825A85AB-E5FF-45F7-9611-7A0E84C51EAF}" type="slidenum">
              <a:rPr lang="en-US">
                <a:latin typeface="+mj-lt"/>
              </a:rPr>
              <a:pPr>
                <a:defRPr/>
              </a:pPr>
              <a:t>9</a:t>
            </a:fld>
            <a:endParaRPr lang="en-US" dirty="0">
              <a:latin typeface="+mj-lt"/>
            </a:endParaRPr>
          </a:p>
        </p:txBody>
      </p:sp>
      <p:sp>
        <p:nvSpPr>
          <p:cNvPr id="13" name="Rectangle 12"/>
          <p:cNvSpPr/>
          <p:nvPr/>
        </p:nvSpPr>
        <p:spPr>
          <a:xfrm>
            <a:off x="228600" y="1247001"/>
            <a:ext cx="8595360" cy="276999"/>
          </a:xfrm>
          <a:prstGeom prst="rect">
            <a:avLst/>
          </a:prstGeom>
          <a:solidFill>
            <a:srgbClr val="00B0F0"/>
          </a:solidFill>
          <a:ln>
            <a:noFill/>
          </a:ln>
        </p:spPr>
        <p:txBody>
          <a:bodyPr wrap="square">
            <a:spAutoFit/>
          </a:bodyPr>
          <a:lstStyle/>
          <a:p>
            <a:pPr algn="ctr">
              <a:defRPr/>
            </a:pPr>
            <a:r>
              <a:rPr lang="en-US" sz="1200" b="1" dirty="0" smtClean="0">
                <a:solidFill>
                  <a:schemeClr val="bg1"/>
                </a:solidFill>
                <a:latin typeface="+mj-lt"/>
              </a:rPr>
              <a:t>Market segmentation by Category: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17" name="Table 16"/>
          <p:cNvGraphicFramePr>
            <a:graphicFrameLocks noGrp="1"/>
          </p:cNvGraphicFramePr>
          <p:nvPr/>
        </p:nvGraphicFramePr>
        <p:xfrm>
          <a:off x="152400" y="1676400"/>
          <a:ext cx="4124847" cy="1953258"/>
        </p:xfrm>
        <a:graphic>
          <a:graphicData uri="http://schemas.openxmlformats.org/drawingml/2006/table">
            <a:tbl>
              <a:tblPr firstRow="1" bandRow="1">
                <a:tableStyleId>{7DF18680-E054-41AD-8BC1-D1AEF772440D}</a:tableStyleId>
              </a:tblPr>
              <a:tblGrid>
                <a:gridCol w="1838848"/>
                <a:gridCol w="1371600"/>
                <a:gridCol w="914399"/>
              </a:tblGrid>
              <a:tr h="264583">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264583">
                <a:tc>
                  <a:txBody>
                    <a:bodyPr/>
                    <a:lstStyle/>
                    <a:p>
                      <a:pPr algn="ctr" fontAlgn="ctr"/>
                      <a:r>
                        <a:rPr lang="en-US" sz="1200" b="1" i="0" u="none" strike="noStrike" dirty="0">
                          <a:solidFill>
                            <a:srgbClr val="000000"/>
                          </a:solidFill>
                          <a:latin typeface="Calibri"/>
                        </a:rPr>
                        <a:t>Connectors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45.63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30.2%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64583">
                <a:tc>
                  <a:txBody>
                    <a:bodyPr/>
                    <a:lstStyle/>
                    <a:p>
                      <a:pPr algn="ctr" fontAlgn="ctr"/>
                      <a:r>
                        <a:rPr lang="en-US" sz="1200" b="1" i="0" u="none" strike="noStrike" dirty="0">
                          <a:solidFill>
                            <a:srgbClr val="000000"/>
                          </a:solidFill>
                          <a:latin typeface="Calibri"/>
                        </a:rPr>
                        <a:t>PCBs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34.90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23.1%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7500">
                <a:tc>
                  <a:txBody>
                    <a:bodyPr/>
                    <a:lstStyle/>
                    <a:p>
                      <a:pPr algn="ctr" fontAlgn="ctr"/>
                      <a:r>
                        <a:rPr lang="en-US" sz="1200" b="1" i="0" u="none" strike="noStrike" dirty="0">
                          <a:solidFill>
                            <a:srgbClr val="000000"/>
                          </a:solidFill>
                          <a:latin typeface="Calibri"/>
                        </a:rPr>
                        <a:t>Resistors, capacitors, inductors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dirty="0">
                          <a:solidFill>
                            <a:srgbClr val="000000"/>
                          </a:solidFill>
                          <a:latin typeface="Calibri"/>
                        </a:rPr>
                        <a:t>33.70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22.3%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64583">
                <a:tc>
                  <a:txBody>
                    <a:bodyPr/>
                    <a:lstStyle/>
                    <a:p>
                      <a:pPr algn="ctr" fontAlgn="ctr"/>
                      <a:r>
                        <a:rPr lang="en-US" sz="1200" b="1" i="0" u="none" strike="noStrike" dirty="0">
                          <a:solidFill>
                            <a:srgbClr val="000000"/>
                          </a:solidFill>
                          <a:latin typeface="Calibri"/>
                        </a:rPr>
                        <a:t>LEDs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9.37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dirty="0">
                          <a:solidFill>
                            <a:srgbClr val="000000"/>
                          </a:solidFill>
                          <a:latin typeface="Calibri"/>
                        </a:rPr>
                        <a:t>6.2%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264583">
                <a:tc>
                  <a:txBody>
                    <a:bodyPr/>
                    <a:lstStyle/>
                    <a:p>
                      <a:pPr algn="ctr" fontAlgn="ctr"/>
                      <a:r>
                        <a:rPr lang="en-US" sz="1200" b="1" i="0" u="none" strike="noStrike" dirty="0">
                          <a:solidFill>
                            <a:srgbClr val="000000"/>
                          </a:solidFill>
                          <a:latin typeface="Calibri"/>
                        </a:rPr>
                        <a:t>Filters &amp; oscillators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6.80</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4.5%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264583">
                <a:tc>
                  <a:txBody>
                    <a:bodyPr/>
                    <a:lstStyle/>
                    <a:p>
                      <a:pPr algn="ctr" fontAlgn="b"/>
                      <a:r>
                        <a:rPr lang="en-US" sz="1100" b="1" i="0" u="none" strike="noStrike" dirty="0">
                          <a:solidFill>
                            <a:srgbClr val="000000"/>
                          </a:solidFill>
                          <a:latin typeface="Calibri"/>
                        </a:rPr>
                        <a:t>Other</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dirty="0">
                          <a:solidFill>
                            <a:srgbClr val="000000"/>
                          </a:solidFill>
                          <a:latin typeface="Calibri"/>
                        </a:rPr>
                        <a:t>20.55</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b"/>
                      <a:r>
                        <a:rPr lang="en-US" sz="1100" b="0" i="0" u="none" strike="noStrike" dirty="0">
                          <a:solidFill>
                            <a:srgbClr val="000000"/>
                          </a:solidFill>
                          <a:latin typeface="Calibri"/>
                        </a:rPr>
                        <a:t>13.60%</a:t>
                      </a:r>
                    </a:p>
                  </a:txBody>
                  <a:tcPr marL="0" marR="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bl>
          </a:graphicData>
        </a:graphic>
      </p:graphicFrame>
      <p:sp>
        <p:nvSpPr>
          <p:cNvPr id="19" name="AutoShape 28">
            <a:hlinkClick r:id="rId3" action="ppaction://hlinksldjump"/>
          </p:cNvPr>
          <p:cNvSpPr>
            <a:spLocks noChangeArrowheads="1"/>
          </p:cNvSpPr>
          <p:nvPr/>
        </p:nvSpPr>
        <p:spPr bwMode="auto">
          <a:xfrm>
            <a:off x="8763000" y="6477001"/>
            <a:ext cx="304800" cy="304800"/>
          </a:xfrm>
          <a:prstGeom prst="actionButtonBackPrevious">
            <a:avLst/>
          </a:prstGeom>
          <a:solidFill>
            <a:srgbClr val="6DCFF6"/>
          </a:solidFill>
          <a:ln w="9525">
            <a:noFill/>
            <a:round/>
            <a:headEnd/>
            <a:tailEnd/>
          </a:ln>
          <a:scene3d>
            <a:camera prst="orthographicFront"/>
            <a:lightRig rig="threePt" dir="t"/>
          </a:scene3d>
          <a:sp3d>
            <a:bevelT/>
          </a:sp3d>
        </p:spPr>
        <p:txBody>
          <a:bodyPr wrap="none" anchor="ctr"/>
          <a:lstStyle/>
          <a:p>
            <a:pPr algn="ctr"/>
            <a:endParaRPr lang="en-US" sz="1600" dirty="0">
              <a:latin typeface="+mj-lt"/>
            </a:endParaRPr>
          </a:p>
        </p:txBody>
      </p:sp>
      <p:sp>
        <p:nvSpPr>
          <p:cNvPr id="36" name="Rectangle 35"/>
          <p:cNvSpPr/>
          <p:nvPr/>
        </p:nvSpPr>
        <p:spPr>
          <a:xfrm>
            <a:off x="228600" y="3990201"/>
            <a:ext cx="8595360" cy="276999"/>
          </a:xfrm>
          <a:prstGeom prst="rect">
            <a:avLst/>
          </a:prstGeom>
          <a:solidFill>
            <a:srgbClr val="00B0F0"/>
          </a:solidFill>
          <a:ln>
            <a:noFill/>
          </a:ln>
        </p:spPr>
        <p:txBody>
          <a:bodyPr wrap="square">
            <a:spAutoFit/>
          </a:bodyPr>
          <a:lstStyle/>
          <a:p>
            <a:pPr algn="ctr">
              <a:defRPr/>
            </a:pPr>
            <a:r>
              <a:rPr lang="en-US" sz="1200" b="1" dirty="0" smtClean="0">
                <a:solidFill>
                  <a:prstClr val="white"/>
                </a:solidFill>
                <a:latin typeface="Calibri"/>
              </a:rPr>
              <a:t>Market </a:t>
            </a:r>
            <a:r>
              <a:rPr lang="en-US" sz="1200" b="1" dirty="0" smtClean="0">
                <a:solidFill>
                  <a:schemeClr val="bg1"/>
                </a:solidFill>
                <a:latin typeface="+mj-lt"/>
              </a:rPr>
              <a:t>segmentation by Geography: % share, by value, </a:t>
            </a:r>
            <a:r>
              <a:rPr lang="en-US" sz="1200" b="1" dirty="0" smtClean="0">
                <a:solidFill>
                  <a:prstClr val="white"/>
                </a:solidFill>
                <a:latin typeface="Calibri"/>
              </a:rPr>
              <a:t>2011</a:t>
            </a:r>
            <a:endParaRPr lang="en-US" sz="1200" b="1" dirty="0" smtClean="0">
              <a:solidFill>
                <a:schemeClr val="bg1"/>
              </a:solidFill>
              <a:latin typeface="+mj-lt"/>
            </a:endParaRPr>
          </a:p>
        </p:txBody>
      </p:sp>
      <p:graphicFrame>
        <p:nvGraphicFramePr>
          <p:cNvPr id="37" name="Table 36"/>
          <p:cNvGraphicFramePr>
            <a:graphicFrameLocks noGrp="1"/>
          </p:cNvGraphicFramePr>
          <p:nvPr/>
        </p:nvGraphicFramePr>
        <p:xfrm>
          <a:off x="228600" y="4343400"/>
          <a:ext cx="4114800" cy="1582445"/>
        </p:xfrm>
        <a:graphic>
          <a:graphicData uri="http://schemas.openxmlformats.org/drawingml/2006/table">
            <a:tbl>
              <a:tblPr firstRow="1" bandRow="1">
                <a:tableStyleId>{7DF18680-E054-41AD-8BC1-D1AEF772440D}</a:tableStyleId>
              </a:tblPr>
              <a:tblGrid>
                <a:gridCol w="1828800"/>
                <a:gridCol w="1371600"/>
                <a:gridCol w="914400"/>
              </a:tblGrid>
              <a:tr h="316489">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baseline="0" dirty="0" smtClean="0">
                          <a:solidFill>
                            <a:schemeClr val="lt1"/>
                          </a:solidFill>
                          <a:latin typeface="+mn-lt"/>
                          <a:ea typeface="+mn-ea"/>
                          <a:cs typeface="+mn-cs"/>
                        </a:rPr>
                        <a:t>Category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2011 ($ billion )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c>
                  <a:txBody>
                    <a:bodyPr/>
                    <a:lstStyle/>
                    <a:p>
                      <a:pPr algn="ctr"/>
                      <a:r>
                        <a:rPr lang="en-US" sz="1200" b="1" baseline="0" dirty="0" smtClean="0">
                          <a:solidFill>
                            <a:schemeClr val="lt1"/>
                          </a:solidFill>
                          <a:latin typeface="+mn-lt"/>
                          <a:ea typeface="+mn-ea"/>
                          <a:cs typeface="+mn-cs"/>
                        </a:rPr>
                        <a:t>%</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tr>
              <a:tr h="316489">
                <a:tc>
                  <a:txBody>
                    <a:bodyPr/>
                    <a:lstStyle/>
                    <a:p>
                      <a:pPr algn="ctr" fontAlgn="ctr"/>
                      <a:r>
                        <a:rPr lang="en-US" sz="1200" b="1" i="0" u="none" strike="noStrike" dirty="0">
                          <a:solidFill>
                            <a:srgbClr val="000000"/>
                          </a:solidFill>
                          <a:latin typeface="Calibri"/>
                        </a:rPr>
                        <a:t>Americas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114.7</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43.2%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Europe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83.1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a:solidFill>
                            <a:srgbClr val="000000"/>
                          </a:solidFill>
                          <a:latin typeface="Calibri"/>
                        </a:rPr>
                        <a:t>31.3%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r h="316489">
                <a:tc>
                  <a:txBody>
                    <a:bodyPr/>
                    <a:lstStyle/>
                    <a:p>
                      <a:pPr algn="ctr" fontAlgn="ctr"/>
                      <a:r>
                        <a:rPr lang="en-US" sz="1200" b="1" i="0" u="none" strike="noStrike">
                          <a:solidFill>
                            <a:srgbClr val="000000"/>
                          </a:solidFill>
                          <a:latin typeface="Calibri"/>
                        </a:rPr>
                        <a:t>Asia- Pacific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1" i="0" u="none" strike="noStrike">
                          <a:solidFill>
                            <a:srgbClr val="000000"/>
                          </a:solidFill>
                          <a:latin typeface="Calibri"/>
                        </a:rPr>
                        <a:t>53.9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c>
                  <a:txBody>
                    <a:bodyPr/>
                    <a:lstStyle/>
                    <a:p>
                      <a:pPr algn="ctr" fontAlgn="ctr"/>
                      <a:r>
                        <a:rPr lang="en-US" sz="1200" b="0" i="0" u="none" strike="noStrike">
                          <a:solidFill>
                            <a:srgbClr val="000000"/>
                          </a:solidFill>
                          <a:latin typeface="Calibri"/>
                        </a:rPr>
                        <a:t>20.3%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solidFill>
                  </a:tcPr>
                </a:tc>
              </a:tr>
              <a:tr h="316489">
                <a:tc>
                  <a:txBody>
                    <a:bodyPr/>
                    <a:lstStyle/>
                    <a:p>
                      <a:pPr algn="ctr" fontAlgn="ctr"/>
                      <a:r>
                        <a:rPr lang="en-US" sz="1200" b="1" i="0" u="none" strike="noStrike">
                          <a:solidFill>
                            <a:srgbClr val="000000"/>
                          </a:solidFill>
                          <a:latin typeface="Calibri"/>
                        </a:rPr>
                        <a:t>Middle East &amp; Africa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1" i="0" u="none" strike="noStrike">
                          <a:solidFill>
                            <a:srgbClr val="000000"/>
                          </a:solidFill>
                          <a:latin typeface="Calibri"/>
                        </a:rPr>
                        <a:t>13.8</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c>
                  <a:txBody>
                    <a:bodyPr/>
                    <a:lstStyle/>
                    <a:p>
                      <a:pPr algn="ctr" fontAlgn="ctr"/>
                      <a:r>
                        <a:rPr lang="en-US" sz="1200" b="0" i="0" u="none" strike="noStrike" dirty="0">
                          <a:solidFill>
                            <a:srgbClr val="000000"/>
                          </a:solidFill>
                          <a:latin typeface="Calibri"/>
                        </a:rPr>
                        <a:t>5.2%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FFA">
                        <a:alpha val="20000"/>
                      </a:srgbClr>
                    </a:solidFill>
                  </a:tcPr>
                </a:tc>
              </a:tr>
            </a:tbl>
          </a:graphicData>
        </a:graphic>
      </p:graphicFrame>
      <p:sp>
        <p:nvSpPr>
          <p:cNvPr id="21" name="Title 1"/>
          <p:cNvSpPr>
            <a:spLocks noGrp="1"/>
          </p:cNvSpPr>
          <p:nvPr>
            <p:ph type="title"/>
          </p:nvPr>
        </p:nvSpPr>
        <p:spPr/>
        <p:txBody>
          <a:bodyPr/>
          <a:lstStyle/>
          <a:p>
            <a:r>
              <a:rPr sz="2000" b="1" smtClean="0">
                <a:solidFill>
                  <a:srgbClr val="FFFFFF"/>
                </a:solidFill>
                <a:latin typeface="Myriad Pro"/>
              </a:rPr>
              <a:t>Global </a:t>
            </a:r>
            <a:r>
              <a:rPr lang="en-US" sz="2000" b="1" dirty="0" smtClean="0">
                <a:solidFill>
                  <a:srgbClr val="FFFFFF"/>
                </a:solidFill>
                <a:latin typeface="Myriad Pro"/>
              </a:rPr>
              <a:t>Electronics</a:t>
            </a:r>
            <a:r>
              <a:rPr sz="2000" b="1" smtClean="0">
                <a:solidFill>
                  <a:srgbClr val="FFFFFF"/>
                </a:solidFill>
                <a:latin typeface="Myriad Pro"/>
              </a:rPr>
              <a:t> MI: Market Overview </a:t>
            </a:r>
            <a:br>
              <a:rPr sz="2000" b="1" smtClean="0">
                <a:solidFill>
                  <a:srgbClr val="FFFFFF"/>
                </a:solidFill>
                <a:latin typeface="Myriad Pro"/>
              </a:rPr>
            </a:br>
            <a:r>
              <a:rPr sz="1800" smtClean="0">
                <a:latin typeface="Myriad Pro"/>
              </a:rPr>
              <a:t>Market Segment</a:t>
            </a:r>
          </a:p>
        </p:txBody>
      </p:sp>
      <p:sp>
        <p:nvSpPr>
          <p:cNvPr id="14" name="AutoShape 8"/>
          <p:cNvSpPr>
            <a:spLocks noChangeArrowheads="1"/>
          </p:cNvSpPr>
          <p:nvPr/>
        </p:nvSpPr>
        <p:spPr bwMode="auto">
          <a:xfrm>
            <a:off x="157256" y="762000"/>
            <a:ext cx="8778240" cy="381000"/>
          </a:xfrm>
          <a:prstGeom prst="roundRect">
            <a:avLst>
              <a:gd name="adj" fmla="val 16667"/>
            </a:avLst>
          </a:prstGeom>
          <a:solidFill>
            <a:srgbClr val="0069BE"/>
          </a:solidFill>
          <a:ln w="12700" cmpd="dbl" algn="ctr">
            <a:noFill/>
            <a:round/>
            <a:headEnd/>
            <a:tailEnd/>
          </a:ln>
          <a:effectLst/>
        </p:spPr>
        <p:txBody>
          <a:bodyPr anchor="ctr"/>
          <a:lstStyle/>
          <a:p>
            <a:pPr lvl="0" algn="ctr">
              <a:defRPr/>
            </a:pPr>
            <a:r>
              <a:rPr lang="en-US" b="1" dirty="0" smtClean="0">
                <a:solidFill>
                  <a:prstClr val="white"/>
                </a:solidFill>
                <a:latin typeface="Calibri"/>
              </a:rPr>
              <a:t>Global Electronic Components </a:t>
            </a:r>
          </a:p>
        </p:txBody>
      </p:sp>
      <p:graphicFrame>
        <p:nvGraphicFramePr>
          <p:cNvPr id="12" name="Chart 11"/>
          <p:cNvGraphicFramePr/>
          <p:nvPr/>
        </p:nvGraphicFramePr>
        <p:xfrm>
          <a:off x="4343400" y="1600200"/>
          <a:ext cx="4552950" cy="2419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p:nvPr/>
        </p:nvGraphicFramePr>
        <p:xfrm>
          <a:off x="4419600" y="4267200"/>
          <a:ext cx="4552950" cy="24193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5060CE068BC4D9C107CBFF4EE40CE" ma:contentTypeVersion="5" ma:contentTypeDescription="Create a new document." ma:contentTypeScope="" ma:versionID="c72e9c21953844d908fe4af09b942a79">
  <xsd:schema xmlns:xsd="http://www.w3.org/2001/XMLSchema" xmlns:p="http://schemas.microsoft.com/office/2006/metadata/properties" xmlns:ns2="4c807bfb-90ac-47d0-ae99-b5c31a02a0ef" targetNamespace="http://schemas.microsoft.com/office/2006/metadata/properties" ma:root="true" ma:fieldsID="1bc8cdba3ab3bdab60344d89c5334832" ns2:_="">
    <xsd:import namespace="4c807bfb-90ac-47d0-ae99-b5c31a02a0ef"/>
    <xsd:element name="properties">
      <xsd:complexType>
        <xsd:sequence>
          <xsd:element name="documentManagement">
            <xsd:complexType>
              <xsd:all>
                <xsd:element ref="ns2:Date_x0020_of_x0020_Training"/>
                <xsd:element ref="ns2:Location_x0020_of_x0020_Training"/>
                <xsd:element ref="ns2:Account_x0020_Name_x0020__x0028__x0023__x0020_of_x0020_associates_x0029_"/>
                <xsd:element ref="ns2:Faculty_x0020_for_x0020_session"/>
                <xsd:element ref="ns2:L_x0026_D_x0020_SPoC_x0020__x0028_name_x0020__x0026__x0020_emp_x0020_id_x0029_"/>
              </xsd:all>
            </xsd:complexType>
          </xsd:element>
        </xsd:sequence>
      </xsd:complexType>
    </xsd:element>
  </xsd:schema>
  <xsd:schema xmlns:xsd="http://www.w3.org/2001/XMLSchema" xmlns:dms="http://schemas.microsoft.com/office/2006/documentManagement/types" targetNamespace="4c807bfb-90ac-47d0-ae99-b5c31a02a0ef" elementFormDefault="qualified">
    <xsd:import namespace="http://schemas.microsoft.com/office/2006/documentManagement/types"/>
    <xsd:element name="Date_x0020_of_x0020_Training" ma:index="8" ma:displayName="Date of Training" ma:format="DateOnly" ma:internalName="Date_x0020_of_x0020_Training">
      <xsd:simpleType>
        <xsd:restriction base="dms:DateTime"/>
      </xsd:simpleType>
    </xsd:element>
    <xsd:element name="Location_x0020_of_x0020_Training" ma:index="9" ma:displayName="Location of Training" ma:internalName="Location_x0020_of_x0020_Training">
      <xsd:simpleType>
        <xsd:restriction base="dms:Text">
          <xsd:maxLength value="255"/>
        </xsd:restriction>
      </xsd:simpleType>
    </xsd:element>
    <xsd:element name="Account_x0020_Name_x0020__x0028__x0023__x0020_of_x0020_associates_x0029_" ma:index="10" ma:displayName="Account Name (# of associates)" ma:internalName="Account_x0020_Name_x0020__x0028__x0023__x0020_of_x0020_associates_x0029_">
      <xsd:simpleType>
        <xsd:restriction base="dms:Note"/>
      </xsd:simpleType>
    </xsd:element>
    <xsd:element name="Faculty_x0020_for_x0020_session" ma:index="11" ma:displayName="Faculty for session" ma:internalName="Faculty_x0020_for_x0020_session">
      <xsd:simpleType>
        <xsd:restriction base="dms:Text">
          <xsd:maxLength value="255"/>
        </xsd:restriction>
      </xsd:simpleType>
    </xsd:element>
    <xsd:element name="L_x0026_D_x0020_SPoC_x0020__x0028_name_x0020__x0026__x0020_emp_x0020_id_x0029_" ma:index="12" ma:displayName="L&amp;D SPoC (name &amp; emp id)" ma:internalName="L_x0026_D_x0020_SPoC_x0020__x0028_name_x0020__x0026__x0020_emp_x0020_id_x0029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S.n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aculty_x0020_for_x0020_session xmlns="4c807bfb-90ac-47d0-ae99-b5c31a02a0ef">-</Faculty_x0020_for_x0020_session>
    <Location_x0020_of_x0020_Training xmlns="4c807bfb-90ac-47d0-ae99-b5c31a02a0ef">-</Location_x0020_of_x0020_Training>
    <Account_x0020_Name_x0020__x0028__x0023__x0020_of_x0020_associates_x0029_ xmlns="4c807bfb-90ac-47d0-ae99-b5c31a02a0ef">-</Account_x0020_Name_x0020__x0028__x0023__x0020_of_x0020_associates_x0029_>
    <Date_x0020_of_x0020_Training xmlns="4c807bfb-90ac-47d0-ae99-b5c31a02a0ef">2012-01-11T18:30:00+00:00</Date_x0020_of_x0020_Training>
    <L_x0026_D_x0020_SPoC_x0020__x0028_name_x0020__x0026__x0020_emp_x0020_id_x0029_ xmlns="4c807bfb-90ac-47d0-ae99-b5c31a02a0ef">-</L_x0026_D_x0020_SPoC_x0020__x0028_name_x0020__x0026__x0020_emp_x0020_id_x0029_>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6D925B-9A5C-4927-A9AA-A133CD6FEEAD}"/>
</file>

<file path=customXml/itemProps2.xml><?xml version="1.0" encoding="utf-8"?>
<ds:datastoreItem xmlns:ds="http://schemas.openxmlformats.org/officeDocument/2006/customXml" ds:itemID="{07655306-1C4F-4E1D-A3CF-21B1398BBEAD}"/>
</file>

<file path=customXml/itemProps3.xml><?xml version="1.0" encoding="utf-8"?>
<ds:datastoreItem xmlns:ds="http://schemas.openxmlformats.org/officeDocument/2006/customXml" ds:itemID="{94336CE4-199D-4A48-8A6B-B623C37B9DA6}"/>
</file>

<file path=docProps/app.xml><?xml version="1.0" encoding="utf-8"?>
<Properties xmlns="http://schemas.openxmlformats.org/officeDocument/2006/extended-properties" xmlns:vt="http://schemas.openxmlformats.org/officeDocument/2006/docPropsVTypes">
  <Template>TCS_Presentation Template</Template>
  <TotalTime>14253</TotalTime>
  <Words>9022</Words>
  <Application>Microsoft Office PowerPoint</Application>
  <PresentationFormat>On-screen Show (4:3)</PresentationFormat>
  <Paragraphs>1089</Paragraphs>
  <Slides>51</Slides>
  <Notes>49</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51</vt:i4>
      </vt:variant>
    </vt:vector>
  </HeadingPairs>
  <TitlesOfParts>
    <vt:vector size="58" baseType="lpstr">
      <vt:lpstr>TCS_Presentation Template</vt:lpstr>
      <vt:lpstr>Divider 1</vt:lpstr>
      <vt:lpstr>Divider 2</vt:lpstr>
      <vt:lpstr>Divider 3</vt:lpstr>
      <vt:lpstr>Thank You</vt:lpstr>
      <vt:lpstr>1_TCS_Presentation Template</vt:lpstr>
      <vt:lpstr>Worksheet</vt:lpstr>
      <vt:lpstr>Global Electronics MI</vt:lpstr>
      <vt:lpstr>Global Electronics MI: Table of Content</vt:lpstr>
      <vt:lpstr>Global Electronics MI: Table of Content</vt:lpstr>
      <vt:lpstr>Global Electronics MI: Market Overview  Market Value</vt:lpstr>
      <vt:lpstr>Global Electronics MI: Market Overview  Market Segment</vt:lpstr>
      <vt:lpstr>Global Electronics MI: Market Overview  Market Value</vt:lpstr>
      <vt:lpstr>Global Electronics MI: Market Overview  Market Segment</vt:lpstr>
      <vt:lpstr>Global Electronics MI: Market Overview  Market Value</vt:lpstr>
      <vt:lpstr>Global Electronics MI: Market Overview  Market Segment</vt:lpstr>
      <vt:lpstr>Global Electronics MI: Market Overview  Market Value</vt:lpstr>
      <vt:lpstr>Global Electronics MI: Market Overview  Market Segment</vt:lpstr>
      <vt:lpstr>Global Electronics MI: Market Overview  Value Chain</vt:lpstr>
      <vt:lpstr>Global Electronics MI: Table of Content</vt:lpstr>
      <vt:lpstr>Global Electronics MI: Competitive Landscape  Porter’s 5 Forces Analysis</vt:lpstr>
      <vt:lpstr>Global Electronics MI: Competitive Landscape Industry Leaders- SIGMA</vt:lpstr>
      <vt:lpstr>Global Electronics MI: Competitive Landscape Industry Leaders- SIGMA- Influence on the Industry</vt:lpstr>
      <vt:lpstr>Global Electronics MI: Competitive Landscape Industry Leaders- SIGMA- Influence on the Industry</vt:lpstr>
      <vt:lpstr>Global Electronics MI: Table of Content</vt:lpstr>
      <vt:lpstr>Global Electronics MI: Deals Important Contracts</vt:lpstr>
      <vt:lpstr>Global Electronics MI: Table of Content</vt:lpstr>
      <vt:lpstr>Global Electronics MI: Business Trends Supply Chain Transformation</vt:lpstr>
      <vt:lpstr>Global Electronics MI: Business Trends Supplier Collaboration</vt:lpstr>
      <vt:lpstr>Global Electronics MI: Business Trends Changing Production- OBM &amp; Vertical Integration </vt:lpstr>
      <vt:lpstr>Global Electronics MI: Business Trends Smartphone Design – Demand for Integrated Solutions</vt:lpstr>
      <vt:lpstr>Global Electronics MI: Business Trends Product &amp; Service Blending</vt:lpstr>
      <vt:lpstr>Global Electronics MI: Business Trends Multi Channel Purchasing</vt:lpstr>
      <vt:lpstr>Global Electronics MI: Business Trends Outsourcing Non-Core Operations; Vertically Integrating Core  Competencies</vt:lpstr>
      <vt:lpstr>Global Electronics MI: Business Trends Reverse Logistics </vt:lpstr>
      <vt:lpstr>Global Electronics MI: Business Trends Sustainability &amp; Green Supply Chain </vt:lpstr>
      <vt:lpstr>Global Electronics MI: Business Trends  E-Commerce</vt:lpstr>
      <vt:lpstr>Global Electronics MI: Business Trends  Internet-Enabled Consumer Devices on the Rise</vt:lpstr>
      <vt:lpstr>Global Electronics MI: Table of Content</vt:lpstr>
      <vt:lpstr>Global Electronics MI: Technology Trends Impact of Social Media</vt:lpstr>
      <vt:lpstr>Global Electronics MI: Technology Trends Digital Supply Chain</vt:lpstr>
      <vt:lpstr>Global Electronics MI: Technology Trends Cloud Adoption</vt:lpstr>
      <vt:lpstr>Global Electronics MI: Technology Trends  Convergence</vt:lpstr>
      <vt:lpstr>Global Electronics MI: Technology Trends Improved Interface</vt:lpstr>
      <vt:lpstr>Global Electronics MI: Technology Trends Product Lifecycle Management</vt:lpstr>
      <vt:lpstr>Global Electronics MI: Technology Trends  Hype Cycle</vt:lpstr>
      <vt:lpstr>Global Electronics MI: Technology Trends  Priority Matrix</vt:lpstr>
      <vt:lpstr>Global Electronics MI: Technology Trends  IT Spending Trend</vt:lpstr>
      <vt:lpstr>Global Electronics MI: Technology Trends  IT Spending Trend</vt:lpstr>
      <vt:lpstr>Global Electronics MI: Table of Content</vt:lpstr>
      <vt:lpstr>Global Electronics MI: Market Drivers  Industry Growth Drivers &amp; Challenges</vt:lpstr>
      <vt:lpstr>Global Electronics MI: Table of Content</vt:lpstr>
      <vt:lpstr>Global Electronics MI: Market Future Market Forecast</vt:lpstr>
      <vt:lpstr>Global Electronics MI: Market Future Market Forecast</vt:lpstr>
      <vt:lpstr>Global Electronics MI: Market Future Market Forecast</vt:lpstr>
      <vt:lpstr>Global Electronics MI: Market Future Market Forecast</vt:lpstr>
      <vt:lpstr>Global Electronics MI: Market Future Market Forecast</vt:lpstr>
      <vt:lpstr>Slide 51</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HiTech MI_Electronics Industry_Dec 2012</dc:title>
  <dc:creator>217773</dc:creator>
  <cp:lastModifiedBy>Swati</cp:lastModifiedBy>
  <cp:revision>1488</cp:revision>
  <dcterms:created xsi:type="dcterms:W3CDTF">2011-04-20T10:04:31Z</dcterms:created>
  <dcterms:modified xsi:type="dcterms:W3CDTF">2013-01-02T10:01:55Z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0x010100BE45060CE068BC4D9C107CBFF4EE40CE</vt:lpwstr>
  </property>
  <property fmtid="{D5CDD505-2E9C-101B-9397-08002B2CF9AE}" pid="3" name="FileType">
    <vt:lpwstr>Presentations</vt:lpwstr>
  </property>
  <property fmtid="{D5CDD505-2E9C-101B-9397-08002B2CF9AE}" pid="4" name="MarketingActivities">
    <vt:lpwstr>Market Intelligence</vt:lpwstr>
  </property>
  <property fmtid="{D5CDD505-2E9C-101B-9397-08002B2CF9AE}" pid="5" name="Region">
    <vt:lpwstr>Global</vt:lpwstr>
  </property>
  <property fmtid="{D5CDD505-2E9C-101B-9397-08002B2CF9AE}" pid="6" name="Services">
    <vt:lpwstr>IT Services</vt:lpwstr>
  </property>
  <property fmtid="{D5CDD505-2E9C-101B-9397-08002B2CF9AE}" pid="7" name="ResearchTracks">
    <vt:lpwstr>Industry Profiles</vt:lpwstr>
  </property>
  <property fmtid="{D5CDD505-2E9C-101B-9397-08002B2CF9AE}" pid="8" name="Verticals">
    <vt:lpwstr>HiTech</vt:lpwstr>
  </property>
</Properties>
</file>