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charts/chart13.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tags/tag34.xml" ContentType="application/vnd.openxmlformats-officedocument.presentationml.tags+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charts/chart3.xml" ContentType="application/vnd.openxmlformats-officedocument.drawingml.chart+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charts/chart10.xml" ContentType="application/vnd.openxmlformats-officedocument.drawingml.chart+xml"/>
  <Default Extension="vml" ContentType="application/vnd.openxmlformats-officedocument.vmlDrawing"/>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charts/chart4.xml" ContentType="application/vnd.openxmlformats-officedocument.drawingml.chart+xml"/>
  <Override PartName="/ppt/slideMasters/slideMaster5.xml" ContentType="application/vnd.openxmlformats-officedocument.presentationml.slideMaster+xml"/>
  <Override PartName="/ppt/slides/slide49.xml" ContentType="application/vnd.openxmlformats-officedocument.presentationml.slide+xml"/>
  <Override PartName="/ppt/tags/tag20.xml" ContentType="application/vnd.openxmlformats-officedocument.presentationml.tags+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wmf" ContentType="image/x-wmf"/>
  <Default Extension="xls" ContentType="application/vnd.ms-exce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tags/tag32.xml" ContentType="application/vnd.openxmlformats-officedocument.presentationml.tags+xml"/>
  <Override PartName="/ppt/charts/chart5.xml" ContentType="application/vnd.openxmlformats-officedocument.drawingml.chart+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charts/chart1.xml" ContentType="application/vnd.openxmlformats-officedocument.drawingml.char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charts/chart12.xml" ContentType="application/vnd.openxmlformats-officedocument.drawingml.chart+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40.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charts/chart2.xml" ContentType="application/vnd.openxmlformats-officedocument.drawingml.chart+xml"/>
  <Override PartName="/ppt/diagrams/data1.xml" ContentType="application/vnd.openxmlformats-officedocument.drawingml.diagramData+xml"/>
  <Override PartName="/ppt/slides/slide29.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2" r:id="rId6"/>
    <p:sldMasterId id="2147483683" r:id="rId7"/>
    <p:sldMasterId id="2147483694" r:id="rId8"/>
    <p:sldMasterId id="2147483705" r:id="rId9"/>
    <p:sldMasterId id="2147483846" r:id="rId10"/>
  </p:sldMasterIdLst>
  <p:notesMasterIdLst>
    <p:notesMasterId r:id="rId65"/>
  </p:notesMasterIdLst>
  <p:sldIdLst>
    <p:sldId id="256" r:id="rId11"/>
    <p:sldId id="346" r:id="rId12"/>
    <p:sldId id="468" r:id="rId13"/>
    <p:sldId id="464" r:id="rId14"/>
    <p:sldId id="397" r:id="rId15"/>
    <p:sldId id="398" r:id="rId16"/>
    <p:sldId id="399" r:id="rId17"/>
    <p:sldId id="469" r:id="rId18"/>
    <p:sldId id="357" r:id="rId19"/>
    <p:sldId id="456" r:id="rId20"/>
    <p:sldId id="400" r:id="rId21"/>
    <p:sldId id="360" r:id="rId22"/>
    <p:sldId id="304" r:id="rId23"/>
    <p:sldId id="432" r:id="rId24"/>
    <p:sldId id="361" r:id="rId25"/>
    <p:sldId id="319" r:id="rId26"/>
    <p:sldId id="354" r:id="rId27"/>
    <p:sldId id="355" r:id="rId28"/>
    <p:sldId id="471" r:id="rId29"/>
    <p:sldId id="320" r:id="rId30"/>
    <p:sldId id="362" r:id="rId31"/>
    <p:sldId id="433" r:id="rId32"/>
    <p:sldId id="434" r:id="rId33"/>
    <p:sldId id="435" r:id="rId34"/>
    <p:sldId id="447" r:id="rId35"/>
    <p:sldId id="455" r:id="rId36"/>
    <p:sldId id="445" r:id="rId37"/>
    <p:sldId id="465" r:id="rId38"/>
    <p:sldId id="466" r:id="rId39"/>
    <p:sldId id="368" r:id="rId40"/>
    <p:sldId id="436" r:id="rId41"/>
    <p:sldId id="369" r:id="rId42"/>
    <p:sldId id="442" r:id="rId43"/>
    <p:sldId id="443" r:id="rId44"/>
    <p:sldId id="444" r:id="rId45"/>
    <p:sldId id="448" r:id="rId46"/>
    <p:sldId id="450" r:id="rId47"/>
    <p:sldId id="457" r:id="rId48"/>
    <p:sldId id="458" r:id="rId49"/>
    <p:sldId id="459" r:id="rId50"/>
    <p:sldId id="449" r:id="rId51"/>
    <p:sldId id="380" r:id="rId52"/>
    <p:sldId id="381" r:id="rId53"/>
    <p:sldId id="300" r:id="rId54"/>
    <p:sldId id="395" r:id="rId55"/>
    <p:sldId id="384" r:id="rId56"/>
    <p:sldId id="387" r:id="rId57"/>
    <p:sldId id="388" r:id="rId58"/>
    <p:sldId id="460" r:id="rId59"/>
    <p:sldId id="461" r:id="rId60"/>
    <p:sldId id="462" r:id="rId61"/>
    <p:sldId id="463" r:id="rId62"/>
    <p:sldId id="470" r:id="rId63"/>
    <p:sldId id="396"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600"/>
    <a:srgbClr val="00BBFE"/>
    <a:srgbClr val="E7F9FF"/>
    <a:srgbClr val="D5F4FF"/>
    <a:srgbClr val="00A4DE"/>
    <a:srgbClr val="29C7FF"/>
    <a:srgbClr val="009AD0"/>
    <a:srgbClr val="C1EFFF"/>
    <a:srgbClr val="8BE1FF"/>
    <a:srgbClr val="61D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634" autoAdjust="0"/>
    <p:restoredTop sz="92953" autoAdjust="0"/>
  </p:normalViewPr>
  <p:slideViewPr>
    <p:cSldViewPr>
      <p:cViewPr varScale="1">
        <p:scale>
          <a:sx n="98" d="100"/>
          <a:sy n="98" d="100"/>
        </p:scale>
        <p:origin x="-5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theme" Target="theme/theme1.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6.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tableStyles" Target="tableStyles.xml"/><Relationship Id="rId8" Type="http://schemas.openxmlformats.org/officeDocument/2006/relationships/slideMaster" Target="slideMasters/slideMaster4.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360125\Desktop\Market%20Research\MI\Archive\Hi%20Tech\CP\Graph.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Documents%20and%20Settings\360125\Desktop\Market%20Research\CI\HiTech%20Comparative%20CI\Computer%20Platform\Graph\Contract_%20USe\Graph%202.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Documents%20and%20Settings\360125\Desktop\Market%20Research\MI\Hi%20Tech\CP\Graph\Contract_%20USe\New%20Folder\Graph%202.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Documents%20and%20Settings\360125\Application%20Data\Microsoft\Excel\Graph%20(version%201).xlsb"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Documents%20and%20Settings\360125\Desktop\Market%20Research\MI\Hi%20Tech\CP\Report\Company\HP.xls"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Documents%20and%20Settings\360125\Desktop\Market%20Research\MI\Hi%20Tech\CP\Report\Company\Lenovo.xls"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Documents%20and%20Settings\360125\Desktop\Market%20Research\MI\Hi%20Tech\CP\Report\Company\Dell.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360125\Desktop\Market%20Research\MI\Hi%20Tech\CP\Grap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360125\Desktop\Market%20Research\MI\Hi%20Tech\CP\Graph.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360125\Desktop\Market%20Research\MI\Hi%20Tech\CP\Graph.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360125\Desktop\Market%20Research\MI\Hi%20Tech\CP\Graph.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Documents%20and%20Settings\360125\Desktop\Market%20Research\CI\HiTech%20Comparative%20CI\Computer%20Platform\Graph\Contract_%20USe\Graph%202.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Documents%20and%20Settings\360125\Desktop\Market%20Research\CI\HiTech%20Comparative%20CI\Computer%20Platform\Graph\Contract_%20USe\Graph%202.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Documents%20and%20Settings\360125\Desktop\Market%20Research\CI\HiTech%20Comparative%20CI\Computer%20Platform\Graph\Contract_%20USe\Graph%202.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Documents%20and%20Settings\360125\Desktop\Market%20Research\CI\HiTech%20Comparative%20CI\Computer%20Platform\Graph\Contract_%20USe\Graph%20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2691907261592322"/>
          <c:y val="5.1400554097404488E-2"/>
          <c:w val="0.74763429571303663"/>
          <c:h val="0.69966972878390199"/>
        </c:manualLayout>
      </c:layout>
      <c:barChart>
        <c:barDir val="col"/>
        <c:grouping val="clustered"/>
        <c:ser>
          <c:idx val="0"/>
          <c:order val="0"/>
          <c:tx>
            <c:strRef>
              <c:f>Sheet1!$B$2</c:f>
              <c:strCache>
                <c:ptCount val="1"/>
                <c:pt idx="0">
                  <c:v>$ billion </c:v>
                </c:pt>
              </c:strCache>
            </c:strRef>
          </c:tx>
          <c:spPr>
            <a:solidFill>
              <a:srgbClr val="00B0F0"/>
            </a:solidFill>
          </c:spPr>
          <c:cat>
            <c:strRef>
              <c:f>Sheet1!$A$3:$A$7</c:f>
              <c:strCache>
                <c:ptCount val="5"/>
                <c:pt idx="0">
                  <c:v>2007</c:v>
                </c:pt>
                <c:pt idx="1">
                  <c:v>2008</c:v>
                </c:pt>
                <c:pt idx="2">
                  <c:v>2009</c:v>
                </c:pt>
                <c:pt idx="3">
                  <c:v>2010</c:v>
                </c:pt>
                <c:pt idx="4">
                  <c:v>2011 (e) </c:v>
                </c:pt>
              </c:strCache>
            </c:strRef>
          </c:cat>
          <c:val>
            <c:numRef>
              <c:f>Sheet1!$B$3:$B$7</c:f>
              <c:numCache>
                <c:formatCode>0.0</c:formatCode>
                <c:ptCount val="5"/>
                <c:pt idx="0">
                  <c:v>144</c:v>
                </c:pt>
                <c:pt idx="1">
                  <c:v>151.69999999999999</c:v>
                </c:pt>
                <c:pt idx="2">
                  <c:v>155.4</c:v>
                </c:pt>
                <c:pt idx="3">
                  <c:v>165</c:v>
                </c:pt>
                <c:pt idx="4">
                  <c:v>176.2</c:v>
                </c:pt>
              </c:numCache>
            </c:numRef>
          </c:val>
        </c:ser>
        <c:axId val="110619264"/>
        <c:axId val="113520000"/>
      </c:barChart>
      <c:lineChart>
        <c:grouping val="standard"/>
        <c:ser>
          <c:idx val="1"/>
          <c:order val="1"/>
          <c:tx>
            <c:strRef>
              <c:f>Sheet1!$C$2</c:f>
              <c:strCache>
                <c:ptCount val="1"/>
                <c:pt idx="0">
                  <c:v>% Growth </c:v>
                </c:pt>
              </c:strCache>
            </c:strRef>
          </c:tx>
          <c:spPr>
            <a:ln w="28575">
              <a:solidFill>
                <a:srgbClr val="92D050"/>
              </a:solidFill>
            </a:ln>
          </c:spPr>
          <c:marker>
            <c:symbol val="diamond"/>
            <c:size val="6"/>
            <c:spPr>
              <a:solidFill>
                <a:srgbClr val="00B050"/>
              </a:solidFill>
              <a:ln>
                <a:noFill/>
              </a:ln>
            </c:spPr>
          </c:marker>
          <c:cat>
            <c:strRef>
              <c:f>Sheet1!$A$3:$A$7</c:f>
              <c:strCache>
                <c:ptCount val="5"/>
                <c:pt idx="0">
                  <c:v>2007</c:v>
                </c:pt>
                <c:pt idx="1">
                  <c:v>2008</c:v>
                </c:pt>
                <c:pt idx="2">
                  <c:v>2009</c:v>
                </c:pt>
                <c:pt idx="3">
                  <c:v>2010</c:v>
                </c:pt>
                <c:pt idx="4">
                  <c:v>2011 (e) </c:v>
                </c:pt>
              </c:strCache>
            </c:strRef>
          </c:cat>
          <c:val>
            <c:numRef>
              <c:f>Sheet1!$C$3:$C$7</c:f>
              <c:numCache>
                <c:formatCode>0.0%</c:formatCode>
                <c:ptCount val="5"/>
                <c:pt idx="1">
                  <c:v>5.1999999999999998E-2</c:v>
                </c:pt>
                <c:pt idx="2">
                  <c:v>2.5000000000000001E-2</c:v>
                </c:pt>
                <c:pt idx="3">
                  <c:v>6.2E-2</c:v>
                </c:pt>
                <c:pt idx="4">
                  <c:v>6.8000000000000005E-2</c:v>
                </c:pt>
              </c:numCache>
            </c:numRef>
          </c:val>
        </c:ser>
        <c:marker val="1"/>
        <c:axId val="172863488"/>
        <c:axId val="172843776"/>
      </c:lineChart>
      <c:catAx>
        <c:axId val="110619264"/>
        <c:scaling>
          <c:orientation val="minMax"/>
        </c:scaling>
        <c:axPos val="b"/>
        <c:tickLblPos val="nextTo"/>
        <c:crossAx val="113520000"/>
        <c:crosses val="autoZero"/>
        <c:auto val="1"/>
        <c:lblAlgn val="ctr"/>
        <c:lblOffset val="100"/>
      </c:catAx>
      <c:valAx>
        <c:axId val="113520000"/>
        <c:scaling>
          <c:orientation val="minMax"/>
        </c:scaling>
        <c:axPos val="l"/>
        <c:majorGridlines/>
        <c:numFmt formatCode="0.0" sourceLinked="1"/>
        <c:tickLblPos val="nextTo"/>
        <c:crossAx val="110619264"/>
        <c:crosses val="autoZero"/>
        <c:crossBetween val="between"/>
        <c:majorUnit val="40"/>
      </c:valAx>
      <c:valAx>
        <c:axId val="172843776"/>
        <c:scaling>
          <c:orientation val="minMax"/>
        </c:scaling>
        <c:axPos val="r"/>
        <c:numFmt formatCode="0.00%" sourceLinked="1"/>
        <c:tickLblPos val="nextTo"/>
        <c:crossAx val="172863488"/>
        <c:crosses val="max"/>
        <c:crossBetween val="between"/>
      </c:valAx>
      <c:catAx>
        <c:axId val="172863488"/>
        <c:scaling>
          <c:orientation val="minMax"/>
        </c:scaling>
        <c:delete val="1"/>
        <c:axPos val="b"/>
        <c:tickLblPos val="nextTo"/>
        <c:crossAx val="172843776"/>
        <c:crosses val="autoZero"/>
        <c:auto val="1"/>
        <c:lblAlgn val="ctr"/>
        <c:lblOffset val="100"/>
      </c:catAx>
    </c:plotArea>
    <c:legend>
      <c:legendPos val="b"/>
      <c:layout>
        <c:manualLayout>
          <c:xMode val="edge"/>
          <c:yMode val="edge"/>
          <c:x val="0.29158311461067382"/>
          <c:y val="0.90702354913969052"/>
          <c:w val="0.42301662292213482"/>
          <c:h val="5.9976495475379012E-2"/>
        </c:manualLayout>
      </c:layout>
    </c:legend>
    <c:plotVisOnly val="1"/>
    <c:dispBlanksAs val="gap"/>
  </c:chart>
  <c:txPr>
    <a:bodyPr/>
    <a:lstStyle/>
    <a:p>
      <a:pPr>
        <a:defRPr b="1"/>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bar"/>
        <c:grouping val="stacked"/>
        <c:ser>
          <c:idx val="0"/>
          <c:order val="0"/>
          <c:tx>
            <c:strRef>
              <c:f>'5 Years'!$C$26</c:f>
              <c:strCache>
                <c:ptCount val="1"/>
                <c:pt idx="0">
                  <c:v>Combination</c:v>
                </c:pt>
              </c:strCache>
            </c:strRef>
          </c:tx>
          <c:dLbls>
            <c:txPr>
              <a:bodyPr/>
              <a:lstStyle/>
              <a:p>
                <a:pPr>
                  <a:defRPr>
                    <a:solidFill>
                      <a:schemeClr val="bg1"/>
                    </a:solidFill>
                  </a:defRPr>
                </a:pPr>
                <a:endParaRPr lang="en-US"/>
              </a:p>
            </c:txPr>
            <c:showVal val="1"/>
          </c:dLbls>
          <c:cat>
            <c:numRef>
              <c:f>'5 Years'!$B$27:$B$32</c:f>
              <c:numCache>
                <c:formatCode>General</c:formatCode>
                <c:ptCount val="6"/>
                <c:pt idx="0">
                  <c:v>2006</c:v>
                </c:pt>
                <c:pt idx="1">
                  <c:v>2007</c:v>
                </c:pt>
                <c:pt idx="2">
                  <c:v>2008</c:v>
                </c:pt>
                <c:pt idx="3">
                  <c:v>2009</c:v>
                </c:pt>
                <c:pt idx="4">
                  <c:v>2010</c:v>
                </c:pt>
                <c:pt idx="5">
                  <c:v>2011</c:v>
                </c:pt>
              </c:numCache>
            </c:numRef>
          </c:cat>
          <c:val>
            <c:numRef>
              <c:f>'5 Years'!$C$27:$C$32</c:f>
              <c:numCache>
                <c:formatCode>General</c:formatCode>
                <c:ptCount val="6"/>
                <c:pt idx="0">
                  <c:v>1</c:v>
                </c:pt>
                <c:pt idx="1">
                  <c:v>6</c:v>
                </c:pt>
                <c:pt idx="2">
                  <c:v>3</c:v>
                </c:pt>
                <c:pt idx="3">
                  <c:v>3</c:v>
                </c:pt>
                <c:pt idx="4">
                  <c:v>1</c:v>
                </c:pt>
                <c:pt idx="5">
                  <c:v>2</c:v>
                </c:pt>
              </c:numCache>
            </c:numRef>
          </c:val>
        </c:ser>
        <c:ser>
          <c:idx val="1"/>
          <c:order val="1"/>
          <c:tx>
            <c:strRef>
              <c:f>'5 Years'!$D$26</c:f>
              <c:strCache>
                <c:ptCount val="1"/>
                <c:pt idx="0">
                  <c:v>Fixed Price</c:v>
                </c:pt>
              </c:strCache>
            </c:strRef>
          </c:tx>
          <c:dLbls>
            <c:txPr>
              <a:bodyPr/>
              <a:lstStyle/>
              <a:p>
                <a:pPr>
                  <a:defRPr>
                    <a:solidFill>
                      <a:schemeClr val="bg1"/>
                    </a:solidFill>
                  </a:defRPr>
                </a:pPr>
                <a:endParaRPr lang="en-US"/>
              </a:p>
            </c:txPr>
            <c:showVal val="1"/>
          </c:dLbls>
          <c:cat>
            <c:numRef>
              <c:f>'5 Years'!$B$27:$B$32</c:f>
              <c:numCache>
                <c:formatCode>General</c:formatCode>
                <c:ptCount val="6"/>
                <c:pt idx="0">
                  <c:v>2006</c:v>
                </c:pt>
                <c:pt idx="1">
                  <c:v>2007</c:v>
                </c:pt>
                <c:pt idx="2">
                  <c:v>2008</c:v>
                </c:pt>
                <c:pt idx="3">
                  <c:v>2009</c:v>
                </c:pt>
                <c:pt idx="4">
                  <c:v>2010</c:v>
                </c:pt>
                <c:pt idx="5">
                  <c:v>2011</c:v>
                </c:pt>
              </c:numCache>
            </c:numRef>
          </c:cat>
          <c:val>
            <c:numRef>
              <c:f>'5 Years'!$D$27:$D$32</c:f>
              <c:numCache>
                <c:formatCode>General</c:formatCode>
                <c:ptCount val="6"/>
                <c:pt idx="0">
                  <c:v>6</c:v>
                </c:pt>
                <c:pt idx="1">
                  <c:v>18</c:v>
                </c:pt>
                <c:pt idx="2">
                  <c:v>18</c:v>
                </c:pt>
                <c:pt idx="3">
                  <c:v>24</c:v>
                </c:pt>
                <c:pt idx="4">
                  <c:v>6</c:v>
                </c:pt>
                <c:pt idx="5">
                  <c:v>4</c:v>
                </c:pt>
              </c:numCache>
            </c:numRef>
          </c:val>
        </c:ser>
        <c:ser>
          <c:idx val="2"/>
          <c:order val="2"/>
          <c:tx>
            <c:strRef>
              <c:f>'5 Years'!$E$26</c:f>
              <c:strCache>
                <c:ptCount val="1"/>
                <c:pt idx="0">
                  <c:v>Transactional</c:v>
                </c:pt>
              </c:strCache>
            </c:strRef>
          </c:tx>
          <c:dLbls>
            <c:txPr>
              <a:bodyPr/>
              <a:lstStyle/>
              <a:p>
                <a:pPr>
                  <a:defRPr>
                    <a:solidFill>
                      <a:schemeClr val="bg1"/>
                    </a:solidFill>
                  </a:defRPr>
                </a:pPr>
                <a:endParaRPr lang="en-US"/>
              </a:p>
            </c:txPr>
            <c:showVal val="1"/>
          </c:dLbls>
          <c:cat>
            <c:numRef>
              <c:f>'5 Years'!$B$27:$B$32</c:f>
              <c:numCache>
                <c:formatCode>General</c:formatCode>
                <c:ptCount val="6"/>
                <c:pt idx="0">
                  <c:v>2006</c:v>
                </c:pt>
                <c:pt idx="1">
                  <c:v>2007</c:v>
                </c:pt>
                <c:pt idx="2">
                  <c:v>2008</c:v>
                </c:pt>
                <c:pt idx="3">
                  <c:v>2009</c:v>
                </c:pt>
                <c:pt idx="4">
                  <c:v>2010</c:v>
                </c:pt>
                <c:pt idx="5">
                  <c:v>2011</c:v>
                </c:pt>
              </c:numCache>
            </c:numRef>
          </c:cat>
          <c:val>
            <c:numRef>
              <c:f>'5 Years'!$E$27:$E$32</c:f>
              <c:numCache>
                <c:formatCode>General</c:formatCode>
                <c:ptCount val="6"/>
                <c:pt idx="0">
                  <c:v>2</c:v>
                </c:pt>
                <c:pt idx="1">
                  <c:v>1</c:v>
                </c:pt>
                <c:pt idx="2">
                  <c:v>1</c:v>
                </c:pt>
              </c:numCache>
            </c:numRef>
          </c:val>
        </c:ser>
        <c:ser>
          <c:idx val="3"/>
          <c:order val="3"/>
          <c:tx>
            <c:strRef>
              <c:f>'5 Years'!$F$26</c:f>
              <c:strCache>
                <c:ptCount val="1"/>
                <c:pt idx="0">
                  <c:v>Unknown</c:v>
                </c:pt>
              </c:strCache>
            </c:strRef>
          </c:tx>
          <c:dLbls>
            <c:txPr>
              <a:bodyPr/>
              <a:lstStyle/>
              <a:p>
                <a:pPr>
                  <a:defRPr>
                    <a:solidFill>
                      <a:schemeClr val="bg1"/>
                    </a:solidFill>
                  </a:defRPr>
                </a:pPr>
                <a:endParaRPr lang="en-US"/>
              </a:p>
            </c:txPr>
            <c:showVal val="1"/>
          </c:dLbls>
          <c:cat>
            <c:numRef>
              <c:f>'5 Years'!$B$27:$B$32</c:f>
              <c:numCache>
                <c:formatCode>General</c:formatCode>
                <c:ptCount val="6"/>
                <c:pt idx="0">
                  <c:v>2006</c:v>
                </c:pt>
                <c:pt idx="1">
                  <c:v>2007</c:v>
                </c:pt>
                <c:pt idx="2">
                  <c:v>2008</c:v>
                </c:pt>
                <c:pt idx="3">
                  <c:v>2009</c:v>
                </c:pt>
                <c:pt idx="4">
                  <c:v>2010</c:v>
                </c:pt>
                <c:pt idx="5">
                  <c:v>2011</c:v>
                </c:pt>
              </c:numCache>
            </c:numRef>
          </c:cat>
          <c:val>
            <c:numRef>
              <c:f>'5 Years'!$F$27:$F$32</c:f>
              <c:numCache>
                <c:formatCode>General</c:formatCode>
                <c:ptCount val="6"/>
                <c:pt idx="0">
                  <c:v>1</c:v>
                </c:pt>
                <c:pt idx="1">
                  <c:v>1</c:v>
                </c:pt>
              </c:numCache>
            </c:numRef>
          </c:val>
        </c:ser>
        <c:overlap val="100"/>
        <c:axId val="200260224"/>
        <c:axId val="200671616"/>
      </c:barChart>
      <c:catAx>
        <c:axId val="200260224"/>
        <c:scaling>
          <c:orientation val="minMax"/>
        </c:scaling>
        <c:axPos val="l"/>
        <c:numFmt formatCode="General" sourceLinked="1"/>
        <c:tickLblPos val="nextTo"/>
        <c:crossAx val="200671616"/>
        <c:crosses val="autoZero"/>
        <c:auto val="1"/>
        <c:lblAlgn val="ctr"/>
        <c:lblOffset val="100"/>
      </c:catAx>
      <c:valAx>
        <c:axId val="200671616"/>
        <c:scaling>
          <c:orientation val="minMax"/>
        </c:scaling>
        <c:axPos val="b"/>
        <c:majorGridlines/>
        <c:numFmt formatCode="General" sourceLinked="1"/>
        <c:tickLblPos val="nextTo"/>
        <c:crossAx val="200260224"/>
        <c:crosses val="autoZero"/>
        <c:crossBetween val="between"/>
      </c:valAx>
    </c:plotArea>
    <c:legend>
      <c:legendPos val="b"/>
      <c:layout/>
    </c:legend>
    <c:plotVisOnly val="1"/>
    <c:dispBlanksAs val="gap"/>
  </c:chart>
  <c:txPr>
    <a:bodyPr/>
    <a:lstStyle/>
    <a:p>
      <a:pPr>
        <a:defRPr b="1"/>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stacked"/>
        <c:ser>
          <c:idx val="0"/>
          <c:order val="0"/>
          <c:tx>
            <c:strRef>
              <c:f>'5 Years'!$C$79</c:f>
              <c:strCache>
                <c:ptCount val="1"/>
                <c:pt idx="0">
                  <c:v>Application Development Engagement</c:v>
                </c:pt>
              </c:strCache>
            </c:strRef>
          </c:tx>
          <c:spPr>
            <a:solidFill>
              <a:schemeClr val="accent5">
                <a:lumMod val="75000"/>
              </a:schemeClr>
            </a:solidFill>
          </c:spPr>
          <c:dLbls>
            <c:txPr>
              <a:bodyPr/>
              <a:lstStyle/>
              <a:p>
                <a:pPr>
                  <a:defRPr>
                    <a:solidFill>
                      <a:schemeClr val="bg1"/>
                    </a:solidFill>
                  </a:defRPr>
                </a:pPr>
                <a:endParaRPr lang="en-US"/>
              </a:p>
            </c:txPr>
            <c:showVal val="1"/>
          </c:dLbls>
          <c:cat>
            <c:numRef>
              <c:f>'5 Years'!$B$80:$B$86</c:f>
              <c:numCache>
                <c:formatCode>General</c:formatCode>
                <c:ptCount val="7"/>
                <c:pt idx="0">
                  <c:v>2006</c:v>
                </c:pt>
                <c:pt idx="1">
                  <c:v>2007</c:v>
                </c:pt>
                <c:pt idx="2">
                  <c:v>2008</c:v>
                </c:pt>
                <c:pt idx="3">
                  <c:v>2009</c:v>
                </c:pt>
                <c:pt idx="4">
                  <c:v>2010</c:v>
                </c:pt>
                <c:pt idx="5">
                  <c:v>2011</c:v>
                </c:pt>
              </c:numCache>
            </c:numRef>
          </c:cat>
          <c:val>
            <c:numRef>
              <c:f>'5 Years'!$C$80:$C$86</c:f>
              <c:numCache>
                <c:formatCode>General</c:formatCode>
                <c:ptCount val="7"/>
                <c:pt idx="1">
                  <c:v>2</c:v>
                </c:pt>
              </c:numCache>
            </c:numRef>
          </c:val>
        </c:ser>
        <c:ser>
          <c:idx val="1"/>
          <c:order val="1"/>
          <c:tx>
            <c:strRef>
              <c:f>'5 Years'!$D$79</c:f>
              <c:strCache>
                <c:ptCount val="1"/>
                <c:pt idx="0">
                  <c:v>Business Outsourcing Engagement</c:v>
                </c:pt>
              </c:strCache>
            </c:strRef>
          </c:tx>
          <c:spPr>
            <a:solidFill>
              <a:srgbClr val="92D050"/>
            </a:solidFill>
          </c:spPr>
          <c:dLbls>
            <c:txPr>
              <a:bodyPr/>
              <a:lstStyle/>
              <a:p>
                <a:pPr>
                  <a:defRPr>
                    <a:solidFill>
                      <a:schemeClr val="bg1"/>
                    </a:solidFill>
                  </a:defRPr>
                </a:pPr>
                <a:endParaRPr lang="en-US"/>
              </a:p>
            </c:txPr>
            <c:showVal val="1"/>
          </c:dLbls>
          <c:cat>
            <c:numRef>
              <c:f>'5 Years'!$B$80:$B$86</c:f>
              <c:numCache>
                <c:formatCode>General</c:formatCode>
                <c:ptCount val="7"/>
                <c:pt idx="0">
                  <c:v>2006</c:v>
                </c:pt>
                <c:pt idx="1">
                  <c:v>2007</c:v>
                </c:pt>
                <c:pt idx="2">
                  <c:v>2008</c:v>
                </c:pt>
                <c:pt idx="3">
                  <c:v>2009</c:v>
                </c:pt>
                <c:pt idx="4">
                  <c:v>2010</c:v>
                </c:pt>
                <c:pt idx="5">
                  <c:v>2011</c:v>
                </c:pt>
              </c:numCache>
            </c:numRef>
          </c:cat>
          <c:val>
            <c:numRef>
              <c:f>'5 Years'!$D$80:$D$86</c:f>
              <c:numCache>
                <c:formatCode>General</c:formatCode>
                <c:ptCount val="7"/>
                <c:pt idx="0">
                  <c:v>4</c:v>
                </c:pt>
                <c:pt idx="1">
                  <c:v>9</c:v>
                </c:pt>
                <c:pt idx="2">
                  <c:v>5</c:v>
                </c:pt>
                <c:pt idx="3">
                  <c:v>3</c:v>
                </c:pt>
                <c:pt idx="4">
                  <c:v>1</c:v>
                </c:pt>
                <c:pt idx="5">
                  <c:v>2</c:v>
                </c:pt>
              </c:numCache>
            </c:numRef>
          </c:val>
        </c:ser>
        <c:ser>
          <c:idx val="2"/>
          <c:order val="2"/>
          <c:tx>
            <c:strRef>
              <c:f>'5 Years'!$E$79</c:f>
              <c:strCache>
                <c:ptCount val="1"/>
                <c:pt idx="0">
                  <c:v>Deploy and Support Engagement</c:v>
                </c:pt>
              </c:strCache>
            </c:strRef>
          </c:tx>
          <c:spPr>
            <a:solidFill>
              <a:srgbClr val="FFC000"/>
            </a:solidFill>
          </c:spPr>
          <c:dLbls>
            <c:txPr>
              <a:bodyPr/>
              <a:lstStyle/>
              <a:p>
                <a:pPr>
                  <a:defRPr>
                    <a:solidFill>
                      <a:schemeClr val="bg1"/>
                    </a:solidFill>
                  </a:defRPr>
                </a:pPr>
                <a:endParaRPr lang="en-US"/>
              </a:p>
            </c:txPr>
            <c:showVal val="1"/>
          </c:dLbls>
          <c:cat>
            <c:numRef>
              <c:f>'5 Years'!$B$80:$B$86</c:f>
              <c:numCache>
                <c:formatCode>General</c:formatCode>
                <c:ptCount val="7"/>
                <c:pt idx="0">
                  <c:v>2006</c:v>
                </c:pt>
                <c:pt idx="1">
                  <c:v>2007</c:v>
                </c:pt>
                <c:pt idx="2">
                  <c:v>2008</c:v>
                </c:pt>
                <c:pt idx="3">
                  <c:v>2009</c:v>
                </c:pt>
                <c:pt idx="4">
                  <c:v>2010</c:v>
                </c:pt>
                <c:pt idx="5">
                  <c:v>2011</c:v>
                </c:pt>
              </c:numCache>
            </c:numRef>
          </c:cat>
          <c:val>
            <c:numRef>
              <c:f>'5 Years'!$E$80:$E$86</c:f>
              <c:numCache>
                <c:formatCode>General</c:formatCode>
                <c:ptCount val="7"/>
                <c:pt idx="0">
                  <c:v>1</c:v>
                </c:pt>
                <c:pt idx="1">
                  <c:v>4</c:v>
                </c:pt>
                <c:pt idx="2">
                  <c:v>2</c:v>
                </c:pt>
                <c:pt idx="3">
                  <c:v>2</c:v>
                </c:pt>
              </c:numCache>
            </c:numRef>
          </c:val>
        </c:ser>
        <c:ser>
          <c:idx val="3"/>
          <c:order val="3"/>
          <c:tx>
            <c:strRef>
              <c:f>'5 Years'!$F$79</c:f>
              <c:strCache>
                <c:ptCount val="1"/>
                <c:pt idx="0">
                  <c:v>IT Consulting Engagement</c:v>
                </c:pt>
              </c:strCache>
            </c:strRef>
          </c:tx>
          <c:dLbls>
            <c:txPr>
              <a:bodyPr/>
              <a:lstStyle/>
              <a:p>
                <a:pPr>
                  <a:defRPr>
                    <a:solidFill>
                      <a:schemeClr val="bg1"/>
                    </a:solidFill>
                  </a:defRPr>
                </a:pPr>
                <a:endParaRPr lang="en-US"/>
              </a:p>
            </c:txPr>
            <c:showVal val="1"/>
          </c:dLbls>
          <c:cat>
            <c:numRef>
              <c:f>'5 Years'!$B$80:$B$86</c:f>
              <c:numCache>
                <c:formatCode>General</c:formatCode>
                <c:ptCount val="7"/>
                <c:pt idx="0">
                  <c:v>2006</c:v>
                </c:pt>
                <c:pt idx="1">
                  <c:v>2007</c:v>
                </c:pt>
                <c:pt idx="2">
                  <c:v>2008</c:v>
                </c:pt>
                <c:pt idx="3">
                  <c:v>2009</c:v>
                </c:pt>
                <c:pt idx="4">
                  <c:v>2010</c:v>
                </c:pt>
                <c:pt idx="5">
                  <c:v>2011</c:v>
                </c:pt>
              </c:numCache>
            </c:numRef>
          </c:cat>
          <c:val>
            <c:numRef>
              <c:f>'5 Years'!$F$80:$F$86</c:f>
              <c:numCache>
                <c:formatCode>General</c:formatCode>
                <c:ptCount val="7"/>
                <c:pt idx="3">
                  <c:v>1</c:v>
                </c:pt>
              </c:numCache>
            </c:numRef>
          </c:val>
        </c:ser>
        <c:ser>
          <c:idx val="4"/>
          <c:order val="4"/>
          <c:tx>
            <c:strRef>
              <c:f>'5 Years'!$G$79</c:f>
              <c:strCache>
                <c:ptCount val="1"/>
                <c:pt idx="0">
                  <c:v>IT Education and Training Engagement</c:v>
                </c:pt>
              </c:strCache>
            </c:strRef>
          </c:tx>
          <c:spPr>
            <a:solidFill>
              <a:schemeClr val="tx1">
                <a:lumMod val="65000"/>
                <a:lumOff val="35000"/>
              </a:schemeClr>
            </a:solidFill>
          </c:spPr>
          <c:dLbls>
            <c:txPr>
              <a:bodyPr/>
              <a:lstStyle/>
              <a:p>
                <a:pPr>
                  <a:defRPr>
                    <a:solidFill>
                      <a:schemeClr val="bg1"/>
                    </a:solidFill>
                  </a:defRPr>
                </a:pPr>
                <a:endParaRPr lang="en-US"/>
              </a:p>
            </c:txPr>
            <c:showVal val="1"/>
          </c:dLbls>
          <c:cat>
            <c:numRef>
              <c:f>'5 Years'!$B$80:$B$86</c:f>
              <c:numCache>
                <c:formatCode>General</c:formatCode>
                <c:ptCount val="7"/>
                <c:pt idx="0">
                  <c:v>2006</c:v>
                </c:pt>
                <c:pt idx="1">
                  <c:v>2007</c:v>
                </c:pt>
                <c:pt idx="2">
                  <c:v>2008</c:v>
                </c:pt>
                <c:pt idx="3">
                  <c:v>2009</c:v>
                </c:pt>
                <c:pt idx="4">
                  <c:v>2010</c:v>
                </c:pt>
                <c:pt idx="5">
                  <c:v>2011</c:v>
                </c:pt>
              </c:numCache>
            </c:numRef>
          </c:cat>
          <c:val>
            <c:numRef>
              <c:f>'5 Years'!$G$80:$G$86</c:f>
              <c:numCache>
                <c:formatCode>General</c:formatCode>
                <c:ptCount val="7"/>
                <c:pt idx="1">
                  <c:v>1</c:v>
                </c:pt>
              </c:numCache>
            </c:numRef>
          </c:val>
        </c:ser>
        <c:ser>
          <c:idx val="5"/>
          <c:order val="5"/>
          <c:tx>
            <c:strRef>
              <c:f>'5 Years'!$H$79</c:f>
              <c:strCache>
                <c:ptCount val="1"/>
                <c:pt idx="0">
                  <c:v>IT Outsourcing Engagement</c:v>
                </c:pt>
              </c:strCache>
            </c:strRef>
          </c:tx>
          <c:spPr>
            <a:solidFill>
              <a:srgbClr val="00B0F0"/>
            </a:solidFill>
          </c:spPr>
          <c:dLbls>
            <c:txPr>
              <a:bodyPr/>
              <a:lstStyle/>
              <a:p>
                <a:pPr>
                  <a:defRPr>
                    <a:solidFill>
                      <a:schemeClr val="bg1"/>
                    </a:solidFill>
                  </a:defRPr>
                </a:pPr>
                <a:endParaRPr lang="en-US"/>
              </a:p>
            </c:txPr>
            <c:showVal val="1"/>
          </c:dLbls>
          <c:cat>
            <c:numRef>
              <c:f>'5 Years'!$B$80:$B$86</c:f>
              <c:numCache>
                <c:formatCode>General</c:formatCode>
                <c:ptCount val="7"/>
                <c:pt idx="0">
                  <c:v>2006</c:v>
                </c:pt>
                <c:pt idx="1">
                  <c:v>2007</c:v>
                </c:pt>
                <c:pt idx="2">
                  <c:v>2008</c:v>
                </c:pt>
                <c:pt idx="3">
                  <c:v>2009</c:v>
                </c:pt>
                <c:pt idx="4">
                  <c:v>2010</c:v>
                </c:pt>
                <c:pt idx="5">
                  <c:v>2011</c:v>
                </c:pt>
              </c:numCache>
            </c:numRef>
          </c:cat>
          <c:val>
            <c:numRef>
              <c:f>'5 Years'!$H$80:$H$86</c:f>
              <c:numCache>
                <c:formatCode>General</c:formatCode>
                <c:ptCount val="7"/>
                <c:pt idx="0">
                  <c:v>2</c:v>
                </c:pt>
                <c:pt idx="1">
                  <c:v>3</c:v>
                </c:pt>
                <c:pt idx="2">
                  <c:v>11</c:v>
                </c:pt>
                <c:pt idx="3">
                  <c:v>16</c:v>
                </c:pt>
                <c:pt idx="4">
                  <c:v>3</c:v>
                </c:pt>
                <c:pt idx="5">
                  <c:v>2</c:v>
                </c:pt>
              </c:numCache>
            </c:numRef>
          </c:val>
        </c:ser>
        <c:ser>
          <c:idx val="6"/>
          <c:order val="6"/>
          <c:tx>
            <c:strRef>
              <c:f>'5 Years'!$I$79</c:f>
              <c:strCache>
                <c:ptCount val="1"/>
                <c:pt idx="0">
                  <c:v>Other Outsourcing Services Engagement</c:v>
                </c:pt>
              </c:strCache>
            </c:strRef>
          </c:tx>
          <c:spPr>
            <a:solidFill>
              <a:schemeClr val="accent2">
                <a:lumMod val="75000"/>
              </a:schemeClr>
            </a:solidFill>
          </c:spPr>
          <c:dLbls>
            <c:txPr>
              <a:bodyPr/>
              <a:lstStyle/>
              <a:p>
                <a:pPr>
                  <a:defRPr>
                    <a:solidFill>
                      <a:schemeClr val="bg1"/>
                    </a:solidFill>
                  </a:defRPr>
                </a:pPr>
                <a:endParaRPr lang="en-US"/>
              </a:p>
            </c:txPr>
            <c:showVal val="1"/>
          </c:dLbls>
          <c:cat>
            <c:numRef>
              <c:f>'5 Years'!$B$80:$B$86</c:f>
              <c:numCache>
                <c:formatCode>General</c:formatCode>
                <c:ptCount val="7"/>
                <c:pt idx="0">
                  <c:v>2006</c:v>
                </c:pt>
                <c:pt idx="1">
                  <c:v>2007</c:v>
                </c:pt>
                <c:pt idx="2">
                  <c:v>2008</c:v>
                </c:pt>
                <c:pt idx="3">
                  <c:v>2009</c:v>
                </c:pt>
                <c:pt idx="4">
                  <c:v>2010</c:v>
                </c:pt>
                <c:pt idx="5">
                  <c:v>2011</c:v>
                </c:pt>
              </c:numCache>
            </c:numRef>
          </c:cat>
          <c:val>
            <c:numRef>
              <c:f>'5 Years'!$I$80:$I$86</c:f>
              <c:numCache>
                <c:formatCode>General</c:formatCode>
                <c:ptCount val="7"/>
                <c:pt idx="0">
                  <c:v>1</c:v>
                </c:pt>
                <c:pt idx="1">
                  <c:v>1</c:v>
                </c:pt>
              </c:numCache>
            </c:numRef>
          </c:val>
        </c:ser>
        <c:ser>
          <c:idx val="7"/>
          <c:order val="7"/>
          <c:tx>
            <c:strRef>
              <c:f>'5 Years'!$J$79</c:f>
              <c:strCache>
                <c:ptCount val="1"/>
                <c:pt idx="0">
                  <c:v>Systems Integration Engagement</c:v>
                </c:pt>
              </c:strCache>
            </c:strRef>
          </c:tx>
          <c:spPr>
            <a:solidFill>
              <a:schemeClr val="accent6">
                <a:lumMod val="75000"/>
              </a:schemeClr>
            </a:solidFill>
          </c:spPr>
          <c:dLbls>
            <c:txPr>
              <a:bodyPr/>
              <a:lstStyle/>
              <a:p>
                <a:pPr>
                  <a:defRPr>
                    <a:solidFill>
                      <a:schemeClr val="bg1"/>
                    </a:solidFill>
                  </a:defRPr>
                </a:pPr>
                <a:endParaRPr lang="en-US"/>
              </a:p>
            </c:txPr>
            <c:showVal val="1"/>
          </c:dLbls>
          <c:cat>
            <c:numRef>
              <c:f>'5 Years'!$B$80:$B$86</c:f>
              <c:numCache>
                <c:formatCode>General</c:formatCode>
                <c:ptCount val="7"/>
                <c:pt idx="0">
                  <c:v>2006</c:v>
                </c:pt>
                <c:pt idx="1">
                  <c:v>2007</c:v>
                </c:pt>
                <c:pt idx="2">
                  <c:v>2008</c:v>
                </c:pt>
                <c:pt idx="3">
                  <c:v>2009</c:v>
                </c:pt>
                <c:pt idx="4">
                  <c:v>2010</c:v>
                </c:pt>
                <c:pt idx="5">
                  <c:v>2011</c:v>
                </c:pt>
              </c:numCache>
            </c:numRef>
          </c:cat>
          <c:val>
            <c:numRef>
              <c:f>'5 Years'!$J$80:$J$86</c:f>
              <c:numCache>
                <c:formatCode>General</c:formatCode>
                <c:ptCount val="7"/>
                <c:pt idx="0">
                  <c:v>2</c:v>
                </c:pt>
                <c:pt idx="1">
                  <c:v>6</c:v>
                </c:pt>
                <c:pt idx="2">
                  <c:v>4</c:v>
                </c:pt>
                <c:pt idx="3">
                  <c:v>5</c:v>
                </c:pt>
                <c:pt idx="4">
                  <c:v>3</c:v>
                </c:pt>
                <c:pt idx="5">
                  <c:v>2</c:v>
                </c:pt>
              </c:numCache>
            </c:numRef>
          </c:val>
        </c:ser>
        <c:overlap val="100"/>
        <c:axId val="200780032"/>
        <c:axId val="200794112"/>
      </c:barChart>
      <c:catAx>
        <c:axId val="200780032"/>
        <c:scaling>
          <c:orientation val="minMax"/>
        </c:scaling>
        <c:axPos val="b"/>
        <c:numFmt formatCode="General" sourceLinked="1"/>
        <c:tickLblPos val="nextTo"/>
        <c:crossAx val="200794112"/>
        <c:crosses val="autoZero"/>
        <c:auto val="1"/>
        <c:lblAlgn val="ctr"/>
        <c:lblOffset val="100"/>
      </c:catAx>
      <c:valAx>
        <c:axId val="200794112"/>
        <c:scaling>
          <c:orientation val="minMax"/>
        </c:scaling>
        <c:axPos val="l"/>
        <c:majorGridlines/>
        <c:numFmt formatCode="General" sourceLinked="1"/>
        <c:tickLblPos val="nextTo"/>
        <c:crossAx val="200780032"/>
        <c:crosses val="autoZero"/>
        <c:crossBetween val="between"/>
      </c:valAx>
    </c:plotArea>
    <c:legend>
      <c:legendPos val="b"/>
      <c:layout>
        <c:manualLayout>
          <c:xMode val="edge"/>
          <c:yMode val="edge"/>
          <c:x val="1.6722320356343318E-2"/>
          <c:y val="0.76176231459439725"/>
          <c:w val="0.96824512905468563"/>
          <c:h val="0.2196330342428128"/>
        </c:manualLayout>
      </c:layout>
    </c:legend>
    <c:plotVisOnly val="1"/>
    <c:dispBlanksAs val="gap"/>
  </c:chart>
  <c:txPr>
    <a:bodyPr/>
    <a:lstStyle/>
    <a:p>
      <a:pPr>
        <a:defRPr b="1"/>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9814927821522321"/>
          <c:y val="8.9726044030973173E-2"/>
          <c:w val="0.74763429571303663"/>
          <c:h val="0.69966972878390199"/>
        </c:manualLayout>
      </c:layout>
      <c:barChart>
        <c:barDir val="col"/>
        <c:grouping val="clustered"/>
        <c:ser>
          <c:idx val="0"/>
          <c:order val="0"/>
          <c:tx>
            <c:strRef>
              <c:f>Sheet1!$B$31</c:f>
              <c:strCache>
                <c:ptCount val="1"/>
                <c:pt idx="0">
                  <c:v>$ billion </c:v>
                </c:pt>
              </c:strCache>
            </c:strRef>
          </c:tx>
          <c:spPr>
            <a:solidFill>
              <a:srgbClr val="00B0F0"/>
            </a:solidFill>
          </c:spPr>
          <c:cat>
            <c:numRef>
              <c:f>Sheet1!$C$51:$G$51</c:f>
              <c:numCache>
                <c:formatCode>General</c:formatCode>
                <c:ptCount val="5"/>
                <c:pt idx="0">
                  <c:v>2012</c:v>
                </c:pt>
                <c:pt idx="1">
                  <c:v>2013</c:v>
                </c:pt>
                <c:pt idx="2">
                  <c:v>2014</c:v>
                </c:pt>
                <c:pt idx="3">
                  <c:v>2015</c:v>
                </c:pt>
                <c:pt idx="4">
                  <c:v>2016</c:v>
                </c:pt>
              </c:numCache>
            </c:numRef>
          </c:cat>
          <c:val>
            <c:numRef>
              <c:f>Sheet1!$C$52:$H$52</c:f>
              <c:numCache>
                <c:formatCode>"$"#,##0.00_);[Red]\("$"#,##0.00\)</c:formatCode>
                <c:ptCount val="6"/>
                <c:pt idx="0">
                  <c:v>21.2</c:v>
                </c:pt>
                <c:pt idx="1">
                  <c:v>22.9</c:v>
                </c:pt>
                <c:pt idx="2">
                  <c:v>24.2</c:v>
                </c:pt>
                <c:pt idx="3">
                  <c:v>27.7</c:v>
                </c:pt>
                <c:pt idx="4">
                  <c:v>28.1</c:v>
                </c:pt>
                <c:pt idx="5">
                  <c:v>30.9</c:v>
                </c:pt>
              </c:numCache>
            </c:numRef>
          </c:val>
        </c:ser>
        <c:axId val="201434624"/>
        <c:axId val="201436160"/>
      </c:barChart>
      <c:catAx>
        <c:axId val="201434624"/>
        <c:scaling>
          <c:orientation val="minMax"/>
        </c:scaling>
        <c:axPos val="b"/>
        <c:numFmt formatCode="General" sourceLinked="1"/>
        <c:tickLblPos val="nextTo"/>
        <c:crossAx val="201436160"/>
        <c:crosses val="autoZero"/>
        <c:auto val="1"/>
        <c:lblAlgn val="ctr"/>
        <c:lblOffset val="100"/>
      </c:catAx>
      <c:valAx>
        <c:axId val="201436160"/>
        <c:scaling>
          <c:orientation val="minMax"/>
        </c:scaling>
        <c:axPos val="l"/>
        <c:majorGridlines/>
        <c:numFmt formatCode="&quot;$&quot;#,##0.00_);[Red]\(&quot;$&quot;#,##0.00\)" sourceLinked="1"/>
        <c:tickLblPos val="nextTo"/>
        <c:crossAx val="201434624"/>
        <c:crosses val="autoZero"/>
        <c:crossBetween val="between"/>
      </c:valAx>
    </c:plotArea>
    <c:legend>
      <c:legendPos val="b"/>
      <c:layout>
        <c:manualLayout>
          <c:xMode val="edge"/>
          <c:yMode val="edge"/>
          <c:x val="0.29158311461067382"/>
          <c:y val="0.90702354913969052"/>
          <c:w val="0.42301662292213482"/>
          <c:h val="5.9976495475379012E-2"/>
        </c:manualLayout>
      </c:layout>
    </c:legend>
    <c:plotVisOnly val="1"/>
    <c:dispBlanksAs val="gap"/>
  </c:chart>
  <c:txPr>
    <a:bodyPr/>
    <a:lstStyle/>
    <a:p>
      <a:pPr>
        <a:defRPr b="1"/>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tx>
            <c:strRef>
              <c:f>Graph!$C$6</c:f>
              <c:strCache>
                <c:ptCount val="1"/>
                <c:pt idx="0">
                  <c:v>Total Revenue ($ million)</c:v>
                </c:pt>
              </c:strCache>
            </c:strRef>
          </c:tx>
          <c:spPr>
            <a:gradFill>
              <a:gsLst>
                <a:gs pos="0">
                  <a:srgbClr val="00B0F0">
                    <a:alpha val="29000"/>
                  </a:srgbClr>
                </a:gs>
                <a:gs pos="50000">
                  <a:srgbClr val="00B0F0">
                    <a:alpha val="78000"/>
                  </a:srgbClr>
                </a:gs>
                <a:gs pos="100000">
                  <a:srgbClr val="0070C0"/>
                </a:gs>
              </a:gsLst>
              <a:lin ang="16200000" scaled="1"/>
            </a:gradFill>
          </c:spPr>
          <c:cat>
            <c:numRef>
              <c:f>Graph!$B$7:$B$16</c:f>
              <c:numCache>
                <c:formatCode>General</c:formatCode>
                <c:ptCount val="10"/>
                <c:pt idx="0">
                  <c:v>2002</c:v>
                </c:pt>
                <c:pt idx="1">
                  <c:v>2003</c:v>
                </c:pt>
                <c:pt idx="2">
                  <c:v>2004</c:v>
                </c:pt>
                <c:pt idx="3">
                  <c:v>2005</c:v>
                </c:pt>
                <c:pt idx="4">
                  <c:v>2006</c:v>
                </c:pt>
                <c:pt idx="5">
                  <c:v>2007</c:v>
                </c:pt>
                <c:pt idx="6">
                  <c:v>2008</c:v>
                </c:pt>
                <c:pt idx="7">
                  <c:v>2009</c:v>
                </c:pt>
                <c:pt idx="8">
                  <c:v>2010</c:v>
                </c:pt>
                <c:pt idx="9">
                  <c:v>2011</c:v>
                </c:pt>
              </c:numCache>
            </c:numRef>
          </c:cat>
          <c:val>
            <c:numRef>
              <c:f>Graph!$C$7:$C$16</c:f>
              <c:numCache>
                <c:formatCode>General</c:formatCode>
                <c:ptCount val="10"/>
                <c:pt idx="0">
                  <c:v>56588</c:v>
                </c:pt>
                <c:pt idx="1">
                  <c:v>73061</c:v>
                </c:pt>
                <c:pt idx="2">
                  <c:v>79905</c:v>
                </c:pt>
                <c:pt idx="3">
                  <c:v>86696</c:v>
                </c:pt>
                <c:pt idx="4">
                  <c:v>91658</c:v>
                </c:pt>
                <c:pt idx="5">
                  <c:v>104286</c:v>
                </c:pt>
                <c:pt idx="6">
                  <c:v>118364</c:v>
                </c:pt>
                <c:pt idx="7">
                  <c:v>114552</c:v>
                </c:pt>
                <c:pt idx="8">
                  <c:v>126033</c:v>
                </c:pt>
                <c:pt idx="9">
                  <c:v>127245</c:v>
                </c:pt>
              </c:numCache>
            </c:numRef>
          </c:val>
        </c:ser>
        <c:ser>
          <c:idx val="1"/>
          <c:order val="1"/>
          <c:tx>
            <c:strRef>
              <c:f>Graph!$D$6</c:f>
              <c:strCache>
                <c:ptCount val="1"/>
                <c:pt idx="0">
                  <c:v>Net Income ($ million)</c:v>
                </c:pt>
              </c:strCache>
            </c:strRef>
          </c:tx>
          <c:spPr>
            <a:solidFill>
              <a:srgbClr val="92D050"/>
            </a:solidFill>
          </c:spPr>
          <c:cat>
            <c:numRef>
              <c:f>Graph!$B$7:$B$16</c:f>
              <c:numCache>
                <c:formatCode>General</c:formatCode>
                <c:ptCount val="10"/>
                <c:pt idx="0">
                  <c:v>2002</c:v>
                </c:pt>
                <c:pt idx="1">
                  <c:v>2003</c:v>
                </c:pt>
                <c:pt idx="2">
                  <c:v>2004</c:v>
                </c:pt>
                <c:pt idx="3">
                  <c:v>2005</c:v>
                </c:pt>
                <c:pt idx="4">
                  <c:v>2006</c:v>
                </c:pt>
                <c:pt idx="5">
                  <c:v>2007</c:v>
                </c:pt>
                <c:pt idx="6">
                  <c:v>2008</c:v>
                </c:pt>
                <c:pt idx="7">
                  <c:v>2009</c:v>
                </c:pt>
                <c:pt idx="8">
                  <c:v>2010</c:v>
                </c:pt>
                <c:pt idx="9">
                  <c:v>2011</c:v>
                </c:pt>
              </c:numCache>
            </c:numRef>
          </c:cat>
          <c:val>
            <c:numRef>
              <c:f>Graph!$D$7:$D$16</c:f>
              <c:numCache>
                <c:formatCode>General</c:formatCode>
                <c:ptCount val="10"/>
                <c:pt idx="0">
                  <c:v>-903</c:v>
                </c:pt>
                <c:pt idx="1">
                  <c:v>2539</c:v>
                </c:pt>
                <c:pt idx="2">
                  <c:v>3497</c:v>
                </c:pt>
                <c:pt idx="3">
                  <c:v>2398</c:v>
                </c:pt>
                <c:pt idx="4">
                  <c:v>6198</c:v>
                </c:pt>
                <c:pt idx="5">
                  <c:v>7264</c:v>
                </c:pt>
                <c:pt idx="6">
                  <c:v>8329</c:v>
                </c:pt>
                <c:pt idx="7">
                  <c:v>7660</c:v>
                </c:pt>
                <c:pt idx="8">
                  <c:v>20745</c:v>
                </c:pt>
                <c:pt idx="9">
                  <c:v>7074</c:v>
                </c:pt>
              </c:numCache>
            </c:numRef>
          </c:val>
        </c:ser>
        <c:gapWidth val="70"/>
        <c:axId val="201799552"/>
        <c:axId val="201801728"/>
      </c:barChart>
      <c:lineChart>
        <c:grouping val="stacked"/>
        <c:ser>
          <c:idx val="2"/>
          <c:order val="2"/>
          <c:tx>
            <c:strRef>
              <c:f>Graph!$E$6</c:f>
              <c:strCache>
                <c:ptCount val="1"/>
                <c:pt idx="0">
                  <c:v>Return on Sales</c:v>
                </c:pt>
              </c:strCache>
            </c:strRef>
          </c:tx>
          <c:spPr>
            <a:ln w="34925">
              <a:solidFill>
                <a:srgbClr val="FFFF00"/>
              </a:solidFill>
            </a:ln>
          </c:spPr>
          <c:marker>
            <c:symbol val="diamond"/>
            <c:size val="5"/>
            <c:spPr>
              <a:solidFill>
                <a:schemeClr val="tx1">
                  <a:lumMod val="50000"/>
                  <a:lumOff val="50000"/>
                </a:schemeClr>
              </a:solidFill>
              <a:ln>
                <a:solidFill>
                  <a:schemeClr val="tx1">
                    <a:lumMod val="50000"/>
                    <a:lumOff val="50000"/>
                  </a:schemeClr>
                </a:solidFill>
              </a:ln>
            </c:spPr>
          </c:marker>
          <c:val>
            <c:numRef>
              <c:f>Graph!$E$7:$E$16</c:f>
              <c:numCache>
                <c:formatCode>0.0%</c:formatCode>
                <c:ptCount val="10"/>
                <c:pt idx="0">
                  <c:v>-1.5957446808510637E-2</c:v>
                </c:pt>
                <c:pt idx="1">
                  <c:v>3.4751782756874412E-2</c:v>
                </c:pt>
                <c:pt idx="2">
                  <c:v>4.3764470308491406E-2</c:v>
                </c:pt>
                <c:pt idx="3">
                  <c:v>2.7659868967426442E-2</c:v>
                </c:pt>
                <c:pt idx="4">
                  <c:v>6.762093870693231E-2</c:v>
                </c:pt>
                <c:pt idx="5">
                  <c:v>6.9654603686017294E-2</c:v>
                </c:pt>
                <c:pt idx="6">
                  <c:v>7.0367679361968194E-2</c:v>
                </c:pt>
                <c:pt idx="7">
                  <c:v>6.6869194776171509E-2</c:v>
                </c:pt>
                <c:pt idx="8">
                  <c:v>0.16459974768513022</c:v>
                </c:pt>
                <c:pt idx="9">
                  <c:v>5.5593540021218933E-2</c:v>
                </c:pt>
              </c:numCache>
            </c:numRef>
          </c:val>
        </c:ser>
        <c:marker val="1"/>
        <c:axId val="201803264"/>
        <c:axId val="201804800"/>
      </c:lineChart>
      <c:catAx>
        <c:axId val="201799552"/>
        <c:scaling>
          <c:orientation val="minMax"/>
        </c:scaling>
        <c:axPos val="b"/>
        <c:numFmt formatCode="General" sourceLinked="1"/>
        <c:tickLblPos val="nextTo"/>
        <c:crossAx val="201801728"/>
        <c:crosses val="autoZero"/>
        <c:auto val="1"/>
        <c:lblAlgn val="ctr"/>
        <c:lblOffset val="100"/>
      </c:catAx>
      <c:valAx>
        <c:axId val="201801728"/>
        <c:scaling>
          <c:orientation val="minMax"/>
        </c:scaling>
        <c:axPos val="l"/>
        <c:majorGridlines>
          <c:spPr>
            <a:ln>
              <a:solidFill>
                <a:schemeClr val="bg1">
                  <a:lumMod val="75000"/>
                </a:schemeClr>
              </a:solidFill>
            </a:ln>
          </c:spPr>
        </c:majorGridlines>
        <c:numFmt formatCode="General" sourceLinked="1"/>
        <c:tickLblPos val="nextTo"/>
        <c:crossAx val="201799552"/>
        <c:crosses val="autoZero"/>
        <c:crossBetween val="between"/>
      </c:valAx>
      <c:catAx>
        <c:axId val="201803264"/>
        <c:scaling>
          <c:orientation val="minMax"/>
        </c:scaling>
        <c:delete val="1"/>
        <c:axPos val="b"/>
        <c:tickLblPos val="nextTo"/>
        <c:crossAx val="201804800"/>
        <c:crosses val="autoZero"/>
        <c:auto val="1"/>
        <c:lblAlgn val="ctr"/>
        <c:lblOffset val="100"/>
      </c:catAx>
      <c:valAx>
        <c:axId val="201804800"/>
        <c:scaling>
          <c:orientation val="minMax"/>
        </c:scaling>
        <c:axPos val="r"/>
        <c:numFmt formatCode="0.0%" sourceLinked="1"/>
        <c:tickLblPos val="nextTo"/>
        <c:crossAx val="201803264"/>
        <c:crosses val="max"/>
        <c:crossBetween val="between"/>
      </c:valAx>
    </c:plotArea>
    <c:legend>
      <c:legendPos val="b"/>
    </c:legend>
    <c:plotVisOnly val="1"/>
    <c:dispBlanksAs val="zero"/>
  </c:chart>
  <c:txPr>
    <a:bodyPr/>
    <a:lstStyle/>
    <a:p>
      <a:pPr>
        <a:defRPr b="1"/>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tx>
            <c:strRef>
              <c:f>Graph!$C$6</c:f>
              <c:strCache>
                <c:ptCount val="1"/>
                <c:pt idx="0">
                  <c:v>Total Revenue ($ million)</c:v>
                </c:pt>
              </c:strCache>
            </c:strRef>
          </c:tx>
          <c:spPr>
            <a:gradFill>
              <a:gsLst>
                <a:gs pos="0">
                  <a:srgbClr val="00B0F0">
                    <a:alpha val="29000"/>
                  </a:srgbClr>
                </a:gs>
                <a:gs pos="50000">
                  <a:srgbClr val="00B0F0">
                    <a:alpha val="78000"/>
                  </a:srgbClr>
                </a:gs>
                <a:gs pos="100000">
                  <a:srgbClr val="0070C0"/>
                </a:gs>
              </a:gsLst>
              <a:lin ang="16200000" scaled="1"/>
            </a:gradFill>
          </c:spPr>
          <c:cat>
            <c:numRef>
              <c:f>Graph!$B$7:$B$16</c:f>
              <c:numCache>
                <c:formatCode>General</c:formatCode>
                <c:ptCount val="10"/>
                <c:pt idx="0">
                  <c:v>2002</c:v>
                </c:pt>
                <c:pt idx="1">
                  <c:v>2003</c:v>
                </c:pt>
                <c:pt idx="2">
                  <c:v>2004</c:v>
                </c:pt>
                <c:pt idx="3">
                  <c:v>2005</c:v>
                </c:pt>
                <c:pt idx="4">
                  <c:v>2006</c:v>
                </c:pt>
                <c:pt idx="5">
                  <c:v>2007</c:v>
                </c:pt>
                <c:pt idx="6">
                  <c:v>2008</c:v>
                </c:pt>
                <c:pt idx="7">
                  <c:v>2009</c:v>
                </c:pt>
                <c:pt idx="8">
                  <c:v>2010</c:v>
                </c:pt>
                <c:pt idx="9">
                  <c:v>2011</c:v>
                </c:pt>
              </c:numCache>
            </c:numRef>
          </c:cat>
          <c:val>
            <c:numRef>
              <c:f>Graph!$C$7:$C$16</c:f>
              <c:numCache>
                <c:formatCode>General</c:formatCode>
                <c:ptCount val="10"/>
                <c:pt idx="0">
                  <c:v>2580.6999999999998</c:v>
                </c:pt>
                <c:pt idx="1">
                  <c:v>2969.5</c:v>
                </c:pt>
                <c:pt idx="2">
                  <c:v>2881.2</c:v>
                </c:pt>
                <c:pt idx="3">
                  <c:v>13316.5</c:v>
                </c:pt>
                <c:pt idx="4">
                  <c:v>13978.3</c:v>
                </c:pt>
                <c:pt idx="5">
                  <c:v>16351.5</c:v>
                </c:pt>
                <c:pt idx="6">
                  <c:v>14900.9</c:v>
                </c:pt>
                <c:pt idx="7">
                  <c:v>16604.8</c:v>
                </c:pt>
                <c:pt idx="8">
                  <c:v>21594.400000000001</c:v>
                </c:pt>
                <c:pt idx="9">
                  <c:v>29574.400000000001</c:v>
                </c:pt>
              </c:numCache>
            </c:numRef>
          </c:val>
        </c:ser>
        <c:ser>
          <c:idx val="1"/>
          <c:order val="1"/>
          <c:tx>
            <c:strRef>
              <c:f>Graph!$D$6</c:f>
              <c:strCache>
                <c:ptCount val="1"/>
                <c:pt idx="0">
                  <c:v>Net Income ($ million)</c:v>
                </c:pt>
              </c:strCache>
            </c:strRef>
          </c:tx>
          <c:spPr>
            <a:solidFill>
              <a:srgbClr val="92D050"/>
            </a:solidFill>
          </c:spPr>
          <c:cat>
            <c:numRef>
              <c:f>Graph!$B$7:$B$16</c:f>
              <c:numCache>
                <c:formatCode>General</c:formatCode>
                <c:ptCount val="10"/>
                <c:pt idx="0">
                  <c:v>2002</c:v>
                </c:pt>
                <c:pt idx="1">
                  <c:v>2003</c:v>
                </c:pt>
                <c:pt idx="2">
                  <c:v>2004</c:v>
                </c:pt>
                <c:pt idx="3">
                  <c:v>2005</c:v>
                </c:pt>
                <c:pt idx="4">
                  <c:v>2006</c:v>
                </c:pt>
                <c:pt idx="5">
                  <c:v>2007</c:v>
                </c:pt>
                <c:pt idx="6">
                  <c:v>2008</c:v>
                </c:pt>
                <c:pt idx="7">
                  <c:v>2009</c:v>
                </c:pt>
                <c:pt idx="8">
                  <c:v>2010</c:v>
                </c:pt>
                <c:pt idx="9">
                  <c:v>2011</c:v>
                </c:pt>
              </c:numCache>
            </c:numRef>
          </c:cat>
          <c:val>
            <c:numRef>
              <c:f>Graph!$D$7:$D$16</c:f>
              <c:numCache>
                <c:formatCode>General</c:formatCode>
                <c:ptCount val="10"/>
                <c:pt idx="0">
                  <c:v>129.69999999999999</c:v>
                </c:pt>
                <c:pt idx="1">
                  <c:v>134.9</c:v>
                </c:pt>
                <c:pt idx="2">
                  <c:v>143.1</c:v>
                </c:pt>
                <c:pt idx="3">
                  <c:v>22.3</c:v>
                </c:pt>
                <c:pt idx="4">
                  <c:v>161.1</c:v>
                </c:pt>
                <c:pt idx="5">
                  <c:v>484.3</c:v>
                </c:pt>
                <c:pt idx="6">
                  <c:v>-226.4</c:v>
                </c:pt>
                <c:pt idx="7">
                  <c:v>129.4</c:v>
                </c:pt>
                <c:pt idx="8">
                  <c:v>209.2</c:v>
                </c:pt>
                <c:pt idx="9">
                  <c:v>473</c:v>
                </c:pt>
              </c:numCache>
            </c:numRef>
          </c:val>
        </c:ser>
        <c:gapWidth val="70"/>
        <c:axId val="202744960"/>
        <c:axId val="202746880"/>
      </c:barChart>
      <c:lineChart>
        <c:grouping val="stacked"/>
        <c:ser>
          <c:idx val="2"/>
          <c:order val="2"/>
          <c:tx>
            <c:strRef>
              <c:f>Graph!$E$6</c:f>
              <c:strCache>
                <c:ptCount val="1"/>
                <c:pt idx="0">
                  <c:v>Return on Sales</c:v>
                </c:pt>
              </c:strCache>
            </c:strRef>
          </c:tx>
          <c:spPr>
            <a:ln w="34925">
              <a:solidFill>
                <a:srgbClr val="FFFF00"/>
              </a:solidFill>
            </a:ln>
          </c:spPr>
          <c:marker>
            <c:symbol val="diamond"/>
            <c:size val="5"/>
            <c:spPr>
              <a:solidFill>
                <a:schemeClr val="tx1">
                  <a:lumMod val="50000"/>
                  <a:lumOff val="50000"/>
                </a:schemeClr>
              </a:solidFill>
              <a:ln>
                <a:solidFill>
                  <a:schemeClr val="tx1">
                    <a:lumMod val="50000"/>
                    <a:lumOff val="50000"/>
                  </a:schemeClr>
                </a:solidFill>
              </a:ln>
            </c:spPr>
          </c:marker>
          <c:val>
            <c:numRef>
              <c:f>Graph!$E$7:$E$16</c:f>
              <c:numCache>
                <c:formatCode>0.0%</c:formatCode>
                <c:ptCount val="10"/>
                <c:pt idx="0">
                  <c:v>5.0257682024256983E-2</c:v>
                </c:pt>
                <c:pt idx="1">
                  <c:v>4.5428523320424324E-2</c:v>
                </c:pt>
                <c:pt idx="2">
                  <c:v>4.9666805497709292E-2</c:v>
                </c:pt>
                <c:pt idx="3">
                  <c:v>1.6746142004280421E-3</c:v>
                </c:pt>
                <c:pt idx="4">
                  <c:v>1.1525006617399835E-2</c:v>
                </c:pt>
                <c:pt idx="5">
                  <c:v>2.9618077852184815E-2</c:v>
                </c:pt>
                <c:pt idx="6">
                  <c:v>-1.5193713131421585E-2</c:v>
                </c:pt>
                <c:pt idx="7">
                  <c:v>7.7929273463095017E-3</c:v>
                </c:pt>
                <c:pt idx="8">
                  <c:v>9.6876968102841583E-3</c:v>
                </c:pt>
                <c:pt idx="9">
                  <c:v>1.599356199956721E-2</c:v>
                </c:pt>
              </c:numCache>
            </c:numRef>
          </c:val>
        </c:ser>
        <c:marker val="1"/>
        <c:axId val="202760960"/>
        <c:axId val="202762496"/>
      </c:lineChart>
      <c:catAx>
        <c:axId val="202744960"/>
        <c:scaling>
          <c:orientation val="minMax"/>
        </c:scaling>
        <c:axPos val="b"/>
        <c:numFmt formatCode="General" sourceLinked="1"/>
        <c:tickLblPos val="nextTo"/>
        <c:crossAx val="202746880"/>
        <c:crosses val="autoZero"/>
        <c:auto val="1"/>
        <c:lblAlgn val="ctr"/>
        <c:lblOffset val="100"/>
      </c:catAx>
      <c:valAx>
        <c:axId val="202746880"/>
        <c:scaling>
          <c:orientation val="minMax"/>
        </c:scaling>
        <c:axPos val="l"/>
        <c:majorGridlines>
          <c:spPr>
            <a:ln>
              <a:solidFill>
                <a:prstClr val="white">
                  <a:lumMod val="75000"/>
                </a:prstClr>
              </a:solidFill>
            </a:ln>
          </c:spPr>
        </c:majorGridlines>
        <c:numFmt formatCode="General" sourceLinked="1"/>
        <c:tickLblPos val="nextTo"/>
        <c:crossAx val="202744960"/>
        <c:crosses val="autoZero"/>
        <c:crossBetween val="between"/>
      </c:valAx>
      <c:catAx>
        <c:axId val="202760960"/>
        <c:scaling>
          <c:orientation val="minMax"/>
        </c:scaling>
        <c:delete val="1"/>
        <c:axPos val="b"/>
        <c:tickLblPos val="nextTo"/>
        <c:crossAx val="202762496"/>
        <c:crosses val="autoZero"/>
        <c:auto val="1"/>
        <c:lblAlgn val="ctr"/>
        <c:lblOffset val="100"/>
      </c:catAx>
      <c:valAx>
        <c:axId val="202762496"/>
        <c:scaling>
          <c:orientation val="minMax"/>
        </c:scaling>
        <c:axPos val="r"/>
        <c:numFmt formatCode="0.0%" sourceLinked="1"/>
        <c:tickLblPos val="nextTo"/>
        <c:crossAx val="202760960"/>
        <c:crosses val="max"/>
        <c:crossBetween val="between"/>
      </c:valAx>
    </c:plotArea>
    <c:legend>
      <c:legendPos val="b"/>
    </c:legend>
    <c:plotVisOnly val="1"/>
    <c:dispBlanksAs val="zero"/>
  </c:chart>
  <c:txPr>
    <a:bodyPr/>
    <a:lstStyle/>
    <a:p>
      <a:pPr>
        <a:defRPr b="1"/>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tx>
            <c:strRef>
              <c:f>Graph!$C$6</c:f>
              <c:strCache>
                <c:ptCount val="1"/>
                <c:pt idx="0">
                  <c:v>Total Revenue ($ million)</c:v>
                </c:pt>
              </c:strCache>
            </c:strRef>
          </c:tx>
          <c:spPr>
            <a:gradFill>
              <a:gsLst>
                <a:gs pos="0">
                  <a:srgbClr val="00B0F0">
                    <a:alpha val="29000"/>
                  </a:srgbClr>
                </a:gs>
                <a:gs pos="50000">
                  <a:srgbClr val="00B0F0">
                    <a:alpha val="78000"/>
                  </a:srgbClr>
                </a:gs>
                <a:gs pos="100000">
                  <a:srgbClr val="0070C0"/>
                </a:gs>
              </a:gsLst>
              <a:lin ang="16200000" scaled="1"/>
            </a:gradFill>
          </c:spPr>
          <c:cat>
            <c:numRef>
              <c:f>Graph!$B$7:$B$16</c:f>
              <c:numCache>
                <c:formatCode>General</c:formatCode>
                <c:ptCount val="10"/>
                <c:pt idx="0">
                  <c:v>2002</c:v>
                </c:pt>
                <c:pt idx="1">
                  <c:v>2003</c:v>
                </c:pt>
                <c:pt idx="2">
                  <c:v>2004</c:v>
                </c:pt>
                <c:pt idx="3">
                  <c:v>2005</c:v>
                </c:pt>
                <c:pt idx="4">
                  <c:v>2006</c:v>
                </c:pt>
                <c:pt idx="5">
                  <c:v>2007</c:v>
                </c:pt>
                <c:pt idx="6">
                  <c:v>2008</c:v>
                </c:pt>
                <c:pt idx="7">
                  <c:v>2009</c:v>
                </c:pt>
                <c:pt idx="8">
                  <c:v>2010</c:v>
                </c:pt>
                <c:pt idx="9">
                  <c:v>2011</c:v>
                </c:pt>
              </c:numCache>
            </c:numRef>
          </c:cat>
          <c:val>
            <c:numRef>
              <c:f>Graph!$C$7:$C$16</c:f>
              <c:numCache>
                <c:formatCode>General</c:formatCode>
                <c:ptCount val="10"/>
                <c:pt idx="0">
                  <c:v>35404</c:v>
                </c:pt>
                <c:pt idx="1">
                  <c:v>41444</c:v>
                </c:pt>
                <c:pt idx="2">
                  <c:v>49121</c:v>
                </c:pt>
                <c:pt idx="3">
                  <c:v>55788</c:v>
                </c:pt>
                <c:pt idx="4">
                  <c:v>57420</c:v>
                </c:pt>
                <c:pt idx="5">
                  <c:v>61133</c:v>
                </c:pt>
                <c:pt idx="6">
                  <c:v>61101</c:v>
                </c:pt>
                <c:pt idx="7">
                  <c:v>52902</c:v>
                </c:pt>
                <c:pt idx="8">
                  <c:v>61494</c:v>
                </c:pt>
                <c:pt idx="9">
                  <c:v>62071</c:v>
                </c:pt>
              </c:numCache>
            </c:numRef>
          </c:val>
        </c:ser>
        <c:ser>
          <c:idx val="1"/>
          <c:order val="1"/>
          <c:tx>
            <c:strRef>
              <c:f>Graph!$D$6</c:f>
              <c:strCache>
                <c:ptCount val="1"/>
                <c:pt idx="0">
                  <c:v>Net Income ($ million)</c:v>
                </c:pt>
              </c:strCache>
            </c:strRef>
          </c:tx>
          <c:spPr>
            <a:solidFill>
              <a:srgbClr val="92D050"/>
            </a:solidFill>
          </c:spPr>
          <c:cat>
            <c:numRef>
              <c:f>Graph!$B$7:$B$16</c:f>
              <c:numCache>
                <c:formatCode>General</c:formatCode>
                <c:ptCount val="10"/>
                <c:pt idx="0">
                  <c:v>2002</c:v>
                </c:pt>
                <c:pt idx="1">
                  <c:v>2003</c:v>
                </c:pt>
                <c:pt idx="2">
                  <c:v>2004</c:v>
                </c:pt>
                <c:pt idx="3">
                  <c:v>2005</c:v>
                </c:pt>
                <c:pt idx="4">
                  <c:v>2006</c:v>
                </c:pt>
                <c:pt idx="5">
                  <c:v>2007</c:v>
                </c:pt>
                <c:pt idx="6">
                  <c:v>2008</c:v>
                </c:pt>
                <c:pt idx="7">
                  <c:v>2009</c:v>
                </c:pt>
                <c:pt idx="8">
                  <c:v>2010</c:v>
                </c:pt>
                <c:pt idx="9">
                  <c:v>2011</c:v>
                </c:pt>
              </c:numCache>
            </c:numRef>
          </c:cat>
          <c:val>
            <c:numRef>
              <c:f>Graph!$D$7:$D$16</c:f>
              <c:numCache>
                <c:formatCode>General</c:formatCode>
                <c:ptCount val="10"/>
                <c:pt idx="0">
                  <c:v>2122</c:v>
                </c:pt>
                <c:pt idx="1">
                  <c:v>2645</c:v>
                </c:pt>
                <c:pt idx="2">
                  <c:v>3018</c:v>
                </c:pt>
                <c:pt idx="3">
                  <c:v>3602</c:v>
                </c:pt>
                <c:pt idx="4">
                  <c:v>2583</c:v>
                </c:pt>
                <c:pt idx="5">
                  <c:v>2947</c:v>
                </c:pt>
                <c:pt idx="6">
                  <c:v>2478</c:v>
                </c:pt>
                <c:pt idx="7">
                  <c:v>1433</c:v>
                </c:pt>
                <c:pt idx="8">
                  <c:v>2635</c:v>
                </c:pt>
                <c:pt idx="9">
                  <c:v>3492</c:v>
                </c:pt>
              </c:numCache>
            </c:numRef>
          </c:val>
        </c:ser>
        <c:gapWidth val="70"/>
        <c:axId val="203035008"/>
        <c:axId val="203036928"/>
      </c:barChart>
      <c:lineChart>
        <c:grouping val="stacked"/>
        <c:ser>
          <c:idx val="2"/>
          <c:order val="2"/>
          <c:tx>
            <c:strRef>
              <c:f>Graph!$E$6</c:f>
              <c:strCache>
                <c:ptCount val="1"/>
                <c:pt idx="0">
                  <c:v>Return on Sales</c:v>
                </c:pt>
              </c:strCache>
            </c:strRef>
          </c:tx>
          <c:spPr>
            <a:ln w="38100">
              <a:solidFill>
                <a:srgbClr val="FFFF00"/>
              </a:solidFill>
            </a:ln>
          </c:spPr>
          <c:marker>
            <c:symbol val="diamond"/>
            <c:size val="5"/>
            <c:spPr>
              <a:solidFill>
                <a:schemeClr val="tx1">
                  <a:lumMod val="50000"/>
                  <a:lumOff val="50000"/>
                </a:schemeClr>
              </a:solidFill>
              <a:ln>
                <a:solidFill>
                  <a:schemeClr val="tx1">
                    <a:lumMod val="50000"/>
                    <a:lumOff val="50000"/>
                  </a:schemeClr>
                </a:solidFill>
              </a:ln>
            </c:spPr>
          </c:marker>
          <c:val>
            <c:numRef>
              <c:f>Graph!$E$7:$E$16</c:f>
              <c:numCache>
                <c:formatCode>0.0%</c:formatCode>
                <c:ptCount val="10"/>
                <c:pt idx="0">
                  <c:v>5.9936730312959027E-2</c:v>
                </c:pt>
                <c:pt idx="1">
                  <c:v>6.382105974326803E-2</c:v>
                </c:pt>
                <c:pt idx="2">
                  <c:v>6.1440117261456387E-2</c:v>
                </c:pt>
                <c:pt idx="3">
                  <c:v>6.4565856456585663E-2</c:v>
                </c:pt>
                <c:pt idx="4">
                  <c:v>4.4984326018808821E-2</c:v>
                </c:pt>
                <c:pt idx="5">
                  <c:v>4.8206369718482647E-2</c:v>
                </c:pt>
                <c:pt idx="6">
                  <c:v>4.0555801050719299E-2</c:v>
                </c:pt>
                <c:pt idx="7">
                  <c:v>2.7087822766625122E-2</c:v>
                </c:pt>
                <c:pt idx="8">
                  <c:v>4.2849708914690872E-2</c:v>
                </c:pt>
                <c:pt idx="9">
                  <c:v>5.6258155982664947E-2</c:v>
                </c:pt>
              </c:numCache>
            </c:numRef>
          </c:val>
        </c:ser>
        <c:marker val="1"/>
        <c:axId val="203038720"/>
        <c:axId val="203040256"/>
      </c:lineChart>
      <c:catAx>
        <c:axId val="203035008"/>
        <c:scaling>
          <c:orientation val="minMax"/>
        </c:scaling>
        <c:axPos val="b"/>
        <c:numFmt formatCode="General" sourceLinked="1"/>
        <c:tickLblPos val="nextTo"/>
        <c:crossAx val="203036928"/>
        <c:crosses val="autoZero"/>
        <c:auto val="1"/>
        <c:lblAlgn val="ctr"/>
        <c:lblOffset val="100"/>
      </c:catAx>
      <c:valAx>
        <c:axId val="203036928"/>
        <c:scaling>
          <c:orientation val="minMax"/>
        </c:scaling>
        <c:axPos val="l"/>
        <c:majorGridlines>
          <c:spPr>
            <a:ln>
              <a:solidFill>
                <a:prstClr val="white">
                  <a:lumMod val="75000"/>
                </a:prstClr>
              </a:solidFill>
            </a:ln>
          </c:spPr>
        </c:majorGridlines>
        <c:numFmt formatCode="General" sourceLinked="1"/>
        <c:tickLblPos val="nextTo"/>
        <c:crossAx val="203035008"/>
        <c:crosses val="autoZero"/>
        <c:crossBetween val="between"/>
      </c:valAx>
      <c:catAx>
        <c:axId val="203038720"/>
        <c:scaling>
          <c:orientation val="minMax"/>
        </c:scaling>
        <c:delete val="1"/>
        <c:axPos val="b"/>
        <c:tickLblPos val="nextTo"/>
        <c:crossAx val="203040256"/>
        <c:crosses val="autoZero"/>
        <c:auto val="1"/>
        <c:lblAlgn val="ctr"/>
        <c:lblOffset val="100"/>
      </c:catAx>
      <c:valAx>
        <c:axId val="203040256"/>
        <c:scaling>
          <c:orientation val="minMax"/>
        </c:scaling>
        <c:axPos val="r"/>
        <c:numFmt formatCode="0.0%" sourceLinked="1"/>
        <c:tickLblPos val="nextTo"/>
        <c:crossAx val="203038720"/>
        <c:crosses val="max"/>
        <c:crossBetween val="between"/>
      </c:valAx>
    </c:plotArea>
    <c:legend>
      <c:legendPos val="b"/>
    </c:legend>
    <c:plotVisOnly val="1"/>
    <c:dispBlanksAs val="zero"/>
  </c:chart>
  <c:txPr>
    <a:bodyPr/>
    <a:lstStyle/>
    <a:p>
      <a:pPr>
        <a:defRPr b="1"/>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1"/>
  <c:chart>
    <c:autoTitleDeleted val="1"/>
    <c:view3D>
      <c:rotX val="30"/>
      <c:perspective val="30"/>
    </c:view3D>
    <c:plotArea>
      <c:layout>
        <c:manualLayout>
          <c:layoutTarget val="inner"/>
          <c:xMode val="edge"/>
          <c:yMode val="edge"/>
          <c:x val="5.3304371436329094E-2"/>
          <c:y val="7.6417707200825913E-2"/>
          <c:w val="0.89645639122695508"/>
          <c:h val="0.70723201440824079"/>
        </c:manualLayout>
      </c:layout>
      <c:pie3DChart>
        <c:varyColors val="1"/>
        <c:ser>
          <c:idx val="0"/>
          <c:order val="0"/>
          <c:dPt>
            <c:idx val="0"/>
            <c:spPr>
              <a:solidFill>
                <a:srgbClr val="009BD2"/>
              </a:solidFill>
            </c:spPr>
          </c:dPt>
          <c:dPt>
            <c:idx val="1"/>
            <c:spPr>
              <a:solidFill>
                <a:srgbClr val="00B0F0"/>
              </a:solidFill>
            </c:spPr>
          </c:dPt>
          <c:dPt>
            <c:idx val="2"/>
            <c:spPr>
              <a:solidFill>
                <a:srgbClr val="93E3FF"/>
              </a:solidFill>
            </c:spPr>
          </c:dPt>
          <c:dLbls>
            <c:showPercent val="1"/>
          </c:dLbls>
          <c:cat>
            <c:strRef>
              <c:f>Sheet1!$A$11:$A$13</c:f>
              <c:strCache>
                <c:ptCount val="3"/>
                <c:pt idx="0">
                  <c:v>Computers</c:v>
                </c:pt>
                <c:pt idx="1">
                  <c:v>Peripherals &amp; devices</c:v>
                </c:pt>
                <c:pt idx="2">
                  <c:v>Storage devices </c:v>
                </c:pt>
              </c:strCache>
            </c:strRef>
          </c:cat>
          <c:val>
            <c:numRef>
              <c:f>Sheet1!$B$11:$B$13</c:f>
              <c:numCache>
                <c:formatCode>General</c:formatCode>
                <c:ptCount val="3"/>
                <c:pt idx="0">
                  <c:v>276.05480000000085</c:v>
                </c:pt>
                <c:pt idx="1">
                  <c:v>165.5291</c:v>
                </c:pt>
                <c:pt idx="2">
                  <c:v>77.316099999999992</c:v>
                </c:pt>
              </c:numCache>
            </c:numRef>
          </c:val>
        </c:ser>
        <c:dLbls>
          <c:showPercent val="1"/>
        </c:dLbls>
      </c:pie3DChart>
    </c:plotArea>
    <c:legend>
      <c:legendPos val="b"/>
      <c:layout/>
    </c:legend>
    <c:plotVisOnly val="1"/>
  </c:chart>
  <c:txPr>
    <a:bodyPr/>
    <a:lstStyle/>
    <a:p>
      <a:pPr>
        <a:defRPr b="1"/>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1"/>
  <c:chart>
    <c:autoTitleDeleted val="1"/>
    <c:view3D>
      <c:rotX val="30"/>
      <c:perspective val="30"/>
    </c:view3D>
    <c:plotArea>
      <c:layout>
        <c:manualLayout>
          <c:layoutTarget val="inner"/>
          <c:xMode val="edge"/>
          <c:yMode val="edge"/>
          <c:x val="5.3304371436329094E-2"/>
          <c:y val="7.6417707200825913E-2"/>
          <c:w val="0.94669574391436362"/>
          <c:h val="0.7609952586571882"/>
        </c:manualLayout>
      </c:layout>
      <c:pie3DChart>
        <c:varyColors val="1"/>
        <c:ser>
          <c:idx val="0"/>
          <c:order val="0"/>
          <c:dPt>
            <c:idx val="0"/>
            <c:spPr>
              <a:solidFill>
                <a:srgbClr val="009BD2"/>
              </a:solidFill>
            </c:spPr>
          </c:dPt>
          <c:dPt>
            <c:idx val="1"/>
            <c:spPr>
              <a:solidFill>
                <a:srgbClr val="00B0F0"/>
              </a:solidFill>
            </c:spPr>
          </c:dPt>
          <c:dPt>
            <c:idx val="2"/>
            <c:spPr>
              <a:solidFill>
                <a:srgbClr val="93E3FF"/>
              </a:solidFill>
            </c:spPr>
          </c:dPt>
          <c:dPt>
            <c:idx val="3"/>
            <c:spPr>
              <a:solidFill>
                <a:srgbClr val="BDEEFF"/>
              </a:solidFill>
            </c:spPr>
          </c:dPt>
          <c:dLbls>
            <c:dLbl>
              <c:idx val="3"/>
              <c:layout>
                <c:manualLayout>
                  <c:x val="1.7631761547048E-2"/>
                  <c:y val="7.1396127030513207E-2"/>
                </c:manualLayout>
              </c:layout>
              <c:showPercent val="1"/>
            </c:dLbl>
            <c:showPercent val="1"/>
          </c:dLbls>
          <c:cat>
            <c:strRef>
              <c:f>Sheet1!$A$18:$A$21</c:f>
              <c:strCache>
                <c:ptCount val="4"/>
                <c:pt idx="0">
                  <c:v>Americas </c:v>
                </c:pt>
                <c:pt idx="1">
                  <c:v>Europe </c:v>
                </c:pt>
                <c:pt idx="2">
                  <c:v>Asia- Pacific </c:v>
                </c:pt>
                <c:pt idx="3">
                  <c:v>Middle East &amp; Africa </c:v>
                </c:pt>
              </c:strCache>
            </c:strRef>
          </c:cat>
          <c:val>
            <c:numRef>
              <c:f>Sheet1!$B$18:$B$21</c:f>
              <c:numCache>
                <c:formatCode>0.0</c:formatCode>
                <c:ptCount val="4"/>
                <c:pt idx="0">
                  <c:v>263.60120000000001</c:v>
                </c:pt>
                <c:pt idx="1">
                  <c:v>129.72499999999999</c:v>
                </c:pt>
                <c:pt idx="2">
                  <c:v>112.08239999999998</c:v>
                </c:pt>
                <c:pt idx="3">
                  <c:v>13.491400000000002</c:v>
                </c:pt>
              </c:numCache>
            </c:numRef>
          </c:val>
        </c:ser>
        <c:dLbls>
          <c:showPercent val="1"/>
        </c:dLbls>
      </c:pie3DChart>
    </c:plotArea>
    <c:legend>
      <c:legendPos val="b"/>
      <c:layout/>
    </c:legend>
    <c:plotVisOnly val="1"/>
  </c:chart>
  <c:txPr>
    <a:bodyPr/>
    <a:lstStyle/>
    <a:p>
      <a:pPr>
        <a:defRPr b="1"/>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9089605078434963E-2"/>
          <c:y val="5.1400554097404488E-2"/>
          <c:w val="0.81546374290422807"/>
          <c:h val="0.6864026325067577"/>
        </c:manualLayout>
      </c:layout>
      <c:barChart>
        <c:barDir val="col"/>
        <c:grouping val="clustered"/>
        <c:ser>
          <c:idx val="0"/>
          <c:order val="0"/>
          <c:tx>
            <c:strRef>
              <c:f>Sheet1!$B$31</c:f>
              <c:strCache>
                <c:ptCount val="1"/>
                <c:pt idx="0">
                  <c:v>$ billion </c:v>
                </c:pt>
              </c:strCache>
            </c:strRef>
          </c:tx>
          <c:spPr>
            <a:solidFill>
              <a:srgbClr val="00B0F0"/>
            </a:solidFill>
          </c:spPr>
          <c:cat>
            <c:numRef>
              <c:f>Sheet1!$A$32:$A$37</c:f>
              <c:numCache>
                <c:formatCode>General</c:formatCode>
                <c:ptCount val="6"/>
                <c:pt idx="0">
                  <c:v>2011</c:v>
                </c:pt>
                <c:pt idx="1">
                  <c:v>2012</c:v>
                </c:pt>
                <c:pt idx="2">
                  <c:v>2013</c:v>
                </c:pt>
                <c:pt idx="3">
                  <c:v>2014</c:v>
                </c:pt>
                <c:pt idx="4">
                  <c:v>2015</c:v>
                </c:pt>
                <c:pt idx="5">
                  <c:v>2016</c:v>
                </c:pt>
              </c:numCache>
            </c:numRef>
          </c:cat>
          <c:val>
            <c:numRef>
              <c:f>Sheet1!$B$32:$B$37</c:f>
              <c:numCache>
                <c:formatCode>General</c:formatCode>
                <c:ptCount val="6"/>
                <c:pt idx="0">
                  <c:v>176.2</c:v>
                </c:pt>
                <c:pt idx="1">
                  <c:v>183.8</c:v>
                </c:pt>
                <c:pt idx="2">
                  <c:v>194</c:v>
                </c:pt>
                <c:pt idx="3">
                  <c:v>204.3</c:v>
                </c:pt>
                <c:pt idx="4">
                  <c:v>215.2</c:v>
                </c:pt>
                <c:pt idx="5">
                  <c:v>225.1</c:v>
                </c:pt>
              </c:numCache>
            </c:numRef>
          </c:val>
        </c:ser>
        <c:axId val="178971392"/>
        <c:axId val="178973312"/>
      </c:barChart>
      <c:lineChart>
        <c:grouping val="standard"/>
        <c:ser>
          <c:idx val="1"/>
          <c:order val="1"/>
          <c:tx>
            <c:strRef>
              <c:f>Sheet1!$C$31</c:f>
              <c:strCache>
                <c:ptCount val="1"/>
                <c:pt idx="0">
                  <c:v>% Growth </c:v>
                </c:pt>
              </c:strCache>
            </c:strRef>
          </c:tx>
          <c:spPr>
            <a:ln w="28575">
              <a:solidFill>
                <a:srgbClr val="92D050"/>
              </a:solidFill>
            </a:ln>
          </c:spPr>
          <c:marker>
            <c:symbol val="diamond"/>
            <c:size val="6"/>
            <c:spPr>
              <a:solidFill>
                <a:srgbClr val="00B050"/>
              </a:solidFill>
              <a:ln>
                <a:noFill/>
              </a:ln>
            </c:spPr>
          </c:marker>
          <c:cat>
            <c:numRef>
              <c:f>Sheet1!$A$32:$A$37</c:f>
              <c:numCache>
                <c:formatCode>General</c:formatCode>
                <c:ptCount val="6"/>
                <c:pt idx="0">
                  <c:v>2011</c:v>
                </c:pt>
                <c:pt idx="1">
                  <c:v>2012</c:v>
                </c:pt>
                <c:pt idx="2">
                  <c:v>2013</c:v>
                </c:pt>
                <c:pt idx="3">
                  <c:v>2014</c:v>
                </c:pt>
                <c:pt idx="4">
                  <c:v>2015</c:v>
                </c:pt>
                <c:pt idx="5">
                  <c:v>2016</c:v>
                </c:pt>
              </c:numCache>
            </c:numRef>
          </c:cat>
          <c:val>
            <c:numRef>
              <c:f>Sheet1!$C$32:$C$37</c:f>
              <c:numCache>
                <c:formatCode>0.00%</c:formatCode>
                <c:ptCount val="6"/>
                <c:pt idx="0">
                  <c:v>6.8000000000000019E-2</c:v>
                </c:pt>
                <c:pt idx="1">
                  <c:v>4.3000000000000003E-2</c:v>
                </c:pt>
                <c:pt idx="2">
                  <c:v>5.6000000000000001E-2</c:v>
                </c:pt>
                <c:pt idx="3">
                  <c:v>5.3000000000000012E-2</c:v>
                </c:pt>
                <c:pt idx="4">
                  <c:v>5.3000000000000012E-2</c:v>
                </c:pt>
                <c:pt idx="5">
                  <c:v>4.5999999999999999E-2</c:v>
                </c:pt>
              </c:numCache>
            </c:numRef>
          </c:val>
        </c:ser>
        <c:marker val="1"/>
        <c:axId val="179115904"/>
        <c:axId val="179114368"/>
      </c:lineChart>
      <c:catAx>
        <c:axId val="178971392"/>
        <c:scaling>
          <c:orientation val="minMax"/>
        </c:scaling>
        <c:axPos val="b"/>
        <c:numFmt formatCode="General" sourceLinked="1"/>
        <c:tickLblPos val="nextTo"/>
        <c:crossAx val="178973312"/>
        <c:crosses val="autoZero"/>
        <c:auto val="1"/>
        <c:lblAlgn val="ctr"/>
        <c:lblOffset val="100"/>
      </c:catAx>
      <c:valAx>
        <c:axId val="178973312"/>
        <c:scaling>
          <c:orientation val="minMax"/>
        </c:scaling>
        <c:axPos val="l"/>
        <c:majorGridlines/>
        <c:numFmt formatCode="General" sourceLinked="1"/>
        <c:tickLblPos val="nextTo"/>
        <c:crossAx val="178971392"/>
        <c:crosses val="autoZero"/>
        <c:crossBetween val="between"/>
      </c:valAx>
      <c:valAx>
        <c:axId val="179114368"/>
        <c:scaling>
          <c:orientation val="minMax"/>
        </c:scaling>
        <c:axPos val="r"/>
        <c:numFmt formatCode="0.00%" sourceLinked="1"/>
        <c:tickLblPos val="nextTo"/>
        <c:crossAx val="179115904"/>
        <c:crosses val="max"/>
        <c:crossBetween val="between"/>
      </c:valAx>
      <c:catAx>
        <c:axId val="179115904"/>
        <c:scaling>
          <c:orientation val="minMax"/>
        </c:scaling>
        <c:delete val="1"/>
        <c:axPos val="b"/>
        <c:numFmt formatCode="General" sourceLinked="1"/>
        <c:tickLblPos val="nextTo"/>
        <c:crossAx val="179114368"/>
        <c:crosses val="autoZero"/>
        <c:auto val="1"/>
        <c:lblAlgn val="ctr"/>
        <c:lblOffset val="100"/>
      </c:catAx>
    </c:plotArea>
    <c:legend>
      <c:legendPos val="b"/>
      <c:layout>
        <c:manualLayout>
          <c:xMode val="edge"/>
          <c:yMode val="edge"/>
          <c:x val="0.29158311461067382"/>
          <c:y val="0.90702354913969052"/>
          <c:w val="0.42301662292213482"/>
          <c:h val="5.9976495475379012E-2"/>
        </c:manualLayout>
      </c:layout>
    </c:legend>
    <c:plotVisOnly val="1"/>
    <c:dispBlanksAs val="gap"/>
  </c:chart>
  <c:txPr>
    <a:bodyPr/>
    <a:lstStyle/>
    <a:p>
      <a:pPr>
        <a:defRPr b="1"/>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stacked"/>
        <c:ser>
          <c:idx val="0"/>
          <c:order val="0"/>
          <c:tx>
            <c:strRef>
              <c:f>Sheet1!$C$88</c:f>
              <c:strCache>
                <c:ptCount val="1"/>
                <c:pt idx="0">
                  <c:v>Emerging Market- Desktop PC</c:v>
                </c:pt>
              </c:strCache>
            </c:strRef>
          </c:tx>
          <c:spPr>
            <a:solidFill>
              <a:srgbClr val="008BBC"/>
            </a:solidFill>
          </c:spPr>
          <c:cat>
            <c:strRef>
              <c:f>Sheet1!$D$87:$I$87</c:f>
              <c:strCache>
                <c:ptCount val="6"/>
                <c:pt idx="0">
                  <c:v>2011</c:v>
                </c:pt>
                <c:pt idx="1">
                  <c:v>2012* </c:v>
                </c:pt>
                <c:pt idx="2">
                  <c:v>2013* </c:v>
                </c:pt>
                <c:pt idx="3">
                  <c:v>2014* </c:v>
                </c:pt>
                <c:pt idx="4">
                  <c:v>2015* </c:v>
                </c:pt>
                <c:pt idx="5">
                  <c:v>2016* </c:v>
                </c:pt>
              </c:strCache>
            </c:strRef>
          </c:cat>
          <c:val>
            <c:numRef>
              <c:f>Sheet1!$D$88:$I$88</c:f>
              <c:numCache>
                <c:formatCode>General</c:formatCode>
                <c:ptCount val="6"/>
                <c:pt idx="0">
                  <c:v>98.9</c:v>
                </c:pt>
                <c:pt idx="1">
                  <c:v>100.8</c:v>
                </c:pt>
                <c:pt idx="2">
                  <c:v>104.3</c:v>
                </c:pt>
                <c:pt idx="3">
                  <c:v>107.6</c:v>
                </c:pt>
                <c:pt idx="4">
                  <c:v>110.1</c:v>
                </c:pt>
                <c:pt idx="5">
                  <c:v>112.4</c:v>
                </c:pt>
              </c:numCache>
            </c:numRef>
          </c:val>
        </c:ser>
        <c:ser>
          <c:idx val="1"/>
          <c:order val="1"/>
          <c:tx>
            <c:strRef>
              <c:f>Sheet1!$C$89</c:f>
              <c:strCache>
                <c:ptCount val="1"/>
                <c:pt idx="0">
                  <c:v>Emerging Market- Portable PC</c:v>
                </c:pt>
              </c:strCache>
            </c:strRef>
          </c:tx>
          <c:spPr>
            <a:solidFill>
              <a:srgbClr val="00B6F6"/>
            </a:solidFill>
          </c:spPr>
          <c:cat>
            <c:strRef>
              <c:f>Sheet1!$D$87:$I$87</c:f>
              <c:strCache>
                <c:ptCount val="6"/>
                <c:pt idx="0">
                  <c:v>2011</c:v>
                </c:pt>
                <c:pt idx="1">
                  <c:v>2012* </c:v>
                </c:pt>
                <c:pt idx="2">
                  <c:v>2013* </c:v>
                </c:pt>
                <c:pt idx="3">
                  <c:v>2014* </c:v>
                </c:pt>
                <c:pt idx="4">
                  <c:v>2015* </c:v>
                </c:pt>
                <c:pt idx="5">
                  <c:v>2016* </c:v>
                </c:pt>
              </c:strCache>
            </c:strRef>
          </c:cat>
          <c:val>
            <c:numRef>
              <c:f>Sheet1!$D$89:$I$89</c:f>
              <c:numCache>
                <c:formatCode>General</c:formatCode>
                <c:ptCount val="6"/>
                <c:pt idx="0">
                  <c:v>110.1</c:v>
                </c:pt>
                <c:pt idx="1">
                  <c:v>123.6</c:v>
                </c:pt>
                <c:pt idx="2">
                  <c:v>140.69999999999999</c:v>
                </c:pt>
                <c:pt idx="3">
                  <c:v>162.6</c:v>
                </c:pt>
                <c:pt idx="4">
                  <c:v>187</c:v>
                </c:pt>
                <c:pt idx="5">
                  <c:v>213.7</c:v>
                </c:pt>
              </c:numCache>
            </c:numRef>
          </c:val>
        </c:ser>
        <c:ser>
          <c:idx val="2"/>
          <c:order val="2"/>
          <c:tx>
            <c:strRef>
              <c:f>Sheet1!$C$90</c:f>
              <c:strCache>
                <c:ptCount val="1"/>
                <c:pt idx="0">
                  <c:v>Mature Market- Desktop PC</c:v>
                </c:pt>
              </c:strCache>
            </c:strRef>
          </c:tx>
          <c:spPr>
            <a:solidFill>
              <a:srgbClr val="5BD4FF"/>
            </a:solidFill>
          </c:spPr>
          <c:cat>
            <c:strRef>
              <c:f>Sheet1!$D$87:$I$87</c:f>
              <c:strCache>
                <c:ptCount val="6"/>
                <c:pt idx="0">
                  <c:v>2011</c:v>
                </c:pt>
                <c:pt idx="1">
                  <c:v>2012* </c:v>
                </c:pt>
                <c:pt idx="2">
                  <c:v>2013* </c:v>
                </c:pt>
                <c:pt idx="3">
                  <c:v>2014* </c:v>
                </c:pt>
                <c:pt idx="4">
                  <c:v>2015* </c:v>
                </c:pt>
                <c:pt idx="5">
                  <c:v>2016* </c:v>
                </c:pt>
              </c:strCache>
            </c:strRef>
          </c:cat>
          <c:val>
            <c:numRef>
              <c:f>Sheet1!$D$90:$I$90</c:f>
              <c:numCache>
                <c:formatCode>General</c:formatCode>
                <c:ptCount val="6"/>
                <c:pt idx="0">
                  <c:v>56.1</c:v>
                </c:pt>
                <c:pt idx="1">
                  <c:v>57</c:v>
                </c:pt>
                <c:pt idx="2">
                  <c:v>57.2</c:v>
                </c:pt>
                <c:pt idx="3">
                  <c:v>56</c:v>
                </c:pt>
                <c:pt idx="4">
                  <c:v>55.6</c:v>
                </c:pt>
                <c:pt idx="5">
                  <c:v>53.8</c:v>
                </c:pt>
              </c:numCache>
            </c:numRef>
          </c:val>
        </c:ser>
        <c:ser>
          <c:idx val="3"/>
          <c:order val="3"/>
          <c:tx>
            <c:strRef>
              <c:f>Sheet1!$C$91</c:f>
              <c:strCache>
                <c:ptCount val="1"/>
                <c:pt idx="0">
                  <c:v>Mature Market- Portable PC</c:v>
                </c:pt>
              </c:strCache>
            </c:strRef>
          </c:tx>
          <c:spPr>
            <a:solidFill>
              <a:srgbClr val="A7E8FF"/>
            </a:solidFill>
          </c:spPr>
          <c:cat>
            <c:strRef>
              <c:f>Sheet1!$D$87:$I$87</c:f>
              <c:strCache>
                <c:ptCount val="6"/>
                <c:pt idx="0">
                  <c:v>2011</c:v>
                </c:pt>
                <c:pt idx="1">
                  <c:v>2012* </c:v>
                </c:pt>
                <c:pt idx="2">
                  <c:v>2013* </c:v>
                </c:pt>
                <c:pt idx="3">
                  <c:v>2014* </c:v>
                </c:pt>
                <c:pt idx="4">
                  <c:v>2015* </c:v>
                </c:pt>
                <c:pt idx="5">
                  <c:v>2016* </c:v>
                </c:pt>
              </c:strCache>
            </c:strRef>
          </c:cat>
          <c:val>
            <c:numRef>
              <c:f>Sheet1!$D$91:$I$91</c:f>
              <c:numCache>
                <c:formatCode>General</c:formatCode>
                <c:ptCount val="6"/>
                <c:pt idx="0">
                  <c:v>99.4</c:v>
                </c:pt>
                <c:pt idx="1">
                  <c:v>101.1</c:v>
                </c:pt>
                <c:pt idx="2">
                  <c:v>111.4</c:v>
                </c:pt>
                <c:pt idx="3">
                  <c:v>124.7</c:v>
                </c:pt>
                <c:pt idx="4">
                  <c:v>138</c:v>
                </c:pt>
                <c:pt idx="5">
                  <c:v>148.69999999999999</c:v>
                </c:pt>
              </c:numCache>
            </c:numRef>
          </c:val>
        </c:ser>
        <c:overlap val="100"/>
        <c:serLines>
          <c:spPr>
            <a:ln w="12700">
              <a:solidFill>
                <a:srgbClr val="002060"/>
              </a:solidFill>
            </a:ln>
          </c:spPr>
        </c:serLines>
        <c:axId val="179352704"/>
        <c:axId val="179354624"/>
      </c:barChart>
      <c:lineChart>
        <c:grouping val="standard"/>
        <c:ser>
          <c:idx val="4"/>
          <c:order val="4"/>
          <c:tx>
            <c:strRef>
              <c:f>Sheet1!$C$92</c:f>
              <c:strCache>
                <c:ptCount val="1"/>
                <c:pt idx="0">
                  <c:v>Worldwide- Total PC growth</c:v>
                </c:pt>
              </c:strCache>
            </c:strRef>
          </c:tx>
          <c:spPr>
            <a:ln w="34925">
              <a:solidFill>
                <a:srgbClr val="EBE600"/>
              </a:solidFill>
            </a:ln>
          </c:spPr>
          <c:marker>
            <c:symbol val="diamond"/>
            <c:size val="6"/>
            <c:spPr>
              <a:solidFill>
                <a:srgbClr val="FFFF00"/>
              </a:solidFill>
              <a:ln>
                <a:noFill/>
              </a:ln>
            </c:spPr>
          </c:marker>
          <c:val>
            <c:numRef>
              <c:f>Sheet1!$D$92:$I$92</c:f>
              <c:numCache>
                <c:formatCode>0.00%</c:formatCode>
                <c:ptCount val="6"/>
                <c:pt idx="0">
                  <c:v>1.7999999999999999E-2</c:v>
                </c:pt>
                <c:pt idx="1">
                  <c:v>0.05</c:v>
                </c:pt>
                <c:pt idx="2">
                  <c:v>8.1000000000000003E-2</c:v>
                </c:pt>
                <c:pt idx="3">
                  <c:v>9.0000000000000024E-2</c:v>
                </c:pt>
                <c:pt idx="4">
                  <c:v>8.800000000000005E-2</c:v>
                </c:pt>
                <c:pt idx="5">
                  <c:v>7.6999999999999999E-2</c:v>
                </c:pt>
              </c:numCache>
            </c:numRef>
          </c:val>
        </c:ser>
        <c:marker val="1"/>
        <c:axId val="179370240"/>
        <c:axId val="179368704"/>
      </c:lineChart>
      <c:catAx>
        <c:axId val="179352704"/>
        <c:scaling>
          <c:orientation val="minMax"/>
        </c:scaling>
        <c:axPos val="b"/>
        <c:tickLblPos val="nextTo"/>
        <c:crossAx val="179354624"/>
        <c:crosses val="autoZero"/>
        <c:auto val="1"/>
        <c:lblAlgn val="ctr"/>
        <c:lblOffset val="100"/>
      </c:catAx>
      <c:valAx>
        <c:axId val="179354624"/>
        <c:scaling>
          <c:orientation val="minMax"/>
        </c:scaling>
        <c:axPos val="l"/>
        <c:majorGridlines>
          <c:spPr>
            <a:ln>
              <a:solidFill>
                <a:schemeClr val="bg1">
                  <a:lumMod val="85000"/>
                </a:schemeClr>
              </a:solidFill>
            </a:ln>
          </c:spPr>
        </c:majorGridlines>
        <c:numFmt formatCode="General" sourceLinked="1"/>
        <c:tickLblPos val="nextTo"/>
        <c:crossAx val="179352704"/>
        <c:crosses val="autoZero"/>
        <c:crossBetween val="between"/>
      </c:valAx>
      <c:valAx>
        <c:axId val="179368704"/>
        <c:scaling>
          <c:orientation val="minMax"/>
        </c:scaling>
        <c:axPos val="r"/>
        <c:numFmt formatCode="0%" sourceLinked="0"/>
        <c:tickLblPos val="nextTo"/>
        <c:crossAx val="179370240"/>
        <c:crosses val="max"/>
        <c:crossBetween val="between"/>
        <c:majorUnit val="2.0000000000000011E-2"/>
      </c:valAx>
      <c:catAx>
        <c:axId val="179370240"/>
        <c:scaling>
          <c:orientation val="minMax"/>
        </c:scaling>
        <c:delete val="1"/>
        <c:axPos val="b"/>
        <c:tickLblPos val="nextTo"/>
        <c:crossAx val="179368704"/>
        <c:crosses val="autoZero"/>
        <c:auto val="1"/>
        <c:lblAlgn val="ctr"/>
        <c:lblOffset val="100"/>
      </c:catAx>
    </c:plotArea>
    <c:legend>
      <c:legendPos val="b"/>
      <c:layout>
        <c:manualLayout>
          <c:xMode val="edge"/>
          <c:yMode val="edge"/>
          <c:x val="0"/>
          <c:y val="0.80801065308012965"/>
          <c:w val="0.8063229596300463"/>
          <c:h val="0.17238150378261538"/>
        </c:manualLayout>
      </c:layout>
    </c:legend>
    <c:plotVisOnly val="1"/>
    <c:dispBlanksAs val="gap"/>
  </c:chart>
  <c:txPr>
    <a:bodyPr/>
    <a:lstStyle/>
    <a:p>
      <a:pPr>
        <a:defRPr b="1"/>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10"/>
  <c:chart>
    <c:plotArea>
      <c:layout/>
      <c:barChart>
        <c:barDir val="bar"/>
        <c:grouping val="stacked"/>
        <c:ser>
          <c:idx val="0"/>
          <c:order val="0"/>
          <c:tx>
            <c:strRef>
              <c:f>'5 Years'!$C$4</c:f>
              <c:strCache>
                <c:ptCount val="1"/>
                <c:pt idx="0">
                  <c:v>&lt;10</c:v>
                </c:pt>
              </c:strCache>
            </c:strRef>
          </c:tx>
          <c:dLbls>
            <c:showVal val="1"/>
          </c:dLbls>
          <c:cat>
            <c:numRef>
              <c:f>'5 Years'!$B$5:$B$10</c:f>
              <c:numCache>
                <c:formatCode>General</c:formatCode>
                <c:ptCount val="6"/>
                <c:pt idx="0">
                  <c:v>2006</c:v>
                </c:pt>
                <c:pt idx="1">
                  <c:v>2007</c:v>
                </c:pt>
                <c:pt idx="2">
                  <c:v>2008</c:v>
                </c:pt>
                <c:pt idx="3">
                  <c:v>2009</c:v>
                </c:pt>
                <c:pt idx="4">
                  <c:v>2010</c:v>
                </c:pt>
                <c:pt idx="5">
                  <c:v>2011</c:v>
                </c:pt>
              </c:numCache>
            </c:numRef>
          </c:cat>
          <c:val>
            <c:numRef>
              <c:f>'5 Years'!$C$5:$C$10</c:f>
              <c:numCache>
                <c:formatCode>General</c:formatCode>
                <c:ptCount val="6"/>
                <c:pt idx="0">
                  <c:v>2</c:v>
                </c:pt>
                <c:pt idx="1">
                  <c:v>8</c:v>
                </c:pt>
                <c:pt idx="2">
                  <c:v>8</c:v>
                </c:pt>
                <c:pt idx="3">
                  <c:v>9</c:v>
                </c:pt>
                <c:pt idx="4">
                  <c:v>6</c:v>
                </c:pt>
                <c:pt idx="5">
                  <c:v>2</c:v>
                </c:pt>
              </c:numCache>
            </c:numRef>
          </c:val>
        </c:ser>
        <c:ser>
          <c:idx val="1"/>
          <c:order val="1"/>
          <c:tx>
            <c:strRef>
              <c:f>'5 Years'!$D$4</c:f>
              <c:strCache>
                <c:ptCount val="1"/>
                <c:pt idx="0">
                  <c:v>10 to 20</c:v>
                </c:pt>
              </c:strCache>
            </c:strRef>
          </c:tx>
          <c:dLbls>
            <c:showVal val="1"/>
          </c:dLbls>
          <c:cat>
            <c:numRef>
              <c:f>'5 Years'!$B$5:$B$10</c:f>
              <c:numCache>
                <c:formatCode>General</c:formatCode>
                <c:ptCount val="6"/>
                <c:pt idx="0">
                  <c:v>2006</c:v>
                </c:pt>
                <c:pt idx="1">
                  <c:v>2007</c:v>
                </c:pt>
                <c:pt idx="2">
                  <c:v>2008</c:v>
                </c:pt>
                <c:pt idx="3">
                  <c:v>2009</c:v>
                </c:pt>
                <c:pt idx="4">
                  <c:v>2010</c:v>
                </c:pt>
                <c:pt idx="5">
                  <c:v>2011</c:v>
                </c:pt>
              </c:numCache>
            </c:numRef>
          </c:cat>
          <c:val>
            <c:numRef>
              <c:f>'5 Years'!$D$5:$D$10</c:f>
              <c:numCache>
                <c:formatCode>General</c:formatCode>
                <c:ptCount val="6"/>
                <c:pt idx="0">
                  <c:v>3</c:v>
                </c:pt>
                <c:pt idx="1">
                  <c:v>3</c:v>
                </c:pt>
                <c:pt idx="2">
                  <c:v>4</c:v>
                </c:pt>
                <c:pt idx="3">
                  <c:v>10</c:v>
                </c:pt>
                <c:pt idx="5">
                  <c:v>1</c:v>
                </c:pt>
              </c:numCache>
            </c:numRef>
          </c:val>
        </c:ser>
        <c:ser>
          <c:idx val="2"/>
          <c:order val="2"/>
          <c:tx>
            <c:strRef>
              <c:f>'5 Years'!$E$4</c:f>
              <c:strCache>
                <c:ptCount val="1"/>
                <c:pt idx="0">
                  <c:v>20 to 50</c:v>
                </c:pt>
              </c:strCache>
            </c:strRef>
          </c:tx>
          <c:dLbls>
            <c:showVal val="1"/>
          </c:dLbls>
          <c:cat>
            <c:numRef>
              <c:f>'5 Years'!$B$5:$B$10</c:f>
              <c:numCache>
                <c:formatCode>General</c:formatCode>
                <c:ptCount val="6"/>
                <c:pt idx="0">
                  <c:v>2006</c:v>
                </c:pt>
                <c:pt idx="1">
                  <c:v>2007</c:v>
                </c:pt>
                <c:pt idx="2">
                  <c:v>2008</c:v>
                </c:pt>
                <c:pt idx="3">
                  <c:v>2009</c:v>
                </c:pt>
                <c:pt idx="4">
                  <c:v>2010</c:v>
                </c:pt>
                <c:pt idx="5">
                  <c:v>2011</c:v>
                </c:pt>
              </c:numCache>
            </c:numRef>
          </c:cat>
          <c:val>
            <c:numRef>
              <c:f>'5 Years'!$E$5:$E$10</c:f>
              <c:numCache>
                <c:formatCode>General</c:formatCode>
                <c:ptCount val="6"/>
                <c:pt idx="0">
                  <c:v>4</c:v>
                </c:pt>
                <c:pt idx="1">
                  <c:v>8</c:v>
                </c:pt>
                <c:pt idx="2">
                  <c:v>3</c:v>
                </c:pt>
                <c:pt idx="3">
                  <c:v>5</c:v>
                </c:pt>
                <c:pt idx="5">
                  <c:v>1</c:v>
                </c:pt>
              </c:numCache>
            </c:numRef>
          </c:val>
        </c:ser>
        <c:ser>
          <c:idx val="3"/>
          <c:order val="3"/>
          <c:tx>
            <c:strRef>
              <c:f>'5 Years'!$F$4</c:f>
              <c:strCache>
                <c:ptCount val="1"/>
                <c:pt idx="0">
                  <c:v>50 to 100</c:v>
                </c:pt>
              </c:strCache>
            </c:strRef>
          </c:tx>
          <c:dLbls>
            <c:showVal val="1"/>
          </c:dLbls>
          <c:cat>
            <c:numRef>
              <c:f>'5 Years'!$B$5:$B$10</c:f>
              <c:numCache>
                <c:formatCode>General</c:formatCode>
                <c:ptCount val="6"/>
                <c:pt idx="0">
                  <c:v>2006</c:v>
                </c:pt>
                <c:pt idx="1">
                  <c:v>2007</c:v>
                </c:pt>
                <c:pt idx="2">
                  <c:v>2008</c:v>
                </c:pt>
                <c:pt idx="3">
                  <c:v>2009</c:v>
                </c:pt>
                <c:pt idx="4">
                  <c:v>2010</c:v>
                </c:pt>
                <c:pt idx="5">
                  <c:v>2011</c:v>
                </c:pt>
              </c:numCache>
            </c:numRef>
          </c:cat>
          <c:val>
            <c:numRef>
              <c:f>'5 Years'!$F$5:$F$10</c:f>
              <c:numCache>
                <c:formatCode>General</c:formatCode>
                <c:ptCount val="6"/>
                <c:pt idx="0">
                  <c:v>1</c:v>
                </c:pt>
                <c:pt idx="2">
                  <c:v>4</c:v>
                </c:pt>
                <c:pt idx="3">
                  <c:v>2</c:v>
                </c:pt>
              </c:numCache>
            </c:numRef>
          </c:val>
        </c:ser>
        <c:ser>
          <c:idx val="4"/>
          <c:order val="4"/>
          <c:tx>
            <c:strRef>
              <c:f>'5 Years'!$G$4</c:f>
              <c:strCache>
                <c:ptCount val="1"/>
                <c:pt idx="0">
                  <c:v>&gt;100</c:v>
                </c:pt>
              </c:strCache>
            </c:strRef>
          </c:tx>
          <c:dLbls>
            <c:showVal val="1"/>
          </c:dLbls>
          <c:cat>
            <c:numRef>
              <c:f>'5 Years'!$B$5:$B$10</c:f>
              <c:numCache>
                <c:formatCode>General</c:formatCode>
                <c:ptCount val="6"/>
                <c:pt idx="0">
                  <c:v>2006</c:v>
                </c:pt>
                <c:pt idx="1">
                  <c:v>2007</c:v>
                </c:pt>
                <c:pt idx="2">
                  <c:v>2008</c:v>
                </c:pt>
                <c:pt idx="3">
                  <c:v>2009</c:v>
                </c:pt>
                <c:pt idx="4">
                  <c:v>2010</c:v>
                </c:pt>
                <c:pt idx="5">
                  <c:v>2011</c:v>
                </c:pt>
              </c:numCache>
            </c:numRef>
          </c:cat>
          <c:val>
            <c:numRef>
              <c:f>'5 Years'!$G$5:$G$10</c:f>
              <c:numCache>
                <c:formatCode>General</c:formatCode>
                <c:ptCount val="6"/>
                <c:pt idx="1">
                  <c:v>7</c:v>
                </c:pt>
                <c:pt idx="2">
                  <c:v>3</c:v>
                </c:pt>
                <c:pt idx="3">
                  <c:v>1</c:v>
                </c:pt>
                <c:pt idx="4">
                  <c:v>1</c:v>
                </c:pt>
                <c:pt idx="5">
                  <c:v>2</c:v>
                </c:pt>
              </c:numCache>
            </c:numRef>
          </c:val>
        </c:ser>
        <c:overlap val="100"/>
        <c:axId val="191133568"/>
        <c:axId val="191135104"/>
      </c:barChart>
      <c:catAx>
        <c:axId val="191133568"/>
        <c:scaling>
          <c:orientation val="minMax"/>
        </c:scaling>
        <c:axPos val="l"/>
        <c:numFmt formatCode="General" sourceLinked="1"/>
        <c:tickLblPos val="nextTo"/>
        <c:crossAx val="191135104"/>
        <c:crosses val="autoZero"/>
        <c:auto val="1"/>
        <c:lblAlgn val="ctr"/>
        <c:lblOffset val="100"/>
      </c:catAx>
      <c:valAx>
        <c:axId val="191135104"/>
        <c:scaling>
          <c:orientation val="minMax"/>
        </c:scaling>
        <c:axPos val="b"/>
        <c:majorGridlines/>
        <c:numFmt formatCode="General" sourceLinked="1"/>
        <c:tickLblPos val="nextTo"/>
        <c:crossAx val="191133568"/>
        <c:crosses val="autoZero"/>
        <c:crossBetween val="between"/>
      </c:valAx>
    </c:plotArea>
    <c:legend>
      <c:legendPos val="b"/>
      <c:layout/>
    </c:legend>
    <c:plotVisOnly val="1"/>
    <c:dispBlanksAs val="gap"/>
  </c:chart>
  <c:txPr>
    <a:bodyPr/>
    <a:lstStyle/>
    <a:p>
      <a:pPr>
        <a:defRPr sz="1050" b="1"/>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barChart>
        <c:barDir val="bar"/>
        <c:grouping val="clustered"/>
        <c:ser>
          <c:idx val="0"/>
          <c:order val="0"/>
          <c:tx>
            <c:strRef>
              <c:f>'5 Years'!$C$15</c:f>
              <c:strCache>
                <c:ptCount val="1"/>
                <c:pt idx="0">
                  <c:v>Number of Contracts</c:v>
                </c:pt>
              </c:strCache>
            </c:strRef>
          </c:tx>
          <c:dLbls>
            <c:showVal val="1"/>
          </c:dLbls>
          <c:cat>
            <c:numRef>
              <c:f>'5 Years'!$B$16:$B$21</c:f>
              <c:numCache>
                <c:formatCode>General</c:formatCode>
                <c:ptCount val="6"/>
                <c:pt idx="0">
                  <c:v>2006</c:v>
                </c:pt>
                <c:pt idx="1">
                  <c:v>2007</c:v>
                </c:pt>
                <c:pt idx="2">
                  <c:v>2008</c:v>
                </c:pt>
                <c:pt idx="3">
                  <c:v>2009</c:v>
                </c:pt>
                <c:pt idx="4">
                  <c:v>2010</c:v>
                </c:pt>
                <c:pt idx="5">
                  <c:v>2011</c:v>
                </c:pt>
              </c:numCache>
            </c:numRef>
          </c:cat>
          <c:val>
            <c:numRef>
              <c:f>'5 Years'!$C$16:$C$21</c:f>
              <c:numCache>
                <c:formatCode>General</c:formatCode>
                <c:ptCount val="6"/>
                <c:pt idx="0">
                  <c:v>10</c:v>
                </c:pt>
                <c:pt idx="1">
                  <c:v>26</c:v>
                </c:pt>
                <c:pt idx="2">
                  <c:v>22</c:v>
                </c:pt>
                <c:pt idx="3">
                  <c:v>27</c:v>
                </c:pt>
                <c:pt idx="4">
                  <c:v>7</c:v>
                </c:pt>
                <c:pt idx="5">
                  <c:v>6</c:v>
                </c:pt>
              </c:numCache>
            </c:numRef>
          </c:val>
        </c:ser>
        <c:axId val="191327616"/>
        <c:axId val="191333504"/>
      </c:barChart>
      <c:catAx>
        <c:axId val="191327616"/>
        <c:scaling>
          <c:orientation val="minMax"/>
        </c:scaling>
        <c:axPos val="l"/>
        <c:numFmt formatCode="General" sourceLinked="1"/>
        <c:tickLblPos val="nextTo"/>
        <c:crossAx val="191333504"/>
        <c:crosses val="autoZero"/>
        <c:auto val="1"/>
        <c:lblAlgn val="ctr"/>
        <c:lblOffset val="100"/>
      </c:catAx>
      <c:valAx>
        <c:axId val="191333504"/>
        <c:scaling>
          <c:orientation val="minMax"/>
        </c:scaling>
        <c:axPos val="b"/>
        <c:majorGridlines/>
        <c:numFmt formatCode="General" sourceLinked="1"/>
        <c:tickLblPos val="nextTo"/>
        <c:crossAx val="191327616"/>
        <c:crosses val="autoZero"/>
        <c:crossBetween val="between"/>
      </c:valAx>
    </c:plotArea>
    <c:legend>
      <c:legendPos val="b"/>
      <c:layout/>
    </c:legend>
    <c:plotVisOnly val="1"/>
    <c:dispBlanksAs val="gap"/>
  </c:chart>
  <c:txPr>
    <a:bodyPr/>
    <a:lstStyle/>
    <a:p>
      <a:pPr>
        <a:defRPr sz="1100" b="1"/>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21"/>
  <c:chart>
    <c:autoTitleDeleted val="1"/>
    <c:plotArea>
      <c:layout/>
      <c:barChart>
        <c:barDir val="bar"/>
        <c:grouping val="clustered"/>
        <c:ser>
          <c:idx val="0"/>
          <c:order val="0"/>
          <c:tx>
            <c:strRef>
              <c:f>'5 Years'!$F$15</c:f>
              <c:strCache>
                <c:ptCount val="1"/>
                <c:pt idx="0">
                  <c:v>Average of Contract Value ($ million)</c:v>
                </c:pt>
              </c:strCache>
            </c:strRef>
          </c:tx>
          <c:dLbls>
            <c:showVal val="1"/>
          </c:dLbls>
          <c:cat>
            <c:numRef>
              <c:f>'5 Years'!$E$16:$E$21</c:f>
              <c:numCache>
                <c:formatCode>0</c:formatCode>
                <c:ptCount val="6"/>
                <c:pt idx="0">
                  <c:v>2006</c:v>
                </c:pt>
                <c:pt idx="1">
                  <c:v>2007</c:v>
                </c:pt>
                <c:pt idx="2">
                  <c:v>2008</c:v>
                </c:pt>
                <c:pt idx="3">
                  <c:v>2009</c:v>
                </c:pt>
                <c:pt idx="4">
                  <c:v>2010</c:v>
                </c:pt>
                <c:pt idx="5">
                  <c:v>2011</c:v>
                </c:pt>
              </c:numCache>
            </c:numRef>
          </c:cat>
          <c:val>
            <c:numRef>
              <c:f>'5 Years'!$F$16:$F$21</c:f>
              <c:numCache>
                <c:formatCode>0</c:formatCode>
                <c:ptCount val="6"/>
                <c:pt idx="0">
                  <c:v>23.980499999999882</c:v>
                </c:pt>
                <c:pt idx="1">
                  <c:v>93.0084495769228</c:v>
                </c:pt>
                <c:pt idx="2">
                  <c:v>94.723116954545461</c:v>
                </c:pt>
                <c:pt idx="3">
                  <c:v>25.448433074073922</c:v>
                </c:pt>
                <c:pt idx="4">
                  <c:v>45.579760857142844</c:v>
                </c:pt>
                <c:pt idx="5">
                  <c:v>86.653860999999978</c:v>
                </c:pt>
              </c:numCache>
            </c:numRef>
          </c:val>
        </c:ser>
        <c:axId val="191365888"/>
        <c:axId val="191367424"/>
      </c:barChart>
      <c:catAx>
        <c:axId val="191365888"/>
        <c:scaling>
          <c:orientation val="minMax"/>
        </c:scaling>
        <c:axPos val="l"/>
        <c:numFmt formatCode="0" sourceLinked="1"/>
        <c:tickLblPos val="nextTo"/>
        <c:crossAx val="191367424"/>
        <c:crosses val="autoZero"/>
        <c:auto val="1"/>
        <c:lblAlgn val="ctr"/>
        <c:lblOffset val="100"/>
      </c:catAx>
      <c:valAx>
        <c:axId val="191367424"/>
        <c:scaling>
          <c:orientation val="minMax"/>
        </c:scaling>
        <c:axPos val="b"/>
        <c:majorGridlines/>
        <c:numFmt formatCode="0" sourceLinked="1"/>
        <c:tickLblPos val="nextTo"/>
        <c:crossAx val="191365888"/>
        <c:crosses val="autoZero"/>
        <c:crossBetween val="between"/>
      </c:valAx>
    </c:plotArea>
    <c:legend>
      <c:legendPos val="b"/>
      <c:layout/>
    </c:legend>
    <c:plotVisOnly val="1"/>
    <c:dispBlanksAs val="gap"/>
  </c:chart>
  <c:txPr>
    <a:bodyPr/>
    <a:lstStyle/>
    <a:p>
      <a:pPr>
        <a:defRPr sz="1050" b="1"/>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bar"/>
        <c:grouping val="stacked"/>
        <c:ser>
          <c:idx val="0"/>
          <c:order val="0"/>
          <c:tx>
            <c:strRef>
              <c:f>'5 Years'!$C$35</c:f>
              <c:strCache>
                <c:ptCount val="1"/>
                <c:pt idx="0">
                  <c:v>Combination</c:v>
                </c:pt>
              </c:strCache>
            </c:strRef>
          </c:tx>
          <c:dLbls>
            <c:txPr>
              <a:bodyPr/>
              <a:lstStyle/>
              <a:p>
                <a:pPr>
                  <a:defRPr>
                    <a:solidFill>
                      <a:schemeClr val="bg1"/>
                    </a:solidFill>
                  </a:defRPr>
                </a:pPr>
                <a:endParaRPr lang="en-US"/>
              </a:p>
            </c:txPr>
            <c:showVal val="1"/>
          </c:dLbls>
          <c:cat>
            <c:numRef>
              <c:f>'5 Years'!$B$36:$B$41</c:f>
              <c:numCache>
                <c:formatCode>General</c:formatCode>
                <c:ptCount val="6"/>
                <c:pt idx="0">
                  <c:v>2006</c:v>
                </c:pt>
                <c:pt idx="1">
                  <c:v>2007</c:v>
                </c:pt>
                <c:pt idx="2">
                  <c:v>2008</c:v>
                </c:pt>
                <c:pt idx="3">
                  <c:v>2009</c:v>
                </c:pt>
                <c:pt idx="4">
                  <c:v>2010</c:v>
                </c:pt>
                <c:pt idx="5">
                  <c:v>2011</c:v>
                </c:pt>
              </c:numCache>
            </c:numRef>
          </c:cat>
          <c:val>
            <c:numRef>
              <c:f>'5 Years'!$C$36:$C$41</c:f>
              <c:numCache>
                <c:formatCode>0</c:formatCode>
                <c:ptCount val="6"/>
                <c:pt idx="0">
                  <c:v>27.007196</c:v>
                </c:pt>
                <c:pt idx="1">
                  <c:v>123.91224600000002</c:v>
                </c:pt>
                <c:pt idx="2">
                  <c:v>116.91722000000048</c:v>
                </c:pt>
                <c:pt idx="3">
                  <c:v>16.800333333333203</c:v>
                </c:pt>
                <c:pt idx="4">
                  <c:v>306.16150399999964</c:v>
                </c:pt>
                <c:pt idx="5">
                  <c:v>62.730755000000137</c:v>
                </c:pt>
              </c:numCache>
            </c:numRef>
          </c:val>
        </c:ser>
        <c:ser>
          <c:idx val="1"/>
          <c:order val="1"/>
          <c:tx>
            <c:strRef>
              <c:f>'5 Years'!$D$35</c:f>
              <c:strCache>
                <c:ptCount val="1"/>
                <c:pt idx="0">
                  <c:v>Fixed Price</c:v>
                </c:pt>
              </c:strCache>
            </c:strRef>
          </c:tx>
          <c:dLbls>
            <c:txPr>
              <a:bodyPr/>
              <a:lstStyle/>
              <a:p>
                <a:pPr>
                  <a:defRPr>
                    <a:solidFill>
                      <a:schemeClr val="bg1"/>
                    </a:solidFill>
                  </a:defRPr>
                </a:pPr>
                <a:endParaRPr lang="en-US"/>
              </a:p>
            </c:txPr>
            <c:showVal val="1"/>
          </c:dLbls>
          <c:cat>
            <c:numRef>
              <c:f>'5 Years'!$B$36:$B$41</c:f>
              <c:numCache>
                <c:formatCode>General</c:formatCode>
                <c:ptCount val="6"/>
                <c:pt idx="0">
                  <c:v>2006</c:v>
                </c:pt>
                <c:pt idx="1">
                  <c:v>2007</c:v>
                </c:pt>
                <c:pt idx="2">
                  <c:v>2008</c:v>
                </c:pt>
                <c:pt idx="3">
                  <c:v>2009</c:v>
                </c:pt>
                <c:pt idx="4">
                  <c:v>2010</c:v>
                </c:pt>
                <c:pt idx="5">
                  <c:v>2011</c:v>
                </c:pt>
              </c:numCache>
            </c:numRef>
          </c:cat>
          <c:val>
            <c:numRef>
              <c:f>'5 Years'!$D$36:$D$41</c:f>
              <c:numCache>
                <c:formatCode>0</c:formatCode>
                <c:ptCount val="6"/>
                <c:pt idx="0">
                  <c:v>15.185767333333336</c:v>
                </c:pt>
                <c:pt idx="1">
                  <c:v>92.916519277778178</c:v>
                </c:pt>
                <c:pt idx="2">
                  <c:v>96.008717388888584</c:v>
                </c:pt>
                <c:pt idx="3">
                  <c:v>26.529445541666629</c:v>
                </c:pt>
                <c:pt idx="4">
                  <c:v>2.1494703333333338</c:v>
                </c:pt>
                <c:pt idx="5">
                  <c:v>98.615414000000001</c:v>
                </c:pt>
              </c:numCache>
            </c:numRef>
          </c:val>
        </c:ser>
        <c:ser>
          <c:idx val="2"/>
          <c:order val="2"/>
          <c:tx>
            <c:strRef>
              <c:f>'5 Years'!$E$35</c:f>
              <c:strCache>
                <c:ptCount val="1"/>
                <c:pt idx="0">
                  <c:v>Time-and-Materials</c:v>
                </c:pt>
              </c:strCache>
            </c:strRef>
          </c:tx>
          <c:dLbls>
            <c:txPr>
              <a:bodyPr/>
              <a:lstStyle/>
              <a:p>
                <a:pPr>
                  <a:defRPr>
                    <a:solidFill>
                      <a:schemeClr val="bg1"/>
                    </a:solidFill>
                  </a:defRPr>
                </a:pPr>
                <a:endParaRPr lang="en-US"/>
              </a:p>
            </c:txPr>
            <c:showVal val="1"/>
          </c:dLbls>
          <c:cat>
            <c:numRef>
              <c:f>'5 Years'!$B$36:$B$41</c:f>
              <c:numCache>
                <c:formatCode>General</c:formatCode>
                <c:ptCount val="6"/>
                <c:pt idx="0">
                  <c:v>2006</c:v>
                </c:pt>
                <c:pt idx="1">
                  <c:v>2007</c:v>
                </c:pt>
                <c:pt idx="2">
                  <c:v>2008</c:v>
                </c:pt>
                <c:pt idx="3">
                  <c:v>2009</c:v>
                </c:pt>
                <c:pt idx="4">
                  <c:v>2010</c:v>
                </c:pt>
                <c:pt idx="5">
                  <c:v>2011</c:v>
                </c:pt>
              </c:numCache>
            </c:numRef>
          </c:cat>
          <c:val>
            <c:numRef>
              <c:f>'5 Years'!$E$36:$E$41</c:f>
              <c:numCache>
                <c:formatCode>0</c:formatCode>
                <c:ptCount val="6"/>
                <c:pt idx="0">
                  <c:v>55.841599999999993</c:v>
                </c:pt>
                <c:pt idx="1">
                  <c:v>1.7488659999999998</c:v>
                </c:pt>
                <c:pt idx="2">
                  <c:v>5</c:v>
                </c:pt>
              </c:numCache>
            </c:numRef>
          </c:val>
        </c:ser>
        <c:ser>
          <c:idx val="3"/>
          <c:order val="3"/>
          <c:tx>
            <c:strRef>
              <c:f>'5 Years'!$F$35</c:f>
              <c:strCache>
                <c:ptCount val="1"/>
                <c:pt idx="0">
                  <c:v>Transactional</c:v>
                </c:pt>
              </c:strCache>
            </c:strRef>
          </c:tx>
          <c:dLbls>
            <c:txPr>
              <a:bodyPr/>
              <a:lstStyle/>
              <a:p>
                <a:pPr>
                  <a:defRPr>
                    <a:solidFill>
                      <a:schemeClr val="bg1"/>
                    </a:solidFill>
                  </a:defRPr>
                </a:pPr>
                <a:endParaRPr lang="en-US"/>
              </a:p>
            </c:txPr>
            <c:showVal val="1"/>
          </c:dLbls>
          <c:cat>
            <c:numRef>
              <c:f>'5 Years'!$B$36:$B$41</c:f>
              <c:numCache>
                <c:formatCode>General</c:formatCode>
                <c:ptCount val="6"/>
                <c:pt idx="0">
                  <c:v>2006</c:v>
                </c:pt>
                <c:pt idx="1">
                  <c:v>2007</c:v>
                </c:pt>
                <c:pt idx="2">
                  <c:v>2008</c:v>
                </c:pt>
                <c:pt idx="3">
                  <c:v>2009</c:v>
                </c:pt>
                <c:pt idx="4">
                  <c:v>2010</c:v>
                </c:pt>
                <c:pt idx="5">
                  <c:v>2011</c:v>
                </c:pt>
              </c:numCache>
            </c:numRef>
          </c:cat>
          <c:val>
            <c:numRef>
              <c:f>'5 Years'!$F$36:$F$41</c:f>
              <c:numCache>
                <c:formatCode>0</c:formatCode>
                <c:ptCount val="6"/>
                <c:pt idx="0">
                  <c:v>10</c:v>
                </c:pt>
                <c:pt idx="1">
                  <c:v>0.5</c:v>
                </c:pt>
              </c:numCache>
            </c:numRef>
          </c:val>
        </c:ser>
        <c:overlap val="100"/>
        <c:axId val="200218496"/>
        <c:axId val="200220032"/>
      </c:barChart>
      <c:catAx>
        <c:axId val="200218496"/>
        <c:scaling>
          <c:orientation val="minMax"/>
        </c:scaling>
        <c:axPos val="l"/>
        <c:numFmt formatCode="General" sourceLinked="1"/>
        <c:tickLblPos val="nextTo"/>
        <c:crossAx val="200220032"/>
        <c:crosses val="autoZero"/>
        <c:auto val="1"/>
        <c:lblAlgn val="ctr"/>
        <c:lblOffset val="100"/>
      </c:catAx>
      <c:valAx>
        <c:axId val="200220032"/>
        <c:scaling>
          <c:orientation val="minMax"/>
        </c:scaling>
        <c:axPos val="b"/>
        <c:majorGridlines/>
        <c:numFmt formatCode="0" sourceLinked="1"/>
        <c:tickLblPos val="nextTo"/>
        <c:crossAx val="200218496"/>
        <c:crosses val="autoZero"/>
        <c:crossBetween val="between"/>
      </c:valAx>
    </c:plotArea>
    <c:legend>
      <c:legendPos val="b"/>
      <c:layout/>
    </c:legend>
    <c:plotVisOnly val="1"/>
    <c:dispBlanksAs val="gap"/>
  </c:chart>
  <c:txPr>
    <a:bodyPr/>
    <a:lstStyle/>
    <a:p>
      <a:pPr>
        <a:defRPr b="1"/>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5C0A2-E1C9-4803-BDDD-7EB5294ABC6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FD65538-B02B-4E3A-8DB3-E45CCE2049F1}">
      <dgm:prSet phldrT="[Text]" custT="1"/>
      <dgm:spPr>
        <a:solidFill>
          <a:schemeClr val="bg2"/>
        </a:solidFill>
      </dgm:spPr>
      <dgm:t>
        <a:bodyPr/>
        <a:lstStyle/>
        <a:p>
          <a:pPr algn="ctr">
            <a:lnSpc>
              <a:spcPct val="100000"/>
            </a:lnSpc>
            <a:spcAft>
              <a:spcPts val="0"/>
            </a:spcAft>
          </a:pPr>
          <a:r>
            <a:rPr lang="en-US" sz="1100" b="1" dirty="0" smtClean="0">
              <a:solidFill>
                <a:schemeClr val="tx1"/>
              </a:solidFill>
              <a:latin typeface="+mj-lt"/>
              <a:cs typeface="Arial" pitchFamily="34" charset="0"/>
            </a:rPr>
            <a:t>Rivalry</a:t>
          </a:r>
        </a:p>
        <a:p>
          <a:pPr algn="just">
            <a:lnSpc>
              <a:spcPct val="100000"/>
            </a:lnSpc>
            <a:spcAft>
              <a:spcPts val="0"/>
            </a:spcAft>
          </a:pPr>
          <a:r>
            <a:rPr lang="en-US" sz="1100" dirty="0" smtClean="0">
              <a:solidFill>
                <a:schemeClr val="tx1"/>
              </a:solidFill>
              <a:latin typeface="+mj-lt"/>
              <a:cs typeface="Arial" pitchFamily="34" charset="0"/>
            </a:rPr>
            <a:t>• Large retailers operating in the market increases rivalry, so does low cost of switching </a:t>
          </a:r>
          <a:r>
            <a:rPr lang="en-US" sz="1100" dirty="0" smtClean="0">
              <a:latin typeface="+mj-lt"/>
              <a:cs typeface="Arial" pitchFamily="34" charset="0"/>
            </a:rPr>
            <a:t>for consumers. </a:t>
          </a:r>
        </a:p>
        <a:p>
          <a:pPr algn="just">
            <a:lnSpc>
              <a:spcPct val="100000"/>
            </a:lnSpc>
            <a:spcAft>
              <a:spcPts val="0"/>
            </a:spcAft>
          </a:pPr>
          <a:r>
            <a:rPr lang="en-US" sz="1100" dirty="0" smtClean="0">
              <a:latin typeface="+mj-lt"/>
              <a:cs typeface="Arial" pitchFamily="34" charset="0"/>
            </a:rPr>
            <a:t>• High storage costs require relatively quick turnaround of products, as new technology and updates are constantly becoming available. </a:t>
          </a:r>
        </a:p>
        <a:p>
          <a:pPr algn="just">
            <a:lnSpc>
              <a:spcPct val="100000"/>
            </a:lnSpc>
            <a:spcAft>
              <a:spcPts val="0"/>
            </a:spcAft>
          </a:pPr>
          <a:r>
            <a:rPr lang="en-US" sz="1100" dirty="0" smtClean="0">
              <a:latin typeface="+mj-lt"/>
              <a:cs typeface="Arial" pitchFamily="34" charset="0"/>
            </a:rPr>
            <a:t>• Decent market growth alleviates competition level to some extent.</a:t>
          </a:r>
        </a:p>
        <a:p>
          <a:pPr algn="just">
            <a:lnSpc>
              <a:spcPct val="100000"/>
            </a:lnSpc>
            <a:spcAft>
              <a:spcPts val="0"/>
            </a:spcAft>
          </a:pPr>
          <a:r>
            <a:rPr lang="en-US" sz="1100" dirty="0" smtClean="0">
              <a:latin typeface="+mj-lt"/>
              <a:cs typeface="Arial" pitchFamily="34" charset="0"/>
            </a:rPr>
            <a:t>• Overall, moderate level of rivalry</a:t>
          </a:r>
          <a:endParaRPr lang="en-US" sz="1100" dirty="0">
            <a:latin typeface="+mj-lt"/>
            <a:cs typeface="Arial" pitchFamily="34" charset="0"/>
          </a:endParaRPr>
        </a:p>
      </dgm:t>
    </dgm:pt>
    <dgm:pt modelId="{7315C418-B075-4DE4-9025-64809BFA5D3C}" type="parTrans" cxnId="{63BEC805-EE63-40FD-8902-9FB6C7DC08A7}">
      <dgm:prSet/>
      <dgm:spPr/>
      <dgm:t>
        <a:bodyPr/>
        <a:lstStyle/>
        <a:p>
          <a:endParaRPr lang="en-US">
            <a:latin typeface="+mj-lt"/>
          </a:endParaRPr>
        </a:p>
      </dgm:t>
    </dgm:pt>
    <dgm:pt modelId="{8146342F-BD64-4842-A1D5-123C2A1D1A33}" type="sibTrans" cxnId="{63BEC805-EE63-40FD-8902-9FB6C7DC08A7}">
      <dgm:prSet/>
      <dgm:spPr/>
      <dgm:t>
        <a:bodyPr/>
        <a:lstStyle/>
        <a:p>
          <a:endParaRPr lang="en-US">
            <a:latin typeface="+mj-lt"/>
          </a:endParaRPr>
        </a:p>
      </dgm:t>
    </dgm:pt>
    <dgm:pt modelId="{25BC055E-2416-44A4-9EFF-E62A16DCD16C}">
      <dgm:prSet phldrT="[Text]" custT="1"/>
      <dgm:spPr>
        <a:solidFill>
          <a:schemeClr val="tx2">
            <a:lumMod val="75000"/>
          </a:schemeClr>
        </a:solidFill>
      </dgm:spPr>
      <dgm:t>
        <a:bodyPr/>
        <a:lstStyle/>
        <a:p>
          <a:pPr algn="ctr">
            <a:lnSpc>
              <a:spcPct val="100000"/>
            </a:lnSpc>
          </a:pPr>
          <a:r>
            <a:rPr lang="en-US" sz="1200" b="1" dirty="0" smtClean="0">
              <a:latin typeface="+mj-lt"/>
              <a:cs typeface="Arial" pitchFamily="34" charset="0"/>
            </a:rPr>
            <a:t>Supplier Power</a:t>
          </a:r>
        </a:p>
        <a:p>
          <a:pPr algn="just">
            <a:lnSpc>
              <a:spcPct val="100000"/>
            </a:lnSpc>
          </a:pPr>
          <a:r>
            <a:rPr lang="en-US" sz="1100" dirty="0" smtClean="0">
              <a:latin typeface="+mj-lt"/>
              <a:cs typeface="Arial"/>
            </a:rPr>
            <a:t>• </a:t>
          </a:r>
          <a:r>
            <a:rPr lang="en-US" sz="1100" dirty="0" smtClean="0">
              <a:latin typeface="+mj-lt"/>
              <a:cs typeface="Arial" pitchFamily="34" charset="0"/>
            </a:rPr>
            <a:t>Suppliers are large international MNCs, fewer in no. increasing supplier power, considerably.</a:t>
          </a:r>
        </a:p>
        <a:p>
          <a:pPr algn="just">
            <a:lnSpc>
              <a:spcPct val="100000"/>
            </a:lnSpc>
          </a:pPr>
          <a:r>
            <a:rPr lang="en-US" sz="1100" dirty="0" smtClean="0">
              <a:latin typeface="+mj-lt"/>
              <a:cs typeface="Arial" pitchFamily="34" charset="0"/>
            </a:rPr>
            <a:t>• Possibility of forward integration is high, as manufacturers can directly sell to the consumers.</a:t>
          </a:r>
        </a:p>
        <a:p>
          <a:pPr algn="just">
            <a:lnSpc>
              <a:spcPct val="100000"/>
            </a:lnSpc>
          </a:pPr>
          <a:r>
            <a:rPr lang="en-US" sz="1100" dirty="0" smtClean="0">
              <a:latin typeface="+mj-lt"/>
              <a:cs typeface="Arial" pitchFamily="34" charset="0"/>
            </a:rPr>
            <a:t>• Specialized retailers relying heavily on selling computer hardware boost supplier power.</a:t>
          </a:r>
          <a:endParaRPr lang="en-US" sz="1100" dirty="0">
            <a:latin typeface="+mj-lt"/>
            <a:cs typeface="Arial" pitchFamily="34" charset="0"/>
          </a:endParaRPr>
        </a:p>
      </dgm:t>
    </dgm:pt>
    <dgm:pt modelId="{389B1C5B-9947-45AF-8552-01BC7F2FF6EF}" type="parTrans" cxnId="{118AD182-32CD-4F0E-A0BA-A9BCAF5B1AD5}">
      <dgm:prSet/>
      <dgm:spPr/>
      <dgm:t>
        <a:bodyPr/>
        <a:lstStyle/>
        <a:p>
          <a:endParaRPr lang="en-US">
            <a:latin typeface="+mj-lt"/>
          </a:endParaRPr>
        </a:p>
      </dgm:t>
    </dgm:pt>
    <dgm:pt modelId="{E639B863-4BA2-4AFE-AC1A-4E86C214F621}" type="sibTrans" cxnId="{118AD182-32CD-4F0E-A0BA-A9BCAF5B1AD5}">
      <dgm:prSet/>
      <dgm:spPr/>
      <dgm:t>
        <a:bodyPr/>
        <a:lstStyle/>
        <a:p>
          <a:endParaRPr lang="en-US">
            <a:latin typeface="+mj-lt"/>
          </a:endParaRPr>
        </a:p>
      </dgm:t>
    </dgm:pt>
    <dgm:pt modelId="{BE559C70-FA0B-4A10-B22B-6CD2BE9DE2B8}">
      <dgm:prSet phldrT="[Text]" custT="1"/>
      <dgm:spPr>
        <a:solidFill>
          <a:schemeClr val="accent3">
            <a:lumMod val="75000"/>
          </a:schemeClr>
        </a:solidFill>
      </dgm:spPr>
      <dgm:t>
        <a:bodyPr anchor="t" anchorCtr="0"/>
        <a:lstStyle/>
        <a:p>
          <a:pPr algn="ctr">
            <a:lnSpc>
              <a:spcPct val="200000"/>
            </a:lnSpc>
            <a:spcAft>
              <a:spcPts val="300"/>
            </a:spcAft>
          </a:pPr>
          <a:r>
            <a:rPr lang="en-US" sz="1200" b="1" dirty="0" smtClean="0">
              <a:latin typeface="+mj-lt"/>
              <a:cs typeface="Arial" pitchFamily="34" charset="0"/>
            </a:rPr>
            <a:t>New Entrants</a:t>
          </a:r>
        </a:p>
        <a:p>
          <a:pPr algn="just">
            <a:lnSpc>
              <a:spcPct val="100000"/>
            </a:lnSpc>
            <a:spcAft>
              <a:spcPts val="300"/>
            </a:spcAft>
          </a:pPr>
          <a:r>
            <a:rPr lang="en-US" sz="1100" dirty="0" smtClean="0">
              <a:latin typeface="+mj-lt"/>
              <a:cs typeface="Arial" pitchFamily="34" charset="0"/>
            </a:rPr>
            <a:t>• Easy to enter the computer hardware market.</a:t>
          </a:r>
        </a:p>
        <a:p>
          <a:pPr algn="just">
            <a:lnSpc>
              <a:spcPct val="100000"/>
            </a:lnSpc>
            <a:spcAft>
              <a:spcPts val="300"/>
            </a:spcAft>
          </a:pPr>
          <a:r>
            <a:rPr lang="en-US" sz="1100" dirty="0" smtClean="0">
              <a:latin typeface="+mj-lt"/>
              <a:cs typeface="Arial" pitchFamily="34" charset="0"/>
            </a:rPr>
            <a:t>• High brand awareness hinders new entrant’s sales.</a:t>
          </a:r>
        </a:p>
        <a:p>
          <a:pPr algn="just">
            <a:lnSpc>
              <a:spcPct val="100000"/>
            </a:lnSpc>
            <a:spcAft>
              <a:spcPts val="300"/>
            </a:spcAft>
          </a:pPr>
          <a:r>
            <a:rPr lang="en-US" sz="1100" dirty="0" smtClean="0">
              <a:latin typeface="+mj-lt"/>
              <a:cs typeface="Arial" pitchFamily="34" charset="0"/>
            </a:rPr>
            <a:t>• Low switching costs and market regulation attract new players.</a:t>
          </a:r>
        </a:p>
        <a:p>
          <a:pPr algn="just">
            <a:lnSpc>
              <a:spcPct val="100000"/>
            </a:lnSpc>
            <a:spcAft>
              <a:spcPts val="300"/>
            </a:spcAft>
          </a:pPr>
          <a:r>
            <a:rPr lang="en-US" sz="1100" dirty="0" smtClean="0">
              <a:latin typeface="+mj-lt"/>
              <a:cs typeface="Arial" pitchFamily="34" charset="0"/>
            </a:rPr>
            <a:t>• Established players compete on price and similar products.</a:t>
          </a:r>
        </a:p>
        <a:p>
          <a:pPr algn="just">
            <a:lnSpc>
              <a:spcPct val="100000"/>
            </a:lnSpc>
            <a:spcAft>
              <a:spcPts val="300"/>
            </a:spcAft>
          </a:pPr>
          <a:r>
            <a:rPr lang="en-US" sz="1100" dirty="0" smtClean="0">
              <a:latin typeface="+mj-lt"/>
              <a:cs typeface="Arial" pitchFamily="34" charset="0"/>
            </a:rPr>
            <a:t>• Online shopping creates possibilities for retailers to establish online operations and reduce fixed costs &amp; storage costs involved</a:t>
          </a:r>
          <a:endParaRPr lang="en-US" sz="1100" dirty="0">
            <a:latin typeface="+mj-lt"/>
            <a:cs typeface="Arial" pitchFamily="34" charset="0"/>
          </a:endParaRPr>
        </a:p>
      </dgm:t>
    </dgm:pt>
    <dgm:pt modelId="{C896735E-61A5-45E3-8FA4-A47FB3C1F754}" type="parTrans" cxnId="{2237E231-61E1-421C-9EC8-E38BA8225391}">
      <dgm:prSet/>
      <dgm:spPr/>
      <dgm:t>
        <a:bodyPr/>
        <a:lstStyle/>
        <a:p>
          <a:endParaRPr lang="en-US">
            <a:latin typeface="+mj-lt"/>
          </a:endParaRPr>
        </a:p>
      </dgm:t>
    </dgm:pt>
    <dgm:pt modelId="{B3D27241-6E4E-496A-AB3C-D5ABFA2C3781}" type="sibTrans" cxnId="{2237E231-61E1-421C-9EC8-E38BA8225391}">
      <dgm:prSet/>
      <dgm:spPr/>
      <dgm:t>
        <a:bodyPr/>
        <a:lstStyle/>
        <a:p>
          <a:endParaRPr lang="en-US">
            <a:latin typeface="+mj-lt"/>
          </a:endParaRPr>
        </a:p>
      </dgm:t>
    </dgm:pt>
    <dgm:pt modelId="{0F5B7FD5-053B-4089-91E9-698A44493490}">
      <dgm:prSet phldrT="[Text]" custT="1"/>
      <dgm:spPr>
        <a:solidFill>
          <a:schemeClr val="accent5">
            <a:lumMod val="75000"/>
          </a:schemeClr>
        </a:solidFill>
      </dgm:spPr>
      <dgm:t>
        <a:bodyPr anchor="t" anchorCtr="0"/>
        <a:lstStyle/>
        <a:p>
          <a:pPr algn="ctr">
            <a:lnSpc>
              <a:spcPct val="100000"/>
            </a:lnSpc>
          </a:pPr>
          <a:r>
            <a:rPr lang="en-US" sz="1200" b="1" dirty="0" smtClean="0">
              <a:latin typeface="+mj-lt"/>
              <a:cs typeface="Arial" pitchFamily="34" charset="0"/>
            </a:rPr>
            <a:t>Buyer Power</a:t>
          </a:r>
        </a:p>
        <a:p>
          <a:pPr algn="just">
            <a:lnSpc>
              <a:spcPct val="100000"/>
            </a:lnSpc>
          </a:pPr>
          <a:r>
            <a:rPr lang="en-US" sz="1100" dirty="0" smtClean="0">
              <a:latin typeface="+mj-lt"/>
              <a:cs typeface="Arial"/>
            </a:rPr>
            <a:t>• </a:t>
          </a:r>
          <a:r>
            <a:rPr lang="en-US" sz="1100" dirty="0" smtClean="0">
              <a:latin typeface="+mj-lt"/>
              <a:cs typeface="Arial" pitchFamily="34" charset="0"/>
            </a:rPr>
            <a:t>Computer hardware retailers stock the same brands and similar product range, increasing price sensitivity and buyer power.</a:t>
          </a:r>
        </a:p>
        <a:p>
          <a:pPr algn="just">
            <a:lnSpc>
              <a:spcPct val="100000"/>
            </a:lnSpc>
          </a:pPr>
          <a:r>
            <a:rPr lang="en-US" sz="1100" dirty="0" smtClean="0">
              <a:latin typeface="+mj-lt"/>
              <a:cs typeface="Arial" pitchFamily="34" charset="0"/>
            </a:rPr>
            <a:t>• Unlikelihood of players integrating forward.</a:t>
          </a:r>
        </a:p>
        <a:p>
          <a:pPr algn="just">
            <a:lnSpc>
              <a:spcPct val="100000"/>
            </a:lnSpc>
          </a:pPr>
          <a:r>
            <a:rPr lang="en-US" sz="1100" dirty="0" smtClean="0">
              <a:latin typeface="+mj-lt"/>
              <a:cs typeface="Arial" pitchFamily="34" charset="0"/>
            </a:rPr>
            <a:t>• Low customer loyalty &amp; insignificant switching costs.</a:t>
          </a:r>
        </a:p>
        <a:p>
          <a:pPr algn="just">
            <a:lnSpc>
              <a:spcPct val="100000"/>
            </a:lnSpc>
          </a:pPr>
          <a:r>
            <a:rPr lang="en-US" sz="1100" dirty="0" smtClean="0">
              <a:latin typeface="+mj-lt"/>
              <a:cs typeface="Arial" pitchFamily="34" charset="0"/>
            </a:rPr>
            <a:t>• PCs becoming a necessity &amp; wide variety of choices reduce the buyer power. </a:t>
          </a:r>
          <a:endParaRPr lang="en-US" sz="1100" dirty="0">
            <a:latin typeface="+mj-lt"/>
            <a:cs typeface="Arial" pitchFamily="34" charset="0"/>
          </a:endParaRPr>
        </a:p>
      </dgm:t>
    </dgm:pt>
    <dgm:pt modelId="{5431C599-1224-4C1F-B7E3-A77F231D045E}" type="parTrans" cxnId="{5A6A7F27-AA06-49AD-BE43-791664A23B83}">
      <dgm:prSet/>
      <dgm:spPr/>
      <dgm:t>
        <a:bodyPr/>
        <a:lstStyle/>
        <a:p>
          <a:endParaRPr lang="en-US">
            <a:latin typeface="+mj-lt"/>
          </a:endParaRPr>
        </a:p>
      </dgm:t>
    </dgm:pt>
    <dgm:pt modelId="{61727350-03D1-449B-8CAF-D07DBFE72458}" type="sibTrans" cxnId="{5A6A7F27-AA06-49AD-BE43-791664A23B83}">
      <dgm:prSet/>
      <dgm:spPr/>
      <dgm:t>
        <a:bodyPr/>
        <a:lstStyle/>
        <a:p>
          <a:endParaRPr lang="en-US">
            <a:latin typeface="+mj-lt"/>
          </a:endParaRPr>
        </a:p>
      </dgm:t>
    </dgm:pt>
    <dgm:pt modelId="{1CCF10EC-D9EA-4B6D-8F7B-DEF489E8388C}">
      <dgm:prSet phldrT="[Text]" custT="1"/>
      <dgm:spPr>
        <a:solidFill>
          <a:schemeClr val="accent2">
            <a:lumMod val="75000"/>
          </a:schemeClr>
        </a:solidFill>
      </dgm:spPr>
      <dgm:t>
        <a:bodyPr/>
        <a:lstStyle/>
        <a:p>
          <a:pPr algn="ctr">
            <a:lnSpc>
              <a:spcPct val="150000"/>
            </a:lnSpc>
            <a:spcAft>
              <a:spcPct val="35000"/>
            </a:spcAft>
          </a:pPr>
          <a:r>
            <a:rPr lang="en-US" sz="1200" b="1" dirty="0" smtClean="0">
              <a:latin typeface="+mj-lt"/>
              <a:cs typeface="Arial" pitchFamily="34" charset="0"/>
            </a:rPr>
            <a:t>Threat of Substitutes </a:t>
          </a:r>
        </a:p>
        <a:p>
          <a:pPr algn="just">
            <a:lnSpc>
              <a:spcPct val="100000"/>
            </a:lnSpc>
            <a:spcAft>
              <a:spcPts val="100"/>
            </a:spcAft>
          </a:pPr>
          <a:r>
            <a:rPr lang="en-US" sz="1100" dirty="0" smtClean="0">
              <a:latin typeface="+mj-lt"/>
              <a:cs typeface="Arial" pitchFamily="34" charset="0"/>
            </a:rPr>
            <a:t>• Majority of the functionality of modern PCs is unavailable through alternative means.</a:t>
          </a:r>
        </a:p>
        <a:p>
          <a:pPr algn="just">
            <a:lnSpc>
              <a:spcPct val="100000"/>
            </a:lnSpc>
            <a:spcAft>
              <a:spcPts val="100"/>
            </a:spcAft>
          </a:pPr>
          <a:r>
            <a:rPr lang="en-US" sz="1100" dirty="0" smtClean="0">
              <a:latin typeface="+mj-lt"/>
              <a:cs typeface="Arial" pitchFamily="34" charset="0"/>
            </a:rPr>
            <a:t>• Games consoles and their increased specifications are attracting gamers away from the PC format.</a:t>
          </a:r>
        </a:p>
        <a:p>
          <a:pPr algn="just">
            <a:lnSpc>
              <a:spcPct val="100000"/>
            </a:lnSpc>
            <a:spcAft>
              <a:spcPts val="100"/>
            </a:spcAft>
          </a:pPr>
          <a:r>
            <a:rPr lang="en-US" sz="1100" dirty="0" smtClean="0">
              <a:latin typeface="+mj-lt"/>
              <a:cs typeface="Arial" pitchFamily="34" charset="0"/>
            </a:rPr>
            <a:t>• Mobile phones, palmtops and similar hand-held devices with email and web browser capability can supplement communication role of PCs. </a:t>
          </a:r>
        </a:p>
        <a:p>
          <a:pPr algn="just">
            <a:lnSpc>
              <a:spcPct val="100000"/>
            </a:lnSpc>
            <a:spcAft>
              <a:spcPts val="100"/>
            </a:spcAft>
          </a:pPr>
          <a:r>
            <a:rPr lang="en-US" sz="1100" dirty="0" smtClean="0">
              <a:latin typeface="+mj-lt"/>
              <a:cs typeface="Arial" pitchFamily="34" charset="0"/>
            </a:rPr>
            <a:t>• Traditional PC remains most versatile device and does not have a fully capable substitute, yet.</a:t>
          </a:r>
          <a:endParaRPr lang="en-US" sz="1100" dirty="0">
            <a:latin typeface="+mj-lt"/>
            <a:cs typeface="Arial" pitchFamily="34" charset="0"/>
          </a:endParaRPr>
        </a:p>
      </dgm:t>
    </dgm:pt>
    <dgm:pt modelId="{3A0797D1-94A1-4A86-A444-6D95FFECD894}" type="parTrans" cxnId="{E24048DA-CC07-430D-B485-8E0EEFEBB8D4}">
      <dgm:prSet/>
      <dgm:spPr/>
      <dgm:t>
        <a:bodyPr/>
        <a:lstStyle/>
        <a:p>
          <a:endParaRPr lang="en-US">
            <a:latin typeface="+mj-lt"/>
          </a:endParaRPr>
        </a:p>
      </dgm:t>
    </dgm:pt>
    <dgm:pt modelId="{2C46255E-7CEE-4E56-B7B0-B5F7D905722B}" type="sibTrans" cxnId="{E24048DA-CC07-430D-B485-8E0EEFEBB8D4}">
      <dgm:prSet/>
      <dgm:spPr/>
      <dgm:t>
        <a:bodyPr/>
        <a:lstStyle/>
        <a:p>
          <a:endParaRPr lang="en-US">
            <a:latin typeface="+mj-lt"/>
          </a:endParaRPr>
        </a:p>
      </dgm:t>
    </dgm:pt>
    <dgm:pt modelId="{509C7C0E-EE7C-43DB-AC98-66C03E02739E}" type="pres">
      <dgm:prSet presAssocID="{D115C0A2-E1C9-4803-BDDD-7EB5294ABC6E}" presName="diagram" presStyleCnt="0">
        <dgm:presLayoutVars>
          <dgm:chMax val="1"/>
          <dgm:dir/>
          <dgm:animLvl val="ctr"/>
          <dgm:resizeHandles val="exact"/>
        </dgm:presLayoutVars>
      </dgm:prSet>
      <dgm:spPr/>
      <dgm:t>
        <a:bodyPr/>
        <a:lstStyle/>
        <a:p>
          <a:endParaRPr lang="en-US"/>
        </a:p>
      </dgm:t>
    </dgm:pt>
    <dgm:pt modelId="{7EC9DCB7-1D33-423A-9822-6BFA32629D85}" type="pres">
      <dgm:prSet presAssocID="{D115C0A2-E1C9-4803-BDDD-7EB5294ABC6E}" presName="matrix" presStyleCnt="0"/>
      <dgm:spPr/>
    </dgm:pt>
    <dgm:pt modelId="{0FE1E524-848E-4351-BDD6-C95825ECEFE0}" type="pres">
      <dgm:prSet presAssocID="{D115C0A2-E1C9-4803-BDDD-7EB5294ABC6E}" presName="tile1" presStyleLbl="node1" presStyleIdx="0" presStyleCnt="4" custScaleX="96296" custScaleY="91429"/>
      <dgm:spPr/>
      <dgm:t>
        <a:bodyPr/>
        <a:lstStyle/>
        <a:p>
          <a:endParaRPr lang="en-US"/>
        </a:p>
      </dgm:t>
    </dgm:pt>
    <dgm:pt modelId="{9F6F09DF-2353-42A7-AE07-4E179CDEAE15}" type="pres">
      <dgm:prSet presAssocID="{D115C0A2-E1C9-4803-BDDD-7EB5294ABC6E}" presName="tile1text" presStyleLbl="node1" presStyleIdx="0" presStyleCnt="4">
        <dgm:presLayoutVars>
          <dgm:chMax val="0"/>
          <dgm:chPref val="0"/>
          <dgm:bulletEnabled val="1"/>
        </dgm:presLayoutVars>
      </dgm:prSet>
      <dgm:spPr/>
      <dgm:t>
        <a:bodyPr/>
        <a:lstStyle/>
        <a:p>
          <a:endParaRPr lang="en-US"/>
        </a:p>
      </dgm:t>
    </dgm:pt>
    <dgm:pt modelId="{77388376-0139-43DB-8626-5773B5696A90}" type="pres">
      <dgm:prSet presAssocID="{D115C0A2-E1C9-4803-BDDD-7EB5294ABC6E}" presName="tile2" presStyleLbl="node1" presStyleIdx="1" presStyleCnt="4" custScaleX="96296" custScaleY="91429"/>
      <dgm:spPr/>
      <dgm:t>
        <a:bodyPr/>
        <a:lstStyle/>
        <a:p>
          <a:endParaRPr lang="en-US"/>
        </a:p>
      </dgm:t>
    </dgm:pt>
    <dgm:pt modelId="{CD40F1CD-51EA-46EE-B063-FEAE439066B2}" type="pres">
      <dgm:prSet presAssocID="{D115C0A2-E1C9-4803-BDDD-7EB5294ABC6E}" presName="tile2text" presStyleLbl="node1" presStyleIdx="1" presStyleCnt="4">
        <dgm:presLayoutVars>
          <dgm:chMax val="0"/>
          <dgm:chPref val="0"/>
          <dgm:bulletEnabled val="1"/>
        </dgm:presLayoutVars>
      </dgm:prSet>
      <dgm:spPr/>
      <dgm:t>
        <a:bodyPr/>
        <a:lstStyle/>
        <a:p>
          <a:endParaRPr lang="en-US"/>
        </a:p>
      </dgm:t>
    </dgm:pt>
    <dgm:pt modelId="{8C684996-A495-4419-B7BB-263407A4AD53}" type="pres">
      <dgm:prSet presAssocID="{D115C0A2-E1C9-4803-BDDD-7EB5294ABC6E}" presName="tile3" presStyleLbl="node1" presStyleIdx="2" presStyleCnt="4" custScaleX="96296" custScaleY="94286"/>
      <dgm:spPr/>
      <dgm:t>
        <a:bodyPr/>
        <a:lstStyle/>
        <a:p>
          <a:endParaRPr lang="en-US"/>
        </a:p>
      </dgm:t>
    </dgm:pt>
    <dgm:pt modelId="{700C171B-312D-42F1-B45B-6563B6D95D57}" type="pres">
      <dgm:prSet presAssocID="{D115C0A2-E1C9-4803-BDDD-7EB5294ABC6E}" presName="tile3text" presStyleLbl="node1" presStyleIdx="2" presStyleCnt="4">
        <dgm:presLayoutVars>
          <dgm:chMax val="0"/>
          <dgm:chPref val="0"/>
          <dgm:bulletEnabled val="1"/>
        </dgm:presLayoutVars>
      </dgm:prSet>
      <dgm:spPr/>
      <dgm:t>
        <a:bodyPr/>
        <a:lstStyle/>
        <a:p>
          <a:endParaRPr lang="en-US"/>
        </a:p>
      </dgm:t>
    </dgm:pt>
    <dgm:pt modelId="{ECD3462E-8404-48C1-9ED6-4F9D47ADDC59}" type="pres">
      <dgm:prSet presAssocID="{D115C0A2-E1C9-4803-BDDD-7EB5294ABC6E}" presName="tile4" presStyleLbl="node1" presStyleIdx="3" presStyleCnt="4" custScaleX="96296" custScaleY="94286"/>
      <dgm:spPr/>
      <dgm:t>
        <a:bodyPr/>
        <a:lstStyle/>
        <a:p>
          <a:endParaRPr lang="en-US"/>
        </a:p>
      </dgm:t>
    </dgm:pt>
    <dgm:pt modelId="{28D079CB-BABB-42E4-83C7-BD652D470035}" type="pres">
      <dgm:prSet presAssocID="{D115C0A2-E1C9-4803-BDDD-7EB5294ABC6E}" presName="tile4text" presStyleLbl="node1" presStyleIdx="3" presStyleCnt="4">
        <dgm:presLayoutVars>
          <dgm:chMax val="0"/>
          <dgm:chPref val="0"/>
          <dgm:bulletEnabled val="1"/>
        </dgm:presLayoutVars>
      </dgm:prSet>
      <dgm:spPr/>
      <dgm:t>
        <a:bodyPr/>
        <a:lstStyle/>
        <a:p>
          <a:endParaRPr lang="en-US"/>
        </a:p>
      </dgm:t>
    </dgm:pt>
    <dgm:pt modelId="{9F2583ED-98CB-4DCD-A714-DAD1D261A478}" type="pres">
      <dgm:prSet presAssocID="{D115C0A2-E1C9-4803-BDDD-7EB5294ABC6E}" presName="centerTile" presStyleLbl="fgShp" presStyleIdx="0" presStyleCnt="1" custScaleX="131086" custScaleY="121739" custLinFactNeighborX="-495" custLinFactNeighborY="-5797">
        <dgm:presLayoutVars>
          <dgm:chMax val="0"/>
          <dgm:chPref val="0"/>
        </dgm:presLayoutVars>
      </dgm:prSet>
      <dgm:spPr/>
      <dgm:t>
        <a:bodyPr/>
        <a:lstStyle/>
        <a:p>
          <a:endParaRPr lang="en-US"/>
        </a:p>
      </dgm:t>
    </dgm:pt>
  </dgm:ptLst>
  <dgm:cxnLst>
    <dgm:cxn modelId="{0972E3F9-18D3-4250-8C8C-9C8628273148}" type="presOf" srcId="{0F5B7FD5-053B-4089-91E9-698A44493490}" destId="{8C684996-A495-4419-B7BB-263407A4AD53}" srcOrd="0" destOrd="0" presId="urn:microsoft.com/office/officeart/2005/8/layout/matrix1"/>
    <dgm:cxn modelId="{E24048DA-CC07-430D-B485-8E0EEFEBB8D4}" srcId="{7FD65538-B02B-4E3A-8DB3-E45CCE2049F1}" destId="{1CCF10EC-D9EA-4B6D-8F7B-DEF489E8388C}" srcOrd="3" destOrd="0" parTransId="{3A0797D1-94A1-4A86-A444-6D95FFECD894}" sibTransId="{2C46255E-7CEE-4E56-B7B0-B5F7D905722B}"/>
    <dgm:cxn modelId="{A2B6FD3D-DCBE-4941-AB13-EF80E69EF2E1}" type="presOf" srcId="{7FD65538-B02B-4E3A-8DB3-E45CCE2049F1}" destId="{9F2583ED-98CB-4DCD-A714-DAD1D261A478}" srcOrd="0" destOrd="0" presId="urn:microsoft.com/office/officeart/2005/8/layout/matrix1"/>
    <dgm:cxn modelId="{BC76CAC8-A17F-4E3D-9B1A-8454F86874DC}" type="presOf" srcId="{BE559C70-FA0B-4A10-B22B-6CD2BE9DE2B8}" destId="{CD40F1CD-51EA-46EE-B063-FEAE439066B2}" srcOrd="1" destOrd="0" presId="urn:microsoft.com/office/officeart/2005/8/layout/matrix1"/>
    <dgm:cxn modelId="{118AD182-32CD-4F0E-A0BA-A9BCAF5B1AD5}" srcId="{7FD65538-B02B-4E3A-8DB3-E45CCE2049F1}" destId="{25BC055E-2416-44A4-9EFF-E62A16DCD16C}" srcOrd="0" destOrd="0" parTransId="{389B1C5B-9947-45AF-8552-01BC7F2FF6EF}" sibTransId="{E639B863-4BA2-4AFE-AC1A-4E86C214F621}"/>
    <dgm:cxn modelId="{1C06F2EE-2DB3-4D95-8B24-7681A4E25A2D}" type="presOf" srcId="{25BC055E-2416-44A4-9EFF-E62A16DCD16C}" destId="{0FE1E524-848E-4351-BDD6-C95825ECEFE0}" srcOrd="0" destOrd="0" presId="urn:microsoft.com/office/officeart/2005/8/layout/matrix1"/>
    <dgm:cxn modelId="{6AAB37E3-D837-4306-9972-CD49D820B17E}" type="presOf" srcId="{25BC055E-2416-44A4-9EFF-E62A16DCD16C}" destId="{9F6F09DF-2353-42A7-AE07-4E179CDEAE15}" srcOrd="1" destOrd="0" presId="urn:microsoft.com/office/officeart/2005/8/layout/matrix1"/>
    <dgm:cxn modelId="{E3CD2B65-02E2-4441-910D-008D309479AA}" type="presOf" srcId="{1CCF10EC-D9EA-4B6D-8F7B-DEF489E8388C}" destId="{ECD3462E-8404-48C1-9ED6-4F9D47ADDC59}" srcOrd="0" destOrd="0" presId="urn:microsoft.com/office/officeart/2005/8/layout/matrix1"/>
    <dgm:cxn modelId="{C9382048-BAF8-4FC6-826B-26C454CC80A4}" type="presOf" srcId="{0F5B7FD5-053B-4089-91E9-698A44493490}" destId="{700C171B-312D-42F1-B45B-6563B6D95D57}" srcOrd="1" destOrd="0" presId="urn:microsoft.com/office/officeart/2005/8/layout/matrix1"/>
    <dgm:cxn modelId="{5A6A7F27-AA06-49AD-BE43-791664A23B83}" srcId="{7FD65538-B02B-4E3A-8DB3-E45CCE2049F1}" destId="{0F5B7FD5-053B-4089-91E9-698A44493490}" srcOrd="2" destOrd="0" parTransId="{5431C599-1224-4C1F-B7E3-A77F231D045E}" sibTransId="{61727350-03D1-449B-8CAF-D07DBFE72458}"/>
    <dgm:cxn modelId="{161DAF43-F0B9-4DDD-AC5A-2B2A676D8183}" type="presOf" srcId="{BE559C70-FA0B-4A10-B22B-6CD2BE9DE2B8}" destId="{77388376-0139-43DB-8626-5773B5696A90}" srcOrd="0" destOrd="0" presId="urn:microsoft.com/office/officeart/2005/8/layout/matrix1"/>
    <dgm:cxn modelId="{78F48067-959F-4CE3-AADC-534F0CB05E00}" type="presOf" srcId="{D115C0A2-E1C9-4803-BDDD-7EB5294ABC6E}" destId="{509C7C0E-EE7C-43DB-AC98-66C03E02739E}" srcOrd="0" destOrd="0" presId="urn:microsoft.com/office/officeart/2005/8/layout/matrix1"/>
    <dgm:cxn modelId="{2237E231-61E1-421C-9EC8-E38BA8225391}" srcId="{7FD65538-B02B-4E3A-8DB3-E45CCE2049F1}" destId="{BE559C70-FA0B-4A10-B22B-6CD2BE9DE2B8}" srcOrd="1" destOrd="0" parTransId="{C896735E-61A5-45E3-8FA4-A47FB3C1F754}" sibTransId="{B3D27241-6E4E-496A-AB3C-D5ABFA2C3781}"/>
    <dgm:cxn modelId="{7CE8B207-7AB9-4E7E-8D4B-759CF2FB37F9}" type="presOf" srcId="{1CCF10EC-D9EA-4B6D-8F7B-DEF489E8388C}" destId="{28D079CB-BABB-42E4-83C7-BD652D470035}" srcOrd="1" destOrd="0" presId="urn:microsoft.com/office/officeart/2005/8/layout/matrix1"/>
    <dgm:cxn modelId="{63BEC805-EE63-40FD-8902-9FB6C7DC08A7}" srcId="{D115C0A2-E1C9-4803-BDDD-7EB5294ABC6E}" destId="{7FD65538-B02B-4E3A-8DB3-E45CCE2049F1}" srcOrd="0" destOrd="0" parTransId="{7315C418-B075-4DE4-9025-64809BFA5D3C}" sibTransId="{8146342F-BD64-4842-A1D5-123C2A1D1A33}"/>
    <dgm:cxn modelId="{CB90739C-D939-44F6-86D9-CA72BCD25FDE}" type="presParOf" srcId="{509C7C0E-EE7C-43DB-AC98-66C03E02739E}" destId="{7EC9DCB7-1D33-423A-9822-6BFA32629D85}" srcOrd="0" destOrd="0" presId="urn:microsoft.com/office/officeart/2005/8/layout/matrix1"/>
    <dgm:cxn modelId="{EA09ED80-C7AE-47B1-8CBF-120632B138B6}" type="presParOf" srcId="{7EC9DCB7-1D33-423A-9822-6BFA32629D85}" destId="{0FE1E524-848E-4351-BDD6-C95825ECEFE0}" srcOrd="0" destOrd="0" presId="urn:microsoft.com/office/officeart/2005/8/layout/matrix1"/>
    <dgm:cxn modelId="{2FAD0FF9-35D8-47EC-BAD0-8425AA90BD50}" type="presParOf" srcId="{7EC9DCB7-1D33-423A-9822-6BFA32629D85}" destId="{9F6F09DF-2353-42A7-AE07-4E179CDEAE15}" srcOrd="1" destOrd="0" presId="urn:microsoft.com/office/officeart/2005/8/layout/matrix1"/>
    <dgm:cxn modelId="{38E60DF1-C624-4597-8624-1886CAD3C1F1}" type="presParOf" srcId="{7EC9DCB7-1D33-423A-9822-6BFA32629D85}" destId="{77388376-0139-43DB-8626-5773B5696A90}" srcOrd="2" destOrd="0" presId="urn:microsoft.com/office/officeart/2005/8/layout/matrix1"/>
    <dgm:cxn modelId="{651F13DF-1303-4F8E-BD99-46F0A0CD49BF}" type="presParOf" srcId="{7EC9DCB7-1D33-423A-9822-6BFA32629D85}" destId="{CD40F1CD-51EA-46EE-B063-FEAE439066B2}" srcOrd="3" destOrd="0" presId="urn:microsoft.com/office/officeart/2005/8/layout/matrix1"/>
    <dgm:cxn modelId="{34EAE91C-C039-4F34-9E1E-5C0C3E950E9E}" type="presParOf" srcId="{7EC9DCB7-1D33-423A-9822-6BFA32629D85}" destId="{8C684996-A495-4419-B7BB-263407A4AD53}" srcOrd="4" destOrd="0" presId="urn:microsoft.com/office/officeart/2005/8/layout/matrix1"/>
    <dgm:cxn modelId="{82A418E1-7C8C-4BDF-9466-AD4934F90BA7}" type="presParOf" srcId="{7EC9DCB7-1D33-423A-9822-6BFA32629D85}" destId="{700C171B-312D-42F1-B45B-6563B6D95D57}" srcOrd="5" destOrd="0" presId="urn:microsoft.com/office/officeart/2005/8/layout/matrix1"/>
    <dgm:cxn modelId="{A7666E6F-4F6D-49BD-A119-31BC5E571249}" type="presParOf" srcId="{7EC9DCB7-1D33-423A-9822-6BFA32629D85}" destId="{ECD3462E-8404-48C1-9ED6-4F9D47ADDC59}" srcOrd="6" destOrd="0" presId="urn:microsoft.com/office/officeart/2005/8/layout/matrix1"/>
    <dgm:cxn modelId="{50AB4678-84B4-4842-BE00-C57FC8AF141B}" type="presParOf" srcId="{7EC9DCB7-1D33-423A-9822-6BFA32629D85}" destId="{28D079CB-BABB-42E4-83C7-BD652D470035}" srcOrd="7" destOrd="0" presId="urn:microsoft.com/office/officeart/2005/8/layout/matrix1"/>
    <dgm:cxn modelId="{48EEA0E9-05BE-4B9C-A520-A01E91F929A9}" type="presParOf" srcId="{509C7C0E-EE7C-43DB-AC98-66C03E02739E}" destId="{9F2583ED-98CB-4DCD-A714-DAD1D261A478}" srcOrd="1" destOrd="0" presId="urn:microsoft.com/office/officeart/2005/8/layout/matrix1"/>
  </dgm:cxnLst>
  <dgm:bg/>
  <dgm:whole/>
</dgm:dataModel>
</file>

<file path=ppt/diagrams/data2.xml><?xml version="1.0" encoding="utf-8"?>
<dgm:dataModel xmlns:dgm="http://schemas.openxmlformats.org/drawingml/2006/diagram" xmlns:a="http://schemas.openxmlformats.org/drawingml/2006/main">
  <dgm:ptLst>
    <dgm:pt modelId="{B70F3E94-9DE0-4138-83B2-DE0E59732F4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5A51147D-3C6F-4DD2-A326-FB26DBE36FC1}">
      <dgm:prSet phldrT="[Text]" custT="1"/>
      <dgm:spPr>
        <a:solidFill>
          <a:srgbClr val="00BBFE"/>
        </a:solidFill>
        <a:ln>
          <a:solidFill>
            <a:srgbClr val="00BBFE"/>
          </a:solidFill>
        </a:ln>
      </dgm:spPr>
      <dgm:t>
        <a:bodyPr/>
        <a:lstStyle/>
        <a:p>
          <a:r>
            <a:rPr lang="en-US" sz="1200" b="1" dirty="0" smtClean="0"/>
            <a:t>Faster Computers</a:t>
          </a:r>
          <a:endParaRPr lang="en-GB" sz="1200" b="1" dirty="0"/>
        </a:p>
      </dgm:t>
    </dgm:pt>
    <dgm:pt modelId="{B8D06EEC-2431-4A80-9712-CC7BEC3FA326}" type="parTrans" cxnId="{FC1B5394-CA88-4319-98DD-B4EBFFA6180E}">
      <dgm:prSet/>
      <dgm:spPr/>
      <dgm:t>
        <a:bodyPr/>
        <a:lstStyle/>
        <a:p>
          <a:endParaRPr lang="en-GB"/>
        </a:p>
      </dgm:t>
    </dgm:pt>
    <dgm:pt modelId="{7460DDC4-39ED-475D-8A53-F016DC717062}" type="sibTrans" cxnId="{FC1B5394-CA88-4319-98DD-B4EBFFA6180E}">
      <dgm:prSet/>
      <dgm:spPr/>
      <dgm:t>
        <a:bodyPr/>
        <a:lstStyle/>
        <a:p>
          <a:endParaRPr lang="en-GB"/>
        </a:p>
      </dgm:t>
    </dgm:pt>
    <dgm:pt modelId="{58575277-2728-4216-A568-E5924DD4C0D4}">
      <dgm:prSet phldrT="[Text]" custT="1"/>
      <dgm:spPr>
        <a:noFill/>
        <a:ln w="19050">
          <a:solidFill>
            <a:srgbClr val="00BBFE">
              <a:alpha val="90000"/>
            </a:srgbClr>
          </a:solidFill>
        </a:ln>
      </dgm:spPr>
      <dgm:t>
        <a:bodyPr/>
        <a:lstStyle/>
        <a:p>
          <a:pPr algn="just">
            <a:lnSpc>
              <a:spcPct val="130000"/>
            </a:lnSpc>
          </a:pPr>
          <a:r>
            <a:rPr lang="en-GB" sz="1100" b="1" dirty="0" smtClean="0"/>
            <a:t>Circuitry:</a:t>
          </a:r>
          <a:r>
            <a:rPr lang="en-GB" sz="1100" dirty="0" smtClean="0"/>
            <a:t> Getting smaller, faster, more reliable, cheaper for executing a unit of instruction</a:t>
          </a:r>
          <a:endParaRPr lang="en-GB" sz="1100" dirty="0"/>
        </a:p>
      </dgm:t>
    </dgm:pt>
    <dgm:pt modelId="{071A38E4-E7AE-4111-A022-E7474108A73F}" type="parTrans" cxnId="{9EB3B545-8A76-4467-B24E-785FCCF9E7E5}">
      <dgm:prSet/>
      <dgm:spPr/>
      <dgm:t>
        <a:bodyPr/>
        <a:lstStyle/>
        <a:p>
          <a:endParaRPr lang="en-GB"/>
        </a:p>
      </dgm:t>
    </dgm:pt>
    <dgm:pt modelId="{C40134F8-C367-4D03-8BAC-A443DAC9A4CF}" type="sibTrans" cxnId="{9EB3B545-8A76-4467-B24E-785FCCF9E7E5}">
      <dgm:prSet/>
      <dgm:spPr/>
      <dgm:t>
        <a:bodyPr/>
        <a:lstStyle/>
        <a:p>
          <a:endParaRPr lang="en-GB"/>
        </a:p>
      </dgm:t>
    </dgm:pt>
    <dgm:pt modelId="{859ABC06-CC73-4EA2-A1F1-2509F267AFFB}">
      <dgm:prSet phldrT="[Text]" custT="1"/>
      <dgm:spPr>
        <a:solidFill>
          <a:srgbClr val="00BBFE"/>
        </a:solidFill>
        <a:ln>
          <a:solidFill>
            <a:srgbClr val="00BBFE"/>
          </a:solidFill>
        </a:ln>
      </dgm:spPr>
      <dgm:t>
        <a:bodyPr/>
        <a:lstStyle/>
        <a:p>
          <a:r>
            <a:rPr lang="en-GB" sz="1200" b="1" dirty="0" smtClean="0"/>
            <a:t>Decreasing Size</a:t>
          </a:r>
          <a:endParaRPr lang="en-GB" sz="1200" b="1" dirty="0"/>
        </a:p>
      </dgm:t>
    </dgm:pt>
    <dgm:pt modelId="{F0D5B428-2C76-4583-8073-BE63A585359D}" type="parTrans" cxnId="{B1D31F09-A529-40B1-BCEA-C0569FC048AF}">
      <dgm:prSet/>
      <dgm:spPr/>
      <dgm:t>
        <a:bodyPr/>
        <a:lstStyle/>
        <a:p>
          <a:endParaRPr lang="en-GB"/>
        </a:p>
      </dgm:t>
    </dgm:pt>
    <dgm:pt modelId="{4C1A747E-881C-417C-B3CA-F5902A06D1A0}" type="sibTrans" cxnId="{B1D31F09-A529-40B1-BCEA-C0569FC048AF}">
      <dgm:prSet/>
      <dgm:spPr/>
      <dgm:t>
        <a:bodyPr/>
        <a:lstStyle/>
        <a:p>
          <a:endParaRPr lang="en-GB"/>
        </a:p>
      </dgm:t>
    </dgm:pt>
    <dgm:pt modelId="{78FE9825-6B3A-4C95-AE5F-46FF9F96FED8}">
      <dgm:prSet phldrT="[Text]" custT="1"/>
      <dgm:spPr>
        <a:noFill/>
        <a:ln w="19050">
          <a:solidFill>
            <a:srgbClr val="00BBFE">
              <a:alpha val="90000"/>
            </a:srgbClr>
          </a:solidFill>
        </a:ln>
      </dgm:spPr>
      <dgm:t>
        <a:bodyPr/>
        <a:lstStyle/>
        <a:p>
          <a:pPr algn="just">
            <a:lnSpc>
              <a:spcPct val="150000"/>
            </a:lnSpc>
          </a:pPr>
          <a:r>
            <a:rPr lang="en-GB" sz="1100" b="1" dirty="0" smtClean="0"/>
            <a:t>Miniaturizatio</a:t>
          </a:r>
          <a:r>
            <a:rPr lang="en-GB" sz="1100" dirty="0" smtClean="0"/>
            <a:t>n – television camera and transmitter on </a:t>
          </a:r>
          <a:r>
            <a:rPr lang="en-GB" sz="1100" dirty="0" err="1" smtClean="0"/>
            <a:t>nanobot</a:t>
          </a:r>
          <a:endParaRPr lang="en-GB" sz="1100" dirty="0"/>
        </a:p>
      </dgm:t>
    </dgm:pt>
    <dgm:pt modelId="{4BF81780-1590-4108-B2B7-39F5C1B0C6F4}" type="parTrans" cxnId="{80D4B62E-B0EE-40AE-84E0-6F050CBD8258}">
      <dgm:prSet/>
      <dgm:spPr/>
      <dgm:t>
        <a:bodyPr/>
        <a:lstStyle/>
        <a:p>
          <a:endParaRPr lang="en-GB"/>
        </a:p>
      </dgm:t>
    </dgm:pt>
    <dgm:pt modelId="{C2E03132-E6DF-4869-8155-79FBC540A522}" type="sibTrans" cxnId="{80D4B62E-B0EE-40AE-84E0-6F050CBD8258}">
      <dgm:prSet/>
      <dgm:spPr/>
      <dgm:t>
        <a:bodyPr/>
        <a:lstStyle/>
        <a:p>
          <a:endParaRPr lang="en-GB"/>
        </a:p>
      </dgm:t>
    </dgm:pt>
    <dgm:pt modelId="{689D6AFD-AFB9-4BA9-8B55-0660231A6707}">
      <dgm:prSet phldrT="[Text]" custT="1"/>
      <dgm:spPr>
        <a:solidFill>
          <a:srgbClr val="00BBFE"/>
        </a:solidFill>
        <a:ln>
          <a:solidFill>
            <a:srgbClr val="00BBFE"/>
          </a:solidFill>
        </a:ln>
      </dgm:spPr>
      <dgm:t>
        <a:bodyPr/>
        <a:lstStyle/>
        <a:p>
          <a:r>
            <a:rPr lang="en-US" sz="1200" b="1" dirty="0" smtClean="0"/>
            <a:t>Connectivity</a:t>
          </a:r>
          <a:endParaRPr lang="en-GB" sz="1200" b="1" dirty="0"/>
        </a:p>
      </dgm:t>
    </dgm:pt>
    <dgm:pt modelId="{61CAC77F-2CF2-4EE1-9B5B-08C46001C668}" type="parTrans" cxnId="{F81AFC59-FBFC-4B86-BB4A-0664EBC92DEC}">
      <dgm:prSet/>
      <dgm:spPr/>
      <dgm:t>
        <a:bodyPr/>
        <a:lstStyle/>
        <a:p>
          <a:endParaRPr lang="en-GB"/>
        </a:p>
      </dgm:t>
    </dgm:pt>
    <dgm:pt modelId="{6D0E33F6-EB5A-4BC7-A2E4-C71FA6B50550}" type="sibTrans" cxnId="{F81AFC59-FBFC-4B86-BB4A-0664EBC92DEC}">
      <dgm:prSet/>
      <dgm:spPr/>
      <dgm:t>
        <a:bodyPr/>
        <a:lstStyle/>
        <a:p>
          <a:endParaRPr lang="en-GB"/>
        </a:p>
      </dgm:t>
    </dgm:pt>
    <dgm:pt modelId="{E15DD98B-D385-4324-8BDD-6F4FC6EC4703}">
      <dgm:prSet phldrT="[Text]" custT="1"/>
      <dgm:spPr>
        <a:noFill/>
        <a:ln w="19050">
          <a:solidFill>
            <a:srgbClr val="00BBFE">
              <a:alpha val="90000"/>
            </a:srgbClr>
          </a:solidFill>
        </a:ln>
      </dgm:spPr>
      <dgm:t>
        <a:bodyPr/>
        <a:lstStyle/>
        <a:p>
          <a:pPr algn="just">
            <a:lnSpc>
              <a:spcPct val="130000"/>
            </a:lnSpc>
          </a:pPr>
          <a:r>
            <a:rPr lang="en-GB" sz="1100" b="1" dirty="0" smtClean="0"/>
            <a:t>Multitasking</a:t>
          </a:r>
          <a:r>
            <a:rPr lang="en-GB" sz="1100" dirty="0" smtClean="0"/>
            <a:t> ability to execute more than one program at the same time</a:t>
          </a:r>
        </a:p>
      </dgm:t>
    </dgm:pt>
    <dgm:pt modelId="{573DC6E4-1545-47F6-8602-116D2CE1872B}" type="parTrans" cxnId="{940EE729-EFE2-414B-A238-3B0990E4335E}">
      <dgm:prSet/>
      <dgm:spPr/>
      <dgm:t>
        <a:bodyPr/>
        <a:lstStyle/>
        <a:p>
          <a:endParaRPr lang="en-GB"/>
        </a:p>
      </dgm:t>
    </dgm:pt>
    <dgm:pt modelId="{373BAB52-342F-4D6A-9FAC-A30E11B298C8}" type="sibTrans" cxnId="{940EE729-EFE2-414B-A238-3B0990E4335E}">
      <dgm:prSet/>
      <dgm:spPr/>
      <dgm:t>
        <a:bodyPr/>
        <a:lstStyle/>
        <a:p>
          <a:endParaRPr lang="en-GB"/>
        </a:p>
      </dgm:t>
    </dgm:pt>
    <dgm:pt modelId="{64FBBB4F-8B82-4BB2-8E49-7B70167390D9}">
      <dgm:prSet custT="1"/>
      <dgm:spPr>
        <a:noFill/>
        <a:ln w="19050">
          <a:solidFill>
            <a:srgbClr val="00BBFE">
              <a:alpha val="90000"/>
            </a:srgbClr>
          </a:solidFill>
        </a:ln>
      </dgm:spPr>
      <dgm:t>
        <a:bodyPr/>
        <a:lstStyle/>
        <a:p>
          <a:pPr algn="just">
            <a:lnSpc>
              <a:spcPct val="130000"/>
            </a:lnSpc>
          </a:pPr>
          <a:r>
            <a:rPr lang="en-GB" sz="1100" b="1" dirty="0" smtClean="0"/>
            <a:t>Memory: </a:t>
          </a:r>
          <a:r>
            <a:rPr lang="en-GB" sz="1100" b="0" dirty="0" smtClean="0"/>
            <a:t>Getting </a:t>
          </a:r>
          <a:r>
            <a:rPr lang="en-GB" sz="1100" dirty="0" smtClean="0"/>
            <a:t>larger capacity, smaller physical size, faster access, cheaper for a unit of storage</a:t>
          </a:r>
          <a:endParaRPr lang="en-GB" sz="1100" dirty="0"/>
        </a:p>
      </dgm:t>
    </dgm:pt>
    <dgm:pt modelId="{EDAD28FD-E391-4FE7-BA34-A29630007A40}" type="parTrans" cxnId="{8E7693DA-BF10-4617-B7DC-ED26B4B6C23B}">
      <dgm:prSet/>
      <dgm:spPr/>
      <dgm:t>
        <a:bodyPr/>
        <a:lstStyle/>
        <a:p>
          <a:endParaRPr lang="en-GB"/>
        </a:p>
      </dgm:t>
    </dgm:pt>
    <dgm:pt modelId="{66C3523B-2B96-4B5A-B93B-B5D87D537261}" type="sibTrans" cxnId="{8E7693DA-BF10-4617-B7DC-ED26B4B6C23B}">
      <dgm:prSet/>
      <dgm:spPr/>
      <dgm:t>
        <a:bodyPr/>
        <a:lstStyle/>
        <a:p>
          <a:endParaRPr lang="en-GB"/>
        </a:p>
      </dgm:t>
    </dgm:pt>
    <dgm:pt modelId="{F9F528A5-0D26-431E-901D-3B59D5FDA70A}">
      <dgm:prSet custT="1"/>
      <dgm:spPr>
        <a:noFill/>
        <a:ln w="19050">
          <a:solidFill>
            <a:srgbClr val="00BBFE">
              <a:alpha val="90000"/>
            </a:srgbClr>
          </a:solidFill>
        </a:ln>
      </dgm:spPr>
      <dgm:t>
        <a:bodyPr/>
        <a:lstStyle/>
        <a:p>
          <a:pPr algn="just">
            <a:lnSpc>
              <a:spcPct val="130000"/>
            </a:lnSpc>
          </a:pPr>
          <a:r>
            <a:rPr lang="en-GB" sz="1100" b="1" dirty="0" smtClean="0"/>
            <a:t>Disk capacity, networking speed, pixels </a:t>
          </a:r>
          <a:r>
            <a:rPr lang="en-GB" sz="1100" dirty="0" smtClean="0"/>
            <a:t>on displays all increasing</a:t>
          </a:r>
          <a:endParaRPr lang="en-GB" sz="1100" dirty="0"/>
        </a:p>
      </dgm:t>
    </dgm:pt>
    <dgm:pt modelId="{18538CAB-CB4D-48BB-BCC1-48BEB821AFD3}" type="parTrans" cxnId="{4A1184AB-E512-46CB-8C77-768794441484}">
      <dgm:prSet/>
      <dgm:spPr/>
      <dgm:t>
        <a:bodyPr/>
        <a:lstStyle/>
        <a:p>
          <a:endParaRPr lang="en-GB"/>
        </a:p>
      </dgm:t>
    </dgm:pt>
    <dgm:pt modelId="{0FC58D2B-55B8-4144-AE36-FCA9386BC57E}" type="sibTrans" cxnId="{4A1184AB-E512-46CB-8C77-768794441484}">
      <dgm:prSet/>
      <dgm:spPr/>
      <dgm:t>
        <a:bodyPr/>
        <a:lstStyle/>
        <a:p>
          <a:endParaRPr lang="en-GB"/>
        </a:p>
      </dgm:t>
    </dgm:pt>
    <dgm:pt modelId="{66BB5C25-E246-46CC-B9CA-59DCBFFF68C0}">
      <dgm:prSet custT="1"/>
      <dgm:spPr>
        <a:noFill/>
        <a:ln w="19050">
          <a:solidFill>
            <a:srgbClr val="00BBFE">
              <a:alpha val="90000"/>
            </a:srgbClr>
          </a:solidFill>
        </a:ln>
      </dgm:spPr>
      <dgm:t>
        <a:bodyPr/>
        <a:lstStyle/>
        <a:p>
          <a:pPr algn="just">
            <a:lnSpc>
              <a:spcPct val="150000"/>
            </a:lnSpc>
          </a:pPr>
          <a:r>
            <a:rPr lang="en-GB" sz="1100" b="1" dirty="0" smtClean="0"/>
            <a:t>Lower Cost </a:t>
          </a:r>
          <a:r>
            <a:rPr lang="en-GB" sz="1100" dirty="0" smtClean="0"/>
            <a:t>– for same function and speed</a:t>
          </a:r>
          <a:endParaRPr lang="en-GB" sz="1100" dirty="0"/>
        </a:p>
      </dgm:t>
    </dgm:pt>
    <dgm:pt modelId="{A9DBCA9A-3023-4DE6-A98F-41D70B5B8334}" type="parTrans" cxnId="{B3E9D789-25C2-43EF-B475-E9F84D88E6C9}">
      <dgm:prSet/>
      <dgm:spPr/>
      <dgm:t>
        <a:bodyPr/>
        <a:lstStyle/>
        <a:p>
          <a:endParaRPr lang="en-GB"/>
        </a:p>
      </dgm:t>
    </dgm:pt>
    <dgm:pt modelId="{0E2F0550-10C6-4DC0-B6A0-95D42DAFEB12}" type="sibTrans" cxnId="{B3E9D789-25C2-43EF-B475-E9F84D88E6C9}">
      <dgm:prSet/>
      <dgm:spPr/>
      <dgm:t>
        <a:bodyPr/>
        <a:lstStyle/>
        <a:p>
          <a:endParaRPr lang="en-GB"/>
        </a:p>
      </dgm:t>
    </dgm:pt>
    <dgm:pt modelId="{635AD5EA-D34B-4BBD-9171-50F878EB8793}">
      <dgm:prSet phldrT="[Text]" custT="1"/>
      <dgm:spPr>
        <a:solidFill>
          <a:srgbClr val="00BBFE"/>
        </a:solidFill>
        <a:ln>
          <a:solidFill>
            <a:srgbClr val="00BBFE"/>
          </a:solidFill>
        </a:ln>
      </dgm:spPr>
      <dgm:t>
        <a:bodyPr/>
        <a:lstStyle/>
        <a:p>
          <a:r>
            <a:rPr lang="en-US" sz="1200" b="1" dirty="0" smtClean="0"/>
            <a:t>Massive Multi-processing</a:t>
          </a:r>
          <a:endParaRPr lang="en-GB" sz="1200" b="1" dirty="0"/>
        </a:p>
      </dgm:t>
    </dgm:pt>
    <dgm:pt modelId="{CEAA5E9D-4BDF-46D5-9F19-6D469F96A9F6}" type="parTrans" cxnId="{2666B9DC-68A4-4C4B-8CE4-CA53A7570026}">
      <dgm:prSet/>
      <dgm:spPr/>
      <dgm:t>
        <a:bodyPr/>
        <a:lstStyle/>
        <a:p>
          <a:endParaRPr lang="en-GB"/>
        </a:p>
      </dgm:t>
    </dgm:pt>
    <dgm:pt modelId="{7F97F2F8-3AB2-4E2C-96F9-ED5A037788A7}" type="sibTrans" cxnId="{2666B9DC-68A4-4C4B-8CE4-CA53A7570026}">
      <dgm:prSet/>
      <dgm:spPr/>
      <dgm:t>
        <a:bodyPr/>
        <a:lstStyle/>
        <a:p>
          <a:endParaRPr lang="en-GB"/>
        </a:p>
      </dgm:t>
    </dgm:pt>
    <dgm:pt modelId="{185A10CB-4FE8-42E1-B0E3-8A4A7B4F7343}">
      <dgm:prSet custT="1"/>
      <dgm:spPr>
        <a:noFill/>
        <a:ln w="19050">
          <a:solidFill>
            <a:srgbClr val="00BBFE">
              <a:alpha val="90000"/>
            </a:srgbClr>
          </a:solidFill>
        </a:ln>
      </dgm:spPr>
      <dgm:t>
        <a:bodyPr/>
        <a:lstStyle/>
        <a:p>
          <a:pPr algn="just">
            <a:lnSpc>
              <a:spcPct val="150000"/>
            </a:lnSpc>
          </a:pPr>
          <a:r>
            <a:rPr lang="en-GB" sz="1100" b="1" dirty="0" smtClean="0"/>
            <a:t>Neural networks</a:t>
          </a:r>
          <a:endParaRPr lang="en-GB" sz="1100" b="1" dirty="0"/>
        </a:p>
      </dgm:t>
    </dgm:pt>
    <dgm:pt modelId="{EDC06956-F575-42EA-A3F6-FFBD50F4E1DB}" type="parTrans" cxnId="{64C3F158-BA5C-46C1-995A-30580FB356B3}">
      <dgm:prSet/>
      <dgm:spPr/>
      <dgm:t>
        <a:bodyPr/>
        <a:lstStyle/>
        <a:p>
          <a:endParaRPr lang="en-GB"/>
        </a:p>
      </dgm:t>
    </dgm:pt>
    <dgm:pt modelId="{C76A478C-766A-40DE-853B-DE86DAE8AEA0}" type="sibTrans" cxnId="{64C3F158-BA5C-46C1-995A-30580FB356B3}">
      <dgm:prSet/>
      <dgm:spPr/>
      <dgm:t>
        <a:bodyPr/>
        <a:lstStyle/>
        <a:p>
          <a:endParaRPr lang="en-GB"/>
        </a:p>
      </dgm:t>
    </dgm:pt>
    <dgm:pt modelId="{5CF2F56F-43AF-4197-AE56-E7A743E22FF8}">
      <dgm:prSet custT="1"/>
      <dgm:spPr>
        <a:noFill/>
        <a:ln w="19050">
          <a:solidFill>
            <a:srgbClr val="00BBFE">
              <a:alpha val="90000"/>
            </a:srgbClr>
          </a:solidFill>
        </a:ln>
      </dgm:spPr>
      <dgm:t>
        <a:bodyPr/>
        <a:lstStyle/>
        <a:p>
          <a:pPr algn="just">
            <a:lnSpc>
              <a:spcPct val="150000"/>
            </a:lnSpc>
          </a:pPr>
          <a:r>
            <a:rPr lang="en-GB" sz="1100" dirty="0" smtClean="0"/>
            <a:t>-  collections of mathematical models</a:t>
          </a:r>
          <a:endParaRPr lang="en-GB" sz="1100" dirty="0"/>
        </a:p>
      </dgm:t>
    </dgm:pt>
    <dgm:pt modelId="{D5BDBD7E-8424-4122-B386-F81EB59AFC8C}" type="parTrans" cxnId="{4726171B-321A-4497-9E4C-CEDA47A1158B}">
      <dgm:prSet/>
      <dgm:spPr/>
      <dgm:t>
        <a:bodyPr/>
        <a:lstStyle/>
        <a:p>
          <a:endParaRPr lang="en-GB"/>
        </a:p>
      </dgm:t>
    </dgm:pt>
    <dgm:pt modelId="{3FBAC224-E770-430B-AEEE-E45461FC20C1}" type="sibTrans" cxnId="{4726171B-321A-4497-9E4C-CEDA47A1158B}">
      <dgm:prSet/>
      <dgm:spPr/>
      <dgm:t>
        <a:bodyPr/>
        <a:lstStyle/>
        <a:p>
          <a:endParaRPr lang="en-GB"/>
        </a:p>
      </dgm:t>
    </dgm:pt>
    <dgm:pt modelId="{FB77C1E7-C263-40A1-8E04-713AC3C9EB75}">
      <dgm:prSet custT="1"/>
      <dgm:spPr>
        <a:noFill/>
        <a:ln w="19050">
          <a:solidFill>
            <a:srgbClr val="00BBFE">
              <a:alpha val="90000"/>
            </a:srgbClr>
          </a:solidFill>
        </a:ln>
      </dgm:spPr>
      <dgm:t>
        <a:bodyPr/>
        <a:lstStyle/>
        <a:p>
          <a:pPr algn="just">
            <a:lnSpc>
              <a:spcPct val="150000"/>
            </a:lnSpc>
          </a:pPr>
          <a:r>
            <a:rPr lang="en-GB" sz="1100" dirty="0" smtClean="0"/>
            <a:t>- emulate some observed properties of biological nervous systems</a:t>
          </a:r>
        </a:p>
      </dgm:t>
    </dgm:pt>
    <dgm:pt modelId="{A174D11D-188A-4B78-AF10-A4B4B7459D97}" type="parTrans" cxnId="{DCF117A7-6885-4F48-A318-E8B18826CE8D}">
      <dgm:prSet/>
      <dgm:spPr/>
      <dgm:t>
        <a:bodyPr/>
        <a:lstStyle/>
        <a:p>
          <a:endParaRPr lang="en-GB"/>
        </a:p>
      </dgm:t>
    </dgm:pt>
    <dgm:pt modelId="{7FA2029D-BC83-4517-B742-5D632827D925}" type="sibTrans" cxnId="{DCF117A7-6885-4F48-A318-E8B18826CE8D}">
      <dgm:prSet/>
      <dgm:spPr/>
      <dgm:t>
        <a:bodyPr/>
        <a:lstStyle/>
        <a:p>
          <a:endParaRPr lang="en-GB"/>
        </a:p>
      </dgm:t>
    </dgm:pt>
    <dgm:pt modelId="{BE4F7F84-A52E-4628-901B-D9B0C4FAF81B}">
      <dgm:prSet custT="1"/>
      <dgm:spPr>
        <a:noFill/>
        <a:ln w="19050">
          <a:solidFill>
            <a:srgbClr val="00BBFE">
              <a:alpha val="90000"/>
            </a:srgbClr>
          </a:solidFill>
        </a:ln>
      </dgm:spPr>
      <dgm:t>
        <a:bodyPr/>
        <a:lstStyle/>
        <a:p>
          <a:pPr algn="just">
            <a:lnSpc>
              <a:spcPct val="150000"/>
            </a:lnSpc>
          </a:pPr>
          <a:r>
            <a:rPr lang="en-GB" sz="1100" dirty="0" smtClean="0"/>
            <a:t>- draw on analogies of adaptive biological learning</a:t>
          </a:r>
        </a:p>
      </dgm:t>
    </dgm:pt>
    <dgm:pt modelId="{CFFDC099-D217-4685-ADB1-6D4ECB3FB0E9}" type="parTrans" cxnId="{07483879-C8DC-4CC3-BEFA-C4BEF3F8A0EF}">
      <dgm:prSet/>
      <dgm:spPr/>
      <dgm:t>
        <a:bodyPr/>
        <a:lstStyle/>
        <a:p>
          <a:endParaRPr lang="en-GB"/>
        </a:p>
      </dgm:t>
    </dgm:pt>
    <dgm:pt modelId="{DFFC4E79-F565-45D5-A4E2-3AF25740A32F}" type="sibTrans" cxnId="{07483879-C8DC-4CC3-BEFA-C4BEF3F8A0EF}">
      <dgm:prSet/>
      <dgm:spPr/>
      <dgm:t>
        <a:bodyPr/>
        <a:lstStyle/>
        <a:p>
          <a:endParaRPr lang="en-GB"/>
        </a:p>
      </dgm:t>
    </dgm:pt>
    <dgm:pt modelId="{7FA4A12C-90C7-4018-B817-28F15854A22E}">
      <dgm:prSet custT="1"/>
      <dgm:spPr>
        <a:noFill/>
        <a:ln w="19050">
          <a:solidFill>
            <a:srgbClr val="00BBFE">
              <a:alpha val="90000"/>
            </a:srgbClr>
          </a:solidFill>
        </a:ln>
      </dgm:spPr>
      <dgm:t>
        <a:bodyPr/>
        <a:lstStyle/>
        <a:p>
          <a:pPr algn="just">
            <a:lnSpc>
              <a:spcPct val="130000"/>
            </a:lnSpc>
          </a:pPr>
          <a:r>
            <a:rPr lang="en-GB" sz="1100" b="1" dirty="0" smtClean="0"/>
            <a:t>Multiprocessing</a:t>
          </a:r>
          <a:r>
            <a:rPr lang="en-GB" sz="1100" dirty="0" smtClean="0"/>
            <a:t> Independent tasks can be handled by separate processors executing concurrently</a:t>
          </a:r>
        </a:p>
      </dgm:t>
    </dgm:pt>
    <dgm:pt modelId="{CF7E5287-8DAB-4561-AFBA-BABF0CD12816}" type="parTrans" cxnId="{4A0D9A62-80B0-4F54-AF47-A111B2A8CB48}">
      <dgm:prSet/>
      <dgm:spPr/>
      <dgm:t>
        <a:bodyPr/>
        <a:lstStyle/>
        <a:p>
          <a:endParaRPr lang="en-GB"/>
        </a:p>
      </dgm:t>
    </dgm:pt>
    <dgm:pt modelId="{F7FABFC2-8625-4E01-9740-810C93055148}" type="sibTrans" cxnId="{4A0D9A62-80B0-4F54-AF47-A111B2A8CB48}">
      <dgm:prSet/>
      <dgm:spPr/>
      <dgm:t>
        <a:bodyPr/>
        <a:lstStyle/>
        <a:p>
          <a:endParaRPr lang="en-GB"/>
        </a:p>
      </dgm:t>
    </dgm:pt>
    <dgm:pt modelId="{55E60D1A-5CF4-4FA2-9BA5-7BBBE10D66C0}">
      <dgm:prSet custT="1"/>
      <dgm:spPr>
        <a:noFill/>
        <a:ln w="19050">
          <a:solidFill>
            <a:srgbClr val="00BBFE">
              <a:alpha val="90000"/>
            </a:srgbClr>
          </a:solidFill>
        </a:ln>
      </dgm:spPr>
      <dgm:t>
        <a:bodyPr/>
        <a:lstStyle/>
        <a:p>
          <a:pPr algn="just">
            <a:lnSpc>
              <a:spcPct val="130000"/>
            </a:lnSpc>
          </a:pPr>
          <a:r>
            <a:rPr lang="en-GB" sz="1100" b="1" dirty="0" smtClean="0"/>
            <a:t>Virtual reality </a:t>
          </a:r>
          <a:r>
            <a:rPr lang="en-GB" sz="1100" dirty="0" smtClean="0"/>
            <a:t>allows an observer to act in synthetic, computer generated worlds</a:t>
          </a:r>
        </a:p>
      </dgm:t>
    </dgm:pt>
    <dgm:pt modelId="{267A26F7-E3F0-4212-8459-BD9B1FCDA877}" type="parTrans" cxnId="{C7EDDFBF-714C-4186-AB04-DE23892FF079}">
      <dgm:prSet/>
      <dgm:spPr/>
      <dgm:t>
        <a:bodyPr/>
        <a:lstStyle/>
        <a:p>
          <a:endParaRPr lang="en-GB"/>
        </a:p>
      </dgm:t>
    </dgm:pt>
    <dgm:pt modelId="{12113DB3-5E60-40C4-9315-8817CD76095F}" type="sibTrans" cxnId="{C7EDDFBF-714C-4186-AB04-DE23892FF079}">
      <dgm:prSet/>
      <dgm:spPr/>
      <dgm:t>
        <a:bodyPr/>
        <a:lstStyle/>
        <a:p>
          <a:endParaRPr lang="en-GB"/>
        </a:p>
      </dgm:t>
    </dgm:pt>
    <dgm:pt modelId="{76DF46A3-8A21-4498-94FA-FEFA68A2AF98}" type="pres">
      <dgm:prSet presAssocID="{B70F3E94-9DE0-4138-83B2-DE0E59732F46}" presName="Name0" presStyleCnt="0">
        <dgm:presLayoutVars>
          <dgm:dir/>
          <dgm:animLvl val="lvl"/>
          <dgm:resizeHandles val="exact"/>
        </dgm:presLayoutVars>
      </dgm:prSet>
      <dgm:spPr/>
      <dgm:t>
        <a:bodyPr/>
        <a:lstStyle/>
        <a:p>
          <a:endParaRPr lang="en-GB"/>
        </a:p>
      </dgm:t>
    </dgm:pt>
    <dgm:pt modelId="{A84B99E8-01A8-40BC-BD75-84698594818D}" type="pres">
      <dgm:prSet presAssocID="{5A51147D-3C6F-4DD2-A326-FB26DBE36FC1}" presName="composite" presStyleCnt="0"/>
      <dgm:spPr/>
    </dgm:pt>
    <dgm:pt modelId="{198F5B2E-4243-4451-8C6B-F008F44021B8}" type="pres">
      <dgm:prSet presAssocID="{5A51147D-3C6F-4DD2-A326-FB26DBE36FC1}" presName="parTx" presStyleLbl="alignNode1" presStyleIdx="0" presStyleCnt="4" custScaleY="76798">
        <dgm:presLayoutVars>
          <dgm:chMax val="0"/>
          <dgm:chPref val="0"/>
          <dgm:bulletEnabled val="1"/>
        </dgm:presLayoutVars>
      </dgm:prSet>
      <dgm:spPr/>
      <dgm:t>
        <a:bodyPr/>
        <a:lstStyle/>
        <a:p>
          <a:endParaRPr lang="en-GB"/>
        </a:p>
      </dgm:t>
    </dgm:pt>
    <dgm:pt modelId="{93E1E861-566C-48FA-B450-6665E8EDAAD9}" type="pres">
      <dgm:prSet presAssocID="{5A51147D-3C6F-4DD2-A326-FB26DBE36FC1}" presName="desTx" presStyleLbl="alignAccFollowNode1" presStyleIdx="0" presStyleCnt="4">
        <dgm:presLayoutVars>
          <dgm:bulletEnabled val="1"/>
        </dgm:presLayoutVars>
      </dgm:prSet>
      <dgm:spPr/>
      <dgm:t>
        <a:bodyPr/>
        <a:lstStyle/>
        <a:p>
          <a:endParaRPr lang="en-GB"/>
        </a:p>
      </dgm:t>
    </dgm:pt>
    <dgm:pt modelId="{349106EC-909A-4BB8-9834-68A02DE33967}" type="pres">
      <dgm:prSet presAssocID="{7460DDC4-39ED-475D-8A53-F016DC717062}" presName="space" presStyleCnt="0"/>
      <dgm:spPr/>
    </dgm:pt>
    <dgm:pt modelId="{8656033E-209A-42FF-94DF-8152D87926FA}" type="pres">
      <dgm:prSet presAssocID="{859ABC06-CC73-4EA2-A1F1-2509F267AFFB}" presName="composite" presStyleCnt="0"/>
      <dgm:spPr/>
    </dgm:pt>
    <dgm:pt modelId="{E43399C9-C39F-420F-97F4-97EB7669C370}" type="pres">
      <dgm:prSet presAssocID="{859ABC06-CC73-4EA2-A1F1-2509F267AFFB}" presName="parTx" presStyleLbl="alignNode1" presStyleIdx="1" presStyleCnt="4" custScaleY="76798">
        <dgm:presLayoutVars>
          <dgm:chMax val="0"/>
          <dgm:chPref val="0"/>
          <dgm:bulletEnabled val="1"/>
        </dgm:presLayoutVars>
      </dgm:prSet>
      <dgm:spPr/>
      <dgm:t>
        <a:bodyPr/>
        <a:lstStyle/>
        <a:p>
          <a:endParaRPr lang="en-GB"/>
        </a:p>
      </dgm:t>
    </dgm:pt>
    <dgm:pt modelId="{A7C437E6-E434-4432-80EC-FBB31941E14E}" type="pres">
      <dgm:prSet presAssocID="{859ABC06-CC73-4EA2-A1F1-2509F267AFFB}" presName="desTx" presStyleLbl="alignAccFollowNode1" presStyleIdx="1" presStyleCnt="4">
        <dgm:presLayoutVars>
          <dgm:bulletEnabled val="1"/>
        </dgm:presLayoutVars>
      </dgm:prSet>
      <dgm:spPr/>
      <dgm:t>
        <a:bodyPr/>
        <a:lstStyle/>
        <a:p>
          <a:endParaRPr lang="en-GB"/>
        </a:p>
      </dgm:t>
    </dgm:pt>
    <dgm:pt modelId="{99F21E89-EA72-4FBC-86B8-3FD4F7C6B30C}" type="pres">
      <dgm:prSet presAssocID="{4C1A747E-881C-417C-B3CA-F5902A06D1A0}" presName="space" presStyleCnt="0"/>
      <dgm:spPr/>
    </dgm:pt>
    <dgm:pt modelId="{BA0095EF-7E88-4245-8752-F7369FD274E2}" type="pres">
      <dgm:prSet presAssocID="{689D6AFD-AFB9-4BA9-8B55-0660231A6707}" presName="composite" presStyleCnt="0"/>
      <dgm:spPr/>
    </dgm:pt>
    <dgm:pt modelId="{4B8FC34F-333D-4E8C-B3FA-8EDE1C86E7EF}" type="pres">
      <dgm:prSet presAssocID="{689D6AFD-AFB9-4BA9-8B55-0660231A6707}" presName="parTx" presStyleLbl="alignNode1" presStyleIdx="2" presStyleCnt="4" custScaleY="76798">
        <dgm:presLayoutVars>
          <dgm:chMax val="0"/>
          <dgm:chPref val="0"/>
          <dgm:bulletEnabled val="1"/>
        </dgm:presLayoutVars>
      </dgm:prSet>
      <dgm:spPr/>
      <dgm:t>
        <a:bodyPr/>
        <a:lstStyle/>
        <a:p>
          <a:endParaRPr lang="en-GB"/>
        </a:p>
      </dgm:t>
    </dgm:pt>
    <dgm:pt modelId="{28378B8C-15C9-49D2-9B41-9A753FD42B53}" type="pres">
      <dgm:prSet presAssocID="{689D6AFD-AFB9-4BA9-8B55-0660231A6707}" presName="desTx" presStyleLbl="alignAccFollowNode1" presStyleIdx="2" presStyleCnt="4">
        <dgm:presLayoutVars>
          <dgm:bulletEnabled val="1"/>
        </dgm:presLayoutVars>
      </dgm:prSet>
      <dgm:spPr/>
      <dgm:t>
        <a:bodyPr/>
        <a:lstStyle/>
        <a:p>
          <a:endParaRPr lang="en-GB"/>
        </a:p>
      </dgm:t>
    </dgm:pt>
    <dgm:pt modelId="{04934C8B-809C-4639-8DCE-B801463B4B01}" type="pres">
      <dgm:prSet presAssocID="{6D0E33F6-EB5A-4BC7-A2E4-C71FA6B50550}" presName="space" presStyleCnt="0"/>
      <dgm:spPr/>
    </dgm:pt>
    <dgm:pt modelId="{5620F1F9-BFBF-44FE-9E4B-93FAA238F4DC}" type="pres">
      <dgm:prSet presAssocID="{635AD5EA-D34B-4BBD-9171-50F878EB8793}" presName="composite" presStyleCnt="0"/>
      <dgm:spPr/>
    </dgm:pt>
    <dgm:pt modelId="{8F62B1D7-45F4-4F11-B4C7-D819727CB0BB}" type="pres">
      <dgm:prSet presAssocID="{635AD5EA-D34B-4BBD-9171-50F878EB8793}" presName="parTx" presStyleLbl="alignNode1" presStyleIdx="3" presStyleCnt="4" custScaleY="76798">
        <dgm:presLayoutVars>
          <dgm:chMax val="0"/>
          <dgm:chPref val="0"/>
          <dgm:bulletEnabled val="1"/>
        </dgm:presLayoutVars>
      </dgm:prSet>
      <dgm:spPr/>
      <dgm:t>
        <a:bodyPr/>
        <a:lstStyle/>
        <a:p>
          <a:endParaRPr lang="en-GB"/>
        </a:p>
      </dgm:t>
    </dgm:pt>
    <dgm:pt modelId="{D0EF113C-EA82-46D8-A2E4-1D5BC963C91B}" type="pres">
      <dgm:prSet presAssocID="{635AD5EA-D34B-4BBD-9171-50F878EB8793}" presName="desTx" presStyleLbl="alignAccFollowNode1" presStyleIdx="3" presStyleCnt="4">
        <dgm:presLayoutVars>
          <dgm:bulletEnabled val="1"/>
        </dgm:presLayoutVars>
      </dgm:prSet>
      <dgm:spPr/>
      <dgm:t>
        <a:bodyPr/>
        <a:lstStyle/>
        <a:p>
          <a:endParaRPr lang="en-GB"/>
        </a:p>
      </dgm:t>
    </dgm:pt>
  </dgm:ptLst>
  <dgm:cxnLst>
    <dgm:cxn modelId="{8707FB8C-1C12-4397-BA66-BB28C2FA6A78}" type="presOf" srcId="{FB77C1E7-C263-40A1-8E04-713AC3C9EB75}" destId="{28378B8C-15C9-49D2-9B41-9A753FD42B53}" srcOrd="0" destOrd="2" presId="urn:microsoft.com/office/officeart/2005/8/layout/hList1"/>
    <dgm:cxn modelId="{4726171B-321A-4497-9E4C-CEDA47A1158B}" srcId="{689D6AFD-AFB9-4BA9-8B55-0660231A6707}" destId="{5CF2F56F-43AF-4197-AE56-E7A743E22FF8}" srcOrd="1" destOrd="0" parTransId="{D5BDBD7E-8424-4122-B386-F81EB59AFC8C}" sibTransId="{3FBAC224-E770-430B-AEEE-E45461FC20C1}"/>
    <dgm:cxn modelId="{DCF117A7-6885-4F48-A318-E8B18826CE8D}" srcId="{689D6AFD-AFB9-4BA9-8B55-0660231A6707}" destId="{FB77C1E7-C263-40A1-8E04-713AC3C9EB75}" srcOrd="2" destOrd="0" parTransId="{A174D11D-188A-4B78-AF10-A4B4B7459D97}" sibTransId="{7FA2029D-BC83-4517-B742-5D632827D925}"/>
    <dgm:cxn modelId="{B3E9D789-25C2-43EF-B475-E9F84D88E6C9}" srcId="{859ABC06-CC73-4EA2-A1F1-2509F267AFFB}" destId="{66BB5C25-E246-46CC-B9CA-59DCBFFF68C0}" srcOrd="1" destOrd="0" parTransId="{A9DBCA9A-3023-4DE6-A98F-41D70B5B8334}" sibTransId="{0E2F0550-10C6-4DC0-B6A0-95D42DAFEB12}"/>
    <dgm:cxn modelId="{75DB72C4-5A8B-4939-A2AD-04A77128EC06}" type="presOf" srcId="{5CF2F56F-43AF-4197-AE56-E7A743E22FF8}" destId="{28378B8C-15C9-49D2-9B41-9A753FD42B53}" srcOrd="0" destOrd="1" presId="urn:microsoft.com/office/officeart/2005/8/layout/hList1"/>
    <dgm:cxn modelId="{7DC7B1A8-C099-4282-B1CF-8831453B21C8}" type="presOf" srcId="{B70F3E94-9DE0-4138-83B2-DE0E59732F46}" destId="{76DF46A3-8A21-4498-94FA-FEFA68A2AF98}" srcOrd="0" destOrd="0" presId="urn:microsoft.com/office/officeart/2005/8/layout/hList1"/>
    <dgm:cxn modelId="{8ED77E5D-4FDD-4070-BE62-2F920FDAC291}" type="presOf" srcId="{BE4F7F84-A52E-4628-901B-D9B0C4FAF81B}" destId="{28378B8C-15C9-49D2-9B41-9A753FD42B53}" srcOrd="0" destOrd="3" presId="urn:microsoft.com/office/officeart/2005/8/layout/hList1"/>
    <dgm:cxn modelId="{B1D31F09-A529-40B1-BCEA-C0569FC048AF}" srcId="{B70F3E94-9DE0-4138-83B2-DE0E59732F46}" destId="{859ABC06-CC73-4EA2-A1F1-2509F267AFFB}" srcOrd="1" destOrd="0" parTransId="{F0D5B428-2C76-4583-8073-BE63A585359D}" sibTransId="{4C1A747E-881C-417C-B3CA-F5902A06D1A0}"/>
    <dgm:cxn modelId="{FC1B5394-CA88-4319-98DD-B4EBFFA6180E}" srcId="{B70F3E94-9DE0-4138-83B2-DE0E59732F46}" destId="{5A51147D-3C6F-4DD2-A326-FB26DBE36FC1}" srcOrd="0" destOrd="0" parTransId="{B8D06EEC-2431-4A80-9712-CC7BEC3FA326}" sibTransId="{7460DDC4-39ED-475D-8A53-F016DC717062}"/>
    <dgm:cxn modelId="{7DB93CCC-1BE4-40C0-A55D-C140837C575C}" type="presOf" srcId="{E15DD98B-D385-4324-8BDD-6F4FC6EC4703}" destId="{D0EF113C-EA82-46D8-A2E4-1D5BC963C91B}" srcOrd="0" destOrd="0" presId="urn:microsoft.com/office/officeart/2005/8/layout/hList1"/>
    <dgm:cxn modelId="{035EE4E3-075B-44ED-8249-28DBD5C5B146}" type="presOf" srcId="{F9F528A5-0D26-431E-901D-3B59D5FDA70A}" destId="{93E1E861-566C-48FA-B450-6665E8EDAAD9}" srcOrd="0" destOrd="2" presId="urn:microsoft.com/office/officeart/2005/8/layout/hList1"/>
    <dgm:cxn modelId="{F81AFC59-FBFC-4B86-BB4A-0664EBC92DEC}" srcId="{B70F3E94-9DE0-4138-83B2-DE0E59732F46}" destId="{689D6AFD-AFB9-4BA9-8B55-0660231A6707}" srcOrd="2" destOrd="0" parTransId="{61CAC77F-2CF2-4EE1-9B5B-08C46001C668}" sibTransId="{6D0E33F6-EB5A-4BC7-A2E4-C71FA6B50550}"/>
    <dgm:cxn modelId="{07483879-C8DC-4CC3-BEFA-C4BEF3F8A0EF}" srcId="{689D6AFD-AFB9-4BA9-8B55-0660231A6707}" destId="{BE4F7F84-A52E-4628-901B-D9B0C4FAF81B}" srcOrd="3" destOrd="0" parTransId="{CFFDC099-D217-4685-ADB1-6D4ECB3FB0E9}" sibTransId="{DFFC4E79-F565-45D5-A4E2-3AF25740A32F}"/>
    <dgm:cxn modelId="{85BAE8A7-EDFF-4E0E-92D8-53BDC82E698A}" type="presOf" srcId="{66BB5C25-E246-46CC-B9CA-59DCBFFF68C0}" destId="{A7C437E6-E434-4432-80EC-FBB31941E14E}" srcOrd="0" destOrd="1" presId="urn:microsoft.com/office/officeart/2005/8/layout/hList1"/>
    <dgm:cxn modelId="{FBF25963-1BD2-4B01-BD6F-4994D24C2B13}" type="presOf" srcId="{64FBBB4F-8B82-4BB2-8E49-7B70167390D9}" destId="{93E1E861-566C-48FA-B450-6665E8EDAAD9}" srcOrd="0" destOrd="1" presId="urn:microsoft.com/office/officeart/2005/8/layout/hList1"/>
    <dgm:cxn modelId="{92F8DBFA-C9CB-47EA-AC8B-52581238E45B}" type="presOf" srcId="{78FE9825-6B3A-4C95-AE5F-46FF9F96FED8}" destId="{A7C437E6-E434-4432-80EC-FBB31941E14E}" srcOrd="0" destOrd="0" presId="urn:microsoft.com/office/officeart/2005/8/layout/hList1"/>
    <dgm:cxn modelId="{2F0FFE31-2DC0-47F0-A617-4006FD1CE1DA}" type="presOf" srcId="{635AD5EA-D34B-4BBD-9171-50F878EB8793}" destId="{8F62B1D7-45F4-4F11-B4C7-D819727CB0BB}" srcOrd="0" destOrd="0" presId="urn:microsoft.com/office/officeart/2005/8/layout/hList1"/>
    <dgm:cxn modelId="{2666B9DC-68A4-4C4B-8CE4-CA53A7570026}" srcId="{B70F3E94-9DE0-4138-83B2-DE0E59732F46}" destId="{635AD5EA-D34B-4BBD-9171-50F878EB8793}" srcOrd="3" destOrd="0" parTransId="{CEAA5E9D-4BDF-46D5-9F19-6D469F96A9F6}" sibTransId="{7F97F2F8-3AB2-4E2C-96F9-ED5A037788A7}"/>
    <dgm:cxn modelId="{64C3F158-BA5C-46C1-995A-30580FB356B3}" srcId="{689D6AFD-AFB9-4BA9-8B55-0660231A6707}" destId="{185A10CB-4FE8-42E1-B0E3-8A4A7B4F7343}" srcOrd="0" destOrd="0" parTransId="{EDC06956-F575-42EA-A3F6-FFBD50F4E1DB}" sibTransId="{C76A478C-766A-40DE-853B-DE86DAE8AEA0}"/>
    <dgm:cxn modelId="{09C29FF2-CF74-48F1-BA85-AA2FCBD051A7}" type="presOf" srcId="{55E60D1A-5CF4-4FA2-9BA5-7BBBE10D66C0}" destId="{D0EF113C-EA82-46D8-A2E4-1D5BC963C91B}" srcOrd="0" destOrd="2" presId="urn:microsoft.com/office/officeart/2005/8/layout/hList1"/>
    <dgm:cxn modelId="{A79D6397-9C70-48A2-97DE-009F1368E4E2}" type="presOf" srcId="{185A10CB-4FE8-42E1-B0E3-8A4A7B4F7343}" destId="{28378B8C-15C9-49D2-9B41-9A753FD42B53}" srcOrd="0" destOrd="0" presId="urn:microsoft.com/office/officeart/2005/8/layout/hList1"/>
    <dgm:cxn modelId="{22F10D0A-E4EF-4981-A9C0-F7FF59AADF12}" type="presOf" srcId="{689D6AFD-AFB9-4BA9-8B55-0660231A6707}" destId="{4B8FC34F-333D-4E8C-B3FA-8EDE1C86E7EF}" srcOrd="0" destOrd="0" presId="urn:microsoft.com/office/officeart/2005/8/layout/hList1"/>
    <dgm:cxn modelId="{C7EDDFBF-714C-4186-AB04-DE23892FF079}" srcId="{635AD5EA-D34B-4BBD-9171-50F878EB8793}" destId="{55E60D1A-5CF4-4FA2-9BA5-7BBBE10D66C0}" srcOrd="2" destOrd="0" parTransId="{267A26F7-E3F0-4212-8459-BD9B1FCDA877}" sibTransId="{12113DB3-5E60-40C4-9315-8817CD76095F}"/>
    <dgm:cxn modelId="{80D4B62E-B0EE-40AE-84E0-6F050CBD8258}" srcId="{859ABC06-CC73-4EA2-A1F1-2509F267AFFB}" destId="{78FE9825-6B3A-4C95-AE5F-46FF9F96FED8}" srcOrd="0" destOrd="0" parTransId="{4BF81780-1590-4108-B2B7-39F5C1B0C6F4}" sibTransId="{C2E03132-E6DF-4869-8155-79FBC540A522}"/>
    <dgm:cxn modelId="{940EE729-EFE2-414B-A238-3B0990E4335E}" srcId="{635AD5EA-D34B-4BBD-9171-50F878EB8793}" destId="{E15DD98B-D385-4324-8BDD-6F4FC6EC4703}" srcOrd="0" destOrd="0" parTransId="{573DC6E4-1545-47F6-8602-116D2CE1872B}" sibTransId="{373BAB52-342F-4D6A-9FAC-A30E11B298C8}"/>
    <dgm:cxn modelId="{0E9AFC74-4345-4234-9488-95C2D7E868B2}" type="presOf" srcId="{5A51147D-3C6F-4DD2-A326-FB26DBE36FC1}" destId="{198F5B2E-4243-4451-8C6B-F008F44021B8}" srcOrd="0" destOrd="0" presId="urn:microsoft.com/office/officeart/2005/8/layout/hList1"/>
    <dgm:cxn modelId="{8E7693DA-BF10-4617-B7DC-ED26B4B6C23B}" srcId="{5A51147D-3C6F-4DD2-A326-FB26DBE36FC1}" destId="{64FBBB4F-8B82-4BB2-8E49-7B70167390D9}" srcOrd="1" destOrd="0" parTransId="{EDAD28FD-E391-4FE7-BA34-A29630007A40}" sibTransId="{66C3523B-2B96-4B5A-B93B-B5D87D537261}"/>
    <dgm:cxn modelId="{4A1184AB-E512-46CB-8C77-768794441484}" srcId="{5A51147D-3C6F-4DD2-A326-FB26DBE36FC1}" destId="{F9F528A5-0D26-431E-901D-3B59D5FDA70A}" srcOrd="2" destOrd="0" parTransId="{18538CAB-CB4D-48BB-BCC1-48BEB821AFD3}" sibTransId="{0FC58D2B-55B8-4144-AE36-FCA9386BC57E}"/>
    <dgm:cxn modelId="{9EB3B545-8A76-4467-B24E-785FCCF9E7E5}" srcId="{5A51147D-3C6F-4DD2-A326-FB26DBE36FC1}" destId="{58575277-2728-4216-A568-E5924DD4C0D4}" srcOrd="0" destOrd="0" parTransId="{071A38E4-E7AE-4111-A022-E7474108A73F}" sibTransId="{C40134F8-C367-4D03-8BAC-A443DAC9A4CF}"/>
    <dgm:cxn modelId="{4D6893FC-90FF-4702-9FDD-F56AE255E361}" type="presOf" srcId="{58575277-2728-4216-A568-E5924DD4C0D4}" destId="{93E1E861-566C-48FA-B450-6665E8EDAAD9}" srcOrd="0" destOrd="0" presId="urn:microsoft.com/office/officeart/2005/8/layout/hList1"/>
    <dgm:cxn modelId="{5ADEBF27-315C-42F1-9058-D3FB84DDEDE5}" type="presOf" srcId="{859ABC06-CC73-4EA2-A1F1-2509F267AFFB}" destId="{E43399C9-C39F-420F-97F4-97EB7669C370}" srcOrd="0" destOrd="0" presId="urn:microsoft.com/office/officeart/2005/8/layout/hList1"/>
    <dgm:cxn modelId="{4A0D9A62-80B0-4F54-AF47-A111B2A8CB48}" srcId="{635AD5EA-D34B-4BBD-9171-50F878EB8793}" destId="{7FA4A12C-90C7-4018-B817-28F15854A22E}" srcOrd="1" destOrd="0" parTransId="{CF7E5287-8DAB-4561-AFBA-BABF0CD12816}" sibTransId="{F7FABFC2-8625-4E01-9740-810C93055148}"/>
    <dgm:cxn modelId="{7B7C901D-E344-4BCB-9517-99B7F40E4229}" type="presOf" srcId="{7FA4A12C-90C7-4018-B817-28F15854A22E}" destId="{D0EF113C-EA82-46D8-A2E4-1D5BC963C91B}" srcOrd="0" destOrd="1" presId="urn:microsoft.com/office/officeart/2005/8/layout/hList1"/>
    <dgm:cxn modelId="{6D3EFEE2-1280-4122-97F9-009AFF59B654}" type="presParOf" srcId="{76DF46A3-8A21-4498-94FA-FEFA68A2AF98}" destId="{A84B99E8-01A8-40BC-BD75-84698594818D}" srcOrd="0" destOrd="0" presId="urn:microsoft.com/office/officeart/2005/8/layout/hList1"/>
    <dgm:cxn modelId="{79A7E8CB-0CE3-4F9D-A564-D234B8E5B172}" type="presParOf" srcId="{A84B99E8-01A8-40BC-BD75-84698594818D}" destId="{198F5B2E-4243-4451-8C6B-F008F44021B8}" srcOrd="0" destOrd="0" presId="urn:microsoft.com/office/officeart/2005/8/layout/hList1"/>
    <dgm:cxn modelId="{563A1AAE-21A0-42CF-BE98-C65FB4B4C2CE}" type="presParOf" srcId="{A84B99E8-01A8-40BC-BD75-84698594818D}" destId="{93E1E861-566C-48FA-B450-6665E8EDAAD9}" srcOrd="1" destOrd="0" presId="urn:microsoft.com/office/officeart/2005/8/layout/hList1"/>
    <dgm:cxn modelId="{56A0D22F-9C32-408D-91F0-2A71CCA4D57A}" type="presParOf" srcId="{76DF46A3-8A21-4498-94FA-FEFA68A2AF98}" destId="{349106EC-909A-4BB8-9834-68A02DE33967}" srcOrd="1" destOrd="0" presId="urn:microsoft.com/office/officeart/2005/8/layout/hList1"/>
    <dgm:cxn modelId="{8F153E83-A577-4C68-8F89-19F2CD532BC1}" type="presParOf" srcId="{76DF46A3-8A21-4498-94FA-FEFA68A2AF98}" destId="{8656033E-209A-42FF-94DF-8152D87926FA}" srcOrd="2" destOrd="0" presId="urn:microsoft.com/office/officeart/2005/8/layout/hList1"/>
    <dgm:cxn modelId="{7D1C2681-8513-4B2B-9B5F-68ADD69EDD3A}" type="presParOf" srcId="{8656033E-209A-42FF-94DF-8152D87926FA}" destId="{E43399C9-C39F-420F-97F4-97EB7669C370}" srcOrd="0" destOrd="0" presId="urn:microsoft.com/office/officeart/2005/8/layout/hList1"/>
    <dgm:cxn modelId="{6EFAAEC7-D367-4D71-B068-FD34CD35D2F4}" type="presParOf" srcId="{8656033E-209A-42FF-94DF-8152D87926FA}" destId="{A7C437E6-E434-4432-80EC-FBB31941E14E}" srcOrd="1" destOrd="0" presId="urn:microsoft.com/office/officeart/2005/8/layout/hList1"/>
    <dgm:cxn modelId="{870BB062-D5E8-40CC-B8D1-75902C18F815}" type="presParOf" srcId="{76DF46A3-8A21-4498-94FA-FEFA68A2AF98}" destId="{99F21E89-EA72-4FBC-86B8-3FD4F7C6B30C}" srcOrd="3" destOrd="0" presId="urn:microsoft.com/office/officeart/2005/8/layout/hList1"/>
    <dgm:cxn modelId="{554EF890-E00A-481E-A7FC-119692E96C6C}" type="presParOf" srcId="{76DF46A3-8A21-4498-94FA-FEFA68A2AF98}" destId="{BA0095EF-7E88-4245-8752-F7369FD274E2}" srcOrd="4" destOrd="0" presId="urn:microsoft.com/office/officeart/2005/8/layout/hList1"/>
    <dgm:cxn modelId="{9088D7F7-60D2-49D3-BE0B-85BE2A04FEEB}" type="presParOf" srcId="{BA0095EF-7E88-4245-8752-F7369FD274E2}" destId="{4B8FC34F-333D-4E8C-B3FA-8EDE1C86E7EF}" srcOrd="0" destOrd="0" presId="urn:microsoft.com/office/officeart/2005/8/layout/hList1"/>
    <dgm:cxn modelId="{160110F2-08F2-4DFE-80B1-A61D6A5171B9}" type="presParOf" srcId="{BA0095EF-7E88-4245-8752-F7369FD274E2}" destId="{28378B8C-15C9-49D2-9B41-9A753FD42B53}" srcOrd="1" destOrd="0" presId="urn:microsoft.com/office/officeart/2005/8/layout/hList1"/>
    <dgm:cxn modelId="{5D2064A5-1A22-46BA-BFA9-324F656C3A6A}" type="presParOf" srcId="{76DF46A3-8A21-4498-94FA-FEFA68A2AF98}" destId="{04934C8B-809C-4639-8DCE-B801463B4B01}" srcOrd="5" destOrd="0" presId="urn:microsoft.com/office/officeart/2005/8/layout/hList1"/>
    <dgm:cxn modelId="{4811DA41-F0F3-490A-A768-85E3484F5F04}" type="presParOf" srcId="{76DF46A3-8A21-4498-94FA-FEFA68A2AF98}" destId="{5620F1F9-BFBF-44FE-9E4B-93FAA238F4DC}" srcOrd="6" destOrd="0" presId="urn:microsoft.com/office/officeart/2005/8/layout/hList1"/>
    <dgm:cxn modelId="{86555F0A-89FB-44B0-AFA9-12C699F6497E}" type="presParOf" srcId="{5620F1F9-BFBF-44FE-9E4B-93FAA238F4DC}" destId="{8F62B1D7-45F4-4F11-B4C7-D819727CB0BB}" srcOrd="0" destOrd="0" presId="urn:microsoft.com/office/officeart/2005/8/layout/hList1"/>
    <dgm:cxn modelId="{CC4B755A-02E0-4963-9899-D450BD3475B0}" type="presParOf" srcId="{5620F1F9-BFBF-44FE-9E4B-93FAA238F4DC}" destId="{D0EF113C-EA82-46D8-A2E4-1D5BC963C91B}"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461350-D73C-4F58-A1E3-93FFB1ABC826}" type="datetimeFigureOut">
              <a:rPr lang="en-US"/>
              <a:pPr>
                <a:defRPr/>
              </a:pPr>
              <a:t>10/9/2012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21E0A4A-1C31-445C-818B-650DEA9C5C0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Market_share_of_leading_PC_vendor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pcworld.com/article/246491/tech_trends_youll_see_in_2012.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pcauthority.com.au/Feature/286715,ces-overview-five-big-trends-for-2012.aspx"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pcworld.com/businesscenter/article/256851/intel_provides_a_glimpse_into_future_of_ultrabooks.html"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thinkdigit.com/Laptops-and-PCs/Acer-India-to-offer-2GB-free-cloud_10069.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informationweek.in/Security/12-01-17/Top_security_trends_to_watch_for_in_2012.aspx"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electroiq.com/articles/sst/2012/04/nand-flash-memory-sees-steady-growth-thanks-to-ultrabooks-tablets-smartphones.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adp.com/media/press-releases/2012-press-releases/adp-awarded-contract-by-hp-to-deliver-apps-system-for-centralized-payroll-and-time-and-labor-mgmt.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idc.com/getdoc.jsp?containerId=prUS23087711"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idc.com/getdoc.jsp?containerId=prUS2354911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dc.com/getdoc.jsp?containerId=prUS23414912"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digikey.com/purchasingpro/us/en/articles/buying-conditions/hard-disk-drive-prices-will-drop-in-the-first-half-of-2012/1293"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suppli.com/Memory-and-Storage/News/Pages/High-Prices-Generate-Record-Revenue-for-HDD-Market-in-Q1.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Sources:</a:t>
            </a:r>
          </a:p>
          <a:p>
            <a:pPr eaLnBrk="1" hangingPunct="1">
              <a:spcBef>
                <a:spcPct val="0"/>
              </a:spcBef>
            </a:pPr>
            <a:r>
              <a:rPr lang="en-US" smtClean="0"/>
              <a:t>Datamonitor</a:t>
            </a: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E45A23-A31E-4B7A-AA66-C6F6337337E1}" type="slidenum">
              <a:rPr lang="en-US" smtClean="0"/>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smtClean="0">
                <a:hlinkClick r:id="rId3"/>
              </a:rPr>
              <a:t>http://en.wikipedia.org/wiki/Market_share_of_leading_PC_vendors</a:t>
            </a:r>
            <a:endParaRPr lang="en-GB"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p>
          <a:p>
            <a:r>
              <a:rPr lang="en-US" dirty="0" smtClean="0"/>
              <a:t>IDC</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21E0A4A-1C31-445C-818B-650DEA9C5C0C}"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p>
          <a:p>
            <a:r>
              <a:rPr lang="en-US" dirty="0" smtClean="0"/>
              <a:t>IDC</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21E0A4A-1C31-445C-818B-650DEA9C5C0C}"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p>
          <a:p>
            <a:r>
              <a:rPr lang="en-US" dirty="0" smtClean="0"/>
              <a:t>IDC</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21E0A4A-1C31-445C-818B-650DEA9C5C0C}"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p>
          <a:p>
            <a:r>
              <a:rPr lang="en-US" dirty="0" smtClean="0"/>
              <a:t>IDC</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21E0A4A-1C31-445C-818B-650DEA9C5C0C}"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p>
          <a:p>
            <a:r>
              <a:rPr lang="en-US" dirty="0" smtClean="0"/>
              <a:t>IDC</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pPr>
              <a:defRPr/>
            </a:pPr>
            <a:fld id="{321E0A4A-1C31-445C-818B-650DEA9C5C0C}"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21</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GB" dirty="0" smtClean="0"/>
              <a:t>http://www.idc.com/getdoc.jsp?containerId=prUS22861211</a:t>
            </a:r>
            <a:endParaRPr lang="en-GB"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4</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GB" dirty="0" smtClean="0"/>
              <a:t>http://searchservervirtualization.techtarget.com/feature/FAQ-Devising-a-server-consolidation-plan</a:t>
            </a:r>
          </a:p>
          <a:p>
            <a:r>
              <a:rPr lang="en-GB" dirty="0" smtClean="0"/>
              <a:t>http://virsto.com/solutions/server-consolidation</a:t>
            </a:r>
            <a:endParaRPr lang="en-GB"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GB" dirty="0" smtClean="0"/>
              <a:t>http://www.itexpertmag.com/the-business/hardware-recycling-making-money-from-green</a:t>
            </a: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http://www.computing.co.uk/ctg/analysis/1858975/green-hardware-growing-priority</a:t>
            </a:r>
            <a:endParaRPr lang="en-GB"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a:p>
            <a:pPr eaLnBrk="1" hangingPunct="1"/>
            <a:r>
              <a:rPr lang="en-US" dirty="0" smtClean="0">
                <a:hlinkClick r:id="rId3"/>
              </a:rPr>
              <a:t>http://www.pcworld.com/article/246491/tech_trends_youll_see_in_2012.html</a:t>
            </a:r>
            <a:endParaRPr lang="en-US" dirty="0"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GB" dirty="0" smtClean="0"/>
              <a:t>http://www.itexpertmag.com/the-business/hardware-recycling-making-money-from-green</a:t>
            </a: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http://www.computing.co.uk/ctg/analysis/1858975/green-hardware-growing-priority</a:t>
            </a:r>
            <a:endParaRPr lang="en-GB"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30</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GB" dirty="0" smtClean="0"/>
              <a:t>http://www.wilsonhurst.com/grap/2030/09%20-%20Hardware%20trends.pdf</a:t>
            </a:r>
            <a:endParaRPr lang="en-GB" dirty="0"/>
          </a:p>
        </p:txBody>
      </p:sp>
      <p:sp>
        <p:nvSpPr>
          <p:cNvPr id="4" name="Slide Number Placeholder 3"/>
          <p:cNvSpPr>
            <a:spLocks noGrp="1"/>
          </p:cNvSpPr>
          <p:nvPr>
            <p:ph type="sldNum" sz="quarter" idx="10"/>
          </p:nvPr>
        </p:nvSpPr>
        <p:spPr/>
        <p:txBody>
          <a:bodyPr/>
          <a:lstStyle/>
          <a:p>
            <a:pPr>
              <a:defRPr/>
            </a:pPr>
            <a:fld id="{592BA640-3E3C-4E77-BC64-5FF8492A71C4}" type="slidenum">
              <a:rPr lang="en-US" smtClean="0"/>
              <a:pPr>
                <a:defRPr/>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baseline="0" dirty="0" err="1" smtClean="0">
                <a:solidFill>
                  <a:schemeClr val="tx1"/>
                </a:solidFill>
                <a:latin typeface="+mn-lt"/>
                <a:ea typeface="+mn-ea"/>
                <a:cs typeface="+mn-cs"/>
              </a:rPr>
              <a:t>MarketLine</a:t>
            </a:r>
            <a:r>
              <a:rPr lang="en-US" sz="1200" kern="1200" baseline="0" dirty="0" smtClean="0">
                <a:solidFill>
                  <a:schemeClr val="tx1"/>
                </a:solidFill>
                <a:latin typeface="+mn-lt"/>
                <a:ea typeface="+mn-ea"/>
                <a:cs typeface="+mn-cs"/>
              </a:rPr>
              <a:t> Industry Profile -   Global Computer Hardware (Feb 2012)		</a:t>
            </a:r>
          </a:p>
          <a:p>
            <a:pPr eaLnBrk="1" hangingPunct="1">
              <a:spcBef>
                <a:spcPct val="0"/>
              </a:spcBef>
            </a:pPr>
            <a:endParaRPr lang="en-US" dirty="0"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5</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a:p>
            <a:pPr eaLnBrk="1" hangingPunct="1"/>
            <a:r>
              <a:rPr lang="en-US" dirty="0" smtClean="0">
                <a:hlinkClick r:id="rId3"/>
              </a:rPr>
              <a:t>http://www.pcauthority.com.au/Feature/286715,ces-overview-five-big-trends-for-2012.aspx</a:t>
            </a:r>
            <a:endParaRPr lang="en-US" dirty="0" smtClean="0"/>
          </a:p>
          <a:p>
            <a:pPr eaLnBrk="1" hangingPunct="1"/>
            <a:r>
              <a:rPr lang="en-US" dirty="0" smtClean="0">
                <a:hlinkClick r:id="rId4"/>
              </a:rPr>
              <a:t>http://www.pcworld.com/businesscenter/article/256851/intel_provides_a_glimpse_into_future_of_ultrabooks.html</a:t>
            </a:r>
            <a:endParaRPr 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a:p>
            <a:pPr eaLnBrk="1" hangingPunct="1"/>
            <a:r>
              <a:rPr lang="en-US" dirty="0" smtClean="0">
                <a:hlinkClick r:id="rId3"/>
              </a:rPr>
              <a:t>http://www.thinkdigit.com/Laptops-and-PCs/Acer-India-to-offer-2GB-free-cloud_10069.html</a:t>
            </a:r>
            <a:endParaRPr lang="en-US" dirty="0" smtClean="0"/>
          </a:p>
          <a:p>
            <a:pPr eaLnBrk="1" hangingPunct="1"/>
            <a:r>
              <a:rPr lang="en-US" dirty="0" smtClean="0">
                <a:latin typeface="Arial" pitchFamily="34" charset="0"/>
              </a:rPr>
              <a:t>Gartner Report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a:p>
            <a:pPr eaLnBrk="1" hangingPunct="1"/>
            <a:r>
              <a:rPr lang="en-US" dirty="0" smtClean="0">
                <a:hlinkClick r:id="rId3"/>
              </a:rPr>
              <a:t>http://www.informationweek.in/Security/12-01-17/Top_security_trends_to_watch_for_in_2012.aspx</a:t>
            </a: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a:p>
            <a:pPr eaLnBrk="1" hangingPunct="1"/>
            <a:r>
              <a:rPr lang="en-US" smtClean="0">
                <a:hlinkClick r:id="rId3"/>
              </a:rPr>
              <a:t>http://www.electroiq.com/articles/sst/2012/04/nand-flash-memory-sees-steady-growth-thanks-to-ultrabooks-tablets-smartphones.html</a:t>
            </a:r>
            <a:endParaRPr lang="en-US" dirty="0"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a:p>
            <a:pPr eaLnBrk="1" hangingPunct="1"/>
            <a:r>
              <a:rPr lang="en-US" dirty="0" smtClean="0"/>
              <a:t>Ovum</a:t>
            </a:r>
            <a:endParaRPr lang="en-US" dirty="0"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p>
          <a:p>
            <a:r>
              <a:rPr lang="fr-FR" sz="1200" kern="1200" baseline="0" dirty="0" err="1" smtClean="0">
                <a:solidFill>
                  <a:schemeClr val="tx1"/>
                </a:solidFill>
                <a:latin typeface="+mn-lt"/>
                <a:ea typeface="+mn-ea"/>
                <a:cs typeface="+mn-cs"/>
              </a:rPr>
              <a:t>Hype</a:t>
            </a:r>
            <a:r>
              <a:rPr lang="fr-FR" sz="1200" kern="1200" baseline="0" dirty="0" smtClean="0">
                <a:solidFill>
                  <a:schemeClr val="tx1"/>
                </a:solidFill>
                <a:latin typeface="+mn-lt"/>
                <a:ea typeface="+mn-ea"/>
                <a:cs typeface="+mn-cs"/>
              </a:rPr>
              <a:t> Cycle for Storage Technologies, 2012 (</a:t>
            </a:r>
            <a:r>
              <a:rPr lang="en-US" sz="1200" kern="1200" baseline="0" dirty="0" smtClean="0">
                <a:solidFill>
                  <a:schemeClr val="tx1"/>
                </a:solidFill>
                <a:latin typeface="+mn-lt"/>
                <a:ea typeface="+mn-ea"/>
                <a:cs typeface="+mn-cs"/>
              </a:rPr>
              <a:t>Published: 5 July 2012)</a:t>
            </a:r>
            <a:endParaRPr lang="en-US" dirty="0"/>
          </a:p>
        </p:txBody>
      </p:sp>
      <p:sp>
        <p:nvSpPr>
          <p:cNvPr id="4" name="Slide Number Placeholder 3"/>
          <p:cNvSpPr>
            <a:spLocks noGrp="1"/>
          </p:cNvSpPr>
          <p:nvPr>
            <p:ph type="sldNum" sz="quarter" idx="10"/>
          </p:nvPr>
        </p:nvSpPr>
        <p:spPr/>
        <p:txBody>
          <a:bodyPr/>
          <a:lstStyle/>
          <a:p>
            <a:pPr>
              <a:defRPr/>
            </a:pPr>
            <a:fld id="{321E0A4A-1C31-445C-818B-650DEA9C5C0C}" type="slidenum">
              <a:rPr lang="en-US" smtClean="0"/>
              <a:pPr>
                <a:defRPr/>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42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mn-lt"/>
                <a:ea typeface="+mn-ea"/>
                <a:cs typeface="+mn-cs"/>
              </a:rPr>
              <a:t>MarketLine</a:t>
            </a:r>
            <a:r>
              <a:rPr lang="en-US" sz="1200" kern="1200" baseline="0" dirty="0" smtClean="0">
                <a:solidFill>
                  <a:schemeClr val="tx1"/>
                </a:solidFill>
                <a:latin typeface="+mn-lt"/>
                <a:ea typeface="+mn-ea"/>
                <a:cs typeface="+mn-cs"/>
              </a:rPr>
              <a:t> Industry Profile -   Global Computer Hardware (Feb 2012)		</a:t>
            </a:r>
          </a:p>
          <a:p>
            <a:endParaRPr lang="en-US" sz="1200" kern="1200" baseline="0" dirty="0" smtClean="0">
              <a:solidFill>
                <a:schemeClr val="tx1"/>
              </a:solidFill>
              <a:latin typeface="+mn-lt"/>
              <a:ea typeface="+mn-ea"/>
              <a:cs typeface="+mn-cs"/>
            </a:endParaRPr>
          </a:p>
          <a:p>
            <a:pPr eaLnBrk="1" hangingPunct="1">
              <a:spcBef>
                <a:spcPct val="0"/>
              </a:spcBef>
            </a:pPr>
            <a:endParaRPr lang="en-US" dirty="0"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6</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049361-3361-481F-95FB-03A2FEF63801}" type="slidenum">
              <a:rPr lang="en-US" smtClean="0"/>
              <a:pPr/>
              <a:t>43</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Sources:</a:t>
            </a:r>
          </a:p>
          <a:p>
            <a:r>
              <a:rPr lang="en-US" smtClean="0"/>
              <a:t>http://www.gsaglobal.org/documents/2010/Supply_Chain_Oracle.pdf</a:t>
            </a:r>
          </a:p>
          <a:p>
            <a:r>
              <a:rPr lang="en-US" smtClean="0"/>
              <a:t>http://www.eetimes.com/electronics-news/4215239/A-wakeup-call-for-the-global-semiconductor-supply-chain</a:t>
            </a:r>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FF1B894-96C3-41C2-99FC-44D2205C3E9F}" type="slidenum">
              <a:rPr lang="en-US" smtClean="0"/>
              <a:pPr/>
              <a:t>44</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hlinkClick r:id="rId3"/>
              </a:rPr>
              <a:t>http://www.adp.com/media/press-releases/2012-press-releases/adp-awarded-contract-by-hp-to-deliver-apps-system-for-centralized-payroll-and-time-and-labor-mgmt.aspx</a:t>
            </a:r>
            <a:endParaRPr lang="en-US" dirty="0" smtClean="0"/>
          </a:p>
          <a:p>
            <a:r>
              <a:rPr lang="en-US" dirty="0" smtClean="0"/>
              <a:t>IDC</a:t>
            </a:r>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C6C0989-01CF-431F-B026-9B5CA332659A}" type="slidenum">
              <a:rPr lang="en-US" smtClean="0"/>
              <a:pPr/>
              <a:t>45</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46</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OneSource</a:t>
            </a:r>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D39E41-5EAD-4C6F-B428-A2F54329BAC5}" type="slidenum">
              <a:rPr lang="en-US" smtClean="0"/>
              <a:pPr/>
              <a:t>47</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OneSource</a:t>
            </a:r>
          </a:p>
          <a:p>
            <a:r>
              <a:rPr lang="en-US" dirty="0" smtClean="0">
                <a:hlinkClick r:id="rId3"/>
              </a:rPr>
              <a:t>http://www.idc.com/getdoc.jsp?containerId=prUS23087711</a:t>
            </a:r>
            <a:endParaRPr lang="en-US" dirty="0" smtClean="0"/>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D39E41-5EAD-4C6F-B428-A2F54329BAC5}" type="slidenum">
              <a:rPr lang="en-US" smtClean="0"/>
              <a:pPr/>
              <a:t>48</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OneSource</a:t>
            </a:r>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D39E41-5EAD-4C6F-B428-A2F54329BAC5}" type="slidenum">
              <a:rPr lang="en-US" smtClean="0"/>
              <a:pPr/>
              <a:t>49</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OneSource</a:t>
            </a:r>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D39E41-5EAD-4C6F-B428-A2F54329BAC5}" type="slidenum">
              <a:rPr lang="en-US" smtClean="0"/>
              <a:pPr/>
              <a:t>50</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OneSource</a:t>
            </a:r>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D39E41-5EAD-4C6F-B428-A2F54329BAC5}" type="slidenum">
              <a:rPr lang="en-US" smtClean="0"/>
              <a:pPr/>
              <a:t>51</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OneSource</a:t>
            </a:r>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D39E41-5EAD-4C6F-B428-A2F54329BAC5}" type="slidenum">
              <a:rPr lang="en-US" smtClean="0"/>
              <a:pPr/>
              <a:t>52</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mn-lt"/>
                <a:ea typeface="+mn-ea"/>
                <a:cs typeface="+mn-cs"/>
              </a:rPr>
              <a:t>MarketLine</a:t>
            </a:r>
            <a:r>
              <a:rPr lang="en-US" sz="1200" kern="1200" baseline="0" dirty="0" smtClean="0">
                <a:solidFill>
                  <a:schemeClr val="tx1"/>
                </a:solidFill>
                <a:latin typeface="+mn-lt"/>
                <a:ea typeface="+mn-ea"/>
                <a:cs typeface="+mn-cs"/>
              </a:rPr>
              <a:t> Industry Profile -   Global Computer Hardware (Feb 2012)		</a:t>
            </a:r>
          </a:p>
          <a:p>
            <a:r>
              <a:rPr lang="en-US" sz="1200" kern="1200" baseline="0" dirty="0" smtClean="0">
                <a:solidFill>
                  <a:schemeClr val="tx1"/>
                </a:solidFill>
                <a:latin typeface="+mn-lt"/>
                <a:ea typeface="+mn-ea"/>
                <a:cs typeface="+mn-cs"/>
              </a:rPr>
              <a:t>	</a:t>
            </a:r>
          </a:p>
          <a:p>
            <a:pPr eaLnBrk="1" hangingPunct="1">
              <a:spcBef>
                <a:spcPct val="0"/>
              </a:spcBef>
            </a:pPr>
            <a:endParaRPr lang="en-US" dirty="0"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7</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Sources:</a:t>
            </a:r>
            <a:endParaRPr lang="en-US" dirty="0" smtClean="0"/>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D39E41-5EAD-4C6F-B428-A2F54329BAC5}" type="slidenum">
              <a:rPr lang="en-US" smtClean="0"/>
              <a:pPr/>
              <a:t>53</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Source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http://www.idc.com/getdoc.jsp?containerId=prUS23549112</a:t>
            </a:r>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	</a:t>
            </a:r>
          </a:p>
          <a:p>
            <a:pPr eaLnBrk="1" hangingPunct="1">
              <a:spcBef>
                <a:spcPct val="0"/>
              </a:spcBef>
            </a:pPr>
            <a:endParaRPr lang="en-US" dirty="0"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pPr eaLnBrk="1" hangingPunct="1">
              <a:spcBef>
                <a:spcPct val="0"/>
              </a:spcBef>
            </a:pPr>
            <a:r>
              <a:rPr lang="en-US" dirty="0" smtClean="0">
                <a:hlinkClick r:id="rId3"/>
              </a:rPr>
              <a:t>http://www.idc.com/getdoc.jsp?containerId=prUS23414912</a:t>
            </a:r>
            <a:endParaRPr lang="en-US" dirty="0" smtClean="0"/>
          </a:p>
          <a:p>
            <a:pPr eaLnBrk="1" hangingPunct="1">
              <a:spcBef>
                <a:spcPct val="0"/>
              </a:spcBef>
            </a:pPr>
            <a:r>
              <a:rPr lang="en-US" dirty="0" smtClean="0">
                <a:hlinkClick r:id="rId4"/>
              </a:rPr>
              <a:t>http://www.digikey.com/purchasingpro/us/en/articles/buying-conditions/hard-disk-drive-prices-will-drop-in-the-first-half-of-2012/1293</a:t>
            </a:r>
            <a:endParaRPr lang="en-US" dirty="0"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22CE33-B1D4-49B0-B11A-E633940C0E1F}" type="slidenum">
              <a:rPr lang="en-US" smtClean="0"/>
              <a:pPr/>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pPr eaLnBrk="1" hangingPunct="1">
              <a:spcBef>
                <a:spcPct val="0"/>
              </a:spcBef>
            </a:pPr>
            <a:r>
              <a:rPr lang="en-US" dirty="0" smtClean="0">
                <a:hlinkClick r:id="rId3"/>
              </a:rPr>
              <a:t>http://www.isuppli.com/Memory-and-Storage/News/Pages/High-Prices-Generate-Record-Revenue-for-HDD-Market-in-Q1.aspx</a:t>
            </a:r>
            <a:endParaRPr lang="en-US" dirty="0"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22CE33-B1D4-49B0-B11A-E633940C0E1F}" type="slidenum">
              <a:rPr lang="en-US" smtClean="0"/>
              <a:pPr/>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Master" Target="../slideMasters/slideMaster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109</a:t>
                </a:r>
              </a:p>
              <a:p>
                <a:pPr fontAlgn="auto">
                  <a:spcBef>
                    <a:spcPts val="0"/>
                  </a:spcBef>
                  <a:spcAft>
                    <a:spcPts val="0"/>
                  </a:spcAft>
                  <a:defRPr/>
                </a:pPr>
                <a:r>
                  <a:rPr lang="en-US" sz="1200"/>
                  <a:t>207</a:t>
                </a:r>
              </a:p>
              <a:p>
                <a:pPr fontAlgn="auto">
                  <a:spcBef>
                    <a:spcPts val="0"/>
                  </a:spcBef>
                  <a:spcAft>
                    <a:spcPts val="0"/>
                  </a:spcAft>
                  <a:defRPr/>
                </a:pPr>
                <a:r>
                  <a:rPr lang="en-US" sz="120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131</a:t>
                </a:r>
              </a:p>
              <a:p>
                <a:pPr fontAlgn="auto">
                  <a:spcBef>
                    <a:spcPts val="0"/>
                  </a:spcBef>
                  <a:spcAft>
                    <a:spcPts val="0"/>
                  </a:spcAft>
                  <a:defRPr/>
                </a:pPr>
                <a:r>
                  <a:rPr lang="en-US" sz="1200"/>
                  <a:t>56</a:t>
                </a:r>
              </a:p>
              <a:p>
                <a:pPr fontAlgn="auto">
                  <a:spcBef>
                    <a:spcPts val="0"/>
                  </a:spcBef>
                  <a:spcAft>
                    <a:spcPts val="0"/>
                  </a:spcAft>
                  <a:defRPr/>
                </a:pPr>
                <a:r>
                  <a:rPr lang="en-US" sz="120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0</a:t>
                </a:r>
              </a:p>
              <a:p>
                <a:pPr fontAlgn="auto">
                  <a:spcBef>
                    <a:spcPts val="0"/>
                  </a:spcBef>
                  <a:spcAft>
                    <a:spcPts val="0"/>
                  </a:spcAft>
                  <a:defRPr/>
                </a:pPr>
                <a:r>
                  <a:rPr lang="en-US" sz="1200"/>
                  <a:t>99</a:t>
                </a:r>
              </a:p>
              <a:p>
                <a:pPr fontAlgn="auto">
                  <a:spcBef>
                    <a:spcPts val="0"/>
                  </a:spcBef>
                  <a:spcAft>
                    <a:spcPts val="0"/>
                  </a:spcAft>
                  <a:defRPr/>
                </a:pPr>
                <a:r>
                  <a:rPr lang="en-US" sz="120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85</a:t>
                </a:r>
              </a:p>
              <a:p>
                <a:pPr fontAlgn="auto">
                  <a:spcBef>
                    <a:spcPts val="0"/>
                  </a:spcBef>
                  <a:spcAft>
                    <a:spcPts val="0"/>
                  </a:spcAft>
                  <a:defRPr/>
                </a:pPr>
                <a:r>
                  <a:rPr lang="en-US" sz="1200"/>
                  <a:t>165</a:t>
                </a:r>
              </a:p>
              <a:p>
                <a:pPr fontAlgn="auto">
                  <a:spcBef>
                    <a:spcPts val="0"/>
                  </a:spcBef>
                  <a:spcAft>
                    <a:spcPts val="0"/>
                  </a:spcAft>
                  <a:defRPr/>
                </a:pPr>
                <a:r>
                  <a:rPr lang="en-US" sz="120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73</a:t>
                </a:r>
              </a:p>
              <a:p>
                <a:pPr fontAlgn="auto">
                  <a:spcBef>
                    <a:spcPts val="0"/>
                  </a:spcBef>
                  <a:spcAft>
                    <a:spcPts val="0"/>
                  </a:spcAft>
                  <a:defRPr/>
                </a:pPr>
                <a:r>
                  <a:rPr lang="en-US" sz="120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185</a:t>
                </a:r>
              </a:p>
              <a:p>
                <a:pPr fontAlgn="auto">
                  <a:spcBef>
                    <a:spcPts val="0"/>
                  </a:spcBef>
                  <a:spcAft>
                    <a:spcPts val="0"/>
                  </a:spcAft>
                  <a:defRPr/>
                </a:pPr>
                <a:r>
                  <a:rPr lang="en-US" sz="1200"/>
                  <a:t>175</a:t>
                </a:r>
              </a:p>
              <a:p>
                <a:pPr fontAlgn="auto">
                  <a:spcBef>
                    <a:spcPts val="0"/>
                  </a:spcBef>
                  <a:spcAft>
                    <a:spcPts val="0"/>
                  </a:spcAft>
                  <a:defRPr/>
                </a:pPr>
                <a:r>
                  <a:rPr lang="en-US" sz="120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151</a:t>
                </a:r>
              </a:p>
              <a:p>
                <a:pPr fontAlgn="auto">
                  <a:spcBef>
                    <a:spcPts val="0"/>
                  </a:spcBef>
                  <a:spcAft>
                    <a:spcPts val="0"/>
                  </a:spcAft>
                  <a:defRPr/>
                </a:pPr>
                <a:r>
                  <a:rPr lang="en-US" sz="1200"/>
                  <a:t>75</a:t>
                </a:r>
              </a:p>
              <a:p>
                <a:pPr fontAlgn="auto">
                  <a:spcBef>
                    <a:spcPts val="0"/>
                  </a:spcBef>
                  <a:spcAft>
                    <a:spcPts val="0"/>
                  </a:spcAft>
                  <a:defRPr/>
                </a:pPr>
                <a:r>
                  <a:rPr lang="en-US" sz="120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193</a:t>
                </a:r>
              </a:p>
              <a:p>
                <a:pPr fontAlgn="auto">
                  <a:spcBef>
                    <a:spcPts val="0"/>
                  </a:spcBef>
                  <a:spcAft>
                    <a:spcPts val="0"/>
                  </a:spcAft>
                  <a:defRPr/>
                </a:pPr>
                <a:r>
                  <a:rPr lang="en-US" sz="1200"/>
                  <a:t>187</a:t>
                </a:r>
              </a:p>
              <a:p>
                <a:pPr fontAlgn="auto">
                  <a:spcBef>
                    <a:spcPts val="0"/>
                  </a:spcBef>
                  <a:spcAft>
                    <a:spcPts val="0"/>
                  </a:spcAft>
                  <a:defRPr/>
                </a:pPr>
                <a:r>
                  <a:rPr lang="en-US" sz="120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221</a:t>
                </a:r>
              </a:p>
              <a:p>
                <a:pPr fontAlgn="auto">
                  <a:spcBef>
                    <a:spcPts val="0"/>
                  </a:spcBef>
                  <a:spcAft>
                    <a:spcPts val="0"/>
                  </a:spcAft>
                  <a:defRPr/>
                </a:pPr>
                <a:r>
                  <a:rPr lang="en-US" sz="120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255</a:t>
                </a:r>
              </a:p>
              <a:p>
                <a:pPr fontAlgn="auto">
                  <a:spcBef>
                    <a:spcPts val="0"/>
                  </a:spcBef>
                  <a:spcAft>
                    <a:spcPts val="0"/>
                  </a:spcAft>
                  <a:defRPr/>
                </a:pPr>
                <a:r>
                  <a:rPr lang="en-US" sz="120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236</a:t>
                </a:r>
              </a:p>
              <a:p>
                <a:pPr fontAlgn="auto">
                  <a:spcBef>
                    <a:spcPts val="0"/>
                  </a:spcBef>
                  <a:spcAft>
                    <a:spcPts val="0"/>
                  </a:spcAft>
                  <a:defRPr/>
                </a:pPr>
                <a:r>
                  <a:rPr lang="en-US" sz="1200"/>
                  <a:t>137</a:t>
                </a:r>
              </a:p>
              <a:p>
                <a:pPr fontAlgn="auto">
                  <a:spcBef>
                    <a:spcPts val="0"/>
                  </a:spcBef>
                  <a:spcAft>
                    <a:spcPts val="0"/>
                  </a:spcAft>
                  <a:defRPr/>
                </a:pPr>
                <a:r>
                  <a:rPr lang="en-US" sz="120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127</a:t>
                </a:r>
              </a:p>
              <a:p>
                <a:pPr fontAlgn="auto">
                  <a:spcBef>
                    <a:spcPts val="0"/>
                  </a:spcBef>
                  <a:spcAft>
                    <a:spcPts val="0"/>
                  </a:spcAft>
                  <a:defRPr/>
                </a:pPr>
                <a:r>
                  <a:rPr lang="en-US" sz="1200"/>
                  <a:t>175</a:t>
                </a:r>
              </a:p>
              <a:p>
                <a:pPr fontAlgn="auto">
                  <a:spcBef>
                    <a:spcPts val="0"/>
                  </a:spcBef>
                  <a:spcAft>
                    <a:spcPts val="0"/>
                  </a:spcAft>
                  <a:defRPr/>
                </a:pPr>
                <a:r>
                  <a:rPr lang="en-US" sz="120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203</a:t>
                </a:r>
              </a:p>
              <a:p>
                <a:pPr fontAlgn="auto">
                  <a:spcBef>
                    <a:spcPts val="0"/>
                  </a:spcBef>
                  <a:spcAft>
                    <a:spcPts val="0"/>
                  </a:spcAft>
                  <a:defRPr/>
                </a:pPr>
                <a:r>
                  <a:rPr lang="en-US" sz="1200"/>
                  <a:t>215</a:t>
                </a:r>
              </a:p>
              <a:p>
                <a:pPr fontAlgn="auto">
                  <a:spcBef>
                    <a:spcPts val="0"/>
                  </a:spcBef>
                  <a:spcAft>
                    <a:spcPts val="0"/>
                  </a:spcAft>
                  <a:defRPr/>
                </a:pPr>
                <a:r>
                  <a:rPr lang="en-US" sz="120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179</a:t>
                </a:r>
              </a:p>
              <a:p>
                <a:pPr fontAlgn="auto">
                  <a:spcBef>
                    <a:spcPts val="0"/>
                  </a:spcBef>
                  <a:spcAft>
                    <a:spcPts val="0"/>
                  </a:spcAft>
                  <a:defRPr/>
                </a:pPr>
                <a:r>
                  <a:rPr lang="en-US" sz="1200">
                    <a:solidFill>
                      <a:schemeClr val="dk2"/>
                    </a:solidFill>
                  </a:rPr>
                  <a:t>149</a:t>
                </a:r>
              </a:p>
              <a:p>
                <a:pPr fontAlgn="auto">
                  <a:spcBef>
                    <a:spcPts val="0"/>
                  </a:spcBef>
                  <a:spcAft>
                    <a:spcPts val="0"/>
                  </a:spcAft>
                  <a:defRPr/>
                </a:pPr>
                <a:r>
                  <a:rPr lang="en-US" sz="120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212</a:t>
                </a:r>
              </a:p>
              <a:p>
                <a:pPr fontAlgn="auto">
                  <a:spcBef>
                    <a:spcPts val="0"/>
                  </a:spcBef>
                  <a:spcAft>
                    <a:spcPts val="0"/>
                  </a:spcAft>
                  <a:defRPr/>
                </a:pPr>
                <a:r>
                  <a:rPr lang="en-US" sz="1200"/>
                  <a:t>195</a:t>
                </a:r>
              </a:p>
              <a:p>
                <a:pPr fontAlgn="auto">
                  <a:spcBef>
                    <a:spcPts val="0"/>
                  </a:spcBef>
                  <a:spcAft>
                    <a:spcPts val="0"/>
                  </a:spcAft>
                  <a:defRPr/>
                </a:pPr>
                <a:r>
                  <a:rPr lang="en-US" sz="120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242</a:t>
                </a:r>
              </a:p>
              <a:p>
                <a:pPr fontAlgn="auto">
                  <a:spcBef>
                    <a:spcPts val="0"/>
                  </a:spcBef>
                  <a:spcAft>
                    <a:spcPts val="0"/>
                  </a:spcAft>
                  <a:defRPr/>
                </a:pPr>
                <a:r>
                  <a:rPr lang="en-US" sz="120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249</a:t>
                </a:r>
              </a:p>
              <a:p>
                <a:pPr fontAlgn="auto">
                  <a:spcBef>
                    <a:spcPts val="0"/>
                  </a:spcBef>
                  <a:spcAft>
                    <a:spcPts val="0"/>
                  </a:spcAft>
                  <a:defRPr/>
                </a:pPr>
                <a:r>
                  <a:rPr lang="en-US" sz="1200"/>
                  <a:t>213</a:t>
                </a:r>
                <a:endParaRPr lang="en-US" sz="1200" dirty="0"/>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229</a:t>
                </a:r>
              </a:p>
              <a:p>
                <a:pPr fontAlgn="auto">
                  <a:spcBef>
                    <a:spcPts val="0"/>
                  </a:spcBef>
                  <a:spcAft>
                    <a:spcPts val="0"/>
                  </a:spcAft>
                  <a:defRPr/>
                </a:pPr>
                <a:r>
                  <a:rPr lang="en-US" sz="1200"/>
                  <a:t>205</a:t>
                </a:r>
              </a:p>
              <a:p>
                <a:pPr fontAlgn="auto">
                  <a:spcBef>
                    <a:spcPts val="0"/>
                  </a:spcBef>
                  <a:spcAft>
                    <a:spcPts val="0"/>
                  </a:spcAft>
                  <a:defRPr/>
                </a:pPr>
                <a:r>
                  <a:rPr lang="en-US" sz="1200"/>
                  <a:t>186</a:t>
                </a:r>
                <a:endParaRPr lang="en-US" sz="1200" dirty="0"/>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248</a:t>
                </a:r>
              </a:p>
              <a:p>
                <a:pPr fontAlgn="auto">
                  <a:spcBef>
                    <a:spcPts val="0"/>
                  </a:spcBef>
                  <a:spcAft>
                    <a:spcPts val="0"/>
                  </a:spcAft>
                  <a:defRPr/>
                </a:pPr>
                <a:r>
                  <a:rPr lang="en-US" sz="1200"/>
                  <a:t>241</a:t>
                </a:r>
              </a:p>
              <a:p>
                <a:pPr fontAlgn="auto">
                  <a:spcBef>
                    <a:spcPts val="0"/>
                  </a:spcBef>
                  <a:spcAft>
                    <a:spcPts val="0"/>
                  </a:spcAft>
                  <a:defRPr/>
                </a:pPr>
                <a:r>
                  <a:rPr lang="en-US" sz="120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7FAFDD"/>
                    </a:solidFill>
                  </a:rPr>
                  <a:t>180</a:t>
                </a:r>
              </a:p>
              <a:p>
                <a:pPr fontAlgn="auto">
                  <a:spcBef>
                    <a:spcPts val="0"/>
                  </a:spcBef>
                  <a:spcAft>
                    <a:spcPts val="0"/>
                  </a:spcAft>
                  <a:defRPr/>
                </a:pPr>
                <a:r>
                  <a:rPr lang="en-US" sz="1200">
                    <a:solidFill>
                      <a:srgbClr val="7FAFDD"/>
                    </a:solidFill>
                  </a:rPr>
                  <a:t>213</a:t>
                </a:r>
              </a:p>
              <a:p>
                <a:pPr fontAlgn="auto">
                  <a:spcBef>
                    <a:spcPts val="0"/>
                  </a:spcBef>
                  <a:spcAft>
                    <a:spcPts val="0"/>
                  </a:spcAft>
                  <a:defRPr/>
                </a:pPr>
                <a:r>
                  <a:rPr lang="en-US" sz="1200">
                    <a:solidFill>
                      <a:srgbClr val="7FAFDD"/>
                    </a:solidFill>
                  </a:rPr>
                  <a:t>154</a:t>
                </a:r>
                <a:endParaRPr lang="en-US" sz="120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231</a:t>
                </a:r>
              </a:p>
              <a:p>
                <a:pPr fontAlgn="auto">
                  <a:spcBef>
                    <a:spcPts val="0"/>
                  </a:spcBef>
                  <a:spcAft>
                    <a:spcPts val="0"/>
                  </a:spcAft>
                  <a:defRPr/>
                </a:pPr>
                <a:r>
                  <a:rPr lang="en-US" sz="1200"/>
                  <a:t>200</a:t>
                </a:r>
                <a:endParaRPr lang="en-US" sz="1200" dirty="0"/>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241</a:t>
                </a:r>
              </a:p>
              <a:p>
                <a:pPr fontAlgn="auto">
                  <a:spcBef>
                    <a:spcPts val="0"/>
                  </a:spcBef>
                  <a:spcAft>
                    <a:spcPts val="0"/>
                  </a:spcAft>
                  <a:defRPr/>
                </a:pPr>
                <a:r>
                  <a:rPr lang="en-US" sz="1200"/>
                  <a:t>240</a:t>
                </a:r>
              </a:p>
              <a:p>
                <a:pPr fontAlgn="auto">
                  <a:spcBef>
                    <a:spcPts val="0"/>
                  </a:spcBef>
                  <a:spcAft>
                    <a:spcPts val="0"/>
                  </a:spcAft>
                  <a:defRPr/>
                </a:pPr>
                <a:r>
                  <a:rPr lang="en-US" sz="1200"/>
                  <a:t>202</a:t>
                </a:r>
                <a:endParaRPr lang="en-US" sz="1200" dirty="0"/>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251</a:t>
                </a:r>
              </a:p>
              <a:p>
                <a:pPr fontAlgn="auto">
                  <a:spcBef>
                    <a:spcPts val="0"/>
                  </a:spcBef>
                  <a:spcAft>
                    <a:spcPts val="0"/>
                  </a:spcAft>
                  <a:defRPr/>
                </a:pPr>
                <a:r>
                  <a:rPr lang="en-US" sz="1200"/>
                  <a:t>251</a:t>
                </a:r>
              </a:p>
              <a:p>
                <a:pPr fontAlgn="auto">
                  <a:spcBef>
                    <a:spcPts val="0"/>
                  </a:spcBef>
                  <a:spcAft>
                    <a:spcPts val="0"/>
                  </a:spcAft>
                  <a:defRPr/>
                </a:pPr>
                <a:r>
                  <a:rPr lang="en-US" sz="1200"/>
                  <a:t>241</a:t>
                </a:r>
                <a:endParaRPr lang="en-US" sz="1200" dirty="0"/>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1"/>
            <a:ext cx="6873875" cy="630238"/>
          </a:xfrm>
        </p:spPr>
        <p:txBody>
          <a:bodyPr anchor="t"/>
          <a:lstStyle>
            <a:lvl1pPr algn="l">
              <a:defRPr sz="2400"/>
            </a:lvl1p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a:xfrm>
            <a:off x="4572000" y="6356350"/>
            <a:ext cx="365760" cy="365125"/>
          </a:xfrm>
        </p:spPr>
        <p:txBody>
          <a:bodyPr/>
          <a:lstStyle>
            <a:lvl1pPr>
              <a:defRPr/>
            </a:lvl1pPr>
          </a:lstStyle>
          <a:p>
            <a:pPr>
              <a:defRPr/>
            </a:pPr>
            <a:fld id="{EE200C3C-FAF2-4852-88A5-E5568CFB4E9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1279525" y="1"/>
            <a:ext cx="6873875" cy="630238"/>
          </a:xfrm>
        </p:spPr>
        <p:txBody>
          <a:bodyPr anchor="t"/>
          <a:lstStyle>
            <a:lvl1pPr algn="l">
              <a:defRPr sz="2400"/>
            </a:lvl1pPr>
          </a:lstStyle>
          <a:p>
            <a:r>
              <a:rPr lang="en-US" smtClean="0"/>
              <a:t>Click to edit Master title style</a:t>
            </a:r>
            <a:endParaRPr lang="en-US"/>
          </a:p>
        </p:txBody>
      </p:sp>
      <p:sp>
        <p:nvSpPr>
          <p:cNvPr id="4" name="Slide Number Placeholder 5"/>
          <p:cNvSpPr>
            <a:spLocks noGrp="1"/>
          </p:cNvSpPr>
          <p:nvPr>
            <p:ph type="sldNum" sz="quarter" idx="11"/>
          </p:nvPr>
        </p:nvSpPr>
        <p:spPr>
          <a:xfrm>
            <a:off x="4572000" y="6356350"/>
            <a:ext cx="365760" cy="365125"/>
          </a:xfrm>
        </p:spPr>
        <p:txBody>
          <a:bodyPr/>
          <a:lstStyle>
            <a:lvl1pPr>
              <a:defRPr/>
            </a:lvl1pPr>
          </a:lstStyle>
          <a:p>
            <a:pPr>
              <a:defRPr/>
            </a:pPr>
            <a:fld id="{EE200C3C-FAF2-4852-88A5-E5568CFB4E9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1"/>
          <p:cNvSpPr txBox="1"/>
          <p:nvPr userDrawn="1"/>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5"/>
          <a:srcRect l="19376" t="20410" r="5469" b="9375"/>
          <a:stretch>
            <a:fillRect/>
          </a:stretch>
        </p:blipFill>
        <p:spPr bwMode="auto">
          <a:xfrm>
            <a:off x="-28575" y="0"/>
            <a:ext cx="9163050" cy="6848475"/>
          </a:xfrm>
          <a:prstGeom prst="rect">
            <a:avLst/>
          </a:prstGeom>
          <a:noFill/>
          <a:ln w="9525">
            <a:noFill/>
            <a:miter lim="800000"/>
            <a:headEnd/>
            <a:tailEnd/>
          </a:ln>
        </p:spPr>
      </p:pic>
      <p:sp>
        <p:nvSpPr>
          <p:cNvPr id="2051" name="Title Placeholder 1"/>
          <p:cNvSpPr>
            <a:spLocks noGrp="1"/>
          </p:cNvSpPr>
          <p:nvPr>
            <p:ph type="title"/>
          </p:nvPr>
        </p:nvSpPr>
        <p:spPr bwMode="auto">
          <a:xfrm>
            <a:off x="1279525" y="0"/>
            <a:ext cx="6873875"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2"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4572000" y="6356350"/>
            <a:ext cx="36576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49482E6-1DBE-4886-BB9A-EFB4F2218A40}" type="slidenum">
              <a:rPr lang="en-US"/>
              <a:pPr>
                <a:defRPr/>
              </a:pPr>
              <a:t>‹#›</a:t>
            </a:fld>
            <a:endParaRPr lang="en-US" dirty="0"/>
          </a:p>
        </p:txBody>
      </p:sp>
      <p:pic>
        <p:nvPicPr>
          <p:cNvPr id="2054" name="Picture 15" descr="Corporate Research Logo"/>
          <p:cNvPicPr>
            <a:picLocks noChangeAspect="1" noChangeArrowheads="1"/>
          </p:cNvPicPr>
          <p:nvPr/>
        </p:nvPicPr>
        <p:blipFill>
          <a:blip r:embed="rId6"/>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2" r:id="rId1"/>
    <p:sldLayoutId id="2147483838" r:id="rId2"/>
    <p:sldLayoutId id="2147483843" r:id="rId3"/>
  </p:sldLayoutIdLst>
  <p:timing>
    <p:tnLst>
      <p:par>
        <p:cTn id="1" dur="indefinite" restart="never" nodeType="tmRoot"/>
      </p:par>
    </p:tnLst>
  </p:timing>
  <p:hf hdr="0" ftr="0" dt="0"/>
  <p:txStyles>
    <p:titleStyle>
      <a:lvl1pPr algn="l" rtl="0" eaLnBrk="0" fontAlgn="base" hangingPunct="0">
        <a:spcBef>
          <a:spcPct val="0"/>
        </a:spcBef>
        <a:spcAft>
          <a:spcPct val="0"/>
        </a:spcAft>
        <a:defRPr lang="en-US" sz="24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a:srcRect l="19609" t="20410" r="5469" b="9277"/>
          <a:stretch>
            <a:fillRect/>
          </a:stretch>
        </p:blipFill>
        <p:spPr bwMode="auto">
          <a:xfrm>
            <a:off x="0" y="0"/>
            <a:ext cx="9134475" cy="6858000"/>
          </a:xfrm>
          <a:prstGeom prst="rect">
            <a:avLst/>
          </a:prstGeom>
          <a:noFill/>
          <a:ln w="9525">
            <a:noFill/>
            <a:miter lim="800000"/>
            <a:headEnd/>
            <a:tailEnd/>
          </a:ln>
        </p:spPr>
      </p:pic>
      <p:pic>
        <p:nvPicPr>
          <p:cNvPr id="3075"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30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39"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a:srcRect l="19609" t="20410" r="5391" b="8757"/>
          <a:stretch>
            <a:fillRect/>
          </a:stretch>
        </p:blipFill>
        <p:spPr bwMode="auto">
          <a:xfrm>
            <a:off x="0" y="0"/>
            <a:ext cx="9144000" cy="6908800"/>
          </a:xfrm>
          <a:prstGeom prst="rect">
            <a:avLst/>
          </a:prstGeom>
          <a:noFill/>
          <a:ln w="9525">
            <a:noFill/>
            <a:miter lim="800000"/>
            <a:headEnd/>
            <a:tailEnd/>
          </a:ln>
        </p:spPr>
      </p:pic>
      <p:pic>
        <p:nvPicPr>
          <p:cNvPr id="4099"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4100"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40"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3"/>
          <a:srcRect l="19531" t="20410" r="5391" b="9375"/>
          <a:stretch>
            <a:fillRect/>
          </a:stretch>
        </p:blipFill>
        <p:spPr bwMode="auto">
          <a:xfrm>
            <a:off x="-9525" y="0"/>
            <a:ext cx="9153525" cy="6848475"/>
          </a:xfrm>
          <a:prstGeom prst="rect">
            <a:avLst/>
          </a:prstGeom>
          <a:noFill/>
          <a:ln w="9525">
            <a:noFill/>
            <a:miter lim="800000"/>
            <a:headEnd/>
            <a:tailEnd/>
          </a:ln>
        </p:spPr>
      </p:pic>
      <p:pic>
        <p:nvPicPr>
          <p:cNvPr id="5123"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5124"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41"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l="19609" t="20410" r="5391" b="9277"/>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 bg1="lt1" tx1="dk1" bg2="lt2" tx2="dk2" accent1="accent1" accent2="accent2" accent3="accent3" accent4="accent4" accent5="accent5" accent6="accent6" hlink="hlink" folHlink="folHlink"/>
  <p:sldLayoutIdLst>
    <p:sldLayoutId id="2147483845"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Myriad Pro" pitchFamily="34" charset="0"/>
                <a:ea typeface="+mj-ea"/>
                <a:cs typeface="+mj-cs"/>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cstate="print"/>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847"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46.xml"/><Relationship Id="rId5" Type="http://schemas.openxmlformats.org/officeDocument/2006/relationships/slide" Target="slide4.xml"/><Relationship Id="rId10" Type="http://schemas.openxmlformats.org/officeDocument/2006/relationships/slide" Target="slide42.xml"/><Relationship Id="rId4" Type="http://schemas.openxmlformats.org/officeDocument/2006/relationships/slide" Target="slide2.xml"/><Relationship Id="rId9" Type="http://schemas.openxmlformats.org/officeDocument/2006/relationships/slide" Target="slide3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46.xml"/><Relationship Id="rId5" Type="http://schemas.openxmlformats.org/officeDocument/2006/relationships/slide" Target="slide4.xml"/><Relationship Id="rId10" Type="http://schemas.openxmlformats.org/officeDocument/2006/relationships/slide" Target="slide42.xml"/><Relationship Id="rId4" Type="http://schemas.openxmlformats.org/officeDocument/2006/relationships/slide" Target="slide2.xml"/><Relationship Id="rId9" Type="http://schemas.openxmlformats.org/officeDocument/2006/relationships/slide" Target="slide30.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4.xml"/><Relationship Id="rId7" Type="http://schemas.openxmlformats.org/officeDocument/2006/relationships/slide" Target="slide3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image" Target="../media/image10.jpeg"/><Relationship Id="rId5" Type="http://schemas.openxmlformats.org/officeDocument/2006/relationships/slide" Target="slide15.xml"/><Relationship Id="rId10" Type="http://schemas.openxmlformats.org/officeDocument/2006/relationships/slide" Target="slide2.xml"/><Relationship Id="rId4" Type="http://schemas.openxmlformats.org/officeDocument/2006/relationships/slide" Target="slide12.xml"/><Relationship Id="rId9"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Microsoft_Office_Excel_97-2003_Worksheet2.xls"/><Relationship Id="rId5" Type="http://schemas.openxmlformats.org/officeDocument/2006/relationships/oleObject" Target="../embeddings/Microsoft_Office_Excel_97-2003_Worksheet1.xls"/><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46.xml"/><Relationship Id="rId5" Type="http://schemas.openxmlformats.org/officeDocument/2006/relationships/slide" Target="slide4.xml"/><Relationship Id="rId10" Type="http://schemas.openxmlformats.org/officeDocument/2006/relationships/slide" Target="slide42.xml"/><Relationship Id="rId4" Type="http://schemas.openxmlformats.org/officeDocument/2006/relationships/slide" Target="slide2.xml"/><Relationship Id="rId9" Type="http://schemas.openxmlformats.org/officeDocument/2006/relationships/slide" Target="slide3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46.xml"/><Relationship Id="rId5" Type="http://schemas.openxmlformats.org/officeDocument/2006/relationships/slide" Target="slide4.xml"/><Relationship Id="rId10" Type="http://schemas.openxmlformats.org/officeDocument/2006/relationships/slide" Target="slide42.xml"/><Relationship Id="rId4" Type="http://schemas.openxmlformats.org/officeDocument/2006/relationships/slide" Target="slide2.xml"/><Relationship Id="rId9" Type="http://schemas.openxmlformats.org/officeDocument/2006/relationships/slide" Target="slide3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4.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4.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slide" Target="slide2.xml"/><Relationship Id="rId5" Type="http://schemas.openxmlformats.org/officeDocument/2006/relationships/slide" Target="slide15.xml"/><Relationship Id="rId10" Type="http://schemas.openxmlformats.org/officeDocument/2006/relationships/slide" Target="slide5.xml"/><Relationship Id="rId4" Type="http://schemas.openxmlformats.org/officeDocument/2006/relationships/slide" Target="slide12.xml"/><Relationship Id="rId9" Type="http://schemas.openxmlformats.org/officeDocument/2006/relationships/slide" Target="slide46.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46.xml"/><Relationship Id="rId5" Type="http://schemas.openxmlformats.org/officeDocument/2006/relationships/slide" Target="slide4.xml"/><Relationship Id="rId10" Type="http://schemas.openxmlformats.org/officeDocument/2006/relationships/slide" Target="slide42.xml"/><Relationship Id="rId4" Type="http://schemas.openxmlformats.org/officeDocument/2006/relationships/slide" Target="slide2.xml"/><Relationship Id="rId9" Type="http://schemas.openxmlformats.org/officeDocument/2006/relationships/slide" Target="slide30.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46.xml"/><Relationship Id="rId5" Type="http://schemas.openxmlformats.org/officeDocument/2006/relationships/slide" Target="slide4.xml"/><Relationship Id="rId10" Type="http://schemas.openxmlformats.org/officeDocument/2006/relationships/slide" Target="slide42.xml"/><Relationship Id="rId4" Type="http://schemas.openxmlformats.org/officeDocument/2006/relationships/slide" Target="slide2.xml"/><Relationship Id="rId9" Type="http://schemas.openxmlformats.org/officeDocument/2006/relationships/slide" Target="slide30.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mailto:parikshit.soni@tcs.com" TargetMode="External"/><Relationship Id="rId2" Type="http://schemas.openxmlformats.org/officeDocument/2006/relationships/hyperlink" Target="mailto:aditi.royghatak@tcs.com" TargetMode="External"/><Relationship Id="rId1" Type="http://schemas.openxmlformats.org/officeDocument/2006/relationships/slideLayout" Target="../slideLayouts/slideLayout8.xml"/><Relationship Id="rId5" Type="http://schemas.openxmlformats.org/officeDocument/2006/relationships/image" Target="../media/image24.jpeg"/><Relationship Id="rId4" Type="http://schemas.openxmlformats.org/officeDocument/2006/relationships/hyperlink" Target="https://knowmax.ultimatix.net/sites/mrkt-corpfn/mrktint/default.aspx" TargetMode="Externa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352800"/>
            <a:ext cx="8420100" cy="685800"/>
          </a:xfrm>
        </p:spPr>
        <p:txBody>
          <a:bodyPr rtlCol="0"/>
          <a:lstStyle/>
          <a:p>
            <a:pPr eaLnBrk="1" fontAlgn="auto" hangingPunct="1">
              <a:spcBef>
                <a:spcPts val="0"/>
              </a:spcBef>
              <a:spcAft>
                <a:spcPts val="0"/>
              </a:spcAft>
              <a:defRPr/>
            </a:pPr>
            <a:r>
              <a:rPr sz="3000" b="1" smtClean="0"/>
              <a:t>Global Computer Platform MI</a:t>
            </a:r>
            <a:endParaRPr sz="3000" b="1"/>
          </a:p>
        </p:txBody>
      </p:sp>
      <p:sp>
        <p:nvSpPr>
          <p:cNvPr id="9219" name="Subtitle 2"/>
          <p:cNvSpPr>
            <a:spLocks noGrp="1"/>
          </p:cNvSpPr>
          <p:nvPr>
            <p:ph type="subTitle" idx="1"/>
          </p:nvPr>
        </p:nvSpPr>
        <p:spPr>
          <a:xfrm>
            <a:off x="361950" y="4133850"/>
            <a:ext cx="8439150" cy="1047750"/>
          </a:xfrm>
        </p:spPr>
        <p:txBody>
          <a:bodyPr>
            <a:normAutofit fontScale="32500" lnSpcReduction="20000"/>
          </a:bodyPr>
          <a:lstStyle/>
          <a:p>
            <a:pPr>
              <a:buClr>
                <a:srgbClr val="4E84C4"/>
              </a:buClr>
              <a:defRPr/>
            </a:pPr>
            <a:r>
              <a:rPr sz="6200" b="1" smtClean="0">
                <a:solidFill>
                  <a:schemeClr val="bg1"/>
                </a:solidFill>
              </a:rPr>
              <a:t>Corporate Research Desk</a:t>
            </a:r>
          </a:p>
          <a:p>
            <a:pPr>
              <a:buClr>
                <a:srgbClr val="4E84C4"/>
              </a:buClr>
              <a:defRPr/>
            </a:pPr>
            <a:endParaRPr sz="6200" smtClean="0">
              <a:solidFill>
                <a:schemeClr val="bg1"/>
              </a:solidFill>
            </a:endParaRPr>
          </a:p>
          <a:p>
            <a:pPr>
              <a:buClr>
                <a:srgbClr val="4E84C4"/>
              </a:buClr>
              <a:defRPr/>
            </a:pPr>
            <a:r>
              <a:rPr sz="5500" smtClean="0">
                <a:solidFill>
                  <a:schemeClr val="bg1"/>
                </a:solidFill>
              </a:rPr>
              <a:t>July, 2012</a:t>
            </a:r>
          </a:p>
          <a:p>
            <a:pPr eaLnBrk="1" hangingPunct="1">
              <a:defRPr/>
            </a:pPr>
            <a:endParaRPr smtClean="0">
              <a:latin typeface="Myriad Pro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279525" y="0"/>
            <a:ext cx="6797675" cy="762000"/>
          </a:xfrm>
        </p:spPr>
        <p:txBody>
          <a:bodyPr/>
          <a:lstStyle/>
          <a:p>
            <a:r>
              <a:rPr lang="it-IT" sz="2000" b="1" dirty="0" smtClean="0">
                <a:solidFill>
                  <a:srgbClr val="FFFFFF"/>
                </a:solidFill>
                <a:latin typeface="Myriad Pro"/>
              </a:rPr>
              <a:t>Global Computer </a:t>
            </a:r>
            <a:r>
              <a:rPr sz="2000" b="1" smtClean="0">
                <a:latin typeface="Myriad Pro"/>
              </a:rPr>
              <a:t>Platforms </a:t>
            </a:r>
            <a:r>
              <a:rPr lang="it-IT" sz="2000" b="1" dirty="0" smtClean="0">
                <a:solidFill>
                  <a:srgbClr val="FFFFFF"/>
                </a:solidFill>
                <a:latin typeface="Myriad Pro"/>
              </a:rPr>
              <a:t>MI: Market Scenario</a:t>
            </a:r>
            <a:br>
              <a:rPr lang="it-IT" sz="2000" b="1" dirty="0" smtClean="0">
                <a:solidFill>
                  <a:srgbClr val="FFFFFF"/>
                </a:solidFill>
                <a:latin typeface="Myriad Pro"/>
              </a:rPr>
            </a:br>
            <a:r>
              <a:rPr lang="it-IT" sz="1800" dirty="0" smtClean="0">
                <a:latin typeface="Myriad Pro"/>
              </a:rPr>
              <a:t>Hard Disk Drive Industry</a:t>
            </a:r>
            <a:endParaRPr sz="1800" smtClean="0">
              <a:latin typeface="Myriad Pro"/>
            </a:endParaRPr>
          </a:p>
        </p:txBody>
      </p:sp>
      <p:sp>
        <p:nvSpPr>
          <p:cNvPr id="4" name="Slide Number Placeholder 3"/>
          <p:cNvSpPr>
            <a:spLocks noGrp="1"/>
          </p:cNvSpPr>
          <p:nvPr>
            <p:ph type="sldNum" sz="quarter" idx="11"/>
          </p:nvPr>
        </p:nvSpPr>
        <p:spPr/>
        <p:txBody>
          <a:bodyPr/>
          <a:lstStyle/>
          <a:p>
            <a:pPr>
              <a:defRPr/>
            </a:pPr>
            <a:fld id="{3B3537BE-4976-4A80-AF8F-B0CFFA4BE060}" type="slidenum">
              <a:rPr lang="en-US" smtClean="0"/>
              <a:pPr>
                <a:defRPr/>
              </a:pPr>
              <a:t>10</a:t>
            </a:fld>
            <a:endParaRPr lang="en-US" dirty="0"/>
          </a:p>
        </p:txBody>
      </p:sp>
      <p:sp>
        <p:nvSpPr>
          <p:cNvPr id="5" name="AutoShape 7"/>
          <p:cNvSpPr>
            <a:spLocks noChangeArrowheads="1"/>
          </p:cNvSpPr>
          <p:nvPr/>
        </p:nvSpPr>
        <p:spPr bwMode="auto">
          <a:xfrm>
            <a:off x="152400" y="1219200"/>
            <a:ext cx="4876800" cy="25146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1125" indent="-111125" algn="just">
              <a:lnSpc>
                <a:spcPct val="150000"/>
              </a:lnSpc>
              <a:spcBef>
                <a:spcPts val="600"/>
              </a:spcBef>
              <a:buFont typeface="Arial" pitchFamily="34" charset="0"/>
              <a:buChar char="•"/>
            </a:pPr>
            <a:r>
              <a:rPr lang="en-US" sz="1100" dirty="0" smtClean="0">
                <a:latin typeface="+mj-lt"/>
              </a:rPr>
              <a:t>The global hard disk drive (HDD) industry surged to record revenue in the first quarter of 2012, thanks to higher average selling prices that compensated for the wreckage and loss in shipments left by the October floods in Thailand</a:t>
            </a:r>
          </a:p>
          <a:p>
            <a:pPr marL="111125" indent="-111125" algn="just">
              <a:lnSpc>
                <a:spcPct val="150000"/>
              </a:lnSpc>
              <a:spcBef>
                <a:spcPts val="600"/>
              </a:spcBef>
              <a:buFont typeface="Arial" pitchFamily="34" charset="0"/>
              <a:buChar char="•"/>
            </a:pPr>
            <a:r>
              <a:rPr lang="en-US" sz="1100" dirty="0" smtClean="0">
                <a:latin typeface="+mj-lt"/>
              </a:rPr>
              <a:t>HDD revenue for the </a:t>
            </a:r>
            <a:r>
              <a:rPr lang="en-US" sz="1100" b="1" dirty="0" smtClean="0">
                <a:latin typeface="+mj-lt"/>
              </a:rPr>
              <a:t>first quarter reached $9.6 billion</a:t>
            </a:r>
            <a:r>
              <a:rPr lang="en-US" sz="1100" dirty="0" smtClean="0">
                <a:latin typeface="+mj-lt"/>
              </a:rPr>
              <a:t>, an industry high that bested the previous record of $9.3 billion in the first quarter of 2010. </a:t>
            </a:r>
          </a:p>
          <a:p>
            <a:pPr marL="111125" indent="-111125" algn="just">
              <a:lnSpc>
                <a:spcPct val="150000"/>
              </a:lnSpc>
              <a:spcBef>
                <a:spcPts val="600"/>
              </a:spcBef>
              <a:buFont typeface="Arial" pitchFamily="34" charset="0"/>
              <a:buChar char="•"/>
            </a:pPr>
            <a:r>
              <a:rPr lang="en-US" sz="1100" dirty="0" smtClean="0">
                <a:latin typeface="+mj-lt"/>
              </a:rPr>
              <a:t>he rise in HDD revenue occurred even though shipments during the first quarter of 145 million units were less than the 174 million units of the third quarter last year</a:t>
            </a:r>
          </a:p>
        </p:txBody>
      </p:sp>
      <p:sp>
        <p:nvSpPr>
          <p:cNvPr id="8" name="Rectangle 7"/>
          <p:cNvSpPr/>
          <p:nvPr/>
        </p:nvSpPr>
        <p:spPr>
          <a:xfrm>
            <a:off x="228600" y="762000"/>
            <a:ext cx="4038600" cy="338554"/>
          </a:xfrm>
          <a:prstGeom prst="rect">
            <a:avLst/>
          </a:prstGeom>
          <a:solidFill>
            <a:srgbClr val="00B0F0"/>
          </a:solidFill>
          <a:ln>
            <a:noFill/>
          </a:ln>
        </p:spPr>
        <p:txBody>
          <a:bodyPr wrap="square">
            <a:spAutoFit/>
          </a:bodyPr>
          <a:lstStyle/>
          <a:p>
            <a:pPr algn="ctr">
              <a:defRPr/>
            </a:pPr>
            <a:r>
              <a:rPr lang="en-US" sz="1600" b="1" dirty="0" smtClean="0">
                <a:solidFill>
                  <a:schemeClr val="bg1"/>
                </a:solidFill>
                <a:latin typeface="+mj-lt"/>
              </a:rPr>
              <a:t>High price driving industry revenue</a:t>
            </a:r>
          </a:p>
        </p:txBody>
      </p:sp>
      <p:sp>
        <p:nvSpPr>
          <p:cNvPr id="9" name="AutoShape 28">
            <a:hlinkClick r:id="rId3" action="ppaction://hlinksldjump"/>
          </p:cNvPr>
          <p:cNvSpPr>
            <a:spLocks noChangeArrowheads="1"/>
          </p:cNvSpPr>
          <p:nvPr/>
        </p:nvSpPr>
        <p:spPr bwMode="auto">
          <a:xfrm>
            <a:off x="8763000" y="6477000"/>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pic>
        <p:nvPicPr>
          <p:cNvPr id="108546" name="Picture 2" descr="http://www.isuppli.com/PublishingImages/Press%20Releases/2012-06-11_HDD.jpg"/>
          <p:cNvPicPr>
            <a:picLocks noChangeAspect="1" noChangeArrowheads="1"/>
          </p:cNvPicPr>
          <p:nvPr/>
        </p:nvPicPr>
        <p:blipFill>
          <a:blip r:embed="rId4"/>
          <a:srcRect/>
          <a:stretch>
            <a:fillRect/>
          </a:stretch>
        </p:blipFill>
        <p:spPr bwMode="auto">
          <a:xfrm>
            <a:off x="5334000" y="1447800"/>
            <a:ext cx="3648075" cy="2190750"/>
          </a:xfrm>
          <a:prstGeom prst="rect">
            <a:avLst/>
          </a:prstGeom>
          <a:noFill/>
        </p:spPr>
      </p:pic>
      <p:sp>
        <p:nvSpPr>
          <p:cNvPr id="12" name="AutoShape 7"/>
          <p:cNvSpPr>
            <a:spLocks noChangeArrowheads="1"/>
          </p:cNvSpPr>
          <p:nvPr/>
        </p:nvSpPr>
        <p:spPr bwMode="auto">
          <a:xfrm>
            <a:off x="152400" y="3886200"/>
            <a:ext cx="8839200" cy="25146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1125" indent="-111125" algn="just">
              <a:lnSpc>
                <a:spcPct val="150000"/>
              </a:lnSpc>
              <a:spcBef>
                <a:spcPts val="600"/>
              </a:spcBef>
              <a:buFont typeface="Arial" pitchFamily="34" charset="0"/>
              <a:buChar char="•"/>
            </a:pPr>
            <a:r>
              <a:rPr lang="en-US" sz="1100" b="1" dirty="0" smtClean="0">
                <a:latin typeface="+mj-lt"/>
              </a:rPr>
              <a:t>Seagate Leads the Market: </a:t>
            </a:r>
            <a:r>
              <a:rPr lang="en-US" sz="1100" dirty="0" smtClean="0">
                <a:latin typeface="+mj-lt"/>
              </a:rPr>
              <a:t>Among HDD manufacturers, Seagate Technology had the largest share of </a:t>
            </a:r>
            <a:r>
              <a:rPr lang="en-US" sz="1100" b="1" dirty="0" smtClean="0">
                <a:latin typeface="+mj-lt"/>
              </a:rPr>
              <a:t>revenue at 46%, </a:t>
            </a:r>
            <a:r>
              <a:rPr lang="en-US" sz="1100" dirty="0" smtClean="0">
                <a:latin typeface="+mj-lt"/>
              </a:rPr>
              <a:t>followed by </a:t>
            </a:r>
            <a:r>
              <a:rPr lang="en-US" sz="1100" b="1" dirty="0" smtClean="0">
                <a:latin typeface="+mj-lt"/>
              </a:rPr>
              <a:t>Western Digital Corp</a:t>
            </a:r>
            <a:r>
              <a:rPr lang="en-US" sz="1100" dirty="0" smtClean="0">
                <a:latin typeface="+mj-lt"/>
              </a:rPr>
              <a:t>. at </a:t>
            </a:r>
            <a:r>
              <a:rPr lang="en-US" sz="1100" b="1" dirty="0" smtClean="0">
                <a:latin typeface="+mj-lt"/>
              </a:rPr>
              <a:t>32%</a:t>
            </a:r>
            <a:r>
              <a:rPr lang="en-US" sz="1100" dirty="0" smtClean="0">
                <a:latin typeface="+mj-lt"/>
              </a:rPr>
              <a:t>, </a:t>
            </a:r>
            <a:r>
              <a:rPr lang="en-US" sz="1100" b="1" dirty="0" smtClean="0">
                <a:latin typeface="+mj-lt"/>
              </a:rPr>
              <a:t>Hitachi Global Storage Technology at 11% and Toshiba Corp. also at 11%</a:t>
            </a:r>
            <a:r>
              <a:rPr lang="en-US" sz="1100" dirty="0" smtClean="0">
                <a:latin typeface="+mj-lt"/>
              </a:rPr>
              <a:t>. </a:t>
            </a:r>
          </a:p>
          <a:p>
            <a:pPr marL="111125" indent="-111125" algn="just">
              <a:lnSpc>
                <a:spcPct val="150000"/>
              </a:lnSpc>
              <a:spcBef>
                <a:spcPts val="600"/>
              </a:spcBef>
              <a:buFont typeface="Arial" pitchFamily="34" charset="0"/>
              <a:buChar char="•"/>
            </a:pPr>
            <a:r>
              <a:rPr lang="en-US" sz="1100" b="1" dirty="0" smtClean="0">
                <a:latin typeface="+mj-lt"/>
              </a:rPr>
              <a:t>Hitachi GST was acquired by Western Digital </a:t>
            </a:r>
            <a:r>
              <a:rPr lang="en-US" sz="1100" dirty="0" smtClean="0">
                <a:latin typeface="+mj-lt"/>
              </a:rPr>
              <a:t>toward the end of the first quarter in March, and these shares for both Western Digital and Hitachi GST represent revenue recognized during the quarter, the period prior to the merger.</a:t>
            </a:r>
          </a:p>
          <a:p>
            <a:pPr marL="111125" indent="-111125" algn="just">
              <a:lnSpc>
                <a:spcPct val="150000"/>
              </a:lnSpc>
              <a:spcBef>
                <a:spcPts val="600"/>
              </a:spcBef>
              <a:buFont typeface="Arial" pitchFamily="34" charset="0"/>
              <a:buChar char="•"/>
            </a:pPr>
            <a:r>
              <a:rPr lang="en-US" sz="1100" b="1" dirty="0" smtClean="0">
                <a:latin typeface="+mj-lt"/>
              </a:rPr>
              <a:t>Higher Gross Margin: </a:t>
            </a:r>
            <a:r>
              <a:rPr lang="en-US" sz="1100" dirty="0" smtClean="0">
                <a:latin typeface="+mj-lt"/>
              </a:rPr>
              <a:t>Also contributing to a healthier revenue picture for the HDD industry was a rise in gross margins and operating margins. The higher numbers here were positive indicators of the companies’ ability to pay down their fixed costs and were, therefore, reliable barometers of good financial risk. </a:t>
            </a:r>
            <a:r>
              <a:rPr lang="en-US" sz="1100" b="1" dirty="0" smtClean="0">
                <a:latin typeface="+mj-lt"/>
              </a:rPr>
              <a:t>Seagate enjoyed a gross margin of 37% </a:t>
            </a:r>
            <a:r>
              <a:rPr lang="en-US" sz="1100" dirty="0" smtClean="0">
                <a:latin typeface="+mj-lt"/>
              </a:rPr>
              <a:t>in the first quarter—a company record mainly due to higher ASPs—and also saw its </a:t>
            </a:r>
            <a:r>
              <a:rPr lang="en-US" sz="1100" b="1" dirty="0" smtClean="0">
                <a:latin typeface="+mj-lt"/>
              </a:rPr>
              <a:t>operating margin reach 27%, up from 19%in the fourth quarter. </a:t>
            </a:r>
            <a:endParaRPr lang="en-US" sz="1100" dirty="0" smtClean="0">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a:xfrm>
            <a:off x="152400" y="838200"/>
            <a:ext cx="1981200" cy="1219200"/>
          </a:xfrm>
          <a:prstGeom prst="chevron">
            <a:avLst/>
          </a:prstGeom>
          <a:solidFill>
            <a:srgbClr val="E7F9FF">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mj-lt"/>
            </a:endParaRPr>
          </a:p>
        </p:txBody>
      </p:sp>
      <p:sp>
        <p:nvSpPr>
          <p:cNvPr id="7" name="Chevron 6"/>
          <p:cNvSpPr/>
          <p:nvPr/>
        </p:nvSpPr>
        <p:spPr>
          <a:xfrm>
            <a:off x="1600200" y="838200"/>
            <a:ext cx="2133600" cy="1219200"/>
          </a:xfrm>
          <a:prstGeom prst="chevron">
            <a:avLst/>
          </a:prstGeom>
          <a:solidFill>
            <a:srgbClr val="C1EFFF">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mj-lt"/>
            </a:endParaRPr>
          </a:p>
        </p:txBody>
      </p:sp>
      <p:sp>
        <p:nvSpPr>
          <p:cNvPr id="8" name="Chevron 7"/>
          <p:cNvSpPr/>
          <p:nvPr/>
        </p:nvSpPr>
        <p:spPr>
          <a:xfrm>
            <a:off x="3200400" y="838200"/>
            <a:ext cx="1981200" cy="1219200"/>
          </a:xfrm>
          <a:prstGeom prst="chevron">
            <a:avLst/>
          </a:prstGeom>
          <a:solidFill>
            <a:srgbClr val="8BE1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mj-lt"/>
            </a:endParaRPr>
          </a:p>
        </p:txBody>
      </p:sp>
      <p:sp>
        <p:nvSpPr>
          <p:cNvPr id="9" name="Chevron 8"/>
          <p:cNvSpPr/>
          <p:nvPr/>
        </p:nvSpPr>
        <p:spPr>
          <a:xfrm>
            <a:off x="4648200" y="838200"/>
            <a:ext cx="1752600" cy="1219200"/>
          </a:xfrm>
          <a:prstGeom prst="chevron">
            <a:avLst/>
          </a:prstGeom>
          <a:solidFill>
            <a:srgbClr val="61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mj-lt"/>
            </a:endParaRPr>
          </a:p>
        </p:txBody>
      </p:sp>
      <p:sp>
        <p:nvSpPr>
          <p:cNvPr id="10" name="Chevron 9"/>
          <p:cNvSpPr/>
          <p:nvPr/>
        </p:nvSpPr>
        <p:spPr>
          <a:xfrm>
            <a:off x="5867400" y="838200"/>
            <a:ext cx="1752600" cy="1219200"/>
          </a:xfrm>
          <a:prstGeom prst="chevron">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mj-lt"/>
            </a:endParaRPr>
          </a:p>
        </p:txBody>
      </p:sp>
      <p:sp>
        <p:nvSpPr>
          <p:cNvPr id="11" name="Chevron 10"/>
          <p:cNvSpPr/>
          <p:nvPr/>
        </p:nvSpPr>
        <p:spPr>
          <a:xfrm>
            <a:off x="7086600" y="838200"/>
            <a:ext cx="1905000" cy="1219200"/>
          </a:xfrm>
          <a:prstGeom prst="chevron">
            <a:avLst/>
          </a:prstGeom>
          <a:solidFill>
            <a:srgbClr val="009A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900" dirty="0">
              <a:solidFill>
                <a:schemeClr val="tx1"/>
              </a:solidFill>
              <a:latin typeface="+mj-lt"/>
              <a:ea typeface="Verdana" pitchFamily="34" charset="0"/>
              <a:cs typeface="Verdana" pitchFamily="34" charset="0"/>
            </a:endParaRPr>
          </a:p>
        </p:txBody>
      </p:sp>
      <p:sp>
        <p:nvSpPr>
          <p:cNvPr id="12" name="TextBox 11"/>
          <p:cNvSpPr txBox="1"/>
          <p:nvPr/>
        </p:nvSpPr>
        <p:spPr>
          <a:xfrm>
            <a:off x="7696200" y="1280160"/>
            <a:ext cx="1005840" cy="365760"/>
          </a:xfrm>
          <a:prstGeom prst="rect">
            <a:avLst/>
          </a:prstGeom>
          <a:noFill/>
        </p:spPr>
        <p:txBody>
          <a:bodyPr wrap="square" rtlCol="0" anchor="ctr">
            <a:noAutofit/>
          </a:bodyPr>
          <a:lstStyle/>
          <a:p>
            <a:pPr lvl="0" algn="just"/>
            <a:r>
              <a:rPr lang="en-US" sz="1000" b="1" dirty="0" smtClean="0">
                <a:solidFill>
                  <a:prstClr val="black"/>
                </a:solidFill>
                <a:latin typeface="+mj-lt"/>
                <a:ea typeface="Verdana" pitchFamily="34" charset="0"/>
                <a:cs typeface="Verdana" pitchFamily="34" charset="0"/>
              </a:rPr>
              <a:t>Component  Producers</a:t>
            </a:r>
            <a:endParaRPr lang="en-GB" sz="1000" b="1" dirty="0">
              <a:solidFill>
                <a:prstClr val="black"/>
              </a:solidFill>
              <a:latin typeface="+mj-lt"/>
              <a:ea typeface="Verdana" pitchFamily="34" charset="0"/>
              <a:cs typeface="Verdana" pitchFamily="34" charset="0"/>
            </a:endParaRPr>
          </a:p>
        </p:txBody>
      </p:sp>
      <p:sp>
        <p:nvSpPr>
          <p:cNvPr id="13" name="TextBox 12"/>
          <p:cNvSpPr txBox="1"/>
          <p:nvPr/>
        </p:nvSpPr>
        <p:spPr>
          <a:xfrm>
            <a:off x="6477000" y="1280160"/>
            <a:ext cx="1005840" cy="365760"/>
          </a:xfrm>
          <a:prstGeom prst="rect">
            <a:avLst/>
          </a:prstGeom>
          <a:noFill/>
        </p:spPr>
        <p:txBody>
          <a:bodyPr wrap="square" rtlCol="0" anchor="ctr">
            <a:noAutofit/>
          </a:bodyPr>
          <a:lstStyle/>
          <a:p>
            <a:pPr lvl="0" algn="just"/>
            <a:r>
              <a:rPr lang="en-US" sz="1000" b="1" dirty="0" smtClean="0">
                <a:solidFill>
                  <a:prstClr val="black"/>
                </a:solidFill>
                <a:latin typeface="+mj-lt"/>
                <a:ea typeface="Verdana" pitchFamily="34" charset="0"/>
                <a:cs typeface="Verdana" pitchFamily="34" charset="0"/>
              </a:rPr>
              <a:t>Computer  OEM</a:t>
            </a:r>
            <a:endParaRPr lang="en-GB" sz="1000" b="1" dirty="0">
              <a:solidFill>
                <a:prstClr val="black"/>
              </a:solidFill>
              <a:latin typeface="+mj-lt"/>
              <a:ea typeface="Verdana" pitchFamily="34" charset="0"/>
              <a:cs typeface="Verdana" pitchFamily="34" charset="0"/>
            </a:endParaRPr>
          </a:p>
        </p:txBody>
      </p:sp>
      <p:sp>
        <p:nvSpPr>
          <p:cNvPr id="14" name="TextBox 13"/>
          <p:cNvSpPr txBox="1"/>
          <p:nvPr/>
        </p:nvSpPr>
        <p:spPr>
          <a:xfrm>
            <a:off x="5257800" y="1280160"/>
            <a:ext cx="1005840" cy="365760"/>
          </a:xfrm>
          <a:prstGeom prst="rect">
            <a:avLst/>
          </a:prstGeom>
          <a:noFill/>
        </p:spPr>
        <p:txBody>
          <a:bodyPr wrap="square" rtlCol="0" anchor="ctr">
            <a:noAutofit/>
          </a:bodyPr>
          <a:lstStyle/>
          <a:p>
            <a:pPr lvl="0" algn="just"/>
            <a:r>
              <a:rPr lang="en-US" sz="1000" b="1" dirty="0" smtClean="0">
                <a:solidFill>
                  <a:prstClr val="black"/>
                </a:solidFill>
                <a:latin typeface="+mj-lt"/>
                <a:ea typeface="Verdana" pitchFamily="34" charset="0"/>
                <a:cs typeface="Verdana" pitchFamily="34" charset="0"/>
              </a:rPr>
              <a:t>Client</a:t>
            </a:r>
          </a:p>
          <a:p>
            <a:pPr lvl="0" algn="just"/>
            <a:r>
              <a:rPr lang="en-US" sz="1000" b="1" dirty="0" smtClean="0">
                <a:solidFill>
                  <a:prstClr val="black"/>
                </a:solidFill>
                <a:latin typeface="+mj-lt"/>
                <a:ea typeface="Verdana" pitchFamily="34" charset="0"/>
                <a:cs typeface="Verdana" pitchFamily="34" charset="0"/>
              </a:rPr>
              <a:t>Software</a:t>
            </a:r>
          </a:p>
          <a:p>
            <a:pPr lvl="0" algn="just"/>
            <a:r>
              <a:rPr lang="en-US" sz="1000" b="1" dirty="0" smtClean="0">
                <a:solidFill>
                  <a:prstClr val="black"/>
                </a:solidFill>
                <a:latin typeface="+mj-lt"/>
                <a:ea typeface="Verdana" pitchFamily="34" charset="0"/>
                <a:cs typeface="Verdana" pitchFamily="34" charset="0"/>
              </a:rPr>
              <a:t>Producers</a:t>
            </a:r>
            <a:endParaRPr lang="en-GB" sz="1000" b="1" dirty="0">
              <a:solidFill>
                <a:prstClr val="black"/>
              </a:solidFill>
              <a:latin typeface="+mj-lt"/>
              <a:ea typeface="Verdana" pitchFamily="34" charset="0"/>
              <a:cs typeface="Verdana" pitchFamily="34" charset="0"/>
            </a:endParaRPr>
          </a:p>
        </p:txBody>
      </p:sp>
      <p:sp>
        <p:nvSpPr>
          <p:cNvPr id="15" name="TextBox 14"/>
          <p:cNvSpPr txBox="1"/>
          <p:nvPr/>
        </p:nvSpPr>
        <p:spPr>
          <a:xfrm>
            <a:off x="3810000" y="1280160"/>
            <a:ext cx="1005840" cy="365760"/>
          </a:xfrm>
          <a:prstGeom prst="rect">
            <a:avLst/>
          </a:prstGeom>
          <a:noFill/>
        </p:spPr>
        <p:txBody>
          <a:bodyPr wrap="square" rtlCol="0" anchor="ctr">
            <a:noAutofit/>
          </a:bodyPr>
          <a:lstStyle/>
          <a:p>
            <a:pPr lvl="0" algn="just"/>
            <a:r>
              <a:rPr lang="en-US" sz="1000" b="1" dirty="0" smtClean="0">
                <a:solidFill>
                  <a:prstClr val="black"/>
                </a:solidFill>
                <a:latin typeface="+mj-lt"/>
                <a:ea typeface="Verdana" pitchFamily="34" charset="0"/>
                <a:cs typeface="Verdana" pitchFamily="34" charset="0"/>
              </a:rPr>
              <a:t>Cable/</a:t>
            </a:r>
          </a:p>
          <a:p>
            <a:pPr lvl="0" algn="just"/>
            <a:r>
              <a:rPr lang="en-US" sz="1000" b="1" dirty="0" smtClean="0">
                <a:solidFill>
                  <a:prstClr val="black"/>
                </a:solidFill>
                <a:latin typeface="+mj-lt"/>
                <a:ea typeface="Verdana" pitchFamily="34" charset="0"/>
                <a:cs typeface="Verdana" pitchFamily="34" charset="0"/>
              </a:rPr>
              <a:t>Broadband</a:t>
            </a:r>
          </a:p>
          <a:p>
            <a:pPr lvl="0" algn="just"/>
            <a:r>
              <a:rPr lang="en-US" sz="1000" b="1" dirty="0" smtClean="0">
                <a:solidFill>
                  <a:prstClr val="black"/>
                </a:solidFill>
                <a:latin typeface="+mj-lt"/>
                <a:ea typeface="Verdana" pitchFamily="34" charset="0"/>
                <a:cs typeface="Verdana" pitchFamily="34" charset="0"/>
              </a:rPr>
              <a:t>Providers</a:t>
            </a:r>
            <a:endParaRPr lang="en-GB" sz="1000" b="1" dirty="0">
              <a:solidFill>
                <a:prstClr val="black"/>
              </a:solidFill>
              <a:latin typeface="+mj-lt"/>
              <a:ea typeface="Verdana" pitchFamily="34" charset="0"/>
              <a:cs typeface="Verdana" pitchFamily="34" charset="0"/>
            </a:endParaRPr>
          </a:p>
        </p:txBody>
      </p:sp>
      <p:sp>
        <p:nvSpPr>
          <p:cNvPr id="16" name="TextBox 15"/>
          <p:cNvSpPr txBox="1"/>
          <p:nvPr/>
        </p:nvSpPr>
        <p:spPr>
          <a:xfrm>
            <a:off x="2286000" y="1280160"/>
            <a:ext cx="1005840" cy="365760"/>
          </a:xfrm>
          <a:prstGeom prst="rect">
            <a:avLst/>
          </a:prstGeom>
          <a:noFill/>
        </p:spPr>
        <p:txBody>
          <a:bodyPr wrap="square" rtlCol="0" anchor="ctr">
            <a:noAutofit/>
          </a:bodyPr>
          <a:lstStyle/>
          <a:p>
            <a:pPr lvl="0" algn="just"/>
            <a:r>
              <a:rPr lang="en-US" sz="1000" b="1" dirty="0" smtClean="0">
                <a:solidFill>
                  <a:prstClr val="black"/>
                </a:solidFill>
                <a:latin typeface="+mj-lt"/>
                <a:ea typeface="Verdana" pitchFamily="34" charset="0"/>
                <a:cs typeface="Verdana" pitchFamily="34" charset="0"/>
              </a:rPr>
              <a:t>Internet/ Server Applications</a:t>
            </a:r>
          </a:p>
          <a:p>
            <a:pPr lvl="0" algn="just"/>
            <a:r>
              <a:rPr lang="en-US" sz="1000" b="1" dirty="0" smtClean="0">
                <a:solidFill>
                  <a:prstClr val="black"/>
                </a:solidFill>
                <a:latin typeface="+mj-lt"/>
                <a:ea typeface="Verdana" pitchFamily="34" charset="0"/>
                <a:cs typeface="Verdana" pitchFamily="34" charset="0"/>
              </a:rPr>
              <a:t>Providers</a:t>
            </a:r>
            <a:endParaRPr lang="en-GB" sz="1000" b="1" dirty="0">
              <a:solidFill>
                <a:prstClr val="black"/>
              </a:solidFill>
              <a:latin typeface="+mj-lt"/>
              <a:ea typeface="Verdana" pitchFamily="34" charset="0"/>
              <a:cs typeface="Verdana" pitchFamily="34" charset="0"/>
            </a:endParaRPr>
          </a:p>
        </p:txBody>
      </p:sp>
      <p:sp>
        <p:nvSpPr>
          <p:cNvPr id="17" name="TextBox 16"/>
          <p:cNvSpPr txBox="1"/>
          <p:nvPr/>
        </p:nvSpPr>
        <p:spPr>
          <a:xfrm>
            <a:off x="762000" y="1280160"/>
            <a:ext cx="1005840" cy="365760"/>
          </a:xfrm>
          <a:prstGeom prst="rect">
            <a:avLst/>
          </a:prstGeom>
          <a:noFill/>
        </p:spPr>
        <p:txBody>
          <a:bodyPr wrap="square" rtlCol="0" anchor="ctr">
            <a:noAutofit/>
          </a:bodyPr>
          <a:lstStyle/>
          <a:p>
            <a:pPr lvl="0" algn="just"/>
            <a:r>
              <a:rPr lang="en-US" sz="1000" b="1" dirty="0" smtClean="0">
                <a:solidFill>
                  <a:prstClr val="black"/>
                </a:solidFill>
                <a:latin typeface="+mj-lt"/>
                <a:ea typeface="Verdana" pitchFamily="34" charset="0"/>
                <a:cs typeface="Verdana" pitchFamily="34" charset="0"/>
              </a:rPr>
              <a:t>Digital Content</a:t>
            </a:r>
          </a:p>
          <a:p>
            <a:pPr lvl="0" algn="just"/>
            <a:r>
              <a:rPr lang="en-US" sz="1000" b="1" dirty="0" smtClean="0">
                <a:solidFill>
                  <a:prstClr val="black"/>
                </a:solidFill>
                <a:latin typeface="+mj-lt"/>
                <a:ea typeface="Verdana" pitchFamily="34" charset="0"/>
                <a:cs typeface="Verdana" pitchFamily="34" charset="0"/>
              </a:rPr>
              <a:t>Producers</a:t>
            </a:r>
            <a:endParaRPr lang="en-GB" sz="1000" b="1" dirty="0">
              <a:solidFill>
                <a:prstClr val="black"/>
              </a:solidFill>
              <a:latin typeface="+mj-lt"/>
              <a:ea typeface="Verdana" pitchFamily="34" charset="0"/>
              <a:cs typeface="Verdana" pitchFamily="34" charset="0"/>
            </a:endParaRPr>
          </a:p>
        </p:txBody>
      </p:sp>
      <p:sp>
        <p:nvSpPr>
          <p:cNvPr id="18" name="TextBox 17"/>
          <p:cNvSpPr txBox="1"/>
          <p:nvPr/>
        </p:nvSpPr>
        <p:spPr>
          <a:xfrm>
            <a:off x="152400" y="2133600"/>
            <a:ext cx="8534400" cy="338554"/>
          </a:xfrm>
          <a:prstGeom prst="rect">
            <a:avLst/>
          </a:prstGeom>
          <a:solidFill>
            <a:srgbClr val="00B0F0"/>
          </a:solidFill>
          <a:ln>
            <a:noFill/>
          </a:ln>
        </p:spPr>
        <p:txBody>
          <a:bodyPr wrap="square">
            <a:spAutoFit/>
          </a:bodyPr>
          <a:lstStyle/>
          <a:p>
            <a:pPr algn="ctr">
              <a:defRPr/>
            </a:pPr>
            <a:r>
              <a:rPr lang="en-US" sz="1600" b="1" dirty="0" smtClean="0">
                <a:solidFill>
                  <a:schemeClr val="bg1"/>
                </a:solidFill>
                <a:latin typeface="+mj-lt"/>
              </a:rPr>
              <a:t>Industry Value Chain of the PC Industry Segment</a:t>
            </a:r>
            <a:endParaRPr lang="en-GB" sz="1600" b="1" dirty="0">
              <a:solidFill>
                <a:schemeClr val="bg1"/>
              </a:solidFill>
              <a:latin typeface="+mj-lt"/>
            </a:endParaRPr>
          </a:p>
        </p:txBody>
      </p:sp>
      <p:sp>
        <p:nvSpPr>
          <p:cNvPr id="19" name="TextBox 18"/>
          <p:cNvSpPr txBox="1"/>
          <p:nvPr/>
        </p:nvSpPr>
        <p:spPr>
          <a:xfrm>
            <a:off x="228600" y="2590800"/>
            <a:ext cx="8458200" cy="3620030"/>
          </a:xfrm>
          <a:prstGeom prst="rect">
            <a:avLst/>
          </a:prstGeom>
          <a:solidFill>
            <a:schemeClr val="bg1"/>
          </a:solidFill>
          <a:ln w="25400" cmpd="dbl">
            <a:solidFill>
              <a:srgbClr val="009AD0"/>
            </a:solidFill>
          </a:ln>
        </p:spPr>
        <p:txBody>
          <a:bodyPr wrap="square" rtlCol="0">
            <a:spAutoFit/>
          </a:bodyPr>
          <a:lstStyle/>
          <a:p>
            <a:pPr algn="just">
              <a:lnSpc>
                <a:spcPct val="140000"/>
              </a:lnSpc>
              <a:buFont typeface="Wingdings" pitchFamily="2" charset="2"/>
              <a:buChar char="Ø"/>
            </a:pPr>
            <a:r>
              <a:rPr lang="en-US" sz="1100" b="1" dirty="0" smtClean="0">
                <a:latin typeface="+mj-lt"/>
              </a:rPr>
              <a:t> Digital Content Producers</a:t>
            </a:r>
            <a:r>
              <a:rPr lang="en-US" sz="1100" dirty="0" smtClean="0">
                <a:latin typeface="+mj-lt"/>
              </a:rPr>
              <a:t>: T</a:t>
            </a:r>
            <a:r>
              <a:rPr lang="en-GB" sz="1100" dirty="0" smtClean="0">
                <a:latin typeface="+mj-lt"/>
              </a:rPr>
              <a:t>his category of players create digital information and entertainment content that consumers access through their PCs. For e.g. companies that produces songs (Sony), movies (Time Warner), e-books, </a:t>
            </a:r>
            <a:r>
              <a:rPr lang="en-GB" sz="1100" dirty="0" err="1" smtClean="0">
                <a:latin typeface="+mj-lt"/>
              </a:rPr>
              <a:t>encyclopedias</a:t>
            </a:r>
            <a:r>
              <a:rPr lang="en-GB" sz="1100" dirty="0" smtClean="0">
                <a:latin typeface="+mj-lt"/>
              </a:rPr>
              <a:t> (Wikipedia), specialized information (</a:t>
            </a:r>
            <a:r>
              <a:rPr lang="en-GB" sz="1100" dirty="0" err="1" smtClean="0">
                <a:latin typeface="+mj-lt"/>
              </a:rPr>
              <a:t>webMD</a:t>
            </a:r>
            <a:r>
              <a:rPr lang="en-GB" sz="1100" dirty="0" smtClean="0">
                <a:latin typeface="+mj-lt"/>
              </a:rPr>
              <a:t> for health) and other kinds of digital content.</a:t>
            </a:r>
          </a:p>
          <a:p>
            <a:pPr algn="just">
              <a:lnSpc>
                <a:spcPct val="140000"/>
              </a:lnSpc>
              <a:buFont typeface="Wingdings" pitchFamily="2" charset="2"/>
              <a:buChar char="Ø"/>
            </a:pPr>
            <a:r>
              <a:rPr lang="en-US" sz="1100" dirty="0" smtClean="0">
                <a:latin typeface="+mj-lt"/>
              </a:rPr>
              <a:t> </a:t>
            </a:r>
            <a:r>
              <a:rPr lang="en-GB" sz="1100" b="1" dirty="0" smtClean="0">
                <a:latin typeface="+mj-lt"/>
              </a:rPr>
              <a:t>Internet/ Server Applications Providers: </a:t>
            </a:r>
            <a:r>
              <a:rPr lang="en-GB" sz="1100" dirty="0" smtClean="0">
                <a:latin typeface="+mj-lt"/>
              </a:rPr>
              <a:t>This category of companies control users online experience. For example, search engines (Google), web portals (Yahoo),e-mail applications (Hotmail), peer-to-peer file sharing sites (Napster) and other online applications. This also includes enterprise application providers like SAP, Oracle, Microsoft.</a:t>
            </a:r>
          </a:p>
          <a:p>
            <a:pPr algn="just">
              <a:lnSpc>
                <a:spcPct val="140000"/>
              </a:lnSpc>
              <a:buFont typeface="Wingdings" pitchFamily="2" charset="2"/>
              <a:buChar char="Ø"/>
            </a:pPr>
            <a:r>
              <a:rPr lang="en-US" sz="1100" dirty="0" smtClean="0">
                <a:latin typeface="+mj-lt"/>
              </a:rPr>
              <a:t> </a:t>
            </a:r>
            <a:r>
              <a:rPr lang="en-GB" sz="1100" b="1" dirty="0" smtClean="0">
                <a:latin typeface="+mj-lt"/>
              </a:rPr>
              <a:t>Cable/ Broadband Providers: </a:t>
            </a:r>
            <a:r>
              <a:rPr lang="en-GB" sz="1100" dirty="0" smtClean="0">
                <a:latin typeface="+mj-lt"/>
              </a:rPr>
              <a:t>This category of companies include the broadband service providers and Internet network backbone providers (Cisco), that connect individual PCs in homes &amp; offices to the internet.</a:t>
            </a:r>
          </a:p>
          <a:p>
            <a:pPr algn="just">
              <a:lnSpc>
                <a:spcPct val="140000"/>
              </a:lnSpc>
              <a:buFont typeface="Wingdings" pitchFamily="2" charset="2"/>
              <a:buChar char="Ø"/>
            </a:pPr>
            <a:r>
              <a:rPr lang="en-US" sz="1100" dirty="0" smtClean="0">
                <a:latin typeface="+mj-lt"/>
              </a:rPr>
              <a:t> </a:t>
            </a:r>
            <a:r>
              <a:rPr lang="en-US" sz="1100" b="1" dirty="0" smtClean="0">
                <a:latin typeface="+mj-lt"/>
              </a:rPr>
              <a:t>Client Software Producers:</a:t>
            </a:r>
            <a:r>
              <a:rPr lang="en-US" sz="1100" dirty="0" smtClean="0">
                <a:latin typeface="+mj-lt"/>
              </a:rPr>
              <a:t> </a:t>
            </a:r>
            <a:r>
              <a:rPr lang="en-GB" sz="1100" dirty="0" smtClean="0">
                <a:latin typeface="+mj-lt"/>
              </a:rPr>
              <a:t>This category of companies provide operating systems (Microsoft, Linux, Apple), productivity tools (MS Office, MS Outlook, MS Office) and entertainment software (Windows Media Centre) that controls user's PC experience.</a:t>
            </a:r>
          </a:p>
          <a:p>
            <a:pPr algn="just">
              <a:lnSpc>
                <a:spcPct val="140000"/>
              </a:lnSpc>
              <a:buFont typeface="Wingdings" pitchFamily="2" charset="2"/>
              <a:buChar char="Ø"/>
            </a:pPr>
            <a:r>
              <a:rPr lang="en-US" sz="1100" dirty="0" smtClean="0">
                <a:latin typeface="+mj-lt"/>
              </a:rPr>
              <a:t> </a:t>
            </a:r>
            <a:r>
              <a:rPr lang="en-US" sz="1100" b="1" dirty="0" smtClean="0">
                <a:latin typeface="+mj-lt"/>
              </a:rPr>
              <a:t>Computer OEMs: </a:t>
            </a:r>
            <a:r>
              <a:rPr lang="en-US" sz="1100" dirty="0" smtClean="0">
                <a:latin typeface="+mj-lt"/>
              </a:rPr>
              <a:t>T</a:t>
            </a:r>
            <a:r>
              <a:rPr lang="en-GB" sz="1100" dirty="0" smtClean="0">
                <a:latin typeface="+mj-lt"/>
              </a:rPr>
              <a:t>his category of companies provides the personal computers &amp; products related to that. This companies (Apple, Lenovo, HP, Dell, etc.) manufacture and assemble the PCs. </a:t>
            </a:r>
          </a:p>
          <a:p>
            <a:pPr algn="just">
              <a:lnSpc>
                <a:spcPct val="140000"/>
              </a:lnSpc>
              <a:buFont typeface="Wingdings" pitchFamily="2" charset="2"/>
              <a:buChar char="Ø"/>
            </a:pPr>
            <a:r>
              <a:rPr lang="en-GB" sz="1100" dirty="0" smtClean="0">
                <a:latin typeface="+mj-lt"/>
              </a:rPr>
              <a:t> </a:t>
            </a:r>
            <a:r>
              <a:rPr lang="en-GB" sz="1100" b="1" dirty="0" smtClean="0">
                <a:latin typeface="+mj-lt"/>
              </a:rPr>
              <a:t>Component Manufacturers</a:t>
            </a:r>
            <a:r>
              <a:rPr lang="en-US" sz="1100" b="1" dirty="0" smtClean="0">
                <a:latin typeface="+mj-lt"/>
              </a:rPr>
              <a:t>: </a:t>
            </a:r>
            <a:r>
              <a:rPr lang="en-US" sz="1100" dirty="0" smtClean="0">
                <a:latin typeface="+mj-lt"/>
              </a:rPr>
              <a:t>T</a:t>
            </a:r>
            <a:r>
              <a:rPr lang="en-GB" sz="1100" dirty="0" smtClean="0">
                <a:latin typeface="+mj-lt"/>
              </a:rPr>
              <a:t>his category of companies produces components required by the Computer OEMs.  For example, Intel for processors, EMC for storage and </a:t>
            </a:r>
            <a:r>
              <a:rPr lang="en-GB" sz="1100" dirty="0" err="1" smtClean="0">
                <a:latin typeface="+mj-lt"/>
              </a:rPr>
              <a:t>nVidia</a:t>
            </a:r>
            <a:r>
              <a:rPr lang="en-GB" sz="1100" dirty="0" smtClean="0">
                <a:latin typeface="+mj-lt"/>
              </a:rPr>
              <a:t> for graphics cards and other component manufacturers.</a:t>
            </a:r>
          </a:p>
          <a:p>
            <a:pPr algn="just">
              <a:lnSpc>
                <a:spcPct val="140000"/>
              </a:lnSpc>
            </a:pPr>
            <a:r>
              <a:rPr lang="en-US" sz="1100" dirty="0" smtClean="0">
                <a:latin typeface="+mj-lt"/>
              </a:rPr>
              <a:t> </a:t>
            </a:r>
            <a:r>
              <a:rPr lang="en-GB" sz="1100" b="1" dirty="0" smtClean="0">
                <a:latin typeface="+mj-lt"/>
              </a:rPr>
              <a:t>The last two categories - Computer OEMs and Component Manufacturers - are the focus areas of this MI.</a:t>
            </a:r>
            <a:endParaRPr lang="en-GB" sz="1100" b="1" dirty="0">
              <a:latin typeface="+mj-lt"/>
            </a:endParaRPr>
          </a:p>
        </p:txBody>
      </p:sp>
      <p:sp>
        <p:nvSpPr>
          <p:cNvPr id="20" name="Title 1"/>
          <p:cNvSpPr>
            <a:spLocks noGrp="1"/>
          </p:cNvSpPr>
          <p:nvPr>
            <p:ph type="title"/>
          </p:nvPr>
        </p:nvSpPr>
        <p:spPr>
          <a:xfrm>
            <a:off x="1219200" y="0"/>
            <a:ext cx="7010400" cy="762000"/>
          </a:xfrm>
        </p:spPr>
        <p:txBody>
          <a:bodyPr/>
          <a:lstStyle/>
          <a:p>
            <a:r>
              <a:rPr sz="2000" b="1" dirty="0" smtClean="0">
                <a:solidFill>
                  <a:srgbClr val="FFFFFF"/>
                </a:solidFill>
                <a:latin typeface="Myriad Pro"/>
              </a:rPr>
              <a:t>Global </a:t>
            </a:r>
            <a:r>
              <a:rPr sz="2000" b="1" smtClean="0">
                <a:solidFill>
                  <a:srgbClr val="FFFFFF"/>
                </a:solidFill>
                <a:latin typeface="Myriad Pro"/>
              </a:rPr>
              <a:t>Computer </a:t>
            </a:r>
            <a:r>
              <a:rPr sz="2000" b="1" smtClean="0">
                <a:latin typeface="Myriad Pro"/>
              </a:rPr>
              <a:t>Platforms </a:t>
            </a:r>
            <a:r>
              <a:rPr sz="2000" b="1" smtClean="0">
                <a:solidFill>
                  <a:srgbClr val="FFFFFF"/>
                </a:solidFill>
                <a:latin typeface="Myriad Pro"/>
              </a:rPr>
              <a:t>MI</a:t>
            </a:r>
            <a:r>
              <a:rPr sz="2000" b="1" dirty="0" smtClean="0">
                <a:solidFill>
                  <a:srgbClr val="FFFFFF"/>
                </a:solidFill>
                <a:latin typeface="Myriad Pro"/>
              </a:rPr>
              <a:t>: Market Overview</a:t>
            </a:r>
            <a:br>
              <a:rPr sz="2000" b="1" dirty="0" smtClean="0">
                <a:solidFill>
                  <a:srgbClr val="FFFFFF"/>
                </a:solidFill>
                <a:latin typeface="Myriad Pro"/>
              </a:rPr>
            </a:br>
            <a:r>
              <a:rPr sz="1800" dirty="0" smtClean="0">
                <a:latin typeface="Myriad Pro"/>
              </a:rPr>
              <a:t>Industry </a:t>
            </a:r>
            <a:r>
              <a:rPr sz="1800" smtClean="0">
                <a:latin typeface="Myriad Pro"/>
              </a:rPr>
              <a:t>Value Chain</a:t>
            </a:r>
            <a:endParaRPr sz="1800" dirty="0" smtClean="0">
              <a:latin typeface="Myriad Pro"/>
            </a:endParaRPr>
          </a:p>
        </p:txBody>
      </p:sp>
      <p:sp>
        <p:nvSpPr>
          <p:cNvPr id="21" name="Slide Number Placeholder 3"/>
          <p:cNvSpPr>
            <a:spLocks noGrp="1"/>
          </p:cNvSpPr>
          <p:nvPr>
            <p:ph type="sldNum" sz="quarter" idx="11"/>
          </p:nvPr>
        </p:nvSpPr>
        <p:spPr>
          <a:xfrm>
            <a:off x="4572000" y="6356350"/>
            <a:ext cx="365760" cy="365125"/>
          </a:xfrm>
        </p:spPr>
        <p:txBody>
          <a:bodyPr/>
          <a:lstStyle/>
          <a:p>
            <a:pPr>
              <a:defRPr/>
            </a:pPr>
            <a:fld id="{3B3537BE-4976-4A80-AF8F-B0CFFA4BE060}" type="slidenum">
              <a:rPr lang="en-US" smtClean="0"/>
              <a:pPr>
                <a:defRPr/>
              </a:pPr>
              <a:t>11</a:t>
            </a:fld>
            <a:endParaRPr lang="en-US" dirty="0"/>
          </a:p>
        </p:txBody>
      </p:sp>
      <p:sp>
        <p:nvSpPr>
          <p:cNvPr id="22" name="AutoShape 28">
            <a:hlinkClick r:id="rId2"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12</a:t>
            </a:fld>
            <a:endParaRPr lang="en-US" dirty="0"/>
          </a:p>
        </p:txBody>
      </p:sp>
      <p:sp>
        <p:nvSpPr>
          <p:cNvPr id="9219" name="Title 1"/>
          <p:cNvSpPr>
            <a:spLocks noGrp="1"/>
          </p:cNvSpPr>
          <p:nvPr>
            <p:ph type="title"/>
          </p:nvPr>
        </p:nvSpPr>
        <p:spPr>
          <a:xfrm>
            <a:off x="1279525" y="1"/>
            <a:ext cx="7467600" cy="630238"/>
          </a:xfrm>
        </p:spPr>
        <p:txBody>
          <a:bodyPr anchor="t"/>
          <a:lstStyle/>
          <a:p>
            <a:pPr eaLnBrk="1" hangingPunct="1"/>
            <a:r>
              <a:rPr sz="2000" b="1" smtClean="0">
                <a:latin typeface="Myriad Pro"/>
              </a:rPr>
              <a:t>Global Computer Platforms MI</a:t>
            </a:r>
            <a:endParaRPr sz="2200" b="1" smtClean="0">
              <a:latin typeface="Myriad Pro"/>
            </a:endParaRPr>
          </a:p>
        </p:txBody>
      </p:sp>
      <p:sp>
        <p:nvSpPr>
          <p:cNvPr id="79" name="Rounded Rectangle 78"/>
          <p:cNvSpPr/>
          <p:nvPr/>
        </p:nvSpPr>
        <p:spPr>
          <a:xfrm>
            <a:off x="533400" y="5638800"/>
            <a:ext cx="8077200" cy="609600"/>
          </a:xfrm>
          <a:prstGeom prst="roundRect">
            <a:avLst/>
          </a:prstGeom>
          <a:solidFill>
            <a:srgbClr val="FDF7D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i="1" dirty="0" smtClean="0">
                <a:solidFill>
                  <a:srgbClr val="000000"/>
                </a:solidFill>
                <a:latin typeface="+mj-lt"/>
                <a:cs typeface="Times New Roman" pitchFamily="18" charset="0"/>
              </a:rPr>
              <a:t>Disclaimer: </a:t>
            </a:r>
          </a:p>
          <a:p>
            <a:pPr marL="117475" lvl="0" indent="-117475">
              <a:spcBef>
                <a:spcPts val="400"/>
              </a:spcBef>
              <a:defRPr/>
            </a:pPr>
            <a:r>
              <a:rPr lang="en-US" sz="1100" i="1" dirty="0" smtClean="0">
                <a:solidFill>
                  <a:srgbClr val="000000"/>
                </a:solidFill>
                <a:latin typeface="+mj-lt"/>
              </a:rPr>
              <a:t>The information presented in this report is based on data available in the public domain. If you find that it is incorrect, please let us know.</a:t>
            </a:r>
          </a:p>
        </p:txBody>
      </p:sp>
      <p:sp>
        <p:nvSpPr>
          <p:cNvPr id="14" name="Rectangle 13">
            <a:hlinkClick r:id="rId3" action="ppaction://hlinksldjump"/>
          </p:cNvPr>
          <p:cNvSpPr/>
          <p:nvPr/>
        </p:nvSpPr>
        <p:spPr>
          <a:xfrm>
            <a:off x="4495800" y="1634102"/>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Porter’s 5 Forces Analysis</a:t>
            </a:r>
          </a:p>
        </p:txBody>
      </p:sp>
      <p:sp>
        <p:nvSpPr>
          <p:cNvPr id="15" name="Rectangle 14">
            <a:hlinkClick r:id="rId3" action="ppaction://hlinksldjump"/>
          </p:cNvPr>
          <p:cNvSpPr/>
          <p:nvPr/>
        </p:nvSpPr>
        <p:spPr>
          <a:xfrm>
            <a:off x="4495800" y="2072640"/>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Top 5 Vendors - PC</a:t>
            </a:r>
          </a:p>
        </p:txBody>
      </p:sp>
      <p:sp>
        <p:nvSpPr>
          <p:cNvPr id="18"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9" name="Rectangle 16">
            <a:hlinkClick r:id="rId5" action="ppaction://hlinksldjump"/>
          </p:cNvPr>
          <p:cNvSpPr>
            <a:spLocks noChangeArrowheads="1"/>
          </p:cNvSpPr>
          <p:nvPr/>
        </p:nvSpPr>
        <p:spPr bwMode="auto">
          <a:xfrm>
            <a:off x="968375" y="1406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Overview </a:t>
            </a:r>
          </a:p>
        </p:txBody>
      </p:sp>
      <p:sp>
        <p:nvSpPr>
          <p:cNvPr id="21" name="Rectangle 20">
            <a:hlinkClick r:id="rId6" action="ppaction://hlinksldjump"/>
          </p:cNvPr>
          <p:cNvSpPr>
            <a:spLocks noChangeArrowheads="1"/>
          </p:cNvSpPr>
          <p:nvPr/>
        </p:nvSpPr>
        <p:spPr bwMode="auto">
          <a:xfrm>
            <a:off x="968375" y="1915557"/>
            <a:ext cx="2765425" cy="457200"/>
          </a:xfrm>
          <a:prstGeom prst="rect">
            <a:avLst/>
          </a:prstGeom>
          <a:solidFill>
            <a:srgbClr val="C4ECFB"/>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rgbClr val="111111"/>
                </a:solidFill>
                <a:latin typeface="+mj-lt"/>
              </a:rPr>
              <a:t>Competitive </a:t>
            </a:r>
            <a:r>
              <a:rPr lang="en-US" sz="1600" b="1" kern="0" dirty="0" smtClean="0">
                <a:solidFill>
                  <a:srgbClr val="111111"/>
                </a:solidFill>
                <a:latin typeface="+mj-lt"/>
              </a:rPr>
              <a:t>Landscape</a:t>
            </a:r>
            <a:endParaRPr lang="en-US" sz="1600" b="1" kern="0" dirty="0">
              <a:solidFill>
                <a:srgbClr val="111111"/>
              </a:solidFill>
              <a:latin typeface="+mj-lt"/>
            </a:endParaRPr>
          </a:p>
        </p:txBody>
      </p:sp>
      <p:sp>
        <p:nvSpPr>
          <p:cNvPr id="22" name="Rectangle 21">
            <a:hlinkClick r:id="rId7" action="ppaction://hlinksldjump"/>
          </p:cNvPr>
          <p:cNvSpPr>
            <a:spLocks noChangeArrowheads="1"/>
          </p:cNvSpPr>
          <p:nvPr/>
        </p:nvSpPr>
        <p:spPr bwMode="auto">
          <a:xfrm>
            <a:off x="968375" y="2426489"/>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Contract Analysis</a:t>
            </a:r>
            <a:endParaRPr lang="en-US" sz="1200" b="1" dirty="0">
              <a:solidFill>
                <a:schemeClr val="bg1">
                  <a:lumMod val="85000"/>
                </a:schemeClr>
              </a:solidFill>
              <a:latin typeface="Calibri" pitchFamily="34" charset="0"/>
            </a:endParaRPr>
          </a:p>
        </p:txBody>
      </p:sp>
      <p:sp>
        <p:nvSpPr>
          <p:cNvPr id="23" name="Rectangle 22">
            <a:hlinkClick r:id="rId8" action="ppaction://hlinksldjump"/>
          </p:cNvPr>
          <p:cNvSpPr>
            <a:spLocks noChangeArrowheads="1"/>
          </p:cNvSpPr>
          <p:nvPr/>
        </p:nvSpPr>
        <p:spPr bwMode="auto">
          <a:xfrm>
            <a:off x="968375" y="2930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Business Trends</a:t>
            </a:r>
            <a:endParaRPr lang="en-US" sz="1200" b="1" dirty="0">
              <a:solidFill>
                <a:schemeClr val="bg1">
                  <a:lumMod val="85000"/>
                </a:schemeClr>
              </a:solidFill>
              <a:latin typeface="Calibri" pitchFamily="34" charset="0"/>
            </a:endParaRPr>
          </a:p>
        </p:txBody>
      </p:sp>
      <p:sp>
        <p:nvSpPr>
          <p:cNvPr id="24" name="Rectangle 37">
            <a:hlinkClick r:id="rId9" action="ppaction://hlinksldjump"/>
          </p:cNvPr>
          <p:cNvSpPr>
            <a:spLocks noChangeArrowheads="1"/>
          </p:cNvSpPr>
          <p:nvPr/>
        </p:nvSpPr>
        <p:spPr bwMode="auto">
          <a:xfrm>
            <a:off x="968375" y="3435943"/>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Technology Trends</a:t>
            </a:r>
            <a:endParaRPr lang="en-US" sz="1200" b="1" dirty="0">
              <a:solidFill>
                <a:schemeClr val="bg1">
                  <a:lumMod val="85000"/>
                </a:schemeClr>
              </a:solidFill>
              <a:latin typeface="Calibri" pitchFamily="34" charset="0"/>
            </a:endParaRPr>
          </a:p>
        </p:txBody>
      </p:sp>
      <p:sp>
        <p:nvSpPr>
          <p:cNvPr id="25" name="Rectangle 16">
            <a:hlinkClick r:id="rId10" action="ppaction://hlinksldjump"/>
          </p:cNvPr>
          <p:cNvSpPr>
            <a:spLocks noChangeArrowheads="1"/>
          </p:cNvSpPr>
          <p:nvPr/>
        </p:nvSpPr>
        <p:spPr bwMode="auto">
          <a:xfrm>
            <a:off x="968375" y="3933335"/>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a:t>
            </a:r>
            <a:r>
              <a:rPr lang="en-US" sz="1200" b="1" dirty="0" smtClean="0">
                <a:solidFill>
                  <a:schemeClr val="bg1">
                    <a:lumMod val="85000"/>
                  </a:schemeClr>
                </a:solidFill>
                <a:latin typeface="Calibri" pitchFamily="34" charset="0"/>
              </a:rPr>
              <a:t>Drivers</a:t>
            </a:r>
            <a:endParaRPr lang="en-US" sz="1200" b="1" dirty="0">
              <a:solidFill>
                <a:schemeClr val="bg1">
                  <a:lumMod val="85000"/>
                </a:schemeClr>
              </a:solidFill>
              <a:latin typeface="Calibri" pitchFamily="34" charset="0"/>
            </a:endParaRPr>
          </a:p>
        </p:txBody>
      </p:sp>
      <p:sp>
        <p:nvSpPr>
          <p:cNvPr id="26" name="Rectangle 21">
            <a:hlinkClick r:id="rId11" action="ppaction://hlinksldjump"/>
          </p:cNvPr>
          <p:cNvSpPr>
            <a:spLocks noChangeArrowheads="1"/>
          </p:cNvSpPr>
          <p:nvPr/>
        </p:nvSpPr>
        <p:spPr bwMode="auto">
          <a:xfrm>
            <a:off x="968375" y="4439478"/>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Top 3 Market Players</a:t>
            </a:r>
            <a:endParaRPr lang="en-US" sz="1200" b="1" dirty="0">
              <a:solidFill>
                <a:schemeClr val="bg1">
                  <a:lumMod val="85000"/>
                </a:schemeClr>
              </a:solidFill>
              <a:latin typeface="Calibri" pitchFamily="34" charset="0"/>
            </a:endParaRPr>
          </a:p>
        </p:txBody>
      </p:sp>
      <p:sp>
        <p:nvSpPr>
          <p:cNvPr id="27" name="Oval 26"/>
          <p:cNvSpPr/>
          <p:nvPr/>
        </p:nvSpPr>
        <p:spPr>
          <a:xfrm>
            <a:off x="892316" y="2072640"/>
            <a:ext cx="137160" cy="137160"/>
          </a:xfrm>
          <a:prstGeom prst="ellipse">
            <a:avLst/>
          </a:prstGeom>
          <a:solidFill>
            <a:srgbClr val="6DCFF6"/>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5D73F1C9-C302-41EE-8DFA-F1F8ED70398A}" type="slidenum">
              <a:rPr lang="en-US" smtClean="0"/>
              <a:pPr>
                <a:defRPr/>
              </a:pPr>
              <a:t>13</a:t>
            </a:fld>
            <a:endParaRPr lang="en-US" dirty="0"/>
          </a:p>
        </p:txBody>
      </p:sp>
      <p:graphicFrame>
        <p:nvGraphicFramePr>
          <p:cNvPr id="5" name="Diagram 4"/>
          <p:cNvGraphicFramePr/>
          <p:nvPr/>
        </p:nvGraphicFramePr>
        <p:xfrm>
          <a:off x="381000" y="8382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436" name="Title 1"/>
          <p:cNvSpPr>
            <a:spLocks noGrp="1"/>
          </p:cNvSpPr>
          <p:nvPr>
            <p:ph type="title"/>
          </p:nvPr>
        </p:nvSpPr>
        <p:spPr>
          <a:xfrm>
            <a:off x="1219200" y="0"/>
            <a:ext cx="6934200" cy="762000"/>
          </a:xfrm>
        </p:spPr>
        <p:txBody>
          <a:bodyPr/>
          <a:lstStyle/>
          <a:p>
            <a:r>
              <a:rPr sz="2000" b="1" smtClean="0">
                <a:latin typeface="Myriad Pro"/>
              </a:rPr>
              <a:t>Global Computer Platforms MI: Competitive Landscape</a:t>
            </a:r>
            <a:r>
              <a:rPr sz="2200" smtClean="0">
                <a:latin typeface="Myriad Pro"/>
              </a:rPr>
              <a:t/>
            </a:r>
            <a:br>
              <a:rPr sz="2200" smtClean="0">
                <a:latin typeface="Myriad Pro"/>
              </a:rPr>
            </a:br>
            <a:r>
              <a:rPr sz="1800" smtClean="0">
                <a:latin typeface="Myriad Pro"/>
              </a:rPr>
              <a:t> Porter’s 5 Forces Analysis</a:t>
            </a:r>
          </a:p>
        </p:txBody>
      </p:sp>
      <p:sp>
        <p:nvSpPr>
          <p:cNvPr id="6" name="AutoShape 28">
            <a:hlinkClick r:id="rId7"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86200"/>
            <a:ext cx="8610600" cy="1600200"/>
          </a:xfrm>
          <a:prstGeom prst="rect">
            <a:avLst/>
          </a:prstGeom>
          <a:solidFill>
            <a:schemeClr val="bg1"/>
          </a:solidFill>
          <a:ln w="25400" cmpd="dbl">
            <a:solidFill>
              <a:srgbClr val="009AD0"/>
            </a:solidFill>
          </a:ln>
        </p:spPr>
        <p:txBody>
          <a:bodyPr wrap="square" rtlCol="0">
            <a:noAutofit/>
          </a:bodyPr>
          <a:lstStyle/>
          <a:p>
            <a:pPr marL="111125" indent="-111125" algn="just">
              <a:lnSpc>
                <a:spcPct val="150000"/>
              </a:lnSpc>
              <a:spcBef>
                <a:spcPts val="600"/>
              </a:spcBef>
              <a:buFont typeface="Wingdings" pitchFamily="2" charset="2"/>
              <a:buChar char="ü"/>
            </a:pPr>
            <a:r>
              <a:rPr lang="en-US" sz="1100" b="1" dirty="0" smtClean="0">
                <a:latin typeface="+mj-lt"/>
              </a:rPr>
              <a:t>Dell surpassed HP in 2001 but returned to second place when HP and Compaq merged in 2002. </a:t>
            </a:r>
          </a:p>
          <a:p>
            <a:pPr marL="111125" indent="-111125" algn="just">
              <a:lnSpc>
                <a:spcPct val="150000"/>
              </a:lnSpc>
              <a:spcBef>
                <a:spcPts val="600"/>
              </a:spcBef>
              <a:buFont typeface="Wingdings" pitchFamily="2" charset="2"/>
              <a:buChar char="ü"/>
            </a:pPr>
            <a:r>
              <a:rPr lang="en-US" sz="1100" b="1" dirty="0" smtClean="0">
                <a:latin typeface="+mj-lt"/>
              </a:rPr>
              <a:t>IBM sold its PC business to Lenovo in 2005</a:t>
            </a:r>
          </a:p>
          <a:p>
            <a:pPr marL="111125" indent="-111125" algn="just">
              <a:lnSpc>
                <a:spcPct val="150000"/>
              </a:lnSpc>
              <a:spcBef>
                <a:spcPts val="600"/>
              </a:spcBef>
              <a:buFont typeface="Wingdings" pitchFamily="2" charset="2"/>
              <a:buChar char="ü"/>
            </a:pPr>
            <a:r>
              <a:rPr lang="en-US" sz="1100" b="1" dirty="0" smtClean="0">
                <a:latin typeface="+mj-lt"/>
              </a:rPr>
              <a:t>Acer ascended to the top five in 2004. Acer acquired Gateway Inc. &amp; </a:t>
            </a:r>
            <a:r>
              <a:rPr lang="en-US" sz="1100" b="1" dirty="0" err="1" smtClean="0">
                <a:latin typeface="+mj-lt"/>
              </a:rPr>
              <a:t>eMachines</a:t>
            </a:r>
            <a:r>
              <a:rPr lang="en-US" sz="1100" b="1" dirty="0" smtClean="0">
                <a:latin typeface="+mj-lt"/>
              </a:rPr>
              <a:t> in 2007.</a:t>
            </a:r>
            <a:endParaRPr lang="en-GB" sz="1100" b="1" dirty="0" smtClean="0">
              <a:latin typeface="+mj-lt"/>
            </a:endParaRPr>
          </a:p>
          <a:p>
            <a:pPr marL="111125" indent="-111125" algn="just">
              <a:lnSpc>
                <a:spcPct val="150000"/>
              </a:lnSpc>
              <a:spcBef>
                <a:spcPts val="600"/>
              </a:spcBef>
              <a:buFont typeface="Wingdings" pitchFamily="2" charset="2"/>
              <a:buChar char="ü"/>
            </a:pPr>
            <a:r>
              <a:rPr lang="en-GB" sz="1100" b="1" dirty="0" smtClean="0">
                <a:latin typeface="+mj-lt"/>
              </a:rPr>
              <a:t>Key developments in recent years have been the battle for the top spot between Dell and HP, the rise of Asus, and the dwindling share of PCs sold by companies outside of the top five.</a:t>
            </a:r>
            <a:endParaRPr lang="en-GB" sz="1100" b="1" dirty="0">
              <a:latin typeface="+mj-lt"/>
            </a:endParaRPr>
          </a:p>
        </p:txBody>
      </p:sp>
      <p:sp>
        <p:nvSpPr>
          <p:cNvPr id="7" name="Title 1"/>
          <p:cNvSpPr>
            <a:spLocks noGrp="1"/>
          </p:cNvSpPr>
          <p:nvPr>
            <p:ph type="title"/>
          </p:nvPr>
        </p:nvSpPr>
        <p:spPr>
          <a:xfrm>
            <a:off x="1219200" y="0"/>
            <a:ext cx="6934200" cy="762000"/>
          </a:xfrm>
        </p:spPr>
        <p:txBody>
          <a:bodyPr/>
          <a:lstStyle/>
          <a:p>
            <a:r>
              <a:rPr sz="2000" b="1" dirty="0" smtClean="0">
                <a:latin typeface="Myriad Pro"/>
              </a:rPr>
              <a:t>Global </a:t>
            </a:r>
            <a:r>
              <a:rPr sz="2000" b="1" smtClean="0">
                <a:latin typeface="Myriad Pro"/>
              </a:rPr>
              <a:t>Computer Platforms MI</a:t>
            </a:r>
            <a:r>
              <a:rPr sz="2000" b="1" dirty="0" smtClean="0">
                <a:latin typeface="Myriad Pro"/>
              </a:rPr>
              <a:t>: Competitive Landscape</a:t>
            </a:r>
            <a:r>
              <a:rPr sz="2200" dirty="0" smtClean="0">
                <a:latin typeface="Myriad Pro"/>
              </a:rPr>
              <a:t/>
            </a:r>
            <a:br>
              <a:rPr sz="2200" dirty="0" smtClean="0">
                <a:latin typeface="Myriad Pro"/>
              </a:rPr>
            </a:br>
            <a:r>
              <a:rPr sz="1800" dirty="0" smtClean="0">
                <a:latin typeface="Myriad Pro"/>
              </a:rPr>
              <a:t> Top 5 Vendors - PC</a:t>
            </a:r>
          </a:p>
        </p:txBody>
      </p:sp>
      <p:graphicFrame>
        <p:nvGraphicFramePr>
          <p:cNvPr id="13" name="Table 12"/>
          <p:cNvGraphicFramePr>
            <a:graphicFrameLocks noGrp="1"/>
          </p:cNvGraphicFramePr>
          <p:nvPr/>
        </p:nvGraphicFramePr>
        <p:xfrm>
          <a:off x="152399" y="1447800"/>
          <a:ext cx="8763000" cy="2266950"/>
        </p:xfrm>
        <a:graphic>
          <a:graphicData uri="http://schemas.openxmlformats.org/drawingml/2006/table">
            <a:tbl>
              <a:tblPr firstRow="1" bandRow="1">
                <a:tableStyleId>{7DF18680-E054-41AD-8BC1-D1AEF772440D}</a:tableStyleId>
              </a:tblPr>
              <a:tblGrid>
                <a:gridCol w="730250"/>
                <a:gridCol w="730250"/>
                <a:gridCol w="730250"/>
                <a:gridCol w="730250"/>
                <a:gridCol w="730250"/>
                <a:gridCol w="730250"/>
                <a:gridCol w="730250"/>
                <a:gridCol w="730250"/>
                <a:gridCol w="730250"/>
                <a:gridCol w="730250"/>
                <a:gridCol w="730250"/>
                <a:gridCol w="730250"/>
              </a:tblGrid>
              <a:tr h="323850">
                <a:tc gridSpan="2">
                  <a:txBody>
                    <a:bodyPr/>
                    <a:lstStyle/>
                    <a:p>
                      <a:pPr algn="ctr"/>
                      <a:r>
                        <a:rPr lang="en-US" sz="1200" b="1" baseline="0" dirty="0" smtClean="0">
                          <a:solidFill>
                            <a:schemeClr val="lt1"/>
                          </a:solidFill>
                          <a:latin typeface="+mn-lt"/>
                          <a:ea typeface="+mn-ea"/>
                          <a:cs typeface="+mn-cs"/>
                        </a:rPr>
                        <a:t>2006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hMerge="1">
                  <a:txBody>
                    <a:bodyPr/>
                    <a:lstStyle/>
                    <a:p>
                      <a:pPr algn="ctr"/>
                      <a:endParaRPr lang="en-US" sz="1200" b="0" baseline="0" dirty="0" smtClean="0">
                        <a:solidFill>
                          <a:schemeClr val="lt1"/>
                        </a:solidFill>
                        <a:latin typeface="+mn-lt"/>
                        <a:ea typeface="+mn-ea"/>
                        <a:cs typeface="+mn-cs"/>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gridSpan="2">
                  <a:txBody>
                    <a:bodyPr/>
                    <a:lstStyle/>
                    <a:p>
                      <a:pPr algn="ctr"/>
                      <a:r>
                        <a:rPr lang="en-US" sz="1200" b="1" baseline="0" dirty="0" smtClean="0">
                          <a:solidFill>
                            <a:schemeClr val="lt1"/>
                          </a:solidFill>
                          <a:latin typeface="+mn-lt"/>
                          <a:ea typeface="+mn-ea"/>
                          <a:cs typeface="+mn-cs"/>
                        </a:rPr>
                        <a:t>2007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hMerge="1">
                  <a:txBody>
                    <a:bodyPr/>
                    <a:lstStyle/>
                    <a:p>
                      <a:pPr algn="ctr"/>
                      <a:endParaRPr lang="en-US" sz="1200" b="0" baseline="0" dirty="0" smtClean="0">
                        <a:solidFill>
                          <a:schemeClr val="lt1"/>
                        </a:solidFill>
                        <a:latin typeface="+mn-lt"/>
                        <a:ea typeface="+mn-ea"/>
                        <a:cs typeface="+mn-cs"/>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gridSpan="2">
                  <a:txBody>
                    <a:bodyPr/>
                    <a:lstStyle/>
                    <a:p>
                      <a:pPr algn="ctr"/>
                      <a:r>
                        <a:rPr lang="en-US" sz="1200" b="1" baseline="0" dirty="0" smtClean="0">
                          <a:solidFill>
                            <a:schemeClr val="lt1"/>
                          </a:solidFill>
                          <a:latin typeface="+mn-lt"/>
                          <a:ea typeface="+mn-ea"/>
                          <a:cs typeface="+mn-cs"/>
                        </a:rPr>
                        <a:t>2008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hMerge="1">
                  <a:txBody>
                    <a:bodyPr/>
                    <a:lstStyle/>
                    <a:p>
                      <a:pPr algn="ctr"/>
                      <a:endParaRPr lang="en-US" sz="1200" b="0" baseline="0" dirty="0" smtClean="0">
                        <a:solidFill>
                          <a:schemeClr val="lt1"/>
                        </a:solidFill>
                        <a:latin typeface="+mn-lt"/>
                        <a:ea typeface="+mn-ea"/>
                        <a:cs typeface="+mn-cs"/>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gridSpan="2">
                  <a:txBody>
                    <a:bodyPr/>
                    <a:lstStyle/>
                    <a:p>
                      <a:pPr algn="ctr"/>
                      <a:r>
                        <a:rPr lang="en-US" sz="1200" b="1" baseline="0" dirty="0" smtClean="0">
                          <a:solidFill>
                            <a:schemeClr val="lt1"/>
                          </a:solidFill>
                          <a:latin typeface="+mn-lt"/>
                          <a:ea typeface="+mn-ea"/>
                          <a:cs typeface="+mn-cs"/>
                        </a:rPr>
                        <a:t>2009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hMerge="1">
                  <a:txBody>
                    <a:bodyPr/>
                    <a:lstStyle/>
                    <a:p>
                      <a:pPr algn="ctr"/>
                      <a:endParaRPr lang="en-US" sz="1200" b="0" baseline="0" dirty="0" smtClean="0">
                        <a:solidFill>
                          <a:schemeClr val="lt1"/>
                        </a:solidFill>
                        <a:latin typeface="+mn-lt"/>
                        <a:ea typeface="+mn-ea"/>
                        <a:cs typeface="+mn-cs"/>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gridSpan="2">
                  <a:txBody>
                    <a:bodyPr/>
                    <a:lstStyle/>
                    <a:p>
                      <a:pPr algn="ctr"/>
                      <a:r>
                        <a:rPr lang="en-US" sz="1200" b="1" baseline="0" dirty="0" smtClean="0">
                          <a:solidFill>
                            <a:schemeClr val="lt1"/>
                          </a:solidFill>
                          <a:latin typeface="+mn-lt"/>
                          <a:ea typeface="+mn-ea"/>
                          <a:cs typeface="+mn-cs"/>
                        </a:rPr>
                        <a:t>2010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hMerge="1">
                  <a:txBody>
                    <a:bodyPr/>
                    <a:lstStyle/>
                    <a:p>
                      <a:pPr algn="ctr"/>
                      <a:endParaRPr lang="en-US" sz="1200" b="0" baseline="0" dirty="0" smtClean="0">
                        <a:solidFill>
                          <a:schemeClr val="lt1"/>
                        </a:solidFill>
                        <a:latin typeface="+mn-lt"/>
                        <a:ea typeface="+mn-ea"/>
                        <a:cs typeface="+mn-cs"/>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gridSpan="2">
                  <a:txBody>
                    <a:bodyPr/>
                    <a:lstStyle/>
                    <a:p>
                      <a:pPr algn="ctr"/>
                      <a:r>
                        <a:rPr lang="en-US" sz="1200" b="1" baseline="0" dirty="0" smtClean="0">
                          <a:solidFill>
                            <a:schemeClr val="lt1"/>
                          </a:solidFill>
                          <a:latin typeface="+mn-lt"/>
                          <a:ea typeface="+mn-ea"/>
                          <a:cs typeface="+mn-cs"/>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hMerge="1">
                  <a:txBody>
                    <a:bodyPr/>
                    <a:lstStyle/>
                    <a:p>
                      <a:pPr algn="ctr"/>
                      <a:endParaRPr lang="en-US" sz="1200" b="0" baseline="0" dirty="0" smtClean="0">
                        <a:solidFill>
                          <a:schemeClr val="lt1"/>
                        </a:solidFill>
                        <a:latin typeface="+mn-lt"/>
                        <a:ea typeface="+mn-ea"/>
                        <a:cs typeface="+mn-cs"/>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23850">
                <a:tc>
                  <a:txBody>
                    <a:bodyPr/>
                    <a:lstStyle/>
                    <a:p>
                      <a:pPr algn="ctr"/>
                      <a:r>
                        <a:rPr lang="en-US" sz="1200" b="0" dirty="0" smtClean="0"/>
                        <a:t>Dell </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15.9%</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HP</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18.2%</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HP</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18.4%</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HP</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19.3%</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HP</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17.9%</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1" dirty="0" smtClean="0"/>
                        <a:t>HP</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1" dirty="0" smtClean="0"/>
                        <a:t>17.2%</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0" dirty="0" smtClean="0"/>
                        <a:t>HP</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15.9%</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0" dirty="0" smtClean="0"/>
                        <a:t>Dell</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14.3%</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0" dirty="0" smtClean="0"/>
                        <a:t>Dell</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14.3%</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0" dirty="0" smtClean="0"/>
                        <a:t>Acer</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13.0%</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0" dirty="0" smtClean="0"/>
                        <a:t>Dell</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12.9%</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dirty="0" smtClean="0"/>
                        <a:t>Lenovo</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1" dirty="0" smtClean="0"/>
                        <a:t>13.0%</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a:r>
                        <a:rPr lang="en-US" sz="1200" b="0" i="0" dirty="0" smtClean="0">
                          <a:solidFill>
                            <a:schemeClr val="dk1"/>
                          </a:solidFill>
                          <a:latin typeface="+mn-lt"/>
                          <a:ea typeface="+mn-ea"/>
                          <a:cs typeface="+mn-cs"/>
                        </a:rPr>
                        <a:t>Lenovo</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7.0%</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i="0" dirty="0" smtClean="0">
                          <a:solidFill>
                            <a:schemeClr val="dk1"/>
                          </a:solidFill>
                          <a:latin typeface="+mn-lt"/>
                          <a:ea typeface="+mn-ea"/>
                          <a:cs typeface="+mn-cs"/>
                        </a:rPr>
                        <a:t>Acer</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8.9%</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i="0" dirty="0" smtClean="0">
                          <a:solidFill>
                            <a:schemeClr val="dk1"/>
                          </a:solidFill>
                          <a:latin typeface="+mn-lt"/>
                          <a:ea typeface="+mn-ea"/>
                          <a:cs typeface="+mn-cs"/>
                        </a:rPr>
                        <a:t>Acer</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11.1%</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i="0" dirty="0" smtClean="0">
                          <a:solidFill>
                            <a:schemeClr val="dk1"/>
                          </a:solidFill>
                          <a:latin typeface="+mn-lt"/>
                          <a:ea typeface="+mn-ea"/>
                          <a:cs typeface="+mn-cs"/>
                        </a:rPr>
                        <a:t>Dell</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12.2%</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i="0" dirty="0" smtClean="0">
                          <a:solidFill>
                            <a:schemeClr val="dk1"/>
                          </a:solidFill>
                          <a:latin typeface="+mn-lt"/>
                          <a:ea typeface="+mn-ea"/>
                          <a:cs typeface="+mn-cs"/>
                        </a:rPr>
                        <a:t>Acer</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12.0%</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1" i="0" dirty="0" smtClean="0">
                          <a:solidFill>
                            <a:schemeClr val="dk1"/>
                          </a:solidFill>
                          <a:latin typeface="+mn-lt"/>
                          <a:ea typeface="+mn-ea"/>
                          <a:cs typeface="+mn-cs"/>
                        </a:rPr>
                        <a:t>Dell</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1" dirty="0" smtClean="0"/>
                        <a:t>12.1%</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a:r>
                        <a:rPr lang="en-US" sz="1200" b="0" i="0" dirty="0" smtClean="0">
                          <a:solidFill>
                            <a:schemeClr val="dk1"/>
                          </a:solidFill>
                          <a:latin typeface="+mn-lt"/>
                          <a:ea typeface="+mn-ea"/>
                          <a:cs typeface="+mn-cs"/>
                        </a:rPr>
                        <a:t>Acer</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5.8%</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i="0" dirty="0" smtClean="0">
                          <a:solidFill>
                            <a:schemeClr val="dk1"/>
                          </a:solidFill>
                          <a:latin typeface="+mn-lt"/>
                          <a:ea typeface="+mn-ea"/>
                          <a:cs typeface="+mn-cs"/>
                        </a:rPr>
                        <a:t>Lenovo</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7.4%</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i="0" dirty="0" smtClean="0">
                          <a:solidFill>
                            <a:schemeClr val="dk1"/>
                          </a:solidFill>
                          <a:latin typeface="+mn-lt"/>
                          <a:ea typeface="+mn-ea"/>
                          <a:cs typeface="+mn-cs"/>
                        </a:rPr>
                        <a:t>Lenovo</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7.2%</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i="0" dirty="0" smtClean="0">
                          <a:solidFill>
                            <a:schemeClr val="dk1"/>
                          </a:solidFill>
                          <a:latin typeface="+mn-lt"/>
                          <a:ea typeface="+mn-ea"/>
                          <a:cs typeface="+mn-cs"/>
                        </a:rPr>
                        <a:t>Lenovo</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8.1%</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i="0" dirty="0" smtClean="0">
                          <a:solidFill>
                            <a:schemeClr val="dk1"/>
                          </a:solidFill>
                          <a:latin typeface="+mn-lt"/>
                          <a:ea typeface="+mn-ea"/>
                          <a:cs typeface="+mn-cs"/>
                        </a:rPr>
                        <a:t>Lenovo</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9.7%</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1" dirty="0" smtClean="0"/>
                        <a:t>Acer</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1" dirty="0" smtClean="0"/>
                        <a:t>11.2%</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a:r>
                        <a:rPr lang="en-US" sz="1200" b="0" i="0" dirty="0" smtClean="0">
                          <a:solidFill>
                            <a:schemeClr val="dk1"/>
                          </a:solidFill>
                          <a:latin typeface="+mn-lt"/>
                          <a:ea typeface="+mn-ea"/>
                          <a:cs typeface="+mn-cs"/>
                        </a:rPr>
                        <a:t>Toshiba</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3.8%</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i="0" dirty="0" smtClean="0">
                          <a:solidFill>
                            <a:schemeClr val="dk1"/>
                          </a:solidFill>
                          <a:latin typeface="+mn-lt"/>
                          <a:ea typeface="+mn-ea"/>
                          <a:cs typeface="+mn-cs"/>
                        </a:rPr>
                        <a:t>Toshiba</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4.0%</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i="0" dirty="0" smtClean="0">
                          <a:solidFill>
                            <a:schemeClr val="dk1"/>
                          </a:solidFill>
                          <a:latin typeface="+mn-lt"/>
                          <a:ea typeface="+mn-ea"/>
                          <a:cs typeface="+mn-cs"/>
                        </a:rPr>
                        <a:t>Toshiba</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4.5%</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i="0" dirty="0" smtClean="0">
                          <a:solidFill>
                            <a:schemeClr val="dk1"/>
                          </a:solidFill>
                          <a:latin typeface="+mn-lt"/>
                          <a:ea typeface="+mn-ea"/>
                          <a:cs typeface="+mn-cs"/>
                        </a:rPr>
                        <a:t>Toshiba</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5.1%</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i="0" dirty="0" smtClean="0">
                          <a:solidFill>
                            <a:schemeClr val="dk1"/>
                          </a:solidFill>
                          <a:latin typeface="+mn-lt"/>
                          <a:ea typeface="+mn-ea"/>
                          <a:cs typeface="+mn-cs"/>
                        </a:rPr>
                        <a:t>Toshiba</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0" dirty="0" smtClean="0"/>
                        <a:t>5.4%</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1" i="0" dirty="0" smtClean="0">
                          <a:solidFill>
                            <a:schemeClr val="dk1"/>
                          </a:solidFill>
                          <a:latin typeface="+mn-lt"/>
                          <a:ea typeface="+mn-ea"/>
                          <a:cs typeface="+mn-cs"/>
                        </a:rPr>
                        <a:t>Asus</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b="1" dirty="0" smtClean="0"/>
                        <a:t>5.9%</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a:r>
                        <a:rPr lang="en-US" sz="1200" b="0" dirty="0" smtClean="0"/>
                        <a:t>Others</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51.6%</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Others</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47.1%</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Others</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44.5%</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Others</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42.3%</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Others</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0" dirty="0" smtClean="0"/>
                        <a:t>42.1%</a:t>
                      </a:r>
                      <a:endParaRPr lang="en-US" sz="1200" b="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1" dirty="0" smtClean="0"/>
                        <a:t>Others</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1" dirty="0" smtClean="0"/>
                        <a:t>40.7%</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bl>
          </a:graphicData>
        </a:graphic>
      </p:graphicFrame>
      <p:sp>
        <p:nvSpPr>
          <p:cNvPr id="14" name="Slide Number Placeholder 3"/>
          <p:cNvSpPr>
            <a:spLocks noGrp="1"/>
          </p:cNvSpPr>
          <p:nvPr>
            <p:ph type="sldNum" sz="quarter" idx="11"/>
          </p:nvPr>
        </p:nvSpPr>
        <p:spPr>
          <a:xfrm>
            <a:off x="4572000" y="6356350"/>
            <a:ext cx="365760" cy="365125"/>
          </a:xfrm>
        </p:spPr>
        <p:txBody>
          <a:bodyPr/>
          <a:lstStyle/>
          <a:p>
            <a:pPr>
              <a:defRPr/>
            </a:pPr>
            <a:fld id="{5D73F1C9-C302-41EE-8DFA-F1F8ED70398A}" type="slidenum">
              <a:rPr lang="en-US" smtClean="0"/>
              <a:pPr>
                <a:defRPr/>
              </a:pPr>
              <a:t>14</a:t>
            </a:fld>
            <a:endParaRPr lang="en-US" dirty="0"/>
          </a:p>
        </p:txBody>
      </p:sp>
      <p:sp>
        <p:nvSpPr>
          <p:cNvPr id="15" name="TextBox 14"/>
          <p:cNvSpPr txBox="1"/>
          <p:nvPr/>
        </p:nvSpPr>
        <p:spPr>
          <a:xfrm>
            <a:off x="228600" y="914400"/>
            <a:ext cx="8534400" cy="338554"/>
          </a:xfrm>
          <a:prstGeom prst="rect">
            <a:avLst/>
          </a:prstGeom>
          <a:solidFill>
            <a:srgbClr val="00B0F0"/>
          </a:solidFill>
          <a:ln>
            <a:noFill/>
          </a:ln>
        </p:spPr>
        <p:txBody>
          <a:bodyPr wrap="square">
            <a:spAutoFit/>
          </a:bodyPr>
          <a:lstStyle/>
          <a:p>
            <a:pPr algn="ctr">
              <a:defRPr/>
            </a:pPr>
            <a:r>
              <a:rPr lang="en-US" sz="1600" b="1" dirty="0" smtClean="0">
                <a:solidFill>
                  <a:schemeClr val="bg1"/>
                </a:solidFill>
                <a:latin typeface="+mj-lt"/>
              </a:rPr>
              <a:t>Global PC Market Share (%) 2006-2011</a:t>
            </a:r>
            <a:endParaRPr lang="en-GB" sz="1600" b="1" dirty="0">
              <a:solidFill>
                <a:schemeClr val="bg1"/>
              </a:solidFill>
              <a:latin typeface="+mj-lt"/>
            </a:endParaRPr>
          </a:p>
        </p:txBody>
      </p:sp>
      <p:sp>
        <p:nvSpPr>
          <p:cNvPr id="16" name="Rectangle 15"/>
          <p:cNvSpPr/>
          <p:nvPr/>
        </p:nvSpPr>
        <p:spPr>
          <a:xfrm>
            <a:off x="228600" y="5791200"/>
            <a:ext cx="8686800"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111125" indent="-111125">
              <a:buFont typeface="Calibri" pitchFamily="34" charset="0"/>
              <a:buChar char="*"/>
            </a:pPr>
            <a:r>
              <a:rPr lang="en-US" sz="1000" b="1" i="1" dirty="0" smtClean="0">
                <a:solidFill>
                  <a:srgbClr val="FF0000"/>
                </a:solidFill>
              </a:rPr>
              <a:t>Source- Wikipedia. </a:t>
            </a:r>
          </a:p>
          <a:p>
            <a:pPr marL="111125" indent="-111125">
              <a:buFont typeface="Calibri" pitchFamily="34" charset="0"/>
              <a:buChar char="*"/>
            </a:pPr>
            <a:r>
              <a:rPr lang="en-US" sz="1000" b="1" i="1" dirty="0" smtClean="0">
                <a:solidFill>
                  <a:srgbClr val="FF0000"/>
                </a:solidFill>
              </a:rPr>
              <a:t>Note - Market discussion of these devices, typically desktop and laptop computers, may include net books but do not include tablet computers which are dominated by Apple's </a:t>
            </a:r>
            <a:r>
              <a:rPr lang="en-US" sz="1000" b="1" i="1" dirty="0" err="1" smtClean="0">
                <a:solidFill>
                  <a:srgbClr val="FF0000"/>
                </a:solidFill>
              </a:rPr>
              <a:t>iPad</a:t>
            </a:r>
            <a:r>
              <a:rPr lang="en-US" sz="1000" b="1" i="1" dirty="0" smtClean="0">
                <a:solidFill>
                  <a:srgbClr val="FF0000"/>
                </a:solidFill>
              </a:rPr>
              <a:t>.</a:t>
            </a:r>
            <a:endParaRPr lang="en-US" sz="1000" b="1" i="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15</a:t>
            </a:fld>
            <a:endParaRPr lang="en-US" dirty="0"/>
          </a:p>
        </p:txBody>
      </p:sp>
      <p:sp>
        <p:nvSpPr>
          <p:cNvPr id="9219" name="Title 1"/>
          <p:cNvSpPr>
            <a:spLocks noGrp="1"/>
          </p:cNvSpPr>
          <p:nvPr>
            <p:ph type="title"/>
          </p:nvPr>
        </p:nvSpPr>
        <p:spPr>
          <a:xfrm>
            <a:off x="1279525" y="1"/>
            <a:ext cx="7467600" cy="630238"/>
          </a:xfrm>
        </p:spPr>
        <p:txBody>
          <a:bodyPr anchor="t"/>
          <a:lstStyle/>
          <a:p>
            <a:pPr eaLnBrk="1" hangingPunct="1"/>
            <a:r>
              <a:rPr sz="2000" b="1" smtClean="0">
                <a:latin typeface="Myriad Pro"/>
              </a:rPr>
              <a:t>Global Computer Platforms MI</a:t>
            </a:r>
            <a:endParaRPr sz="2200" b="1" smtClean="0">
              <a:latin typeface="Myriad Pro"/>
            </a:endParaRPr>
          </a:p>
        </p:txBody>
      </p:sp>
      <p:sp>
        <p:nvSpPr>
          <p:cNvPr id="79" name="Rounded Rectangle 78"/>
          <p:cNvSpPr/>
          <p:nvPr/>
        </p:nvSpPr>
        <p:spPr>
          <a:xfrm>
            <a:off x="533400" y="5638800"/>
            <a:ext cx="8077200" cy="609600"/>
          </a:xfrm>
          <a:prstGeom prst="roundRect">
            <a:avLst/>
          </a:prstGeom>
          <a:solidFill>
            <a:srgbClr val="FDF7D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i="1" dirty="0" smtClean="0">
                <a:solidFill>
                  <a:srgbClr val="000000"/>
                </a:solidFill>
                <a:latin typeface="+mj-lt"/>
                <a:cs typeface="Times New Roman" pitchFamily="18" charset="0"/>
              </a:rPr>
              <a:t>Disclaimer: </a:t>
            </a:r>
          </a:p>
          <a:p>
            <a:pPr marL="117475" lvl="0" indent="-117475">
              <a:spcBef>
                <a:spcPts val="400"/>
              </a:spcBef>
              <a:defRPr/>
            </a:pPr>
            <a:r>
              <a:rPr lang="en-US" sz="1100" i="1" dirty="0" smtClean="0">
                <a:solidFill>
                  <a:srgbClr val="000000"/>
                </a:solidFill>
                <a:latin typeface="+mj-lt"/>
              </a:rPr>
              <a:t>The information presented in this report is based on data available in the public domain. If you find that it is incorrect, please let us know.</a:t>
            </a:r>
          </a:p>
        </p:txBody>
      </p:sp>
      <p:sp>
        <p:nvSpPr>
          <p:cNvPr id="14" name="Rectangle 13">
            <a:hlinkClick r:id="rId3" action="ppaction://hlinksldjump"/>
          </p:cNvPr>
          <p:cNvSpPr/>
          <p:nvPr/>
        </p:nvSpPr>
        <p:spPr>
          <a:xfrm>
            <a:off x="4495800" y="2243702"/>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Trends</a:t>
            </a:r>
          </a:p>
        </p:txBody>
      </p:sp>
      <p:sp>
        <p:nvSpPr>
          <p:cNvPr id="15" name="Rectangle 14">
            <a:hlinkClick r:id="rId3" action="ppaction://hlinksldjump"/>
          </p:cNvPr>
          <p:cNvSpPr/>
          <p:nvPr/>
        </p:nvSpPr>
        <p:spPr>
          <a:xfrm>
            <a:off x="4495800" y="2682240"/>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Important Deals</a:t>
            </a:r>
          </a:p>
        </p:txBody>
      </p:sp>
      <p:sp>
        <p:nvSpPr>
          <p:cNvPr id="16"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8" name="Rectangle 16">
            <a:hlinkClick r:id="rId5" action="ppaction://hlinksldjump"/>
          </p:cNvPr>
          <p:cNvSpPr>
            <a:spLocks noChangeArrowheads="1"/>
          </p:cNvSpPr>
          <p:nvPr/>
        </p:nvSpPr>
        <p:spPr bwMode="auto">
          <a:xfrm>
            <a:off x="968375" y="1406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Overview </a:t>
            </a:r>
          </a:p>
        </p:txBody>
      </p:sp>
      <p:sp>
        <p:nvSpPr>
          <p:cNvPr id="19" name="Rectangle 20">
            <a:hlinkClick r:id="rId6" action="ppaction://hlinksldjump"/>
          </p:cNvPr>
          <p:cNvSpPr>
            <a:spLocks noChangeArrowheads="1"/>
          </p:cNvSpPr>
          <p:nvPr/>
        </p:nvSpPr>
        <p:spPr bwMode="auto">
          <a:xfrm>
            <a:off x="968375" y="1915557"/>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Competitive </a:t>
            </a:r>
            <a:r>
              <a:rPr lang="en-US" sz="1200" b="1" dirty="0" smtClean="0">
                <a:solidFill>
                  <a:schemeClr val="bg1">
                    <a:lumMod val="85000"/>
                  </a:schemeClr>
                </a:solidFill>
                <a:latin typeface="Calibri" pitchFamily="34" charset="0"/>
              </a:rPr>
              <a:t>Landscape</a:t>
            </a:r>
            <a:endParaRPr lang="en-US" sz="1200" b="1" dirty="0">
              <a:solidFill>
                <a:schemeClr val="bg1">
                  <a:lumMod val="85000"/>
                </a:schemeClr>
              </a:solidFill>
              <a:latin typeface="Calibri" pitchFamily="34" charset="0"/>
            </a:endParaRPr>
          </a:p>
        </p:txBody>
      </p:sp>
      <p:sp>
        <p:nvSpPr>
          <p:cNvPr id="21" name="Rectangle 21">
            <a:hlinkClick r:id="rId7" action="ppaction://hlinksldjump"/>
          </p:cNvPr>
          <p:cNvSpPr>
            <a:spLocks noChangeArrowheads="1"/>
          </p:cNvSpPr>
          <p:nvPr/>
        </p:nvSpPr>
        <p:spPr bwMode="auto">
          <a:xfrm>
            <a:off x="968375" y="2426489"/>
            <a:ext cx="2765425" cy="457200"/>
          </a:xfrm>
          <a:prstGeom prst="rect">
            <a:avLst/>
          </a:prstGeom>
          <a:solidFill>
            <a:srgbClr val="C4ECFB"/>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rgbClr val="111111"/>
                </a:solidFill>
                <a:latin typeface="+mj-lt"/>
              </a:rPr>
              <a:t>Contract Analysis</a:t>
            </a:r>
            <a:endParaRPr lang="en-US" sz="1600" b="1" kern="0" dirty="0">
              <a:solidFill>
                <a:srgbClr val="111111"/>
              </a:solidFill>
              <a:latin typeface="+mj-lt"/>
            </a:endParaRPr>
          </a:p>
        </p:txBody>
      </p:sp>
      <p:sp>
        <p:nvSpPr>
          <p:cNvPr id="22" name="Rectangle 22">
            <a:hlinkClick r:id="rId8" action="ppaction://hlinksldjump"/>
          </p:cNvPr>
          <p:cNvSpPr>
            <a:spLocks noChangeArrowheads="1"/>
          </p:cNvSpPr>
          <p:nvPr/>
        </p:nvSpPr>
        <p:spPr bwMode="auto">
          <a:xfrm>
            <a:off x="968375" y="2930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Business Trends</a:t>
            </a:r>
            <a:endParaRPr lang="en-US" sz="1200" b="1" dirty="0">
              <a:solidFill>
                <a:schemeClr val="bg1">
                  <a:lumMod val="85000"/>
                </a:schemeClr>
              </a:solidFill>
              <a:latin typeface="Calibri" pitchFamily="34" charset="0"/>
            </a:endParaRPr>
          </a:p>
        </p:txBody>
      </p:sp>
      <p:sp>
        <p:nvSpPr>
          <p:cNvPr id="23" name="Rectangle 37">
            <a:hlinkClick r:id="rId9" action="ppaction://hlinksldjump"/>
          </p:cNvPr>
          <p:cNvSpPr>
            <a:spLocks noChangeArrowheads="1"/>
          </p:cNvSpPr>
          <p:nvPr/>
        </p:nvSpPr>
        <p:spPr bwMode="auto">
          <a:xfrm>
            <a:off x="968375" y="3435943"/>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Technology Trends</a:t>
            </a:r>
            <a:endParaRPr lang="en-US" sz="1200" b="1" dirty="0">
              <a:solidFill>
                <a:schemeClr val="bg1">
                  <a:lumMod val="85000"/>
                </a:schemeClr>
              </a:solidFill>
              <a:latin typeface="Calibri" pitchFamily="34" charset="0"/>
            </a:endParaRPr>
          </a:p>
        </p:txBody>
      </p:sp>
      <p:sp>
        <p:nvSpPr>
          <p:cNvPr id="24" name="Rectangle 16">
            <a:hlinkClick r:id="rId10" action="ppaction://hlinksldjump"/>
          </p:cNvPr>
          <p:cNvSpPr>
            <a:spLocks noChangeArrowheads="1"/>
          </p:cNvSpPr>
          <p:nvPr/>
        </p:nvSpPr>
        <p:spPr bwMode="auto">
          <a:xfrm>
            <a:off x="968375" y="3933335"/>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a:t>
            </a:r>
            <a:r>
              <a:rPr lang="en-US" sz="1200" b="1" dirty="0" smtClean="0">
                <a:solidFill>
                  <a:schemeClr val="bg1">
                    <a:lumMod val="85000"/>
                  </a:schemeClr>
                </a:solidFill>
                <a:latin typeface="Calibri" pitchFamily="34" charset="0"/>
              </a:rPr>
              <a:t>Drivers</a:t>
            </a:r>
            <a:endParaRPr lang="en-US" sz="1200" b="1" dirty="0">
              <a:solidFill>
                <a:schemeClr val="bg1">
                  <a:lumMod val="85000"/>
                </a:schemeClr>
              </a:solidFill>
              <a:latin typeface="Calibri" pitchFamily="34" charset="0"/>
            </a:endParaRPr>
          </a:p>
        </p:txBody>
      </p:sp>
      <p:sp>
        <p:nvSpPr>
          <p:cNvPr id="25" name="Rectangle 21">
            <a:hlinkClick r:id="rId11" action="ppaction://hlinksldjump"/>
          </p:cNvPr>
          <p:cNvSpPr>
            <a:spLocks noChangeArrowheads="1"/>
          </p:cNvSpPr>
          <p:nvPr/>
        </p:nvSpPr>
        <p:spPr bwMode="auto">
          <a:xfrm>
            <a:off x="968375" y="4439478"/>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Top 3 Market Players</a:t>
            </a:r>
            <a:endParaRPr lang="en-US" sz="1200" b="1" dirty="0">
              <a:solidFill>
                <a:schemeClr val="bg1">
                  <a:lumMod val="85000"/>
                </a:schemeClr>
              </a:solidFill>
              <a:latin typeface="Calibri" pitchFamily="34" charset="0"/>
            </a:endParaRPr>
          </a:p>
        </p:txBody>
      </p:sp>
      <p:sp>
        <p:nvSpPr>
          <p:cNvPr id="26" name="Oval 25"/>
          <p:cNvSpPr/>
          <p:nvPr/>
        </p:nvSpPr>
        <p:spPr>
          <a:xfrm>
            <a:off x="892316" y="2606040"/>
            <a:ext cx="137160" cy="137160"/>
          </a:xfrm>
          <a:prstGeom prst="ellipse">
            <a:avLst/>
          </a:prstGeom>
          <a:solidFill>
            <a:srgbClr val="6DCFF6"/>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1279525" y="0"/>
            <a:ext cx="6873875" cy="762000"/>
          </a:xfrm>
        </p:spPr>
        <p:txBody>
          <a:bodyPr/>
          <a:lstStyle/>
          <a:p>
            <a:r>
              <a:rPr sz="2000" b="1" smtClean="0">
                <a:latin typeface="Myriad Pro"/>
              </a:rPr>
              <a:t>Global Computer Platforms MI: Contract Analysis</a:t>
            </a:r>
            <a:br>
              <a:rPr sz="2000" b="1" smtClean="0">
                <a:latin typeface="Myriad Pro"/>
              </a:rPr>
            </a:br>
            <a:r>
              <a:rPr sz="2000" smtClean="0">
                <a:latin typeface="Myriad Pro"/>
              </a:rPr>
              <a:t>Trends</a:t>
            </a:r>
            <a:endParaRPr sz="1800" smtClean="0">
              <a:latin typeface="Myriad Pro"/>
            </a:endParaRPr>
          </a:p>
        </p:txBody>
      </p:sp>
      <p:sp>
        <p:nvSpPr>
          <p:cNvPr id="4" name="Slide Number Placeholder 3"/>
          <p:cNvSpPr>
            <a:spLocks noGrp="1"/>
          </p:cNvSpPr>
          <p:nvPr>
            <p:ph type="sldNum" sz="quarter" idx="11"/>
          </p:nvPr>
        </p:nvSpPr>
        <p:spPr>
          <a:xfrm>
            <a:off x="8305800" y="6356350"/>
            <a:ext cx="381000" cy="365125"/>
          </a:xfrm>
        </p:spPr>
        <p:txBody>
          <a:bodyPr/>
          <a:lstStyle/>
          <a:p>
            <a:pPr>
              <a:defRPr/>
            </a:pPr>
            <a:fld id="{2A866B6E-6ABA-4B93-8324-D21FF7383317}" type="slidenum">
              <a:rPr lang="en-US" smtClean="0"/>
              <a:pPr>
                <a:defRPr/>
              </a:pPr>
              <a:t>16</a:t>
            </a:fld>
            <a:endParaRPr lang="en-US" dirty="0"/>
          </a:p>
        </p:txBody>
      </p:sp>
      <p:sp>
        <p:nvSpPr>
          <p:cNvPr id="7" name="TextBox 6"/>
          <p:cNvSpPr txBox="1"/>
          <p:nvPr/>
        </p:nvSpPr>
        <p:spPr>
          <a:xfrm>
            <a:off x="2895600" y="762000"/>
            <a:ext cx="3657600" cy="307777"/>
          </a:xfrm>
          <a:prstGeom prst="rect">
            <a:avLst/>
          </a:prstGeom>
          <a:solidFill>
            <a:srgbClr val="D7EFFA"/>
          </a:solidFill>
        </p:spPr>
        <p:txBody>
          <a:bodyPr wrap="square" rtlCol="0">
            <a:spAutoFit/>
          </a:bodyPr>
          <a:lstStyle/>
          <a:p>
            <a:pPr algn="ctr"/>
            <a:r>
              <a:rPr lang="en-US" sz="1400" b="1" dirty="0" smtClean="0">
                <a:latin typeface="+mj-lt"/>
              </a:rPr>
              <a:t>Year wise Contract Value Range distribution</a:t>
            </a:r>
            <a:endParaRPr lang="en-US" sz="1400" b="1" dirty="0">
              <a:latin typeface="+mj-lt"/>
            </a:endParaRPr>
          </a:p>
        </p:txBody>
      </p:sp>
      <p:sp>
        <p:nvSpPr>
          <p:cNvPr id="9"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graphicFrame>
        <p:nvGraphicFramePr>
          <p:cNvPr id="10" name="Chart 9"/>
          <p:cNvGraphicFramePr>
            <a:graphicFrameLocks/>
          </p:cNvGraphicFramePr>
          <p:nvPr/>
        </p:nvGraphicFramePr>
        <p:xfrm>
          <a:off x="838200" y="1066800"/>
          <a:ext cx="7038975" cy="3886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p:cNvSpPr/>
          <p:nvPr/>
        </p:nvSpPr>
        <p:spPr>
          <a:xfrm>
            <a:off x="3733800" y="6096000"/>
            <a:ext cx="512064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buFont typeface="Calibri" pitchFamily="34" charset="0"/>
              <a:buChar char="*"/>
            </a:pPr>
            <a:r>
              <a:rPr lang="en-US" sz="1000" b="1" i="1" dirty="0" smtClean="0">
                <a:solidFill>
                  <a:srgbClr val="FF0000"/>
                </a:solidFill>
              </a:rPr>
              <a:t>Analysis is done on the contracts signed between 2006 to 2011</a:t>
            </a:r>
          </a:p>
          <a:p>
            <a:pPr algn="r">
              <a:buFont typeface="Calibri" pitchFamily="34" charset="0"/>
              <a:buChar char="*"/>
            </a:pPr>
            <a:r>
              <a:rPr lang="en-US" sz="1000" b="1" i="1" dirty="0" smtClean="0">
                <a:solidFill>
                  <a:srgbClr val="FF0000"/>
                </a:solidFill>
              </a:rPr>
              <a:t>The list is compiled from IDC database hence it could be non exhaustive</a:t>
            </a:r>
            <a:endParaRPr lang="en-US" sz="1000" b="1" i="1" dirty="0">
              <a:solidFill>
                <a:srgbClr val="FF0000"/>
              </a:solidFill>
            </a:endParaRPr>
          </a:p>
        </p:txBody>
      </p:sp>
      <p:sp>
        <p:nvSpPr>
          <p:cNvPr id="12" name="AutoShape 7"/>
          <p:cNvSpPr>
            <a:spLocks noChangeArrowheads="1"/>
          </p:cNvSpPr>
          <p:nvPr/>
        </p:nvSpPr>
        <p:spPr bwMode="auto">
          <a:xfrm>
            <a:off x="609600" y="5105400"/>
            <a:ext cx="8229600" cy="9144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50000"/>
              </a:lnSpc>
              <a:buFont typeface="Arial" pitchFamily="34" charset="0"/>
              <a:buChar char="•"/>
            </a:pPr>
            <a:r>
              <a:rPr lang="en-US" sz="1200" dirty="0" smtClean="0">
                <a:latin typeface="+mj-lt"/>
              </a:rPr>
              <a:t>The </a:t>
            </a:r>
            <a:r>
              <a:rPr lang="en-US" sz="1200" b="1" dirty="0" smtClean="0">
                <a:latin typeface="+mj-lt"/>
              </a:rPr>
              <a:t>number of contracts signed </a:t>
            </a:r>
            <a:r>
              <a:rPr lang="en-US" sz="1200" dirty="0" smtClean="0">
                <a:latin typeface="+mj-lt"/>
              </a:rPr>
              <a:t>and </a:t>
            </a:r>
            <a:r>
              <a:rPr lang="en-US" sz="1200" b="1" dirty="0" smtClean="0">
                <a:latin typeface="+mj-lt"/>
              </a:rPr>
              <a:t>the high valued contracts </a:t>
            </a:r>
            <a:r>
              <a:rPr lang="en-US" sz="1200" dirty="0" smtClean="0">
                <a:latin typeface="+mj-lt"/>
              </a:rPr>
              <a:t>have dropped significantly post the recession</a:t>
            </a:r>
          </a:p>
          <a:p>
            <a:pPr marL="112713" indent="-112713" algn="just">
              <a:lnSpc>
                <a:spcPct val="150000"/>
              </a:lnSpc>
              <a:buFont typeface="Arial" pitchFamily="34" charset="0"/>
              <a:buChar char="•"/>
            </a:pPr>
            <a:r>
              <a:rPr lang="en-US" sz="1200" dirty="0" smtClean="0">
                <a:latin typeface="+mj-lt"/>
              </a:rPr>
              <a:t>Very large number  of contracts as well as high valued contracts were signed during the period of 2007- 2009</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1279525" y="0"/>
            <a:ext cx="6873875" cy="762000"/>
          </a:xfrm>
        </p:spPr>
        <p:txBody>
          <a:bodyPr/>
          <a:lstStyle/>
          <a:p>
            <a:r>
              <a:rPr sz="2000" b="1" smtClean="0">
                <a:latin typeface="Myriad Pro"/>
              </a:rPr>
              <a:t>Global Computer Platforms MI: Contract Analysis</a:t>
            </a:r>
            <a:br>
              <a:rPr sz="2000" b="1" smtClean="0">
                <a:latin typeface="Myriad Pro"/>
              </a:rPr>
            </a:br>
            <a:r>
              <a:rPr sz="2000" smtClean="0">
                <a:latin typeface="Myriad Pro"/>
              </a:rPr>
              <a:t>Trends</a:t>
            </a:r>
            <a:endParaRPr sz="1800" smtClean="0">
              <a:latin typeface="Myriad Pro"/>
            </a:endParaRPr>
          </a:p>
        </p:txBody>
      </p:sp>
      <p:sp>
        <p:nvSpPr>
          <p:cNvPr id="4" name="Slide Number Placeholder 3"/>
          <p:cNvSpPr>
            <a:spLocks noGrp="1"/>
          </p:cNvSpPr>
          <p:nvPr>
            <p:ph type="sldNum" sz="quarter" idx="11"/>
          </p:nvPr>
        </p:nvSpPr>
        <p:spPr>
          <a:xfrm>
            <a:off x="8305800" y="6356350"/>
            <a:ext cx="381000" cy="365125"/>
          </a:xfrm>
        </p:spPr>
        <p:txBody>
          <a:bodyPr/>
          <a:lstStyle/>
          <a:p>
            <a:pPr>
              <a:defRPr/>
            </a:pPr>
            <a:fld id="{2A866B6E-6ABA-4B93-8324-D21FF7383317}" type="slidenum">
              <a:rPr lang="en-US" smtClean="0"/>
              <a:pPr>
                <a:defRPr/>
              </a:pPr>
              <a:t>17</a:t>
            </a:fld>
            <a:endParaRPr lang="en-US" dirty="0"/>
          </a:p>
        </p:txBody>
      </p:sp>
      <p:sp>
        <p:nvSpPr>
          <p:cNvPr id="10" name="TextBox 9"/>
          <p:cNvSpPr txBox="1"/>
          <p:nvPr/>
        </p:nvSpPr>
        <p:spPr>
          <a:xfrm>
            <a:off x="228600" y="762000"/>
            <a:ext cx="3657600" cy="307777"/>
          </a:xfrm>
          <a:prstGeom prst="rect">
            <a:avLst/>
          </a:prstGeom>
          <a:solidFill>
            <a:srgbClr val="D7EFFA"/>
          </a:solidFill>
        </p:spPr>
        <p:txBody>
          <a:bodyPr wrap="square" rtlCol="0">
            <a:spAutoFit/>
          </a:bodyPr>
          <a:lstStyle/>
          <a:p>
            <a:pPr algn="ctr"/>
            <a:r>
              <a:rPr lang="en-US" sz="1400" b="1" dirty="0" smtClean="0">
                <a:latin typeface="+mj-lt"/>
              </a:rPr>
              <a:t>Year wise number of Contracts</a:t>
            </a:r>
            <a:endParaRPr lang="en-US" sz="1400" b="1" dirty="0">
              <a:latin typeface="+mj-lt"/>
            </a:endParaRPr>
          </a:p>
        </p:txBody>
      </p:sp>
      <p:sp>
        <p:nvSpPr>
          <p:cNvPr id="11" name="TextBox 10"/>
          <p:cNvSpPr txBox="1"/>
          <p:nvPr/>
        </p:nvSpPr>
        <p:spPr>
          <a:xfrm>
            <a:off x="4953000" y="762000"/>
            <a:ext cx="3657600" cy="307777"/>
          </a:xfrm>
          <a:prstGeom prst="rect">
            <a:avLst/>
          </a:prstGeom>
          <a:solidFill>
            <a:srgbClr val="D7EFFA"/>
          </a:solidFill>
        </p:spPr>
        <p:txBody>
          <a:bodyPr wrap="square" rtlCol="0">
            <a:spAutoFit/>
          </a:bodyPr>
          <a:lstStyle/>
          <a:p>
            <a:pPr algn="ctr"/>
            <a:r>
              <a:rPr lang="en-US" sz="1400" b="1" dirty="0" smtClean="0">
                <a:latin typeface="+mj-lt"/>
              </a:rPr>
              <a:t>Year wise average value of Contracts</a:t>
            </a:r>
            <a:endParaRPr lang="en-US" sz="1400" b="1" dirty="0">
              <a:latin typeface="+mj-lt"/>
            </a:endParaRP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3" name="AutoShape 7"/>
          <p:cNvSpPr>
            <a:spLocks noChangeArrowheads="1"/>
          </p:cNvSpPr>
          <p:nvPr/>
        </p:nvSpPr>
        <p:spPr bwMode="auto">
          <a:xfrm>
            <a:off x="533400" y="4831080"/>
            <a:ext cx="8229600" cy="103632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50000"/>
              </a:lnSpc>
              <a:buFont typeface="Arial" pitchFamily="34" charset="0"/>
              <a:buChar char="•"/>
            </a:pPr>
            <a:r>
              <a:rPr lang="en-US" sz="1200" dirty="0" smtClean="0">
                <a:latin typeface="+mj-lt"/>
              </a:rPr>
              <a:t>The number of contracts signed and the high valued contracts have dropped significantly post the recession</a:t>
            </a:r>
          </a:p>
          <a:p>
            <a:pPr marL="112713" indent="-112713" algn="just">
              <a:lnSpc>
                <a:spcPct val="150000"/>
              </a:lnSpc>
              <a:buFont typeface="Arial" pitchFamily="34" charset="0"/>
              <a:buChar char="•"/>
            </a:pPr>
            <a:r>
              <a:rPr lang="en-US" sz="1200" b="1" dirty="0" smtClean="0">
                <a:latin typeface="+mj-lt"/>
              </a:rPr>
              <a:t>Highest number of deals were signed during 2009 but the average deal value is lowest for the 2007- 2011 period</a:t>
            </a:r>
          </a:p>
        </p:txBody>
      </p:sp>
      <p:graphicFrame>
        <p:nvGraphicFramePr>
          <p:cNvPr id="14" name="Chart 13"/>
          <p:cNvGraphicFramePr>
            <a:graphicFrameLocks/>
          </p:cNvGraphicFramePr>
          <p:nvPr/>
        </p:nvGraphicFramePr>
        <p:xfrm>
          <a:off x="0" y="1143000"/>
          <a:ext cx="4648200" cy="3505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nvGraphicFramePr>
        <p:xfrm>
          <a:off x="4343400" y="1219200"/>
          <a:ext cx="46482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angle 15"/>
          <p:cNvSpPr/>
          <p:nvPr/>
        </p:nvSpPr>
        <p:spPr>
          <a:xfrm>
            <a:off x="4085616" y="2209800"/>
            <a:ext cx="304800"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86856" y="2286000"/>
            <a:ext cx="304800"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733800" y="6096000"/>
            <a:ext cx="512064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buFont typeface="Calibri" pitchFamily="34" charset="0"/>
              <a:buChar char="*"/>
            </a:pPr>
            <a:r>
              <a:rPr lang="en-US" sz="1000" b="1" i="1" dirty="0" smtClean="0">
                <a:solidFill>
                  <a:srgbClr val="FF0000"/>
                </a:solidFill>
              </a:rPr>
              <a:t>Analysis is done on the contracts signed between 2006 to 2011</a:t>
            </a:r>
          </a:p>
          <a:p>
            <a:pPr algn="r">
              <a:buFont typeface="Calibri" pitchFamily="34" charset="0"/>
              <a:buChar char="*"/>
            </a:pPr>
            <a:r>
              <a:rPr lang="en-US" sz="1000" b="1" i="1" dirty="0" smtClean="0">
                <a:solidFill>
                  <a:srgbClr val="FF0000"/>
                </a:solidFill>
              </a:rPr>
              <a:t>The list is compiled from IDC database hence it could be non exhaustive</a:t>
            </a:r>
            <a:endParaRPr lang="en-US" sz="1000" b="1" i="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1279525" y="0"/>
            <a:ext cx="6873875" cy="762000"/>
          </a:xfrm>
        </p:spPr>
        <p:txBody>
          <a:bodyPr/>
          <a:lstStyle/>
          <a:p>
            <a:r>
              <a:rPr sz="2000" b="1" smtClean="0">
                <a:latin typeface="Myriad Pro"/>
              </a:rPr>
              <a:t>Global Computer Platforms MI: Contract Analysis</a:t>
            </a:r>
            <a:br>
              <a:rPr sz="2000" b="1" smtClean="0">
                <a:latin typeface="Myriad Pro"/>
              </a:rPr>
            </a:br>
            <a:r>
              <a:rPr sz="2000" smtClean="0">
                <a:latin typeface="Myriad Pro"/>
              </a:rPr>
              <a:t>Trends</a:t>
            </a:r>
            <a:endParaRPr sz="1800" smtClean="0">
              <a:latin typeface="Myriad Pro"/>
            </a:endParaRPr>
          </a:p>
        </p:txBody>
      </p:sp>
      <p:sp>
        <p:nvSpPr>
          <p:cNvPr id="4" name="Slide Number Placeholder 3"/>
          <p:cNvSpPr>
            <a:spLocks noGrp="1"/>
          </p:cNvSpPr>
          <p:nvPr>
            <p:ph type="sldNum" sz="quarter" idx="11"/>
          </p:nvPr>
        </p:nvSpPr>
        <p:spPr>
          <a:xfrm>
            <a:off x="8305800" y="6356350"/>
            <a:ext cx="381000" cy="365125"/>
          </a:xfrm>
        </p:spPr>
        <p:txBody>
          <a:bodyPr/>
          <a:lstStyle/>
          <a:p>
            <a:pPr>
              <a:defRPr/>
            </a:pPr>
            <a:fld id="{2A866B6E-6ABA-4B93-8324-D21FF7383317}" type="slidenum">
              <a:rPr lang="en-US" smtClean="0"/>
              <a:pPr>
                <a:defRPr/>
              </a:pPr>
              <a:t>18</a:t>
            </a:fld>
            <a:endParaRPr lang="en-US" dirty="0"/>
          </a:p>
        </p:txBody>
      </p:sp>
      <p:sp>
        <p:nvSpPr>
          <p:cNvPr id="9" name="TextBox 8"/>
          <p:cNvSpPr txBox="1"/>
          <p:nvPr/>
        </p:nvSpPr>
        <p:spPr>
          <a:xfrm>
            <a:off x="411480" y="762000"/>
            <a:ext cx="3474720" cy="430887"/>
          </a:xfrm>
          <a:prstGeom prst="rect">
            <a:avLst/>
          </a:prstGeom>
          <a:solidFill>
            <a:srgbClr val="D7EFFA"/>
          </a:solidFill>
        </p:spPr>
        <p:txBody>
          <a:bodyPr wrap="square" lIns="0" tIns="0" rIns="0" bIns="0" rtlCol="0" anchor="ctr">
            <a:spAutoFit/>
          </a:bodyPr>
          <a:lstStyle/>
          <a:p>
            <a:pPr algn="ctr"/>
            <a:r>
              <a:rPr lang="en-US" sz="1400" b="1" dirty="0" smtClean="0">
                <a:latin typeface="+mj-lt"/>
              </a:rPr>
              <a:t>Number of Contracts based on pricing methodology </a:t>
            </a:r>
            <a:endParaRPr lang="en-US" sz="1400" b="1" dirty="0">
              <a:latin typeface="+mj-lt"/>
            </a:endParaRPr>
          </a:p>
        </p:txBody>
      </p:sp>
      <p:sp>
        <p:nvSpPr>
          <p:cNvPr id="12" name="TextBox 11"/>
          <p:cNvSpPr txBox="1"/>
          <p:nvPr/>
        </p:nvSpPr>
        <p:spPr>
          <a:xfrm>
            <a:off x="4953000" y="762000"/>
            <a:ext cx="3474720" cy="430887"/>
          </a:xfrm>
          <a:prstGeom prst="rect">
            <a:avLst/>
          </a:prstGeom>
          <a:solidFill>
            <a:srgbClr val="D7EFFA"/>
          </a:solidFill>
        </p:spPr>
        <p:txBody>
          <a:bodyPr wrap="square" lIns="0" tIns="0" rIns="0" bIns="0" rtlCol="0" anchor="ctr">
            <a:spAutoFit/>
          </a:bodyPr>
          <a:lstStyle/>
          <a:p>
            <a:pPr lvl="0" algn="ctr"/>
            <a:r>
              <a:rPr lang="en-US" sz="1400" b="1" dirty="0" smtClean="0">
                <a:latin typeface="+mj-lt"/>
              </a:rPr>
              <a:t>Average Contract Value (in $ million) based on pricing methodology </a:t>
            </a:r>
            <a:endParaRPr lang="en-US" sz="1400" b="1" dirty="0">
              <a:latin typeface="+mj-lt"/>
            </a:endParaRPr>
          </a:p>
        </p:txBody>
      </p:sp>
      <p:sp>
        <p:nvSpPr>
          <p:cNvPr id="13"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4" name="AutoShape 7"/>
          <p:cNvSpPr>
            <a:spLocks noChangeArrowheads="1"/>
          </p:cNvSpPr>
          <p:nvPr/>
        </p:nvSpPr>
        <p:spPr bwMode="auto">
          <a:xfrm>
            <a:off x="533400" y="5059680"/>
            <a:ext cx="8229600" cy="103632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50000"/>
              </a:lnSpc>
              <a:buFont typeface="Arial" pitchFamily="34" charset="0"/>
              <a:buChar char="•"/>
            </a:pPr>
            <a:r>
              <a:rPr lang="en-US" sz="1200" dirty="0" smtClean="0">
                <a:latin typeface="+mj-lt"/>
              </a:rPr>
              <a:t>The </a:t>
            </a:r>
            <a:r>
              <a:rPr lang="en-US" sz="1200" b="1" dirty="0" smtClean="0">
                <a:latin typeface="+mj-lt"/>
              </a:rPr>
              <a:t>prevalent pricing methodology </a:t>
            </a:r>
            <a:r>
              <a:rPr lang="en-US" sz="1200" dirty="0" smtClean="0">
                <a:latin typeface="+mj-lt"/>
              </a:rPr>
              <a:t>in the industry is </a:t>
            </a:r>
            <a:r>
              <a:rPr lang="en-US" sz="1200" b="1" dirty="0" smtClean="0">
                <a:latin typeface="+mj-lt"/>
              </a:rPr>
              <a:t>Fixed Price methodology</a:t>
            </a:r>
          </a:p>
          <a:p>
            <a:pPr marL="112713" indent="-112713" algn="just">
              <a:lnSpc>
                <a:spcPct val="150000"/>
              </a:lnSpc>
              <a:buFont typeface="Arial" pitchFamily="34" charset="0"/>
              <a:buChar char="•"/>
            </a:pPr>
            <a:r>
              <a:rPr lang="en-US" sz="1200" dirty="0" smtClean="0">
                <a:latin typeface="+mj-lt"/>
              </a:rPr>
              <a:t>But </a:t>
            </a:r>
            <a:r>
              <a:rPr lang="en-US" sz="1200" b="1" dirty="0" smtClean="0">
                <a:latin typeface="+mj-lt"/>
              </a:rPr>
              <a:t>Combination Based pricing </a:t>
            </a:r>
            <a:r>
              <a:rPr lang="en-US" sz="1200" dirty="0" smtClean="0">
                <a:latin typeface="+mj-lt"/>
              </a:rPr>
              <a:t>has generally </a:t>
            </a:r>
            <a:r>
              <a:rPr lang="en-US" sz="1200" b="1" dirty="0" smtClean="0">
                <a:latin typeface="+mj-lt"/>
              </a:rPr>
              <a:t>higher average deal value </a:t>
            </a:r>
            <a:r>
              <a:rPr lang="en-US" sz="1200" dirty="0" smtClean="0">
                <a:latin typeface="+mj-lt"/>
              </a:rPr>
              <a:t>as compared to others  </a:t>
            </a:r>
          </a:p>
        </p:txBody>
      </p:sp>
      <p:graphicFrame>
        <p:nvGraphicFramePr>
          <p:cNvPr id="15" name="Chart 14"/>
          <p:cNvGraphicFramePr>
            <a:graphicFrameLocks/>
          </p:cNvGraphicFramePr>
          <p:nvPr/>
        </p:nvGraphicFramePr>
        <p:xfrm>
          <a:off x="4400550" y="1295400"/>
          <a:ext cx="4743450" cy="35909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a:graphicFrameLocks/>
          </p:cNvGraphicFramePr>
          <p:nvPr/>
        </p:nvGraphicFramePr>
        <p:xfrm>
          <a:off x="0" y="1371600"/>
          <a:ext cx="4572000" cy="3581400"/>
        </p:xfrm>
        <a:graphic>
          <a:graphicData uri="http://schemas.openxmlformats.org/drawingml/2006/chart">
            <c:chart xmlns:c="http://schemas.openxmlformats.org/drawingml/2006/chart" xmlns:r="http://schemas.openxmlformats.org/officeDocument/2006/relationships" r:id="rId5"/>
          </a:graphicData>
        </a:graphic>
      </p:graphicFrame>
      <p:sp>
        <p:nvSpPr>
          <p:cNvPr id="17" name="Rectangle 16"/>
          <p:cNvSpPr/>
          <p:nvPr/>
        </p:nvSpPr>
        <p:spPr>
          <a:xfrm>
            <a:off x="1447800" y="4648200"/>
            <a:ext cx="83820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385560" y="2000656"/>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33800" y="6096000"/>
            <a:ext cx="512064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buFont typeface="Calibri" pitchFamily="34" charset="0"/>
              <a:buChar char="*"/>
            </a:pPr>
            <a:r>
              <a:rPr lang="en-US" sz="1000" b="1" i="1" dirty="0" smtClean="0">
                <a:solidFill>
                  <a:srgbClr val="FF0000"/>
                </a:solidFill>
              </a:rPr>
              <a:t>Analysis is done on the contracts signed between 2006 to 2011</a:t>
            </a:r>
          </a:p>
          <a:p>
            <a:pPr algn="r">
              <a:buFont typeface="Calibri" pitchFamily="34" charset="0"/>
              <a:buChar char="*"/>
            </a:pPr>
            <a:r>
              <a:rPr lang="en-US" sz="1000" b="1" i="1" dirty="0" smtClean="0">
                <a:solidFill>
                  <a:srgbClr val="FF0000"/>
                </a:solidFill>
              </a:rPr>
              <a:t>The list is compiled from IDC database hence it could be non exhaustive</a:t>
            </a:r>
            <a:endParaRPr lang="en-US" sz="1000" b="1" i="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p:cNvGraphicFramePr>
            <a:graphicFrameLocks/>
          </p:cNvGraphicFramePr>
          <p:nvPr/>
        </p:nvGraphicFramePr>
        <p:xfrm>
          <a:off x="838200" y="990600"/>
          <a:ext cx="7515225" cy="4095750"/>
        </p:xfrm>
        <a:graphic>
          <a:graphicData uri="http://schemas.openxmlformats.org/drawingml/2006/chart">
            <c:chart xmlns:c="http://schemas.openxmlformats.org/drawingml/2006/chart" xmlns:r="http://schemas.openxmlformats.org/officeDocument/2006/relationships" r:id="rId3"/>
          </a:graphicData>
        </a:graphic>
      </p:graphicFrame>
      <p:sp>
        <p:nvSpPr>
          <p:cNvPr id="1027" name="Title 1"/>
          <p:cNvSpPr>
            <a:spLocks noGrp="1"/>
          </p:cNvSpPr>
          <p:nvPr>
            <p:ph type="title"/>
          </p:nvPr>
        </p:nvSpPr>
        <p:spPr>
          <a:xfrm>
            <a:off x="1279525" y="0"/>
            <a:ext cx="6873875" cy="762000"/>
          </a:xfrm>
        </p:spPr>
        <p:txBody>
          <a:bodyPr/>
          <a:lstStyle/>
          <a:p>
            <a:r>
              <a:rPr sz="2000" b="1" smtClean="0">
                <a:latin typeface="Myriad Pro"/>
              </a:rPr>
              <a:t>Global Computer Platforms MI: Contract Analysis</a:t>
            </a:r>
            <a:br>
              <a:rPr sz="2000" b="1" smtClean="0">
                <a:latin typeface="Myriad Pro"/>
              </a:rPr>
            </a:br>
            <a:r>
              <a:rPr sz="2000" smtClean="0">
                <a:latin typeface="Myriad Pro"/>
              </a:rPr>
              <a:t>Trends</a:t>
            </a:r>
            <a:endParaRPr sz="1800" smtClean="0">
              <a:latin typeface="Myriad Pro"/>
            </a:endParaRPr>
          </a:p>
        </p:txBody>
      </p:sp>
      <p:sp>
        <p:nvSpPr>
          <p:cNvPr id="4" name="Slide Number Placeholder 3"/>
          <p:cNvSpPr>
            <a:spLocks noGrp="1"/>
          </p:cNvSpPr>
          <p:nvPr>
            <p:ph type="sldNum" sz="quarter" idx="11"/>
          </p:nvPr>
        </p:nvSpPr>
        <p:spPr>
          <a:xfrm>
            <a:off x="8305800" y="6356350"/>
            <a:ext cx="381000" cy="365125"/>
          </a:xfrm>
        </p:spPr>
        <p:txBody>
          <a:bodyPr/>
          <a:lstStyle/>
          <a:p>
            <a:pPr>
              <a:defRPr/>
            </a:pPr>
            <a:fld id="{2A866B6E-6ABA-4B93-8324-D21FF7383317}" type="slidenum">
              <a:rPr lang="en-US" smtClean="0"/>
              <a:pPr>
                <a:defRPr/>
              </a:pPr>
              <a:t>19</a:t>
            </a:fld>
            <a:endParaRPr lang="en-US" dirty="0"/>
          </a:p>
        </p:txBody>
      </p:sp>
      <p:sp>
        <p:nvSpPr>
          <p:cNvPr id="9" name="TextBox 8"/>
          <p:cNvSpPr txBox="1"/>
          <p:nvPr/>
        </p:nvSpPr>
        <p:spPr>
          <a:xfrm>
            <a:off x="411480" y="762000"/>
            <a:ext cx="7970520" cy="215444"/>
          </a:xfrm>
          <a:prstGeom prst="rect">
            <a:avLst/>
          </a:prstGeom>
          <a:solidFill>
            <a:srgbClr val="D7EFFA"/>
          </a:solidFill>
        </p:spPr>
        <p:txBody>
          <a:bodyPr wrap="square" lIns="0" tIns="0" rIns="0" bIns="0" rtlCol="0" anchor="ctr">
            <a:spAutoFit/>
          </a:bodyPr>
          <a:lstStyle/>
          <a:p>
            <a:pPr algn="ctr"/>
            <a:r>
              <a:rPr lang="en-US" sz="1400" b="1" dirty="0" smtClean="0">
                <a:latin typeface="+mj-lt"/>
              </a:rPr>
              <a:t>Number of Contracts based on Engagement Type</a:t>
            </a:r>
            <a:endParaRPr lang="en-US" sz="1400" b="1" dirty="0">
              <a:latin typeface="+mj-lt"/>
            </a:endParaRPr>
          </a:p>
        </p:txBody>
      </p:sp>
      <p:sp>
        <p:nvSpPr>
          <p:cNvPr id="13"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4" name="AutoShape 7"/>
          <p:cNvSpPr>
            <a:spLocks noChangeArrowheads="1"/>
          </p:cNvSpPr>
          <p:nvPr/>
        </p:nvSpPr>
        <p:spPr bwMode="auto">
          <a:xfrm>
            <a:off x="533400" y="5059680"/>
            <a:ext cx="8229600" cy="103632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50000"/>
              </a:lnSpc>
              <a:buFont typeface="Arial" pitchFamily="34" charset="0"/>
              <a:buChar char="•"/>
            </a:pPr>
            <a:r>
              <a:rPr lang="en-US" sz="1200" b="1" dirty="0" smtClean="0">
                <a:latin typeface="+mj-lt"/>
              </a:rPr>
              <a:t>IT Outsourcing Engagement and Business Process Outsourcing </a:t>
            </a:r>
            <a:r>
              <a:rPr lang="en-US" sz="1200" dirty="0" smtClean="0">
                <a:latin typeface="+mj-lt"/>
              </a:rPr>
              <a:t>are the main engagements this industry look for </a:t>
            </a:r>
          </a:p>
        </p:txBody>
      </p:sp>
      <p:sp>
        <p:nvSpPr>
          <p:cNvPr id="17" name="Rectangle 16"/>
          <p:cNvSpPr/>
          <p:nvPr/>
        </p:nvSpPr>
        <p:spPr>
          <a:xfrm>
            <a:off x="5867400" y="4419600"/>
            <a:ext cx="175260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33800" y="6096000"/>
            <a:ext cx="512064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buFont typeface="Calibri" pitchFamily="34" charset="0"/>
              <a:buChar char="*"/>
            </a:pPr>
            <a:r>
              <a:rPr lang="en-US" sz="1000" b="1" i="1" dirty="0" smtClean="0">
                <a:solidFill>
                  <a:srgbClr val="FF0000"/>
                </a:solidFill>
              </a:rPr>
              <a:t>Analysis is done on the contracts signed between 2006 to 2011</a:t>
            </a:r>
          </a:p>
          <a:p>
            <a:pPr algn="r">
              <a:buFont typeface="Calibri" pitchFamily="34" charset="0"/>
              <a:buChar char="*"/>
            </a:pPr>
            <a:r>
              <a:rPr lang="en-US" sz="1000" b="1" i="1" dirty="0" smtClean="0">
                <a:solidFill>
                  <a:srgbClr val="FF0000"/>
                </a:solidFill>
              </a:rPr>
              <a:t>The list is compiled from IDC database hence it could be non exhaustive</a:t>
            </a:r>
            <a:endParaRPr lang="en-US" sz="1000" b="1" i="1" dirty="0">
              <a:solidFill>
                <a:srgbClr val="FF0000"/>
              </a:solidFill>
            </a:endParaRPr>
          </a:p>
        </p:txBody>
      </p:sp>
      <p:sp>
        <p:nvSpPr>
          <p:cNvPr id="21" name="Rectangle 20"/>
          <p:cNvSpPr/>
          <p:nvPr/>
        </p:nvSpPr>
        <p:spPr>
          <a:xfrm>
            <a:off x="3429000" y="4114800"/>
            <a:ext cx="205740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2</a:t>
            </a:fld>
            <a:endParaRPr lang="en-US" dirty="0"/>
          </a:p>
        </p:txBody>
      </p:sp>
      <p:sp>
        <p:nvSpPr>
          <p:cNvPr id="9219" name="Title 1"/>
          <p:cNvSpPr>
            <a:spLocks noGrp="1"/>
          </p:cNvSpPr>
          <p:nvPr>
            <p:ph type="title"/>
          </p:nvPr>
        </p:nvSpPr>
        <p:spPr>
          <a:xfrm>
            <a:off x="1279525" y="1"/>
            <a:ext cx="7467600" cy="630238"/>
          </a:xfrm>
        </p:spPr>
        <p:txBody>
          <a:bodyPr anchor="t"/>
          <a:lstStyle/>
          <a:p>
            <a:pPr eaLnBrk="1" hangingPunct="1"/>
            <a:r>
              <a:rPr sz="2000" b="1" smtClean="0">
                <a:latin typeface="Myriad Pro"/>
              </a:rPr>
              <a:t>Global Computer Platforms MI</a:t>
            </a:r>
          </a:p>
        </p:txBody>
      </p:sp>
      <p:sp>
        <p:nvSpPr>
          <p:cNvPr id="79" name="Rounded Rectangle 78"/>
          <p:cNvSpPr/>
          <p:nvPr/>
        </p:nvSpPr>
        <p:spPr>
          <a:xfrm>
            <a:off x="533400" y="5638800"/>
            <a:ext cx="8077200" cy="609600"/>
          </a:xfrm>
          <a:prstGeom prst="roundRect">
            <a:avLst/>
          </a:prstGeom>
          <a:solidFill>
            <a:srgbClr val="FDF7D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i="1" dirty="0" smtClean="0">
                <a:solidFill>
                  <a:srgbClr val="000000"/>
                </a:solidFill>
                <a:latin typeface="+mj-lt"/>
                <a:cs typeface="Times New Roman" pitchFamily="18" charset="0"/>
              </a:rPr>
              <a:t>Disclaimer: </a:t>
            </a:r>
          </a:p>
          <a:p>
            <a:pPr marL="117475" lvl="0" indent="-117475">
              <a:spcBef>
                <a:spcPts val="400"/>
              </a:spcBef>
              <a:defRPr/>
            </a:pPr>
            <a:r>
              <a:rPr lang="en-US" sz="1100" i="1" dirty="0" smtClean="0">
                <a:solidFill>
                  <a:srgbClr val="000000"/>
                </a:solidFill>
                <a:latin typeface="+mj-lt"/>
              </a:rPr>
              <a:t>The information presented in this report is based on data available in the public domain. If you find that it is incorrect, please let us know.</a:t>
            </a:r>
          </a:p>
        </p:txBody>
      </p:sp>
      <p:sp>
        <p:nvSpPr>
          <p:cNvPr id="63" name="Rectangle 16">
            <a:hlinkClick r:id="rId3" action="ppaction://hlinksldjump"/>
          </p:cNvPr>
          <p:cNvSpPr>
            <a:spLocks noChangeArrowheads="1"/>
          </p:cNvSpPr>
          <p:nvPr/>
        </p:nvSpPr>
        <p:spPr bwMode="auto">
          <a:xfrm>
            <a:off x="968375" y="1406824"/>
            <a:ext cx="2765425" cy="457200"/>
          </a:xfrm>
          <a:prstGeom prst="rect">
            <a:avLst/>
          </a:prstGeom>
          <a:solidFill>
            <a:srgbClr val="C4ECFB"/>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rgbClr val="111111"/>
                </a:solidFill>
                <a:latin typeface="+mj-lt"/>
              </a:rPr>
              <a:t>Market Overview </a:t>
            </a:r>
          </a:p>
        </p:txBody>
      </p:sp>
      <p:sp>
        <p:nvSpPr>
          <p:cNvPr id="64" name="Rectangle 20">
            <a:hlinkClick r:id="rId4" action="ppaction://hlinksldjump"/>
          </p:cNvPr>
          <p:cNvSpPr>
            <a:spLocks noChangeArrowheads="1"/>
          </p:cNvSpPr>
          <p:nvPr/>
        </p:nvSpPr>
        <p:spPr bwMode="auto">
          <a:xfrm>
            <a:off x="968375" y="1915557"/>
            <a:ext cx="2765425" cy="457200"/>
          </a:xfrm>
          <a:prstGeom prst="rect">
            <a:avLst/>
          </a:prstGeom>
          <a:solidFill>
            <a:srgbClr val="C4ECFB"/>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rgbClr val="111111"/>
                </a:solidFill>
                <a:latin typeface="+mj-lt"/>
              </a:rPr>
              <a:t>Competitive </a:t>
            </a:r>
            <a:r>
              <a:rPr lang="en-US" sz="1600" b="1" kern="0" dirty="0" smtClean="0">
                <a:solidFill>
                  <a:srgbClr val="111111"/>
                </a:solidFill>
                <a:latin typeface="+mj-lt"/>
              </a:rPr>
              <a:t>Landscape</a:t>
            </a:r>
            <a:endParaRPr lang="en-US" sz="1600" b="1" kern="0" dirty="0">
              <a:solidFill>
                <a:srgbClr val="111111"/>
              </a:solidFill>
              <a:latin typeface="+mj-lt"/>
            </a:endParaRPr>
          </a:p>
        </p:txBody>
      </p:sp>
      <p:sp>
        <p:nvSpPr>
          <p:cNvPr id="65" name="Rectangle 21">
            <a:hlinkClick r:id="rId5" action="ppaction://hlinksldjump"/>
          </p:cNvPr>
          <p:cNvSpPr>
            <a:spLocks noChangeArrowheads="1"/>
          </p:cNvSpPr>
          <p:nvPr/>
        </p:nvSpPr>
        <p:spPr bwMode="auto">
          <a:xfrm>
            <a:off x="968375" y="2426489"/>
            <a:ext cx="2765425" cy="457200"/>
          </a:xfrm>
          <a:prstGeom prst="rect">
            <a:avLst/>
          </a:prstGeom>
          <a:solidFill>
            <a:srgbClr val="C4ECFB"/>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kumimoji="0" lang="en-US" sz="1600" b="1" i="0" u="none" strike="noStrike" kern="0" cap="none" spc="0" normalizeH="0" baseline="0" noProof="0" dirty="0" smtClean="0">
                <a:ln>
                  <a:noFill/>
                </a:ln>
                <a:solidFill>
                  <a:srgbClr val="111111"/>
                </a:solidFill>
                <a:effectLst/>
                <a:uLnTx/>
                <a:uFillTx/>
                <a:latin typeface="+mj-lt"/>
              </a:rPr>
              <a:t>Contract</a:t>
            </a:r>
            <a:r>
              <a:rPr kumimoji="0" lang="en-US" sz="1600" b="1" i="0" u="none" strike="noStrike" kern="0" cap="none" spc="0" normalizeH="0" noProof="0" dirty="0" smtClean="0">
                <a:ln>
                  <a:noFill/>
                </a:ln>
                <a:solidFill>
                  <a:srgbClr val="111111"/>
                </a:solidFill>
                <a:effectLst/>
                <a:uLnTx/>
                <a:uFillTx/>
                <a:latin typeface="+mj-lt"/>
              </a:rPr>
              <a:t> Analysis</a:t>
            </a:r>
            <a:endParaRPr kumimoji="0" lang="en-US" sz="1600" b="1" i="0" u="none" strike="noStrike" kern="0" cap="none" spc="0" normalizeH="0" baseline="0" noProof="0" dirty="0">
              <a:ln>
                <a:noFill/>
              </a:ln>
              <a:solidFill>
                <a:srgbClr val="111111"/>
              </a:solidFill>
              <a:effectLst/>
              <a:uLnTx/>
              <a:uFillTx/>
              <a:latin typeface="+mj-lt"/>
            </a:endParaRPr>
          </a:p>
        </p:txBody>
      </p:sp>
      <p:sp>
        <p:nvSpPr>
          <p:cNvPr id="66" name="Rectangle 22">
            <a:hlinkClick r:id="rId6" action="ppaction://hlinksldjump"/>
          </p:cNvPr>
          <p:cNvSpPr>
            <a:spLocks noChangeArrowheads="1"/>
          </p:cNvSpPr>
          <p:nvPr/>
        </p:nvSpPr>
        <p:spPr bwMode="auto">
          <a:xfrm>
            <a:off x="968375" y="2930824"/>
            <a:ext cx="2765425" cy="457200"/>
          </a:xfrm>
          <a:prstGeom prst="rect">
            <a:avLst/>
          </a:prstGeom>
          <a:solidFill>
            <a:srgbClr val="C4ECFB"/>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kumimoji="0" lang="en-US" sz="1600" b="1" i="0" u="none" strike="noStrike" kern="0" cap="none" spc="0" normalizeH="0" baseline="0" noProof="0" dirty="0" smtClean="0">
                <a:ln>
                  <a:noFill/>
                </a:ln>
                <a:solidFill>
                  <a:srgbClr val="111111"/>
                </a:solidFill>
                <a:effectLst/>
                <a:uLnTx/>
                <a:uFillTx/>
                <a:latin typeface="+mj-lt"/>
              </a:rPr>
              <a:t>Business Trends</a:t>
            </a:r>
            <a:endParaRPr kumimoji="0" lang="en-US" sz="1600" b="1" i="0" u="none" strike="noStrike" kern="0" cap="none" spc="0" normalizeH="0" baseline="0" noProof="0" dirty="0">
              <a:ln>
                <a:noFill/>
              </a:ln>
              <a:solidFill>
                <a:srgbClr val="111111"/>
              </a:solidFill>
              <a:effectLst/>
              <a:uLnTx/>
              <a:uFillTx/>
              <a:latin typeface="+mj-lt"/>
            </a:endParaRPr>
          </a:p>
        </p:txBody>
      </p:sp>
      <p:sp>
        <p:nvSpPr>
          <p:cNvPr id="69" name="Rectangle 37">
            <a:hlinkClick r:id="rId7" action="ppaction://hlinksldjump"/>
          </p:cNvPr>
          <p:cNvSpPr>
            <a:spLocks noChangeArrowheads="1"/>
          </p:cNvSpPr>
          <p:nvPr/>
        </p:nvSpPr>
        <p:spPr bwMode="auto">
          <a:xfrm>
            <a:off x="968375" y="3435943"/>
            <a:ext cx="2765425" cy="457200"/>
          </a:xfrm>
          <a:prstGeom prst="rect">
            <a:avLst/>
          </a:prstGeom>
          <a:solidFill>
            <a:srgbClr val="C4ECFB"/>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rPr>
              <a:t>Technology Trends</a:t>
            </a:r>
            <a:endParaRPr lang="en-US" sz="1600" b="1" kern="0" dirty="0">
              <a:solidFill>
                <a:srgbClr val="111111"/>
              </a:solidFill>
              <a:latin typeface="+mj-lt"/>
            </a:endParaRPr>
          </a:p>
        </p:txBody>
      </p:sp>
      <p:sp>
        <p:nvSpPr>
          <p:cNvPr id="20" name="Rectangle 16">
            <a:hlinkClick r:id="rId8" action="ppaction://hlinksldjump"/>
          </p:cNvPr>
          <p:cNvSpPr>
            <a:spLocks noChangeArrowheads="1"/>
          </p:cNvSpPr>
          <p:nvPr/>
        </p:nvSpPr>
        <p:spPr bwMode="auto">
          <a:xfrm>
            <a:off x="968375" y="3933335"/>
            <a:ext cx="2765425" cy="457200"/>
          </a:xfrm>
          <a:prstGeom prst="rect">
            <a:avLst/>
          </a:prstGeom>
          <a:solidFill>
            <a:srgbClr val="C4ECFB"/>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rgbClr val="111111"/>
                </a:solidFill>
                <a:latin typeface="+mj-lt"/>
              </a:rPr>
              <a:t>Market </a:t>
            </a:r>
            <a:r>
              <a:rPr lang="en-US" sz="1600" b="1" kern="0" dirty="0" smtClean="0">
                <a:solidFill>
                  <a:srgbClr val="111111"/>
                </a:solidFill>
                <a:latin typeface="+mj-lt"/>
              </a:rPr>
              <a:t>Drivers</a:t>
            </a:r>
            <a:endParaRPr lang="en-US" sz="1600" b="1" kern="0" dirty="0">
              <a:solidFill>
                <a:srgbClr val="111111"/>
              </a:solidFill>
              <a:latin typeface="+mj-lt"/>
            </a:endParaRPr>
          </a:p>
        </p:txBody>
      </p:sp>
      <p:sp>
        <p:nvSpPr>
          <p:cNvPr id="29" name="Rectangle 21">
            <a:hlinkClick r:id="rId9" action="ppaction://hlinksldjump"/>
          </p:cNvPr>
          <p:cNvSpPr>
            <a:spLocks noChangeArrowheads="1"/>
          </p:cNvSpPr>
          <p:nvPr/>
        </p:nvSpPr>
        <p:spPr bwMode="auto">
          <a:xfrm>
            <a:off x="968375" y="4439478"/>
            <a:ext cx="2765425" cy="457200"/>
          </a:xfrm>
          <a:prstGeom prst="rect">
            <a:avLst/>
          </a:prstGeom>
          <a:solidFill>
            <a:srgbClr val="C4ECFB"/>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rgbClr val="111111"/>
                </a:solidFill>
                <a:latin typeface="+mj-lt"/>
              </a:rPr>
              <a:t>Top 3 Market Players</a:t>
            </a:r>
            <a:endParaRPr lang="en-US" sz="1600" b="1" kern="0" dirty="0">
              <a:solidFill>
                <a:srgbClr val="111111"/>
              </a:solidFill>
              <a:latin typeface="+mj-lt"/>
            </a:endParaRPr>
          </a:p>
        </p:txBody>
      </p:sp>
      <p:sp>
        <p:nvSpPr>
          <p:cNvPr id="13" name="AutoShape 28">
            <a:hlinkClick r:id="rId10"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pic>
        <p:nvPicPr>
          <p:cNvPr id="78852" name="Picture 4" descr="http://www.techinasia.com/techinasia/wp-content/uploads/2010/02/connect.jpg"/>
          <p:cNvPicPr>
            <a:picLocks noChangeAspect="1" noChangeArrowheads="1"/>
          </p:cNvPicPr>
          <p:nvPr/>
        </p:nvPicPr>
        <p:blipFill>
          <a:blip r:embed="rId11"/>
          <a:srcRect/>
          <a:stretch>
            <a:fillRect/>
          </a:stretch>
        </p:blipFill>
        <p:spPr bwMode="auto">
          <a:xfrm>
            <a:off x="4800600" y="1485899"/>
            <a:ext cx="3524250" cy="30861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19600" y="1676400"/>
            <a:ext cx="1295400" cy="822960"/>
          </a:xfrm>
          <a:prstGeom prst="rect">
            <a:avLst/>
          </a:prstGeom>
          <a:noFill/>
          <a:ln w="19050">
            <a:solidFill>
              <a:srgbClr val="6DCFF6">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1"/>
          </p:nvPr>
        </p:nvSpPr>
        <p:spPr/>
        <p:txBody>
          <a:bodyPr/>
          <a:lstStyle/>
          <a:p>
            <a:pPr>
              <a:defRPr/>
            </a:pPr>
            <a:fld id="{D7C629ED-3FDA-4FC2-8E55-2F01DC70C1F8}" type="slidenum">
              <a:rPr lang="en-US" smtClean="0"/>
              <a:pPr>
                <a:defRPr/>
              </a:pPr>
              <a:t>20</a:t>
            </a:fld>
            <a:endParaRPr lang="en-US" dirty="0"/>
          </a:p>
        </p:txBody>
      </p:sp>
      <p:sp>
        <p:nvSpPr>
          <p:cNvPr id="5" name="Title 1"/>
          <p:cNvSpPr txBox="1">
            <a:spLocks/>
          </p:cNvSpPr>
          <p:nvPr/>
        </p:nvSpPr>
        <p:spPr bwMode="auto">
          <a:xfrm>
            <a:off x="1219200" y="0"/>
            <a:ext cx="6873875" cy="762000"/>
          </a:xfrm>
          <a:prstGeom prst="rect">
            <a:avLst/>
          </a:prstGeom>
          <a:noFill/>
          <a:ln w="9525">
            <a:noFill/>
            <a:miter lim="800000"/>
            <a:headEnd/>
            <a:tailEnd/>
          </a:ln>
        </p:spPr>
        <p:txBody>
          <a:bodyPr anchor="t"/>
          <a:lstStyle/>
          <a:p>
            <a:pPr eaLnBrk="0" hangingPunct="0">
              <a:defRPr/>
            </a:pPr>
            <a:r>
              <a:rPr lang="en-US" sz="2000" b="1" dirty="0">
                <a:solidFill>
                  <a:schemeClr val="bg1"/>
                </a:solidFill>
                <a:latin typeface="Myriad Pro" pitchFamily="34" charset="0"/>
                <a:ea typeface="+mj-ea"/>
                <a:cs typeface="+mj-cs"/>
              </a:rPr>
              <a:t>Global </a:t>
            </a:r>
            <a:r>
              <a:rPr lang="en-US" sz="2000" b="1" dirty="0" smtClean="0">
                <a:solidFill>
                  <a:schemeClr val="bg1"/>
                </a:solidFill>
                <a:latin typeface="Myriad Pro" pitchFamily="34" charset="0"/>
                <a:ea typeface="+mj-ea"/>
                <a:cs typeface="+mj-cs"/>
              </a:rPr>
              <a:t>Computer Platforms MI</a:t>
            </a:r>
            <a:r>
              <a:rPr lang="en-US" sz="2000" b="1" dirty="0">
                <a:solidFill>
                  <a:schemeClr val="bg1"/>
                </a:solidFill>
                <a:latin typeface="Myriad Pro" pitchFamily="34" charset="0"/>
                <a:ea typeface="+mj-ea"/>
                <a:cs typeface="+mj-cs"/>
              </a:rPr>
              <a:t>: Deals</a:t>
            </a:r>
            <a:r>
              <a:rPr lang="en-US" sz="2400" dirty="0">
                <a:solidFill>
                  <a:schemeClr val="bg1"/>
                </a:solidFill>
                <a:latin typeface="Myriad Pro" pitchFamily="34" charset="0"/>
                <a:ea typeface="+mj-ea"/>
                <a:cs typeface="+mj-cs"/>
              </a:rPr>
              <a:t/>
            </a:r>
            <a:br>
              <a:rPr lang="en-US" sz="2400" dirty="0">
                <a:solidFill>
                  <a:schemeClr val="bg1"/>
                </a:solidFill>
                <a:latin typeface="Myriad Pro" pitchFamily="34" charset="0"/>
                <a:ea typeface="+mj-ea"/>
                <a:cs typeface="+mj-cs"/>
              </a:rPr>
            </a:br>
            <a:r>
              <a:rPr lang="en-US" dirty="0" smtClean="0">
                <a:solidFill>
                  <a:schemeClr val="bg1"/>
                </a:solidFill>
                <a:latin typeface="Myriad Pro" pitchFamily="34" charset="0"/>
                <a:ea typeface="+mj-ea"/>
                <a:cs typeface="+mj-cs"/>
              </a:rPr>
              <a:t>Important Deals</a:t>
            </a:r>
            <a:endParaRPr lang="en-US" dirty="0">
              <a:solidFill>
                <a:schemeClr val="bg1"/>
              </a:solidFill>
              <a:latin typeface="Myriad Pro" pitchFamily="34" charset="0"/>
              <a:ea typeface="+mj-ea"/>
              <a:cs typeface="+mj-cs"/>
            </a:endParaRPr>
          </a:p>
        </p:txBody>
      </p:sp>
      <p:sp>
        <p:nvSpPr>
          <p:cNvPr id="7" name="Rectangle 6"/>
          <p:cNvSpPr/>
          <p:nvPr/>
        </p:nvSpPr>
        <p:spPr>
          <a:xfrm>
            <a:off x="2362200" y="1869664"/>
            <a:ext cx="2057400" cy="457200"/>
          </a:xfrm>
          <a:prstGeom prst="rect">
            <a:avLst/>
          </a:prstGeom>
          <a:solidFill>
            <a:srgbClr val="6DCFF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Deals Expiring in 2012</a:t>
            </a:r>
            <a:endParaRPr lang="en-US" sz="1400" b="1" dirty="0">
              <a:solidFill>
                <a:schemeClr val="tx1"/>
              </a:solidFill>
            </a:endParaRPr>
          </a:p>
        </p:txBody>
      </p:sp>
      <p:sp>
        <p:nvSpPr>
          <p:cNvPr id="10" name="Rectangle 9"/>
          <p:cNvSpPr/>
          <p:nvPr/>
        </p:nvSpPr>
        <p:spPr>
          <a:xfrm>
            <a:off x="4419600" y="2799304"/>
            <a:ext cx="1295400" cy="822960"/>
          </a:xfrm>
          <a:prstGeom prst="rect">
            <a:avLst/>
          </a:prstGeom>
          <a:noFill/>
          <a:ln w="19050">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62200" y="2992568"/>
            <a:ext cx="2057400" cy="4572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Deals Expiring in 2013</a:t>
            </a:r>
          </a:p>
        </p:txBody>
      </p:sp>
      <p:sp>
        <p:nvSpPr>
          <p:cNvPr id="16" name="Rectangle 15"/>
          <p:cNvSpPr/>
          <p:nvPr/>
        </p:nvSpPr>
        <p:spPr>
          <a:xfrm>
            <a:off x="4419600" y="3905251"/>
            <a:ext cx="1295400" cy="82296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62200" y="4098515"/>
            <a:ext cx="20574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Contract list Till date</a:t>
            </a:r>
          </a:p>
        </p:txBody>
      </p:sp>
      <p:sp>
        <p:nvSpPr>
          <p:cNvPr id="19"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graphicFrame>
        <p:nvGraphicFramePr>
          <p:cNvPr id="20" name="Object 19"/>
          <p:cNvGraphicFramePr>
            <a:graphicFrameLocks noChangeAspect="1"/>
          </p:cNvGraphicFramePr>
          <p:nvPr/>
        </p:nvGraphicFramePr>
        <p:xfrm>
          <a:off x="4648200" y="1756411"/>
          <a:ext cx="914400" cy="714375"/>
        </p:xfrm>
        <a:graphic>
          <a:graphicData uri="http://schemas.openxmlformats.org/presentationml/2006/ole">
            <p:oleObj spid="_x0000_s47110" name="Worksheet" showAsIcon="1" r:id="rId5" imgW="914400" imgH="714240" progId="Excel.Sheet.8">
              <p:embed/>
            </p:oleObj>
          </a:graphicData>
        </a:graphic>
      </p:graphicFrame>
      <p:graphicFrame>
        <p:nvGraphicFramePr>
          <p:cNvPr id="21" name="Object 20"/>
          <p:cNvGraphicFramePr>
            <a:graphicFrameLocks noChangeAspect="1"/>
          </p:cNvGraphicFramePr>
          <p:nvPr/>
        </p:nvGraphicFramePr>
        <p:xfrm>
          <a:off x="4648200" y="2823211"/>
          <a:ext cx="914400" cy="714375"/>
        </p:xfrm>
        <a:graphic>
          <a:graphicData uri="http://schemas.openxmlformats.org/presentationml/2006/ole">
            <p:oleObj spid="_x0000_s47111" name="Worksheet" showAsIcon="1" r:id="rId6" imgW="914400" imgH="714240" progId="Excel.Sheet.8">
              <p:embed/>
            </p:oleObj>
          </a:graphicData>
        </a:graphic>
      </p:graphicFrame>
      <p:graphicFrame>
        <p:nvGraphicFramePr>
          <p:cNvPr id="22" name="Object 21"/>
          <p:cNvGraphicFramePr>
            <a:graphicFrameLocks noChangeAspect="1"/>
          </p:cNvGraphicFramePr>
          <p:nvPr/>
        </p:nvGraphicFramePr>
        <p:xfrm>
          <a:off x="4648200" y="3966211"/>
          <a:ext cx="914400" cy="714375"/>
        </p:xfrm>
        <a:graphic>
          <a:graphicData uri="http://schemas.openxmlformats.org/presentationml/2006/ole">
            <p:oleObj spid="_x0000_s47112" name="Worksheet" showAsIcon="1" r:id="rId7" imgW="914400" imgH="714240" progId="Excel.Sheet.8">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21</a:t>
            </a:fld>
            <a:endParaRPr lang="en-US" dirty="0"/>
          </a:p>
        </p:txBody>
      </p:sp>
      <p:sp>
        <p:nvSpPr>
          <p:cNvPr id="9219" name="Title 1"/>
          <p:cNvSpPr>
            <a:spLocks noGrp="1"/>
          </p:cNvSpPr>
          <p:nvPr>
            <p:ph type="title"/>
          </p:nvPr>
        </p:nvSpPr>
        <p:spPr>
          <a:xfrm>
            <a:off x="1279525" y="1"/>
            <a:ext cx="7467600" cy="630238"/>
          </a:xfrm>
        </p:spPr>
        <p:txBody>
          <a:bodyPr anchor="t"/>
          <a:lstStyle/>
          <a:p>
            <a:pPr eaLnBrk="1" hangingPunct="1"/>
            <a:r>
              <a:rPr sz="2000" b="1" smtClean="0">
                <a:latin typeface="Myriad Pro"/>
              </a:rPr>
              <a:t>Global Computer Platforms MI</a:t>
            </a:r>
            <a:endParaRPr sz="2200" b="1" smtClean="0">
              <a:latin typeface="Myriad Pro"/>
            </a:endParaRPr>
          </a:p>
        </p:txBody>
      </p:sp>
      <p:sp>
        <p:nvSpPr>
          <p:cNvPr id="79" name="Rounded Rectangle 78"/>
          <p:cNvSpPr/>
          <p:nvPr/>
        </p:nvSpPr>
        <p:spPr>
          <a:xfrm>
            <a:off x="533400" y="5638800"/>
            <a:ext cx="8077200" cy="609600"/>
          </a:xfrm>
          <a:prstGeom prst="roundRect">
            <a:avLst/>
          </a:prstGeom>
          <a:solidFill>
            <a:srgbClr val="FDF7D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i="1" dirty="0" smtClean="0">
                <a:solidFill>
                  <a:srgbClr val="000000"/>
                </a:solidFill>
                <a:latin typeface="+mj-lt"/>
                <a:cs typeface="Times New Roman" pitchFamily="18" charset="0"/>
              </a:rPr>
              <a:t>Disclaimer: </a:t>
            </a:r>
          </a:p>
          <a:p>
            <a:pPr marL="117475" lvl="0" indent="-117475">
              <a:spcBef>
                <a:spcPts val="400"/>
              </a:spcBef>
              <a:defRPr/>
            </a:pPr>
            <a:r>
              <a:rPr lang="en-US" sz="1100" i="1" dirty="0" smtClean="0">
                <a:solidFill>
                  <a:srgbClr val="000000"/>
                </a:solidFill>
                <a:latin typeface="+mj-lt"/>
              </a:rPr>
              <a:t>The information presented in this report is based on data available in the public domain. If you find that it is incorrect, please let us know.</a:t>
            </a:r>
          </a:p>
        </p:txBody>
      </p:sp>
      <p:sp>
        <p:nvSpPr>
          <p:cNvPr id="14" name="Rectangle 13">
            <a:hlinkClick r:id="rId3" action="ppaction://hlinksldjump"/>
          </p:cNvPr>
          <p:cNvSpPr/>
          <p:nvPr/>
        </p:nvSpPr>
        <p:spPr>
          <a:xfrm>
            <a:off x="4495800" y="1447800"/>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Mobility</a:t>
            </a:r>
          </a:p>
        </p:txBody>
      </p:sp>
      <p:sp>
        <p:nvSpPr>
          <p:cNvPr id="15" name="Rectangle 14">
            <a:hlinkClick r:id="rId3" action="ppaction://hlinksldjump"/>
          </p:cNvPr>
          <p:cNvSpPr/>
          <p:nvPr/>
        </p:nvSpPr>
        <p:spPr>
          <a:xfrm>
            <a:off x="4495800" y="1886338"/>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Server Consolidation</a:t>
            </a:r>
          </a:p>
        </p:txBody>
      </p:sp>
      <p:sp>
        <p:nvSpPr>
          <p:cNvPr id="16" name="Rectangle 15">
            <a:hlinkClick r:id="rId3" action="ppaction://hlinksldjump"/>
          </p:cNvPr>
          <p:cNvSpPr/>
          <p:nvPr/>
        </p:nvSpPr>
        <p:spPr>
          <a:xfrm>
            <a:off x="4495800" y="2328298"/>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Green Consumer Attitudes</a:t>
            </a:r>
          </a:p>
        </p:txBody>
      </p:sp>
      <p:sp>
        <p:nvSpPr>
          <p:cNvPr id="18" name="Rectangle 17">
            <a:hlinkClick r:id="rId3" action="ppaction://hlinksldjump"/>
          </p:cNvPr>
          <p:cNvSpPr/>
          <p:nvPr/>
        </p:nvSpPr>
        <p:spPr>
          <a:xfrm>
            <a:off x="4495800" y="2766836"/>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Optical-Disc Drives in Laptops fades</a:t>
            </a:r>
          </a:p>
        </p:txBody>
      </p:sp>
      <p:sp>
        <p:nvSpPr>
          <p:cNvPr id="19" name="Rectangle 18">
            <a:hlinkClick r:id="rId3" action="ppaction://hlinksldjump"/>
          </p:cNvPr>
          <p:cNvSpPr/>
          <p:nvPr/>
        </p:nvSpPr>
        <p:spPr>
          <a:xfrm>
            <a:off x="4495800" y="3200400"/>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Market Consolidation</a:t>
            </a:r>
          </a:p>
        </p:txBody>
      </p:sp>
      <p:sp>
        <p:nvSpPr>
          <p:cNvPr id="22"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23" name="Rectangle 16">
            <a:hlinkClick r:id="rId5" action="ppaction://hlinksldjump"/>
          </p:cNvPr>
          <p:cNvSpPr>
            <a:spLocks noChangeArrowheads="1"/>
          </p:cNvSpPr>
          <p:nvPr/>
        </p:nvSpPr>
        <p:spPr bwMode="auto">
          <a:xfrm>
            <a:off x="968375" y="1406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Overview </a:t>
            </a:r>
          </a:p>
        </p:txBody>
      </p:sp>
      <p:sp>
        <p:nvSpPr>
          <p:cNvPr id="24" name="Rectangle 20">
            <a:hlinkClick r:id="rId6" action="ppaction://hlinksldjump"/>
          </p:cNvPr>
          <p:cNvSpPr>
            <a:spLocks noChangeArrowheads="1"/>
          </p:cNvSpPr>
          <p:nvPr/>
        </p:nvSpPr>
        <p:spPr bwMode="auto">
          <a:xfrm>
            <a:off x="968375" y="1915557"/>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Competitive </a:t>
            </a:r>
            <a:r>
              <a:rPr lang="en-US" sz="1200" b="1" dirty="0" smtClean="0">
                <a:solidFill>
                  <a:schemeClr val="bg1">
                    <a:lumMod val="85000"/>
                  </a:schemeClr>
                </a:solidFill>
                <a:latin typeface="Calibri" pitchFamily="34" charset="0"/>
              </a:rPr>
              <a:t>Landscape</a:t>
            </a:r>
            <a:endParaRPr lang="en-US" sz="1200" b="1" dirty="0">
              <a:solidFill>
                <a:schemeClr val="bg1">
                  <a:lumMod val="85000"/>
                </a:schemeClr>
              </a:solidFill>
              <a:latin typeface="Calibri" pitchFamily="34" charset="0"/>
            </a:endParaRPr>
          </a:p>
        </p:txBody>
      </p:sp>
      <p:sp>
        <p:nvSpPr>
          <p:cNvPr id="25" name="Rectangle 21">
            <a:hlinkClick r:id="rId7" action="ppaction://hlinksldjump"/>
          </p:cNvPr>
          <p:cNvSpPr>
            <a:spLocks noChangeArrowheads="1"/>
          </p:cNvSpPr>
          <p:nvPr/>
        </p:nvSpPr>
        <p:spPr bwMode="auto">
          <a:xfrm>
            <a:off x="968375" y="2426489"/>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Contract Analysis</a:t>
            </a:r>
            <a:endParaRPr lang="en-US" sz="1200" b="1" dirty="0">
              <a:solidFill>
                <a:schemeClr val="bg1">
                  <a:lumMod val="85000"/>
                </a:schemeClr>
              </a:solidFill>
              <a:latin typeface="Calibri" pitchFamily="34" charset="0"/>
            </a:endParaRPr>
          </a:p>
        </p:txBody>
      </p:sp>
      <p:sp>
        <p:nvSpPr>
          <p:cNvPr id="26" name="Rectangle 22">
            <a:hlinkClick r:id="rId8" action="ppaction://hlinksldjump"/>
          </p:cNvPr>
          <p:cNvSpPr>
            <a:spLocks noChangeArrowheads="1"/>
          </p:cNvSpPr>
          <p:nvPr/>
        </p:nvSpPr>
        <p:spPr bwMode="auto">
          <a:xfrm>
            <a:off x="968375" y="2930824"/>
            <a:ext cx="2765425" cy="457200"/>
          </a:xfrm>
          <a:prstGeom prst="rect">
            <a:avLst/>
          </a:prstGeom>
          <a:solidFill>
            <a:srgbClr val="C4ECFB"/>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rPr>
              <a:t>Business Trends</a:t>
            </a:r>
            <a:endParaRPr lang="en-US" sz="1600" b="1" kern="0" dirty="0">
              <a:solidFill>
                <a:srgbClr val="111111"/>
              </a:solidFill>
              <a:latin typeface="+mj-lt"/>
            </a:endParaRPr>
          </a:p>
        </p:txBody>
      </p:sp>
      <p:sp>
        <p:nvSpPr>
          <p:cNvPr id="27" name="Rectangle 37">
            <a:hlinkClick r:id="rId9" action="ppaction://hlinksldjump"/>
          </p:cNvPr>
          <p:cNvSpPr>
            <a:spLocks noChangeArrowheads="1"/>
          </p:cNvSpPr>
          <p:nvPr/>
        </p:nvSpPr>
        <p:spPr bwMode="auto">
          <a:xfrm>
            <a:off x="968375" y="3435943"/>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Technology Trends</a:t>
            </a:r>
            <a:endParaRPr lang="en-US" sz="1200" b="1" dirty="0">
              <a:solidFill>
                <a:schemeClr val="bg1">
                  <a:lumMod val="85000"/>
                </a:schemeClr>
              </a:solidFill>
              <a:latin typeface="Calibri" pitchFamily="34" charset="0"/>
            </a:endParaRPr>
          </a:p>
        </p:txBody>
      </p:sp>
      <p:sp>
        <p:nvSpPr>
          <p:cNvPr id="28" name="Rectangle 16">
            <a:hlinkClick r:id="rId10" action="ppaction://hlinksldjump"/>
          </p:cNvPr>
          <p:cNvSpPr>
            <a:spLocks noChangeArrowheads="1"/>
          </p:cNvSpPr>
          <p:nvPr/>
        </p:nvSpPr>
        <p:spPr bwMode="auto">
          <a:xfrm>
            <a:off x="968375" y="3933335"/>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a:t>
            </a:r>
            <a:r>
              <a:rPr lang="en-US" sz="1200" b="1" dirty="0" smtClean="0">
                <a:solidFill>
                  <a:schemeClr val="bg1">
                    <a:lumMod val="85000"/>
                  </a:schemeClr>
                </a:solidFill>
                <a:latin typeface="Calibri" pitchFamily="34" charset="0"/>
              </a:rPr>
              <a:t>Drivers</a:t>
            </a:r>
            <a:endParaRPr lang="en-US" sz="1200" b="1" dirty="0">
              <a:solidFill>
                <a:schemeClr val="bg1">
                  <a:lumMod val="85000"/>
                </a:schemeClr>
              </a:solidFill>
              <a:latin typeface="Calibri" pitchFamily="34" charset="0"/>
            </a:endParaRPr>
          </a:p>
        </p:txBody>
      </p:sp>
      <p:sp>
        <p:nvSpPr>
          <p:cNvPr id="30" name="Rectangle 21">
            <a:hlinkClick r:id="rId11" action="ppaction://hlinksldjump"/>
          </p:cNvPr>
          <p:cNvSpPr>
            <a:spLocks noChangeArrowheads="1"/>
          </p:cNvSpPr>
          <p:nvPr/>
        </p:nvSpPr>
        <p:spPr bwMode="auto">
          <a:xfrm>
            <a:off x="968375" y="4439478"/>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Top 3 Market Players</a:t>
            </a:r>
            <a:endParaRPr lang="en-US" sz="1200" b="1" dirty="0">
              <a:solidFill>
                <a:schemeClr val="bg1">
                  <a:lumMod val="85000"/>
                </a:schemeClr>
              </a:solidFill>
              <a:latin typeface="Calibri" pitchFamily="34" charset="0"/>
            </a:endParaRPr>
          </a:p>
        </p:txBody>
      </p:sp>
      <p:sp>
        <p:nvSpPr>
          <p:cNvPr id="31" name="Oval 30"/>
          <p:cNvSpPr/>
          <p:nvPr/>
        </p:nvSpPr>
        <p:spPr>
          <a:xfrm>
            <a:off x="892316" y="3083336"/>
            <a:ext cx="137160" cy="137160"/>
          </a:xfrm>
          <a:prstGeom prst="ellipse">
            <a:avLst/>
          </a:prstGeom>
          <a:solidFill>
            <a:srgbClr val="6DCFF6"/>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3" action="ppaction://hlinksldjump"/>
          </p:cNvPr>
          <p:cNvSpPr/>
          <p:nvPr/>
        </p:nvSpPr>
        <p:spPr>
          <a:xfrm>
            <a:off x="4495800" y="3638938"/>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Tablets</a:t>
            </a:r>
          </a:p>
        </p:txBody>
      </p:sp>
      <p:sp>
        <p:nvSpPr>
          <p:cNvPr id="21" name="Rectangle 20">
            <a:hlinkClick r:id="rId3" action="ppaction://hlinksldjump"/>
          </p:cNvPr>
          <p:cNvSpPr/>
          <p:nvPr/>
        </p:nvSpPr>
        <p:spPr>
          <a:xfrm>
            <a:off x="4495800" y="4096138"/>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Stalled Growth Globally</a:t>
            </a:r>
          </a:p>
        </p:txBody>
      </p:sp>
      <p:sp>
        <p:nvSpPr>
          <p:cNvPr id="29" name="Rectangle 28">
            <a:hlinkClick r:id="rId3" action="ppaction://hlinksldjump"/>
          </p:cNvPr>
          <p:cNvSpPr/>
          <p:nvPr/>
        </p:nvSpPr>
        <p:spPr>
          <a:xfrm>
            <a:off x="4495800" y="4548328"/>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Regional growth trend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2286000"/>
            <a:ext cx="8534400" cy="28956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a:lnSpc>
                <a:spcPct val="150000"/>
              </a:lnSpc>
              <a:spcBef>
                <a:spcPct val="0"/>
              </a:spcBef>
              <a:buFont typeface="Arial" pitchFamily="34" charset="0"/>
              <a:buChar char="•"/>
              <a:defRPr/>
            </a:pPr>
            <a:r>
              <a:rPr lang="en-GB" sz="1100" dirty="0">
                <a:solidFill>
                  <a:schemeClr val="tx1"/>
                </a:solidFill>
                <a:latin typeface="+mj-lt"/>
              </a:rPr>
              <a:t>A transition to low-cost portables helped drive purchases by new users in emerging markets as well as replacement and secondary systems in more mature markets.</a:t>
            </a:r>
          </a:p>
          <a:p>
            <a:pPr marL="111125" indent="-111125" algn="just">
              <a:lnSpc>
                <a:spcPct val="150000"/>
              </a:lnSpc>
              <a:spcBef>
                <a:spcPct val="0"/>
              </a:spcBef>
              <a:buFont typeface="Arial" pitchFamily="34" charset="0"/>
              <a:buChar char="•"/>
              <a:defRPr/>
            </a:pPr>
            <a:r>
              <a:rPr lang="en-GB" sz="1100" dirty="0">
                <a:solidFill>
                  <a:schemeClr val="tx1"/>
                </a:solidFill>
                <a:latin typeface="+mj-lt"/>
              </a:rPr>
              <a:t>Appeal of low prices for mini notebooks has given way to number of factors, including relative saturation following this boom cycle, recognition of their limitations, and better competition from both mainstream notebooks and media tablets, which increased 31 million and 17.9 million units in 2010 respectively vs. just 1.3 million for mini notebooks. </a:t>
            </a:r>
          </a:p>
          <a:p>
            <a:pPr marL="111125" indent="-111125" algn="just">
              <a:lnSpc>
                <a:spcPct val="150000"/>
              </a:lnSpc>
              <a:spcBef>
                <a:spcPct val="0"/>
              </a:spcBef>
              <a:buFont typeface="Arial" pitchFamily="34" charset="0"/>
              <a:buChar char="•"/>
              <a:defRPr/>
            </a:pPr>
            <a:r>
              <a:rPr lang="en-GB" sz="1100" dirty="0">
                <a:solidFill>
                  <a:schemeClr val="tx1"/>
                </a:solidFill>
                <a:latin typeface="+mj-lt"/>
              </a:rPr>
              <a:t>Consumers are also increasingly affected by prolonged recession – affecting not just housing, employment, equity markets and GDP, but also rising energy and food prices, relatively high debt, and tight credit – much of which hits directly at consumer discretionary spending. </a:t>
            </a:r>
          </a:p>
          <a:p>
            <a:pPr marL="111125" indent="-111125" algn="just">
              <a:lnSpc>
                <a:spcPct val="150000"/>
              </a:lnSpc>
              <a:spcBef>
                <a:spcPct val="0"/>
              </a:spcBef>
              <a:buFont typeface="Arial" pitchFamily="34" charset="0"/>
              <a:buChar char="•"/>
              <a:defRPr/>
            </a:pPr>
            <a:r>
              <a:rPr lang="en-GB" sz="1100" dirty="0">
                <a:solidFill>
                  <a:schemeClr val="tx1"/>
                </a:solidFill>
                <a:latin typeface="+mj-lt"/>
              </a:rPr>
              <a:t>Potential boost to PC market from thinner designs, longer battery life, instant on, touch, and other improvements will likely not be widely available until 2012, and will have to address price-sensitive buyers in order to drive higher levels of growth. </a:t>
            </a:r>
          </a:p>
          <a:p>
            <a:pPr marL="111125" indent="-111125" algn="just">
              <a:lnSpc>
                <a:spcPct val="150000"/>
              </a:lnSpc>
              <a:spcBef>
                <a:spcPct val="0"/>
              </a:spcBef>
              <a:buFont typeface="Arial" pitchFamily="34" charset="0"/>
              <a:buChar char="•"/>
              <a:defRPr/>
            </a:pPr>
            <a:r>
              <a:rPr lang="en-GB" sz="1100" dirty="0">
                <a:solidFill>
                  <a:schemeClr val="tx1"/>
                </a:solidFill>
                <a:latin typeface="+mj-lt"/>
              </a:rPr>
              <a:t>Appeal of these future enhancements could be seen as another motive for consumers to delay the purchase of a new PC until they are available and to focus on other products in the meantime.</a:t>
            </a:r>
          </a:p>
        </p:txBody>
      </p:sp>
      <p:sp>
        <p:nvSpPr>
          <p:cNvPr id="4" name="Slide Number Placeholder 3"/>
          <p:cNvSpPr>
            <a:spLocks noGrp="1"/>
          </p:cNvSpPr>
          <p:nvPr>
            <p:ph type="sldNum" sz="quarter" idx="11"/>
          </p:nvPr>
        </p:nvSpPr>
        <p:spPr>
          <a:xfrm>
            <a:off x="8153400" y="6356350"/>
            <a:ext cx="533400" cy="365125"/>
          </a:xfrm>
        </p:spPr>
        <p:txBody>
          <a:bodyPr/>
          <a:lstStyle/>
          <a:p>
            <a:pPr>
              <a:defRPr/>
            </a:pPr>
            <a:fld id="{742F88C6-FAD0-4964-8156-830FCCFB6368}" type="slidenum">
              <a:rPr lang="en-US" smtClean="0"/>
              <a:pPr>
                <a:defRPr/>
              </a:pPr>
              <a:t>22</a:t>
            </a:fld>
            <a:endParaRPr lang="en-US" dirty="0"/>
          </a:p>
        </p:txBody>
      </p:sp>
      <p:sp>
        <p:nvSpPr>
          <p:cNvPr id="5" name="Folded Corner 4"/>
          <p:cNvSpPr/>
          <p:nvPr/>
        </p:nvSpPr>
        <p:spPr>
          <a:xfrm>
            <a:off x="228600" y="5486400"/>
            <a:ext cx="8686800" cy="838200"/>
          </a:xfrm>
          <a:prstGeom prst="foldedCorner">
            <a:avLst/>
          </a:prstGeom>
          <a:solidFill>
            <a:srgbClr val="92D050"/>
          </a:solidFill>
          <a:ln w="9525">
            <a:solidFill>
              <a:schemeClr val="bg1"/>
            </a:solidFill>
            <a:round/>
            <a:headEnd/>
            <a:tailEnd/>
          </a:ln>
          <a:effectLst/>
        </p:spPr>
        <p:txBody>
          <a:bodyPr wrap="square" anchor="ctr"/>
          <a:lstStyle/>
          <a:p>
            <a:pPr algn="just">
              <a:lnSpc>
                <a:spcPct val="150000"/>
              </a:lnSpc>
              <a:defRPr/>
            </a:pPr>
            <a:r>
              <a:rPr lang="en-GB" sz="1200" b="1" dirty="0" smtClean="0">
                <a:solidFill>
                  <a:schemeClr val="tx1"/>
                </a:solidFill>
                <a:latin typeface="+mj-lt"/>
              </a:rPr>
              <a:t>"Consumers are recognizing the value of owning and using multiple intelligent devices and because they already own PCs, they're now adding smart phones, media tablets, and </a:t>
            </a:r>
            <a:r>
              <a:rPr lang="en-GB" sz="1200" b="1" dirty="0" err="1" smtClean="0">
                <a:solidFill>
                  <a:schemeClr val="tx1"/>
                </a:solidFill>
                <a:latin typeface="+mj-lt"/>
              </a:rPr>
              <a:t>eReaders</a:t>
            </a:r>
            <a:r>
              <a:rPr lang="en-GB" sz="1200" b="1" dirty="0" smtClean="0">
                <a:solidFill>
                  <a:schemeClr val="tx1"/>
                </a:solidFill>
                <a:latin typeface="+mj-lt"/>
              </a:rPr>
              <a:t> to their device </a:t>
            </a:r>
            <a:r>
              <a:rPr lang="en-GB" sz="1200" b="1" dirty="0" err="1" smtClean="0">
                <a:solidFill>
                  <a:schemeClr val="tx1"/>
                </a:solidFill>
                <a:latin typeface="+mj-lt"/>
              </a:rPr>
              <a:t>collections.And</a:t>
            </a:r>
            <a:r>
              <a:rPr lang="en-GB" sz="1200" b="1" dirty="0" smtClean="0">
                <a:solidFill>
                  <a:schemeClr val="tx1"/>
                </a:solidFill>
                <a:latin typeface="+mj-lt"/>
              </a:rPr>
              <a:t> this has shifted the technology share of wallet onto other connected devices."  ~ Bob O'Donnell, vice president, Clients and Displays.”</a:t>
            </a:r>
            <a:endParaRPr lang="en-GB" sz="1200" b="1" dirty="0">
              <a:solidFill>
                <a:schemeClr val="tx1"/>
              </a:solidFill>
              <a:latin typeface="+mj-lt"/>
            </a:endParaRPr>
          </a:p>
        </p:txBody>
      </p:sp>
      <p:sp>
        <p:nvSpPr>
          <p:cNvPr id="6" name="Title 1"/>
          <p:cNvSpPr txBox="1">
            <a:spLocks/>
          </p:cNvSpPr>
          <p:nvPr/>
        </p:nvSpPr>
        <p:spPr>
          <a:xfrm>
            <a:off x="1295400" y="0"/>
            <a:ext cx="7010400" cy="762000"/>
          </a:xfrm>
          <a:prstGeom prst="rect">
            <a:avLst/>
          </a:prstGeom>
        </p:spPr>
        <p:txBody>
          <a:bodyPr/>
          <a:lstStyle/>
          <a:p>
            <a:pPr eaLnBrk="0" hangingPunct="0">
              <a:defRPr/>
            </a:pPr>
            <a:r>
              <a:rPr lang="en-GB" sz="2000" b="1" dirty="0" smtClean="0">
                <a:solidFill>
                  <a:srgbClr val="FFFFFF"/>
                </a:solidFill>
                <a:latin typeface="Myriad Pro"/>
              </a:rPr>
              <a:t>Global Computer Platforms MI: Business Trends</a:t>
            </a:r>
          </a:p>
          <a:p>
            <a:pPr eaLnBrk="0" hangingPunct="0">
              <a:defRPr/>
            </a:pPr>
            <a:r>
              <a:rPr lang="en-GB" dirty="0" smtClean="0">
                <a:solidFill>
                  <a:srgbClr val="FFFFFF"/>
                </a:solidFill>
                <a:latin typeface="Myriad Pro"/>
              </a:rPr>
              <a:t>Mobility</a:t>
            </a:r>
            <a:r>
              <a:rPr lang="en-GB" sz="2000" b="1" dirty="0" smtClean="0">
                <a:solidFill>
                  <a:srgbClr val="FFFFFF"/>
                </a:solidFill>
                <a:latin typeface="Myriad Pro"/>
              </a:rPr>
              <a:t/>
            </a:r>
            <a:br>
              <a:rPr lang="en-GB" sz="2000" b="1" dirty="0" smtClean="0">
                <a:solidFill>
                  <a:srgbClr val="FFFFFF"/>
                </a:solidFill>
                <a:latin typeface="Myriad Pro"/>
              </a:rPr>
            </a:br>
            <a:endParaRPr lang="en-US" dirty="0">
              <a:solidFill>
                <a:schemeClr val="bg1"/>
              </a:solidFill>
              <a:latin typeface="Myriad Pro"/>
              <a:ea typeface="+mj-ea"/>
              <a:cs typeface="+mj-cs"/>
            </a:endParaRPr>
          </a:p>
        </p:txBody>
      </p:sp>
      <p:pic>
        <p:nvPicPr>
          <p:cNvPr id="75777" name="Picture 1"/>
          <p:cNvPicPr>
            <a:picLocks noChangeAspect="1" noChangeArrowheads="1"/>
          </p:cNvPicPr>
          <p:nvPr/>
        </p:nvPicPr>
        <p:blipFill>
          <a:blip r:embed="rId3" cstate="print"/>
          <a:srcRect/>
          <a:stretch>
            <a:fillRect/>
          </a:stretch>
        </p:blipFill>
        <p:spPr bwMode="auto">
          <a:xfrm>
            <a:off x="1447800" y="838200"/>
            <a:ext cx="1981200" cy="1371600"/>
          </a:xfrm>
          <a:prstGeom prst="rect">
            <a:avLst/>
          </a:prstGeom>
          <a:noFill/>
          <a:ln w="22225">
            <a:solidFill>
              <a:schemeClr val="bg1">
                <a:lumMod val="50000"/>
              </a:schemeClr>
            </a:solidFill>
            <a:miter lim="800000"/>
            <a:headEnd/>
            <a:tailEnd/>
          </a:ln>
        </p:spPr>
      </p:pic>
      <p:pic>
        <p:nvPicPr>
          <p:cNvPr id="75778" name="Picture 2"/>
          <p:cNvPicPr>
            <a:picLocks noChangeAspect="1" noChangeArrowheads="1"/>
          </p:cNvPicPr>
          <p:nvPr/>
        </p:nvPicPr>
        <p:blipFill>
          <a:blip r:embed="rId4" cstate="print"/>
          <a:srcRect/>
          <a:stretch>
            <a:fillRect/>
          </a:stretch>
        </p:blipFill>
        <p:spPr bwMode="auto">
          <a:xfrm>
            <a:off x="3505200" y="838200"/>
            <a:ext cx="2133600" cy="1371599"/>
          </a:xfrm>
          <a:prstGeom prst="rect">
            <a:avLst/>
          </a:prstGeom>
          <a:noFill/>
          <a:ln w="22225">
            <a:solidFill>
              <a:schemeClr val="bg1">
                <a:lumMod val="50000"/>
              </a:schemeClr>
            </a:solidFill>
            <a:miter lim="800000"/>
            <a:headEnd/>
            <a:tailEnd/>
          </a:ln>
        </p:spPr>
      </p:pic>
      <p:pic>
        <p:nvPicPr>
          <p:cNvPr id="75779" name="Picture 3"/>
          <p:cNvPicPr>
            <a:picLocks noChangeAspect="1" noChangeArrowheads="1"/>
          </p:cNvPicPr>
          <p:nvPr/>
        </p:nvPicPr>
        <p:blipFill>
          <a:blip r:embed="rId5" cstate="print"/>
          <a:srcRect/>
          <a:stretch>
            <a:fillRect/>
          </a:stretch>
        </p:blipFill>
        <p:spPr bwMode="auto">
          <a:xfrm>
            <a:off x="5715000" y="838200"/>
            <a:ext cx="2286000" cy="1371600"/>
          </a:xfrm>
          <a:prstGeom prst="rect">
            <a:avLst/>
          </a:prstGeom>
          <a:noFill/>
          <a:ln w="222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229600" y="6356350"/>
            <a:ext cx="457200" cy="365125"/>
          </a:xfrm>
        </p:spPr>
        <p:txBody>
          <a:bodyPr/>
          <a:lstStyle/>
          <a:p>
            <a:pPr>
              <a:defRPr/>
            </a:pPr>
            <a:fld id="{742F88C6-FAD0-4964-8156-830FCCFB6368}" type="slidenum">
              <a:rPr lang="en-US" smtClean="0"/>
              <a:pPr>
                <a:defRPr/>
              </a:pPr>
              <a:t>23</a:t>
            </a:fld>
            <a:endParaRPr lang="en-US" dirty="0"/>
          </a:p>
        </p:txBody>
      </p:sp>
      <p:sp>
        <p:nvSpPr>
          <p:cNvPr id="5" name="Title 1"/>
          <p:cNvSpPr txBox="1">
            <a:spLocks/>
          </p:cNvSpPr>
          <p:nvPr/>
        </p:nvSpPr>
        <p:spPr>
          <a:xfrm>
            <a:off x="1295400" y="0"/>
            <a:ext cx="7010400" cy="762000"/>
          </a:xfrm>
          <a:prstGeom prst="rect">
            <a:avLst/>
          </a:prstGeom>
        </p:spPr>
        <p:txBody>
          <a:bodyPr/>
          <a:lstStyle/>
          <a:p>
            <a:pPr eaLnBrk="0" hangingPunct="0">
              <a:defRPr/>
            </a:pPr>
            <a:r>
              <a:rPr lang="en-GB" sz="2000" b="1" dirty="0" smtClean="0">
                <a:solidFill>
                  <a:srgbClr val="FFFFFF"/>
                </a:solidFill>
                <a:latin typeface="Myriad Pro"/>
              </a:rPr>
              <a:t>Global Computer Platforms MI: Business Trends</a:t>
            </a:r>
          </a:p>
          <a:p>
            <a:pPr eaLnBrk="0" hangingPunct="0">
              <a:defRPr/>
            </a:pPr>
            <a:r>
              <a:rPr lang="en-GB" dirty="0" smtClean="0">
                <a:solidFill>
                  <a:srgbClr val="FFFFFF"/>
                </a:solidFill>
                <a:latin typeface="Myriad Pro"/>
              </a:rPr>
              <a:t>Server Consolidation</a:t>
            </a:r>
            <a:r>
              <a:rPr lang="en-GB" sz="2000" b="1" dirty="0" smtClean="0">
                <a:solidFill>
                  <a:srgbClr val="FFFFFF"/>
                </a:solidFill>
                <a:latin typeface="Myriad Pro"/>
              </a:rPr>
              <a:t/>
            </a:r>
            <a:br>
              <a:rPr lang="en-GB" sz="2000" b="1" dirty="0" smtClean="0">
                <a:solidFill>
                  <a:srgbClr val="FFFFFF"/>
                </a:solidFill>
                <a:latin typeface="Myriad Pro"/>
              </a:rPr>
            </a:br>
            <a:endParaRPr lang="en-US" dirty="0">
              <a:solidFill>
                <a:schemeClr val="bg1"/>
              </a:solidFill>
              <a:latin typeface="Myriad Pro"/>
              <a:ea typeface="+mj-ea"/>
              <a:cs typeface="+mj-cs"/>
            </a:endParaRPr>
          </a:p>
        </p:txBody>
      </p:sp>
      <p:sp>
        <p:nvSpPr>
          <p:cNvPr id="7" name="Rectangle 6"/>
          <p:cNvSpPr/>
          <p:nvPr/>
        </p:nvSpPr>
        <p:spPr>
          <a:xfrm>
            <a:off x="228600" y="762000"/>
            <a:ext cx="8763000" cy="1361911"/>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noAutofit/>
          </a:bodyPr>
          <a:lstStyle/>
          <a:p>
            <a:pPr marL="111125" indent="-111125" algn="just" eaLnBrk="0" hangingPunct="0">
              <a:lnSpc>
                <a:spcPct val="150000"/>
              </a:lnSpc>
              <a:buFont typeface="Arial" pitchFamily="34" charset="0"/>
              <a:buChar char="•"/>
              <a:defRPr/>
            </a:pPr>
            <a:r>
              <a:rPr lang="en-GB" sz="1100" dirty="0" smtClean="0">
                <a:latin typeface="+mj-lt"/>
              </a:rPr>
              <a:t> Server consolidation is the main benefit of virtualization. Server consolidation allows running multiple virtual machines (VMs) on a single physical server, which reduces hardware costs, saves data centre space and improves resource sharing. Most traditional servers use only 5% to 10% of their total computing capacity.</a:t>
            </a:r>
          </a:p>
          <a:p>
            <a:pPr marL="111125" indent="-111125" algn="just" eaLnBrk="0" hangingPunct="0">
              <a:lnSpc>
                <a:spcPct val="150000"/>
              </a:lnSpc>
              <a:buFont typeface="Arial" pitchFamily="34" charset="0"/>
              <a:buChar char="•"/>
              <a:defRPr/>
            </a:pPr>
            <a:r>
              <a:rPr lang="en-US" sz="1100" dirty="0" smtClean="0">
                <a:latin typeface="+mj-lt"/>
              </a:rPr>
              <a:t> </a:t>
            </a:r>
            <a:r>
              <a:rPr lang="en-GB" sz="1100" dirty="0" smtClean="0">
                <a:latin typeface="+mj-lt"/>
              </a:rPr>
              <a:t>Virtualization-based server consolidation dramatically increases utilization of existing hardware and significantly reduces consumption of power and floor space. Organizations of all types are making server consolidation a top initiative because of the various benefits.</a:t>
            </a:r>
            <a:endParaRPr lang="en-GB" sz="1100" dirty="0">
              <a:latin typeface="+mj-lt"/>
            </a:endParaRPr>
          </a:p>
        </p:txBody>
      </p:sp>
      <p:pic>
        <p:nvPicPr>
          <p:cNvPr id="50180" name="Picture 4"/>
          <p:cNvPicPr>
            <a:picLocks noChangeAspect="1" noChangeArrowheads="1"/>
          </p:cNvPicPr>
          <p:nvPr/>
        </p:nvPicPr>
        <p:blipFill>
          <a:blip r:embed="rId3" cstate="print"/>
          <a:srcRect/>
          <a:stretch>
            <a:fillRect/>
          </a:stretch>
        </p:blipFill>
        <p:spPr bwMode="auto">
          <a:xfrm>
            <a:off x="2895600" y="2209800"/>
            <a:ext cx="6096000" cy="3657599"/>
          </a:xfrm>
          <a:prstGeom prst="rect">
            <a:avLst/>
          </a:prstGeom>
          <a:noFill/>
          <a:ln w="25400">
            <a:solidFill>
              <a:schemeClr val="bg1">
                <a:lumMod val="50000"/>
              </a:schemeClr>
            </a:solidFill>
            <a:miter lim="800000"/>
            <a:headEnd/>
            <a:tailEnd/>
          </a:ln>
        </p:spPr>
      </p:pic>
      <p:sp>
        <p:nvSpPr>
          <p:cNvPr id="9" name="TextBox 8"/>
          <p:cNvSpPr txBox="1"/>
          <p:nvPr/>
        </p:nvSpPr>
        <p:spPr>
          <a:xfrm>
            <a:off x="2895600" y="5943600"/>
            <a:ext cx="6096000" cy="276999"/>
          </a:xfrm>
          <a:prstGeom prst="rect">
            <a:avLst/>
          </a:prstGeom>
          <a:noFill/>
          <a:ln>
            <a:solidFill>
              <a:schemeClr val="bg1">
                <a:lumMod val="95000"/>
              </a:schemeClr>
            </a:solidFill>
          </a:ln>
        </p:spPr>
        <p:txBody>
          <a:bodyPr wrap="square" rtlCol="0">
            <a:spAutoFit/>
          </a:bodyPr>
          <a:lstStyle/>
          <a:p>
            <a:pPr algn="ctr"/>
            <a:r>
              <a:rPr lang="en-US" sz="1200" b="1" dirty="0" smtClean="0">
                <a:latin typeface="+mj-lt"/>
              </a:rPr>
              <a:t>An example of server consolidation using VM’s VIRSTO One</a:t>
            </a:r>
            <a:endParaRPr lang="en-GB" sz="1200" b="1" dirty="0">
              <a:latin typeface="+mj-lt"/>
            </a:endParaRPr>
          </a:p>
        </p:txBody>
      </p:sp>
      <p:sp>
        <p:nvSpPr>
          <p:cNvPr id="10" name="Folded Corner 9"/>
          <p:cNvSpPr/>
          <p:nvPr/>
        </p:nvSpPr>
        <p:spPr>
          <a:xfrm>
            <a:off x="228600" y="2286000"/>
            <a:ext cx="2590800" cy="3657600"/>
          </a:xfrm>
          <a:prstGeom prst="foldedCorner">
            <a:avLst/>
          </a:prstGeom>
          <a:solidFill>
            <a:srgbClr val="92D050"/>
          </a:solidFill>
          <a:ln w="9525">
            <a:solidFill>
              <a:schemeClr val="bg1"/>
            </a:solidFill>
            <a:round/>
            <a:headEnd/>
            <a:tailEnd/>
          </a:ln>
          <a:effectLst/>
        </p:spPr>
        <p:txBody>
          <a:bodyPr wrap="square" anchor="ctr"/>
          <a:lstStyle/>
          <a:p>
            <a:pPr algn="just">
              <a:lnSpc>
                <a:spcPct val="150000"/>
              </a:lnSpc>
              <a:defRPr/>
            </a:pPr>
            <a:r>
              <a:rPr lang="en-GB" sz="1200" b="1" dirty="0" smtClean="0">
                <a:solidFill>
                  <a:schemeClr val="tx1"/>
                </a:solidFill>
                <a:latin typeface="+mj-lt"/>
              </a:rPr>
              <a:t>“Server virtualization continues to be the biggest priority for IT departments in businesses of all sizes, across all industries. A sizeable minority of servers now exist as virtual machines (VMs), and over time the majority of server instances will become virtual.”</a:t>
            </a:r>
          </a:p>
          <a:p>
            <a:pPr algn="just">
              <a:lnSpc>
                <a:spcPct val="150000"/>
              </a:lnSpc>
              <a:defRPr/>
            </a:pPr>
            <a:r>
              <a:rPr lang="en-GB" sz="1200" b="1" dirty="0" smtClean="0">
                <a:solidFill>
                  <a:schemeClr val="tx1"/>
                </a:solidFill>
                <a:latin typeface="+mj-lt"/>
              </a:rPr>
              <a:t> ~ Ovum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http://s4.hubimg.com/u/683015_f496.jpg"/>
          <p:cNvPicPr>
            <a:picLocks noChangeAspect="1" noChangeArrowheads="1"/>
          </p:cNvPicPr>
          <p:nvPr/>
        </p:nvPicPr>
        <p:blipFill>
          <a:blip r:embed="rId3" cstate="print"/>
          <a:srcRect/>
          <a:stretch>
            <a:fillRect/>
          </a:stretch>
        </p:blipFill>
        <p:spPr bwMode="auto">
          <a:xfrm>
            <a:off x="5952536" y="3846274"/>
            <a:ext cx="2819400" cy="2590800"/>
          </a:xfrm>
          <a:prstGeom prst="rect">
            <a:avLst/>
          </a:prstGeom>
          <a:noFill/>
        </p:spPr>
      </p:pic>
      <p:sp>
        <p:nvSpPr>
          <p:cNvPr id="4" name="Slide Number Placeholder 3"/>
          <p:cNvSpPr>
            <a:spLocks noGrp="1"/>
          </p:cNvSpPr>
          <p:nvPr>
            <p:ph type="sldNum" sz="quarter" idx="11"/>
          </p:nvPr>
        </p:nvSpPr>
        <p:spPr/>
        <p:txBody>
          <a:bodyPr/>
          <a:lstStyle/>
          <a:p>
            <a:pPr>
              <a:defRPr/>
            </a:pPr>
            <a:fld id="{742F88C6-FAD0-4964-8156-830FCCFB6368}" type="slidenum">
              <a:rPr lang="en-US" smtClean="0"/>
              <a:pPr>
                <a:defRPr/>
              </a:pPr>
              <a:t>24</a:t>
            </a:fld>
            <a:endParaRPr lang="en-US" dirty="0"/>
          </a:p>
        </p:txBody>
      </p:sp>
      <p:sp>
        <p:nvSpPr>
          <p:cNvPr id="5" name="Title 1"/>
          <p:cNvSpPr txBox="1">
            <a:spLocks/>
          </p:cNvSpPr>
          <p:nvPr/>
        </p:nvSpPr>
        <p:spPr>
          <a:xfrm>
            <a:off x="1295400" y="0"/>
            <a:ext cx="7010400" cy="762000"/>
          </a:xfrm>
          <a:prstGeom prst="rect">
            <a:avLst/>
          </a:prstGeom>
        </p:spPr>
        <p:txBody>
          <a:bodyPr/>
          <a:lstStyle/>
          <a:p>
            <a:pPr eaLnBrk="0" hangingPunct="0">
              <a:defRPr/>
            </a:pPr>
            <a:r>
              <a:rPr lang="en-GB" sz="2000" b="1" dirty="0" smtClean="0">
                <a:solidFill>
                  <a:srgbClr val="FFFFFF"/>
                </a:solidFill>
                <a:latin typeface="Myriad Pro"/>
              </a:rPr>
              <a:t>Global Computer Platforms MI: Business Trends</a:t>
            </a:r>
          </a:p>
          <a:p>
            <a:pPr eaLnBrk="0" hangingPunct="0">
              <a:defRPr/>
            </a:pPr>
            <a:r>
              <a:rPr lang="en-GB" dirty="0" smtClean="0">
                <a:solidFill>
                  <a:srgbClr val="FFFFFF"/>
                </a:solidFill>
                <a:latin typeface="Myriad Pro"/>
              </a:rPr>
              <a:t>Green Consumer Attitudes</a:t>
            </a:r>
            <a:r>
              <a:rPr lang="en-GB" sz="2000" b="1" dirty="0" smtClean="0">
                <a:solidFill>
                  <a:srgbClr val="FFFFFF"/>
                </a:solidFill>
                <a:latin typeface="Myriad Pro"/>
              </a:rPr>
              <a:t/>
            </a:r>
            <a:br>
              <a:rPr lang="en-GB" sz="2000" b="1" dirty="0" smtClean="0">
                <a:solidFill>
                  <a:srgbClr val="FFFFFF"/>
                </a:solidFill>
                <a:latin typeface="Myriad Pro"/>
              </a:rPr>
            </a:br>
            <a:endParaRPr lang="en-US" dirty="0">
              <a:solidFill>
                <a:schemeClr val="bg1"/>
              </a:solidFill>
              <a:latin typeface="Myriad Pro"/>
              <a:ea typeface="+mj-ea"/>
              <a:cs typeface="+mj-cs"/>
            </a:endParaRPr>
          </a:p>
        </p:txBody>
      </p:sp>
      <p:sp>
        <p:nvSpPr>
          <p:cNvPr id="7" name="Rectangle 6"/>
          <p:cNvSpPr/>
          <p:nvPr/>
        </p:nvSpPr>
        <p:spPr>
          <a:xfrm>
            <a:off x="228600" y="914400"/>
            <a:ext cx="8534400" cy="263149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noAutofit/>
          </a:bodyPr>
          <a:lstStyle/>
          <a:p>
            <a:pPr marL="111125" indent="-111125" algn="just" eaLnBrk="0" hangingPunct="0">
              <a:lnSpc>
                <a:spcPct val="150000"/>
              </a:lnSpc>
              <a:buFont typeface="Arial" pitchFamily="34" charset="0"/>
              <a:buChar char="•"/>
              <a:defRPr/>
            </a:pPr>
            <a:r>
              <a:rPr lang="en-GB" sz="1100" dirty="0" smtClean="0">
                <a:latin typeface="+mj-lt"/>
              </a:rPr>
              <a:t> Changes in attitudes to recycling are being driven by legislation, especially the EU’s Waste Electrical and Electronic Equipment, or WEEE, directive. This puts an obligation on manufacturers to “take back” end-of-life or surplus equipment, and to dispose of it responsibly. </a:t>
            </a:r>
          </a:p>
          <a:p>
            <a:pPr marL="111125" indent="-111125" algn="just" eaLnBrk="0" hangingPunct="0">
              <a:lnSpc>
                <a:spcPct val="150000"/>
              </a:lnSpc>
              <a:buFont typeface="Arial" pitchFamily="34" charset="0"/>
              <a:buChar char="•"/>
              <a:defRPr/>
            </a:pPr>
            <a:r>
              <a:rPr lang="en-GB" sz="1100" dirty="0" smtClean="0">
                <a:latin typeface="+mj-lt"/>
              </a:rPr>
              <a:t> Rise in </a:t>
            </a:r>
            <a:r>
              <a:rPr lang="en-US" sz="1100" dirty="0" smtClean="0">
                <a:latin typeface="+mj-lt"/>
              </a:rPr>
              <a:t>level of e-waste has sent alarming signals of health hazards all across the world. To combat this, governments as well as independent environment councils have come up with various measures to check electronic waste and install green hardware.</a:t>
            </a:r>
          </a:p>
          <a:p>
            <a:pPr marL="111125" indent="-111125" algn="just" eaLnBrk="0" hangingPunct="0">
              <a:lnSpc>
                <a:spcPct val="150000"/>
              </a:lnSpc>
              <a:buFont typeface="Arial" pitchFamily="34" charset="0"/>
              <a:buChar char="•"/>
              <a:defRPr/>
            </a:pPr>
            <a:r>
              <a:rPr lang="en-US" sz="1100" dirty="0" smtClean="0">
                <a:latin typeface="+mj-lt"/>
              </a:rPr>
              <a:t> Various industrial policies have been implemented. Recycling of used or old parts of computers, measures like power saving and using LCD instead of CRT models are being encouraged.</a:t>
            </a:r>
          </a:p>
          <a:p>
            <a:pPr marL="111125" indent="-111125" algn="just" eaLnBrk="0" hangingPunct="0">
              <a:lnSpc>
                <a:spcPct val="150000"/>
              </a:lnSpc>
              <a:buFont typeface="Arial" pitchFamily="34" charset="0"/>
              <a:buChar char="•"/>
              <a:defRPr/>
            </a:pPr>
            <a:r>
              <a:rPr lang="en-US" sz="1100" dirty="0" smtClean="0">
                <a:latin typeface="+mj-lt"/>
              </a:rPr>
              <a:t> </a:t>
            </a:r>
            <a:r>
              <a:rPr lang="en-GB" sz="1100" dirty="0" smtClean="0">
                <a:latin typeface="+mj-lt"/>
              </a:rPr>
              <a:t>Also, the end users of IT equipment have become much more aware of their environmental responsibilities, and want to dispose of equipment in a way that is as ‘green’ as possible.</a:t>
            </a:r>
          </a:p>
          <a:p>
            <a:pPr marL="111125" indent="-111125" algn="just" eaLnBrk="0" hangingPunct="0">
              <a:lnSpc>
                <a:spcPct val="150000"/>
              </a:lnSpc>
              <a:buFont typeface="Arial" pitchFamily="34" charset="0"/>
              <a:buChar char="•"/>
              <a:defRPr/>
            </a:pPr>
            <a:r>
              <a:rPr lang="en-US" sz="1100" dirty="0" smtClean="0">
                <a:latin typeface="+mj-lt"/>
              </a:rPr>
              <a:t> </a:t>
            </a:r>
            <a:r>
              <a:rPr lang="en-GB" sz="1100" dirty="0" smtClean="0">
                <a:latin typeface="+mj-lt"/>
              </a:rPr>
              <a:t>Businesses are now forced by legislation to take responsibility for their products from the manufacturing stage right through to disposal in terms of their environmental impacts</a:t>
            </a:r>
            <a:endParaRPr lang="en-GB" sz="1100" dirty="0">
              <a:latin typeface="+mj-lt"/>
            </a:endParaRPr>
          </a:p>
        </p:txBody>
      </p:sp>
      <p:sp>
        <p:nvSpPr>
          <p:cNvPr id="8" name="Rectangle 7"/>
          <p:cNvSpPr/>
          <p:nvPr/>
        </p:nvSpPr>
        <p:spPr>
          <a:xfrm>
            <a:off x="304800" y="4267200"/>
            <a:ext cx="5105400" cy="1447800"/>
          </a:xfrm>
          <a:prstGeom prst="rect">
            <a:avLst/>
          </a:prstGeom>
          <a:solidFill>
            <a:srgbClr val="92D050"/>
          </a:solidFill>
          <a:ln w="9525">
            <a:solidFill>
              <a:schemeClr val="bg1"/>
            </a:solidFill>
            <a:round/>
            <a:headEnd/>
            <a:tailEnd/>
          </a:ln>
          <a:effectLst/>
        </p:spPr>
        <p:txBody>
          <a:bodyPr wrap="square" anchor="ctr"/>
          <a:lstStyle/>
          <a:p>
            <a:pPr algn="just">
              <a:lnSpc>
                <a:spcPct val="150000"/>
              </a:lnSpc>
              <a:defRPr/>
            </a:pPr>
            <a:r>
              <a:rPr lang="en-GB" sz="1200" b="1" dirty="0" smtClean="0">
                <a:solidFill>
                  <a:schemeClr val="tx1"/>
                </a:solidFill>
                <a:latin typeface="+mj-lt"/>
              </a:rPr>
              <a:t>Large IT vendors such as IBM, through its Global Asset Recovery Services, and HP, through its trade-in programme or its financial services arm, will offer some payment for useable, used equipment that they take back. In the networking field, Cisco offers a similar scheme.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4"/>
          <p:cNvSpPr>
            <a:spLocks noChangeArrowheads="1"/>
          </p:cNvSpPr>
          <p:nvPr/>
        </p:nvSpPr>
        <p:spPr bwMode="auto">
          <a:xfrm>
            <a:off x="2112963" y="1366838"/>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Optical-Disc Drives in Laptops</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a:t>
            </a:r>
            <a:r>
              <a:rPr lang="en-US" sz="2000" b="1" dirty="0" smtClean="0">
                <a:solidFill>
                  <a:srgbClr val="FFFFFF"/>
                </a:solidFill>
                <a:latin typeface="Myriad Pro"/>
                <a:ea typeface="+mj-ea"/>
                <a:cs typeface="+mj-cs"/>
              </a:rPr>
              <a:t>Business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Optical-Disc Drives in Laptops fades</a:t>
            </a: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9" name="Rectangle 3"/>
          <p:cNvSpPr txBox="1">
            <a:spLocks noChangeArrowheads="1"/>
          </p:cNvSpPr>
          <p:nvPr/>
        </p:nvSpPr>
        <p:spPr bwMode="auto">
          <a:xfrm>
            <a:off x="3733800" y="838200"/>
            <a:ext cx="5184775" cy="22860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lvl="0" indent="-111125" algn="just" eaLnBrk="0" hangingPunct="0">
              <a:lnSpc>
                <a:spcPct val="150000"/>
              </a:lnSpc>
              <a:spcBef>
                <a:spcPts val="600"/>
              </a:spcBef>
              <a:buFont typeface="Arial" pitchFamily="34" charset="0"/>
              <a:buChar char="•"/>
              <a:defRPr/>
            </a:pPr>
            <a:r>
              <a:rPr lang="en-US" sz="1100" b="1" dirty="0" smtClean="0">
                <a:latin typeface="+mj-lt"/>
              </a:rPr>
              <a:t>Optical disc drive (ODD) </a:t>
            </a:r>
            <a:r>
              <a:rPr lang="en-US" sz="1100" dirty="0" smtClean="0">
                <a:latin typeface="+mj-lt"/>
              </a:rPr>
              <a:t>is a disk drive that uses laser light or electromagnetic waves within or near the visible light spectrum as part of the process of reading or writing data to or from optical discs.</a:t>
            </a:r>
          </a:p>
          <a:p>
            <a:pPr marL="111125" lvl="0" indent="-111125" algn="just" eaLnBrk="0" hangingPunct="0">
              <a:lnSpc>
                <a:spcPct val="150000"/>
              </a:lnSpc>
              <a:spcBef>
                <a:spcPts val="600"/>
              </a:spcBef>
              <a:buFont typeface="Arial" pitchFamily="34" charset="0"/>
              <a:buChar char="•"/>
              <a:defRPr/>
            </a:pPr>
            <a:r>
              <a:rPr kumimoji="0" lang="en-US" sz="1100" b="0" i="0" u="none" strike="noStrike" kern="1200" cap="none" spc="0" normalizeH="0" baseline="0" noProof="0" dirty="0" smtClean="0">
                <a:ln>
                  <a:noFill/>
                </a:ln>
                <a:solidFill>
                  <a:schemeClr val="tx1"/>
                </a:solidFill>
                <a:effectLst/>
                <a:uLnTx/>
                <a:uFillTx/>
                <a:latin typeface="+mj-lt"/>
                <a:ea typeface="+mn-ea"/>
                <a:cs typeface="+mn-cs"/>
              </a:rPr>
              <a:t>Till</a:t>
            </a:r>
            <a:r>
              <a:rPr kumimoji="0" lang="en-US" sz="1100" b="0" i="0" u="none" strike="noStrike" kern="1200" cap="none" spc="0" normalizeH="0" noProof="0" dirty="0" smtClean="0">
                <a:ln>
                  <a:noFill/>
                </a:ln>
                <a:solidFill>
                  <a:schemeClr val="tx1"/>
                </a:solidFill>
                <a:effectLst/>
                <a:uLnTx/>
                <a:uFillTx/>
                <a:latin typeface="+mj-lt"/>
                <a:ea typeface="+mn-ea"/>
                <a:cs typeface="+mn-cs"/>
              </a:rPr>
              <a:t> now ODD has been an integral part of Laptops</a:t>
            </a:r>
          </a:p>
          <a:p>
            <a:pPr marL="111125" indent="-111125" algn="just" eaLnBrk="0" hangingPunct="0">
              <a:lnSpc>
                <a:spcPct val="150000"/>
              </a:lnSpc>
              <a:spcBef>
                <a:spcPts val="600"/>
              </a:spcBef>
              <a:buFont typeface="Arial" pitchFamily="34" charset="0"/>
              <a:buChar char="•"/>
              <a:defRPr/>
            </a:pPr>
            <a:r>
              <a:rPr lang="en-US" sz="1100" dirty="0" smtClean="0">
                <a:latin typeface="+mj-lt"/>
              </a:rPr>
              <a:t>But today one can download a movie in 2 minutes at any airport or coffee shop, or access hundreds of family photos from any network connection. Then, how often would one use laptop’s optical drive?- The answer would be “ not often”</a:t>
            </a:r>
          </a:p>
        </p:txBody>
      </p:sp>
      <p:sp>
        <p:nvSpPr>
          <p:cNvPr id="13" name="Rectangle 3"/>
          <p:cNvSpPr txBox="1">
            <a:spLocks noChangeArrowheads="1"/>
          </p:cNvSpPr>
          <p:nvPr/>
        </p:nvSpPr>
        <p:spPr bwMode="auto">
          <a:xfrm>
            <a:off x="152400" y="3352800"/>
            <a:ext cx="6934200" cy="25908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b="1" dirty="0" smtClean="0">
                <a:latin typeface="+mj-lt"/>
              </a:rPr>
              <a:t>Ali Sadri, president of the Wireless Gigabit Alliance, </a:t>
            </a:r>
            <a:r>
              <a:rPr lang="en-US" sz="1100" dirty="0" smtClean="0">
                <a:latin typeface="+mj-lt"/>
              </a:rPr>
              <a:t>which is working to propagate 7-gbps wireless on the 60GHz band of the spectrum, says that faster wireless will certainly change the way that laptops look, for good. </a:t>
            </a:r>
            <a:r>
              <a:rPr lang="en-US" sz="1100" b="1" i="1" dirty="0" smtClean="0">
                <a:latin typeface="+mj-lt"/>
              </a:rPr>
              <a:t>“Multi-gigabit connectivity gives us all sorts of uses. Suddenly you don't need to have all these bulky devices. A very light laptop doesn't have room for an HDMI cable port, or a docking station.”</a:t>
            </a:r>
          </a:p>
          <a:p>
            <a:pPr marL="111125" indent="-111125" algn="just" eaLnBrk="0" hangingPunct="0">
              <a:lnSpc>
                <a:spcPct val="150000"/>
              </a:lnSpc>
              <a:spcBef>
                <a:spcPts val="600"/>
              </a:spcBef>
              <a:buFont typeface="Arial" pitchFamily="34" charset="0"/>
              <a:buChar char="•"/>
              <a:defRPr/>
            </a:pPr>
            <a:r>
              <a:rPr lang="en-US" sz="1100" dirty="0" smtClean="0">
                <a:latin typeface="+mj-lt"/>
              </a:rPr>
              <a:t>That’s why, in 2012, you’ll see fewer laptops with optical drives. And the superlight classes (such as </a:t>
            </a:r>
            <a:r>
              <a:rPr lang="en-US" sz="1100" dirty="0" err="1" smtClean="0">
                <a:latin typeface="+mj-lt"/>
              </a:rPr>
              <a:t>MacBook</a:t>
            </a:r>
            <a:r>
              <a:rPr lang="en-US" sz="1100" dirty="0" smtClean="0">
                <a:latin typeface="+mj-lt"/>
              </a:rPr>
              <a:t> Airs and </a:t>
            </a:r>
            <a:r>
              <a:rPr lang="en-US" sz="1100" dirty="0" err="1" smtClean="0">
                <a:latin typeface="+mj-lt"/>
              </a:rPr>
              <a:t>Ultrabooks</a:t>
            </a:r>
            <a:r>
              <a:rPr lang="en-US" sz="1100" dirty="0" smtClean="0">
                <a:latin typeface="+mj-lt"/>
              </a:rPr>
              <a:t>) won't be the only ones abandoning them--larger-screened portables will, as well.</a:t>
            </a:r>
          </a:p>
          <a:p>
            <a:pPr marL="111125" indent="-111125" algn="just" eaLnBrk="0" hangingPunct="0">
              <a:lnSpc>
                <a:spcPct val="150000"/>
              </a:lnSpc>
              <a:spcBef>
                <a:spcPts val="600"/>
              </a:spcBef>
              <a:buFont typeface="Arial" pitchFamily="34" charset="0"/>
              <a:buChar char="•"/>
              <a:defRPr/>
            </a:pPr>
            <a:r>
              <a:rPr lang="en-US" sz="1100" dirty="0" err="1" smtClean="0">
                <a:latin typeface="+mj-lt"/>
              </a:rPr>
              <a:t>MacBook</a:t>
            </a:r>
            <a:r>
              <a:rPr lang="en-US" sz="1100" dirty="0" smtClean="0">
                <a:latin typeface="+mj-lt"/>
              </a:rPr>
              <a:t> Airs don’t include optical drives, and larger </a:t>
            </a:r>
            <a:r>
              <a:rPr lang="en-US" sz="1100" dirty="0" err="1" smtClean="0">
                <a:latin typeface="+mj-lt"/>
              </a:rPr>
              <a:t>MacBooks</a:t>
            </a:r>
            <a:r>
              <a:rPr lang="en-US" sz="1100" dirty="0" smtClean="0">
                <a:latin typeface="+mj-lt"/>
              </a:rPr>
              <a:t> will likely follow suit this year. Laptops from other manufacturers, such as Asus, Dell, and Toshiba, will join the trend. Of course, some laptops will retain drives, but in 2012 new laptops with optical-disc drives will become harder to find.</a:t>
            </a:r>
          </a:p>
        </p:txBody>
      </p:sp>
      <p:sp>
        <p:nvSpPr>
          <p:cNvPr id="14" name="Folded Corner 13"/>
          <p:cNvSpPr/>
          <p:nvPr/>
        </p:nvSpPr>
        <p:spPr>
          <a:xfrm>
            <a:off x="152400" y="6019800"/>
            <a:ext cx="8839200" cy="457200"/>
          </a:xfrm>
          <a:prstGeom prst="foldedCorner">
            <a:avLst/>
          </a:prstGeom>
          <a:solidFill>
            <a:srgbClr val="92D050"/>
          </a:solidFill>
          <a:ln w="9525">
            <a:solidFill>
              <a:schemeClr val="bg1"/>
            </a:solidFill>
            <a:round/>
            <a:headEnd/>
            <a:tailEnd/>
          </a:ln>
          <a:effectLst/>
        </p:spPr>
        <p:txBody>
          <a:bodyPr wrap="square" anchor="ctr"/>
          <a:lstStyle/>
          <a:p>
            <a:pPr algn="just">
              <a:lnSpc>
                <a:spcPct val="150000"/>
              </a:lnSpc>
              <a:defRPr/>
            </a:pPr>
            <a:r>
              <a:rPr lang="en-US" sz="1200" b="1" dirty="0" smtClean="0">
                <a:latin typeface="+mj-lt"/>
              </a:rPr>
              <a:t>In 2012, regular-size laptops will be able to ditch their disc drives and even many of their ports without losing too much functionality</a:t>
            </a:r>
            <a:endParaRPr lang="en-GB" sz="1200" b="1" dirty="0">
              <a:solidFill>
                <a:schemeClr val="tx1"/>
              </a:solidFill>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42F88C6-FAD0-4964-8156-830FCCFB6368}" type="slidenum">
              <a:rPr lang="en-US" smtClean="0"/>
              <a:pPr>
                <a:defRPr/>
              </a:pPr>
              <a:t>26</a:t>
            </a:fld>
            <a:endParaRPr lang="en-US" dirty="0"/>
          </a:p>
        </p:txBody>
      </p:sp>
      <p:sp>
        <p:nvSpPr>
          <p:cNvPr id="5" name="Title 1"/>
          <p:cNvSpPr txBox="1">
            <a:spLocks/>
          </p:cNvSpPr>
          <p:nvPr/>
        </p:nvSpPr>
        <p:spPr>
          <a:xfrm>
            <a:off x="1295400" y="0"/>
            <a:ext cx="7010400" cy="762000"/>
          </a:xfrm>
          <a:prstGeom prst="rect">
            <a:avLst/>
          </a:prstGeom>
        </p:spPr>
        <p:txBody>
          <a:bodyPr/>
          <a:lstStyle/>
          <a:p>
            <a:pPr eaLnBrk="0" hangingPunct="0">
              <a:defRPr/>
            </a:pPr>
            <a:r>
              <a:rPr lang="en-GB" sz="2000" b="1" dirty="0" smtClean="0">
                <a:solidFill>
                  <a:srgbClr val="FFFFFF"/>
                </a:solidFill>
                <a:latin typeface="Myriad Pro"/>
              </a:rPr>
              <a:t>Global Computer Platforms MI: Business Trends</a:t>
            </a:r>
          </a:p>
          <a:p>
            <a:pPr eaLnBrk="0" hangingPunct="0">
              <a:defRPr/>
            </a:pPr>
            <a:r>
              <a:rPr lang="en-GB" dirty="0" smtClean="0">
                <a:solidFill>
                  <a:srgbClr val="FFFFFF"/>
                </a:solidFill>
                <a:latin typeface="Myriad Pro"/>
              </a:rPr>
              <a:t>Market Consolidation</a:t>
            </a:r>
            <a:r>
              <a:rPr lang="en-GB" sz="2000" b="1" dirty="0" smtClean="0">
                <a:solidFill>
                  <a:srgbClr val="FFFFFF"/>
                </a:solidFill>
                <a:latin typeface="Myriad Pro"/>
              </a:rPr>
              <a:t/>
            </a:r>
            <a:br>
              <a:rPr lang="en-GB" sz="2000" b="1" dirty="0" smtClean="0">
                <a:solidFill>
                  <a:srgbClr val="FFFFFF"/>
                </a:solidFill>
                <a:latin typeface="Myriad Pro"/>
              </a:rPr>
            </a:br>
            <a:endParaRPr lang="en-US" dirty="0">
              <a:solidFill>
                <a:schemeClr val="bg1"/>
              </a:solidFill>
              <a:latin typeface="Myriad Pro"/>
              <a:ea typeface="+mj-ea"/>
              <a:cs typeface="+mj-cs"/>
            </a:endParaRPr>
          </a:p>
        </p:txBody>
      </p:sp>
      <p:sp>
        <p:nvSpPr>
          <p:cNvPr id="7" name="Rectangle 6"/>
          <p:cNvSpPr/>
          <p:nvPr/>
        </p:nvSpPr>
        <p:spPr>
          <a:xfrm>
            <a:off x="228600" y="914400"/>
            <a:ext cx="8534400" cy="34290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noAutofit/>
          </a:bodyPr>
          <a:lstStyle/>
          <a:p>
            <a:pPr marL="111125" indent="-111125" algn="just" eaLnBrk="0" hangingPunct="0">
              <a:lnSpc>
                <a:spcPct val="150000"/>
              </a:lnSpc>
              <a:spcBef>
                <a:spcPts val="600"/>
              </a:spcBef>
              <a:buFont typeface="Arial" pitchFamily="34" charset="0"/>
              <a:buChar char="•"/>
              <a:defRPr/>
            </a:pPr>
            <a:r>
              <a:rPr lang="en-GB" sz="1100" dirty="0" smtClean="0">
                <a:latin typeface="+mj-lt"/>
              </a:rPr>
              <a:t> </a:t>
            </a:r>
            <a:r>
              <a:rPr lang="en-US" sz="1100" dirty="0" smtClean="0">
                <a:latin typeface="+mj-lt"/>
              </a:rPr>
              <a:t>IDC expects specific storage market segments and adjacencies to see consolidation. Segments where there is likely to be much activity include </a:t>
            </a:r>
            <a:r>
              <a:rPr lang="en-US" sz="1100" b="1" dirty="0" smtClean="0">
                <a:latin typeface="+mj-lt"/>
              </a:rPr>
              <a:t>network WAN optimization, entry-level storage, and SSD and flash management markets.</a:t>
            </a:r>
          </a:p>
          <a:p>
            <a:pPr marL="111125" indent="-111125" algn="just" eaLnBrk="0" hangingPunct="0">
              <a:lnSpc>
                <a:spcPct val="150000"/>
              </a:lnSpc>
              <a:spcBef>
                <a:spcPts val="600"/>
              </a:spcBef>
              <a:buFont typeface="Arial" pitchFamily="34" charset="0"/>
              <a:buChar char="•"/>
              <a:defRPr/>
            </a:pPr>
            <a:r>
              <a:rPr lang="en-US" sz="1100" dirty="0" smtClean="0">
                <a:latin typeface="+mj-lt"/>
              </a:rPr>
              <a:t>Established storage suppliers will seek to leverage WAN optimization for virtualization mobility, cloud services, and disaster recovery spending affinity. The functions provided by cloud storage gateways to improve performance and security will be attractive to systems vendors and cloud service providers alike.</a:t>
            </a:r>
          </a:p>
          <a:p>
            <a:pPr marL="111125" indent="-111125" algn="just" eaLnBrk="0" hangingPunct="0">
              <a:lnSpc>
                <a:spcPct val="150000"/>
              </a:lnSpc>
              <a:spcBef>
                <a:spcPts val="600"/>
              </a:spcBef>
              <a:buFont typeface="Arial" pitchFamily="34" charset="0"/>
              <a:buChar char="•"/>
              <a:defRPr/>
            </a:pPr>
            <a:r>
              <a:rPr lang="en-US" sz="1100" dirty="0" smtClean="0">
                <a:latin typeface="+mj-lt"/>
              </a:rPr>
              <a:t>IDC expects that the emergence of proven </a:t>
            </a:r>
            <a:r>
              <a:rPr lang="en-US" sz="1100" dirty="0" err="1" smtClean="0">
                <a:latin typeface="+mj-lt"/>
              </a:rPr>
              <a:t>autotiering</a:t>
            </a:r>
            <a:r>
              <a:rPr lang="en-US" sz="1100" dirty="0" smtClean="0">
                <a:latin typeface="+mj-lt"/>
              </a:rPr>
              <a:t> in 2012 will accelerate the use of flash and substantially reduce the practice of HDD over provisioning and short stroking. The increased attention to and integration of flash will spur acquisitions around vendors that offer specialized flash management and SSD functions designed for seamless migration of data between server flash and a range of storage tiers.</a:t>
            </a:r>
          </a:p>
          <a:p>
            <a:pPr marL="111125" indent="-111125" algn="just" eaLnBrk="0" hangingPunct="0">
              <a:lnSpc>
                <a:spcPct val="150000"/>
              </a:lnSpc>
              <a:spcBef>
                <a:spcPts val="600"/>
              </a:spcBef>
              <a:buFont typeface="Arial" pitchFamily="34" charset="0"/>
              <a:buChar char="•"/>
              <a:defRPr/>
            </a:pPr>
            <a:r>
              <a:rPr lang="en-US" sz="1100" dirty="0" smtClean="0">
                <a:latin typeface="+mj-lt"/>
              </a:rPr>
              <a:t>The entry-level price band ($15,000 and under) will see greater activity as enterprise vendors push down, both organically and inorganically, into the entry-level segment by the end of 2012.</a:t>
            </a:r>
            <a:endParaRPr lang="en-GB" sz="1100" dirty="0">
              <a:latin typeface="+mj-lt"/>
            </a:endParaRPr>
          </a:p>
        </p:txBody>
      </p:sp>
      <p:sp>
        <p:nvSpPr>
          <p:cNvPr id="8" name="Folded Corner 7"/>
          <p:cNvSpPr/>
          <p:nvPr/>
        </p:nvSpPr>
        <p:spPr>
          <a:xfrm>
            <a:off x="304800" y="5181600"/>
            <a:ext cx="8534400" cy="838200"/>
          </a:xfrm>
          <a:prstGeom prst="foldedCorner">
            <a:avLst/>
          </a:prstGeom>
          <a:solidFill>
            <a:srgbClr val="92D050"/>
          </a:solidFill>
          <a:ln w="9525">
            <a:solidFill>
              <a:schemeClr val="bg1"/>
            </a:solidFill>
            <a:round/>
            <a:headEnd/>
            <a:tailEnd/>
          </a:ln>
          <a:effectLst/>
        </p:spPr>
        <p:txBody>
          <a:bodyPr wrap="square" anchor="ctr"/>
          <a:lstStyle/>
          <a:p>
            <a:pPr algn="just">
              <a:lnSpc>
                <a:spcPct val="150000"/>
              </a:lnSpc>
              <a:defRPr/>
            </a:pPr>
            <a:r>
              <a:rPr lang="en-US" sz="1200" b="1" dirty="0" smtClean="0">
                <a:latin typeface="+mj-lt"/>
              </a:rPr>
              <a:t>Economic conditions and moderation in storage spending will drive down market valuations, creating opportunity for financially attractive acquisitions </a:t>
            </a:r>
            <a:endParaRPr lang="en-GB" sz="1200" b="1" dirty="0" smtClean="0">
              <a:solidFill>
                <a:schemeClr val="tx1"/>
              </a:solidFill>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733800" y="838200"/>
            <a:ext cx="5184775" cy="29718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a:lnSpc>
                <a:spcPct val="150000"/>
              </a:lnSpc>
              <a:spcBef>
                <a:spcPts val="600"/>
              </a:spcBef>
              <a:buFont typeface="Arial" pitchFamily="34" charset="0"/>
              <a:buChar char="•"/>
              <a:defRPr/>
            </a:pPr>
            <a:r>
              <a:rPr sz="1100" smtClean="0">
                <a:solidFill>
                  <a:schemeClr val="tx1"/>
                </a:solidFill>
                <a:latin typeface="+mj-lt"/>
              </a:rPr>
              <a:t>Tablet computing, in a multitude of form factors and operating systems, will inundate the market. Also, new hybrid devices that provide a combination of the best of netbooks with the best of tablets are expected.</a:t>
            </a:r>
          </a:p>
          <a:p>
            <a:pPr marL="111125" indent="-111125" algn="just">
              <a:lnSpc>
                <a:spcPct val="150000"/>
              </a:lnSpc>
              <a:spcBef>
                <a:spcPts val="600"/>
              </a:spcBef>
              <a:buFont typeface="Arial" pitchFamily="34" charset="0"/>
              <a:buChar char="•"/>
              <a:defRPr/>
            </a:pPr>
            <a:r>
              <a:rPr sz="1100" smtClean="0">
                <a:solidFill>
                  <a:schemeClr val="tx1"/>
                </a:solidFill>
                <a:latin typeface="+mj-lt"/>
              </a:rPr>
              <a:t> Strong laptop sales: Laptops sales will continue to grow strongly due to a variety of new HD and graphics-related features for consumers including wireless display to beam content to TVs. Enterprise refresh cycles and an improving economy will also support strong laptop sales. </a:t>
            </a:r>
          </a:p>
        </p:txBody>
      </p:sp>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Tablets</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 Tablets</a:t>
            </a:r>
            <a:endParaRPr lang="en-US" dirty="0">
              <a:solidFill>
                <a:schemeClr val="bg1"/>
              </a:solidFill>
              <a:latin typeface="Myriad Pro"/>
              <a:ea typeface="+mj-ea"/>
              <a:cs typeface="+mj-cs"/>
            </a:endParaRPr>
          </a:p>
        </p:txBody>
      </p:sp>
      <p:sp>
        <p:nvSpPr>
          <p:cNvPr id="11" name="Rectangle 3"/>
          <p:cNvSpPr txBox="1">
            <a:spLocks noChangeArrowheads="1"/>
          </p:cNvSpPr>
          <p:nvPr/>
        </p:nvSpPr>
        <p:spPr bwMode="auto">
          <a:xfrm>
            <a:off x="152400" y="4419600"/>
            <a:ext cx="6934200" cy="15240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dirty="0" smtClean="0">
                <a:latin typeface="+mj-lt"/>
              </a:rPr>
              <a:t>Traditional Microsoft operating systems have been extended to support tablet PCs. The new series of "embedded" software has evolved and been extensively distributed since Microsoft’s declaration of support for "ubiquitous computing," resulting in Windows CE devices dominating the "Palm" in mobile business platforms. These contain field versions of office packages for word processing, spread sheets, slide shows email and internet.</a:t>
            </a: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733800" y="838200"/>
            <a:ext cx="5184775" cy="35052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a:lnSpc>
                <a:spcPct val="150000"/>
              </a:lnSpc>
              <a:spcBef>
                <a:spcPts val="600"/>
              </a:spcBef>
              <a:buFont typeface="Arial" pitchFamily="34" charset="0"/>
              <a:buChar char="•"/>
              <a:defRPr/>
            </a:pPr>
            <a:r>
              <a:rPr sz="1100" smtClean="0">
                <a:solidFill>
                  <a:schemeClr val="tx1"/>
                </a:solidFill>
                <a:latin typeface="+mj-lt"/>
              </a:rPr>
              <a:t>The industry is seeing a stalled growth. </a:t>
            </a:r>
          </a:p>
          <a:p>
            <a:pPr marL="111125" indent="-111125" algn="just">
              <a:lnSpc>
                <a:spcPct val="150000"/>
              </a:lnSpc>
              <a:spcBef>
                <a:spcPts val="600"/>
              </a:spcBef>
              <a:buFont typeface="Arial" pitchFamily="34" charset="0"/>
              <a:buChar char="•"/>
              <a:defRPr/>
            </a:pPr>
            <a:r>
              <a:rPr sz="1100" smtClean="0">
                <a:solidFill>
                  <a:schemeClr val="tx1"/>
                </a:solidFill>
                <a:latin typeface="+mj-lt"/>
              </a:rPr>
              <a:t>The worldwide PC market saw growth </a:t>
            </a:r>
            <a:r>
              <a:rPr sz="1100" b="1" smtClean="0">
                <a:solidFill>
                  <a:schemeClr val="tx1"/>
                </a:solidFill>
                <a:latin typeface="+mj-lt"/>
              </a:rPr>
              <a:t>stall in the second quarter of 2012 </a:t>
            </a:r>
            <a:r>
              <a:rPr sz="1100" smtClean="0">
                <a:solidFill>
                  <a:schemeClr val="tx1"/>
                </a:solidFill>
                <a:latin typeface="+mj-lt"/>
              </a:rPr>
              <a:t>(2Q12), with </a:t>
            </a:r>
            <a:r>
              <a:rPr sz="1100" b="1" smtClean="0">
                <a:solidFill>
                  <a:schemeClr val="tx1"/>
                </a:solidFill>
                <a:latin typeface="+mj-lt"/>
              </a:rPr>
              <a:t>shipments falling 0.1% from a year ago, </a:t>
            </a:r>
            <a:r>
              <a:rPr sz="1100" smtClean="0">
                <a:solidFill>
                  <a:schemeClr val="tx1"/>
                </a:solidFill>
                <a:latin typeface="+mj-lt"/>
              </a:rPr>
              <a:t>according to the International Data Corporation</a:t>
            </a:r>
          </a:p>
          <a:p>
            <a:pPr marL="111125" indent="-111125" algn="just">
              <a:lnSpc>
                <a:spcPct val="150000"/>
              </a:lnSpc>
              <a:spcBef>
                <a:spcPts val="600"/>
              </a:spcBef>
              <a:buFont typeface="Arial" pitchFamily="34" charset="0"/>
              <a:buChar char="•"/>
              <a:defRPr/>
            </a:pPr>
            <a:r>
              <a:rPr sz="1100" smtClean="0">
                <a:solidFill>
                  <a:schemeClr val="tx1"/>
                </a:solidFill>
                <a:latin typeface="+mj-lt"/>
              </a:rPr>
              <a:t>Part of the reason for slow 2Q12 sales </a:t>
            </a:r>
          </a:p>
          <a:p>
            <a:pPr marL="282575" indent="-165100" algn="just">
              <a:lnSpc>
                <a:spcPct val="150000"/>
              </a:lnSpc>
              <a:spcBef>
                <a:spcPts val="600"/>
              </a:spcBef>
              <a:buFont typeface="Wingdings" pitchFamily="2" charset="2"/>
              <a:buChar char="ü"/>
              <a:defRPr/>
            </a:pPr>
            <a:r>
              <a:rPr sz="1100" b="1" smtClean="0">
                <a:solidFill>
                  <a:schemeClr val="tx1"/>
                </a:solidFill>
                <a:latin typeface="+mj-lt"/>
              </a:rPr>
              <a:t>Demand from the distributors: </a:t>
            </a:r>
            <a:r>
              <a:rPr sz="1100" smtClean="0">
                <a:solidFill>
                  <a:schemeClr val="tx1"/>
                </a:solidFill>
                <a:latin typeface="+mj-lt"/>
              </a:rPr>
              <a:t>limited demand from channels that are wary of building inventory ahead of new product launches</a:t>
            </a:r>
          </a:p>
          <a:p>
            <a:pPr marL="282575" indent="-165100" algn="just">
              <a:lnSpc>
                <a:spcPct val="150000"/>
              </a:lnSpc>
              <a:spcBef>
                <a:spcPts val="600"/>
              </a:spcBef>
              <a:buFont typeface="Wingdings" pitchFamily="2" charset="2"/>
              <a:buChar char="ü"/>
              <a:defRPr/>
            </a:pPr>
            <a:r>
              <a:rPr sz="1100" b="1" smtClean="0">
                <a:solidFill>
                  <a:schemeClr val="tx1"/>
                </a:solidFill>
                <a:latin typeface="+mj-lt"/>
              </a:rPr>
              <a:t>Consumer Demand- </a:t>
            </a:r>
            <a:r>
              <a:rPr sz="1100" smtClean="0">
                <a:solidFill>
                  <a:schemeClr val="tx1"/>
                </a:solidFill>
                <a:latin typeface="+mj-lt"/>
              </a:rPr>
              <a:t>consumers remained reluctant about purchasing PCs in this environment of tech transition and soft economics</a:t>
            </a:r>
          </a:p>
          <a:p>
            <a:pPr marL="282575" indent="-165100" algn="just">
              <a:lnSpc>
                <a:spcPct val="150000"/>
              </a:lnSpc>
              <a:spcBef>
                <a:spcPts val="600"/>
              </a:spcBef>
              <a:buFont typeface="Wingdings" pitchFamily="2" charset="2"/>
              <a:buChar char="ü"/>
              <a:defRPr/>
            </a:pPr>
            <a:r>
              <a:rPr sz="1100" b="1" smtClean="0">
                <a:solidFill>
                  <a:schemeClr val="tx1"/>
                </a:solidFill>
                <a:latin typeface="+mj-lt"/>
              </a:rPr>
              <a:t>Ultrabook disapponits- </a:t>
            </a:r>
            <a:r>
              <a:rPr sz="1100" smtClean="0">
                <a:solidFill>
                  <a:schemeClr val="tx1"/>
                </a:solidFill>
                <a:latin typeface="+mj-lt"/>
              </a:rPr>
              <a:t>Ultrabooks have not yet produced a significant rise in volumes – in part due to anticipation of improvements such as Windows 8, which is expected later this year, but also due to pricing.</a:t>
            </a:r>
          </a:p>
        </p:txBody>
      </p:sp>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Stalled Growth Globally</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 Stalled Growth</a:t>
            </a:r>
            <a:r>
              <a:rPr lang="en-US" dirty="0">
                <a:solidFill>
                  <a:schemeClr val="bg1"/>
                </a:solidFill>
                <a:latin typeface="Myriad Pro"/>
                <a:ea typeface="+mj-ea"/>
                <a:cs typeface="+mj-cs"/>
              </a:rPr>
              <a:t> </a:t>
            </a:r>
            <a:r>
              <a:rPr lang="en-US" dirty="0" smtClean="0">
                <a:solidFill>
                  <a:schemeClr val="bg1"/>
                </a:solidFill>
                <a:latin typeface="Myriad Pro"/>
                <a:ea typeface="+mj-ea"/>
                <a:cs typeface="+mj-cs"/>
              </a:rPr>
              <a:t>Globally</a:t>
            </a: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9" name="Folded Corner 8"/>
          <p:cNvSpPr/>
          <p:nvPr/>
        </p:nvSpPr>
        <p:spPr>
          <a:xfrm>
            <a:off x="152400" y="5105400"/>
            <a:ext cx="8534400" cy="838200"/>
          </a:xfrm>
          <a:prstGeom prst="foldedCorner">
            <a:avLst/>
          </a:prstGeom>
          <a:solidFill>
            <a:srgbClr val="92D050"/>
          </a:solidFill>
          <a:ln w="9525">
            <a:solidFill>
              <a:schemeClr val="bg1"/>
            </a:solidFill>
            <a:round/>
            <a:headEnd/>
            <a:tailEnd/>
          </a:ln>
          <a:effectLst/>
        </p:spPr>
        <p:txBody>
          <a:bodyPr wrap="square" anchor="ctr"/>
          <a:lstStyle/>
          <a:p>
            <a:pPr algn="just">
              <a:lnSpc>
                <a:spcPct val="150000"/>
              </a:lnSpc>
              <a:defRPr/>
            </a:pPr>
            <a:r>
              <a:rPr lang="en-US" sz="1200" b="1" dirty="0" smtClean="0">
                <a:latin typeface="+mj-lt"/>
              </a:rPr>
              <a:t>Previously, periods of slower growth are followed by recovery as improving technologies make replacements as well as new purchases increase. As a result, PC shipments are expected to pick up significantly by the fourth quarter and beyond as HDD supply and pricing are normalized, Windows 8 is launched, and replacements pick up.</a:t>
            </a:r>
            <a:endParaRPr lang="en-GB" sz="1200" b="1" dirty="0" smtClean="0">
              <a:solidFill>
                <a:schemeClr val="tx1"/>
              </a:solidFill>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810000" y="838200"/>
            <a:ext cx="5184775" cy="37338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a:lnSpc>
                <a:spcPct val="150000"/>
              </a:lnSpc>
              <a:spcBef>
                <a:spcPts val="600"/>
              </a:spcBef>
              <a:buFont typeface="Arial" pitchFamily="34" charset="0"/>
              <a:buChar char="•"/>
              <a:defRPr/>
            </a:pPr>
            <a:r>
              <a:rPr sz="1100" b="1" smtClean="0">
                <a:solidFill>
                  <a:schemeClr val="tx1"/>
                </a:solidFill>
                <a:latin typeface="+mj-lt"/>
              </a:rPr>
              <a:t>United States: U.S. market shrank by 10.6% in Q2 2012. </a:t>
            </a:r>
            <a:r>
              <a:rPr sz="1100" smtClean="0">
                <a:solidFill>
                  <a:schemeClr val="tx1"/>
                </a:solidFill>
                <a:latin typeface="+mj-lt"/>
              </a:rPr>
              <a:t>Most vendors and their channel partners struggled with shrinking demand as a saturated market and lack of incentives are leading buyers to delay purchases of PCs for the time being. Among the top-tier leaders, only Lenovo managed to maintain positive momentum by growing its channel reach and being more aggressive against its well established competitors. ottom-tier vendors captured marginal demand in local communities and in regional markets; however, they too struggled with a difficult economic environment affecting local public sector entities and small businesses.</a:t>
            </a:r>
          </a:p>
          <a:p>
            <a:pPr marL="111125" indent="-111125" algn="just">
              <a:lnSpc>
                <a:spcPct val="150000"/>
              </a:lnSpc>
              <a:spcBef>
                <a:spcPts val="600"/>
              </a:spcBef>
              <a:buFont typeface="Arial" pitchFamily="34" charset="0"/>
              <a:buChar char="•"/>
              <a:defRPr/>
            </a:pPr>
            <a:r>
              <a:rPr sz="1100" b="1" smtClean="0">
                <a:solidFill>
                  <a:schemeClr val="tx1"/>
                </a:solidFill>
                <a:latin typeface="+mj-lt"/>
              </a:rPr>
              <a:t>EMEA: </a:t>
            </a:r>
            <a:r>
              <a:rPr sz="1100" smtClean="0">
                <a:solidFill>
                  <a:schemeClr val="tx1"/>
                </a:solidFill>
                <a:latin typeface="+mj-lt"/>
              </a:rPr>
              <a:t>EMEA maintained positive growth, driven by sell-in recovery in Western Europe and CEE in particular, and an easier year-on-year comparison. </a:t>
            </a:r>
            <a:r>
              <a:rPr sz="1100" b="1" smtClean="0">
                <a:solidFill>
                  <a:schemeClr val="tx1"/>
                </a:solidFill>
                <a:latin typeface="+mj-lt"/>
              </a:rPr>
              <a:t>Growth in Western Europe remained modest</a:t>
            </a:r>
            <a:r>
              <a:rPr sz="1100" smtClean="0">
                <a:solidFill>
                  <a:schemeClr val="tx1"/>
                </a:solidFill>
                <a:latin typeface="+mj-lt"/>
              </a:rPr>
              <a:t>, </a:t>
            </a:r>
            <a:r>
              <a:rPr sz="1100" b="1" smtClean="0">
                <a:solidFill>
                  <a:schemeClr val="tx1"/>
                </a:solidFill>
                <a:latin typeface="+mj-lt"/>
              </a:rPr>
              <a:t>impacted by slow consumer demand and caution from the channel ahead of the Windows 8 transition</a:t>
            </a:r>
            <a:r>
              <a:rPr sz="1100" smtClean="0">
                <a:solidFill>
                  <a:schemeClr val="tx1"/>
                </a:solidFill>
                <a:latin typeface="+mj-lt"/>
              </a:rPr>
              <a:t>, but returned to healthier levels. </a:t>
            </a:r>
            <a:r>
              <a:rPr sz="1100" b="1" smtClean="0">
                <a:solidFill>
                  <a:schemeClr val="tx1"/>
                </a:solidFill>
                <a:latin typeface="+mj-lt"/>
              </a:rPr>
              <a:t>Strong demand supported an even faster recovery in the CEE region</a:t>
            </a:r>
            <a:r>
              <a:rPr sz="1100" smtClean="0">
                <a:solidFill>
                  <a:schemeClr val="tx1"/>
                </a:solidFill>
                <a:latin typeface="+mj-lt"/>
              </a:rPr>
              <a:t>, while the MEA region also maintained positive trends</a:t>
            </a:r>
          </a:p>
        </p:txBody>
      </p:sp>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Regional growth trend</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 Regional growth trend</a:t>
            </a:r>
            <a:endParaRPr lang="en-US" dirty="0">
              <a:solidFill>
                <a:schemeClr val="bg1"/>
              </a:solidFill>
              <a:latin typeface="Myriad Pro"/>
              <a:ea typeface="+mj-ea"/>
              <a:cs typeface="+mj-cs"/>
            </a:endParaRP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1" name="Rectangle 3"/>
          <p:cNvSpPr txBox="1">
            <a:spLocks noChangeArrowheads="1"/>
          </p:cNvSpPr>
          <p:nvPr/>
        </p:nvSpPr>
        <p:spPr bwMode="auto">
          <a:xfrm>
            <a:off x="228600" y="4724400"/>
            <a:ext cx="8458199" cy="15240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b="1" dirty="0" smtClean="0">
                <a:latin typeface="+mj-lt"/>
              </a:rPr>
              <a:t>Japan :  </a:t>
            </a:r>
            <a:r>
              <a:rPr lang="en-US" sz="1100" dirty="0" smtClean="0">
                <a:latin typeface="+mj-lt"/>
              </a:rPr>
              <a:t>Maintained positive growth in 2Q12 despite slowing from the first quarter. Commercial demand was reasonably solid despite the seasonal second quarter low and a smaller impact of recovery from last year's quake damage</a:t>
            </a:r>
            <a:endParaRPr kumimoji="0" lang="en-US" sz="1100" i="0" u="none" strike="noStrike" kern="1200" cap="none" spc="0" normalizeH="0" baseline="0" noProof="0" dirty="0" smtClean="0">
              <a:ln>
                <a:noFill/>
              </a:ln>
              <a:solidFill>
                <a:schemeClr val="tx1"/>
              </a:solidFill>
              <a:effectLst/>
              <a:uLnTx/>
              <a:uFillTx/>
              <a:latin typeface="+mj-lt"/>
              <a:ea typeface="+mn-ea"/>
              <a:cs typeface="+mn-cs"/>
            </a:endParaRPr>
          </a:p>
          <a:p>
            <a:pPr marL="111125" indent="-111125" algn="just" eaLnBrk="0" hangingPunct="0">
              <a:lnSpc>
                <a:spcPct val="150000"/>
              </a:lnSpc>
              <a:spcBef>
                <a:spcPts val="600"/>
              </a:spcBef>
              <a:buFont typeface="Arial" pitchFamily="34" charset="0"/>
              <a:buChar char="•"/>
              <a:defRPr/>
            </a:pPr>
            <a:r>
              <a:rPr lang="en-US" sz="1100" b="1" dirty="0" smtClean="0">
                <a:latin typeface="+mj-lt"/>
              </a:rPr>
              <a:t>Asia/Pacific (excluding Japan) : </a:t>
            </a:r>
            <a:r>
              <a:rPr lang="en-US" sz="1100" dirty="0" smtClean="0">
                <a:latin typeface="+mj-lt"/>
              </a:rPr>
              <a:t>The region also saw growth drop slightly below zero, thereby removing a key driver of global growth. Slower shipments in China and India were major factors, but other key markets also were slightly below expectations. Lenovo once again outgrew the market, but it too saw a much slower pace of growth.</a:t>
            </a:r>
            <a:endParaRPr kumimoji="0" lang="en-US" sz="11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E200C3C-FAF2-4852-88A5-E5568CFB4E94}" type="slidenum">
              <a:rPr lang="en-US" smtClean="0"/>
              <a:pPr>
                <a:defRPr/>
              </a:pPr>
              <a:t>3</a:t>
            </a:fld>
            <a:endParaRPr lang="en-US" dirty="0"/>
          </a:p>
        </p:txBody>
      </p:sp>
      <p:sp>
        <p:nvSpPr>
          <p:cNvPr id="6"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Platforms MI</a:t>
            </a:r>
            <a:br>
              <a:rPr sz="2000" b="1" smtClean="0">
                <a:solidFill>
                  <a:srgbClr val="FFFFFF"/>
                </a:solidFill>
                <a:latin typeface="Myriad Pro"/>
              </a:rPr>
            </a:br>
            <a:r>
              <a:rPr sz="2000" smtClean="0">
                <a:solidFill>
                  <a:srgbClr val="FFFFFF"/>
                </a:solidFill>
                <a:latin typeface="Myriad Pro"/>
              </a:rPr>
              <a:t>Summary </a:t>
            </a:r>
            <a:endParaRPr sz="1800" smtClean="0">
              <a:latin typeface="Myriad Pro"/>
            </a:endParaRPr>
          </a:p>
        </p:txBody>
      </p:sp>
      <p:sp>
        <p:nvSpPr>
          <p:cNvPr id="7" name="Rectangle 6"/>
          <p:cNvSpPr/>
          <p:nvPr/>
        </p:nvSpPr>
        <p:spPr>
          <a:xfrm>
            <a:off x="152400" y="914400"/>
            <a:ext cx="1066800" cy="548640"/>
          </a:xfrm>
          <a:prstGeom prst="rect">
            <a:avLst/>
          </a:prstGeom>
          <a:solidFill>
            <a:srgbClr val="00B0F0"/>
          </a:solidFill>
          <a:ln>
            <a:noFill/>
          </a:ln>
        </p:spPr>
        <p:txBody>
          <a:bodyPr wrap="square" anchor="ctr">
            <a:noAutofit/>
          </a:bodyPr>
          <a:lstStyle/>
          <a:p>
            <a:pPr algn="ctr">
              <a:defRPr/>
            </a:pPr>
            <a:r>
              <a:rPr lang="en-US" sz="1400" b="1" dirty="0" smtClean="0">
                <a:solidFill>
                  <a:schemeClr val="bg1"/>
                </a:solidFill>
                <a:latin typeface="+mj-lt"/>
              </a:rPr>
              <a:t>Market Overview </a:t>
            </a:r>
          </a:p>
        </p:txBody>
      </p:sp>
      <p:sp>
        <p:nvSpPr>
          <p:cNvPr id="8" name="AutoShape 7"/>
          <p:cNvSpPr>
            <a:spLocks noChangeArrowheads="1"/>
          </p:cNvSpPr>
          <p:nvPr/>
        </p:nvSpPr>
        <p:spPr bwMode="auto">
          <a:xfrm>
            <a:off x="1219200" y="762000"/>
            <a:ext cx="7772400" cy="9144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20000"/>
              </a:lnSpc>
              <a:buFont typeface="Arial" pitchFamily="34" charset="0"/>
              <a:buChar char="•"/>
            </a:pPr>
            <a:r>
              <a:rPr lang="en-US" sz="1100" dirty="0" smtClean="0">
                <a:latin typeface="+mj-lt"/>
              </a:rPr>
              <a:t>The computer hardware market </a:t>
            </a:r>
            <a:r>
              <a:rPr lang="en-US" sz="1100" dirty="0" smtClean="0">
                <a:solidFill>
                  <a:prstClr val="black"/>
                </a:solidFill>
                <a:latin typeface="Calibri"/>
              </a:rPr>
              <a:t>had </a:t>
            </a:r>
            <a:r>
              <a:rPr lang="en-US" sz="1100" b="1" dirty="0" smtClean="0">
                <a:solidFill>
                  <a:prstClr val="black"/>
                </a:solidFill>
                <a:latin typeface="Calibri"/>
              </a:rPr>
              <a:t>total revenues of $176.2 billion in 2011, </a:t>
            </a:r>
            <a:r>
              <a:rPr lang="en-US" sz="1100" dirty="0" smtClean="0">
                <a:solidFill>
                  <a:prstClr val="black"/>
                </a:solidFill>
                <a:latin typeface="Calibri"/>
              </a:rPr>
              <a:t>and in </a:t>
            </a:r>
            <a:r>
              <a:rPr lang="en-US" sz="1100" b="1" dirty="0" smtClean="0">
                <a:solidFill>
                  <a:prstClr val="black"/>
                </a:solidFill>
                <a:latin typeface="Calibri"/>
              </a:rPr>
              <a:t>2016 forecasted to have a value of $225.1 billion</a:t>
            </a:r>
          </a:p>
          <a:p>
            <a:pPr marL="112713" indent="-112713" algn="just">
              <a:lnSpc>
                <a:spcPct val="120000"/>
              </a:lnSpc>
              <a:buFont typeface="Arial" pitchFamily="34" charset="0"/>
              <a:buChar char="•"/>
            </a:pPr>
            <a:r>
              <a:rPr lang="en-US" sz="1100" dirty="0" smtClean="0">
                <a:solidFill>
                  <a:prstClr val="black"/>
                </a:solidFill>
                <a:latin typeface="Calibri"/>
              </a:rPr>
              <a:t>The Hard Disk Drive industry is recovering from the Thailand flood in 2011 and</a:t>
            </a:r>
            <a:r>
              <a:rPr lang="en-US" sz="1100" b="1" dirty="0" smtClean="0">
                <a:solidFill>
                  <a:prstClr val="black"/>
                </a:solidFill>
                <a:latin typeface="Calibri"/>
              </a:rPr>
              <a:t> the High price is mainly driving the industry revenue. </a:t>
            </a:r>
            <a:r>
              <a:rPr lang="en-US" sz="1100" dirty="0" smtClean="0">
                <a:solidFill>
                  <a:prstClr val="black"/>
                </a:solidFill>
                <a:latin typeface="Calibri"/>
              </a:rPr>
              <a:t>In addition to that the industry player is also enjoying </a:t>
            </a:r>
            <a:r>
              <a:rPr lang="en-US" sz="1100" b="1" dirty="0" smtClean="0">
                <a:solidFill>
                  <a:prstClr val="black"/>
                </a:solidFill>
                <a:latin typeface="Calibri"/>
              </a:rPr>
              <a:t>rise in gross margins and operating margins</a:t>
            </a:r>
            <a:endParaRPr lang="en-US" sz="1100" b="1" dirty="0" smtClean="0">
              <a:latin typeface="+mj-lt"/>
            </a:endParaRPr>
          </a:p>
        </p:txBody>
      </p:sp>
      <p:sp>
        <p:nvSpPr>
          <p:cNvPr id="9" name="Rectangle 8"/>
          <p:cNvSpPr/>
          <p:nvPr/>
        </p:nvSpPr>
        <p:spPr>
          <a:xfrm>
            <a:off x="152400" y="1914728"/>
            <a:ext cx="1066800" cy="548640"/>
          </a:xfrm>
          <a:prstGeom prst="rect">
            <a:avLst/>
          </a:prstGeom>
          <a:solidFill>
            <a:srgbClr val="00B0F0"/>
          </a:solidFill>
          <a:ln>
            <a:noFill/>
          </a:ln>
        </p:spPr>
        <p:txBody>
          <a:bodyPr wrap="square" lIns="0" rIns="0" anchor="ctr">
            <a:noAutofit/>
          </a:bodyPr>
          <a:lstStyle/>
          <a:p>
            <a:pPr algn="ctr">
              <a:defRPr/>
            </a:pPr>
            <a:r>
              <a:rPr lang="en-US" sz="1400" b="1" dirty="0" smtClean="0">
                <a:solidFill>
                  <a:schemeClr val="bg1"/>
                </a:solidFill>
                <a:latin typeface="+mj-lt"/>
              </a:rPr>
              <a:t>Competitive Landscape</a:t>
            </a:r>
          </a:p>
        </p:txBody>
      </p:sp>
      <p:sp>
        <p:nvSpPr>
          <p:cNvPr id="10" name="AutoShape 7"/>
          <p:cNvSpPr>
            <a:spLocks noChangeArrowheads="1"/>
          </p:cNvSpPr>
          <p:nvPr/>
        </p:nvSpPr>
        <p:spPr bwMode="auto">
          <a:xfrm>
            <a:off x="1219200" y="1752600"/>
            <a:ext cx="7772400" cy="9144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20000"/>
              </a:lnSpc>
              <a:buFont typeface="Arial" pitchFamily="34" charset="0"/>
              <a:buChar char="•"/>
            </a:pPr>
            <a:r>
              <a:rPr lang="en-US" sz="1100" b="1" dirty="0" smtClean="0">
                <a:latin typeface="+mj-lt"/>
              </a:rPr>
              <a:t>HP is holding its’ market leader position </a:t>
            </a:r>
            <a:r>
              <a:rPr lang="en-US" sz="1100" dirty="0" smtClean="0">
                <a:latin typeface="+mj-lt"/>
              </a:rPr>
              <a:t>for consecutive 5 years now with a </a:t>
            </a:r>
            <a:r>
              <a:rPr lang="en-US" sz="1100" b="1" dirty="0" smtClean="0">
                <a:latin typeface="+mj-lt"/>
              </a:rPr>
              <a:t>global market share of 17.9%</a:t>
            </a:r>
          </a:p>
          <a:p>
            <a:pPr marL="112713" indent="-112713" algn="just">
              <a:lnSpc>
                <a:spcPct val="120000"/>
              </a:lnSpc>
              <a:buFont typeface="Arial" pitchFamily="34" charset="0"/>
              <a:buChar char="•"/>
            </a:pPr>
            <a:r>
              <a:rPr lang="en-US" sz="1100" b="1" dirty="0" smtClean="0">
                <a:latin typeface="+mj-lt"/>
              </a:rPr>
              <a:t>Lenovo has </a:t>
            </a:r>
            <a:r>
              <a:rPr lang="en-US" sz="1100" dirty="0" smtClean="0">
                <a:latin typeface="+mj-lt"/>
              </a:rPr>
              <a:t>caught up to the </a:t>
            </a:r>
            <a:r>
              <a:rPr lang="en-US" sz="1100" b="1" dirty="0" smtClean="0">
                <a:latin typeface="+mj-lt"/>
              </a:rPr>
              <a:t>second position with 13% market share</a:t>
            </a:r>
          </a:p>
          <a:p>
            <a:pPr marL="112713" indent="-112713" algn="just">
              <a:lnSpc>
                <a:spcPct val="120000"/>
              </a:lnSpc>
              <a:buFont typeface="Arial" pitchFamily="34" charset="0"/>
              <a:buChar char="•"/>
            </a:pPr>
            <a:r>
              <a:rPr lang="en-GB" sz="1100" dirty="0" smtClean="0">
                <a:solidFill>
                  <a:prstClr val="black"/>
                </a:solidFill>
                <a:latin typeface="Calibri"/>
              </a:rPr>
              <a:t>Key developments in recent years have been the battle for the top spot between Dell and HP, the rise of Asus, and the dwindling share of PCs sold by companies outside of the top five</a:t>
            </a:r>
            <a:endParaRPr lang="en-US" sz="1100" dirty="0" smtClean="0">
              <a:latin typeface="+mj-lt"/>
            </a:endParaRPr>
          </a:p>
        </p:txBody>
      </p:sp>
      <p:sp>
        <p:nvSpPr>
          <p:cNvPr id="12" name="Rectangle 11"/>
          <p:cNvSpPr/>
          <p:nvPr/>
        </p:nvSpPr>
        <p:spPr>
          <a:xfrm>
            <a:off x="152400" y="2915056"/>
            <a:ext cx="1066800" cy="548640"/>
          </a:xfrm>
          <a:prstGeom prst="rect">
            <a:avLst/>
          </a:prstGeom>
          <a:solidFill>
            <a:srgbClr val="00B0F0"/>
          </a:solidFill>
          <a:ln>
            <a:noFill/>
          </a:ln>
        </p:spPr>
        <p:txBody>
          <a:bodyPr wrap="square" lIns="0" rIns="0" anchor="ctr">
            <a:noAutofit/>
          </a:bodyPr>
          <a:lstStyle/>
          <a:p>
            <a:pPr algn="ctr">
              <a:defRPr/>
            </a:pPr>
            <a:r>
              <a:rPr lang="en-US" sz="1400" b="1" dirty="0" smtClean="0">
                <a:solidFill>
                  <a:schemeClr val="bg1"/>
                </a:solidFill>
                <a:latin typeface="+mj-lt"/>
              </a:rPr>
              <a:t>Contract Analysis</a:t>
            </a:r>
          </a:p>
        </p:txBody>
      </p:sp>
      <p:sp>
        <p:nvSpPr>
          <p:cNvPr id="13" name="AutoShape 7"/>
          <p:cNvSpPr>
            <a:spLocks noChangeArrowheads="1"/>
          </p:cNvSpPr>
          <p:nvPr/>
        </p:nvSpPr>
        <p:spPr bwMode="auto">
          <a:xfrm>
            <a:off x="1219200" y="2743200"/>
            <a:ext cx="7772400" cy="9144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lvl="0" indent="-112713" algn="just">
              <a:lnSpc>
                <a:spcPct val="120000"/>
              </a:lnSpc>
              <a:buFont typeface="Arial" pitchFamily="34" charset="0"/>
              <a:buChar char="•"/>
            </a:pPr>
            <a:r>
              <a:rPr lang="en-US" sz="1100" dirty="0" smtClean="0">
                <a:latin typeface="+mj-lt"/>
              </a:rPr>
              <a:t>The </a:t>
            </a:r>
            <a:r>
              <a:rPr lang="en-US" sz="1100" b="1" dirty="0" smtClean="0">
                <a:latin typeface="+mj-lt"/>
              </a:rPr>
              <a:t>number of contracts signed </a:t>
            </a:r>
            <a:r>
              <a:rPr lang="en-US" sz="1100" dirty="0" smtClean="0">
                <a:latin typeface="+mj-lt"/>
              </a:rPr>
              <a:t>and </a:t>
            </a:r>
            <a:r>
              <a:rPr lang="en-US" sz="1100" b="1" dirty="0" smtClean="0">
                <a:latin typeface="+mj-lt"/>
              </a:rPr>
              <a:t>the high valued contracts </a:t>
            </a:r>
            <a:r>
              <a:rPr lang="en-US" sz="1100" dirty="0" smtClean="0">
                <a:latin typeface="+mj-lt"/>
              </a:rPr>
              <a:t>have </a:t>
            </a:r>
            <a:r>
              <a:rPr lang="en-US" sz="1100" b="1" dirty="0" smtClean="0">
                <a:latin typeface="+mj-lt"/>
              </a:rPr>
              <a:t>dropped significantly </a:t>
            </a:r>
            <a:r>
              <a:rPr lang="en-US" sz="1100" dirty="0" smtClean="0">
                <a:latin typeface="+mj-lt"/>
              </a:rPr>
              <a:t>after  signing of a high number of contracts in 2009</a:t>
            </a:r>
          </a:p>
          <a:p>
            <a:pPr marL="112713" lvl="0" indent="-112713" algn="just">
              <a:lnSpc>
                <a:spcPct val="120000"/>
              </a:lnSpc>
              <a:buFont typeface="Arial" pitchFamily="34" charset="0"/>
              <a:buChar char="•"/>
            </a:pPr>
            <a:r>
              <a:rPr lang="en-US" sz="1100" dirty="0" smtClean="0">
                <a:latin typeface="+mj-lt"/>
              </a:rPr>
              <a:t>The </a:t>
            </a:r>
            <a:r>
              <a:rPr lang="en-US" sz="1100" b="1" dirty="0" smtClean="0">
                <a:latin typeface="+mj-lt"/>
              </a:rPr>
              <a:t>prevalent pricing methodology </a:t>
            </a:r>
            <a:r>
              <a:rPr lang="en-US" sz="1100" dirty="0" smtClean="0">
                <a:latin typeface="+mj-lt"/>
              </a:rPr>
              <a:t>in the industry is </a:t>
            </a:r>
            <a:r>
              <a:rPr lang="en-US" sz="1100" b="1" dirty="0" smtClean="0">
                <a:latin typeface="+mj-lt"/>
              </a:rPr>
              <a:t>Fixed Price methodology</a:t>
            </a:r>
          </a:p>
          <a:p>
            <a:pPr marL="112713" lvl="0" indent="-112713" algn="just">
              <a:lnSpc>
                <a:spcPct val="120000"/>
              </a:lnSpc>
              <a:buFont typeface="Arial" pitchFamily="34" charset="0"/>
              <a:buChar char="•"/>
            </a:pPr>
            <a:r>
              <a:rPr lang="en-US" sz="1100" dirty="0" smtClean="0">
                <a:latin typeface="+mj-lt"/>
              </a:rPr>
              <a:t>But </a:t>
            </a:r>
            <a:r>
              <a:rPr lang="en-US" sz="1100" b="1" dirty="0" smtClean="0">
                <a:latin typeface="+mj-lt"/>
              </a:rPr>
              <a:t>Combination Based pricing </a:t>
            </a:r>
            <a:r>
              <a:rPr lang="en-US" sz="1100" dirty="0" smtClean="0">
                <a:latin typeface="+mj-lt"/>
              </a:rPr>
              <a:t>has generally </a:t>
            </a:r>
            <a:r>
              <a:rPr lang="en-US" sz="1100" b="1" dirty="0" smtClean="0">
                <a:latin typeface="+mj-lt"/>
              </a:rPr>
              <a:t>higher average deal </a:t>
            </a:r>
            <a:r>
              <a:rPr lang="en-US" sz="1100" dirty="0" smtClean="0">
                <a:latin typeface="+mj-lt"/>
              </a:rPr>
              <a:t>value as compared to others  </a:t>
            </a:r>
          </a:p>
        </p:txBody>
      </p:sp>
      <p:sp>
        <p:nvSpPr>
          <p:cNvPr id="14" name="Rectangle 13"/>
          <p:cNvSpPr/>
          <p:nvPr/>
        </p:nvSpPr>
        <p:spPr>
          <a:xfrm>
            <a:off x="152400" y="4060648"/>
            <a:ext cx="1066800" cy="548640"/>
          </a:xfrm>
          <a:prstGeom prst="rect">
            <a:avLst/>
          </a:prstGeom>
          <a:solidFill>
            <a:srgbClr val="00B0F0"/>
          </a:solidFill>
          <a:ln>
            <a:noFill/>
          </a:ln>
        </p:spPr>
        <p:txBody>
          <a:bodyPr wrap="square" lIns="0" rIns="0" anchor="ctr">
            <a:noAutofit/>
          </a:bodyPr>
          <a:lstStyle/>
          <a:p>
            <a:pPr algn="ctr">
              <a:defRPr/>
            </a:pPr>
            <a:r>
              <a:rPr lang="en-US" sz="1400" b="1" dirty="0" smtClean="0">
                <a:solidFill>
                  <a:schemeClr val="bg1"/>
                </a:solidFill>
                <a:latin typeface="+mj-lt"/>
              </a:rPr>
              <a:t>Business Trends</a:t>
            </a:r>
          </a:p>
        </p:txBody>
      </p:sp>
      <p:sp>
        <p:nvSpPr>
          <p:cNvPr id="15" name="AutoShape 7"/>
          <p:cNvSpPr>
            <a:spLocks noChangeArrowheads="1"/>
          </p:cNvSpPr>
          <p:nvPr/>
        </p:nvSpPr>
        <p:spPr bwMode="auto">
          <a:xfrm>
            <a:off x="1219200" y="3733800"/>
            <a:ext cx="7772400" cy="11430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20000"/>
              </a:lnSpc>
              <a:buFont typeface="Arial" pitchFamily="34" charset="0"/>
              <a:buChar char="•"/>
            </a:pPr>
            <a:r>
              <a:rPr lang="en-US" sz="1100" dirty="0" smtClean="0">
                <a:latin typeface="+mj-lt"/>
              </a:rPr>
              <a:t>The worldwide PC market saw </a:t>
            </a:r>
            <a:r>
              <a:rPr lang="en-US" sz="1100" b="1" dirty="0" smtClean="0">
                <a:latin typeface="+mj-lt"/>
              </a:rPr>
              <a:t>growth stall in the second quarter of 2012</a:t>
            </a:r>
            <a:r>
              <a:rPr lang="en-US" sz="1100" dirty="0" smtClean="0">
                <a:latin typeface="+mj-lt"/>
              </a:rPr>
              <a:t>, with </a:t>
            </a:r>
            <a:r>
              <a:rPr lang="en-US" sz="1100" b="1" dirty="0" smtClean="0">
                <a:latin typeface="+mj-lt"/>
              </a:rPr>
              <a:t>shipments falling 0.1% </a:t>
            </a:r>
            <a:r>
              <a:rPr lang="en-US" sz="1100" dirty="0" smtClean="0">
                <a:latin typeface="+mj-lt"/>
              </a:rPr>
              <a:t>from a year ago mainly due to  </a:t>
            </a:r>
            <a:r>
              <a:rPr lang="en-US" sz="1100" b="1" dirty="0" smtClean="0">
                <a:latin typeface="+mj-lt"/>
              </a:rPr>
              <a:t>drop in distributor and consumer demand and also because </a:t>
            </a:r>
            <a:r>
              <a:rPr lang="en-US" sz="1100" b="1" dirty="0" err="1" smtClean="0">
                <a:latin typeface="+mj-lt"/>
              </a:rPr>
              <a:t>Ultrabook</a:t>
            </a:r>
            <a:r>
              <a:rPr lang="en-US" sz="1100" b="1" dirty="0" smtClean="0">
                <a:latin typeface="+mj-lt"/>
              </a:rPr>
              <a:t> demand did not meet the expectation</a:t>
            </a:r>
          </a:p>
          <a:p>
            <a:pPr marL="112713" lvl="0" indent="-112713" algn="just">
              <a:lnSpc>
                <a:spcPct val="120000"/>
              </a:lnSpc>
              <a:buFont typeface="Arial" pitchFamily="34" charset="0"/>
              <a:buChar char="•"/>
            </a:pPr>
            <a:r>
              <a:rPr lang="en-US" sz="1100" dirty="0" smtClean="0">
                <a:latin typeface="+mj-lt"/>
              </a:rPr>
              <a:t>Economic conditions and moderation in storage spending will drive down market valuations, creating opportunity for financially </a:t>
            </a:r>
            <a:r>
              <a:rPr lang="en-US" sz="1100" b="1" dirty="0" smtClean="0">
                <a:latin typeface="+mj-lt"/>
              </a:rPr>
              <a:t>attractive acquisitions </a:t>
            </a:r>
          </a:p>
          <a:p>
            <a:pPr marL="112713" lvl="0" indent="-112713" algn="just">
              <a:lnSpc>
                <a:spcPct val="120000"/>
              </a:lnSpc>
              <a:buFont typeface="Arial" pitchFamily="34" charset="0"/>
              <a:buChar char="•"/>
            </a:pPr>
            <a:r>
              <a:rPr lang="en-US" sz="1100" dirty="0" smtClean="0">
                <a:latin typeface="+mj-lt"/>
              </a:rPr>
              <a:t>Future demand is expected to be driven by </a:t>
            </a:r>
            <a:r>
              <a:rPr lang="en-US" sz="1100" b="1" dirty="0" smtClean="0">
                <a:latin typeface="+mj-lt"/>
              </a:rPr>
              <a:t>tablet and light weight laptops</a:t>
            </a:r>
          </a:p>
        </p:txBody>
      </p:sp>
      <p:sp>
        <p:nvSpPr>
          <p:cNvPr id="16" name="Rectangle 15"/>
          <p:cNvSpPr/>
          <p:nvPr/>
        </p:nvSpPr>
        <p:spPr>
          <a:xfrm>
            <a:off x="152400" y="5013960"/>
            <a:ext cx="1066800" cy="548640"/>
          </a:xfrm>
          <a:prstGeom prst="rect">
            <a:avLst/>
          </a:prstGeom>
          <a:solidFill>
            <a:srgbClr val="00B0F0"/>
          </a:solidFill>
          <a:ln>
            <a:noFill/>
          </a:ln>
        </p:spPr>
        <p:txBody>
          <a:bodyPr wrap="square" lIns="0" rIns="0" anchor="ctr">
            <a:noAutofit/>
          </a:bodyPr>
          <a:lstStyle/>
          <a:p>
            <a:pPr algn="ctr">
              <a:defRPr/>
            </a:pPr>
            <a:r>
              <a:rPr lang="en-US" sz="1400" b="1" dirty="0" smtClean="0">
                <a:solidFill>
                  <a:schemeClr val="bg1"/>
                </a:solidFill>
                <a:latin typeface="+mj-lt"/>
              </a:rPr>
              <a:t>Technology Trends</a:t>
            </a:r>
          </a:p>
        </p:txBody>
      </p:sp>
      <p:sp>
        <p:nvSpPr>
          <p:cNvPr id="17" name="AutoShape 7"/>
          <p:cNvSpPr>
            <a:spLocks noChangeArrowheads="1"/>
          </p:cNvSpPr>
          <p:nvPr/>
        </p:nvSpPr>
        <p:spPr bwMode="auto">
          <a:xfrm>
            <a:off x="1219200" y="4953000"/>
            <a:ext cx="7772400" cy="6858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20000"/>
              </a:lnSpc>
              <a:buFont typeface="Arial" pitchFamily="34" charset="0"/>
              <a:buChar char="•"/>
            </a:pPr>
            <a:r>
              <a:rPr lang="en-US" sz="1100" dirty="0" smtClean="0">
                <a:latin typeface="+mj-lt"/>
              </a:rPr>
              <a:t>The expected technology trend in coming years- </a:t>
            </a:r>
            <a:r>
              <a:rPr lang="en-US" sz="1100" b="1" dirty="0" smtClean="0">
                <a:latin typeface="+mj-lt"/>
              </a:rPr>
              <a:t>Cloud storage, cloud computing, new interfaces technology, rise of NAND memory drivers, virtualization and  Servers and Storage Convergence</a:t>
            </a:r>
          </a:p>
        </p:txBody>
      </p:sp>
      <p:sp>
        <p:nvSpPr>
          <p:cNvPr id="18" name="Rectangle 17"/>
          <p:cNvSpPr/>
          <p:nvPr/>
        </p:nvSpPr>
        <p:spPr>
          <a:xfrm>
            <a:off x="152400" y="5775960"/>
            <a:ext cx="1066800" cy="548640"/>
          </a:xfrm>
          <a:prstGeom prst="rect">
            <a:avLst/>
          </a:prstGeom>
          <a:solidFill>
            <a:srgbClr val="00B0F0"/>
          </a:solidFill>
          <a:ln>
            <a:noFill/>
          </a:ln>
        </p:spPr>
        <p:txBody>
          <a:bodyPr wrap="square" lIns="0" rIns="0" anchor="ctr">
            <a:noAutofit/>
          </a:bodyPr>
          <a:lstStyle/>
          <a:p>
            <a:pPr algn="ctr">
              <a:defRPr/>
            </a:pPr>
            <a:r>
              <a:rPr lang="en-US" sz="1400" b="1" dirty="0" smtClean="0">
                <a:solidFill>
                  <a:schemeClr val="bg1"/>
                </a:solidFill>
                <a:latin typeface="+mj-lt"/>
              </a:rPr>
              <a:t>Market Drivers</a:t>
            </a:r>
          </a:p>
        </p:txBody>
      </p:sp>
      <p:sp>
        <p:nvSpPr>
          <p:cNvPr id="19" name="AutoShape 7"/>
          <p:cNvSpPr>
            <a:spLocks noChangeArrowheads="1"/>
          </p:cNvSpPr>
          <p:nvPr/>
        </p:nvSpPr>
        <p:spPr bwMode="auto">
          <a:xfrm>
            <a:off x="1219200" y="5715000"/>
            <a:ext cx="7772400" cy="6858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20000"/>
              </a:lnSpc>
              <a:buFont typeface="Arial" pitchFamily="34" charset="0"/>
              <a:buChar char="•"/>
            </a:pPr>
            <a:r>
              <a:rPr lang="en-US" sz="1100" b="1" dirty="0" smtClean="0">
                <a:latin typeface="+mj-lt"/>
              </a:rPr>
              <a:t>Cloud Storage, virtualization, Integration of management software, Inventory Management, External Supply Chain Collaboration </a:t>
            </a:r>
            <a:r>
              <a:rPr lang="en-US" sz="1100" dirty="0" smtClean="0">
                <a:latin typeface="+mj-lt"/>
              </a:rPr>
              <a:t>will be the focus in the industry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30</a:t>
            </a:fld>
            <a:endParaRPr lang="en-US" dirty="0"/>
          </a:p>
        </p:txBody>
      </p:sp>
      <p:sp>
        <p:nvSpPr>
          <p:cNvPr id="9219" name="Title 1"/>
          <p:cNvSpPr>
            <a:spLocks noGrp="1"/>
          </p:cNvSpPr>
          <p:nvPr>
            <p:ph type="title"/>
          </p:nvPr>
        </p:nvSpPr>
        <p:spPr>
          <a:xfrm>
            <a:off x="1279525" y="1"/>
            <a:ext cx="7467600" cy="630238"/>
          </a:xfrm>
        </p:spPr>
        <p:txBody>
          <a:bodyPr anchor="t"/>
          <a:lstStyle/>
          <a:p>
            <a:pPr eaLnBrk="1" hangingPunct="1"/>
            <a:r>
              <a:rPr sz="2000" b="1" smtClean="0">
                <a:latin typeface="Myriad Pro"/>
              </a:rPr>
              <a:t>Global Computer Platforms MI</a:t>
            </a:r>
          </a:p>
        </p:txBody>
      </p:sp>
      <p:sp>
        <p:nvSpPr>
          <p:cNvPr id="79" name="Rounded Rectangle 78"/>
          <p:cNvSpPr/>
          <p:nvPr/>
        </p:nvSpPr>
        <p:spPr>
          <a:xfrm>
            <a:off x="533400" y="5638800"/>
            <a:ext cx="8077200" cy="609600"/>
          </a:xfrm>
          <a:prstGeom prst="roundRect">
            <a:avLst/>
          </a:prstGeom>
          <a:solidFill>
            <a:srgbClr val="FDF7D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i="1" dirty="0" smtClean="0">
                <a:solidFill>
                  <a:srgbClr val="000000"/>
                </a:solidFill>
                <a:latin typeface="+mj-lt"/>
                <a:cs typeface="Times New Roman" pitchFamily="18" charset="0"/>
              </a:rPr>
              <a:t>Disclaimer: </a:t>
            </a:r>
          </a:p>
          <a:p>
            <a:pPr marL="117475" lvl="0" indent="-117475">
              <a:spcBef>
                <a:spcPts val="400"/>
              </a:spcBef>
              <a:defRPr/>
            </a:pPr>
            <a:r>
              <a:rPr lang="en-US" sz="1100" i="1" dirty="0" smtClean="0">
                <a:solidFill>
                  <a:srgbClr val="000000"/>
                </a:solidFill>
                <a:latin typeface="+mj-lt"/>
              </a:rPr>
              <a:t>The information presented in this report is based on data available in the public domain. If you find that it is incorrect, please let us know.</a:t>
            </a:r>
          </a:p>
        </p:txBody>
      </p:sp>
      <p:sp>
        <p:nvSpPr>
          <p:cNvPr id="14" name="Rectangle 13">
            <a:hlinkClick r:id="rId3" action="ppaction://hlinksldjump"/>
          </p:cNvPr>
          <p:cNvSpPr/>
          <p:nvPr/>
        </p:nvSpPr>
        <p:spPr>
          <a:xfrm>
            <a:off x="4495800" y="1170349"/>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Key Trends in Computer Platform Industry</a:t>
            </a:r>
          </a:p>
        </p:txBody>
      </p:sp>
      <p:sp>
        <p:nvSpPr>
          <p:cNvPr id="15" name="Rectangle 14">
            <a:hlinkClick r:id="rId3" action="ppaction://hlinksldjump"/>
          </p:cNvPr>
          <p:cNvSpPr/>
          <p:nvPr/>
        </p:nvSpPr>
        <p:spPr>
          <a:xfrm>
            <a:off x="4495800" y="1579070"/>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Virtualization</a:t>
            </a:r>
          </a:p>
        </p:txBody>
      </p:sp>
      <p:sp>
        <p:nvSpPr>
          <p:cNvPr id="16" name="Rectangle 15">
            <a:hlinkClick r:id="rId3" action="ppaction://hlinksldjump"/>
          </p:cNvPr>
          <p:cNvSpPr/>
          <p:nvPr/>
        </p:nvSpPr>
        <p:spPr>
          <a:xfrm>
            <a:off x="4495800" y="1986575"/>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Cloud Computing</a:t>
            </a:r>
          </a:p>
        </p:txBody>
      </p:sp>
      <p:sp>
        <p:nvSpPr>
          <p:cNvPr id="18" name="Rectangle 17">
            <a:hlinkClick r:id="rId3" action="ppaction://hlinksldjump"/>
          </p:cNvPr>
          <p:cNvSpPr/>
          <p:nvPr/>
        </p:nvSpPr>
        <p:spPr>
          <a:xfrm>
            <a:off x="4495800" y="2387007"/>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Many Core Processor</a:t>
            </a:r>
          </a:p>
        </p:txBody>
      </p:sp>
      <p:sp>
        <p:nvSpPr>
          <p:cNvPr id="19" name="Rectangle 18">
            <a:hlinkClick r:id="rId3" action="ppaction://hlinksldjump"/>
          </p:cNvPr>
          <p:cNvSpPr/>
          <p:nvPr/>
        </p:nvSpPr>
        <p:spPr>
          <a:xfrm>
            <a:off x="4495800" y="2795728"/>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Mobile Computing &amp; Mobile Hardware</a:t>
            </a:r>
          </a:p>
        </p:txBody>
      </p:sp>
      <p:sp>
        <p:nvSpPr>
          <p:cNvPr id="22" name="Rectangle 21">
            <a:hlinkClick r:id="rId3" action="ppaction://hlinksldjump"/>
          </p:cNvPr>
          <p:cNvSpPr/>
          <p:nvPr/>
        </p:nvSpPr>
        <p:spPr>
          <a:xfrm>
            <a:off x="4495800" y="3197858"/>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New interfaces</a:t>
            </a:r>
          </a:p>
        </p:txBody>
      </p:sp>
      <p:sp>
        <p:nvSpPr>
          <p:cNvPr id="23" name="Rectangle 22">
            <a:hlinkClick r:id="rId3" action="ppaction://hlinksldjump"/>
          </p:cNvPr>
          <p:cNvSpPr/>
          <p:nvPr/>
        </p:nvSpPr>
        <p:spPr>
          <a:xfrm>
            <a:off x="4495800" y="3606579"/>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Cloud Storage</a:t>
            </a:r>
          </a:p>
        </p:txBody>
      </p:sp>
      <p:sp>
        <p:nvSpPr>
          <p:cNvPr id="24" name="Rectangle 23">
            <a:hlinkClick r:id="rId3" action="ppaction://hlinksldjump"/>
          </p:cNvPr>
          <p:cNvSpPr/>
          <p:nvPr/>
        </p:nvSpPr>
        <p:spPr>
          <a:xfrm>
            <a:off x="4495800" y="4014084"/>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Security</a:t>
            </a:r>
          </a:p>
        </p:txBody>
      </p:sp>
      <p:sp>
        <p:nvSpPr>
          <p:cNvPr id="25" name="Rectangle 24">
            <a:hlinkClick r:id="rId3" action="ppaction://hlinksldjump"/>
          </p:cNvPr>
          <p:cNvSpPr/>
          <p:nvPr/>
        </p:nvSpPr>
        <p:spPr>
          <a:xfrm>
            <a:off x="4495800" y="4414962"/>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NAND Memory Drive</a:t>
            </a:r>
          </a:p>
        </p:txBody>
      </p:sp>
      <p:sp>
        <p:nvSpPr>
          <p:cNvPr id="26" name="Rectangle 25">
            <a:hlinkClick r:id="rId3" action="ppaction://hlinksldjump"/>
          </p:cNvPr>
          <p:cNvSpPr/>
          <p:nvPr/>
        </p:nvSpPr>
        <p:spPr>
          <a:xfrm>
            <a:off x="4495800" y="4822467"/>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Servers and Storage Convergence</a:t>
            </a:r>
          </a:p>
        </p:txBody>
      </p:sp>
      <p:sp>
        <p:nvSpPr>
          <p:cNvPr id="27"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28" name="Rectangle 16">
            <a:hlinkClick r:id="rId5" action="ppaction://hlinksldjump"/>
          </p:cNvPr>
          <p:cNvSpPr>
            <a:spLocks noChangeArrowheads="1"/>
          </p:cNvSpPr>
          <p:nvPr/>
        </p:nvSpPr>
        <p:spPr bwMode="auto">
          <a:xfrm>
            <a:off x="968375" y="1406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Overview </a:t>
            </a:r>
          </a:p>
        </p:txBody>
      </p:sp>
      <p:sp>
        <p:nvSpPr>
          <p:cNvPr id="30" name="Rectangle 20">
            <a:hlinkClick r:id="rId6" action="ppaction://hlinksldjump"/>
          </p:cNvPr>
          <p:cNvSpPr>
            <a:spLocks noChangeArrowheads="1"/>
          </p:cNvSpPr>
          <p:nvPr/>
        </p:nvSpPr>
        <p:spPr bwMode="auto">
          <a:xfrm>
            <a:off x="968375" y="1915557"/>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Competitive </a:t>
            </a:r>
            <a:r>
              <a:rPr lang="en-US" sz="1200" b="1" dirty="0" smtClean="0">
                <a:solidFill>
                  <a:schemeClr val="bg1">
                    <a:lumMod val="85000"/>
                  </a:schemeClr>
                </a:solidFill>
                <a:latin typeface="Calibri" pitchFamily="34" charset="0"/>
              </a:rPr>
              <a:t>Landscape</a:t>
            </a:r>
            <a:endParaRPr lang="en-US" sz="1200" b="1" dirty="0">
              <a:solidFill>
                <a:schemeClr val="bg1">
                  <a:lumMod val="85000"/>
                </a:schemeClr>
              </a:solidFill>
              <a:latin typeface="Calibri" pitchFamily="34" charset="0"/>
            </a:endParaRPr>
          </a:p>
        </p:txBody>
      </p:sp>
      <p:sp>
        <p:nvSpPr>
          <p:cNvPr id="31" name="Rectangle 21">
            <a:hlinkClick r:id="rId7" action="ppaction://hlinksldjump"/>
          </p:cNvPr>
          <p:cNvSpPr>
            <a:spLocks noChangeArrowheads="1"/>
          </p:cNvSpPr>
          <p:nvPr/>
        </p:nvSpPr>
        <p:spPr bwMode="auto">
          <a:xfrm>
            <a:off x="968375" y="2426489"/>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Contract Analysis</a:t>
            </a:r>
            <a:endParaRPr lang="en-US" sz="1200" b="1" dirty="0">
              <a:solidFill>
                <a:schemeClr val="bg1">
                  <a:lumMod val="85000"/>
                </a:schemeClr>
              </a:solidFill>
              <a:latin typeface="Calibri" pitchFamily="34" charset="0"/>
            </a:endParaRPr>
          </a:p>
        </p:txBody>
      </p:sp>
      <p:sp>
        <p:nvSpPr>
          <p:cNvPr id="32" name="Rectangle 22">
            <a:hlinkClick r:id="rId8" action="ppaction://hlinksldjump"/>
          </p:cNvPr>
          <p:cNvSpPr>
            <a:spLocks noChangeArrowheads="1"/>
          </p:cNvSpPr>
          <p:nvPr/>
        </p:nvSpPr>
        <p:spPr bwMode="auto">
          <a:xfrm>
            <a:off x="968375" y="2930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Business Trends</a:t>
            </a:r>
            <a:endParaRPr lang="en-US" sz="1200" b="1" dirty="0">
              <a:solidFill>
                <a:schemeClr val="bg1">
                  <a:lumMod val="85000"/>
                </a:schemeClr>
              </a:solidFill>
              <a:latin typeface="Calibri" pitchFamily="34" charset="0"/>
            </a:endParaRPr>
          </a:p>
        </p:txBody>
      </p:sp>
      <p:sp>
        <p:nvSpPr>
          <p:cNvPr id="33" name="Rectangle 37">
            <a:hlinkClick r:id="rId9" action="ppaction://hlinksldjump"/>
          </p:cNvPr>
          <p:cNvSpPr>
            <a:spLocks noChangeArrowheads="1"/>
          </p:cNvSpPr>
          <p:nvPr/>
        </p:nvSpPr>
        <p:spPr bwMode="auto">
          <a:xfrm>
            <a:off x="968375" y="3435943"/>
            <a:ext cx="2765425" cy="457200"/>
          </a:xfrm>
          <a:prstGeom prst="rect">
            <a:avLst/>
          </a:prstGeom>
          <a:solidFill>
            <a:srgbClr val="C4ECFB"/>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rgbClr val="111111"/>
                </a:solidFill>
                <a:latin typeface="+mj-lt"/>
              </a:rPr>
              <a:t>Technology Trends</a:t>
            </a:r>
            <a:endParaRPr lang="en-US" sz="1600" b="1" kern="0" dirty="0">
              <a:solidFill>
                <a:srgbClr val="111111"/>
              </a:solidFill>
              <a:latin typeface="+mj-lt"/>
            </a:endParaRPr>
          </a:p>
        </p:txBody>
      </p:sp>
      <p:sp>
        <p:nvSpPr>
          <p:cNvPr id="34" name="Rectangle 16">
            <a:hlinkClick r:id="rId10" action="ppaction://hlinksldjump"/>
          </p:cNvPr>
          <p:cNvSpPr>
            <a:spLocks noChangeArrowheads="1"/>
          </p:cNvSpPr>
          <p:nvPr/>
        </p:nvSpPr>
        <p:spPr bwMode="auto">
          <a:xfrm>
            <a:off x="968375" y="3933335"/>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a:t>
            </a:r>
            <a:r>
              <a:rPr lang="en-US" sz="1200" b="1" dirty="0" smtClean="0">
                <a:solidFill>
                  <a:schemeClr val="bg1">
                    <a:lumMod val="85000"/>
                  </a:schemeClr>
                </a:solidFill>
                <a:latin typeface="Calibri" pitchFamily="34" charset="0"/>
              </a:rPr>
              <a:t>Drivers</a:t>
            </a:r>
            <a:endParaRPr lang="en-US" sz="1200" b="1" dirty="0">
              <a:solidFill>
                <a:schemeClr val="bg1">
                  <a:lumMod val="85000"/>
                </a:schemeClr>
              </a:solidFill>
              <a:latin typeface="Calibri" pitchFamily="34" charset="0"/>
            </a:endParaRPr>
          </a:p>
        </p:txBody>
      </p:sp>
      <p:sp>
        <p:nvSpPr>
          <p:cNvPr id="35" name="Rectangle 21">
            <a:hlinkClick r:id="rId11" action="ppaction://hlinksldjump"/>
          </p:cNvPr>
          <p:cNvSpPr>
            <a:spLocks noChangeArrowheads="1"/>
          </p:cNvSpPr>
          <p:nvPr/>
        </p:nvSpPr>
        <p:spPr bwMode="auto">
          <a:xfrm>
            <a:off x="968375" y="4439478"/>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Top 3 Market Players</a:t>
            </a:r>
            <a:endParaRPr lang="en-US" sz="1200" b="1" dirty="0">
              <a:solidFill>
                <a:schemeClr val="bg1">
                  <a:lumMod val="85000"/>
                </a:schemeClr>
              </a:solidFill>
              <a:latin typeface="Calibri" pitchFamily="34" charset="0"/>
            </a:endParaRPr>
          </a:p>
        </p:txBody>
      </p:sp>
      <p:sp>
        <p:nvSpPr>
          <p:cNvPr id="36" name="Oval 35"/>
          <p:cNvSpPr/>
          <p:nvPr/>
        </p:nvSpPr>
        <p:spPr>
          <a:xfrm>
            <a:off x="892316" y="3596640"/>
            <a:ext cx="137160" cy="137160"/>
          </a:xfrm>
          <a:prstGeom prst="ellipse">
            <a:avLst/>
          </a:prstGeom>
          <a:solidFill>
            <a:srgbClr val="6DCFF6"/>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hlinkClick r:id="rId3" action="ppaction://hlinksldjump"/>
          </p:cNvPr>
          <p:cNvSpPr/>
          <p:nvPr/>
        </p:nvSpPr>
        <p:spPr>
          <a:xfrm>
            <a:off x="4495800" y="5235752"/>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latin typeface="Calibri" pitchFamily="34" charset="0"/>
              </a:rPr>
              <a:t>Hype</a:t>
            </a:r>
            <a:r>
              <a:rPr lang="fr-FR" sz="1200" b="1" dirty="0" smtClean="0">
                <a:solidFill>
                  <a:schemeClr val="tx1"/>
                </a:solidFill>
                <a:latin typeface="Calibri" pitchFamily="34" charset="0"/>
              </a:rPr>
              <a:t> Cycle for Storage  Technologies</a:t>
            </a:r>
            <a:endParaRPr lang="en-US" sz="1200" b="1"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42F88C6-FAD0-4964-8156-830FCCFB6368}" type="slidenum">
              <a:rPr lang="en-US" smtClean="0"/>
              <a:pPr>
                <a:defRPr/>
              </a:pPr>
              <a:t>31</a:t>
            </a:fld>
            <a:endParaRPr lang="en-US" dirty="0"/>
          </a:p>
        </p:txBody>
      </p:sp>
      <p:graphicFrame>
        <p:nvGraphicFramePr>
          <p:cNvPr id="5" name="Diagram 4"/>
          <p:cNvGraphicFramePr/>
          <p:nvPr/>
        </p:nvGraphicFramePr>
        <p:xfrm>
          <a:off x="457200" y="3048000"/>
          <a:ext cx="84582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457200" y="838200"/>
            <a:ext cx="3200400" cy="20574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noAutofit/>
          </a:bodyPr>
          <a:lstStyle/>
          <a:p>
            <a:pPr marL="111125" indent="-111125" algn="just" eaLnBrk="0" hangingPunct="0">
              <a:lnSpc>
                <a:spcPct val="150000"/>
              </a:lnSpc>
              <a:defRPr/>
            </a:pPr>
            <a:r>
              <a:rPr lang="en-US" sz="1100" dirty="0" smtClean="0">
                <a:solidFill>
                  <a:schemeClr val="tx1"/>
                </a:solidFill>
                <a:latin typeface="+mj-lt"/>
              </a:rPr>
              <a:t>Trends in Computer Hardware Development:</a:t>
            </a:r>
          </a:p>
          <a:p>
            <a:pPr marL="111125" indent="-111125" algn="just" eaLnBrk="0" hangingPunct="0">
              <a:lnSpc>
                <a:spcPct val="150000"/>
              </a:lnSpc>
              <a:buFont typeface="Arial" pitchFamily="34" charset="0"/>
              <a:buChar char="•"/>
              <a:defRPr/>
            </a:pPr>
            <a:r>
              <a:rPr lang="en-US" sz="1100" dirty="0" smtClean="0">
                <a:solidFill>
                  <a:schemeClr val="tx1"/>
                </a:solidFill>
                <a:latin typeface="+mj-lt"/>
              </a:rPr>
              <a:t>Faster</a:t>
            </a:r>
          </a:p>
          <a:p>
            <a:pPr marL="111125" indent="-111125" algn="just" eaLnBrk="0" hangingPunct="0">
              <a:lnSpc>
                <a:spcPct val="150000"/>
              </a:lnSpc>
              <a:buFont typeface="Arial" pitchFamily="34" charset="0"/>
              <a:buChar char="•"/>
              <a:defRPr/>
            </a:pPr>
            <a:r>
              <a:rPr lang="en-US" sz="1100" dirty="0" smtClean="0">
                <a:solidFill>
                  <a:schemeClr val="tx1"/>
                </a:solidFill>
                <a:latin typeface="+mj-lt"/>
              </a:rPr>
              <a:t>Smaller</a:t>
            </a:r>
          </a:p>
          <a:p>
            <a:pPr marL="111125" indent="-111125" algn="just" eaLnBrk="0" hangingPunct="0">
              <a:lnSpc>
                <a:spcPct val="150000"/>
              </a:lnSpc>
              <a:buFont typeface="Arial" pitchFamily="34" charset="0"/>
              <a:buChar char="•"/>
              <a:defRPr/>
            </a:pPr>
            <a:r>
              <a:rPr lang="en-US" sz="1100" dirty="0" smtClean="0">
                <a:solidFill>
                  <a:schemeClr val="tx1"/>
                </a:solidFill>
                <a:latin typeface="+mj-lt"/>
              </a:rPr>
              <a:t>Cheaper</a:t>
            </a:r>
          </a:p>
          <a:p>
            <a:pPr marL="111125" indent="-111125" algn="just" eaLnBrk="0" hangingPunct="0">
              <a:lnSpc>
                <a:spcPct val="150000"/>
              </a:lnSpc>
              <a:buFont typeface="Arial" pitchFamily="34" charset="0"/>
              <a:buChar char="•"/>
              <a:defRPr/>
            </a:pPr>
            <a:r>
              <a:rPr lang="en-US" sz="1100" dirty="0" smtClean="0">
                <a:solidFill>
                  <a:schemeClr val="tx1"/>
                </a:solidFill>
                <a:latin typeface="+mj-lt"/>
              </a:rPr>
              <a:t> Better</a:t>
            </a:r>
          </a:p>
          <a:p>
            <a:pPr marL="111125" indent="-111125" algn="just" eaLnBrk="0" hangingPunct="0">
              <a:lnSpc>
                <a:spcPct val="150000"/>
              </a:lnSpc>
              <a:buFont typeface="Arial" pitchFamily="34" charset="0"/>
              <a:buChar char="•"/>
              <a:defRPr/>
            </a:pPr>
            <a:r>
              <a:rPr lang="en-US" sz="1100" dirty="0" smtClean="0">
                <a:solidFill>
                  <a:schemeClr val="tx1"/>
                </a:solidFill>
                <a:latin typeface="+mj-lt"/>
              </a:rPr>
              <a:t>Higher level of sophistication – connectivity, multi-processing</a:t>
            </a:r>
            <a:endParaRPr lang="en-GB" sz="1100" dirty="0">
              <a:solidFill>
                <a:schemeClr val="tx1"/>
              </a:solidFill>
              <a:latin typeface="+mj-lt"/>
            </a:endParaRPr>
          </a:p>
        </p:txBody>
      </p:sp>
      <p:pic>
        <p:nvPicPr>
          <p:cNvPr id="1026" name="Picture 2"/>
          <p:cNvPicPr>
            <a:picLocks noChangeAspect="1" noChangeArrowheads="1"/>
          </p:cNvPicPr>
          <p:nvPr/>
        </p:nvPicPr>
        <p:blipFill>
          <a:blip r:embed="rId7" cstate="print"/>
          <a:srcRect/>
          <a:stretch>
            <a:fillRect/>
          </a:stretch>
        </p:blipFill>
        <p:spPr bwMode="auto">
          <a:xfrm>
            <a:off x="4038600" y="1066800"/>
            <a:ext cx="4819650" cy="1905000"/>
          </a:xfrm>
          <a:prstGeom prst="rect">
            <a:avLst/>
          </a:prstGeom>
          <a:noFill/>
          <a:ln w="9525">
            <a:solidFill>
              <a:schemeClr val="bg1">
                <a:lumMod val="50000"/>
              </a:schemeClr>
            </a:solidFill>
            <a:miter lim="800000"/>
            <a:headEnd/>
            <a:tailEnd/>
          </a:ln>
        </p:spPr>
      </p:pic>
      <p:sp>
        <p:nvSpPr>
          <p:cNvPr id="7" name="Rectangle 6"/>
          <p:cNvSpPr/>
          <p:nvPr/>
        </p:nvSpPr>
        <p:spPr>
          <a:xfrm>
            <a:off x="4038600" y="762001"/>
            <a:ext cx="4800600" cy="276999"/>
          </a:xfrm>
          <a:prstGeom prst="rect">
            <a:avLst/>
          </a:prstGeom>
          <a:solidFill>
            <a:srgbClr val="00BBFE"/>
          </a:solidFill>
          <a:ln>
            <a:noFill/>
          </a:ln>
        </p:spPr>
        <p:txBody>
          <a:bodyPr wrap="square">
            <a:spAutoFit/>
          </a:bodyPr>
          <a:lstStyle/>
          <a:p>
            <a:pPr algn="ctr"/>
            <a:r>
              <a:rPr lang="en-GB" sz="1200" b="1" dirty="0" smtClean="0">
                <a:solidFill>
                  <a:schemeClr val="bg1"/>
                </a:solidFill>
                <a:latin typeface="+mj-lt"/>
              </a:rPr>
              <a:t>Moore’s Law: Processing capacity doubles every 18 months</a:t>
            </a:r>
            <a:endParaRPr lang="en-GB" sz="1200" b="1" dirty="0">
              <a:solidFill>
                <a:schemeClr val="bg1"/>
              </a:solidFill>
              <a:latin typeface="+mj-lt"/>
            </a:endParaRPr>
          </a:p>
        </p:txBody>
      </p:sp>
      <p:sp>
        <p:nvSpPr>
          <p:cNvPr id="8" name="Title 1"/>
          <p:cNvSpPr>
            <a:spLocks noGrp="1"/>
          </p:cNvSpPr>
          <p:nvPr>
            <p:ph type="title"/>
          </p:nvPr>
        </p:nvSpPr>
        <p:spPr>
          <a:xfrm>
            <a:off x="1219200" y="0"/>
            <a:ext cx="7010400" cy="762000"/>
          </a:xfrm>
        </p:spPr>
        <p:txBody>
          <a:bodyPr/>
          <a:lstStyle/>
          <a:p>
            <a:r>
              <a:rPr sz="2000" b="1" dirty="0" smtClean="0">
                <a:solidFill>
                  <a:srgbClr val="FFFFFF"/>
                </a:solidFill>
                <a:latin typeface="Myriad Pro"/>
              </a:rPr>
              <a:t>Global </a:t>
            </a:r>
            <a:r>
              <a:rPr sz="2000" b="1" smtClean="0">
                <a:solidFill>
                  <a:srgbClr val="FFFFFF"/>
                </a:solidFill>
                <a:latin typeface="Myriad Pro"/>
              </a:rPr>
              <a:t>Computer </a:t>
            </a:r>
            <a:r>
              <a:rPr lang="en-GB" sz="2000" b="1" dirty="0" smtClean="0">
                <a:solidFill>
                  <a:srgbClr val="FFFFFF"/>
                </a:solidFill>
                <a:latin typeface="Myriad Pro"/>
              </a:rPr>
              <a:t>Platforms </a:t>
            </a:r>
            <a:r>
              <a:rPr sz="2000" b="1" smtClean="0">
                <a:solidFill>
                  <a:srgbClr val="FFFFFF"/>
                </a:solidFill>
                <a:latin typeface="Myriad Pro"/>
              </a:rPr>
              <a:t>MI</a:t>
            </a:r>
            <a:r>
              <a:rPr sz="2000" b="1" dirty="0" smtClean="0">
                <a:solidFill>
                  <a:srgbClr val="FFFFFF"/>
                </a:solidFill>
                <a:latin typeface="Myriad Pro"/>
              </a:rPr>
              <a:t>: Technology Trends</a:t>
            </a:r>
            <a:br>
              <a:rPr sz="2000" b="1" dirty="0" smtClean="0">
                <a:solidFill>
                  <a:srgbClr val="FFFFFF"/>
                </a:solidFill>
                <a:latin typeface="Myriad Pro"/>
              </a:rPr>
            </a:br>
            <a:r>
              <a:rPr sz="1800" dirty="0" smtClean="0">
                <a:latin typeface="Myriad Pro"/>
              </a:rPr>
              <a:t>Key Trends in Computer Platform Industry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581400" y="838200"/>
            <a:ext cx="5337175" cy="34290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a:lnSpc>
                <a:spcPct val="120000"/>
              </a:lnSpc>
              <a:spcBef>
                <a:spcPct val="0"/>
              </a:spcBef>
              <a:buFont typeface="Arial" pitchFamily="34" charset="0"/>
              <a:buChar char="•"/>
              <a:defRPr/>
            </a:pPr>
            <a:r>
              <a:rPr sz="1100" smtClean="0">
                <a:solidFill>
                  <a:schemeClr val="tx1"/>
                </a:solidFill>
                <a:latin typeface="+mj-lt"/>
              </a:rPr>
              <a:t>Computer Virtualization leverages the infrastructure of the computer hardware, by partitioning the hardware to support multiple machines within one computer platform. Thus, helping the computer to run multiple operating systems without any particular hardware configurations. </a:t>
            </a:r>
          </a:p>
          <a:p>
            <a:pPr marL="111125" indent="-111125" algn="just">
              <a:lnSpc>
                <a:spcPct val="120000"/>
              </a:lnSpc>
              <a:spcBef>
                <a:spcPct val="0"/>
              </a:spcBef>
              <a:buFont typeface="Arial" pitchFamily="34" charset="0"/>
              <a:buChar char="•"/>
              <a:defRPr/>
            </a:pPr>
            <a:r>
              <a:rPr sz="1100" smtClean="0">
                <a:solidFill>
                  <a:schemeClr val="tx1"/>
                </a:solidFill>
                <a:latin typeface="+mj-lt"/>
              </a:rPr>
              <a:t> Storage virtualization helps to reduce cost of data centres and increases storage space.</a:t>
            </a:r>
          </a:p>
          <a:p>
            <a:pPr marL="111125" indent="-111125" algn="just">
              <a:lnSpc>
                <a:spcPct val="120000"/>
              </a:lnSpc>
              <a:spcBef>
                <a:spcPct val="0"/>
              </a:spcBef>
              <a:buFont typeface="Arial" pitchFamily="34" charset="0"/>
              <a:buChar char="•"/>
              <a:defRPr/>
            </a:pPr>
            <a:r>
              <a:rPr sz="1100" smtClean="0">
                <a:solidFill>
                  <a:schemeClr val="tx1"/>
                </a:solidFill>
                <a:latin typeface="+mj-lt"/>
              </a:rPr>
              <a:t> Memory virtualization reduces energy cost, administration and running cost.</a:t>
            </a:r>
          </a:p>
          <a:p>
            <a:pPr marL="111125" indent="-111125" algn="just">
              <a:lnSpc>
                <a:spcPct val="120000"/>
              </a:lnSpc>
              <a:spcBef>
                <a:spcPct val="0"/>
              </a:spcBef>
              <a:buFont typeface="Arial" pitchFamily="34" charset="0"/>
              <a:buChar char="•"/>
              <a:defRPr/>
            </a:pPr>
            <a:r>
              <a:rPr sz="1100" smtClean="0">
                <a:solidFill>
                  <a:schemeClr val="tx1"/>
                </a:solidFill>
                <a:latin typeface="+mj-lt"/>
              </a:rPr>
              <a:t> With the help of virtualization it is possible to support better hardware usage at a lower cost.</a:t>
            </a:r>
          </a:p>
          <a:p>
            <a:pPr marL="111125" indent="-111125" algn="just">
              <a:lnSpc>
                <a:spcPct val="120000"/>
              </a:lnSpc>
              <a:spcBef>
                <a:spcPct val="0"/>
              </a:spcBef>
              <a:buFont typeface="Arial" pitchFamily="34" charset="0"/>
              <a:buChar char="•"/>
              <a:defRPr/>
            </a:pPr>
            <a:r>
              <a:rPr sz="1100" smtClean="0">
                <a:solidFill>
                  <a:schemeClr val="tx1"/>
                </a:solidFill>
                <a:latin typeface="+mj-lt"/>
              </a:rPr>
              <a:t> Virtualization technology allows organizations to put their business application on the host’s hardware. Now, the technology is penetrating into the corporate PCs and changing their looks and sizes. </a:t>
            </a:r>
          </a:p>
          <a:p>
            <a:pPr marL="111125" indent="-111125" algn="just">
              <a:lnSpc>
                <a:spcPct val="120000"/>
              </a:lnSpc>
              <a:spcBef>
                <a:spcPct val="0"/>
              </a:spcBef>
              <a:buFont typeface="Arial" pitchFamily="34" charset="0"/>
              <a:buChar char="•"/>
              <a:defRPr/>
            </a:pPr>
            <a:r>
              <a:rPr sz="1100" smtClean="0">
                <a:solidFill>
                  <a:schemeClr val="tx1"/>
                </a:solidFill>
                <a:latin typeface="+mj-lt"/>
              </a:rPr>
              <a:t> In future, the next generation PC would access the data centres and other cloud based services hosted by external service providers on the move.</a:t>
            </a:r>
          </a:p>
          <a:p>
            <a:pPr marL="111125" indent="-111125" algn="just">
              <a:lnSpc>
                <a:spcPct val="120000"/>
              </a:lnSpc>
              <a:spcBef>
                <a:spcPct val="0"/>
              </a:spcBef>
              <a:buFont typeface="Arial" pitchFamily="34" charset="0"/>
              <a:buChar char="•"/>
              <a:defRPr/>
            </a:pPr>
            <a:r>
              <a:rPr sz="1100" smtClean="0">
                <a:solidFill>
                  <a:schemeClr val="tx1"/>
                </a:solidFill>
                <a:latin typeface="+mj-lt"/>
              </a:rPr>
              <a:t> Various companies offer virtualization solutions - VMware offers services in server virtualization, while Citrix leads in the sector where PCs are using session based computing. IBM, Hewlett-Packard and Microsoft are also trying to establish a market for their DVI solutions.</a:t>
            </a:r>
          </a:p>
        </p:txBody>
      </p:sp>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Virtualization</a:t>
            </a:r>
            <a:endParaRPr lang="en-US" sz="1600" b="1" dirty="0">
              <a:solidFill>
                <a:schemeClr val="bg1"/>
              </a:solidFill>
              <a:latin typeface="+mj-lt"/>
            </a:endParaRP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Virtualization</a:t>
            </a:r>
          </a:p>
        </p:txBody>
      </p:sp>
      <p:sp>
        <p:nvSpPr>
          <p:cNvPr id="11" name="Rectangle 3"/>
          <p:cNvSpPr txBox="1">
            <a:spLocks noChangeArrowheads="1"/>
          </p:cNvSpPr>
          <p:nvPr/>
        </p:nvSpPr>
        <p:spPr bwMode="auto">
          <a:xfrm>
            <a:off x="152400" y="4495800"/>
            <a:ext cx="5641975" cy="12954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buFont typeface="Arial" pitchFamily="34" charset="0"/>
              <a:buChar char="•"/>
              <a:defRPr/>
            </a:pPr>
            <a:r>
              <a:rPr lang="en-US" sz="1100" dirty="0" smtClean="0">
                <a:latin typeface="+mj-lt"/>
              </a:rPr>
              <a:t>Companies like Google, Amazon and Microsoft started with the virtualization of computer hardware infrastructures, which is slowly getting momentum.</a:t>
            </a:r>
          </a:p>
          <a:p>
            <a:pPr marL="111125" indent="-111125" algn="just" eaLnBrk="0" hangingPunct="0">
              <a:lnSpc>
                <a:spcPct val="150000"/>
              </a:lnSpc>
              <a:buFont typeface="Arial" pitchFamily="34" charset="0"/>
              <a:buChar char="•"/>
              <a:defRPr/>
            </a:pPr>
            <a:r>
              <a:rPr lang="en-US" sz="1100" dirty="0" smtClean="0">
                <a:latin typeface="+mj-lt"/>
              </a:rPr>
              <a:t> Computer gaming industry is an early adopter of virtualization, due to short lifecycles of games and consoles. Computer game industry doesn’t have a heritage to take care of when migrating to a new platform or when a new product cycle starts</a:t>
            </a:r>
            <a:endParaRPr kumimoji="0" lang="en-US" sz="110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733800" y="838200"/>
            <a:ext cx="5184775" cy="27432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a:lnSpc>
                <a:spcPct val="150000"/>
              </a:lnSpc>
              <a:spcBef>
                <a:spcPts val="600"/>
              </a:spcBef>
              <a:buFont typeface="Arial" pitchFamily="34" charset="0"/>
              <a:buChar char="•"/>
              <a:defRPr/>
            </a:pPr>
            <a:r>
              <a:rPr sz="1100" smtClean="0">
                <a:solidFill>
                  <a:schemeClr val="tx1"/>
                </a:solidFill>
                <a:latin typeface="+mj-lt"/>
              </a:rPr>
              <a:t>Normal businesses running office computers together with in office servers are moving towards cloud computing. </a:t>
            </a:r>
          </a:p>
          <a:p>
            <a:pPr marL="111125" indent="-111125" algn="just">
              <a:lnSpc>
                <a:spcPct val="150000"/>
              </a:lnSpc>
              <a:spcBef>
                <a:spcPts val="600"/>
              </a:spcBef>
              <a:buFont typeface="Arial" pitchFamily="34" charset="0"/>
              <a:buChar char="•"/>
              <a:defRPr/>
            </a:pPr>
            <a:r>
              <a:rPr sz="1100" smtClean="0">
                <a:solidFill>
                  <a:schemeClr val="tx1"/>
                </a:solidFill>
                <a:latin typeface="+mj-lt"/>
              </a:rPr>
              <a:t> Cloud computing lets businesses use the internet that consists of networks within networks.</a:t>
            </a:r>
          </a:p>
          <a:p>
            <a:pPr marL="111125" indent="-111125" algn="just">
              <a:lnSpc>
                <a:spcPct val="150000"/>
              </a:lnSpc>
              <a:spcBef>
                <a:spcPts val="600"/>
              </a:spcBef>
              <a:buFont typeface="Arial" pitchFamily="34" charset="0"/>
              <a:buChar char="•"/>
              <a:defRPr/>
            </a:pPr>
            <a:r>
              <a:rPr sz="1100" smtClean="0">
                <a:solidFill>
                  <a:schemeClr val="tx1"/>
                </a:solidFill>
                <a:latin typeface="+mj-lt"/>
              </a:rPr>
              <a:t> Instead of having dedicated software and hardware on each computer, cloud computing uses the web which consists of a vast shared computer network where people and businesses can connect to.</a:t>
            </a:r>
          </a:p>
        </p:txBody>
      </p:sp>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Cloud Computing</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Cloud Computing</a:t>
            </a:r>
          </a:p>
        </p:txBody>
      </p:sp>
      <p:sp>
        <p:nvSpPr>
          <p:cNvPr id="11" name="Rectangle 3"/>
          <p:cNvSpPr txBox="1">
            <a:spLocks noChangeArrowheads="1"/>
          </p:cNvSpPr>
          <p:nvPr/>
        </p:nvSpPr>
        <p:spPr bwMode="auto">
          <a:xfrm>
            <a:off x="152400" y="3886200"/>
            <a:ext cx="6934200" cy="21336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dirty="0" smtClean="0">
                <a:latin typeface="+mj-lt"/>
              </a:rPr>
              <a:t>Apple recently launched its cloud computing venture titled </a:t>
            </a:r>
            <a:r>
              <a:rPr lang="en-US" sz="1100" dirty="0" err="1" smtClean="0">
                <a:latin typeface="+mj-lt"/>
              </a:rPr>
              <a:t>iCloud</a:t>
            </a:r>
            <a:r>
              <a:rPr lang="en-US" sz="1100" dirty="0" smtClean="0">
                <a:latin typeface="+mj-lt"/>
              </a:rPr>
              <a:t>, pitching it as a way to unite all of their sophisticated machines and therefore promote further investment in different products. Despite having the capability to virtually shift the entire Apple consumer experience into one single online platform, the company rejects this in </a:t>
            </a:r>
            <a:r>
              <a:rPr lang="en-US" sz="1100" dirty="0" err="1" smtClean="0">
                <a:latin typeface="+mj-lt"/>
              </a:rPr>
              <a:t>favour</a:t>
            </a:r>
            <a:r>
              <a:rPr lang="en-US" sz="1100" dirty="0" smtClean="0">
                <a:latin typeface="+mj-lt"/>
              </a:rPr>
              <a:t> of dusting off the same old strategy.</a:t>
            </a:r>
          </a:p>
          <a:p>
            <a:pPr marL="111125" indent="-111125" algn="just" eaLnBrk="0" hangingPunct="0">
              <a:lnSpc>
                <a:spcPct val="150000"/>
              </a:lnSpc>
              <a:spcBef>
                <a:spcPts val="600"/>
              </a:spcBef>
              <a:buFont typeface="Arial" pitchFamily="34" charset="0"/>
              <a:buChar char="•"/>
              <a:defRPr/>
            </a:pPr>
            <a:r>
              <a:rPr lang="en-US" sz="1100" dirty="0" smtClean="0">
                <a:latin typeface="+mj-lt"/>
              </a:rPr>
              <a:t> Google’s </a:t>
            </a:r>
            <a:r>
              <a:rPr lang="en-US" sz="1100" dirty="0" err="1" smtClean="0">
                <a:latin typeface="+mj-lt"/>
              </a:rPr>
              <a:t>Chromebooks</a:t>
            </a:r>
            <a:r>
              <a:rPr lang="en-US" sz="1100" dirty="0" smtClean="0">
                <a:latin typeface="+mj-lt"/>
              </a:rPr>
              <a:t> are going to be nothing but </a:t>
            </a:r>
            <a:r>
              <a:rPr lang="en-US" sz="1100" dirty="0" err="1" smtClean="0">
                <a:latin typeface="+mj-lt"/>
              </a:rPr>
              <a:t>netbooks</a:t>
            </a:r>
            <a:r>
              <a:rPr lang="en-US" sz="1100" dirty="0" smtClean="0">
                <a:latin typeface="+mj-lt"/>
              </a:rPr>
              <a:t> stripped of everything but an OS that is catered to sync with Chrome programs and services online, functioning in an entire cloud space.</a:t>
            </a: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733800" y="838200"/>
            <a:ext cx="5184775" cy="27432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a:lnSpc>
                <a:spcPct val="150000"/>
              </a:lnSpc>
              <a:spcBef>
                <a:spcPts val="600"/>
              </a:spcBef>
              <a:buFont typeface="Arial" pitchFamily="34" charset="0"/>
              <a:buChar char="•"/>
              <a:defRPr/>
            </a:pPr>
            <a:r>
              <a:rPr sz="1100" smtClean="0">
                <a:solidFill>
                  <a:schemeClr val="tx1"/>
                </a:solidFill>
                <a:latin typeface="+mj-lt"/>
              </a:rPr>
              <a:t>Many-core processors are microprocessors that typically include 16 or more processing cores in a single package, which is many more than the multicore (dual- and quadcore) processors currently standard on systems from low-end notebooks to servers.</a:t>
            </a:r>
          </a:p>
          <a:p>
            <a:pPr marL="111125" indent="-111125" algn="just">
              <a:lnSpc>
                <a:spcPct val="150000"/>
              </a:lnSpc>
              <a:spcBef>
                <a:spcPts val="600"/>
              </a:spcBef>
              <a:buFont typeface="Arial" pitchFamily="34" charset="0"/>
              <a:buChar char="•"/>
              <a:defRPr/>
            </a:pPr>
            <a:r>
              <a:rPr sz="1100" smtClean="0">
                <a:solidFill>
                  <a:schemeClr val="tx1"/>
                </a:solidFill>
                <a:latin typeface="+mj-lt"/>
              </a:rPr>
              <a:t>Supporting this exponentially large number of cores requires new designs for internal communication between the cores and other components, and poses major challenges for applications and operating systems to properly exploit the processing power. </a:t>
            </a:r>
          </a:p>
        </p:txBody>
      </p:sp>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Many Core Processor</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Many Core Processor</a:t>
            </a:r>
          </a:p>
          <a:p>
            <a:pPr eaLnBrk="0" hangingPunct="0">
              <a:defRPr/>
            </a:pPr>
            <a:endParaRPr lang="en-US" dirty="0">
              <a:solidFill>
                <a:schemeClr val="bg1"/>
              </a:solidFill>
              <a:latin typeface="Myriad Pro"/>
              <a:ea typeface="+mj-ea"/>
              <a:cs typeface="+mj-cs"/>
            </a:endParaRPr>
          </a:p>
        </p:txBody>
      </p:sp>
      <p:sp>
        <p:nvSpPr>
          <p:cNvPr id="11" name="Rectangle 3"/>
          <p:cNvSpPr txBox="1">
            <a:spLocks noChangeArrowheads="1"/>
          </p:cNvSpPr>
          <p:nvPr/>
        </p:nvSpPr>
        <p:spPr bwMode="auto">
          <a:xfrm>
            <a:off x="152400" y="3886200"/>
            <a:ext cx="6934200" cy="20574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dirty="0" smtClean="0">
                <a:latin typeface="+mj-lt"/>
              </a:rPr>
              <a:t>Most many-core solutions use graphics processing units (GPUs), but more general-purpose compute engines will emerge supporting 32, 64, and potentially hundreds of traditional microprocessor cores during the next few years.</a:t>
            </a:r>
          </a:p>
          <a:p>
            <a:pPr marL="111125" indent="-111125" algn="just" eaLnBrk="0" hangingPunct="0">
              <a:lnSpc>
                <a:spcPct val="150000"/>
              </a:lnSpc>
              <a:spcBef>
                <a:spcPts val="600"/>
              </a:spcBef>
              <a:buFont typeface="Arial" pitchFamily="34" charset="0"/>
              <a:buChar char="•"/>
              <a:defRPr/>
            </a:pPr>
            <a:r>
              <a:rPr lang="en-US" sz="1100" dirty="0" smtClean="0">
                <a:latin typeface="+mj-lt"/>
              </a:rPr>
              <a:t>There is also a trend of improving energy-efficiency by focusing on performance-per-watt with advanced fine-grain or ultra fine-grain power management and dynamic voltage and frequency scaling (i.e. laptop computers and portable media players).</a:t>
            </a:r>
          </a:p>
          <a:p>
            <a:pPr marL="111125" indent="-111125" algn="just" eaLnBrk="0" hangingPunct="0">
              <a:lnSpc>
                <a:spcPct val="150000"/>
              </a:lnSpc>
              <a:spcBef>
                <a:spcPts val="600"/>
              </a:spcBef>
              <a:buFont typeface="Arial" pitchFamily="34" charset="0"/>
              <a:buChar char="•"/>
              <a:defRPr/>
            </a:pPr>
            <a:r>
              <a:rPr lang="en-US" sz="1100" b="1" dirty="0" smtClean="0">
                <a:latin typeface="+mj-lt"/>
              </a:rPr>
              <a:t>Many-core processors have the potential to bring high-performance computing power to PCs in the $1,000 to $1,500 range.</a:t>
            </a:r>
            <a:endParaRPr lang="en-US" sz="1100" dirty="0" smtClean="0">
              <a:latin typeface="+mj-lt"/>
            </a:endParaRP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733800" y="838200"/>
            <a:ext cx="5184775" cy="33528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a:lnSpc>
                <a:spcPct val="150000"/>
              </a:lnSpc>
              <a:spcBef>
                <a:spcPts val="600"/>
              </a:spcBef>
              <a:buFont typeface="Arial" pitchFamily="34" charset="0"/>
              <a:buChar char="•"/>
              <a:defRPr/>
            </a:pPr>
            <a:r>
              <a:rPr sz="1100" smtClean="0">
                <a:solidFill>
                  <a:schemeClr val="tx1"/>
                </a:solidFill>
                <a:latin typeface="+mj-lt"/>
              </a:rPr>
              <a:t>Major manufacturers (HP, IBM, Panasonic and Intel) now have entire hardware lines dedicated to mobile and wireless computing, supporting the trend away from one-size-fits-all to individual computing.</a:t>
            </a:r>
          </a:p>
          <a:p>
            <a:pPr marL="111125" indent="-111125" algn="just">
              <a:lnSpc>
                <a:spcPct val="150000"/>
              </a:lnSpc>
              <a:spcBef>
                <a:spcPts val="600"/>
              </a:spcBef>
              <a:buFont typeface="Arial" pitchFamily="34" charset="0"/>
              <a:buChar char="•"/>
              <a:defRPr/>
            </a:pPr>
            <a:r>
              <a:rPr sz="1100" smtClean="0">
                <a:solidFill>
                  <a:schemeClr val="tx1"/>
                </a:solidFill>
                <a:latin typeface="+mj-lt"/>
              </a:rPr>
              <a:t> There are now more than 100 manufacturers of handheld mobile computers, compared to a couple dozen just a few years ago, with the trend toward convergence – providing more capabilities integrated with phone size devices, ever-smaller, more integrated and simpler for the user.</a:t>
            </a:r>
          </a:p>
          <a:p>
            <a:pPr marL="111125" indent="-111125" algn="just">
              <a:lnSpc>
                <a:spcPct val="150000"/>
              </a:lnSpc>
              <a:spcBef>
                <a:spcPts val="600"/>
              </a:spcBef>
              <a:buFont typeface="Arial" pitchFamily="34" charset="0"/>
              <a:buChar char="•"/>
              <a:defRPr/>
            </a:pPr>
            <a:r>
              <a:rPr sz="1100" smtClean="0">
                <a:solidFill>
                  <a:schemeClr val="tx1"/>
                </a:solidFill>
                <a:latin typeface="+mj-lt"/>
              </a:rPr>
              <a:t> Deployment of daylight-viewable screens, touch-screens, voice prompting and even character recognition have certainly improved the usability, as has the ever-increasing power of these systems. However, the fundamental trend in mobile computing is toward a variety of custom "form-factors" and vertical applications designed specifically for field use.</a:t>
            </a:r>
          </a:p>
        </p:txBody>
      </p:sp>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Mobile Computing &amp; Mobile Hardware</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Mobile Computing &amp; Mobile Hardware</a:t>
            </a:r>
          </a:p>
          <a:p>
            <a:pPr eaLnBrk="0" hangingPunct="0">
              <a:defRPr/>
            </a:pPr>
            <a:endParaRPr lang="en-US" dirty="0">
              <a:solidFill>
                <a:schemeClr val="bg1"/>
              </a:solidFill>
              <a:latin typeface="Myriad Pro"/>
              <a:ea typeface="+mj-ea"/>
              <a:cs typeface="+mj-cs"/>
            </a:endParaRPr>
          </a:p>
        </p:txBody>
      </p:sp>
      <p:sp>
        <p:nvSpPr>
          <p:cNvPr id="11" name="Rectangle 3"/>
          <p:cNvSpPr txBox="1">
            <a:spLocks noChangeArrowheads="1"/>
          </p:cNvSpPr>
          <p:nvPr/>
        </p:nvSpPr>
        <p:spPr bwMode="auto">
          <a:xfrm>
            <a:off x="152400" y="4419600"/>
            <a:ext cx="6934200" cy="15240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dirty="0" smtClean="0">
                <a:latin typeface="+mj-lt"/>
              </a:rPr>
              <a:t>Traditional Microsoft operating systems have been extended to support tablet PCs. The new series of "embedded" software has evolved and been extensively distributed since Microsoft’s declaration of support for "ubiquitous computing," resulting in Windows CE devices dominating the "Palm" in mobile business platforms. These contain field versions of office packages for word processing, spread sheets, slide shows email and internet.</a:t>
            </a: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New interfaces</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 New interfaces</a:t>
            </a:r>
          </a:p>
        </p:txBody>
      </p:sp>
      <p:sp>
        <p:nvSpPr>
          <p:cNvPr id="11" name="Rectangle 3"/>
          <p:cNvSpPr txBox="1">
            <a:spLocks noChangeArrowheads="1"/>
          </p:cNvSpPr>
          <p:nvPr/>
        </p:nvSpPr>
        <p:spPr bwMode="auto">
          <a:xfrm>
            <a:off x="152400" y="5105400"/>
            <a:ext cx="7924800" cy="8382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b="1" dirty="0" smtClean="0">
                <a:latin typeface="+mj-lt"/>
              </a:rPr>
              <a:t>Intel has confirmed </a:t>
            </a:r>
            <a:r>
              <a:rPr lang="en-US" sz="1100" dirty="0" smtClean="0">
                <a:latin typeface="+mj-lt"/>
              </a:rPr>
              <a:t>that non-traditional control methods will play a significant role for the </a:t>
            </a:r>
            <a:r>
              <a:rPr lang="en-US" sz="1100" dirty="0" err="1" smtClean="0">
                <a:latin typeface="+mj-lt"/>
              </a:rPr>
              <a:t>Ultrabook</a:t>
            </a:r>
            <a:r>
              <a:rPr lang="en-US" sz="1100" dirty="0" smtClean="0">
                <a:latin typeface="+mj-lt"/>
              </a:rPr>
              <a:t> platform in the coming months</a:t>
            </a:r>
          </a:p>
          <a:p>
            <a:pPr marL="111125" indent="-111125" algn="just" eaLnBrk="0" hangingPunct="0">
              <a:lnSpc>
                <a:spcPct val="150000"/>
              </a:lnSpc>
              <a:spcBef>
                <a:spcPts val="600"/>
              </a:spcBef>
              <a:buFont typeface="Arial" pitchFamily="34" charset="0"/>
              <a:buChar char="•"/>
              <a:defRPr/>
            </a:pPr>
            <a:r>
              <a:rPr lang="en-US" sz="1100" b="1" dirty="0" smtClean="0">
                <a:latin typeface="+mj-lt"/>
              </a:rPr>
              <a:t>PC makers including Acer and Asus already announced </a:t>
            </a:r>
            <a:r>
              <a:rPr lang="en-US" sz="1100" b="1" dirty="0" err="1" smtClean="0">
                <a:latin typeface="+mj-lt"/>
              </a:rPr>
              <a:t>touchscreen</a:t>
            </a:r>
            <a:r>
              <a:rPr lang="en-US" sz="1100" b="1" dirty="0" smtClean="0">
                <a:latin typeface="+mj-lt"/>
              </a:rPr>
              <a:t> </a:t>
            </a:r>
            <a:r>
              <a:rPr lang="en-US" sz="1100" b="1" dirty="0" err="1" smtClean="0">
                <a:latin typeface="+mj-lt"/>
              </a:rPr>
              <a:t>ultrabooks</a:t>
            </a:r>
            <a:r>
              <a:rPr lang="en-US" sz="1100" b="1" dirty="0" smtClean="0">
                <a:latin typeface="+mj-lt"/>
              </a:rPr>
              <a:t> </a:t>
            </a:r>
            <a:r>
              <a:rPr lang="en-US" sz="1100" dirty="0" smtClean="0">
                <a:latin typeface="+mj-lt"/>
              </a:rPr>
              <a:t>with Windows 8 this week</a:t>
            </a: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9" name="Rectangle 8"/>
          <p:cNvSpPr/>
          <p:nvPr/>
        </p:nvSpPr>
        <p:spPr>
          <a:xfrm>
            <a:off x="3657601" y="923330"/>
            <a:ext cx="5181600" cy="372070"/>
          </a:xfrm>
          <a:prstGeom prst="rect">
            <a:avLst/>
          </a:prstGeom>
          <a:solidFill>
            <a:srgbClr val="E7F9FF">
              <a:alpha val="30000"/>
            </a:srgbClr>
          </a:solidFill>
          <a:ln w="19050" cap="flat" cmpd="sng" algn="ctr">
            <a:noFill/>
            <a:prstDash val="solid"/>
            <a:headEnd type="none" w="med" len="med"/>
            <a:tailEnd type="none" w="med" len="med"/>
          </a:ln>
          <a:effectLst/>
        </p:spPr>
        <p:txBody>
          <a:bodyPr lIns="0" tIns="0" rIns="45720" bIns="0" anchor="ctr" anchorCtr="0"/>
          <a:lstStyle/>
          <a:p>
            <a:pPr marL="57150" lvl="0" algn="just" eaLnBrk="0" fontAlgn="auto" hangingPunct="0">
              <a:spcBef>
                <a:spcPts val="600"/>
              </a:spcBef>
              <a:spcAft>
                <a:spcPts val="0"/>
              </a:spcAft>
              <a:defRPr/>
            </a:pPr>
            <a:r>
              <a:rPr lang="en-US" sz="1100" kern="0" dirty="0" smtClean="0">
                <a:solidFill>
                  <a:sysClr val="windowText" lastClr="000000"/>
                </a:solidFill>
                <a:latin typeface="Calibri"/>
              </a:rPr>
              <a:t>Touch, sensors and gestures - these are the sort of usages we will be driving in 2013</a:t>
            </a:r>
          </a:p>
        </p:txBody>
      </p:sp>
      <p:sp>
        <p:nvSpPr>
          <p:cNvPr id="13" name="TextBox 12"/>
          <p:cNvSpPr txBox="1"/>
          <p:nvPr/>
        </p:nvSpPr>
        <p:spPr>
          <a:xfrm>
            <a:off x="3429000" y="609600"/>
            <a:ext cx="467139" cy="923330"/>
          </a:xfrm>
          <a:prstGeom prst="rect">
            <a:avLst/>
          </a:prstGeom>
          <a:noFill/>
        </p:spPr>
        <p:txBody>
          <a:bodyPr wrap="square" lIns="0" tIns="0" rIns="0" bIns="0" rtlCol="0">
            <a:spAutoFit/>
          </a:bodyPr>
          <a:lstStyle/>
          <a:p>
            <a:r>
              <a:rPr lang="en-US" sz="6000" dirty="0" smtClean="0">
                <a:solidFill>
                  <a:srgbClr val="00A4DE"/>
                </a:solidFill>
              </a:rPr>
              <a:t>“</a:t>
            </a:r>
            <a:endParaRPr lang="en-US" sz="6000" dirty="0">
              <a:solidFill>
                <a:srgbClr val="00A4DE"/>
              </a:solidFill>
            </a:endParaRPr>
          </a:p>
        </p:txBody>
      </p:sp>
      <p:sp>
        <p:nvSpPr>
          <p:cNvPr id="14" name="Rectangle 13"/>
          <p:cNvSpPr/>
          <p:nvPr/>
        </p:nvSpPr>
        <p:spPr>
          <a:xfrm>
            <a:off x="8702854" y="946081"/>
            <a:ext cx="441146" cy="1015663"/>
          </a:xfrm>
          <a:prstGeom prst="rect">
            <a:avLst/>
          </a:prstGeom>
        </p:spPr>
        <p:txBody>
          <a:bodyPr wrap="none">
            <a:spAutoFit/>
          </a:bodyPr>
          <a:lstStyle/>
          <a:p>
            <a:r>
              <a:rPr lang="en-US" sz="6000" dirty="0" smtClean="0">
                <a:solidFill>
                  <a:srgbClr val="00A4DE"/>
                </a:solidFill>
              </a:rPr>
              <a:t>”</a:t>
            </a:r>
            <a:endParaRPr lang="en-US" sz="6000" dirty="0">
              <a:solidFill>
                <a:srgbClr val="00A4DE"/>
              </a:solidFill>
            </a:endParaRPr>
          </a:p>
        </p:txBody>
      </p:sp>
      <p:sp>
        <p:nvSpPr>
          <p:cNvPr id="15" name="Rectangle 14"/>
          <p:cNvSpPr/>
          <p:nvPr/>
        </p:nvSpPr>
        <p:spPr bwMode="auto">
          <a:xfrm>
            <a:off x="5702479" y="1291380"/>
            <a:ext cx="3124200" cy="365564"/>
          </a:xfrm>
          <a:prstGeom prst="rect">
            <a:avLst/>
          </a:prstGeom>
          <a:solidFill>
            <a:srgbClr val="00BBFE">
              <a:alpha val="20000"/>
            </a:srgbClr>
          </a:solidFill>
          <a:ln w="19050" cap="flat" cmpd="sng" algn="ctr">
            <a:noFill/>
            <a:prstDash val="solid"/>
            <a:headEnd type="none" w="med" len="med"/>
            <a:tailEnd type="none" w="med" len="med"/>
          </a:ln>
          <a:effectLst/>
        </p:spPr>
        <p:txBody>
          <a:bodyPr lIns="0" tIns="0" rIns="45720" bIns="0" anchor="ctr" anchorCtr="0"/>
          <a:lstStyle/>
          <a:p>
            <a:pPr marL="119063" algn="r" fontAlgn="auto">
              <a:spcBef>
                <a:spcPts val="600"/>
              </a:spcBef>
              <a:spcAft>
                <a:spcPts val="0"/>
              </a:spcAft>
              <a:defRPr/>
            </a:pPr>
            <a:r>
              <a:rPr lang="en-US" sz="1050" b="1" i="1" kern="0" dirty="0" err="1" smtClean="0">
                <a:solidFill>
                  <a:sysClr val="windowText" lastClr="000000"/>
                </a:solidFill>
                <a:latin typeface="Calibri"/>
              </a:rPr>
              <a:t>Anand</a:t>
            </a:r>
            <a:r>
              <a:rPr lang="en-US" sz="1050" b="1" i="1" kern="0" dirty="0" smtClean="0">
                <a:solidFill>
                  <a:sysClr val="windowText" lastClr="000000"/>
                </a:solidFill>
                <a:latin typeface="Calibri"/>
              </a:rPr>
              <a:t> </a:t>
            </a:r>
            <a:r>
              <a:rPr lang="en-US" sz="1050" b="1" i="1" kern="0" dirty="0" err="1" smtClean="0">
                <a:solidFill>
                  <a:sysClr val="windowText" lastClr="000000"/>
                </a:solidFill>
                <a:latin typeface="Calibri"/>
              </a:rPr>
              <a:t>Lakshmanan</a:t>
            </a:r>
            <a:endParaRPr lang="en-US" sz="1050" b="1" i="1" kern="0" dirty="0" smtClean="0">
              <a:solidFill>
                <a:sysClr val="windowText" lastClr="000000"/>
              </a:solidFill>
              <a:latin typeface="Calibri"/>
            </a:endParaRPr>
          </a:p>
          <a:p>
            <a:pPr marL="119063" algn="r" fontAlgn="auto">
              <a:spcBef>
                <a:spcPts val="600"/>
              </a:spcBef>
              <a:spcAft>
                <a:spcPts val="0"/>
              </a:spcAft>
              <a:defRPr/>
            </a:pPr>
            <a:r>
              <a:rPr lang="en-US" sz="1050" b="1" i="1" kern="0" dirty="0" err="1" smtClean="0">
                <a:solidFill>
                  <a:sysClr val="windowText" lastClr="000000"/>
                </a:solidFill>
                <a:latin typeface="Calibri"/>
              </a:rPr>
              <a:t>Ultrabook</a:t>
            </a:r>
            <a:r>
              <a:rPr lang="en-US" sz="1050" b="1" i="1" kern="0" dirty="0" smtClean="0">
                <a:solidFill>
                  <a:sysClr val="windowText" lastClr="000000"/>
                </a:solidFill>
                <a:latin typeface="Calibri"/>
              </a:rPr>
              <a:t> marketing manager, Intel</a:t>
            </a:r>
          </a:p>
        </p:txBody>
      </p:sp>
      <p:sp>
        <p:nvSpPr>
          <p:cNvPr id="16" name="Rectangle 3"/>
          <p:cNvSpPr txBox="1">
            <a:spLocks noChangeArrowheads="1"/>
          </p:cNvSpPr>
          <p:nvPr/>
        </p:nvSpPr>
        <p:spPr bwMode="auto">
          <a:xfrm>
            <a:off x="3352800" y="2743200"/>
            <a:ext cx="5638800" cy="22860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dirty="0" smtClean="0">
                <a:latin typeface="+mj-lt"/>
              </a:rPr>
              <a:t>Future </a:t>
            </a:r>
            <a:r>
              <a:rPr lang="en-US" sz="1100" dirty="0" err="1" smtClean="0">
                <a:latin typeface="+mj-lt"/>
              </a:rPr>
              <a:t>ultrabooks</a:t>
            </a:r>
            <a:r>
              <a:rPr lang="en-US" sz="1100" dirty="0" smtClean="0">
                <a:latin typeface="+mj-lt"/>
              </a:rPr>
              <a:t> </a:t>
            </a:r>
            <a:r>
              <a:rPr lang="en-US" sz="1100" b="1" dirty="0" smtClean="0">
                <a:latin typeface="+mj-lt"/>
              </a:rPr>
              <a:t>will be equipped with voice recognition, face tracking and touch features, </a:t>
            </a:r>
            <a:r>
              <a:rPr lang="en-US" sz="1100" dirty="0" smtClean="0">
                <a:latin typeface="+mj-lt"/>
              </a:rPr>
              <a:t>which will secure the laptops and make them easier to use, </a:t>
            </a:r>
            <a:r>
              <a:rPr lang="en-US" sz="1100" b="1" dirty="0" smtClean="0">
                <a:latin typeface="+mj-lt"/>
              </a:rPr>
              <a:t>said Tom </a:t>
            </a:r>
            <a:r>
              <a:rPr lang="en-US" sz="1100" b="1" dirty="0" err="1" smtClean="0">
                <a:latin typeface="+mj-lt"/>
              </a:rPr>
              <a:t>Kilroy</a:t>
            </a:r>
            <a:r>
              <a:rPr lang="en-US" sz="1100" b="1" dirty="0" smtClean="0">
                <a:latin typeface="+mj-lt"/>
              </a:rPr>
              <a:t>, senior vice president at Intel</a:t>
            </a:r>
          </a:p>
          <a:p>
            <a:pPr marL="111125" indent="-111125" algn="just" eaLnBrk="0" hangingPunct="0">
              <a:lnSpc>
                <a:spcPct val="150000"/>
              </a:lnSpc>
              <a:spcBef>
                <a:spcPts val="600"/>
              </a:spcBef>
              <a:buFont typeface="Arial" pitchFamily="34" charset="0"/>
              <a:buChar char="•"/>
              <a:defRPr/>
            </a:pPr>
            <a:r>
              <a:rPr lang="en-US" sz="1100" b="1" dirty="0" smtClean="0">
                <a:latin typeface="+mj-lt"/>
              </a:rPr>
              <a:t>Some key features- sensors enabling an </a:t>
            </a:r>
            <a:r>
              <a:rPr lang="en-US" sz="1100" b="1" dirty="0" err="1" smtClean="0">
                <a:latin typeface="+mj-lt"/>
              </a:rPr>
              <a:t>ultrabook</a:t>
            </a:r>
            <a:r>
              <a:rPr lang="en-US" sz="1100" b="1" dirty="0" smtClean="0">
                <a:latin typeface="+mj-lt"/>
              </a:rPr>
              <a:t> to sound an alarm if it was touched by a thief, voice commands to open a web browser window, or using speech to post </a:t>
            </a:r>
            <a:r>
              <a:rPr lang="en-US" sz="1100" b="1" dirty="0" err="1" smtClean="0">
                <a:latin typeface="+mj-lt"/>
              </a:rPr>
              <a:t>Facebook</a:t>
            </a:r>
            <a:r>
              <a:rPr lang="en-US" sz="1100" b="1" dirty="0" smtClean="0">
                <a:latin typeface="+mj-lt"/>
              </a:rPr>
              <a:t> updates in English</a:t>
            </a:r>
          </a:p>
          <a:p>
            <a:pPr marL="111125" indent="-111125" algn="just" eaLnBrk="0" hangingPunct="0">
              <a:lnSpc>
                <a:spcPct val="150000"/>
              </a:lnSpc>
              <a:spcBef>
                <a:spcPts val="600"/>
              </a:spcBef>
              <a:buFont typeface="Arial" pitchFamily="34" charset="0"/>
              <a:buChar char="•"/>
              <a:defRPr/>
            </a:pPr>
            <a:r>
              <a:rPr lang="en-US" sz="1100" dirty="0" smtClean="0">
                <a:latin typeface="+mj-lt"/>
              </a:rPr>
              <a:t> In other words, using a notebook armed with just a keyboard and </a:t>
            </a:r>
            <a:r>
              <a:rPr lang="en-US" sz="1100" dirty="0" err="1" smtClean="0">
                <a:latin typeface="+mj-lt"/>
              </a:rPr>
              <a:t>trackpad</a:t>
            </a:r>
            <a:r>
              <a:rPr lang="en-US" sz="1100" dirty="0" smtClean="0">
                <a:latin typeface="+mj-lt"/>
              </a:rPr>
              <a:t> may soon feel a bit old fashioned. Flexible AMOLED displays could also be on the cards, courtesy of Samsung</a:t>
            </a:r>
          </a:p>
        </p:txBody>
      </p:sp>
      <p:sp>
        <p:nvSpPr>
          <p:cNvPr id="17" name="Rectangle 16"/>
          <p:cNvSpPr/>
          <p:nvPr/>
        </p:nvSpPr>
        <p:spPr>
          <a:xfrm>
            <a:off x="3657601" y="1773755"/>
            <a:ext cx="5181600" cy="524470"/>
          </a:xfrm>
          <a:prstGeom prst="rect">
            <a:avLst/>
          </a:prstGeom>
          <a:solidFill>
            <a:srgbClr val="E7F9FF">
              <a:alpha val="30000"/>
            </a:srgbClr>
          </a:solidFill>
          <a:ln w="19050" cap="flat" cmpd="sng" algn="ctr">
            <a:noFill/>
            <a:prstDash val="solid"/>
            <a:headEnd type="none" w="med" len="med"/>
            <a:tailEnd type="none" w="med" len="med"/>
          </a:ln>
          <a:effectLst/>
        </p:spPr>
        <p:txBody>
          <a:bodyPr lIns="0" tIns="0" rIns="45720" bIns="0" anchor="ctr" anchorCtr="0"/>
          <a:lstStyle/>
          <a:p>
            <a:pPr marL="57150" lvl="0" algn="just" eaLnBrk="0" fontAlgn="auto" hangingPunct="0">
              <a:spcBef>
                <a:spcPts val="600"/>
              </a:spcBef>
              <a:spcAft>
                <a:spcPts val="0"/>
              </a:spcAft>
              <a:defRPr/>
            </a:pPr>
            <a:r>
              <a:rPr lang="en-US" sz="1100" kern="0" dirty="0" smtClean="0">
                <a:solidFill>
                  <a:sysClr val="windowText" lastClr="000000"/>
                </a:solidFill>
                <a:latin typeface="Calibri"/>
              </a:rPr>
              <a:t>We all know touch is just around the corner with </a:t>
            </a:r>
            <a:r>
              <a:rPr lang="en-US" sz="1100" kern="0" dirty="0" err="1" smtClean="0">
                <a:solidFill>
                  <a:sysClr val="windowText" lastClr="000000"/>
                </a:solidFill>
                <a:latin typeface="Calibri"/>
              </a:rPr>
              <a:t>ultrabooks</a:t>
            </a:r>
            <a:r>
              <a:rPr lang="en-US" sz="1100" kern="0" dirty="0" smtClean="0">
                <a:solidFill>
                  <a:sysClr val="windowText" lastClr="000000"/>
                </a:solidFill>
                <a:latin typeface="Calibri"/>
              </a:rPr>
              <a:t> because Windows 8 will be enabling touch</a:t>
            </a:r>
          </a:p>
        </p:txBody>
      </p:sp>
      <p:sp>
        <p:nvSpPr>
          <p:cNvPr id="18" name="TextBox 17"/>
          <p:cNvSpPr txBox="1"/>
          <p:nvPr/>
        </p:nvSpPr>
        <p:spPr>
          <a:xfrm>
            <a:off x="3429000" y="1460025"/>
            <a:ext cx="467139" cy="923330"/>
          </a:xfrm>
          <a:prstGeom prst="rect">
            <a:avLst/>
          </a:prstGeom>
          <a:noFill/>
        </p:spPr>
        <p:txBody>
          <a:bodyPr wrap="square" lIns="0" tIns="0" rIns="0" bIns="0" rtlCol="0">
            <a:spAutoFit/>
          </a:bodyPr>
          <a:lstStyle/>
          <a:p>
            <a:r>
              <a:rPr lang="en-US" sz="6000" dirty="0" smtClean="0">
                <a:solidFill>
                  <a:srgbClr val="00A4DE"/>
                </a:solidFill>
              </a:rPr>
              <a:t>“</a:t>
            </a:r>
            <a:endParaRPr lang="en-US" sz="6000" dirty="0">
              <a:solidFill>
                <a:srgbClr val="00A4DE"/>
              </a:solidFill>
            </a:endParaRPr>
          </a:p>
        </p:txBody>
      </p:sp>
      <p:sp>
        <p:nvSpPr>
          <p:cNvPr id="19" name="Rectangle 18"/>
          <p:cNvSpPr/>
          <p:nvPr/>
        </p:nvSpPr>
        <p:spPr>
          <a:xfrm>
            <a:off x="8702854" y="1956137"/>
            <a:ext cx="441146" cy="1015663"/>
          </a:xfrm>
          <a:prstGeom prst="rect">
            <a:avLst/>
          </a:prstGeom>
        </p:spPr>
        <p:txBody>
          <a:bodyPr wrap="none">
            <a:spAutoFit/>
          </a:bodyPr>
          <a:lstStyle/>
          <a:p>
            <a:r>
              <a:rPr lang="en-US" sz="6000" dirty="0" smtClean="0">
                <a:solidFill>
                  <a:srgbClr val="00A4DE"/>
                </a:solidFill>
              </a:rPr>
              <a:t>”</a:t>
            </a:r>
            <a:endParaRPr lang="en-US" sz="6000" dirty="0">
              <a:solidFill>
                <a:srgbClr val="00A4DE"/>
              </a:solidFill>
            </a:endParaRPr>
          </a:p>
        </p:txBody>
      </p:sp>
      <p:sp>
        <p:nvSpPr>
          <p:cNvPr id="20" name="Rectangle 19"/>
          <p:cNvSpPr/>
          <p:nvPr/>
        </p:nvSpPr>
        <p:spPr bwMode="auto">
          <a:xfrm>
            <a:off x="5702479" y="2301436"/>
            <a:ext cx="3124200" cy="365564"/>
          </a:xfrm>
          <a:prstGeom prst="rect">
            <a:avLst/>
          </a:prstGeom>
          <a:solidFill>
            <a:srgbClr val="00BBFE">
              <a:alpha val="20000"/>
            </a:srgbClr>
          </a:solidFill>
          <a:ln w="19050" cap="flat" cmpd="sng" algn="ctr">
            <a:noFill/>
            <a:prstDash val="solid"/>
            <a:headEnd type="none" w="med" len="med"/>
            <a:tailEnd type="none" w="med" len="med"/>
          </a:ln>
          <a:effectLst/>
        </p:spPr>
        <p:txBody>
          <a:bodyPr lIns="0" tIns="0" rIns="45720" bIns="0" anchor="ctr" anchorCtr="0"/>
          <a:lstStyle/>
          <a:p>
            <a:pPr marL="119063" algn="r" fontAlgn="auto">
              <a:spcBef>
                <a:spcPts val="600"/>
              </a:spcBef>
              <a:spcAft>
                <a:spcPts val="0"/>
              </a:spcAft>
              <a:defRPr/>
            </a:pPr>
            <a:r>
              <a:rPr lang="en-US" sz="1050" b="1" i="1" kern="0" dirty="0" smtClean="0">
                <a:solidFill>
                  <a:sysClr val="windowText" lastClr="000000"/>
                </a:solidFill>
                <a:latin typeface="Calibri"/>
              </a:rPr>
              <a:t>Tom </a:t>
            </a:r>
            <a:r>
              <a:rPr lang="en-US" sz="1050" b="1" i="1" kern="0" dirty="0" err="1" smtClean="0">
                <a:solidFill>
                  <a:sysClr val="windowText" lastClr="000000"/>
                </a:solidFill>
                <a:latin typeface="Calibri"/>
              </a:rPr>
              <a:t>Kilroy</a:t>
            </a:r>
            <a:endParaRPr lang="en-US" sz="1050" b="1" i="1" kern="0" dirty="0" smtClean="0">
              <a:solidFill>
                <a:sysClr val="windowText" lastClr="000000"/>
              </a:solidFill>
              <a:latin typeface="Calibri"/>
            </a:endParaRPr>
          </a:p>
          <a:p>
            <a:pPr marL="119063" algn="r" fontAlgn="auto">
              <a:spcBef>
                <a:spcPts val="600"/>
              </a:spcBef>
              <a:spcAft>
                <a:spcPts val="0"/>
              </a:spcAft>
              <a:defRPr/>
            </a:pPr>
            <a:r>
              <a:rPr lang="en-US" sz="1050" b="1" i="1" kern="0" dirty="0" smtClean="0">
                <a:solidFill>
                  <a:sysClr val="windowText" lastClr="000000"/>
                </a:solidFill>
                <a:latin typeface="Calibri"/>
              </a:rPr>
              <a:t>Senior Vice President, Intel</a:t>
            </a:r>
          </a:p>
        </p:txBody>
      </p:sp>
      <p:sp>
        <p:nvSpPr>
          <p:cNvPr id="21" name="Rectangle 20"/>
          <p:cNvSpPr/>
          <p:nvPr/>
        </p:nvSpPr>
        <p:spPr>
          <a:xfrm>
            <a:off x="152400" y="6019800"/>
            <a:ext cx="8686800" cy="457200"/>
          </a:xfrm>
          <a:prstGeom prst="rect">
            <a:avLst/>
          </a:prstGeom>
          <a:solidFill>
            <a:srgbClr val="92D050"/>
          </a:solidFill>
          <a:ln w="9525">
            <a:solidFill>
              <a:schemeClr val="bg1"/>
            </a:solidFill>
            <a:round/>
            <a:headEnd/>
            <a:tailEnd/>
          </a:ln>
          <a:effectLst/>
        </p:spPr>
        <p:txBody>
          <a:bodyPr wrap="square" anchor="ctr"/>
          <a:lstStyle/>
          <a:p>
            <a:pPr algn="just">
              <a:lnSpc>
                <a:spcPct val="150000"/>
              </a:lnSpc>
              <a:defRPr/>
            </a:pPr>
            <a:r>
              <a:rPr lang="en-US" sz="1200" b="1" dirty="0" smtClean="0">
                <a:latin typeface="+mj-lt"/>
              </a:rPr>
              <a:t>Touch- and gesture-based user experiences, coupled with speech and contextual awareness, are enabling rich interaction with devices and a much greater level of freedom.. The launch of Windows 8 will see touch-based UIs arrive on desktops around the world.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Cloud Storage</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 Cloud Storage</a:t>
            </a:r>
          </a:p>
        </p:txBody>
      </p:sp>
      <p:sp>
        <p:nvSpPr>
          <p:cNvPr id="11" name="Rectangle 3"/>
          <p:cNvSpPr txBox="1">
            <a:spLocks noChangeArrowheads="1"/>
          </p:cNvSpPr>
          <p:nvPr/>
        </p:nvSpPr>
        <p:spPr bwMode="auto">
          <a:xfrm>
            <a:off x="152400" y="3352800"/>
            <a:ext cx="8382000" cy="27432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dirty="0" smtClean="0">
                <a:latin typeface="+mj-lt"/>
              </a:rPr>
              <a:t> Google, Apple, and Microsoft have already ventured firmly into the realm of cloud computing and storage. It is expected that more companies will jump on board </a:t>
            </a:r>
          </a:p>
          <a:p>
            <a:pPr marL="111125" indent="-111125" algn="just" eaLnBrk="0" hangingPunct="0">
              <a:lnSpc>
                <a:spcPct val="150000"/>
              </a:lnSpc>
              <a:spcBef>
                <a:spcPts val="600"/>
              </a:spcBef>
              <a:buFont typeface="Arial" pitchFamily="34" charset="0"/>
              <a:buChar char="•"/>
              <a:defRPr/>
            </a:pPr>
            <a:r>
              <a:rPr lang="en-US" sz="1100" dirty="0" smtClean="0">
                <a:latin typeface="+mj-lt"/>
              </a:rPr>
              <a:t>Acer India recently announced its partnership with </a:t>
            </a:r>
            <a:r>
              <a:rPr lang="en-US" sz="1100" dirty="0" err="1" smtClean="0">
                <a:latin typeface="+mj-lt"/>
              </a:rPr>
              <a:t>Vaulten</a:t>
            </a:r>
            <a:r>
              <a:rPr lang="en-US" sz="1100" dirty="0" smtClean="0">
                <a:latin typeface="+mj-lt"/>
              </a:rPr>
              <a:t>, a cloud service provider, to offer free cloud storage of up to 2GB to its customers, on the purchase of certain Acer commercial and consumer desktop or notebooks.</a:t>
            </a:r>
          </a:p>
          <a:p>
            <a:pPr marL="111125" indent="-111125" algn="just" eaLnBrk="0" hangingPunct="0">
              <a:lnSpc>
                <a:spcPct val="150000"/>
              </a:lnSpc>
              <a:spcBef>
                <a:spcPts val="600"/>
              </a:spcBef>
              <a:buFont typeface="Arial" pitchFamily="34" charset="0"/>
              <a:buChar char="•"/>
              <a:defRPr/>
            </a:pPr>
            <a:r>
              <a:rPr lang="en-US" sz="1100" dirty="0" smtClean="0">
                <a:latin typeface="+mj-lt"/>
              </a:rPr>
              <a:t>For now, this offer is only valid on Acer's </a:t>
            </a:r>
            <a:r>
              <a:rPr lang="en-US" sz="1100" dirty="0" err="1" smtClean="0">
                <a:latin typeface="+mj-lt"/>
              </a:rPr>
              <a:t>Veriton</a:t>
            </a:r>
            <a:r>
              <a:rPr lang="en-US" sz="1100" dirty="0" smtClean="0">
                <a:latin typeface="+mj-lt"/>
              </a:rPr>
              <a:t>, </a:t>
            </a:r>
            <a:r>
              <a:rPr lang="en-US" sz="1100" dirty="0" err="1" smtClean="0">
                <a:latin typeface="+mj-lt"/>
              </a:rPr>
              <a:t>TravelMate</a:t>
            </a:r>
            <a:r>
              <a:rPr lang="en-US" sz="1100" dirty="0" smtClean="0">
                <a:latin typeface="+mj-lt"/>
              </a:rPr>
              <a:t>, Gateway and Aspire ranges. Acer and </a:t>
            </a:r>
            <a:r>
              <a:rPr lang="en-US" sz="1100" dirty="0" err="1" smtClean="0">
                <a:latin typeface="+mj-lt"/>
              </a:rPr>
              <a:t>Vaulten</a:t>
            </a:r>
            <a:r>
              <a:rPr lang="en-US" sz="1100" dirty="0" smtClean="0">
                <a:latin typeface="+mj-lt"/>
              </a:rPr>
              <a:t> also offer various subscription plans of up to 1TB for the customers, who wish to get the more space beyond 2GB, at an additional charge.</a:t>
            </a:r>
          </a:p>
          <a:p>
            <a:pPr marL="111125" indent="-111125" algn="just" eaLnBrk="0" hangingPunct="0">
              <a:lnSpc>
                <a:spcPct val="150000"/>
              </a:lnSpc>
              <a:spcBef>
                <a:spcPts val="600"/>
              </a:spcBef>
              <a:buFont typeface="Arial" pitchFamily="34" charset="0"/>
              <a:buChar char="•"/>
              <a:defRPr/>
            </a:pPr>
            <a:r>
              <a:rPr lang="en-US" sz="1100" dirty="0" smtClean="0">
                <a:latin typeface="+mj-lt"/>
              </a:rPr>
              <a:t>It is likely that future versions of Windows will enable users to log on to any suitable Windows workstation with a Live ID and get their desktop environment. The flaw in this scheme is the availability of applications, but with the shift to just-in-time application delivery techniques, even that problem disappears. As Microsoft extends Windows to a broader range of devices, it is likely that a single ID and set of preferences (if not the entire desktop environment) will be accessible from everything from a Windows </a:t>
            </a:r>
            <a:r>
              <a:rPr lang="en-US" sz="1100" dirty="0" err="1" smtClean="0">
                <a:latin typeface="+mj-lt"/>
              </a:rPr>
              <a:t>smartphone</a:t>
            </a:r>
            <a:r>
              <a:rPr lang="en-US" sz="1100" dirty="0" smtClean="0">
                <a:latin typeface="+mj-lt"/>
              </a:rPr>
              <a:t> to a kiosk computer in an Internet </a:t>
            </a:r>
            <a:r>
              <a:rPr lang="en-US" sz="1100" dirty="0" err="1" smtClean="0">
                <a:latin typeface="+mj-lt"/>
              </a:rPr>
              <a:t>caf</a:t>
            </a:r>
            <a:endParaRPr lang="en-US" sz="1100" dirty="0" smtClean="0">
              <a:latin typeface="+mj-lt"/>
            </a:endParaRP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7" name="Rectangle 16"/>
          <p:cNvSpPr/>
          <p:nvPr/>
        </p:nvSpPr>
        <p:spPr>
          <a:xfrm>
            <a:off x="4201338" y="1600200"/>
            <a:ext cx="4637861" cy="1219200"/>
          </a:xfrm>
          <a:prstGeom prst="rect">
            <a:avLst/>
          </a:prstGeom>
          <a:solidFill>
            <a:srgbClr val="E7F9FF">
              <a:alpha val="30000"/>
            </a:srgbClr>
          </a:solidFill>
          <a:ln w="19050" cap="flat" cmpd="sng" algn="ctr">
            <a:noFill/>
            <a:prstDash val="solid"/>
            <a:headEnd type="none" w="med" len="med"/>
            <a:tailEnd type="none" w="med" len="med"/>
          </a:ln>
          <a:effectLst/>
        </p:spPr>
        <p:txBody>
          <a:bodyPr lIns="0" tIns="0" rIns="45720" bIns="0" anchor="ctr" anchorCtr="0"/>
          <a:lstStyle/>
          <a:p>
            <a:pPr marL="57150" lvl="0" algn="just" eaLnBrk="0" fontAlgn="auto" hangingPunct="0">
              <a:lnSpc>
                <a:spcPct val="150000"/>
              </a:lnSpc>
              <a:spcBef>
                <a:spcPts val="600"/>
              </a:spcBef>
              <a:spcAft>
                <a:spcPts val="0"/>
              </a:spcAft>
              <a:defRPr/>
            </a:pPr>
            <a:r>
              <a:rPr lang="en-US" sz="1100" kern="0" dirty="0" smtClean="0">
                <a:solidFill>
                  <a:sysClr val="windowText" lastClr="000000"/>
                </a:solidFill>
                <a:latin typeface="Calibri"/>
              </a:rPr>
              <a:t>In the last couple of years, we have witnessed an accelerated demand for quick secure access to data anywhere and anytime. We are confident that this trend will increase the demand and requirement of cloud services. Acer consumers can now enjoy and experience </a:t>
            </a:r>
            <a:r>
              <a:rPr lang="en-US" sz="1100" kern="0" dirty="0" err="1" smtClean="0">
                <a:solidFill>
                  <a:sysClr val="windowText" lastClr="000000"/>
                </a:solidFill>
                <a:latin typeface="Calibri"/>
              </a:rPr>
              <a:t>Vaulten’s</a:t>
            </a:r>
            <a:r>
              <a:rPr lang="en-US" sz="1100" kern="0" dirty="0" smtClean="0">
                <a:solidFill>
                  <a:sysClr val="windowText" lastClr="000000"/>
                </a:solidFill>
                <a:latin typeface="Calibri"/>
              </a:rPr>
              <a:t> next generation online backup facility</a:t>
            </a:r>
          </a:p>
        </p:txBody>
      </p:sp>
      <p:sp>
        <p:nvSpPr>
          <p:cNvPr id="18" name="TextBox 17"/>
          <p:cNvSpPr txBox="1"/>
          <p:nvPr/>
        </p:nvSpPr>
        <p:spPr>
          <a:xfrm>
            <a:off x="3949879" y="1286470"/>
            <a:ext cx="467139" cy="923330"/>
          </a:xfrm>
          <a:prstGeom prst="rect">
            <a:avLst/>
          </a:prstGeom>
          <a:noFill/>
        </p:spPr>
        <p:txBody>
          <a:bodyPr wrap="square" lIns="0" tIns="0" rIns="0" bIns="0" rtlCol="0">
            <a:spAutoFit/>
          </a:bodyPr>
          <a:lstStyle/>
          <a:p>
            <a:r>
              <a:rPr lang="en-US" sz="6000" dirty="0" smtClean="0">
                <a:solidFill>
                  <a:srgbClr val="00A4DE"/>
                </a:solidFill>
              </a:rPr>
              <a:t>“</a:t>
            </a:r>
            <a:endParaRPr lang="en-US" sz="6000" dirty="0">
              <a:solidFill>
                <a:srgbClr val="00A4DE"/>
              </a:solidFill>
            </a:endParaRPr>
          </a:p>
        </p:txBody>
      </p:sp>
      <p:sp>
        <p:nvSpPr>
          <p:cNvPr id="19" name="Rectangle 18"/>
          <p:cNvSpPr/>
          <p:nvPr/>
        </p:nvSpPr>
        <p:spPr>
          <a:xfrm>
            <a:off x="8702854" y="2489537"/>
            <a:ext cx="441146" cy="1015663"/>
          </a:xfrm>
          <a:prstGeom prst="rect">
            <a:avLst/>
          </a:prstGeom>
        </p:spPr>
        <p:txBody>
          <a:bodyPr wrap="none">
            <a:spAutoFit/>
          </a:bodyPr>
          <a:lstStyle/>
          <a:p>
            <a:r>
              <a:rPr lang="en-US" sz="6000" dirty="0" smtClean="0">
                <a:solidFill>
                  <a:srgbClr val="00A4DE"/>
                </a:solidFill>
              </a:rPr>
              <a:t>”</a:t>
            </a:r>
            <a:endParaRPr lang="en-US" sz="6000" dirty="0">
              <a:solidFill>
                <a:srgbClr val="00A4DE"/>
              </a:solidFill>
            </a:endParaRPr>
          </a:p>
        </p:txBody>
      </p:sp>
      <p:sp>
        <p:nvSpPr>
          <p:cNvPr id="20" name="Rectangle 19"/>
          <p:cNvSpPr/>
          <p:nvPr/>
        </p:nvSpPr>
        <p:spPr bwMode="auto">
          <a:xfrm>
            <a:off x="5702479" y="2834836"/>
            <a:ext cx="3124200" cy="365564"/>
          </a:xfrm>
          <a:prstGeom prst="rect">
            <a:avLst/>
          </a:prstGeom>
          <a:solidFill>
            <a:srgbClr val="00BBFE">
              <a:alpha val="20000"/>
            </a:srgbClr>
          </a:solidFill>
          <a:ln w="19050" cap="flat" cmpd="sng" algn="ctr">
            <a:noFill/>
            <a:prstDash val="solid"/>
            <a:headEnd type="none" w="med" len="med"/>
            <a:tailEnd type="none" w="med" len="med"/>
          </a:ln>
          <a:effectLst/>
        </p:spPr>
        <p:txBody>
          <a:bodyPr lIns="0" tIns="0" rIns="45720" bIns="0" anchor="ctr" anchorCtr="0"/>
          <a:lstStyle/>
          <a:p>
            <a:pPr marL="119063" algn="r" fontAlgn="auto">
              <a:spcBef>
                <a:spcPts val="600"/>
              </a:spcBef>
              <a:spcAft>
                <a:spcPts val="0"/>
              </a:spcAft>
              <a:defRPr/>
            </a:pPr>
            <a:r>
              <a:rPr lang="en-US" sz="1050" b="1" i="1" kern="0" dirty="0" err="1" smtClean="0">
                <a:solidFill>
                  <a:sysClr val="windowText" lastClr="000000"/>
                </a:solidFill>
                <a:latin typeface="Calibri"/>
              </a:rPr>
              <a:t>Anand</a:t>
            </a:r>
            <a:r>
              <a:rPr lang="en-US" sz="1050" b="1" i="1" kern="0" dirty="0" smtClean="0">
                <a:solidFill>
                  <a:sysClr val="windowText" lastClr="000000"/>
                </a:solidFill>
                <a:latin typeface="Calibri"/>
              </a:rPr>
              <a:t> </a:t>
            </a:r>
            <a:r>
              <a:rPr lang="en-US" sz="1050" b="1" i="1" kern="0" dirty="0" err="1" smtClean="0">
                <a:solidFill>
                  <a:sysClr val="windowText" lastClr="000000"/>
                </a:solidFill>
                <a:latin typeface="Calibri"/>
              </a:rPr>
              <a:t>Lakshmanan</a:t>
            </a:r>
            <a:endParaRPr lang="en-US" sz="1050" b="1" i="1" kern="0" dirty="0" smtClean="0">
              <a:solidFill>
                <a:sysClr val="windowText" lastClr="000000"/>
              </a:solidFill>
              <a:latin typeface="Calibri"/>
            </a:endParaRPr>
          </a:p>
          <a:p>
            <a:pPr marL="119063" algn="r" fontAlgn="auto">
              <a:spcBef>
                <a:spcPts val="600"/>
              </a:spcBef>
              <a:spcAft>
                <a:spcPts val="0"/>
              </a:spcAft>
              <a:defRPr/>
            </a:pPr>
            <a:r>
              <a:rPr lang="en-US" sz="1050" b="1" i="1" kern="0" dirty="0" smtClean="0">
                <a:solidFill>
                  <a:sysClr val="windowText" lastClr="000000"/>
                </a:solidFill>
                <a:latin typeface="Calibri"/>
              </a:rPr>
              <a:t>Intel's </a:t>
            </a:r>
            <a:r>
              <a:rPr lang="en-US" sz="1050" b="1" i="1" kern="0" dirty="0" err="1" smtClean="0">
                <a:solidFill>
                  <a:sysClr val="windowText" lastClr="000000"/>
                </a:solidFill>
                <a:latin typeface="Calibri"/>
              </a:rPr>
              <a:t>Ultrabook</a:t>
            </a:r>
            <a:r>
              <a:rPr lang="en-US" sz="1050" b="1" i="1" kern="0" dirty="0" smtClean="0">
                <a:solidFill>
                  <a:sysClr val="windowText" lastClr="000000"/>
                </a:solidFill>
                <a:latin typeface="Calibri"/>
              </a:rPr>
              <a:t> marketing manager</a:t>
            </a:r>
          </a:p>
        </p:txBody>
      </p:sp>
      <p:sp>
        <p:nvSpPr>
          <p:cNvPr id="21" name="Folded Corner 20"/>
          <p:cNvSpPr/>
          <p:nvPr/>
        </p:nvSpPr>
        <p:spPr>
          <a:xfrm>
            <a:off x="76200" y="6172200"/>
            <a:ext cx="8686800" cy="457200"/>
          </a:xfrm>
          <a:prstGeom prst="foldedCorner">
            <a:avLst/>
          </a:prstGeom>
          <a:solidFill>
            <a:srgbClr val="92D050"/>
          </a:solidFill>
          <a:ln w="9525">
            <a:solidFill>
              <a:schemeClr val="bg1"/>
            </a:solidFill>
            <a:round/>
            <a:headEnd/>
            <a:tailEnd/>
          </a:ln>
          <a:effectLst/>
        </p:spPr>
        <p:txBody>
          <a:bodyPr wrap="square" anchor="ctr"/>
          <a:lstStyle/>
          <a:p>
            <a:pPr algn="just">
              <a:lnSpc>
                <a:spcPct val="150000"/>
              </a:lnSpc>
              <a:defRPr/>
            </a:pPr>
            <a:r>
              <a:rPr lang="en-US" sz="1200" b="1" dirty="0" smtClean="0">
                <a:latin typeface="+mj-lt"/>
              </a:rPr>
              <a:t>With cloud storage offering consumers the ability to forgo flash drives and businesses the chance to forgo finding data centers and contracting with Digital Realty Trust, the technology stands to grow tremendously in 2012.</a:t>
            </a:r>
            <a:endParaRPr lang="en-GB" sz="1200" b="1" dirty="0">
              <a:solidFill>
                <a:schemeClr val="tx1"/>
              </a:solidFill>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4"/>
          <p:cNvSpPr>
            <a:spLocks noChangeArrowheads="1"/>
          </p:cNvSpPr>
          <p:nvPr/>
        </p:nvSpPr>
        <p:spPr bwMode="auto">
          <a:xfrm>
            <a:off x="2112963" y="1295400"/>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Security</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 Security</a:t>
            </a: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21" name="Folded Corner 20"/>
          <p:cNvSpPr/>
          <p:nvPr/>
        </p:nvSpPr>
        <p:spPr>
          <a:xfrm>
            <a:off x="152400" y="3657600"/>
            <a:ext cx="8686800" cy="457200"/>
          </a:xfrm>
          <a:prstGeom prst="foldedCorner">
            <a:avLst/>
          </a:prstGeom>
          <a:solidFill>
            <a:srgbClr val="92D050"/>
          </a:solidFill>
          <a:ln w="9525">
            <a:solidFill>
              <a:schemeClr val="bg1"/>
            </a:solidFill>
            <a:round/>
            <a:headEnd/>
            <a:tailEnd/>
          </a:ln>
          <a:effectLst/>
        </p:spPr>
        <p:txBody>
          <a:bodyPr wrap="square" anchor="ctr"/>
          <a:lstStyle/>
          <a:p>
            <a:pPr algn="just">
              <a:lnSpc>
                <a:spcPct val="150000"/>
              </a:lnSpc>
              <a:defRPr/>
            </a:pPr>
            <a:r>
              <a:rPr lang="en-GB" sz="1200" b="1" dirty="0" smtClean="0">
                <a:solidFill>
                  <a:schemeClr val="tx1"/>
                </a:solidFill>
                <a:latin typeface="+mj-lt"/>
              </a:rPr>
              <a:t>More focus will be given to the security aspect</a:t>
            </a:r>
            <a:endParaRPr lang="en-GB" sz="1200" b="1" dirty="0">
              <a:solidFill>
                <a:schemeClr val="tx1"/>
              </a:solidFill>
              <a:latin typeface="+mj-lt"/>
            </a:endParaRPr>
          </a:p>
        </p:txBody>
      </p:sp>
      <p:sp>
        <p:nvSpPr>
          <p:cNvPr id="13" name="Rectangle 3"/>
          <p:cNvSpPr txBox="1">
            <a:spLocks noChangeArrowheads="1"/>
          </p:cNvSpPr>
          <p:nvPr/>
        </p:nvSpPr>
        <p:spPr bwMode="auto">
          <a:xfrm>
            <a:off x="3733800" y="914400"/>
            <a:ext cx="5184775" cy="20574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marR="0" lvl="0" indent="-111125" algn="just" defTabSz="914400" rtl="0" eaLnBrk="0" fontAlgn="base" latinLnBrk="0" hangingPunct="0">
              <a:lnSpc>
                <a:spcPct val="150000"/>
              </a:lnSpc>
              <a:spcBef>
                <a:spcPts val="600"/>
              </a:spcBef>
              <a:spcAft>
                <a:spcPct val="0"/>
              </a:spcAft>
              <a:buClrTx/>
              <a:buSzTx/>
              <a:buFont typeface="Arial" pitchFamily="34" charset="0"/>
              <a:buChar char="•"/>
              <a:tabLst/>
              <a:defRPr/>
            </a:pPr>
            <a:r>
              <a:rPr kumimoji="0" lang="en-US" sz="1100" b="0" i="0" u="none" strike="noStrike" kern="1200" cap="none" spc="0" normalizeH="0" baseline="0" noProof="0" dirty="0" smtClean="0">
                <a:ln>
                  <a:noFill/>
                </a:ln>
                <a:solidFill>
                  <a:schemeClr val="tx1"/>
                </a:solidFill>
                <a:effectLst/>
                <a:uLnTx/>
                <a:uFillTx/>
                <a:latin typeface="+mj-lt"/>
                <a:ea typeface="+mn-ea"/>
                <a:cs typeface="+mn-cs"/>
              </a:rPr>
              <a:t>Advent</a:t>
            </a:r>
            <a:r>
              <a:rPr kumimoji="0" lang="en-US" sz="1100" b="0" i="0" u="none" strike="noStrike" kern="1200" cap="none" spc="0" normalizeH="0" noProof="0" dirty="0" smtClean="0">
                <a:ln>
                  <a:noFill/>
                </a:ln>
                <a:solidFill>
                  <a:schemeClr val="tx1"/>
                </a:solidFill>
                <a:effectLst/>
                <a:uLnTx/>
                <a:uFillTx/>
                <a:latin typeface="+mj-lt"/>
                <a:ea typeface="+mn-ea"/>
                <a:cs typeface="+mn-cs"/>
              </a:rPr>
              <a:t> of cloud storage and cloud sharing it is becoming more and more important to protect the data in the computer</a:t>
            </a:r>
          </a:p>
          <a:p>
            <a:pPr marL="111125" marR="0" lvl="0" indent="-111125" algn="just" defTabSz="914400" rtl="0" eaLnBrk="0" fontAlgn="base" latinLnBrk="0" hangingPunct="0">
              <a:lnSpc>
                <a:spcPct val="150000"/>
              </a:lnSpc>
              <a:spcBef>
                <a:spcPts val="600"/>
              </a:spcBef>
              <a:spcAft>
                <a:spcPct val="0"/>
              </a:spcAft>
              <a:buClrTx/>
              <a:buSzTx/>
              <a:buFont typeface="Arial" pitchFamily="34" charset="0"/>
              <a:buChar char="•"/>
              <a:tabLst/>
              <a:defRPr/>
            </a:pPr>
            <a:r>
              <a:rPr lang="en-US" sz="1100" dirty="0" smtClean="0">
                <a:latin typeface="+mj-lt"/>
              </a:rPr>
              <a:t>Cyber espionage, phishing, malware, virus attacks are the cause of the high amount of data theft. </a:t>
            </a:r>
          </a:p>
          <a:p>
            <a:pPr marL="111125" indent="-111125" algn="just" eaLnBrk="0" hangingPunct="0">
              <a:lnSpc>
                <a:spcPct val="150000"/>
              </a:lnSpc>
              <a:spcBef>
                <a:spcPts val="600"/>
              </a:spcBef>
              <a:buFont typeface="Arial" pitchFamily="34" charset="0"/>
              <a:buChar char="•"/>
              <a:defRPr/>
            </a:pPr>
            <a:r>
              <a:rPr lang="en-US" sz="1100" dirty="0" smtClean="0">
                <a:latin typeface="+mj-lt"/>
              </a:rPr>
              <a:t>The number of data thefts has tripled in the past five years and the graph tends to rise with every passing year. Right from the Government, corporate, data </a:t>
            </a:r>
            <a:r>
              <a:rPr lang="en-US" sz="1100" dirty="0" err="1" smtClean="0">
                <a:latin typeface="+mj-lt"/>
              </a:rPr>
              <a:t>centres</a:t>
            </a:r>
            <a:r>
              <a:rPr lang="en-US" sz="1100" dirty="0" smtClean="0">
                <a:latin typeface="+mj-lt"/>
              </a:rPr>
              <a:t> and small to medium-sized companies, all have been targeted. </a:t>
            </a:r>
            <a:endParaRPr kumimoji="0" lang="en-US" sz="1100" b="0" i="0" u="none" strike="noStrike" kern="1200" cap="none" spc="0" normalizeH="0" noProof="0" dirty="0" smtClean="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4"/>
          <p:cNvSpPr>
            <a:spLocks noChangeArrowheads="1"/>
          </p:cNvSpPr>
          <p:nvPr/>
        </p:nvSpPr>
        <p:spPr bwMode="auto">
          <a:xfrm>
            <a:off x="2112963" y="1366838"/>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NAND Memory Drive</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 NAND Memory Drive</a:t>
            </a: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21" name="Folded Corner 20"/>
          <p:cNvSpPr/>
          <p:nvPr/>
        </p:nvSpPr>
        <p:spPr>
          <a:xfrm>
            <a:off x="228600" y="6019800"/>
            <a:ext cx="8686800" cy="457200"/>
          </a:xfrm>
          <a:prstGeom prst="foldedCorner">
            <a:avLst/>
          </a:prstGeom>
          <a:solidFill>
            <a:srgbClr val="92D050"/>
          </a:solidFill>
          <a:ln w="9525">
            <a:solidFill>
              <a:schemeClr val="bg1"/>
            </a:solidFill>
            <a:round/>
            <a:headEnd/>
            <a:tailEnd/>
          </a:ln>
          <a:effectLst/>
        </p:spPr>
        <p:txBody>
          <a:bodyPr wrap="square" anchor="ctr"/>
          <a:lstStyle/>
          <a:p>
            <a:pPr algn="just">
              <a:lnSpc>
                <a:spcPct val="150000"/>
              </a:lnSpc>
              <a:defRPr/>
            </a:pPr>
            <a:r>
              <a:rPr lang="en-GB" sz="1200" b="1" dirty="0" smtClean="0">
                <a:solidFill>
                  <a:schemeClr val="tx1"/>
                </a:solidFill>
                <a:latin typeface="+mj-lt"/>
              </a:rPr>
              <a:t>Smart phones, ultra books will drive the NAND flash memory demand</a:t>
            </a:r>
            <a:endParaRPr lang="en-GB" sz="1200" b="1" dirty="0">
              <a:solidFill>
                <a:schemeClr val="tx1"/>
              </a:solidFill>
              <a:latin typeface="+mj-lt"/>
            </a:endParaRPr>
          </a:p>
        </p:txBody>
      </p:sp>
      <p:sp>
        <p:nvSpPr>
          <p:cNvPr id="13" name="Rectangle 3"/>
          <p:cNvSpPr txBox="1">
            <a:spLocks noChangeArrowheads="1"/>
          </p:cNvSpPr>
          <p:nvPr/>
        </p:nvSpPr>
        <p:spPr bwMode="auto">
          <a:xfrm>
            <a:off x="3733800" y="762000"/>
            <a:ext cx="5184775" cy="23622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lvl="0" indent="-111125" algn="just" eaLnBrk="0" hangingPunct="0">
              <a:lnSpc>
                <a:spcPct val="150000"/>
              </a:lnSpc>
              <a:spcBef>
                <a:spcPts val="600"/>
              </a:spcBef>
              <a:buFont typeface="Arial" pitchFamily="34" charset="0"/>
              <a:buChar char="•"/>
              <a:defRPr/>
            </a:pPr>
            <a:r>
              <a:rPr lang="en-US" sz="1100" dirty="0" smtClean="0">
                <a:latin typeface="+mj-lt"/>
              </a:rPr>
              <a:t>NAND flash consumption is increasing in 3 principal markets: </a:t>
            </a:r>
            <a:r>
              <a:rPr lang="en-US" sz="1100" dirty="0" err="1" smtClean="0">
                <a:latin typeface="+mj-lt"/>
              </a:rPr>
              <a:t>smartphones</a:t>
            </a:r>
            <a:r>
              <a:rPr lang="en-US" sz="1100" dirty="0" smtClean="0">
                <a:latin typeface="+mj-lt"/>
              </a:rPr>
              <a:t>, tablets and </a:t>
            </a:r>
            <a:r>
              <a:rPr lang="en-US" sz="1100" dirty="0" err="1" smtClean="0">
                <a:latin typeface="+mj-lt"/>
              </a:rPr>
              <a:t>ultrabooks</a:t>
            </a:r>
            <a:r>
              <a:rPr lang="en-US" sz="1100" dirty="0" smtClean="0">
                <a:latin typeface="+mj-lt"/>
              </a:rPr>
              <a:t>, bringing NAND revenue continuously higher during the next few years, hitting approximately </a:t>
            </a:r>
            <a:r>
              <a:rPr lang="en-US" sz="1100" b="1" dirty="0" smtClean="0">
                <a:latin typeface="+mj-lt"/>
              </a:rPr>
              <a:t>$30.9 billion by 2016.</a:t>
            </a:r>
          </a:p>
          <a:p>
            <a:pPr marL="111125" indent="-111125" algn="just" eaLnBrk="0" hangingPunct="0">
              <a:lnSpc>
                <a:spcPct val="150000"/>
              </a:lnSpc>
              <a:spcBef>
                <a:spcPts val="600"/>
              </a:spcBef>
              <a:buFont typeface="Arial" pitchFamily="34" charset="0"/>
              <a:buChar char="•"/>
              <a:defRPr/>
            </a:pPr>
            <a:r>
              <a:rPr lang="en-US" sz="1100" dirty="0" smtClean="0">
                <a:latin typeface="+mj-lt"/>
              </a:rPr>
              <a:t>NAND flash suppliers have been pushing for the adoption of SSDs in </a:t>
            </a:r>
            <a:r>
              <a:rPr lang="en-US" sz="1100" dirty="0" err="1" smtClean="0">
                <a:latin typeface="+mj-lt"/>
              </a:rPr>
              <a:t>ultrabooks</a:t>
            </a:r>
            <a:r>
              <a:rPr lang="en-US" sz="1100" dirty="0" smtClean="0">
                <a:latin typeface="+mj-lt"/>
              </a:rPr>
              <a:t>, which attract corporate and consumer customers due to their light weight, long battery life and fast boot-up times. </a:t>
            </a:r>
            <a:r>
              <a:rPr lang="en-US" sz="1100" dirty="0" err="1" smtClean="0">
                <a:latin typeface="+mj-lt"/>
              </a:rPr>
              <a:t>Ultrabook</a:t>
            </a:r>
            <a:r>
              <a:rPr lang="en-US" sz="1100" dirty="0" smtClean="0">
                <a:latin typeface="+mj-lt"/>
              </a:rPr>
              <a:t> integration will push total NAND consumption in the PC segment to more than 15% of total NAND flash supply. SSDs will account for some 3.3 billion gigabytes of NAND flash consumption this year, up from 1.7 billion gigabytes in 2011.</a:t>
            </a:r>
          </a:p>
        </p:txBody>
      </p:sp>
      <p:graphicFrame>
        <p:nvGraphicFramePr>
          <p:cNvPr id="9" name="Chart 8"/>
          <p:cNvGraphicFramePr/>
          <p:nvPr/>
        </p:nvGraphicFramePr>
        <p:xfrm>
          <a:off x="5638800" y="3571875"/>
          <a:ext cx="3048000" cy="2676525"/>
        </p:xfrm>
        <a:graphic>
          <a:graphicData uri="http://schemas.openxmlformats.org/drawingml/2006/chart">
            <c:chart xmlns:c="http://schemas.openxmlformats.org/drawingml/2006/chart" xmlns:r="http://schemas.openxmlformats.org/officeDocument/2006/relationships" r:id="rId4"/>
          </a:graphicData>
        </a:graphic>
      </p:graphicFrame>
      <p:sp>
        <p:nvSpPr>
          <p:cNvPr id="14" name="Rectangle 3"/>
          <p:cNvSpPr txBox="1">
            <a:spLocks noChangeArrowheads="1"/>
          </p:cNvSpPr>
          <p:nvPr/>
        </p:nvSpPr>
        <p:spPr bwMode="auto">
          <a:xfrm>
            <a:off x="152400" y="3352800"/>
            <a:ext cx="5334000" cy="25146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dirty="0" smtClean="0">
                <a:latin typeface="+mj-lt"/>
              </a:rPr>
              <a:t>2011 numbers were not as high as expected for NAND, due to temperate tablet demand in Q4 2011, especially excluding Apple’s </a:t>
            </a:r>
            <a:r>
              <a:rPr lang="en-US" sz="1100" dirty="0" err="1" smtClean="0">
                <a:latin typeface="+mj-lt"/>
              </a:rPr>
              <a:t>iPad</a:t>
            </a:r>
            <a:r>
              <a:rPr lang="en-US" sz="1100" dirty="0" smtClean="0">
                <a:latin typeface="+mj-lt"/>
              </a:rPr>
              <a:t>. Lower-cost tablets also saw modest success, though these models use low amounts of NAND memory. The Kindle Fire from Amazon offers 8 gigabytes of NAND flash, compared to the </a:t>
            </a:r>
            <a:r>
              <a:rPr lang="en-US" sz="1100" dirty="0" err="1" smtClean="0">
                <a:latin typeface="+mj-lt"/>
              </a:rPr>
              <a:t>iPad’s</a:t>
            </a:r>
            <a:r>
              <a:rPr lang="en-US" sz="1100" dirty="0" smtClean="0">
                <a:latin typeface="+mj-lt"/>
              </a:rPr>
              <a:t> maximum 64 gigabytes of storage. If competitive tablets had similar NAND densities to the </a:t>
            </a:r>
            <a:r>
              <a:rPr lang="en-US" sz="1100" dirty="0" err="1" smtClean="0">
                <a:latin typeface="+mj-lt"/>
              </a:rPr>
              <a:t>iPad</a:t>
            </a:r>
            <a:r>
              <a:rPr lang="en-US" sz="1100" dirty="0" smtClean="0">
                <a:latin typeface="+mj-lt"/>
              </a:rPr>
              <a:t>, overall NAND flash consumption would be higher. On its own, Apple will consume about 25% of the overall NAND supply in 2012, equivalent to some 8 billion gigabytes. The </a:t>
            </a:r>
            <a:r>
              <a:rPr lang="en-US" sz="1100" dirty="0" err="1" smtClean="0">
                <a:latin typeface="+mj-lt"/>
              </a:rPr>
              <a:t>iPad</a:t>
            </a:r>
            <a:r>
              <a:rPr lang="en-US" sz="1100" dirty="0" smtClean="0">
                <a:latin typeface="+mj-lt"/>
              </a:rPr>
              <a:t> will be responsible for 74% of NAND consumption in the tablet segment this year, accounting for 2.8 billion gigabytes out of a total 3.8 billion gigabytes in tablets.</a:t>
            </a:r>
          </a:p>
        </p:txBody>
      </p:sp>
      <p:sp>
        <p:nvSpPr>
          <p:cNvPr id="15" name="AutoShape 5"/>
          <p:cNvSpPr>
            <a:spLocks noChangeArrowheads="1"/>
          </p:cNvSpPr>
          <p:nvPr/>
        </p:nvSpPr>
        <p:spPr bwMode="auto">
          <a:xfrm>
            <a:off x="5562600" y="3190875"/>
            <a:ext cx="3124200" cy="411163"/>
          </a:xfrm>
          <a:prstGeom prst="rect">
            <a:avLst/>
          </a:prstGeom>
          <a:solidFill>
            <a:srgbClr val="00B0F0"/>
          </a:solidFill>
          <a:ln w="9525">
            <a:noFill/>
            <a:round/>
            <a:headEnd/>
            <a:tailEnd/>
          </a:ln>
        </p:spPr>
        <p:txBody>
          <a:bodyPr wrap="square" anchor="ctr"/>
          <a:lstStyle/>
          <a:p>
            <a:pPr algn="ctr"/>
            <a:r>
              <a:rPr lang="en-US" sz="1200" b="1" dirty="0" smtClean="0">
                <a:solidFill>
                  <a:schemeClr val="bg1"/>
                </a:solidFill>
                <a:latin typeface="+mj-lt"/>
              </a:rPr>
              <a:t>Worldwide NAND flash revenue forecast ($B)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6">
            <a:hlinkClick r:id="rId3" action="ppaction://hlinksldjump"/>
          </p:cNvPr>
          <p:cNvSpPr>
            <a:spLocks noChangeArrowheads="1"/>
          </p:cNvSpPr>
          <p:nvPr/>
        </p:nvSpPr>
        <p:spPr bwMode="auto">
          <a:xfrm>
            <a:off x="968375" y="1406824"/>
            <a:ext cx="2765425" cy="457200"/>
          </a:xfrm>
          <a:prstGeom prst="rect">
            <a:avLst/>
          </a:prstGeom>
          <a:solidFill>
            <a:srgbClr val="C4ECFB"/>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rgbClr val="111111"/>
                </a:solidFill>
                <a:latin typeface="+mj-lt"/>
              </a:rPr>
              <a:t>Market Overview </a:t>
            </a:r>
          </a:p>
        </p:txBody>
      </p:sp>
      <p:sp>
        <p:nvSpPr>
          <p:cNvPr id="26" name="Rectangle 20">
            <a:hlinkClick r:id="rId4" action="ppaction://hlinksldjump"/>
          </p:cNvPr>
          <p:cNvSpPr>
            <a:spLocks noChangeArrowheads="1"/>
          </p:cNvSpPr>
          <p:nvPr/>
        </p:nvSpPr>
        <p:spPr bwMode="auto">
          <a:xfrm>
            <a:off x="968375" y="1915557"/>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Competitive </a:t>
            </a:r>
            <a:r>
              <a:rPr lang="en-US" sz="1200" b="1" dirty="0" smtClean="0">
                <a:solidFill>
                  <a:schemeClr val="bg1">
                    <a:lumMod val="85000"/>
                  </a:schemeClr>
                </a:solidFill>
                <a:latin typeface="Calibri" pitchFamily="34" charset="0"/>
              </a:rPr>
              <a:t>Landscape</a:t>
            </a:r>
            <a:endParaRPr lang="en-US" sz="1200" b="1" dirty="0">
              <a:solidFill>
                <a:schemeClr val="bg1">
                  <a:lumMod val="85000"/>
                </a:schemeClr>
              </a:solidFill>
              <a:latin typeface="Calibri" pitchFamily="34" charset="0"/>
            </a:endParaRPr>
          </a:p>
        </p:txBody>
      </p:sp>
      <p:sp>
        <p:nvSpPr>
          <p:cNvPr id="27" name="Rectangle 21">
            <a:hlinkClick r:id="rId5" action="ppaction://hlinksldjump"/>
          </p:cNvPr>
          <p:cNvSpPr>
            <a:spLocks noChangeArrowheads="1"/>
          </p:cNvSpPr>
          <p:nvPr/>
        </p:nvSpPr>
        <p:spPr bwMode="auto">
          <a:xfrm>
            <a:off x="968375" y="2426489"/>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Contract Analysis</a:t>
            </a:r>
            <a:endParaRPr lang="en-US" sz="1200" b="1" dirty="0">
              <a:solidFill>
                <a:schemeClr val="bg1">
                  <a:lumMod val="85000"/>
                </a:schemeClr>
              </a:solidFill>
              <a:latin typeface="Calibri" pitchFamily="34" charset="0"/>
            </a:endParaRPr>
          </a:p>
        </p:txBody>
      </p:sp>
      <p:sp>
        <p:nvSpPr>
          <p:cNvPr id="28" name="Rectangle 22">
            <a:hlinkClick r:id="rId6" action="ppaction://hlinksldjump"/>
          </p:cNvPr>
          <p:cNvSpPr>
            <a:spLocks noChangeArrowheads="1"/>
          </p:cNvSpPr>
          <p:nvPr/>
        </p:nvSpPr>
        <p:spPr bwMode="auto">
          <a:xfrm>
            <a:off x="968375" y="2930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Business Trends</a:t>
            </a:r>
            <a:endParaRPr lang="en-US" sz="1200" b="1" dirty="0">
              <a:solidFill>
                <a:schemeClr val="bg1">
                  <a:lumMod val="85000"/>
                </a:schemeClr>
              </a:solidFill>
              <a:latin typeface="Calibri" pitchFamily="34" charset="0"/>
            </a:endParaRPr>
          </a:p>
        </p:txBody>
      </p:sp>
      <p:sp>
        <p:nvSpPr>
          <p:cNvPr id="30" name="Rectangle 37">
            <a:hlinkClick r:id="rId7" action="ppaction://hlinksldjump"/>
          </p:cNvPr>
          <p:cNvSpPr>
            <a:spLocks noChangeArrowheads="1"/>
          </p:cNvSpPr>
          <p:nvPr/>
        </p:nvSpPr>
        <p:spPr bwMode="auto">
          <a:xfrm>
            <a:off x="968375" y="3435943"/>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Technology Trends</a:t>
            </a:r>
            <a:endParaRPr lang="en-US" sz="1200" b="1" dirty="0">
              <a:solidFill>
                <a:schemeClr val="bg1">
                  <a:lumMod val="85000"/>
                </a:schemeClr>
              </a:solidFill>
              <a:latin typeface="Calibri" pitchFamily="34" charset="0"/>
            </a:endParaRPr>
          </a:p>
        </p:txBody>
      </p:sp>
      <p:sp>
        <p:nvSpPr>
          <p:cNvPr id="31" name="Rectangle 16">
            <a:hlinkClick r:id="rId8" action="ppaction://hlinksldjump"/>
          </p:cNvPr>
          <p:cNvSpPr>
            <a:spLocks noChangeArrowheads="1"/>
          </p:cNvSpPr>
          <p:nvPr/>
        </p:nvSpPr>
        <p:spPr bwMode="auto">
          <a:xfrm>
            <a:off x="968375" y="3933335"/>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a:t>
            </a:r>
            <a:r>
              <a:rPr lang="en-US" sz="1200" b="1" dirty="0" smtClean="0">
                <a:solidFill>
                  <a:schemeClr val="bg1">
                    <a:lumMod val="85000"/>
                  </a:schemeClr>
                </a:solidFill>
                <a:latin typeface="Calibri" pitchFamily="34" charset="0"/>
              </a:rPr>
              <a:t>Drivers</a:t>
            </a:r>
            <a:endParaRPr lang="en-US" sz="1200" b="1" dirty="0">
              <a:solidFill>
                <a:schemeClr val="bg1">
                  <a:lumMod val="85000"/>
                </a:schemeClr>
              </a:solidFill>
              <a:latin typeface="Calibri" pitchFamily="34" charset="0"/>
            </a:endParaRPr>
          </a:p>
        </p:txBody>
      </p:sp>
      <p:sp>
        <p:nvSpPr>
          <p:cNvPr id="32" name="Rectangle 21">
            <a:hlinkClick r:id="rId9" action="ppaction://hlinksldjump"/>
          </p:cNvPr>
          <p:cNvSpPr>
            <a:spLocks noChangeArrowheads="1"/>
          </p:cNvSpPr>
          <p:nvPr/>
        </p:nvSpPr>
        <p:spPr bwMode="auto">
          <a:xfrm>
            <a:off x="968375" y="4439478"/>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Top 3 Market Players</a:t>
            </a:r>
            <a:endParaRPr lang="en-US" sz="1200" b="1" dirty="0">
              <a:solidFill>
                <a:schemeClr val="bg1">
                  <a:lumMod val="85000"/>
                </a:schemeClr>
              </a:solidFill>
              <a:latin typeface="Calibri" pitchFamily="34" charset="0"/>
            </a:endParaRPr>
          </a:p>
        </p:txBody>
      </p:sp>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4</a:t>
            </a:fld>
            <a:endParaRPr lang="en-US" dirty="0"/>
          </a:p>
        </p:txBody>
      </p:sp>
      <p:sp>
        <p:nvSpPr>
          <p:cNvPr id="9219" name="Title 1"/>
          <p:cNvSpPr>
            <a:spLocks noGrp="1"/>
          </p:cNvSpPr>
          <p:nvPr>
            <p:ph type="title"/>
          </p:nvPr>
        </p:nvSpPr>
        <p:spPr>
          <a:xfrm>
            <a:off x="1279525" y="1"/>
            <a:ext cx="7467600" cy="630238"/>
          </a:xfrm>
        </p:spPr>
        <p:txBody>
          <a:bodyPr anchor="t"/>
          <a:lstStyle/>
          <a:p>
            <a:pPr eaLnBrk="1" hangingPunct="1"/>
            <a:r>
              <a:rPr sz="2000" b="1" smtClean="0">
                <a:latin typeface="Myriad Pro"/>
              </a:rPr>
              <a:t>Global Computer Platforms MI</a:t>
            </a:r>
          </a:p>
        </p:txBody>
      </p:sp>
      <p:sp>
        <p:nvSpPr>
          <p:cNvPr id="79" name="Rounded Rectangle 78"/>
          <p:cNvSpPr/>
          <p:nvPr/>
        </p:nvSpPr>
        <p:spPr>
          <a:xfrm>
            <a:off x="533400" y="5638800"/>
            <a:ext cx="8077200" cy="609600"/>
          </a:xfrm>
          <a:prstGeom prst="roundRect">
            <a:avLst/>
          </a:prstGeom>
          <a:solidFill>
            <a:srgbClr val="FDF7D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i="1" dirty="0" smtClean="0">
                <a:solidFill>
                  <a:srgbClr val="000000"/>
                </a:solidFill>
                <a:latin typeface="+mj-lt"/>
                <a:cs typeface="Times New Roman" pitchFamily="18" charset="0"/>
              </a:rPr>
              <a:t>Disclaimer: </a:t>
            </a:r>
          </a:p>
          <a:p>
            <a:pPr marL="117475" lvl="0" indent="-117475">
              <a:spcBef>
                <a:spcPts val="400"/>
              </a:spcBef>
              <a:defRPr/>
            </a:pPr>
            <a:r>
              <a:rPr lang="en-US" sz="1100" i="1" dirty="0" smtClean="0">
                <a:solidFill>
                  <a:srgbClr val="000000"/>
                </a:solidFill>
                <a:latin typeface="+mj-lt"/>
              </a:rPr>
              <a:t>The information presented in this report is based on data available in the public domain. If you find that it is incorrect, please let us know.</a:t>
            </a:r>
          </a:p>
        </p:txBody>
      </p:sp>
      <p:sp>
        <p:nvSpPr>
          <p:cNvPr id="17" name="Oval 16"/>
          <p:cNvSpPr/>
          <p:nvPr/>
        </p:nvSpPr>
        <p:spPr>
          <a:xfrm>
            <a:off x="892316" y="1553545"/>
            <a:ext cx="137160" cy="137160"/>
          </a:xfrm>
          <a:prstGeom prst="ellipse">
            <a:avLst/>
          </a:prstGeom>
          <a:solidFill>
            <a:srgbClr val="6DCFF6"/>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10" action="ppaction://hlinksldjump"/>
          </p:cNvPr>
          <p:cNvSpPr/>
          <p:nvPr/>
        </p:nvSpPr>
        <p:spPr>
          <a:xfrm>
            <a:off x="4495800" y="1429138"/>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 Global Computer Hardware 	</a:t>
            </a:r>
          </a:p>
        </p:txBody>
      </p:sp>
      <p:sp>
        <p:nvSpPr>
          <p:cNvPr id="19" name="Rectangle 18">
            <a:hlinkClick r:id="rId10" action="ppaction://hlinksldjump"/>
          </p:cNvPr>
          <p:cNvSpPr/>
          <p:nvPr/>
        </p:nvSpPr>
        <p:spPr>
          <a:xfrm>
            <a:off x="4495800" y="1867676"/>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Worldwide PC market</a:t>
            </a:r>
          </a:p>
        </p:txBody>
      </p:sp>
      <p:sp>
        <p:nvSpPr>
          <p:cNvPr id="21" name="Rectangle 20">
            <a:hlinkClick r:id="rId10" action="ppaction://hlinksldjump"/>
          </p:cNvPr>
          <p:cNvSpPr/>
          <p:nvPr/>
        </p:nvSpPr>
        <p:spPr>
          <a:xfrm>
            <a:off x="4495800" y="2301240"/>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Hard Disk Drive Industry</a:t>
            </a:r>
          </a:p>
        </p:txBody>
      </p:sp>
      <p:sp>
        <p:nvSpPr>
          <p:cNvPr id="24" name="AutoShape 28">
            <a:hlinkClick r:id="rId11"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20" name="Rectangle 19">
            <a:hlinkClick r:id="rId10" action="ppaction://hlinksldjump"/>
          </p:cNvPr>
          <p:cNvSpPr/>
          <p:nvPr/>
        </p:nvSpPr>
        <p:spPr>
          <a:xfrm>
            <a:off x="4495800" y="2729256"/>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Industry Value Chain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4"/>
          <p:cNvSpPr>
            <a:spLocks noChangeArrowheads="1"/>
          </p:cNvSpPr>
          <p:nvPr/>
        </p:nvSpPr>
        <p:spPr bwMode="auto">
          <a:xfrm>
            <a:off x="2112963" y="1366838"/>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31748" name="AutoShape 5"/>
          <p:cNvSpPr>
            <a:spLocks noChangeArrowheads="1"/>
          </p:cNvSpPr>
          <p:nvPr/>
        </p:nvSpPr>
        <p:spPr bwMode="auto">
          <a:xfrm>
            <a:off x="158750" y="1054100"/>
            <a:ext cx="1892300" cy="868363"/>
          </a:xfrm>
          <a:prstGeom prst="roundRect">
            <a:avLst>
              <a:gd name="adj" fmla="val 16667"/>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Servers and Storage Convergence</a:t>
            </a:r>
          </a:p>
        </p:txBody>
      </p:sp>
      <p:sp>
        <p:nvSpPr>
          <p:cNvPr id="31750" name="AutoShape 7"/>
          <p:cNvSpPr>
            <a:spLocks noChangeArrowheads="1"/>
          </p:cNvSpPr>
          <p:nvPr/>
        </p:nvSpPr>
        <p:spPr bwMode="auto">
          <a:xfrm rot="5400000">
            <a:off x="385762" y="2408237"/>
            <a:ext cx="1371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2D050">
              <a:alpha val="80000"/>
            </a:srgbClr>
          </a:solidFill>
          <a:ln w="9525">
            <a:noFill/>
            <a:miter lim="800000"/>
            <a:headEnd/>
            <a:tailEnd/>
          </a:ln>
        </p:spPr>
        <p:txBody>
          <a:bodyPr wrap="none" anchor="ctr"/>
          <a:lstStyle/>
          <a:p>
            <a:endParaRPr lang="en-US"/>
          </a:p>
        </p:txBody>
      </p:sp>
      <p:sp>
        <p:nvSpPr>
          <p:cNvPr id="10"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 Servers and Storage Convergence</a:t>
            </a:r>
          </a:p>
        </p:txBody>
      </p:sp>
      <p:sp>
        <p:nvSpPr>
          <p:cNvPr id="12"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21" name="Folded Corner 20"/>
          <p:cNvSpPr/>
          <p:nvPr/>
        </p:nvSpPr>
        <p:spPr>
          <a:xfrm>
            <a:off x="228600" y="6019800"/>
            <a:ext cx="8686800" cy="457200"/>
          </a:xfrm>
          <a:prstGeom prst="foldedCorner">
            <a:avLst/>
          </a:prstGeom>
          <a:solidFill>
            <a:srgbClr val="92D050"/>
          </a:solidFill>
          <a:ln w="9525">
            <a:solidFill>
              <a:schemeClr val="bg1"/>
            </a:solidFill>
            <a:round/>
            <a:headEnd/>
            <a:tailEnd/>
          </a:ln>
          <a:effectLst/>
        </p:spPr>
        <p:txBody>
          <a:bodyPr wrap="square" anchor="ctr"/>
          <a:lstStyle/>
          <a:p>
            <a:pPr algn="just">
              <a:lnSpc>
                <a:spcPct val="150000"/>
              </a:lnSpc>
              <a:defRPr/>
            </a:pPr>
            <a:r>
              <a:rPr lang="en-GB" sz="1200" b="1" dirty="0" smtClean="0">
                <a:solidFill>
                  <a:schemeClr val="tx1"/>
                </a:solidFill>
                <a:latin typeface="+mj-lt"/>
              </a:rPr>
              <a:t>Thoug</a:t>
            </a:r>
            <a:r>
              <a:rPr lang="en-GB" sz="1200" b="1" dirty="0" smtClean="0">
                <a:latin typeface="+mj-lt"/>
              </a:rPr>
              <a:t>h this trend will not make centralized storage obsolete</a:t>
            </a:r>
            <a:r>
              <a:rPr lang="en-GB" sz="1200" b="1" dirty="0">
                <a:latin typeface="+mj-lt"/>
              </a:rPr>
              <a:t> </a:t>
            </a:r>
            <a:r>
              <a:rPr lang="en-GB" sz="1200" b="1" dirty="0" smtClean="0">
                <a:latin typeface="+mj-lt"/>
              </a:rPr>
              <a:t>in near future, but we can expect more of such devices introduced in the market</a:t>
            </a:r>
          </a:p>
        </p:txBody>
      </p:sp>
      <p:sp>
        <p:nvSpPr>
          <p:cNvPr id="13" name="Rectangle 3"/>
          <p:cNvSpPr txBox="1">
            <a:spLocks noChangeArrowheads="1"/>
          </p:cNvSpPr>
          <p:nvPr/>
        </p:nvSpPr>
        <p:spPr bwMode="auto">
          <a:xfrm>
            <a:off x="3733800" y="762000"/>
            <a:ext cx="5184775" cy="29718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lvl="0" indent="-111125" algn="just" eaLnBrk="0" hangingPunct="0">
              <a:lnSpc>
                <a:spcPct val="150000"/>
              </a:lnSpc>
              <a:spcBef>
                <a:spcPts val="600"/>
              </a:spcBef>
              <a:buFont typeface="Arial" pitchFamily="34" charset="0"/>
              <a:buChar char="•"/>
              <a:defRPr/>
            </a:pPr>
            <a:r>
              <a:rPr lang="en-US" sz="1100" dirty="0" smtClean="0">
                <a:latin typeface="+mj-lt"/>
              </a:rPr>
              <a:t> For several years storage has been a performance bottleneck because the speed at which disk drives read and write data has grown far slower than the speed at which server processors crunch the data. Storage systems cannot deliver data as quickly as processors need it. </a:t>
            </a:r>
          </a:p>
          <a:p>
            <a:pPr marL="111125" indent="-111125" algn="just" eaLnBrk="0" hangingPunct="0">
              <a:lnSpc>
                <a:spcPct val="150000"/>
              </a:lnSpc>
              <a:spcBef>
                <a:spcPts val="600"/>
              </a:spcBef>
              <a:buFont typeface="Arial" pitchFamily="34" charset="0"/>
              <a:buChar char="•"/>
              <a:defRPr/>
            </a:pPr>
            <a:r>
              <a:rPr lang="en-US" sz="1100" b="1" dirty="0" smtClean="0">
                <a:latin typeface="+mj-lt"/>
              </a:rPr>
              <a:t>Servers and storage are beginning to converge. </a:t>
            </a:r>
            <a:r>
              <a:rPr lang="en-US" sz="1100" dirty="0" smtClean="0">
                <a:latin typeface="+mj-lt"/>
              </a:rPr>
              <a:t>This does not mean that storage networks will become obsolete, but enterprises must be aware of the long-term potential for lock-in that this poses  </a:t>
            </a:r>
          </a:p>
          <a:p>
            <a:pPr marL="111125" indent="-111125" algn="just" eaLnBrk="0" hangingPunct="0">
              <a:lnSpc>
                <a:spcPct val="150000"/>
              </a:lnSpc>
              <a:spcBef>
                <a:spcPts val="600"/>
              </a:spcBef>
              <a:buFont typeface="Arial" pitchFamily="34" charset="0"/>
              <a:buChar char="•"/>
              <a:defRPr/>
            </a:pPr>
            <a:r>
              <a:rPr lang="en-US" sz="1100" dirty="0" smtClean="0">
                <a:latin typeface="+mj-lt"/>
              </a:rPr>
              <a:t>The most striking physical convergence of servers and storage emerged this year with the launch of </a:t>
            </a:r>
            <a:r>
              <a:rPr lang="en-US" sz="1100" b="1" dirty="0" smtClean="0">
                <a:latin typeface="+mj-lt"/>
              </a:rPr>
              <a:t>so-called server-side flash memory drives- By maintaining a cache within servers, eliminate the time that would otherwise be taken to access that data on the other side of a storage network</a:t>
            </a:r>
          </a:p>
        </p:txBody>
      </p:sp>
      <p:sp>
        <p:nvSpPr>
          <p:cNvPr id="14" name="Rectangle 3"/>
          <p:cNvSpPr txBox="1">
            <a:spLocks noChangeArrowheads="1"/>
          </p:cNvSpPr>
          <p:nvPr/>
        </p:nvSpPr>
        <p:spPr bwMode="auto">
          <a:xfrm>
            <a:off x="152400" y="3810000"/>
            <a:ext cx="6934200" cy="20574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45720" rIns="91440" bIns="45720" numCol="1" anchor="ctr" anchorCtr="0" compatLnSpc="1">
            <a:prstTxWarp prst="textNoShape">
              <a:avLst/>
            </a:prstTxWarp>
          </a:bodyPr>
          <a:lstStyle/>
          <a:p>
            <a:pPr marL="111125" indent="-111125" algn="just" eaLnBrk="0" hangingPunct="0">
              <a:lnSpc>
                <a:spcPct val="150000"/>
              </a:lnSpc>
              <a:spcBef>
                <a:spcPts val="600"/>
              </a:spcBef>
              <a:buFont typeface="Arial" pitchFamily="34" charset="0"/>
              <a:buChar char="•"/>
              <a:defRPr/>
            </a:pPr>
            <a:r>
              <a:rPr lang="en-US" sz="1100" b="1" dirty="0" smtClean="0">
                <a:latin typeface="+mj-lt"/>
              </a:rPr>
              <a:t>Storage is colonizing the server estate- EMC was the first to unveil such devices </a:t>
            </a:r>
            <a:r>
              <a:rPr lang="en-US" sz="1100" dirty="0" smtClean="0">
                <a:latin typeface="+mj-lt"/>
              </a:rPr>
              <a:t>under the product name </a:t>
            </a:r>
            <a:r>
              <a:rPr lang="en-US" sz="1100" dirty="0" err="1" smtClean="0">
                <a:latin typeface="+mj-lt"/>
              </a:rPr>
              <a:t>VFCache</a:t>
            </a:r>
            <a:r>
              <a:rPr lang="en-US" sz="1100" dirty="0" smtClean="0">
                <a:latin typeface="+mj-lt"/>
              </a:rPr>
              <a:t>, and other major storage makers immediately promised similar products</a:t>
            </a:r>
          </a:p>
          <a:p>
            <a:pPr marL="111125" indent="-111125" algn="just" eaLnBrk="0" hangingPunct="0">
              <a:lnSpc>
                <a:spcPct val="150000"/>
              </a:lnSpc>
              <a:spcBef>
                <a:spcPts val="600"/>
              </a:spcBef>
              <a:buFont typeface="Arial" pitchFamily="34" charset="0"/>
              <a:buChar char="•"/>
              <a:defRPr/>
            </a:pPr>
            <a:r>
              <a:rPr lang="en-US" sz="1100" b="1" dirty="0" smtClean="0">
                <a:latin typeface="+mj-lt"/>
              </a:rPr>
              <a:t>Storage systems are set to become servers- </a:t>
            </a:r>
            <a:r>
              <a:rPr lang="en-US" sz="1100" dirty="0" smtClean="0">
                <a:latin typeface="+mj-lt"/>
              </a:rPr>
              <a:t>By putting servers inside disk arrays, EMC has also promised the reverse move</a:t>
            </a:r>
          </a:p>
          <a:p>
            <a:pPr marL="111125" indent="-111125" algn="just" eaLnBrk="0" hangingPunct="0">
              <a:lnSpc>
                <a:spcPct val="150000"/>
              </a:lnSpc>
              <a:spcBef>
                <a:spcPts val="600"/>
              </a:spcBef>
              <a:buFont typeface="Arial" pitchFamily="34" charset="0"/>
              <a:buChar char="•"/>
              <a:defRPr/>
            </a:pPr>
            <a:r>
              <a:rPr lang="en-US" sz="1100" dirty="0" smtClean="0">
                <a:latin typeface="+mj-lt"/>
              </a:rPr>
              <a:t>Currently this convergence is only applicable for performance-sensitive applications, but as Moore’s Law continues to deliver an exponential growth in processor power, the storage bottleneck will become an issue for a wider set of applications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EE200C3C-FAF2-4852-88A5-E5568CFB4E94}" type="slidenum">
              <a:rPr lang="en-US" smtClean="0"/>
              <a:pPr>
                <a:defRPr/>
              </a:pPr>
              <a:t>41</a:t>
            </a:fld>
            <a:endParaRPr lang="en-US" dirty="0"/>
          </a:p>
        </p:txBody>
      </p:sp>
      <p:pic>
        <p:nvPicPr>
          <p:cNvPr id="106498" name="Picture 2"/>
          <p:cNvPicPr>
            <a:picLocks noChangeAspect="1" noChangeArrowheads="1"/>
          </p:cNvPicPr>
          <p:nvPr/>
        </p:nvPicPr>
        <p:blipFill>
          <a:blip r:embed="rId3"/>
          <a:srcRect l="16667" t="15278" r="16291" b="26389"/>
          <a:stretch>
            <a:fillRect/>
          </a:stretch>
        </p:blipFill>
        <p:spPr bwMode="auto">
          <a:xfrm>
            <a:off x="533400" y="838200"/>
            <a:ext cx="7772401" cy="5410200"/>
          </a:xfrm>
          <a:prstGeom prst="rect">
            <a:avLst/>
          </a:prstGeom>
          <a:noFill/>
          <a:ln w="9525">
            <a:noFill/>
            <a:miter lim="800000"/>
            <a:headEnd/>
            <a:tailEnd/>
          </a:ln>
          <a:effectLst/>
        </p:spPr>
      </p:pic>
      <p:sp>
        <p:nvSpPr>
          <p:cNvPr id="5" name="Title 1"/>
          <p:cNvSpPr txBox="1">
            <a:spLocks/>
          </p:cNvSpPr>
          <p:nvPr/>
        </p:nvSpPr>
        <p:spPr>
          <a:xfrm>
            <a:off x="1295400" y="0"/>
            <a:ext cx="7010400" cy="762000"/>
          </a:xfrm>
          <a:prstGeom prst="rect">
            <a:avLst/>
          </a:prstGeom>
        </p:spPr>
        <p:txBody>
          <a:bodyPr/>
          <a:lstStyle/>
          <a:p>
            <a:pPr eaLnBrk="0" hangingPunct="0">
              <a:defRPr/>
            </a:pPr>
            <a:r>
              <a:rPr lang="en-US" sz="2000" b="1" dirty="0">
                <a:solidFill>
                  <a:srgbClr val="FFFFFF"/>
                </a:solidFill>
                <a:latin typeface="Myriad Pro"/>
                <a:ea typeface="+mj-ea"/>
                <a:cs typeface="+mj-cs"/>
              </a:rPr>
              <a:t>Global </a:t>
            </a:r>
            <a:r>
              <a:rPr lang="en-US" sz="2000" b="1" dirty="0" smtClean="0">
                <a:solidFill>
                  <a:srgbClr val="FFFFFF"/>
                </a:solidFill>
                <a:latin typeface="Myriad Pro"/>
                <a:ea typeface="+mj-ea"/>
                <a:cs typeface="+mj-cs"/>
              </a:rPr>
              <a:t>Computer </a:t>
            </a:r>
            <a:r>
              <a:rPr lang="en-GB" sz="2000" b="1" dirty="0" smtClean="0">
                <a:solidFill>
                  <a:srgbClr val="FFFFFF"/>
                </a:solidFill>
                <a:latin typeface="Myriad Pro"/>
              </a:rPr>
              <a:t>Platforms </a:t>
            </a:r>
            <a:r>
              <a:rPr lang="en-US" sz="2000" b="1" dirty="0" smtClean="0">
                <a:solidFill>
                  <a:srgbClr val="FFFFFF"/>
                </a:solidFill>
                <a:latin typeface="Myriad Pro"/>
                <a:ea typeface="+mj-ea"/>
                <a:cs typeface="+mj-cs"/>
              </a:rPr>
              <a:t>MI</a:t>
            </a:r>
            <a:r>
              <a:rPr lang="en-US" sz="2000" b="1" dirty="0">
                <a:solidFill>
                  <a:srgbClr val="FFFFFF"/>
                </a:solidFill>
                <a:latin typeface="Myriad Pro"/>
                <a:ea typeface="+mj-ea"/>
                <a:cs typeface="+mj-cs"/>
              </a:rPr>
              <a:t>: Trends</a:t>
            </a:r>
            <a:r>
              <a:rPr lang="en-US" sz="2800" dirty="0">
                <a:solidFill>
                  <a:schemeClr val="bg1"/>
                </a:solidFill>
                <a:latin typeface="Myriad Pro"/>
                <a:ea typeface="+mj-ea"/>
                <a:cs typeface="+mj-cs"/>
              </a:rPr>
              <a:t/>
            </a:r>
            <a:br>
              <a:rPr lang="en-US" sz="2800" dirty="0">
                <a:solidFill>
                  <a:schemeClr val="bg1"/>
                </a:solidFill>
                <a:latin typeface="Myriad Pro"/>
                <a:ea typeface="+mj-ea"/>
                <a:cs typeface="+mj-cs"/>
              </a:rPr>
            </a:br>
            <a:r>
              <a:rPr lang="en-US" dirty="0" smtClean="0">
                <a:solidFill>
                  <a:schemeClr val="bg1"/>
                </a:solidFill>
                <a:latin typeface="Myriad Pro"/>
                <a:ea typeface="+mj-ea"/>
                <a:cs typeface="+mj-cs"/>
              </a:rPr>
              <a:t> Hype Cycle for Storage  Technologies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42</a:t>
            </a:fld>
            <a:endParaRPr lang="en-US" dirty="0"/>
          </a:p>
        </p:txBody>
      </p:sp>
      <p:sp>
        <p:nvSpPr>
          <p:cNvPr id="9219" name="Title 1"/>
          <p:cNvSpPr>
            <a:spLocks noGrp="1"/>
          </p:cNvSpPr>
          <p:nvPr>
            <p:ph type="title"/>
          </p:nvPr>
        </p:nvSpPr>
        <p:spPr>
          <a:xfrm>
            <a:off x="1279525" y="1"/>
            <a:ext cx="7467600" cy="630238"/>
          </a:xfrm>
        </p:spPr>
        <p:txBody>
          <a:bodyPr anchor="t"/>
          <a:lstStyle/>
          <a:p>
            <a:pPr eaLnBrk="1" hangingPunct="1"/>
            <a:r>
              <a:rPr sz="2000" b="1" smtClean="0">
                <a:latin typeface="Myriad Pro"/>
              </a:rPr>
              <a:t>Global Computer </a:t>
            </a:r>
            <a:r>
              <a:rPr lang="en-GB" sz="2000" b="1" dirty="0" smtClean="0">
                <a:solidFill>
                  <a:srgbClr val="FFFFFF"/>
                </a:solidFill>
                <a:latin typeface="Myriad Pro"/>
              </a:rPr>
              <a:t>Platforms </a:t>
            </a:r>
            <a:r>
              <a:rPr sz="2000" b="1" smtClean="0">
                <a:latin typeface="Myriad Pro"/>
              </a:rPr>
              <a:t>MI</a:t>
            </a:r>
          </a:p>
        </p:txBody>
      </p:sp>
      <p:sp>
        <p:nvSpPr>
          <p:cNvPr id="79" name="Rounded Rectangle 78"/>
          <p:cNvSpPr/>
          <p:nvPr/>
        </p:nvSpPr>
        <p:spPr>
          <a:xfrm>
            <a:off x="533400" y="5638800"/>
            <a:ext cx="8077200" cy="609600"/>
          </a:xfrm>
          <a:prstGeom prst="roundRect">
            <a:avLst/>
          </a:prstGeom>
          <a:solidFill>
            <a:srgbClr val="FDF7D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i="1" dirty="0" smtClean="0">
                <a:solidFill>
                  <a:srgbClr val="000000"/>
                </a:solidFill>
                <a:latin typeface="+mj-lt"/>
                <a:cs typeface="Times New Roman" pitchFamily="18" charset="0"/>
              </a:rPr>
              <a:t>Disclaimer: </a:t>
            </a:r>
          </a:p>
          <a:p>
            <a:pPr marL="117475" lvl="0" indent="-117475">
              <a:spcBef>
                <a:spcPts val="400"/>
              </a:spcBef>
              <a:defRPr/>
            </a:pPr>
            <a:r>
              <a:rPr lang="en-US" sz="1100" i="1" dirty="0" smtClean="0">
                <a:solidFill>
                  <a:srgbClr val="000000"/>
                </a:solidFill>
                <a:latin typeface="+mj-lt"/>
              </a:rPr>
              <a:t>The information presented in this report is based on data available in the public domain. If you find that it is incorrect, please let us know.</a:t>
            </a:r>
          </a:p>
        </p:txBody>
      </p:sp>
      <p:sp>
        <p:nvSpPr>
          <p:cNvPr id="23" name="Rectangle 22">
            <a:hlinkClick r:id="rId3" action="ppaction://hlinksldjump"/>
          </p:cNvPr>
          <p:cNvSpPr/>
          <p:nvPr/>
        </p:nvSpPr>
        <p:spPr>
          <a:xfrm>
            <a:off x="4495800" y="3295152"/>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Growth Drivers &amp; Inhibitors</a:t>
            </a:r>
          </a:p>
        </p:txBody>
      </p:sp>
      <p:sp>
        <p:nvSpPr>
          <p:cNvPr id="24" name="Rectangle 23">
            <a:hlinkClick r:id="rId3" action="ppaction://hlinksldjump"/>
          </p:cNvPr>
          <p:cNvSpPr/>
          <p:nvPr/>
        </p:nvSpPr>
        <p:spPr>
          <a:xfrm>
            <a:off x="4495800" y="3702657"/>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Key IT Drivers</a:t>
            </a:r>
          </a:p>
        </p:txBody>
      </p:sp>
      <p:sp>
        <p:nvSpPr>
          <p:cNvPr id="25" name="Rectangle 24">
            <a:hlinkClick r:id="rId3" action="ppaction://hlinksldjump"/>
          </p:cNvPr>
          <p:cNvSpPr/>
          <p:nvPr/>
        </p:nvSpPr>
        <p:spPr>
          <a:xfrm>
            <a:off x="4495800" y="4103535"/>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Few IT Implementation Examples</a:t>
            </a:r>
          </a:p>
        </p:txBody>
      </p:sp>
      <p:sp>
        <p:nvSpPr>
          <p:cNvPr id="18"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9" name="Rectangle 16">
            <a:hlinkClick r:id="rId5" action="ppaction://hlinksldjump"/>
          </p:cNvPr>
          <p:cNvSpPr>
            <a:spLocks noChangeArrowheads="1"/>
          </p:cNvSpPr>
          <p:nvPr/>
        </p:nvSpPr>
        <p:spPr bwMode="auto">
          <a:xfrm>
            <a:off x="968375" y="1406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Overview </a:t>
            </a:r>
          </a:p>
        </p:txBody>
      </p:sp>
      <p:sp>
        <p:nvSpPr>
          <p:cNvPr id="21" name="Rectangle 20">
            <a:hlinkClick r:id="rId6" action="ppaction://hlinksldjump"/>
          </p:cNvPr>
          <p:cNvSpPr>
            <a:spLocks noChangeArrowheads="1"/>
          </p:cNvSpPr>
          <p:nvPr/>
        </p:nvSpPr>
        <p:spPr bwMode="auto">
          <a:xfrm>
            <a:off x="968375" y="1915557"/>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Competitive </a:t>
            </a:r>
            <a:r>
              <a:rPr lang="en-US" sz="1200" b="1" dirty="0" smtClean="0">
                <a:solidFill>
                  <a:schemeClr val="bg1">
                    <a:lumMod val="85000"/>
                  </a:schemeClr>
                </a:solidFill>
                <a:latin typeface="Calibri" pitchFamily="34" charset="0"/>
              </a:rPr>
              <a:t>Landscape</a:t>
            </a:r>
            <a:endParaRPr lang="en-US" sz="1200" b="1" dirty="0">
              <a:solidFill>
                <a:schemeClr val="bg1">
                  <a:lumMod val="85000"/>
                </a:schemeClr>
              </a:solidFill>
              <a:latin typeface="Calibri" pitchFamily="34" charset="0"/>
            </a:endParaRPr>
          </a:p>
        </p:txBody>
      </p:sp>
      <p:sp>
        <p:nvSpPr>
          <p:cNvPr id="22" name="Rectangle 21">
            <a:hlinkClick r:id="rId7" action="ppaction://hlinksldjump"/>
          </p:cNvPr>
          <p:cNvSpPr>
            <a:spLocks noChangeArrowheads="1"/>
          </p:cNvSpPr>
          <p:nvPr/>
        </p:nvSpPr>
        <p:spPr bwMode="auto">
          <a:xfrm>
            <a:off x="968375" y="2426489"/>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Contract Analysis</a:t>
            </a:r>
            <a:endParaRPr lang="en-US" sz="1200" b="1" dirty="0">
              <a:solidFill>
                <a:schemeClr val="bg1">
                  <a:lumMod val="85000"/>
                </a:schemeClr>
              </a:solidFill>
              <a:latin typeface="Calibri" pitchFamily="34" charset="0"/>
            </a:endParaRPr>
          </a:p>
        </p:txBody>
      </p:sp>
      <p:sp>
        <p:nvSpPr>
          <p:cNvPr id="27" name="Rectangle 22">
            <a:hlinkClick r:id="rId8" action="ppaction://hlinksldjump"/>
          </p:cNvPr>
          <p:cNvSpPr>
            <a:spLocks noChangeArrowheads="1"/>
          </p:cNvSpPr>
          <p:nvPr/>
        </p:nvSpPr>
        <p:spPr bwMode="auto">
          <a:xfrm>
            <a:off x="968375" y="2930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Business Trends</a:t>
            </a:r>
            <a:endParaRPr lang="en-US" sz="1200" b="1" dirty="0">
              <a:solidFill>
                <a:schemeClr val="bg1">
                  <a:lumMod val="85000"/>
                </a:schemeClr>
              </a:solidFill>
              <a:latin typeface="Calibri" pitchFamily="34" charset="0"/>
            </a:endParaRPr>
          </a:p>
        </p:txBody>
      </p:sp>
      <p:sp>
        <p:nvSpPr>
          <p:cNvPr id="28" name="Rectangle 37">
            <a:hlinkClick r:id="rId9" action="ppaction://hlinksldjump"/>
          </p:cNvPr>
          <p:cNvSpPr>
            <a:spLocks noChangeArrowheads="1"/>
          </p:cNvSpPr>
          <p:nvPr/>
        </p:nvSpPr>
        <p:spPr bwMode="auto">
          <a:xfrm>
            <a:off x="968375" y="3435943"/>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Technology Trends</a:t>
            </a:r>
            <a:endParaRPr lang="en-US" sz="1200" b="1" dirty="0">
              <a:solidFill>
                <a:schemeClr val="bg1">
                  <a:lumMod val="85000"/>
                </a:schemeClr>
              </a:solidFill>
              <a:latin typeface="Calibri" pitchFamily="34" charset="0"/>
            </a:endParaRPr>
          </a:p>
        </p:txBody>
      </p:sp>
      <p:sp>
        <p:nvSpPr>
          <p:cNvPr id="30" name="Rectangle 16">
            <a:hlinkClick r:id="rId10" action="ppaction://hlinksldjump"/>
          </p:cNvPr>
          <p:cNvSpPr>
            <a:spLocks noChangeArrowheads="1"/>
          </p:cNvSpPr>
          <p:nvPr/>
        </p:nvSpPr>
        <p:spPr bwMode="auto">
          <a:xfrm>
            <a:off x="968375" y="3933335"/>
            <a:ext cx="2765425" cy="457200"/>
          </a:xfrm>
          <a:prstGeom prst="rect">
            <a:avLst/>
          </a:prstGeom>
          <a:solidFill>
            <a:srgbClr val="C4ECFB"/>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rgbClr val="111111"/>
                </a:solidFill>
                <a:latin typeface="+mj-lt"/>
              </a:rPr>
              <a:t>Market </a:t>
            </a:r>
            <a:r>
              <a:rPr lang="en-US" sz="1600" b="1" kern="0" dirty="0" smtClean="0">
                <a:solidFill>
                  <a:srgbClr val="111111"/>
                </a:solidFill>
                <a:latin typeface="+mj-lt"/>
              </a:rPr>
              <a:t>Drivers</a:t>
            </a:r>
            <a:endParaRPr lang="en-US" sz="1600" b="1" kern="0" dirty="0">
              <a:solidFill>
                <a:srgbClr val="111111"/>
              </a:solidFill>
              <a:latin typeface="+mj-lt"/>
            </a:endParaRPr>
          </a:p>
        </p:txBody>
      </p:sp>
      <p:sp>
        <p:nvSpPr>
          <p:cNvPr id="31" name="Rectangle 21">
            <a:hlinkClick r:id="rId11" action="ppaction://hlinksldjump"/>
          </p:cNvPr>
          <p:cNvSpPr>
            <a:spLocks noChangeArrowheads="1"/>
          </p:cNvSpPr>
          <p:nvPr/>
        </p:nvSpPr>
        <p:spPr bwMode="auto">
          <a:xfrm>
            <a:off x="968375" y="4439478"/>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Top 3 Market Players</a:t>
            </a:r>
            <a:endParaRPr lang="en-US" sz="1200" b="1" dirty="0">
              <a:solidFill>
                <a:schemeClr val="bg1">
                  <a:lumMod val="85000"/>
                </a:schemeClr>
              </a:solidFill>
              <a:latin typeface="Calibri" pitchFamily="34" charset="0"/>
            </a:endParaRPr>
          </a:p>
        </p:txBody>
      </p:sp>
      <p:sp>
        <p:nvSpPr>
          <p:cNvPr id="32" name="Oval 31"/>
          <p:cNvSpPr/>
          <p:nvPr/>
        </p:nvSpPr>
        <p:spPr>
          <a:xfrm>
            <a:off x="892316" y="4089848"/>
            <a:ext cx="137160" cy="137160"/>
          </a:xfrm>
          <a:prstGeom prst="ellipse">
            <a:avLst/>
          </a:prstGeom>
          <a:solidFill>
            <a:srgbClr val="6DCFF6"/>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E5C1F0A-6472-4F5C-A744-23D65989A253}" type="slidenum">
              <a:rPr lang="en-US" smtClean="0"/>
              <a:pPr>
                <a:defRPr/>
              </a:pPr>
              <a:t>43</a:t>
            </a:fld>
            <a:endParaRPr lang="en-US" dirty="0"/>
          </a:p>
        </p:txBody>
      </p:sp>
      <p:sp>
        <p:nvSpPr>
          <p:cNvPr id="40964"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a:t>
            </a:r>
            <a:r>
              <a:rPr sz="2000" b="1" smtClean="0">
                <a:latin typeface="Myriad Pro"/>
              </a:rPr>
              <a:t>Computer </a:t>
            </a:r>
            <a:r>
              <a:rPr lang="en-GB" sz="2000" b="1" dirty="0" smtClean="0">
                <a:solidFill>
                  <a:srgbClr val="FFFFFF"/>
                </a:solidFill>
                <a:latin typeface="Myriad Pro"/>
              </a:rPr>
              <a:t>Platforms </a:t>
            </a:r>
            <a:r>
              <a:rPr sz="2000" b="1" smtClean="0">
                <a:solidFill>
                  <a:srgbClr val="FFFFFF"/>
                </a:solidFill>
                <a:latin typeface="Myriad Pro"/>
              </a:rPr>
              <a:t>MI: Market Drivers </a:t>
            </a:r>
            <a:br>
              <a:rPr sz="2000" b="1" smtClean="0">
                <a:solidFill>
                  <a:srgbClr val="FFFFFF"/>
                </a:solidFill>
                <a:latin typeface="Myriad Pro"/>
              </a:rPr>
            </a:br>
            <a:r>
              <a:rPr sz="1800" smtClean="0">
                <a:latin typeface="Myriad Pro"/>
              </a:rPr>
              <a:t>Growth Drivers &amp; Inhibitors</a:t>
            </a:r>
          </a:p>
        </p:txBody>
      </p:sp>
      <p:sp>
        <p:nvSpPr>
          <p:cNvPr id="6" name="Rectangle 5"/>
          <p:cNvSpPr/>
          <p:nvPr/>
        </p:nvSpPr>
        <p:spPr>
          <a:xfrm>
            <a:off x="685800" y="1219200"/>
            <a:ext cx="34290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t>Growth Drivers</a:t>
            </a:r>
            <a:endParaRPr lang="en-US" dirty="0"/>
          </a:p>
        </p:txBody>
      </p:sp>
      <p:sp>
        <p:nvSpPr>
          <p:cNvPr id="7" name="Rectangle 6"/>
          <p:cNvSpPr/>
          <p:nvPr/>
        </p:nvSpPr>
        <p:spPr>
          <a:xfrm>
            <a:off x="685800" y="1752600"/>
            <a:ext cx="3429000" cy="4267200"/>
          </a:xfrm>
          <a:prstGeom prst="rect">
            <a:avLst/>
          </a:prstGeom>
          <a:no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bodyPr>
          <a:lstStyle/>
          <a:p>
            <a:pPr marL="111125" indent="-111125" algn="just" eaLnBrk="0" hangingPunct="0">
              <a:lnSpc>
                <a:spcPct val="150000"/>
              </a:lnSpc>
              <a:buFont typeface="Wingdings" pitchFamily="2" charset="2"/>
              <a:buChar char="§"/>
              <a:defRPr/>
            </a:pPr>
            <a:r>
              <a:rPr lang="en-US" sz="1100" dirty="0" smtClean="0">
                <a:solidFill>
                  <a:schemeClr val="tx1">
                    <a:lumMod val="95000"/>
                    <a:lumOff val="5000"/>
                  </a:schemeClr>
                </a:solidFill>
                <a:latin typeface="+mj-lt"/>
              </a:rPr>
              <a:t>Huge demand for </a:t>
            </a:r>
            <a:r>
              <a:rPr lang="en-US" sz="1100" dirty="0" err="1" smtClean="0">
                <a:solidFill>
                  <a:schemeClr val="tx1">
                    <a:lumMod val="95000"/>
                    <a:lumOff val="5000"/>
                  </a:schemeClr>
                </a:solidFill>
                <a:latin typeface="+mj-lt"/>
              </a:rPr>
              <a:t>iPad</a:t>
            </a:r>
            <a:r>
              <a:rPr lang="en-US" sz="1100" dirty="0" smtClean="0">
                <a:solidFill>
                  <a:schemeClr val="tx1">
                    <a:lumMod val="95000"/>
                    <a:lumOff val="5000"/>
                  </a:schemeClr>
                </a:solidFill>
                <a:latin typeface="+mj-lt"/>
              </a:rPr>
              <a:t>, tablets &amp; notebooks as low to mid-range portable PCs continue to dominate the market</a:t>
            </a:r>
          </a:p>
          <a:p>
            <a:pPr marL="111125" indent="-111125" algn="just" eaLnBrk="0" hangingPunct="0">
              <a:lnSpc>
                <a:spcPct val="150000"/>
              </a:lnSpc>
              <a:buFont typeface="Wingdings" pitchFamily="2" charset="2"/>
              <a:buChar char="§"/>
              <a:defRPr/>
            </a:pPr>
            <a:r>
              <a:rPr lang="en-US" sz="1100" dirty="0" smtClean="0">
                <a:solidFill>
                  <a:schemeClr val="tx1">
                    <a:lumMod val="95000"/>
                    <a:lumOff val="5000"/>
                  </a:schemeClr>
                </a:solidFill>
                <a:latin typeface="+mj-lt"/>
              </a:rPr>
              <a:t>Cloud computing driving the demand for </a:t>
            </a:r>
            <a:r>
              <a:rPr lang="en-US" sz="1100" dirty="0" err="1" smtClean="0">
                <a:solidFill>
                  <a:schemeClr val="tx1">
                    <a:lumMod val="95000"/>
                    <a:lumOff val="5000"/>
                  </a:schemeClr>
                </a:solidFill>
                <a:latin typeface="+mj-lt"/>
              </a:rPr>
              <a:t>netbooks</a:t>
            </a:r>
            <a:r>
              <a:rPr lang="en-US" sz="1100" dirty="0" smtClean="0">
                <a:solidFill>
                  <a:schemeClr val="tx1">
                    <a:lumMod val="95000"/>
                    <a:lumOff val="5000"/>
                  </a:schemeClr>
                </a:solidFill>
                <a:latin typeface="+mj-lt"/>
              </a:rPr>
              <a:t>.</a:t>
            </a:r>
          </a:p>
          <a:p>
            <a:pPr marL="111125" indent="-111125" algn="just" eaLnBrk="0" hangingPunct="0">
              <a:lnSpc>
                <a:spcPct val="150000"/>
              </a:lnSpc>
              <a:buFont typeface="Wingdings" pitchFamily="2" charset="2"/>
              <a:buChar char="§"/>
              <a:defRPr/>
            </a:pPr>
            <a:r>
              <a:rPr lang="en-US" sz="1100" dirty="0" smtClean="0">
                <a:solidFill>
                  <a:schemeClr val="tx1">
                    <a:lumMod val="95000"/>
                    <a:lumOff val="5000"/>
                  </a:schemeClr>
                </a:solidFill>
                <a:latin typeface="+mj-lt"/>
              </a:rPr>
              <a:t>Server virtualization continues to be top priority for IT departments.</a:t>
            </a:r>
          </a:p>
          <a:p>
            <a:pPr marL="111125" indent="-111125" algn="just" eaLnBrk="0" hangingPunct="0">
              <a:lnSpc>
                <a:spcPct val="150000"/>
              </a:lnSpc>
              <a:buFont typeface="Wingdings" pitchFamily="2" charset="2"/>
              <a:buChar char="§"/>
              <a:defRPr/>
            </a:pPr>
            <a:r>
              <a:rPr lang="en-US" sz="1100" dirty="0" smtClean="0">
                <a:solidFill>
                  <a:schemeClr val="tx1">
                    <a:lumMod val="95000"/>
                    <a:lumOff val="5000"/>
                  </a:schemeClr>
                </a:solidFill>
                <a:latin typeface="+mj-lt"/>
              </a:rPr>
              <a:t>Public cloud storage emerging as new means of disaster recovery.</a:t>
            </a:r>
          </a:p>
          <a:p>
            <a:pPr marL="111125" indent="-111125" algn="just" eaLnBrk="0" hangingPunct="0">
              <a:lnSpc>
                <a:spcPct val="150000"/>
              </a:lnSpc>
              <a:buFont typeface="Wingdings" pitchFamily="2" charset="2"/>
              <a:buChar char="§"/>
              <a:defRPr/>
            </a:pPr>
            <a:r>
              <a:rPr lang="en-US" sz="1100" dirty="0" smtClean="0">
                <a:solidFill>
                  <a:schemeClr val="tx1">
                    <a:lumMod val="95000"/>
                    <a:lumOff val="5000"/>
                  </a:schemeClr>
                </a:solidFill>
                <a:latin typeface="+mj-lt"/>
              </a:rPr>
              <a:t>Solid growth expected in much larger markets of North America, Europe and Asia Pacific. </a:t>
            </a:r>
          </a:p>
          <a:p>
            <a:pPr marL="111125" indent="-111125" algn="just" eaLnBrk="0" hangingPunct="0">
              <a:lnSpc>
                <a:spcPct val="150000"/>
              </a:lnSpc>
              <a:buFont typeface="Wingdings" pitchFamily="2" charset="2"/>
              <a:buChar char="§"/>
              <a:defRPr/>
            </a:pPr>
            <a:r>
              <a:rPr lang="en-US" sz="1100" dirty="0" smtClean="0">
                <a:solidFill>
                  <a:schemeClr val="tx1">
                    <a:lumMod val="95000"/>
                    <a:lumOff val="5000"/>
                  </a:schemeClr>
                </a:solidFill>
                <a:latin typeface="+mj-lt"/>
              </a:rPr>
              <a:t>Recovery of the HDD supply chain following the Thailand floods and pending demand</a:t>
            </a:r>
          </a:p>
          <a:p>
            <a:pPr marL="111125" indent="-111125" algn="just" eaLnBrk="0" hangingPunct="0">
              <a:lnSpc>
                <a:spcPct val="150000"/>
              </a:lnSpc>
              <a:buFont typeface="Wingdings" pitchFamily="2" charset="2"/>
              <a:buChar char="§"/>
              <a:defRPr/>
            </a:pPr>
            <a:r>
              <a:rPr lang="en-US" sz="1100" dirty="0" smtClean="0">
                <a:solidFill>
                  <a:schemeClr val="tx1">
                    <a:lumMod val="95000"/>
                    <a:lumOff val="5000"/>
                  </a:schemeClr>
                </a:solidFill>
                <a:latin typeface="+mj-lt"/>
              </a:rPr>
              <a:t>Forthcoming release of Windows 8 promises to bring new classes of products that could lead to a stronger refresh cycle as the year ends</a:t>
            </a:r>
          </a:p>
        </p:txBody>
      </p:sp>
      <p:sp>
        <p:nvSpPr>
          <p:cNvPr id="8" name="Rectangle 7"/>
          <p:cNvSpPr/>
          <p:nvPr/>
        </p:nvSpPr>
        <p:spPr>
          <a:xfrm>
            <a:off x="4876800" y="1219200"/>
            <a:ext cx="3429000" cy="457200"/>
          </a:xfrm>
          <a:prstGeom prst="rect">
            <a:avLst/>
          </a:prstGeom>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lvl="0" algn="ctr"/>
            <a:r>
              <a:rPr lang="en-US" b="1" dirty="0" smtClean="0"/>
              <a:t>Growth Inhibitors</a:t>
            </a:r>
          </a:p>
        </p:txBody>
      </p:sp>
      <p:sp>
        <p:nvSpPr>
          <p:cNvPr id="10" name="Rectangle 9"/>
          <p:cNvSpPr/>
          <p:nvPr/>
        </p:nvSpPr>
        <p:spPr>
          <a:xfrm>
            <a:off x="4876800" y="1752600"/>
            <a:ext cx="3429000" cy="4267200"/>
          </a:xfrm>
          <a:prstGeom prst="rect">
            <a:avLst/>
          </a:prstGeom>
          <a:solidFill>
            <a:schemeClr val="bg1"/>
          </a:solidFill>
          <a:ln w="38100" cmpd="dbl" algn="ctr">
            <a:solidFill>
              <a:schemeClr val="accent6">
                <a:lumMod val="75000"/>
              </a:schemeClr>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bodyPr>
          <a:lstStyle/>
          <a:p>
            <a:pPr marL="111125" indent="-111125" algn="just" eaLnBrk="0" hangingPunct="0">
              <a:lnSpc>
                <a:spcPct val="150000"/>
              </a:lnSpc>
              <a:buFont typeface="Wingdings" pitchFamily="2" charset="2"/>
              <a:buChar char="§"/>
              <a:defRPr/>
            </a:pPr>
            <a:r>
              <a:rPr lang="en-US" sz="1100" dirty="0" smtClean="0">
                <a:latin typeface="+mj-lt"/>
              </a:rPr>
              <a:t>Data volumes continue to grow and require increasing levels of protection.</a:t>
            </a:r>
          </a:p>
          <a:p>
            <a:pPr marL="111125" indent="-111125" algn="just" eaLnBrk="0" hangingPunct="0">
              <a:lnSpc>
                <a:spcPct val="150000"/>
              </a:lnSpc>
              <a:buFont typeface="Wingdings" pitchFamily="2" charset="2"/>
              <a:buChar char="§"/>
              <a:defRPr/>
            </a:pPr>
            <a:r>
              <a:rPr lang="en-US" sz="1100" dirty="0" smtClean="0">
                <a:latin typeface="+mj-lt"/>
              </a:rPr>
              <a:t>Security concerns over Cloud storage.</a:t>
            </a:r>
          </a:p>
          <a:p>
            <a:pPr marL="111125" indent="-111125" algn="just" eaLnBrk="0" hangingPunct="0">
              <a:lnSpc>
                <a:spcPct val="150000"/>
              </a:lnSpc>
              <a:buFont typeface="Wingdings" pitchFamily="2" charset="2"/>
              <a:buChar char="§"/>
              <a:defRPr/>
            </a:pPr>
            <a:r>
              <a:rPr lang="en-US" sz="1100" dirty="0" smtClean="0">
                <a:latin typeface="+mj-lt"/>
              </a:rPr>
              <a:t>Slowdown in PC sales.</a:t>
            </a:r>
          </a:p>
          <a:p>
            <a:pPr marL="111125" indent="-111125" algn="just" eaLnBrk="0" hangingPunct="0">
              <a:lnSpc>
                <a:spcPct val="150000"/>
              </a:lnSpc>
              <a:buFont typeface="Wingdings" pitchFamily="2" charset="2"/>
              <a:buChar char="§"/>
              <a:defRPr/>
            </a:pPr>
            <a:r>
              <a:rPr lang="en-US" sz="1100" dirty="0" smtClean="0">
                <a:latin typeface="+mj-lt"/>
              </a:rPr>
              <a:t>Economic Conditions in 2012 Will Drive a Slowdown in Storage Spending.</a:t>
            </a:r>
          </a:p>
          <a:p>
            <a:pPr marL="111125" indent="-111125" algn="just" eaLnBrk="0" hangingPunct="0">
              <a:lnSpc>
                <a:spcPct val="150000"/>
              </a:lnSpc>
              <a:buFont typeface="Wingdings" pitchFamily="2" charset="2"/>
              <a:buChar char="§"/>
              <a:defRPr/>
            </a:pPr>
            <a:r>
              <a:rPr lang="en-US" sz="1100" dirty="0" smtClean="0">
                <a:latin typeface="+mj-lt"/>
              </a:rPr>
              <a:t>Consumers remained reluctant about purchasing PCs in this environment of tech transition and soft economics</a:t>
            </a:r>
          </a:p>
        </p:txBody>
      </p:sp>
      <p:pic>
        <p:nvPicPr>
          <p:cNvPr id="11" name="Content Placeholder 5" descr="PPP_CARRO_CLP_ArrowHolderBevelDown_Blue.png"/>
          <p:cNvPicPr>
            <a:picLocks noChangeAspect="1"/>
          </p:cNvPicPr>
          <p:nvPr/>
        </p:nvPicPr>
        <p:blipFill>
          <a:blip r:embed="rId3" cstate="print"/>
          <a:srcRect/>
          <a:stretch>
            <a:fillRect/>
          </a:stretch>
        </p:blipFill>
        <p:spPr bwMode="auto">
          <a:xfrm flipV="1">
            <a:off x="381000" y="685800"/>
            <a:ext cx="685800" cy="900112"/>
          </a:xfrm>
          <a:prstGeom prst="rect">
            <a:avLst/>
          </a:prstGeom>
          <a:noFill/>
          <a:ln w="9525">
            <a:noFill/>
            <a:miter lim="800000"/>
            <a:headEnd/>
            <a:tailEnd/>
          </a:ln>
        </p:spPr>
      </p:pic>
      <p:pic>
        <p:nvPicPr>
          <p:cNvPr id="12" name="Picture 7" descr="PPP_CARRO_CLP_ArrowHolderBevelDown_Orange.png"/>
          <p:cNvPicPr>
            <a:picLocks noChangeAspect="1"/>
          </p:cNvPicPr>
          <p:nvPr/>
        </p:nvPicPr>
        <p:blipFill>
          <a:blip r:embed="rId4" cstate="print"/>
          <a:srcRect/>
          <a:stretch>
            <a:fillRect/>
          </a:stretch>
        </p:blipFill>
        <p:spPr bwMode="auto">
          <a:xfrm>
            <a:off x="4419600" y="762000"/>
            <a:ext cx="701040" cy="899237"/>
          </a:xfrm>
          <a:prstGeom prst="rect">
            <a:avLst/>
          </a:prstGeom>
          <a:noFill/>
          <a:ln w="9525">
            <a:noFill/>
            <a:miter lim="800000"/>
            <a:headEnd/>
            <a:tailEnd/>
          </a:ln>
        </p:spPr>
      </p:pic>
      <p:sp>
        <p:nvSpPr>
          <p:cNvPr id="13" name="AutoShape 28">
            <a:hlinkClick r:id="rId5"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2"/>
          <p:cNvSpPr>
            <a:spLocks noGrp="1"/>
          </p:cNvSpPr>
          <p:nvPr>
            <p:ph type="body" sz="quarter" idx="10"/>
          </p:nvPr>
        </p:nvSpPr>
        <p:spPr>
          <a:xfrm>
            <a:off x="228600" y="838200"/>
            <a:ext cx="8686800" cy="54102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bodyPr>
          <a:lstStyle/>
          <a:p>
            <a:pPr marL="111125" indent="-111125" algn="just">
              <a:lnSpc>
                <a:spcPct val="130000"/>
              </a:lnSpc>
              <a:spcBef>
                <a:spcPts val="600"/>
              </a:spcBef>
              <a:defRPr/>
            </a:pPr>
            <a:r>
              <a:rPr sz="1100" b="1">
                <a:solidFill>
                  <a:schemeClr val="tx1"/>
                </a:solidFill>
                <a:latin typeface="+mj-lt"/>
              </a:rPr>
              <a:t>Cloud Storage: </a:t>
            </a:r>
            <a:r>
              <a:rPr sz="1100">
                <a:solidFill>
                  <a:schemeClr val="tx1"/>
                </a:solidFill>
                <a:latin typeface="+mj-lt"/>
              </a:rPr>
              <a:t>Public cloud storage is emerging as a new means of disaster recovery, and a bottom tier of storage for which customers are spared the cost of backup. Public infrastructure clouds such as Amazon already store data for customers, but that storage has not been enterprise friendly, and was initially designed only to handle the data that, for performance reasons, must live in the same cloud as the applications that use it. An emerging breed of service providers has attached an enterprise-friendly front-end to that same public cloud storage, creating a new option for disaster recovery, and the storage of non-performance sensitive file data.</a:t>
            </a:r>
          </a:p>
          <a:p>
            <a:pPr marL="111125" indent="-111125" algn="just">
              <a:lnSpc>
                <a:spcPct val="130000"/>
              </a:lnSpc>
              <a:spcBef>
                <a:spcPts val="600"/>
              </a:spcBef>
              <a:defRPr/>
            </a:pPr>
            <a:r>
              <a:rPr sz="1100" b="1">
                <a:solidFill>
                  <a:schemeClr val="tx1"/>
                </a:solidFill>
                <a:latin typeface="+mj-lt"/>
              </a:rPr>
              <a:t>Virtualization:</a:t>
            </a:r>
            <a:r>
              <a:rPr sz="1100">
                <a:solidFill>
                  <a:schemeClr val="tx1"/>
                </a:solidFill>
                <a:latin typeface="+mj-lt"/>
              </a:rPr>
              <a:t> Server virtualization creates multiple storage challenges, for which the solution is the use of more flexible storage that is better integrated with server virtualization platforms. That integration is picking up speed, making server virtualization platforms the over-managers of storage. Application delivery is the bottom line for IT, and the server virtualization platforms that do that job are the lynchpins of IT. Storage is ultimately only a service to those platforms, and in the long term it is set to surrender many of its functions to them.</a:t>
            </a:r>
          </a:p>
          <a:p>
            <a:pPr marL="111125" indent="-111125" algn="just">
              <a:lnSpc>
                <a:spcPct val="130000"/>
              </a:lnSpc>
              <a:spcBef>
                <a:spcPts val="600"/>
              </a:spcBef>
              <a:defRPr/>
            </a:pPr>
            <a:r>
              <a:rPr sz="1100" b="1">
                <a:solidFill>
                  <a:schemeClr val="tx1"/>
                </a:solidFill>
                <a:latin typeface="+mj-lt"/>
              </a:rPr>
              <a:t>Integration of management software:</a:t>
            </a:r>
            <a:r>
              <a:rPr sz="1100">
                <a:solidFill>
                  <a:schemeClr val="tx1"/>
                </a:solidFill>
                <a:latin typeface="+mj-lt"/>
              </a:rPr>
              <a:t> The solution to the storage challenges created by server virtualization is greater integration between storage and server virtualization platforms such as VMware vSphere, Citrix XenServer, and Microsoft Hyper-V. The lowest level of integration is simple certification of a disk device for use with those platforms. Further up the ladder is the use of software plug-ins to those platforms, which are provided by storage suppliers. Among other things, these plug-ins give server administrators views into the paths between VMs and storage to help resolve performance problems, and the self-service ability to rapidly provision storage capacity to applications using automated processes, which hugely reduces the time needed to set up an application.</a:t>
            </a:r>
          </a:p>
          <a:p>
            <a:pPr marL="111125" indent="-111125" algn="just">
              <a:lnSpc>
                <a:spcPct val="130000"/>
              </a:lnSpc>
              <a:spcBef>
                <a:spcPts val="600"/>
              </a:spcBef>
              <a:defRPr/>
            </a:pPr>
            <a:r>
              <a:rPr sz="1100" b="1">
                <a:solidFill>
                  <a:schemeClr val="tx1"/>
                </a:solidFill>
                <a:latin typeface="+mj-lt"/>
              </a:rPr>
              <a:t>Inventory Management: </a:t>
            </a:r>
            <a:r>
              <a:rPr sz="1100">
                <a:solidFill>
                  <a:schemeClr val="tx1"/>
                </a:solidFill>
                <a:latin typeface="+mj-lt"/>
              </a:rPr>
              <a:t>In order to improve inventory performance, reduce inventory cost and improve customer service levels, companies are working on efforts to increase inventory visibility across the extended supply chain including die banks, assembly/test facility, distribution center and Vendor Managed Inventory (VMI) hubs. </a:t>
            </a:r>
          </a:p>
          <a:p>
            <a:pPr marL="111125" indent="-111125" algn="just">
              <a:lnSpc>
                <a:spcPct val="130000"/>
              </a:lnSpc>
              <a:spcBef>
                <a:spcPts val="600"/>
              </a:spcBef>
              <a:defRPr/>
            </a:pPr>
            <a:r>
              <a:rPr sz="1100" b="1">
                <a:solidFill>
                  <a:schemeClr val="tx1"/>
                </a:solidFill>
                <a:latin typeface="+mj-lt"/>
              </a:rPr>
              <a:t>External Supply Chain Collaboration: </a:t>
            </a:r>
            <a:r>
              <a:rPr sz="1100">
                <a:solidFill>
                  <a:schemeClr val="tx1"/>
                </a:solidFill>
                <a:latin typeface="+mj-lt"/>
              </a:rPr>
              <a:t>Since hardware companies rely on a combination of outsourced manufacturing partners, hence improving external supply chain collaboration is also a wide spread initiative (tracking WIP status through foundry, assembly and test process, operational yield/cost tracking, etc.). Having real-time visibility into manufacturing and back-end operations can help mitigate order delivery or supply disruption issues before they become large enough to affect quarterly financial targets. </a:t>
            </a:r>
          </a:p>
        </p:txBody>
      </p:sp>
      <p:sp>
        <p:nvSpPr>
          <p:cNvPr id="4" name="Slide Number Placeholder 3"/>
          <p:cNvSpPr>
            <a:spLocks noGrp="1"/>
          </p:cNvSpPr>
          <p:nvPr>
            <p:ph type="sldNum" sz="quarter" idx="11"/>
          </p:nvPr>
        </p:nvSpPr>
        <p:spPr/>
        <p:txBody>
          <a:bodyPr/>
          <a:lstStyle/>
          <a:p>
            <a:pPr>
              <a:defRPr/>
            </a:pPr>
            <a:fld id="{8D1E9401-7AC1-4196-A3DF-07ED4BB854DD}" type="slidenum">
              <a:rPr lang="en-US" smtClean="0"/>
              <a:pPr>
                <a:defRPr/>
              </a:pPr>
              <a:t>44</a:t>
            </a:fld>
            <a:endParaRPr lang="en-US" dirty="0"/>
          </a:p>
        </p:txBody>
      </p:sp>
      <p:sp>
        <p:nvSpPr>
          <p:cNvPr id="43013"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lang="en-GB" sz="2000" b="1" dirty="0" smtClean="0">
                <a:solidFill>
                  <a:srgbClr val="FFFFFF"/>
                </a:solidFill>
                <a:latin typeface="Myriad Pro"/>
              </a:rPr>
              <a:t>Platforms </a:t>
            </a:r>
            <a:r>
              <a:rPr sz="2000" b="1" smtClean="0">
                <a:solidFill>
                  <a:srgbClr val="FFFFFF"/>
                </a:solidFill>
                <a:latin typeface="Myriad Pro"/>
              </a:rPr>
              <a:t>MI: Market Drivers </a:t>
            </a:r>
            <a:br>
              <a:rPr sz="2000" b="1" smtClean="0">
                <a:solidFill>
                  <a:srgbClr val="FFFFFF"/>
                </a:solidFill>
                <a:latin typeface="Myriad Pro"/>
              </a:rPr>
            </a:br>
            <a:r>
              <a:rPr sz="1800" smtClean="0">
                <a:solidFill>
                  <a:srgbClr val="FFFFFF"/>
                </a:solidFill>
                <a:latin typeface="Myriad Pro"/>
              </a:rPr>
              <a:t>Key IT Drivers</a:t>
            </a:r>
            <a:endParaRPr sz="1800" smtClean="0">
              <a:latin typeface="Myriad Pro"/>
            </a:endParaRPr>
          </a:p>
        </p:txBody>
      </p:sp>
      <p:sp>
        <p:nvSpPr>
          <p:cNvPr id="5"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 y="1162878"/>
            <a:ext cx="5029200" cy="2133600"/>
          </a:xfrm>
          <a:prstGeom prst="round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0" tIns="0" rIns="0" bIns="0" numCol="1" anchor="ctr" anchorCtr="0" compatLnSpc="1">
            <a:prstTxWarp prst="textNoShape">
              <a:avLst/>
            </a:prstTxWarp>
          </a:bodyPr>
          <a:lstStyle/>
          <a:p>
            <a:pPr marL="111125" indent="3175" algn="just" eaLnBrk="0" hangingPunct="0">
              <a:lnSpc>
                <a:spcPct val="150000"/>
              </a:lnSpc>
              <a:spcBef>
                <a:spcPts val="600"/>
              </a:spcBef>
              <a:defRPr/>
            </a:pPr>
            <a:r>
              <a:rPr lang="en-US" sz="1100" dirty="0" smtClean="0">
                <a:solidFill>
                  <a:schemeClr val="tx1"/>
                </a:solidFill>
                <a:latin typeface="+mj-lt"/>
              </a:rPr>
              <a:t>In 2011 </a:t>
            </a:r>
            <a:r>
              <a:rPr lang="en-US" sz="1100" b="1" dirty="0" smtClean="0">
                <a:latin typeface="+mj-lt"/>
              </a:rPr>
              <a:t>Xerox has awarded HCL a deal to provide end-to-end product engineering services. IDC estimates the deal to be US$125 million over 5 years.</a:t>
            </a:r>
          </a:p>
          <a:p>
            <a:pPr marL="111125" indent="3175" algn="just" eaLnBrk="0" hangingPunct="0">
              <a:lnSpc>
                <a:spcPct val="150000"/>
              </a:lnSpc>
              <a:spcBef>
                <a:spcPts val="600"/>
              </a:spcBef>
              <a:defRPr/>
            </a:pPr>
            <a:r>
              <a:rPr lang="en-US" sz="1100" dirty="0" smtClean="0">
                <a:latin typeface="+mj-lt"/>
              </a:rPr>
              <a:t>HCL will handle certain aspects of Xerox's mechanical, electrical and software engineering activities for printing and imaging product lines, specifically platform development, infrastructure and quality assurance, according to Xerox.</a:t>
            </a:r>
          </a:p>
          <a:p>
            <a:pPr marL="111125" indent="3175" algn="just" eaLnBrk="0" hangingPunct="0">
              <a:lnSpc>
                <a:spcPct val="150000"/>
              </a:lnSpc>
              <a:spcBef>
                <a:spcPts val="600"/>
              </a:spcBef>
              <a:defRPr/>
            </a:pPr>
            <a:r>
              <a:rPr lang="en-US" sz="1100" dirty="0" smtClean="0">
                <a:latin typeface="+mj-lt"/>
              </a:rPr>
              <a:t>Xerox plans similar transfers at its sites in El Segundo, Calif.; </a:t>
            </a:r>
            <a:r>
              <a:rPr lang="en-US" sz="1100" dirty="0" err="1" smtClean="0">
                <a:latin typeface="+mj-lt"/>
              </a:rPr>
              <a:t>Welwyn</a:t>
            </a:r>
            <a:r>
              <a:rPr lang="en-US" sz="1100" dirty="0" smtClean="0">
                <a:latin typeface="+mj-lt"/>
              </a:rPr>
              <a:t> Garden City in England; </a:t>
            </a:r>
            <a:r>
              <a:rPr lang="en-US" sz="1100" dirty="0" err="1" smtClean="0">
                <a:latin typeface="+mj-lt"/>
              </a:rPr>
              <a:t>Venray</a:t>
            </a:r>
            <a:r>
              <a:rPr lang="en-US" sz="1100" dirty="0" smtClean="0">
                <a:latin typeface="+mj-lt"/>
              </a:rPr>
              <a:t> in the Netherlands; and Webster, N.Y.</a:t>
            </a:r>
            <a:endParaRPr lang="en-US" sz="1100" dirty="0">
              <a:solidFill>
                <a:schemeClr val="tx1"/>
              </a:solidFill>
              <a:latin typeface="+mj-lt"/>
            </a:endParaRPr>
          </a:p>
        </p:txBody>
      </p:sp>
      <p:sp>
        <p:nvSpPr>
          <p:cNvPr id="44036"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lang="en-GB" sz="2000" b="1" dirty="0" smtClean="0">
                <a:solidFill>
                  <a:srgbClr val="FFFFFF"/>
                </a:solidFill>
                <a:latin typeface="Myriad Pro"/>
              </a:rPr>
              <a:t>Platforms </a:t>
            </a:r>
            <a:r>
              <a:rPr sz="2000" b="1" smtClean="0">
                <a:solidFill>
                  <a:srgbClr val="FFFFFF"/>
                </a:solidFill>
                <a:latin typeface="Myriad Pro"/>
              </a:rPr>
              <a:t>MI: Market Drivers </a:t>
            </a:r>
            <a:br>
              <a:rPr sz="2000" b="1" smtClean="0">
                <a:solidFill>
                  <a:srgbClr val="FFFFFF"/>
                </a:solidFill>
                <a:latin typeface="Myriad Pro"/>
              </a:rPr>
            </a:br>
            <a:r>
              <a:rPr sz="1800" smtClean="0">
                <a:solidFill>
                  <a:srgbClr val="FFFFFF"/>
                </a:solidFill>
                <a:latin typeface="Myriad Pro"/>
              </a:rPr>
              <a:t>Few IT Implementation Examples</a:t>
            </a:r>
            <a:endParaRPr sz="1800" smtClean="0">
              <a:latin typeface="Myriad Pro"/>
            </a:endParaRPr>
          </a:p>
        </p:txBody>
      </p:sp>
      <p:sp>
        <p:nvSpPr>
          <p:cNvPr id="9" name="Rectangle 8"/>
          <p:cNvSpPr/>
          <p:nvPr/>
        </p:nvSpPr>
        <p:spPr>
          <a:xfrm>
            <a:off x="5356860" y="1620078"/>
            <a:ext cx="3474720" cy="990600"/>
          </a:xfrm>
          <a:prstGeom prst="rect">
            <a:avLst/>
          </a:prstGeom>
          <a:solidFill>
            <a:schemeClr val="accent3">
              <a:lumMod val="40000"/>
              <a:lumOff val="60000"/>
              <a:alpha val="30000"/>
            </a:schemeClr>
          </a:solidFill>
          <a:ln w="19050" cap="flat" cmpd="sng" algn="ctr">
            <a:noFill/>
            <a:prstDash val="solid"/>
            <a:headEnd type="none" w="med" len="med"/>
            <a:tailEnd type="none" w="med" len="med"/>
          </a:ln>
          <a:effectLst/>
        </p:spPr>
        <p:txBody>
          <a:bodyPr lIns="0" tIns="0" rIns="45720" bIns="0" anchor="ctr" anchorCtr="0"/>
          <a:lstStyle/>
          <a:p>
            <a:pPr marL="57150" algn="just" eaLnBrk="0" fontAlgn="auto" hangingPunct="0">
              <a:lnSpc>
                <a:spcPct val="150000"/>
              </a:lnSpc>
              <a:spcBef>
                <a:spcPts val="600"/>
              </a:spcBef>
              <a:spcAft>
                <a:spcPts val="0"/>
              </a:spcAft>
              <a:defRPr/>
            </a:pPr>
            <a:r>
              <a:rPr lang="en-US" sz="1100" kern="0" dirty="0" smtClean="0">
                <a:solidFill>
                  <a:sysClr val="windowText" lastClr="000000"/>
                </a:solidFill>
                <a:latin typeface="Calibri"/>
              </a:rPr>
              <a:t>The partnership with HCL will open new opportunities for Xerox in this high-growth market while bringing sustainable business benefits to more customers worldwide,</a:t>
            </a:r>
            <a:endParaRPr lang="en-US" sz="1100" kern="0" dirty="0">
              <a:solidFill>
                <a:sysClr val="windowText" lastClr="000000"/>
              </a:solidFill>
              <a:latin typeface="Calibri"/>
            </a:endParaRPr>
          </a:p>
        </p:txBody>
      </p:sp>
      <p:sp>
        <p:nvSpPr>
          <p:cNvPr id="14" name="TextBox 13"/>
          <p:cNvSpPr txBox="1"/>
          <p:nvPr/>
        </p:nvSpPr>
        <p:spPr>
          <a:xfrm>
            <a:off x="152400" y="838200"/>
            <a:ext cx="4876800" cy="274320"/>
          </a:xfrm>
          <a:prstGeom prst="rect">
            <a:avLst/>
          </a:prstGeom>
          <a:solidFill>
            <a:srgbClr val="00B0F0"/>
          </a:solidFill>
          <a:ln w="9525">
            <a:noFill/>
            <a:round/>
            <a:headEnd/>
            <a:tailEnd/>
          </a:ln>
        </p:spPr>
        <p:txBody>
          <a:bodyPr wrap="square" anchor="ctr"/>
          <a:lstStyle/>
          <a:p>
            <a:pPr algn="ctr">
              <a:defRPr/>
            </a:pPr>
            <a:r>
              <a:rPr lang="en-US" sz="1600" b="1" dirty="0" smtClean="0">
                <a:solidFill>
                  <a:schemeClr val="bg1"/>
                </a:solidFill>
                <a:latin typeface="+mj-lt"/>
              </a:rPr>
              <a:t>Xerox Corporation - HCL</a:t>
            </a:r>
            <a:endParaRPr lang="en-US" sz="1600" b="1" dirty="0">
              <a:solidFill>
                <a:schemeClr val="bg1"/>
              </a:solidFill>
              <a:latin typeface="+mj-lt"/>
            </a:endParaRPr>
          </a:p>
        </p:txBody>
      </p:sp>
      <p:sp>
        <p:nvSpPr>
          <p:cNvPr id="19" name="Isosceles Triangle 18"/>
          <p:cNvSpPr/>
          <p:nvPr/>
        </p:nvSpPr>
        <p:spPr>
          <a:xfrm rot="5400000" flipH="1">
            <a:off x="5105400" y="2077278"/>
            <a:ext cx="228600" cy="228600"/>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05400" y="1391478"/>
            <a:ext cx="467139" cy="923330"/>
          </a:xfrm>
          <a:prstGeom prst="rect">
            <a:avLst/>
          </a:prstGeom>
          <a:noFill/>
        </p:spPr>
        <p:txBody>
          <a:bodyPr wrap="square" lIns="0" tIns="0" rIns="0" bIns="0" rtlCol="0">
            <a:spAutoFit/>
          </a:bodyPr>
          <a:lstStyle/>
          <a:p>
            <a:r>
              <a:rPr lang="en-US" sz="6000" dirty="0" smtClean="0">
                <a:solidFill>
                  <a:srgbClr val="55A51C"/>
                </a:solidFill>
              </a:rPr>
              <a:t>“</a:t>
            </a:r>
            <a:endParaRPr lang="en-US" sz="6000" dirty="0">
              <a:solidFill>
                <a:srgbClr val="55A51C"/>
              </a:solidFill>
            </a:endParaRPr>
          </a:p>
        </p:txBody>
      </p:sp>
      <p:sp>
        <p:nvSpPr>
          <p:cNvPr id="18" name="Rectangle 17"/>
          <p:cNvSpPr/>
          <p:nvPr/>
        </p:nvSpPr>
        <p:spPr>
          <a:xfrm>
            <a:off x="8715375" y="2357015"/>
            <a:ext cx="441146" cy="1015663"/>
          </a:xfrm>
          <a:prstGeom prst="rect">
            <a:avLst/>
          </a:prstGeom>
        </p:spPr>
        <p:txBody>
          <a:bodyPr wrap="none">
            <a:spAutoFit/>
          </a:bodyPr>
          <a:lstStyle/>
          <a:p>
            <a:r>
              <a:rPr lang="en-US" sz="6000" dirty="0" smtClean="0">
                <a:solidFill>
                  <a:srgbClr val="55A51C"/>
                </a:solidFill>
              </a:rPr>
              <a:t>”</a:t>
            </a:r>
            <a:endParaRPr lang="en-US" sz="6000" dirty="0">
              <a:solidFill>
                <a:srgbClr val="55A51C"/>
              </a:solidFill>
            </a:endParaRPr>
          </a:p>
        </p:txBody>
      </p:sp>
      <p:sp>
        <p:nvSpPr>
          <p:cNvPr id="22" name="Rectangle 21"/>
          <p:cNvSpPr/>
          <p:nvPr/>
        </p:nvSpPr>
        <p:spPr bwMode="auto">
          <a:xfrm>
            <a:off x="5715000" y="2610678"/>
            <a:ext cx="3124200" cy="365564"/>
          </a:xfrm>
          <a:prstGeom prst="rect">
            <a:avLst/>
          </a:prstGeom>
          <a:solidFill>
            <a:srgbClr val="55A51C">
              <a:alpha val="20000"/>
            </a:srgbClr>
          </a:solidFill>
          <a:ln w="19050" cap="flat" cmpd="sng" algn="ctr">
            <a:noFill/>
            <a:prstDash val="solid"/>
            <a:headEnd type="none" w="med" len="med"/>
            <a:tailEnd type="none" w="med" len="med"/>
          </a:ln>
          <a:effectLst/>
        </p:spPr>
        <p:txBody>
          <a:bodyPr lIns="0" tIns="0" rIns="45720" bIns="0" anchor="ctr" anchorCtr="0"/>
          <a:lstStyle/>
          <a:p>
            <a:pPr marL="119063" algn="r" fontAlgn="auto">
              <a:spcBef>
                <a:spcPts val="600"/>
              </a:spcBef>
              <a:spcAft>
                <a:spcPts val="0"/>
              </a:spcAft>
              <a:defRPr/>
            </a:pPr>
            <a:r>
              <a:rPr lang="en-US" sz="1050" b="1" i="1" kern="0" dirty="0" smtClean="0">
                <a:solidFill>
                  <a:sysClr val="windowText" lastClr="000000"/>
                </a:solidFill>
                <a:latin typeface="Calibri"/>
              </a:rPr>
              <a:t>Stephen Cronin</a:t>
            </a:r>
          </a:p>
          <a:p>
            <a:pPr marL="119063" algn="r" fontAlgn="auto">
              <a:spcBef>
                <a:spcPts val="600"/>
              </a:spcBef>
              <a:spcAft>
                <a:spcPts val="0"/>
              </a:spcAft>
              <a:defRPr/>
            </a:pPr>
            <a:r>
              <a:rPr lang="en-US" sz="1050" b="1" i="1" kern="0" dirty="0" smtClean="0">
                <a:solidFill>
                  <a:sysClr val="windowText" lastClr="000000"/>
                </a:solidFill>
                <a:latin typeface="Calibri"/>
              </a:rPr>
              <a:t>President, Xerox Global Services.</a:t>
            </a:r>
          </a:p>
        </p:txBody>
      </p:sp>
      <p:sp>
        <p:nvSpPr>
          <p:cNvPr id="35" name="Slide Number Placeholder 3"/>
          <p:cNvSpPr>
            <a:spLocks noGrp="1"/>
          </p:cNvSpPr>
          <p:nvPr>
            <p:ph type="sldNum" sz="quarter" idx="11"/>
          </p:nvPr>
        </p:nvSpPr>
        <p:spPr>
          <a:xfrm>
            <a:off x="4572000" y="6356350"/>
            <a:ext cx="365760" cy="365125"/>
          </a:xfrm>
        </p:spPr>
        <p:txBody>
          <a:bodyPr/>
          <a:lstStyle/>
          <a:p>
            <a:pPr>
              <a:defRPr/>
            </a:pPr>
            <a:fld id="{8D1E9401-7AC1-4196-A3DF-07ED4BB854DD}" type="slidenum">
              <a:rPr lang="en-US" smtClean="0"/>
              <a:pPr>
                <a:defRPr/>
              </a:pPr>
              <a:t>45</a:t>
            </a:fld>
            <a:endParaRPr lang="en-US" dirty="0"/>
          </a:p>
        </p:txBody>
      </p:sp>
      <p:sp>
        <p:nvSpPr>
          <p:cNvPr id="36"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2" name="Rounded Rectangle 11"/>
          <p:cNvSpPr/>
          <p:nvPr/>
        </p:nvSpPr>
        <p:spPr>
          <a:xfrm>
            <a:off x="33199" y="3753678"/>
            <a:ext cx="5029200" cy="2438400"/>
          </a:xfrm>
          <a:prstGeom prst="round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0" tIns="0" rIns="0" bIns="0" numCol="1" anchor="ctr" anchorCtr="0" compatLnSpc="1">
            <a:prstTxWarp prst="textNoShape">
              <a:avLst/>
            </a:prstTxWarp>
          </a:bodyPr>
          <a:lstStyle/>
          <a:p>
            <a:pPr marL="111125" indent="3175" algn="just" eaLnBrk="0" hangingPunct="0">
              <a:lnSpc>
                <a:spcPct val="150000"/>
              </a:lnSpc>
              <a:spcBef>
                <a:spcPts val="600"/>
              </a:spcBef>
              <a:defRPr/>
            </a:pPr>
            <a:r>
              <a:rPr lang="en-US" sz="1100" dirty="0" smtClean="0">
                <a:solidFill>
                  <a:schemeClr val="tx1"/>
                </a:solidFill>
                <a:latin typeface="+mj-lt"/>
              </a:rPr>
              <a:t>In 2012 </a:t>
            </a:r>
            <a:r>
              <a:rPr lang="en-US" sz="1100" b="1" dirty="0" smtClean="0">
                <a:latin typeface="+mj-lt"/>
              </a:rPr>
              <a:t> ADP®, a leading provider of payroll services, and time and labor management solutions, </a:t>
            </a:r>
            <a:r>
              <a:rPr lang="en-US" sz="1100" dirty="0" smtClean="0">
                <a:latin typeface="+mj-lt"/>
              </a:rPr>
              <a:t>was awarded a contract by</a:t>
            </a:r>
            <a:r>
              <a:rPr lang="en-US" sz="1100" b="1" dirty="0" smtClean="0">
                <a:latin typeface="+mj-lt"/>
              </a:rPr>
              <a:t> HP </a:t>
            </a:r>
            <a:r>
              <a:rPr lang="en-US" sz="1100" dirty="0" smtClean="0">
                <a:latin typeface="+mj-lt"/>
              </a:rPr>
              <a:t>to deliver a</a:t>
            </a:r>
            <a:r>
              <a:rPr lang="en-US" sz="1100" b="1" dirty="0" smtClean="0">
                <a:latin typeface="+mj-lt"/>
              </a:rPr>
              <a:t> global payroll and time and labor management system </a:t>
            </a:r>
            <a:r>
              <a:rPr lang="en-US" sz="1100" dirty="0" smtClean="0">
                <a:latin typeface="+mj-lt"/>
              </a:rPr>
              <a:t>for internal use by HP employees across 40 countries.</a:t>
            </a:r>
          </a:p>
          <a:p>
            <a:pPr marL="111125" indent="3175" algn="just" eaLnBrk="0" hangingPunct="0">
              <a:lnSpc>
                <a:spcPct val="150000"/>
              </a:lnSpc>
              <a:spcBef>
                <a:spcPts val="600"/>
              </a:spcBef>
              <a:defRPr/>
            </a:pPr>
            <a:r>
              <a:rPr lang="en-US" sz="1100" dirty="0" smtClean="0">
                <a:latin typeface="+mj-lt"/>
              </a:rPr>
              <a:t>Once implemented, the new consolidated system will enable HP to reduce the number of human resource platforms, systems and vendors it maintains and supports while benefiting from increased global standardization of payroll practices, processes and procedures across its enterprise. The new system </a:t>
            </a:r>
            <a:r>
              <a:rPr lang="en-US" sz="1100" b="1" dirty="0" smtClean="0">
                <a:latin typeface="+mj-lt"/>
              </a:rPr>
              <a:t>will roll out over a five year period</a:t>
            </a:r>
            <a:r>
              <a:rPr lang="en-US" sz="1100" dirty="0" smtClean="0">
                <a:latin typeface="+mj-lt"/>
              </a:rPr>
              <a:t>. </a:t>
            </a:r>
            <a:r>
              <a:rPr lang="en-US" sz="1100" b="1" dirty="0" smtClean="0">
                <a:latin typeface="+mj-lt"/>
              </a:rPr>
              <a:t>Implementation will begin in early 2013.</a:t>
            </a:r>
            <a:endParaRPr lang="en-US" sz="1100" b="1" dirty="0">
              <a:solidFill>
                <a:schemeClr val="tx1"/>
              </a:solidFill>
              <a:latin typeface="+mj-lt"/>
            </a:endParaRPr>
          </a:p>
        </p:txBody>
      </p:sp>
      <p:sp>
        <p:nvSpPr>
          <p:cNvPr id="13" name="Rectangle 12"/>
          <p:cNvSpPr/>
          <p:nvPr/>
        </p:nvSpPr>
        <p:spPr>
          <a:xfrm>
            <a:off x="5344339" y="4210878"/>
            <a:ext cx="3474720" cy="1143000"/>
          </a:xfrm>
          <a:prstGeom prst="rect">
            <a:avLst/>
          </a:prstGeom>
          <a:solidFill>
            <a:schemeClr val="accent3">
              <a:lumMod val="40000"/>
              <a:lumOff val="60000"/>
              <a:alpha val="30000"/>
            </a:schemeClr>
          </a:solidFill>
          <a:ln w="19050" cap="flat" cmpd="sng" algn="ctr">
            <a:noFill/>
            <a:prstDash val="solid"/>
            <a:headEnd type="none" w="med" len="med"/>
            <a:tailEnd type="none" w="med" len="med"/>
          </a:ln>
          <a:effectLst/>
        </p:spPr>
        <p:txBody>
          <a:bodyPr lIns="0" tIns="0" rIns="45720" bIns="0" anchor="ctr" anchorCtr="0"/>
          <a:lstStyle/>
          <a:p>
            <a:pPr marL="57150" algn="just" eaLnBrk="0" fontAlgn="auto" hangingPunct="0">
              <a:lnSpc>
                <a:spcPct val="150000"/>
              </a:lnSpc>
              <a:spcBef>
                <a:spcPts val="600"/>
              </a:spcBef>
              <a:spcAft>
                <a:spcPts val="0"/>
              </a:spcAft>
              <a:defRPr/>
            </a:pPr>
            <a:r>
              <a:rPr lang="en-US" sz="1100" kern="0" dirty="0" smtClean="0">
                <a:solidFill>
                  <a:sysClr val="windowText" lastClr="000000"/>
                </a:solidFill>
                <a:latin typeface="Calibri"/>
              </a:rPr>
              <a:t>In addition to standardizing key HR processes and procedures across the enterprise, our system will help HP to more easily analyze and leverage critical labor data to inform its broader human capital management strategy</a:t>
            </a:r>
            <a:endParaRPr lang="en-US" sz="1100" kern="0" dirty="0">
              <a:solidFill>
                <a:sysClr val="windowText" lastClr="000000"/>
              </a:solidFill>
              <a:latin typeface="Calibri"/>
            </a:endParaRPr>
          </a:p>
        </p:txBody>
      </p:sp>
      <p:sp>
        <p:nvSpPr>
          <p:cNvPr id="15" name="TextBox 14"/>
          <p:cNvSpPr txBox="1"/>
          <p:nvPr/>
        </p:nvSpPr>
        <p:spPr>
          <a:xfrm>
            <a:off x="139879" y="3429000"/>
            <a:ext cx="4876800" cy="274320"/>
          </a:xfrm>
          <a:prstGeom prst="rect">
            <a:avLst/>
          </a:prstGeom>
          <a:solidFill>
            <a:srgbClr val="00B0F0"/>
          </a:solidFill>
          <a:ln w="9525">
            <a:noFill/>
            <a:round/>
            <a:headEnd/>
            <a:tailEnd/>
          </a:ln>
        </p:spPr>
        <p:txBody>
          <a:bodyPr wrap="square" anchor="ctr"/>
          <a:lstStyle/>
          <a:p>
            <a:pPr algn="ctr">
              <a:defRPr/>
            </a:pPr>
            <a:r>
              <a:rPr lang="en-US" sz="1600" b="1" dirty="0" smtClean="0">
                <a:solidFill>
                  <a:schemeClr val="bg1"/>
                </a:solidFill>
                <a:latin typeface="+mj-lt"/>
              </a:rPr>
              <a:t>HP - ADP</a:t>
            </a:r>
            <a:endParaRPr lang="en-US" sz="1600" b="1" dirty="0">
              <a:solidFill>
                <a:schemeClr val="bg1"/>
              </a:solidFill>
              <a:latin typeface="+mj-lt"/>
            </a:endParaRPr>
          </a:p>
        </p:txBody>
      </p:sp>
      <p:sp>
        <p:nvSpPr>
          <p:cNvPr id="16" name="Isosceles Triangle 15"/>
          <p:cNvSpPr/>
          <p:nvPr/>
        </p:nvSpPr>
        <p:spPr>
          <a:xfrm rot="5400000" flipH="1">
            <a:off x="5092879" y="4668078"/>
            <a:ext cx="228600" cy="228600"/>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092879" y="3982278"/>
            <a:ext cx="467139" cy="923330"/>
          </a:xfrm>
          <a:prstGeom prst="rect">
            <a:avLst/>
          </a:prstGeom>
          <a:noFill/>
        </p:spPr>
        <p:txBody>
          <a:bodyPr wrap="square" lIns="0" tIns="0" rIns="0" bIns="0" rtlCol="0">
            <a:spAutoFit/>
          </a:bodyPr>
          <a:lstStyle/>
          <a:p>
            <a:r>
              <a:rPr lang="en-US" sz="6000" dirty="0" smtClean="0">
                <a:solidFill>
                  <a:srgbClr val="55A51C"/>
                </a:solidFill>
              </a:rPr>
              <a:t>“</a:t>
            </a:r>
            <a:endParaRPr lang="en-US" sz="6000" dirty="0">
              <a:solidFill>
                <a:srgbClr val="55A51C"/>
              </a:solidFill>
            </a:endParaRPr>
          </a:p>
        </p:txBody>
      </p:sp>
      <p:sp>
        <p:nvSpPr>
          <p:cNvPr id="21" name="Rectangle 20"/>
          <p:cNvSpPr/>
          <p:nvPr/>
        </p:nvSpPr>
        <p:spPr>
          <a:xfrm>
            <a:off x="8702854" y="5100215"/>
            <a:ext cx="441146" cy="1015663"/>
          </a:xfrm>
          <a:prstGeom prst="rect">
            <a:avLst/>
          </a:prstGeom>
        </p:spPr>
        <p:txBody>
          <a:bodyPr wrap="none">
            <a:spAutoFit/>
          </a:bodyPr>
          <a:lstStyle/>
          <a:p>
            <a:r>
              <a:rPr lang="en-US" sz="6000" dirty="0" smtClean="0">
                <a:solidFill>
                  <a:srgbClr val="55A51C"/>
                </a:solidFill>
              </a:rPr>
              <a:t>”</a:t>
            </a:r>
            <a:endParaRPr lang="en-US" sz="6000" dirty="0">
              <a:solidFill>
                <a:srgbClr val="55A51C"/>
              </a:solidFill>
            </a:endParaRPr>
          </a:p>
        </p:txBody>
      </p:sp>
      <p:sp>
        <p:nvSpPr>
          <p:cNvPr id="23" name="Rectangle 22"/>
          <p:cNvSpPr/>
          <p:nvPr/>
        </p:nvSpPr>
        <p:spPr bwMode="auto">
          <a:xfrm>
            <a:off x="5702479" y="5353878"/>
            <a:ext cx="3124200" cy="365564"/>
          </a:xfrm>
          <a:prstGeom prst="rect">
            <a:avLst/>
          </a:prstGeom>
          <a:solidFill>
            <a:srgbClr val="55A51C">
              <a:alpha val="20000"/>
            </a:srgbClr>
          </a:solidFill>
          <a:ln w="19050" cap="flat" cmpd="sng" algn="ctr">
            <a:noFill/>
            <a:prstDash val="solid"/>
            <a:headEnd type="none" w="med" len="med"/>
            <a:tailEnd type="none" w="med" len="med"/>
          </a:ln>
          <a:effectLst/>
        </p:spPr>
        <p:txBody>
          <a:bodyPr lIns="0" tIns="0" rIns="45720" bIns="0" anchor="ctr" anchorCtr="0"/>
          <a:lstStyle/>
          <a:p>
            <a:pPr marL="119063" algn="r" fontAlgn="auto">
              <a:spcBef>
                <a:spcPts val="600"/>
              </a:spcBef>
              <a:spcAft>
                <a:spcPts val="0"/>
              </a:spcAft>
              <a:defRPr/>
            </a:pPr>
            <a:r>
              <a:rPr lang="it-IT" sz="1050" b="1" i="1" kern="0" dirty="0" smtClean="0">
                <a:solidFill>
                  <a:sysClr val="windowText" lastClr="000000"/>
                </a:solidFill>
                <a:latin typeface="Calibri"/>
              </a:rPr>
              <a:t>Regina Lee</a:t>
            </a:r>
          </a:p>
          <a:p>
            <a:pPr marL="119063" algn="r" fontAlgn="auto">
              <a:spcBef>
                <a:spcPts val="600"/>
              </a:spcBef>
              <a:spcAft>
                <a:spcPts val="0"/>
              </a:spcAft>
              <a:defRPr/>
            </a:pPr>
            <a:r>
              <a:rPr lang="it-IT" sz="1050" b="1" i="1" kern="0" dirty="0" smtClean="0">
                <a:solidFill>
                  <a:sysClr val="windowText" lastClr="000000"/>
                </a:solidFill>
                <a:latin typeface="Calibri"/>
              </a:rPr>
              <a:t>ADP Division President</a:t>
            </a:r>
            <a:r>
              <a:rPr lang="en-US" sz="1050" b="1" i="1" kern="0" dirty="0" smtClean="0">
                <a:solidFill>
                  <a:sysClr val="windowText" lastClr="000000"/>
                </a:solidFill>
                <a:latin typeface="Calibri"/>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46</a:t>
            </a:fld>
            <a:endParaRPr lang="en-US" dirty="0"/>
          </a:p>
        </p:txBody>
      </p:sp>
      <p:sp>
        <p:nvSpPr>
          <p:cNvPr id="9219" name="Title 1"/>
          <p:cNvSpPr>
            <a:spLocks noGrp="1"/>
          </p:cNvSpPr>
          <p:nvPr>
            <p:ph type="title"/>
          </p:nvPr>
        </p:nvSpPr>
        <p:spPr>
          <a:xfrm>
            <a:off x="1279525" y="1"/>
            <a:ext cx="7467600" cy="630238"/>
          </a:xfrm>
        </p:spPr>
        <p:txBody>
          <a:bodyPr anchor="t"/>
          <a:lstStyle/>
          <a:p>
            <a:pPr eaLnBrk="1" hangingPunct="1"/>
            <a:r>
              <a:rPr sz="2000" b="1" smtClean="0">
                <a:latin typeface="Myriad Pro"/>
              </a:rPr>
              <a:t>Global Computer Platforms MI</a:t>
            </a:r>
          </a:p>
        </p:txBody>
      </p:sp>
      <p:sp>
        <p:nvSpPr>
          <p:cNvPr id="79" name="Rounded Rectangle 78"/>
          <p:cNvSpPr/>
          <p:nvPr/>
        </p:nvSpPr>
        <p:spPr>
          <a:xfrm>
            <a:off x="533400" y="5638800"/>
            <a:ext cx="8077200" cy="609600"/>
          </a:xfrm>
          <a:prstGeom prst="roundRect">
            <a:avLst/>
          </a:prstGeom>
          <a:solidFill>
            <a:srgbClr val="FDF7D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i="1" dirty="0" smtClean="0">
                <a:solidFill>
                  <a:srgbClr val="000000"/>
                </a:solidFill>
                <a:latin typeface="+mj-lt"/>
                <a:cs typeface="Times New Roman" pitchFamily="18" charset="0"/>
              </a:rPr>
              <a:t>Disclaimer: </a:t>
            </a:r>
          </a:p>
          <a:p>
            <a:pPr marL="117475" lvl="0" indent="-117475">
              <a:spcBef>
                <a:spcPts val="400"/>
              </a:spcBef>
              <a:defRPr/>
            </a:pPr>
            <a:r>
              <a:rPr lang="en-US" sz="1100" i="1" dirty="0" smtClean="0">
                <a:solidFill>
                  <a:srgbClr val="000000"/>
                </a:solidFill>
                <a:latin typeface="+mj-lt"/>
              </a:rPr>
              <a:t>The information presented in this report is based on data available in the public domain. If you find that it is incorrect, please let us know.</a:t>
            </a:r>
          </a:p>
        </p:txBody>
      </p:sp>
      <p:sp>
        <p:nvSpPr>
          <p:cNvPr id="19" name="Rectangle 18">
            <a:hlinkClick r:id="rId3" action="ppaction://hlinksldjump"/>
          </p:cNvPr>
          <p:cNvSpPr/>
          <p:nvPr/>
        </p:nvSpPr>
        <p:spPr>
          <a:xfrm>
            <a:off x="4495800" y="3733800"/>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HP</a:t>
            </a:r>
          </a:p>
        </p:txBody>
      </p:sp>
      <p:sp>
        <p:nvSpPr>
          <p:cNvPr id="21" name="Rectangle 20">
            <a:hlinkClick r:id="rId3" action="ppaction://hlinksldjump"/>
          </p:cNvPr>
          <p:cNvSpPr/>
          <p:nvPr/>
        </p:nvSpPr>
        <p:spPr>
          <a:xfrm>
            <a:off x="4495800" y="4131366"/>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Lenovo</a:t>
            </a:r>
          </a:p>
        </p:txBody>
      </p:sp>
      <p:sp>
        <p:nvSpPr>
          <p:cNvPr id="22" name="Rectangle 21">
            <a:hlinkClick r:id="rId3" action="ppaction://hlinksldjump"/>
          </p:cNvPr>
          <p:cNvSpPr/>
          <p:nvPr/>
        </p:nvSpPr>
        <p:spPr>
          <a:xfrm>
            <a:off x="4495800" y="4532244"/>
            <a:ext cx="2834640" cy="365760"/>
          </a:xfrm>
          <a:prstGeom prst="rect">
            <a:avLst/>
          </a:prstGeom>
          <a:solidFill>
            <a:srgbClr val="CCE5BA">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Dell</a:t>
            </a:r>
          </a:p>
        </p:txBody>
      </p:sp>
      <p:sp>
        <p:nvSpPr>
          <p:cNvPr id="18"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23" name="Rectangle 16">
            <a:hlinkClick r:id="rId5" action="ppaction://hlinksldjump"/>
          </p:cNvPr>
          <p:cNvSpPr>
            <a:spLocks noChangeArrowheads="1"/>
          </p:cNvSpPr>
          <p:nvPr/>
        </p:nvSpPr>
        <p:spPr bwMode="auto">
          <a:xfrm>
            <a:off x="968375" y="1406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Overview </a:t>
            </a:r>
          </a:p>
        </p:txBody>
      </p:sp>
      <p:sp>
        <p:nvSpPr>
          <p:cNvPr id="24" name="Rectangle 20">
            <a:hlinkClick r:id="rId6" action="ppaction://hlinksldjump"/>
          </p:cNvPr>
          <p:cNvSpPr>
            <a:spLocks noChangeArrowheads="1"/>
          </p:cNvSpPr>
          <p:nvPr/>
        </p:nvSpPr>
        <p:spPr bwMode="auto">
          <a:xfrm>
            <a:off x="968375" y="1915557"/>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Competitive </a:t>
            </a:r>
            <a:r>
              <a:rPr lang="en-US" sz="1200" b="1" dirty="0" smtClean="0">
                <a:solidFill>
                  <a:schemeClr val="bg1">
                    <a:lumMod val="85000"/>
                  </a:schemeClr>
                </a:solidFill>
                <a:latin typeface="Calibri" pitchFamily="34" charset="0"/>
              </a:rPr>
              <a:t>Landscape</a:t>
            </a:r>
            <a:endParaRPr lang="en-US" sz="1200" b="1" dirty="0">
              <a:solidFill>
                <a:schemeClr val="bg1">
                  <a:lumMod val="85000"/>
                </a:schemeClr>
              </a:solidFill>
              <a:latin typeface="Calibri" pitchFamily="34" charset="0"/>
            </a:endParaRPr>
          </a:p>
        </p:txBody>
      </p:sp>
      <p:sp>
        <p:nvSpPr>
          <p:cNvPr id="25" name="Rectangle 21">
            <a:hlinkClick r:id="rId7" action="ppaction://hlinksldjump"/>
          </p:cNvPr>
          <p:cNvSpPr>
            <a:spLocks noChangeArrowheads="1"/>
          </p:cNvSpPr>
          <p:nvPr/>
        </p:nvSpPr>
        <p:spPr bwMode="auto">
          <a:xfrm>
            <a:off x="968375" y="2426489"/>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200" b="1" dirty="0" smtClean="0">
                <a:solidFill>
                  <a:schemeClr val="bg1">
                    <a:lumMod val="85000"/>
                  </a:schemeClr>
                </a:solidFill>
                <a:latin typeface="Calibri" pitchFamily="34" charset="0"/>
              </a:rPr>
              <a:t>Contract Analysis</a:t>
            </a:r>
            <a:endParaRPr lang="en-US" sz="1200" b="1" dirty="0">
              <a:solidFill>
                <a:schemeClr val="bg1">
                  <a:lumMod val="85000"/>
                </a:schemeClr>
              </a:solidFill>
              <a:latin typeface="Calibri" pitchFamily="34" charset="0"/>
            </a:endParaRPr>
          </a:p>
        </p:txBody>
      </p:sp>
      <p:sp>
        <p:nvSpPr>
          <p:cNvPr id="26" name="Rectangle 22">
            <a:hlinkClick r:id="rId8" action="ppaction://hlinksldjump"/>
          </p:cNvPr>
          <p:cNvSpPr>
            <a:spLocks noChangeArrowheads="1"/>
          </p:cNvSpPr>
          <p:nvPr/>
        </p:nvSpPr>
        <p:spPr bwMode="auto">
          <a:xfrm>
            <a:off x="968375" y="2930824"/>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Business Trends</a:t>
            </a:r>
            <a:endParaRPr lang="en-US" sz="1200" b="1" dirty="0">
              <a:solidFill>
                <a:schemeClr val="bg1">
                  <a:lumMod val="85000"/>
                </a:schemeClr>
              </a:solidFill>
              <a:latin typeface="Calibri" pitchFamily="34" charset="0"/>
            </a:endParaRPr>
          </a:p>
        </p:txBody>
      </p:sp>
      <p:sp>
        <p:nvSpPr>
          <p:cNvPr id="27" name="Rectangle 37">
            <a:hlinkClick r:id="rId9" action="ppaction://hlinksldjump"/>
          </p:cNvPr>
          <p:cNvSpPr>
            <a:spLocks noChangeArrowheads="1"/>
          </p:cNvSpPr>
          <p:nvPr/>
        </p:nvSpPr>
        <p:spPr bwMode="auto">
          <a:xfrm>
            <a:off x="968375" y="3435943"/>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smtClean="0">
                <a:solidFill>
                  <a:schemeClr val="bg1">
                    <a:lumMod val="85000"/>
                  </a:schemeClr>
                </a:solidFill>
                <a:latin typeface="Calibri" pitchFamily="34" charset="0"/>
              </a:rPr>
              <a:t>Technology Trends</a:t>
            </a:r>
            <a:endParaRPr lang="en-US" sz="1200" b="1" dirty="0">
              <a:solidFill>
                <a:schemeClr val="bg1">
                  <a:lumMod val="85000"/>
                </a:schemeClr>
              </a:solidFill>
              <a:latin typeface="Calibri" pitchFamily="34" charset="0"/>
            </a:endParaRPr>
          </a:p>
        </p:txBody>
      </p:sp>
      <p:sp>
        <p:nvSpPr>
          <p:cNvPr id="28" name="Rectangle 16">
            <a:hlinkClick r:id="rId10" action="ppaction://hlinksldjump"/>
          </p:cNvPr>
          <p:cNvSpPr>
            <a:spLocks noChangeArrowheads="1"/>
          </p:cNvSpPr>
          <p:nvPr/>
        </p:nvSpPr>
        <p:spPr bwMode="auto">
          <a:xfrm>
            <a:off x="968375" y="3933335"/>
            <a:ext cx="2765425" cy="457200"/>
          </a:xfrm>
          <a:prstGeom prst="rect">
            <a:avLst/>
          </a:prstGeom>
          <a:solidFill>
            <a:schemeClr val="bg1">
              <a:lumMod val="9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fontAlgn="auto">
              <a:spcBef>
                <a:spcPct val="20000"/>
              </a:spcBef>
              <a:spcAft>
                <a:spcPts val="0"/>
              </a:spcAft>
              <a:buClr>
                <a:srgbClr val="4E84C4"/>
              </a:buClr>
              <a:defRPr/>
            </a:pPr>
            <a:r>
              <a:rPr lang="en-US" sz="1200" b="1" dirty="0">
                <a:solidFill>
                  <a:schemeClr val="bg1">
                    <a:lumMod val="85000"/>
                  </a:schemeClr>
                </a:solidFill>
                <a:latin typeface="Calibri" pitchFamily="34" charset="0"/>
              </a:rPr>
              <a:t>Market </a:t>
            </a:r>
            <a:r>
              <a:rPr lang="en-US" sz="1200" b="1" dirty="0" smtClean="0">
                <a:solidFill>
                  <a:schemeClr val="bg1">
                    <a:lumMod val="85000"/>
                  </a:schemeClr>
                </a:solidFill>
                <a:latin typeface="Calibri" pitchFamily="34" charset="0"/>
              </a:rPr>
              <a:t>Drivers</a:t>
            </a:r>
            <a:endParaRPr lang="en-US" sz="1200" b="1" dirty="0">
              <a:solidFill>
                <a:schemeClr val="bg1">
                  <a:lumMod val="85000"/>
                </a:schemeClr>
              </a:solidFill>
              <a:latin typeface="Calibri" pitchFamily="34" charset="0"/>
            </a:endParaRPr>
          </a:p>
        </p:txBody>
      </p:sp>
      <p:sp>
        <p:nvSpPr>
          <p:cNvPr id="30" name="Rectangle 21">
            <a:hlinkClick r:id="rId11" action="ppaction://hlinksldjump"/>
          </p:cNvPr>
          <p:cNvSpPr>
            <a:spLocks noChangeArrowheads="1"/>
          </p:cNvSpPr>
          <p:nvPr/>
        </p:nvSpPr>
        <p:spPr bwMode="auto">
          <a:xfrm>
            <a:off x="968375" y="4439478"/>
            <a:ext cx="2765425" cy="457200"/>
          </a:xfrm>
          <a:prstGeom prst="rect">
            <a:avLst/>
          </a:prstGeom>
          <a:solidFill>
            <a:srgbClr val="C4ECFB"/>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rgbClr val="111111"/>
                </a:solidFill>
                <a:latin typeface="+mj-lt"/>
              </a:rPr>
              <a:t>Top 3 Market Players</a:t>
            </a:r>
            <a:endParaRPr lang="en-US" sz="1600" b="1" kern="0" dirty="0">
              <a:solidFill>
                <a:srgbClr val="111111"/>
              </a:solidFill>
              <a:latin typeface="+mj-lt"/>
            </a:endParaRPr>
          </a:p>
        </p:txBody>
      </p:sp>
      <p:sp>
        <p:nvSpPr>
          <p:cNvPr id="31" name="Oval 30"/>
          <p:cNvSpPr/>
          <p:nvPr/>
        </p:nvSpPr>
        <p:spPr>
          <a:xfrm>
            <a:off x="892316" y="4587240"/>
            <a:ext cx="137160" cy="137160"/>
          </a:xfrm>
          <a:prstGeom prst="ellipse">
            <a:avLst/>
          </a:prstGeom>
          <a:solidFill>
            <a:srgbClr val="6DCFF6"/>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9E0237B-F5CF-4F40-BCC8-EE34F4DAB19E}" type="slidenum">
              <a:rPr lang="en-US" smtClean="0"/>
              <a:pPr>
                <a:defRPr/>
              </a:pPr>
              <a:t>47</a:t>
            </a:fld>
            <a:endParaRPr lang="en-US" dirty="0"/>
          </a:p>
        </p:txBody>
      </p:sp>
      <p:sp>
        <p:nvSpPr>
          <p:cNvPr id="41989"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lang="en-GB" sz="2000" b="1" dirty="0" smtClean="0">
                <a:solidFill>
                  <a:srgbClr val="FFFFFF"/>
                </a:solidFill>
                <a:latin typeface="Myriad Pro"/>
              </a:rPr>
              <a:t>Platforms </a:t>
            </a:r>
            <a:r>
              <a:rPr sz="2000" b="1" smtClean="0">
                <a:solidFill>
                  <a:srgbClr val="FFFFFF"/>
                </a:solidFill>
                <a:latin typeface="Myriad Pro"/>
              </a:rPr>
              <a:t>MI: Top 3 Market Players</a:t>
            </a:r>
            <a:br>
              <a:rPr sz="2000" b="1" smtClean="0">
                <a:solidFill>
                  <a:srgbClr val="FFFFFF"/>
                </a:solidFill>
                <a:latin typeface="Myriad Pro"/>
              </a:rPr>
            </a:br>
            <a:r>
              <a:rPr sz="2000" smtClean="0">
                <a:solidFill>
                  <a:srgbClr val="FFFFFF"/>
                </a:solidFill>
                <a:latin typeface="Myriad Pro"/>
              </a:rPr>
              <a:t> HP</a:t>
            </a:r>
            <a:endParaRPr sz="1800" smtClean="0">
              <a:latin typeface="Myriad Pro"/>
            </a:endParaRPr>
          </a:p>
        </p:txBody>
      </p:sp>
      <p:sp>
        <p:nvSpPr>
          <p:cNvPr id="7" name="Text Placeholder 2"/>
          <p:cNvSpPr>
            <a:spLocks noGrp="1"/>
          </p:cNvSpPr>
          <p:nvPr>
            <p:ph type="body" sz="quarter" idx="10"/>
          </p:nvPr>
        </p:nvSpPr>
        <p:spPr>
          <a:xfrm>
            <a:off x="1828800" y="838200"/>
            <a:ext cx="7162800" cy="26670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bodyPr>
          <a:lstStyle/>
          <a:p>
            <a:pPr marL="111125" indent="-111125" algn="just">
              <a:lnSpc>
                <a:spcPct val="150000"/>
              </a:lnSpc>
              <a:spcBef>
                <a:spcPts val="600"/>
              </a:spcBef>
              <a:defRPr/>
            </a:pPr>
            <a:r>
              <a:rPr sz="1100" smtClean="0">
                <a:solidFill>
                  <a:schemeClr val="tx1"/>
                </a:solidFill>
                <a:latin typeface="+mj-lt"/>
              </a:rPr>
              <a:t>Incorporated </a:t>
            </a:r>
            <a:r>
              <a:rPr sz="1100">
                <a:solidFill>
                  <a:schemeClr val="tx1"/>
                </a:solidFill>
                <a:latin typeface="+mj-lt"/>
              </a:rPr>
              <a:t>in 1947, </a:t>
            </a:r>
            <a:r>
              <a:rPr sz="1100" smtClean="0">
                <a:solidFill>
                  <a:schemeClr val="tx1"/>
                </a:solidFill>
                <a:latin typeface="+mj-lt"/>
              </a:rPr>
              <a:t>HP is </a:t>
            </a:r>
            <a:r>
              <a:rPr sz="1100">
                <a:solidFill>
                  <a:schemeClr val="tx1"/>
                </a:solidFill>
                <a:latin typeface="+mj-lt"/>
              </a:rPr>
              <a:t>a provider of products, technologies, software, solutions and services to individual consumers, small- and medium-sized businesses (SMBs) and large </a:t>
            </a:r>
            <a:r>
              <a:rPr sz="1100" smtClean="0">
                <a:solidFill>
                  <a:schemeClr val="tx1"/>
                </a:solidFill>
                <a:latin typeface="+mj-lt"/>
              </a:rPr>
              <a:t>enterprises</a:t>
            </a:r>
          </a:p>
          <a:p>
            <a:pPr marL="111125" indent="-111125" algn="just">
              <a:lnSpc>
                <a:spcPct val="150000"/>
              </a:lnSpc>
              <a:spcBef>
                <a:spcPts val="600"/>
              </a:spcBef>
              <a:defRPr/>
            </a:pPr>
            <a:r>
              <a:rPr sz="1100" b="1" smtClean="0">
                <a:solidFill>
                  <a:schemeClr val="tx1"/>
                </a:solidFill>
                <a:latin typeface="+mj-lt"/>
              </a:rPr>
              <a:t>Business Segments: personal </a:t>
            </a:r>
            <a:r>
              <a:rPr sz="1100" b="1">
                <a:solidFill>
                  <a:schemeClr val="tx1"/>
                </a:solidFill>
                <a:latin typeface="+mj-lt"/>
              </a:rPr>
              <a:t>systems group (PSG), services, </a:t>
            </a:r>
            <a:r>
              <a:rPr sz="1100" b="1" smtClean="0">
                <a:solidFill>
                  <a:schemeClr val="tx1"/>
                </a:solidFill>
                <a:latin typeface="+mj-lt"/>
              </a:rPr>
              <a:t>the imaging </a:t>
            </a:r>
            <a:r>
              <a:rPr sz="1100" b="1">
                <a:solidFill>
                  <a:schemeClr val="tx1"/>
                </a:solidFill>
                <a:latin typeface="+mj-lt"/>
              </a:rPr>
              <a:t>and printing group (IPG), enterprise storage and servers (ESS), HP software, HP </a:t>
            </a:r>
            <a:r>
              <a:rPr sz="1100" b="1" smtClean="0">
                <a:solidFill>
                  <a:schemeClr val="tx1"/>
                </a:solidFill>
                <a:latin typeface="+mj-lt"/>
              </a:rPr>
              <a:t>financial services </a:t>
            </a:r>
            <a:r>
              <a:rPr sz="1100" b="1">
                <a:solidFill>
                  <a:schemeClr val="tx1"/>
                </a:solidFill>
                <a:latin typeface="+mj-lt"/>
              </a:rPr>
              <a:t>(HPFS), and corporate investments</a:t>
            </a:r>
            <a:endParaRPr sz="1100" b="1" smtClean="0">
              <a:solidFill>
                <a:schemeClr val="tx1"/>
              </a:solidFill>
              <a:latin typeface="+mj-lt"/>
            </a:endParaRPr>
          </a:p>
          <a:p>
            <a:pPr marL="111125" indent="-111125" algn="just">
              <a:lnSpc>
                <a:spcPct val="150000"/>
              </a:lnSpc>
              <a:spcBef>
                <a:spcPts val="600"/>
              </a:spcBef>
              <a:defRPr/>
            </a:pPr>
            <a:r>
              <a:rPr sz="1100" b="1" smtClean="0">
                <a:solidFill>
                  <a:schemeClr val="tx1"/>
                </a:solidFill>
                <a:latin typeface="+mj-lt"/>
              </a:rPr>
              <a:t>Development and manufacturing </a:t>
            </a:r>
            <a:r>
              <a:rPr sz="1100" b="1">
                <a:solidFill>
                  <a:schemeClr val="tx1"/>
                </a:solidFill>
                <a:latin typeface="+mj-lt"/>
              </a:rPr>
              <a:t>facilities </a:t>
            </a:r>
            <a:r>
              <a:rPr sz="1100" b="1" smtClean="0">
                <a:solidFill>
                  <a:schemeClr val="tx1"/>
                </a:solidFill>
                <a:latin typeface="+mj-lt"/>
              </a:rPr>
              <a:t>present in </a:t>
            </a:r>
            <a:r>
              <a:rPr sz="1100" b="1">
                <a:solidFill>
                  <a:schemeClr val="tx1"/>
                </a:solidFill>
                <a:latin typeface="+mj-lt"/>
              </a:rPr>
              <a:t>the US, the UK, Israel, Ireland, the Netherlands, China, India, Japan </a:t>
            </a:r>
            <a:r>
              <a:rPr sz="1100" b="1" smtClean="0">
                <a:solidFill>
                  <a:schemeClr val="tx1"/>
                </a:solidFill>
                <a:latin typeface="+mj-lt"/>
              </a:rPr>
              <a:t>and Singapore</a:t>
            </a:r>
            <a:r>
              <a:rPr sz="1100" b="1">
                <a:solidFill>
                  <a:schemeClr val="tx1"/>
                </a:solidFill>
                <a:latin typeface="+mj-lt"/>
              </a:rPr>
              <a:t>.</a:t>
            </a:r>
            <a:endParaRPr sz="1100" b="1" smtClean="0">
              <a:solidFill>
                <a:schemeClr val="tx1"/>
              </a:solidFill>
              <a:latin typeface="+mj-lt"/>
            </a:endParaRPr>
          </a:p>
        </p:txBody>
      </p:sp>
      <p:sp>
        <p:nvSpPr>
          <p:cNvPr id="10" name="Rectangle 9"/>
          <p:cNvSpPr/>
          <p:nvPr/>
        </p:nvSpPr>
        <p:spPr>
          <a:xfrm>
            <a:off x="228600" y="1371600"/>
            <a:ext cx="1371600" cy="685800"/>
          </a:xfrm>
          <a:prstGeom prst="rect">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Company Profile</a:t>
            </a:r>
            <a:endParaRPr lang="en-US" sz="1600" b="1" dirty="0">
              <a:solidFill>
                <a:schemeClr val="bg1"/>
              </a:solidFill>
              <a:latin typeface="+mj-lt"/>
            </a:endParaRPr>
          </a:p>
        </p:txBody>
      </p:sp>
      <p:sp>
        <p:nvSpPr>
          <p:cNvPr id="11" name="Text Placeholder 2"/>
          <p:cNvSpPr txBox="1">
            <a:spLocks/>
          </p:cNvSpPr>
          <p:nvPr/>
        </p:nvSpPr>
        <p:spPr bwMode="auto">
          <a:xfrm>
            <a:off x="1828800" y="3733800"/>
            <a:ext cx="7162800" cy="2514600"/>
          </a:xfrm>
          <a:prstGeom prst="rect">
            <a:avLst/>
          </a:prstGeom>
          <a:solidFill>
            <a:schemeClr val="bg1"/>
          </a:solidFill>
          <a:ln w="38100" cmpd="dbl" algn="ctr">
            <a:solidFill>
              <a:srgbClr val="92D050"/>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noAutofit/>
          </a:bodyPr>
          <a:lstStyle/>
          <a:p>
            <a:pPr marL="111125" indent="-111125" algn="just" eaLnBrk="0" hangingPunct="0">
              <a:lnSpc>
                <a:spcPct val="150000"/>
              </a:lnSpc>
              <a:spcBef>
                <a:spcPts val="600"/>
              </a:spcBef>
              <a:buFont typeface="Wingdings" pitchFamily="2" charset="2"/>
              <a:buChar char="§"/>
              <a:defRPr/>
            </a:pPr>
            <a:r>
              <a:rPr lang="en-US" sz="1100" dirty="0" smtClean="0">
                <a:latin typeface="+mj-lt"/>
              </a:rPr>
              <a:t>Reuters reported that Hewlett Packard Co </a:t>
            </a:r>
            <a:r>
              <a:rPr lang="en-US" sz="1100" b="1" dirty="0" smtClean="0">
                <a:latin typeface="+mj-lt"/>
              </a:rPr>
              <a:t>may cut as many as 1,000 jobs in Germany </a:t>
            </a:r>
            <a:r>
              <a:rPr lang="en-US" sz="1100" dirty="0" smtClean="0">
                <a:latin typeface="+mj-lt"/>
              </a:rPr>
              <a:t>as part of planned European-wide redundancies, </a:t>
            </a:r>
            <a:r>
              <a:rPr lang="en-US" sz="1100" dirty="0" err="1" smtClean="0">
                <a:latin typeface="+mj-lt"/>
              </a:rPr>
              <a:t>WirtschaftsWoche</a:t>
            </a:r>
            <a:r>
              <a:rPr lang="en-US" sz="1100" dirty="0" smtClean="0">
                <a:latin typeface="+mj-lt"/>
              </a:rPr>
              <a:t> reported. The Company is </a:t>
            </a:r>
            <a:r>
              <a:rPr lang="en-US" sz="1100" b="1" dirty="0" smtClean="0">
                <a:latin typeface="+mj-lt"/>
              </a:rPr>
              <a:t>planning to cut about 8,000 positions in Europe by the end of 2014. </a:t>
            </a:r>
          </a:p>
          <a:p>
            <a:pPr marL="111125" indent="-111125" algn="just" eaLnBrk="0" hangingPunct="0">
              <a:lnSpc>
                <a:spcPct val="150000"/>
              </a:lnSpc>
              <a:spcBef>
                <a:spcPts val="600"/>
              </a:spcBef>
              <a:buFont typeface="Wingdings" pitchFamily="2" charset="2"/>
              <a:buChar char="§"/>
              <a:defRPr/>
            </a:pPr>
            <a:r>
              <a:rPr lang="en-US" sz="1100" dirty="0" smtClean="0">
                <a:latin typeface="+mj-lt"/>
              </a:rPr>
              <a:t>Hewlett Packard Company's </a:t>
            </a:r>
            <a:r>
              <a:rPr lang="en-US" sz="1100" b="1" dirty="0" smtClean="0">
                <a:latin typeface="+mj-lt"/>
              </a:rPr>
              <a:t>CEO Meg Whitman plans to combine the computing giant's PC and printing divisions </a:t>
            </a:r>
            <a:r>
              <a:rPr lang="en-US" sz="1100" dirty="0" smtClean="0">
                <a:latin typeface="+mj-lt"/>
              </a:rPr>
              <a:t>in a major internal overhaul intended to spur combined sales of hardware to customers</a:t>
            </a:r>
          </a:p>
          <a:p>
            <a:pPr marL="111125" indent="-111125" algn="just" eaLnBrk="0" hangingPunct="0">
              <a:lnSpc>
                <a:spcPct val="150000"/>
              </a:lnSpc>
              <a:spcBef>
                <a:spcPts val="600"/>
              </a:spcBef>
              <a:buFont typeface="Wingdings" pitchFamily="2" charset="2"/>
              <a:buChar char="§"/>
              <a:defRPr/>
            </a:pPr>
            <a:r>
              <a:rPr lang="en-US" sz="1100" dirty="0" smtClean="0">
                <a:latin typeface="+mj-lt"/>
              </a:rPr>
              <a:t>In Jan 2012 Hewlett-Packard Company </a:t>
            </a:r>
            <a:r>
              <a:rPr lang="en-US" sz="1100" b="1" dirty="0" smtClean="0">
                <a:latin typeface="+mj-lt"/>
              </a:rPr>
              <a:t>Provides Hutchison 3G Austria With Mobility Solution For LTE Network</a:t>
            </a:r>
          </a:p>
          <a:p>
            <a:pPr marL="111125" indent="-111125" algn="just" eaLnBrk="0" hangingPunct="0">
              <a:lnSpc>
                <a:spcPct val="150000"/>
              </a:lnSpc>
              <a:spcBef>
                <a:spcPts val="600"/>
              </a:spcBef>
              <a:buFont typeface="Wingdings" pitchFamily="2" charset="2"/>
              <a:buChar char="§"/>
              <a:defRPr/>
            </a:pPr>
            <a:r>
              <a:rPr lang="en-US" sz="1100" dirty="0" smtClean="0">
                <a:latin typeface="+mj-lt"/>
              </a:rPr>
              <a:t>In Dec 2011, Hewlett-Packard Company has </a:t>
            </a:r>
            <a:r>
              <a:rPr lang="en-US" sz="1100" b="1" dirty="0" smtClean="0">
                <a:latin typeface="+mj-lt"/>
              </a:rPr>
              <a:t>acquired </a:t>
            </a:r>
            <a:r>
              <a:rPr lang="en-US" sz="1100" b="1" dirty="0" err="1" smtClean="0">
                <a:latin typeface="+mj-lt"/>
              </a:rPr>
              <a:t>Hiflex</a:t>
            </a:r>
            <a:r>
              <a:rPr lang="en-US" sz="1100" b="1" dirty="0" smtClean="0">
                <a:latin typeface="+mj-lt"/>
              </a:rPr>
              <a:t> Software GmbH, a privately held global software solutions provider specializing in web-to-print and management information systems solutions for printing services</a:t>
            </a:r>
          </a:p>
        </p:txBody>
      </p:sp>
      <p:sp>
        <p:nvSpPr>
          <p:cNvPr id="12" name="Rectangle 11"/>
          <p:cNvSpPr/>
          <p:nvPr/>
        </p:nvSpPr>
        <p:spPr>
          <a:xfrm>
            <a:off x="228600" y="4038600"/>
            <a:ext cx="1371600" cy="685800"/>
          </a:xfrm>
          <a:prstGeom prst="rect">
            <a:avLst/>
          </a:prstGeom>
          <a:solidFill>
            <a:srgbClr val="92D050"/>
          </a:solidFill>
          <a:ln w="9525">
            <a:noFill/>
            <a:round/>
            <a:headEnd/>
            <a:tailEnd/>
          </a:ln>
        </p:spPr>
        <p:txBody>
          <a:bodyPr wrap="square" anchor="ctr"/>
          <a:lstStyle/>
          <a:p>
            <a:pPr algn="ctr"/>
            <a:r>
              <a:rPr lang="en-US" sz="1600" b="1" dirty="0" smtClean="0">
                <a:solidFill>
                  <a:schemeClr val="bg1"/>
                </a:solidFill>
                <a:latin typeface="+mj-lt"/>
              </a:rPr>
              <a:t>Recent Development</a:t>
            </a:r>
            <a:endParaRPr lang="en-US" sz="1600" b="1" dirty="0">
              <a:solidFill>
                <a:schemeClr val="bg1"/>
              </a:solidFill>
              <a:latin typeface="+mj-lt"/>
            </a:endParaRPr>
          </a:p>
        </p:txBody>
      </p:sp>
      <p:sp>
        <p:nvSpPr>
          <p:cNvPr id="8"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9E0237B-F5CF-4F40-BCC8-EE34F4DAB19E}" type="slidenum">
              <a:rPr lang="en-US" smtClean="0"/>
              <a:pPr>
                <a:defRPr/>
              </a:pPr>
              <a:t>48</a:t>
            </a:fld>
            <a:endParaRPr lang="en-US" dirty="0"/>
          </a:p>
        </p:txBody>
      </p:sp>
      <p:sp>
        <p:nvSpPr>
          <p:cNvPr id="41989"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lang="en-GB" sz="2000" b="1" dirty="0" smtClean="0">
                <a:solidFill>
                  <a:srgbClr val="FFFFFF"/>
                </a:solidFill>
                <a:latin typeface="Myriad Pro"/>
              </a:rPr>
              <a:t>Platforms </a:t>
            </a:r>
            <a:r>
              <a:rPr sz="2000" b="1" smtClean="0">
                <a:solidFill>
                  <a:srgbClr val="FFFFFF"/>
                </a:solidFill>
                <a:latin typeface="Myriad Pro"/>
              </a:rPr>
              <a:t>MI: Top 3 Market Players</a:t>
            </a:r>
            <a:br>
              <a:rPr sz="2000" b="1" smtClean="0">
                <a:solidFill>
                  <a:srgbClr val="FFFFFF"/>
                </a:solidFill>
                <a:latin typeface="Myriad Pro"/>
              </a:rPr>
            </a:br>
            <a:r>
              <a:rPr sz="2000" smtClean="0">
                <a:solidFill>
                  <a:srgbClr val="FFFFFF"/>
                </a:solidFill>
                <a:latin typeface="Myriad Pro"/>
              </a:rPr>
              <a:t>HP</a:t>
            </a:r>
            <a:endParaRPr sz="1800" smtClean="0">
              <a:latin typeface="Myriad Pro"/>
            </a:endParaRPr>
          </a:p>
        </p:txBody>
      </p:sp>
      <p:sp>
        <p:nvSpPr>
          <p:cNvPr id="7" name="Text Placeholder 2"/>
          <p:cNvSpPr>
            <a:spLocks noGrp="1"/>
          </p:cNvSpPr>
          <p:nvPr>
            <p:ph type="body" sz="quarter" idx="10"/>
          </p:nvPr>
        </p:nvSpPr>
        <p:spPr>
          <a:xfrm>
            <a:off x="304800" y="4800600"/>
            <a:ext cx="8458200" cy="13716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bodyPr>
          <a:lstStyle/>
          <a:p>
            <a:pPr marL="111125" indent="-111125" algn="just">
              <a:lnSpc>
                <a:spcPct val="120000"/>
              </a:lnSpc>
              <a:spcBef>
                <a:spcPts val="600"/>
              </a:spcBef>
              <a:defRPr/>
            </a:pPr>
            <a:r>
              <a:rPr sz="1100" smtClean="0">
                <a:solidFill>
                  <a:schemeClr val="tx1"/>
                </a:solidFill>
                <a:latin typeface="+mj-lt"/>
              </a:rPr>
              <a:t>Though the total revenue has increased marginaly in 2011, still the return on sales has dipped to 5 year's lowest </a:t>
            </a:r>
          </a:p>
          <a:p>
            <a:pPr marL="111125" indent="-111125" algn="just">
              <a:lnSpc>
                <a:spcPct val="120000"/>
              </a:lnSpc>
              <a:spcBef>
                <a:spcPts val="600"/>
              </a:spcBef>
              <a:defRPr/>
            </a:pPr>
            <a:r>
              <a:rPr lang="en-US" sz="1100" b="1" dirty="0" smtClean="0">
                <a:solidFill>
                  <a:schemeClr val="tx1"/>
                </a:solidFill>
                <a:latin typeface="+mj-lt"/>
              </a:rPr>
              <a:t>T</a:t>
            </a:r>
            <a:r>
              <a:rPr sz="1100" b="1" smtClean="0">
                <a:solidFill>
                  <a:schemeClr val="tx1"/>
                </a:solidFill>
                <a:latin typeface="+mj-lt"/>
              </a:rPr>
              <a:t>he dip in the return on sales was mainly because of the high interest expense in 2011</a:t>
            </a:r>
          </a:p>
          <a:p>
            <a:pPr marL="111125" indent="-111125" algn="just">
              <a:lnSpc>
                <a:spcPct val="120000"/>
              </a:lnSpc>
              <a:spcBef>
                <a:spcPts val="600"/>
              </a:spcBef>
              <a:defRPr/>
            </a:pPr>
            <a:r>
              <a:rPr sz="1100" b="1">
                <a:solidFill>
                  <a:schemeClr val="tx1"/>
                </a:solidFill>
                <a:latin typeface="+mj-lt"/>
              </a:rPr>
              <a:t>The company has been criticized for management missteps in the past few months, and been affected by slower consumer demand in many </a:t>
            </a:r>
            <a:r>
              <a:rPr sz="1100" b="1" smtClean="0">
                <a:solidFill>
                  <a:schemeClr val="tx1"/>
                </a:solidFill>
                <a:latin typeface="+mj-lt"/>
              </a:rPr>
              <a:t>regions</a:t>
            </a:r>
          </a:p>
          <a:p>
            <a:pPr marL="111125" indent="-111125" algn="just">
              <a:lnSpc>
                <a:spcPct val="120000"/>
              </a:lnSpc>
              <a:spcBef>
                <a:spcPts val="600"/>
              </a:spcBef>
              <a:defRPr/>
            </a:pPr>
            <a:r>
              <a:rPr sz="1100" b="1" smtClean="0">
                <a:solidFill>
                  <a:schemeClr val="tx1"/>
                </a:solidFill>
                <a:latin typeface="+mj-lt"/>
              </a:rPr>
              <a:t>The revenue from U.S. has been dropped from $44,542 million in 2010 to $44,111 million in 2011</a:t>
            </a:r>
          </a:p>
        </p:txBody>
      </p:sp>
      <p:sp>
        <p:nvSpPr>
          <p:cNvPr id="8"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graphicFrame>
        <p:nvGraphicFramePr>
          <p:cNvPr id="9" name="Chart 8"/>
          <p:cNvGraphicFramePr>
            <a:graphicFrameLocks/>
          </p:cNvGraphicFramePr>
          <p:nvPr/>
        </p:nvGraphicFramePr>
        <p:xfrm>
          <a:off x="1371600" y="838200"/>
          <a:ext cx="6477000" cy="36576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9E0237B-F5CF-4F40-BCC8-EE34F4DAB19E}" type="slidenum">
              <a:rPr lang="en-US" smtClean="0"/>
              <a:pPr>
                <a:defRPr/>
              </a:pPr>
              <a:t>49</a:t>
            </a:fld>
            <a:endParaRPr lang="en-US" dirty="0"/>
          </a:p>
        </p:txBody>
      </p:sp>
      <p:sp>
        <p:nvSpPr>
          <p:cNvPr id="41989"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lang="en-GB" sz="2000" b="1" dirty="0" smtClean="0">
                <a:solidFill>
                  <a:srgbClr val="FFFFFF"/>
                </a:solidFill>
                <a:latin typeface="Myriad Pro"/>
              </a:rPr>
              <a:t>Platforms </a:t>
            </a:r>
            <a:r>
              <a:rPr sz="2000" b="1" smtClean="0">
                <a:solidFill>
                  <a:srgbClr val="FFFFFF"/>
                </a:solidFill>
                <a:latin typeface="Myriad Pro"/>
              </a:rPr>
              <a:t>MI: Top 3 Market Players</a:t>
            </a:r>
            <a:br>
              <a:rPr sz="2000" b="1" smtClean="0">
                <a:solidFill>
                  <a:srgbClr val="FFFFFF"/>
                </a:solidFill>
                <a:latin typeface="Myriad Pro"/>
              </a:rPr>
            </a:br>
            <a:r>
              <a:rPr sz="2000" smtClean="0">
                <a:solidFill>
                  <a:srgbClr val="FFFFFF"/>
                </a:solidFill>
                <a:latin typeface="Myriad Pro"/>
              </a:rPr>
              <a:t>Lenovo</a:t>
            </a:r>
            <a:endParaRPr sz="1800" smtClean="0">
              <a:latin typeface="Myriad Pro"/>
            </a:endParaRPr>
          </a:p>
        </p:txBody>
      </p:sp>
      <p:sp>
        <p:nvSpPr>
          <p:cNvPr id="7" name="Text Placeholder 2"/>
          <p:cNvSpPr>
            <a:spLocks noGrp="1"/>
          </p:cNvSpPr>
          <p:nvPr>
            <p:ph type="body" sz="quarter" idx="10"/>
          </p:nvPr>
        </p:nvSpPr>
        <p:spPr>
          <a:xfrm>
            <a:off x="1828800" y="838200"/>
            <a:ext cx="7162800" cy="26670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bodyPr>
          <a:lstStyle/>
          <a:p>
            <a:pPr marL="111125" indent="-111125" algn="just">
              <a:lnSpc>
                <a:spcPct val="150000"/>
              </a:lnSpc>
              <a:spcBef>
                <a:spcPts val="600"/>
              </a:spcBef>
              <a:defRPr/>
            </a:pPr>
            <a:r>
              <a:rPr sz="1100">
                <a:solidFill>
                  <a:schemeClr val="tx1"/>
                </a:solidFill>
                <a:latin typeface="+mj-lt"/>
              </a:rPr>
              <a:t>While the </a:t>
            </a:r>
            <a:r>
              <a:rPr sz="1100" b="1">
                <a:solidFill>
                  <a:schemeClr val="tx1"/>
                </a:solidFill>
                <a:latin typeface="+mj-lt"/>
              </a:rPr>
              <a:t>Lenovo brand came into existence only in </a:t>
            </a:r>
            <a:r>
              <a:rPr sz="1100" b="1" smtClean="0">
                <a:solidFill>
                  <a:schemeClr val="tx1"/>
                </a:solidFill>
                <a:latin typeface="+mj-lt"/>
              </a:rPr>
              <a:t>2004, </a:t>
            </a:r>
            <a:r>
              <a:rPr sz="1100">
                <a:solidFill>
                  <a:schemeClr val="tx1"/>
                </a:solidFill>
                <a:latin typeface="+mj-lt"/>
              </a:rPr>
              <a:t>the company has a much longer history</a:t>
            </a:r>
            <a:r>
              <a:rPr sz="1100" smtClean="0">
                <a:solidFill>
                  <a:schemeClr val="tx1"/>
                </a:solidFill>
                <a:latin typeface="+mj-lt"/>
              </a:rPr>
              <a:t>.</a:t>
            </a:r>
          </a:p>
          <a:p>
            <a:pPr marL="111125" indent="-111125" algn="just">
              <a:lnSpc>
                <a:spcPct val="150000"/>
              </a:lnSpc>
              <a:spcBef>
                <a:spcPts val="600"/>
              </a:spcBef>
              <a:defRPr/>
            </a:pPr>
            <a:r>
              <a:rPr sz="1100" b="1">
                <a:solidFill>
                  <a:schemeClr val="tx1"/>
                </a:solidFill>
                <a:latin typeface="+mj-lt"/>
              </a:rPr>
              <a:t>In 1984, Legend Holdings was formed </a:t>
            </a:r>
            <a:r>
              <a:rPr sz="1100" b="1" smtClean="0">
                <a:solidFill>
                  <a:schemeClr val="tx1"/>
                </a:solidFill>
                <a:latin typeface="+mj-lt"/>
              </a:rPr>
              <a:t>in </a:t>
            </a:r>
            <a:r>
              <a:rPr sz="1100" b="1">
                <a:solidFill>
                  <a:schemeClr val="tx1"/>
                </a:solidFill>
                <a:latin typeface="+mj-lt"/>
              </a:rPr>
              <a:t>China</a:t>
            </a:r>
            <a:r>
              <a:rPr sz="1100" b="1" smtClean="0">
                <a:solidFill>
                  <a:schemeClr val="tx1"/>
                </a:solidFill>
                <a:latin typeface="+mj-lt"/>
              </a:rPr>
              <a:t>. </a:t>
            </a:r>
            <a:r>
              <a:rPr sz="1100" b="1">
                <a:solidFill>
                  <a:schemeClr val="tx1"/>
                </a:solidFill>
                <a:latin typeface="+mj-lt"/>
              </a:rPr>
              <a:t>Legend Holdings changed its name to Lenovo in 2004 and, in 2005, acquired the former Personal Computer Division of </a:t>
            </a:r>
            <a:r>
              <a:rPr sz="1100" b="1" smtClean="0">
                <a:solidFill>
                  <a:schemeClr val="tx1"/>
                </a:solidFill>
                <a:latin typeface="+mj-lt"/>
              </a:rPr>
              <a:t>IBM.</a:t>
            </a:r>
          </a:p>
          <a:p>
            <a:pPr marL="111125" indent="-111125" algn="just">
              <a:lnSpc>
                <a:spcPct val="150000"/>
              </a:lnSpc>
              <a:spcBef>
                <a:spcPts val="600"/>
              </a:spcBef>
              <a:defRPr/>
            </a:pPr>
            <a:r>
              <a:rPr sz="1100">
                <a:solidFill>
                  <a:schemeClr val="tx1"/>
                </a:solidFill>
                <a:latin typeface="+mj-lt"/>
              </a:rPr>
              <a:t>Today, Lenovo is </a:t>
            </a:r>
            <a:r>
              <a:rPr sz="1100" b="1">
                <a:solidFill>
                  <a:schemeClr val="tx1"/>
                </a:solidFill>
                <a:latin typeface="+mj-lt"/>
              </a:rPr>
              <a:t>a US$21 billion personal </a:t>
            </a:r>
            <a:r>
              <a:rPr sz="1100" b="1" smtClean="0">
                <a:solidFill>
                  <a:schemeClr val="tx1"/>
                </a:solidFill>
                <a:latin typeface="+mj-lt"/>
              </a:rPr>
              <a:t>technology </a:t>
            </a:r>
            <a:r>
              <a:rPr sz="1100" b="1">
                <a:solidFill>
                  <a:schemeClr val="tx1"/>
                </a:solidFill>
                <a:latin typeface="+mj-lt"/>
              </a:rPr>
              <a:t>company </a:t>
            </a:r>
            <a:r>
              <a:rPr sz="1100">
                <a:solidFill>
                  <a:schemeClr val="tx1"/>
                </a:solidFill>
                <a:latin typeface="+mj-lt"/>
              </a:rPr>
              <a:t>and the world’s second-largest PC vendor</a:t>
            </a:r>
            <a:r>
              <a:rPr sz="1100" smtClean="0">
                <a:solidFill>
                  <a:schemeClr val="tx1"/>
                </a:solidFill>
                <a:latin typeface="+mj-lt"/>
              </a:rPr>
              <a:t>.</a:t>
            </a:r>
          </a:p>
          <a:p>
            <a:pPr marL="111125" indent="-111125" algn="just">
              <a:lnSpc>
                <a:spcPct val="150000"/>
              </a:lnSpc>
              <a:spcBef>
                <a:spcPts val="600"/>
              </a:spcBef>
              <a:defRPr/>
            </a:pPr>
            <a:r>
              <a:rPr sz="1100" smtClean="0">
                <a:solidFill>
                  <a:schemeClr val="tx1"/>
                </a:solidFill>
                <a:latin typeface="+mj-lt"/>
              </a:rPr>
              <a:t>A global </a:t>
            </a:r>
            <a:r>
              <a:rPr sz="1100">
                <a:solidFill>
                  <a:schemeClr val="tx1"/>
                </a:solidFill>
                <a:latin typeface="+mj-lt"/>
              </a:rPr>
              <a:t>Fortune 500 </a:t>
            </a:r>
            <a:r>
              <a:rPr sz="1100" smtClean="0">
                <a:solidFill>
                  <a:schemeClr val="tx1"/>
                </a:solidFill>
                <a:latin typeface="+mj-lt"/>
              </a:rPr>
              <a:t>company the company has more </a:t>
            </a:r>
            <a:r>
              <a:rPr sz="1100">
                <a:solidFill>
                  <a:schemeClr val="tx1"/>
                </a:solidFill>
                <a:latin typeface="+mj-lt"/>
              </a:rPr>
              <a:t>than </a:t>
            </a:r>
            <a:r>
              <a:rPr sz="1100" b="1">
                <a:solidFill>
                  <a:schemeClr val="tx1"/>
                </a:solidFill>
                <a:latin typeface="+mj-lt"/>
              </a:rPr>
              <a:t>26,000 employees</a:t>
            </a:r>
            <a:r>
              <a:rPr sz="1100">
                <a:solidFill>
                  <a:schemeClr val="tx1"/>
                </a:solidFill>
                <a:latin typeface="+mj-lt"/>
              </a:rPr>
              <a:t> in more than 60 countries </a:t>
            </a:r>
            <a:r>
              <a:rPr sz="1100" b="1">
                <a:solidFill>
                  <a:schemeClr val="tx1"/>
                </a:solidFill>
                <a:latin typeface="+mj-lt"/>
              </a:rPr>
              <a:t>serving customers in more than 160 countries</a:t>
            </a:r>
            <a:endParaRPr sz="1100" b="1" smtClean="0">
              <a:solidFill>
                <a:schemeClr val="tx1"/>
              </a:solidFill>
              <a:latin typeface="+mj-lt"/>
            </a:endParaRPr>
          </a:p>
        </p:txBody>
      </p:sp>
      <p:sp>
        <p:nvSpPr>
          <p:cNvPr id="10" name="Rectangle 9"/>
          <p:cNvSpPr/>
          <p:nvPr/>
        </p:nvSpPr>
        <p:spPr>
          <a:xfrm>
            <a:off x="228600" y="1371600"/>
            <a:ext cx="1371600" cy="685800"/>
          </a:xfrm>
          <a:prstGeom prst="rect">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Company Profile</a:t>
            </a:r>
            <a:endParaRPr lang="en-US" sz="1600" b="1" dirty="0">
              <a:solidFill>
                <a:schemeClr val="bg1"/>
              </a:solidFill>
              <a:latin typeface="+mj-lt"/>
            </a:endParaRPr>
          </a:p>
        </p:txBody>
      </p:sp>
      <p:sp>
        <p:nvSpPr>
          <p:cNvPr id="11" name="Text Placeholder 2"/>
          <p:cNvSpPr txBox="1">
            <a:spLocks/>
          </p:cNvSpPr>
          <p:nvPr/>
        </p:nvSpPr>
        <p:spPr bwMode="auto">
          <a:xfrm>
            <a:off x="1828800" y="3733800"/>
            <a:ext cx="7162800" cy="2514600"/>
          </a:xfrm>
          <a:prstGeom prst="rect">
            <a:avLst/>
          </a:prstGeom>
          <a:solidFill>
            <a:schemeClr val="bg1"/>
          </a:solidFill>
          <a:ln w="38100" cmpd="dbl" algn="ctr">
            <a:solidFill>
              <a:srgbClr val="92D050"/>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noAutofit/>
          </a:bodyPr>
          <a:lstStyle/>
          <a:p>
            <a:pPr marL="111125" indent="-111125" algn="just" eaLnBrk="0" hangingPunct="0">
              <a:lnSpc>
                <a:spcPct val="150000"/>
              </a:lnSpc>
              <a:spcBef>
                <a:spcPts val="600"/>
              </a:spcBef>
              <a:buFont typeface="Wingdings" pitchFamily="2" charset="2"/>
              <a:buChar char="§"/>
              <a:defRPr/>
            </a:pPr>
            <a:r>
              <a:rPr lang="en-US" sz="1100" dirty="0" smtClean="0">
                <a:latin typeface="+mj-lt"/>
              </a:rPr>
              <a:t>Lenovo Group Ltd. </a:t>
            </a:r>
            <a:r>
              <a:rPr lang="en-US" sz="1100" b="1" dirty="0" smtClean="0">
                <a:latin typeface="+mj-lt"/>
              </a:rPr>
              <a:t>plans to invest $30 million to build its first factory in Brazil.</a:t>
            </a:r>
            <a:r>
              <a:rPr lang="en-US" sz="1100" dirty="0" smtClean="0">
                <a:latin typeface="+mj-lt"/>
              </a:rPr>
              <a:t> The new facility, to </a:t>
            </a:r>
            <a:r>
              <a:rPr lang="en-US" sz="1100" b="1" dirty="0" smtClean="0">
                <a:latin typeface="+mj-lt"/>
              </a:rPr>
              <a:t>be based in Sao Paulo </a:t>
            </a:r>
            <a:r>
              <a:rPr lang="en-US" sz="1100" dirty="0" smtClean="0">
                <a:latin typeface="+mj-lt"/>
              </a:rPr>
              <a:t>state, is scheduled to begin operations in December 2012. It is likely to employ as many as 700 workers when it reaches full capacity within two years and will </a:t>
            </a:r>
            <a:r>
              <a:rPr lang="en-US" sz="1100" b="1" dirty="0" smtClean="0">
                <a:latin typeface="+mj-lt"/>
              </a:rPr>
              <a:t>produce personal computers</a:t>
            </a:r>
            <a:r>
              <a:rPr lang="en-US" sz="1100" dirty="0" smtClean="0">
                <a:latin typeface="+mj-lt"/>
              </a:rPr>
              <a:t>. </a:t>
            </a:r>
          </a:p>
          <a:p>
            <a:pPr marL="111125" indent="-111125" algn="just" eaLnBrk="0" hangingPunct="0">
              <a:lnSpc>
                <a:spcPct val="150000"/>
              </a:lnSpc>
              <a:spcBef>
                <a:spcPts val="600"/>
              </a:spcBef>
              <a:buFont typeface="Wingdings" pitchFamily="2" charset="2"/>
              <a:buChar char="§"/>
              <a:defRPr/>
            </a:pPr>
            <a:r>
              <a:rPr lang="en-US" sz="1100" b="1" dirty="0" smtClean="0">
                <a:latin typeface="+mj-lt"/>
              </a:rPr>
              <a:t>Lenovo Group Ltd. &amp; NEC Corporatio</a:t>
            </a:r>
            <a:r>
              <a:rPr lang="en-US" sz="1100" dirty="0" smtClean="0">
                <a:latin typeface="+mj-lt"/>
              </a:rPr>
              <a:t>n which already have a partnership to develop personal computers, are </a:t>
            </a:r>
            <a:r>
              <a:rPr lang="en-US" sz="1100" b="1" dirty="0" smtClean="0">
                <a:latin typeface="+mj-lt"/>
              </a:rPr>
              <a:t>collaborating on tablet R&amp;D</a:t>
            </a:r>
          </a:p>
          <a:p>
            <a:pPr marL="111125" indent="-111125" algn="just" eaLnBrk="0" hangingPunct="0">
              <a:lnSpc>
                <a:spcPct val="150000"/>
              </a:lnSpc>
              <a:spcBef>
                <a:spcPts val="600"/>
              </a:spcBef>
              <a:buFont typeface="Wingdings" pitchFamily="2" charset="2"/>
              <a:buChar char="§"/>
              <a:defRPr/>
            </a:pPr>
            <a:r>
              <a:rPr lang="en-US" sz="1100" b="1" dirty="0" smtClean="0">
                <a:latin typeface="+mj-lt"/>
              </a:rPr>
              <a:t>Lenovo Group Ltd. will invest about $793 million </a:t>
            </a:r>
            <a:r>
              <a:rPr lang="en-US" sz="1100" dirty="0" smtClean="0">
                <a:latin typeface="+mj-lt"/>
              </a:rPr>
              <a:t>over the next five year</a:t>
            </a:r>
            <a:r>
              <a:rPr lang="en-US" sz="1100" b="1" dirty="0" smtClean="0">
                <a:latin typeface="+mj-lt"/>
              </a:rPr>
              <a:t>s in an integrated mobile devices facility in China </a:t>
            </a:r>
            <a:r>
              <a:rPr lang="en-US" sz="1100" dirty="0" smtClean="0">
                <a:latin typeface="+mj-lt"/>
              </a:rPr>
              <a:t>to meet rising global demand for </a:t>
            </a:r>
            <a:r>
              <a:rPr lang="en-US" sz="1100" dirty="0" err="1" smtClean="0">
                <a:latin typeface="+mj-lt"/>
              </a:rPr>
              <a:t>smartphones</a:t>
            </a:r>
            <a:r>
              <a:rPr lang="en-US" sz="1100" dirty="0" smtClean="0">
                <a:latin typeface="+mj-lt"/>
              </a:rPr>
              <a:t> and tablet computers</a:t>
            </a:r>
          </a:p>
        </p:txBody>
      </p:sp>
      <p:sp>
        <p:nvSpPr>
          <p:cNvPr id="12" name="Rectangle 11"/>
          <p:cNvSpPr/>
          <p:nvPr/>
        </p:nvSpPr>
        <p:spPr>
          <a:xfrm>
            <a:off x="228600" y="4038600"/>
            <a:ext cx="1371600" cy="685800"/>
          </a:xfrm>
          <a:prstGeom prst="rect">
            <a:avLst/>
          </a:prstGeom>
          <a:solidFill>
            <a:srgbClr val="92D050"/>
          </a:solidFill>
          <a:ln w="9525">
            <a:noFill/>
            <a:round/>
            <a:headEnd/>
            <a:tailEnd/>
          </a:ln>
        </p:spPr>
        <p:txBody>
          <a:bodyPr wrap="square" anchor="ctr"/>
          <a:lstStyle/>
          <a:p>
            <a:pPr algn="ctr"/>
            <a:r>
              <a:rPr lang="en-US" sz="1600" b="1" dirty="0" smtClean="0">
                <a:solidFill>
                  <a:schemeClr val="bg1"/>
                </a:solidFill>
                <a:latin typeface="+mj-lt"/>
              </a:rPr>
              <a:t>Recent Development</a:t>
            </a:r>
            <a:endParaRPr lang="en-US" sz="1600" b="1" dirty="0">
              <a:solidFill>
                <a:schemeClr val="bg1"/>
              </a:solidFill>
              <a:latin typeface="+mj-lt"/>
            </a:endParaRPr>
          </a:p>
        </p:txBody>
      </p:sp>
      <p:sp>
        <p:nvSpPr>
          <p:cNvPr id="8"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p:nvPr/>
        </p:nvGraphicFramePr>
        <p:xfrm>
          <a:off x="4343400" y="2895600"/>
          <a:ext cx="4495800" cy="382905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5</a:t>
            </a:fld>
            <a:endParaRPr lang="en-US" dirty="0">
              <a:latin typeface="+mj-lt"/>
            </a:endParaRPr>
          </a:p>
        </p:txBody>
      </p:sp>
      <p:sp>
        <p:nvSpPr>
          <p:cNvPr id="6" name="Rectangle 5"/>
          <p:cNvSpPr/>
          <p:nvPr/>
        </p:nvSpPr>
        <p:spPr>
          <a:xfrm>
            <a:off x="4724400" y="2666998"/>
            <a:ext cx="4038600" cy="274320"/>
          </a:xfrm>
          <a:prstGeom prst="rect">
            <a:avLst/>
          </a:prstGeom>
          <a:solidFill>
            <a:srgbClr val="00B0F0"/>
          </a:solidFill>
          <a:ln>
            <a:noFill/>
          </a:ln>
        </p:spPr>
        <p:txBody>
          <a:bodyPr wrap="square" anchor="ctr">
            <a:noAutofit/>
          </a:bodyPr>
          <a:lstStyle/>
          <a:p>
            <a:pPr algn="ctr">
              <a:defRPr/>
            </a:pPr>
            <a:r>
              <a:rPr lang="en-US" sz="1000" b="1" dirty="0" smtClean="0">
                <a:solidFill>
                  <a:schemeClr val="bg1"/>
                </a:solidFill>
                <a:latin typeface="+mj-lt"/>
              </a:rPr>
              <a:t>Global computer hardware market value: $ billion, 2007–11(e)</a:t>
            </a:r>
          </a:p>
        </p:txBody>
      </p:sp>
      <p:sp>
        <p:nvSpPr>
          <p:cNvPr id="14343"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sz="2000" b="1" smtClean="0">
                <a:latin typeface="Myriad Pro"/>
              </a:rPr>
              <a:t>Platforms </a:t>
            </a:r>
            <a:r>
              <a:rPr sz="2000" b="1" smtClean="0">
                <a:solidFill>
                  <a:srgbClr val="FFFFFF"/>
                </a:solidFill>
                <a:latin typeface="Myriad Pro"/>
              </a:rPr>
              <a:t>MI: Market Scenario</a:t>
            </a:r>
            <a:br>
              <a:rPr sz="2000" b="1" smtClean="0">
                <a:solidFill>
                  <a:srgbClr val="FFFFFF"/>
                </a:solidFill>
                <a:latin typeface="Myriad Pro"/>
              </a:rPr>
            </a:br>
            <a:r>
              <a:rPr sz="1800" smtClean="0">
                <a:latin typeface="Myriad Pro"/>
              </a:rPr>
              <a:t>Global Computer Hardware 	</a:t>
            </a:r>
          </a:p>
        </p:txBody>
      </p:sp>
      <p:sp>
        <p:nvSpPr>
          <p:cNvPr id="11" name="AutoShape 7"/>
          <p:cNvSpPr>
            <a:spLocks noChangeArrowheads="1"/>
          </p:cNvSpPr>
          <p:nvPr/>
        </p:nvSpPr>
        <p:spPr bwMode="auto">
          <a:xfrm>
            <a:off x="152400" y="1219200"/>
            <a:ext cx="8763000" cy="11430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20000"/>
              </a:lnSpc>
            </a:pPr>
            <a:r>
              <a:rPr lang="en-US" sz="1200" b="1" dirty="0" smtClean="0">
                <a:latin typeface="+mj-lt"/>
              </a:rPr>
              <a:t>The computer hardware market - </a:t>
            </a:r>
            <a:r>
              <a:rPr lang="en-US" sz="1200" dirty="0" smtClean="0">
                <a:latin typeface="+mj-lt"/>
              </a:rPr>
              <a:t>Computers, Peripherals and devices, and Storage Devices. </a:t>
            </a:r>
            <a:endParaRPr lang="en-US" sz="1200" b="1" dirty="0" smtClean="0">
              <a:latin typeface="+mj-lt"/>
            </a:endParaRPr>
          </a:p>
          <a:p>
            <a:pPr marL="112713" indent="-112713" algn="just">
              <a:lnSpc>
                <a:spcPct val="120000"/>
              </a:lnSpc>
            </a:pPr>
            <a:r>
              <a:rPr lang="en-US" sz="1200" b="1" dirty="0" smtClean="0">
                <a:latin typeface="+mj-lt"/>
              </a:rPr>
              <a:t>The computers segment </a:t>
            </a:r>
            <a:r>
              <a:rPr lang="en-US" sz="1200" dirty="0" smtClean="0">
                <a:latin typeface="+mj-lt"/>
              </a:rPr>
              <a:t>comprises</a:t>
            </a:r>
            <a:r>
              <a:rPr lang="en-US" sz="1200" b="1" dirty="0" smtClean="0">
                <a:latin typeface="+mj-lt"/>
              </a:rPr>
              <a:t> desktops and laptops. </a:t>
            </a:r>
          </a:p>
          <a:p>
            <a:pPr marL="112713" indent="-112713" algn="just">
              <a:lnSpc>
                <a:spcPct val="120000"/>
              </a:lnSpc>
            </a:pPr>
            <a:r>
              <a:rPr lang="en-US" sz="1200" b="1" dirty="0" smtClean="0">
                <a:latin typeface="+mj-lt"/>
              </a:rPr>
              <a:t>The peripherals and devices segment </a:t>
            </a:r>
            <a:r>
              <a:rPr lang="en-US" sz="1200" dirty="0" smtClean="0">
                <a:latin typeface="+mj-lt"/>
              </a:rPr>
              <a:t>includes</a:t>
            </a:r>
            <a:r>
              <a:rPr lang="en-US" sz="1200" b="1" dirty="0" smtClean="0">
                <a:latin typeface="+mj-lt"/>
              </a:rPr>
              <a:t> computer peripherals, PDAs, organizers, calculators and satellite navigation systems. </a:t>
            </a:r>
          </a:p>
          <a:p>
            <a:pPr marL="112713" indent="-112713" algn="just">
              <a:lnSpc>
                <a:spcPct val="120000"/>
              </a:lnSpc>
            </a:pPr>
            <a:r>
              <a:rPr lang="en-US" sz="1200" b="1" dirty="0" smtClean="0">
                <a:latin typeface="+mj-lt"/>
              </a:rPr>
              <a:t>Storage devices </a:t>
            </a:r>
            <a:r>
              <a:rPr lang="en-US" sz="1200" dirty="0" smtClean="0">
                <a:latin typeface="+mj-lt"/>
              </a:rPr>
              <a:t>include</a:t>
            </a:r>
            <a:r>
              <a:rPr lang="en-US" sz="1200" b="1" dirty="0" smtClean="0">
                <a:latin typeface="+mj-lt"/>
              </a:rPr>
              <a:t> memory sticks, CD packs, hard disks and other data storage devices. </a:t>
            </a:r>
          </a:p>
        </p:txBody>
      </p:sp>
      <p:sp>
        <p:nvSpPr>
          <p:cNvPr id="14"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Market Value	</a:t>
            </a:r>
          </a:p>
        </p:txBody>
      </p:sp>
      <p:sp>
        <p:nvSpPr>
          <p:cNvPr id="15" name="AutoShape 7"/>
          <p:cNvSpPr>
            <a:spLocks noChangeArrowheads="1"/>
          </p:cNvSpPr>
          <p:nvPr/>
        </p:nvSpPr>
        <p:spPr bwMode="auto">
          <a:xfrm>
            <a:off x="152400" y="2667000"/>
            <a:ext cx="4023360" cy="7620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algn="just">
              <a:lnSpc>
                <a:spcPct val="120000"/>
              </a:lnSpc>
            </a:pPr>
            <a:r>
              <a:rPr lang="en-US" sz="1200" dirty="0" smtClean="0">
                <a:latin typeface="+mj-lt"/>
              </a:rPr>
              <a:t>The global computer hardware market had total revenues of </a:t>
            </a:r>
            <a:r>
              <a:rPr lang="en-US" sz="1200" b="1" dirty="0" smtClean="0">
                <a:latin typeface="+mj-lt"/>
              </a:rPr>
              <a:t>$176.2 billion </a:t>
            </a:r>
            <a:r>
              <a:rPr lang="en-US" sz="1200" dirty="0" smtClean="0">
                <a:latin typeface="+mj-lt"/>
              </a:rPr>
              <a:t>in </a:t>
            </a:r>
            <a:r>
              <a:rPr lang="en-US" sz="1200" b="1" dirty="0" smtClean="0">
                <a:latin typeface="+mj-lt"/>
              </a:rPr>
              <a:t>2011</a:t>
            </a:r>
            <a:r>
              <a:rPr lang="en-US" sz="1200" dirty="0" smtClean="0">
                <a:latin typeface="+mj-lt"/>
              </a:rPr>
              <a:t>, representing a </a:t>
            </a:r>
            <a:r>
              <a:rPr lang="en-US" sz="1200" b="1" dirty="0" smtClean="0">
                <a:latin typeface="+mj-lt"/>
              </a:rPr>
              <a:t>CAGR</a:t>
            </a:r>
            <a:r>
              <a:rPr lang="en-US" sz="1200" dirty="0" smtClean="0">
                <a:latin typeface="+mj-lt"/>
              </a:rPr>
              <a:t> of </a:t>
            </a:r>
            <a:r>
              <a:rPr lang="en-US" sz="1200" b="1" dirty="0" smtClean="0">
                <a:latin typeface="+mj-lt"/>
              </a:rPr>
              <a:t>5.1%</a:t>
            </a:r>
            <a:r>
              <a:rPr lang="en-US" sz="1200" dirty="0" smtClean="0">
                <a:latin typeface="+mj-lt"/>
              </a:rPr>
              <a:t> between </a:t>
            </a:r>
            <a:r>
              <a:rPr lang="en-US" sz="1200" b="1" dirty="0" smtClean="0">
                <a:latin typeface="+mj-lt"/>
              </a:rPr>
              <a:t>2007 and 2011</a:t>
            </a:r>
            <a:r>
              <a:rPr lang="en-US" sz="1200" dirty="0" smtClean="0">
                <a:latin typeface="+mj-lt"/>
              </a:rPr>
              <a:t> </a:t>
            </a:r>
          </a:p>
        </p:txBody>
      </p:sp>
      <p:sp>
        <p:nvSpPr>
          <p:cNvPr id="18" name="AutoShape 7"/>
          <p:cNvSpPr>
            <a:spLocks noChangeArrowheads="1"/>
          </p:cNvSpPr>
          <p:nvPr/>
        </p:nvSpPr>
        <p:spPr bwMode="auto">
          <a:xfrm>
            <a:off x="152400" y="3505200"/>
            <a:ext cx="4023360" cy="8382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algn="just">
              <a:lnSpc>
                <a:spcPct val="120000"/>
              </a:lnSpc>
            </a:pPr>
            <a:r>
              <a:rPr lang="en-US" sz="1200" dirty="0" smtClean="0">
                <a:latin typeface="+mj-lt"/>
              </a:rPr>
              <a:t>The market is forecasted to decelerate, with an anticipated </a:t>
            </a:r>
            <a:r>
              <a:rPr lang="en-US" sz="1200" b="1" dirty="0" smtClean="0">
                <a:latin typeface="+mj-lt"/>
              </a:rPr>
              <a:t>CAGR of 5% </a:t>
            </a:r>
            <a:r>
              <a:rPr lang="en-US" sz="1200" dirty="0" smtClean="0">
                <a:latin typeface="+mj-lt"/>
              </a:rPr>
              <a:t>for </a:t>
            </a:r>
            <a:r>
              <a:rPr lang="en-US" sz="1200" b="1" dirty="0" smtClean="0">
                <a:latin typeface="+mj-lt"/>
              </a:rPr>
              <a:t>2011 - 2016</a:t>
            </a:r>
            <a:r>
              <a:rPr lang="en-US" sz="1200" dirty="0" smtClean="0">
                <a:latin typeface="+mj-lt"/>
              </a:rPr>
              <a:t>, which is expected to drive the market to a value of </a:t>
            </a:r>
            <a:r>
              <a:rPr lang="en-US" sz="1200" b="1" dirty="0" smtClean="0">
                <a:latin typeface="+mj-lt"/>
              </a:rPr>
              <a:t>$225.1 billion </a:t>
            </a:r>
            <a:r>
              <a:rPr lang="en-US" sz="1200" dirty="0" smtClean="0">
                <a:latin typeface="+mj-lt"/>
              </a:rPr>
              <a:t>by </a:t>
            </a:r>
            <a:r>
              <a:rPr lang="en-US" sz="1200" b="1" dirty="0" smtClean="0">
                <a:latin typeface="+mj-lt"/>
              </a:rPr>
              <a:t>the end of 2016 </a:t>
            </a:r>
          </a:p>
        </p:txBody>
      </p:sp>
      <p:sp>
        <p:nvSpPr>
          <p:cNvPr id="10"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graphicFrame>
        <p:nvGraphicFramePr>
          <p:cNvPr id="12" name="Table 11"/>
          <p:cNvGraphicFramePr>
            <a:graphicFrameLocks noGrp="1"/>
          </p:cNvGraphicFramePr>
          <p:nvPr/>
        </p:nvGraphicFramePr>
        <p:xfrm>
          <a:off x="152400" y="4724400"/>
          <a:ext cx="4038600" cy="1523998"/>
        </p:xfrm>
        <a:graphic>
          <a:graphicData uri="http://schemas.openxmlformats.org/drawingml/2006/table">
            <a:tbl>
              <a:tblPr firstRow="1" bandRow="1">
                <a:tableStyleId>{7DF18680-E054-41AD-8BC1-D1AEF772440D}</a:tableStyleId>
              </a:tblPr>
              <a:tblGrid>
                <a:gridCol w="1346200"/>
                <a:gridCol w="1346200"/>
                <a:gridCol w="1346200"/>
              </a:tblGrid>
              <a:tr h="217714">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17714">
                <a:tc>
                  <a:txBody>
                    <a:bodyPr/>
                    <a:lstStyle/>
                    <a:p>
                      <a:pPr algn="ctr" fontAlgn="ctr"/>
                      <a:r>
                        <a:rPr lang="en-US" sz="1200" b="1" i="0" u="none" strike="noStrike" dirty="0">
                          <a:solidFill>
                            <a:srgbClr val="000000"/>
                          </a:solidFill>
                          <a:latin typeface="Calibri"/>
                        </a:rPr>
                        <a:t>2007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144.0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a:solidFill>
                            <a:srgbClr val="000000"/>
                          </a:solidFill>
                          <a:latin typeface="Calibri"/>
                        </a:rPr>
                        <a:t>2008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151.7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5.2%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a:solidFill>
                            <a:srgbClr val="000000"/>
                          </a:solidFill>
                          <a:latin typeface="Calibri"/>
                        </a:rPr>
                        <a:t>2009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155.4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2.5%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a:solidFill>
                            <a:srgbClr val="000000"/>
                          </a:solidFill>
                          <a:latin typeface="Calibri"/>
                        </a:rPr>
                        <a:t>2010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165.0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6.2%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a:solidFill>
                            <a:srgbClr val="000000"/>
                          </a:solidFill>
                          <a:latin typeface="Calibri"/>
                        </a:rPr>
                        <a:t>2011 (e)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176.2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6.8%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gridSpan="2">
                  <a:txBody>
                    <a:bodyPr/>
                    <a:lstStyle/>
                    <a:p>
                      <a:pPr algn="ctr"/>
                      <a:r>
                        <a:rPr lang="en-US" sz="1200" b="1" dirty="0" smtClean="0"/>
                        <a:t>CAGR: 2007-11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pPr algn="ctr"/>
                      <a:endParaRPr lang="en-US" sz="1200" dirty="0" smtClean="0"/>
                    </a:p>
                  </a:txBody>
                  <a:tcPr marL="0" marR="0" marT="0" marB="0">
                    <a:solidFill>
                      <a:srgbClr val="D7EFFA">
                        <a:alpha val="20000"/>
                      </a:srgbClr>
                    </a:solidFill>
                  </a:tcPr>
                </a:tc>
                <a:tc>
                  <a:txBody>
                    <a:bodyPr/>
                    <a:lstStyle/>
                    <a:p>
                      <a:pPr algn="ctr"/>
                      <a:r>
                        <a:rPr lang="en-US" sz="1200" b="1" dirty="0" smtClean="0"/>
                        <a:t>5.1%</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13" name="Rectangle 12"/>
          <p:cNvSpPr/>
          <p:nvPr/>
        </p:nvSpPr>
        <p:spPr>
          <a:xfrm>
            <a:off x="152400" y="4419599"/>
            <a:ext cx="4023360" cy="269304"/>
          </a:xfrm>
          <a:prstGeom prst="rect">
            <a:avLst/>
          </a:prstGeom>
          <a:solidFill>
            <a:srgbClr val="00B0F0"/>
          </a:solidFill>
          <a:ln>
            <a:noFill/>
          </a:ln>
        </p:spPr>
        <p:txBody>
          <a:bodyPr wrap="square">
            <a:spAutoFit/>
          </a:bodyPr>
          <a:lstStyle/>
          <a:p>
            <a:pPr algn="ctr">
              <a:defRPr/>
            </a:pPr>
            <a:r>
              <a:rPr lang="en-US" sz="1150" b="1" dirty="0" smtClean="0">
                <a:solidFill>
                  <a:schemeClr val="bg1"/>
                </a:solidFill>
                <a:latin typeface="+mj-lt"/>
              </a:rPr>
              <a:t>Global computer hardware market value: $ billion, 2007–11(e)</a:t>
            </a:r>
          </a:p>
        </p:txBody>
      </p:sp>
      <p:sp>
        <p:nvSpPr>
          <p:cNvPr id="17" name="TextBox 16"/>
          <p:cNvSpPr txBox="1"/>
          <p:nvPr/>
        </p:nvSpPr>
        <p:spPr>
          <a:xfrm rot="16200000">
            <a:off x="4055105" y="4267200"/>
            <a:ext cx="685800" cy="261610"/>
          </a:xfrm>
          <a:prstGeom prst="rect">
            <a:avLst/>
          </a:prstGeom>
          <a:noFill/>
        </p:spPr>
        <p:txBody>
          <a:bodyPr wrap="square" rtlCol="0">
            <a:spAutoFit/>
          </a:bodyPr>
          <a:lstStyle/>
          <a:p>
            <a:r>
              <a:rPr lang="en-US" sz="1100" b="1" dirty="0" smtClean="0">
                <a:latin typeface="+mj-lt"/>
              </a:rPr>
              <a:t>$ billion</a:t>
            </a:r>
            <a:endParaRPr lang="en-US" sz="1100" b="1" dirty="0">
              <a:latin typeface="+mj-lt"/>
            </a:endParaRPr>
          </a:p>
        </p:txBody>
      </p:sp>
      <p:sp>
        <p:nvSpPr>
          <p:cNvPr id="19" name="TextBox 18"/>
          <p:cNvSpPr txBox="1"/>
          <p:nvPr/>
        </p:nvSpPr>
        <p:spPr>
          <a:xfrm rot="16200000">
            <a:off x="8433442" y="4182749"/>
            <a:ext cx="854706"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20" name="TextBox 19"/>
          <p:cNvSpPr txBox="1"/>
          <p:nvPr/>
        </p:nvSpPr>
        <p:spPr>
          <a:xfrm>
            <a:off x="6248400" y="606299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9E0237B-F5CF-4F40-BCC8-EE34F4DAB19E}" type="slidenum">
              <a:rPr lang="en-US" smtClean="0"/>
              <a:pPr>
                <a:defRPr/>
              </a:pPr>
              <a:t>50</a:t>
            </a:fld>
            <a:endParaRPr lang="en-US" dirty="0"/>
          </a:p>
        </p:txBody>
      </p:sp>
      <p:sp>
        <p:nvSpPr>
          <p:cNvPr id="41989"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lang="en-GB" sz="2000" b="1" dirty="0" smtClean="0">
                <a:solidFill>
                  <a:srgbClr val="FFFFFF"/>
                </a:solidFill>
                <a:latin typeface="Myriad Pro"/>
              </a:rPr>
              <a:t>Platforms </a:t>
            </a:r>
            <a:r>
              <a:rPr sz="2000" b="1" smtClean="0">
                <a:solidFill>
                  <a:srgbClr val="FFFFFF"/>
                </a:solidFill>
                <a:latin typeface="Myriad Pro"/>
              </a:rPr>
              <a:t>MI: Top 3 Market Players</a:t>
            </a:r>
            <a:br>
              <a:rPr sz="2000" b="1" smtClean="0">
                <a:solidFill>
                  <a:srgbClr val="FFFFFF"/>
                </a:solidFill>
                <a:latin typeface="Myriad Pro"/>
              </a:rPr>
            </a:br>
            <a:r>
              <a:rPr sz="2000" smtClean="0">
                <a:solidFill>
                  <a:srgbClr val="FFFFFF"/>
                </a:solidFill>
                <a:latin typeface="Myriad Pro"/>
              </a:rPr>
              <a:t>Lenovo</a:t>
            </a:r>
            <a:endParaRPr sz="1800" smtClean="0">
              <a:latin typeface="Myriad Pro"/>
            </a:endParaRPr>
          </a:p>
        </p:txBody>
      </p:sp>
      <p:sp>
        <p:nvSpPr>
          <p:cNvPr id="7" name="Text Placeholder 2"/>
          <p:cNvSpPr>
            <a:spLocks noGrp="1"/>
          </p:cNvSpPr>
          <p:nvPr>
            <p:ph type="body" sz="quarter" idx="10"/>
          </p:nvPr>
        </p:nvSpPr>
        <p:spPr>
          <a:xfrm>
            <a:off x="304800" y="4800600"/>
            <a:ext cx="8458200" cy="13716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bodyPr>
          <a:lstStyle/>
          <a:p>
            <a:pPr marL="111125" indent="-111125" algn="just">
              <a:lnSpc>
                <a:spcPct val="120000"/>
              </a:lnSpc>
              <a:spcBef>
                <a:spcPts val="600"/>
              </a:spcBef>
              <a:defRPr/>
            </a:pPr>
            <a:r>
              <a:rPr sz="1100" smtClean="0">
                <a:solidFill>
                  <a:schemeClr val="tx1"/>
                </a:solidFill>
                <a:latin typeface="+mj-lt"/>
              </a:rPr>
              <a:t>T</a:t>
            </a:r>
            <a:r>
              <a:rPr lang="en-US" sz="1100" dirty="0" smtClean="0">
                <a:solidFill>
                  <a:schemeClr val="tx1"/>
                </a:solidFill>
                <a:latin typeface="+mj-lt"/>
              </a:rPr>
              <a:t>h</a:t>
            </a:r>
            <a:r>
              <a:rPr sz="1100" smtClean="0">
                <a:solidFill>
                  <a:schemeClr val="tx1"/>
                </a:solidFill>
                <a:latin typeface="+mj-lt"/>
              </a:rPr>
              <a:t>e return on sales of the company is on the lower side</a:t>
            </a:r>
          </a:p>
          <a:p>
            <a:pPr marL="111125" indent="-111125" algn="just">
              <a:lnSpc>
                <a:spcPct val="120000"/>
              </a:lnSpc>
              <a:spcBef>
                <a:spcPts val="600"/>
              </a:spcBef>
              <a:defRPr/>
            </a:pPr>
            <a:r>
              <a:rPr lang="en-US" sz="1100" b="1" dirty="0" smtClean="0">
                <a:solidFill>
                  <a:schemeClr val="tx1"/>
                </a:solidFill>
                <a:latin typeface="+mj-lt"/>
              </a:rPr>
              <a:t>T</a:t>
            </a:r>
            <a:r>
              <a:rPr sz="1100" b="1" smtClean="0">
                <a:solidFill>
                  <a:schemeClr val="tx1"/>
                </a:solidFill>
                <a:latin typeface="+mj-lt"/>
              </a:rPr>
              <a:t>hough the revenue is increasing at a high rate the return on sales in not improving as per the revenue growth</a:t>
            </a:r>
          </a:p>
          <a:p>
            <a:pPr marL="111125" indent="-111125" algn="just">
              <a:lnSpc>
                <a:spcPct val="120000"/>
              </a:lnSpc>
              <a:spcBef>
                <a:spcPts val="600"/>
              </a:spcBef>
              <a:defRPr/>
            </a:pPr>
            <a:r>
              <a:rPr sz="1100" b="1" smtClean="0">
                <a:solidFill>
                  <a:schemeClr val="tx1"/>
                </a:solidFill>
                <a:latin typeface="+mj-lt"/>
              </a:rPr>
              <a:t>Lenovo has the strongest hold in China from where they generate more than 40% of total revenue</a:t>
            </a:r>
          </a:p>
        </p:txBody>
      </p:sp>
      <p:sp>
        <p:nvSpPr>
          <p:cNvPr id="8"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graphicFrame>
        <p:nvGraphicFramePr>
          <p:cNvPr id="10" name="Chart 9"/>
          <p:cNvGraphicFramePr>
            <a:graphicFrameLocks/>
          </p:cNvGraphicFramePr>
          <p:nvPr/>
        </p:nvGraphicFramePr>
        <p:xfrm>
          <a:off x="1295400" y="990600"/>
          <a:ext cx="6448425" cy="3429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9E0237B-F5CF-4F40-BCC8-EE34F4DAB19E}" type="slidenum">
              <a:rPr lang="en-US" smtClean="0"/>
              <a:pPr>
                <a:defRPr/>
              </a:pPr>
              <a:t>51</a:t>
            </a:fld>
            <a:endParaRPr lang="en-US" dirty="0"/>
          </a:p>
        </p:txBody>
      </p:sp>
      <p:sp>
        <p:nvSpPr>
          <p:cNvPr id="41989"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lang="en-GB" sz="2000" b="1" dirty="0" smtClean="0">
                <a:solidFill>
                  <a:srgbClr val="FFFFFF"/>
                </a:solidFill>
                <a:latin typeface="Myriad Pro"/>
              </a:rPr>
              <a:t>Platforms </a:t>
            </a:r>
            <a:r>
              <a:rPr sz="2000" b="1" smtClean="0">
                <a:solidFill>
                  <a:srgbClr val="FFFFFF"/>
                </a:solidFill>
                <a:latin typeface="Myriad Pro"/>
              </a:rPr>
              <a:t>MI: Top 3 Market Players</a:t>
            </a:r>
            <a:br>
              <a:rPr sz="2000" b="1" smtClean="0">
                <a:solidFill>
                  <a:srgbClr val="FFFFFF"/>
                </a:solidFill>
                <a:latin typeface="Myriad Pro"/>
              </a:rPr>
            </a:br>
            <a:r>
              <a:rPr sz="2000" smtClean="0">
                <a:solidFill>
                  <a:srgbClr val="FFFFFF"/>
                </a:solidFill>
                <a:latin typeface="Myriad Pro"/>
              </a:rPr>
              <a:t>Dell</a:t>
            </a:r>
            <a:endParaRPr sz="1800" smtClean="0">
              <a:latin typeface="Myriad Pro"/>
            </a:endParaRPr>
          </a:p>
        </p:txBody>
      </p:sp>
      <p:sp>
        <p:nvSpPr>
          <p:cNvPr id="7" name="Text Placeholder 2"/>
          <p:cNvSpPr>
            <a:spLocks noGrp="1"/>
          </p:cNvSpPr>
          <p:nvPr>
            <p:ph type="body" sz="quarter" idx="10"/>
          </p:nvPr>
        </p:nvSpPr>
        <p:spPr>
          <a:xfrm>
            <a:off x="1828800" y="838200"/>
            <a:ext cx="7162800" cy="17526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bodyPr>
          <a:lstStyle/>
          <a:p>
            <a:pPr marL="111125" indent="-111125" algn="just">
              <a:lnSpc>
                <a:spcPct val="150000"/>
              </a:lnSpc>
              <a:spcBef>
                <a:spcPts val="600"/>
              </a:spcBef>
              <a:defRPr/>
            </a:pPr>
            <a:r>
              <a:rPr sz="1100">
                <a:solidFill>
                  <a:schemeClr val="tx1"/>
                </a:solidFill>
                <a:latin typeface="+mj-lt"/>
              </a:rPr>
              <a:t>Dell </a:t>
            </a:r>
            <a:r>
              <a:rPr sz="1100" smtClean="0">
                <a:solidFill>
                  <a:schemeClr val="tx1"/>
                </a:solidFill>
                <a:latin typeface="+mj-lt"/>
              </a:rPr>
              <a:t>designs</a:t>
            </a:r>
            <a:r>
              <a:rPr sz="1100">
                <a:solidFill>
                  <a:schemeClr val="tx1"/>
                </a:solidFill>
                <a:latin typeface="+mj-lt"/>
              </a:rPr>
              <a:t>, develops, manufactures, markets, sells and supports </a:t>
            </a:r>
            <a:r>
              <a:rPr sz="1100" smtClean="0">
                <a:solidFill>
                  <a:schemeClr val="tx1"/>
                </a:solidFill>
                <a:latin typeface="+mj-lt"/>
              </a:rPr>
              <a:t>information technology </a:t>
            </a:r>
            <a:r>
              <a:rPr sz="1100">
                <a:solidFill>
                  <a:schemeClr val="tx1"/>
                </a:solidFill>
                <a:latin typeface="+mj-lt"/>
              </a:rPr>
              <a:t>systems and </a:t>
            </a:r>
            <a:r>
              <a:rPr sz="1100" smtClean="0">
                <a:solidFill>
                  <a:schemeClr val="tx1"/>
                </a:solidFill>
                <a:latin typeface="+mj-lt"/>
              </a:rPr>
              <a:t>service</a:t>
            </a:r>
          </a:p>
          <a:p>
            <a:pPr marL="111125" indent="-111125" algn="just">
              <a:lnSpc>
                <a:spcPct val="150000"/>
              </a:lnSpc>
              <a:spcBef>
                <a:spcPts val="600"/>
              </a:spcBef>
              <a:defRPr/>
            </a:pPr>
            <a:r>
              <a:rPr sz="1100">
                <a:solidFill>
                  <a:schemeClr val="tx1"/>
                </a:solidFill>
                <a:latin typeface="+mj-lt"/>
              </a:rPr>
              <a:t>The company conducts business in several countries located </a:t>
            </a:r>
            <a:r>
              <a:rPr sz="1100" smtClean="0">
                <a:solidFill>
                  <a:schemeClr val="tx1"/>
                </a:solidFill>
                <a:latin typeface="+mj-lt"/>
              </a:rPr>
              <a:t>across the</a:t>
            </a:r>
            <a:r>
              <a:rPr sz="1100" b="1" smtClean="0">
                <a:solidFill>
                  <a:schemeClr val="tx1"/>
                </a:solidFill>
                <a:latin typeface="+mj-lt"/>
              </a:rPr>
              <a:t> </a:t>
            </a:r>
            <a:r>
              <a:rPr sz="1100" b="1">
                <a:solidFill>
                  <a:schemeClr val="tx1"/>
                </a:solidFill>
                <a:latin typeface="+mj-lt"/>
              </a:rPr>
              <a:t>Americas, Europe, the Middle East, Asia and other geographic regions</a:t>
            </a:r>
            <a:r>
              <a:rPr sz="1100" b="1" smtClean="0">
                <a:solidFill>
                  <a:schemeClr val="tx1"/>
                </a:solidFill>
                <a:latin typeface="+mj-lt"/>
              </a:rPr>
              <a:t>.</a:t>
            </a:r>
          </a:p>
          <a:p>
            <a:pPr marL="111125" indent="-111125" algn="just">
              <a:lnSpc>
                <a:spcPct val="150000"/>
              </a:lnSpc>
              <a:spcBef>
                <a:spcPts val="600"/>
              </a:spcBef>
              <a:defRPr/>
            </a:pPr>
            <a:r>
              <a:rPr sz="1100" b="1">
                <a:solidFill>
                  <a:schemeClr val="tx1"/>
                </a:solidFill>
                <a:latin typeface="+mj-lt"/>
              </a:rPr>
              <a:t>The company's operations are primarily segmented based on the customers: </a:t>
            </a:r>
            <a:r>
              <a:rPr sz="1100">
                <a:solidFill>
                  <a:schemeClr val="tx1"/>
                </a:solidFill>
                <a:latin typeface="+mj-lt"/>
              </a:rPr>
              <a:t>large enterprise; </a:t>
            </a:r>
            <a:r>
              <a:rPr sz="1100" smtClean="0">
                <a:solidFill>
                  <a:schemeClr val="tx1"/>
                </a:solidFill>
                <a:latin typeface="+mj-lt"/>
              </a:rPr>
              <a:t>public; small </a:t>
            </a:r>
            <a:r>
              <a:rPr sz="1100">
                <a:solidFill>
                  <a:schemeClr val="tx1"/>
                </a:solidFill>
                <a:latin typeface="+mj-lt"/>
              </a:rPr>
              <a:t>and medium business; and consumer</a:t>
            </a:r>
            <a:r>
              <a:rPr sz="1100" smtClean="0">
                <a:solidFill>
                  <a:schemeClr val="tx1"/>
                </a:solidFill>
                <a:latin typeface="+mj-lt"/>
              </a:rPr>
              <a:t>.</a:t>
            </a:r>
          </a:p>
        </p:txBody>
      </p:sp>
      <p:sp>
        <p:nvSpPr>
          <p:cNvPr id="10" name="Rectangle 9"/>
          <p:cNvSpPr/>
          <p:nvPr/>
        </p:nvSpPr>
        <p:spPr>
          <a:xfrm>
            <a:off x="228600" y="1371600"/>
            <a:ext cx="1371600" cy="685800"/>
          </a:xfrm>
          <a:prstGeom prst="rect">
            <a:avLst/>
          </a:prstGeom>
          <a:solidFill>
            <a:srgbClr val="00B0F0"/>
          </a:solidFill>
          <a:ln w="9525">
            <a:noFill/>
            <a:round/>
            <a:headEnd/>
            <a:tailEnd/>
          </a:ln>
        </p:spPr>
        <p:txBody>
          <a:bodyPr wrap="square" anchor="ctr"/>
          <a:lstStyle/>
          <a:p>
            <a:pPr algn="ctr"/>
            <a:r>
              <a:rPr lang="en-US" sz="1600" b="1" dirty="0" smtClean="0">
                <a:solidFill>
                  <a:schemeClr val="bg1"/>
                </a:solidFill>
                <a:latin typeface="+mj-lt"/>
              </a:rPr>
              <a:t>Company Profile</a:t>
            </a:r>
            <a:endParaRPr lang="en-US" sz="1600" b="1" dirty="0">
              <a:solidFill>
                <a:schemeClr val="bg1"/>
              </a:solidFill>
              <a:latin typeface="+mj-lt"/>
            </a:endParaRPr>
          </a:p>
        </p:txBody>
      </p:sp>
      <p:sp>
        <p:nvSpPr>
          <p:cNvPr id="11" name="Text Placeholder 2"/>
          <p:cNvSpPr txBox="1">
            <a:spLocks/>
          </p:cNvSpPr>
          <p:nvPr/>
        </p:nvSpPr>
        <p:spPr bwMode="auto">
          <a:xfrm>
            <a:off x="1828800" y="2743200"/>
            <a:ext cx="7162800" cy="3733800"/>
          </a:xfrm>
          <a:prstGeom prst="rect">
            <a:avLst/>
          </a:prstGeom>
          <a:solidFill>
            <a:schemeClr val="bg1"/>
          </a:solidFill>
          <a:ln w="38100" cmpd="dbl" algn="ctr">
            <a:solidFill>
              <a:srgbClr val="92D050"/>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noAutofit/>
          </a:bodyPr>
          <a:lstStyle/>
          <a:p>
            <a:pPr marL="111125" indent="-111125" algn="just" eaLnBrk="0" hangingPunct="0">
              <a:lnSpc>
                <a:spcPct val="150000"/>
              </a:lnSpc>
              <a:spcBef>
                <a:spcPts val="600"/>
              </a:spcBef>
              <a:buFont typeface="Wingdings" pitchFamily="2" charset="2"/>
              <a:buChar char="§"/>
              <a:defRPr/>
            </a:pPr>
            <a:r>
              <a:rPr lang="en-US" sz="1100" b="1" dirty="0" smtClean="0">
                <a:latin typeface="+mj-lt"/>
              </a:rPr>
              <a:t>Acquisition in 2012</a:t>
            </a:r>
          </a:p>
          <a:p>
            <a:pPr marL="282575" indent="-282575" algn="just" eaLnBrk="0" hangingPunct="0">
              <a:lnSpc>
                <a:spcPct val="150000"/>
              </a:lnSpc>
              <a:spcBef>
                <a:spcPts val="300"/>
              </a:spcBef>
              <a:buFont typeface="Wingdings" pitchFamily="2" charset="2"/>
              <a:buChar char="ü"/>
              <a:defRPr/>
            </a:pPr>
            <a:r>
              <a:rPr lang="en-US" sz="1100" b="1" dirty="0" smtClean="0">
                <a:latin typeface="+mj-lt"/>
              </a:rPr>
              <a:t> </a:t>
            </a:r>
            <a:r>
              <a:rPr lang="en-US" sz="1100" dirty="0" smtClean="0">
                <a:latin typeface="+mj-lt"/>
              </a:rPr>
              <a:t>Dell will acquire </a:t>
            </a:r>
            <a:r>
              <a:rPr lang="en-US" sz="1100" b="1" dirty="0" smtClean="0">
                <a:latin typeface="+mj-lt"/>
              </a:rPr>
              <a:t>Quest Software </a:t>
            </a:r>
            <a:r>
              <a:rPr lang="en-US" sz="1100" dirty="0" smtClean="0">
                <a:latin typeface="+mj-lt"/>
              </a:rPr>
              <a:t>at approximately $2.4 billion</a:t>
            </a:r>
          </a:p>
          <a:p>
            <a:pPr marL="282575" indent="-282575" algn="just" eaLnBrk="0" hangingPunct="0">
              <a:lnSpc>
                <a:spcPct val="150000"/>
              </a:lnSpc>
              <a:spcBef>
                <a:spcPts val="300"/>
              </a:spcBef>
              <a:buFont typeface="Wingdings" pitchFamily="2" charset="2"/>
              <a:buChar char="ü"/>
              <a:defRPr/>
            </a:pPr>
            <a:r>
              <a:rPr lang="en-US" sz="1100" dirty="0" smtClean="0">
                <a:latin typeface="+mj-lt"/>
              </a:rPr>
              <a:t>Dell acquired of </a:t>
            </a:r>
            <a:r>
              <a:rPr lang="en-US" sz="1100" b="1" dirty="0" err="1" smtClean="0">
                <a:latin typeface="+mj-lt"/>
              </a:rPr>
              <a:t>SonicWALL</a:t>
            </a:r>
            <a:r>
              <a:rPr lang="en-US" sz="1100" b="1" dirty="0" smtClean="0">
                <a:latin typeface="+mj-lt"/>
              </a:rPr>
              <a:t>, Inc., provider of advanced network security, secure remote access, email security, backup and recovery, and management and reporting</a:t>
            </a:r>
            <a:r>
              <a:rPr lang="en-US" sz="1100" dirty="0" smtClean="0">
                <a:latin typeface="+mj-lt"/>
              </a:rPr>
              <a:t>. The </a:t>
            </a:r>
            <a:r>
              <a:rPr lang="en-US" sz="1100" dirty="0" err="1" smtClean="0">
                <a:latin typeface="+mj-lt"/>
              </a:rPr>
              <a:t>SonicWALL</a:t>
            </a:r>
            <a:r>
              <a:rPr lang="en-US" sz="1100" dirty="0" smtClean="0">
                <a:latin typeface="+mj-lt"/>
              </a:rPr>
              <a:t> acquisition expands Dell's security software and services portfolio.</a:t>
            </a:r>
          </a:p>
          <a:p>
            <a:pPr marL="282575" indent="-282575" algn="just" eaLnBrk="0" hangingPunct="0">
              <a:lnSpc>
                <a:spcPct val="150000"/>
              </a:lnSpc>
              <a:spcBef>
                <a:spcPts val="300"/>
              </a:spcBef>
              <a:buFont typeface="Wingdings" pitchFamily="2" charset="2"/>
              <a:buChar char="ü"/>
              <a:defRPr/>
            </a:pPr>
            <a:r>
              <a:rPr lang="en-US" sz="1100" dirty="0" smtClean="0">
                <a:latin typeface="+mj-lt"/>
              </a:rPr>
              <a:t>Dell will</a:t>
            </a:r>
            <a:r>
              <a:rPr lang="en-US" sz="1100" b="1" dirty="0" smtClean="0">
                <a:latin typeface="+mj-lt"/>
              </a:rPr>
              <a:t> acquire Make Technologies, a global provider of application modernization software and services </a:t>
            </a:r>
            <a:r>
              <a:rPr lang="en-US" sz="1100" dirty="0" smtClean="0">
                <a:latin typeface="+mj-lt"/>
              </a:rPr>
              <a:t>that reduce the cost, risk and time required to re-engineer applications</a:t>
            </a:r>
          </a:p>
          <a:p>
            <a:pPr marL="282575" indent="-282575" algn="just" eaLnBrk="0" hangingPunct="0">
              <a:lnSpc>
                <a:spcPct val="150000"/>
              </a:lnSpc>
              <a:spcBef>
                <a:spcPts val="300"/>
              </a:spcBef>
              <a:buFont typeface="Wingdings" pitchFamily="2" charset="2"/>
              <a:buChar char="ü"/>
              <a:defRPr/>
            </a:pPr>
            <a:r>
              <a:rPr lang="en-US" sz="1100" dirty="0" smtClean="0">
                <a:latin typeface="+mj-lt"/>
              </a:rPr>
              <a:t>Acquired </a:t>
            </a:r>
            <a:r>
              <a:rPr lang="en-US" sz="1100" b="1" dirty="0" err="1" smtClean="0">
                <a:latin typeface="+mj-lt"/>
              </a:rPr>
              <a:t>Clerity</a:t>
            </a:r>
            <a:r>
              <a:rPr lang="en-US" sz="1100" b="1" dirty="0" smtClean="0">
                <a:latin typeface="+mj-lt"/>
              </a:rPr>
              <a:t> Solutions, a global provider of applications modernization and re-hosting solutions and services</a:t>
            </a:r>
          </a:p>
          <a:p>
            <a:pPr marL="282575" indent="-282575" algn="just" eaLnBrk="0" hangingPunct="0">
              <a:lnSpc>
                <a:spcPct val="150000"/>
              </a:lnSpc>
              <a:spcBef>
                <a:spcPts val="300"/>
              </a:spcBef>
              <a:buFont typeface="Wingdings" pitchFamily="2" charset="2"/>
              <a:buChar char="ü"/>
              <a:defRPr/>
            </a:pPr>
            <a:r>
              <a:rPr lang="en-US" sz="1100" dirty="0" smtClean="0">
                <a:latin typeface="+mj-lt"/>
              </a:rPr>
              <a:t>Acquired</a:t>
            </a:r>
            <a:r>
              <a:rPr lang="en-US" sz="1100" b="1" dirty="0" smtClean="0">
                <a:latin typeface="+mj-lt"/>
              </a:rPr>
              <a:t> </a:t>
            </a:r>
            <a:r>
              <a:rPr lang="en-US" sz="1100" b="1" dirty="0" err="1" smtClean="0">
                <a:latin typeface="+mj-lt"/>
              </a:rPr>
              <a:t>AppAssure</a:t>
            </a:r>
            <a:r>
              <a:rPr lang="en-US" sz="1100" b="1" dirty="0" smtClean="0">
                <a:latin typeface="+mj-lt"/>
              </a:rPr>
              <a:t>, a global Company in complete application protection for virtual, physical and cloud infrastructures. The acquisition of </a:t>
            </a:r>
            <a:r>
              <a:rPr lang="en-US" sz="1100" b="1" dirty="0" err="1" smtClean="0">
                <a:latin typeface="+mj-lt"/>
              </a:rPr>
              <a:t>AppAssure</a:t>
            </a:r>
            <a:r>
              <a:rPr lang="en-US" sz="1100" b="1" dirty="0" smtClean="0">
                <a:latin typeface="+mj-lt"/>
              </a:rPr>
              <a:t>, further extends Dell's comprehensive storage and software strategy. </a:t>
            </a:r>
          </a:p>
          <a:p>
            <a:pPr marL="282575" indent="-282575" algn="just" eaLnBrk="0" hangingPunct="0">
              <a:lnSpc>
                <a:spcPct val="150000"/>
              </a:lnSpc>
              <a:spcBef>
                <a:spcPts val="300"/>
              </a:spcBef>
              <a:buFont typeface="Wingdings" pitchFamily="2" charset="2"/>
              <a:buChar char="ü"/>
              <a:defRPr/>
            </a:pPr>
            <a:r>
              <a:rPr lang="en-US" sz="1100" dirty="0" smtClean="0">
                <a:latin typeface="+mj-lt"/>
              </a:rPr>
              <a:t> Also planning to acquire </a:t>
            </a:r>
            <a:r>
              <a:rPr lang="en-US" sz="1100" b="1" dirty="0" smtClean="0">
                <a:latin typeface="+mj-lt"/>
              </a:rPr>
              <a:t>Wyse Technology cloud client computing, to significantly extend its desktop virtualization offerings. The transaction is expected to close in the second quarter of Dell's fiscal year 2013</a:t>
            </a:r>
          </a:p>
          <a:p>
            <a:pPr marL="111125" indent="-111125" algn="just" eaLnBrk="0" hangingPunct="0">
              <a:lnSpc>
                <a:spcPct val="150000"/>
              </a:lnSpc>
              <a:spcBef>
                <a:spcPts val="600"/>
              </a:spcBef>
              <a:buFont typeface="Arial" pitchFamily="34" charset="0"/>
              <a:buChar char="•"/>
              <a:defRPr/>
            </a:pPr>
            <a:r>
              <a:rPr lang="en-US" sz="1100" b="1" dirty="0" smtClean="0">
                <a:latin typeface="+mj-lt"/>
              </a:rPr>
              <a:t>Dell is partnering China's search engine </a:t>
            </a:r>
            <a:r>
              <a:rPr lang="en-US" sz="1100" b="1" dirty="0" err="1" smtClean="0">
                <a:latin typeface="+mj-lt"/>
              </a:rPr>
              <a:t>Baidu</a:t>
            </a:r>
            <a:r>
              <a:rPr lang="en-US" sz="1100" b="1" dirty="0" smtClean="0">
                <a:latin typeface="+mj-lt"/>
              </a:rPr>
              <a:t>, Inc. to develop tablet computers and mobile phones. </a:t>
            </a:r>
            <a:endParaRPr lang="en-US" sz="1100" dirty="0" smtClean="0">
              <a:latin typeface="+mj-lt"/>
            </a:endParaRPr>
          </a:p>
        </p:txBody>
      </p:sp>
      <p:sp>
        <p:nvSpPr>
          <p:cNvPr id="12" name="Rectangle 11"/>
          <p:cNvSpPr/>
          <p:nvPr/>
        </p:nvSpPr>
        <p:spPr>
          <a:xfrm>
            <a:off x="228600" y="4038600"/>
            <a:ext cx="1371600" cy="685800"/>
          </a:xfrm>
          <a:prstGeom prst="rect">
            <a:avLst/>
          </a:prstGeom>
          <a:solidFill>
            <a:srgbClr val="92D050"/>
          </a:solidFill>
          <a:ln w="9525">
            <a:noFill/>
            <a:round/>
            <a:headEnd/>
            <a:tailEnd/>
          </a:ln>
        </p:spPr>
        <p:txBody>
          <a:bodyPr wrap="square" anchor="ctr"/>
          <a:lstStyle/>
          <a:p>
            <a:pPr algn="ctr"/>
            <a:r>
              <a:rPr lang="en-US" sz="1600" b="1" dirty="0" smtClean="0">
                <a:solidFill>
                  <a:schemeClr val="bg1"/>
                </a:solidFill>
                <a:latin typeface="+mj-lt"/>
              </a:rPr>
              <a:t>Recent Development</a:t>
            </a:r>
            <a:endParaRPr lang="en-US" sz="1600" b="1" dirty="0">
              <a:solidFill>
                <a:schemeClr val="bg1"/>
              </a:solidFill>
              <a:latin typeface="+mj-lt"/>
            </a:endParaRPr>
          </a:p>
        </p:txBody>
      </p:sp>
      <p:sp>
        <p:nvSpPr>
          <p:cNvPr id="8"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9E0237B-F5CF-4F40-BCC8-EE34F4DAB19E}" type="slidenum">
              <a:rPr lang="en-US" smtClean="0"/>
              <a:pPr>
                <a:defRPr/>
              </a:pPr>
              <a:t>52</a:t>
            </a:fld>
            <a:endParaRPr lang="en-US" dirty="0"/>
          </a:p>
        </p:txBody>
      </p:sp>
      <p:sp>
        <p:nvSpPr>
          <p:cNvPr id="41989"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lang="en-GB" sz="2000" b="1" dirty="0" smtClean="0">
                <a:solidFill>
                  <a:srgbClr val="FFFFFF"/>
                </a:solidFill>
                <a:latin typeface="Myriad Pro"/>
              </a:rPr>
              <a:t>Platforms </a:t>
            </a:r>
            <a:r>
              <a:rPr sz="2000" b="1" smtClean="0">
                <a:solidFill>
                  <a:srgbClr val="FFFFFF"/>
                </a:solidFill>
                <a:latin typeface="Myriad Pro"/>
              </a:rPr>
              <a:t>MI: Top 3 Market Players</a:t>
            </a:r>
            <a:br>
              <a:rPr sz="2000" b="1" smtClean="0">
                <a:solidFill>
                  <a:srgbClr val="FFFFFF"/>
                </a:solidFill>
                <a:latin typeface="Myriad Pro"/>
              </a:rPr>
            </a:br>
            <a:r>
              <a:rPr sz="2000" smtClean="0">
                <a:solidFill>
                  <a:srgbClr val="FFFFFF"/>
                </a:solidFill>
                <a:latin typeface="Myriad Pro"/>
              </a:rPr>
              <a:t>Dell</a:t>
            </a:r>
            <a:endParaRPr sz="1800" smtClean="0">
              <a:latin typeface="Myriad Pro"/>
            </a:endParaRPr>
          </a:p>
        </p:txBody>
      </p:sp>
      <p:sp>
        <p:nvSpPr>
          <p:cNvPr id="7" name="Text Placeholder 2"/>
          <p:cNvSpPr>
            <a:spLocks noGrp="1"/>
          </p:cNvSpPr>
          <p:nvPr>
            <p:ph type="body" sz="quarter" idx="10"/>
          </p:nvPr>
        </p:nvSpPr>
        <p:spPr>
          <a:xfrm>
            <a:off x="304800" y="4724400"/>
            <a:ext cx="8458200" cy="914400"/>
          </a:xfr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vert="horz" wrap="square" lIns="91440" tIns="0" rIns="91440" bIns="0" numCol="1" anchor="ctr" anchorCtr="0" compatLnSpc="1">
            <a:prstTxWarp prst="textNoShape">
              <a:avLst/>
            </a:prstTxWarp>
          </a:bodyPr>
          <a:lstStyle/>
          <a:p>
            <a:pPr marL="111125" indent="-111125" algn="just">
              <a:lnSpc>
                <a:spcPct val="120000"/>
              </a:lnSpc>
              <a:spcBef>
                <a:spcPts val="600"/>
              </a:spcBef>
              <a:defRPr/>
            </a:pPr>
            <a:r>
              <a:rPr lang="en-US" sz="1100" dirty="0" smtClean="0">
                <a:solidFill>
                  <a:schemeClr val="tx1"/>
                </a:solidFill>
                <a:latin typeface="+mj-lt"/>
              </a:rPr>
              <a:t>Like</a:t>
            </a:r>
            <a:r>
              <a:rPr sz="1100" smtClean="0">
                <a:solidFill>
                  <a:schemeClr val="tx1"/>
                </a:solidFill>
                <a:latin typeface="+mj-lt"/>
              </a:rPr>
              <a:t> HP the company sells dippen in 2009 and same with the Return on sales figure</a:t>
            </a:r>
          </a:p>
          <a:p>
            <a:pPr marL="111125" indent="-111125" algn="just">
              <a:lnSpc>
                <a:spcPct val="120000"/>
              </a:lnSpc>
              <a:spcBef>
                <a:spcPts val="600"/>
              </a:spcBef>
              <a:defRPr/>
            </a:pPr>
            <a:r>
              <a:rPr sz="1100" b="1" smtClean="0">
                <a:solidFill>
                  <a:schemeClr val="tx1"/>
                </a:solidFill>
                <a:latin typeface="+mj-lt"/>
              </a:rPr>
              <a:t>Dell is performing well outside U.S. when in 2012 the foreign coutries contributed to more than 50% of the revenue for the first time in last 5 years</a:t>
            </a:r>
          </a:p>
        </p:txBody>
      </p:sp>
      <p:sp>
        <p:nvSpPr>
          <p:cNvPr id="8"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graphicFrame>
        <p:nvGraphicFramePr>
          <p:cNvPr id="9" name="Chart 8"/>
          <p:cNvGraphicFramePr>
            <a:graphicFrameLocks/>
          </p:cNvGraphicFramePr>
          <p:nvPr/>
        </p:nvGraphicFramePr>
        <p:xfrm>
          <a:off x="1371600" y="990600"/>
          <a:ext cx="6448425" cy="3581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9E0237B-F5CF-4F40-BCC8-EE34F4DAB19E}" type="slidenum">
              <a:rPr lang="en-US" smtClean="0"/>
              <a:pPr>
                <a:defRPr/>
              </a:pPr>
              <a:t>53</a:t>
            </a:fld>
            <a:endParaRPr lang="en-US" dirty="0"/>
          </a:p>
        </p:txBody>
      </p:sp>
      <p:sp>
        <p:nvSpPr>
          <p:cNvPr id="41989"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Computer </a:t>
            </a:r>
            <a:r>
              <a:rPr lang="en-GB" sz="2000" b="1" dirty="0" smtClean="0">
                <a:solidFill>
                  <a:srgbClr val="FFFFFF"/>
                </a:solidFill>
                <a:latin typeface="Myriad Pro"/>
              </a:rPr>
              <a:t>Platforms </a:t>
            </a:r>
            <a:r>
              <a:rPr sz="2000" b="1" smtClean="0">
                <a:solidFill>
                  <a:srgbClr val="FFFFFF"/>
                </a:solidFill>
                <a:latin typeface="Myriad Pro"/>
              </a:rPr>
              <a:t>MI</a:t>
            </a:r>
            <a:br>
              <a:rPr sz="2000" b="1" smtClean="0">
                <a:solidFill>
                  <a:srgbClr val="FFFFFF"/>
                </a:solidFill>
                <a:latin typeface="Myriad Pro"/>
              </a:rPr>
            </a:br>
            <a:r>
              <a:rPr sz="2000" smtClean="0">
                <a:solidFill>
                  <a:srgbClr val="FFFFFF"/>
                </a:solidFill>
                <a:latin typeface="Myriad Pro"/>
              </a:rPr>
              <a:t>Key Takeaways</a:t>
            </a:r>
            <a:r>
              <a:rPr sz="2000" b="1" smtClean="0">
                <a:solidFill>
                  <a:srgbClr val="FFFFFF"/>
                </a:solidFill>
                <a:latin typeface="Myriad Pro"/>
              </a:rPr>
              <a:t/>
            </a:r>
            <a:br>
              <a:rPr sz="2000" b="1" smtClean="0">
                <a:solidFill>
                  <a:srgbClr val="FFFFFF"/>
                </a:solidFill>
                <a:latin typeface="Myriad Pro"/>
              </a:rPr>
            </a:br>
            <a:endParaRPr sz="1800" smtClean="0">
              <a:latin typeface="Myriad Pro"/>
            </a:endParaRPr>
          </a:p>
        </p:txBody>
      </p:sp>
      <p:sp>
        <p:nvSpPr>
          <p:cNvPr id="8"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1" name="Rectangle 10"/>
          <p:cNvSpPr/>
          <p:nvPr/>
        </p:nvSpPr>
        <p:spPr>
          <a:xfrm>
            <a:off x="559664" y="838200"/>
            <a:ext cx="228600" cy="5486400"/>
          </a:xfrm>
          <a:prstGeom prst="rect">
            <a:avLst/>
          </a:prstGeom>
          <a:solidFill>
            <a:srgbClr val="00B0F0"/>
          </a:solidFill>
          <a:ln w="9525">
            <a:noFill/>
            <a:round/>
            <a:headEnd/>
            <a:tailEnd/>
          </a:ln>
        </p:spPr>
        <p:txBody>
          <a:bodyPr wrap="square" anchor="ctr"/>
          <a:lstStyle/>
          <a:p>
            <a:pPr algn="ctr"/>
            <a:endParaRPr lang="en-US" sz="1600" b="1" dirty="0">
              <a:solidFill>
                <a:schemeClr val="bg1"/>
              </a:solidFill>
              <a:latin typeface="+mj-lt"/>
            </a:endParaRPr>
          </a:p>
        </p:txBody>
      </p:sp>
      <p:sp>
        <p:nvSpPr>
          <p:cNvPr id="12" name="Rectangle 11"/>
          <p:cNvSpPr/>
          <p:nvPr/>
        </p:nvSpPr>
        <p:spPr>
          <a:xfrm>
            <a:off x="357656" y="838200"/>
            <a:ext cx="155448" cy="5486400"/>
          </a:xfrm>
          <a:prstGeom prst="rect">
            <a:avLst/>
          </a:prstGeom>
          <a:solidFill>
            <a:srgbClr val="00B0F0"/>
          </a:solidFill>
          <a:ln w="9525">
            <a:noFill/>
            <a:round/>
            <a:headEnd/>
            <a:tailEnd/>
          </a:ln>
        </p:spPr>
        <p:txBody>
          <a:bodyPr wrap="square" anchor="ctr"/>
          <a:lstStyle/>
          <a:p>
            <a:pPr algn="ctr"/>
            <a:endParaRPr lang="en-US" sz="1600" b="1" dirty="0">
              <a:solidFill>
                <a:schemeClr val="bg1"/>
              </a:solidFill>
              <a:latin typeface="+mj-lt"/>
            </a:endParaRPr>
          </a:p>
        </p:txBody>
      </p:sp>
      <p:sp>
        <p:nvSpPr>
          <p:cNvPr id="13" name="Rectangle 12"/>
          <p:cNvSpPr/>
          <p:nvPr/>
        </p:nvSpPr>
        <p:spPr>
          <a:xfrm>
            <a:off x="228600" y="838200"/>
            <a:ext cx="91440" cy="5486400"/>
          </a:xfrm>
          <a:prstGeom prst="rect">
            <a:avLst/>
          </a:prstGeom>
          <a:solidFill>
            <a:srgbClr val="00B0F0"/>
          </a:solidFill>
          <a:ln w="9525">
            <a:noFill/>
            <a:round/>
            <a:headEnd/>
            <a:tailEnd/>
          </a:ln>
        </p:spPr>
        <p:txBody>
          <a:bodyPr wrap="square" anchor="ctr"/>
          <a:lstStyle/>
          <a:p>
            <a:pPr algn="ctr"/>
            <a:endParaRPr lang="en-US" sz="1600" b="1" dirty="0">
              <a:solidFill>
                <a:schemeClr val="bg1"/>
              </a:solidFill>
              <a:latin typeface="+mj-lt"/>
            </a:endParaRPr>
          </a:p>
        </p:txBody>
      </p:sp>
      <p:sp>
        <p:nvSpPr>
          <p:cNvPr id="14" name="Rectangle 13"/>
          <p:cNvSpPr/>
          <p:nvPr/>
        </p:nvSpPr>
        <p:spPr>
          <a:xfrm>
            <a:off x="152400" y="838200"/>
            <a:ext cx="45720" cy="5486400"/>
          </a:xfrm>
          <a:prstGeom prst="rect">
            <a:avLst/>
          </a:prstGeom>
          <a:solidFill>
            <a:srgbClr val="00B0F0"/>
          </a:solidFill>
          <a:ln w="9525">
            <a:noFill/>
            <a:round/>
            <a:headEnd/>
            <a:tailEnd/>
          </a:ln>
        </p:spPr>
        <p:txBody>
          <a:bodyPr wrap="square" anchor="ctr"/>
          <a:lstStyle/>
          <a:p>
            <a:pPr algn="ctr"/>
            <a:endParaRPr lang="en-US" sz="1600" b="1" dirty="0">
              <a:solidFill>
                <a:schemeClr val="bg1"/>
              </a:solidFill>
              <a:latin typeface="+mj-lt"/>
            </a:endParaRPr>
          </a:p>
        </p:txBody>
      </p:sp>
      <p:sp>
        <p:nvSpPr>
          <p:cNvPr id="15" name="Text Placeholder 2"/>
          <p:cNvSpPr>
            <a:spLocks noGrp="1"/>
          </p:cNvSpPr>
          <p:nvPr>
            <p:ph type="body" sz="quarter" idx="10"/>
          </p:nvPr>
        </p:nvSpPr>
        <p:spPr>
          <a:xfrm>
            <a:off x="1066800" y="1143000"/>
            <a:ext cx="8001000" cy="3429000"/>
          </a:xfrm>
          <a:solidFill>
            <a:schemeClr val="bg1"/>
          </a:solidFill>
          <a:ln w="38100" cmpd="dbl" algn="ctr">
            <a:noFill/>
            <a:round/>
            <a:headEnd/>
            <a:tailEnd/>
          </a:ln>
          <a:effectLst/>
        </p:spPr>
        <p:txBody>
          <a:bodyPr vert="horz" wrap="square" lIns="91440" tIns="0" rIns="91440" bIns="0" numCol="1" anchor="t" anchorCtr="0" compatLnSpc="1">
            <a:prstTxWarp prst="textNoShape">
              <a:avLst/>
            </a:prstTxWarp>
          </a:bodyPr>
          <a:lstStyle/>
          <a:p>
            <a:pPr marL="111125" indent="-111125" algn="just">
              <a:lnSpc>
                <a:spcPct val="120000"/>
              </a:lnSpc>
              <a:spcBef>
                <a:spcPts val="1200"/>
              </a:spcBef>
              <a:spcAft>
                <a:spcPts val="1200"/>
              </a:spcAft>
              <a:buSzPct val="219000"/>
              <a:buNone/>
              <a:defRPr/>
            </a:pPr>
            <a:r>
              <a:rPr lang="en-US" sz="1100" b="1" dirty="0" smtClean="0">
                <a:solidFill>
                  <a:schemeClr val="tx1"/>
                </a:solidFill>
                <a:latin typeface="+mj-lt"/>
              </a:rPr>
              <a:t>Keep a close look for the deals which are expiring in 2012 and 2013 ( Major Customers- Oracle, Xerox Corporation, Nikon Corporation )</a:t>
            </a:r>
          </a:p>
          <a:p>
            <a:pPr marL="0" indent="0" algn="just">
              <a:lnSpc>
                <a:spcPct val="120000"/>
              </a:lnSpc>
              <a:spcBef>
                <a:spcPts val="1200"/>
              </a:spcBef>
              <a:spcAft>
                <a:spcPts val="1200"/>
              </a:spcAft>
              <a:buSzPct val="219000"/>
              <a:buNone/>
              <a:defRPr/>
            </a:pPr>
            <a:r>
              <a:rPr sz="1100" b="1">
                <a:solidFill>
                  <a:schemeClr val="tx1"/>
                </a:solidFill>
                <a:latin typeface="+mj-lt"/>
              </a:rPr>
              <a:t>All the PC vendors will eventually join the new trend of innovative user interface which might require them to outsource the </a:t>
            </a:r>
            <a:r>
              <a:rPr sz="1100" b="1" smtClean="0">
                <a:solidFill>
                  <a:schemeClr val="tx1"/>
                </a:solidFill>
                <a:latin typeface="+mj-lt"/>
              </a:rPr>
              <a:t>design</a:t>
            </a:r>
          </a:p>
          <a:p>
            <a:pPr marL="0" indent="0" algn="just">
              <a:lnSpc>
                <a:spcPct val="120000"/>
              </a:lnSpc>
              <a:spcBef>
                <a:spcPts val="1200"/>
              </a:spcBef>
              <a:spcAft>
                <a:spcPts val="1200"/>
              </a:spcAft>
              <a:buSzPct val="219000"/>
              <a:buNone/>
              <a:defRPr/>
            </a:pPr>
            <a:r>
              <a:rPr sz="1100" b="1">
                <a:solidFill>
                  <a:schemeClr val="tx1"/>
                </a:solidFill>
                <a:latin typeface="+mj-lt"/>
              </a:rPr>
              <a:t>The stalled growth phase for past few quarters which would be followed by recovery, would require the PC vendors to focus more on their Inventory Management </a:t>
            </a:r>
            <a:endParaRPr sz="1100" b="1" smtClean="0">
              <a:solidFill>
                <a:schemeClr val="tx1"/>
              </a:solidFill>
              <a:latin typeface="+mj-lt"/>
            </a:endParaRPr>
          </a:p>
          <a:p>
            <a:pPr marL="0" indent="0" algn="just">
              <a:lnSpc>
                <a:spcPct val="120000"/>
              </a:lnSpc>
              <a:spcBef>
                <a:spcPts val="1200"/>
              </a:spcBef>
              <a:spcAft>
                <a:spcPts val="1200"/>
              </a:spcAft>
              <a:buSzPct val="219000"/>
              <a:buNone/>
              <a:defRPr/>
            </a:pPr>
            <a:r>
              <a:rPr sz="1100" b="1">
                <a:solidFill>
                  <a:schemeClr val="tx1"/>
                </a:solidFill>
                <a:latin typeface="+mj-lt"/>
              </a:rPr>
              <a:t>Emerging market seems to be the new focus region for the PC makers. We can expect more new deals from this </a:t>
            </a:r>
            <a:r>
              <a:rPr sz="1100" b="1" smtClean="0">
                <a:solidFill>
                  <a:schemeClr val="tx1"/>
                </a:solidFill>
                <a:latin typeface="+mj-lt"/>
              </a:rPr>
              <a:t>region</a:t>
            </a:r>
          </a:p>
          <a:p>
            <a:pPr marL="0" indent="0" algn="just">
              <a:lnSpc>
                <a:spcPct val="120000"/>
              </a:lnSpc>
              <a:spcBef>
                <a:spcPts val="1200"/>
              </a:spcBef>
              <a:spcAft>
                <a:spcPts val="1200"/>
              </a:spcAft>
              <a:buSzPct val="219000"/>
              <a:buNone/>
              <a:defRPr/>
            </a:pPr>
            <a:r>
              <a:rPr sz="1100" b="1" smtClean="0">
                <a:solidFill>
                  <a:schemeClr val="tx1"/>
                </a:solidFill>
                <a:latin typeface="+mj-lt"/>
              </a:rPr>
              <a:t>Business Process Outsourcing engagement is the prevalent engagement in the industry after IT Outsourcing Engagemnt. </a:t>
            </a:r>
            <a:r>
              <a:rPr lang="en-US" sz="1100" b="1" dirty="0" smtClean="0">
                <a:solidFill>
                  <a:schemeClr val="tx1"/>
                </a:solidFill>
                <a:latin typeface="+mj-lt"/>
              </a:rPr>
              <a:t>A</a:t>
            </a:r>
            <a:r>
              <a:rPr sz="1100" b="1" smtClean="0">
                <a:solidFill>
                  <a:schemeClr val="tx1"/>
                </a:solidFill>
                <a:latin typeface="+mj-lt"/>
              </a:rPr>
              <a:t>s in 2009 the industry has already seen a huge number of IT Outsourcing Engagement, we predict the industry players will be focusing more on BPO engagement</a:t>
            </a:r>
          </a:p>
          <a:p>
            <a:pPr marL="0" indent="0" algn="just">
              <a:lnSpc>
                <a:spcPct val="120000"/>
              </a:lnSpc>
              <a:spcBef>
                <a:spcPts val="1200"/>
              </a:spcBef>
              <a:spcAft>
                <a:spcPts val="1200"/>
              </a:spcAft>
              <a:buSzPct val="219000"/>
              <a:buNone/>
              <a:defRPr/>
            </a:pPr>
            <a:endParaRPr sz="1100" b="1">
              <a:solidFill>
                <a:schemeClr val="tx1"/>
              </a:solidFill>
              <a:latin typeface="+mj-lt"/>
            </a:endParaRPr>
          </a:p>
          <a:p>
            <a:pPr marL="0" indent="0" algn="just">
              <a:lnSpc>
                <a:spcPct val="120000"/>
              </a:lnSpc>
              <a:spcBef>
                <a:spcPts val="1200"/>
              </a:spcBef>
              <a:spcAft>
                <a:spcPts val="1200"/>
              </a:spcAft>
              <a:buSzPct val="219000"/>
              <a:buNone/>
              <a:defRPr/>
            </a:pPr>
            <a:endParaRPr sz="1100" b="1">
              <a:solidFill>
                <a:schemeClr val="tx1"/>
              </a:solidFill>
              <a:latin typeface="+mj-lt"/>
            </a:endParaRPr>
          </a:p>
          <a:p>
            <a:pPr marL="0" indent="0" algn="just">
              <a:lnSpc>
                <a:spcPct val="120000"/>
              </a:lnSpc>
              <a:spcBef>
                <a:spcPts val="1200"/>
              </a:spcBef>
              <a:spcAft>
                <a:spcPts val="1200"/>
              </a:spcAft>
              <a:buSzPct val="219000"/>
              <a:buNone/>
              <a:defRPr/>
            </a:pPr>
            <a:endParaRPr sz="1100" b="1">
              <a:solidFill>
                <a:schemeClr val="tx1"/>
              </a:solidFill>
              <a:latin typeface="+mj-lt"/>
            </a:endParaRPr>
          </a:p>
          <a:p>
            <a:pPr marL="111125" indent="-111125" algn="just">
              <a:lnSpc>
                <a:spcPct val="120000"/>
              </a:lnSpc>
              <a:spcBef>
                <a:spcPts val="1200"/>
              </a:spcBef>
              <a:spcAft>
                <a:spcPts val="1200"/>
              </a:spcAft>
              <a:buSzPct val="219000"/>
              <a:buNone/>
              <a:defRPr/>
            </a:pPr>
            <a:endParaRPr sz="1100" b="1" smtClean="0">
              <a:solidFill>
                <a:schemeClr val="tx1"/>
              </a:solidFill>
              <a:latin typeface="+mj-lt"/>
            </a:endParaRPr>
          </a:p>
        </p:txBody>
      </p:sp>
      <p:sp>
        <p:nvSpPr>
          <p:cNvPr id="16" name="Oval 15"/>
          <p:cNvSpPr/>
          <p:nvPr/>
        </p:nvSpPr>
        <p:spPr>
          <a:xfrm>
            <a:off x="921208" y="1143000"/>
            <a:ext cx="182880"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24128" y="1678024"/>
            <a:ext cx="182880"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24128" y="2218232"/>
            <a:ext cx="182880"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24128" y="2865120"/>
            <a:ext cx="182880"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14400" y="3437432"/>
            <a:ext cx="182880"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65150" y="3657600"/>
            <a:ext cx="8197850" cy="1066800"/>
          </a:xfrm>
          <a:prstGeom prst="rect">
            <a:avLst/>
          </a:prstGeom>
        </p:spPr>
        <p:txBody>
          <a:bodyPr/>
          <a:lstStyle/>
          <a:p>
            <a:pPr lvl="0">
              <a:spcBef>
                <a:spcPct val="0"/>
              </a:spcBef>
            </a:pPr>
            <a:r>
              <a:rPr lang="en-US" sz="1600" dirty="0" smtClean="0">
                <a:solidFill>
                  <a:prstClr val="white"/>
                </a:solidFill>
                <a:latin typeface="Myriad Pro" pitchFamily="34" charset="0"/>
              </a:rPr>
              <a:t>For any feedback/ suggestions/ comments/ clarification please contact</a:t>
            </a:r>
          </a:p>
          <a:p>
            <a:pPr lvl="0">
              <a:spcBef>
                <a:spcPct val="0"/>
              </a:spcBef>
            </a:pPr>
            <a:r>
              <a:rPr lang="en-US" sz="1600" dirty="0" smtClean="0">
                <a:solidFill>
                  <a:schemeClr val="bg1"/>
                </a:solidFill>
                <a:latin typeface="Myriad Pro"/>
                <a:ea typeface="+mj-ea"/>
                <a:cs typeface="+mj-cs"/>
                <a:hlinkClick r:id="rId2"/>
              </a:rPr>
              <a:t>a</a:t>
            </a:r>
            <a:r>
              <a:rPr kumimoji="0" lang="en-US" sz="1600" b="0" i="0" u="none" strike="noStrike" kern="1200" cap="none" spc="0" normalizeH="0" baseline="0" noProof="0" dirty="0" smtClean="0">
                <a:ln>
                  <a:noFill/>
                </a:ln>
                <a:solidFill>
                  <a:schemeClr val="bg1"/>
                </a:solidFill>
                <a:effectLst/>
                <a:uLnTx/>
                <a:uFillTx/>
                <a:latin typeface="Myriad Pro"/>
                <a:ea typeface="+mj-ea"/>
                <a:cs typeface="+mj-cs"/>
                <a:hlinkClick r:id="rId2"/>
              </a:rPr>
              <a:t>diti.royghatak@tcs.com</a:t>
            </a:r>
            <a:r>
              <a:rPr kumimoji="0" lang="en-US" sz="1600" b="0" i="0" u="none" strike="noStrike" kern="1200" cap="none" spc="0" normalizeH="0" baseline="0" noProof="0" dirty="0" smtClean="0">
                <a:ln>
                  <a:noFill/>
                </a:ln>
                <a:solidFill>
                  <a:schemeClr val="bg1"/>
                </a:solidFill>
                <a:effectLst/>
                <a:uLnTx/>
                <a:uFillTx/>
                <a:latin typeface="Myriad Pro"/>
                <a:ea typeface="+mj-ea"/>
                <a:cs typeface="+mj-cs"/>
              </a:rPr>
              <a:t> </a:t>
            </a:r>
          </a:p>
          <a:p>
            <a:pPr lvl="0">
              <a:spcBef>
                <a:spcPct val="0"/>
              </a:spcBef>
            </a:pPr>
            <a:r>
              <a:rPr lang="en-US" sz="1600" dirty="0" smtClean="0">
                <a:solidFill>
                  <a:schemeClr val="bg1"/>
                </a:solidFill>
                <a:latin typeface="Myriad Pro"/>
                <a:ea typeface="+mj-ea"/>
                <a:cs typeface="+mj-cs"/>
                <a:hlinkClick r:id="rId3"/>
              </a:rPr>
              <a:t>swati.malaker@tcs.com</a:t>
            </a:r>
            <a:endParaRPr lang="en-US" sz="1600" dirty="0" smtClean="0">
              <a:solidFill>
                <a:schemeClr val="bg1"/>
              </a:solidFill>
              <a:latin typeface="Myriad Pro"/>
              <a:ea typeface="+mj-ea"/>
              <a:cs typeface="+mj-cs"/>
            </a:endParaRPr>
          </a:p>
          <a:p>
            <a:pPr lvl="0">
              <a:spcBef>
                <a:spcPct val="0"/>
              </a:spcBef>
            </a:pPr>
            <a:endParaRPr lang="en-US" sz="1600" dirty="0" smtClean="0">
              <a:solidFill>
                <a:schemeClr val="bg1"/>
              </a:solidFill>
              <a:latin typeface="Myriad Pro"/>
              <a:ea typeface="+mj-ea"/>
              <a:cs typeface="+mj-cs"/>
            </a:endParaRPr>
          </a:p>
        </p:txBody>
      </p:sp>
      <p:sp>
        <p:nvSpPr>
          <p:cNvPr id="5" name="TextBox 4"/>
          <p:cNvSpPr txBox="1"/>
          <p:nvPr/>
        </p:nvSpPr>
        <p:spPr>
          <a:xfrm>
            <a:off x="1066800" y="5962650"/>
            <a:ext cx="7086600" cy="538609"/>
          </a:xfrm>
          <a:prstGeom prst="rect">
            <a:avLst/>
          </a:prstGeom>
          <a:noFill/>
        </p:spPr>
        <p:txBody>
          <a:bodyPr wrap="square" rtlCol="0">
            <a:spAutoFit/>
          </a:bodyPr>
          <a:lstStyle/>
          <a:p>
            <a:pPr algn="ctr"/>
            <a:r>
              <a:rPr lang="en-US" sz="1600" b="1" dirty="0" smtClean="0">
                <a:solidFill>
                  <a:schemeClr val="bg1"/>
                </a:solidFill>
              </a:rPr>
              <a:t>Visit us on Knowmax at: </a:t>
            </a:r>
          </a:p>
          <a:p>
            <a:pPr algn="ctr"/>
            <a:r>
              <a:rPr lang="en-US" sz="1300" b="1" dirty="0" smtClean="0">
                <a:hlinkClick r:id="rId4"/>
              </a:rPr>
              <a:t>https://knowmax.ultimatix.net/sites/mrkt-corpfn/mrktint/default.aspx</a:t>
            </a:r>
            <a:endParaRPr lang="en-US" sz="1300" b="1" dirty="0"/>
          </a:p>
        </p:txBody>
      </p:sp>
      <p:pic>
        <p:nvPicPr>
          <p:cNvPr id="6" name="Picture 2" descr="C:\Documents and Settings\362221\My Documents\TCS\Miscellaneous\Corporate Research Logo.JPG"/>
          <p:cNvPicPr>
            <a:picLocks noChangeAspect="1" noChangeArrowheads="1"/>
          </p:cNvPicPr>
          <p:nvPr/>
        </p:nvPicPr>
        <p:blipFill>
          <a:blip r:embed="rId5" cstate="print"/>
          <a:srcRect/>
          <a:stretch>
            <a:fillRect/>
          </a:stretch>
        </p:blipFill>
        <p:spPr bwMode="auto">
          <a:xfrm>
            <a:off x="4038600" y="4876800"/>
            <a:ext cx="1447800" cy="1112520"/>
          </a:xfrm>
          <a:prstGeom prst="rect">
            <a:avLst/>
          </a:prstGeom>
          <a:noFill/>
        </p:spPr>
      </p:pic>
      <p:sp>
        <p:nvSpPr>
          <p:cNvPr id="7" name="Rectangle 6"/>
          <p:cNvSpPr/>
          <p:nvPr/>
        </p:nvSpPr>
        <p:spPr>
          <a:xfrm>
            <a:off x="0" y="5562600"/>
            <a:ext cx="19050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6</a:t>
            </a:fld>
            <a:endParaRPr lang="en-US" dirty="0">
              <a:latin typeface="+mj-lt"/>
            </a:endParaRPr>
          </a:p>
        </p:txBody>
      </p:sp>
      <p:sp>
        <p:nvSpPr>
          <p:cNvPr id="6" name="Rectangle 5"/>
          <p:cNvSpPr/>
          <p:nvPr/>
        </p:nvSpPr>
        <p:spPr>
          <a:xfrm>
            <a:off x="228600" y="1219200"/>
            <a:ext cx="8595360" cy="276999"/>
          </a:xfrm>
          <a:prstGeom prst="rect">
            <a:avLst/>
          </a:prstGeom>
          <a:solidFill>
            <a:srgbClr val="00B0F0"/>
          </a:solidFill>
          <a:ln>
            <a:noFill/>
          </a:ln>
        </p:spPr>
        <p:txBody>
          <a:bodyPr wrap="square">
            <a:spAutoFit/>
          </a:bodyPr>
          <a:lstStyle/>
          <a:p>
            <a:pPr algn="ctr">
              <a:defRPr/>
            </a:pPr>
            <a:r>
              <a:rPr lang="en-US" sz="1200" b="1" dirty="0" smtClean="0">
                <a:solidFill>
                  <a:schemeClr val="bg1"/>
                </a:solidFill>
                <a:latin typeface="+mj-lt"/>
              </a:rPr>
              <a:t>Global computer hardware market category segmentation : % share, by value, 2011(e)</a:t>
            </a:r>
          </a:p>
        </p:txBody>
      </p:sp>
      <p:sp>
        <p:nvSpPr>
          <p:cNvPr id="14343" name="Title 1"/>
          <p:cNvSpPr>
            <a:spLocks noGrp="1"/>
          </p:cNvSpPr>
          <p:nvPr>
            <p:ph type="title"/>
          </p:nvPr>
        </p:nvSpPr>
        <p:spPr>
          <a:xfrm>
            <a:off x="1219200" y="0"/>
            <a:ext cx="7010400" cy="762000"/>
          </a:xfrm>
        </p:spPr>
        <p:txBody>
          <a:bodyPr/>
          <a:lstStyle/>
          <a:p>
            <a:r>
              <a:rPr lang="it-IT" sz="2000" b="1" dirty="0" smtClean="0">
                <a:solidFill>
                  <a:srgbClr val="FFFFFF"/>
                </a:solidFill>
                <a:latin typeface="Myriad Pro"/>
              </a:rPr>
              <a:t>Global Computer </a:t>
            </a:r>
            <a:r>
              <a:rPr sz="2000" b="1" smtClean="0">
                <a:latin typeface="Myriad Pro"/>
              </a:rPr>
              <a:t>Platforms </a:t>
            </a:r>
            <a:r>
              <a:rPr lang="it-IT" sz="2000" b="1" dirty="0" smtClean="0">
                <a:solidFill>
                  <a:srgbClr val="FFFFFF"/>
                </a:solidFill>
                <a:latin typeface="Myriad Pro"/>
              </a:rPr>
              <a:t>MI: Market Scenario</a:t>
            </a:r>
            <a:br>
              <a:rPr lang="it-IT" sz="2000" b="1" dirty="0" smtClean="0">
                <a:solidFill>
                  <a:srgbClr val="FFFFFF"/>
                </a:solidFill>
                <a:latin typeface="Myriad Pro"/>
              </a:rPr>
            </a:br>
            <a:r>
              <a:rPr lang="it-IT" sz="1800" dirty="0" smtClean="0">
                <a:latin typeface="Myriad Pro"/>
              </a:rPr>
              <a:t>Global Computer Hardware</a:t>
            </a:r>
            <a:endParaRPr sz="1800" smtClean="0">
              <a:latin typeface="Myriad Pro"/>
            </a:endParaRPr>
          </a:p>
        </p:txBody>
      </p:sp>
      <p:sp>
        <p:nvSpPr>
          <p:cNvPr id="14"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Market Segment</a:t>
            </a:r>
          </a:p>
        </p:txBody>
      </p:sp>
      <p:sp>
        <p:nvSpPr>
          <p:cNvPr id="15" name="AutoShape 7"/>
          <p:cNvSpPr>
            <a:spLocks noChangeArrowheads="1"/>
          </p:cNvSpPr>
          <p:nvPr/>
        </p:nvSpPr>
        <p:spPr bwMode="auto">
          <a:xfrm>
            <a:off x="228600" y="1609725"/>
            <a:ext cx="4389120" cy="12192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1125" indent="-111125" algn="just">
              <a:lnSpc>
                <a:spcPct val="120000"/>
              </a:lnSpc>
              <a:buFont typeface="Arial" pitchFamily="34" charset="0"/>
              <a:buChar char="•"/>
            </a:pPr>
            <a:r>
              <a:rPr lang="en-US" sz="1200" b="1" dirty="0" smtClean="0">
                <a:latin typeface="+mj-lt"/>
              </a:rPr>
              <a:t>Computers is the largest segment </a:t>
            </a:r>
            <a:r>
              <a:rPr lang="en-US" sz="1200" dirty="0" smtClean="0">
                <a:latin typeface="+mj-lt"/>
              </a:rPr>
              <a:t>of the global computer hardware market, accounting for </a:t>
            </a:r>
            <a:r>
              <a:rPr lang="en-US" sz="1200" b="1" dirty="0" smtClean="0">
                <a:latin typeface="+mj-lt"/>
              </a:rPr>
              <a:t>53.2% of the market's total value. </a:t>
            </a:r>
          </a:p>
          <a:p>
            <a:pPr marL="111125" indent="-111125" algn="just">
              <a:lnSpc>
                <a:spcPct val="120000"/>
              </a:lnSpc>
              <a:buFont typeface="Arial" pitchFamily="34" charset="0"/>
              <a:buChar char="•"/>
            </a:pPr>
            <a:r>
              <a:rPr lang="en-US" sz="1200" b="1" dirty="0" smtClean="0">
                <a:latin typeface="+mj-lt"/>
              </a:rPr>
              <a:t>The peripherals &amp; devices </a:t>
            </a:r>
            <a:r>
              <a:rPr lang="en-US" sz="1200" dirty="0" smtClean="0">
                <a:latin typeface="+mj-lt"/>
              </a:rPr>
              <a:t>segment accounts for a further </a:t>
            </a:r>
            <a:r>
              <a:rPr lang="en-US" sz="1200" b="1" dirty="0" smtClean="0">
                <a:latin typeface="+mj-lt"/>
              </a:rPr>
              <a:t>31.9% of the market.</a:t>
            </a:r>
          </a:p>
        </p:txBody>
      </p:sp>
      <p:sp>
        <p:nvSpPr>
          <p:cNvPr id="18" name="AutoShape 7"/>
          <p:cNvSpPr>
            <a:spLocks noChangeArrowheads="1"/>
          </p:cNvSpPr>
          <p:nvPr/>
        </p:nvSpPr>
        <p:spPr bwMode="auto">
          <a:xfrm>
            <a:off x="218552" y="4353784"/>
            <a:ext cx="4389120" cy="73152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1125" indent="-111125" algn="just">
              <a:lnSpc>
                <a:spcPct val="120000"/>
              </a:lnSpc>
              <a:buFont typeface="Arial" pitchFamily="34" charset="0"/>
              <a:buChar char="•"/>
            </a:pPr>
            <a:r>
              <a:rPr lang="en-US" sz="1200" b="1" dirty="0" smtClean="0">
                <a:latin typeface="+mj-lt"/>
              </a:rPr>
              <a:t>Americas </a:t>
            </a:r>
            <a:r>
              <a:rPr lang="en-US" sz="1200" dirty="0" smtClean="0">
                <a:latin typeface="+mj-lt"/>
              </a:rPr>
              <a:t>accounts for </a:t>
            </a:r>
            <a:r>
              <a:rPr lang="en-US" sz="1200" b="1" dirty="0" smtClean="0">
                <a:latin typeface="+mj-lt"/>
              </a:rPr>
              <a:t>50.8% </a:t>
            </a:r>
            <a:r>
              <a:rPr lang="en-US" sz="1200" dirty="0" smtClean="0">
                <a:latin typeface="+mj-lt"/>
              </a:rPr>
              <a:t>of the global computer hardware market value </a:t>
            </a:r>
          </a:p>
          <a:p>
            <a:pPr marL="111125" indent="-111125" algn="just">
              <a:lnSpc>
                <a:spcPct val="120000"/>
              </a:lnSpc>
              <a:buFont typeface="Arial" pitchFamily="34" charset="0"/>
              <a:buChar char="•"/>
            </a:pPr>
            <a:r>
              <a:rPr lang="en-US" sz="1200" b="1" dirty="0" smtClean="0">
                <a:latin typeface="+mj-lt"/>
              </a:rPr>
              <a:t>Europe </a:t>
            </a:r>
            <a:r>
              <a:rPr lang="en-US" sz="1200" dirty="0" smtClean="0">
                <a:latin typeface="+mj-lt"/>
              </a:rPr>
              <a:t>accounts for a further </a:t>
            </a:r>
            <a:r>
              <a:rPr lang="en-US" sz="1200" b="1" dirty="0" smtClean="0">
                <a:latin typeface="+mj-lt"/>
              </a:rPr>
              <a:t>25%</a:t>
            </a:r>
            <a:r>
              <a:rPr lang="en-US" sz="1200" dirty="0" smtClean="0">
                <a:latin typeface="+mj-lt"/>
              </a:rPr>
              <a:t> of the global industry.</a:t>
            </a:r>
          </a:p>
        </p:txBody>
      </p:sp>
      <p:sp>
        <p:nvSpPr>
          <p:cNvPr id="13" name="Rectangle 12"/>
          <p:cNvSpPr/>
          <p:nvPr/>
        </p:nvSpPr>
        <p:spPr>
          <a:xfrm>
            <a:off x="228600" y="3990201"/>
            <a:ext cx="8595360" cy="276999"/>
          </a:xfrm>
          <a:prstGeom prst="rect">
            <a:avLst/>
          </a:prstGeom>
          <a:solidFill>
            <a:srgbClr val="00B0F0"/>
          </a:solidFill>
          <a:ln>
            <a:noFill/>
          </a:ln>
        </p:spPr>
        <p:txBody>
          <a:bodyPr wrap="square">
            <a:spAutoFit/>
          </a:bodyPr>
          <a:lstStyle/>
          <a:p>
            <a:pPr algn="ctr">
              <a:defRPr/>
            </a:pPr>
            <a:r>
              <a:rPr lang="en-US" sz="1200" b="1" dirty="0" smtClean="0">
                <a:solidFill>
                  <a:schemeClr val="bg1"/>
                </a:solidFill>
                <a:latin typeface="+mj-lt"/>
              </a:rPr>
              <a:t>Global computer hardware market geography segmentation, by value, 2011(e)</a:t>
            </a:r>
          </a:p>
        </p:txBody>
      </p:sp>
      <p:graphicFrame>
        <p:nvGraphicFramePr>
          <p:cNvPr id="16" name="Table 15"/>
          <p:cNvGraphicFramePr>
            <a:graphicFrameLocks noGrp="1"/>
          </p:cNvGraphicFramePr>
          <p:nvPr/>
        </p:nvGraphicFramePr>
        <p:xfrm>
          <a:off x="238648" y="2905125"/>
          <a:ext cx="4409553" cy="914400"/>
        </p:xfrm>
        <a:graphic>
          <a:graphicData uri="http://schemas.openxmlformats.org/drawingml/2006/table">
            <a:tbl>
              <a:tblPr firstRow="1" bandRow="1">
                <a:tableStyleId>{7DF18680-E054-41AD-8BC1-D1AEF772440D}</a:tableStyleId>
              </a:tblPr>
              <a:tblGrid>
                <a:gridCol w="1852012"/>
                <a:gridCol w="1411057"/>
                <a:gridCol w="1146484"/>
              </a:tblGrid>
              <a:tr h="2286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286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dirty="0" smtClean="0"/>
                        <a:t>Computers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93.74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dirty="0" smtClean="0"/>
                        <a:t>53.2%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286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dirty="0" smtClean="0"/>
                        <a:t>Peripherals &amp; devices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56.21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dirty="0" smtClean="0"/>
                        <a:t>31.9%</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286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dirty="0" smtClean="0"/>
                        <a:t>Storage devices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alpha val="20000"/>
                      </a:srgbClr>
                    </a:solidFill>
                  </a:tcPr>
                </a:tc>
                <a:tc>
                  <a:txBody>
                    <a:bodyPr/>
                    <a:lstStyle/>
                    <a:p>
                      <a:pPr algn="ctr" fontAlgn="ctr"/>
                      <a:r>
                        <a:rPr lang="en-US" sz="1200" b="0" i="0" u="none" strike="noStrike" dirty="0">
                          <a:solidFill>
                            <a:srgbClr val="000000"/>
                          </a:solidFill>
                          <a:latin typeface="Calibri"/>
                        </a:rPr>
                        <a:t>26.25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alpha val="20000"/>
                      </a:srgbClr>
                    </a:solidFill>
                  </a:tcPr>
                </a:tc>
                <a:tc>
                  <a:txBody>
                    <a:bodyPr/>
                    <a:lstStyle/>
                    <a:p>
                      <a:pPr algn="ctr"/>
                      <a:r>
                        <a:rPr lang="en-US" sz="1200" dirty="0" smtClean="0"/>
                        <a:t>14.9%</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alpha val="20000"/>
                      </a:srgbClr>
                    </a:solidFill>
                  </a:tcPr>
                </a:tc>
              </a:tr>
            </a:tbl>
          </a:graphicData>
        </a:graphic>
      </p:graphicFrame>
      <p:graphicFrame>
        <p:nvGraphicFramePr>
          <p:cNvPr id="17" name="Table 16"/>
          <p:cNvGraphicFramePr>
            <a:graphicFrameLocks noGrp="1"/>
          </p:cNvGraphicFramePr>
          <p:nvPr/>
        </p:nvGraphicFramePr>
        <p:xfrm>
          <a:off x="218552" y="5115448"/>
          <a:ext cx="4419600" cy="1143000"/>
        </p:xfrm>
        <a:graphic>
          <a:graphicData uri="http://schemas.openxmlformats.org/drawingml/2006/table">
            <a:tbl>
              <a:tblPr firstRow="1" bandRow="1">
                <a:tableStyleId>{7DF18680-E054-41AD-8BC1-D1AEF772440D}</a:tableStyleId>
              </a:tblPr>
              <a:tblGrid>
                <a:gridCol w="1856232"/>
                <a:gridCol w="1414272"/>
                <a:gridCol w="1149096"/>
              </a:tblGrid>
              <a:tr h="2286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286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dirty="0" smtClean="0"/>
                        <a:t>Americas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89.5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dirty="0" smtClean="0"/>
                        <a:t>50.8%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28600">
                <a:tc>
                  <a:txBody>
                    <a:bodyPr/>
                    <a:lstStyle/>
                    <a:p>
                      <a:pPr algn="ctr"/>
                      <a:r>
                        <a:rPr lang="en-US" sz="1200" b="1" dirty="0" smtClean="0"/>
                        <a:t>Europe</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44.1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dirty="0" smtClean="0"/>
                        <a:t>25.0%</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286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dirty="0" smtClean="0"/>
                        <a:t>Asia- Pacific</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38.1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dirty="0" smtClean="0"/>
                        <a:t>21.6%</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286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dirty="0" smtClean="0"/>
                        <a:t>Middle East &amp; Africa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4.6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dirty="0" smtClean="0"/>
                        <a:t>2.6%</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bl>
          </a:graphicData>
        </a:graphic>
      </p:graphicFrame>
      <p:sp>
        <p:nvSpPr>
          <p:cNvPr id="19"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graphicFrame>
        <p:nvGraphicFramePr>
          <p:cNvPr id="21" name="Chart 20"/>
          <p:cNvGraphicFramePr/>
          <p:nvPr/>
        </p:nvGraphicFramePr>
        <p:xfrm>
          <a:off x="4724400" y="1685925"/>
          <a:ext cx="4038601" cy="22764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p:cNvGraphicFramePr/>
          <p:nvPr/>
        </p:nvGraphicFramePr>
        <p:xfrm>
          <a:off x="4800600" y="4191000"/>
          <a:ext cx="3886200" cy="2362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a:off x="-258446" y="2849247"/>
            <a:ext cx="930905" cy="261610"/>
          </a:xfrm>
          <a:prstGeom prst="rect">
            <a:avLst/>
          </a:prstGeom>
          <a:noFill/>
        </p:spPr>
        <p:txBody>
          <a:bodyPr wrap="square" rtlCol="0">
            <a:spAutoFit/>
          </a:bodyPr>
          <a:lstStyle/>
          <a:p>
            <a:r>
              <a:rPr lang="en-US" sz="1100" b="1" dirty="0" smtClean="0">
                <a:latin typeface="+mj-lt"/>
              </a:rPr>
              <a:t>$ billion (e)</a:t>
            </a:r>
            <a:endParaRPr lang="en-US" sz="1100" b="1" dirty="0">
              <a:latin typeface="+mj-lt"/>
            </a:endParaRPr>
          </a:p>
        </p:txBody>
      </p:sp>
      <p:sp>
        <p:nvSpPr>
          <p:cNvPr id="13" name="TextBox 12"/>
          <p:cNvSpPr txBox="1"/>
          <p:nvPr/>
        </p:nvSpPr>
        <p:spPr>
          <a:xfrm rot="16200000">
            <a:off x="4740905" y="2802895"/>
            <a:ext cx="838200"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graphicFrame>
        <p:nvGraphicFramePr>
          <p:cNvPr id="17" name="Chart 16"/>
          <p:cNvGraphicFramePr/>
          <p:nvPr/>
        </p:nvGraphicFramePr>
        <p:xfrm>
          <a:off x="304800" y="1666875"/>
          <a:ext cx="4724400" cy="320992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7</a:t>
            </a:fld>
            <a:endParaRPr lang="en-US" dirty="0">
              <a:latin typeface="+mj-lt"/>
            </a:endParaRPr>
          </a:p>
        </p:txBody>
      </p:sp>
      <p:sp>
        <p:nvSpPr>
          <p:cNvPr id="6" name="Rectangle 5"/>
          <p:cNvSpPr/>
          <p:nvPr/>
        </p:nvSpPr>
        <p:spPr>
          <a:xfrm>
            <a:off x="304800" y="1219200"/>
            <a:ext cx="8229600" cy="276999"/>
          </a:xfrm>
          <a:prstGeom prst="rect">
            <a:avLst/>
          </a:prstGeom>
          <a:solidFill>
            <a:srgbClr val="00B0F0"/>
          </a:solidFill>
          <a:ln>
            <a:noFill/>
          </a:ln>
        </p:spPr>
        <p:txBody>
          <a:bodyPr wrap="square">
            <a:spAutoFit/>
          </a:bodyPr>
          <a:lstStyle/>
          <a:p>
            <a:pPr algn="ctr">
              <a:defRPr/>
            </a:pPr>
            <a:r>
              <a:rPr lang="en-US" sz="1200" b="1" dirty="0" smtClean="0">
                <a:solidFill>
                  <a:schemeClr val="bg1"/>
                </a:solidFill>
                <a:latin typeface="+mj-lt"/>
              </a:rPr>
              <a:t>Global computer hardware market value forecast: $ billion, 2011–16</a:t>
            </a:r>
          </a:p>
        </p:txBody>
      </p:sp>
      <p:sp>
        <p:nvSpPr>
          <p:cNvPr id="14343" name="Title 1"/>
          <p:cNvSpPr>
            <a:spLocks noGrp="1"/>
          </p:cNvSpPr>
          <p:nvPr>
            <p:ph type="title"/>
          </p:nvPr>
        </p:nvSpPr>
        <p:spPr>
          <a:xfrm>
            <a:off x="1219200" y="0"/>
            <a:ext cx="7010400" cy="762000"/>
          </a:xfrm>
        </p:spPr>
        <p:txBody>
          <a:bodyPr/>
          <a:lstStyle/>
          <a:p>
            <a:r>
              <a:rPr lang="it-IT" sz="2000" b="1" dirty="0" smtClean="0">
                <a:solidFill>
                  <a:srgbClr val="FFFFFF"/>
                </a:solidFill>
                <a:latin typeface="Myriad Pro"/>
              </a:rPr>
              <a:t>Global Computer </a:t>
            </a:r>
            <a:r>
              <a:rPr sz="2000" b="1" smtClean="0">
                <a:latin typeface="Myriad Pro"/>
              </a:rPr>
              <a:t>Platforms </a:t>
            </a:r>
            <a:r>
              <a:rPr lang="it-IT" sz="2000" b="1" dirty="0" smtClean="0">
                <a:solidFill>
                  <a:srgbClr val="FFFFFF"/>
                </a:solidFill>
                <a:latin typeface="Myriad Pro"/>
              </a:rPr>
              <a:t>MI: Market Scenario</a:t>
            </a:r>
            <a:br>
              <a:rPr lang="it-IT" sz="2000" b="1" dirty="0" smtClean="0">
                <a:solidFill>
                  <a:srgbClr val="FFFFFF"/>
                </a:solidFill>
                <a:latin typeface="Myriad Pro"/>
              </a:rPr>
            </a:br>
            <a:r>
              <a:rPr lang="it-IT" sz="1800" dirty="0" smtClean="0">
                <a:latin typeface="Myriad Pro"/>
              </a:rPr>
              <a:t>Global Computer Hardware</a:t>
            </a:r>
            <a:endParaRPr sz="1800" smtClean="0">
              <a:latin typeface="Myriad Pro"/>
            </a:endParaRPr>
          </a:p>
        </p:txBody>
      </p:sp>
      <p:sp>
        <p:nvSpPr>
          <p:cNvPr id="14"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Forecast</a:t>
            </a:r>
          </a:p>
        </p:txBody>
      </p:sp>
      <p:sp>
        <p:nvSpPr>
          <p:cNvPr id="15" name="AutoShape 7"/>
          <p:cNvSpPr>
            <a:spLocks noChangeArrowheads="1"/>
          </p:cNvSpPr>
          <p:nvPr/>
        </p:nvSpPr>
        <p:spPr bwMode="auto">
          <a:xfrm>
            <a:off x="228600" y="5029200"/>
            <a:ext cx="8686800" cy="9144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71450" indent="-171450" algn="just">
              <a:lnSpc>
                <a:spcPct val="120000"/>
              </a:lnSpc>
              <a:buFont typeface="Arial" pitchFamily="34" charset="0"/>
              <a:buChar char="•"/>
            </a:pPr>
            <a:r>
              <a:rPr lang="en-US" sz="1200" dirty="0" smtClean="0">
                <a:latin typeface="+mj-lt"/>
              </a:rPr>
              <a:t>In </a:t>
            </a:r>
            <a:r>
              <a:rPr lang="en-US" sz="1200" b="1" dirty="0" smtClean="0">
                <a:latin typeface="+mj-lt"/>
              </a:rPr>
              <a:t>2016</a:t>
            </a:r>
            <a:r>
              <a:rPr lang="en-US" sz="1200" dirty="0" smtClean="0">
                <a:latin typeface="+mj-lt"/>
              </a:rPr>
              <a:t>, the global computer hardware market is forecast to have a value of </a:t>
            </a:r>
            <a:r>
              <a:rPr lang="en-US" sz="1200" b="1" dirty="0" smtClean="0">
                <a:latin typeface="+mj-lt"/>
              </a:rPr>
              <a:t>$225.1 billion, </a:t>
            </a:r>
            <a:r>
              <a:rPr lang="en-US" sz="1200" dirty="0" smtClean="0">
                <a:latin typeface="+mj-lt"/>
              </a:rPr>
              <a:t>an increase of </a:t>
            </a:r>
            <a:r>
              <a:rPr lang="en-US" sz="1200" b="1" dirty="0" smtClean="0">
                <a:latin typeface="+mj-lt"/>
              </a:rPr>
              <a:t>27.8% </a:t>
            </a:r>
            <a:r>
              <a:rPr lang="en-US" sz="1200" dirty="0" smtClean="0">
                <a:latin typeface="+mj-lt"/>
              </a:rPr>
              <a:t>since 2011. </a:t>
            </a:r>
          </a:p>
          <a:p>
            <a:pPr marL="171450" indent="-171450" algn="just">
              <a:lnSpc>
                <a:spcPct val="120000"/>
              </a:lnSpc>
              <a:buFont typeface="Arial" pitchFamily="34" charset="0"/>
              <a:buChar char="•"/>
            </a:pPr>
            <a:r>
              <a:rPr lang="en-US" sz="1200" dirty="0" smtClean="0">
                <a:latin typeface="+mj-lt"/>
              </a:rPr>
              <a:t>The industry is expected to have a moderate growth rate post the highest growth rate in 2011</a:t>
            </a:r>
            <a:endParaRPr lang="en-US" sz="1200" b="1" dirty="0" smtClean="0">
              <a:latin typeface="+mj-lt"/>
            </a:endParaRPr>
          </a:p>
        </p:txBody>
      </p:sp>
      <p:graphicFrame>
        <p:nvGraphicFramePr>
          <p:cNvPr id="12" name="Table 11"/>
          <p:cNvGraphicFramePr>
            <a:graphicFrameLocks noGrp="1"/>
          </p:cNvGraphicFramePr>
          <p:nvPr/>
        </p:nvGraphicFramePr>
        <p:xfrm>
          <a:off x="5410200" y="1905000"/>
          <a:ext cx="3505200" cy="2590800"/>
        </p:xfrm>
        <a:graphic>
          <a:graphicData uri="http://schemas.openxmlformats.org/drawingml/2006/table">
            <a:tbl>
              <a:tblPr firstRow="1" bandRow="1">
                <a:tableStyleId>{7DF18680-E054-41AD-8BC1-D1AEF772440D}</a:tableStyleId>
              </a:tblPr>
              <a:tblGrid>
                <a:gridCol w="1168400"/>
                <a:gridCol w="1168400"/>
                <a:gridCol w="1168400"/>
              </a:tblGrid>
              <a:tr h="323850">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23850">
                <a:tc>
                  <a:txBody>
                    <a:bodyPr/>
                    <a:lstStyle/>
                    <a:p>
                      <a:pPr algn="ctr"/>
                      <a:r>
                        <a:rPr lang="en-US" sz="1200" b="1" dirty="0" smtClean="0"/>
                        <a:t>2011</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dirty="0" smtClean="0"/>
                        <a:t>176.2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dirty="0" smtClean="0"/>
                        <a:t>6.8%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a:r>
                        <a:rPr lang="en-US" sz="1200" b="1" dirty="0" smtClean="0"/>
                        <a:t>2012</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dirty="0" smtClean="0"/>
                        <a:t>183.8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dirty="0" smtClean="0"/>
                        <a:t>4.3%</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a:r>
                        <a:rPr lang="en-US" sz="1200" b="1" dirty="0" smtClean="0"/>
                        <a:t>2013</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dirty="0" smtClean="0"/>
                        <a:t>194.0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dirty="0" smtClean="0"/>
                        <a:t>5.6%</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a:r>
                        <a:rPr lang="en-US" sz="1200" b="1" dirty="0" smtClean="0"/>
                        <a:t>2014</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dirty="0" smtClean="0"/>
                        <a:t>204.3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dirty="0" smtClean="0"/>
                        <a:t>5.3%</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a:r>
                        <a:rPr lang="en-US" sz="1200" b="1" dirty="0" smtClean="0"/>
                        <a:t>2015</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dirty="0" smtClean="0"/>
                        <a:t>215.2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a:r>
                        <a:rPr lang="en-US" sz="1200" dirty="0" smtClean="0"/>
                        <a:t>5.3%</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a:r>
                        <a:rPr lang="en-US" sz="1200" b="1" dirty="0" smtClean="0"/>
                        <a:t>2016</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baseline="0" dirty="0" smtClean="0"/>
                        <a:t>225.1 </a:t>
                      </a:r>
                      <a:endParaRPr lang="en-US" sz="1200" dirty="0" smtClean="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a:r>
                        <a:rPr lang="en-US" sz="1200" dirty="0" smtClean="0"/>
                        <a:t>4.6%</a:t>
                      </a:r>
                      <a:endParaRPr lang="en-US" sz="1200"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gridSpan="2">
                  <a:txBody>
                    <a:bodyPr/>
                    <a:lstStyle/>
                    <a:p>
                      <a:pPr algn="ctr"/>
                      <a:r>
                        <a:rPr lang="en-US" sz="1200" b="1" dirty="0" smtClean="0"/>
                        <a:t>CAGR: 2011–16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pPr algn="ctr"/>
                      <a:endParaRPr lang="en-US" sz="1200" dirty="0" smtClean="0"/>
                    </a:p>
                  </a:txBody>
                  <a:tcPr marL="0" marR="0" marT="0" marB="0">
                    <a:solidFill>
                      <a:srgbClr val="D7EFFA">
                        <a:alpha val="20000"/>
                      </a:srgbClr>
                    </a:solidFill>
                  </a:tcPr>
                </a:tc>
                <a:tc>
                  <a:txBody>
                    <a:bodyPr/>
                    <a:lstStyle/>
                    <a:p>
                      <a:pPr algn="ctr"/>
                      <a:r>
                        <a:rPr lang="en-US" sz="1200" b="1" dirty="0" smtClean="0"/>
                        <a:t>5.0%</a:t>
                      </a:r>
                      <a:endParaRPr lang="en-US" sz="1200" b="1" dirty="0"/>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9"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sp>
        <p:nvSpPr>
          <p:cNvPr id="16" name="TextBox 15"/>
          <p:cNvSpPr txBox="1"/>
          <p:nvPr/>
        </p:nvSpPr>
        <p:spPr>
          <a:xfrm>
            <a:off x="2362200" y="434340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p:nvPr/>
        </p:nvGraphicFramePr>
        <p:xfrm>
          <a:off x="76199" y="990600"/>
          <a:ext cx="4800600" cy="3886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rot="16200000">
            <a:off x="4359904" y="2345695"/>
            <a:ext cx="838200"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8</a:t>
            </a:fld>
            <a:endParaRPr lang="en-US" dirty="0">
              <a:latin typeface="+mj-lt"/>
            </a:endParaRPr>
          </a:p>
        </p:txBody>
      </p:sp>
      <p:sp>
        <p:nvSpPr>
          <p:cNvPr id="6" name="Rectangle 5"/>
          <p:cNvSpPr/>
          <p:nvPr/>
        </p:nvSpPr>
        <p:spPr>
          <a:xfrm>
            <a:off x="304800" y="742544"/>
            <a:ext cx="8229600" cy="276999"/>
          </a:xfrm>
          <a:prstGeom prst="rect">
            <a:avLst/>
          </a:prstGeom>
          <a:solidFill>
            <a:srgbClr val="00B0F0"/>
          </a:solidFill>
          <a:ln>
            <a:noFill/>
          </a:ln>
        </p:spPr>
        <p:txBody>
          <a:bodyPr wrap="square">
            <a:spAutoFit/>
          </a:bodyPr>
          <a:lstStyle/>
          <a:p>
            <a:pPr algn="ctr">
              <a:defRPr/>
            </a:pPr>
            <a:r>
              <a:rPr lang="en-US" sz="1200" b="1" dirty="0" smtClean="0">
                <a:solidFill>
                  <a:schemeClr val="bg1"/>
                </a:solidFill>
                <a:latin typeface="+mj-lt"/>
              </a:rPr>
              <a:t>Worldwide PC market Forecast (2011 -2016*)</a:t>
            </a:r>
          </a:p>
        </p:txBody>
      </p:sp>
      <p:sp>
        <p:nvSpPr>
          <p:cNvPr id="14343" name="Title 1"/>
          <p:cNvSpPr>
            <a:spLocks noGrp="1"/>
          </p:cNvSpPr>
          <p:nvPr>
            <p:ph type="title"/>
          </p:nvPr>
        </p:nvSpPr>
        <p:spPr>
          <a:xfrm>
            <a:off x="1219200" y="0"/>
            <a:ext cx="7010400" cy="762000"/>
          </a:xfrm>
        </p:spPr>
        <p:txBody>
          <a:bodyPr/>
          <a:lstStyle/>
          <a:p>
            <a:r>
              <a:rPr lang="it-IT" sz="2000" b="1" dirty="0" smtClean="0">
                <a:solidFill>
                  <a:srgbClr val="FFFFFF"/>
                </a:solidFill>
                <a:latin typeface="Myriad Pro"/>
              </a:rPr>
              <a:t>Global Computer </a:t>
            </a:r>
            <a:r>
              <a:rPr sz="2000" b="1" smtClean="0">
                <a:latin typeface="Myriad Pro"/>
              </a:rPr>
              <a:t>Platforms </a:t>
            </a:r>
            <a:r>
              <a:rPr lang="it-IT" sz="2000" b="1" dirty="0" smtClean="0">
                <a:solidFill>
                  <a:srgbClr val="FFFFFF"/>
                </a:solidFill>
                <a:latin typeface="Myriad Pro"/>
              </a:rPr>
              <a:t>MI: Market Scenario</a:t>
            </a:r>
            <a:br>
              <a:rPr lang="it-IT" sz="2000" b="1" dirty="0" smtClean="0">
                <a:solidFill>
                  <a:srgbClr val="FFFFFF"/>
                </a:solidFill>
                <a:latin typeface="Myriad Pro"/>
              </a:rPr>
            </a:br>
            <a:r>
              <a:rPr lang="it-IT" sz="1800" dirty="0" smtClean="0">
                <a:latin typeface="Myriad Pro"/>
              </a:rPr>
              <a:t> Worldwide PC market</a:t>
            </a:r>
            <a:endParaRPr sz="1800" smtClean="0">
              <a:latin typeface="Myriad Pro"/>
            </a:endParaRPr>
          </a:p>
        </p:txBody>
      </p:sp>
      <p:sp>
        <p:nvSpPr>
          <p:cNvPr id="15" name="AutoShape 7"/>
          <p:cNvSpPr>
            <a:spLocks noChangeArrowheads="1"/>
          </p:cNvSpPr>
          <p:nvPr/>
        </p:nvSpPr>
        <p:spPr bwMode="auto">
          <a:xfrm>
            <a:off x="228600" y="4953000"/>
            <a:ext cx="8686800" cy="18288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71450" indent="-171450" algn="just">
              <a:lnSpc>
                <a:spcPct val="120000"/>
              </a:lnSpc>
              <a:buFont typeface="Arial" pitchFamily="34" charset="0"/>
              <a:buChar char="•"/>
            </a:pPr>
            <a:r>
              <a:rPr lang="en-US" sz="1100" b="1" dirty="0" smtClean="0">
                <a:latin typeface="+mj-lt"/>
              </a:rPr>
              <a:t>Key </a:t>
            </a:r>
            <a:r>
              <a:rPr lang="en-US" sz="1100" b="1" dirty="0" smtClean="0">
                <a:solidFill>
                  <a:prstClr val="black"/>
                </a:solidFill>
                <a:latin typeface="+mj-lt"/>
              </a:rPr>
              <a:t>factors affecting the market outlook: </a:t>
            </a:r>
            <a:r>
              <a:rPr lang="en-US" sz="1100" dirty="0" smtClean="0">
                <a:latin typeface="+mj-lt"/>
              </a:rPr>
              <a:t>Rising consumer saturation in mature regions, economic uncertainty as well as the launch of Windows 8 and growth of competing tablet devices</a:t>
            </a:r>
          </a:p>
          <a:p>
            <a:pPr marL="171450" indent="-171450" algn="just">
              <a:lnSpc>
                <a:spcPct val="120000"/>
              </a:lnSpc>
              <a:buFont typeface="Arial" pitchFamily="34" charset="0"/>
              <a:buChar char="•"/>
            </a:pPr>
            <a:r>
              <a:rPr lang="en-US" sz="1100" dirty="0" smtClean="0">
                <a:latin typeface="+mj-lt"/>
              </a:rPr>
              <a:t>With the </a:t>
            </a:r>
            <a:r>
              <a:rPr lang="en-US" sz="1100" b="1" dirty="0" smtClean="0">
                <a:latin typeface="+mj-lt"/>
              </a:rPr>
              <a:t>threat of a relapse into recession in several markets adversely affecting public spending and business confidence</a:t>
            </a:r>
            <a:r>
              <a:rPr lang="en-US" sz="1100" dirty="0" smtClean="0">
                <a:latin typeface="+mj-lt"/>
              </a:rPr>
              <a:t>, the forecast for several key segments has been reduced, especially among small and medium-sized firms.</a:t>
            </a:r>
          </a:p>
          <a:p>
            <a:pPr marL="171450" indent="-171450" algn="just">
              <a:lnSpc>
                <a:spcPct val="120000"/>
              </a:lnSpc>
              <a:buFont typeface="Arial" pitchFamily="34" charset="0"/>
              <a:buChar char="•"/>
            </a:pPr>
            <a:r>
              <a:rPr lang="en-US" sz="1100" b="1" dirty="0" smtClean="0">
                <a:latin typeface="+mj-lt"/>
              </a:rPr>
              <a:t>Windows 8 could help to reinvigorate a consumer market </a:t>
            </a:r>
            <a:r>
              <a:rPr lang="en-US" sz="1100" dirty="0" smtClean="0">
                <a:latin typeface="+mj-lt"/>
              </a:rPr>
              <a:t>that has lost a degree of enthusiasm in recent years. However, questions about the release date, functions, and pricing for Windows 8 limit the contribution the new operating system may make in 2012</a:t>
            </a:r>
          </a:p>
          <a:p>
            <a:pPr marL="171450" indent="-171450" algn="just">
              <a:lnSpc>
                <a:spcPct val="120000"/>
              </a:lnSpc>
              <a:buFont typeface="Arial" pitchFamily="34" charset="0"/>
              <a:buChar char="•"/>
            </a:pPr>
            <a:r>
              <a:rPr lang="en-US" sz="1100" b="1" dirty="0" smtClean="0">
                <a:latin typeface="+mj-lt"/>
              </a:rPr>
              <a:t>Headwinds from the Euro crisis are increasingly being felt in the emerging markets</a:t>
            </a:r>
            <a:r>
              <a:rPr lang="en-US" sz="1100" dirty="0" smtClean="0">
                <a:latin typeface="+mj-lt"/>
              </a:rPr>
              <a:t>, the previous stalwarts of growth. The outlook for emerging markets has become more mixed with Central Europe, Middle East and Africa (CEMA) increasing its outlook while Asia/Pacific (excluding Japan) and Latin America will experience slower growth in the short term</a:t>
            </a:r>
          </a:p>
        </p:txBody>
      </p:sp>
      <p:sp>
        <p:nvSpPr>
          <p:cNvPr id="9" name="AutoShape 28">
            <a:hlinkClick r:id="rId4"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sp>
        <p:nvSpPr>
          <p:cNvPr id="16" name="TextBox 15"/>
          <p:cNvSpPr txBox="1"/>
          <p:nvPr/>
        </p:nvSpPr>
        <p:spPr>
          <a:xfrm>
            <a:off x="2285999" y="3915384"/>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sp>
        <p:nvSpPr>
          <p:cNvPr id="20" name="TextBox 19"/>
          <p:cNvSpPr txBox="1"/>
          <p:nvPr/>
        </p:nvSpPr>
        <p:spPr>
          <a:xfrm>
            <a:off x="2666999" y="4572000"/>
            <a:ext cx="1828800" cy="246221"/>
          </a:xfrm>
          <a:prstGeom prst="rect">
            <a:avLst/>
          </a:prstGeom>
          <a:noFill/>
        </p:spPr>
        <p:txBody>
          <a:bodyPr wrap="square" rtlCol="0">
            <a:spAutoFit/>
          </a:bodyPr>
          <a:lstStyle/>
          <a:p>
            <a:r>
              <a:rPr lang="en-US" sz="1000" b="1" dirty="0" smtClean="0">
                <a:latin typeface="+mj-lt"/>
              </a:rPr>
              <a:t>* Forecasted value</a:t>
            </a:r>
            <a:endParaRPr lang="en-US" sz="1000" b="1" dirty="0">
              <a:latin typeface="+mj-lt"/>
            </a:endParaRPr>
          </a:p>
        </p:txBody>
      </p:sp>
      <p:graphicFrame>
        <p:nvGraphicFramePr>
          <p:cNvPr id="22" name="Table 21"/>
          <p:cNvGraphicFramePr>
            <a:graphicFrameLocks noGrp="1"/>
          </p:cNvGraphicFramePr>
          <p:nvPr/>
        </p:nvGraphicFramePr>
        <p:xfrm>
          <a:off x="4876799" y="1066802"/>
          <a:ext cx="4114800" cy="3733796"/>
        </p:xfrm>
        <a:graphic>
          <a:graphicData uri="http://schemas.openxmlformats.org/drawingml/2006/table">
            <a:tbl>
              <a:tblPr/>
              <a:tblGrid>
                <a:gridCol w="685801"/>
                <a:gridCol w="609600"/>
                <a:gridCol w="384110"/>
                <a:gridCol w="503853"/>
                <a:gridCol w="503853"/>
                <a:gridCol w="503853"/>
                <a:gridCol w="503853"/>
                <a:gridCol w="419877"/>
              </a:tblGrid>
              <a:tr h="274544">
                <a:tc>
                  <a:txBody>
                    <a:bodyPr/>
                    <a:lstStyle/>
                    <a:p>
                      <a:pPr algn="l" fontAlgn="b">
                        <a:lnSpc>
                          <a:spcPts val="1200"/>
                        </a:lnSpc>
                      </a:pPr>
                      <a:r>
                        <a:rPr lang="en-US" sz="1100" b="1" i="0" u="none" strike="noStrike" dirty="0">
                          <a:solidFill>
                            <a:srgbClr val="000000"/>
                          </a:solidFill>
                          <a:latin typeface="+mj-lt"/>
                        </a:rPr>
                        <a:t>Region</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fontAlgn="b">
                        <a:lnSpc>
                          <a:spcPts val="1200"/>
                        </a:lnSpc>
                      </a:pPr>
                      <a:r>
                        <a:rPr lang="en-US" sz="1100" b="1" i="0" u="none" strike="noStrike" dirty="0" smtClean="0">
                          <a:solidFill>
                            <a:srgbClr val="000000"/>
                          </a:solidFill>
                          <a:latin typeface="+mj-lt"/>
                        </a:rPr>
                        <a:t>Segment</a:t>
                      </a:r>
                      <a:endParaRPr lang="en-US" sz="1100" b="1" i="0" u="none" strike="noStrike" dirty="0">
                        <a:solidFill>
                          <a:srgbClr val="000000"/>
                        </a:solidFill>
                        <a:latin typeface="+mj-lt"/>
                      </a:endParaRP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lnSpc>
                          <a:spcPts val="1200"/>
                        </a:lnSpc>
                      </a:pPr>
                      <a:r>
                        <a:rPr lang="en-US" sz="1100" b="1" i="0" u="none" strike="noStrike" dirty="0">
                          <a:solidFill>
                            <a:srgbClr val="000000"/>
                          </a:solidFill>
                          <a:latin typeface="+mj-lt"/>
                        </a:rPr>
                        <a:t>2011</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lnSpc>
                          <a:spcPts val="1200"/>
                        </a:lnSpc>
                      </a:pPr>
                      <a:r>
                        <a:rPr lang="en-US" sz="1100" b="1" i="0" u="none" strike="noStrike">
                          <a:solidFill>
                            <a:srgbClr val="000000"/>
                          </a:solidFill>
                          <a:latin typeface="+mj-lt"/>
                        </a:rPr>
                        <a:t>2012* </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lnSpc>
                          <a:spcPts val="1200"/>
                        </a:lnSpc>
                      </a:pPr>
                      <a:r>
                        <a:rPr lang="en-US" sz="1100" b="1" i="0" u="none" strike="noStrike">
                          <a:solidFill>
                            <a:srgbClr val="000000"/>
                          </a:solidFill>
                          <a:latin typeface="+mj-lt"/>
                        </a:rPr>
                        <a:t>2013* </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lnSpc>
                          <a:spcPts val="1200"/>
                        </a:lnSpc>
                      </a:pPr>
                      <a:r>
                        <a:rPr lang="en-US" sz="1100" b="1" i="0" u="none" strike="noStrike">
                          <a:solidFill>
                            <a:srgbClr val="000000"/>
                          </a:solidFill>
                          <a:latin typeface="+mj-lt"/>
                        </a:rPr>
                        <a:t>2014* </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lnSpc>
                          <a:spcPts val="1200"/>
                        </a:lnSpc>
                      </a:pPr>
                      <a:r>
                        <a:rPr lang="en-US" sz="1100" b="1" i="0" u="none" strike="noStrike">
                          <a:solidFill>
                            <a:srgbClr val="000000"/>
                          </a:solidFill>
                          <a:latin typeface="+mj-lt"/>
                        </a:rPr>
                        <a:t>2015* </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b">
                        <a:lnSpc>
                          <a:spcPts val="1200"/>
                        </a:lnSpc>
                      </a:pPr>
                      <a:r>
                        <a:rPr lang="en-US" sz="1100" b="1" i="0" u="none" strike="noStrike">
                          <a:solidFill>
                            <a:srgbClr val="000000"/>
                          </a:solidFill>
                          <a:latin typeface="+mj-lt"/>
                        </a:rPr>
                        <a:t>2016* </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439270">
                <a:tc rowSpan="3">
                  <a:txBody>
                    <a:bodyPr/>
                    <a:lstStyle/>
                    <a:p>
                      <a:pPr algn="ctr" fontAlgn="b">
                        <a:lnSpc>
                          <a:spcPts val="1200"/>
                        </a:lnSpc>
                      </a:pPr>
                      <a:r>
                        <a:rPr lang="en-US" sz="1100" b="1" i="0" u="none" strike="noStrike" dirty="0">
                          <a:solidFill>
                            <a:srgbClr val="FFFFFF"/>
                          </a:solidFill>
                          <a:latin typeface="+mj-lt"/>
                        </a:rPr>
                        <a:t>Emerging Market</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6F6"/>
                    </a:solidFill>
                  </a:tcPr>
                </a:tc>
                <a:tc>
                  <a:txBody>
                    <a:bodyPr/>
                    <a:lstStyle/>
                    <a:p>
                      <a:pPr algn="l" fontAlgn="b">
                        <a:lnSpc>
                          <a:spcPts val="1200"/>
                        </a:lnSpc>
                      </a:pPr>
                      <a:r>
                        <a:rPr lang="en-US" sz="1100" b="1" i="0" u="none" strike="noStrike" dirty="0">
                          <a:solidFill>
                            <a:srgbClr val="FFFFFF"/>
                          </a:solidFill>
                          <a:latin typeface="+mj-lt"/>
                        </a:rPr>
                        <a:t>Desktop PC</a:t>
                      </a:r>
                    </a:p>
                  </a:txBody>
                  <a:tcPr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FE"/>
                    </a:solidFill>
                  </a:tcPr>
                </a:tc>
                <a:tc>
                  <a:txBody>
                    <a:bodyPr/>
                    <a:lstStyle/>
                    <a:p>
                      <a:pPr algn="ctr" fontAlgn="b">
                        <a:lnSpc>
                          <a:spcPts val="1200"/>
                        </a:lnSpc>
                      </a:pPr>
                      <a:r>
                        <a:rPr lang="en-US" sz="1100" b="0" i="0" u="none" strike="noStrike" dirty="0">
                          <a:solidFill>
                            <a:srgbClr val="000000"/>
                          </a:solidFill>
                          <a:latin typeface="+mj-lt"/>
                        </a:rPr>
                        <a:t>98.9</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100.8</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104.3</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107.6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110.1</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112.4</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r>
              <a:tr h="439270">
                <a:tc vMerge="1">
                  <a:txBody>
                    <a:bodyPr/>
                    <a:lstStyle/>
                    <a:p>
                      <a:endParaRPr lang="en-US"/>
                    </a:p>
                  </a:txBody>
                  <a:tcPr/>
                </a:tc>
                <a:tc>
                  <a:txBody>
                    <a:bodyPr/>
                    <a:lstStyle/>
                    <a:p>
                      <a:pPr algn="l" fontAlgn="b">
                        <a:lnSpc>
                          <a:spcPts val="1200"/>
                        </a:lnSpc>
                      </a:pPr>
                      <a:r>
                        <a:rPr lang="en-US" sz="1100" b="1" i="0" u="none" strike="noStrike" dirty="0">
                          <a:solidFill>
                            <a:srgbClr val="FFFFFF"/>
                          </a:solidFill>
                          <a:latin typeface="+mj-lt"/>
                        </a:rPr>
                        <a:t>Portable PC</a:t>
                      </a:r>
                    </a:p>
                  </a:txBody>
                  <a:tcPr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FE"/>
                    </a:solidFill>
                  </a:tcPr>
                </a:tc>
                <a:tc>
                  <a:txBody>
                    <a:bodyPr/>
                    <a:lstStyle/>
                    <a:p>
                      <a:pPr algn="ctr" fontAlgn="b">
                        <a:lnSpc>
                          <a:spcPts val="1200"/>
                        </a:lnSpc>
                      </a:pPr>
                      <a:r>
                        <a:rPr lang="en-US" sz="1100" b="0" i="0" u="none" strike="noStrike">
                          <a:solidFill>
                            <a:srgbClr val="000000"/>
                          </a:solidFill>
                          <a:latin typeface="+mj-lt"/>
                        </a:rPr>
                        <a:t>110.1</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dirty="0">
                          <a:solidFill>
                            <a:srgbClr val="000000"/>
                          </a:solidFill>
                          <a:latin typeface="+mj-lt"/>
                        </a:rPr>
                        <a:t>123.6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a:solidFill>
                            <a:srgbClr val="000000"/>
                          </a:solidFill>
                          <a:latin typeface="+mj-lt"/>
                        </a:rPr>
                        <a:t>140.7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a:solidFill>
                            <a:srgbClr val="000000"/>
                          </a:solidFill>
                          <a:latin typeface="+mj-lt"/>
                        </a:rPr>
                        <a:t>162.6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a:solidFill>
                            <a:srgbClr val="000000"/>
                          </a:solidFill>
                          <a:latin typeface="+mj-lt"/>
                        </a:rPr>
                        <a:t>187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a:solidFill>
                            <a:srgbClr val="000000"/>
                          </a:solidFill>
                          <a:latin typeface="+mj-lt"/>
                        </a:rPr>
                        <a:t>213.7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r>
              <a:tr h="274544">
                <a:tc vMerge="1">
                  <a:txBody>
                    <a:bodyPr/>
                    <a:lstStyle/>
                    <a:p>
                      <a:endParaRPr lang="en-US"/>
                    </a:p>
                  </a:txBody>
                  <a:tcPr/>
                </a:tc>
                <a:tc>
                  <a:txBody>
                    <a:bodyPr/>
                    <a:lstStyle/>
                    <a:p>
                      <a:pPr algn="l" fontAlgn="b">
                        <a:lnSpc>
                          <a:spcPts val="1200"/>
                        </a:lnSpc>
                      </a:pPr>
                      <a:r>
                        <a:rPr lang="en-US" sz="1100" b="1" i="0" u="none" strike="noStrike" dirty="0">
                          <a:solidFill>
                            <a:srgbClr val="FFFFFF"/>
                          </a:solidFill>
                          <a:latin typeface="+mj-lt"/>
                        </a:rPr>
                        <a:t>Total PC</a:t>
                      </a:r>
                    </a:p>
                  </a:txBody>
                  <a:tcPr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FE"/>
                    </a:solidFill>
                  </a:tcPr>
                </a:tc>
                <a:tc>
                  <a:txBody>
                    <a:bodyPr/>
                    <a:lstStyle/>
                    <a:p>
                      <a:pPr algn="ctr" fontAlgn="b">
                        <a:lnSpc>
                          <a:spcPts val="1200"/>
                        </a:lnSpc>
                      </a:pPr>
                      <a:r>
                        <a:rPr lang="en-US" sz="1100" b="0" i="0" u="none" strike="noStrike" dirty="0">
                          <a:solidFill>
                            <a:srgbClr val="000000"/>
                          </a:solidFill>
                          <a:latin typeface="+mj-lt"/>
                        </a:rPr>
                        <a:t>209</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224.5</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245</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270.2</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297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326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r>
              <a:tr h="439270">
                <a:tc rowSpan="3">
                  <a:txBody>
                    <a:bodyPr/>
                    <a:lstStyle/>
                    <a:p>
                      <a:pPr algn="ctr" fontAlgn="b">
                        <a:lnSpc>
                          <a:spcPts val="1200"/>
                        </a:lnSpc>
                      </a:pPr>
                      <a:r>
                        <a:rPr lang="en-US" sz="1100" b="1" i="0" u="none" strike="noStrike" dirty="0">
                          <a:solidFill>
                            <a:srgbClr val="FFFFFF"/>
                          </a:solidFill>
                          <a:latin typeface="+mj-lt"/>
                        </a:rPr>
                        <a:t>Mature Market</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6F6"/>
                    </a:solidFill>
                  </a:tcPr>
                </a:tc>
                <a:tc>
                  <a:txBody>
                    <a:bodyPr/>
                    <a:lstStyle/>
                    <a:p>
                      <a:pPr algn="l" fontAlgn="b">
                        <a:lnSpc>
                          <a:spcPts val="1200"/>
                        </a:lnSpc>
                      </a:pPr>
                      <a:r>
                        <a:rPr lang="en-US" sz="1100" b="1" i="0" u="none" strike="noStrike" dirty="0">
                          <a:solidFill>
                            <a:srgbClr val="FFFFFF"/>
                          </a:solidFill>
                          <a:latin typeface="+mj-lt"/>
                        </a:rPr>
                        <a:t>Desktop PC</a:t>
                      </a:r>
                    </a:p>
                  </a:txBody>
                  <a:tcPr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FE"/>
                    </a:solidFill>
                  </a:tcPr>
                </a:tc>
                <a:tc>
                  <a:txBody>
                    <a:bodyPr/>
                    <a:lstStyle/>
                    <a:p>
                      <a:pPr algn="ctr" fontAlgn="b">
                        <a:lnSpc>
                          <a:spcPts val="1200"/>
                        </a:lnSpc>
                      </a:pPr>
                      <a:r>
                        <a:rPr lang="en-US" sz="1100" b="0" i="0" u="none" strike="noStrike">
                          <a:solidFill>
                            <a:srgbClr val="000000"/>
                          </a:solidFill>
                          <a:latin typeface="+mj-lt"/>
                        </a:rPr>
                        <a:t>56.1</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a:solidFill>
                            <a:srgbClr val="000000"/>
                          </a:solidFill>
                          <a:latin typeface="+mj-lt"/>
                        </a:rPr>
                        <a:t>57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dirty="0">
                          <a:solidFill>
                            <a:srgbClr val="000000"/>
                          </a:solidFill>
                          <a:latin typeface="+mj-lt"/>
                        </a:rPr>
                        <a:t>57.2</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a:solidFill>
                            <a:srgbClr val="000000"/>
                          </a:solidFill>
                          <a:latin typeface="+mj-lt"/>
                        </a:rPr>
                        <a:t>56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a:solidFill>
                            <a:srgbClr val="000000"/>
                          </a:solidFill>
                          <a:latin typeface="+mj-lt"/>
                        </a:rPr>
                        <a:t>55.6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a:solidFill>
                            <a:srgbClr val="000000"/>
                          </a:solidFill>
                          <a:latin typeface="+mj-lt"/>
                        </a:rPr>
                        <a:t>53.8</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r>
              <a:tr h="439270">
                <a:tc vMerge="1">
                  <a:txBody>
                    <a:bodyPr/>
                    <a:lstStyle/>
                    <a:p>
                      <a:endParaRPr lang="en-US"/>
                    </a:p>
                  </a:txBody>
                  <a:tcPr/>
                </a:tc>
                <a:tc>
                  <a:txBody>
                    <a:bodyPr/>
                    <a:lstStyle/>
                    <a:p>
                      <a:pPr algn="l" fontAlgn="b">
                        <a:lnSpc>
                          <a:spcPts val="1200"/>
                        </a:lnSpc>
                      </a:pPr>
                      <a:r>
                        <a:rPr lang="en-US" sz="1100" b="1" i="0" u="none" strike="noStrike" dirty="0">
                          <a:solidFill>
                            <a:srgbClr val="FFFFFF"/>
                          </a:solidFill>
                          <a:latin typeface="+mj-lt"/>
                        </a:rPr>
                        <a:t>Portable PC</a:t>
                      </a:r>
                    </a:p>
                  </a:txBody>
                  <a:tcPr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FE"/>
                    </a:solidFill>
                  </a:tcPr>
                </a:tc>
                <a:tc>
                  <a:txBody>
                    <a:bodyPr/>
                    <a:lstStyle/>
                    <a:p>
                      <a:pPr algn="ctr" fontAlgn="b">
                        <a:lnSpc>
                          <a:spcPts val="1200"/>
                        </a:lnSpc>
                      </a:pPr>
                      <a:r>
                        <a:rPr lang="en-US" sz="1100" b="0" i="0" u="none" strike="noStrike" dirty="0">
                          <a:solidFill>
                            <a:srgbClr val="000000"/>
                          </a:solidFill>
                          <a:latin typeface="+mj-lt"/>
                        </a:rPr>
                        <a:t>99.4</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101.1</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111.4</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124.7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138</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148.7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r>
              <a:tr h="274544">
                <a:tc vMerge="1">
                  <a:txBody>
                    <a:bodyPr/>
                    <a:lstStyle/>
                    <a:p>
                      <a:endParaRPr lang="en-US"/>
                    </a:p>
                  </a:txBody>
                  <a:tcPr/>
                </a:tc>
                <a:tc>
                  <a:txBody>
                    <a:bodyPr/>
                    <a:lstStyle/>
                    <a:p>
                      <a:pPr algn="l" fontAlgn="b">
                        <a:lnSpc>
                          <a:spcPts val="1200"/>
                        </a:lnSpc>
                      </a:pPr>
                      <a:r>
                        <a:rPr lang="en-US" sz="1100" b="1" i="0" u="none" strike="noStrike" dirty="0">
                          <a:solidFill>
                            <a:srgbClr val="FFFFFF"/>
                          </a:solidFill>
                          <a:latin typeface="+mj-lt"/>
                        </a:rPr>
                        <a:t>Total PC</a:t>
                      </a:r>
                    </a:p>
                  </a:txBody>
                  <a:tcPr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FE"/>
                    </a:solidFill>
                  </a:tcPr>
                </a:tc>
                <a:tc>
                  <a:txBody>
                    <a:bodyPr/>
                    <a:lstStyle/>
                    <a:p>
                      <a:pPr algn="ctr" fontAlgn="b">
                        <a:lnSpc>
                          <a:spcPts val="1200"/>
                        </a:lnSpc>
                      </a:pPr>
                      <a:r>
                        <a:rPr lang="en-US" sz="1100" b="0" i="0" u="none" strike="noStrike">
                          <a:solidFill>
                            <a:srgbClr val="000000"/>
                          </a:solidFill>
                          <a:latin typeface="+mj-lt"/>
                        </a:rPr>
                        <a:t>155.5</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a:solidFill>
                            <a:srgbClr val="000000"/>
                          </a:solidFill>
                          <a:latin typeface="+mj-lt"/>
                        </a:rPr>
                        <a:t>158.2</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a:solidFill>
                            <a:srgbClr val="000000"/>
                          </a:solidFill>
                          <a:latin typeface="+mj-lt"/>
                        </a:rPr>
                        <a:t>168.6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dirty="0">
                          <a:solidFill>
                            <a:srgbClr val="000000"/>
                          </a:solidFill>
                          <a:latin typeface="+mj-lt"/>
                        </a:rPr>
                        <a:t>180.7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a:solidFill>
                            <a:srgbClr val="000000"/>
                          </a:solidFill>
                          <a:latin typeface="+mj-lt"/>
                        </a:rPr>
                        <a:t>193.6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c>
                  <a:txBody>
                    <a:bodyPr/>
                    <a:lstStyle/>
                    <a:p>
                      <a:pPr algn="ctr" fontAlgn="b">
                        <a:lnSpc>
                          <a:spcPts val="1200"/>
                        </a:lnSpc>
                      </a:pPr>
                      <a:r>
                        <a:rPr lang="en-US" sz="1100" b="0" i="0" u="none" strike="noStrike">
                          <a:solidFill>
                            <a:srgbClr val="000000"/>
                          </a:solidFill>
                          <a:latin typeface="+mj-lt"/>
                        </a:rPr>
                        <a:t>202.5</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DEEFF"/>
                    </a:solidFill>
                  </a:tcPr>
                </a:tc>
              </a:tr>
              <a:tr h="439270">
                <a:tc rowSpan="3">
                  <a:txBody>
                    <a:bodyPr/>
                    <a:lstStyle/>
                    <a:p>
                      <a:pPr algn="ctr" fontAlgn="b">
                        <a:lnSpc>
                          <a:spcPts val="1200"/>
                        </a:lnSpc>
                      </a:pPr>
                      <a:r>
                        <a:rPr lang="en-US" sz="1100" b="1" i="0" u="none" strike="noStrike" dirty="0">
                          <a:solidFill>
                            <a:srgbClr val="FFFFFF"/>
                          </a:solidFill>
                          <a:latin typeface="+mj-lt"/>
                        </a:rPr>
                        <a:t>Worldwide</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6F6"/>
                    </a:solidFill>
                  </a:tcPr>
                </a:tc>
                <a:tc>
                  <a:txBody>
                    <a:bodyPr/>
                    <a:lstStyle/>
                    <a:p>
                      <a:pPr algn="l" fontAlgn="b">
                        <a:lnSpc>
                          <a:spcPts val="1200"/>
                        </a:lnSpc>
                      </a:pPr>
                      <a:r>
                        <a:rPr lang="en-US" sz="1100" b="1" i="0" u="none" strike="noStrike" dirty="0">
                          <a:solidFill>
                            <a:srgbClr val="FFFFFF"/>
                          </a:solidFill>
                          <a:latin typeface="+mj-lt"/>
                        </a:rPr>
                        <a:t>Desktop PC</a:t>
                      </a:r>
                    </a:p>
                  </a:txBody>
                  <a:tcPr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FE"/>
                    </a:solidFill>
                  </a:tcPr>
                </a:tc>
                <a:tc>
                  <a:txBody>
                    <a:bodyPr/>
                    <a:lstStyle/>
                    <a:p>
                      <a:pPr algn="ctr" fontAlgn="b">
                        <a:lnSpc>
                          <a:spcPts val="1200"/>
                        </a:lnSpc>
                      </a:pPr>
                      <a:r>
                        <a:rPr lang="en-US" sz="1100" b="0" i="0" u="none" strike="noStrike" dirty="0">
                          <a:solidFill>
                            <a:srgbClr val="000000"/>
                          </a:solidFill>
                          <a:latin typeface="+mj-lt"/>
                        </a:rPr>
                        <a:t>155</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157.9</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161.5</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163.7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165.7</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166.2</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r>
              <a:tr h="439270">
                <a:tc vMerge="1">
                  <a:txBody>
                    <a:bodyPr/>
                    <a:lstStyle/>
                    <a:p>
                      <a:endParaRPr lang="en-US"/>
                    </a:p>
                  </a:txBody>
                  <a:tcPr/>
                </a:tc>
                <a:tc>
                  <a:txBody>
                    <a:bodyPr/>
                    <a:lstStyle/>
                    <a:p>
                      <a:pPr algn="l" fontAlgn="b">
                        <a:lnSpc>
                          <a:spcPts val="1200"/>
                        </a:lnSpc>
                      </a:pPr>
                      <a:r>
                        <a:rPr lang="en-US" sz="1100" b="1" i="0" u="none" strike="noStrike" dirty="0">
                          <a:solidFill>
                            <a:srgbClr val="FFFFFF"/>
                          </a:solidFill>
                          <a:latin typeface="+mj-lt"/>
                        </a:rPr>
                        <a:t>Portable PC</a:t>
                      </a:r>
                    </a:p>
                  </a:txBody>
                  <a:tcPr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FE"/>
                    </a:solidFill>
                  </a:tcPr>
                </a:tc>
                <a:tc>
                  <a:txBody>
                    <a:bodyPr/>
                    <a:lstStyle/>
                    <a:p>
                      <a:pPr algn="ctr" fontAlgn="b">
                        <a:lnSpc>
                          <a:spcPts val="1200"/>
                        </a:lnSpc>
                      </a:pPr>
                      <a:r>
                        <a:rPr lang="en-US" sz="1100" b="0" i="0" u="none" strike="noStrike" dirty="0">
                          <a:solidFill>
                            <a:srgbClr val="000000"/>
                          </a:solidFill>
                          <a:latin typeface="+mj-lt"/>
                        </a:rPr>
                        <a:t>209.5</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a:solidFill>
                            <a:srgbClr val="000000"/>
                          </a:solidFill>
                          <a:latin typeface="+mj-lt"/>
                        </a:rPr>
                        <a:t>224.8</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a:solidFill>
                            <a:srgbClr val="000000"/>
                          </a:solidFill>
                          <a:latin typeface="+mj-lt"/>
                        </a:rPr>
                        <a:t>252.1</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a:solidFill>
                            <a:srgbClr val="000000"/>
                          </a:solidFill>
                          <a:latin typeface="+mj-lt"/>
                        </a:rPr>
                        <a:t>287.3</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dirty="0">
                          <a:solidFill>
                            <a:srgbClr val="000000"/>
                          </a:solidFill>
                          <a:latin typeface="+mj-lt"/>
                        </a:rPr>
                        <a:t>324.9</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c>
                  <a:txBody>
                    <a:bodyPr/>
                    <a:lstStyle/>
                    <a:p>
                      <a:pPr algn="ctr" fontAlgn="b">
                        <a:lnSpc>
                          <a:spcPts val="1200"/>
                        </a:lnSpc>
                      </a:pPr>
                      <a:r>
                        <a:rPr lang="en-US" sz="1100" b="0" i="0" u="none" strike="noStrike" dirty="0">
                          <a:solidFill>
                            <a:srgbClr val="000000"/>
                          </a:solidFill>
                          <a:latin typeface="+mj-lt"/>
                        </a:rPr>
                        <a:t>362.4</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7E8FF"/>
                    </a:solidFill>
                  </a:tcPr>
                </a:tc>
              </a:tr>
              <a:tr h="274544">
                <a:tc vMerge="1">
                  <a:txBody>
                    <a:bodyPr/>
                    <a:lstStyle/>
                    <a:p>
                      <a:endParaRPr lang="en-US"/>
                    </a:p>
                  </a:txBody>
                  <a:tcPr/>
                </a:tc>
                <a:tc>
                  <a:txBody>
                    <a:bodyPr/>
                    <a:lstStyle/>
                    <a:p>
                      <a:pPr algn="l" fontAlgn="b">
                        <a:lnSpc>
                          <a:spcPts val="1200"/>
                        </a:lnSpc>
                      </a:pPr>
                      <a:r>
                        <a:rPr lang="en-US" sz="1100" b="1" i="0" u="none" strike="noStrike" dirty="0">
                          <a:solidFill>
                            <a:srgbClr val="FFFFFF"/>
                          </a:solidFill>
                          <a:latin typeface="+mj-lt"/>
                        </a:rPr>
                        <a:t>Total PC</a:t>
                      </a:r>
                    </a:p>
                  </a:txBody>
                  <a:tcPr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FE"/>
                    </a:solidFill>
                  </a:tcPr>
                </a:tc>
                <a:tc>
                  <a:txBody>
                    <a:bodyPr/>
                    <a:lstStyle/>
                    <a:p>
                      <a:pPr algn="ctr" fontAlgn="b">
                        <a:lnSpc>
                          <a:spcPts val="1200"/>
                        </a:lnSpc>
                      </a:pPr>
                      <a:r>
                        <a:rPr lang="en-US" sz="1100" b="0" i="0" u="none" strike="noStrike" dirty="0">
                          <a:solidFill>
                            <a:srgbClr val="000000"/>
                          </a:solidFill>
                          <a:latin typeface="+mj-lt"/>
                        </a:rPr>
                        <a:t>364.5</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382.6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413.6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450.9</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490.6</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c>
                  <a:txBody>
                    <a:bodyPr/>
                    <a:lstStyle/>
                    <a:p>
                      <a:pPr algn="ctr" fontAlgn="b">
                        <a:lnSpc>
                          <a:spcPts val="1200"/>
                        </a:lnSpc>
                      </a:pPr>
                      <a:r>
                        <a:rPr lang="en-US" sz="1100" b="0" i="0" u="none" strike="noStrike" dirty="0">
                          <a:solidFill>
                            <a:srgbClr val="000000"/>
                          </a:solidFill>
                          <a:latin typeface="+mj-lt"/>
                        </a:rPr>
                        <a:t>528.5</a:t>
                      </a:r>
                    </a:p>
                  </a:txBody>
                  <a:tcPr marL="9144" marR="914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F9FF">
                        <a:alpha val="50000"/>
                      </a:srgbClr>
                    </a:solidFill>
                  </a:tcPr>
                </a:tc>
              </a:tr>
            </a:tbl>
          </a:graphicData>
        </a:graphic>
      </p:graphicFrame>
      <p:sp>
        <p:nvSpPr>
          <p:cNvPr id="23" name="Down Arrow 22"/>
          <p:cNvSpPr/>
          <p:nvPr/>
        </p:nvSpPr>
        <p:spPr>
          <a:xfrm>
            <a:off x="4038600" y="4191000"/>
            <a:ext cx="137160" cy="18288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flipV="1">
            <a:off x="4038600" y="446532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267200" y="4095690"/>
            <a:ext cx="609600" cy="400110"/>
          </a:xfrm>
          <a:prstGeom prst="rect">
            <a:avLst/>
          </a:prstGeom>
          <a:noFill/>
        </p:spPr>
        <p:txBody>
          <a:bodyPr wrap="square" lIns="0" rIns="0" rtlCol="0">
            <a:spAutoFit/>
          </a:bodyPr>
          <a:lstStyle/>
          <a:p>
            <a:r>
              <a:rPr lang="en-US" sz="1000" b="1" dirty="0" smtClean="0">
                <a:latin typeface="+mj-lt"/>
              </a:rPr>
              <a:t>Negative growth</a:t>
            </a:r>
            <a:endParaRPr lang="en-US" sz="1000" b="1" dirty="0">
              <a:latin typeface="+mj-lt"/>
            </a:endParaRPr>
          </a:p>
        </p:txBody>
      </p:sp>
      <p:sp>
        <p:nvSpPr>
          <p:cNvPr id="66" name="TextBox 65"/>
          <p:cNvSpPr txBox="1"/>
          <p:nvPr/>
        </p:nvSpPr>
        <p:spPr>
          <a:xfrm>
            <a:off x="4267200" y="4400490"/>
            <a:ext cx="609600" cy="400110"/>
          </a:xfrm>
          <a:prstGeom prst="rect">
            <a:avLst/>
          </a:prstGeom>
          <a:noFill/>
        </p:spPr>
        <p:txBody>
          <a:bodyPr wrap="square" lIns="0" rIns="0" rtlCol="0">
            <a:spAutoFit/>
          </a:bodyPr>
          <a:lstStyle/>
          <a:p>
            <a:r>
              <a:rPr lang="en-US" sz="1000" b="1" dirty="0" smtClean="0">
                <a:latin typeface="+mj-lt"/>
              </a:rPr>
              <a:t>Positive growth</a:t>
            </a:r>
            <a:endParaRPr lang="en-US" sz="1000" b="1" dirty="0">
              <a:latin typeface="+mj-lt"/>
            </a:endParaRPr>
          </a:p>
        </p:txBody>
      </p:sp>
      <p:sp>
        <p:nvSpPr>
          <p:cNvPr id="67" name="Down Arrow 66"/>
          <p:cNvSpPr/>
          <p:nvPr/>
        </p:nvSpPr>
        <p:spPr>
          <a:xfrm flipV="1">
            <a:off x="1066800" y="34290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flipV="1">
            <a:off x="1730552" y="34290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p:cNvSpPr/>
          <p:nvPr/>
        </p:nvSpPr>
        <p:spPr>
          <a:xfrm flipV="1">
            <a:off x="2362200" y="34290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own Arrow 69"/>
          <p:cNvSpPr/>
          <p:nvPr/>
        </p:nvSpPr>
        <p:spPr>
          <a:xfrm flipV="1">
            <a:off x="3024328" y="34290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flipV="1">
            <a:off x="3672840" y="34290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flipV="1">
            <a:off x="3672840" y="292608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flipV="1">
            <a:off x="3048000" y="292608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flipV="1">
            <a:off x="2377440" y="292608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own Arrow 74"/>
          <p:cNvSpPr/>
          <p:nvPr/>
        </p:nvSpPr>
        <p:spPr>
          <a:xfrm flipV="1">
            <a:off x="1720824" y="292608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own Arrow 75"/>
          <p:cNvSpPr/>
          <p:nvPr/>
        </p:nvSpPr>
        <p:spPr>
          <a:xfrm flipV="1">
            <a:off x="1066800" y="292608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own Arrow 76"/>
          <p:cNvSpPr/>
          <p:nvPr/>
        </p:nvSpPr>
        <p:spPr>
          <a:xfrm flipV="1">
            <a:off x="1066800" y="25908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wn Arrow 77"/>
          <p:cNvSpPr/>
          <p:nvPr/>
        </p:nvSpPr>
        <p:spPr>
          <a:xfrm flipV="1">
            <a:off x="1730552" y="248412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flipV="1">
            <a:off x="3672840" y="2180616"/>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own Arrow 81"/>
          <p:cNvSpPr/>
          <p:nvPr/>
        </p:nvSpPr>
        <p:spPr>
          <a:xfrm flipV="1">
            <a:off x="3672840" y="17526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own Arrow 82"/>
          <p:cNvSpPr/>
          <p:nvPr/>
        </p:nvSpPr>
        <p:spPr>
          <a:xfrm flipV="1">
            <a:off x="3048000" y="18288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flipV="1">
            <a:off x="2377440" y="20574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own Arrow 84"/>
          <p:cNvSpPr/>
          <p:nvPr/>
        </p:nvSpPr>
        <p:spPr>
          <a:xfrm flipV="1">
            <a:off x="1720824" y="21336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flipV="1">
            <a:off x="1066800" y="2133600"/>
            <a:ext cx="137160" cy="18288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own Arrow 86"/>
          <p:cNvSpPr/>
          <p:nvPr/>
        </p:nvSpPr>
        <p:spPr>
          <a:xfrm>
            <a:off x="3048000" y="2295728"/>
            <a:ext cx="137160" cy="18288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wn Arrow 87"/>
          <p:cNvSpPr/>
          <p:nvPr/>
        </p:nvSpPr>
        <p:spPr>
          <a:xfrm>
            <a:off x="2371928" y="2418944"/>
            <a:ext cx="137160" cy="18288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279525" y="0"/>
            <a:ext cx="6797675" cy="762000"/>
          </a:xfrm>
        </p:spPr>
        <p:txBody>
          <a:bodyPr/>
          <a:lstStyle/>
          <a:p>
            <a:r>
              <a:rPr lang="it-IT" sz="2000" b="1" dirty="0" smtClean="0">
                <a:solidFill>
                  <a:srgbClr val="FFFFFF"/>
                </a:solidFill>
                <a:latin typeface="Myriad Pro"/>
              </a:rPr>
              <a:t>Global Computer </a:t>
            </a:r>
            <a:r>
              <a:rPr sz="2000" b="1" smtClean="0">
                <a:latin typeface="Myriad Pro"/>
              </a:rPr>
              <a:t>Platforms </a:t>
            </a:r>
            <a:r>
              <a:rPr lang="it-IT" sz="2000" b="1" dirty="0" smtClean="0">
                <a:solidFill>
                  <a:srgbClr val="FFFFFF"/>
                </a:solidFill>
                <a:latin typeface="Myriad Pro"/>
              </a:rPr>
              <a:t>MI: Market Scenario</a:t>
            </a:r>
            <a:br>
              <a:rPr lang="it-IT" sz="2000" b="1" dirty="0" smtClean="0">
                <a:solidFill>
                  <a:srgbClr val="FFFFFF"/>
                </a:solidFill>
                <a:latin typeface="Myriad Pro"/>
              </a:rPr>
            </a:br>
            <a:r>
              <a:rPr lang="it-IT" sz="1800" dirty="0" smtClean="0">
                <a:latin typeface="Myriad Pro"/>
              </a:rPr>
              <a:t>Hard Disk Drive Industry</a:t>
            </a:r>
            <a:endParaRPr sz="1800" smtClean="0">
              <a:latin typeface="Myriad Pro"/>
            </a:endParaRPr>
          </a:p>
        </p:txBody>
      </p:sp>
      <p:sp>
        <p:nvSpPr>
          <p:cNvPr id="4" name="Slide Number Placeholder 3"/>
          <p:cNvSpPr>
            <a:spLocks noGrp="1"/>
          </p:cNvSpPr>
          <p:nvPr>
            <p:ph type="sldNum" sz="quarter" idx="11"/>
          </p:nvPr>
        </p:nvSpPr>
        <p:spPr/>
        <p:txBody>
          <a:bodyPr/>
          <a:lstStyle/>
          <a:p>
            <a:pPr>
              <a:defRPr/>
            </a:pPr>
            <a:fld id="{3B3537BE-4976-4A80-AF8F-B0CFFA4BE060}" type="slidenum">
              <a:rPr lang="en-US" smtClean="0"/>
              <a:pPr>
                <a:defRPr/>
              </a:pPr>
              <a:t>9</a:t>
            </a:fld>
            <a:endParaRPr lang="en-US" dirty="0"/>
          </a:p>
        </p:txBody>
      </p:sp>
      <p:sp>
        <p:nvSpPr>
          <p:cNvPr id="5" name="AutoShape 7"/>
          <p:cNvSpPr>
            <a:spLocks noChangeArrowheads="1"/>
          </p:cNvSpPr>
          <p:nvPr/>
        </p:nvSpPr>
        <p:spPr bwMode="auto">
          <a:xfrm>
            <a:off x="152400" y="1219200"/>
            <a:ext cx="8763000" cy="25146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1125" indent="-111125" algn="just">
              <a:lnSpc>
                <a:spcPct val="150000"/>
              </a:lnSpc>
              <a:buFont typeface="Arial" pitchFamily="34" charset="0"/>
              <a:buChar char="•"/>
            </a:pPr>
            <a:r>
              <a:rPr lang="en-US" sz="1100" dirty="0" smtClean="0">
                <a:latin typeface="+mj-lt"/>
              </a:rPr>
              <a:t>In the wake of two massive and tragic natural disasters, worldwide hard disk drive (HDD) unit shipments experienced a year-over-year decline of 4.5% in 2011. Although efforts to clean and repair flooded factory buildings and equipment will take most of the first half of 2012, HDD and HDD component production is expected to return to </a:t>
            </a:r>
            <a:r>
              <a:rPr lang="en-US" sz="1100" dirty="0" err="1" smtClean="0">
                <a:latin typeface="+mj-lt"/>
              </a:rPr>
              <a:t>preflood</a:t>
            </a:r>
            <a:r>
              <a:rPr lang="en-US" sz="1100" dirty="0" smtClean="0">
                <a:latin typeface="+mj-lt"/>
              </a:rPr>
              <a:t> output levels in the second half of this year</a:t>
            </a:r>
          </a:p>
          <a:p>
            <a:pPr marL="111125" indent="-111125" algn="just">
              <a:lnSpc>
                <a:spcPct val="150000"/>
              </a:lnSpc>
              <a:buFont typeface="Arial" pitchFamily="34" charset="0"/>
              <a:buChar char="•"/>
            </a:pPr>
            <a:r>
              <a:rPr lang="en-US" sz="1100" dirty="0" smtClean="0">
                <a:latin typeface="+mj-lt"/>
              </a:rPr>
              <a:t>According to a new forecast from </a:t>
            </a:r>
            <a:r>
              <a:rPr lang="en-US" sz="1100" b="1" dirty="0" smtClean="0">
                <a:latin typeface="+mj-lt"/>
              </a:rPr>
              <a:t>International Data Corporation (IDC)</a:t>
            </a:r>
            <a:r>
              <a:rPr lang="en-US" sz="1100" dirty="0" smtClean="0">
                <a:latin typeface="+mj-lt"/>
              </a:rPr>
              <a:t>, the </a:t>
            </a:r>
            <a:r>
              <a:rPr lang="en-US" sz="1100" b="1" dirty="0" smtClean="0">
                <a:latin typeface="+mj-lt"/>
              </a:rPr>
              <a:t>HDD industry will record year-over-year unit shipment growth of 7.7% in 2012 and a compound annual growth rate (CAGR) of 9.6% for the 2011-2016 forecast period.</a:t>
            </a:r>
          </a:p>
          <a:p>
            <a:pPr marL="111125" indent="-111125" algn="just">
              <a:lnSpc>
                <a:spcPct val="150000"/>
              </a:lnSpc>
              <a:buFont typeface="Arial" pitchFamily="34" charset="0"/>
              <a:buChar char="•"/>
            </a:pPr>
            <a:r>
              <a:rPr lang="en-US" sz="1100" dirty="0" smtClean="0">
                <a:latin typeface="+mj-lt"/>
              </a:rPr>
              <a:t>Assuming the industry is successful with hybrid solid state hard drives (hybrid SSHDs), industry revenue could approach $50 billion by 2016 with a 2011-2016 CAGR of 8.6%.</a:t>
            </a:r>
          </a:p>
          <a:p>
            <a:pPr marL="111125" indent="-111125" algn="just">
              <a:lnSpc>
                <a:spcPct val="150000"/>
              </a:lnSpc>
              <a:buFont typeface="Arial" pitchFamily="34" charset="0"/>
              <a:buChar char="•"/>
            </a:pPr>
            <a:r>
              <a:rPr lang="en-US" sz="1100" dirty="0" smtClean="0">
                <a:latin typeface="+mj-lt"/>
              </a:rPr>
              <a:t>One of the major themes affecting the HDD forecast is the shift in demand for HDDs in client devices. While PCs will continue to represent the largest market for HDDs in terms of unit shipments, revenue derived from HDDs shipped for PCs is projected to decline over the next five years. In contrast, HDD demand from personal storage, entry-level storage, and enterprise applications (combined) is increasing</a:t>
            </a:r>
          </a:p>
        </p:txBody>
      </p:sp>
      <p:sp>
        <p:nvSpPr>
          <p:cNvPr id="8" name="Rectangle 7"/>
          <p:cNvSpPr/>
          <p:nvPr/>
        </p:nvSpPr>
        <p:spPr>
          <a:xfrm>
            <a:off x="228600" y="762000"/>
            <a:ext cx="4038600" cy="338554"/>
          </a:xfrm>
          <a:prstGeom prst="rect">
            <a:avLst/>
          </a:prstGeom>
          <a:solidFill>
            <a:srgbClr val="00B0F0"/>
          </a:solidFill>
          <a:ln>
            <a:noFill/>
          </a:ln>
        </p:spPr>
        <p:txBody>
          <a:bodyPr wrap="square">
            <a:spAutoFit/>
          </a:bodyPr>
          <a:lstStyle/>
          <a:p>
            <a:pPr algn="ctr">
              <a:defRPr/>
            </a:pPr>
            <a:r>
              <a:rPr lang="en-US" sz="1600" b="1" dirty="0" smtClean="0">
                <a:solidFill>
                  <a:schemeClr val="bg1"/>
                </a:solidFill>
                <a:latin typeface="+mj-lt"/>
              </a:rPr>
              <a:t>Post flood industry</a:t>
            </a:r>
          </a:p>
        </p:txBody>
      </p:sp>
      <p:sp>
        <p:nvSpPr>
          <p:cNvPr id="9" name="AutoShape 28">
            <a:hlinkClick r:id="rId3" action="ppaction://hlinksldjump"/>
          </p:cNvPr>
          <p:cNvSpPr>
            <a:spLocks noChangeArrowheads="1"/>
          </p:cNvSpPr>
          <p:nvPr/>
        </p:nvSpPr>
        <p:spPr bwMode="auto">
          <a:xfrm>
            <a:off x="8763000" y="6477000"/>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Arial" pitchFamily="34" charset="0"/>
            </a:endParaRPr>
          </a:p>
        </p:txBody>
      </p:sp>
      <p:sp>
        <p:nvSpPr>
          <p:cNvPr id="10" name="Rectangle 9"/>
          <p:cNvSpPr/>
          <p:nvPr/>
        </p:nvSpPr>
        <p:spPr>
          <a:xfrm>
            <a:off x="228600" y="3852446"/>
            <a:ext cx="4038600" cy="338554"/>
          </a:xfrm>
          <a:prstGeom prst="rect">
            <a:avLst/>
          </a:prstGeom>
          <a:solidFill>
            <a:srgbClr val="00B0F0"/>
          </a:solidFill>
          <a:ln>
            <a:noFill/>
          </a:ln>
        </p:spPr>
        <p:txBody>
          <a:bodyPr wrap="square">
            <a:spAutoFit/>
          </a:bodyPr>
          <a:lstStyle/>
          <a:p>
            <a:pPr algn="ctr">
              <a:defRPr/>
            </a:pPr>
            <a:r>
              <a:rPr lang="en-US" sz="1600" b="1" dirty="0" smtClean="0">
                <a:solidFill>
                  <a:schemeClr val="bg1"/>
                </a:solidFill>
                <a:latin typeface="+mj-lt"/>
              </a:rPr>
              <a:t>High Price Trend</a:t>
            </a:r>
          </a:p>
        </p:txBody>
      </p:sp>
      <p:sp>
        <p:nvSpPr>
          <p:cNvPr id="11" name="AutoShape 7"/>
          <p:cNvSpPr>
            <a:spLocks noChangeArrowheads="1"/>
          </p:cNvSpPr>
          <p:nvPr/>
        </p:nvSpPr>
        <p:spPr bwMode="auto">
          <a:xfrm>
            <a:off x="152400" y="4267200"/>
            <a:ext cx="8763000" cy="22860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1125" indent="-111125" algn="just">
              <a:lnSpc>
                <a:spcPct val="150000"/>
              </a:lnSpc>
              <a:buFont typeface="Arial" pitchFamily="34" charset="0"/>
              <a:buChar char="•"/>
            </a:pPr>
            <a:r>
              <a:rPr lang="en-US" sz="1100" dirty="0" smtClean="0">
                <a:latin typeface="+mj-lt"/>
              </a:rPr>
              <a:t>Due to the imbalance in supply and demand that resulted from the Thailand floods, HDD prices have moved higher in recent months.</a:t>
            </a:r>
          </a:p>
          <a:p>
            <a:pPr marL="111125" indent="-111125" algn="just">
              <a:lnSpc>
                <a:spcPct val="150000"/>
              </a:lnSpc>
              <a:buFont typeface="Arial" pitchFamily="34" charset="0"/>
              <a:buChar char="•"/>
            </a:pPr>
            <a:r>
              <a:rPr lang="en-US" sz="1100" dirty="0" smtClean="0">
                <a:latin typeface="+mj-lt"/>
              </a:rPr>
              <a:t>Following the flooding, major HDD suppliers shifted some production to locations outside of Thailand. At the same time, some major HDD component suppliers have resumed a portion of their production in the country and have migrated manufacturing operations to other regions</a:t>
            </a:r>
          </a:p>
          <a:p>
            <a:pPr marL="111125" indent="-111125" algn="just">
              <a:lnSpc>
                <a:spcPct val="150000"/>
              </a:lnSpc>
              <a:buFont typeface="Arial" pitchFamily="34" charset="0"/>
              <a:buChar char="•"/>
            </a:pPr>
            <a:r>
              <a:rPr lang="en-US" sz="1100" b="1" dirty="0" smtClean="0">
                <a:latin typeface="+mj-lt"/>
              </a:rPr>
              <a:t>HDD vendors are taking advantage of this opportunity to reset prices </a:t>
            </a:r>
            <a:r>
              <a:rPr lang="en-US" sz="1100" dirty="0" smtClean="0">
                <a:latin typeface="+mj-lt"/>
              </a:rPr>
              <a:t>and recover some of the excessive price erosion that began in 2009. IDC expects year-over-year HDD revenue growth to exceed shipment growth in 2012, a precedent for the industry. </a:t>
            </a:r>
          </a:p>
          <a:p>
            <a:pPr marL="111125" indent="-111125" algn="just">
              <a:lnSpc>
                <a:spcPct val="150000"/>
              </a:lnSpc>
              <a:buFont typeface="Arial" pitchFamily="34" charset="0"/>
              <a:buChar char="•"/>
            </a:pPr>
            <a:r>
              <a:rPr lang="en-US" sz="1100" dirty="0" smtClean="0">
                <a:latin typeface="+mj-lt"/>
              </a:rPr>
              <a:t>The average global drive price increased </a:t>
            </a:r>
            <a:r>
              <a:rPr lang="en-US" sz="1100" b="1" dirty="0" smtClean="0">
                <a:latin typeface="+mj-lt"/>
              </a:rPr>
              <a:t>28% </a:t>
            </a:r>
            <a:r>
              <a:rPr lang="en-US" sz="1100" dirty="0" smtClean="0">
                <a:latin typeface="+mj-lt"/>
              </a:rPr>
              <a:t>in the </a:t>
            </a:r>
            <a:r>
              <a:rPr lang="en-US" sz="1100" b="1" dirty="0" smtClean="0">
                <a:latin typeface="+mj-lt"/>
              </a:rPr>
              <a:t>fourth quarter </a:t>
            </a:r>
            <a:r>
              <a:rPr lang="en-US" sz="1100" dirty="0" smtClean="0">
                <a:latin typeface="+mj-lt"/>
              </a:rPr>
              <a:t>after flooding knocked out drive production for major drive manufacturers.  Prices will decline </a:t>
            </a:r>
            <a:r>
              <a:rPr lang="en-US" sz="1100" b="1" dirty="0" smtClean="0">
                <a:latin typeface="+mj-lt"/>
              </a:rPr>
              <a:t>3%in the first quarter and 9%in the second</a:t>
            </a:r>
            <a:r>
              <a:rPr lang="en-US" sz="1100" dirty="0" smtClean="0">
                <a:latin typeface="+mj-lt"/>
              </a:rPr>
              <a:t>, IHS reported.</a:t>
            </a:r>
          </a:p>
          <a:p>
            <a:pPr marL="111125" indent="-111125" algn="just">
              <a:lnSpc>
                <a:spcPct val="150000"/>
              </a:lnSpc>
              <a:buFont typeface="Arial" pitchFamily="34" charset="0"/>
              <a:buChar char="•"/>
            </a:pPr>
            <a:r>
              <a:rPr lang="en-US" sz="1100" dirty="0" smtClean="0">
                <a:latin typeface="+mj-lt"/>
              </a:rPr>
              <a:t>Higher costs associated with the relocation of production, and higher component costs because of the flooding, will also keep prices at higher than normal levels.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heme/theme1.xml><?xml version="1.0" encoding="utf-8"?>
<a:theme xmlns:a="http://schemas.openxmlformats.org/drawingml/2006/main" name="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Thank You ">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Faculty_x0020_for_x0020_session xmlns="4c807bfb-90ac-47d0-ae99-b5c31a02a0ef">-</Faculty_x0020_for_x0020_session>
    <Location_x0020_of_x0020_Training xmlns="4c807bfb-90ac-47d0-ae99-b5c31a02a0ef">-</Location_x0020_of_x0020_Training>
    <Account_x0020_Name_x0020__x0028__x0023__x0020_of_x0020_associates_x0029_ xmlns="4c807bfb-90ac-47d0-ae99-b5c31a02a0ef">-</Account_x0020_Name_x0020__x0028__x0023__x0020_of_x0020_associates_x0029_>
    <Date_x0020_of_x0020_Training xmlns="4c807bfb-90ac-47d0-ae99-b5c31a02a0ef">2012-01-06T18:30:00+00:00</Date_x0020_of_x0020_Training>
    <L_x0026_D_x0020_SPoC_x0020__x0028_name_x0020__x0026__x0020_emp_x0020_id_x0029_ xmlns="4c807bfb-90ac-47d0-ae99-b5c31a02a0ef">-</L_x0026_D_x0020_SPoC_x0020__x0028_name_x0020__x0026__x0020_emp_x0020_id_x0029_>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E45060CE068BC4D9C107CBFF4EE40CE" ma:contentTypeVersion="5" ma:contentTypeDescription="Create a new document." ma:contentTypeScope="" ma:versionID="c72e9c21953844d908fe4af09b942a79">
  <xsd:schema xmlns:xsd="http://www.w3.org/2001/XMLSchema" xmlns:p="http://schemas.microsoft.com/office/2006/metadata/properties" xmlns:ns2="4c807bfb-90ac-47d0-ae99-b5c31a02a0ef" targetNamespace="http://schemas.microsoft.com/office/2006/metadata/properties" ma:root="true" ma:fieldsID="1bc8cdba3ab3bdab60344d89c5334832" ns2:_="">
    <xsd:import namespace="4c807bfb-90ac-47d0-ae99-b5c31a02a0ef"/>
    <xsd:element name="properties">
      <xsd:complexType>
        <xsd:sequence>
          <xsd:element name="documentManagement">
            <xsd:complexType>
              <xsd:all>
                <xsd:element ref="ns2:Date_x0020_of_x0020_Training"/>
                <xsd:element ref="ns2:Location_x0020_of_x0020_Training"/>
                <xsd:element ref="ns2:Account_x0020_Name_x0020__x0028__x0023__x0020_of_x0020_associates_x0029_"/>
                <xsd:element ref="ns2:Faculty_x0020_for_x0020_session"/>
                <xsd:element ref="ns2:L_x0026_D_x0020_SPoC_x0020__x0028_name_x0020__x0026__x0020_emp_x0020_id_x0029_"/>
              </xsd:all>
            </xsd:complexType>
          </xsd:element>
        </xsd:sequence>
      </xsd:complexType>
    </xsd:element>
  </xsd:schema>
  <xsd:schema xmlns:xsd="http://www.w3.org/2001/XMLSchema" xmlns:dms="http://schemas.microsoft.com/office/2006/documentManagement/types" targetNamespace="4c807bfb-90ac-47d0-ae99-b5c31a02a0ef" elementFormDefault="qualified">
    <xsd:import namespace="http://schemas.microsoft.com/office/2006/documentManagement/types"/>
    <xsd:element name="Date_x0020_of_x0020_Training" ma:index="8" ma:displayName="Date of Training" ma:format="DateOnly" ma:internalName="Date_x0020_of_x0020_Training">
      <xsd:simpleType>
        <xsd:restriction base="dms:DateTime"/>
      </xsd:simpleType>
    </xsd:element>
    <xsd:element name="Location_x0020_of_x0020_Training" ma:index="9" ma:displayName="Location of Training" ma:internalName="Location_x0020_of_x0020_Training">
      <xsd:simpleType>
        <xsd:restriction base="dms:Text">
          <xsd:maxLength value="255"/>
        </xsd:restriction>
      </xsd:simpleType>
    </xsd:element>
    <xsd:element name="Account_x0020_Name_x0020__x0028__x0023__x0020_of_x0020_associates_x0029_" ma:index="10" ma:displayName="Account Name (# of associates)" ma:internalName="Account_x0020_Name_x0020__x0028__x0023__x0020_of_x0020_associates_x0029_">
      <xsd:simpleType>
        <xsd:restriction base="dms:Note"/>
      </xsd:simpleType>
    </xsd:element>
    <xsd:element name="Faculty_x0020_for_x0020_session" ma:index="11" ma:displayName="Faculty for session" ma:internalName="Faculty_x0020_for_x0020_session">
      <xsd:simpleType>
        <xsd:restriction base="dms:Text">
          <xsd:maxLength value="255"/>
        </xsd:restriction>
      </xsd:simpleType>
    </xsd:element>
    <xsd:element name="L_x0026_D_x0020_SPoC_x0020__x0028_name_x0020__x0026__x0020_emp_x0020_id_x0029_" ma:index="12" ma:displayName="L&amp;D SPoC (name &amp; emp id)" ma:internalName="L_x0026_D_x0020_SPoC_x0020__x0028_name_x0020__x0026__x0020_emp_x0020_id_x0029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S.n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C157792-5F13-4605-B1A3-17230D7B9635}"/>
</file>

<file path=customXml/itemProps2.xml><?xml version="1.0" encoding="utf-8"?>
<ds:datastoreItem xmlns:ds="http://schemas.openxmlformats.org/officeDocument/2006/customXml" ds:itemID="{76E025AC-71FB-4835-9834-D410A6697FEC}"/>
</file>

<file path=customXml/itemProps3.xml><?xml version="1.0" encoding="utf-8"?>
<ds:datastoreItem xmlns:ds="http://schemas.openxmlformats.org/officeDocument/2006/customXml" ds:itemID="{F607BCBC-6C08-4BF0-8BDD-4EC7F5006A64}"/>
</file>

<file path=customXml/itemProps4.xml><?xml version="1.0" encoding="utf-8"?>
<ds:datastoreItem xmlns:ds="http://schemas.openxmlformats.org/officeDocument/2006/customXml" ds:itemID="{CAF1CBD3-F482-474E-97F9-4EAA2BE5538B}"/>
</file>

<file path=docProps/app.xml><?xml version="1.0" encoding="utf-8"?>
<Properties xmlns="http://schemas.openxmlformats.org/officeDocument/2006/extended-properties" xmlns:vt="http://schemas.openxmlformats.org/officeDocument/2006/docPropsVTypes">
  <Template>TCS_Presentation Template</Template>
  <TotalTime>9707</TotalTime>
  <Words>8600</Words>
  <Application>Microsoft Office PowerPoint</Application>
  <PresentationFormat>On-screen Show (4:3)</PresentationFormat>
  <Paragraphs>928</Paragraphs>
  <Slides>54</Slides>
  <Notes>50</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54</vt:i4>
      </vt:variant>
    </vt:vector>
  </HeadingPairs>
  <TitlesOfParts>
    <vt:vector size="61" baseType="lpstr">
      <vt:lpstr>TCS_Presentation Template</vt:lpstr>
      <vt:lpstr>Divider 1</vt:lpstr>
      <vt:lpstr>Divider 2</vt:lpstr>
      <vt:lpstr>Divider 3</vt:lpstr>
      <vt:lpstr>Thank You</vt:lpstr>
      <vt:lpstr>Thank You </vt:lpstr>
      <vt:lpstr>Worksheet</vt:lpstr>
      <vt:lpstr>Global Computer Platform MI</vt:lpstr>
      <vt:lpstr>Global Computer Platforms MI</vt:lpstr>
      <vt:lpstr>Global Computer Platforms MI Summary </vt:lpstr>
      <vt:lpstr>Global Computer Platforms MI</vt:lpstr>
      <vt:lpstr>Global Computer Platforms MI: Market Scenario Global Computer Hardware  </vt:lpstr>
      <vt:lpstr>Global Computer Platforms MI: Market Scenario Global Computer Hardware</vt:lpstr>
      <vt:lpstr>Global Computer Platforms MI: Market Scenario Global Computer Hardware</vt:lpstr>
      <vt:lpstr>Global Computer Platforms MI: Market Scenario  Worldwide PC market</vt:lpstr>
      <vt:lpstr>Global Computer Platforms MI: Market Scenario Hard Disk Drive Industry</vt:lpstr>
      <vt:lpstr>Global Computer Platforms MI: Market Scenario Hard Disk Drive Industry</vt:lpstr>
      <vt:lpstr>Global Computer Platforms MI: Market Overview Industry Value Chain</vt:lpstr>
      <vt:lpstr>Global Computer Platforms MI</vt:lpstr>
      <vt:lpstr>Global Computer Platforms MI: Competitive Landscape  Porter’s 5 Forces Analysis</vt:lpstr>
      <vt:lpstr>Global Computer Platforms MI: Competitive Landscape  Top 5 Vendors - PC</vt:lpstr>
      <vt:lpstr>Global Computer Platforms MI</vt:lpstr>
      <vt:lpstr>Global Computer Platforms MI: Contract Analysis Trends</vt:lpstr>
      <vt:lpstr>Global Computer Platforms MI: Contract Analysis Trends</vt:lpstr>
      <vt:lpstr>Global Computer Platforms MI: Contract Analysis Trends</vt:lpstr>
      <vt:lpstr>Global Computer Platforms MI: Contract Analysis Trends</vt:lpstr>
      <vt:lpstr>Slide 20</vt:lpstr>
      <vt:lpstr>Global Computer Platforms MI</vt:lpstr>
      <vt:lpstr>Slide 22</vt:lpstr>
      <vt:lpstr>Slide 23</vt:lpstr>
      <vt:lpstr>Slide 24</vt:lpstr>
      <vt:lpstr>Slide 25</vt:lpstr>
      <vt:lpstr>Slide 26</vt:lpstr>
      <vt:lpstr>Slide 27</vt:lpstr>
      <vt:lpstr>Slide 28</vt:lpstr>
      <vt:lpstr>Slide 29</vt:lpstr>
      <vt:lpstr>Global Computer Platforms MI</vt:lpstr>
      <vt:lpstr>Global Computer Platforms MI: Technology Trends Key Trends in Computer Platform Industry</vt:lpstr>
      <vt:lpstr>Slide 32</vt:lpstr>
      <vt:lpstr>Slide 33</vt:lpstr>
      <vt:lpstr>Slide 34</vt:lpstr>
      <vt:lpstr>Slide 35</vt:lpstr>
      <vt:lpstr>Slide 36</vt:lpstr>
      <vt:lpstr>Slide 37</vt:lpstr>
      <vt:lpstr>Slide 38</vt:lpstr>
      <vt:lpstr>Slide 39</vt:lpstr>
      <vt:lpstr>Slide 40</vt:lpstr>
      <vt:lpstr>Slide 41</vt:lpstr>
      <vt:lpstr>Global Computer Platforms MI</vt:lpstr>
      <vt:lpstr>Global Computer Platforms MI: Market Drivers  Growth Drivers &amp; Inhibitors</vt:lpstr>
      <vt:lpstr>Global Computer Platforms MI: Market Drivers  Key IT Drivers</vt:lpstr>
      <vt:lpstr>Global Computer Platforms MI: Market Drivers  Few IT Implementation Examples</vt:lpstr>
      <vt:lpstr>Global Computer Platforms MI</vt:lpstr>
      <vt:lpstr>Global Computer Platforms MI: Top 3 Market Players  HP</vt:lpstr>
      <vt:lpstr>Global Computer Platforms MI: Top 3 Market Players HP</vt:lpstr>
      <vt:lpstr>Global Computer Platforms MI: Top 3 Market Players Lenovo</vt:lpstr>
      <vt:lpstr>Global Computer Platforms MI: Top 3 Market Players Lenovo</vt:lpstr>
      <vt:lpstr>Global Computer Platforms MI: Top 3 Market Players Dell</vt:lpstr>
      <vt:lpstr>Global Computer Platforms MI: Top 3 Market Players Dell</vt:lpstr>
      <vt:lpstr>Global Computer Platforms MI Key Takeaways </vt:lpstr>
      <vt:lpstr>Slide 54</vt:lpstr>
    </vt:vector>
  </TitlesOfParts>
  <Company>TCS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HiTech_Computer Platforms_MI_July 2012</dc:title>
  <dc:creator>217773</dc:creator>
  <cp:lastModifiedBy>Swati</cp:lastModifiedBy>
  <cp:revision>1171</cp:revision>
  <dcterms:created xsi:type="dcterms:W3CDTF">2011-04-20T10:04:31Z</dcterms:created>
  <dcterms:modified xsi:type="dcterms:W3CDTF">2012-10-09T10:37:19Z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wnloadAssets">
    <vt:lpwstr/>
  </property>
  <property fmtid="{D5CDD505-2E9C-101B-9397-08002B2CF9AE}" pid="3" name="MarketingActivities">
    <vt:lpwstr>;#Presentations;#Market Intelligence;#</vt:lpwstr>
  </property>
  <property fmtid="{D5CDD505-2E9C-101B-9397-08002B2CF9AE}" pid="4" name="ContentType">
    <vt:lpwstr>Document</vt:lpwstr>
  </property>
  <property fmtid="{D5CDD505-2E9C-101B-9397-08002B2CF9AE}" pid="5" name="FileType">
    <vt:lpwstr>;#Presentations;#</vt:lpwstr>
  </property>
  <property fmtid="{D5CDD505-2E9C-101B-9397-08002B2CF9AE}" pid="6" name="CampaignType">
    <vt:lpwstr/>
  </property>
  <property fmtid="{D5CDD505-2E9C-101B-9397-08002B2CF9AE}" pid="7" name="ContentTypeId">
    <vt:lpwstr>0x010100BE45060CE068BC4D9C107CBFF4EE40CE</vt:lpwstr>
  </property>
  <property fmtid="{D5CDD505-2E9C-101B-9397-08002B2CF9AE}" pid="8" name="Region">
    <vt:lpwstr>Global</vt:lpwstr>
  </property>
  <property fmtid="{D5CDD505-2E9C-101B-9397-08002B2CF9AE}" pid="9" name="Services">
    <vt:lpwstr>IT Services</vt:lpwstr>
  </property>
  <property fmtid="{D5CDD505-2E9C-101B-9397-08002B2CF9AE}" pid="10" name="ResearchTracks">
    <vt:lpwstr>Industry Profiles</vt:lpwstr>
  </property>
  <property fmtid="{D5CDD505-2E9C-101B-9397-08002B2CF9AE}" pid="11" name="Verticals">
    <vt:lpwstr>HiTech</vt:lpwstr>
  </property>
</Properties>
</file>