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5.xml" ContentType="application/vnd.openxmlformats-officedocument.drawingml.chart+xml"/>
  <Override PartName="/ppt/notesSlides/notesSlide11.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3" r:id="rId6"/>
    <p:sldMasterId id="2147483694" r:id="rId7"/>
    <p:sldMasterId id="2147483705" r:id="rId8"/>
    <p:sldMasterId id="2147483730" r:id="rId9"/>
    <p:sldMasterId id="2147483734" r:id="rId10"/>
  </p:sldMasterIdLst>
  <p:notesMasterIdLst>
    <p:notesMasterId r:id="rId70"/>
  </p:notesMasterIdLst>
  <p:sldIdLst>
    <p:sldId id="256" r:id="rId11"/>
    <p:sldId id="453" r:id="rId12"/>
    <p:sldId id="460" r:id="rId13"/>
    <p:sldId id="514" r:id="rId14"/>
    <p:sldId id="516" r:id="rId15"/>
    <p:sldId id="535" r:id="rId16"/>
    <p:sldId id="536" r:id="rId17"/>
    <p:sldId id="537" r:id="rId18"/>
    <p:sldId id="517" r:id="rId19"/>
    <p:sldId id="518" r:id="rId20"/>
    <p:sldId id="519" r:id="rId21"/>
    <p:sldId id="542" r:id="rId22"/>
    <p:sldId id="543" r:id="rId23"/>
    <p:sldId id="520" r:id="rId24"/>
    <p:sldId id="521" r:id="rId25"/>
    <p:sldId id="538" r:id="rId26"/>
    <p:sldId id="539" r:id="rId27"/>
    <p:sldId id="544" r:id="rId28"/>
    <p:sldId id="523" r:id="rId29"/>
    <p:sldId id="524" r:id="rId30"/>
    <p:sldId id="525" r:id="rId31"/>
    <p:sldId id="540" r:id="rId32"/>
    <p:sldId id="541" r:id="rId33"/>
    <p:sldId id="545" r:id="rId34"/>
    <p:sldId id="471" r:id="rId35"/>
    <p:sldId id="472" r:id="rId36"/>
    <p:sldId id="475" r:id="rId37"/>
    <p:sldId id="495" r:id="rId38"/>
    <p:sldId id="497" r:id="rId39"/>
    <p:sldId id="496" r:id="rId40"/>
    <p:sldId id="498" r:id="rId41"/>
    <p:sldId id="499" r:id="rId42"/>
    <p:sldId id="484" r:id="rId43"/>
    <p:sldId id="389" r:id="rId44"/>
    <p:sldId id="477" r:id="rId45"/>
    <p:sldId id="396" r:id="rId46"/>
    <p:sldId id="393" r:id="rId47"/>
    <p:sldId id="547" r:id="rId48"/>
    <p:sldId id="501" r:id="rId49"/>
    <p:sldId id="551" r:id="rId50"/>
    <p:sldId id="530" r:id="rId51"/>
    <p:sldId id="548" r:id="rId52"/>
    <p:sldId id="549" r:id="rId53"/>
    <p:sldId id="500" r:id="rId54"/>
    <p:sldId id="481" r:id="rId55"/>
    <p:sldId id="552" r:id="rId56"/>
    <p:sldId id="480" r:id="rId57"/>
    <p:sldId id="553" r:id="rId58"/>
    <p:sldId id="478" r:id="rId59"/>
    <p:sldId id="502" r:id="rId60"/>
    <p:sldId id="503" r:id="rId61"/>
    <p:sldId id="559" r:id="rId62"/>
    <p:sldId id="506" r:id="rId63"/>
    <p:sldId id="554" r:id="rId64"/>
    <p:sldId id="555" r:id="rId65"/>
    <p:sldId id="556" r:id="rId66"/>
    <p:sldId id="558" r:id="rId67"/>
    <p:sldId id="557" r:id="rId68"/>
    <p:sldId id="531"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F0C6"/>
    <a:srgbClr val="69CF23"/>
    <a:srgbClr val="4C961A"/>
    <a:srgbClr val="499018"/>
    <a:srgbClr val="438317"/>
    <a:srgbClr val="19C3FF"/>
    <a:srgbClr val="BEE395"/>
    <a:srgbClr val="5BD4FF"/>
    <a:srgbClr val="7FDE3E"/>
    <a:srgbClr val="5DB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91252" autoAdjust="0"/>
  </p:normalViewPr>
  <p:slideViewPr>
    <p:cSldViewPr>
      <p:cViewPr varScale="1">
        <p:scale>
          <a:sx n="68" d="100"/>
          <a:sy n="68" d="100"/>
        </p:scale>
        <p:origin x="164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Documents%20and%20Settings\360125\Desktop\Market%20Research\MI\Archive\Hi%20Tech\Professional%20Services\Reports\Graphs\Graph.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Documents%20and%20Settings\360125\Desktop\Market%20Research\MI\Archive\Hi%20Tech\Professional%20Services\Reports\Graphs\Graph.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Documents%20and%20Settings\360125\Desktop\Market%20Research\MI\Archive\Hi%20Tech\Professional%20Services\Reports\Graphs\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773213\Desktop\MI_2014\PS\PS_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773213\Desktop\Proff%20serv%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Sheet1!$F$2</c:f>
              <c:strCache>
                <c:ptCount val="1"/>
                <c:pt idx="0">
                  <c:v>Market Value</c:v>
                </c:pt>
              </c:strCache>
            </c:strRef>
          </c:tx>
          <c:invertIfNegative val="0"/>
          <c:cat>
            <c:numRef>
              <c:f>Sheet1!$E$3:$E$7</c:f>
              <c:numCache>
                <c:formatCode>General</c:formatCode>
                <c:ptCount val="5"/>
                <c:pt idx="0">
                  <c:v>2008</c:v>
                </c:pt>
                <c:pt idx="1">
                  <c:v>2009</c:v>
                </c:pt>
                <c:pt idx="2">
                  <c:v>2010</c:v>
                </c:pt>
                <c:pt idx="3">
                  <c:v>2011</c:v>
                </c:pt>
                <c:pt idx="4">
                  <c:v>2012</c:v>
                </c:pt>
              </c:numCache>
            </c:numRef>
          </c:cat>
          <c:val>
            <c:numRef>
              <c:f>Sheet1!$F$3:$F$7</c:f>
              <c:numCache>
                <c:formatCode>General</c:formatCode>
                <c:ptCount val="5"/>
                <c:pt idx="0">
                  <c:v>355.8</c:v>
                </c:pt>
                <c:pt idx="1">
                  <c:v>350.7</c:v>
                </c:pt>
                <c:pt idx="2">
                  <c:v>362.3</c:v>
                </c:pt>
                <c:pt idx="3">
                  <c:v>382.1</c:v>
                </c:pt>
                <c:pt idx="4">
                  <c:v>396</c:v>
                </c:pt>
              </c:numCache>
            </c:numRef>
          </c:val>
        </c:ser>
        <c:dLbls>
          <c:showLegendKey val="0"/>
          <c:showVal val="0"/>
          <c:showCatName val="0"/>
          <c:showSerName val="0"/>
          <c:showPercent val="0"/>
          <c:showBubbleSize val="0"/>
        </c:dLbls>
        <c:gapWidth val="150"/>
        <c:axId val="4178272"/>
        <c:axId val="4178664"/>
      </c:barChart>
      <c:lineChart>
        <c:grouping val="standard"/>
        <c:varyColors val="0"/>
        <c:ser>
          <c:idx val="1"/>
          <c:order val="1"/>
          <c:tx>
            <c:strRef>
              <c:f>Sheet1!$G$2</c:f>
              <c:strCache>
                <c:ptCount val="1"/>
                <c:pt idx="0">
                  <c:v>Growth rate</c:v>
                </c:pt>
              </c:strCache>
            </c:strRef>
          </c:tx>
          <c:marker>
            <c:symbol val="none"/>
          </c:marker>
          <c:cat>
            <c:numRef>
              <c:f>Sheet1!$E$3:$E$7</c:f>
              <c:numCache>
                <c:formatCode>General</c:formatCode>
                <c:ptCount val="5"/>
                <c:pt idx="0">
                  <c:v>2008</c:v>
                </c:pt>
                <c:pt idx="1">
                  <c:v>2009</c:v>
                </c:pt>
                <c:pt idx="2">
                  <c:v>2010</c:v>
                </c:pt>
                <c:pt idx="3">
                  <c:v>2011</c:v>
                </c:pt>
                <c:pt idx="4">
                  <c:v>2012</c:v>
                </c:pt>
              </c:numCache>
            </c:numRef>
          </c:cat>
          <c:val>
            <c:numRef>
              <c:f>Sheet1!$G$3:$G$7</c:f>
              <c:numCache>
                <c:formatCode>0.00%</c:formatCode>
                <c:ptCount val="5"/>
                <c:pt idx="1">
                  <c:v>-1.4000000000000005E-2</c:v>
                </c:pt>
                <c:pt idx="2">
                  <c:v>3.3000000000000002E-2</c:v>
                </c:pt>
                <c:pt idx="3">
                  <c:v>5.5000000000000132E-2</c:v>
                </c:pt>
                <c:pt idx="4">
                  <c:v>3.6000000000000136E-2</c:v>
                </c:pt>
              </c:numCache>
            </c:numRef>
          </c:val>
          <c:smooth val="0"/>
        </c:ser>
        <c:dLbls>
          <c:showLegendKey val="0"/>
          <c:showVal val="0"/>
          <c:showCatName val="0"/>
          <c:showSerName val="0"/>
          <c:showPercent val="0"/>
          <c:showBubbleSize val="0"/>
        </c:dLbls>
        <c:marker val="1"/>
        <c:smooth val="0"/>
        <c:axId val="4179448"/>
        <c:axId val="4179056"/>
      </c:lineChart>
      <c:catAx>
        <c:axId val="4178272"/>
        <c:scaling>
          <c:orientation val="minMax"/>
        </c:scaling>
        <c:delete val="0"/>
        <c:axPos val="b"/>
        <c:numFmt formatCode="General" sourceLinked="1"/>
        <c:majorTickMark val="out"/>
        <c:minorTickMark val="none"/>
        <c:tickLblPos val="nextTo"/>
        <c:crossAx val="4178664"/>
        <c:crosses val="autoZero"/>
        <c:auto val="1"/>
        <c:lblAlgn val="ctr"/>
        <c:lblOffset val="100"/>
        <c:noMultiLvlLbl val="0"/>
      </c:catAx>
      <c:valAx>
        <c:axId val="4178664"/>
        <c:scaling>
          <c:orientation val="minMax"/>
        </c:scaling>
        <c:delete val="0"/>
        <c:axPos val="l"/>
        <c:majorGridlines>
          <c:spPr>
            <a:ln w="9525" cap="flat" cmpd="sng" algn="ctr">
              <a:solidFill>
                <a:schemeClr val="accent1">
                  <a:shade val="95000"/>
                  <a:satMod val="105000"/>
                </a:schemeClr>
              </a:solidFill>
              <a:prstDash val="solid"/>
            </a:ln>
            <a:effectLst/>
          </c:spPr>
        </c:majorGridlines>
        <c:numFmt formatCode="General" sourceLinked="1"/>
        <c:majorTickMark val="out"/>
        <c:minorTickMark val="none"/>
        <c:tickLblPos val="nextTo"/>
        <c:crossAx val="4178272"/>
        <c:crosses val="autoZero"/>
        <c:crossBetween val="between"/>
      </c:valAx>
      <c:valAx>
        <c:axId val="4179056"/>
        <c:scaling>
          <c:orientation val="minMax"/>
        </c:scaling>
        <c:delete val="0"/>
        <c:axPos val="r"/>
        <c:numFmt formatCode="0.00%" sourceLinked="1"/>
        <c:majorTickMark val="out"/>
        <c:minorTickMark val="none"/>
        <c:tickLblPos val="nextTo"/>
        <c:crossAx val="4179448"/>
        <c:crosses val="max"/>
        <c:crossBetween val="between"/>
      </c:valAx>
      <c:catAx>
        <c:axId val="4179448"/>
        <c:scaling>
          <c:orientation val="minMax"/>
        </c:scaling>
        <c:delete val="1"/>
        <c:axPos val="b"/>
        <c:numFmt formatCode="General" sourceLinked="1"/>
        <c:majorTickMark val="out"/>
        <c:minorTickMark val="none"/>
        <c:tickLblPos val="none"/>
        <c:crossAx val="4179056"/>
        <c:crosses val="autoZero"/>
        <c:auto val="1"/>
        <c:lblAlgn val="ctr"/>
        <c:lblOffset val="100"/>
        <c:noMultiLvlLbl val="0"/>
      </c:catAx>
    </c:plotArea>
    <c:legend>
      <c:legendPos val="r"/>
      <c:layout>
        <c:manualLayout>
          <c:xMode val="edge"/>
          <c:yMode val="edge"/>
          <c:x val="0.81858030766987522"/>
          <c:y val="0.43150411596277893"/>
          <c:w val="0.17250510352872578"/>
          <c:h val="0.4082528998391333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Sheet4!$C$3</c:f>
              <c:strCache>
                <c:ptCount val="1"/>
                <c:pt idx="0">
                  <c:v>$ billion  </c:v>
                </c:pt>
              </c:strCache>
            </c:strRef>
          </c:tx>
          <c:invertIfNegative val="0"/>
          <c:cat>
            <c:numRef>
              <c:f>Sheet4!$B$4:$B$8</c:f>
              <c:numCache>
                <c:formatCode>General</c:formatCode>
                <c:ptCount val="5"/>
                <c:pt idx="0">
                  <c:v>2008</c:v>
                </c:pt>
                <c:pt idx="1">
                  <c:v>2009</c:v>
                </c:pt>
                <c:pt idx="2">
                  <c:v>2010</c:v>
                </c:pt>
                <c:pt idx="3">
                  <c:v>2011</c:v>
                </c:pt>
                <c:pt idx="4">
                  <c:v>2012</c:v>
                </c:pt>
              </c:numCache>
            </c:numRef>
          </c:cat>
          <c:val>
            <c:numRef>
              <c:f>Sheet4!$C$4:$C$8</c:f>
              <c:numCache>
                <c:formatCode>General</c:formatCode>
                <c:ptCount val="5"/>
                <c:pt idx="0">
                  <c:v>394.1</c:v>
                </c:pt>
                <c:pt idx="1">
                  <c:v>317.3</c:v>
                </c:pt>
                <c:pt idx="2">
                  <c:v>343.4</c:v>
                </c:pt>
                <c:pt idx="3">
                  <c:v>378.7</c:v>
                </c:pt>
                <c:pt idx="4">
                  <c:v>389.2</c:v>
                </c:pt>
              </c:numCache>
            </c:numRef>
          </c:val>
        </c:ser>
        <c:dLbls>
          <c:showLegendKey val="0"/>
          <c:showVal val="0"/>
          <c:showCatName val="0"/>
          <c:showSerName val="0"/>
          <c:showPercent val="0"/>
          <c:showBubbleSize val="0"/>
        </c:dLbls>
        <c:gapWidth val="150"/>
        <c:axId val="366759640"/>
        <c:axId val="366760032"/>
      </c:barChart>
      <c:lineChart>
        <c:grouping val="standard"/>
        <c:varyColors val="0"/>
        <c:ser>
          <c:idx val="1"/>
          <c:order val="1"/>
          <c:tx>
            <c:strRef>
              <c:f>Sheet4!$D$3</c:f>
              <c:strCache>
                <c:ptCount val="1"/>
                <c:pt idx="0">
                  <c:v>% Growth  </c:v>
                </c:pt>
              </c:strCache>
            </c:strRef>
          </c:tx>
          <c:marker>
            <c:symbol val="none"/>
          </c:marker>
          <c:cat>
            <c:numRef>
              <c:f>Sheet4!$B$4:$B$8</c:f>
              <c:numCache>
                <c:formatCode>General</c:formatCode>
                <c:ptCount val="5"/>
                <c:pt idx="0">
                  <c:v>2008</c:v>
                </c:pt>
                <c:pt idx="1">
                  <c:v>2009</c:v>
                </c:pt>
                <c:pt idx="2">
                  <c:v>2010</c:v>
                </c:pt>
                <c:pt idx="3">
                  <c:v>2011</c:v>
                </c:pt>
                <c:pt idx="4">
                  <c:v>2012</c:v>
                </c:pt>
              </c:numCache>
            </c:numRef>
          </c:cat>
          <c:val>
            <c:numRef>
              <c:f>Sheet4!$D$4:$D$8</c:f>
              <c:numCache>
                <c:formatCode>General</c:formatCode>
                <c:ptCount val="5"/>
                <c:pt idx="1">
                  <c:v>-19.5</c:v>
                </c:pt>
                <c:pt idx="2">
                  <c:v>8.2000000000000011</c:v>
                </c:pt>
                <c:pt idx="3">
                  <c:v>10.1</c:v>
                </c:pt>
                <c:pt idx="4">
                  <c:v>2.9</c:v>
                </c:pt>
              </c:numCache>
            </c:numRef>
          </c:val>
          <c:smooth val="0"/>
        </c:ser>
        <c:dLbls>
          <c:showLegendKey val="0"/>
          <c:showVal val="0"/>
          <c:showCatName val="0"/>
          <c:showSerName val="0"/>
          <c:showPercent val="0"/>
          <c:showBubbleSize val="0"/>
        </c:dLbls>
        <c:marker val="1"/>
        <c:smooth val="0"/>
        <c:axId val="385522856"/>
        <c:axId val="385522464"/>
      </c:lineChart>
      <c:catAx>
        <c:axId val="366759640"/>
        <c:scaling>
          <c:orientation val="minMax"/>
        </c:scaling>
        <c:delete val="0"/>
        <c:axPos val="b"/>
        <c:numFmt formatCode="General" sourceLinked="1"/>
        <c:majorTickMark val="out"/>
        <c:minorTickMark val="none"/>
        <c:tickLblPos val="nextTo"/>
        <c:crossAx val="366760032"/>
        <c:crosses val="autoZero"/>
        <c:auto val="1"/>
        <c:lblAlgn val="ctr"/>
        <c:lblOffset val="100"/>
        <c:noMultiLvlLbl val="0"/>
      </c:catAx>
      <c:valAx>
        <c:axId val="366760032"/>
        <c:scaling>
          <c:orientation val="minMax"/>
        </c:scaling>
        <c:delete val="0"/>
        <c:axPos val="l"/>
        <c:majorGridlines/>
        <c:numFmt formatCode="General" sourceLinked="1"/>
        <c:majorTickMark val="out"/>
        <c:minorTickMark val="none"/>
        <c:tickLblPos val="nextTo"/>
        <c:crossAx val="366759640"/>
        <c:crosses val="autoZero"/>
        <c:crossBetween val="between"/>
      </c:valAx>
      <c:valAx>
        <c:axId val="385522464"/>
        <c:scaling>
          <c:orientation val="minMax"/>
        </c:scaling>
        <c:delete val="0"/>
        <c:axPos val="r"/>
        <c:numFmt formatCode="General" sourceLinked="1"/>
        <c:majorTickMark val="out"/>
        <c:minorTickMark val="none"/>
        <c:tickLblPos val="nextTo"/>
        <c:crossAx val="385522856"/>
        <c:crosses val="max"/>
        <c:crossBetween val="between"/>
      </c:valAx>
      <c:catAx>
        <c:axId val="385522856"/>
        <c:scaling>
          <c:orientation val="minMax"/>
        </c:scaling>
        <c:delete val="1"/>
        <c:axPos val="b"/>
        <c:numFmt formatCode="General" sourceLinked="1"/>
        <c:majorTickMark val="out"/>
        <c:minorTickMark val="none"/>
        <c:tickLblPos val="none"/>
        <c:crossAx val="385522464"/>
        <c:crosses val="autoZero"/>
        <c:auto val="1"/>
        <c:lblAlgn val="ctr"/>
        <c:lblOffset val="100"/>
        <c:noMultiLvlLbl val="0"/>
      </c:catAx>
    </c:plotArea>
    <c:legend>
      <c:legendPos val="r"/>
      <c:layout>
        <c:manualLayout>
          <c:xMode val="edge"/>
          <c:yMode val="edge"/>
          <c:x val="0.85016745394489046"/>
          <c:y val="0.3995062099386868"/>
          <c:w val="0.13791901204595874"/>
          <c:h val="0.25988252545235602"/>
        </c:manualLayout>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857331525847034E-2"/>
          <c:y val="5.4184438865252961E-2"/>
          <c:w val="0.59641286019441886"/>
          <c:h val="0.82741422316309265"/>
        </c:manualLayout>
      </c:layout>
      <c:barChart>
        <c:barDir val="col"/>
        <c:grouping val="clustered"/>
        <c:varyColors val="0"/>
        <c:ser>
          <c:idx val="0"/>
          <c:order val="0"/>
          <c:tx>
            <c:strRef>
              <c:f>Sheet4!$K$4</c:f>
              <c:strCache>
                <c:ptCount val="1"/>
                <c:pt idx="0">
                  <c:v>Thousand temporary stuff as FTE </c:v>
                </c:pt>
              </c:strCache>
            </c:strRef>
          </c:tx>
          <c:invertIfNegative val="0"/>
          <c:cat>
            <c:numRef>
              <c:f>Sheet4!$J$5:$J$9</c:f>
              <c:numCache>
                <c:formatCode>General</c:formatCode>
                <c:ptCount val="5"/>
                <c:pt idx="0">
                  <c:v>2008</c:v>
                </c:pt>
                <c:pt idx="1">
                  <c:v>2009</c:v>
                </c:pt>
                <c:pt idx="2">
                  <c:v>2010</c:v>
                </c:pt>
                <c:pt idx="3">
                  <c:v>2011</c:v>
                </c:pt>
                <c:pt idx="4">
                  <c:v>2012</c:v>
                </c:pt>
              </c:numCache>
            </c:numRef>
          </c:cat>
          <c:val>
            <c:numRef>
              <c:f>Sheet4!$K$5:$K$9</c:f>
              <c:numCache>
                <c:formatCode>General</c:formatCode>
                <c:ptCount val="5"/>
                <c:pt idx="0">
                  <c:v>17574.099999999919</c:v>
                </c:pt>
                <c:pt idx="1">
                  <c:v>16116.5</c:v>
                </c:pt>
                <c:pt idx="2">
                  <c:v>18447.5</c:v>
                </c:pt>
                <c:pt idx="3">
                  <c:v>20798.2</c:v>
                </c:pt>
                <c:pt idx="4">
                  <c:v>22524.2</c:v>
                </c:pt>
              </c:numCache>
            </c:numRef>
          </c:val>
        </c:ser>
        <c:dLbls>
          <c:showLegendKey val="0"/>
          <c:showVal val="0"/>
          <c:showCatName val="0"/>
          <c:showSerName val="0"/>
          <c:showPercent val="0"/>
          <c:showBubbleSize val="0"/>
        </c:dLbls>
        <c:gapWidth val="150"/>
        <c:axId val="385523640"/>
        <c:axId val="385524032"/>
      </c:barChart>
      <c:lineChart>
        <c:grouping val="standard"/>
        <c:varyColors val="0"/>
        <c:ser>
          <c:idx val="1"/>
          <c:order val="1"/>
          <c:tx>
            <c:strRef>
              <c:f>Sheet4!$L$4</c:f>
              <c:strCache>
                <c:ptCount val="1"/>
                <c:pt idx="0">
                  <c:v>% Growth  </c:v>
                </c:pt>
              </c:strCache>
            </c:strRef>
          </c:tx>
          <c:marker>
            <c:symbol val="none"/>
          </c:marker>
          <c:cat>
            <c:numRef>
              <c:f>Sheet4!$J$5:$J$9</c:f>
              <c:numCache>
                <c:formatCode>General</c:formatCode>
                <c:ptCount val="5"/>
                <c:pt idx="0">
                  <c:v>2008</c:v>
                </c:pt>
                <c:pt idx="1">
                  <c:v>2009</c:v>
                </c:pt>
                <c:pt idx="2">
                  <c:v>2010</c:v>
                </c:pt>
                <c:pt idx="3">
                  <c:v>2011</c:v>
                </c:pt>
                <c:pt idx="4">
                  <c:v>2012</c:v>
                </c:pt>
              </c:numCache>
            </c:numRef>
          </c:cat>
          <c:val>
            <c:numRef>
              <c:f>Sheet4!$L$5:$L$9</c:f>
              <c:numCache>
                <c:formatCode>General</c:formatCode>
                <c:ptCount val="5"/>
                <c:pt idx="1">
                  <c:v>-8.3000000000000007</c:v>
                </c:pt>
                <c:pt idx="2">
                  <c:v>14.5</c:v>
                </c:pt>
                <c:pt idx="3">
                  <c:v>12.7</c:v>
                </c:pt>
                <c:pt idx="4">
                  <c:v>8.3000000000000007</c:v>
                </c:pt>
              </c:numCache>
            </c:numRef>
          </c:val>
          <c:smooth val="0"/>
        </c:ser>
        <c:dLbls>
          <c:showLegendKey val="0"/>
          <c:showVal val="0"/>
          <c:showCatName val="0"/>
          <c:showSerName val="0"/>
          <c:showPercent val="0"/>
          <c:showBubbleSize val="0"/>
        </c:dLbls>
        <c:marker val="1"/>
        <c:smooth val="0"/>
        <c:axId val="385524816"/>
        <c:axId val="385524424"/>
      </c:lineChart>
      <c:catAx>
        <c:axId val="385523640"/>
        <c:scaling>
          <c:orientation val="minMax"/>
        </c:scaling>
        <c:delete val="0"/>
        <c:axPos val="b"/>
        <c:numFmt formatCode="General" sourceLinked="1"/>
        <c:majorTickMark val="out"/>
        <c:minorTickMark val="none"/>
        <c:tickLblPos val="nextTo"/>
        <c:crossAx val="385524032"/>
        <c:crosses val="autoZero"/>
        <c:auto val="1"/>
        <c:lblAlgn val="ctr"/>
        <c:lblOffset val="100"/>
        <c:noMultiLvlLbl val="0"/>
      </c:catAx>
      <c:valAx>
        <c:axId val="385524032"/>
        <c:scaling>
          <c:orientation val="minMax"/>
        </c:scaling>
        <c:delete val="0"/>
        <c:axPos val="l"/>
        <c:majorGridlines/>
        <c:numFmt formatCode="General" sourceLinked="1"/>
        <c:majorTickMark val="out"/>
        <c:minorTickMark val="none"/>
        <c:tickLblPos val="nextTo"/>
        <c:crossAx val="385523640"/>
        <c:crosses val="autoZero"/>
        <c:crossBetween val="between"/>
      </c:valAx>
      <c:valAx>
        <c:axId val="385524424"/>
        <c:scaling>
          <c:orientation val="minMax"/>
        </c:scaling>
        <c:delete val="0"/>
        <c:axPos val="r"/>
        <c:numFmt formatCode="General" sourceLinked="1"/>
        <c:majorTickMark val="out"/>
        <c:minorTickMark val="none"/>
        <c:tickLblPos val="nextTo"/>
        <c:crossAx val="385524816"/>
        <c:crosses val="max"/>
        <c:crossBetween val="between"/>
      </c:valAx>
      <c:catAx>
        <c:axId val="385524816"/>
        <c:scaling>
          <c:orientation val="minMax"/>
        </c:scaling>
        <c:delete val="1"/>
        <c:axPos val="b"/>
        <c:numFmt formatCode="General" sourceLinked="1"/>
        <c:majorTickMark val="out"/>
        <c:minorTickMark val="none"/>
        <c:tickLblPos val="none"/>
        <c:crossAx val="385524424"/>
        <c:crosses val="autoZero"/>
        <c:auto val="1"/>
        <c:lblAlgn val="ctr"/>
        <c:lblOffset val="100"/>
        <c:noMultiLvlLbl val="0"/>
      </c:catAx>
    </c:plotArea>
    <c:legend>
      <c:legendPos val="r"/>
      <c:layout>
        <c:manualLayout>
          <c:xMode val="edge"/>
          <c:yMode val="edge"/>
          <c:x val="0.76622056053106713"/>
          <c:y val="0.36145287214373084"/>
          <c:w val="0.22079416378317998"/>
          <c:h val="0.27709386784970175"/>
        </c:manualLayout>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293963254593266E-2"/>
          <c:y val="5.3791077303977412E-2"/>
          <c:w val="0.69718985126859634"/>
          <c:h val="0.82866714027457933"/>
        </c:manualLayout>
      </c:layout>
      <c:barChart>
        <c:barDir val="col"/>
        <c:grouping val="clustered"/>
        <c:varyColors val="0"/>
        <c:ser>
          <c:idx val="0"/>
          <c:order val="0"/>
          <c:tx>
            <c:strRef>
              <c:f>Sheet4!$T$4</c:f>
              <c:strCache>
                <c:ptCount val="1"/>
                <c:pt idx="0">
                  <c:v>$ billion  </c:v>
                </c:pt>
              </c:strCache>
            </c:strRef>
          </c:tx>
          <c:invertIfNegative val="0"/>
          <c:cat>
            <c:numRef>
              <c:f>Sheet4!$S$5:$S$10</c:f>
              <c:numCache>
                <c:formatCode>General</c:formatCode>
                <c:ptCount val="6"/>
                <c:pt idx="0">
                  <c:v>2012</c:v>
                </c:pt>
                <c:pt idx="1">
                  <c:v>2013</c:v>
                </c:pt>
                <c:pt idx="2">
                  <c:v>2014</c:v>
                </c:pt>
                <c:pt idx="3">
                  <c:v>2015</c:v>
                </c:pt>
                <c:pt idx="4">
                  <c:v>2016</c:v>
                </c:pt>
                <c:pt idx="5">
                  <c:v>2017</c:v>
                </c:pt>
              </c:numCache>
            </c:numRef>
          </c:cat>
          <c:val>
            <c:numRef>
              <c:f>Sheet4!$T$5:$T$10</c:f>
              <c:numCache>
                <c:formatCode>General</c:formatCode>
                <c:ptCount val="6"/>
                <c:pt idx="0">
                  <c:v>389.2</c:v>
                </c:pt>
                <c:pt idx="1">
                  <c:v>412.2</c:v>
                </c:pt>
                <c:pt idx="2">
                  <c:v>432.3</c:v>
                </c:pt>
                <c:pt idx="3">
                  <c:v>454.6</c:v>
                </c:pt>
                <c:pt idx="4">
                  <c:v>478.9</c:v>
                </c:pt>
                <c:pt idx="5">
                  <c:v>504.1</c:v>
                </c:pt>
              </c:numCache>
            </c:numRef>
          </c:val>
        </c:ser>
        <c:dLbls>
          <c:showLegendKey val="0"/>
          <c:showVal val="0"/>
          <c:showCatName val="0"/>
          <c:showSerName val="0"/>
          <c:showPercent val="0"/>
          <c:showBubbleSize val="0"/>
        </c:dLbls>
        <c:gapWidth val="150"/>
        <c:axId val="385525600"/>
        <c:axId val="385525992"/>
      </c:barChart>
      <c:lineChart>
        <c:grouping val="standard"/>
        <c:varyColors val="0"/>
        <c:ser>
          <c:idx val="1"/>
          <c:order val="1"/>
          <c:tx>
            <c:strRef>
              <c:f>Sheet4!$U$4</c:f>
              <c:strCache>
                <c:ptCount val="1"/>
                <c:pt idx="0">
                  <c:v>Growth(%) </c:v>
                </c:pt>
              </c:strCache>
            </c:strRef>
          </c:tx>
          <c:marker>
            <c:symbol val="none"/>
          </c:marker>
          <c:cat>
            <c:numRef>
              <c:f>Sheet4!$S$5:$S$10</c:f>
              <c:numCache>
                <c:formatCode>General</c:formatCode>
                <c:ptCount val="6"/>
                <c:pt idx="0">
                  <c:v>2012</c:v>
                </c:pt>
                <c:pt idx="1">
                  <c:v>2013</c:v>
                </c:pt>
                <c:pt idx="2">
                  <c:v>2014</c:v>
                </c:pt>
                <c:pt idx="3">
                  <c:v>2015</c:v>
                </c:pt>
                <c:pt idx="4">
                  <c:v>2016</c:v>
                </c:pt>
                <c:pt idx="5">
                  <c:v>2017</c:v>
                </c:pt>
              </c:numCache>
            </c:numRef>
          </c:cat>
          <c:val>
            <c:numRef>
              <c:f>Sheet4!$U$5:$U$10</c:f>
              <c:numCache>
                <c:formatCode>General</c:formatCode>
                <c:ptCount val="6"/>
                <c:pt idx="0">
                  <c:v>2.9</c:v>
                </c:pt>
                <c:pt idx="1">
                  <c:v>5.9</c:v>
                </c:pt>
                <c:pt idx="2">
                  <c:v>4.9000000000000004</c:v>
                </c:pt>
                <c:pt idx="3">
                  <c:v>5.2</c:v>
                </c:pt>
                <c:pt idx="4">
                  <c:v>5.3</c:v>
                </c:pt>
                <c:pt idx="5">
                  <c:v>5.3</c:v>
                </c:pt>
              </c:numCache>
            </c:numRef>
          </c:val>
          <c:smooth val="0"/>
        </c:ser>
        <c:dLbls>
          <c:showLegendKey val="0"/>
          <c:showVal val="0"/>
          <c:showCatName val="0"/>
          <c:showSerName val="0"/>
          <c:showPercent val="0"/>
          <c:showBubbleSize val="0"/>
        </c:dLbls>
        <c:marker val="1"/>
        <c:smooth val="0"/>
        <c:axId val="385679600"/>
        <c:axId val="385679208"/>
      </c:lineChart>
      <c:catAx>
        <c:axId val="385525600"/>
        <c:scaling>
          <c:orientation val="minMax"/>
        </c:scaling>
        <c:delete val="0"/>
        <c:axPos val="b"/>
        <c:numFmt formatCode="General" sourceLinked="1"/>
        <c:majorTickMark val="out"/>
        <c:minorTickMark val="none"/>
        <c:tickLblPos val="nextTo"/>
        <c:crossAx val="385525992"/>
        <c:crosses val="autoZero"/>
        <c:auto val="1"/>
        <c:lblAlgn val="ctr"/>
        <c:lblOffset val="100"/>
        <c:noMultiLvlLbl val="0"/>
      </c:catAx>
      <c:valAx>
        <c:axId val="385525992"/>
        <c:scaling>
          <c:orientation val="minMax"/>
        </c:scaling>
        <c:delete val="0"/>
        <c:axPos val="l"/>
        <c:majorGridlines/>
        <c:numFmt formatCode="General" sourceLinked="1"/>
        <c:majorTickMark val="out"/>
        <c:minorTickMark val="none"/>
        <c:tickLblPos val="nextTo"/>
        <c:crossAx val="385525600"/>
        <c:crosses val="autoZero"/>
        <c:crossBetween val="between"/>
      </c:valAx>
      <c:valAx>
        <c:axId val="385679208"/>
        <c:scaling>
          <c:orientation val="minMax"/>
        </c:scaling>
        <c:delete val="0"/>
        <c:axPos val="r"/>
        <c:numFmt formatCode="General" sourceLinked="1"/>
        <c:majorTickMark val="out"/>
        <c:minorTickMark val="none"/>
        <c:tickLblPos val="nextTo"/>
        <c:crossAx val="385679600"/>
        <c:crosses val="max"/>
        <c:crossBetween val="between"/>
      </c:valAx>
      <c:catAx>
        <c:axId val="385679600"/>
        <c:scaling>
          <c:orientation val="minMax"/>
        </c:scaling>
        <c:delete val="1"/>
        <c:axPos val="b"/>
        <c:numFmt formatCode="General" sourceLinked="1"/>
        <c:majorTickMark val="out"/>
        <c:minorTickMark val="none"/>
        <c:tickLblPos val="none"/>
        <c:crossAx val="385679208"/>
        <c:crosses val="autoZero"/>
        <c:auto val="1"/>
        <c:lblAlgn val="ctr"/>
        <c:lblOffset val="100"/>
        <c:noMultiLvlLbl val="0"/>
      </c:catAx>
    </c:plotArea>
    <c:legend>
      <c:legendPos val="r"/>
      <c:layout>
        <c:manualLayout>
          <c:xMode val="edge"/>
          <c:yMode val="edge"/>
          <c:x val="0.8400754462368939"/>
          <c:y val="0.41655894974558128"/>
          <c:w val="0.14325778357171276"/>
          <c:h val="0.22175716543279941"/>
        </c:manualLayout>
      </c:layout>
      <c:overlay val="0"/>
      <c:txPr>
        <a:bodyPr/>
        <a:lstStyle/>
        <a:p>
          <a:pPr>
            <a:defRPr sz="1000"/>
          </a:pPr>
          <a:endParaRPr lang="en-US"/>
        </a:p>
      </c:txPr>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100">
                <a:latin typeface="Calibri" pitchFamily="34" charset="0"/>
                <a:cs typeface="Calibri" pitchFamily="34" charset="0"/>
              </a:defRPr>
            </a:pPr>
            <a:r>
              <a:rPr lang="en-US" sz="1100" dirty="0" smtClean="0">
                <a:latin typeface="Calibri" pitchFamily="34" charset="0"/>
                <a:cs typeface="Calibri" pitchFamily="34" charset="0"/>
              </a:rPr>
              <a:t>Geography wise Market</a:t>
            </a:r>
            <a:r>
              <a:rPr lang="en-US" sz="1100" baseline="0" dirty="0" smtClean="0">
                <a:latin typeface="Calibri" pitchFamily="34" charset="0"/>
                <a:cs typeface="Calibri" pitchFamily="34" charset="0"/>
              </a:rPr>
              <a:t> Share in </a:t>
            </a:r>
            <a:r>
              <a:rPr lang="en-US" sz="1100" dirty="0" smtClean="0">
                <a:latin typeface="Calibri" pitchFamily="34" charset="0"/>
                <a:cs typeface="Calibri" pitchFamily="34" charset="0"/>
              </a:rPr>
              <a:t>$ </a:t>
            </a:r>
            <a:r>
              <a:rPr lang="en-US" sz="1100" dirty="0">
                <a:latin typeface="Calibri" pitchFamily="34" charset="0"/>
                <a:cs typeface="Calibri" pitchFamily="34" charset="0"/>
              </a:rPr>
              <a:t>billion (2012) </a:t>
            </a:r>
          </a:p>
        </c:rich>
      </c:tx>
      <c:overlay val="0"/>
    </c:title>
    <c:autoTitleDeleted val="0"/>
    <c:plotArea>
      <c:layout>
        <c:manualLayout>
          <c:layoutTarget val="inner"/>
          <c:xMode val="edge"/>
          <c:yMode val="edge"/>
          <c:x val="0.24993645460972597"/>
          <c:y val="0.2417273737906494"/>
          <c:w val="0.2913075051479509"/>
          <c:h val="0.74838499883014042"/>
        </c:manualLayout>
      </c:layout>
      <c:pieChart>
        <c:varyColors val="1"/>
        <c:ser>
          <c:idx val="0"/>
          <c:order val="0"/>
          <c:tx>
            <c:strRef>
              <c:f>Sheet4!$AQ$5</c:f>
              <c:strCache>
                <c:ptCount val="1"/>
                <c:pt idx="0">
                  <c:v>$ billion (2012) </c:v>
                </c:pt>
              </c:strCache>
            </c:strRef>
          </c:tx>
          <c:explosion val="25"/>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Sheet4!$AP$6:$AP$9</c:f>
              <c:strCache>
                <c:ptCount val="4"/>
                <c:pt idx="0">
                  <c:v>Americas </c:v>
                </c:pt>
                <c:pt idx="1">
                  <c:v>Europe </c:v>
                </c:pt>
                <c:pt idx="2">
                  <c:v>Asia-Pacific </c:v>
                </c:pt>
                <c:pt idx="3">
                  <c:v>Middle East &amp; Africa </c:v>
                </c:pt>
              </c:strCache>
            </c:strRef>
          </c:cat>
          <c:val>
            <c:numRef>
              <c:f>Sheet4!$AQ$6:$AQ$9</c:f>
              <c:numCache>
                <c:formatCode>General</c:formatCode>
                <c:ptCount val="4"/>
                <c:pt idx="0">
                  <c:v>144.9</c:v>
                </c:pt>
                <c:pt idx="1">
                  <c:v>145.69999999999999</c:v>
                </c:pt>
                <c:pt idx="2">
                  <c:v>82.8</c:v>
                </c:pt>
                <c:pt idx="3">
                  <c:v>15.8</c:v>
                </c:pt>
              </c:numCache>
            </c:numRef>
          </c:val>
        </c:ser>
        <c:dLbls>
          <c:showLegendKey val="0"/>
          <c:showVal val="0"/>
          <c:showCatName val="0"/>
          <c:showSerName val="0"/>
          <c:showPercent val="1"/>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59082438033702"/>
          <c:y val="5.473479483463449E-2"/>
          <c:w val="0.60174458671100561"/>
          <c:h val="0.82566125470015961"/>
        </c:manualLayout>
      </c:layout>
      <c:barChart>
        <c:barDir val="col"/>
        <c:grouping val="clustered"/>
        <c:varyColors val="0"/>
        <c:ser>
          <c:idx val="0"/>
          <c:order val="0"/>
          <c:tx>
            <c:strRef>
              <c:f>Sheet4!$AE$4</c:f>
              <c:strCache>
                <c:ptCount val="1"/>
                <c:pt idx="0">
                  <c:v>Thousand temporary stuff as FTE </c:v>
                </c:pt>
              </c:strCache>
            </c:strRef>
          </c:tx>
          <c:invertIfNegative val="0"/>
          <c:cat>
            <c:numRef>
              <c:f>Sheet4!$AD$5:$AD$10</c:f>
              <c:numCache>
                <c:formatCode>General</c:formatCode>
                <c:ptCount val="6"/>
                <c:pt idx="0">
                  <c:v>2012</c:v>
                </c:pt>
                <c:pt idx="1">
                  <c:v>2013</c:v>
                </c:pt>
                <c:pt idx="2">
                  <c:v>2014</c:v>
                </c:pt>
                <c:pt idx="3">
                  <c:v>2015</c:v>
                </c:pt>
                <c:pt idx="4">
                  <c:v>2016</c:v>
                </c:pt>
                <c:pt idx="5">
                  <c:v>2017</c:v>
                </c:pt>
              </c:numCache>
            </c:numRef>
          </c:cat>
          <c:val>
            <c:numRef>
              <c:f>Sheet4!$AE$5:$AE$10</c:f>
              <c:numCache>
                <c:formatCode>General</c:formatCode>
                <c:ptCount val="6"/>
                <c:pt idx="0">
                  <c:v>22524.2</c:v>
                </c:pt>
                <c:pt idx="1">
                  <c:v>24481.5</c:v>
                </c:pt>
                <c:pt idx="2">
                  <c:v>26716.799999999996</c:v>
                </c:pt>
                <c:pt idx="3">
                  <c:v>29226.1</c:v>
                </c:pt>
                <c:pt idx="4">
                  <c:v>31990.1</c:v>
                </c:pt>
                <c:pt idx="5">
                  <c:v>34946.1</c:v>
                </c:pt>
              </c:numCache>
            </c:numRef>
          </c:val>
        </c:ser>
        <c:dLbls>
          <c:showLegendKey val="0"/>
          <c:showVal val="0"/>
          <c:showCatName val="0"/>
          <c:showSerName val="0"/>
          <c:showPercent val="0"/>
          <c:showBubbleSize val="0"/>
        </c:dLbls>
        <c:gapWidth val="150"/>
        <c:axId val="385680776"/>
        <c:axId val="385681168"/>
      </c:barChart>
      <c:lineChart>
        <c:grouping val="standard"/>
        <c:varyColors val="0"/>
        <c:ser>
          <c:idx val="1"/>
          <c:order val="1"/>
          <c:tx>
            <c:strRef>
              <c:f>Sheet4!$AF$4</c:f>
              <c:strCache>
                <c:ptCount val="1"/>
                <c:pt idx="0">
                  <c:v>% Growth  </c:v>
                </c:pt>
              </c:strCache>
            </c:strRef>
          </c:tx>
          <c:marker>
            <c:symbol val="none"/>
          </c:marker>
          <c:cat>
            <c:numRef>
              <c:f>Sheet4!$AD$5:$AD$10</c:f>
              <c:numCache>
                <c:formatCode>General</c:formatCode>
                <c:ptCount val="6"/>
                <c:pt idx="0">
                  <c:v>2012</c:v>
                </c:pt>
                <c:pt idx="1">
                  <c:v>2013</c:v>
                </c:pt>
                <c:pt idx="2">
                  <c:v>2014</c:v>
                </c:pt>
                <c:pt idx="3">
                  <c:v>2015</c:v>
                </c:pt>
                <c:pt idx="4">
                  <c:v>2016</c:v>
                </c:pt>
                <c:pt idx="5">
                  <c:v>2017</c:v>
                </c:pt>
              </c:numCache>
            </c:numRef>
          </c:cat>
          <c:val>
            <c:numRef>
              <c:f>Sheet4!$AF$5:$AF$10</c:f>
              <c:numCache>
                <c:formatCode>General</c:formatCode>
                <c:ptCount val="6"/>
                <c:pt idx="0">
                  <c:v>8.3000000000000007</c:v>
                </c:pt>
                <c:pt idx="1">
                  <c:v>8.7000000000000011</c:v>
                </c:pt>
                <c:pt idx="2">
                  <c:v>9.1</c:v>
                </c:pt>
                <c:pt idx="3">
                  <c:v>9.4</c:v>
                </c:pt>
                <c:pt idx="4">
                  <c:v>9.5</c:v>
                </c:pt>
                <c:pt idx="5">
                  <c:v>9.2000000000000011</c:v>
                </c:pt>
              </c:numCache>
            </c:numRef>
          </c:val>
          <c:smooth val="0"/>
        </c:ser>
        <c:dLbls>
          <c:showLegendKey val="0"/>
          <c:showVal val="0"/>
          <c:showCatName val="0"/>
          <c:showSerName val="0"/>
          <c:showPercent val="0"/>
          <c:showBubbleSize val="0"/>
        </c:dLbls>
        <c:marker val="1"/>
        <c:smooth val="0"/>
        <c:axId val="385681952"/>
        <c:axId val="385681560"/>
      </c:lineChart>
      <c:catAx>
        <c:axId val="385680776"/>
        <c:scaling>
          <c:orientation val="minMax"/>
        </c:scaling>
        <c:delete val="0"/>
        <c:axPos val="b"/>
        <c:numFmt formatCode="General" sourceLinked="1"/>
        <c:majorTickMark val="out"/>
        <c:minorTickMark val="none"/>
        <c:tickLblPos val="nextTo"/>
        <c:crossAx val="385681168"/>
        <c:crosses val="autoZero"/>
        <c:auto val="1"/>
        <c:lblAlgn val="ctr"/>
        <c:lblOffset val="100"/>
        <c:noMultiLvlLbl val="0"/>
      </c:catAx>
      <c:valAx>
        <c:axId val="385681168"/>
        <c:scaling>
          <c:orientation val="minMax"/>
        </c:scaling>
        <c:delete val="0"/>
        <c:axPos val="l"/>
        <c:majorGridlines/>
        <c:numFmt formatCode="General" sourceLinked="1"/>
        <c:majorTickMark val="out"/>
        <c:minorTickMark val="none"/>
        <c:tickLblPos val="nextTo"/>
        <c:crossAx val="385680776"/>
        <c:crosses val="autoZero"/>
        <c:crossBetween val="between"/>
      </c:valAx>
      <c:valAx>
        <c:axId val="385681560"/>
        <c:scaling>
          <c:orientation val="minMax"/>
        </c:scaling>
        <c:delete val="0"/>
        <c:axPos val="r"/>
        <c:numFmt formatCode="General" sourceLinked="1"/>
        <c:majorTickMark val="out"/>
        <c:minorTickMark val="none"/>
        <c:tickLblPos val="nextTo"/>
        <c:crossAx val="385681952"/>
        <c:crosses val="max"/>
        <c:crossBetween val="between"/>
      </c:valAx>
      <c:catAx>
        <c:axId val="385681952"/>
        <c:scaling>
          <c:orientation val="minMax"/>
        </c:scaling>
        <c:delete val="1"/>
        <c:axPos val="b"/>
        <c:numFmt formatCode="General" sourceLinked="1"/>
        <c:majorTickMark val="out"/>
        <c:minorTickMark val="none"/>
        <c:tickLblPos val="none"/>
        <c:crossAx val="385681560"/>
        <c:crosses val="autoZero"/>
        <c:auto val="1"/>
        <c:lblAlgn val="ctr"/>
        <c:lblOffset val="100"/>
        <c:noMultiLvlLbl val="0"/>
      </c:catAx>
    </c:plotArea>
    <c:legend>
      <c:legendPos val="r"/>
      <c:layout>
        <c:manualLayout>
          <c:xMode val="edge"/>
          <c:yMode val="edge"/>
          <c:x val="0.78605458657930372"/>
          <c:y val="0.36978492271799485"/>
          <c:w val="0.19885048773250091"/>
          <c:h val="0.39468941382327416"/>
        </c:manualLayout>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91907261592394"/>
          <c:y val="5.1400554097404488E-2"/>
          <c:w val="0.74763429571303663"/>
          <c:h val="0.69966972878390199"/>
        </c:manualLayout>
      </c:layout>
      <c:barChart>
        <c:barDir val="col"/>
        <c:grouping val="clustered"/>
        <c:varyColors val="0"/>
        <c:ser>
          <c:idx val="0"/>
          <c:order val="0"/>
          <c:tx>
            <c:strRef>
              <c:f>'Real Estate'!$B$2</c:f>
              <c:strCache>
                <c:ptCount val="1"/>
                <c:pt idx="0">
                  <c:v>$ billion </c:v>
                </c:pt>
              </c:strCache>
            </c:strRef>
          </c:tx>
          <c:spPr>
            <a:solidFill>
              <a:srgbClr val="00B0F0"/>
            </a:solidFill>
          </c:spPr>
          <c:invertIfNegative val="0"/>
          <c:cat>
            <c:numRef>
              <c:f>'Real Estate'!$A$3:$A$7</c:f>
              <c:numCache>
                <c:formatCode>General</c:formatCode>
                <c:ptCount val="5"/>
                <c:pt idx="0">
                  <c:v>2007</c:v>
                </c:pt>
                <c:pt idx="1">
                  <c:v>2008</c:v>
                </c:pt>
                <c:pt idx="2">
                  <c:v>2009</c:v>
                </c:pt>
                <c:pt idx="3">
                  <c:v>2010</c:v>
                </c:pt>
                <c:pt idx="4">
                  <c:v>2011</c:v>
                </c:pt>
              </c:numCache>
            </c:numRef>
          </c:cat>
          <c:val>
            <c:numRef>
              <c:f>'Real Estate'!$B$3:$B$7</c:f>
              <c:numCache>
                <c:formatCode>0.0</c:formatCode>
                <c:ptCount val="5"/>
                <c:pt idx="0">
                  <c:v>488.5</c:v>
                </c:pt>
                <c:pt idx="1">
                  <c:v>501.6</c:v>
                </c:pt>
                <c:pt idx="2">
                  <c:v>461.4</c:v>
                </c:pt>
                <c:pt idx="3">
                  <c:v>460.4</c:v>
                </c:pt>
                <c:pt idx="4">
                  <c:v>479.3</c:v>
                </c:pt>
              </c:numCache>
            </c:numRef>
          </c:val>
        </c:ser>
        <c:dLbls>
          <c:showLegendKey val="0"/>
          <c:showVal val="0"/>
          <c:showCatName val="0"/>
          <c:showSerName val="0"/>
          <c:showPercent val="0"/>
          <c:showBubbleSize val="0"/>
        </c:dLbls>
        <c:gapWidth val="150"/>
        <c:axId val="385682736"/>
        <c:axId val="386715512"/>
      </c:barChart>
      <c:lineChart>
        <c:grouping val="standard"/>
        <c:varyColors val="0"/>
        <c:ser>
          <c:idx val="1"/>
          <c:order val="1"/>
          <c:tx>
            <c:strRef>
              <c:f>'Real Estate'!$C$2</c:f>
              <c:strCache>
                <c:ptCount val="1"/>
                <c:pt idx="0">
                  <c:v>% Growth </c:v>
                </c:pt>
              </c:strCache>
            </c:strRef>
          </c:tx>
          <c:spPr>
            <a:ln w="28575">
              <a:solidFill>
                <a:srgbClr val="92D050"/>
              </a:solidFill>
            </a:ln>
          </c:spPr>
          <c:marker>
            <c:symbol val="diamond"/>
            <c:size val="6"/>
            <c:spPr>
              <a:solidFill>
                <a:srgbClr val="00B050"/>
              </a:solidFill>
              <a:ln>
                <a:noFill/>
              </a:ln>
            </c:spPr>
          </c:marker>
          <c:val>
            <c:numRef>
              <c:f>'Real Estate'!$C$3:$C$7</c:f>
              <c:numCache>
                <c:formatCode>0.0%</c:formatCode>
                <c:ptCount val="5"/>
                <c:pt idx="1">
                  <c:v>2.7000000000000121E-2</c:v>
                </c:pt>
                <c:pt idx="2">
                  <c:v>-8.0000000000000043E-2</c:v>
                </c:pt>
                <c:pt idx="3">
                  <c:v>-2.0000000000000052E-3</c:v>
                </c:pt>
                <c:pt idx="4">
                  <c:v>4.1000000000000002E-2</c:v>
                </c:pt>
              </c:numCache>
            </c:numRef>
          </c:val>
          <c:smooth val="0"/>
        </c:ser>
        <c:dLbls>
          <c:showLegendKey val="0"/>
          <c:showVal val="0"/>
          <c:showCatName val="0"/>
          <c:showSerName val="0"/>
          <c:showPercent val="0"/>
          <c:showBubbleSize val="0"/>
        </c:dLbls>
        <c:marker val="1"/>
        <c:smooth val="0"/>
        <c:axId val="386716296"/>
        <c:axId val="386715904"/>
      </c:lineChart>
      <c:catAx>
        <c:axId val="385682736"/>
        <c:scaling>
          <c:orientation val="minMax"/>
        </c:scaling>
        <c:delete val="0"/>
        <c:axPos val="b"/>
        <c:numFmt formatCode="General" sourceLinked="1"/>
        <c:majorTickMark val="out"/>
        <c:minorTickMark val="none"/>
        <c:tickLblPos val="nextTo"/>
        <c:spPr>
          <a:ln>
            <a:solidFill>
              <a:sysClr val="window" lastClr="FFFFFF">
                <a:lumMod val="95000"/>
              </a:sysClr>
            </a:solidFill>
          </a:ln>
        </c:spPr>
        <c:crossAx val="386715512"/>
        <c:crosses val="autoZero"/>
        <c:auto val="1"/>
        <c:lblAlgn val="ctr"/>
        <c:lblOffset val="100"/>
        <c:noMultiLvlLbl val="0"/>
      </c:catAx>
      <c:valAx>
        <c:axId val="386715512"/>
        <c:scaling>
          <c:orientation val="minMax"/>
        </c:scaling>
        <c:delete val="0"/>
        <c:axPos val="l"/>
        <c:majorGridlines>
          <c:spPr>
            <a:ln>
              <a:solidFill>
                <a:schemeClr val="bg1">
                  <a:lumMod val="95000"/>
                </a:schemeClr>
              </a:solidFill>
            </a:ln>
          </c:spPr>
        </c:majorGridlines>
        <c:numFmt formatCode="0.0" sourceLinked="1"/>
        <c:majorTickMark val="out"/>
        <c:minorTickMark val="none"/>
        <c:tickLblPos val="nextTo"/>
        <c:spPr>
          <a:noFill/>
          <a:ln>
            <a:solidFill>
              <a:sysClr val="window" lastClr="FFFFFF">
                <a:lumMod val="95000"/>
              </a:sysClr>
            </a:solidFill>
          </a:ln>
        </c:spPr>
        <c:crossAx val="385682736"/>
        <c:crosses val="autoZero"/>
        <c:crossBetween val="between"/>
      </c:valAx>
      <c:valAx>
        <c:axId val="386715904"/>
        <c:scaling>
          <c:orientation val="minMax"/>
        </c:scaling>
        <c:delete val="0"/>
        <c:axPos val="r"/>
        <c:numFmt formatCode="0.0%" sourceLinked="1"/>
        <c:majorTickMark val="out"/>
        <c:minorTickMark val="none"/>
        <c:tickLblPos val="nextTo"/>
        <c:spPr>
          <a:ln>
            <a:solidFill>
              <a:sysClr val="window" lastClr="FFFFFF">
                <a:lumMod val="95000"/>
              </a:sysClr>
            </a:solidFill>
          </a:ln>
        </c:spPr>
        <c:crossAx val="386716296"/>
        <c:crosses val="max"/>
        <c:crossBetween val="between"/>
      </c:valAx>
      <c:catAx>
        <c:axId val="386716296"/>
        <c:scaling>
          <c:orientation val="minMax"/>
        </c:scaling>
        <c:delete val="1"/>
        <c:axPos val="b"/>
        <c:numFmt formatCode="General" sourceLinked="1"/>
        <c:majorTickMark val="out"/>
        <c:minorTickMark val="none"/>
        <c:tickLblPos val="none"/>
        <c:crossAx val="386715904"/>
        <c:crosses val="autoZero"/>
        <c:auto val="1"/>
        <c:lblAlgn val="ctr"/>
        <c:lblOffset val="100"/>
        <c:noMultiLvlLbl val="0"/>
      </c:catAx>
    </c:plotArea>
    <c:legend>
      <c:legendPos val="b"/>
      <c:layout>
        <c:manualLayout>
          <c:xMode val="edge"/>
          <c:yMode val="edge"/>
          <c:x val="0.29158311461067382"/>
          <c:y val="0.90702354913969052"/>
          <c:w val="0.42301662292213482"/>
          <c:h val="6.3116626128540854E-2"/>
        </c:manualLayout>
      </c:layout>
      <c:overlay val="0"/>
    </c:legend>
    <c:plotVisOnly val="1"/>
    <c:dispBlanksAs val="gap"/>
    <c:showDLblsOverMax val="0"/>
  </c:chart>
  <c:txPr>
    <a:bodyPr/>
    <a:lstStyle/>
    <a:p>
      <a:pPr>
        <a:defRPr b="1"/>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0"/>
          <c:y val="7.6417707200825913E-2"/>
          <c:w val="1"/>
          <c:h val="0.79325332317331299"/>
        </c:manualLayout>
      </c:layout>
      <c:pie3DChart>
        <c:varyColors val="1"/>
        <c:ser>
          <c:idx val="0"/>
          <c:order val="0"/>
          <c:dPt>
            <c:idx val="0"/>
            <c:bubble3D val="0"/>
            <c:spPr>
              <a:solidFill>
                <a:srgbClr val="009BD2"/>
              </a:solidFill>
            </c:spPr>
          </c:dPt>
          <c:dPt>
            <c:idx val="1"/>
            <c:bubble3D val="0"/>
            <c:spPr>
              <a:solidFill>
                <a:srgbClr val="37CBFF"/>
              </a:solidFill>
            </c:spPr>
          </c:dPt>
          <c:dPt>
            <c:idx val="2"/>
            <c:bubble3D val="0"/>
            <c:spPr>
              <a:solidFill>
                <a:srgbClr val="93E3FF"/>
              </a:solidFill>
            </c:spPr>
          </c:dPt>
          <c:dLbls>
            <c:dLbl>
              <c:idx val="2"/>
              <c:delete val="1"/>
              <c:extLst>
                <c:ext xmlns:c15="http://schemas.microsoft.com/office/drawing/2012/chart" uri="{CE6537A1-D6FC-4f65-9D91-7224C49458BB}"/>
              </c:extLst>
            </c:dLbl>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'Real Estate'!$A$11:$A$13</c:f>
              <c:strCache>
                <c:ptCount val="2"/>
                <c:pt idx="0">
                  <c:v>Residential</c:v>
                </c:pt>
                <c:pt idx="1">
                  <c:v>Non-Residential </c:v>
                </c:pt>
              </c:strCache>
            </c:strRef>
          </c:cat>
          <c:val>
            <c:numRef>
              <c:f>'Real Estate'!$B$11:$B$13</c:f>
              <c:numCache>
                <c:formatCode>0.00</c:formatCode>
                <c:ptCount val="3"/>
                <c:pt idx="0">
                  <c:v>272.24239999999969</c:v>
                </c:pt>
                <c:pt idx="1">
                  <c:v>207.05760000000001</c:v>
                </c:pt>
                <c:pt idx="2">
                  <c:v>0</c:v>
                </c:pt>
              </c:numCache>
            </c:numRef>
          </c:val>
        </c:ser>
        <c:dLbls>
          <c:showLegendKey val="0"/>
          <c:showVal val="0"/>
          <c:showCatName val="0"/>
          <c:showSerName val="0"/>
          <c:showPercent val="1"/>
          <c:showBubbleSize val="0"/>
          <c:showLeaderLines val="0"/>
        </c:dLbls>
      </c:pie3DChart>
    </c:plotArea>
    <c:legend>
      <c:legendPos val="b"/>
      <c:legendEntry>
        <c:idx val="2"/>
        <c:delete val="1"/>
      </c:legendEntry>
      <c:overlay val="0"/>
    </c:legend>
    <c:plotVisOnly val="1"/>
    <c:dispBlanksAs val="gap"/>
    <c:showDLblsOverMax val="0"/>
  </c:chart>
  <c:txPr>
    <a:bodyPr/>
    <a:lstStyle/>
    <a:p>
      <a:pPr>
        <a:defRPr b="1"/>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0"/>
          <c:y val="3.548175429684193E-2"/>
          <c:w val="1"/>
          <c:h val="0.8019312505291718"/>
        </c:manualLayout>
      </c:layout>
      <c:pie3DChart>
        <c:varyColors val="1"/>
        <c:ser>
          <c:idx val="0"/>
          <c:order val="0"/>
          <c:dPt>
            <c:idx val="0"/>
            <c:bubble3D val="0"/>
            <c:spPr>
              <a:solidFill>
                <a:srgbClr val="009BD2"/>
              </a:solidFill>
            </c:spPr>
          </c:dPt>
          <c:dPt>
            <c:idx val="1"/>
            <c:bubble3D val="0"/>
            <c:spPr>
              <a:solidFill>
                <a:srgbClr val="00B0F0"/>
              </a:solidFill>
            </c:spPr>
          </c:dPt>
          <c:dPt>
            <c:idx val="2"/>
            <c:bubble3D val="0"/>
            <c:spPr>
              <a:solidFill>
                <a:srgbClr val="93E3FF"/>
              </a:solidFill>
            </c:spPr>
          </c:dPt>
          <c:dPt>
            <c:idx val="3"/>
            <c:bubble3D val="0"/>
            <c:spPr>
              <a:solidFill>
                <a:srgbClr val="BDEEFF"/>
              </a:solidFill>
            </c:spPr>
          </c:dPt>
          <c:dLbls>
            <c:dLbl>
              <c:idx val="3"/>
              <c:layout>
                <c:manualLayout>
                  <c:x val="1.7631761547048E-2"/>
                  <c:y val="7.1396127030513706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'Real Estate'!$A$18:$A$21</c:f>
              <c:strCache>
                <c:ptCount val="4"/>
                <c:pt idx="0">
                  <c:v>Americas </c:v>
                </c:pt>
                <c:pt idx="1">
                  <c:v>Europe </c:v>
                </c:pt>
                <c:pt idx="2">
                  <c:v>Asia- Pacific </c:v>
                </c:pt>
                <c:pt idx="3">
                  <c:v>Middle East &amp; Africa </c:v>
                </c:pt>
              </c:strCache>
            </c:strRef>
          </c:cat>
          <c:val>
            <c:numRef>
              <c:f>'Real Estate'!$B$18:$B$21</c:f>
              <c:numCache>
                <c:formatCode>0.0</c:formatCode>
                <c:ptCount val="4"/>
                <c:pt idx="0">
                  <c:v>193.63720000000001</c:v>
                </c:pt>
                <c:pt idx="1">
                  <c:v>161.04479999999998</c:v>
                </c:pt>
                <c:pt idx="2">
                  <c:v>110.239</c:v>
                </c:pt>
                <c:pt idx="3">
                  <c:v>13.899700000000006</c:v>
                </c:pt>
              </c:numCache>
            </c:numRef>
          </c:val>
        </c:ser>
        <c:dLbls>
          <c:showLegendKey val="0"/>
          <c:showVal val="0"/>
          <c:showCatName val="0"/>
          <c:showSerName val="0"/>
          <c:showPercent val="1"/>
          <c:showBubbleSize val="0"/>
          <c:showLeaderLines val="0"/>
        </c:dLbls>
      </c:pie3DChart>
    </c:plotArea>
    <c:legend>
      <c:legendPos val="b"/>
      <c:overlay val="0"/>
    </c:legend>
    <c:plotVisOnly val="1"/>
    <c:dispBlanksAs val="gap"/>
    <c:showDLblsOverMax val="0"/>
  </c:chart>
  <c:txPr>
    <a:bodyPr/>
    <a:lstStyle/>
    <a:p>
      <a:pPr>
        <a:defRPr b="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sz="1200">
              <a:latin typeface="Calibri" pitchFamily="34" charset="0"/>
              <a:cs typeface="Calibri" pitchFamily="34" charset="0"/>
            </a:defRPr>
          </a:pPr>
          <a:endParaRPr lang="en-US"/>
        </a:p>
      </c:txPr>
    </c:title>
    <c:autoTitleDeleted val="0"/>
    <c:plotArea>
      <c:layout/>
      <c:pieChart>
        <c:varyColors val="1"/>
        <c:ser>
          <c:idx val="0"/>
          <c:order val="0"/>
          <c:tx>
            <c:strRef>
              <c:f>Sheet1!$T$2</c:f>
              <c:strCache>
                <c:ptCount val="1"/>
                <c:pt idx="0">
                  <c:v>Category wise Market Share</c:v>
                </c:pt>
              </c:strCache>
            </c:strRef>
          </c:tx>
          <c:explosion val="25"/>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Sheet1!$S$3:$S$5</c:f>
              <c:strCache>
                <c:ptCount val="3"/>
                <c:pt idx="0">
                  <c:v>Audit  </c:v>
                </c:pt>
                <c:pt idx="1">
                  <c:v>Advisory </c:v>
                </c:pt>
                <c:pt idx="2">
                  <c:v>Tax </c:v>
                </c:pt>
              </c:strCache>
            </c:strRef>
          </c:cat>
          <c:val>
            <c:numRef>
              <c:f>Sheet1!$T$3:$T$5</c:f>
              <c:numCache>
                <c:formatCode>General</c:formatCode>
                <c:ptCount val="3"/>
                <c:pt idx="0">
                  <c:v>174.2</c:v>
                </c:pt>
                <c:pt idx="1">
                  <c:v>130.69999999999999</c:v>
                </c:pt>
                <c:pt idx="2">
                  <c:v>91.2</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latin typeface="Calibri" pitchFamily="34" charset="0"/>
                <a:cs typeface="Calibri" pitchFamily="34" charset="0"/>
              </a:defRPr>
            </a:pPr>
            <a:r>
              <a:rPr lang="en-US" dirty="0"/>
              <a:t>Geography wise Market </a:t>
            </a:r>
            <a:r>
              <a:rPr lang="en-US" dirty="0" smtClean="0"/>
              <a:t>Share </a:t>
            </a:r>
            <a:r>
              <a:rPr lang="en-US" dirty="0"/>
              <a:t>in $ billion (2012) </a:t>
            </a:r>
          </a:p>
        </c:rich>
      </c:tx>
      <c:overlay val="0"/>
    </c:title>
    <c:autoTitleDeleted val="0"/>
    <c:plotArea>
      <c:layout/>
      <c:pieChart>
        <c:varyColors val="1"/>
        <c:ser>
          <c:idx val="0"/>
          <c:order val="0"/>
          <c:tx>
            <c:strRef>
              <c:f>Sheet1!$Y$2</c:f>
              <c:strCache>
                <c:ptCount val="1"/>
                <c:pt idx="0">
                  <c:v>Geography wise Market Shre in $ billion (2012) </c:v>
                </c:pt>
              </c:strCache>
            </c:strRef>
          </c:tx>
          <c:explosion val="25"/>
          <c:dLbls>
            <c:dLbl>
              <c:idx val="3"/>
              <c:layout>
                <c:manualLayout>
                  <c:x val="0.29709179108542633"/>
                  <c:y val="0.125"/>
                </c:manualLayout>
              </c:layout>
              <c:showLegendKey val="0"/>
              <c:showVal val="0"/>
              <c:showCatName val="1"/>
              <c:showSerName val="0"/>
              <c:showPercent val="1"/>
              <c:showBubbleSize val="0"/>
              <c:extLst>
                <c:ext xmlns:c15="http://schemas.microsoft.com/office/drawing/2012/chart" uri="{CE6537A1-D6FC-4f65-9D91-7224C49458BB}"/>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Sheet1!$X$3:$X$6</c:f>
              <c:strCache>
                <c:ptCount val="4"/>
                <c:pt idx="0">
                  <c:v>Americas </c:v>
                </c:pt>
                <c:pt idx="1">
                  <c:v>Europe </c:v>
                </c:pt>
                <c:pt idx="2">
                  <c:v>Asia-Pacific </c:v>
                </c:pt>
                <c:pt idx="3">
                  <c:v>Middle East &amp; Africa </c:v>
                </c:pt>
              </c:strCache>
            </c:strRef>
          </c:cat>
          <c:val>
            <c:numRef>
              <c:f>Sheet1!$Y$3:$Y$6</c:f>
              <c:numCache>
                <c:formatCode>General</c:formatCode>
                <c:ptCount val="4"/>
                <c:pt idx="0">
                  <c:v>191.3</c:v>
                </c:pt>
                <c:pt idx="1">
                  <c:v>125.9</c:v>
                </c:pt>
                <c:pt idx="2">
                  <c:v>68.5</c:v>
                </c:pt>
                <c:pt idx="3">
                  <c:v>10.3</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Sheet1!$M$2</c:f>
              <c:strCache>
                <c:ptCount val="1"/>
                <c:pt idx="0">
                  <c:v>Market value($Bn)</c:v>
                </c:pt>
              </c:strCache>
            </c:strRef>
          </c:tx>
          <c:invertIfNegative val="0"/>
          <c:cat>
            <c:numRef>
              <c:f>Sheet1!$L$3:$L$8</c:f>
              <c:numCache>
                <c:formatCode>General</c:formatCode>
                <c:ptCount val="6"/>
                <c:pt idx="0">
                  <c:v>2012</c:v>
                </c:pt>
                <c:pt idx="1">
                  <c:v>2013</c:v>
                </c:pt>
                <c:pt idx="2">
                  <c:v>2014</c:v>
                </c:pt>
                <c:pt idx="3">
                  <c:v>2015</c:v>
                </c:pt>
                <c:pt idx="4">
                  <c:v>2016</c:v>
                </c:pt>
                <c:pt idx="5">
                  <c:v>2017</c:v>
                </c:pt>
              </c:numCache>
            </c:numRef>
          </c:cat>
          <c:val>
            <c:numRef>
              <c:f>Sheet1!$M$3:$M$8</c:f>
              <c:numCache>
                <c:formatCode>General</c:formatCode>
                <c:ptCount val="6"/>
                <c:pt idx="0">
                  <c:v>396</c:v>
                </c:pt>
                <c:pt idx="1">
                  <c:v>413</c:v>
                </c:pt>
                <c:pt idx="2">
                  <c:v>433.1</c:v>
                </c:pt>
                <c:pt idx="3">
                  <c:v>455.7</c:v>
                </c:pt>
                <c:pt idx="4">
                  <c:v>480.4</c:v>
                </c:pt>
                <c:pt idx="5">
                  <c:v>507.7</c:v>
                </c:pt>
              </c:numCache>
            </c:numRef>
          </c:val>
        </c:ser>
        <c:dLbls>
          <c:showLegendKey val="0"/>
          <c:showVal val="0"/>
          <c:showCatName val="0"/>
          <c:showSerName val="0"/>
          <c:showPercent val="0"/>
          <c:showBubbleSize val="0"/>
        </c:dLbls>
        <c:gapWidth val="150"/>
        <c:axId val="4181016"/>
        <c:axId val="365703496"/>
      </c:barChart>
      <c:lineChart>
        <c:grouping val="stacked"/>
        <c:varyColors val="0"/>
        <c:ser>
          <c:idx val="1"/>
          <c:order val="1"/>
          <c:tx>
            <c:strRef>
              <c:f>Sheet1!$N$2</c:f>
              <c:strCache>
                <c:ptCount val="1"/>
                <c:pt idx="0">
                  <c:v>Growth Rate</c:v>
                </c:pt>
              </c:strCache>
            </c:strRef>
          </c:tx>
          <c:marker>
            <c:symbol val="none"/>
          </c:marker>
          <c:cat>
            <c:numRef>
              <c:f>Sheet1!$L$3:$L$8</c:f>
              <c:numCache>
                <c:formatCode>General</c:formatCode>
                <c:ptCount val="6"/>
                <c:pt idx="0">
                  <c:v>2012</c:v>
                </c:pt>
                <c:pt idx="1">
                  <c:v>2013</c:v>
                </c:pt>
                <c:pt idx="2">
                  <c:v>2014</c:v>
                </c:pt>
                <c:pt idx="3">
                  <c:v>2015</c:v>
                </c:pt>
                <c:pt idx="4">
                  <c:v>2016</c:v>
                </c:pt>
                <c:pt idx="5">
                  <c:v>2017</c:v>
                </c:pt>
              </c:numCache>
            </c:numRef>
          </c:cat>
          <c:val>
            <c:numRef>
              <c:f>Sheet1!$N$3:$N$8</c:f>
              <c:numCache>
                <c:formatCode>General</c:formatCode>
                <c:ptCount val="6"/>
                <c:pt idx="0">
                  <c:v>3.6</c:v>
                </c:pt>
                <c:pt idx="1">
                  <c:v>4.3</c:v>
                </c:pt>
                <c:pt idx="2">
                  <c:v>4.9000000000000004</c:v>
                </c:pt>
                <c:pt idx="3">
                  <c:v>5.2</c:v>
                </c:pt>
                <c:pt idx="4">
                  <c:v>5.4</c:v>
                </c:pt>
                <c:pt idx="5">
                  <c:v>5.7</c:v>
                </c:pt>
              </c:numCache>
            </c:numRef>
          </c:val>
          <c:smooth val="0"/>
        </c:ser>
        <c:dLbls>
          <c:showLegendKey val="0"/>
          <c:showVal val="0"/>
          <c:showCatName val="0"/>
          <c:showSerName val="0"/>
          <c:showPercent val="0"/>
          <c:showBubbleSize val="0"/>
        </c:dLbls>
        <c:marker val="1"/>
        <c:smooth val="0"/>
        <c:axId val="365704280"/>
        <c:axId val="365703888"/>
      </c:lineChart>
      <c:catAx>
        <c:axId val="4181016"/>
        <c:scaling>
          <c:orientation val="minMax"/>
        </c:scaling>
        <c:delete val="0"/>
        <c:axPos val="b"/>
        <c:numFmt formatCode="General" sourceLinked="1"/>
        <c:majorTickMark val="out"/>
        <c:minorTickMark val="none"/>
        <c:tickLblPos val="nextTo"/>
        <c:crossAx val="365703496"/>
        <c:crosses val="autoZero"/>
        <c:auto val="1"/>
        <c:lblAlgn val="ctr"/>
        <c:lblOffset val="100"/>
        <c:noMultiLvlLbl val="0"/>
      </c:catAx>
      <c:valAx>
        <c:axId val="365703496"/>
        <c:scaling>
          <c:orientation val="minMax"/>
        </c:scaling>
        <c:delete val="0"/>
        <c:axPos val="l"/>
        <c:majorGridlines/>
        <c:numFmt formatCode="General" sourceLinked="1"/>
        <c:majorTickMark val="out"/>
        <c:minorTickMark val="none"/>
        <c:tickLblPos val="nextTo"/>
        <c:crossAx val="4181016"/>
        <c:crosses val="autoZero"/>
        <c:crossBetween val="between"/>
      </c:valAx>
      <c:valAx>
        <c:axId val="365703888"/>
        <c:scaling>
          <c:orientation val="minMax"/>
        </c:scaling>
        <c:delete val="0"/>
        <c:axPos val="r"/>
        <c:numFmt formatCode="General" sourceLinked="1"/>
        <c:majorTickMark val="out"/>
        <c:minorTickMark val="none"/>
        <c:tickLblPos val="nextTo"/>
        <c:crossAx val="365704280"/>
        <c:crosses val="max"/>
        <c:crossBetween val="between"/>
      </c:valAx>
      <c:catAx>
        <c:axId val="365704280"/>
        <c:scaling>
          <c:orientation val="minMax"/>
        </c:scaling>
        <c:delete val="1"/>
        <c:axPos val="b"/>
        <c:numFmt formatCode="General" sourceLinked="1"/>
        <c:majorTickMark val="out"/>
        <c:minorTickMark val="none"/>
        <c:tickLblPos val="none"/>
        <c:crossAx val="365703888"/>
        <c:crosses val="autoZero"/>
        <c:auto val="1"/>
        <c:lblAlgn val="ctr"/>
        <c:lblOffset val="100"/>
        <c:noMultiLvlLbl val="0"/>
      </c:catAx>
    </c:plotArea>
    <c:legend>
      <c:legendPos val="r"/>
      <c:layout/>
      <c:overlay val="0"/>
    </c:legend>
    <c:plotVisOnly val="1"/>
    <c:dispBlanksAs val="zero"/>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smtClean="0"/>
              <a:t>Market Share in %(2013</a:t>
            </a:r>
            <a:r>
              <a:rPr lang="en-US" sz="1400" dirty="0"/>
              <a:t>)  </a:t>
            </a:r>
          </a:p>
        </c:rich>
      </c:tx>
      <c:layout/>
      <c:overlay val="0"/>
    </c:title>
    <c:autoTitleDeleted val="0"/>
    <c:plotArea>
      <c:layout>
        <c:manualLayout>
          <c:layoutTarget val="inner"/>
          <c:xMode val="edge"/>
          <c:yMode val="edge"/>
          <c:x val="0.29927291441510989"/>
          <c:y val="0.25314281835460245"/>
          <c:w val="0.34393803715712012"/>
          <c:h val="0.74685718164539783"/>
        </c:manualLayout>
      </c:layout>
      <c:pieChart>
        <c:varyColors val="1"/>
        <c:ser>
          <c:idx val="0"/>
          <c:order val="0"/>
          <c:tx>
            <c:strRef>
              <c:f>Sheet1!$B$4</c:f>
              <c:strCache>
                <c:ptCount val="1"/>
                <c:pt idx="0">
                  <c:v>$ billion(2013)  </c:v>
                </c:pt>
              </c:strCache>
            </c:strRef>
          </c:tx>
          <c:explosion val="25"/>
          <c:dLbls>
            <c:dLbl>
              <c:idx val="3"/>
              <c:layout>
                <c:manualLayout>
                  <c:x val="9.1830521184852007E-2"/>
                  <c:y val="3.8194444444444448E-2"/>
                </c:manualLayout>
              </c:layou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Sheet1!$A$5:$A$8</c:f>
              <c:strCache>
                <c:ptCount val="4"/>
                <c:pt idx="0">
                  <c:v>Americas </c:v>
                </c:pt>
                <c:pt idx="1">
                  <c:v>Europe </c:v>
                </c:pt>
                <c:pt idx="2">
                  <c:v>Asia Pacific </c:v>
                </c:pt>
                <c:pt idx="3">
                  <c:v>Mid East &amp; Africa </c:v>
                </c:pt>
              </c:strCache>
            </c:strRef>
          </c:cat>
          <c:val>
            <c:numRef>
              <c:f>Sheet1!$B$5:$B$8</c:f>
              <c:numCache>
                <c:formatCode>General</c:formatCode>
                <c:ptCount val="4"/>
                <c:pt idx="0">
                  <c:v>336.9</c:v>
                </c:pt>
                <c:pt idx="1">
                  <c:v>184.5</c:v>
                </c:pt>
                <c:pt idx="2">
                  <c:v>80.400000000000006</c:v>
                </c:pt>
                <c:pt idx="3">
                  <c:v>8.6</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Sheet3!$C$3</c:f>
              <c:strCache>
                <c:ptCount val="1"/>
                <c:pt idx="0">
                  <c:v>$ million  </c:v>
                </c:pt>
              </c:strCache>
            </c:strRef>
          </c:tx>
          <c:invertIfNegative val="0"/>
          <c:cat>
            <c:numRef>
              <c:f>Sheet3!$B$4:$B$8</c:f>
              <c:numCache>
                <c:formatCode>General</c:formatCode>
                <c:ptCount val="5"/>
                <c:pt idx="0">
                  <c:v>2008</c:v>
                </c:pt>
                <c:pt idx="1">
                  <c:v>2009</c:v>
                </c:pt>
                <c:pt idx="2">
                  <c:v>2010</c:v>
                </c:pt>
                <c:pt idx="3">
                  <c:v>2011</c:v>
                </c:pt>
                <c:pt idx="4">
                  <c:v>2012</c:v>
                </c:pt>
              </c:numCache>
            </c:numRef>
          </c:cat>
          <c:val>
            <c:numRef>
              <c:f>Sheet3!$C$4:$C$8</c:f>
              <c:numCache>
                <c:formatCode>General</c:formatCode>
                <c:ptCount val="5"/>
                <c:pt idx="0">
                  <c:v>271258.2</c:v>
                </c:pt>
                <c:pt idx="1">
                  <c:v>259469.3</c:v>
                </c:pt>
                <c:pt idx="2">
                  <c:v>269417</c:v>
                </c:pt>
                <c:pt idx="3">
                  <c:v>284674.59999999998</c:v>
                </c:pt>
                <c:pt idx="4">
                  <c:v>305018.09999999998</c:v>
                </c:pt>
              </c:numCache>
            </c:numRef>
          </c:val>
        </c:ser>
        <c:dLbls>
          <c:showLegendKey val="0"/>
          <c:showVal val="0"/>
          <c:showCatName val="0"/>
          <c:showSerName val="0"/>
          <c:showPercent val="0"/>
          <c:showBubbleSize val="0"/>
        </c:dLbls>
        <c:gapWidth val="150"/>
        <c:axId val="365705456"/>
        <c:axId val="365705848"/>
      </c:barChart>
      <c:lineChart>
        <c:grouping val="standard"/>
        <c:varyColors val="0"/>
        <c:ser>
          <c:idx val="1"/>
          <c:order val="1"/>
          <c:tx>
            <c:strRef>
              <c:f>Sheet3!$D$3</c:f>
              <c:strCache>
                <c:ptCount val="1"/>
                <c:pt idx="0">
                  <c:v>% Growth  </c:v>
                </c:pt>
              </c:strCache>
            </c:strRef>
          </c:tx>
          <c:marker>
            <c:symbol val="none"/>
          </c:marker>
          <c:cat>
            <c:numRef>
              <c:f>Sheet3!$B$4:$B$8</c:f>
              <c:numCache>
                <c:formatCode>General</c:formatCode>
                <c:ptCount val="5"/>
                <c:pt idx="0">
                  <c:v>2008</c:v>
                </c:pt>
                <c:pt idx="1">
                  <c:v>2009</c:v>
                </c:pt>
                <c:pt idx="2">
                  <c:v>2010</c:v>
                </c:pt>
                <c:pt idx="3">
                  <c:v>2011</c:v>
                </c:pt>
                <c:pt idx="4">
                  <c:v>2012</c:v>
                </c:pt>
              </c:numCache>
            </c:numRef>
          </c:cat>
          <c:val>
            <c:numRef>
              <c:f>Sheet3!$D$4:$D$8</c:f>
              <c:numCache>
                <c:formatCode>General</c:formatCode>
                <c:ptCount val="5"/>
                <c:pt idx="1">
                  <c:v>-4.3</c:v>
                </c:pt>
                <c:pt idx="2">
                  <c:v>3.8</c:v>
                </c:pt>
                <c:pt idx="3">
                  <c:v>5.7</c:v>
                </c:pt>
                <c:pt idx="4">
                  <c:v>7.1</c:v>
                </c:pt>
              </c:numCache>
            </c:numRef>
          </c:val>
          <c:smooth val="0"/>
        </c:ser>
        <c:dLbls>
          <c:showLegendKey val="0"/>
          <c:showVal val="0"/>
          <c:showCatName val="0"/>
          <c:showSerName val="0"/>
          <c:showPercent val="0"/>
          <c:showBubbleSize val="0"/>
        </c:dLbls>
        <c:marker val="1"/>
        <c:smooth val="0"/>
        <c:axId val="365706632"/>
        <c:axId val="365706240"/>
      </c:lineChart>
      <c:catAx>
        <c:axId val="365705456"/>
        <c:scaling>
          <c:orientation val="minMax"/>
        </c:scaling>
        <c:delete val="0"/>
        <c:axPos val="b"/>
        <c:numFmt formatCode="General" sourceLinked="1"/>
        <c:majorTickMark val="out"/>
        <c:minorTickMark val="none"/>
        <c:tickLblPos val="nextTo"/>
        <c:crossAx val="365705848"/>
        <c:crosses val="autoZero"/>
        <c:auto val="1"/>
        <c:lblAlgn val="ctr"/>
        <c:lblOffset val="100"/>
        <c:noMultiLvlLbl val="0"/>
      </c:catAx>
      <c:valAx>
        <c:axId val="365705848"/>
        <c:scaling>
          <c:orientation val="minMax"/>
        </c:scaling>
        <c:delete val="0"/>
        <c:axPos val="l"/>
        <c:majorGridlines/>
        <c:numFmt formatCode="General" sourceLinked="1"/>
        <c:majorTickMark val="out"/>
        <c:minorTickMark val="none"/>
        <c:tickLblPos val="nextTo"/>
        <c:crossAx val="365705456"/>
        <c:crosses val="autoZero"/>
        <c:crossBetween val="between"/>
      </c:valAx>
      <c:valAx>
        <c:axId val="365706240"/>
        <c:scaling>
          <c:orientation val="minMax"/>
        </c:scaling>
        <c:delete val="0"/>
        <c:axPos val="r"/>
        <c:numFmt formatCode="General" sourceLinked="1"/>
        <c:majorTickMark val="out"/>
        <c:minorTickMark val="none"/>
        <c:tickLblPos val="nextTo"/>
        <c:crossAx val="365706632"/>
        <c:crosses val="max"/>
        <c:crossBetween val="between"/>
      </c:valAx>
      <c:catAx>
        <c:axId val="365706632"/>
        <c:scaling>
          <c:orientation val="minMax"/>
        </c:scaling>
        <c:delete val="1"/>
        <c:axPos val="b"/>
        <c:numFmt formatCode="General" sourceLinked="1"/>
        <c:majorTickMark val="out"/>
        <c:minorTickMark val="none"/>
        <c:tickLblPos val="none"/>
        <c:crossAx val="365706240"/>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xPr>
        <a:bodyPr/>
        <a:lstStyle/>
        <a:p>
          <a:pPr>
            <a:defRPr sz="1200">
              <a:latin typeface="Calibri" pitchFamily="34" charset="0"/>
              <a:cs typeface="Calibri" pitchFamily="34" charset="0"/>
            </a:defRPr>
          </a:pPr>
          <a:endParaRPr lang="en-US"/>
        </a:p>
      </c:txPr>
    </c:title>
    <c:autoTitleDeleted val="0"/>
    <c:plotArea>
      <c:layout/>
      <c:pieChart>
        <c:varyColors val="1"/>
        <c:ser>
          <c:idx val="0"/>
          <c:order val="0"/>
          <c:tx>
            <c:strRef>
              <c:f>Sheet3!$AD$4</c:f>
              <c:strCache>
                <c:ptCount val="1"/>
                <c:pt idx="0">
                  <c:v>Category wise Market Share</c:v>
                </c:pt>
              </c:strCache>
            </c:strRef>
          </c:tx>
          <c:explosion val="25"/>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Sheet3!$AC$5:$AC$9</c:f>
              <c:strCache>
                <c:ptCount val="5"/>
                <c:pt idx="0">
                  <c:v>Operations Management </c:v>
                </c:pt>
                <c:pt idx="1">
                  <c:v>Information Technology </c:v>
                </c:pt>
                <c:pt idx="2">
                  <c:v>Corporate Strategy </c:v>
                </c:pt>
                <c:pt idx="3">
                  <c:v>Human resource Management </c:v>
                </c:pt>
                <c:pt idx="4">
                  <c:v>Other </c:v>
                </c:pt>
              </c:strCache>
            </c:strRef>
          </c:cat>
          <c:val>
            <c:numRef>
              <c:f>Sheet3!$AD$5:$AD$9</c:f>
              <c:numCache>
                <c:formatCode>General</c:formatCode>
                <c:ptCount val="5"/>
                <c:pt idx="0">
                  <c:v>92957.4</c:v>
                </c:pt>
                <c:pt idx="1">
                  <c:v>64329.5</c:v>
                </c:pt>
                <c:pt idx="2">
                  <c:v>61445</c:v>
                </c:pt>
                <c:pt idx="3">
                  <c:v>38238.5</c:v>
                </c:pt>
                <c:pt idx="4">
                  <c:v>48047.6</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Sheet3!$K$3</c:f>
              <c:strCache>
                <c:ptCount val="1"/>
                <c:pt idx="0">
                  <c:v>$ million  </c:v>
                </c:pt>
              </c:strCache>
            </c:strRef>
          </c:tx>
          <c:invertIfNegative val="0"/>
          <c:cat>
            <c:numRef>
              <c:f>Sheet3!$J$4:$J$9</c:f>
              <c:numCache>
                <c:formatCode>General</c:formatCode>
                <c:ptCount val="6"/>
                <c:pt idx="0">
                  <c:v>2012</c:v>
                </c:pt>
                <c:pt idx="1">
                  <c:v>2013</c:v>
                </c:pt>
                <c:pt idx="2">
                  <c:v>2014</c:v>
                </c:pt>
                <c:pt idx="3">
                  <c:v>2015</c:v>
                </c:pt>
                <c:pt idx="4">
                  <c:v>2016</c:v>
                </c:pt>
                <c:pt idx="5">
                  <c:v>2017</c:v>
                </c:pt>
              </c:numCache>
            </c:numRef>
          </c:cat>
          <c:val>
            <c:numRef>
              <c:f>Sheet3!$K$4:$K$9</c:f>
              <c:numCache>
                <c:formatCode>General</c:formatCode>
                <c:ptCount val="6"/>
                <c:pt idx="0">
                  <c:v>305018</c:v>
                </c:pt>
                <c:pt idx="1">
                  <c:v>325236.3</c:v>
                </c:pt>
                <c:pt idx="2">
                  <c:v>347715.2</c:v>
                </c:pt>
                <c:pt idx="3">
                  <c:v>372580.2</c:v>
                </c:pt>
                <c:pt idx="4">
                  <c:v>399234.1</c:v>
                </c:pt>
                <c:pt idx="5">
                  <c:v>427869.4</c:v>
                </c:pt>
              </c:numCache>
            </c:numRef>
          </c:val>
        </c:ser>
        <c:dLbls>
          <c:showLegendKey val="0"/>
          <c:showVal val="0"/>
          <c:showCatName val="0"/>
          <c:showSerName val="0"/>
          <c:showPercent val="0"/>
          <c:showBubbleSize val="0"/>
        </c:dLbls>
        <c:gapWidth val="150"/>
        <c:axId val="366757288"/>
        <c:axId val="366757680"/>
      </c:barChart>
      <c:lineChart>
        <c:grouping val="standard"/>
        <c:varyColors val="0"/>
        <c:ser>
          <c:idx val="1"/>
          <c:order val="1"/>
          <c:tx>
            <c:strRef>
              <c:f>Sheet3!$L$3</c:f>
              <c:strCache>
                <c:ptCount val="1"/>
                <c:pt idx="0">
                  <c:v>Growth(%) </c:v>
                </c:pt>
              </c:strCache>
            </c:strRef>
          </c:tx>
          <c:marker>
            <c:symbol val="none"/>
          </c:marker>
          <c:cat>
            <c:numRef>
              <c:f>Sheet3!$J$4:$J$9</c:f>
              <c:numCache>
                <c:formatCode>General</c:formatCode>
                <c:ptCount val="6"/>
                <c:pt idx="0">
                  <c:v>2012</c:v>
                </c:pt>
                <c:pt idx="1">
                  <c:v>2013</c:v>
                </c:pt>
                <c:pt idx="2">
                  <c:v>2014</c:v>
                </c:pt>
                <c:pt idx="3">
                  <c:v>2015</c:v>
                </c:pt>
                <c:pt idx="4">
                  <c:v>2016</c:v>
                </c:pt>
                <c:pt idx="5">
                  <c:v>2017</c:v>
                </c:pt>
              </c:numCache>
            </c:numRef>
          </c:cat>
          <c:val>
            <c:numRef>
              <c:f>Sheet3!$L$4:$L$9</c:f>
              <c:numCache>
                <c:formatCode>General</c:formatCode>
                <c:ptCount val="6"/>
                <c:pt idx="0">
                  <c:v>7.1</c:v>
                </c:pt>
                <c:pt idx="1">
                  <c:v>6.6</c:v>
                </c:pt>
                <c:pt idx="2">
                  <c:v>6.9</c:v>
                </c:pt>
                <c:pt idx="3">
                  <c:v>7.2</c:v>
                </c:pt>
                <c:pt idx="4">
                  <c:v>7.2</c:v>
                </c:pt>
                <c:pt idx="5">
                  <c:v>7.2</c:v>
                </c:pt>
              </c:numCache>
            </c:numRef>
          </c:val>
          <c:smooth val="0"/>
        </c:ser>
        <c:dLbls>
          <c:showLegendKey val="0"/>
          <c:showVal val="0"/>
          <c:showCatName val="0"/>
          <c:showSerName val="0"/>
          <c:showPercent val="0"/>
          <c:showBubbleSize val="0"/>
        </c:dLbls>
        <c:marker val="1"/>
        <c:smooth val="0"/>
        <c:axId val="366758464"/>
        <c:axId val="366758072"/>
      </c:lineChart>
      <c:catAx>
        <c:axId val="366757288"/>
        <c:scaling>
          <c:orientation val="minMax"/>
        </c:scaling>
        <c:delete val="0"/>
        <c:axPos val="b"/>
        <c:numFmt formatCode="General" sourceLinked="1"/>
        <c:majorTickMark val="out"/>
        <c:minorTickMark val="none"/>
        <c:tickLblPos val="nextTo"/>
        <c:crossAx val="366757680"/>
        <c:crosses val="autoZero"/>
        <c:auto val="1"/>
        <c:lblAlgn val="ctr"/>
        <c:lblOffset val="100"/>
        <c:noMultiLvlLbl val="0"/>
      </c:catAx>
      <c:valAx>
        <c:axId val="366757680"/>
        <c:scaling>
          <c:orientation val="minMax"/>
        </c:scaling>
        <c:delete val="0"/>
        <c:axPos val="l"/>
        <c:majorGridlines/>
        <c:numFmt formatCode="General" sourceLinked="1"/>
        <c:majorTickMark val="out"/>
        <c:minorTickMark val="none"/>
        <c:tickLblPos val="nextTo"/>
        <c:crossAx val="366757288"/>
        <c:crosses val="autoZero"/>
        <c:crossBetween val="between"/>
      </c:valAx>
      <c:valAx>
        <c:axId val="366758072"/>
        <c:scaling>
          <c:orientation val="minMax"/>
        </c:scaling>
        <c:delete val="0"/>
        <c:axPos val="r"/>
        <c:numFmt formatCode="General" sourceLinked="1"/>
        <c:majorTickMark val="out"/>
        <c:minorTickMark val="none"/>
        <c:tickLblPos val="nextTo"/>
        <c:crossAx val="366758464"/>
        <c:crosses val="max"/>
        <c:crossBetween val="between"/>
      </c:valAx>
      <c:catAx>
        <c:axId val="366758464"/>
        <c:scaling>
          <c:orientation val="minMax"/>
        </c:scaling>
        <c:delete val="1"/>
        <c:axPos val="b"/>
        <c:numFmt formatCode="General" sourceLinked="1"/>
        <c:majorTickMark val="out"/>
        <c:minorTickMark val="none"/>
        <c:tickLblPos val="none"/>
        <c:crossAx val="366758072"/>
        <c:crosses val="autoZero"/>
        <c:auto val="1"/>
        <c:lblAlgn val="ctr"/>
        <c:lblOffset val="100"/>
        <c:noMultiLvlLbl val="0"/>
      </c:catAx>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latin typeface="Calibri" pitchFamily="34" charset="0"/>
                <a:cs typeface="Calibri" pitchFamily="34" charset="0"/>
              </a:defRPr>
            </a:pPr>
            <a:r>
              <a:rPr lang="en-US" sz="1200" dirty="0" smtClean="0">
                <a:latin typeface="Calibri" pitchFamily="34" charset="0"/>
                <a:cs typeface="Calibri" pitchFamily="34" charset="0"/>
              </a:rPr>
              <a:t>Geography wise Market share(2012</a:t>
            </a:r>
            <a:r>
              <a:rPr lang="en-US" sz="1200" dirty="0">
                <a:latin typeface="Calibri" pitchFamily="34" charset="0"/>
                <a:cs typeface="Calibri" pitchFamily="34" charset="0"/>
              </a:rPr>
              <a:t>) </a:t>
            </a:r>
          </a:p>
        </c:rich>
      </c:tx>
      <c:overlay val="0"/>
    </c:title>
    <c:autoTitleDeleted val="0"/>
    <c:plotArea>
      <c:layout/>
      <c:pieChart>
        <c:varyColors val="1"/>
        <c:ser>
          <c:idx val="0"/>
          <c:order val="0"/>
          <c:tx>
            <c:strRef>
              <c:f>Sheet3!$U$4</c:f>
              <c:strCache>
                <c:ptCount val="1"/>
                <c:pt idx="0">
                  <c:v>$ million (2012) </c:v>
                </c:pt>
              </c:strCache>
            </c:strRef>
          </c:tx>
          <c:explosion val="25"/>
          <c:dLbls>
            <c:dLbl>
              <c:idx val="3"/>
              <c:tx>
                <c:rich>
                  <a:bodyPr/>
                  <a:lstStyle/>
                  <a:p>
                    <a:r>
                      <a:rPr lang="en-US" smtClean="0"/>
                      <a:t>0.6%</a:t>
                    </a:r>
                    <a:endParaRPr lang="en-US"/>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Sheet3!$T$5:$T$8</c:f>
              <c:strCache>
                <c:ptCount val="4"/>
                <c:pt idx="0">
                  <c:v>Americas </c:v>
                </c:pt>
                <c:pt idx="1">
                  <c:v>Europe </c:v>
                </c:pt>
                <c:pt idx="2">
                  <c:v>Asia-Pacific </c:v>
                </c:pt>
                <c:pt idx="3">
                  <c:v>Middle East &amp; Africa </c:v>
                </c:pt>
              </c:strCache>
            </c:strRef>
          </c:cat>
          <c:val>
            <c:numRef>
              <c:f>Sheet3!$U$5:$U$8</c:f>
              <c:numCache>
                <c:formatCode>General</c:formatCode>
                <c:ptCount val="4"/>
                <c:pt idx="0">
                  <c:v>154634.9</c:v>
                </c:pt>
                <c:pt idx="1">
                  <c:v>113263.3</c:v>
                </c:pt>
                <c:pt idx="2">
                  <c:v>35361.4</c:v>
                </c:pt>
                <c:pt idx="3">
                  <c:v>1758.5</c:v>
                </c:pt>
              </c:numCache>
            </c:numRef>
          </c:val>
        </c:ser>
        <c:dLbls>
          <c:showLegendKey val="0"/>
          <c:showVal val="0"/>
          <c:showCatName val="0"/>
          <c:showSerName val="0"/>
          <c:showPercent val="1"/>
          <c:showBubbleSize val="0"/>
          <c:showLeaderLines val="1"/>
        </c:dLbls>
        <c:firstSliceAng val="0"/>
      </c:pieChart>
    </c:plotArea>
    <c:legend>
      <c:legendPos val="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a:solidFill>
          <a:schemeClr val="bg2"/>
        </a:solidFill>
      </dgm:spPr>
      <dgm:t>
        <a:bodyPr/>
        <a:lstStyle/>
        <a:p>
          <a:pPr algn="ctr">
            <a:lnSpc>
              <a:spcPct val="100000"/>
            </a:lnSpc>
            <a:spcAft>
              <a:spcPts val="0"/>
            </a:spcAft>
          </a:pPr>
          <a:r>
            <a:rPr lang="en-US" sz="1100" b="1" dirty="0" smtClean="0">
              <a:solidFill>
                <a:schemeClr val="tx1"/>
              </a:solidFill>
              <a:latin typeface="+mj-lt"/>
              <a:cs typeface="Arial" pitchFamily="34" charset="0"/>
            </a:rPr>
            <a:t>Rivalry- Strong</a:t>
          </a:r>
        </a:p>
        <a:p>
          <a:r>
            <a:rPr lang="en-US" sz="1100" dirty="0" smtClean="0">
              <a:solidFill>
                <a:schemeClr val="tx1"/>
              </a:solidFill>
              <a:latin typeface="+mj-lt"/>
              <a:cs typeface="Arial" pitchFamily="34" charset="0"/>
            </a:rPr>
            <a:t>• Despite the dominant position of the "big four" firms, the global accountancy market is fairly fragmented overall, which increases rivalry- players are very similar to each other</a:t>
          </a:r>
          <a:endParaRPr lang="en-US" sz="1100" dirty="0" smtClean="0">
            <a:latin typeface="+mj-lt"/>
            <a:cs typeface="Arial" pitchFamily="34" charset="0"/>
          </a:endParaRPr>
        </a:p>
        <a:p>
          <a:r>
            <a:rPr lang="en-US" sz="1100" dirty="0" smtClean="0">
              <a:latin typeface="+mj-lt"/>
              <a:cs typeface="Arial" pitchFamily="34" charset="0"/>
            </a:rPr>
            <a:t>• Although accountancy firms have few specialized physical assets to dispose of, their staff will tend to have specialized skills. </a:t>
          </a:r>
        </a:p>
        <a:p>
          <a:r>
            <a:rPr lang="en-US" sz="1100" dirty="0" smtClean="0">
              <a:latin typeface="+mj-lt"/>
              <a:cs typeface="Arial" pitchFamily="34" charset="0"/>
            </a:rPr>
            <a:t>• Exiting the accountancy market would therefore incur costs: IT systems could be re-deployed in another business area, but laying off a large staff and recruiting a new one with different skills is not a trivial exercise</a:t>
          </a:r>
          <a:endParaRPr lang="en-US" sz="1100" dirty="0">
            <a:latin typeface="+mj-lt"/>
            <a:cs typeface="Arial" pitchFamily="34" charset="0"/>
          </a:endParaRPr>
        </a:p>
      </dgm:t>
    </dgm:pt>
    <dgm:pt modelId="{7315C418-B075-4DE4-9025-64809BFA5D3C}" type="parTrans" cxnId="{63BEC805-EE63-40FD-8902-9FB6C7DC08A7}">
      <dgm:prSet/>
      <dgm:spPr/>
      <dgm:t>
        <a:bodyPr/>
        <a:lstStyle/>
        <a:p>
          <a:endParaRPr lang="en-US">
            <a:latin typeface="+mj-lt"/>
          </a:endParaRPr>
        </a:p>
      </dgm:t>
    </dgm:pt>
    <dgm:pt modelId="{8146342F-BD64-4842-A1D5-123C2A1D1A33}" type="sibTrans" cxnId="{63BEC805-EE63-40FD-8902-9FB6C7DC08A7}">
      <dgm:prSet/>
      <dgm:spPr/>
      <dgm:t>
        <a:bodyPr/>
        <a:lstStyle/>
        <a:p>
          <a:endParaRPr lang="en-US">
            <a:latin typeface="+mj-lt"/>
          </a:endParaRPr>
        </a:p>
      </dgm:t>
    </dgm:pt>
    <dgm:pt modelId="{25BC055E-2416-44A4-9EFF-E62A16DCD16C}">
      <dgm:prSet phldrT="[Text]" custT="1"/>
      <dgm:spPr>
        <a:solidFill>
          <a:schemeClr val="tx2">
            <a:lumMod val="75000"/>
          </a:schemeClr>
        </a:solidFill>
      </dgm:spPr>
      <dgm:t>
        <a:bodyPr rIns="0" bIns="0"/>
        <a:lstStyle/>
        <a:p>
          <a:pPr algn="ctr">
            <a:lnSpc>
              <a:spcPct val="100000"/>
            </a:lnSpc>
          </a:pPr>
          <a:r>
            <a:rPr lang="en-US" sz="1200" b="1" dirty="0" smtClean="0">
              <a:latin typeface="+mj-lt"/>
              <a:cs typeface="Arial" pitchFamily="34" charset="0"/>
            </a:rPr>
            <a:t>Supplier Power- Moderate</a:t>
          </a:r>
        </a:p>
        <a:p>
          <a:pPr algn="just">
            <a:lnSpc>
              <a:spcPct val="100000"/>
            </a:lnSpc>
          </a:pPr>
          <a:r>
            <a:rPr lang="en-US" sz="1100" dirty="0" smtClean="0">
              <a:latin typeface="+mj-lt"/>
              <a:cs typeface="Arial"/>
            </a:rPr>
            <a:t>• Suppliers in the accountancy market consist of specialized accountancy software publishers</a:t>
          </a:r>
        </a:p>
        <a:p>
          <a:r>
            <a:rPr lang="en-US" sz="1100" dirty="0" smtClean="0">
              <a:latin typeface="+mj-lt"/>
              <a:cs typeface="Arial"/>
            </a:rPr>
            <a:t>• Large accountancy firms need more specialized technology, and therefore rely on a limited range of suppliers to provide this</a:t>
          </a:r>
        </a:p>
        <a:p>
          <a:r>
            <a:rPr lang="en-US" sz="1100" dirty="0" smtClean="0">
              <a:latin typeface="+mj-lt"/>
              <a:cs typeface="Arial"/>
            </a:rPr>
            <a:t>• the wide range of low end and high end products on offer, such as ERP software- weakens supplier  power</a:t>
          </a:r>
        </a:p>
        <a:p>
          <a:r>
            <a:rPr lang="en-US" sz="1100" dirty="0" smtClean="0">
              <a:latin typeface="+mj-lt"/>
              <a:cs typeface="Arial"/>
            </a:rPr>
            <a:t>• Other suppliers to accountancy firms will include manufacturers of PCs and office equipment.</a:t>
          </a:r>
        </a:p>
        <a:p>
          <a:r>
            <a:rPr lang="en-US" sz="1100" dirty="0" smtClean="0">
              <a:latin typeface="+mj-lt"/>
              <a:cs typeface="Arial"/>
            </a:rPr>
            <a:t>•Accountancy firms require a reliable ICT infrastructure to be in place and therefore often commit to one supplier's product</a:t>
          </a:r>
          <a:endParaRPr lang="en-US" sz="1100" dirty="0">
            <a:latin typeface="+mj-lt"/>
            <a:cs typeface="Arial" pitchFamily="34" charset="0"/>
          </a:endParaRPr>
        </a:p>
      </dgm:t>
    </dgm:pt>
    <dgm:pt modelId="{389B1C5B-9947-45AF-8552-01BC7F2FF6EF}" type="parTrans" cxnId="{118AD182-32CD-4F0E-A0BA-A9BCAF5B1AD5}">
      <dgm:prSet/>
      <dgm:spPr/>
      <dgm:t>
        <a:bodyPr/>
        <a:lstStyle/>
        <a:p>
          <a:endParaRPr lang="en-US">
            <a:latin typeface="+mj-lt"/>
          </a:endParaRPr>
        </a:p>
      </dgm:t>
    </dgm:pt>
    <dgm:pt modelId="{E639B863-4BA2-4AFE-AC1A-4E86C214F621}" type="sibTrans" cxnId="{118AD182-32CD-4F0E-A0BA-A9BCAF5B1AD5}">
      <dgm:prSet/>
      <dgm:spPr/>
      <dgm:t>
        <a:bodyPr/>
        <a:lstStyle/>
        <a:p>
          <a:endParaRPr lang="en-US">
            <a:latin typeface="+mj-lt"/>
          </a:endParaRPr>
        </a:p>
      </dgm:t>
    </dgm:pt>
    <dgm:pt modelId="{BE559C70-FA0B-4A10-B22B-6CD2BE9DE2B8}">
      <dgm:prSet phldrT="[Text]" custT="1"/>
      <dgm:spPr>
        <a:solidFill>
          <a:schemeClr val="accent3">
            <a:lumMod val="75000"/>
          </a:schemeClr>
        </a:solidFill>
      </dgm:spPr>
      <dgm:t>
        <a:bodyPr lIns="45720" tIns="0" anchor="ctr" anchorCtr="0"/>
        <a:lstStyle/>
        <a:p>
          <a:pPr algn="ctr">
            <a:lnSpc>
              <a:spcPct val="200000"/>
            </a:lnSpc>
            <a:spcAft>
              <a:spcPts val="300"/>
            </a:spcAft>
          </a:pPr>
          <a:r>
            <a:rPr lang="en-US" sz="1200" b="1" dirty="0" smtClean="0">
              <a:latin typeface="+mj-lt"/>
              <a:cs typeface="Arial" pitchFamily="34" charset="0"/>
            </a:rPr>
            <a:t>New Entrants- Strong</a:t>
          </a:r>
        </a:p>
        <a:p>
          <a:r>
            <a:rPr lang="en-US" sz="1100" dirty="0" smtClean="0">
              <a:latin typeface="+mj-lt"/>
              <a:cs typeface="Arial" pitchFamily="34" charset="0"/>
            </a:rPr>
            <a:t>• Entry to the global accountancy market may be achieved by an individual accountant establishing a single practice. For such a low-key entry, there is relatively little capital outlay or proprietary knowledge involved</a:t>
          </a:r>
        </a:p>
        <a:p>
          <a:r>
            <a:rPr lang="en-US" sz="1100" dirty="0" smtClean="0">
              <a:latin typeface="+mj-lt"/>
              <a:cs typeface="Arial" pitchFamily="34" charset="0"/>
            </a:rPr>
            <a:t>• The global market has grown at a healthy rate in recent years, making it attractive to new entrants</a:t>
          </a:r>
        </a:p>
        <a:p>
          <a:r>
            <a:rPr lang="en-US" sz="1100" dirty="0" smtClean="0">
              <a:latin typeface="+mj-lt"/>
              <a:cs typeface="Arial" pitchFamily="34" charset="0"/>
            </a:rPr>
            <a:t>• The leading companies have strong brand reputations</a:t>
          </a:r>
        </a:p>
        <a:p>
          <a:r>
            <a:rPr lang="en-US" sz="1100" dirty="0" smtClean="0">
              <a:latin typeface="+mj-lt"/>
              <a:cs typeface="Arial" pitchFamily="34" charset="0"/>
            </a:rPr>
            <a:t>• Competing for the largest clients is difficult except for the major accountancy firms</a:t>
          </a:r>
        </a:p>
        <a:p>
          <a:r>
            <a:rPr lang="en-US" sz="1100" dirty="0" smtClean="0">
              <a:latin typeface="+mj-lt"/>
              <a:cs typeface="Arial" pitchFamily="34" charset="0"/>
            </a:rPr>
            <a:t>• Replication of competencies can be costly, and constitutes a barrier to market entry</a:t>
          </a:r>
          <a:endParaRPr lang="en-US" sz="1100" dirty="0">
            <a:latin typeface="+mj-lt"/>
            <a:cs typeface="Arial" pitchFamily="34" charset="0"/>
          </a:endParaRPr>
        </a:p>
      </dgm:t>
    </dgm:pt>
    <dgm:pt modelId="{C896735E-61A5-45E3-8FA4-A47FB3C1F754}" type="parTrans" cxnId="{2237E231-61E1-421C-9EC8-E38BA8225391}">
      <dgm:prSet/>
      <dgm:spPr/>
      <dgm:t>
        <a:bodyPr/>
        <a:lstStyle/>
        <a:p>
          <a:endParaRPr lang="en-US">
            <a:latin typeface="+mj-lt"/>
          </a:endParaRPr>
        </a:p>
      </dgm:t>
    </dgm:pt>
    <dgm:pt modelId="{B3D27241-6E4E-496A-AB3C-D5ABFA2C3781}" type="sibTrans" cxnId="{2237E231-61E1-421C-9EC8-E38BA8225391}">
      <dgm:prSet/>
      <dgm:spPr/>
      <dgm:t>
        <a:bodyPr/>
        <a:lstStyle/>
        <a:p>
          <a:endParaRPr lang="en-US">
            <a:latin typeface="+mj-lt"/>
          </a:endParaRPr>
        </a:p>
      </dgm:t>
    </dgm:pt>
    <dgm:pt modelId="{0F5B7FD5-053B-4089-91E9-698A44493490}">
      <dgm:prSet phldrT="[Text]" custT="1"/>
      <dgm:spPr>
        <a:solidFill>
          <a:schemeClr val="accent5">
            <a:lumMod val="75000"/>
          </a:schemeClr>
        </a:solidFill>
      </dgm:spPr>
      <dgm:t>
        <a:bodyPr lIns="45720" tIns="0" rIns="0" anchor="t" anchorCtr="0"/>
        <a:lstStyle/>
        <a:p>
          <a:pPr algn="ctr">
            <a:lnSpc>
              <a:spcPct val="100000"/>
            </a:lnSpc>
          </a:pPr>
          <a:r>
            <a:rPr lang="en-US" sz="1200" b="1" dirty="0" smtClean="0">
              <a:latin typeface="+mj-lt"/>
              <a:cs typeface="Arial" pitchFamily="34" charset="0"/>
            </a:rPr>
            <a:t>Buyer Power- Moderate</a:t>
          </a:r>
        </a:p>
        <a:p>
          <a:pPr algn="just">
            <a:lnSpc>
              <a:spcPct val="100000"/>
            </a:lnSpc>
          </a:pPr>
          <a:r>
            <a:rPr lang="en-US" sz="1100" dirty="0" smtClean="0">
              <a:latin typeface="+mj-lt"/>
              <a:cs typeface="Arial"/>
            </a:rPr>
            <a:t>• </a:t>
          </a:r>
          <a:r>
            <a:rPr lang="en-US" sz="1100" dirty="0" smtClean="0">
              <a:latin typeface="+mj-lt"/>
              <a:cs typeface="Arial" pitchFamily="34" charset="0"/>
            </a:rPr>
            <a:t>Buyers can vary in size but include many medium and large businesses, which strengthens buyer power considerably</a:t>
          </a:r>
        </a:p>
        <a:p>
          <a:r>
            <a:rPr lang="en-US" sz="1100" dirty="0" smtClean="0">
              <a:latin typeface="+mj-lt"/>
              <a:cs typeface="Arial"/>
            </a:rPr>
            <a:t>• </a:t>
          </a:r>
          <a:r>
            <a:rPr lang="en-US" sz="1100" dirty="0" smtClean="0">
              <a:latin typeface="+mj-lt"/>
              <a:cs typeface="Arial" pitchFamily="34" charset="0"/>
            </a:rPr>
            <a:t>Four major players dominate the accountancy market: PWC, KPMG, Deloitte Touché Tohmatsu, and Ernst &amp; Young- limited choice of player for the largest corporate clients</a:t>
          </a:r>
        </a:p>
        <a:p>
          <a:r>
            <a:rPr lang="en-US" sz="1100" dirty="0" smtClean="0">
              <a:latin typeface="+mj-lt"/>
              <a:cs typeface="Arial"/>
            </a:rPr>
            <a:t>• </a:t>
          </a:r>
          <a:r>
            <a:rPr lang="en-US" sz="1100" dirty="0" smtClean="0">
              <a:latin typeface="+mj-lt"/>
              <a:cs typeface="Arial" pitchFamily="34" charset="0"/>
            </a:rPr>
            <a:t>Switching from a "big four" auditor to a smaller player may be viewed negatively by the capital markets</a:t>
          </a:r>
        </a:p>
        <a:p>
          <a:r>
            <a:rPr lang="en-US" sz="1100" dirty="0" smtClean="0">
              <a:latin typeface="+mj-lt"/>
              <a:cs typeface="Arial"/>
            </a:rPr>
            <a:t>• </a:t>
          </a:r>
          <a:r>
            <a:rPr lang="en-US" sz="1100" dirty="0" smtClean="0">
              <a:latin typeface="+mj-lt"/>
              <a:cs typeface="Arial" pitchFamily="34" charset="0"/>
            </a:rPr>
            <a:t>Buyer power is strengthened by the fact that accountants as  such can rarely integrate forwards into their clients' businesses, while clients can carry out some accounting functions in-house</a:t>
          </a:r>
          <a:endParaRPr lang="en-US" sz="1100" dirty="0">
            <a:latin typeface="+mj-lt"/>
            <a:cs typeface="Arial" pitchFamily="34" charset="0"/>
          </a:endParaRPr>
        </a:p>
      </dgm:t>
    </dgm:pt>
    <dgm:pt modelId="{5431C599-1224-4C1F-B7E3-A77F231D045E}" type="parTrans" cxnId="{5A6A7F27-AA06-49AD-BE43-791664A23B83}">
      <dgm:prSet/>
      <dgm:spPr/>
      <dgm:t>
        <a:bodyPr/>
        <a:lstStyle/>
        <a:p>
          <a:endParaRPr lang="en-US">
            <a:latin typeface="+mj-lt"/>
          </a:endParaRPr>
        </a:p>
      </dgm:t>
    </dgm:pt>
    <dgm:pt modelId="{61727350-03D1-449B-8CAF-D07DBFE72458}" type="sibTrans" cxnId="{5A6A7F27-AA06-49AD-BE43-791664A23B83}">
      <dgm:prSet/>
      <dgm:spPr/>
      <dgm:t>
        <a:bodyPr/>
        <a:lstStyle/>
        <a:p>
          <a:endParaRPr lang="en-US">
            <a:latin typeface="+mj-lt"/>
          </a:endParaRPr>
        </a:p>
      </dgm:t>
    </dgm:pt>
    <dgm:pt modelId="{1CCF10EC-D9EA-4B6D-8F7B-DEF489E8388C}">
      <dgm:prSet phldrT="[Text]" custT="1"/>
      <dgm:spPr>
        <a:solidFill>
          <a:schemeClr val="accent2">
            <a:lumMod val="75000"/>
          </a:schemeClr>
        </a:solidFill>
      </dgm:spPr>
      <dgm:t>
        <a:bodyPr/>
        <a:lstStyle/>
        <a:p>
          <a:pPr algn="ctr">
            <a:lnSpc>
              <a:spcPct val="150000"/>
            </a:lnSpc>
            <a:spcAft>
              <a:spcPct val="35000"/>
            </a:spcAft>
          </a:pPr>
          <a:r>
            <a:rPr lang="en-US" sz="1200" b="1" dirty="0" smtClean="0">
              <a:latin typeface="+mj-lt"/>
              <a:cs typeface="Arial" pitchFamily="34" charset="0"/>
            </a:rPr>
            <a:t>Threat of Substitutes - Weak</a:t>
          </a:r>
        </a:p>
        <a:p>
          <a:r>
            <a:rPr lang="en-US" sz="1100" dirty="0" smtClean="0">
              <a:latin typeface="+mj-lt"/>
              <a:cs typeface="Arial" pitchFamily="34" charset="0"/>
            </a:rPr>
            <a:t>• While there are no obvious substitutes for the functions offered by accountants, specialized accountancy firms do face the threat of substitutes</a:t>
          </a:r>
        </a:p>
        <a:p>
          <a:r>
            <a:rPr lang="en-US" sz="1100" dirty="0" smtClean="0">
              <a:latin typeface="+mj-lt"/>
              <a:cs typeface="Arial" pitchFamily="34" charset="0"/>
            </a:rPr>
            <a:t>• For private individuals, "DIY" accounting is often a possibility</a:t>
          </a:r>
        </a:p>
        <a:p>
          <a:r>
            <a:rPr lang="en-US" sz="1100" dirty="0" smtClean="0">
              <a:latin typeface="+mj-lt"/>
              <a:cs typeface="Arial" pitchFamily="34" charset="0"/>
            </a:rPr>
            <a:t>• This substitute avoids costs in terms of fees paid to a third-party accountant, but may incur other costs, such as the time absorbed by the process, and the greater possibility of mistakes being made</a:t>
          </a:r>
        </a:p>
        <a:p>
          <a:r>
            <a:rPr lang="en-US" sz="1100" dirty="0" smtClean="0">
              <a:latin typeface="+mj-lt"/>
              <a:cs typeface="Arial" pitchFamily="34" charset="0"/>
            </a:rPr>
            <a:t>There may also be switching costs, such as the need to purchase appropriate software</a:t>
          </a:r>
        </a:p>
        <a:p>
          <a:r>
            <a:rPr lang="en-US" sz="1100" dirty="0" smtClean="0">
              <a:latin typeface="+mj-lt"/>
              <a:cs typeface="Arial" pitchFamily="34" charset="0"/>
            </a:rPr>
            <a:t>• Also, the important function of auditing cannot by its nature be performed in-house</a:t>
          </a:r>
          <a:endParaRPr lang="en-US" sz="1100" dirty="0">
            <a:latin typeface="+mj-lt"/>
            <a:cs typeface="Arial" pitchFamily="34" charset="0"/>
          </a:endParaRPr>
        </a:p>
      </dgm:t>
    </dgm:pt>
    <dgm:pt modelId="{3A0797D1-94A1-4A86-A444-6D95FFECD894}" type="parTrans" cxnId="{E24048DA-CC07-430D-B485-8E0EEFEBB8D4}">
      <dgm:prSet/>
      <dgm:spPr/>
      <dgm:t>
        <a:bodyPr/>
        <a:lstStyle/>
        <a:p>
          <a:endParaRPr lang="en-US">
            <a:latin typeface="+mj-lt"/>
          </a:endParaRPr>
        </a:p>
      </dgm:t>
    </dgm:pt>
    <dgm:pt modelId="{2C46255E-7CEE-4E56-B7B0-B5F7D905722B}" type="sibTrans" cxnId="{E24048DA-CC07-430D-B485-8E0EEFEBB8D4}">
      <dgm:prSet/>
      <dgm:spPr/>
      <dgm:t>
        <a:bodyPr/>
        <a:lstStyle/>
        <a:p>
          <a:endParaRPr lang="en-US">
            <a:latin typeface="+mj-lt"/>
          </a:endParaRPr>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t>
        <a:bodyPr/>
        <a:lstStyle/>
        <a:p>
          <a:endParaRPr lang="en-US"/>
        </a:p>
      </dgm:t>
    </dgm:pt>
    <dgm:pt modelId="{0FE1E524-848E-4351-BDD6-C95825ECEFE0}" type="pres">
      <dgm:prSet presAssocID="{D115C0A2-E1C9-4803-BDDD-7EB5294ABC6E}" presName="tile1" presStyleLbl="node1" presStyleIdx="0" presStyleCnt="4" custScaleX="100000" custScaleY="93840"/>
      <dgm:spPr>
        <a:prstGeom prst="rect">
          <a:avLst/>
        </a:prstGeom>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a:prstGeom prst="rect">
          <a:avLst/>
        </a:prstGeom>
      </dgm:spPr>
      <dgm:t>
        <a:bodyPr/>
        <a:lstStyle/>
        <a:p>
          <a:endParaRPr lang="en-US"/>
        </a:p>
      </dgm:t>
    </dgm:pt>
    <dgm:pt modelId="{77388376-0139-43DB-8626-5773B5696A90}" type="pres">
      <dgm:prSet presAssocID="{D115C0A2-E1C9-4803-BDDD-7EB5294ABC6E}" presName="tile2" presStyleLbl="node1" presStyleIdx="1" presStyleCnt="4" custScaleX="100926" custScaleY="94919"/>
      <dgm:spPr>
        <a:prstGeom prst="rect">
          <a:avLst/>
        </a:prstGeom>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a:prstGeom prst="rect">
          <a:avLst/>
        </a:prstGeom>
      </dgm:spPr>
      <dgm:t>
        <a:bodyPr/>
        <a:lstStyle/>
        <a:p>
          <a:endParaRPr lang="en-US"/>
        </a:p>
      </dgm:t>
    </dgm:pt>
    <dgm:pt modelId="{8C684996-A495-4419-B7BB-263407A4AD53}" type="pres">
      <dgm:prSet presAssocID="{D115C0A2-E1C9-4803-BDDD-7EB5294ABC6E}" presName="tile3" presStyleLbl="node1" presStyleIdx="2" presStyleCnt="4" custScaleX="100000" custScaleY="106826"/>
      <dgm:spPr>
        <a:prstGeom prst="rect">
          <a:avLst/>
        </a:prstGeom>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dgm:t>
        <a:bodyPr/>
        <a:lstStyle/>
        <a:p>
          <a:endParaRPr lang="en-US"/>
        </a:p>
      </dgm:t>
    </dgm:pt>
    <dgm:pt modelId="{ECD3462E-8404-48C1-9ED6-4F9D47ADDC59}" type="pres">
      <dgm:prSet presAssocID="{D115C0A2-E1C9-4803-BDDD-7EB5294ABC6E}" presName="tile4" presStyleLbl="node1" presStyleIdx="3" presStyleCnt="4" custScaleX="101852" custScaleY="107240"/>
      <dgm:spPr>
        <a:prstGeom prst="rect">
          <a:avLst/>
        </a:prstGeom>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a:prstGeom prst="rect">
          <a:avLst/>
        </a:prstGeom>
      </dgm:spPr>
      <dgm:t>
        <a:bodyPr/>
        <a:lstStyle/>
        <a:p>
          <a:endParaRPr lang="en-US"/>
        </a:p>
      </dgm:t>
    </dgm:pt>
    <dgm:pt modelId="{9F2583ED-98CB-4DCD-A714-DAD1D261A478}" type="pres">
      <dgm:prSet presAssocID="{D115C0A2-E1C9-4803-BDDD-7EB5294ABC6E}" presName="centerTile" presStyleLbl="fgShp" presStyleIdx="0" presStyleCnt="1" custScaleX="274372" custScaleY="87107" custLinFactNeighborX="-495" custLinFactNeighborY="-5797">
        <dgm:presLayoutVars>
          <dgm:chMax val="0"/>
          <dgm:chPref val="0"/>
        </dgm:presLayoutVars>
      </dgm:prSet>
      <dgm:spPr/>
      <dgm:t>
        <a:bodyPr/>
        <a:lstStyle/>
        <a:p>
          <a:endParaRPr lang="en-US"/>
        </a:p>
      </dgm:t>
    </dgm:pt>
  </dgm:ptLst>
  <dgm:cxnLst>
    <dgm:cxn modelId="{3993FDB1-9142-4B4A-8E5E-B9D35DC9D7C8}" type="presOf" srcId="{BE559C70-FA0B-4A10-B22B-6CD2BE9DE2B8}" destId="{77388376-0139-43DB-8626-5773B5696A90}" srcOrd="0" destOrd="0" presId="urn:microsoft.com/office/officeart/2005/8/layout/matrix1"/>
    <dgm:cxn modelId="{118AD182-32CD-4F0E-A0BA-A9BCAF5B1AD5}" srcId="{7FD65538-B02B-4E3A-8DB3-E45CCE2049F1}" destId="{25BC055E-2416-44A4-9EFF-E62A16DCD16C}" srcOrd="0" destOrd="0" parTransId="{389B1C5B-9947-45AF-8552-01BC7F2FF6EF}" sibTransId="{E639B863-4BA2-4AFE-AC1A-4E86C214F621}"/>
    <dgm:cxn modelId="{E24048DA-CC07-430D-B485-8E0EEFEBB8D4}" srcId="{7FD65538-B02B-4E3A-8DB3-E45CCE2049F1}" destId="{1CCF10EC-D9EA-4B6D-8F7B-DEF489E8388C}" srcOrd="3" destOrd="0" parTransId="{3A0797D1-94A1-4A86-A444-6D95FFECD894}" sibTransId="{2C46255E-7CEE-4E56-B7B0-B5F7D905722B}"/>
    <dgm:cxn modelId="{847AD6C2-CDA4-44F5-AC20-EEA53859B162}" type="presOf" srcId="{0F5B7FD5-053B-4089-91E9-698A44493490}" destId="{8C684996-A495-4419-B7BB-263407A4AD53}" srcOrd="0" destOrd="0" presId="urn:microsoft.com/office/officeart/2005/8/layout/matrix1"/>
    <dgm:cxn modelId="{EA754841-C8EE-456C-AD2F-9C3498837FC5}" type="presOf" srcId="{BE559C70-FA0B-4A10-B22B-6CD2BE9DE2B8}" destId="{CD40F1CD-51EA-46EE-B063-FEAE439066B2}" srcOrd="1" destOrd="0" presId="urn:microsoft.com/office/officeart/2005/8/layout/matrix1"/>
    <dgm:cxn modelId="{12223CA0-3454-45F2-8C73-62CA7C3A9006}" type="presOf" srcId="{0F5B7FD5-053B-4089-91E9-698A44493490}" destId="{700C171B-312D-42F1-B45B-6563B6D95D57}" srcOrd="1" destOrd="0" presId="urn:microsoft.com/office/officeart/2005/8/layout/matrix1"/>
    <dgm:cxn modelId="{5A6A7F27-AA06-49AD-BE43-791664A23B83}" srcId="{7FD65538-B02B-4E3A-8DB3-E45CCE2049F1}" destId="{0F5B7FD5-053B-4089-91E9-698A44493490}" srcOrd="2" destOrd="0" parTransId="{5431C599-1224-4C1F-B7E3-A77F231D045E}" sibTransId="{61727350-03D1-449B-8CAF-D07DBFE72458}"/>
    <dgm:cxn modelId="{C01C29B7-FD08-4E7B-BA38-6577D40E0D2A}" type="presOf" srcId="{1CCF10EC-D9EA-4B6D-8F7B-DEF489E8388C}" destId="{28D079CB-BABB-42E4-83C7-BD652D470035}" srcOrd="1" destOrd="0" presId="urn:microsoft.com/office/officeart/2005/8/layout/matrix1"/>
    <dgm:cxn modelId="{4A5D699F-6C97-429B-8994-09FFB44AE8C2}" type="presOf" srcId="{25BC055E-2416-44A4-9EFF-E62A16DCD16C}" destId="{9F6F09DF-2353-42A7-AE07-4E179CDEAE15}" srcOrd="1" destOrd="0" presId="urn:microsoft.com/office/officeart/2005/8/layout/matrix1"/>
    <dgm:cxn modelId="{0F48FBBE-FC66-40FB-B231-E38AEFB5FF7C}" type="presOf" srcId="{1CCF10EC-D9EA-4B6D-8F7B-DEF489E8388C}" destId="{ECD3462E-8404-48C1-9ED6-4F9D47ADDC59}" srcOrd="0" destOrd="0" presId="urn:microsoft.com/office/officeart/2005/8/layout/matrix1"/>
    <dgm:cxn modelId="{01C3E36C-ECF7-4244-9D1C-2004C3CBAEE0}" type="presOf" srcId="{25BC055E-2416-44A4-9EFF-E62A16DCD16C}" destId="{0FE1E524-848E-4351-BDD6-C95825ECEFE0}" srcOrd="0" destOrd="0" presId="urn:microsoft.com/office/officeart/2005/8/layout/matrix1"/>
    <dgm:cxn modelId="{592BC2A7-A24F-481F-9FF0-1AB31C697470}" type="presOf" srcId="{7FD65538-B02B-4E3A-8DB3-E45CCE2049F1}" destId="{9F2583ED-98CB-4DCD-A714-DAD1D261A478}" srcOrd="0"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45F57DFB-E379-4ED3-856D-DAD03564E550}" type="presOf" srcId="{D115C0A2-E1C9-4803-BDDD-7EB5294ABC6E}" destId="{509C7C0E-EE7C-43DB-AC98-66C03E02739E}" srcOrd="0" destOrd="0" presId="urn:microsoft.com/office/officeart/2005/8/layout/matrix1"/>
    <dgm:cxn modelId="{2237E231-61E1-421C-9EC8-E38BA8225391}" srcId="{7FD65538-B02B-4E3A-8DB3-E45CCE2049F1}" destId="{BE559C70-FA0B-4A10-B22B-6CD2BE9DE2B8}" srcOrd="1" destOrd="0" parTransId="{C896735E-61A5-45E3-8FA4-A47FB3C1F754}" sibTransId="{B3D27241-6E4E-496A-AB3C-D5ABFA2C3781}"/>
    <dgm:cxn modelId="{9DB64E2A-9447-4E20-891D-61396143F23F}" type="presParOf" srcId="{509C7C0E-EE7C-43DB-AC98-66C03E02739E}" destId="{7EC9DCB7-1D33-423A-9822-6BFA32629D85}" srcOrd="0" destOrd="0" presId="urn:microsoft.com/office/officeart/2005/8/layout/matrix1"/>
    <dgm:cxn modelId="{73762DBE-350B-4445-A4CD-D2A6CACBFC7F}" type="presParOf" srcId="{7EC9DCB7-1D33-423A-9822-6BFA32629D85}" destId="{0FE1E524-848E-4351-BDD6-C95825ECEFE0}" srcOrd="0" destOrd="0" presId="urn:microsoft.com/office/officeart/2005/8/layout/matrix1"/>
    <dgm:cxn modelId="{5D06485E-3FA6-49E8-9DEC-60624E1EFC81}" type="presParOf" srcId="{7EC9DCB7-1D33-423A-9822-6BFA32629D85}" destId="{9F6F09DF-2353-42A7-AE07-4E179CDEAE15}" srcOrd="1" destOrd="0" presId="urn:microsoft.com/office/officeart/2005/8/layout/matrix1"/>
    <dgm:cxn modelId="{3ED5E3F8-C087-459E-A11B-CBA74B70EA0D}" type="presParOf" srcId="{7EC9DCB7-1D33-423A-9822-6BFA32629D85}" destId="{77388376-0139-43DB-8626-5773B5696A90}" srcOrd="2" destOrd="0" presId="urn:microsoft.com/office/officeart/2005/8/layout/matrix1"/>
    <dgm:cxn modelId="{384D1662-0604-4EF1-9807-9077585CB2C6}" type="presParOf" srcId="{7EC9DCB7-1D33-423A-9822-6BFA32629D85}" destId="{CD40F1CD-51EA-46EE-B063-FEAE439066B2}" srcOrd="3" destOrd="0" presId="urn:microsoft.com/office/officeart/2005/8/layout/matrix1"/>
    <dgm:cxn modelId="{B7BEAC7B-C39E-44A9-97E6-997DE923E37D}" type="presParOf" srcId="{7EC9DCB7-1D33-423A-9822-6BFA32629D85}" destId="{8C684996-A495-4419-B7BB-263407A4AD53}" srcOrd="4" destOrd="0" presId="urn:microsoft.com/office/officeart/2005/8/layout/matrix1"/>
    <dgm:cxn modelId="{D6ADFA97-77B9-4AD8-BF54-417F390D8080}" type="presParOf" srcId="{7EC9DCB7-1D33-423A-9822-6BFA32629D85}" destId="{700C171B-312D-42F1-B45B-6563B6D95D57}" srcOrd="5" destOrd="0" presId="urn:microsoft.com/office/officeart/2005/8/layout/matrix1"/>
    <dgm:cxn modelId="{66AC463F-A45C-42D2-9E4D-F0949FD0208F}" type="presParOf" srcId="{7EC9DCB7-1D33-423A-9822-6BFA32629D85}" destId="{ECD3462E-8404-48C1-9ED6-4F9D47ADDC59}" srcOrd="6" destOrd="0" presId="urn:microsoft.com/office/officeart/2005/8/layout/matrix1"/>
    <dgm:cxn modelId="{37CCDC81-4F6C-4CDD-B52C-E091129F9B97}" type="presParOf" srcId="{7EC9DCB7-1D33-423A-9822-6BFA32629D85}" destId="{28D079CB-BABB-42E4-83C7-BD652D470035}" srcOrd="7" destOrd="0" presId="urn:microsoft.com/office/officeart/2005/8/layout/matrix1"/>
    <dgm:cxn modelId="{63F2B2C0-AD57-4D9A-8BF3-B91FE09B89DA}" type="presParOf" srcId="{509C7C0E-EE7C-43DB-AC98-66C03E02739E}" destId="{9F2583ED-98CB-4DCD-A714-DAD1D261A47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a:solidFill>
          <a:schemeClr val="bg2"/>
        </a:solidFill>
      </dgm:spPr>
      <dgm:t>
        <a:bodyPr/>
        <a:lstStyle/>
        <a:p>
          <a:pPr algn="ctr">
            <a:lnSpc>
              <a:spcPct val="100000"/>
            </a:lnSpc>
            <a:spcAft>
              <a:spcPts val="0"/>
            </a:spcAft>
          </a:pPr>
          <a:r>
            <a:rPr lang="en-US" sz="1100" b="1" dirty="0" smtClean="0">
              <a:solidFill>
                <a:schemeClr val="tx1"/>
              </a:solidFill>
              <a:latin typeface="+mj-lt"/>
              <a:cs typeface="Arial" pitchFamily="34" charset="0"/>
            </a:rPr>
            <a:t>Rivalry- Strong</a:t>
          </a:r>
        </a:p>
        <a:p>
          <a:r>
            <a:rPr lang="en-US" sz="1100" dirty="0" smtClean="0">
              <a:solidFill>
                <a:schemeClr val="tx1"/>
              </a:solidFill>
              <a:latin typeface="+mj-lt"/>
              <a:cs typeface="Arial" pitchFamily="34" charset="0"/>
            </a:rPr>
            <a:t>• Legal firms can diversify their practice in terms of the range of areas they are involved in, from antitrust and competition to banking and finance, which tends to ease rivalry</a:t>
          </a:r>
          <a:endParaRPr lang="en-US" sz="1100" dirty="0" smtClean="0">
            <a:latin typeface="+mj-lt"/>
            <a:cs typeface="Arial" pitchFamily="34" charset="0"/>
          </a:endParaRPr>
        </a:p>
        <a:p>
          <a:r>
            <a:rPr lang="en-US" sz="1100" dirty="0" smtClean="0">
              <a:latin typeface="+mj-lt"/>
              <a:cs typeface="Arial" pitchFamily="34" charset="0"/>
            </a:rPr>
            <a:t>• For the biggest firms that cover the breadth of the market, there is huge rivalry for reputation and the big deals</a:t>
          </a:r>
        </a:p>
        <a:p>
          <a:r>
            <a:rPr lang="en-US" sz="1100" dirty="0" smtClean="0">
              <a:latin typeface="+mj-lt"/>
              <a:cs typeface="Arial" pitchFamily="34" charset="0"/>
            </a:rPr>
            <a:t>• Since liberalization, basic legal tasks can be completed at reduced costs in many countries</a:t>
          </a:r>
          <a:endParaRPr lang="en-US" sz="1100" dirty="0">
            <a:latin typeface="+mj-lt"/>
            <a:cs typeface="Arial" pitchFamily="34" charset="0"/>
          </a:endParaRPr>
        </a:p>
      </dgm:t>
    </dgm:pt>
    <dgm:pt modelId="{7315C418-B075-4DE4-9025-64809BFA5D3C}" type="parTrans" cxnId="{63BEC805-EE63-40FD-8902-9FB6C7DC08A7}">
      <dgm:prSet/>
      <dgm:spPr/>
      <dgm:t>
        <a:bodyPr/>
        <a:lstStyle/>
        <a:p>
          <a:endParaRPr lang="en-US">
            <a:latin typeface="+mj-lt"/>
          </a:endParaRPr>
        </a:p>
      </dgm:t>
    </dgm:pt>
    <dgm:pt modelId="{8146342F-BD64-4842-A1D5-123C2A1D1A33}" type="sibTrans" cxnId="{63BEC805-EE63-40FD-8902-9FB6C7DC08A7}">
      <dgm:prSet/>
      <dgm:spPr/>
      <dgm:t>
        <a:bodyPr/>
        <a:lstStyle/>
        <a:p>
          <a:endParaRPr lang="en-US">
            <a:latin typeface="+mj-lt"/>
          </a:endParaRPr>
        </a:p>
      </dgm:t>
    </dgm:pt>
    <dgm:pt modelId="{25BC055E-2416-44A4-9EFF-E62A16DCD16C}">
      <dgm:prSet phldrT="[Text]" custT="1"/>
      <dgm:spPr>
        <a:solidFill>
          <a:schemeClr val="tx2">
            <a:lumMod val="75000"/>
          </a:schemeClr>
        </a:solidFill>
      </dgm:spPr>
      <dgm:t>
        <a:bodyPr rIns="45720" bIns="0"/>
        <a:lstStyle/>
        <a:p>
          <a:pPr algn="ctr">
            <a:lnSpc>
              <a:spcPct val="100000"/>
            </a:lnSpc>
            <a:spcAft>
              <a:spcPts val="0"/>
            </a:spcAft>
          </a:pPr>
          <a:r>
            <a:rPr lang="en-US" sz="1200" b="1" dirty="0" smtClean="0">
              <a:latin typeface="+mj-lt"/>
              <a:cs typeface="Arial" pitchFamily="34" charset="0"/>
            </a:rPr>
            <a:t>Supplier Power- Moderate</a:t>
          </a:r>
        </a:p>
        <a:p>
          <a:pPr algn="just">
            <a:lnSpc>
              <a:spcPct val="100000"/>
            </a:lnSpc>
            <a:spcAft>
              <a:spcPts val="0"/>
            </a:spcAft>
          </a:pPr>
          <a:r>
            <a:rPr lang="en-US" sz="1100" dirty="0" smtClean="0">
              <a:latin typeface="+mj-lt"/>
              <a:cs typeface="Arial"/>
            </a:rPr>
            <a:t>• Suppliers in this market include manufacturers of ICT equipment and office supplies</a:t>
          </a:r>
        </a:p>
        <a:p>
          <a:pPr algn="just">
            <a:lnSpc>
              <a:spcPct val="100000"/>
            </a:lnSpc>
            <a:spcAft>
              <a:spcPts val="0"/>
            </a:spcAft>
          </a:pPr>
          <a:r>
            <a:rPr lang="en-US" sz="1100" dirty="0" smtClean="0">
              <a:latin typeface="+mj-lt"/>
              <a:cs typeface="Arial"/>
            </a:rPr>
            <a:t>• As market players often stick to one ICT supplier in order to keep consistency throughout the business and avoid the difficulties of training staff on new computer systems, supplier power is increased</a:t>
          </a:r>
        </a:p>
        <a:p>
          <a:pPr algn="just">
            <a:lnSpc>
              <a:spcPct val="100000"/>
            </a:lnSpc>
            <a:spcAft>
              <a:spcPts val="0"/>
            </a:spcAft>
          </a:pPr>
          <a:r>
            <a:rPr lang="en-US" sz="1100" dirty="0" smtClean="0">
              <a:latin typeface="+mj-lt"/>
              <a:cs typeface="Arial"/>
            </a:rPr>
            <a:t>• The biggest cost, and subsequently asset, for a law firm is its staff, which needs to be of a high quality to maintain a competitive edge over rivals</a:t>
          </a:r>
        </a:p>
        <a:p>
          <a:pPr algn="just">
            <a:lnSpc>
              <a:spcPct val="100000"/>
            </a:lnSpc>
            <a:spcAft>
              <a:spcPts val="0"/>
            </a:spcAft>
          </a:pPr>
          <a:r>
            <a:rPr lang="en-US" sz="1100" dirty="0" smtClean="0">
              <a:latin typeface="+mj-lt"/>
              <a:cs typeface="Arial"/>
            </a:rPr>
            <a:t>•The success of the practice as a whole depends on attracting and retaining suitably qualified legal professionals, with expertise in the specific areas of law in which the partnership operate- Should one partner leave, it may be difficult to find a replacement with equivalent skills</a:t>
          </a:r>
          <a:endParaRPr lang="en-US" sz="1100" dirty="0">
            <a:latin typeface="+mj-lt"/>
            <a:cs typeface="Arial" pitchFamily="34" charset="0"/>
          </a:endParaRPr>
        </a:p>
      </dgm:t>
    </dgm:pt>
    <dgm:pt modelId="{389B1C5B-9947-45AF-8552-01BC7F2FF6EF}" type="parTrans" cxnId="{118AD182-32CD-4F0E-A0BA-A9BCAF5B1AD5}">
      <dgm:prSet/>
      <dgm:spPr/>
      <dgm:t>
        <a:bodyPr/>
        <a:lstStyle/>
        <a:p>
          <a:endParaRPr lang="en-US">
            <a:latin typeface="+mj-lt"/>
          </a:endParaRPr>
        </a:p>
      </dgm:t>
    </dgm:pt>
    <dgm:pt modelId="{E639B863-4BA2-4AFE-AC1A-4E86C214F621}" type="sibTrans" cxnId="{118AD182-32CD-4F0E-A0BA-A9BCAF5B1AD5}">
      <dgm:prSet/>
      <dgm:spPr/>
      <dgm:t>
        <a:bodyPr/>
        <a:lstStyle/>
        <a:p>
          <a:endParaRPr lang="en-US">
            <a:latin typeface="+mj-lt"/>
          </a:endParaRPr>
        </a:p>
      </dgm:t>
    </dgm:pt>
    <dgm:pt modelId="{BE559C70-FA0B-4A10-B22B-6CD2BE9DE2B8}">
      <dgm:prSet phldrT="[Text]" custT="1"/>
      <dgm:spPr>
        <a:solidFill>
          <a:schemeClr val="accent3">
            <a:lumMod val="75000"/>
          </a:schemeClr>
        </a:solidFill>
      </dgm:spPr>
      <dgm:t>
        <a:bodyPr lIns="45720" tIns="0" bIns="0" anchor="t" anchorCtr="0"/>
        <a:lstStyle/>
        <a:p>
          <a:pPr algn="ctr">
            <a:lnSpc>
              <a:spcPct val="100000"/>
            </a:lnSpc>
            <a:spcAft>
              <a:spcPts val="0"/>
            </a:spcAft>
          </a:pPr>
          <a:r>
            <a:rPr lang="en-US" sz="1200" b="1" dirty="0" smtClean="0">
              <a:latin typeface="+mj-lt"/>
              <a:cs typeface="Arial" pitchFamily="34" charset="0"/>
            </a:rPr>
            <a:t>New Entrants- Strong</a:t>
          </a:r>
        </a:p>
        <a:p>
          <a:pPr>
            <a:lnSpc>
              <a:spcPct val="100000"/>
            </a:lnSpc>
            <a:spcAft>
              <a:spcPts val="0"/>
            </a:spcAft>
          </a:pPr>
          <a:r>
            <a:rPr lang="en-US" sz="1100" dirty="0" smtClean="0">
              <a:latin typeface="+mj-lt"/>
              <a:cs typeface="Arial" pitchFamily="34" charset="0"/>
            </a:rPr>
            <a:t>• The global legal services market is continuing to expand, providing ample opportunities for new players wanting to enter</a:t>
          </a:r>
        </a:p>
        <a:p>
          <a:pPr>
            <a:lnSpc>
              <a:spcPct val="100000"/>
            </a:lnSpc>
            <a:spcAft>
              <a:spcPts val="0"/>
            </a:spcAft>
          </a:pPr>
          <a:r>
            <a:rPr lang="en-US" sz="1100" dirty="0" smtClean="0">
              <a:latin typeface="+mj-lt"/>
              <a:cs typeface="Arial" pitchFamily="34" charset="0"/>
            </a:rPr>
            <a:t>• Leading incumbents have some advantages, which may make it harder for new entrants to compete</a:t>
          </a:r>
        </a:p>
        <a:p>
          <a:pPr>
            <a:lnSpc>
              <a:spcPct val="100000"/>
            </a:lnSpc>
            <a:spcAft>
              <a:spcPts val="0"/>
            </a:spcAft>
          </a:pPr>
          <a:r>
            <a:rPr lang="en-US" sz="1100" dirty="0" smtClean="0">
              <a:latin typeface="+mj-lt"/>
              <a:cs typeface="Arial" pitchFamily="34" charset="0"/>
            </a:rPr>
            <a:t>• A larger firm may have economies of scale, being able to offer a broader range of expertise to clients</a:t>
          </a:r>
        </a:p>
        <a:p>
          <a:pPr>
            <a:lnSpc>
              <a:spcPct val="100000"/>
            </a:lnSpc>
            <a:spcAft>
              <a:spcPts val="0"/>
            </a:spcAft>
          </a:pPr>
          <a:r>
            <a:rPr lang="en-US" sz="1100" dirty="0" smtClean="0">
              <a:latin typeface="+mj-lt"/>
              <a:cs typeface="Arial" pitchFamily="34" charset="0"/>
            </a:rPr>
            <a:t>• It may be difficult for clients to assess the relative skills of competing firms in this market, and a high reputation ('brand strength') is an advantage for certain incumbents that new entrants cannot immediately offer</a:t>
          </a:r>
        </a:p>
        <a:p>
          <a:pPr>
            <a:lnSpc>
              <a:spcPct val="100000"/>
            </a:lnSpc>
            <a:spcAft>
              <a:spcPts val="0"/>
            </a:spcAft>
          </a:pPr>
          <a:r>
            <a:rPr lang="en-US" sz="1100" dirty="0" smtClean="0">
              <a:latin typeface="+mj-lt"/>
              <a:cs typeface="Arial" pitchFamily="34" charset="0"/>
            </a:rPr>
            <a:t>• There may be restrictions on foreign lawyers practicing within a particular country, although WTO rules generally favor greater international trade in services, including legal services</a:t>
          </a:r>
          <a:endParaRPr lang="en-US" sz="1100" dirty="0">
            <a:latin typeface="+mj-lt"/>
            <a:cs typeface="Arial" pitchFamily="34" charset="0"/>
          </a:endParaRPr>
        </a:p>
      </dgm:t>
    </dgm:pt>
    <dgm:pt modelId="{C896735E-61A5-45E3-8FA4-A47FB3C1F754}" type="parTrans" cxnId="{2237E231-61E1-421C-9EC8-E38BA8225391}">
      <dgm:prSet/>
      <dgm:spPr/>
      <dgm:t>
        <a:bodyPr/>
        <a:lstStyle/>
        <a:p>
          <a:endParaRPr lang="en-US">
            <a:latin typeface="+mj-lt"/>
          </a:endParaRPr>
        </a:p>
      </dgm:t>
    </dgm:pt>
    <dgm:pt modelId="{B3D27241-6E4E-496A-AB3C-D5ABFA2C3781}" type="sibTrans" cxnId="{2237E231-61E1-421C-9EC8-E38BA8225391}">
      <dgm:prSet/>
      <dgm:spPr/>
      <dgm:t>
        <a:bodyPr/>
        <a:lstStyle/>
        <a:p>
          <a:endParaRPr lang="en-US">
            <a:latin typeface="+mj-lt"/>
          </a:endParaRPr>
        </a:p>
      </dgm:t>
    </dgm:pt>
    <dgm:pt modelId="{0F5B7FD5-053B-4089-91E9-698A44493490}">
      <dgm:prSet phldrT="[Text]" custT="1"/>
      <dgm:spPr>
        <a:solidFill>
          <a:schemeClr val="accent5">
            <a:lumMod val="75000"/>
          </a:schemeClr>
        </a:solidFill>
      </dgm:spPr>
      <dgm:t>
        <a:bodyPr lIns="45720" tIns="0" rIns="91440" anchor="ctr" anchorCtr="0"/>
        <a:lstStyle/>
        <a:p>
          <a:pPr algn="ctr">
            <a:lnSpc>
              <a:spcPct val="100000"/>
            </a:lnSpc>
          </a:pPr>
          <a:r>
            <a:rPr lang="en-US" sz="1200" b="1" dirty="0" smtClean="0">
              <a:latin typeface="+mj-lt"/>
              <a:cs typeface="Arial" pitchFamily="34" charset="0"/>
            </a:rPr>
            <a:t>Buyer Power- Moderate</a:t>
          </a:r>
        </a:p>
        <a:p>
          <a:pPr algn="just">
            <a:lnSpc>
              <a:spcPct val="100000"/>
            </a:lnSpc>
          </a:pPr>
          <a:r>
            <a:rPr lang="en-US" sz="1100" dirty="0" smtClean="0">
              <a:latin typeface="+mj-lt"/>
              <a:cs typeface="Arial"/>
            </a:rPr>
            <a:t>• Wide variety of potential customers in the market- weakens buyer power</a:t>
          </a:r>
        </a:p>
        <a:p>
          <a:pPr algn="just">
            <a:lnSpc>
              <a:spcPct val="100000"/>
            </a:lnSpc>
          </a:pPr>
          <a:r>
            <a:rPr lang="en-US" sz="1100" dirty="0" smtClean="0">
              <a:latin typeface="+mj-lt"/>
              <a:cs typeface="Arial"/>
            </a:rPr>
            <a:t>•  Larger clients tend to have stronger bargaining power</a:t>
          </a:r>
        </a:p>
        <a:p>
          <a:pPr algn="just">
            <a:lnSpc>
              <a:spcPct val="100000"/>
            </a:lnSpc>
          </a:pPr>
          <a:r>
            <a:rPr lang="en-US" sz="1100" dirty="0" smtClean="0">
              <a:latin typeface="+mj-lt"/>
              <a:cs typeface="Arial"/>
            </a:rPr>
            <a:t>• Switching tends to be fairly low-cost in this market</a:t>
          </a:r>
        </a:p>
        <a:p>
          <a:pPr algn="just">
            <a:lnSpc>
              <a:spcPct val="100000"/>
            </a:lnSpc>
          </a:pPr>
          <a:r>
            <a:rPr lang="en-US" sz="1100" dirty="0" smtClean="0">
              <a:latin typeface="+mj-lt"/>
              <a:cs typeface="Arial"/>
            </a:rPr>
            <a:t>• The services offered by legal practitioners are generally highly important to buyers. However, larger companies may backwards integrate by introducing in-house legal services, thus putting legal firms under pressure</a:t>
          </a:r>
        </a:p>
        <a:p>
          <a:pPr algn="just">
            <a:lnSpc>
              <a:spcPct val="100000"/>
            </a:lnSpc>
          </a:pPr>
          <a:r>
            <a:rPr lang="en-US" sz="1100" dirty="0" smtClean="0">
              <a:latin typeface="+mj-lt"/>
              <a:cs typeface="Arial"/>
            </a:rPr>
            <a:t>• Brand can play an important role in the legal services market, with reputation often being an important factor when choosing a legal services company</a:t>
          </a:r>
        </a:p>
        <a:p>
          <a:pPr algn="just">
            <a:lnSpc>
              <a:spcPct val="100000"/>
            </a:lnSpc>
          </a:pPr>
          <a:r>
            <a:rPr lang="en-US" sz="1100" dirty="0" smtClean="0">
              <a:latin typeface="+mj-lt"/>
              <a:cs typeface="Arial"/>
            </a:rPr>
            <a:t>• Services offered by law firms tend to be very similar, however companies may differentiate themselves by specializing in one area</a:t>
          </a:r>
          <a:endParaRPr lang="en-US" sz="1100" dirty="0">
            <a:latin typeface="+mj-lt"/>
            <a:cs typeface="Arial" pitchFamily="34" charset="0"/>
          </a:endParaRPr>
        </a:p>
      </dgm:t>
    </dgm:pt>
    <dgm:pt modelId="{5431C599-1224-4C1F-B7E3-A77F231D045E}" type="parTrans" cxnId="{5A6A7F27-AA06-49AD-BE43-791664A23B83}">
      <dgm:prSet/>
      <dgm:spPr/>
      <dgm:t>
        <a:bodyPr/>
        <a:lstStyle/>
        <a:p>
          <a:endParaRPr lang="en-US">
            <a:latin typeface="+mj-lt"/>
          </a:endParaRPr>
        </a:p>
      </dgm:t>
    </dgm:pt>
    <dgm:pt modelId="{61727350-03D1-449B-8CAF-D07DBFE72458}" type="sibTrans" cxnId="{5A6A7F27-AA06-49AD-BE43-791664A23B83}">
      <dgm:prSet/>
      <dgm:spPr/>
      <dgm:t>
        <a:bodyPr/>
        <a:lstStyle/>
        <a:p>
          <a:endParaRPr lang="en-US">
            <a:latin typeface="+mj-lt"/>
          </a:endParaRPr>
        </a:p>
      </dgm:t>
    </dgm:pt>
    <dgm:pt modelId="{1CCF10EC-D9EA-4B6D-8F7B-DEF489E8388C}">
      <dgm:prSet phldrT="[Text]" custT="1"/>
      <dgm:spPr>
        <a:solidFill>
          <a:schemeClr val="accent2">
            <a:lumMod val="75000"/>
          </a:schemeClr>
        </a:solidFill>
      </dgm:spPr>
      <dgm:t>
        <a:bodyPr tIns="0" bIns="0" anchor="t"/>
        <a:lstStyle/>
        <a:p>
          <a:pPr algn="ctr">
            <a:lnSpc>
              <a:spcPct val="150000"/>
            </a:lnSpc>
            <a:spcAft>
              <a:spcPct val="35000"/>
            </a:spcAft>
          </a:pPr>
          <a:r>
            <a:rPr lang="en-US" sz="1200" b="1" dirty="0" smtClean="0">
              <a:latin typeface="+mj-lt"/>
              <a:cs typeface="Arial" pitchFamily="34" charset="0"/>
            </a:rPr>
            <a:t>Threat of Substitutes - Moderate</a:t>
          </a:r>
        </a:p>
        <a:p>
          <a:r>
            <a:rPr lang="en-US" sz="1100" dirty="0" smtClean="0">
              <a:latin typeface="+mj-lt"/>
              <a:cs typeface="Arial" pitchFamily="34" charset="0"/>
            </a:rPr>
            <a:t>• While there are no obvious substitutes to legal services as such, some individuals may choose to represent themselves</a:t>
          </a:r>
        </a:p>
        <a:p>
          <a:r>
            <a:rPr lang="en-US" sz="1100" dirty="0" smtClean="0">
              <a:latin typeface="+mj-lt"/>
              <a:cs typeface="Arial" pitchFamily="34" charset="0"/>
            </a:rPr>
            <a:t>• However, legal issues can be complex, the consequences of errors can be significant, and for businesses undertaking a wide range of activities, including mergers and acquisitions, professional legal expertise is a must</a:t>
          </a:r>
        </a:p>
        <a:p>
          <a:r>
            <a:rPr lang="en-US" sz="1100" dirty="0" smtClean="0">
              <a:latin typeface="+mj-lt"/>
              <a:cs typeface="Arial" pitchFamily="34" charset="0"/>
            </a:rPr>
            <a:t>• However, the biggest threat to third-party legal firms is the use of in-house lawyers</a:t>
          </a:r>
        </a:p>
        <a:p>
          <a:r>
            <a:rPr lang="en-US" sz="1100" dirty="0" smtClean="0">
              <a:latin typeface="+mj-lt"/>
              <a:cs typeface="Arial" pitchFamily="34" charset="0"/>
            </a:rPr>
            <a:t>• Large companies may operate in-house departments that handle the majority of the corporation's legal needs. The advantages of this for buyers may include reduced costs if the service is commonly required, and a more tailored service as the lawyers are focused on only one company</a:t>
          </a:r>
          <a:endParaRPr lang="en-US" sz="1100" dirty="0">
            <a:latin typeface="+mj-lt"/>
            <a:cs typeface="Arial" pitchFamily="34" charset="0"/>
          </a:endParaRPr>
        </a:p>
      </dgm:t>
    </dgm:pt>
    <dgm:pt modelId="{3A0797D1-94A1-4A86-A444-6D95FFECD894}" type="parTrans" cxnId="{E24048DA-CC07-430D-B485-8E0EEFEBB8D4}">
      <dgm:prSet/>
      <dgm:spPr/>
      <dgm:t>
        <a:bodyPr/>
        <a:lstStyle/>
        <a:p>
          <a:endParaRPr lang="en-US">
            <a:latin typeface="+mj-lt"/>
          </a:endParaRPr>
        </a:p>
      </dgm:t>
    </dgm:pt>
    <dgm:pt modelId="{2C46255E-7CEE-4E56-B7B0-B5F7D905722B}" type="sibTrans" cxnId="{E24048DA-CC07-430D-B485-8E0EEFEBB8D4}">
      <dgm:prSet/>
      <dgm:spPr/>
      <dgm:t>
        <a:bodyPr/>
        <a:lstStyle/>
        <a:p>
          <a:endParaRPr lang="en-US">
            <a:latin typeface="+mj-lt"/>
          </a:endParaRPr>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t>
        <a:bodyPr/>
        <a:lstStyle/>
        <a:p>
          <a:endParaRPr lang="en-US"/>
        </a:p>
      </dgm:t>
    </dgm:pt>
    <dgm:pt modelId="{0FE1E524-848E-4351-BDD6-C95825ECEFE0}" type="pres">
      <dgm:prSet presAssocID="{D115C0A2-E1C9-4803-BDDD-7EB5294ABC6E}" presName="tile1" presStyleLbl="node1" presStyleIdx="0" presStyleCnt="4" custScaleX="100000" custScaleY="93173"/>
      <dgm:spPr>
        <a:prstGeom prst="rect">
          <a:avLst/>
        </a:prstGeom>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a:prstGeom prst="rect">
          <a:avLst/>
        </a:prstGeom>
      </dgm:spPr>
      <dgm:t>
        <a:bodyPr/>
        <a:lstStyle/>
        <a:p>
          <a:endParaRPr lang="en-US"/>
        </a:p>
      </dgm:t>
    </dgm:pt>
    <dgm:pt modelId="{77388376-0139-43DB-8626-5773B5696A90}" type="pres">
      <dgm:prSet presAssocID="{D115C0A2-E1C9-4803-BDDD-7EB5294ABC6E}" presName="tile2" presStyleLbl="node1" presStyleIdx="1" presStyleCnt="4" custScaleX="100926" custScaleY="94919"/>
      <dgm:spPr>
        <a:prstGeom prst="rect">
          <a:avLst/>
        </a:prstGeom>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a:prstGeom prst="rect">
          <a:avLst/>
        </a:prstGeom>
      </dgm:spPr>
      <dgm:t>
        <a:bodyPr/>
        <a:lstStyle/>
        <a:p>
          <a:endParaRPr lang="en-US"/>
        </a:p>
      </dgm:t>
    </dgm:pt>
    <dgm:pt modelId="{8C684996-A495-4419-B7BB-263407A4AD53}" type="pres">
      <dgm:prSet presAssocID="{D115C0A2-E1C9-4803-BDDD-7EB5294ABC6E}" presName="tile3" presStyleLbl="node1" presStyleIdx="2" presStyleCnt="4" custScaleX="100000" custScaleY="106826"/>
      <dgm:spPr>
        <a:prstGeom prst="rect">
          <a:avLst/>
        </a:prstGeom>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a:prstGeom prst="rect">
          <a:avLst/>
        </a:prstGeom>
      </dgm:spPr>
      <dgm:t>
        <a:bodyPr/>
        <a:lstStyle/>
        <a:p>
          <a:endParaRPr lang="en-US"/>
        </a:p>
      </dgm:t>
    </dgm:pt>
    <dgm:pt modelId="{ECD3462E-8404-48C1-9ED6-4F9D47ADDC59}" type="pres">
      <dgm:prSet presAssocID="{D115C0A2-E1C9-4803-BDDD-7EB5294ABC6E}" presName="tile4" presStyleLbl="node1" presStyleIdx="3" presStyleCnt="4" custScaleX="101852" custScaleY="107240"/>
      <dgm:spPr>
        <a:prstGeom prst="rect">
          <a:avLst/>
        </a:prstGeom>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a:prstGeom prst="rect">
          <a:avLst/>
        </a:prstGeom>
      </dgm:spPr>
      <dgm:t>
        <a:bodyPr/>
        <a:lstStyle/>
        <a:p>
          <a:endParaRPr lang="en-US"/>
        </a:p>
      </dgm:t>
    </dgm:pt>
    <dgm:pt modelId="{9F2583ED-98CB-4DCD-A714-DAD1D261A478}" type="pres">
      <dgm:prSet presAssocID="{D115C0A2-E1C9-4803-BDDD-7EB5294ABC6E}" presName="centerTile" presStyleLbl="fgShp" presStyleIdx="0" presStyleCnt="1" custScaleX="282599" custScaleY="73133" custLinFactNeighborX="-495" custLinFactNeighborY="-5797">
        <dgm:presLayoutVars>
          <dgm:chMax val="0"/>
          <dgm:chPref val="0"/>
        </dgm:presLayoutVars>
      </dgm:prSet>
      <dgm:spPr/>
      <dgm:t>
        <a:bodyPr/>
        <a:lstStyle/>
        <a:p>
          <a:endParaRPr lang="en-US"/>
        </a:p>
      </dgm:t>
    </dgm:pt>
  </dgm:ptLst>
  <dgm:cxnLst>
    <dgm:cxn modelId="{89BA4567-46E8-462B-9B83-4482AB6CBA91}" type="presOf" srcId="{D115C0A2-E1C9-4803-BDDD-7EB5294ABC6E}" destId="{509C7C0E-EE7C-43DB-AC98-66C03E02739E}" srcOrd="0"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5A6A7F27-AA06-49AD-BE43-791664A23B83}" srcId="{7FD65538-B02B-4E3A-8DB3-E45CCE2049F1}" destId="{0F5B7FD5-053B-4089-91E9-698A44493490}" srcOrd="2" destOrd="0" parTransId="{5431C599-1224-4C1F-B7E3-A77F231D045E}" sibTransId="{61727350-03D1-449B-8CAF-D07DBFE72458}"/>
    <dgm:cxn modelId="{51F93AF8-AA06-4A53-8692-0E048C86E00D}" type="presOf" srcId="{25BC055E-2416-44A4-9EFF-E62A16DCD16C}" destId="{0FE1E524-848E-4351-BDD6-C95825ECEFE0}" srcOrd="0" destOrd="0" presId="urn:microsoft.com/office/officeart/2005/8/layout/matrix1"/>
    <dgm:cxn modelId="{C24452CF-AA37-4EB9-9F80-BA1319759CF4}" type="presOf" srcId="{1CCF10EC-D9EA-4B6D-8F7B-DEF489E8388C}" destId="{ECD3462E-8404-48C1-9ED6-4F9D47ADDC59}" srcOrd="0" destOrd="0" presId="urn:microsoft.com/office/officeart/2005/8/layout/matrix1"/>
    <dgm:cxn modelId="{1B76423A-DF9E-46E7-8565-7ABFAD384FB5}" type="presOf" srcId="{0F5B7FD5-053B-4089-91E9-698A44493490}" destId="{700C171B-312D-42F1-B45B-6563B6D95D57}" srcOrd="1" destOrd="0" presId="urn:microsoft.com/office/officeart/2005/8/layout/matrix1"/>
    <dgm:cxn modelId="{2FC4DAA7-16D4-41E5-AAFF-35489D3F0853}" type="presOf" srcId="{BE559C70-FA0B-4A10-B22B-6CD2BE9DE2B8}" destId="{77388376-0139-43DB-8626-5773B5696A90}" srcOrd="0" destOrd="0" presId="urn:microsoft.com/office/officeart/2005/8/layout/matrix1"/>
    <dgm:cxn modelId="{FC6FD042-0ABB-41DC-8912-4E899EB7838A}" type="presOf" srcId="{0F5B7FD5-053B-4089-91E9-698A44493490}" destId="{8C684996-A495-4419-B7BB-263407A4AD53}" srcOrd="0" destOrd="0" presId="urn:microsoft.com/office/officeart/2005/8/layout/matrix1"/>
    <dgm:cxn modelId="{2237E231-61E1-421C-9EC8-E38BA8225391}" srcId="{7FD65538-B02B-4E3A-8DB3-E45CCE2049F1}" destId="{BE559C70-FA0B-4A10-B22B-6CD2BE9DE2B8}" srcOrd="1" destOrd="0" parTransId="{C896735E-61A5-45E3-8FA4-A47FB3C1F754}" sibTransId="{B3D27241-6E4E-496A-AB3C-D5ABFA2C3781}"/>
    <dgm:cxn modelId="{E24048DA-CC07-430D-B485-8E0EEFEBB8D4}" srcId="{7FD65538-B02B-4E3A-8DB3-E45CCE2049F1}" destId="{1CCF10EC-D9EA-4B6D-8F7B-DEF489E8388C}" srcOrd="3" destOrd="0" parTransId="{3A0797D1-94A1-4A86-A444-6D95FFECD894}" sibTransId="{2C46255E-7CEE-4E56-B7B0-B5F7D905722B}"/>
    <dgm:cxn modelId="{706CFB5E-B7BB-4528-AB43-9EF1ABFA3631}" type="presOf" srcId="{1CCF10EC-D9EA-4B6D-8F7B-DEF489E8388C}" destId="{28D079CB-BABB-42E4-83C7-BD652D470035}" srcOrd="1" destOrd="0" presId="urn:microsoft.com/office/officeart/2005/8/layout/matrix1"/>
    <dgm:cxn modelId="{3CC4AE21-A5C5-47AA-A3A0-DB498997B513}" type="presOf" srcId="{25BC055E-2416-44A4-9EFF-E62A16DCD16C}" destId="{9F6F09DF-2353-42A7-AE07-4E179CDEAE15}" srcOrd="1" destOrd="0" presId="urn:microsoft.com/office/officeart/2005/8/layout/matrix1"/>
    <dgm:cxn modelId="{4D9879A0-7A24-4F57-88C8-75F76AACF4BD}" type="presOf" srcId="{7FD65538-B02B-4E3A-8DB3-E45CCE2049F1}" destId="{9F2583ED-98CB-4DCD-A714-DAD1D261A478}" srcOrd="0" destOrd="0" presId="urn:microsoft.com/office/officeart/2005/8/layout/matrix1"/>
    <dgm:cxn modelId="{118AD182-32CD-4F0E-A0BA-A9BCAF5B1AD5}" srcId="{7FD65538-B02B-4E3A-8DB3-E45CCE2049F1}" destId="{25BC055E-2416-44A4-9EFF-E62A16DCD16C}" srcOrd="0" destOrd="0" parTransId="{389B1C5B-9947-45AF-8552-01BC7F2FF6EF}" sibTransId="{E639B863-4BA2-4AFE-AC1A-4E86C214F621}"/>
    <dgm:cxn modelId="{61A896E7-4AA8-4FF0-85FD-5B1026700A14}" type="presOf" srcId="{BE559C70-FA0B-4A10-B22B-6CD2BE9DE2B8}" destId="{CD40F1CD-51EA-46EE-B063-FEAE439066B2}" srcOrd="1" destOrd="0" presId="urn:microsoft.com/office/officeart/2005/8/layout/matrix1"/>
    <dgm:cxn modelId="{C7AD5CE8-62F7-4A1B-A5C7-E9CE65A8ED25}" type="presParOf" srcId="{509C7C0E-EE7C-43DB-AC98-66C03E02739E}" destId="{7EC9DCB7-1D33-423A-9822-6BFA32629D85}" srcOrd="0" destOrd="0" presId="urn:microsoft.com/office/officeart/2005/8/layout/matrix1"/>
    <dgm:cxn modelId="{521C6D7A-2304-4A76-9D2A-AE136F1109AC}" type="presParOf" srcId="{7EC9DCB7-1D33-423A-9822-6BFA32629D85}" destId="{0FE1E524-848E-4351-BDD6-C95825ECEFE0}" srcOrd="0" destOrd="0" presId="urn:microsoft.com/office/officeart/2005/8/layout/matrix1"/>
    <dgm:cxn modelId="{3B95F2F5-3AE3-4600-8577-7601824E96C9}" type="presParOf" srcId="{7EC9DCB7-1D33-423A-9822-6BFA32629D85}" destId="{9F6F09DF-2353-42A7-AE07-4E179CDEAE15}" srcOrd="1" destOrd="0" presId="urn:microsoft.com/office/officeart/2005/8/layout/matrix1"/>
    <dgm:cxn modelId="{7441C42E-C0AB-4041-9106-4A8B08DA4490}" type="presParOf" srcId="{7EC9DCB7-1D33-423A-9822-6BFA32629D85}" destId="{77388376-0139-43DB-8626-5773B5696A90}" srcOrd="2" destOrd="0" presId="urn:microsoft.com/office/officeart/2005/8/layout/matrix1"/>
    <dgm:cxn modelId="{5DE27DB7-9CCC-486C-AFF7-FF4BB0A283F1}" type="presParOf" srcId="{7EC9DCB7-1D33-423A-9822-6BFA32629D85}" destId="{CD40F1CD-51EA-46EE-B063-FEAE439066B2}" srcOrd="3" destOrd="0" presId="urn:microsoft.com/office/officeart/2005/8/layout/matrix1"/>
    <dgm:cxn modelId="{194FFE21-64E6-414A-A367-72595B7B5C12}" type="presParOf" srcId="{7EC9DCB7-1D33-423A-9822-6BFA32629D85}" destId="{8C684996-A495-4419-B7BB-263407A4AD53}" srcOrd="4" destOrd="0" presId="urn:microsoft.com/office/officeart/2005/8/layout/matrix1"/>
    <dgm:cxn modelId="{F8857EF2-5711-406F-91BE-278F5BE4B32F}" type="presParOf" srcId="{7EC9DCB7-1D33-423A-9822-6BFA32629D85}" destId="{700C171B-312D-42F1-B45B-6563B6D95D57}" srcOrd="5" destOrd="0" presId="urn:microsoft.com/office/officeart/2005/8/layout/matrix1"/>
    <dgm:cxn modelId="{EBC4A353-D3E7-4291-9ACA-64710CA0AF89}" type="presParOf" srcId="{7EC9DCB7-1D33-423A-9822-6BFA32629D85}" destId="{ECD3462E-8404-48C1-9ED6-4F9D47ADDC59}" srcOrd="6" destOrd="0" presId="urn:microsoft.com/office/officeart/2005/8/layout/matrix1"/>
    <dgm:cxn modelId="{E8F575FF-B959-4BBA-BC2E-605C9C7BB1C8}" type="presParOf" srcId="{7EC9DCB7-1D33-423A-9822-6BFA32629D85}" destId="{28D079CB-BABB-42E4-83C7-BD652D470035}" srcOrd="7" destOrd="0" presId="urn:microsoft.com/office/officeart/2005/8/layout/matrix1"/>
    <dgm:cxn modelId="{C5775B6A-9BEE-4B68-8747-B446C01863F1}" type="presParOf" srcId="{509C7C0E-EE7C-43DB-AC98-66C03E02739E}" destId="{9F2583ED-98CB-4DCD-A714-DAD1D261A47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a:solidFill>
          <a:schemeClr val="bg2"/>
        </a:solidFill>
      </dgm:spPr>
      <dgm:t>
        <a:bodyPr/>
        <a:lstStyle/>
        <a:p>
          <a:pPr algn="ctr">
            <a:lnSpc>
              <a:spcPct val="100000"/>
            </a:lnSpc>
            <a:spcAft>
              <a:spcPts val="0"/>
            </a:spcAft>
          </a:pPr>
          <a:r>
            <a:rPr lang="en-US" sz="1100" b="1" dirty="0" smtClean="0">
              <a:solidFill>
                <a:schemeClr val="tx1"/>
              </a:solidFill>
              <a:latin typeface="+mj-lt"/>
              <a:cs typeface="Arial" pitchFamily="34" charset="0"/>
            </a:rPr>
            <a:t>Rivalry- Strong</a:t>
          </a:r>
        </a:p>
        <a:p>
          <a:r>
            <a:rPr lang="en-US" sz="1100" dirty="0" smtClean="0">
              <a:solidFill>
                <a:schemeClr val="tx1"/>
              </a:solidFill>
              <a:latin typeface="+mj-lt"/>
              <a:cs typeface="Arial" pitchFamily="34" charset="0"/>
            </a:rPr>
            <a:t>• The global market consists of a large number of highly reputable companies with strong brand names, which boosts the competition level</a:t>
          </a:r>
          <a:endParaRPr lang="en-US" sz="1100" dirty="0" smtClean="0">
            <a:latin typeface="+mj-lt"/>
            <a:cs typeface="Arial" pitchFamily="34" charset="0"/>
          </a:endParaRPr>
        </a:p>
        <a:p>
          <a:r>
            <a:rPr lang="en-US" sz="1100" dirty="0" smtClean="0">
              <a:latin typeface="+mj-lt"/>
              <a:cs typeface="Arial" pitchFamily="34" charset="0"/>
            </a:rPr>
            <a:t>• The growth of internet services has reduced barriers to entry and has triggered a growth in the number of players in this market</a:t>
          </a:r>
        </a:p>
        <a:p>
          <a:r>
            <a:rPr lang="en-US" sz="1100" dirty="0" smtClean="0">
              <a:latin typeface="+mj-lt"/>
              <a:cs typeface="Arial" pitchFamily="34" charset="0"/>
            </a:rPr>
            <a:t>•The larger players present similar business models and usually conduct diversified operations</a:t>
          </a:r>
        </a:p>
        <a:p>
          <a:r>
            <a:rPr lang="en-US" sz="1100" dirty="0" smtClean="0">
              <a:latin typeface="+mj-lt"/>
              <a:cs typeface="Arial" pitchFamily="34" charset="0"/>
            </a:rPr>
            <a:t>• Demand for services is dependent upon a number of global trends, such as demand for skilled workers, as well as economic growth</a:t>
          </a:r>
          <a:endParaRPr lang="en-US" sz="1100" dirty="0">
            <a:latin typeface="+mj-lt"/>
            <a:cs typeface="Arial" pitchFamily="34" charset="0"/>
          </a:endParaRPr>
        </a:p>
      </dgm:t>
    </dgm:pt>
    <dgm:pt modelId="{7315C418-B075-4DE4-9025-64809BFA5D3C}" type="parTrans" cxnId="{63BEC805-EE63-40FD-8902-9FB6C7DC08A7}">
      <dgm:prSet/>
      <dgm:spPr/>
      <dgm:t>
        <a:bodyPr/>
        <a:lstStyle/>
        <a:p>
          <a:endParaRPr lang="en-US">
            <a:latin typeface="+mj-lt"/>
          </a:endParaRPr>
        </a:p>
      </dgm:t>
    </dgm:pt>
    <dgm:pt modelId="{8146342F-BD64-4842-A1D5-123C2A1D1A33}" type="sibTrans" cxnId="{63BEC805-EE63-40FD-8902-9FB6C7DC08A7}">
      <dgm:prSet/>
      <dgm:spPr/>
      <dgm:t>
        <a:bodyPr/>
        <a:lstStyle/>
        <a:p>
          <a:endParaRPr lang="en-US">
            <a:latin typeface="+mj-lt"/>
          </a:endParaRPr>
        </a:p>
      </dgm:t>
    </dgm:pt>
    <dgm:pt modelId="{25BC055E-2416-44A4-9EFF-E62A16DCD16C}">
      <dgm:prSet phldrT="[Text]" custT="1"/>
      <dgm:spPr>
        <a:solidFill>
          <a:schemeClr val="tx2">
            <a:lumMod val="75000"/>
          </a:schemeClr>
        </a:solidFill>
      </dgm:spPr>
      <dgm:t>
        <a:bodyPr rIns="45720" bIns="0"/>
        <a:lstStyle/>
        <a:p>
          <a:pPr algn="ctr">
            <a:lnSpc>
              <a:spcPct val="100000"/>
            </a:lnSpc>
            <a:spcAft>
              <a:spcPts val="0"/>
            </a:spcAft>
          </a:pPr>
          <a:r>
            <a:rPr lang="en-US" sz="1200" b="1" dirty="0" smtClean="0">
              <a:latin typeface="+mj-lt"/>
              <a:cs typeface="Arial" pitchFamily="34" charset="0"/>
            </a:rPr>
            <a:t>Supplier Power- Moderate</a:t>
          </a:r>
        </a:p>
        <a:p>
          <a:pPr algn="just">
            <a:lnSpc>
              <a:spcPct val="100000"/>
            </a:lnSpc>
            <a:spcAft>
              <a:spcPts val="0"/>
            </a:spcAft>
          </a:pPr>
          <a:r>
            <a:rPr lang="en-US" sz="1100" dirty="0" smtClean="0">
              <a:latin typeface="+mj-lt"/>
              <a:cs typeface="Arial"/>
            </a:rPr>
            <a:t>• Market players invest large sums of money in ICT systems, for which they typically have contracts with large technology providers and therefore incur raised switching costs</a:t>
          </a:r>
        </a:p>
        <a:p>
          <a:pPr algn="just">
            <a:lnSpc>
              <a:spcPct val="100000"/>
            </a:lnSpc>
            <a:spcAft>
              <a:spcPts val="0"/>
            </a:spcAft>
          </a:pPr>
          <a:r>
            <a:rPr lang="en-US" sz="1100" dirty="0" smtClean="0">
              <a:latin typeface="+mj-lt"/>
              <a:cs typeface="Arial"/>
            </a:rPr>
            <a:t>• likely to remain with one ICT supplier in order to maintain consistency throughout the business</a:t>
          </a:r>
        </a:p>
        <a:p>
          <a:pPr algn="just">
            <a:lnSpc>
              <a:spcPct val="100000"/>
            </a:lnSpc>
            <a:spcAft>
              <a:spcPts val="0"/>
            </a:spcAft>
          </a:pPr>
          <a:r>
            <a:rPr lang="en-US" sz="1100" dirty="0" smtClean="0">
              <a:latin typeface="+mj-lt"/>
              <a:cs typeface="Arial"/>
            </a:rPr>
            <a:t>• Changing suppliers can incur significant costs in terms of staff training, or the impact of a new system not being compatible with an existing one</a:t>
          </a:r>
        </a:p>
        <a:p>
          <a:pPr algn="just">
            <a:lnSpc>
              <a:spcPct val="100000"/>
            </a:lnSpc>
            <a:spcAft>
              <a:spcPts val="0"/>
            </a:spcAft>
          </a:pPr>
          <a:r>
            <a:rPr lang="en-US" sz="1100" dirty="0" smtClean="0">
              <a:latin typeface="+mj-lt"/>
              <a:cs typeface="Arial"/>
            </a:rPr>
            <a:t>• With high unemployment rates as a result of the global economic downturn, the abundance of prospective employees weakens supplier power</a:t>
          </a:r>
          <a:endParaRPr lang="en-US" sz="1100" dirty="0">
            <a:latin typeface="+mj-lt"/>
            <a:cs typeface="Arial" pitchFamily="34" charset="0"/>
          </a:endParaRPr>
        </a:p>
      </dgm:t>
    </dgm:pt>
    <dgm:pt modelId="{389B1C5B-9947-45AF-8552-01BC7F2FF6EF}" type="parTrans" cxnId="{118AD182-32CD-4F0E-A0BA-A9BCAF5B1AD5}">
      <dgm:prSet/>
      <dgm:spPr/>
      <dgm:t>
        <a:bodyPr/>
        <a:lstStyle/>
        <a:p>
          <a:endParaRPr lang="en-US">
            <a:latin typeface="+mj-lt"/>
          </a:endParaRPr>
        </a:p>
      </dgm:t>
    </dgm:pt>
    <dgm:pt modelId="{E639B863-4BA2-4AFE-AC1A-4E86C214F621}" type="sibTrans" cxnId="{118AD182-32CD-4F0E-A0BA-A9BCAF5B1AD5}">
      <dgm:prSet/>
      <dgm:spPr/>
      <dgm:t>
        <a:bodyPr/>
        <a:lstStyle/>
        <a:p>
          <a:endParaRPr lang="en-US">
            <a:latin typeface="+mj-lt"/>
          </a:endParaRPr>
        </a:p>
      </dgm:t>
    </dgm:pt>
    <dgm:pt modelId="{BE559C70-FA0B-4A10-B22B-6CD2BE9DE2B8}">
      <dgm:prSet phldrT="[Text]" custT="1"/>
      <dgm:spPr>
        <a:solidFill>
          <a:schemeClr val="accent3">
            <a:lumMod val="75000"/>
          </a:schemeClr>
        </a:solidFill>
      </dgm:spPr>
      <dgm:t>
        <a:bodyPr lIns="45720" tIns="0" bIns="0" anchor="ctr" anchorCtr="0"/>
        <a:lstStyle/>
        <a:p>
          <a:pPr algn="ctr">
            <a:lnSpc>
              <a:spcPct val="100000"/>
            </a:lnSpc>
            <a:spcAft>
              <a:spcPts val="0"/>
            </a:spcAft>
          </a:pPr>
          <a:r>
            <a:rPr lang="en-US" sz="1200" b="1" dirty="0" smtClean="0">
              <a:latin typeface="+mj-lt"/>
              <a:cs typeface="Arial" pitchFamily="34" charset="0"/>
            </a:rPr>
            <a:t>New Entrants- Moderate</a:t>
          </a:r>
        </a:p>
        <a:p>
          <a:pPr>
            <a:lnSpc>
              <a:spcPct val="100000"/>
            </a:lnSpc>
            <a:spcAft>
              <a:spcPts val="0"/>
            </a:spcAft>
          </a:pPr>
          <a:r>
            <a:rPr lang="en-US" sz="1100" dirty="0" smtClean="0">
              <a:latin typeface="+mj-lt"/>
              <a:cs typeface="Arial" pitchFamily="34" charset="0"/>
            </a:rPr>
            <a:t>• Large companies in this market benefit from significant scale economies in terms of marketing and back-office operations</a:t>
          </a:r>
        </a:p>
        <a:p>
          <a:pPr>
            <a:lnSpc>
              <a:spcPct val="100000"/>
            </a:lnSpc>
            <a:spcAft>
              <a:spcPts val="0"/>
            </a:spcAft>
          </a:pPr>
          <a:r>
            <a:rPr lang="en-US" sz="1100" dirty="0" smtClean="0">
              <a:latin typeface="+mj-lt"/>
              <a:cs typeface="Arial" pitchFamily="34" charset="0"/>
            </a:rPr>
            <a:t>• small companies can compete successfully by specializing</a:t>
          </a:r>
        </a:p>
        <a:p>
          <a:pPr>
            <a:lnSpc>
              <a:spcPct val="100000"/>
            </a:lnSpc>
            <a:spcAft>
              <a:spcPts val="0"/>
            </a:spcAft>
          </a:pPr>
          <a:r>
            <a:rPr lang="en-US" sz="1100" dirty="0" smtClean="0">
              <a:latin typeface="+mj-lt"/>
              <a:cs typeface="Arial" pitchFamily="34" charset="0"/>
            </a:rPr>
            <a:t>• However, some country markets are becoming more heavily regulated in terms of improvements in legislation to protect temporary workers from exploitative employment practices</a:t>
          </a:r>
        </a:p>
        <a:p>
          <a:pPr>
            <a:lnSpc>
              <a:spcPct val="100000"/>
            </a:lnSpc>
            <a:spcAft>
              <a:spcPts val="0"/>
            </a:spcAft>
          </a:pPr>
          <a:r>
            <a:rPr lang="en-US" sz="1100" dirty="0" smtClean="0">
              <a:latin typeface="+mj-lt"/>
              <a:cs typeface="Arial" pitchFamily="34" charset="0"/>
            </a:rPr>
            <a:t>• Strong market growth may attract new entrants. Uncertainty in the global economy tends to direct buyers towards staff reductions in order to lower their costs; thus new entrants may be discouraged from entering the market</a:t>
          </a:r>
          <a:endParaRPr lang="en-US" sz="1100" dirty="0">
            <a:latin typeface="+mj-lt"/>
            <a:cs typeface="Arial" pitchFamily="34" charset="0"/>
          </a:endParaRPr>
        </a:p>
      </dgm:t>
    </dgm:pt>
    <dgm:pt modelId="{C896735E-61A5-45E3-8FA4-A47FB3C1F754}" type="parTrans" cxnId="{2237E231-61E1-421C-9EC8-E38BA8225391}">
      <dgm:prSet/>
      <dgm:spPr/>
      <dgm:t>
        <a:bodyPr/>
        <a:lstStyle/>
        <a:p>
          <a:endParaRPr lang="en-US">
            <a:latin typeface="+mj-lt"/>
          </a:endParaRPr>
        </a:p>
      </dgm:t>
    </dgm:pt>
    <dgm:pt modelId="{B3D27241-6E4E-496A-AB3C-D5ABFA2C3781}" type="sibTrans" cxnId="{2237E231-61E1-421C-9EC8-E38BA8225391}">
      <dgm:prSet/>
      <dgm:spPr/>
      <dgm:t>
        <a:bodyPr/>
        <a:lstStyle/>
        <a:p>
          <a:endParaRPr lang="en-US">
            <a:latin typeface="+mj-lt"/>
          </a:endParaRPr>
        </a:p>
      </dgm:t>
    </dgm:pt>
    <dgm:pt modelId="{0F5B7FD5-053B-4089-91E9-698A44493490}">
      <dgm:prSet phldrT="[Text]" custT="1"/>
      <dgm:spPr>
        <a:solidFill>
          <a:schemeClr val="accent5">
            <a:lumMod val="75000"/>
          </a:schemeClr>
        </a:solidFill>
      </dgm:spPr>
      <dgm:t>
        <a:bodyPr lIns="45720" tIns="0" rIns="91440" anchor="ctr" anchorCtr="0"/>
        <a:lstStyle/>
        <a:p>
          <a:pPr algn="ctr">
            <a:lnSpc>
              <a:spcPct val="100000"/>
            </a:lnSpc>
          </a:pPr>
          <a:r>
            <a:rPr lang="en-US" sz="1200" b="1" dirty="0" smtClean="0">
              <a:latin typeface="+mj-lt"/>
              <a:cs typeface="Arial" pitchFamily="34" charset="0"/>
            </a:rPr>
            <a:t>Buyer Power- Strong</a:t>
          </a:r>
        </a:p>
        <a:p>
          <a:pPr algn="just">
            <a:lnSpc>
              <a:spcPct val="100000"/>
            </a:lnSpc>
          </a:pPr>
          <a:r>
            <a:rPr lang="en-US" sz="1100" dirty="0" smtClean="0">
              <a:latin typeface="+mj-lt"/>
              <a:cs typeface="Arial"/>
            </a:rPr>
            <a:t>• Wide variety of potential customers in the market with large and medium sized businesses, with financial muscle allowing them to make large purchases</a:t>
          </a:r>
        </a:p>
        <a:p>
          <a:pPr algn="just">
            <a:lnSpc>
              <a:spcPct val="100000"/>
            </a:lnSpc>
          </a:pPr>
          <a:r>
            <a:rPr lang="en-US" sz="1100" dirty="0" smtClean="0">
              <a:latin typeface="+mj-lt"/>
              <a:cs typeface="Arial"/>
            </a:rPr>
            <a:t>•  Number of buyers is limited by difficult global economic conditions and the automation of business processes due to advances in ICT</a:t>
          </a:r>
        </a:p>
        <a:p>
          <a:pPr algn="just">
            <a:lnSpc>
              <a:spcPct val="100000"/>
            </a:lnSpc>
          </a:pPr>
          <a:r>
            <a:rPr lang="en-US" sz="1100" dirty="0" smtClean="0">
              <a:latin typeface="+mj-lt"/>
              <a:cs typeface="Arial"/>
            </a:rPr>
            <a:t>• Switching costs are not significant</a:t>
          </a:r>
        </a:p>
        <a:p>
          <a:pPr algn="just">
            <a:lnSpc>
              <a:spcPct val="100000"/>
            </a:lnSpc>
          </a:pPr>
          <a:r>
            <a:rPr lang="en-US" sz="1100" dirty="0" smtClean="0">
              <a:latin typeface="+mj-lt"/>
              <a:cs typeface="Arial"/>
            </a:rPr>
            <a:t>•  More buyers are moving towards consolidating their purchases by using a single market player or a small group of them</a:t>
          </a:r>
        </a:p>
        <a:p>
          <a:pPr algn="just">
            <a:lnSpc>
              <a:spcPct val="100000"/>
            </a:lnSpc>
          </a:pPr>
          <a:r>
            <a:rPr lang="en-US" sz="1100" dirty="0" smtClean="0">
              <a:latin typeface="+mj-lt"/>
              <a:cs typeface="Arial"/>
            </a:rPr>
            <a:t>• Many buyers backward integrate, conducting their own human resources and employment services thereby reducing their dependence on market players</a:t>
          </a:r>
          <a:endParaRPr lang="en-US" sz="1100" dirty="0">
            <a:latin typeface="+mj-lt"/>
            <a:cs typeface="Arial" pitchFamily="34" charset="0"/>
          </a:endParaRPr>
        </a:p>
      </dgm:t>
    </dgm:pt>
    <dgm:pt modelId="{5431C599-1224-4C1F-B7E3-A77F231D045E}" type="parTrans" cxnId="{5A6A7F27-AA06-49AD-BE43-791664A23B83}">
      <dgm:prSet/>
      <dgm:spPr/>
      <dgm:t>
        <a:bodyPr/>
        <a:lstStyle/>
        <a:p>
          <a:endParaRPr lang="en-US">
            <a:latin typeface="+mj-lt"/>
          </a:endParaRPr>
        </a:p>
      </dgm:t>
    </dgm:pt>
    <dgm:pt modelId="{61727350-03D1-449B-8CAF-D07DBFE72458}" type="sibTrans" cxnId="{5A6A7F27-AA06-49AD-BE43-791664A23B83}">
      <dgm:prSet/>
      <dgm:spPr/>
      <dgm:t>
        <a:bodyPr/>
        <a:lstStyle/>
        <a:p>
          <a:endParaRPr lang="en-US">
            <a:latin typeface="+mj-lt"/>
          </a:endParaRPr>
        </a:p>
      </dgm:t>
    </dgm:pt>
    <dgm:pt modelId="{1CCF10EC-D9EA-4B6D-8F7B-DEF489E8388C}">
      <dgm:prSet phldrT="[Text]" custT="1"/>
      <dgm:spPr>
        <a:solidFill>
          <a:schemeClr val="accent2">
            <a:lumMod val="75000"/>
          </a:schemeClr>
        </a:solidFill>
      </dgm:spPr>
      <dgm:t>
        <a:bodyPr/>
        <a:lstStyle/>
        <a:p>
          <a:pPr algn="ctr">
            <a:lnSpc>
              <a:spcPct val="150000"/>
            </a:lnSpc>
            <a:spcAft>
              <a:spcPct val="35000"/>
            </a:spcAft>
          </a:pPr>
          <a:r>
            <a:rPr lang="en-US" sz="1200" b="1" dirty="0" smtClean="0">
              <a:latin typeface="+mj-lt"/>
              <a:cs typeface="Arial" pitchFamily="34" charset="0"/>
            </a:rPr>
            <a:t>Threat of Substitutes - Strong</a:t>
          </a:r>
        </a:p>
        <a:p>
          <a:r>
            <a:rPr lang="en-US" sz="1100" dirty="0" smtClean="0">
              <a:latin typeface="+mj-lt"/>
              <a:cs typeface="Arial" pitchFamily="34" charset="0"/>
            </a:rPr>
            <a:t>• Buyers conducting their own recruitment and human resources, rather than out-sourcing to market players</a:t>
          </a:r>
        </a:p>
        <a:p>
          <a:r>
            <a:rPr lang="en-US" sz="1100" dirty="0" smtClean="0">
              <a:latin typeface="+mj-lt"/>
              <a:cs typeface="Arial" pitchFamily="34" charset="0"/>
            </a:rPr>
            <a:t>•  The use of market players can be beneficial; for example, in terms of sourcing the most suitable employees and saving time</a:t>
          </a:r>
        </a:p>
        <a:p>
          <a:r>
            <a:rPr lang="en-US" sz="1100" dirty="0" smtClean="0">
              <a:latin typeface="+mj-lt"/>
              <a:cs typeface="Arial" pitchFamily="34" charset="0"/>
            </a:rPr>
            <a:t> •  Another form of substitution exists in terms of web-based operations; however, most of the players have already incorporated this method of operating into their business models</a:t>
          </a:r>
          <a:endParaRPr lang="en-US" sz="1100" dirty="0">
            <a:latin typeface="+mj-lt"/>
            <a:cs typeface="Arial" pitchFamily="34" charset="0"/>
          </a:endParaRPr>
        </a:p>
      </dgm:t>
    </dgm:pt>
    <dgm:pt modelId="{3A0797D1-94A1-4A86-A444-6D95FFECD894}" type="parTrans" cxnId="{E24048DA-CC07-430D-B485-8E0EEFEBB8D4}">
      <dgm:prSet/>
      <dgm:spPr/>
      <dgm:t>
        <a:bodyPr/>
        <a:lstStyle/>
        <a:p>
          <a:endParaRPr lang="en-US">
            <a:latin typeface="+mj-lt"/>
          </a:endParaRPr>
        </a:p>
      </dgm:t>
    </dgm:pt>
    <dgm:pt modelId="{2C46255E-7CEE-4E56-B7B0-B5F7D905722B}" type="sibTrans" cxnId="{E24048DA-CC07-430D-B485-8E0EEFEBB8D4}">
      <dgm:prSet/>
      <dgm:spPr/>
      <dgm:t>
        <a:bodyPr/>
        <a:lstStyle/>
        <a:p>
          <a:endParaRPr lang="en-US">
            <a:latin typeface="+mj-lt"/>
          </a:endParaRPr>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t>
        <a:bodyPr/>
        <a:lstStyle/>
        <a:p>
          <a:endParaRPr lang="en-US"/>
        </a:p>
      </dgm:t>
    </dgm:pt>
    <dgm:pt modelId="{0FE1E524-848E-4351-BDD6-C95825ECEFE0}" type="pres">
      <dgm:prSet presAssocID="{D115C0A2-E1C9-4803-BDDD-7EB5294ABC6E}" presName="tile1" presStyleLbl="node1" presStyleIdx="0" presStyleCnt="4" custScaleX="100000" custScaleY="93173"/>
      <dgm:spPr>
        <a:prstGeom prst="rect">
          <a:avLst/>
        </a:prstGeom>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a:prstGeom prst="rect">
          <a:avLst/>
        </a:prstGeom>
      </dgm:spPr>
      <dgm:t>
        <a:bodyPr/>
        <a:lstStyle/>
        <a:p>
          <a:endParaRPr lang="en-US"/>
        </a:p>
      </dgm:t>
    </dgm:pt>
    <dgm:pt modelId="{77388376-0139-43DB-8626-5773B5696A90}" type="pres">
      <dgm:prSet presAssocID="{D115C0A2-E1C9-4803-BDDD-7EB5294ABC6E}" presName="tile2" presStyleLbl="node1" presStyleIdx="1" presStyleCnt="4" custScaleX="100926" custScaleY="94919"/>
      <dgm:spPr>
        <a:prstGeom prst="rect">
          <a:avLst/>
        </a:prstGeom>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a:prstGeom prst="rect">
          <a:avLst/>
        </a:prstGeom>
      </dgm:spPr>
      <dgm:t>
        <a:bodyPr/>
        <a:lstStyle/>
        <a:p>
          <a:endParaRPr lang="en-US"/>
        </a:p>
      </dgm:t>
    </dgm:pt>
    <dgm:pt modelId="{8C684996-A495-4419-B7BB-263407A4AD53}" type="pres">
      <dgm:prSet presAssocID="{D115C0A2-E1C9-4803-BDDD-7EB5294ABC6E}" presName="tile3" presStyleLbl="node1" presStyleIdx="2" presStyleCnt="4" custScaleX="100000" custScaleY="106826"/>
      <dgm:spPr>
        <a:prstGeom prst="rect">
          <a:avLst/>
        </a:prstGeom>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a:prstGeom prst="rect">
          <a:avLst/>
        </a:prstGeom>
      </dgm:spPr>
      <dgm:t>
        <a:bodyPr/>
        <a:lstStyle/>
        <a:p>
          <a:endParaRPr lang="en-US"/>
        </a:p>
      </dgm:t>
    </dgm:pt>
    <dgm:pt modelId="{ECD3462E-8404-48C1-9ED6-4F9D47ADDC59}" type="pres">
      <dgm:prSet presAssocID="{D115C0A2-E1C9-4803-BDDD-7EB5294ABC6E}" presName="tile4" presStyleLbl="node1" presStyleIdx="3" presStyleCnt="4" custScaleX="101852" custScaleY="107240"/>
      <dgm:spPr>
        <a:prstGeom prst="rect">
          <a:avLst/>
        </a:prstGeom>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a:prstGeom prst="rect">
          <a:avLst/>
        </a:prstGeom>
      </dgm:spPr>
      <dgm:t>
        <a:bodyPr/>
        <a:lstStyle/>
        <a:p>
          <a:endParaRPr lang="en-US"/>
        </a:p>
      </dgm:t>
    </dgm:pt>
    <dgm:pt modelId="{9F2583ED-98CB-4DCD-A714-DAD1D261A478}" type="pres">
      <dgm:prSet presAssocID="{D115C0A2-E1C9-4803-BDDD-7EB5294ABC6E}" presName="centerTile" presStyleLbl="fgShp" presStyleIdx="0" presStyleCnt="1" custScaleX="282599" custScaleY="90970" custLinFactNeighborX="-495" custLinFactNeighborY="-5797">
        <dgm:presLayoutVars>
          <dgm:chMax val="0"/>
          <dgm:chPref val="0"/>
        </dgm:presLayoutVars>
      </dgm:prSet>
      <dgm:spPr/>
      <dgm:t>
        <a:bodyPr/>
        <a:lstStyle/>
        <a:p>
          <a:endParaRPr lang="en-US"/>
        </a:p>
      </dgm:t>
    </dgm:pt>
  </dgm:ptLst>
  <dgm:cxnLst>
    <dgm:cxn modelId="{6E34A563-9902-48CF-BEC7-F8617A592C1B}" type="presOf" srcId="{7FD65538-B02B-4E3A-8DB3-E45CCE2049F1}" destId="{9F2583ED-98CB-4DCD-A714-DAD1D261A478}" srcOrd="0" destOrd="0" presId="urn:microsoft.com/office/officeart/2005/8/layout/matrix1"/>
    <dgm:cxn modelId="{D4DB0A99-0449-4F07-BCA5-F927E241171A}" type="presOf" srcId="{D115C0A2-E1C9-4803-BDDD-7EB5294ABC6E}" destId="{509C7C0E-EE7C-43DB-AC98-66C03E02739E}" srcOrd="0"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5A6A7F27-AA06-49AD-BE43-791664A23B83}" srcId="{7FD65538-B02B-4E3A-8DB3-E45CCE2049F1}" destId="{0F5B7FD5-053B-4089-91E9-698A44493490}" srcOrd="2" destOrd="0" parTransId="{5431C599-1224-4C1F-B7E3-A77F231D045E}" sibTransId="{61727350-03D1-449B-8CAF-D07DBFE72458}"/>
    <dgm:cxn modelId="{54F2540F-371F-4B25-96FB-4AC826477812}" type="presOf" srcId="{1CCF10EC-D9EA-4B6D-8F7B-DEF489E8388C}" destId="{ECD3462E-8404-48C1-9ED6-4F9D47ADDC59}" srcOrd="0" destOrd="0" presId="urn:microsoft.com/office/officeart/2005/8/layout/matrix1"/>
    <dgm:cxn modelId="{92368DAE-A174-4ADE-901D-9442CF697C55}" type="presOf" srcId="{25BC055E-2416-44A4-9EFF-E62A16DCD16C}" destId="{0FE1E524-848E-4351-BDD6-C95825ECEFE0}" srcOrd="0" destOrd="0" presId="urn:microsoft.com/office/officeart/2005/8/layout/matrix1"/>
    <dgm:cxn modelId="{2237E231-61E1-421C-9EC8-E38BA8225391}" srcId="{7FD65538-B02B-4E3A-8DB3-E45CCE2049F1}" destId="{BE559C70-FA0B-4A10-B22B-6CD2BE9DE2B8}" srcOrd="1" destOrd="0" parTransId="{C896735E-61A5-45E3-8FA4-A47FB3C1F754}" sibTransId="{B3D27241-6E4E-496A-AB3C-D5ABFA2C3781}"/>
    <dgm:cxn modelId="{4F5BDFDE-84A5-4FB2-AA03-F7FA55523CD2}" type="presOf" srcId="{0F5B7FD5-053B-4089-91E9-698A44493490}" destId="{8C684996-A495-4419-B7BB-263407A4AD53}" srcOrd="0" destOrd="0" presId="urn:microsoft.com/office/officeart/2005/8/layout/matrix1"/>
    <dgm:cxn modelId="{64C4F209-04B8-4981-99D5-568A056CDD54}" type="presOf" srcId="{BE559C70-FA0B-4A10-B22B-6CD2BE9DE2B8}" destId="{77388376-0139-43DB-8626-5773B5696A90}" srcOrd="0" destOrd="0" presId="urn:microsoft.com/office/officeart/2005/8/layout/matrix1"/>
    <dgm:cxn modelId="{012B3E74-B69D-429E-A0E1-B0D1431E1BAC}" type="presOf" srcId="{25BC055E-2416-44A4-9EFF-E62A16DCD16C}" destId="{9F6F09DF-2353-42A7-AE07-4E179CDEAE15}" srcOrd="1" destOrd="0" presId="urn:microsoft.com/office/officeart/2005/8/layout/matrix1"/>
    <dgm:cxn modelId="{E24048DA-CC07-430D-B485-8E0EEFEBB8D4}" srcId="{7FD65538-B02B-4E3A-8DB3-E45CCE2049F1}" destId="{1CCF10EC-D9EA-4B6D-8F7B-DEF489E8388C}" srcOrd="3" destOrd="0" parTransId="{3A0797D1-94A1-4A86-A444-6D95FFECD894}" sibTransId="{2C46255E-7CEE-4E56-B7B0-B5F7D905722B}"/>
    <dgm:cxn modelId="{41AD0E3C-8DCB-4802-B0D3-1C8085137BE9}" type="presOf" srcId="{0F5B7FD5-053B-4089-91E9-698A44493490}" destId="{700C171B-312D-42F1-B45B-6563B6D95D57}" srcOrd="1" destOrd="0" presId="urn:microsoft.com/office/officeart/2005/8/layout/matrix1"/>
    <dgm:cxn modelId="{A7EBCF9D-68D6-418B-B1EA-787CE42F83DF}" type="presOf" srcId="{1CCF10EC-D9EA-4B6D-8F7B-DEF489E8388C}" destId="{28D079CB-BABB-42E4-83C7-BD652D470035}" srcOrd="1" destOrd="0" presId="urn:microsoft.com/office/officeart/2005/8/layout/matrix1"/>
    <dgm:cxn modelId="{C98D0261-676B-47D9-85C8-92EBF966793F}" type="presOf" srcId="{BE559C70-FA0B-4A10-B22B-6CD2BE9DE2B8}" destId="{CD40F1CD-51EA-46EE-B063-FEAE439066B2}" srcOrd="1" destOrd="0" presId="urn:microsoft.com/office/officeart/2005/8/layout/matrix1"/>
    <dgm:cxn modelId="{118AD182-32CD-4F0E-A0BA-A9BCAF5B1AD5}" srcId="{7FD65538-B02B-4E3A-8DB3-E45CCE2049F1}" destId="{25BC055E-2416-44A4-9EFF-E62A16DCD16C}" srcOrd="0" destOrd="0" parTransId="{389B1C5B-9947-45AF-8552-01BC7F2FF6EF}" sibTransId="{E639B863-4BA2-4AFE-AC1A-4E86C214F621}"/>
    <dgm:cxn modelId="{4CA8D276-8658-44E9-B9D0-3A6DD5542B2C}" type="presParOf" srcId="{509C7C0E-EE7C-43DB-AC98-66C03E02739E}" destId="{7EC9DCB7-1D33-423A-9822-6BFA32629D85}" srcOrd="0" destOrd="0" presId="urn:microsoft.com/office/officeart/2005/8/layout/matrix1"/>
    <dgm:cxn modelId="{D9A7B055-480F-49B2-85F5-F992E4AEB59F}" type="presParOf" srcId="{7EC9DCB7-1D33-423A-9822-6BFA32629D85}" destId="{0FE1E524-848E-4351-BDD6-C95825ECEFE0}" srcOrd="0" destOrd="0" presId="urn:microsoft.com/office/officeart/2005/8/layout/matrix1"/>
    <dgm:cxn modelId="{C317850F-0F2E-4093-9D75-11E178DBEACC}" type="presParOf" srcId="{7EC9DCB7-1D33-423A-9822-6BFA32629D85}" destId="{9F6F09DF-2353-42A7-AE07-4E179CDEAE15}" srcOrd="1" destOrd="0" presId="urn:microsoft.com/office/officeart/2005/8/layout/matrix1"/>
    <dgm:cxn modelId="{4B72C5EE-8AFC-4726-9D9A-2BAB54ABBB78}" type="presParOf" srcId="{7EC9DCB7-1D33-423A-9822-6BFA32629D85}" destId="{77388376-0139-43DB-8626-5773B5696A90}" srcOrd="2" destOrd="0" presId="urn:microsoft.com/office/officeart/2005/8/layout/matrix1"/>
    <dgm:cxn modelId="{F47F98DA-B69F-4EFA-B39A-3CB527F8A0E0}" type="presParOf" srcId="{7EC9DCB7-1D33-423A-9822-6BFA32629D85}" destId="{CD40F1CD-51EA-46EE-B063-FEAE439066B2}" srcOrd="3" destOrd="0" presId="urn:microsoft.com/office/officeart/2005/8/layout/matrix1"/>
    <dgm:cxn modelId="{A39A404E-34F1-418F-8A0B-E07C02FDFB78}" type="presParOf" srcId="{7EC9DCB7-1D33-423A-9822-6BFA32629D85}" destId="{8C684996-A495-4419-B7BB-263407A4AD53}" srcOrd="4" destOrd="0" presId="urn:microsoft.com/office/officeart/2005/8/layout/matrix1"/>
    <dgm:cxn modelId="{16DFC64C-1DA1-48A2-9BCE-84A980B91917}" type="presParOf" srcId="{7EC9DCB7-1D33-423A-9822-6BFA32629D85}" destId="{700C171B-312D-42F1-B45B-6563B6D95D57}" srcOrd="5" destOrd="0" presId="urn:microsoft.com/office/officeart/2005/8/layout/matrix1"/>
    <dgm:cxn modelId="{D72A1248-DA4B-4FD7-8E70-76593650F37E}" type="presParOf" srcId="{7EC9DCB7-1D33-423A-9822-6BFA32629D85}" destId="{ECD3462E-8404-48C1-9ED6-4F9D47ADDC59}" srcOrd="6" destOrd="0" presId="urn:microsoft.com/office/officeart/2005/8/layout/matrix1"/>
    <dgm:cxn modelId="{D1C13F61-495A-465F-93B0-58DD668AEABC}" type="presParOf" srcId="{7EC9DCB7-1D33-423A-9822-6BFA32629D85}" destId="{28D079CB-BABB-42E4-83C7-BD652D470035}" srcOrd="7" destOrd="0" presId="urn:microsoft.com/office/officeart/2005/8/layout/matrix1"/>
    <dgm:cxn modelId="{1ADE1964-47CE-43BC-A9BF-6BB6E3800D84}" type="presParOf" srcId="{509C7C0E-EE7C-43DB-AC98-66C03E02739E}" destId="{9F2583ED-98CB-4DCD-A714-DAD1D261A47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a:solidFill>
          <a:schemeClr val="bg2"/>
        </a:solidFill>
      </dgm:spPr>
      <dgm:t>
        <a:bodyPr/>
        <a:lstStyle/>
        <a:p>
          <a:pPr algn="ctr">
            <a:lnSpc>
              <a:spcPct val="100000"/>
            </a:lnSpc>
            <a:spcAft>
              <a:spcPts val="0"/>
            </a:spcAft>
          </a:pPr>
          <a:r>
            <a:rPr lang="en-US" sz="1100" b="1" dirty="0" smtClean="0">
              <a:solidFill>
                <a:schemeClr val="tx1"/>
              </a:solidFill>
              <a:latin typeface="+mj-lt"/>
              <a:cs typeface="Arial" pitchFamily="34" charset="0"/>
            </a:rPr>
            <a:t>Rivalry- Moderate</a:t>
          </a:r>
        </a:p>
        <a:p>
          <a:r>
            <a:rPr lang="en-US" sz="1100" dirty="0" smtClean="0">
              <a:solidFill>
                <a:schemeClr val="tx1"/>
              </a:solidFill>
              <a:latin typeface="+mj-lt"/>
              <a:cs typeface="Arial" pitchFamily="34" charset="0"/>
            </a:rPr>
            <a:t>• The leading firms in this market are typically large corporations, intensifying the rivalry as they can harness greater power for competitive practices</a:t>
          </a:r>
          <a:endParaRPr lang="en-US" sz="1100" dirty="0" smtClean="0">
            <a:latin typeface="+mj-lt"/>
            <a:cs typeface="Arial" pitchFamily="34" charset="0"/>
          </a:endParaRPr>
        </a:p>
        <a:p>
          <a:r>
            <a:rPr lang="en-US" sz="1100" dirty="0" smtClean="0">
              <a:latin typeface="+mj-lt"/>
              <a:cs typeface="Arial" pitchFamily="34" charset="0"/>
            </a:rPr>
            <a:t>• High service differentiation and low exit barriers ameliorate the rivalry as firms compete in different areas and will not stay and compete due to the sunk costs involved if exit was necessary</a:t>
          </a:r>
        </a:p>
        <a:p>
          <a:r>
            <a:rPr lang="en-US" sz="1100" dirty="0" smtClean="0">
              <a:latin typeface="+mj-lt"/>
              <a:cs typeface="Arial" pitchFamily="34" charset="0"/>
            </a:rPr>
            <a:t>•The persisting global slowdown has forced many firms which would use consulting services to consolidate and delay new investment projects</a:t>
          </a:r>
        </a:p>
        <a:p>
          <a:r>
            <a:rPr lang="en-US" sz="1100" dirty="0" smtClean="0">
              <a:latin typeface="+mj-lt"/>
              <a:cs typeface="Arial" pitchFamily="34" charset="0"/>
            </a:rPr>
            <a:t>• The steady growth in the market means expanding revenue streams will mollify the rivalry</a:t>
          </a:r>
          <a:endParaRPr lang="en-US" sz="1100" dirty="0">
            <a:latin typeface="+mj-lt"/>
            <a:cs typeface="Arial" pitchFamily="34" charset="0"/>
          </a:endParaRPr>
        </a:p>
      </dgm:t>
    </dgm:pt>
    <dgm:pt modelId="{7315C418-B075-4DE4-9025-64809BFA5D3C}" type="parTrans" cxnId="{63BEC805-EE63-40FD-8902-9FB6C7DC08A7}">
      <dgm:prSet/>
      <dgm:spPr/>
      <dgm:t>
        <a:bodyPr/>
        <a:lstStyle/>
        <a:p>
          <a:endParaRPr lang="en-US">
            <a:latin typeface="+mj-lt"/>
          </a:endParaRPr>
        </a:p>
      </dgm:t>
    </dgm:pt>
    <dgm:pt modelId="{8146342F-BD64-4842-A1D5-123C2A1D1A33}" type="sibTrans" cxnId="{63BEC805-EE63-40FD-8902-9FB6C7DC08A7}">
      <dgm:prSet/>
      <dgm:spPr/>
      <dgm:t>
        <a:bodyPr/>
        <a:lstStyle/>
        <a:p>
          <a:endParaRPr lang="en-US">
            <a:latin typeface="+mj-lt"/>
          </a:endParaRPr>
        </a:p>
      </dgm:t>
    </dgm:pt>
    <dgm:pt modelId="{25BC055E-2416-44A4-9EFF-E62A16DCD16C}">
      <dgm:prSet phldrT="[Text]" custT="1"/>
      <dgm:spPr>
        <a:solidFill>
          <a:schemeClr val="tx2">
            <a:lumMod val="75000"/>
          </a:schemeClr>
        </a:solidFill>
      </dgm:spPr>
      <dgm:t>
        <a:bodyPr rIns="45720" bIns="0"/>
        <a:lstStyle/>
        <a:p>
          <a:pPr algn="ctr">
            <a:lnSpc>
              <a:spcPct val="100000"/>
            </a:lnSpc>
            <a:spcAft>
              <a:spcPts val="0"/>
            </a:spcAft>
          </a:pPr>
          <a:r>
            <a:rPr lang="en-US" sz="1200" b="1" dirty="0" smtClean="0">
              <a:latin typeface="+mj-lt"/>
              <a:cs typeface="Arial" pitchFamily="34" charset="0"/>
            </a:rPr>
            <a:t>Supplier Power- Strong</a:t>
          </a:r>
        </a:p>
        <a:p>
          <a:pPr algn="just">
            <a:lnSpc>
              <a:spcPct val="100000"/>
            </a:lnSpc>
            <a:spcAft>
              <a:spcPts val="0"/>
            </a:spcAft>
          </a:pPr>
          <a:r>
            <a:rPr lang="en-US" sz="1100" dirty="0" smtClean="0">
              <a:latin typeface="+mj-lt"/>
              <a:cs typeface="Arial"/>
            </a:rPr>
            <a:t>• Suppliers- producers of ICT hardware and software, typically large multinational firms</a:t>
          </a:r>
        </a:p>
        <a:p>
          <a:pPr algn="just">
            <a:lnSpc>
              <a:spcPct val="100000"/>
            </a:lnSpc>
            <a:spcAft>
              <a:spcPts val="0"/>
            </a:spcAft>
          </a:pPr>
          <a:r>
            <a:rPr lang="en-US" sz="1100" dirty="0" smtClean="0">
              <a:latin typeface="+mj-lt"/>
              <a:cs typeface="Arial"/>
            </a:rPr>
            <a:t>• Firms are also beginning to capitalize on social media, with project managers attempting to integrate it into ERP systems</a:t>
          </a:r>
        </a:p>
        <a:p>
          <a:pPr algn="just">
            <a:lnSpc>
              <a:spcPct val="100000"/>
            </a:lnSpc>
            <a:spcAft>
              <a:spcPts val="0"/>
            </a:spcAft>
          </a:pPr>
          <a:r>
            <a:rPr lang="en-US" sz="1100" dirty="0" smtClean="0">
              <a:latin typeface="+mj-lt"/>
              <a:cs typeface="Arial"/>
            </a:rPr>
            <a:t>• Emerging services involve binding companies with long term contracts, which would incur high switching costs, not only to exit the contract, but also to conduct the restructuring of the systems and subsequent training necessary</a:t>
          </a:r>
        </a:p>
        <a:p>
          <a:pPr algn="just">
            <a:lnSpc>
              <a:spcPct val="100000"/>
            </a:lnSpc>
            <a:spcAft>
              <a:spcPts val="0"/>
            </a:spcAft>
          </a:pPr>
          <a:r>
            <a:rPr lang="en-US" sz="1100" dirty="0" smtClean="0">
              <a:latin typeface="+mj-lt"/>
              <a:cs typeface="Arial"/>
            </a:rPr>
            <a:t>• Although some providers have their own consultancy division, such as IBM’s Global Services, forward integration by suppliers is unlikely</a:t>
          </a:r>
          <a:endParaRPr lang="en-US" sz="1100" dirty="0">
            <a:latin typeface="+mj-lt"/>
            <a:cs typeface="Arial" pitchFamily="34" charset="0"/>
          </a:endParaRPr>
        </a:p>
      </dgm:t>
    </dgm:pt>
    <dgm:pt modelId="{389B1C5B-9947-45AF-8552-01BC7F2FF6EF}" type="parTrans" cxnId="{118AD182-32CD-4F0E-A0BA-A9BCAF5B1AD5}">
      <dgm:prSet/>
      <dgm:spPr/>
      <dgm:t>
        <a:bodyPr/>
        <a:lstStyle/>
        <a:p>
          <a:endParaRPr lang="en-US">
            <a:latin typeface="+mj-lt"/>
          </a:endParaRPr>
        </a:p>
      </dgm:t>
    </dgm:pt>
    <dgm:pt modelId="{E639B863-4BA2-4AFE-AC1A-4E86C214F621}" type="sibTrans" cxnId="{118AD182-32CD-4F0E-A0BA-A9BCAF5B1AD5}">
      <dgm:prSet/>
      <dgm:spPr/>
      <dgm:t>
        <a:bodyPr/>
        <a:lstStyle/>
        <a:p>
          <a:endParaRPr lang="en-US">
            <a:latin typeface="+mj-lt"/>
          </a:endParaRPr>
        </a:p>
      </dgm:t>
    </dgm:pt>
    <dgm:pt modelId="{BE559C70-FA0B-4A10-B22B-6CD2BE9DE2B8}">
      <dgm:prSet phldrT="[Text]" custT="1"/>
      <dgm:spPr>
        <a:solidFill>
          <a:schemeClr val="accent3">
            <a:lumMod val="75000"/>
          </a:schemeClr>
        </a:solidFill>
      </dgm:spPr>
      <dgm:t>
        <a:bodyPr lIns="45720" tIns="0" bIns="0" anchor="ctr" anchorCtr="0"/>
        <a:lstStyle/>
        <a:p>
          <a:pPr algn="ctr">
            <a:lnSpc>
              <a:spcPct val="100000"/>
            </a:lnSpc>
            <a:spcAft>
              <a:spcPts val="0"/>
            </a:spcAft>
          </a:pPr>
          <a:r>
            <a:rPr lang="en-US" sz="1200" b="1" dirty="0" smtClean="0">
              <a:latin typeface="+mj-lt"/>
              <a:cs typeface="Arial" pitchFamily="34" charset="0"/>
            </a:rPr>
            <a:t>New Entrants- Moderate</a:t>
          </a:r>
        </a:p>
        <a:p>
          <a:pPr>
            <a:lnSpc>
              <a:spcPct val="100000"/>
            </a:lnSpc>
            <a:spcAft>
              <a:spcPts val="0"/>
            </a:spcAft>
          </a:pPr>
          <a:r>
            <a:rPr lang="en-US" sz="1100" dirty="0" smtClean="0">
              <a:latin typeface="+mj-lt"/>
              <a:cs typeface="Arial" pitchFamily="34" charset="0"/>
            </a:rPr>
            <a:t>• The leading firms are multinational companies with strong brand images</a:t>
          </a:r>
        </a:p>
        <a:p>
          <a:pPr>
            <a:lnSpc>
              <a:spcPct val="100000"/>
            </a:lnSpc>
            <a:spcAft>
              <a:spcPts val="0"/>
            </a:spcAft>
          </a:pPr>
          <a:r>
            <a:rPr lang="en-US" sz="1100" dirty="0" smtClean="0">
              <a:latin typeface="+mj-lt"/>
              <a:cs typeface="Arial" pitchFamily="34" charset="0"/>
            </a:rPr>
            <a:t>• Smaller firms with specialist services  successfully compete in the market</a:t>
          </a:r>
        </a:p>
        <a:p>
          <a:pPr>
            <a:lnSpc>
              <a:spcPct val="100000"/>
            </a:lnSpc>
            <a:spcAft>
              <a:spcPts val="0"/>
            </a:spcAft>
          </a:pPr>
          <a:r>
            <a:rPr lang="en-US" sz="1100" dirty="0" smtClean="0">
              <a:latin typeface="+mj-lt"/>
              <a:cs typeface="Arial" pitchFamily="34" charset="0"/>
            </a:rPr>
            <a:t>• The large companies benefit from economies of scale, combined with a vast knowledge pool spanning many industries and sectors</a:t>
          </a:r>
        </a:p>
        <a:p>
          <a:pPr>
            <a:lnSpc>
              <a:spcPct val="100000"/>
            </a:lnSpc>
            <a:spcAft>
              <a:spcPts val="0"/>
            </a:spcAft>
          </a:pPr>
          <a:r>
            <a:rPr lang="en-US" sz="1100" dirty="0" smtClean="0">
              <a:latin typeface="+mj-lt"/>
              <a:cs typeface="Arial" pitchFamily="34" charset="0"/>
            </a:rPr>
            <a:t>• Track record of improving cost-efficiency is a distinct  advantage, which presents a significant barrier for new, unproven companies</a:t>
          </a:r>
        </a:p>
        <a:p>
          <a:pPr>
            <a:lnSpc>
              <a:spcPct val="100000"/>
            </a:lnSpc>
            <a:spcAft>
              <a:spcPts val="0"/>
            </a:spcAft>
          </a:pPr>
          <a:r>
            <a:rPr lang="en-US" sz="1100" dirty="0" smtClean="0">
              <a:latin typeface="+mj-lt"/>
              <a:cs typeface="Arial" pitchFamily="34" charset="0"/>
            </a:rPr>
            <a:t>• Firm involves a high degree of specialist and proprietary knowledge, with established companies developing a high degree of in house  expertise, disadvantaging new entrants</a:t>
          </a:r>
        </a:p>
        <a:p>
          <a:pPr>
            <a:lnSpc>
              <a:spcPct val="100000"/>
            </a:lnSpc>
            <a:spcAft>
              <a:spcPts val="0"/>
            </a:spcAft>
          </a:pPr>
          <a:r>
            <a:rPr lang="en-US" sz="1100" dirty="0" smtClean="0">
              <a:latin typeface="+mj-lt"/>
              <a:cs typeface="Arial" pitchFamily="34" charset="0"/>
            </a:rPr>
            <a:t>• Moderate growth observed by the market in recent years will act as an incentive for new companies to enter</a:t>
          </a:r>
          <a:endParaRPr lang="en-US" sz="1100" dirty="0">
            <a:latin typeface="+mj-lt"/>
            <a:cs typeface="Arial" pitchFamily="34" charset="0"/>
          </a:endParaRPr>
        </a:p>
      </dgm:t>
    </dgm:pt>
    <dgm:pt modelId="{C896735E-61A5-45E3-8FA4-A47FB3C1F754}" type="parTrans" cxnId="{2237E231-61E1-421C-9EC8-E38BA8225391}">
      <dgm:prSet/>
      <dgm:spPr/>
      <dgm:t>
        <a:bodyPr/>
        <a:lstStyle/>
        <a:p>
          <a:endParaRPr lang="en-US">
            <a:latin typeface="+mj-lt"/>
          </a:endParaRPr>
        </a:p>
      </dgm:t>
    </dgm:pt>
    <dgm:pt modelId="{B3D27241-6E4E-496A-AB3C-D5ABFA2C3781}" type="sibTrans" cxnId="{2237E231-61E1-421C-9EC8-E38BA8225391}">
      <dgm:prSet/>
      <dgm:spPr/>
      <dgm:t>
        <a:bodyPr/>
        <a:lstStyle/>
        <a:p>
          <a:endParaRPr lang="en-US">
            <a:latin typeface="+mj-lt"/>
          </a:endParaRPr>
        </a:p>
      </dgm:t>
    </dgm:pt>
    <dgm:pt modelId="{0F5B7FD5-053B-4089-91E9-698A44493490}">
      <dgm:prSet phldrT="[Text]" custT="1"/>
      <dgm:spPr>
        <a:solidFill>
          <a:schemeClr val="accent5">
            <a:lumMod val="75000"/>
          </a:schemeClr>
        </a:solidFill>
      </dgm:spPr>
      <dgm:t>
        <a:bodyPr lIns="45720" tIns="0" rIns="91440" anchor="ctr" anchorCtr="0"/>
        <a:lstStyle/>
        <a:p>
          <a:pPr algn="ctr">
            <a:lnSpc>
              <a:spcPct val="100000"/>
            </a:lnSpc>
          </a:pPr>
          <a:r>
            <a:rPr lang="en-US" sz="1200" b="1" dirty="0" smtClean="0">
              <a:latin typeface="+mj-lt"/>
              <a:cs typeface="Arial" pitchFamily="34" charset="0"/>
            </a:rPr>
            <a:t>Buyer Power- Strong</a:t>
          </a:r>
          <a:endParaRPr lang="en-US" sz="1100" dirty="0" smtClean="0">
            <a:latin typeface="+mj-lt"/>
            <a:cs typeface="Arial"/>
          </a:endParaRPr>
        </a:p>
        <a:p>
          <a:pPr algn="just">
            <a:lnSpc>
              <a:spcPct val="100000"/>
            </a:lnSpc>
          </a:pPr>
          <a:r>
            <a:rPr lang="en-US" sz="1100" dirty="0" smtClean="0">
              <a:latin typeface="+mj-lt"/>
              <a:cs typeface="Arial"/>
            </a:rPr>
            <a:t>•  The public sector is a big customer for the services in order to improve efficiency and reduce long term costs</a:t>
          </a:r>
        </a:p>
        <a:p>
          <a:pPr algn="just">
            <a:lnSpc>
              <a:spcPct val="100000"/>
            </a:lnSpc>
          </a:pPr>
          <a:r>
            <a:rPr lang="en-US" sz="1100" dirty="0" smtClean="0">
              <a:latin typeface="+mj-lt"/>
              <a:cs typeface="Arial"/>
            </a:rPr>
            <a:t>•  This demand looks uncertain in the short term as many governments implement austerity programs</a:t>
          </a:r>
        </a:p>
        <a:p>
          <a:pPr algn="just">
            <a:lnSpc>
              <a:spcPct val="100000"/>
            </a:lnSpc>
          </a:pPr>
          <a:r>
            <a:rPr lang="en-US" sz="1100" dirty="0" smtClean="0">
              <a:latin typeface="+mj-lt"/>
              <a:cs typeface="Arial"/>
            </a:rPr>
            <a:t>•  The service is relatively costly due to the high level of specialized knowledge required and can act as a deterrent for smaller companies</a:t>
          </a:r>
        </a:p>
        <a:p>
          <a:pPr algn="just">
            <a:lnSpc>
              <a:spcPct val="100000"/>
            </a:lnSpc>
          </a:pPr>
          <a:r>
            <a:rPr lang="en-US" sz="1100" dirty="0" smtClean="0">
              <a:latin typeface="+mj-lt"/>
              <a:cs typeface="Arial"/>
            </a:rPr>
            <a:t>• Consulting is quite a dispensable product for firms' operations, but will still prove necessary in some cases, such as when the existing management structure proves inadequate to accommodate a large change process</a:t>
          </a:r>
        </a:p>
        <a:p>
          <a:pPr algn="just">
            <a:lnSpc>
              <a:spcPct val="100000"/>
            </a:lnSpc>
          </a:pPr>
          <a:r>
            <a:rPr lang="en-US" sz="1100" dirty="0" smtClean="0">
              <a:latin typeface="+mj-lt"/>
              <a:cs typeface="Arial"/>
            </a:rPr>
            <a:t>• The market permits large differentiation and customization of the services offered, which dilutes buyer power</a:t>
          </a:r>
          <a:endParaRPr lang="en-US" sz="1100" dirty="0">
            <a:latin typeface="+mj-lt"/>
            <a:cs typeface="Arial" pitchFamily="34" charset="0"/>
          </a:endParaRPr>
        </a:p>
      </dgm:t>
    </dgm:pt>
    <dgm:pt modelId="{5431C599-1224-4C1F-B7E3-A77F231D045E}" type="parTrans" cxnId="{5A6A7F27-AA06-49AD-BE43-791664A23B83}">
      <dgm:prSet/>
      <dgm:spPr/>
      <dgm:t>
        <a:bodyPr/>
        <a:lstStyle/>
        <a:p>
          <a:endParaRPr lang="en-US">
            <a:latin typeface="+mj-lt"/>
          </a:endParaRPr>
        </a:p>
      </dgm:t>
    </dgm:pt>
    <dgm:pt modelId="{61727350-03D1-449B-8CAF-D07DBFE72458}" type="sibTrans" cxnId="{5A6A7F27-AA06-49AD-BE43-791664A23B83}">
      <dgm:prSet/>
      <dgm:spPr/>
      <dgm:t>
        <a:bodyPr/>
        <a:lstStyle/>
        <a:p>
          <a:endParaRPr lang="en-US">
            <a:latin typeface="+mj-lt"/>
          </a:endParaRPr>
        </a:p>
      </dgm:t>
    </dgm:pt>
    <dgm:pt modelId="{1CCF10EC-D9EA-4B6D-8F7B-DEF489E8388C}">
      <dgm:prSet phldrT="[Text]" custT="1"/>
      <dgm:spPr>
        <a:solidFill>
          <a:schemeClr val="accent2">
            <a:lumMod val="75000"/>
          </a:schemeClr>
        </a:solidFill>
      </dgm:spPr>
      <dgm:t>
        <a:bodyPr/>
        <a:lstStyle/>
        <a:p>
          <a:pPr algn="ctr">
            <a:lnSpc>
              <a:spcPct val="150000"/>
            </a:lnSpc>
            <a:spcAft>
              <a:spcPct val="35000"/>
            </a:spcAft>
          </a:pPr>
          <a:r>
            <a:rPr lang="en-US" sz="1200" b="1" dirty="0" smtClean="0">
              <a:latin typeface="+mj-lt"/>
              <a:cs typeface="Arial" pitchFamily="34" charset="0"/>
            </a:rPr>
            <a:t>Threat of Substitutes - Strong</a:t>
          </a:r>
        </a:p>
        <a:p>
          <a:r>
            <a:rPr lang="en-US" sz="1100" dirty="0" smtClean="0">
              <a:latin typeface="+mj-lt"/>
              <a:cs typeface="Arial" pitchFamily="34" charset="0"/>
            </a:rPr>
            <a:t>• Many larger companies and organizations have created in-house business departments which employ analysts and marketing teams for business insights and to achieve organizational efficiencies</a:t>
          </a:r>
        </a:p>
        <a:p>
          <a:r>
            <a:rPr lang="en-US" sz="1100" dirty="0" smtClean="0">
              <a:latin typeface="+mj-lt"/>
              <a:cs typeface="Arial" pitchFamily="34" charset="0"/>
            </a:rPr>
            <a:t>•  However, running such a department can be very costly and only well established companies with the constant need for these services may possess the resources to do so.</a:t>
          </a:r>
        </a:p>
        <a:p>
          <a:r>
            <a:rPr lang="en-US" sz="1100" dirty="0" smtClean="0">
              <a:latin typeface="+mj-lt"/>
              <a:cs typeface="Arial" pitchFamily="34" charset="0"/>
            </a:rPr>
            <a:t> •  Only mature consultancy firms could be a match for in-house departments when it comes to the knowledge of a specific area of a market that an individual company's operations will have accumulated over many years</a:t>
          </a:r>
          <a:endParaRPr lang="en-US" sz="1100" dirty="0">
            <a:latin typeface="+mj-lt"/>
            <a:cs typeface="Arial" pitchFamily="34" charset="0"/>
          </a:endParaRPr>
        </a:p>
      </dgm:t>
    </dgm:pt>
    <dgm:pt modelId="{3A0797D1-94A1-4A86-A444-6D95FFECD894}" type="parTrans" cxnId="{E24048DA-CC07-430D-B485-8E0EEFEBB8D4}">
      <dgm:prSet/>
      <dgm:spPr/>
      <dgm:t>
        <a:bodyPr/>
        <a:lstStyle/>
        <a:p>
          <a:endParaRPr lang="en-US">
            <a:latin typeface="+mj-lt"/>
          </a:endParaRPr>
        </a:p>
      </dgm:t>
    </dgm:pt>
    <dgm:pt modelId="{2C46255E-7CEE-4E56-B7B0-B5F7D905722B}" type="sibTrans" cxnId="{E24048DA-CC07-430D-B485-8E0EEFEBB8D4}">
      <dgm:prSet/>
      <dgm:spPr/>
      <dgm:t>
        <a:bodyPr/>
        <a:lstStyle/>
        <a:p>
          <a:endParaRPr lang="en-US">
            <a:latin typeface="+mj-lt"/>
          </a:endParaRPr>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t>
        <a:bodyPr/>
        <a:lstStyle/>
        <a:p>
          <a:endParaRPr lang="en-US"/>
        </a:p>
      </dgm:t>
    </dgm:pt>
    <dgm:pt modelId="{0FE1E524-848E-4351-BDD6-C95825ECEFE0}" type="pres">
      <dgm:prSet presAssocID="{D115C0A2-E1C9-4803-BDDD-7EB5294ABC6E}" presName="tile1" presStyleLbl="node1" presStyleIdx="0" presStyleCnt="4" custScaleX="100000" custScaleY="93173"/>
      <dgm:spPr>
        <a:prstGeom prst="rect">
          <a:avLst/>
        </a:prstGeom>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a:prstGeom prst="rect">
          <a:avLst/>
        </a:prstGeom>
      </dgm:spPr>
      <dgm:t>
        <a:bodyPr/>
        <a:lstStyle/>
        <a:p>
          <a:endParaRPr lang="en-US"/>
        </a:p>
      </dgm:t>
    </dgm:pt>
    <dgm:pt modelId="{77388376-0139-43DB-8626-5773B5696A90}" type="pres">
      <dgm:prSet presAssocID="{D115C0A2-E1C9-4803-BDDD-7EB5294ABC6E}" presName="tile2" presStyleLbl="node1" presStyleIdx="1" presStyleCnt="4" custScaleX="100926" custScaleY="94919"/>
      <dgm:spPr>
        <a:prstGeom prst="rect">
          <a:avLst/>
        </a:prstGeom>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a:prstGeom prst="rect">
          <a:avLst/>
        </a:prstGeom>
      </dgm:spPr>
      <dgm:t>
        <a:bodyPr/>
        <a:lstStyle/>
        <a:p>
          <a:endParaRPr lang="en-US"/>
        </a:p>
      </dgm:t>
    </dgm:pt>
    <dgm:pt modelId="{8C684996-A495-4419-B7BB-263407A4AD53}" type="pres">
      <dgm:prSet presAssocID="{D115C0A2-E1C9-4803-BDDD-7EB5294ABC6E}" presName="tile3" presStyleLbl="node1" presStyleIdx="2" presStyleCnt="4" custScaleX="100000" custScaleY="106826"/>
      <dgm:spPr>
        <a:prstGeom prst="rect">
          <a:avLst/>
        </a:prstGeom>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a:prstGeom prst="rect">
          <a:avLst/>
        </a:prstGeom>
      </dgm:spPr>
      <dgm:t>
        <a:bodyPr/>
        <a:lstStyle/>
        <a:p>
          <a:endParaRPr lang="en-US"/>
        </a:p>
      </dgm:t>
    </dgm:pt>
    <dgm:pt modelId="{ECD3462E-8404-48C1-9ED6-4F9D47ADDC59}" type="pres">
      <dgm:prSet presAssocID="{D115C0A2-E1C9-4803-BDDD-7EB5294ABC6E}" presName="tile4" presStyleLbl="node1" presStyleIdx="3" presStyleCnt="4" custScaleX="101852" custScaleY="107240"/>
      <dgm:spPr>
        <a:prstGeom prst="rect">
          <a:avLst/>
        </a:prstGeom>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a:prstGeom prst="rect">
          <a:avLst/>
        </a:prstGeom>
      </dgm:spPr>
      <dgm:t>
        <a:bodyPr/>
        <a:lstStyle/>
        <a:p>
          <a:endParaRPr lang="en-US"/>
        </a:p>
      </dgm:t>
    </dgm:pt>
    <dgm:pt modelId="{9F2583ED-98CB-4DCD-A714-DAD1D261A478}" type="pres">
      <dgm:prSet presAssocID="{D115C0A2-E1C9-4803-BDDD-7EB5294ABC6E}" presName="centerTile" presStyleLbl="fgShp" presStyleIdx="0" presStyleCnt="1" custScaleX="282599" custScaleY="90970" custLinFactNeighborX="-495" custLinFactNeighborY="-5797">
        <dgm:presLayoutVars>
          <dgm:chMax val="0"/>
          <dgm:chPref val="0"/>
        </dgm:presLayoutVars>
      </dgm:prSet>
      <dgm:spPr/>
      <dgm:t>
        <a:bodyPr/>
        <a:lstStyle/>
        <a:p>
          <a:endParaRPr lang="en-US"/>
        </a:p>
      </dgm:t>
    </dgm:pt>
  </dgm:ptLst>
  <dgm:cxnLst>
    <dgm:cxn modelId="{118AD182-32CD-4F0E-A0BA-A9BCAF5B1AD5}" srcId="{7FD65538-B02B-4E3A-8DB3-E45CCE2049F1}" destId="{25BC055E-2416-44A4-9EFF-E62A16DCD16C}" srcOrd="0" destOrd="0" parTransId="{389B1C5B-9947-45AF-8552-01BC7F2FF6EF}" sibTransId="{E639B863-4BA2-4AFE-AC1A-4E86C214F621}"/>
    <dgm:cxn modelId="{844EDF14-C78B-4ADA-8233-12E6C77A3DB5}" type="presOf" srcId="{BE559C70-FA0B-4A10-B22B-6CD2BE9DE2B8}" destId="{CD40F1CD-51EA-46EE-B063-FEAE439066B2}" srcOrd="1" destOrd="0" presId="urn:microsoft.com/office/officeart/2005/8/layout/matrix1"/>
    <dgm:cxn modelId="{E24048DA-CC07-430D-B485-8E0EEFEBB8D4}" srcId="{7FD65538-B02B-4E3A-8DB3-E45CCE2049F1}" destId="{1CCF10EC-D9EA-4B6D-8F7B-DEF489E8388C}" srcOrd="3" destOrd="0" parTransId="{3A0797D1-94A1-4A86-A444-6D95FFECD894}" sibTransId="{2C46255E-7CEE-4E56-B7B0-B5F7D905722B}"/>
    <dgm:cxn modelId="{F621028F-FC3E-4B31-86F6-C940C4E02226}" type="presOf" srcId="{1CCF10EC-D9EA-4B6D-8F7B-DEF489E8388C}" destId="{28D079CB-BABB-42E4-83C7-BD652D470035}" srcOrd="1" destOrd="0" presId="urn:microsoft.com/office/officeart/2005/8/layout/matrix1"/>
    <dgm:cxn modelId="{5A6A7F27-AA06-49AD-BE43-791664A23B83}" srcId="{7FD65538-B02B-4E3A-8DB3-E45CCE2049F1}" destId="{0F5B7FD5-053B-4089-91E9-698A44493490}" srcOrd="2" destOrd="0" parTransId="{5431C599-1224-4C1F-B7E3-A77F231D045E}" sibTransId="{61727350-03D1-449B-8CAF-D07DBFE72458}"/>
    <dgm:cxn modelId="{CEC15B40-2128-4E06-8B9A-0C417655954F}" type="presOf" srcId="{25BC055E-2416-44A4-9EFF-E62A16DCD16C}" destId="{0FE1E524-848E-4351-BDD6-C95825ECEFE0}" srcOrd="0" destOrd="0" presId="urn:microsoft.com/office/officeart/2005/8/layout/matrix1"/>
    <dgm:cxn modelId="{B451C24B-53A4-4DFE-8E73-1DF8C8DE0612}" type="presOf" srcId="{D115C0A2-E1C9-4803-BDDD-7EB5294ABC6E}" destId="{509C7C0E-EE7C-43DB-AC98-66C03E02739E}" srcOrd="0" destOrd="0" presId="urn:microsoft.com/office/officeart/2005/8/layout/matrix1"/>
    <dgm:cxn modelId="{19432F2F-1E94-4ACC-A087-0C42BDD00D10}" type="presOf" srcId="{BE559C70-FA0B-4A10-B22B-6CD2BE9DE2B8}" destId="{77388376-0139-43DB-8626-5773B5696A90}" srcOrd="0" destOrd="0" presId="urn:microsoft.com/office/officeart/2005/8/layout/matrix1"/>
    <dgm:cxn modelId="{4D24135E-8265-4D44-8BBA-C0E59E8AF42D}" type="presOf" srcId="{7FD65538-B02B-4E3A-8DB3-E45CCE2049F1}" destId="{9F2583ED-98CB-4DCD-A714-DAD1D261A478}" srcOrd="0" destOrd="0" presId="urn:microsoft.com/office/officeart/2005/8/layout/matrix1"/>
    <dgm:cxn modelId="{5E17CFB5-569B-4245-84FB-DC1729670FD6}" type="presOf" srcId="{1CCF10EC-D9EA-4B6D-8F7B-DEF489E8388C}" destId="{ECD3462E-8404-48C1-9ED6-4F9D47ADDC59}" srcOrd="0" destOrd="0" presId="urn:microsoft.com/office/officeart/2005/8/layout/matrix1"/>
    <dgm:cxn modelId="{B7703837-FB09-43E6-B25A-B1644CA9536B}" type="presOf" srcId="{0F5B7FD5-053B-4089-91E9-698A44493490}" destId="{700C171B-312D-42F1-B45B-6563B6D95D57}" srcOrd="1"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BA6F5DE6-9C63-4103-B6A4-E9718F7E57FE}" type="presOf" srcId="{25BC055E-2416-44A4-9EFF-E62A16DCD16C}" destId="{9F6F09DF-2353-42A7-AE07-4E179CDEAE15}" srcOrd="1" destOrd="0" presId="urn:microsoft.com/office/officeart/2005/8/layout/matrix1"/>
    <dgm:cxn modelId="{03FE925B-E15F-4819-BED0-B75D3A2397A7}" type="presOf" srcId="{0F5B7FD5-053B-4089-91E9-698A44493490}" destId="{8C684996-A495-4419-B7BB-263407A4AD53}" srcOrd="0" destOrd="0" presId="urn:microsoft.com/office/officeart/2005/8/layout/matrix1"/>
    <dgm:cxn modelId="{2237E231-61E1-421C-9EC8-E38BA8225391}" srcId="{7FD65538-B02B-4E3A-8DB3-E45CCE2049F1}" destId="{BE559C70-FA0B-4A10-B22B-6CD2BE9DE2B8}" srcOrd="1" destOrd="0" parTransId="{C896735E-61A5-45E3-8FA4-A47FB3C1F754}" sibTransId="{B3D27241-6E4E-496A-AB3C-D5ABFA2C3781}"/>
    <dgm:cxn modelId="{D578A1BF-AA5E-432D-94C2-F24A06553CDE}" type="presParOf" srcId="{509C7C0E-EE7C-43DB-AC98-66C03E02739E}" destId="{7EC9DCB7-1D33-423A-9822-6BFA32629D85}" srcOrd="0" destOrd="0" presId="urn:microsoft.com/office/officeart/2005/8/layout/matrix1"/>
    <dgm:cxn modelId="{FD838723-57E2-45D8-B799-C490E7293754}" type="presParOf" srcId="{7EC9DCB7-1D33-423A-9822-6BFA32629D85}" destId="{0FE1E524-848E-4351-BDD6-C95825ECEFE0}" srcOrd="0" destOrd="0" presId="urn:microsoft.com/office/officeart/2005/8/layout/matrix1"/>
    <dgm:cxn modelId="{621D1B77-E22D-494E-9D9F-5DCCA7E85536}" type="presParOf" srcId="{7EC9DCB7-1D33-423A-9822-6BFA32629D85}" destId="{9F6F09DF-2353-42A7-AE07-4E179CDEAE15}" srcOrd="1" destOrd="0" presId="urn:microsoft.com/office/officeart/2005/8/layout/matrix1"/>
    <dgm:cxn modelId="{10646E5A-22D8-4152-AB0C-08BA011F4FB0}" type="presParOf" srcId="{7EC9DCB7-1D33-423A-9822-6BFA32629D85}" destId="{77388376-0139-43DB-8626-5773B5696A90}" srcOrd="2" destOrd="0" presId="urn:microsoft.com/office/officeart/2005/8/layout/matrix1"/>
    <dgm:cxn modelId="{F2570E51-C5EA-4D5B-9807-0EFDFB1BB0E7}" type="presParOf" srcId="{7EC9DCB7-1D33-423A-9822-6BFA32629D85}" destId="{CD40F1CD-51EA-46EE-B063-FEAE439066B2}" srcOrd="3" destOrd="0" presId="urn:microsoft.com/office/officeart/2005/8/layout/matrix1"/>
    <dgm:cxn modelId="{B9268499-231F-4FB0-B6B1-C1BA79B2A882}" type="presParOf" srcId="{7EC9DCB7-1D33-423A-9822-6BFA32629D85}" destId="{8C684996-A495-4419-B7BB-263407A4AD53}" srcOrd="4" destOrd="0" presId="urn:microsoft.com/office/officeart/2005/8/layout/matrix1"/>
    <dgm:cxn modelId="{89A692DB-55B5-4928-ADEC-EB683EABE596}" type="presParOf" srcId="{7EC9DCB7-1D33-423A-9822-6BFA32629D85}" destId="{700C171B-312D-42F1-B45B-6563B6D95D57}" srcOrd="5" destOrd="0" presId="urn:microsoft.com/office/officeart/2005/8/layout/matrix1"/>
    <dgm:cxn modelId="{84C264B0-1D36-474D-9A1A-5C1AD1CD9AB4}" type="presParOf" srcId="{7EC9DCB7-1D33-423A-9822-6BFA32629D85}" destId="{ECD3462E-8404-48C1-9ED6-4F9D47ADDC59}" srcOrd="6" destOrd="0" presId="urn:microsoft.com/office/officeart/2005/8/layout/matrix1"/>
    <dgm:cxn modelId="{4A783316-E144-46FA-B1DB-169118D4770B}" type="presParOf" srcId="{7EC9DCB7-1D33-423A-9822-6BFA32629D85}" destId="{28D079CB-BABB-42E4-83C7-BD652D470035}" srcOrd="7" destOrd="0" presId="urn:microsoft.com/office/officeart/2005/8/layout/matrix1"/>
    <dgm:cxn modelId="{5FB9D298-DFE8-4228-AC55-1DEACFA16785}" type="presParOf" srcId="{509C7C0E-EE7C-43DB-AC98-66C03E02739E}" destId="{9F2583ED-98CB-4DCD-A714-DAD1D261A47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a:solidFill>
          <a:schemeClr val="bg2"/>
        </a:solidFill>
      </dgm:spPr>
      <dgm:t>
        <a:bodyPr/>
        <a:lstStyle/>
        <a:p>
          <a:pPr algn="ctr">
            <a:lnSpc>
              <a:spcPct val="100000"/>
            </a:lnSpc>
            <a:spcAft>
              <a:spcPts val="0"/>
            </a:spcAft>
          </a:pPr>
          <a:r>
            <a:rPr lang="en-US" sz="1100" b="1" dirty="0" smtClean="0">
              <a:solidFill>
                <a:schemeClr val="tx1"/>
              </a:solidFill>
              <a:latin typeface="+mj-lt"/>
              <a:cs typeface="Arial" pitchFamily="34" charset="0"/>
            </a:rPr>
            <a:t>Rivalry- Moderate</a:t>
          </a:r>
        </a:p>
        <a:p>
          <a:r>
            <a:rPr lang="en-US" sz="1100" dirty="0" smtClean="0">
              <a:solidFill>
                <a:schemeClr val="tx1"/>
              </a:solidFill>
              <a:latin typeface="+mj-lt"/>
              <a:cs typeface="Arial" pitchFamily="34" charset="0"/>
            </a:rPr>
            <a:t>• The industry is highly fragmented with small companies competing alongside large multinational players</a:t>
          </a:r>
          <a:endParaRPr lang="en-US" sz="1100" dirty="0" smtClean="0">
            <a:latin typeface="+mj-lt"/>
            <a:cs typeface="Arial" pitchFamily="34" charset="0"/>
          </a:endParaRPr>
        </a:p>
        <a:p>
          <a:r>
            <a:rPr lang="en-US" sz="1100" dirty="0" smtClean="0">
              <a:latin typeface="+mj-lt"/>
              <a:cs typeface="Arial" pitchFamily="34" charset="0"/>
            </a:rPr>
            <a:t>• Typical player generates little revenue in other markets, meaning that the real estate industry is highly important to revenues</a:t>
          </a:r>
        </a:p>
        <a:p>
          <a:r>
            <a:rPr lang="en-US" sz="1100" dirty="0" smtClean="0">
              <a:latin typeface="+mj-lt"/>
              <a:cs typeface="Arial" pitchFamily="34" charset="0"/>
            </a:rPr>
            <a:t>•Globally, growth rates in recent years have been unexciting; and a decline in value has been seen in recent years</a:t>
          </a:r>
        </a:p>
        <a:p>
          <a:r>
            <a:rPr lang="en-US" sz="1100" dirty="0" smtClean="0">
              <a:latin typeface="+mj-lt"/>
              <a:cs typeface="Arial" pitchFamily="34" charset="0"/>
            </a:rPr>
            <a:t>• Player who are able to diversify geographically may find some regions more profitable than others</a:t>
          </a:r>
        </a:p>
        <a:p>
          <a:r>
            <a:rPr lang="en-US" sz="1100" dirty="0" smtClean="0">
              <a:latin typeface="+mj-lt"/>
              <a:cs typeface="Arial" pitchFamily="34" charset="0"/>
            </a:rPr>
            <a:t>• The recent economic downturn has led to increased tenant bankruptcies, which in turn have led to an increase in vacancy rates and losses in companies' revenues</a:t>
          </a:r>
          <a:endParaRPr lang="en-US" sz="1100" dirty="0">
            <a:latin typeface="+mj-lt"/>
            <a:cs typeface="Arial" pitchFamily="34" charset="0"/>
          </a:endParaRPr>
        </a:p>
      </dgm:t>
    </dgm:pt>
    <dgm:pt modelId="{7315C418-B075-4DE4-9025-64809BFA5D3C}" type="parTrans" cxnId="{63BEC805-EE63-40FD-8902-9FB6C7DC08A7}">
      <dgm:prSet/>
      <dgm:spPr/>
      <dgm:t>
        <a:bodyPr/>
        <a:lstStyle/>
        <a:p>
          <a:endParaRPr lang="en-US">
            <a:latin typeface="+mj-lt"/>
          </a:endParaRPr>
        </a:p>
      </dgm:t>
    </dgm:pt>
    <dgm:pt modelId="{8146342F-BD64-4842-A1D5-123C2A1D1A33}" type="sibTrans" cxnId="{63BEC805-EE63-40FD-8902-9FB6C7DC08A7}">
      <dgm:prSet/>
      <dgm:spPr/>
      <dgm:t>
        <a:bodyPr/>
        <a:lstStyle/>
        <a:p>
          <a:endParaRPr lang="en-US">
            <a:latin typeface="+mj-lt"/>
          </a:endParaRPr>
        </a:p>
      </dgm:t>
    </dgm:pt>
    <dgm:pt modelId="{25BC055E-2416-44A4-9EFF-E62A16DCD16C}">
      <dgm:prSet phldrT="[Text]" custT="1"/>
      <dgm:spPr>
        <a:solidFill>
          <a:schemeClr val="tx2">
            <a:lumMod val="75000"/>
          </a:schemeClr>
        </a:solidFill>
      </dgm:spPr>
      <dgm:t>
        <a:bodyPr rIns="45720" bIns="0"/>
        <a:lstStyle/>
        <a:p>
          <a:pPr algn="ctr">
            <a:lnSpc>
              <a:spcPct val="100000"/>
            </a:lnSpc>
            <a:spcAft>
              <a:spcPts val="0"/>
            </a:spcAft>
          </a:pPr>
          <a:r>
            <a:rPr lang="en-US" sz="1200" b="1" dirty="0" smtClean="0">
              <a:latin typeface="+mj-lt"/>
              <a:cs typeface="Arial" pitchFamily="34" charset="0"/>
            </a:rPr>
            <a:t>Supplier Power- Moderate </a:t>
          </a:r>
        </a:p>
        <a:p>
          <a:pPr algn="just">
            <a:lnSpc>
              <a:spcPct val="100000"/>
            </a:lnSpc>
            <a:spcAft>
              <a:spcPts val="0"/>
            </a:spcAft>
          </a:pPr>
          <a:r>
            <a:rPr lang="en-US" sz="1100" dirty="0" smtClean="0">
              <a:latin typeface="+mj-lt"/>
              <a:cs typeface="Arial"/>
            </a:rPr>
            <a:t>•   Suppliers- building and construction contractors</a:t>
          </a:r>
        </a:p>
        <a:p>
          <a:pPr algn="just">
            <a:lnSpc>
              <a:spcPct val="100000"/>
            </a:lnSpc>
            <a:spcAft>
              <a:spcPts val="0"/>
            </a:spcAft>
          </a:pPr>
          <a:r>
            <a:rPr lang="en-US" sz="1100" dirty="0" smtClean="0">
              <a:latin typeface="+mj-lt"/>
              <a:cs typeface="Arial"/>
            </a:rPr>
            <a:t>•  The large number of such companies serves to weaken supplier power considerably</a:t>
          </a:r>
        </a:p>
        <a:p>
          <a:pPr algn="just">
            <a:lnSpc>
              <a:spcPct val="100000"/>
            </a:lnSpc>
            <a:spcAft>
              <a:spcPts val="0"/>
            </a:spcAft>
          </a:pPr>
          <a:r>
            <a:rPr lang="en-US" sz="1100" dirty="0" smtClean="0">
              <a:latin typeface="+mj-lt"/>
              <a:cs typeface="Arial"/>
            </a:rPr>
            <a:t>•  Supplier offerings are mostly undifferentiated service.</a:t>
          </a:r>
        </a:p>
        <a:p>
          <a:pPr algn="just">
            <a:lnSpc>
              <a:spcPct val="100000"/>
            </a:lnSpc>
            <a:spcAft>
              <a:spcPts val="0"/>
            </a:spcAft>
          </a:pPr>
          <a:r>
            <a:rPr lang="en-US" sz="1100" dirty="0" smtClean="0">
              <a:latin typeface="+mj-lt"/>
              <a:cs typeface="Arial"/>
            </a:rPr>
            <a:t>•  Certain contracts are long term which associates switching cost</a:t>
          </a:r>
        </a:p>
        <a:p>
          <a:pPr algn="just">
            <a:lnSpc>
              <a:spcPct val="100000"/>
            </a:lnSpc>
            <a:spcAft>
              <a:spcPts val="0"/>
            </a:spcAft>
          </a:pPr>
          <a:r>
            <a:rPr lang="en-US" sz="1100" dirty="0" smtClean="0">
              <a:latin typeface="+mj-lt"/>
              <a:cs typeface="Arial"/>
            </a:rPr>
            <a:t>• The services offered by suppliers are of importance to market players, strengthening supplier power further</a:t>
          </a:r>
        </a:p>
        <a:p>
          <a:pPr algn="just">
            <a:lnSpc>
              <a:spcPct val="100000"/>
            </a:lnSpc>
            <a:spcAft>
              <a:spcPts val="0"/>
            </a:spcAft>
          </a:pPr>
          <a:r>
            <a:rPr lang="en-US" sz="1100" dirty="0" smtClean="0">
              <a:latin typeface="+mj-lt"/>
              <a:cs typeface="Arial"/>
            </a:rPr>
            <a:t>• The ability of market players to attract and retain employees is generally vital to the success of a business</a:t>
          </a:r>
          <a:endParaRPr lang="en-US" sz="1100" dirty="0">
            <a:latin typeface="+mj-lt"/>
            <a:cs typeface="Arial" pitchFamily="34" charset="0"/>
          </a:endParaRPr>
        </a:p>
      </dgm:t>
    </dgm:pt>
    <dgm:pt modelId="{389B1C5B-9947-45AF-8552-01BC7F2FF6EF}" type="parTrans" cxnId="{118AD182-32CD-4F0E-A0BA-A9BCAF5B1AD5}">
      <dgm:prSet/>
      <dgm:spPr/>
      <dgm:t>
        <a:bodyPr/>
        <a:lstStyle/>
        <a:p>
          <a:endParaRPr lang="en-US">
            <a:latin typeface="+mj-lt"/>
          </a:endParaRPr>
        </a:p>
      </dgm:t>
    </dgm:pt>
    <dgm:pt modelId="{E639B863-4BA2-4AFE-AC1A-4E86C214F621}" type="sibTrans" cxnId="{118AD182-32CD-4F0E-A0BA-A9BCAF5B1AD5}">
      <dgm:prSet/>
      <dgm:spPr/>
      <dgm:t>
        <a:bodyPr/>
        <a:lstStyle/>
        <a:p>
          <a:endParaRPr lang="en-US">
            <a:latin typeface="+mj-lt"/>
          </a:endParaRPr>
        </a:p>
      </dgm:t>
    </dgm:pt>
    <dgm:pt modelId="{BE559C70-FA0B-4A10-B22B-6CD2BE9DE2B8}">
      <dgm:prSet phldrT="[Text]" custT="1"/>
      <dgm:spPr>
        <a:solidFill>
          <a:schemeClr val="accent3">
            <a:lumMod val="75000"/>
          </a:schemeClr>
        </a:solidFill>
      </dgm:spPr>
      <dgm:t>
        <a:bodyPr lIns="45720" tIns="0" bIns="0" anchor="ctr" anchorCtr="0"/>
        <a:lstStyle/>
        <a:p>
          <a:pPr algn="ctr">
            <a:lnSpc>
              <a:spcPct val="100000"/>
            </a:lnSpc>
            <a:spcAft>
              <a:spcPts val="0"/>
            </a:spcAft>
          </a:pPr>
          <a:r>
            <a:rPr lang="en-US" sz="1200" b="1" dirty="0" smtClean="0">
              <a:latin typeface="+mj-lt"/>
              <a:cs typeface="Arial" pitchFamily="34" charset="0"/>
            </a:rPr>
            <a:t>New Entrants- Moderate</a:t>
          </a:r>
        </a:p>
        <a:p>
          <a:pPr>
            <a:lnSpc>
              <a:spcPct val="100000"/>
            </a:lnSpc>
            <a:spcAft>
              <a:spcPts val="0"/>
            </a:spcAft>
          </a:pPr>
          <a:r>
            <a:rPr lang="en-US" sz="1100" dirty="0" smtClean="0">
              <a:latin typeface="+mj-lt"/>
              <a:cs typeface="Arial" pitchFamily="34" charset="0"/>
            </a:rPr>
            <a:t>•  Financial pressure can arise for new companies, as significant investment is required and there is usually a period of time before revenues</a:t>
          </a:r>
        </a:p>
        <a:p>
          <a:pPr>
            <a:lnSpc>
              <a:spcPct val="100000"/>
            </a:lnSpc>
            <a:spcAft>
              <a:spcPts val="0"/>
            </a:spcAft>
          </a:pPr>
          <a:r>
            <a:rPr lang="en-US" sz="1100" dirty="0" smtClean="0">
              <a:latin typeface="+mj-lt"/>
              <a:cs typeface="Arial" pitchFamily="34" charset="0"/>
            </a:rPr>
            <a:t>•  Global economic crisis has led to more stringent credit market requirements and regulations, making the raising of necessary capital more difficult</a:t>
          </a:r>
        </a:p>
        <a:p>
          <a:pPr>
            <a:lnSpc>
              <a:spcPct val="100000"/>
            </a:lnSpc>
            <a:spcAft>
              <a:spcPts val="0"/>
            </a:spcAft>
          </a:pPr>
          <a:r>
            <a:rPr lang="en-US" sz="1100" dirty="0" smtClean="0">
              <a:latin typeface="+mj-lt"/>
              <a:cs typeface="Arial" pitchFamily="34" charset="0"/>
            </a:rPr>
            <a:t>• The markets in which players operate can often be uncertain</a:t>
          </a:r>
        </a:p>
        <a:p>
          <a:pPr>
            <a:lnSpc>
              <a:spcPct val="100000"/>
            </a:lnSpc>
            <a:spcAft>
              <a:spcPts val="0"/>
            </a:spcAft>
          </a:pPr>
          <a:r>
            <a:rPr lang="en-US" sz="1100" dirty="0" smtClean="0">
              <a:latin typeface="+mj-lt"/>
              <a:cs typeface="Arial" pitchFamily="34" charset="0"/>
            </a:rPr>
            <a:t>• Such uncertainty can be off-putting for potential new entrants</a:t>
          </a:r>
        </a:p>
        <a:p>
          <a:pPr>
            <a:lnSpc>
              <a:spcPct val="100000"/>
            </a:lnSpc>
            <a:spcAft>
              <a:spcPts val="0"/>
            </a:spcAft>
          </a:pPr>
          <a:r>
            <a:rPr lang="en-US" sz="1100" dirty="0" smtClean="0">
              <a:latin typeface="+mj-lt"/>
              <a:cs typeface="Arial" pitchFamily="34" charset="0"/>
            </a:rPr>
            <a:t>• Forecast market stagnation over the coming years will do little to entice new entrants to the market</a:t>
          </a:r>
          <a:endParaRPr lang="en-US" sz="1100" dirty="0">
            <a:latin typeface="+mj-lt"/>
            <a:cs typeface="Arial" pitchFamily="34" charset="0"/>
          </a:endParaRPr>
        </a:p>
      </dgm:t>
    </dgm:pt>
    <dgm:pt modelId="{C896735E-61A5-45E3-8FA4-A47FB3C1F754}" type="parTrans" cxnId="{2237E231-61E1-421C-9EC8-E38BA8225391}">
      <dgm:prSet/>
      <dgm:spPr/>
      <dgm:t>
        <a:bodyPr/>
        <a:lstStyle/>
        <a:p>
          <a:endParaRPr lang="en-US">
            <a:latin typeface="+mj-lt"/>
          </a:endParaRPr>
        </a:p>
      </dgm:t>
    </dgm:pt>
    <dgm:pt modelId="{B3D27241-6E4E-496A-AB3C-D5ABFA2C3781}" type="sibTrans" cxnId="{2237E231-61E1-421C-9EC8-E38BA8225391}">
      <dgm:prSet/>
      <dgm:spPr/>
      <dgm:t>
        <a:bodyPr/>
        <a:lstStyle/>
        <a:p>
          <a:endParaRPr lang="en-US">
            <a:latin typeface="+mj-lt"/>
          </a:endParaRPr>
        </a:p>
      </dgm:t>
    </dgm:pt>
    <dgm:pt modelId="{0F5B7FD5-053B-4089-91E9-698A44493490}">
      <dgm:prSet phldrT="[Text]" custT="1"/>
      <dgm:spPr>
        <a:solidFill>
          <a:schemeClr val="accent5">
            <a:lumMod val="75000"/>
          </a:schemeClr>
        </a:solidFill>
      </dgm:spPr>
      <dgm:t>
        <a:bodyPr lIns="45720" tIns="0" rIns="91440" anchor="ctr" anchorCtr="0"/>
        <a:lstStyle/>
        <a:p>
          <a:pPr algn="ctr">
            <a:lnSpc>
              <a:spcPct val="100000"/>
            </a:lnSpc>
          </a:pPr>
          <a:r>
            <a:rPr lang="en-US" sz="1200" b="1" dirty="0" smtClean="0">
              <a:latin typeface="+mj-lt"/>
              <a:cs typeface="Arial" pitchFamily="34" charset="0"/>
            </a:rPr>
            <a:t>Buyer Power- Moderate</a:t>
          </a:r>
          <a:endParaRPr lang="en-US" sz="1100" dirty="0" smtClean="0">
            <a:latin typeface="+mj-lt"/>
            <a:cs typeface="Arial"/>
          </a:endParaRPr>
        </a:p>
        <a:p>
          <a:pPr algn="just">
            <a:lnSpc>
              <a:spcPct val="100000"/>
            </a:lnSpc>
          </a:pPr>
          <a:r>
            <a:rPr lang="en-US" sz="1100" dirty="0" smtClean="0">
              <a:latin typeface="+mj-lt"/>
              <a:cs typeface="Arial"/>
            </a:rPr>
            <a:t>•  Buyers within this industry are of widely disparate size and financial strength, so the effect of their large number, usually weakening buyer power, may be mitigated by their strong financial muscle and ability to negotiate with players</a:t>
          </a:r>
        </a:p>
        <a:p>
          <a:pPr algn="just">
            <a:lnSpc>
              <a:spcPct val="100000"/>
            </a:lnSpc>
          </a:pPr>
          <a:r>
            <a:rPr lang="en-US" sz="1100" dirty="0" smtClean="0">
              <a:latin typeface="+mj-lt"/>
              <a:cs typeface="Arial"/>
            </a:rPr>
            <a:t>•  Name recognition can play a role in attracting buyers in this industry</a:t>
          </a:r>
        </a:p>
        <a:p>
          <a:pPr algn="just">
            <a:lnSpc>
              <a:spcPct val="100000"/>
            </a:lnSpc>
          </a:pPr>
          <a:r>
            <a:rPr lang="en-US" sz="1100" dirty="0" smtClean="0">
              <a:latin typeface="+mj-lt"/>
              <a:cs typeface="Arial"/>
            </a:rPr>
            <a:t>•  However price, location, suitability, and related factors, are likely to be more important</a:t>
          </a:r>
        </a:p>
        <a:p>
          <a:pPr algn="just">
            <a:lnSpc>
              <a:spcPct val="100000"/>
            </a:lnSpc>
          </a:pPr>
          <a:r>
            <a:rPr lang="en-US" sz="1100" dirty="0" smtClean="0">
              <a:latin typeface="+mj-lt"/>
              <a:cs typeface="Arial"/>
            </a:rPr>
            <a:t>• Market players can differentiate themselves through the types of property they offer, location and services offered, such as brokerage</a:t>
          </a:r>
          <a:endParaRPr lang="en-US" sz="1100" dirty="0">
            <a:latin typeface="+mj-lt"/>
            <a:cs typeface="Arial" pitchFamily="34" charset="0"/>
          </a:endParaRPr>
        </a:p>
      </dgm:t>
    </dgm:pt>
    <dgm:pt modelId="{5431C599-1224-4C1F-B7E3-A77F231D045E}" type="parTrans" cxnId="{5A6A7F27-AA06-49AD-BE43-791664A23B83}">
      <dgm:prSet/>
      <dgm:spPr/>
      <dgm:t>
        <a:bodyPr/>
        <a:lstStyle/>
        <a:p>
          <a:endParaRPr lang="en-US">
            <a:latin typeface="+mj-lt"/>
          </a:endParaRPr>
        </a:p>
      </dgm:t>
    </dgm:pt>
    <dgm:pt modelId="{61727350-03D1-449B-8CAF-D07DBFE72458}" type="sibTrans" cxnId="{5A6A7F27-AA06-49AD-BE43-791664A23B83}">
      <dgm:prSet/>
      <dgm:spPr/>
      <dgm:t>
        <a:bodyPr/>
        <a:lstStyle/>
        <a:p>
          <a:endParaRPr lang="en-US">
            <a:latin typeface="+mj-lt"/>
          </a:endParaRPr>
        </a:p>
      </dgm:t>
    </dgm:pt>
    <dgm:pt modelId="{1CCF10EC-D9EA-4B6D-8F7B-DEF489E8388C}">
      <dgm:prSet phldrT="[Text]" custT="1"/>
      <dgm:spPr>
        <a:solidFill>
          <a:schemeClr val="accent2">
            <a:lumMod val="75000"/>
          </a:schemeClr>
        </a:solidFill>
      </dgm:spPr>
      <dgm:t>
        <a:bodyPr/>
        <a:lstStyle/>
        <a:p>
          <a:pPr algn="ctr">
            <a:lnSpc>
              <a:spcPct val="150000"/>
            </a:lnSpc>
            <a:spcAft>
              <a:spcPct val="35000"/>
            </a:spcAft>
          </a:pPr>
          <a:r>
            <a:rPr lang="en-US" sz="1200" b="1" dirty="0" smtClean="0">
              <a:latin typeface="+mj-lt"/>
              <a:cs typeface="Arial" pitchFamily="34" charset="0"/>
            </a:rPr>
            <a:t>Threat of Substitutes - Weak</a:t>
          </a:r>
        </a:p>
        <a:p>
          <a:r>
            <a:rPr lang="en-US" sz="1100" dirty="0" smtClean="0">
              <a:latin typeface="+mj-lt"/>
              <a:cs typeface="Arial" pitchFamily="34" charset="0"/>
            </a:rPr>
            <a:t>• From the point of view of customers, the main alternative to real estate management is to buy property, rather than lease it</a:t>
          </a:r>
        </a:p>
        <a:p>
          <a:r>
            <a:rPr lang="en-US" sz="1100" dirty="0" smtClean="0">
              <a:latin typeface="+mj-lt"/>
              <a:cs typeface="Arial" pitchFamily="34" charset="0"/>
            </a:rPr>
            <a:t>•  Property may be bought using a variable-interest loan: both interest rates and rents can be unpredictable in the medium- to long term</a:t>
          </a:r>
        </a:p>
        <a:p>
          <a:r>
            <a:rPr lang="en-US" sz="1100" dirty="0" smtClean="0">
              <a:latin typeface="+mj-lt"/>
              <a:cs typeface="Arial" pitchFamily="34" charset="0"/>
            </a:rPr>
            <a:t> • Property owners will have responsibilities for maintenance etc, which management and development companies would often include as part of their service</a:t>
          </a:r>
          <a:endParaRPr lang="en-US" sz="1100" dirty="0">
            <a:latin typeface="+mj-lt"/>
            <a:cs typeface="Arial" pitchFamily="34" charset="0"/>
          </a:endParaRPr>
        </a:p>
      </dgm:t>
    </dgm:pt>
    <dgm:pt modelId="{3A0797D1-94A1-4A86-A444-6D95FFECD894}" type="parTrans" cxnId="{E24048DA-CC07-430D-B485-8E0EEFEBB8D4}">
      <dgm:prSet/>
      <dgm:spPr/>
      <dgm:t>
        <a:bodyPr/>
        <a:lstStyle/>
        <a:p>
          <a:endParaRPr lang="en-US">
            <a:latin typeface="+mj-lt"/>
          </a:endParaRPr>
        </a:p>
      </dgm:t>
    </dgm:pt>
    <dgm:pt modelId="{2C46255E-7CEE-4E56-B7B0-B5F7D905722B}" type="sibTrans" cxnId="{E24048DA-CC07-430D-B485-8E0EEFEBB8D4}">
      <dgm:prSet/>
      <dgm:spPr/>
      <dgm:t>
        <a:bodyPr/>
        <a:lstStyle/>
        <a:p>
          <a:endParaRPr lang="en-US">
            <a:latin typeface="+mj-lt"/>
          </a:endParaRPr>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t>
        <a:bodyPr/>
        <a:lstStyle/>
        <a:p>
          <a:endParaRPr lang="en-US"/>
        </a:p>
      </dgm:t>
    </dgm:pt>
    <dgm:pt modelId="{0FE1E524-848E-4351-BDD6-C95825ECEFE0}" type="pres">
      <dgm:prSet presAssocID="{D115C0A2-E1C9-4803-BDDD-7EB5294ABC6E}" presName="tile1" presStyleLbl="node1" presStyleIdx="0" presStyleCnt="4" custScaleX="100000" custScaleY="93173"/>
      <dgm:spPr>
        <a:prstGeom prst="rect">
          <a:avLst/>
        </a:prstGeom>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a:prstGeom prst="rect">
          <a:avLst/>
        </a:prstGeom>
      </dgm:spPr>
      <dgm:t>
        <a:bodyPr/>
        <a:lstStyle/>
        <a:p>
          <a:endParaRPr lang="en-US"/>
        </a:p>
      </dgm:t>
    </dgm:pt>
    <dgm:pt modelId="{77388376-0139-43DB-8626-5773B5696A90}" type="pres">
      <dgm:prSet presAssocID="{D115C0A2-E1C9-4803-BDDD-7EB5294ABC6E}" presName="tile2" presStyleLbl="node1" presStyleIdx="1" presStyleCnt="4" custScaleX="100926" custScaleY="94919"/>
      <dgm:spPr>
        <a:prstGeom prst="rect">
          <a:avLst/>
        </a:prstGeom>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a:prstGeom prst="rect">
          <a:avLst/>
        </a:prstGeom>
      </dgm:spPr>
      <dgm:t>
        <a:bodyPr/>
        <a:lstStyle/>
        <a:p>
          <a:endParaRPr lang="en-US"/>
        </a:p>
      </dgm:t>
    </dgm:pt>
    <dgm:pt modelId="{8C684996-A495-4419-B7BB-263407A4AD53}" type="pres">
      <dgm:prSet presAssocID="{D115C0A2-E1C9-4803-BDDD-7EB5294ABC6E}" presName="tile3" presStyleLbl="node1" presStyleIdx="2" presStyleCnt="4" custScaleX="100000" custScaleY="106826"/>
      <dgm:spPr>
        <a:prstGeom prst="rect">
          <a:avLst/>
        </a:prstGeom>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a:prstGeom prst="rect">
          <a:avLst/>
        </a:prstGeom>
      </dgm:spPr>
      <dgm:t>
        <a:bodyPr/>
        <a:lstStyle/>
        <a:p>
          <a:endParaRPr lang="en-US"/>
        </a:p>
      </dgm:t>
    </dgm:pt>
    <dgm:pt modelId="{ECD3462E-8404-48C1-9ED6-4F9D47ADDC59}" type="pres">
      <dgm:prSet presAssocID="{D115C0A2-E1C9-4803-BDDD-7EB5294ABC6E}" presName="tile4" presStyleLbl="node1" presStyleIdx="3" presStyleCnt="4" custScaleX="101852" custScaleY="107240"/>
      <dgm:spPr>
        <a:prstGeom prst="rect">
          <a:avLst/>
        </a:prstGeom>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a:prstGeom prst="rect">
          <a:avLst/>
        </a:prstGeom>
      </dgm:spPr>
      <dgm:t>
        <a:bodyPr/>
        <a:lstStyle/>
        <a:p>
          <a:endParaRPr lang="en-US"/>
        </a:p>
      </dgm:t>
    </dgm:pt>
    <dgm:pt modelId="{9F2583ED-98CB-4DCD-A714-DAD1D261A478}" type="pres">
      <dgm:prSet presAssocID="{D115C0A2-E1C9-4803-BDDD-7EB5294ABC6E}" presName="centerTile" presStyleLbl="fgShp" presStyleIdx="0" presStyleCnt="1" custScaleX="259611" custScaleY="90970" custLinFactNeighborX="-495" custLinFactNeighborY="-5797">
        <dgm:presLayoutVars>
          <dgm:chMax val="0"/>
          <dgm:chPref val="0"/>
        </dgm:presLayoutVars>
      </dgm:prSet>
      <dgm:spPr/>
      <dgm:t>
        <a:bodyPr/>
        <a:lstStyle/>
        <a:p>
          <a:endParaRPr lang="en-US"/>
        </a:p>
      </dgm:t>
    </dgm:pt>
  </dgm:ptLst>
  <dgm:cxnLst>
    <dgm:cxn modelId="{872961A5-9059-4CC4-A702-F9DBE7E0B952}" type="presOf" srcId="{0F5B7FD5-053B-4089-91E9-698A44493490}" destId="{8C684996-A495-4419-B7BB-263407A4AD53}" srcOrd="0" destOrd="0" presId="urn:microsoft.com/office/officeart/2005/8/layout/matrix1"/>
    <dgm:cxn modelId="{8CDD077B-4428-456C-85C5-B83AB03B1C98}" type="presOf" srcId="{BE559C70-FA0B-4A10-B22B-6CD2BE9DE2B8}" destId="{77388376-0139-43DB-8626-5773B5696A90}" srcOrd="0" destOrd="0" presId="urn:microsoft.com/office/officeart/2005/8/layout/matrix1"/>
    <dgm:cxn modelId="{5DB1D7A7-1420-41B2-B0DE-E00C3E4CE01B}" type="presOf" srcId="{0F5B7FD5-053B-4089-91E9-698A44493490}" destId="{700C171B-312D-42F1-B45B-6563B6D95D57}" srcOrd="1"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5A6A7F27-AA06-49AD-BE43-791664A23B83}" srcId="{7FD65538-B02B-4E3A-8DB3-E45CCE2049F1}" destId="{0F5B7FD5-053B-4089-91E9-698A44493490}" srcOrd="2" destOrd="0" parTransId="{5431C599-1224-4C1F-B7E3-A77F231D045E}" sibTransId="{61727350-03D1-449B-8CAF-D07DBFE72458}"/>
    <dgm:cxn modelId="{1B118171-DF8F-43EB-B628-615E142DB0D9}" type="presOf" srcId="{D115C0A2-E1C9-4803-BDDD-7EB5294ABC6E}" destId="{509C7C0E-EE7C-43DB-AC98-66C03E02739E}" srcOrd="0" destOrd="0" presId="urn:microsoft.com/office/officeart/2005/8/layout/matrix1"/>
    <dgm:cxn modelId="{B9994D2F-04B3-42BB-BA2E-1A3D4BA39BC2}" type="presOf" srcId="{25BC055E-2416-44A4-9EFF-E62A16DCD16C}" destId="{0FE1E524-848E-4351-BDD6-C95825ECEFE0}" srcOrd="0" destOrd="0" presId="urn:microsoft.com/office/officeart/2005/8/layout/matrix1"/>
    <dgm:cxn modelId="{2237E231-61E1-421C-9EC8-E38BA8225391}" srcId="{7FD65538-B02B-4E3A-8DB3-E45CCE2049F1}" destId="{BE559C70-FA0B-4A10-B22B-6CD2BE9DE2B8}" srcOrd="1" destOrd="0" parTransId="{C896735E-61A5-45E3-8FA4-A47FB3C1F754}" sibTransId="{B3D27241-6E4E-496A-AB3C-D5ABFA2C3781}"/>
    <dgm:cxn modelId="{F3EBD015-327A-46EA-BC43-5166C910B2DE}" type="presOf" srcId="{1CCF10EC-D9EA-4B6D-8F7B-DEF489E8388C}" destId="{ECD3462E-8404-48C1-9ED6-4F9D47ADDC59}" srcOrd="0" destOrd="0" presId="urn:microsoft.com/office/officeart/2005/8/layout/matrix1"/>
    <dgm:cxn modelId="{6C1C9EEA-85C0-48C5-A73E-6CE176341E46}" type="presOf" srcId="{7FD65538-B02B-4E3A-8DB3-E45CCE2049F1}" destId="{9F2583ED-98CB-4DCD-A714-DAD1D261A478}" srcOrd="0" destOrd="0" presId="urn:microsoft.com/office/officeart/2005/8/layout/matrix1"/>
    <dgm:cxn modelId="{E24048DA-CC07-430D-B485-8E0EEFEBB8D4}" srcId="{7FD65538-B02B-4E3A-8DB3-E45CCE2049F1}" destId="{1CCF10EC-D9EA-4B6D-8F7B-DEF489E8388C}" srcOrd="3" destOrd="0" parTransId="{3A0797D1-94A1-4A86-A444-6D95FFECD894}" sibTransId="{2C46255E-7CEE-4E56-B7B0-B5F7D905722B}"/>
    <dgm:cxn modelId="{8042E1CE-0B04-47C3-961F-D28A4FB9F71A}" type="presOf" srcId="{25BC055E-2416-44A4-9EFF-E62A16DCD16C}" destId="{9F6F09DF-2353-42A7-AE07-4E179CDEAE15}" srcOrd="1" destOrd="0" presId="urn:microsoft.com/office/officeart/2005/8/layout/matrix1"/>
    <dgm:cxn modelId="{E4C5BBEC-E41D-43E2-898D-DD8F33FEB1E0}" type="presOf" srcId="{1CCF10EC-D9EA-4B6D-8F7B-DEF489E8388C}" destId="{28D079CB-BABB-42E4-83C7-BD652D470035}" srcOrd="1" destOrd="0" presId="urn:microsoft.com/office/officeart/2005/8/layout/matrix1"/>
    <dgm:cxn modelId="{B79E12D7-73BC-4FA4-866C-DA27AB4AF9B8}" type="presOf" srcId="{BE559C70-FA0B-4A10-B22B-6CD2BE9DE2B8}" destId="{CD40F1CD-51EA-46EE-B063-FEAE439066B2}" srcOrd="1" destOrd="0" presId="urn:microsoft.com/office/officeart/2005/8/layout/matrix1"/>
    <dgm:cxn modelId="{118AD182-32CD-4F0E-A0BA-A9BCAF5B1AD5}" srcId="{7FD65538-B02B-4E3A-8DB3-E45CCE2049F1}" destId="{25BC055E-2416-44A4-9EFF-E62A16DCD16C}" srcOrd="0" destOrd="0" parTransId="{389B1C5B-9947-45AF-8552-01BC7F2FF6EF}" sibTransId="{E639B863-4BA2-4AFE-AC1A-4E86C214F621}"/>
    <dgm:cxn modelId="{1CD801AE-F43B-4EF9-956F-38B217EB1050}" type="presParOf" srcId="{509C7C0E-EE7C-43DB-AC98-66C03E02739E}" destId="{7EC9DCB7-1D33-423A-9822-6BFA32629D85}" srcOrd="0" destOrd="0" presId="urn:microsoft.com/office/officeart/2005/8/layout/matrix1"/>
    <dgm:cxn modelId="{DDDB3CD3-CA2D-42B4-9E6B-51A0B3EAEC76}" type="presParOf" srcId="{7EC9DCB7-1D33-423A-9822-6BFA32629D85}" destId="{0FE1E524-848E-4351-BDD6-C95825ECEFE0}" srcOrd="0" destOrd="0" presId="urn:microsoft.com/office/officeart/2005/8/layout/matrix1"/>
    <dgm:cxn modelId="{32A9AE64-F952-4CE0-A198-9A40E1D4EB60}" type="presParOf" srcId="{7EC9DCB7-1D33-423A-9822-6BFA32629D85}" destId="{9F6F09DF-2353-42A7-AE07-4E179CDEAE15}" srcOrd="1" destOrd="0" presId="urn:microsoft.com/office/officeart/2005/8/layout/matrix1"/>
    <dgm:cxn modelId="{AC5F2835-790C-4116-8190-BA4E350EB7AA}" type="presParOf" srcId="{7EC9DCB7-1D33-423A-9822-6BFA32629D85}" destId="{77388376-0139-43DB-8626-5773B5696A90}" srcOrd="2" destOrd="0" presId="urn:microsoft.com/office/officeart/2005/8/layout/matrix1"/>
    <dgm:cxn modelId="{301BC14F-6442-4A5C-9DDA-7A5973EBC59A}" type="presParOf" srcId="{7EC9DCB7-1D33-423A-9822-6BFA32629D85}" destId="{CD40F1CD-51EA-46EE-B063-FEAE439066B2}" srcOrd="3" destOrd="0" presId="urn:microsoft.com/office/officeart/2005/8/layout/matrix1"/>
    <dgm:cxn modelId="{8140840F-1796-419C-9395-99E75C6C18E6}" type="presParOf" srcId="{7EC9DCB7-1D33-423A-9822-6BFA32629D85}" destId="{8C684996-A495-4419-B7BB-263407A4AD53}" srcOrd="4" destOrd="0" presId="urn:microsoft.com/office/officeart/2005/8/layout/matrix1"/>
    <dgm:cxn modelId="{A6FEDDE2-10FF-44CD-9437-ABDBEC15DDA7}" type="presParOf" srcId="{7EC9DCB7-1D33-423A-9822-6BFA32629D85}" destId="{700C171B-312D-42F1-B45B-6563B6D95D57}" srcOrd="5" destOrd="0" presId="urn:microsoft.com/office/officeart/2005/8/layout/matrix1"/>
    <dgm:cxn modelId="{81A338CF-F96A-44BE-AEE2-D16579152A05}" type="presParOf" srcId="{7EC9DCB7-1D33-423A-9822-6BFA32629D85}" destId="{ECD3462E-8404-48C1-9ED6-4F9D47ADDC59}" srcOrd="6" destOrd="0" presId="urn:microsoft.com/office/officeart/2005/8/layout/matrix1"/>
    <dgm:cxn modelId="{44CBF7C9-D6B9-4229-AD8B-302016401038}" type="presParOf" srcId="{7EC9DCB7-1D33-423A-9822-6BFA32629D85}" destId="{28D079CB-BABB-42E4-83C7-BD652D470035}" srcOrd="7" destOrd="0" presId="urn:microsoft.com/office/officeart/2005/8/layout/matrix1"/>
    <dgm:cxn modelId="{23B2F725-B482-4435-B7F6-A293C1DDF61C}" type="presParOf" srcId="{509C7C0E-EE7C-43DB-AC98-66C03E02739E}" destId="{9F2583ED-98CB-4DCD-A714-DAD1D261A47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1E524-848E-4351-BDD6-C95825ECEFE0}">
      <dsp:nvSpPr>
        <dsp:cNvPr id="0" name=""/>
        <dsp:cNvSpPr/>
      </dsp:nvSpPr>
      <dsp:spPr>
        <a:xfrm rot="16200000">
          <a:off x="793971" y="-814265"/>
          <a:ext cx="2752984" cy="4381500"/>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0" bIns="0" numCol="1" spcCol="1270" anchor="ctr" anchorCtr="0">
          <a:noAutofit/>
        </a:bodyPr>
        <a:lstStyle/>
        <a:p>
          <a:pPr lvl="0" algn="ctr" defTabSz="533400">
            <a:lnSpc>
              <a:spcPct val="100000"/>
            </a:lnSpc>
            <a:spcBef>
              <a:spcPct val="0"/>
            </a:spcBef>
            <a:spcAft>
              <a:spcPct val="35000"/>
            </a:spcAft>
          </a:pPr>
          <a:r>
            <a:rPr lang="en-US" sz="1200" b="1" kern="1200" dirty="0" smtClean="0">
              <a:latin typeface="+mj-lt"/>
              <a:cs typeface="Arial" pitchFamily="34" charset="0"/>
            </a:rPr>
            <a:t>Supplier Power- Moderate</a:t>
          </a:r>
        </a:p>
        <a:p>
          <a:pPr lvl="0" algn="just" defTabSz="533400">
            <a:lnSpc>
              <a:spcPct val="100000"/>
            </a:lnSpc>
            <a:spcBef>
              <a:spcPct val="0"/>
            </a:spcBef>
            <a:spcAft>
              <a:spcPct val="35000"/>
            </a:spcAft>
          </a:pPr>
          <a:r>
            <a:rPr lang="en-US" sz="1100" kern="1200" dirty="0" smtClean="0">
              <a:latin typeface="+mj-lt"/>
              <a:cs typeface="Arial"/>
            </a:rPr>
            <a:t>• Suppliers in the accountancy market consist of specialized accountancy software publishers</a:t>
          </a:r>
        </a:p>
        <a:p>
          <a:pPr lvl="0" defTabSz="533400">
            <a:spcBef>
              <a:spcPct val="0"/>
            </a:spcBef>
            <a:spcAft>
              <a:spcPct val="35000"/>
            </a:spcAft>
          </a:pPr>
          <a:r>
            <a:rPr lang="en-US" sz="1100" kern="1200" dirty="0" smtClean="0">
              <a:latin typeface="+mj-lt"/>
              <a:cs typeface="Arial"/>
            </a:rPr>
            <a:t>• Large accountancy firms need more specialized technology, and therefore rely on a limited range of suppliers to provide this</a:t>
          </a:r>
        </a:p>
        <a:p>
          <a:pPr lvl="0" defTabSz="533400">
            <a:spcBef>
              <a:spcPct val="0"/>
            </a:spcBef>
            <a:spcAft>
              <a:spcPct val="35000"/>
            </a:spcAft>
          </a:pPr>
          <a:r>
            <a:rPr lang="en-US" sz="1100" kern="1200" dirty="0" smtClean="0">
              <a:latin typeface="+mj-lt"/>
              <a:cs typeface="Arial"/>
            </a:rPr>
            <a:t>• the wide range of low end and high end products on offer, such as ERP software- weakens supplier  power</a:t>
          </a:r>
        </a:p>
        <a:p>
          <a:pPr lvl="0" defTabSz="533400">
            <a:spcBef>
              <a:spcPct val="0"/>
            </a:spcBef>
            <a:spcAft>
              <a:spcPct val="35000"/>
            </a:spcAft>
          </a:pPr>
          <a:r>
            <a:rPr lang="en-US" sz="1100" kern="1200" dirty="0" smtClean="0">
              <a:latin typeface="+mj-lt"/>
              <a:cs typeface="Arial"/>
            </a:rPr>
            <a:t>• Other suppliers to accountancy firms will include manufacturers of PCs and office equipment.</a:t>
          </a:r>
        </a:p>
        <a:p>
          <a:pPr lvl="0" defTabSz="533400">
            <a:spcBef>
              <a:spcPct val="0"/>
            </a:spcBef>
            <a:spcAft>
              <a:spcPct val="35000"/>
            </a:spcAft>
          </a:pPr>
          <a:r>
            <a:rPr lang="en-US" sz="1100" kern="1200" dirty="0" smtClean="0">
              <a:latin typeface="+mj-lt"/>
              <a:cs typeface="Arial"/>
            </a:rPr>
            <a:t>•Accountancy firms require a reliable ICT infrastructure to be in place and therefore often commit to one supplier's product</a:t>
          </a:r>
          <a:endParaRPr lang="en-US" sz="1100" kern="1200" dirty="0">
            <a:latin typeface="+mj-lt"/>
            <a:cs typeface="Arial" pitchFamily="34" charset="0"/>
          </a:endParaRPr>
        </a:p>
      </dsp:txBody>
      <dsp:txXfrm rot="5400000">
        <a:off x="-20287" y="-7"/>
        <a:ext cx="4381500" cy="2064738"/>
      </dsp:txXfrm>
    </dsp:sp>
    <dsp:sp modelId="{77388376-0139-43DB-8626-5773B5696A90}">
      <dsp:nvSpPr>
        <dsp:cNvPr id="0" name=""/>
        <dsp:cNvSpPr/>
      </dsp:nvSpPr>
      <dsp:spPr>
        <a:xfrm>
          <a:off x="4340927" y="-15834"/>
          <a:ext cx="4422072" cy="2784638"/>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85344" bIns="85344" numCol="1" spcCol="1270" anchor="ctr" anchorCtr="0">
          <a:noAutofit/>
        </a:bodyPr>
        <a:lstStyle/>
        <a:p>
          <a:pPr lvl="0" algn="ctr" defTabSz="533400">
            <a:lnSpc>
              <a:spcPct val="200000"/>
            </a:lnSpc>
            <a:spcBef>
              <a:spcPct val="0"/>
            </a:spcBef>
            <a:spcAft>
              <a:spcPts val="300"/>
            </a:spcAft>
          </a:pPr>
          <a:r>
            <a:rPr lang="en-US" sz="1200" b="1" kern="1200" dirty="0" smtClean="0">
              <a:latin typeface="+mj-lt"/>
              <a:cs typeface="Arial" pitchFamily="34" charset="0"/>
            </a:rPr>
            <a:t>New Entrants- Strong</a:t>
          </a:r>
        </a:p>
        <a:p>
          <a:pPr lvl="0" defTabSz="533400">
            <a:spcBef>
              <a:spcPct val="0"/>
            </a:spcBef>
          </a:pPr>
          <a:r>
            <a:rPr lang="en-US" sz="1100" kern="1200" dirty="0" smtClean="0">
              <a:latin typeface="+mj-lt"/>
              <a:cs typeface="Arial" pitchFamily="34" charset="0"/>
            </a:rPr>
            <a:t>• Entry to the global accountancy market may be achieved by an individual accountant establishing a single practice. For such a low-key entry, there is relatively little capital outlay or proprietary knowledge involved</a:t>
          </a:r>
        </a:p>
        <a:p>
          <a:pPr lvl="0" defTabSz="533400">
            <a:spcBef>
              <a:spcPct val="0"/>
            </a:spcBef>
          </a:pPr>
          <a:r>
            <a:rPr lang="en-US" sz="1100" kern="1200" dirty="0" smtClean="0">
              <a:latin typeface="+mj-lt"/>
              <a:cs typeface="Arial" pitchFamily="34" charset="0"/>
            </a:rPr>
            <a:t>• The global market has grown at a healthy rate in recent years, making it attractive to new entrants</a:t>
          </a:r>
        </a:p>
        <a:p>
          <a:pPr lvl="0" defTabSz="533400">
            <a:spcBef>
              <a:spcPct val="0"/>
            </a:spcBef>
          </a:pPr>
          <a:r>
            <a:rPr lang="en-US" sz="1100" kern="1200" dirty="0" smtClean="0">
              <a:latin typeface="+mj-lt"/>
              <a:cs typeface="Arial" pitchFamily="34" charset="0"/>
            </a:rPr>
            <a:t>• The leading companies have strong brand reputations</a:t>
          </a:r>
        </a:p>
        <a:p>
          <a:pPr lvl="0" defTabSz="533400">
            <a:spcBef>
              <a:spcPct val="0"/>
            </a:spcBef>
          </a:pPr>
          <a:r>
            <a:rPr lang="en-US" sz="1100" kern="1200" dirty="0" smtClean="0">
              <a:latin typeface="+mj-lt"/>
              <a:cs typeface="Arial" pitchFamily="34" charset="0"/>
            </a:rPr>
            <a:t>• Competing for the largest clients is difficult except for the major accountancy firms</a:t>
          </a:r>
        </a:p>
        <a:p>
          <a:pPr lvl="0" defTabSz="533400">
            <a:spcBef>
              <a:spcPct val="0"/>
            </a:spcBef>
          </a:pPr>
          <a:r>
            <a:rPr lang="en-US" sz="1100" kern="1200" dirty="0" smtClean="0">
              <a:latin typeface="+mj-lt"/>
              <a:cs typeface="Arial" pitchFamily="34" charset="0"/>
            </a:rPr>
            <a:t>• Replication of competencies can be costly, and constitutes a barrier to market entry</a:t>
          </a:r>
          <a:endParaRPr lang="en-US" sz="1100" kern="1200" dirty="0">
            <a:latin typeface="+mj-lt"/>
            <a:cs typeface="Arial" pitchFamily="34" charset="0"/>
          </a:endParaRPr>
        </a:p>
      </dsp:txBody>
      <dsp:txXfrm>
        <a:off x="4340927" y="-15834"/>
        <a:ext cx="4422072" cy="2088479"/>
      </dsp:txXfrm>
    </dsp:sp>
    <dsp:sp modelId="{8C684996-A495-4419-B7BB-263407A4AD53}">
      <dsp:nvSpPr>
        <dsp:cNvPr id="0" name=""/>
        <dsp:cNvSpPr/>
      </dsp:nvSpPr>
      <dsp:spPr>
        <a:xfrm rot="10800000">
          <a:off x="-20286" y="2743207"/>
          <a:ext cx="4381500" cy="3133954"/>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0" bIns="85344" numCol="1" spcCol="1270" anchor="t" anchorCtr="0">
          <a:noAutofit/>
        </a:bodyPr>
        <a:lstStyle/>
        <a:p>
          <a:pPr lvl="0" algn="ctr" defTabSz="533400">
            <a:lnSpc>
              <a:spcPct val="100000"/>
            </a:lnSpc>
            <a:spcBef>
              <a:spcPct val="0"/>
            </a:spcBef>
            <a:spcAft>
              <a:spcPct val="35000"/>
            </a:spcAft>
          </a:pPr>
          <a:r>
            <a:rPr lang="en-US" sz="1200" b="1" kern="1200" dirty="0" smtClean="0">
              <a:latin typeface="+mj-lt"/>
              <a:cs typeface="Arial" pitchFamily="34" charset="0"/>
            </a:rPr>
            <a:t>Buyer Power- Moderate</a:t>
          </a:r>
        </a:p>
        <a:p>
          <a:pPr lvl="0" algn="just" defTabSz="533400">
            <a:lnSpc>
              <a:spcPct val="100000"/>
            </a:lnSpc>
            <a:spcBef>
              <a:spcPct val="0"/>
            </a:spcBef>
            <a:spcAft>
              <a:spcPct val="35000"/>
            </a:spcAft>
          </a:pPr>
          <a:r>
            <a:rPr lang="en-US" sz="1100" kern="1200" dirty="0" smtClean="0">
              <a:latin typeface="+mj-lt"/>
              <a:cs typeface="Arial"/>
            </a:rPr>
            <a:t>• </a:t>
          </a:r>
          <a:r>
            <a:rPr lang="en-US" sz="1100" kern="1200" dirty="0" smtClean="0">
              <a:latin typeface="+mj-lt"/>
              <a:cs typeface="Arial" pitchFamily="34" charset="0"/>
            </a:rPr>
            <a:t>Buyers can vary in size but include many medium and large businesses, which strengthens buyer power considerably</a:t>
          </a:r>
        </a:p>
        <a:p>
          <a:pPr lvl="0" defTabSz="533400">
            <a:spcBef>
              <a:spcPct val="0"/>
            </a:spcBef>
            <a:spcAft>
              <a:spcPct val="35000"/>
            </a:spcAft>
          </a:pPr>
          <a:r>
            <a:rPr lang="en-US" sz="1100" kern="1200" dirty="0" smtClean="0">
              <a:latin typeface="+mj-lt"/>
              <a:cs typeface="Arial"/>
            </a:rPr>
            <a:t>• </a:t>
          </a:r>
          <a:r>
            <a:rPr lang="en-US" sz="1100" kern="1200" dirty="0" smtClean="0">
              <a:latin typeface="+mj-lt"/>
              <a:cs typeface="Arial" pitchFamily="34" charset="0"/>
            </a:rPr>
            <a:t>Four major players dominate the accountancy market: PWC, KPMG, Deloitte Touché Tohmatsu, and Ernst &amp; Young- limited choice of player for the largest corporate clients</a:t>
          </a:r>
        </a:p>
        <a:p>
          <a:pPr lvl="0" defTabSz="533400">
            <a:spcBef>
              <a:spcPct val="0"/>
            </a:spcBef>
            <a:spcAft>
              <a:spcPct val="35000"/>
            </a:spcAft>
          </a:pPr>
          <a:r>
            <a:rPr lang="en-US" sz="1100" kern="1200" dirty="0" smtClean="0">
              <a:latin typeface="+mj-lt"/>
              <a:cs typeface="Arial"/>
            </a:rPr>
            <a:t>• </a:t>
          </a:r>
          <a:r>
            <a:rPr lang="en-US" sz="1100" kern="1200" dirty="0" smtClean="0">
              <a:latin typeface="+mj-lt"/>
              <a:cs typeface="Arial" pitchFamily="34" charset="0"/>
            </a:rPr>
            <a:t>Switching from a "big four" auditor to a smaller player may be viewed negatively by the capital markets</a:t>
          </a:r>
        </a:p>
        <a:p>
          <a:pPr lvl="0" defTabSz="533400">
            <a:spcBef>
              <a:spcPct val="0"/>
            </a:spcBef>
            <a:spcAft>
              <a:spcPct val="35000"/>
            </a:spcAft>
          </a:pPr>
          <a:r>
            <a:rPr lang="en-US" sz="1100" kern="1200" dirty="0" smtClean="0">
              <a:latin typeface="+mj-lt"/>
              <a:cs typeface="Arial"/>
            </a:rPr>
            <a:t>• </a:t>
          </a:r>
          <a:r>
            <a:rPr lang="en-US" sz="1100" kern="1200" dirty="0" smtClean="0">
              <a:latin typeface="+mj-lt"/>
              <a:cs typeface="Arial" pitchFamily="34" charset="0"/>
            </a:rPr>
            <a:t>Buyer power is strengthened by the fact that accountants as  such can rarely integrate forwards into their clients' businesses, while clients can carry out some accounting functions in-house</a:t>
          </a:r>
          <a:endParaRPr lang="en-US" sz="1100" kern="1200" dirty="0">
            <a:latin typeface="+mj-lt"/>
            <a:cs typeface="Arial" pitchFamily="34" charset="0"/>
          </a:endParaRPr>
        </a:p>
      </dsp:txBody>
      <dsp:txXfrm rot="10800000">
        <a:off x="-20286" y="3526696"/>
        <a:ext cx="4381500" cy="2350465"/>
      </dsp:txXfrm>
    </dsp:sp>
    <dsp:sp modelId="{ECD3462E-8404-48C1-9ED6-4F9D47ADDC59}">
      <dsp:nvSpPr>
        <dsp:cNvPr id="0" name=""/>
        <dsp:cNvSpPr/>
      </dsp:nvSpPr>
      <dsp:spPr>
        <a:xfrm rot="5400000">
          <a:off x="4978913" y="2078862"/>
          <a:ext cx="3146099" cy="4462645"/>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150000"/>
            </a:lnSpc>
            <a:spcBef>
              <a:spcPct val="0"/>
            </a:spcBef>
            <a:spcAft>
              <a:spcPct val="35000"/>
            </a:spcAft>
          </a:pPr>
          <a:r>
            <a:rPr lang="en-US" sz="1200" b="1" kern="1200" dirty="0" smtClean="0">
              <a:latin typeface="+mj-lt"/>
              <a:cs typeface="Arial" pitchFamily="34" charset="0"/>
            </a:rPr>
            <a:t>Threat of Substitutes - Weak</a:t>
          </a:r>
        </a:p>
        <a:p>
          <a:pPr lvl="0" defTabSz="533400">
            <a:spcBef>
              <a:spcPct val="0"/>
            </a:spcBef>
          </a:pPr>
          <a:r>
            <a:rPr lang="en-US" sz="1100" kern="1200" dirty="0" smtClean="0">
              <a:latin typeface="+mj-lt"/>
              <a:cs typeface="Arial" pitchFamily="34" charset="0"/>
            </a:rPr>
            <a:t>• While there are no obvious substitutes for the functions offered by accountants, specialized accountancy firms do face the threat of substitutes</a:t>
          </a:r>
        </a:p>
        <a:p>
          <a:pPr lvl="0" defTabSz="533400">
            <a:spcBef>
              <a:spcPct val="0"/>
            </a:spcBef>
          </a:pPr>
          <a:r>
            <a:rPr lang="en-US" sz="1100" kern="1200" dirty="0" smtClean="0">
              <a:latin typeface="+mj-lt"/>
              <a:cs typeface="Arial" pitchFamily="34" charset="0"/>
            </a:rPr>
            <a:t>• For private individuals, "DIY" accounting is often a possibility</a:t>
          </a:r>
        </a:p>
        <a:p>
          <a:pPr lvl="0" defTabSz="533400">
            <a:spcBef>
              <a:spcPct val="0"/>
            </a:spcBef>
          </a:pPr>
          <a:r>
            <a:rPr lang="en-US" sz="1100" kern="1200" dirty="0" smtClean="0">
              <a:latin typeface="+mj-lt"/>
              <a:cs typeface="Arial" pitchFamily="34" charset="0"/>
            </a:rPr>
            <a:t>• This substitute avoids costs in terms of fees paid to a third-party accountant, but may incur other costs, such as the time absorbed by the process, and the greater possibility of mistakes being made</a:t>
          </a:r>
        </a:p>
        <a:p>
          <a:pPr lvl="0" defTabSz="533400">
            <a:spcBef>
              <a:spcPct val="0"/>
            </a:spcBef>
          </a:pPr>
          <a:r>
            <a:rPr lang="en-US" sz="1100" kern="1200" dirty="0" smtClean="0">
              <a:latin typeface="+mj-lt"/>
              <a:cs typeface="Arial" pitchFamily="34" charset="0"/>
            </a:rPr>
            <a:t>There may also be switching costs, such as the need to purchase appropriate software</a:t>
          </a:r>
        </a:p>
        <a:p>
          <a:pPr lvl="0" defTabSz="533400">
            <a:spcBef>
              <a:spcPct val="0"/>
            </a:spcBef>
          </a:pPr>
          <a:r>
            <a:rPr lang="en-US" sz="1100" kern="1200" dirty="0" smtClean="0">
              <a:latin typeface="+mj-lt"/>
              <a:cs typeface="Arial" pitchFamily="34" charset="0"/>
            </a:rPr>
            <a:t>• Also, the important function of auditing cannot by its nature be performed in-house</a:t>
          </a:r>
          <a:endParaRPr lang="en-US" sz="1100" kern="1200" dirty="0">
            <a:latin typeface="+mj-lt"/>
            <a:cs typeface="Arial" pitchFamily="34" charset="0"/>
          </a:endParaRPr>
        </a:p>
      </dsp:txBody>
      <dsp:txXfrm rot="-5400000">
        <a:off x="4320641" y="3523659"/>
        <a:ext cx="4462645" cy="2359574"/>
      </dsp:txXfrm>
    </dsp:sp>
    <dsp:sp modelId="{9F2583ED-98CB-4DCD-A714-DAD1D261A478}">
      <dsp:nvSpPr>
        <dsp:cNvPr id="0" name=""/>
        <dsp:cNvSpPr/>
      </dsp:nvSpPr>
      <dsp:spPr>
        <a:xfrm>
          <a:off x="762004" y="2209802"/>
          <a:ext cx="7212965" cy="1277729"/>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100000"/>
            </a:lnSpc>
            <a:spcBef>
              <a:spcPct val="0"/>
            </a:spcBef>
            <a:spcAft>
              <a:spcPts val="0"/>
            </a:spcAft>
          </a:pPr>
          <a:r>
            <a:rPr lang="en-US" sz="1100" b="1" kern="1200" dirty="0" smtClean="0">
              <a:solidFill>
                <a:schemeClr val="tx1"/>
              </a:solidFill>
              <a:latin typeface="+mj-lt"/>
              <a:cs typeface="Arial" pitchFamily="34" charset="0"/>
            </a:rPr>
            <a:t>Rivalry- Strong</a:t>
          </a:r>
        </a:p>
        <a:p>
          <a:pPr lvl="0" defTabSz="488950">
            <a:spcBef>
              <a:spcPct val="0"/>
            </a:spcBef>
          </a:pPr>
          <a:r>
            <a:rPr lang="en-US" sz="1100" kern="1200" dirty="0" smtClean="0">
              <a:solidFill>
                <a:schemeClr val="tx1"/>
              </a:solidFill>
              <a:latin typeface="+mj-lt"/>
              <a:cs typeface="Arial" pitchFamily="34" charset="0"/>
            </a:rPr>
            <a:t>• Despite the dominant position of the "big four" firms, the global accountancy market is fairly fragmented overall, which increases rivalry- players are very similar to each other</a:t>
          </a:r>
          <a:endParaRPr lang="en-US" sz="1100" kern="1200" dirty="0" smtClean="0">
            <a:latin typeface="+mj-lt"/>
            <a:cs typeface="Arial" pitchFamily="34" charset="0"/>
          </a:endParaRPr>
        </a:p>
        <a:p>
          <a:pPr lvl="0" defTabSz="488950">
            <a:spcBef>
              <a:spcPct val="0"/>
            </a:spcBef>
          </a:pPr>
          <a:r>
            <a:rPr lang="en-US" sz="1100" kern="1200" dirty="0" smtClean="0">
              <a:latin typeface="+mj-lt"/>
              <a:cs typeface="Arial" pitchFamily="34" charset="0"/>
            </a:rPr>
            <a:t>• Although accountancy firms have few specialized physical assets to dispose of, their staff will tend to have specialized skills. </a:t>
          </a:r>
        </a:p>
        <a:p>
          <a:pPr lvl="0" defTabSz="488950">
            <a:spcBef>
              <a:spcPct val="0"/>
            </a:spcBef>
          </a:pPr>
          <a:r>
            <a:rPr lang="en-US" sz="1100" kern="1200" dirty="0" smtClean="0">
              <a:latin typeface="+mj-lt"/>
              <a:cs typeface="Arial" pitchFamily="34" charset="0"/>
            </a:rPr>
            <a:t>• Exiting the accountancy market would therefore incur costs: IT systems could be re-deployed in another business area, but laying off a large staff and recruiting a new one with different skills is not a trivial exercise</a:t>
          </a:r>
          <a:endParaRPr lang="en-US" sz="1100" kern="1200" dirty="0">
            <a:latin typeface="+mj-lt"/>
            <a:cs typeface="Arial" pitchFamily="34" charset="0"/>
          </a:endParaRPr>
        </a:p>
      </dsp:txBody>
      <dsp:txXfrm>
        <a:off x="824378" y="2272176"/>
        <a:ext cx="7088217" cy="1152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1E524-848E-4351-BDD6-C95825ECEFE0}">
      <dsp:nvSpPr>
        <dsp:cNvPr id="0" name=""/>
        <dsp:cNvSpPr/>
      </dsp:nvSpPr>
      <dsp:spPr>
        <a:xfrm rot="16200000">
          <a:off x="804879" y="-815438"/>
          <a:ext cx="2768915" cy="4419600"/>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45720" bIns="0" numCol="1" spcCol="1270" anchor="ctr" anchorCtr="0">
          <a:noAutofit/>
        </a:bodyPr>
        <a:lstStyle/>
        <a:p>
          <a:pPr lvl="0" algn="ctr" defTabSz="533400">
            <a:lnSpc>
              <a:spcPct val="100000"/>
            </a:lnSpc>
            <a:spcBef>
              <a:spcPct val="0"/>
            </a:spcBef>
            <a:spcAft>
              <a:spcPts val="0"/>
            </a:spcAft>
          </a:pPr>
          <a:r>
            <a:rPr lang="en-US" sz="1200" b="1" kern="1200" dirty="0" smtClean="0">
              <a:latin typeface="+mj-lt"/>
              <a:cs typeface="Arial" pitchFamily="34" charset="0"/>
            </a:rPr>
            <a:t>Supplier Power- Moderate</a:t>
          </a:r>
        </a:p>
        <a:p>
          <a:pPr lvl="0" algn="just" defTabSz="533400">
            <a:lnSpc>
              <a:spcPct val="100000"/>
            </a:lnSpc>
            <a:spcBef>
              <a:spcPct val="0"/>
            </a:spcBef>
            <a:spcAft>
              <a:spcPts val="0"/>
            </a:spcAft>
          </a:pPr>
          <a:r>
            <a:rPr lang="en-US" sz="1100" kern="1200" dirty="0" smtClean="0">
              <a:latin typeface="+mj-lt"/>
              <a:cs typeface="Arial"/>
            </a:rPr>
            <a:t>• Suppliers in this market include manufacturers of ICT equipment and office supplies</a:t>
          </a:r>
        </a:p>
        <a:p>
          <a:pPr lvl="0" algn="just" defTabSz="533400">
            <a:lnSpc>
              <a:spcPct val="100000"/>
            </a:lnSpc>
            <a:spcBef>
              <a:spcPct val="0"/>
            </a:spcBef>
            <a:spcAft>
              <a:spcPts val="0"/>
            </a:spcAft>
          </a:pPr>
          <a:r>
            <a:rPr lang="en-US" sz="1100" kern="1200" dirty="0" smtClean="0">
              <a:latin typeface="+mj-lt"/>
              <a:cs typeface="Arial"/>
            </a:rPr>
            <a:t>• As market players often stick to one ICT supplier in order to keep consistency throughout the business and avoid the difficulties of training staff on new computer systems, supplier power is increased</a:t>
          </a:r>
        </a:p>
        <a:p>
          <a:pPr lvl="0" algn="just" defTabSz="533400">
            <a:lnSpc>
              <a:spcPct val="100000"/>
            </a:lnSpc>
            <a:spcBef>
              <a:spcPct val="0"/>
            </a:spcBef>
            <a:spcAft>
              <a:spcPts val="0"/>
            </a:spcAft>
          </a:pPr>
          <a:r>
            <a:rPr lang="en-US" sz="1100" kern="1200" dirty="0" smtClean="0">
              <a:latin typeface="+mj-lt"/>
              <a:cs typeface="Arial"/>
            </a:rPr>
            <a:t>• The biggest cost, and subsequently asset, for a law firm is its staff, which needs to be of a high quality to maintain a competitive edge over rivals</a:t>
          </a:r>
        </a:p>
        <a:p>
          <a:pPr lvl="0" algn="just" defTabSz="533400">
            <a:lnSpc>
              <a:spcPct val="100000"/>
            </a:lnSpc>
            <a:spcBef>
              <a:spcPct val="0"/>
            </a:spcBef>
            <a:spcAft>
              <a:spcPts val="0"/>
            </a:spcAft>
          </a:pPr>
          <a:r>
            <a:rPr lang="en-US" sz="1100" kern="1200" dirty="0" smtClean="0">
              <a:latin typeface="+mj-lt"/>
              <a:cs typeface="Arial"/>
            </a:rPr>
            <a:t>•The success of the practice as a whole depends on attracting and retaining suitably qualified legal professionals, with expertise in the specific areas of law in which the partnership operate- Should one partner leave, it may be difficult to find a replacement with equivalent skills</a:t>
          </a:r>
          <a:endParaRPr lang="en-US" sz="1100" kern="1200" dirty="0">
            <a:latin typeface="+mj-lt"/>
            <a:cs typeface="Arial" pitchFamily="34" charset="0"/>
          </a:endParaRPr>
        </a:p>
      </dsp:txBody>
      <dsp:txXfrm rot="5400000">
        <a:off x="-20463" y="9904"/>
        <a:ext cx="4419600" cy="2076686"/>
      </dsp:txXfrm>
    </dsp:sp>
    <dsp:sp modelId="{77388376-0139-43DB-8626-5773B5696A90}">
      <dsp:nvSpPr>
        <dsp:cNvPr id="0" name=""/>
        <dsp:cNvSpPr/>
      </dsp:nvSpPr>
      <dsp:spPr>
        <a:xfrm>
          <a:off x="4378674" y="-16040"/>
          <a:ext cx="4460525" cy="2820802"/>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85344" bIns="0" numCol="1" spcCol="1270" anchor="t" anchorCtr="0">
          <a:noAutofit/>
        </a:bodyPr>
        <a:lstStyle/>
        <a:p>
          <a:pPr lvl="0" algn="ctr" defTabSz="533400">
            <a:lnSpc>
              <a:spcPct val="100000"/>
            </a:lnSpc>
            <a:spcBef>
              <a:spcPct val="0"/>
            </a:spcBef>
            <a:spcAft>
              <a:spcPts val="0"/>
            </a:spcAft>
          </a:pPr>
          <a:r>
            <a:rPr lang="en-US" sz="1200" b="1" kern="1200" dirty="0" smtClean="0">
              <a:latin typeface="+mj-lt"/>
              <a:cs typeface="Arial" pitchFamily="34" charset="0"/>
            </a:rPr>
            <a:t>New Entrants- Strong</a:t>
          </a:r>
        </a:p>
        <a:p>
          <a:pPr lvl="0" defTabSz="533400">
            <a:lnSpc>
              <a:spcPct val="100000"/>
            </a:lnSpc>
            <a:spcBef>
              <a:spcPct val="0"/>
            </a:spcBef>
            <a:spcAft>
              <a:spcPts val="0"/>
            </a:spcAft>
          </a:pPr>
          <a:r>
            <a:rPr lang="en-US" sz="1100" kern="1200" dirty="0" smtClean="0">
              <a:latin typeface="+mj-lt"/>
              <a:cs typeface="Arial" pitchFamily="34" charset="0"/>
            </a:rPr>
            <a:t>• The global legal services market is continuing to expand, providing ample opportunities for new players wanting to enter</a:t>
          </a:r>
        </a:p>
        <a:p>
          <a:pPr lvl="0" defTabSz="533400">
            <a:lnSpc>
              <a:spcPct val="100000"/>
            </a:lnSpc>
            <a:spcBef>
              <a:spcPct val="0"/>
            </a:spcBef>
            <a:spcAft>
              <a:spcPts val="0"/>
            </a:spcAft>
          </a:pPr>
          <a:r>
            <a:rPr lang="en-US" sz="1100" kern="1200" dirty="0" smtClean="0">
              <a:latin typeface="+mj-lt"/>
              <a:cs typeface="Arial" pitchFamily="34" charset="0"/>
            </a:rPr>
            <a:t>• Leading incumbents have some advantages, which may make it harder for new entrants to compete</a:t>
          </a:r>
        </a:p>
        <a:p>
          <a:pPr lvl="0" defTabSz="533400">
            <a:lnSpc>
              <a:spcPct val="100000"/>
            </a:lnSpc>
            <a:spcBef>
              <a:spcPct val="0"/>
            </a:spcBef>
            <a:spcAft>
              <a:spcPts val="0"/>
            </a:spcAft>
          </a:pPr>
          <a:r>
            <a:rPr lang="en-US" sz="1100" kern="1200" dirty="0" smtClean="0">
              <a:latin typeface="+mj-lt"/>
              <a:cs typeface="Arial" pitchFamily="34" charset="0"/>
            </a:rPr>
            <a:t>• A larger firm may have economies of scale, being able to offer a broader range of expertise to clients</a:t>
          </a:r>
        </a:p>
        <a:p>
          <a:pPr lvl="0" defTabSz="533400">
            <a:lnSpc>
              <a:spcPct val="100000"/>
            </a:lnSpc>
            <a:spcBef>
              <a:spcPct val="0"/>
            </a:spcBef>
            <a:spcAft>
              <a:spcPts val="0"/>
            </a:spcAft>
          </a:pPr>
          <a:r>
            <a:rPr lang="en-US" sz="1100" kern="1200" dirty="0" smtClean="0">
              <a:latin typeface="+mj-lt"/>
              <a:cs typeface="Arial" pitchFamily="34" charset="0"/>
            </a:rPr>
            <a:t>• It may be difficult for clients to assess the relative skills of competing firms in this market, and a high reputation ('brand strength') is an advantage for certain incumbents that new entrants cannot immediately offer</a:t>
          </a:r>
        </a:p>
        <a:p>
          <a:pPr lvl="0" defTabSz="533400">
            <a:lnSpc>
              <a:spcPct val="100000"/>
            </a:lnSpc>
            <a:spcBef>
              <a:spcPct val="0"/>
            </a:spcBef>
            <a:spcAft>
              <a:spcPts val="0"/>
            </a:spcAft>
          </a:pPr>
          <a:r>
            <a:rPr lang="en-US" sz="1100" kern="1200" dirty="0" smtClean="0">
              <a:latin typeface="+mj-lt"/>
              <a:cs typeface="Arial" pitchFamily="34" charset="0"/>
            </a:rPr>
            <a:t>• There may be restrictions on foreign lawyers practicing within a particular country, although WTO rules generally favor greater international trade in services, including legal services</a:t>
          </a:r>
          <a:endParaRPr lang="en-US" sz="1100" kern="1200" dirty="0">
            <a:latin typeface="+mj-lt"/>
            <a:cs typeface="Arial" pitchFamily="34" charset="0"/>
          </a:endParaRPr>
        </a:p>
      </dsp:txBody>
      <dsp:txXfrm>
        <a:off x="4378674" y="-16040"/>
        <a:ext cx="4460525" cy="2115602"/>
      </dsp:txXfrm>
    </dsp:sp>
    <dsp:sp modelId="{8C684996-A495-4419-B7BB-263407A4AD53}">
      <dsp:nvSpPr>
        <dsp:cNvPr id="0" name=""/>
        <dsp:cNvSpPr/>
      </dsp:nvSpPr>
      <dsp:spPr>
        <a:xfrm rot="10800000">
          <a:off x="-20462" y="2778833"/>
          <a:ext cx="4419600" cy="3174655"/>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91440" bIns="85344" numCol="1" spcCol="1270" anchor="ctr" anchorCtr="0">
          <a:noAutofit/>
        </a:bodyPr>
        <a:lstStyle/>
        <a:p>
          <a:pPr lvl="0" algn="ctr" defTabSz="533400">
            <a:lnSpc>
              <a:spcPct val="100000"/>
            </a:lnSpc>
            <a:spcBef>
              <a:spcPct val="0"/>
            </a:spcBef>
            <a:spcAft>
              <a:spcPct val="35000"/>
            </a:spcAft>
          </a:pPr>
          <a:r>
            <a:rPr lang="en-US" sz="1200" b="1" kern="1200" dirty="0" smtClean="0">
              <a:latin typeface="+mj-lt"/>
              <a:cs typeface="Arial" pitchFamily="34" charset="0"/>
            </a:rPr>
            <a:t>Buyer Power- Moderate</a:t>
          </a:r>
        </a:p>
        <a:p>
          <a:pPr lvl="0" algn="just" defTabSz="533400">
            <a:lnSpc>
              <a:spcPct val="100000"/>
            </a:lnSpc>
            <a:spcBef>
              <a:spcPct val="0"/>
            </a:spcBef>
            <a:spcAft>
              <a:spcPct val="35000"/>
            </a:spcAft>
          </a:pPr>
          <a:r>
            <a:rPr lang="en-US" sz="1100" kern="1200" dirty="0" smtClean="0">
              <a:latin typeface="+mj-lt"/>
              <a:cs typeface="Arial"/>
            </a:rPr>
            <a:t>• Wide variety of potential customers in the market- weakens buyer power</a:t>
          </a:r>
        </a:p>
        <a:p>
          <a:pPr lvl="0" algn="just" defTabSz="533400">
            <a:lnSpc>
              <a:spcPct val="100000"/>
            </a:lnSpc>
            <a:spcBef>
              <a:spcPct val="0"/>
            </a:spcBef>
            <a:spcAft>
              <a:spcPct val="35000"/>
            </a:spcAft>
          </a:pPr>
          <a:r>
            <a:rPr lang="en-US" sz="1100" kern="1200" dirty="0" smtClean="0">
              <a:latin typeface="+mj-lt"/>
              <a:cs typeface="Arial"/>
            </a:rPr>
            <a:t>•  Larger clients tend to have stronger bargaining power</a:t>
          </a:r>
        </a:p>
        <a:p>
          <a:pPr lvl="0" algn="just" defTabSz="533400">
            <a:lnSpc>
              <a:spcPct val="100000"/>
            </a:lnSpc>
            <a:spcBef>
              <a:spcPct val="0"/>
            </a:spcBef>
            <a:spcAft>
              <a:spcPct val="35000"/>
            </a:spcAft>
          </a:pPr>
          <a:r>
            <a:rPr lang="en-US" sz="1100" kern="1200" dirty="0" smtClean="0">
              <a:latin typeface="+mj-lt"/>
              <a:cs typeface="Arial"/>
            </a:rPr>
            <a:t>• Switching tends to be fairly low-cost in this market</a:t>
          </a:r>
        </a:p>
        <a:p>
          <a:pPr lvl="0" algn="just" defTabSz="533400">
            <a:lnSpc>
              <a:spcPct val="100000"/>
            </a:lnSpc>
            <a:spcBef>
              <a:spcPct val="0"/>
            </a:spcBef>
            <a:spcAft>
              <a:spcPct val="35000"/>
            </a:spcAft>
          </a:pPr>
          <a:r>
            <a:rPr lang="en-US" sz="1100" kern="1200" dirty="0" smtClean="0">
              <a:latin typeface="+mj-lt"/>
              <a:cs typeface="Arial"/>
            </a:rPr>
            <a:t>• The services offered by legal practitioners are generally highly important to buyers. However, larger companies may backwards integrate by introducing in-house legal services, thus putting legal firms under pressure</a:t>
          </a:r>
        </a:p>
        <a:p>
          <a:pPr lvl="0" algn="just" defTabSz="533400">
            <a:lnSpc>
              <a:spcPct val="100000"/>
            </a:lnSpc>
            <a:spcBef>
              <a:spcPct val="0"/>
            </a:spcBef>
            <a:spcAft>
              <a:spcPct val="35000"/>
            </a:spcAft>
          </a:pPr>
          <a:r>
            <a:rPr lang="en-US" sz="1100" kern="1200" dirty="0" smtClean="0">
              <a:latin typeface="+mj-lt"/>
              <a:cs typeface="Arial"/>
            </a:rPr>
            <a:t>• Brand can play an important role in the legal services market, with reputation often being an important factor when choosing a legal services company</a:t>
          </a:r>
        </a:p>
        <a:p>
          <a:pPr lvl="0" algn="just" defTabSz="533400">
            <a:lnSpc>
              <a:spcPct val="100000"/>
            </a:lnSpc>
            <a:spcBef>
              <a:spcPct val="0"/>
            </a:spcBef>
            <a:spcAft>
              <a:spcPct val="35000"/>
            </a:spcAft>
          </a:pPr>
          <a:r>
            <a:rPr lang="en-US" sz="1100" kern="1200" dirty="0" smtClean="0">
              <a:latin typeface="+mj-lt"/>
              <a:cs typeface="Arial"/>
            </a:rPr>
            <a:t>• Services offered by law firms tend to be very similar, however companies may differentiate themselves by specializing in one area</a:t>
          </a:r>
          <a:endParaRPr lang="en-US" sz="1100" kern="1200" dirty="0">
            <a:latin typeface="+mj-lt"/>
            <a:cs typeface="Arial" pitchFamily="34" charset="0"/>
          </a:endParaRPr>
        </a:p>
      </dsp:txBody>
      <dsp:txXfrm rot="10800000">
        <a:off x="-20462" y="3572497"/>
        <a:ext cx="4419600" cy="2380991"/>
      </dsp:txXfrm>
    </dsp:sp>
    <dsp:sp modelId="{ECD3462E-8404-48C1-9ED6-4F9D47ADDC59}">
      <dsp:nvSpPr>
        <dsp:cNvPr id="0" name=""/>
        <dsp:cNvSpPr/>
      </dsp:nvSpPr>
      <dsp:spPr>
        <a:xfrm rot="5400000">
          <a:off x="5015458" y="2115435"/>
          <a:ext cx="3186958" cy="4501450"/>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0" rIns="85344" bIns="0" numCol="1" spcCol="1270" anchor="t" anchorCtr="0">
          <a:noAutofit/>
        </a:bodyPr>
        <a:lstStyle/>
        <a:p>
          <a:pPr lvl="0" algn="ctr" defTabSz="533400">
            <a:lnSpc>
              <a:spcPct val="150000"/>
            </a:lnSpc>
            <a:spcBef>
              <a:spcPct val="0"/>
            </a:spcBef>
            <a:spcAft>
              <a:spcPct val="35000"/>
            </a:spcAft>
          </a:pPr>
          <a:r>
            <a:rPr lang="en-US" sz="1200" b="1" kern="1200" dirty="0" smtClean="0">
              <a:latin typeface="+mj-lt"/>
              <a:cs typeface="Arial" pitchFamily="34" charset="0"/>
            </a:rPr>
            <a:t>Threat of Substitutes - Moderate</a:t>
          </a:r>
        </a:p>
        <a:p>
          <a:pPr lvl="0" defTabSz="533400">
            <a:spcBef>
              <a:spcPct val="0"/>
            </a:spcBef>
          </a:pPr>
          <a:r>
            <a:rPr lang="en-US" sz="1100" kern="1200" dirty="0" smtClean="0">
              <a:latin typeface="+mj-lt"/>
              <a:cs typeface="Arial" pitchFamily="34" charset="0"/>
            </a:rPr>
            <a:t>• While there are no obvious substitutes to legal services as such, some individuals may choose to represent themselves</a:t>
          </a:r>
        </a:p>
        <a:p>
          <a:pPr lvl="0" defTabSz="533400">
            <a:spcBef>
              <a:spcPct val="0"/>
            </a:spcBef>
          </a:pPr>
          <a:r>
            <a:rPr lang="en-US" sz="1100" kern="1200" dirty="0" smtClean="0">
              <a:latin typeface="+mj-lt"/>
              <a:cs typeface="Arial" pitchFamily="34" charset="0"/>
            </a:rPr>
            <a:t>• However, legal issues can be complex, the consequences of errors can be significant, and for businesses undertaking a wide range of activities, including mergers and acquisitions, professional legal expertise is a must</a:t>
          </a:r>
        </a:p>
        <a:p>
          <a:pPr lvl="0" defTabSz="533400">
            <a:spcBef>
              <a:spcPct val="0"/>
            </a:spcBef>
          </a:pPr>
          <a:r>
            <a:rPr lang="en-US" sz="1100" kern="1200" dirty="0" smtClean="0">
              <a:latin typeface="+mj-lt"/>
              <a:cs typeface="Arial" pitchFamily="34" charset="0"/>
            </a:rPr>
            <a:t>• However, the biggest threat to third-party legal firms is the use of in-house lawyers</a:t>
          </a:r>
        </a:p>
        <a:p>
          <a:pPr lvl="0" defTabSz="533400">
            <a:spcBef>
              <a:spcPct val="0"/>
            </a:spcBef>
          </a:pPr>
          <a:r>
            <a:rPr lang="en-US" sz="1100" kern="1200" dirty="0" smtClean="0">
              <a:latin typeface="+mj-lt"/>
              <a:cs typeface="Arial" pitchFamily="34" charset="0"/>
            </a:rPr>
            <a:t>• Large companies may operate in-house departments that handle the majority of the corporation's legal needs. The advantages of this for buyers may include reduced costs if the service is commonly required, and a more tailored service as the lawyers are focused on only one company</a:t>
          </a:r>
          <a:endParaRPr lang="en-US" sz="1100" kern="1200" dirty="0">
            <a:latin typeface="+mj-lt"/>
            <a:cs typeface="Arial" pitchFamily="34" charset="0"/>
          </a:endParaRPr>
        </a:p>
      </dsp:txBody>
      <dsp:txXfrm rot="-5400000">
        <a:off x="4358211" y="3569421"/>
        <a:ext cx="4501450" cy="2390218"/>
      </dsp:txXfrm>
    </dsp:sp>
    <dsp:sp modelId="{9F2583ED-98CB-4DCD-A714-DAD1D261A478}">
      <dsp:nvSpPr>
        <dsp:cNvPr id="0" name=""/>
        <dsp:cNvSpPr/>
      </dsp:nvSpPr>
      <dsp:spPr>
        <a:xfrm>
          <a:off x="659550" y="2342320"/>
          <a:ext cx="7493847" cy="1086683"/>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100000"/>
            </a:lnSpc>
            <a:spcBef>
              <a:spcPct val="0"/>
            </a:spcBef>
            <a:spcAft>
              <a:spcPts val="0"/>
            </a:spcAft>
          </a:pPr>
          <a:r>
            <a:rPr lang="en-US" sz="1100" b="1" kern="1200" dirty="0" smtClean="0">
              <a:solidFill>
                <a:schemeClr val="tx1"/>
              </a:solidFill>
              <a:latin typeface="+mj-lt"/>
              <a:cs typeface="Arial" pitchFamily="34" charset="0"/>
            </a:rPr>
            <a:t>Rivalry- Strong</a:t>
          </a:r>
        </a:p>
        <a:p>
          <a:pPr lvl="0" defTabSz="488950">
            <a:spcBef>
              <a:spcPct val="0"/>
            </a:spcBef>
          </a:pPr>
          <a:r>
            <a:rPr lang="en-US" sz="1100" kern="1200" dirty="0" smtClean="0">
              <a:solidFill>
                <a:schemeClr val="tx1"/>
              </a:solidFill>
              <a:latin typeface="+mj-lt"/>
              <a:cs typeface="Arial" pitchFamily="34" charset="0"/>
            </a:rPr>
            <a:t>• Legal firms can diversify their practice in terms of the range of areas they are involved in, from antitrust and competition to banking and finance, which tends to ease rivalry</a:t>
          </a:r>
          <a:endParaRPr lang="en-US" sz="1100" kern="1200" dirty="0" smtClean="0">
            <a:latin typeface="+mj-lt"/>
            <a:cs typeface="Arial" pitchFamily="34" charset="0"/>
          </a:endParaRPr>
        </a:p>
        <a:p>
          <a:pPr lvl="0" defTabSz="488950">
            <a:spcBef>
              <a:spcPct val="0"/>
            </a:spcBef>
          </a:pPr>
          <a:r>
            <a:rPr lang="en-US" sz="1100" kern="1200" dirty="0" smtClean="0">
              <a:latin typeface="+mj-lt"/>
              <a:cs typeface="Arial" pitchFamily="34" charset="0"/>
            </a:rPr>
            <a:t>• For the biggest firms that cover the breadth of the market, there is huge rivalry for reputation and the big deals</a:t>
          </a:r>
        </a:p>
        <a:p>
          <a:pPr lvl="0" defTabSz="488950">
            <a:spcBef>
              <a:spcPct val="0"/>
            </a:spcBef>
          </a:pPr>
          <a:r>
            <a:rPr lang="en-US" sz="1100" kern="1200" dirty="0" smtClean="0">
              <a:latin typeface="+mj-lt"/>
              <a:cs typeface="Arial" pitchFamily="34" charset="0"/>
            </a:rPr>
            <a:t>• Since liberalization, basic legal tasks can be completed at reduced costs in many countries</a:t>
          </a:r>
          <a:endParaRPr lang="en-US" sz="1100" kern="1200" dirty="0">
            <a:latin typeface="+mj-lt"/>
            <a:cs typeface="Arial" pitchFamily="34" charset="0"/>
          </a:endParaRPr>
        </a:p>
      </dsp:txBody>
      <dsp:txXfrm>
        <a:off x="712597" y="2395367"/>
        <a:ext cx="7387753" cy="980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1E524-848E-4351-BDD6-C95825ECEFE0}">
      <dsp:nvSpPr>
        <dsp:cNvPr id="0" name=""/>
        <dsp:cNvSpPr/>
      </dsp:nvSpPr>
      <dsp:spPr>
        <a:xfrm rot="16200000">
          <a:off x="804879" y="-815438"/>
          <a:ext cx="2768915" cy="4419600"/>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45720" bIns="0" numCol="1" spcCol="1270" anchor="ctr" anchorCtr="0">
          <a:noAutofit/>
        </a:bodyPr>
        <a:lstStyle/>
        <a:p>
          <a:pPr lvl="0" algn="ctr" defTabSz="533400">
            <a:lnSpc>
              <a:spcPct val="100000"/>
            </a:lnSpc>
            <a:spcBef>
              <a:spcPct val="0"/>
            </a:spcBef>
            <a:spcAft>
              <a:spcPts val="0"/>
            </a:spcAft>
          </a:pPr>
          <a:r>
            <a:rPr lang="en-US" sz="1200" b="1" kern="1200" dirty="0" smtClean="0">
              <a:latin typeface="+mj-lt"/>
              <a:cs typeface="Arial" pitchFamily="34" charset="0"/>
            </a:rPr>
            <a:t>Supplier Power- Moderate</a:t>
          </a:r>
        </a:p>
        <a:p>
          <a:pPr lvl="0" algn="just" defTabSz="533400">
            <a:lnSpc>
              <a:spcPct val="100000"/>
            </a:lnSpc>
            <a:spcBef>
              <a:spcPct val="0"/>
            </a:spcBef>
            <a:spcAft>
              <a:spcPts val="0"/>
            </a:spcAft>
          </a:pPr>
          <a:r>
            <a:rPr lang="en-US" sz="1100" kern="1200" dirty="0" smtClean="0">
              <a:latin typeface="+mj-lt"/>
              <a:cs typeface="Arial"/>
            </a:rPr>
            <a:t>• Market players invest large sums of money in ICT systems, for which they typically have contracts with large technology providers and therefore incur raised switching costs</a:t>
          </a:r>
        </a:p>
        <a:p>
          <a:pPr lvl="0" algn="just" defTabSz="533400">
            <a:lnSpc>
              <a:spcPct val="100000"/>
            </a:lnSpc>
            <a:spcBef>
              <a:spcPct val="0"/>
            </a:spcBef>
            <a:spcAft>
              <a:spcPts val="0"/>
            </a:spcAft>
          </a:pPr>
          <a:r>
            <a:rPr lang="en-US" sz="1100" kern="1200" dirty="0" smtClean="0">
              <a:latin typeface="+mj-lt"/>
              <a:cs typeface="Arial"/>
            </a:rPr>
            <a:t>• likely to remain with one ICT supplier in order to maintain consistency throughout the business</a:t>
          </a:r>
        </a:p>
        <a:p>
          <a:pPr lvl="0" algn="just" defTabSz="533400">
            <a:lnSpc>
              <a:spcPct val="100000"/>
            </a:lnSpc>
            <a:spcBef>
              <a:spcPct val="0"/>
            </a:spcBef>
            <a:spcAft>
              <a:spcPts val="0"/>
            </a:spcAft>
          </a:pPr>
          <a:r>
            <a:rPr lang="en-US" sz="1100" kern="1200" dirty="0" smtClean="0">
              <a:latin typeface="+mj-lt"/>
              <a:cs typeface="Arial"/>
            </a:rPr>
            <a:t>• Changing suppliers can incur significant costs in terms of staff training, or the impact of a new system not being compatible with an existing one</a:t>
          </a:r>
        </a:p>
        <a:p>
          <a:pPr lvl="0" algn="just" defTabSz="533400">
            <a:lnSpc>
              <a:spcPct val="100000"/>
            </a:lnSpc>
            <a:spcBef>
              <a:spcPct val="0"/>
            </a:spcBef>
            <a:spcAft>
              <a:spcPts val="0"/>
            </a:spcAft>
          </a:pPr>
          <a:r>
            <a:rPr lang="en-US" sz="1100" kern="1200" dirty="0" smtClean="0">
              <a:latin typeface="+mj-lt"/>
              <a:cs typeface="Arial"/>
            </a:rPr>
            <a:t>• With high unemployment rates as a result of the global economic downturn, the abundance of prospective employees weakens supplier power</a:t>
          </a:r>
          <a:endParaRPr lang="en-US" sz="1100" kern="1200" dirty="0">
            <a:latin typeface="+mj-lt"/>
            <a:cs typeface="Arial" pitchFamily="34" charset="0"/>
          </a:endParaRPr>
        </a:p>
      </dsp:txBody>
      <dsp:txXfrm rot="5400000">
        <a:off x="-20463" y="9904"/>
        <a:ext cx="4419600" cy="2076686"/>
      </dsp:txXfrm>
    </dsp:sp>
    <dsp:sp modelId="{77388376-0139-43DB-8626-5773B5696A90}">
      <dsp:nvSpPr>
        <dsp:cNvPr id="0" name=""/>
        <dsp:cNvSpPr/>
      </dsp:nvSpPr>
      <dsp:spPr>
        <a:xfrm>
          <a:off x="4378674" y="-16040"/>
          <a:ext cx="4460525" cy="2820802"/>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85344" bIns="0" numCol="1" spcCol="1270" anchor="ctr" anchorCtr="0">
          <a:noAutofit/>
        </a:bodyPr>
        <a:lstStyle/>
        <a:p>
          <a:pPr lvl="0" algn="ctr" defTabSz="533400">
            <a:lnSpc>
              <a:spcPct val="100000"/>
            </a:lnSpc>
            <a:spcBef>
              <a:spcPct val="0"/>
            </a:spcBef>
            <a:spcAft>
              <a:spcPts val="0"/>
            </a:spcAft>
          </a:pPr>
          <a:r>
            <a:rPr lang="en-US" sz="1200" b="1" kern="1200" dirty="0" smtClean="0">
              <a:latin typeface="+mj-lt"/>
              <a:cs typeface="Arial" pitchFamily="34" charset="0"/>
            </a:rPr>
            <a:t>New Entrants- Moderate</a:t>
          </a:r>
        </a:p>
        <a:p>
          <a:pPr lvl="0" defTabSz="533400">
            <a:lnSpc>
              <a:spcPct val="100000"/>
            </a:lnSpc>
            <a:spcBef>
              <a:spcPct val="0"/>
            </a:spcBef>
            <a:spcAft>
              <a:spcPts val="0"/>
            </a:spcAft>
          </a:pPr>
          <a:r>
            <a:rPr lang="en-US" sz="1100" kern="1200" dirty="0" smtClean="0">
              <a:latin typeface="+mj-lt"/>
              <a:cs typeface="Arial" pitchFamily="34" charset="0"/>
            </a:rPr>
            <a:t>• Large companies in this market benefit from significant scale economies in terms of marketing and back-office operations</a:t>
          </a:r>
        </a:p>
        <a:p>
          <a:pPr lvl="0" defTabSz="533400">
            <a:lnSpc>
              <a:spcPct val="100000"/>
            </a:lnSpc>
            <a:spcBef>
              <a:spcPct val="0"/>
            </a:spcBef>
            <a:spcAft>
              <a:spcPts val="0"/>
            </a:spcAft>
          </a:pPr>
          <a:r>
            <a:rPr lang="en-US" sz="1100" kern="1200" dirty="0" smtClean="0">
              <a:latin typeface="+mj-lt"/>
              <a:cs typeface="Arial" pitchFamily="34" charset="0"/>
            </a:rPr>
            <a:t>• small companies can compete successfully by specializing</a:t>
          </a:r>
        </a:p>
        <a:p>
          <a:pPr lvl="0" defTabSz="533400">
            <a:lnSpc>
              <a:spcPct val="100000"/>
            </a:lnSpc>
            <a:spcBef>
              <a:spcPct val="0"/>
            </a:spcBef>
            <a:spcAft>
              <a:spcPts val="0"/>
            </a:spcAft>
          </a:pPr>
          <a:r>
            <a:rPr lang="en-US" sz="1100" kern="1200" dirty="0" smtClean="0">
              <a:latin typeface="+mj-lt"/>
              <a:cs typeface="Arial" pitchFamily="34" charset="0"/>
            </a:rPr>
            <a:t>• However, some country markets are becoming more heavily regulated in terms of improvements in legislation to protect temporary workers from exploitative employment practices</a:t>
          </a:r>
        </a:p>
        <a:p>
          <a:pPr lvl="0" defTabSz="533400">
            <a:lnSpc>
              <a:spcPct val="100000"/>
            </a:lnSpc>
            <a:spcBef>
              <a:spcPct val="0"/>
            </a:spcBef>
            <a:spcAft>
              <a:spcPts val="0"/>
            </a:spcAft>
          </a:pPr>
          <a:r>
            <a:rPr lang="en-US" sz="1100" kern="1200" dirty="0" smtClean="0">
              <a:latin typeface="+mj-lt"/>
              <a:cs typeface="Arial" pitchFamily="34" charset="0"/>
            </a:rPr>
            <a:t>• Strong market growth may attract new entrants. Uncertainty in the global economy tends to direct buyers towards staff reductions in order to lower their costs; thus new entrants may be discouraged from entering the market</a:t>
          </a:r>
          <a:endParaRPr lang="en-US" sz="1100" kern="1200" dirty="0">
            <a:latin typeface="+mj-lt"/>
            <a:cs typeface="Arial" pitchFamily="34" charset="0"/>
          </a:endParaRPr>
        </a:p>
      </dsp:txBody>
      <dsp:txXfrm>
        <a:off x="4378674" y="-16040"/>
        <a:ext cx="4460525" cy="2115602"/>
      </dsp:txXfrm>
    </dsp:sp>
    <dsp:sp modelId="{8C684996-A495-4419-B7BB-263407A4AD53}">
      <dsp:nvSpPr>
        <dsp:cNvPr id="0" name=""/>
        <dsp:cNvSpPr/>
      </dsp:nvSpPr>
      <dsp:spPr>
        <a:xfrm rot="10800000">
          <a:off x="-20462" y="2778833"/>
          <a:ext cx="4419600" cy="3174655"/>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91440" bIns="85344" numCol="1" spcCol="1270" anchor="ctr" anchorCtr="0">
          <a:noAutofit/>
        </a:bodyPr>
        <a:lstStyle/>
        <a:p>
          <a:pPr lvl="0" algn="ctr" defTabSz="533400">
            <a:lnSpc>
              <a:spcPct val="100000"/>
            </a:lnSpc>
            <a:spcBef>
              <a:spcPct val="0"/>
            </a:spcBef>
            <a:spcAft>
              <a:spcPct val="35000"/>
            </a:spcAft>
          </a:pPr>
          <a:r>
            <a:rPr lang="en-US" sz="1200" b="1" kern="1200" dirty="0" smtClean="0">
              <a:latin typeface="+mj-lt"/>
              <a:cs typeface="Arial" pitchFamily="34" charset="0"/>
            </a:rPr>
            <a:t>Buyer Power- Strong</a:t>
          </a:r>
        </a:p>
        <a:p>
          <a:pPr lvl="0" algn="just" defTabSz="533400">
            <a:lnSpc>
              <a:spcPct val="100000"/>
            </a:lnSpc>
            <a:spcBef>
              <a:spcPct val="0"/>
            </a:spcBef>
            <a:spcAft>
              <a:spcPct val="35000"/>
            </a:spcAft>
          </a:pPr>
          <a:r>
            <a:rPr lang="en-US" sz="1100" kern="1200" dirty="0" smtClean="0">
              <a:latin typeface="+mj-lt"/>
              <a:cs typeface="Arial"/>
            </a:rPr>
            <a:t>• Wide variety of potential customers in the market with large and medium sized businesses, with financial muscle allowing them to make large purchases</a:t>
          </a:r>
        </a:p>
        <a:p>
          <a:pPr lvl="0" algn="just" defTabSz="533400">
            <a:lnSpc>
              <a:spcPct val="100000"/>
            </a:lnSpc>
            <a:spcBef>
              <a:spcPct val="0"/>
            </a:spcBef>
            <a:spcAft>
              <a:spcPct val="35000"/>
            </a:spcAft>
          </a:pPr>
          <a:r>
            <a:rPr lang="en-US" sz="1100" kern="1200" dirty="0" smtClean="0">
              <a:latin typeface="+mj-lt"/>
              <a:cs typeface="Arial"/>
            </a:rPr>
            <a:t>•  Number of buyers is limited by difficult global economic conditions and the automation of business processes due to advances in ICT</a:t>
          </a:r>
        </a:p>
        <a:p>
          <a:pPr lvl="0" algn="just" defTabSz="533400">
            <a:lnSpc>
              <a:spcPct val="100000"/>
            </a:lnSpc>
            <a:spcBef>
              <a:spcPct val="0"/>
            </a:spcBef>
            <a:spcAft>
              <a:spcPct val="35000"/>
            </a:spcAft>
          </a:pPr>
          <a:r>
            <a:rPr lang="en-US" sz="1100" kern="1200" dirty="0" smtClean="0">
              <a:latin typeface="+mj-lt"/>
              <a:cs typeface="Arial"/>
            </a:rPr>
            <a:t>• Switching costs are not significant</a:t>
          </a:r>
        </a:p>
        <a:p>
          <a:pPr lvl="0" algn="just" defTabSz="533400">
            <a:lnSpc>
              <a:spcPct val="100000"/>
            </a:lnSpc>
            <a:spcBef>
              <a:spcPct val="0"/>
            </a:spcBef>
            <a:spcAft>
              <a:spcPct val="35000"/>
            </a:spcAft>
          </a:pPr>
          <a:r>
            <a:rPr lang="en-US" sz="1100" kern="1200" dirty="0" smtClean="0">
              <a:latin typeface="+mj-lt"/>
              <a:cs typeface="Arial"/>
            </a:rPr>
            <a:t>•  More buyers are moving towards consolidating their purchases by using a single market player or a small group of them</a:t>
          </a:r>
        </a:p>
        <a:p>
          <a:pPr lvl="0" algn="just" defTabSz="533400">
            <a:lnSpc>
              <a:spcPct val="100000"/>
            </a:lnSpc>
            <a:spcBef>
              <a:spcPct val="0"/>
            </a:spcBef>
            <a:spcAft>
              <a:spcPct val="35000"/>
            </a:spcAft>
          </a:pPr>
          <a:r>
            <a:rPr lang="en-US" sz="1100" kern="1200" dirty="0" smtClean="0">
              <a:latin typeface="+mj-lt"/>
              <a:cs typeface="Arial"/>
            </a:rPr>
            <a:t>• Many buyers backward integrate, conducting their own human resources and employment services thereby reducing their dependence on market players</a:t>
          </a:r>
          <a:endParaRPr lang="en-US" sz="1100" kern="1200" dirty="0">
            <a:latin typeface="+mj-lt"/>
            <a:cs typeface="Arial" pitchFamily="34" charset="0"/>
          </a:endParaRPr>
        </a:p>
      </dsp:txBody>
      <dsp:txXfrm rot="10800000">
        <a:off x="-20462" y="3572497"/>
        <a:ext cx="4419600" cy="2380991"/>
      </dsp:txXfrm>
    </dsp:sp>
    <dsp:sp modelId="{ECD3462E-8404-48C1-9ED6-4F9D47ADDC59}">
      <dsp:nvSpPr>
        <dsp:cNvPr id="0" name=""/>
        <dsp:cNvSpPr/>
      </dsp:nvSpPr>
      <dsp:spPr>
        <a:xfrm rot="5400000">
          <a:off x="5015458" y="2115435"/>
          <a:ext cx="3186958" cy="4501450"/>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150000"/>
            </a:lnSpc>
            <a:spcBef>
              <a:spcPct val="0"/>
            </a:spcBef>
            <a:spcAft>
              <a:spcPct val="35000"/>
            </a:spcAft>
          </a:pPr>
          <a:r>
            <a:rPr lang="en-US" sz="1200" b="1" kern="1200" dirty="0" smtClean="0">
              <a:latin typeface="+mj-lt"/>
              <a:cs typeface="Arial" pitchFamily="34" charset="0"/>
            </a:rPr>
            <a:t>Threat of Substitutes - Strong</a:t>
          </a:r>
        </a:p>
        <a:p>
          <a:pPr lvl="0" defTabSz="533400">
            <a:spcBef>
              <a:spcPct val="0"/>
            </a:spcBef>
          </a:pPr>
          <a:r>
            <a:rPr lang="en-US" sz="1100" kern="1200" dirty="0" smtClean="0">
              <a:latin typeface="+mj-lt"/>
              <a:cs typeface="Arial" pitchFamily="34" charset="0"/>
            </a:rPr>
            <a:t>• Buyers conducting their own recruitment and human resources, rather than out-sourcing to market players</a:t>
          </a:r>
        </a:p>
        <a:p>
          <a:pPr lvl="0" defTabSz="533400">
            <a:spcBef>
              <a:spcPct val="0"/>
            </a:spcBef>
          </a:pPr>
          <a:r>
            <a:rPr lang="en-US" sz="1100" kern="1200" dirty="0" smtClean="0">
              <a:latin typeface="+mj-lt"/>
              <a:cs typeface="Arial" pitchFamily="34" charset="0"/>
            </a:rPr>
            <a:t>•  The use of market players can be beneficial; for example, in terms of sourcing the most suitable employees and saving time</a:t>
          </a:r>
        </a:p>
        <a:p>
          <a:pPr lvl="0" defTabSz="533400">
            <a:spcBef>
              <a:spcPct val="0"/>
            </a:spcBef>
          </a:pPr>
          <a:r>
            <a:rPr lang="en-US" sz="1100" kern="1200" dirty="0" smtClean="0">
              <a:latin typeface="+mj-lt"/>
              <a:cs typeface="Arial" pitchFamily="34" charset="0"/>
            </a:rPr>
            <a:t> •  Another form of substitution exists in terms of web-based operations; however, most of the players have already incorporated this method of operating into their business models</a:t>
          </a:r>
          <a:endParaRPr lang="en-US" sz="1100" kern="1200" dirty="0">
            <a:latin typeface="+mj-lt"/>
            <a:cs typeface="Arial" pitchFamily="34" charset="0"/>
          </a:endParaRPr>
        </a:p>
      </dsp:txBody>
      <dsp:txXfrm rot="-5400000">
        <a:off x="4358211" y="3569421"/>
        <a:ext cx="4501450" cy="2390218"/>
      </dsp:txXfrm>
    </dsp:sp>
    <dsp:sp modelId="{9F2583ED-98CB-4DCD-A714-DAD1D261A478}">
      <dsp:nvSpPr>
        <dsp:cNvPr id="0" name=""/>
        <dsp:cNvSpPr/>
      </dsp:nvSpPr>
      <dsp:spPr>
        <a:xfrm>
          <a:off x="659550" y="2209800"/>
          <a:ext cx="7493847" cy="1351723"/>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100000"/>
            </a:lnSpc>
            <a:spcBef>
              <a:spcPct val="0"/>
            </a:spcBef>
            <a:spcAft>
              <a:spcPts val="0"/>
            </a:spcAft>
          </a:pPr>
          <a:r>
            <a:rPr lang="en-US" sz="1100" b="1" kern="1200" dirty="0" smtClean="0">
              <a:solidFill>
                <a:schemeClr val="tx1"/>
              </a:solidFill>
              <a:latin typeface="+mj-lt"/>
              <a:cs typeface="Arial" pitchFamily="34" charset="0"/>
            </a:rPr>
            <a:t>Rivalry- Strong</a:t>
          </a:r>
        </a:p>
        <a:p>
          <a:pPr lvl="0" defTabSz="488950">
            <a:spcBef>
              <a:spcPct val="0"/>
            </a:spcBef>
          </a:pPr>
          <a:r>
            <a:rPr lang="en-US" sz="1100" kern="1200" dirty="0" smtClean="0">
              <a:solidFill>
                <a:schemeClr val="tx1"/>
              </a:solidFill>
              <a:latin typeface="+mj-lt"/>
              <a:cs typeface="Arial" pitchFamily="34" charset="0"/>
            </a:rPr>
            <a:t>• The global market consists of a large number of highly reputable companies with strong brand names, which boosts the competition level</a:t>
          </a:r>
          <a:endParaRPr lang="en-US" sz="1100" kern="1200" dirty="0" smtClean="0">
            <a:latin typeface="+mj-lt"/>
            <a:cs typeface="Arial" pitchFamily="34" charset="0"/>
          </a:endParaRPr>
        </a:p>
        <a:p>
          <a:pPr lvl="0" defTabSz="488950">
            <a:spcBef>
              <a:spcPct val="0"/>
            </a:spcBef>
          </a:pPr>
          <a:r>
            <a:rPr lang="en-US" sz="1100" kern="1200" dirty="0" smtClean="0">
              <a:latin typeface="+mj-lt"/>
              <a:cs typeface="Arial" pitchFamily="34" charset="0"/>
            </a:rPr>
            <a:t>• The growth of internet services has reduced barriers to entry and has triggered a growth in the number of players in this market</a:t>
          </a:r>
        </a:p>
        <a:p>
          <a:pPr lvl="0" defTabSz="488950">
            <a:spcBef>
              <a:spcPct val="0"/>
            </a:spcBef>
          </a:pPr>
          <a:r>
            <a:rPr lang="en-US" sz="1100" kern="1200" dirty="0" smtClean="0">
              <a:latin typeface="+mj-lt"/>
              <a:cs typeface="Arial" pitchFamily="34" charset="0"/>
            </a:rPr>
            <a:t>•The larger players present similar business models and usually conduct diversified operations</a:t>
          </a:r>
        </a:p>
        <a:p>
          <a:pPr lvl="0" defTabSz="488950">
            <a:spcBef>
              <a:spcPct val="0"/>
            </a:spcBef>
          </a:pPr>
          <a:r>
            <a:rPr lang="en-US" sz="1100" kern="1200" dirty="0" smtClean="0">
              <a:latin typeface="+mj-lt"/>
              <a:cs typeface="Arial" pitchFamily="34" charset="0"/>
            </a:rPr>
            <a:t>• Demand for services is dependent upon a number of global trends, such as demand for skilled workers, as well as economic growth</a:t>
          </a:r>
          <a:endParaRPr lang="en-US" sz="1100" kern="1200" dirty="0">
            <a:latin typeface="+mj-lt"/>
            <a:cs typeface="Arial" pitchFamily="34" charset="0"/>
          </a:endParaRPr>
        </a:p>
      </dsp:txBody>
      <dsp:txXfrm>
        <a:off x="725536" y="2275786"/>
        <a:ext cx="7361875" cy="12197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mn-cs"/>
              </a:defRPr>
            </a:lvl1pPr>
          </a:lstStyle>
          <a:p>
            <a:pPr>
              <a:defRPr/>
            </a:pPr>
            <a:fld id="{CC05E86D-66FE-4BDB-B815-D4BF42D93D4F}" type="datetimeFigureOut">
              <a:rPr lang="en-US"/>
              <a:pPr>
                <a:defRPr/>
              </a:pPr>
              <a:t>11/19/2014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cs typeface="+mn-cs"/>
              </a:defRPr>
            </a:lvl1pPr>
          </a:lstStyle>
          <a:p>
            <a:pPr>
              <a:defRPr/>
            </a:pPr>
            <a:fld id="{592BA640-3E3C-4E77-BC64-5FF8492A71C4}" type="slidenum">
              <a:rPr lang="en-US"/>
              <a:pPr>
                <a:defRPr/>
              </a:pPr>
              <a:t>‹#›</a:t>
            </a:fld>
            <a:endParaRPr lang="en-US" dirty="0"/>
          </a:p>
        </p:txBody>
      </p:sp>
    </p:spTree>
    <p:extLst>
      <p:ext uri="{BB962C8B-B14F-4D97-AF65-F5344CB8AC3E}">
        <p14:creationId xmlns:p14="http://schemas.microsoft.com/office/powerpoint/2010/main" val="19077885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johnocunningham.wordpress.com/2013/07/28/market-trends-that-law-firms-cant-ignor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staffingtalk.com/staffing-industry-trends-2012-expert-prediction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sourceforconsulting.com/news/10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changeharbour.com/index.php/2011/07/11/trends/"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www.ehow.com/about_6300998_emerging-technology-accounting.html" TargetMode="External"/><Relationship Id="rId5" Type="http://schemas.openxmlformats.org/officeDocument/2006/relationships/hyperlink" Target="http://smallbusiness.chron.com/effectiveness-information-technology-accounting-applications-2102.html" TargetMode="External"/><Relationship Id="rId4" Type="http://schemas.openxmlformats.org/officeDocument/2006/relationships/hyperlink" Target="http://www.svtuition.org/2009/10/role-of-information-technology-in.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forbes.com/sites/ciocentral/2012/06/26/lawyers-embrace-big-data/"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www.tmcnet.com/channels/mobile-device-management/articles/305358-mobileirons-mobile-device-management-solution-implemented-law-firms.htm" TargetMode="External"/><Relationship Id="rId4" Type="http://schemas.openxmlformats.org/officeDocument/2006/relationships/hyperlink" Target="http://www.washingtonpost.com/business/capitalbusiness/law-firms-get-into-the-social-media-game/2012/02/29/gIQArYtL5R_story.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changeharbour.com/index.php/2011/07/11/trend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staffingtalk.com/staffing-industry-trends-2012-expert-predictions/" TargetMode="External"/><Relationship Id="rId2" Type="http://schemas.openxmlformats.org/officeDocument/2006/relationships/slide" Target="../slides/slide50.xml"/><Relationship Id="rId1" Type="http://schemas.openxmlformats.org/officeDocument/2006/relationships/notesMaster" Target="../notesMasters/notesMaster1.xml"/><Relationship Id="rId5" Type="http://schemas.openxmlformats.org/officeDocument/2006/relationships/hyperlink" Target="http://www.staffingindustry.com/Research-Publications/Blogs/Andrew-Karpie-s-Blog/Staffing-Firms-and-Technology-in-2012-Challenging-Staffing-Firms-At-Their-Own-Game" TargetMode="External"/><Relationship Id="rId4" Type="http://schemas.openxmlformats.org/officeDocument/2006/relationships/hyperlink" Target="http://new.hirevue.com/company/news/hirevue-secures-22-million-to-modernize-and-reinvent-the-recruiting-process/"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articles.timesofindia.indiatimes.com/2013-08-12/services-apps/41376000_1_erp-implementation-hr-managers-implementation-process"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www.staffingindustry.com/Research-Publications/Blogs/Andrew-Karpie-s-Blog/Staffing-Firms-and-Technology-in-2012-Challenging-Staffing-Firms-At-Their-Own-Game"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bizjournals.com/seattle/print-edition/2012/06/29/commercial-real-estate-bringing.html?page=all"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itwire.com/cloud-computing/55878-real-estate-companies-deploy-ipads-and-the-cloud-with-surga-central"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2</a:t>
            </a:fld>
            <a:endParaRPr lang="en-US" dirty="0" smtClean="0"/>
          </a:p>
        </p:txBody>
      </p:sp>
    </p:spTree>
    <p:extLst>
      <p:ext uri="{BB962C8B-B14F-4D97-AF65-F5344CB8AC3E}">
        <p14:creationId xmlns:p14="http://schemas.microsoft.com/office/powerpoint/2010/main" val="148313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Market Line Industry Profile -  Global  Real Estate Management &amp; Development (May 2012)		</a:t>
            </a: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25</a:t>
            </a:fld>
            <a:endParaRPr lang="en-US" dirty="0" smtClean="0"/>
          </a:p>
        </p:txBody>
      </p:sp>
    </p:spTree>
    <p:extLst>
      <p:ext uri="{BB962C8B-B14F-4D97-AF65-F5344CB8AC3E}">
        <p14:creationId xmlns:p14="http://schemas.microsoft.com/office/powerpoint/2010/main" val="145226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Market Line Industry Profile -  Global  Real Estate Management &amp; Development (May 2012)		</a:t>
            </a: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26</a:t>
            </a:fld>
            <a:endParaRPr lang="en-US" dirty="0" smtClean="0"/>
          </a:p>
        </p:txBody>
      </p:sp>
    </p:spTree>
    <p:extLst>
      <p:ext uri="{BB962C8B-B14F-4D97-AF65-F5344CB8AC3E}">
        <p14:creationId xmlns:p14="http://schemas.microsoft.com/office/powerpoint/2010/main" val="284989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27</a:t>
            </a:fld>
            <a:endParaRPr lang="en-US" dirty="0" smtClean="0"/>
          </a:p>
        </p:txBody>
      </p:sp>
    </p:spTree>
    <p:extLst>
      <p:ext uri="{BB962C8B-B14F-4D97-AF65-F5344CB8AC3E}">
        <p14:creationId xmlns:p14="http://schemas.microsoft.com/office/powerpoint/2010/main" val="6329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28</a:t>
            </a:fld>
            <a:endParaRPr lang="en-US" dirty="0"/>
          </a:p>
        </p:txBody>
      </p:sp>
    </p:spTree>
    <p:extLst>
      <p:ext uri="{BB962C8B-B14F-4D97-AF65-F5344CB8AC3E}">
        <p14:creationId xmlns:p14="http://schemas.microsoft.com/office/powerpoint/2010/main" val="79044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endParaRPr lang="en-US" b="0"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29</a:t>
            </a:fld>
            <a:endParaRPr lang="en-US" dirty="0"/>
          </a:p>
        </p:txBody>
      </p:sp>
    </p:spTree>
    <p:extLst>
      <p:ext uri="{BB962C8B-B14F-4D97-AF65-F5344CB8AC3E}">
        <p14:creationId xmlns:p14="http://schemas.microsoft.com/office/powerpoint/2010/main" val="189297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endParaRPr lang="en-US" b="0"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30</a:t>
            </a:fld>
            <a:endParaRPr lang="en-US" dirty="0"/>
          </a:p>
        </p:txBody>
      </p:sp>
    </p:spTree>
    <p:extLst>
      <p:ext uri="{BB962C8B-B14F-4D97-AF65-F5344CB8AC3E}">
        <p14:creationId xmlns:p14="http://schemas.microsoft.com/office/powerpoint/2010/main" val="1316578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endParaRPr lang="en-US" b="0"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31</a:t>
            </a:fld>
            <a:endParaRPr lang="en-US" dirty="0"/>
          </a:p>
        </p:txBody>
      </p:sp>
    </p:spTree>
    <p:extLst>
      <p:ext uri="{BB962C8B-B14F-4D97-AF65-F5344CB8AC3E}">
        <p14:creationId xmlns:p14="http://schemas.microsoft.com/office/powerpoint/2010/main" val="1049622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endParaRPr lang="en-US" b="0"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32</a:t>
            </a:fld>
            <a:endParaRPr lang="en-US" dirty="0"/>
          </a:p>
        </p:txBody>
      </p:sp>
    </p:spTree>
    <p:extLst>
      <p:ext uri="{BB962C8B-B14F-4D97-AF65-F5344CB8AC3E}">
        <p14:creationId xmlns:p14="http://schemas.microsoft.com/office/powerpoint/2010/main" val="2971349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33</a:t>
            </a:fld>
            <a:endParaRPr lang="en-US" dirty="0" smtClean="0"/>
          </a:p>
        </p:txBody>
      </p:sp>
    </p:spTree>
    <p:extLst>
      <p:ext uri="{BB962C8B-B14F-4D97-AF65-F5344CB8AC3E}">
        <p14:creationId xmlns:p14="http://schemas.microsoft.com/office/powerpoint/2010/main" val="299088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IDC</a:t>
            </a:r>
            <a:r>
              <a:rPr lang="en-US" baseline="0" dirty="0" smtClean="0"/>
              <a:t> Contracts Database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34</a:t>
            </a:fld>
            <a:endParaRPr lang="en-US" dirty="0"/>
          </a:p>
        </p:txBody>
      </p:sp>
    </p:spTree>
    <p:extLst>
      <p:ext uri="{BB962C8B-B14F-4D97-AF65-F5344CB8AC3E}">
        <p14:creationId xmlns:p14="http://schemas.microsoft.com/office/powerpoint/2010/main" val="2604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3</a:t>
            </a:fld>
            <a:endParaRPr lang="en-US" dirty="0" smtClean="0"/>
          </a:p>
        </p:txBody>
      </p:sp>
    </p:spTree>
    <p:extLst>
      <p:ext uri="{BB962C8B-B14F-4D97-AF65-F5344CB8AC3E}">
        <p14:creationId xmlns:p14="http://schemas.microsoft.com/office/powerpoint/2010/main" val="6662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35</a:t>
            </a:fld>
            <a:endParaRPr lang="en-US" dirty="0" smtClean="0"/>
          </a:p>
        </p:txBody>
      </p:sp>
    </p:spTree>
    <p:extLst>
      <p:ext uri="{BB962C8B-B14F-4D97-AF65-F5344CB8AC3E}">
        <p14:creationId xmlns:p14="http://schemas.microsoft.com/office/powerpoint/2010/main" val="887629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latin typeface="Arial" charset="0"/>
              </a:rPr>
              <a:t>http://www.hingemarketing.com/blog/story/5_trends_shaping_the_future_of_accounting_marketing</a:t>
            </a:r>
            <a:r>
              <a:rPr lang="en-US" dirty="0" smtClean="0"/>
              <a:t>/</a:t>
            </a:r>
          </a:p>
          <a:p>
            <a:r>
              <a:rPr lang="en-US" dirty="0" smtClean="0"/>
              <a:t>http://www.ehtc.com/resources/news-articles/bid/88667/Five-Trends-Shaping-the-Accounting-Industry</a:t>
            </a:r>
          </a:p>
          <a:p>
            <a:r>
              <a:rPr lang="en-US" dirty="0" smtClean="0"/>
              <a:t>http://www.accountingdepartment.com/blog/improving-sales/accounting-services-industry-trends-virtual-accounting-personalized-service/</a:t>
            </a:r>
          </a:p>
          <a:p>
            <a:r>
              <a:rPr lang="en-US" dirty="0" smtClean="0"/>
              <a:t>http://www.wetfeet.com/articles/industry-overview-accounting</a:t>
            </a:r>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36</a:t>
            </a:fld>
            <a:endParaRPr lang="en-US" dirty="0"/>
          </a:p>
        </p:txBody>
      </p:sp>
    </p:spTree>
    <p:extLst>
      <p:ext uri="{BB962C8B-B14F-4D97-AF65-F5344CB8AC3E}">
        <p14:creationId xmlns:p14="http://schemas.microsoft.com/office/powerpoint/2010/main" val="4102402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http://johnocunningham.wordpress.com/2013/07/28/market-trends-that-law-firms-cant-ignore/</a:t>
            </a:r>
            <a:endParaRPr lang="en-US"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37</a:t>
            </a:fld>
            <a:endParaRPr lang="en-US" dirty="0"/>
          </a:p>
        </p:txBody>
      </p:sp>
    </p:spTree>
    <p:extLst>
      <p:ext uri="{BB962C8B-B14F-4D97-AF65-F5344CB8AC3E}">
        <p14:creationId xmlns:p14="http://schemas.microsoft.com/office/powerpoint/2010/main" val="424866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http://www.law.georgetown.edu/continuing-legal-education/executive-education/upload/2013-report.pdf</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38</a:t>
            </a:fld>
            <a:endParaRPr lang="en-US" dirty="0"/>
          </a:p>
        </p:txBody>
      </p:sp>
    </p:spTree>
    <p:extLst>
      <p:ext uri="{BB962C8B-B14F-4D97-AF65-F5344CB8AC3E}">
        <p14:creationId xmlns:p14="http://schemas.microsoft.com/office/powerpoint/2010/main" val="2636637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http://www.staffingtalk.com/staffing-industry-trends-2012-expert-predictions/</a:t>
            </a:r>
            <a:endParaRPr lang="en-US"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39</a:t>
            </a:fld>
            <a:endParaRPr lang="en-US" dirty="0"/>
          </a:p>
        </p:txBody>
      </p:sp>
    </p:spTree>
    <p:extLst>
      <p:ext uri="{BB962C8B-B14F-4D97-AF65-F5344CB8AC3E}">
        <p14:creationId xmlns:p14="http://schemas.microsoft.com/office/powerpoint/2010/main" val="2645599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http://www.aon.com/attachments/human-capital-consulting/2014-trends-in-global-employee-engagement-report.pdf</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40</a:t>
            </a:fld>
            <a:endParaRPr lang="en-US" dirty="0"/>
          </a:p>
        </p:txBody>
      </p:sp>
    </p:spTree>
    <p:extLst>
      <p:ext uri="{BB962C8B-B14F-4D97-AF65-F5344CB8AC3E}">
        <p14:creationId xmlns:p14="http://schemas.microsoft.com/office/powerpoint/2010/main" val="1232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http://www.sourceforconsulting.com/news/102</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41</a:t>
            </a:fld>
            <a:endParaRPr lang="en-US" dirty="0"/>
          </a:p>
        </p:txBody>
      </p:sp>
    </p:spTree>
    <p:extLst>
      <p:ext uri="{BB962C8B-B14F-4D97-AF65-F5344CB8AC3E}">
        <p14:creationId xmlns:p14="http://schemas.microsoft.com/office/powerpoint/2010/main" val="2358029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http://www.pwc.com/en_US/us/asset-management/real-estate/assets/pwc-emerging-trends-in-real-estate-2014.pdf</a:t>
            </a:r>
          </a:p>
          <a:p>
            <a:r>
              <a:rPr lang="en-US" dirty="0" smtClean="0"/>
              <a:t>http://www.deloitte.com/assets/Dcom-UnitedStates/Local%20Assets/Documents/FSI/us_fsi_Expectations&amp;MarketRealities2014_020614.pdf</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42</a:t>
            </a:fld>
            <a:endParaRPr lang="en-US" dirty="0"/>
          </a:p>
        </p:txBody>
      </p:sp>
    </p:spTree>
    <p:extLst>
      <p:ext uri="{BB962C8B-B14F-4D97-AF65-F5344CB8AC3E}">
        <p14:creationId xmlns:p14="http://schemas.microsoft.com/office/powerpoint/2010/main" val="526047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44</a:t>
            </a:fld>
            <a:endParaRPr lang="en-US" dirty="0" smtClean="0"/>
          </a:p>
        </p:txBody>
      </p:sp>
    </p:spTree>
    <p:extLst>
      <p:ext uri="{BB962C8B-B14F-4D97-AF65-F5344CB8AC3E}">
        <p14:creationId xmlns:p14="http://schemas.microsoft.com/office/powerpoint/2010/main" val="617004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http://changeharbour.com/index.php/2011/07/11/trends/</a:t>
            </a:r>
            <a:endParaRPr lang="en-US" dirty="0" smtClean="0"/>
          </a:p>
          <a:p>
            <a:r>
              <a:rPr lang="en-US" dirty="0" smtClean="0">
                <a:hlinkClick r:id="rId4"/>
              </a:rPr>
              <a:t>http://www.svtuition.org/2009/10/role-of-information-technology-in.html</a:t>
            </a:r>
            <a:endParaRPr lang="en-US" dirty="0" smtClean="0"/>
          </a:p>
          <a:p>
            <a:r>
              <a:rPr lang="en-US" dirty="0" smtClean="0">
                <a:hlinkClick r:id="rId5"/>
              </a:rPr>
              <a:t>http://smallbusiness.chron.com/effectiveness-information-technology-accounting-applications-2102.html</a:t>
            </a:r>
            <a:endParaRPr lang="en-US" dirty="0" smtClean="0"/>
          </a:p>
          <a:p>
            <a:r>
              <a:rPr lang="en-US" dirty="0" smtClean="0">
                <a:hlinkClick r:id="rId6"/>
              </a:rPr>
              <a:t>http://www.ehow.com/about_6300998_emerging-technology-accounting.html</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45</a:t>
            </a:fld>
            <a:endParaRPr lang="en-US" dirty="0"/>
          </a:p>
        </p:txBody>
      </p:sp>
    </p:spTree>
    <p:extLst>
      <p:ext uri="{BB962C8B-B14F-4D97-AF65-F5344CB8AC3E}">
        <p14:creationId xmlns:p14="http://schemas.microsoft.com/office/powerpoint/2010/main" val="126501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Marketline-2013</a:t>
            </a:r>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4</a:t>
            </a:fld>
            <a:endParaRPr lang="en-US" dirty="0"/>
          </a:p>
        </p:txBody>
      </p:sp>
    </p:spTree>
    <p:extLst>
      <p:ext uri="{BB962C8B-B14F-4D97-AF65-F5344CB8AC3E}">
        <p14:creationId xmlns:p14="http://schemas.microsoft.com/office/powerpoint/2010/main" val="3592704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http://www.tcs.com/resources/white_papers/Pages/Analytics-Finance-Accounting.aspx</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46</a:t>
            </a:fld>
            <a:endParaRPr lang="en-US" dirty="0"/>
          </a:p>
        </p:txBody>
      </p:sp>
    </p:spTree>
    <p:extLst>
      <p:ext uri="{BB962C8B-B14F-4D97-AF65-F5344CB8AC3E}">
        <p14:creationId xmlns:p14="http://schemas.microsoft.com/office/powerpoint/2010/main" val="891846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http://www.forbes.com/sites/ciocentral/2012/06/26/lawyers-embrace-big-data/</a:t>
            </a:r>
            <a:endParaRPr lang="en-US" dirty="0" smtClean="0"/>
          </a:p>
          <a:p>
            <a:r>
              <a:rPr lang="en-US" dirty="0" smtClean="0">
                <a:hlinkClick r:id="rId4"/>
              </a:rPr>
              <a:t>http://www.washingtonpost.com/business/capitalbusiness/law-firms-get-into-the-social-media-game/2012/02/29/gIQArYtL5R_story.html</a:t>
            </a:r>
            <a:endParaRPr lang="en-US" dirty="0" smtClean="0"/>
          </a:p>
          <a:p>
            <a:r>
              <a:rPr lang="en-US" dirty="0" smtClean="0">
                <a:hlinkClick r:id="rId5"/>
              </a:rPr>
              <a:t>http://www.tmcnet.com/channels/mobile-device-management/articles/305358-mobileirons-mobile-device-management-solution-implemented-law-firms.htm</a:t>
            </a:r>
            <a:endParaRPr lang="en-US" dirty="0" smtClean="0"/>
          </a:p>
          <a:p>
            <a:r>
              <a:rPr lang="en-US" dirty="0" smtClean="0"/>
              <a:t>http://www.information-age.com/channels/information-management/features/1307743/swift-justice.thtml</a:t>
            </a:r>
          </a:p>
          <a:p>
            <a:r>
              <a:rPr lang="en-US" dirty="0" smtClean="0"/>
              <a:t>http://www.globalservicesmedia.com/BPO/Industry-specific-Processes/Legal-Process-Outsourcing-In-The-New-Legal-Services-Landscape/23/29/11112/GS110704609796</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47</a:t>
            </a:fld>
            <a:endParaRPr lang="en-US" dirty="0"/>
          </a:p>
        </p:txBody>
      </p:sp>
    </p:spTree>
    <p:extLst>
      <p:ext uri="{BB962C8B-B14F-4D97-AF65-F5344CB8AC3E}">
        <p14:creationId xmlns:p14="http://schemas.microsoft.com/office/powerpoint/2010/main" val="2555141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http://www.altonet.co.za/index.php/news/press-releases/132-considerations-for-legal-firms-when-migrating-to-the-cloud</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48</a:t>
            </a:fld>
            <a:endParaRPr lang="en-US" dirty="0"/>
          </a:p>
        </p:txBody>
      </p:sp>
    </p:spTree>
    <p:extLst>
      <p:ext uri="{BB962C8B-B14F-4D97-AF65-F5344CB8AC3E}">
        <p14:creationId xmlns:p14="http://schemas.microsoft.com/office/powerpoint/2010/main" val="7864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http://changeharbour.com/index.php/2011/07/11/trends/</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49</a:t>
            </a:fld>
            <a:endParaRPr lang="en-US" dirty="0"/>
          </a:p>
        </p:txBody>
      </p:sp>
    </p:spTree>
    <p:extLst>
      <p:ext uri="{BB962C8B-B14F-4D97-AF65-F5344CB8AC3E}">
        <p14:creationId xmlns:p14="http://schemas.microsoft.com/office/powerpoint/2010/main" val="3160671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http://www.staffingtalk.com/staffing-industry-trends-2012-expert-predictions/</a:t>
            </a:r>
            <a:endParaRPr lang="en-US" dirty="0" smtClean="0"/>
          </a:p>
          <a:p>
            <a:r>
              <a:rPr lang="en-US" dirty="0" smtClean="0">
                <a:hlinkClick r:id="rId4"/>
              </a:rPr>
              <a:t>http://new.hirevue.com/company/news/hirevue-secures-22-million-to-modernize-and-reinvent-the-recruiting-process/</a:t>
            </a:r>
            <a:endParaRPr lang="en-US" dirty="0" smtClean="0"/>
          </a:p>
          <a:p>
            <a:r>
              <a:rPr lang="en-US" dirty="0" smtClean="0">
                <a:hlinkClick r:id="rId5"/>
              </a:rPr>
              <a:t>http://www.staffingindustry.com/Research-Publications/Blogs/Andrew-Karpie-s-Blog/Staffing-Firms-and-Technology-in-2012-Challenging-Staffing-Firms-At-Their-Own-Game</a:t>
            </a:r>
            <a:endParaRPr lang="en-US"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50</a:t>
            </a:fld>
            <a:endParaRPr lang="en-US" dirty="0"/>
          </a:p>
        </p:txBody>
      </p:sp>
    </p:spTree>
    <p:extLst>
      <p:ext uri="{BB962C8B-B14F-4D97-AF65-F5344CB8AC3E}">
        <p14:creationId xmlns:p14="http://schemas.microsoft.com/office/powerpoint/2010/main" val="1510076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http://articles.timesofindia.indiatimes.com/2013-08-12/services-apps/41376000_1_erp-implementation-hr-managers-implementation-process</a:t>
            </a:r>
            <a:endParaRPr lang="en-US" dirty="0" smtClean="0">
              <a:hlinkClick r:id="rId4"/>
            </a:endParaRPr>
          </a:p>
          <a:p>
            <a:r>
              <a:rPr lang="en-US" dirty="0" smtClean="0">
                <a:hlinkClick r:id="rId4"/>
              </a:rPr>
              <a:t>http://www.staffingindustry.com/Research-Publications/Blogs/Andrew-Karpie-s-Blog/Staffing-Firms-and-Technology-in-2012-Challenging-Staffing-Firms-At-Their-Own-Game</a:t>
            </a:r>
            <a:endParaRPr lang="en-US"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51</a:t>
            </a:fld>
            <a:endParaRPr lang="en-US" dirty="0"/>
          </a:p>
        </p:txBody>
      </p:sp>
    </p:spTree>
    <p:extLst>
      <p:ext uri="{BB962C8B-B14F-4D97-AF65-F5344CB8AC3E}">
        <p14:creationId xmlns:p14="http://schemas.microsoft.com/office/powerpoint/2010/main" val="2374060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http://mashable.com/2014/06/11/big-data-recruiting/</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52</a:t>
            </a:fld>
            <a:endParaRPr lang="en-US" dirty="0"/>
          </a:p>
        </p:txBody>
      </p:sp>
    </p:spTree>
    <p:extLst>
      <p:ext uri="{BB962C8B-B14F-4D97-AF65-F5344CB8AC3E}">
        <p14:creationId xmlns:p14="http://schemas.microsoft.com/office/powerpoint/2010/main" val="38404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hlinkClick r:id="rId3"/>
              </a:rPr>
              <a:t>http://www.bizjournals.com/seattle/print-edition/2012/06/29/commercial-real-estate-bringing.html?page=all</a:t>
            </a:r>
            <a:endParaRPr lang="en-US" dirty="0" smtClean="0"/>
          </a:p>
          <a:p>
            <a:r>
              <a:rPr lang="en-US" dirty="0" smtClean="0">
                <a:hlinkClick r:id="rId4"/>
              </a:rPr>
              <a:t>http://www.itwire.com/cloud-computing/55878-real-estate-companies-deploy-ipads-and-the-cloud-with-surga-central</a:t>
            </a:r>
            <a:endParaRPr lang="en-US" dirty="0" smtClean="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53</a:t>
            </a:fld>
            <a:endParaRPr lang="en-US" dirty="0"/>
          </a:p>
        </p:txBody>
      </p:sp>
    </p:spTree>
    <p:extLst>
      <p:ext uri="{BB962C8B-B14F-4D97-AF65-F5344CB8AC3E}">
        <p14:creationId xmlns:p14="http://schemas.microsoft.com/office/powerpoint/2010/main" val="3393520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http://en.wikipedia.org/wiki/List_of_100_largest_law_firms_by_revenue</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56</a:t>
            </a:fld>
            <a:endParaRPr lang="en-US" dirty="0"/>
          </a:p>
        </p:txBody>
      </p:sp>
    </p:spTree>
    <p:extLst>
      <p:ext uri="{BB962C8B-B14F-4D97-AF65-F5344CB8AC3E}">
        <p14:creationId xmlns:p14="http://schemas.microsoft.com/office/powerpoint/2010/main" val="219080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017C83-3D42-4147-BBFC-0DA224D2AD3D}" type="slidenum">
              <a:rPr lang="en-US" smtClean="0"/>
              <a:pPr/>
              <a:t>5</a:t>
            </a:fld>
            <a:endParaRPr lang="en-US" dirty="0"/>
          </a:p>
        </p:txBody>
      </p:sp>
    </p:spTree>
    <p:extLst>
      <p:ext uri="{BB962C8B-B14F-4D97-AF65-F5344CB8AC3E}">
        <p14:creationId xmlns:p14="http://schemas.microsoft.com/office/powerpoint/2010/main" val="273823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Marketline-2012</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9</a:t>
            </a:fld>
            <a:endParaRPr lang="en-US" dirty="0"/>
          </a:p>
        </p:txBody>
      </p:sp>
    </p:spTree>
    <p:extLst>
      <p:ext uri="{BB962C8B-B14F-4D97-AF65-F5344CB8AC3E}">
        <p14:creationId xmlns:p14="http://schemas.microsoft.com/office/powerpoint/2010/main" val="284395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Marketline-2013</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14</a:t>
            </a:fld>
            <a:endParaRPr lang="en-US" dirty="0"/>
          </a:p>
        </p:txBody>
      </p:sp>
    </p:spTree>
    <p:extLst>
      <p:ext uri="{BB962C8B-B14F-4D97-AF65-F5344CB8AC3E}">
        <p14:creationId xmlns:p14="http://schemas.microsoft.com/office/powerpoint/2010/main" val="3957417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Aug 2013 </a:t>
            </a:r>
            <a:r>
              <a:rPr lang="en-US" dirty="0" err="1" smtClean="0"/>
              <a:t>Marketline</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16</a:t>
            </a:fld>
            <a:endParaRPr lang="en-US" dirty="0"/>
          </a:p>
        </p:txBody>
      </p:sp>
    </p:spTree>
    <p:extLst>
      <p:ext uri="{BB962C8B-B14F-4D97-AF65-F5344CB8AC3E}">
        <p14:creationId xmlns:p14="http://schemas.microsoft.com/office/powerpoint/2010/main" val="8980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Marketline-2013</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19</a:t>
            </a:fld>
            <a:endParaRPr lang="en-US" dirty="0"/>
          </a:p>
        </p:txBody>
      </p:sp>
    </p:spTree>
    <p:extLst>
      <p:ext uri="{BB962C8B-B14F-4D97-AF65-F5344CB8AC3E}">
        <p14:creationId xmlns:p14="http://schemas.microsoft.com/office/powerpoint/2010/main" val="372013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Sep 13</a:t>
            </a:r>
            <a:endParaRPr lang="en-US"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22</a:t>
            </a:fld>
            <a:endParaRPr lang="en-US" dirty="0"/>
          </a:p>
        </p:txBody>
      </p:sp>
    </p:spTree>
    <p:extLst>
      <p:ext uri="{BB962C8B-B14F-4D97-AF65-F5344CB8AC3E}">
        <p14:creationId xmlns:p14="http://schemas.microsoft.com/office/powerpoint/2010/main" val="3902963867"/>
      </p:ext>
    </p:extLst>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1.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7.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 Id="rId51"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109</a:t>
                </a:r>
              </a:p>
              <a:p>
                <a:pPr fontAlgn="auto">
                  <a:spcBef>
                    <a:spcPts val="0"/>
                  </a:spcBef>
                  <a:spcAft>
                    <a:spcPts val="0"/>
                  </a:spcAft>
                  <a:defRPr/>
                </a:pPr>
                <a:r>
                  <a:rPr lang="en-US" sz="1200" dirty="0"/>
                  <a:t>207</a:t>
                </a:r>
              </a:p>
              <a:p>
                <a:pPr fontAlgn="auto">
                  <a:spcBef>
                    <a:spcPts val="0"/>
                  </a:spcBef>
                  <a:spcAft>
                    <a:spcPts val="0"/>
                  </a:spcAft>
                  <a:defRPr/>
                </a:pPr>
                <a:r>
                  <a:rPr lang="en-US" sz="1200" dirty="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dk2"/>
                    </a:solidFill>
                  </a:rPr>
                  <a:t>255</a:t>
                </a:r>
              </a:p>
              <a:p>
                <a:pPr fontAlgn="auto">
                  <a:spcBef>
                    <a:spcPts val="0"/>
                  </a:spcBef>
                  <a:spcAft>
                    <a:spcPts val="0"/>
                  </a:spcAft>
                  <a:defRPr/>
                </a:pPr>
                <a:r>
                  <a:rPr lang="en-US" sz="1200" dirty="0">
                    <a:solidFill>
                      <a:schemeClr val="dk2"/>
                    </a:solidFill>
                  </a:rPr>
                  <a:t>255</a:t>
                </a:r>
              </a:p>
              <a:p>
                <a:pPr fontAlgn="auto">
                  <a:spcBef>
                    <a:spcPts val="0"/>
                  </a:spcBef>
                  <a:spcAft>
                    <a:spcPts val="0"/>
                  </a:spcAft>
                  <a:defRPr/>
                </a:pPr>
                <a:r>
                  <a:rPr lang="en-US" sz="1200" dirty="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131</a:t>
                </a:r>
              </a:p>
              <a:p>
                <a:pPr fontAlgn="auto">
                  <a:spcBef>
                    <a:spcPts val="0"/>
                  </a:spcBef>
                  <a:spcAft>
                    <a:spcPts val="0"/>
                  </a:spcAft>
                  <a:defRPr/>
                </a:pPr>
                <a:r>
                  <a:rPr lang="en-US" sz="1200" dirty="0"/>
                  <a:t>56</a:t>
                </a:r>
              </a:p>
              <a:p>
                <a:pPr fontAlgn="auto">
                  <a:spcBef>
                    <a:spcPts val="0"/>
                  </a:spcBef>
                  <a:spcAft>
                    <a:spcPts val="0"/>
                  </a:spcAft>
                  <a:defRPr/>
                </a:pPr>
                <a:r>
                  <a:rPr lang="en-US" sz="1200" dirty="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0</a:t>
                </a:r>
              </a:p>
              <a:p>
                <a:pPr fontAlgn="auto">
                  <a:spcBef>
                    <a:spcPts val="0"/>
                  </a:spcBef>
                  <a:spcAft>
                    <a:spcPts val="0"/>
                  </a:spcAft>
                  <a:defRPr/>
                </a:pPr>
                <a:r>
                  <a:rPr lang="en-US" sz="1200" dirty="0"/>
                  <a:t>99</a:t>
                </a:r>
              </a:p>
              <a:p>
                <a:pPr fontAlgn="auto">
                  <a:spcBef>
                    <a:spcPts val="0"/>
                  </a:spcBef>
                  <a:spcAft>
                    <a:spcPts val="0"/>
                  </a:spcAft>
                  <a:defRPr/>
                </a:pPr>
                <a:r>
                  <a:rPr lang="en-US" sz="1200" dirty="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85</a:t>
                </a:r>
              </a:p>
              <a:p>
                <a:pPr fontAlgn="auto">
                  <a:spcBef>
                    <a:spcPts val="0"/>
                  </a:spcBef>
                  <a:spcAft>
                    <a:spcPts val="0"/>
                  </a:spcAft>
                  <a:defRPr/>
                </a:pPr>
                <a:r>
                  <a:rPr lang="en-US" sz="1200" dirty="0"/>
                  <a:t>165</a:t>
                </a:r>
              </a:p>
              <a:p>
                <a:pPr fontAlgn="auto">
                  <a:spcBef>
                    <a:spcPts val="0"/>
                  </a:spcBef>
                  <a:spcAft>
                    <a:spcPts val="0"/>
                  </a:spcAft>
                  <a:defRPr/>
                </a:pPr>
                <a:r>
                  <a:rPr lang="en-US" sz="1200" dirty="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214</a:t>
                </a:r>
              </a:p>
              <a:p>
                <a:pPr fontAlgn="auto">
                  <a:spcBef>
                    <a:spcPts val="0"/>
                  </a:spcBef>
                  <a:spcAft>
                    <a:spcPts val="0"/>
                  </a:spcAft>
                  <a:defRPr/>
                </a:pPr>
                <a:r>
                  <a:rPr lang="en-US" sz="1200" dirty="0"/>
                  <a:t>73</a:t>
                </a:r>
              </a:p>
              <a:p>
                <a:pPr fontAlgn="auto">
                  <a:spcBef>
                    <a:spcPts val="0"/>
                  </a:spcBef>
                  <a:spcAft>
                    <a:spcPts val="0"/>
                  </a:spcAft>
                  <a:defRPr/>
                </a:pPr>
                <a:r>
                  <a:rPr lang="en-US" sz="1200" dirty="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185</a:t>
                </a:r>
              </a:p>
              <a:p>
                <a:pPr fontAlgn="auto">
                  <a:spcBef>
                    <a:spcPts val="0"/>
                  </a:spcBef>
                  <a:spcAft>
                    <a:spcPts val="0"/>
                  </a:spcAft>
                  <a:defRPr/>
                </a:pPr>
                <a:r>
                  <a:rPr lang="en-US" sz="1200" dirty="0"/>
                  <a:t>175</a:t>
                </a:r>
              </a:p>
              <a:p>
                <a:pPr fontAlgn="auto">
                  <a:spcBef>
                    <a:spcPts val="0"/>
                  </a:spcBef>
                  <a:spcAft>
                    <a:spcPts val="0"/>
                  </a:spcAft>
                  <a:defRPr/>
                </a:pPr>
                <a:r>
                  <a:rPr lang="en-US" sz="1200" dirty="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151</a:t>
                </a:r>
              </a:p>
              <a:p>
                <a:pPr fontAlgn="auto">
                  <a:spcBef>
                    <a:spcPts val="0"/>
                  </a:spcBef>
                  <a:spcAft>
                    <a:spcPts val="0"/>
                  </a:spcAft>
                  <a:defRPr/>
                </a:pPr>
                <a:r>
                  <a:rPr lang="en-US" sz="1200" dirty="0"/>
                  <a:t>75</a:t>
                </a:r>
              </a:p>
              <a:p>
                <a:pPr fontAlgn="auto">
                  <a:spcBef>
                    <a:spcPts val="0"/>
                  </a:spcBef>
                  <a:spcAft>
                    <a:spcPts val="0"/>
                  </a:spcAft>
                  <a:defRPr/>
                </a:pPr>
                <a:r>
                  <a:rPr lang="en-US" sz="1200" dirty="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193</a:t>
                </a:r>
              </a:p>
              <a:p>
                <a:pPr fontAlgn="auto">
                  <a:spcBef>
                    <a:spcPts val="0"/>
                  </a:spcBef>
                  <a:spcAft>
                    <a:spcPts val="0"/>
                  </a:spcAft>
                  <a:defRPr/>
                </a:pPr>
                <a:r>
                  <a:rPr lang="en-US" sz="1200" dirty="0"/>
                  <a:t>187</a:t>
                </a:r>
              </a:p>
              <a:p>
                <a:pPr fontAlgn="auto">
                  <a:spcBef>
                    <a:spcPts val="0"/>
                  </a:spcBef>
                  <a:spcAft>
                    <a:spcPts val="0"/>
                  </a:spcAft>
                  <a:defRPr/>
                </a:pPr>
                <a:r>
                  <a:rPr lang="en-US" sz="1200" dirty="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221</a:t>
                </a:r>
              </a:p>
              <a:p>
                <a:pPr fontAlgn="auto">
                  <a:spcBef>
                    <a:spcPts val="0"/>
                  </a:spcBef>
                  <a:spcAft>
                    <a:spcPts val="0"/>
                  </a:spcAft>
                  <a:defRPr/>
                </a:pPr>
                <a:r>
                  <a:rPr lang="en-US" sz="1200" dirty="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255</a:t>
                </a:r>
              </a:p>
              <a:p>
                <a:pPr fontAlgn="auto">
                  <a:spcBef>
                    <a:spcPts val="0"/>
                  </a:spcBef>
                  <a:spcAft>
                    <a:spcPts val="0"/>
                  </a:spcAft>
                  <a:defRPr/>
                </a:pPr>
                <a:r>
                  <a:rPr lang="en-US" sz="1200" dirty="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236</a:t>
                </a:r>
              </a:p>
              <a:p>
                <a:pPr fontAlgn="auto">
                  <a:spcBef>
                    <a:spcPts val="0"/>
                  </a:spcBef>
                  <a:spcAft>
                    <a:spcPts val="0"/>
                  </a:spcAft>
                  <a:defRPr/>
                </a:pPr>
                <a:r>
                  <a:rPr lang="en-US" sz="1200" dirty="0"/>
                  <a:t>137</a:t>
                </a:r>
              </a:p>
              <a:p>
                <a:pPr fontAlgn="auto">
                  <a:spcBef>
                    <a:spcPts val="0"/>
                  </a:spcBef>
                  <a:spcAft>
                    <a:spcPts val="0"/>
                  </a:spcAft>
                  <a:defRPr/>
                </a:pPr>
                <a:r>
                  <a:rPr lang="en-US" sz="1200" dirty="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127</a:t>
                </a:r>
              </a:p>
              <a:p>
                <a:pPr fontAlgn="auto">
                  <a:spcBef>
                    <a:spcPts val="0"/>
                  </a:spcBef>
                  <a:spcAft>
                    <a:spcPts val="0"/>
                  </a:spcAft>
                  <a:defRPr/>
                </a:pPr>
                <a:r>
                  <a:rPr lang="en-US" sz="1200" dirty="0"/>
                  <a:t>175</a:t>
                </a:r>
              </a:p>
              <a:p>
                <a:pPr fontAlgn="auto">
                  <a:spcBef>
                    <a:spcPts val="0"/>
                  </a:spcBef>
                  <a:spcAft>
                    <a:spcPts val="0"/>
                  </a:spcAft>
                  <a:defRPr/>
                </a:pPr>
                <a:r>
                  <a:rPr lang="en-US" sz="1200" dirty="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203</a:t>
                </a:r>
              </a:p>
              <a:p>
                <a:pPr fontAlgn="auto">
                  <a:spcBef>
                    <a:spcPts val="0"/>
                  </a:spcBef>
                  <a:spcAft>
                    <a:spcPts val="0"/>
                  </a:spcAft>
                  <a:defRPr/>
                </a:pPr>
                <a:r>
                  <a:rPr lang="en-US" sz="1200" dirty="0"/>
                  <a:t>215</a:t>
                </a:r>
              </a:p>
              <a:p>
                <a:pPr fontAlgn="auto">
                  <a:spcBef>
                    <a:spcPts val="0"/>
                  </a:spcBef>
                  <a:spcAft>
                    <a:spcPts val="0"/>
                  </a:spcAft>
                  <a:defRPr/>
                </a:pPr>
                <a:r>
                  <a:rPr lang="en-US" sz="1200" dirty="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dk2"/>
                    </a:solidFill>
                  </a:rPr>
                  <a:t>179</a:t>
                </a:r>
              </a:p>
              <a:p>
                <a:pPr fontAlgn="auto">
                  <a:spcBef>
                    <a:spcPts val="0"/>
                  </a:spcBef>
                  <a:spcAft>
                    <a:spcPts val="0"/>
                  </a:spcAft>
                  <a:defRPr/>
                </a:pPr>
                <a:r>
                  <a:rPr lang="en-US" sz="1200" dirty="0">
                    <a:solidFill>
                      <a:schemeClr val="dk2"/>
                    </a:solidFill>
                  </a:rPr>
                  <a:t>149</a:t>
                </a:r>
              </a:p>
              <a:p>
                <a:pPr fontAlgn="auto">
                  <a:spcBef>
                    <a:spcPts val="0"/>
                  </a:spcBef>
                  <a:spcAft>
                    <a:spcPts val="0"/>
                  </a:spcAft>
                  <a:defRPr/>
                </a:pPr>
                <a:r>
                  <a:rPr lang="en-US" sz="1200" dirty="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212</a:t>
                </a:r>
              </a:p>
              <a:p>
                <a:pPr fontAlgn="auto">
                  <a:spcBef>
                    <a:spcPts val="0"/>
                  </a:spcBef>
                  <a:spcAft>
                    <a:spcPts val="0"/>
                  </a:spcAft>
                  <a:defRPr/>
                </a:pPr>
                <a:r>
                  <a:rPr lang="en-US" sz="1200" dirty="0"/>
                  <a:t>195</a:t>
                </a:r>
              </a:p>
              <a:p>
                <a:pPr fontAlgn="auto">
                  <a:spcBef>
                    <a:spcPts val="0"/>
                  </a:spcBef>
                  <a:spcAft>
                    <a:spcPts val="0"/>
                  </a:spcAft>
                  <a:defRPr/>
                </a:pPr>
                <a:r>
                  <a:rPr lang="en-US" sz="1200" dirty="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242</a:t>
                </a:r>
              </a:p>
              <a:p>
                <a:pPr fontAlgn="auto">
                  <a:spcBef>
                    <a:spcPts val="0"/>
                  </a:spcBef>
                  <a:spcAft>
                    <a:spcPts val="0"/>
                  </a:spcAft>
                  <a:defRPr/>
                </a:pPr>
                <a:r>
                  <a:rPr lang="en-US" sz="1200" dirty="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249</a:t>
                </a:r>
              </a:p>
              <a:p>
                <a:pPr fontAlgn="auto">
                  <a:spcBef>
                    <a:spcPts val="0"/>
                  </a:spcBef>
                  <a:spcAft>
                    <a:spcPts val="0"/>
                  </a:spcAft>
                  <a:defRPr/>
                </a:pPr>
                <a:r>
                  <a:rPr lang="en-US" sz="1200" dirty="0"/>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229</a:t>
                </a:r>
              </a:p>
              <a:p>
                <a:pPr fontAlgn="auto">
                  <a:spcBef>
                    <a:spcPts val="0"/>
                  </a:spcBef>
                  <a:spcAft>
                    <a:spcPts val="0"/>
                  </a:spcAft>
                  <a:defRPr/>
                </a:pPr>
                <a:r>
                  <a:rPr lang="en-US" sz="1200" dirty="0"/>
                  <a:t>205</a:t>
                </a:r>
              </a:p>
              <a:p>
                <a:pPr fontAlgn="auto">
                  <a:spcBef>
                    <a:spcPts val="0"/>
                  </a:spcBef>
                  <a:spcAft>
                    <a:spcPts val="0"/>
                  </a:spcAft>
                  <a:defRPr/>
                </a:pPr>
                <a:r>
                  <a:rPr lang="en-US" sz="1200" dirty="0"/>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248</a:t>
                </a:r>
              </a:p>
              <a:p>
                <a:pPr fontAlgn="auto">
                  <a:spcBef>
                    <a:spcPts val="0"/>
                  </a:spcBef>
                  <a:spcAft>
                    <a:spcPts val="0"/>
                  </a:spcAft>
                  <a:defRPr/>
                </a:pPr>
                <a:r>
                  <a:rPr lang="en-US" sz="1200" dirty="0"/>
                  <a:t>241</a:t>
                </a:r>
              </a:p>
              <a:p>
                <a:pPr fontAlgn="auto">
                  <a:spcBef>
                    <a:spcPts val="0"/>
                  </a:spcBef>
                  <a:spcAft>
                    <a:spcPts val="0"/>
                  </a:spcAft>
                  <a:defRPr/>
                </a:pPr>
                <a:r>
                  <a:rPr lang="en-US" sz="1200" dirty="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rgbClr val="7FAFDD"/>
                    </a:solidFill>
                  </a:rPr>
                  <a:t>180</a:t>
                </a:r>
              </a:p>
              <a:p>
                <a:pPr fontAlgn="auto">
                  <a:spcBef>
                    <a:spcPts val="0"/>
                  </a:spcBef>
                  <a:spcAft>
                    <a:spcPts val="0"/>
                  </a:spcAft>
                  <a:defRPr/>
                </a:pPr>
                <a:r>
                  <a:rPr lang="en-US" sz="1200" dirty="0">
                    <a:solidFill>
                      <a:srgbClr val="7FAFDD"/>
                    </a:solidFill>
                  </a:rPr>
                  <a:t>213</a:t>
                </a:r>
              </a:p>
              <a:p>
                <a:pPr fontAlgn="auto">
                  <a:spcBef>
                    <a:spcPts val="0"/>
                  </a:spcBef>
                  <a:spcAft>
                    <a:spcPts val="0"/>
                  </a:spcAft>
                  <a:defRPr/>
                </a:pPr>
                <a:r>
                  <a:rPr lang="en-US" sz="120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214</a:t>
                </a:r>
              </a:p>
              <a:p>
                <a:pPr fontAlgn="auto">
                  <a:spcBef>
                    <a:spcPts val="0"/>
                  </a:spcBef>
                  <a:spcAft>
                    <a:spcPts val="0"/>
                  </a:spcAft>
                  <a:defRPr/>
                </a:pPr>
                <a:r>
                  <a:rPr lang="en-US" sz="1200" dirty="0"/>
                  <a:t>231</a:t>
                </a:r>
              </a:p>
              <a:p>
                <a:pPr fontAlgn="auto">
                  <a:spcBef>
                    <a:spcPts val="0"/>
                  </a:spcBef>
                  <a:spcAft>
                    <a:spcPts val="0"/>
                  </a:spcAft>
                  <a:defRPr/>
                </a:pPr>
                <a:r>
                  <a:rPr lang="en-US" sz="1200" dirty="0"/>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241</a:t>
                </a:r>
              </a:p>
              <a:p>
                <a:pPr fontAlgn="auto">
                  <a:spcBef>
                    <a:spcPts val="0"/>
                  </a:spcBef>
                  <a:spcAft>
                    <a:spcPts val="0"/>
                  </a:spcAft>
                  <a:defRPr/>
                </a:pPr>
                <a:r>
                  <a:rPr lang="en-US" sz="1200" dirty="0"/>
                  <a:t>240</a:t>
                </a:r>
              </a:p>
              <a:p>
                <a:pPr fontAlgn="auto">
                  <a:spcBef>
                    <a:spcPts val="0"/>
                  </a:spcBef>
                  <a:spcAft>
                    <a:spcPts val="0"/>
                  </a:spcAft>
                  <a:defRPr/>
                </a:pPr>
                <a:r>
                  <a:rPr lang="en-US" sz="1200" dirty="0"/>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251</a:t>
                </a:r>
              </a:p>
              <a:p>
                <a:pPr fontAlgn="auto">
                  <a:spcBef>
                    <a:spcPts val="0"/>
                  </a:spcBef>
                  <a:spcAft>
                    <a:spcPts val="0"/>
                  </a:spcAft>
                  <a:defRPr/>
                </a:pPr>
                <a:r>
                  <a:rPr lang="en-US" sz="1200" dirty="0"/>
                  <a:t>251</a:t>
                </a:r>
              </a:p>
              <a:p>
                <a:pPr fontAlgn="auto">
                  <a:spcBef>
                    <a:spcPts val="0"/>
                  </a:spcBef>
                  <a:spcAft>
                    <a:spcPts val="0"/>
                  </a:spcAft>
                  <a:defRPr/>
                </a:pPr>
                <a:r>
                  <a:rPr lang="en-US" sz="1200" dirty="0"/>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cs typeface="+mn-cs"/>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cs typeface="+mn-cs"/>
                </a:rPr>
                <a:t>Title and Content</a:t>
              </a:r>
            </a:p>
          </p:txBody>
        </p:sp>
      </p:grpSp>
      <p:pic>
        <p:nvPicPr>
          <p:cNvPr id="56" name="Picture 4"/>
          <p:cNvPicPr>
            <a:picLocks noChangeAspect="1" noChangeArrowheads="1"/>
          </p:cNvPicPr>
          <p:nvPr userDrawn="1"/>
        </p:nvPicPr>
        <p:blipFill>
          <a:blip r:embed="rId51"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4E4DEE2-847E-4EB3-9689-FDC905FECB8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r>
              <a:rPr lang="en-US" dirty="0"/>
              <a:t>- </a:t>
            </a:r>
            <a:fld id="{594F4129-ED24-4138-9DC0-3DDD55A99250}" type="slidenum">
              <a:rPr lang="en-US"/>
              <a:pPr>
                <a:defRPr/>
              </a:pPr>
              <a:t>‹#›</a:t>
            </a:fld>
            <a:r>
              <a:rPr lang="en-US" dirty="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742F88C6-FAD0-4964-8156-830FCCFB636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109</a:t>
                </a:r>
              </a:p>
              <a:p>
                <a:pPr fontAlgn="auto">
                  <a:spcBef>
                    <a:spcPts val="0"/>
                  </a:spcBef>
                  <a:spcAft>
                    <a:spcPts val="0"/>
                  </a:spcAft>
                  <a:defRPr/>
                </a:pPr>
                <a:r>
                  <a:rPr lang="en-US" sz="1200" dirty="0"/>
                  <a:t>207</a:t>
                </a:r>
              </a:p>
              <a:p>
                <a:pPr fontAlgn="auto">
                  <a:spcBef>
                    <a:spcPts val="0"/>
                  </a:spcBef>
                  <a:spcAft>
                    <a:spcPts val="0"/>
                  </a:spcAft>
                  <a:defRPr/>
                </a:pPr>
                <a:r>
                  <a:rPr lang="en-US" sz="1200" dirty="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dk2"/>
                    </a:solidFill>
                  </a:rPr>
                  <a:t>255</a:t>
                </a:r>
              </a:p>
              <a:p>
                <a:pPr fontAlgn="auto">
                  <a:spcBef>
                    <a:spcPts val="0"/>
                  </a:spcBef>
                  <a:spcAft>
                    <a:spcPts val="0"/>
                  </a:spcAft>
                  <a:defRPr/>
                </a:pPr>
                <a:r>
                  <a:rPr lang="en-US" sz="1200" dirty="0">
                    <a:solidFill>
                      <a:schemeClr val="dk2"/>
                    </a:solidFill>
                  </a:rPr>
                  <a:t>255</a:t>
                </a:r>
              </a:p>
              <a:p>
                <a:pPr fontAlgn="auto">
                  <a:spcBef>
                    <a:spcPts val="0"/>
                  </a:spcBef>
                  <a:spcAft>
                    <a:spcPts val="0"/>
                  </a:spcAft>
                  <a:defRPr/>
                </a:pPr>
                <a:r>
                  <a:rPr lang="en-US" sz="1200" dirty="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131</a:t>
                </a:r>
              </a:p>
              <a:p>
                <a:pPr fontAlgn="auto">
                  <a:spcBef>
                    <a:spcPts val="0"/>
                  </a:spcBef>
                  <a:spcAft>
                    <a:spcPts val="0"/>
                  </a:spcAft>
                  <a:defRPr/>
                </a:pPr>
                <a:r>
                  <a:rPr lang="en-US" sz="1200" dirty="0"/>
                  <a:t>56</a:t>
                </a:r>
              </a:p>
              <a:p>
                <a:pPr fontAlgn="auto">
                  <a:spcBef>
                    <a:spcPts val="0"/>
                  </a:spcBef>
                  <a:spcAft>
                    <a:spcPts val="0"/>
                  </a:spcAft>
                  <a:defRPr/>
                </a:pPr>
                <a:r>
                  <a:rPr lang="en-US" sz="1200" dirty="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0</a:t>
                </a:r>
              </a:p>
              <a:p>
                <a:pPr fontAlgn="auto">
                  <a:spcBef>
                    <a:spcPts val="0"/>
                  </a:spcBef>
                  <a:spcAft>
                    <a:spcPts val="0"/>
                  </a:spcAft>
                  <a:defRPr/>
                </a:pPr>
                <a:r>
                  <a:rPr lang="en-US" sz="1200" dirty="0"/>
                  <a:t>99</a:t>
                </a:r>
              </a:p>
              <a:p>
                <a:pPr fontAlgn="auto">
                  <a:spcBef>
                    <a:spcPts val="0"/>
                  </a:spcBef>
                  <a:spcAft>
                    <a:spcPts val="0"/>
                  </a:spcAft>
                  <a:defRPr/>
                </a:pPr>
                <a:r>
                  <a:rPr lang="en-US" sz="1200" dirty="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85</a:t>
                </a:r>
              </a:p>
              <a:p>
                <a:pPr fontAlgn="auto">
                  <a:spcBef>
                    <a:spcPts val="0"/>
                  </a:spcBef>
                  <a:spcAft>
                    <a:spcPts val="0"/>
                  </a:spcAft>
                  <a:defRPr/>
                </a:pPr>
                <a:r>
                  <a:rPr lang="en-US" sz="1200" dirty="0"/>
                  <a:t>165</a:t>
                </a:r>
              </a:p>
              <a:p>
                <a:pPr fontAlgn="auto">
                  <a:spcBef>
                    <a:spcPts val="0"/>
                  </a:spcBef>
                  <a:spcAft>
                    <a:spcPts val="0"/>
                  </a:spcAft>
                  <a:defRPr/>
                </a:pPr>
                <a:r>
                  <a:rPr lang="en-US" sz="1200" dirty="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214</a:t>
                </a:r>
              </a:p>
              <a:p>
                <a:pPr fontAlgn="auto">
                  <a:spcBef>
                    <a:spcPts val="0"/>
                  </a:spcBef>
                  <a:spcAft>
                    <a:spcPts val="0"/>
                  </a:spcAft>
                  <a:defRPr/>
                </a:pPr>
                <a:r>
                  <a:rPr lang="en-US" sz="1200" dirty="0"/>
                  <a:t>73</a:t>
                </a:r>
              </a:p>
              <a:p>
                <a:pPr fontAlgn="auto">
                  <a:spcBef>
                    <a:spcPts val="0"/>
                  </a:spcBef>
                  <a:spcAft>
                    <a:spcPts val="0"/>
                  </a:spcAft>
                  <a:defRPr/>
                </a:pPr>
                <a:r>
                  <a:rPr lang="en-US" sz="1200" dirty="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185</a:t>
                </a:r>
              </a:p>
              <a:p>
                <a:pPr fontAlgn="auto">
                  <a:spcBef>
                    <a:spcPts val="0"/>
                  </a:spcBef>
                  <a:spcAft>
                    <a:spcPts val="0"/>
                  </a:spcAft>
                  <a:defRPr/>
                </a:pPr>
                <a:r>
                  <a:rPr lang="en-US" sz="1200" dirty="0"/>
                  <a:t>175</a:t>
                </a:r>
              </a:p>
              <a:p>
                <a:pPr fontAlgn="auto">
                  <a:spcBef>
                    <a:spcPts val="0"/>
                  </a:spcBef>
                  <a:spcAft>
                    <a:spcPts val="0"/>
                  </a:spcAft>
                  <a:defRPr/>
                </a:pPr>
                <a:r>
                  <a:rPr lang="en-US" sz="1200" dirty="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151</a:t>
                </a:r>
              </a:p>
              <a:p>
                <a:pPr fontAlgn="auto">
                  <a:spcBef>
                    <a:spcPts val="0"/>
                  </a:spcBef>
                  <a:spcAft>
                    <a:spcPts val="0"/>
                  </a:spcAft>
                  <a:defRPr/>
                </a:pPr>
                <a:r>
                  <a:rPr lang="en-US" sz="1200" dirty="0"/>
                  <a:t>75</a:t>
                </a:r>
              </a:p>
              <a:p>
                <a:pPr fontAlgn="auto">
                  <a:spcBef>
                    <a:spcPts val="0"/>
                  </a:spcBef>
                  <a:spcAft>
                    <a:spcPts val="0"/>
                  </a:spcAft>
                  <a:defRPr/>
                </a:pPr>
                <a:r>
                  <a:rPr lang="en-US" sz="1200" dirty="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193</a:t>
                </a:r>
              </a:p>
              <a:p>
                <a:pPr fontAlgn="auto">
                  <a:spcBef>
                    <a:spcPts val="0"/>
                  </a:spcBef>
                  <a:spcAft>
                    <a:spcPts val="0"/>
                  </a:spcAft>
                  <a:defRPr/>
                </a:pPr>
                <a:r>
                  <a:rPr lang="en-US" sz="1200" dirty="0"/>
                  <a:t>187</a:t>
                </a:r>
              </a:p>
              <a:p>
                <a:pPr fontAlgn="auto">
                  <a:spcBef>
                    <a:spcPts val="0"/>
                  </a:spcBef>
                  <a:spcAft>
                    <a:spcPts val="0"/>
                  </a:spcAft>
                  <a:defRPr/>
                </a:pPr>
                <a:r>
                  <a:rPr lang="en-US" sz="1200" dirty="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221</a:t>
                </a:r>
              </a:p>
              <a:p>
                <a:pPr fontAlgn="auto">
                  <a:spcBef>
                    <a:spcPts val="0"/>
                  </a:spcBef>
                  <a:spcAft>
                    <a:spcPts val="0"/>
                  </a:spcAft>
                  <a:defRPr/>
                </a:pPr>
                <a:r>
                  <a:rPr lang="en-US" sz="1200" dirty="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255</a:t>
                </a:r>
              </a:p>
              <a:p>
                <a:pPr fontAlgn="auto">
                  <a:spcBef>
                    <a:spcPts val="0"/>
                  </a:spcBef>
                  <a:spcAft>
                    <a:spcPts val="0"/>
                  </a:spcAft>
                  <a:defRPr/>
                </a:pPr>
                <a:r>
                  <a:rPr lang="en-US" sz="1200" dirty="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236</a:t>
                </a:r>
              </a:p>
              <a:p>
                <a:pPr fontAlgn="auto">
                  <a:spcBef>
                    <a:spcPts val="0"/>
                  </a:spcBef>
                  <a:spcAft>
                    <a:spcPts val="0"/>
                  </a:spcAft>
                  <a:defRPr/>
                </a:pPr>
                <a:r>
                  <a:rPr lang="en-US" sz="1200" dirty="0"/>
                  <a:t>137</a:t>
                </a:r>
              </a:p>
              <a:p>
                <a:pPr fontAlgn="auto">
                  <a:spcBef>
                    <a:spcPts val="0"/>
                  </a:spcBef>
                  <a:spcAft>
                    <a:spcPts val="0"/>
                  </a:spcAft>
                  <a:defRPr/>
                </a:pPr>
                <a:r>
                  <a:rPr lang="en-US" sz="1200" dirty="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127</a:t>
                </a:r>
              </a:p>
              <a:p>
                <a:pPr fontAlgn="auto">
                  <a:spcBef>
                    <a:spcPts val="0"/>
                  </a:spcBef>
                  <a:spcAft>
                    <a:spcPts val="0"/>
                  </a:spcAft>
                  <a:defRPr/>
                </a:pPr>
                <a:r>
                  <a:rPr lang="en-US" sz="1200" dirty="0"/>
                  <a:t>175</a:t>
                </a:r>
              </a:p>
              <a:p>
                <a:pPr fontAlgn="auto">
                  <a:spcBef>
                    <a:spcPts val="0"/>
                  </a:spcBef>
                  <a:spcAft>
                    <a:spcPts val="0"/>
                  </a:spcAft>
                  <a:defRPr/>
                </a:pPr>
                <a:r>
                  <a:rPr lang="en-US" sz="1200" dirty="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203</a:t>
                </a:r>
              </a:p>
              <a:p>
                <a:pPr fontAlgn="auto">
                  <a:spcBef>
                    <a:spcPts val="0"/>
                  </a:spcBef>
                  <a:spcAft>
                    <a:spcPts val="0"/>
                  </a:spcAft>
                  <a:defRPr/>
                </a:pPr>
                <a:r>
                  <a:rPr lang="en-US" sz="1200" dirty="0"/>
                  <a:t>215</a:t>
                </a:r>
              </a:p>
              <a:p>
                <a:pPr fontAlgn="auto">
                  <a:spcBef>
                    <a:spcPts val="0"/>
                  </a:spcBef>
                  <a:spcAft>
                    <a:spcPts val="0"/>
                  </a:spcAft>
                  <a:defRPr/>
                </a:pPr>
                <a:r>
                  <a:rPr lang="en-US" sz="1200" dirty="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dk2"/>
                    </a:solidFill>
                  </a:rPr>
                  <a:t>179</a:t>
                </a:r>
              </a:p>
              <a:p>
                <a:pPr fontAlgn="auto">
                  <a:spcBef>
                    <a:spcPts val="0"/>
                  </a:spcBef>
                  <a:spcAft>
                    <a:spcPts val="0"/>
                  </a:spcAft>
                  <a:defRPr/>
                </a:pPr>
                <a:r>
                  <a:rPr lang="en-US" sz="1200" dirty="0">
                    <a:solidFill>
                      <a:schemeClr val="dk2"/>
                    </a:solidFill>
                  </a:rPr>
                  <a:t>149</a:t>
                </a:r>
              </a:p>
              <a:p>
                <a:pPr fontAlgn="auto">
                  <a:spcBef>
                    <a:spcPts val="0"/>
                  </a:spcBef>
                  <a:spcAft>
                    <a:spcPts val="0"/>
                  </a:spcAft>
                  <a:defRPr/>
                </a:pPr>
                <a:r>
                  <a:rPr lang="en-US" sz="1200" dirty="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212</a:t>
                </a:r>
              </a:p>
              <a:p>
                <a:pPr fontAlgn="auto">
                  <a:spcBef>
                    <a:spcPts val="0"/>
                  </a:spcBef>
                  <a:spcAft>
                    <a:spcPts val="0"/>
                  </a:spcAft>
                  <a:defRPr/>
                </a:pPr>
                <a:r>
                  <a:rPr lang="en-US" sz="1200" dirty="0"/>
                  <a:t>195</a:t>
                </a:r>
              </a:p>
              <a:p>
                <a:pPr fontAlgn="auto">
                  <a:spcBef>
                    <a:spcPts val="0"/>
                  </a:spcBef>
                  <a:spcAft>
                    <a:spcPts val="0"/>
                  </a:spcAft>
                  <a:defRPr/>
                </a:pPr>
                <a:r>
                  <a:rPr lang="en-US" sz="1200" dirty="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242</a:t>
                </a:r>
              </a:p>
              <a:p>
                <a:pPr fontAlgn="auto">
                  <a:spcBef>
                    <a:spcPts val="0"/>
                  </a:spcBef>
                  <a:spcAft>
                    <a:spcPts val="0"/>
                  </a:spcAft>
                  <a:defRPr/>
                </a:pPr>
                <a:r>
                  <a:rPr lang="en-US" sz="1200" dirty="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255</a:t>
                </a:r>
              </a:p>
              <a:p>
                <a:pPr fontAlgn="auto">
                  <a:spcBef>
                    <a:spcPts val="0"/>
                  </a:spcBef>
                  <a:spcAft>
                    <a:spcPts val="0"/>
                  </a:spcAft>
                  <a:defRPr/>
                </a:pPr>
                <a:r>
                  <a:rPr lang="en-US" sz="1200" dirty="0"/>
                  <a:t>249</a:t>
                </a:r>
              </a:p>
              <a:p>
                <a:pPr fontAlgn="auto">
                  <a:spcBef>
                    <a:spcPts val="0"/>
                  </a:spcBef>
                  <a:spcAft>
                    <a:spcPts val="0"/>
                  </a:spcAft>
                  <a:defRPr/>
                </a:pPr>
                <a:r>
                  <a:rPr lang="en-US" sz="1200" dirty="0"/>
                  <a:t>213</a:t>
                </a: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229</a:t>
                </a:r>
              </a:p>
              <a:p>
                <a:pPr fontAlgn="auto">
                  <a:spcBef>
                    <a:spcPts val="0"/>
                  </a:spcBef>
                  <a:spcAft>
                    <a:spcPts val="0"/>
                  </a:spcAft>
                  <a:defRPr/>
                </a:pPr>
                <a:r>
                  <a:rPr lang="en-US" sz="1200" dirty="0"/>
                  <a:t>205</a:t>
                </a:r>
              </a:p>
              <a:p>
                <a:pPr fontAlgn="auto">
                  <a:spcBef>
                    <a:spcPts val="0"/>
                  </a:spcBef>
                  <a:spcAft>
                    <a:spcPts val="0"/>
                  </a:spcAft>
                  <a:defRPr/>
                </a:pPr>
                <a:r>
                  <a:rPr lang="en-US" sz="1200" dirty="0"/>
                  <a:t>186</a:t>
                </a: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248</a:t>
                </a:r>
              </a:p>
              <a:p>
                <a:pPr fontAlgn="auto">
                  <a:spcBef>
                    <a:spcPts val="0"/>
                  </a:spcBef>
                  <a:spcAft>
                    <a:spcPts val="0"/>
                  </a:spcAft>
                  <a:defRPr/>
                </a:pPr>
                <a:r>
                  <a:rPr lang="en-US" sz="1200" dirty="0"/>
                  <a:t>241</a:t>
                </a:r>
              </a:p>
              <a:p>
                <a:pPr fontAlgn="auto">
                  <a:spcBef>
                    <a:spcPts val="0"/>
                  </a:spcBef>
                  <a:spcAft>
                    <a:spcPts val="0"/>
                  </a:spcAft>
                  <a:defRPr/>
                </a:pPr>
                <a:r>
                  <a:rPr lang="en-US" sz="1200" dirty="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rgbClr val="7FAFDD"/>
                    </a:solidFill>
                  </a:rPr>
                  <a:t>180</a:t>
                </a:r>
              </a:p>
              <a:p>
                <a:pPr fontAlgn="auto">
                  <a:spcBef>
                    <a:spcPts val="0"/>
                  </a:spcBef>
                  <a:spcAft>
                    <a:spcPts val="0"/>
                  </a:spcAft>
                  <a:defRPr/>
                </a:pPr>
                <a:r>
                  <a:rPr lang="en-US" sz="1200" dirty="0">
                    <a:solidFill>
                      <a:srgbClr val="7FAFDD"/>
                    </a:solidFill>
                  </a:rPr>
                  <a:t>213</a:t>
                </a:r>
              </a:p>
              <a:p>
                <a:pPr fontAlgn="auto">
                  <a:spcBef>
                    <a:spcPts val="0"/>
                  </a:spcBef>
                  <a:spcAft>
                    <a:spcPts val="0"/>
                  </a:spcAft>
                  <a:defRPr/>
                </a:pPr>
                <a:r>
                  <a:rPr lang="en-US" sz="1200" dirty="0">
                    <a:solidFill>
                      <a:srgbClr val="7FAFDD"/>
                    </a:solidFill>
                  </a:rPr>
                  <a:t>154</a:t>
                </a: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214</a:t>
                </a:r>
              </a:p>
              <a:p>
                <a:pPr fontAlgn="auto">
                  <a:spcBef>
                    <a:spcPts val="0"/>
                  </a:spcBef>
                  <a:spcAft>
                    <a:spcPts val="0"/>
                  </a:spcAft>
                  <a:defRPr/>
                </a:pPr>
                <a:r>
                  <a:rPr lang="en-US" sz="1200" dirty="0"/>
                  <a:t>231</a:t>
                </a:r>
              </a:p>
              <a:p>
                <a:pPr fontAlgn="auto">
                  <a:spcBef>
                    <a:spcPts val="0"/>
                  </a:spcBef>
                  <a:spcAft>
                    <a:spcPts val="0"/>
                  </a:spcAft>
                  <a:defRPr/>
                </a:pPr>
                <a:r>
                  <a:rPr lang="en-US" sz="1200" dirty="0"/>
                  <a:t>200</a:t>
                </a: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241</a:t>
                </a:r>
              </a:p>
              <a:p>
                <a:pPr fontAlgn="auto">
                  <a:spcBef>
                    <a:spcPts val="0"/>
                  </a:spcBef>
                  <a:spcAft>
                    <a:spcPts val="0"/>
                  </a:spcAft>
                  <a:defRPr/>
                </a:pPr>
                <a:r>
                  <a:rPr lang="en-US" sz="1200" dirty="0"/>
                  <a:t>240</a:t>
                </a:r>
              </a:p>
              <a:p>
                <a:pPr fontAlgn="auto">
                  <a:spcBef>
                    <a:spcPts val="0"/>
                  </a:spcBef>
                  <a:spcAft>
                    <a:spcPts val="0"/>
                  </a:spcAft>
                  <a:defRPr/>
                </a:pPr>
                <a:r>
                  <a:rPr lang="en-US" sz="1200" dirty="0"/>
                  <a:t>202</a:t>
                </a: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t>251</a:t>
                </a:r>
              </a:p>
              <a:p>
                <a:pPr fontAlgn="auto">
                  <a:spcBef>
                    <a:spcPts val="0"/>
                  </a:spcBef>
                  <a:spcAft>
                    <a:spcPts val="0"/>
                  </a:spcAft>
                  <a:defRPr/>
                </a:pPr>
                <a:r>
                  <a:rPr lang="en-US" sz="1200" dirty="0"/>
                  <a:t>251</a:t>
                </a:r>
              </a:p>
              <a:p>
                <a:pPr fontAlgn="auto">
                  <a:spcBef>
                    <a:spcPts val="0"/>
                  </a:spcBef>
                  <a:spcAft>
                    <a:spcPts val="0"/>
                  </a:spcAft>
                  <a:defRPr/>
                </a:pPr>
                <a:r>
                  <a:rPr lang="en-US" sz="1200" dirty="0"/>
                  <a:t>241</a:t>
                </a: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8.xml"/><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5" cstate="print"/>
          <a:srcRect l="19376" t="20410" r="5469" b="9375"/>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59AD754-DF78-4932-96CB-3B521E28E267}" type="slidenum">
              <a:rPr lang="en-US"/>
              <a:pPr>
                <a:defRPr/>
              </a:pPr>
              <a:t>‹#›</a:t>
            </a:fld>
            <a:endParaRPr lang="en-US" dirty="0"/>
          </a:p>
        </p:txBody>
      </p:sp>
      <p:pic>
        <p:nvPicPr>
          <p:cNvPr id="1030" name="Picture 15" descr="Corporate Research Logo"/>
          <p:cNvPicPr>
            <a:picLocks noChangeAspect="1" noChangeArrowheads="1"/>
          </p:cNvPicPr>
          <p:nvPr/>
        </p:nvPicPr>
        <p:blipFill>
          <a:blip r:embed="rId6"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724" r:id="rId2"/>
    <p:sldLayoutId id="2147483738"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3" cstate="print"/>
          <a:srcRect l="19609" t="20410" r="5469" b="9277"/>
          <a:stretch>
            <a:fillRect/>
          </a:stretch>
        </p:blipFill>
        <p:spPr bwMode="auto">
          <a:xfrm>
            <a:off x="0" y="0"/>
            <a:ext cx="9134475" cy="6858000"/>
          </a:xfrm>
          <a:prstGeom prst="rect">
            <a:avLst/>
          </a:prstGeom>
          <a:noFill/>
          <a:ln w="9525">
            <a:noFill/>
            <a:miter lim="800000"/>
            <a:headEnd/>
            <a:tailEnd/>
          </a:ln>
        </p:spPr>
      </p:pic>
      <p:pic>
        <p:nvPicPr>
          <p:cNvPr id="2051"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2052"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25"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l="19609" t="20410" r="5391" b="8757"/>
          <a:stretch>
            <a:fillRect/>
          </a:stretch>
        </p:blipFill>
        <p:spPr bwMode="auto">
          <a:xfrm>
            <a:off x="0" y="0"/>
            <a:ext cx="9144000" cy="69088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cstate="print"/>
          <a:srcRect l="19531" t="20410" r="5391" b="9375"/>
          <a:stretch>
            <a:fillRect/>
          </a:stretch>
        </p:blipFill>
        <p:spPr bwMode="auto">
          <a:xfrm>
            <a:off x="-9525" y="0"/>
            <a:ext cx="9153525" cy="6848475"/>
          </a:xfrm>
          <a:prstGeom prst="rect">
            <a:avLst/>
          </a:prstGeom>
          <a:noFill/>
          <a:ln w="9525">
            <a:noFill/>
            <a:miter lim="800000"/>
            <a:headEnd/>
            <a:tailEnd/>
          </a:ln>
        </p:spPr>
      </p:pic>
      <p:pic>
        <p:nvPicPr>
          <p:cNvPr id="4099"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4100"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27"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cstate="print"/>
          <a:srcRect l="19609" t="20410" r="5391" b="9277"/>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3729"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l="19609" t="20410" r="5469" b="9277"/>
          <a:stretch>
            <a:fillRect/>
          </a:stretch>
        </p:blipFill>
        <p:spPr bwMode="auto">
          <a:xfrm>
            <a:off x="0" y="0"/>
            <a:ext cx="9134475" cy="68580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31"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5" cstate="print"/>
          <a:srcRect l="19376" t="20410" r="5469" b="9375"/>
          <a:stretch>
            <a:fillRect/>
          </a:stretch>
        </p:blipFill>
        <p:spPr bwMode="auto">
          <a:xfrm>
            <a:off x="-28575" y="0"/>
            <a:ext cx="9163050" cy="6848475"/>
          </a:xfrm>
          <a:prstGeom prst="rect">
            <a:avLst/>
          </a:prstGeom>
          <a:noFill/>
          <a:ln w="9525">
            <a:noFill/>
            <a:miter lim="800000"/>
            <a:headEnd/>
            <a:tailEnd/>
          </a:ln>
        </p:spPr>
      </p:pic>
      <p:sp>
        <p:nvSpPr>
          <p:cNvPr id="2051"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5DAA8C4-C40B-4227-94DD-CCC257F584CB}" type="slidenum">
              <a:rPr lang="en-US"/>
              <a:pPr>
                <a:defRPr/>
              </a:pPr>
              <a:t>‹#›</a:t>
            </a:fld>
            <a:endParaRPr lang="en-US" dirty="0"/>
          </a:p>
        </p:txBody>
      </p:sp>
      <p:pic>
        <p:nvPicPr>
          <p:cNvPr id="2054" name="Picture 15" descr="Corporate Research Logo"/>
          <p:cNvPicPr>
            <a:picLocks noChangeAspect="1" noChangeArrowheads="1"/>
          </p:cNvPicPr>
          <p:nvPr/>
        </p:nvPicPr>
        <p:blipFill>
          <a:blip r:embed="rId6"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2.xml"/><Relationship Id="rId7" Type="http://schemas.openxmlformats.org/officeDocument/2006/relationships/slide" Target="slide3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7.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13" Type="http://schemas.openxmlformats.org/officeDocument/2006/relationships/oleObject" Target="../embeddings/oleObject4.bin"/><Relationship Id="rId18" Type="http://schemas.openxmlformats.org/officeDocument/2006/relationships/image" Target="../media/image39.wmf"/><Relationship Id="rId3" Type="http://schemas.openxmlformats.org/officeDocument/2006/relationships/notesSlide" Target="../notesSlides/notesSlide19.xml"/><Relationship Id="rId7" Type="http://schemas.openxmlformats.org/officeDocument/2006/relationships/oleObject" Target="../embeddings/oleObject2.bin"/><Relationship Id="rId12" Type="http://schemas.openxmlformats.org/officeDocument/2006/relationships/image" Target="../media/image37.wmf"/><Relationship Id="rId17" Type="http://schemas.openxmlformats.org/officeDocument/2006/relationships/oleObject" Target="../embeddings/Microsoft_Excel_97-2003_Worksheet5.xls"/><Relationship Id="rId2" Type="http://schemas.openxmlformats.org/officeDocument/2006/relationships/slideLayout" Target="../slideLayouts/slideLayout2.xml"/><Relationship Id="rId16" Type="http://schemas.openxmlformats.org/officeDocument/2006/relationships/oleObject" Target="../embeddings/oleObject5.bin"/><Relationship Id="rId1" Type="http://schemas.openxmlformats.org/officeDocument/2006/relationships/vmlDrawing" Target="../drawings/vmlDrawing1.vml"/><Relationship Id="rId6" Type="http://schemas.openxmlformats.org/officeDocument/2006/relationships/image" Target="../media/image35.wmf"/><Relationship Id="rId11" Type="http://schemas.openxmlformats.org/officeDocument/2006/relationships/oleObject" Target="../embeddings/Microsoft_Excel_97-2003_Worksheet3.xls"/><Relationship Id="rId5" Type="http://schemas.openxmlformats.org/officeDocument/2006/relationships/oleObject" Target="../embeddings/Microsoft_Excel_97-2003_Worksheet1.xls"/><Relationship Id="rId15" Type="http://schemas.openxmlformats.org/officeDocument/2006/relationships/image" Target="../media/image38.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36.wmf"/><Relationship Id="rId14" Type="http://schemas.openxmlformats.org/officeDocument/2006/relationships/oleObject" Target="../embeddings/Microsoft_Excel_97-2003_Worksheet4.xls"/></Relationships>
</file>

<file path=ppt/slides/_rels/slide3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063" y="3444875"/>
            <a:ext cx="8420100" cy="685800"/>
          </a:xfrm>
        </p:spPr>
        <p:txBody>
          <a:bodyPr rtlCol="0">
            <a:normAutofit/>
          </a:bodyPr>
          <a:lstStyle/>
          <a:p>
            <a:pPr eaLnBrk="1" fontAlgn="auto" hangingPunct="1">
              <a:spcBef>
                <a:spcPts val="0"/>
              </a:spcBef>
              <a:spcAft>
                <a:spcPts val="0"/>
              </a:spcAft>
              <a:defRPr/>
            </a:pPr>
            <a:r>
              <a:rPr lang="en-US" sz="3000" b="1" dirty="0" smtClean="0"/>
              <a:t>Global Professional Services Industry MI</a:t>
            </a:r>
            <a:endParaRPr dirty="0"/>
          </a:p>
        </p:txBody>
      </p:sp>
      <p:sp>
        <p:nvSpPr>
          <p:cNvPr id="4" name="Subtitle 2"/>
          <p:cNvSpPr>
            <a:spLocks noGrp="1"/>
          </p:cNvSpPr>
          <p:nvPr>
            <p:ph type="subTitle" idx="1"/>
          </p:nvPr>
        </p:nvSpPr>
        <p:spPr>
          <a:xfrm>
            <a:off x="361950" y="4133850"/>
            <a:ext cx="8439150" cy="1352550"/>
          </a:xfrm>
        </p:spPr>
        <p:txBody>
          <a:bodyPr>
            <a:normAutofit fontScale="47500" lnSpcReduction="20000"/>
          </a:bodyPr>
          <a:lstStyle/>
          <a:p>
            <a:pPr>
              <a:buClr>
                <a:srgbClr val="4E84C4"/>
              </a:buClr>
              <a:defRPr/>
            </a:pPr>
            <a:r>
              <a:rPr sz="2900" b="1" dirty="0" smtClean="0">
                <a:solidFill>
                  <a:schemeClr val="bg1"/>
                </a:solidFill>
              </a:rPr>
              <a:t>Corporate Research Desk</a:t>
            </a:r>
          </a:p>
          <a:p>
            <a:pPr>
              <a:buClr>
                <a:srgbClr val="4E84C4"/>
              </a:buClr>
              <a:defRPr/>
            </a:pPr>
            <a:endParaRPr lang="en-US" sz="2900" b="1" dirty="0" smtClean="0">
              <a:solidFill>
                <a:schemeClr val="bg1"/>
              </a:solidFill>
            </a:endParaRPr>
          </a:p>
          <a:p>
            <a:pPr>
              <a:buClr>
                <a:srgbClr val="4E84C4"/>
              </a:buClr>
              <a:defRPr/>
            </a:pPr>
            <a:r>
              <a:rPr lang="en-US" sz="2900" b="1" dirty="0" smtClean="0">
                <a:solidFill>
                  <a:schemeClr val="bg1"/>
                </a:solidFill>
              </a:rPr>
              <a:t>TCS Internal</a:t>
            </a:r>
            <a:endParaRPr sz="2900" b="1" dirty="0" smtClean="0">
              <a:solidFill>
                <a:schemeClr val="bg1"/>
              </a:solidFill>
            </a:endParaRPr>
          </a:p>
          <a:p>
            <a:pPr>
              <a:buClr>
                <a:srgbClr val="4E84C4"/>
              </a:buClr>
              <a:defRPr/>
            </a:pPr>
            <a:endParaRPr sz="6200" dirty="0" smtClean="0">
              <a:solidFill>
                <a:schemeClr val="bg1"/>
              </a:solidFill>
            </a:endParaRPr>
          </a:p>
          <a:p>
            <a:pPr>
              <a:buClr>
                <a:srgbClr val="4E84C4"/>
              </a:buClr>
              <a:defRPr/>
            </a:pPr>
            <a:r>
              <a:rPr sz="2600" dirty="0" smtClean="0">
                <a:solidFill>
                  <a:schemeClr val="bg1"/>
                </a:solidFill>
              </a:rPr>
              <a:t>November, 2014</a:t>
            </a:r>
          </a:p>
          <a:p>
            <a:pPr eaLnBrk="1" hangingPunct="1">
              <a:defRPr/>
            </a:pPr>
            <a:endParaRPr dirty="0" smtClean="0">
              <a:latin typeface="Myriad Pro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5989" y="76200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Forecast</a:t>
            </a:r>
            <a:endParaRPr lang="en-IN" sz="1400" b="1" dirty="0"/>
          </a:p>
        </p:txBody>
      </p:sp>
      <p:sp>
        <p:nvSpPr>
          <p:cNvPr id="9"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Legal</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10" name="Table 9"/>
          <p:cNvGraphicFramePr>
            <a:graphicFrameLocks noGrp="1"/>
          </p:cNvGraphicFramePr>
          <p:nvPr/>
        </p:nvGraphicFramePr>
        <p:xfrm>
          <a:off x="3124200" y="1981200"/>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610.4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3.3%</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631.8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654.1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686.9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717.7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750.9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2013-18</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4.2%</a:t>
                      </a:r>
                      <a:endParaRPr lang="en-US" sz="1200" b="1" i="0" u="none" strike="noStrike" dirty="0">
                        <a:solidFill>
                          <a:schemeClr val="tx1"/>
                        </a:solidFill>
                        <a:latin typeface="Calibri"/>
                      </a:endParaRPr>
                    </a:p>
                  </a:txBody>
                  <a:tcPr marL="0" marR="0" marT="0" marB="0" anchor="ctr"/>
                </a:tc>
              </a:tr>
            </a:tbl>
          </a:graphicData>
        </a:graphic>
      </p:graphicFrame>
      <p:pic>
        <p:nvPicPr>
          <p:cNvPr id="118785" name="Picture 1"/>
          <p:cNvPicPr>
            <a:picLocks noChangeAspect="1" noChangeArrowheads="1"/>
          </p:cNvPicPr>
          <p:nvPr/>
        </p:nvPicPr>
        <p:blipFill>
          <a:blip r:embed="rId2" cstate="print"/>
          <a:srcRect/>
          <a:stretch>
            <a:fillRect/>
          </a:stretch>
        </p:blipFill>
        <p:spPr bwMode="auto">
          <a:xfrm>
            <a:off x="2590800" y="3581400"/>
            <a:ext cx="5124450" cy="2695575"/>
          </a:xfrm>
          <a:prstGeom prst="rect">
            <a:avLst/>
          </a:prstGeom>
          <a:noFill/>
          <a:ln w="9525">
            <a:noFill/>
            <a:miter lim="800000"/>
            <a:headEnd/>
            <a:tailEnd/>
          </a:ln>
        </p:spPr>
      </p:pic>
      <p:sp>
        <p:nvSpPr>
          <p:cNvPr id="11" name="Rectangle 10"/>
          <p:cNvSpPr/>
          <p:nvPr/>
        </p:nvSpPr>
        <p:spPr>
          <a:xfrm>
            <a:off x="122256" y="1122904"/>
            <a:ext cx="89916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t>The performance of the market is forecast to accelerate, with an anticipated CAGR of 4.2% for the five-year period 2013 - 2018, which is expected to drive the market to a value of $750.9bn by the end of 2018. Comparatively, the European and Asia-Pacific markets will grow with CAGRs of 3.6% and 7% respectively, over the same period, to reach respective values of $220.2bn and $112.9bn in 2018.</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5317" y="741904"/>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a:t>
            </a:r>
            <a:endParaRPr lang="en-IN" sz="1400" b="1" dirty="0"/>
          </a:p>
        </p:txBody>
      </p:sp>
      <p:sp>
        <p:nvSpPr>
          <p:cNvPr id="4" name="Rounded Rectangle 3"/>
          <p:cNvSpPr/>
          <p:nvPr/>
        </p:nvSpPr>
        <p:spPr>
          <a:xfrm>
            <a:off x="37708" y="3592814"/>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Forecast</a:t>
            </a:r>
            <a:endParaRPr lang="en-IN" sz="1400" b="1" dirty="0"/>
          </a:p>
        </p:txBody>
      </p:sp>
      <p:sp>
        <p:nvSpPr>
          <p:cNvPr id="11"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dirty="0" smtClean="0">
                <a:solidFill>
                  <a:srgbClr val="FFFFFF"/>
                </a:solidFill>
                <a:latin typeface="Myriad Pro"/>
                <a:ea typeface="+mj-ea"/>
                <a:cs typeface="+mj-cs"/>
              </a:rPr>
              <a:t>US </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Legal</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12" name="Table 11"/>
          <p:cNvGraphicFramePr>
            <a:graphicFrameLocks noGrp="1"/>
          </p:cNvGraphicFramePr>
          <p:nvPr/>
        </p:nvGraphicFramePr>
        <p:xfrm>
          <a:off x="152400" y="1752600"/>
          <a:ext cx="2769484" cy="1460146"/>
        </p:xfrm>
        <a:graphic>
          <a:graphicData uri="http://schemas.openxmlformats.org/drawingml/2006/table">
            <a:tbl>
              <a:tblPr firstRow="1" bandRow="1">
                <a:tableStyleId>{5940675A-B579-460E-94D1-54222C63F5DA}</a:tableStyleId>
              </a:tblPr>
              <a:tblGrid>
                <a:gridCol w="871710"/>
                <a:gridCol w="948887"/>
                <a:gridCol w="948887"/>
              </a:tblGrid>
              <a:tr h="239485">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43588">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260.5</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28600">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263.4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246.2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(6.5%)</a:t>
                      </a:r>
                      <a:endParaRPr lang="en-US" sz="1200" b="1" i="0" u="none" strike="noStrike" dirty="0">
                        <a:solidFill>
                          <a:srgbClr val="000000"/>
                        </a:solidFill>
                        <a:latin typeface="Calibri"/>
                      </a:endParaRPr>
                    </a:p>
                  </a:txBody>
                  <a:tcPr marL="0" marR="0" marT="0" marB="0" anchor="ctr"/>
                </a:tc>
              </a:tr>
              <a:tr h="198120">
                <a:tc>
                  <a:txBody>
                    <a:bodyPr/>
                    <a:lstStyle/>
                    <a:p>
                      <a:pPr algn="ctr" fontAlgn="ctr"/>
                      <a:r>
                        <a:rPr lang="en-US" sz="1200" b="1" i="0" u="none" strike="noStrike" dirty="0" smtClean="0">
                          <a:solidFill>
                            <a:srgbClr val="000000"/>
                          </a:solidFill>
                          <a:latin typeface="Calibri"/>
                        </a:rPr>
                        <a:t>2012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270.4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9.8%</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chemeClr val="tx2">
                              <a:lumMod val="60000"/>
                              <a:lumOff val="40000"/>
                            </a:schemeClr>
                          </a:solidFill>
                          <a:latin typeface="Calibri"/>
                        </a:rPr>
                        <a:t>2013</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275.8</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2.0%</a:t>
                      </a:r>
                      <a:endParaRPr lang="en-US" sz="1200" b="1" i="0" u="none" strike="noStrike" dirty="0">
                        <a:solidFill>
                          <a:schemeClr val="tx2">
                            <a:lumMod val="60000"/>
                            <a:lumOff val="40000"/>
                          </a:schemeClr>
                        </a:solidFill>
                        <a:latin typeface="Calibri"/>
                      </a:endParaRPr>
                    </a:p>
                  </a:txBody>
                  <a:tcPr marL="0" marR="0" marT="0" marB="0" anchor="ctr"/>
                </a:tc>
              </a:tr>
              <a:tr h="1845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1.4%</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graphicFrame>
        <p:nvGraphicFramePr>
          <p:cNvPr id="13" name="Table 12"/>
          <p:cNvGraphicFramePr>
            <a:graphicFrameLocks noGrp="1"/>
          </p:cNvGraphicFramePr>
          <p:nvPr/>
        </p:nvGraphicFramePr>
        <p:xfrm>
          <a:off x="304800" y="4648200"/>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275.8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2.0%</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281.7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290.9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3.3%</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300.8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311.1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321.9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2013-18</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a:t>
                      </a:r>
                      <a:endParaRPr lang="en-US" sz="1200" b="1" i="0" u="none" strike="noStrike" dirty="0">
                        <a:solidFill>
                          <a:schemeClr val="tx1"/>
                        </a:solidFill>
                        <a:latin typeface="Calibri"/>
                      </a:endParaRPr>
                    </a:p>
                  </a:txBody>
                  <a:tcPr marL="0" marR="0" marT="0" marB="0" anchor="ctr"/>
                </a:tc>
              </a:tr>
            </a:tbl>
          </a:graphicData>
        </a:graphic>
      </p:graphicFrame>
      <p:pic>
        <p:nvPicPr>
          <p:cNvPr id="117761" name="Picture 1"/>
          <p:cNvPicPr>
            <a:picLocks noChangeAspect="1" noChangeArrowheads="1"/>
          </p:cNvPicPr>
          <p:nvPr/>
        </p:nvPicPr>
        <p:blipFill>
          <a:blip r:embed="rId2" cstate="print"/>
          <a:srcRect/>
          <a:stretch>
            <a:fillRect/>
          </a:stretch>
        </p:blipFill>
        <p:spPr bwMode="auto">
          <a:xfrm>
            <a:off x="4280609" y="4407872"/>
            <a:ext cx="4572000" cy="2362200"/>
          </a:xfrm>
          <a:prstGeom prst="rect">
            <a:avLst/>
          </a:prstGeom>
          <a:noFill/>
          <a:ln w="9525">
            <a:noFill/>
            <a:miter lim="800000"/>
            <a:headEnd/>
            <a:tailEnd/>
          </a:ln>
        </p:spPr>
      </p:pic>
      <p:sp>
        <p:nvSpPr>
          <p:cNvPr id="14" name="Rectangle 13"/>
          <p:cNvSpPr/>
          <p:nvPr/>
        </p:nvSpPr>
        <p:spPr>
          <a:xfrm>
            <a:off x="82064" y="1092760"/>
            <a:ext cx="8991600" cy="355040"/>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r>
              <a:rPr lang="en-US" sz="1000" dirty="0" smtClean="0"/>
              <a:t>The US legal services market had total revenues of $275.8bn in 2013, representing a compound annual growth rate  (CAGR) of 1.4% between 2009 and 2013. $80.4bn in 2013.</a:t>
            </a:r>
            <a:endParaRPr lang="en-US" sz="1000" dirty="0"/>
          </a:p>
        </p:txBody>
      </p:sp>
      <p:sp>
        <p:nvSpPr>
          <p:cNvPr id="15" name="Rectangle 14"/>
          <p:cNvSpPr/>
          <p:nvPr/>
        </p:nvSpPr>
        <p:spPr>
          <a:xfrm>
            <a:off x="72016" y="3944779"/>
            <a:ext cx="89916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dirty="0" smtClean="0"/>
              <a:t>The performance of the market is forecast to accelerate, with an anticipated CAGR of 3.1% for the five-year period 2013 - 2018, which is expected to drive the market to a value of $321.9bn by the end of 2018.</a:t>
            </a:r>
            <a:endParaRPr lang="en-US" sz="1000" dirty="0"/>
          </a:p>
        </p:txBody>
      </p:sp>
      <p:pic>
        <p:nvPicPr>
          <p:cNvPr id="117762" name="Picture 2"/>
          <p:cNvPicPr>
            <a:picLocks noChangeAspect="1" noChangeArrowheads="1"/>
          </p:cNvPicPr>
          <p:nvPr/>
        </p:nvPicPr>
        <p:blipFill>
          <a:blip r:embed="rId3" cstate="print"/>
          <a:srcRect/>
          <a:stretch>
            <a:fillRect/>
          </a:stretch>
        </p:blipFill>
        <p:spPr bwMode="auto">
          <a:xfrm>
            <a:off x="4343400" y="1493856"/>
            <a:ext cx="4429125" cy="2067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5317" y="741904"/>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a:t>
            </a:r>
            <a:endParaRPr lang="en-IN" sz="1400" b="1" dirty="0"/>
          </a:p>
        </p:txBody>
      </p:sp>
      <p:sp>
        <p:nvSpPr>
          <p:cNvPr id="3" name="Rounded Rectangle 2"/>
          <p:cNvSpPr/>
          <p:nvPr/>
        </p:nvSpPr>
        <p:spPr>
          <a:xfrm>
            <a:off x="37708" y="3610435"/>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Forecast</a:t>
            </a:r>
            <a:endParaRPr lang="en-IN" sz="1400" b="1" dirty="0"/>
          </a:p>
        </p:txBody>
      </p:sp>
      <p:sp>
        <p:nvSpPr>
          <p:cNvPr id="4"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noProof="0" dirty="0" smtClean="0">
                <a:solidFill>
                  <a:srgbClr val="FFFFFF"/>
                </a:solidFill>
                <a:latin typeface="Myriad Pro"/>
                <a:ea typeface="+mj-ea"/>
                <a:cs typeface="+mj-cs"/>
              </a:rPr>
              <a:t>Europe</a:t>
            </a:r>
            <a:r>
              <a:rPr lang="en-US" sz="2000" b="1" dirty="0" smtClean="0">
                <a:solidFill>
                  <a:srgbClr val="FFFFFF"/>
                </a:solidFill>
                <a:latin typeface="Myriad Pro"/>
                <a:ea typeface="+mj-ea"/>
                <a:cs typeface="+mj-cs"/>
              </a:rPr>
              <a:t> </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Legal</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5" name="Table 4"/>
          <p:cNvGraphicFramePr>
            <a:graphicFrameLocks noGrp="1"/>
          </p:cNvGraphicFramePr>
          <p:nvPr/>
        </p:nvGraphicFramePr>
        <p:xfrm>
          <a:off x="152400" y="1752600"/>
          <a:ext cx="2057400" cy="1460146"/>
        </p:xfrm>
        <a:graphic>
          <a:graphicData uri="http://schemas.openxmlformats.org/drawingml/2006/table">
            <a:tbl>
              <a:tblPr firstRow="1" bandRow="1">
                <a:tableStyleId>{5940675A-B579-460E-94D1-54222C63F5DA}</a:tableStyleId>
              </a:tblPr>
              <a:tblGrid>
                <a:gridCol w="647578"/>
                <a:gridCol w="704911"/>
                <a:gridCol w="704911"/>
              </a:tblGrid>
              <a:tr h="239485">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43588">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162.9</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28600">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170.2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4.5%</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176.2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3.5%</a:t>
                      </a:r>
                      <a:endParaRPr lang="en-US" sz="1200" b="1" i="0" u="none" strike="noStrike" dirty="0">
                        <a:solidFill>
                          <a:srgbClr val="000000"/>
                        </a:solidFill>
                        <a:latin typeface="Calibri"/>
                      </a:endParaRPr>
                    </a:p>
                  </a:txBody>
                  <a:tcPr marL="0" marR="0" marT="0" marB="0" anchor="ctr"/>
                </a:tc>
              </a:tr>
              <a:tr h="198120">
                <a:tc>
                  <a:txBody>
                    <a:bodyPr/>
                    <a:lstStyle/>
                    <a:p>
                      <a:pPr algn="ctr" fontAlgn="ctr"/>
                      <a:r>
                        <a:rPr lang="en-US" sz="1200" b="1" i="0" u="none" strike="noStrike" dirty="0" smtClean="0">
                          <a:solidFill>
                            <a:srgbClr val="000000"/>
                          </a:solidFill>
                          <a:latin typeface="Calibri"/>
                        </a:rPr>
                        <a:t>2012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178.0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chemeClr val="tx2">
                              <a:lumMod val="60000"/>
                              <a:lumOff val="40000"/>
                            </a:schemeClr>
                          </a:solidFill>
                          <a:latin typeface="Calibri"/>
                        </a:rPr>
                        <a:t>2013</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184.5</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3.6%</a:t>
                      </a:r>
                      <a:endParaRPr lang="en-US" sz="1200" b="1" i="0" u="none" strike="noStrike" dirty="0">
                        <a:solidFill>
                          <a:schemeClr val="tx2">
                            <a:lumMod val="60000"/>
                            <a:lumOff val="40000"/>
                          </a:schemeClr>
                        </a:solidFill>
                        <a:latin typeface="Calibri"/>
                      </a:endParaRPr>
                    </a:p>
                  </a:txBody>
                  <a:tcPr marL="0" marR="0" marT="0" marB="0" anchor="ctr"/>
                </a:tc>
              </a:tr>
              <a:tr h="1845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3.2%</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graphicFrame>
        <p:nvGraphicFramePr>
          <p:cNvPr id="6" name="Table 5"/>
          <p:cNvGraphicFramePr>
            <a:graphicFrameLocks noGrp="1"/>
          </p:cNvGraphicFramePr>
          <p:nvPr/>
        </p:nvGraphicFramePr>
        <p:xfrm>
          <a:off x="304800" y="4689216"/>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184.5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190.2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196.8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204.0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211.8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3.8%</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220.2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3.9%</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2013-18</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3.6%</a:t>
                      </a:r>
                      <a:endParaRPr lang="en-US" sz="1200" b="1" i="0" u="none" strike="noStrike" dirty="0">
                        <a:solidFill>
                          <a:schemeClr val="tx1"/>
                        </a:solidFill>
                        <a:latin typeface="Calibri"/>
                      </a:endParaRPr>
                    </a:p>
                  </a:txBody>
                  <a:tcPr marL="0" marR="0" marT="0" marB="0" anchor="ctr"/>
                </a:tc>
              </a:tr>
            </a:tbl>
          </a:graphicData>
        </a:graphic>
      </p:graphicFrame>
      <p:sp>
        <p:nvSpPr>
          <p:cNvPr id="7" name="Rectangle 6"/>
          <p:cNvSpPr/>
          <p:nvPr/>
        </p:nvSpPr>
        <p:spPr>
          <a:xfrm>
            <a:off x="122256" y="1092760"/>
            <a:ext cx="8991600" cy="543448"/>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r>
              <a:rPr lang="en-US" sz="1000" dirty="0" smtClean="0"/>
              <a:t>The European legal services market had total revenues of $184.5bn in 2013, representing a compound annual growth rate (CAGR) of 3.2% between 2009 and 2013. In comparison, the German and UK markets grew with CAGRs of 2.3% and 4.7% respectively, over the same period, to reach respective values of $26.0bn and $45.8bn in 2013.</a:t>
            </a:r>
            <a:endParaRPr lang="en-US" sz="1000" dirty="0"/>
          </a:p>
        </p:txBody>
      </p:sp>
      <p:sp>
        <p:nvSpPr>
          <p:cNvPr id="8" name="Rectangle 7"/>
          <p:cNvSpPr/>
          <p:nvPr/>
        </p:nvSpPr>
        <p:spPr>
          <a:xfrm>
            <a:off x="72016" y="3954827"/>
            <a:ext cx="8991600"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dirty="0" smtClean="0"/>
              <a:t>The performance of the market is forecast to accelerate, with an anticipated CAGR of 3.6% for the five-year period 2013 - 2018, which is expected to drive the market to a value of $220.2bn by the end of 2018. Comparatively, the German and UK markets will grow with CAGRs of 4% and 3% respectively, over the same period, to reach respective values of $31.6bn and $53.0bn in 2018</a:t>
            </a:r>
            <a:endParaRPr lang="en-US" sz="1000" dirty="0"/>
          </a:p>
        </p:txBody>
      </p:sp>
      <p:graphicFrame>
        <p:nvGraphicFramePr>
          <p:cNvPr id="9" name="Table 8"/>
          <p:cNvGraphicFramePr>
            <a:graphicFrameLocks noGrp="1"/>
          </p:cNvGraphicFramePr>
          <p:nvPr/>
        </p:nvGraphicFramePr>
        <p:xfrm>
          <a:off x="2362200" y="1752600"/>
          <a:ext cx="2438400" cy="1428651"/>
        </p:xfrm>
        <a:graphic>
          <a:graphicData uri="http://schemas.openxmlformats.org/drawingml/2006/table">
            <a:tbl>
              <a:tblPr firstRow="1" bandRow="1">
                <a:tableStyleId>{5940675A-B579-460E-94D1-54222C63F5DA}</a:tableStyleId>
              </a:tblPr>
              <a:tblGrid>
                <a:gridCol w="812800"/>
                <a:gridCol w="812800"/>
                <a:gridCol w="812800"/>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billion(2013)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UK</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45.8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24.8%</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France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15.1%</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Germany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26.0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14.1%</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Italy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25.0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13.5%</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Spain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6.6%</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47.6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25.8%</a:t>
                      </a:r>
                      <a:endParaRPr lang="en-US" sz="1200" b="1" i="0" u="none" strike="noStrike" dirty="0">
                        <a:solidFill>
                          <a:schemeClr val="tx1"/>
                        </a:solidFill>
                        <a:latin typeface="Calibri"/>
                      </a:endParaRPr>
                    </a:p>
                  </a:txBody>
                  <a:tcPr marL="0" marR="0" marT="0" marB="0" anchor="ctr"/>
                </a:tc>
              </a:tr>
            </a:tbl>
          </a:graphicData>
        </a:graphic>
      </p:graphicFrame>
      <p:pic>
        <p:nvPicPr>
          <p:cNvPr id="148482" name="Picture 2"/>
          <p:cNvPicPr>
            <a:picLocks noChangeAspect="1" noChangeArrowheads="1"/>
          </p:cNvPicPr>
          <p:nvPr/>
        </p:nvPicPr>
        <p:blipFill>
          <a:blip r:embed="rId2" cstate="print"/>
          <a:srcRect/>
          <a:stretch>
            <a:fillRect/>
          </a:stretch>
        </p:blipFill>
        <p:spPr bwMode="auto">
          <a:xfrm>
            <a:off x="5105400" y="4648200"/>
            <a:ext cx="3970769" cy="1985384"/>
          </a:xfrm>
          <a:prstGeom prst="rect">
            <a:avLst/>
          </a:prstGeom>
          <a:noFill/>
          <a:ln w="9525">
            <a:noFill/>
            <a:miter lim="800000"/>
            <a:headEnd/>
            <a:tailEnd/>
          </a:ln>
        </p:spPr>
      </p:pic>
      <p:pic>
        <p:nvPicPr>
          <p:cNvPr id="148483" name="Picture 3"/>
          <p:cNvPicPr>
            <a:picLocks noChangeAspect="1" noChangeArrowheads="1"/>
          </p:cNvPicPr>
          <p:nvPr/>
        </p:nvPicPr>
        <p:blipFill>
          <a:blip r:embed="rId3" cstate="print"/>
          <a:srcRect/>
          <a:stretch>
            <a:fillRect/>
          </a:stretch>
        </p:blipFill>
        <p:spPr bwMode="auto">
          <a:xfrm>
            <a:off x="5105400" y="1676400"/>
            <a:ext cx="3810000" cy="1828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1856"/>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a:t>
            </a:r>
            <a:endParaRPr lang="en-IN" sz="1400" b="1" dirty="0"/>
          </a:p>
        </p:txBody>
      </p:sp>
      <p:sp>
        <p:nvSpPr>
          <p:cNvPr id="3" name="Rounded Rectangle 2"/>
          <p:cNvSpPr/>
          <p:nvPr/>
        </p:nvSpPr>
        <p:spPr>
          <a:xfrm>
            <a:off x="37708" y="367361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Forecast</a:t>
            </a:r>
            <a:endParaRPr lang="en-IN" sz="1400" b="1" dirty="0"/>
          </a:p>
        </p:txBody>
      </p:sp>
      <p:sp>
        <p:nvSpPr>
          <p:cNvPr id="4"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noProof="0" dirty="0" smtClean="0">
                <a:solidFill>
                  <a:srgbClr val="FFFFFF"/>
                </a:solidFill>
                <a:latin typeface="Myriad Pro"/>
                <a:ea typeface="+mj-ea"/>
                <a:cs typeface="+mj-cs"/>
              </a:rPr>
              <a:t>Asia-Pacific</a:t>
            </a:r>
            <a:r>
              <a:rPr lang="en-US" sz="2000" b="1" dirty="0" smtClean="0">
                <a:solidFill>
                  <a:srgbClr val="FFFFFF"/>
                </a:solidFill>
                <a:latin typeface="Myriad Pro"/>
                <a:ea typeface="+mj-ea"/>
                <a:cs typeface="+mj-cs"/>
              </a:rPr>
              <a:t> </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Legal</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5" name="Table 4"/>
          <p:cNvGraphicFramePr>
            <a:graphicFrameLocks noGrp="1"/>
          </p:cNvGraphicFramePr>
          <p:nvPr/>
        </p:nvGraphicFramePr>
        <p:xfrm>
          <a:off x="152400" y="1828800"/>
          <a:ext cx="1935145" cy="1460146"/>
        </p:xfrm>
        <a:graphic>
          <a:graphicData uri="http://schemas.openxmlformats.org/drawingml/2006/table">
            <a:tbl>
              <a:tblPr firstRow="1" bandRow="1">
                <a:tableStyleId>{5940675A-B579-460E-94D1-54222C63F5DA}</a:tableStyleId>
              </a:tblPr>
              <a:tblGrid>
                <a:gridCol w="609097"/>
                <a:gridCol w="663024"/>
                <a:gridCol w="663024"/>
              </a:tblGrid>
              <a:tr h="239485">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43588">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64.0</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28600">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68.3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6.8%</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71.9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5.2%</a:t>
                      </a:r>
                      <a:endParaRPr lang="en-US" sz="1200" b="1" i="0" u="none" strike="noStrike" dirty="0">
                        <a:solidFill>
                          <a:srgbClr val="000000"/>
                        </a:solidFill>
                        <a:latin typeface="Calibri"/>
                      </a:endParaRPr>
                    </a:p>
                  </a:txBody>
                  <a:tcPr marL="0" marR="0" marT="0" marB="0" anchor="ctr"/>
                </a:tc>
              </a:tr>
              <a:tr h="198120">
                <a:tc>
                  <a:txBody>
                    <a:bodyPr/>
                    <a:lstStyle/>
                    <a:p>
                      <a:pPr algn="ctr" fontAlgn="ctr"/>
                      <a:r>
                        <a:rPr lang="en-US" sz="1200" b="1" i="0" u="none" strike="noStrike" dirty="0" smtClean="0">
                          <a:solidFill>
                            <a:srgbClr val="000000"/>
                          </a:solidFill>
                          <a:latin typeface="Calibri"/>
                        </a:rPr>
                        <a:t>2012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76.4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6.3%</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chemeClr val="tx2">
                              <a:lumMod val="60000"/>
                              <a:lumOff val="40000"/>
                            </a:schemeClr>
                          </a:solidFill>
                          <a:latin typeface="Calibri"/>
                        </a:rPr>
                        <a:t>2013</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80.4</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5.1%</a:t>
                      </a:r>
                      <a:endParaRPr lang="en-US" sz="1200" b="1" i="0" u="none" strike="noStrike" dirty="0">
                        <a:solidFill>
                          <a:schemeClr val="tx2">
                            <a:lumMod val="60000"/>
                            <a:lumOff val="40000"/>
                          </a:schemeClr>
                        </a:solidFill>
                        <a:latin typeface="Calibri"/>
                      </a:endParaRPr>
                    </a:p>
                  </a:txBody>
                  <a:tcPr marL="0" marR="0" marT="0" marB="0" anchor="ctr"/>
                </a:tc>
              </a:tr>
              <a:tr h="1845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graphicFrame>
        <p:nvGraphicFramePr>
          <p:cNvPr id="6" name="Table 5"/>
          <p:cNvGraphicFramePr>
            <a:graphicFrameLocks noGrp="1"/>
          </p:cNvGraphicFramePr>
          <p:nvPr/>
        </p:nvGraphicFramePr>
        <p:xfrm>
          <a:off x="304800" y="4648200"/>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80.4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85.9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6.9%</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98.2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105.2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112.9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2013-18</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7.0%</a:t>
                      </a:r>
                      <a:endParaRPr lang="en-US" sz="1200" b="1" i="0" u="none" strike="noStrike" dirty="0">
                        <a:solidFill>
                          <a:schemeClr val="tx1"/>
                        </a:solidFill>
                        <a:latin typeface="Calibri"/>
                      </a:endParaRPr>
                    </a:p>
                  </a:txBody>
                  <a:tcPr marL="0" marR="0" marT="0" marB="0" anchor="ctr"/>
                </a:tc>
              </a:tr>
            </a:tbl>
          </a:graphicData>
        </a:graphic>
      </p:graphicFrame>
      <p:sp>
        <p:nvSpPr>
          <p:cNvPr id="7" name="Rectangle 6"/>
          <p:cNvSpPr/>
          <p:nvPr/>
        </p:nvSpPr>
        <p:spPr>
          <a:xfrm>
            <a:off x="82064" y="1082712"/>
            <a:ext cx="8991600" cy="517488"/>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r>
              <a:rPr lang="en-US" sz="1000" dirty="0" smtClean="0"/>
              <a:t>The Asia-Pacific legal services market had total revenues of $80.4bn in 2013, representing a compound annual growth rate (CAGR) of 5.9% between 2009 and 2013. In comparison, the Japanese market declined with a compound annual rate of change (CARC) of -4.6%, and the Chinese market increased with a CAGR of 8.6%, over the same period, to reach respective values of $3.7bn and $35.7bn in 2013.</a:t>
            </a:r>
            <a:endParaRPr lang="en-US" sz="1000" dirty="0"/>
          </a:p>
        </p:txBody>
      </p:sp>
      <p:sp>
        <p:nvSpPr>
          <p:cNvPr id="8" name="Rectangle 7"/>
          <p:cNvSpPr/>
          <p:nvPr/>
        </p:nvSpPr>
        <p:spPr>
          <a:xfrm>
            <a:off x="72016" y="4018002"/>
            <a:ext cx="8991600"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dirty="0" smtClean="0"/>
              <a:t>The performance of the market is forecast to accelerate, with an anticipated CAGR of 7% for the five-year period 2013 -2018, which is expected to drive the market to a value of $112.9bn by the end of 2018. Comparatively, the Japanese market will decline with a CARC of -1.5%, and the Chinese market will increase with a CAGR of 8.8%, over the same period, to reach respective values of $3.4bn and $54.5bn in 2018.</a:t>
            </a:r>
            <a:endParaRPr lang="en-US" sz="1000" dirty="0"/>
          </a:p>
        </p:txBody>
      </p:sp>
      <p:graphicFrame>
        <p:nvGraphicFramePr>
          <p:cNvPr id="10" name="Table 9"/>
          <p:cNvGraphicFramePr>
            <a:graphicFrameLocks noGrp="1"/>
          </p:cNvGraphicFramePr>
          <p:nvPr/>
        </p:nvGraphicFramePr>
        <p:xfrm>
          <a:off x="2209800" y="1828800"/>
          <a:ext cx="2438400" cy="1224558"/>
        </p:xfrm>
        <a:graphic>
          <a:graphicData uri="http://schemas.openxmlformats.org/drawingml/2006/table">
            <a:tbl>
              <a:tblPr firstRow="1" bandRow="1">
                <a:tableStyleId>{5940675A-B579-460E-94D1-54222C63F5DA}</a:tableStyleId>
              </a:tblPr>
              <a:tblGrid>
                <a:gridCol w="812800"/>
                <a:gridCol w="812800"/>
                <a:gridCol w="812800"/>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billion(2013)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India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10.9%</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South Korea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6.1%</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Japan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4.6%</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China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35.7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44.5%</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34.0%</a:t>
                      </a:r>
                      <a:endParaRPr lang="en-US" sz="1200" b="1" i="0" u="none" strike="noStrike" dirty="0">
                        <a:solidFill>
                          <a:schemeClr val="tx1"/>
                        </a:solidFill>
                        <a:latin typeface="Calibri"/>
                      </a:endParaRPr>
                    </a:p>
                  </a:txBody>
                  <a:tcPr marL="0" marR="0" marT="0" marB="0" anchor="ctr"/>
                </a:tc>
              </a:tr>
            </a:tbl>
          </a:graphicData>
        </a:graphic>
      </p:graphicFrame>
      <p:pic>
        <p:nvPicPr>
          <p:cNvPr id="149506" name="Picture 2"/>
          <p:cNvPicPr>
            <a:picLocks noChangeAspect="1" noChangeArrowheads="1"/>
          </p:cNvPicPr>
          <p:nvPr/>
        </p:nvPicPr>
        <p:blipFill>
          <a:blip r:embed="rId2" cstate="print"/>
          <a:srcRect/>
          <a:stretch>
            <a:fillRect/>
          </a:stretch>
        </p:blipFill>
        <p:spPr bwMode="auto">
          <a:xfrm>
            <a:off x="4800600" y="4648200"/>
            <a:ext cx="4057650" cy="2209800"/>
          </a:xfrm>
          <a:prstGeom prst="rect">
            <a:avLst/>
          </a:prstGeom>
          <a:noFill/>
          <a:ln w="9525">
            <a:noFill/>
            <a:miter lim="800000"/>
            <a:headEnd/>
            <a:tailEnd/>
          </a:ln>
        </p:spPr>
      </p:pic>
      <p:pic>
        <p:nvPicPr>
          <p:cNvPr id="149507" name="Picture 3"/>
          <p:cNvPicPr>
            <a:picLocks noChangeAspect="1" noChangeArrowheads="1"/>
          </p:cNvPicPr>
          <p:nvPr/>
        </p:nvPicPr>
        <p:blipFill>
          <a:blip r:embed="rId3" cstate="print"/>
          <a:srcRect/>
          <a:stretch>
            <a:fillRect/>
          </a:stretch>
        </p:blipFill>
        <p:spPr bwMode="auto">
          <a:xfrm>
            <a:off x="5029200" y="1636208"/>
            <a:ext cx="3805238" cy="202139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22547" y="1818340"/>
          <a:ext cx="3497346" cy="2026764"/>
        </p:xfrm>
        <a:graphic>
          <a:graphicData uri="http://schemas.openxmlformats.org/drawingml/2006/table">
            <a:tbl>
              <a:tblPr firstRow="1" bandRow="1">
                <a:tableStyleId>{5940675A-B579-460E-94D1-54222C63F5DA}</a:tableStyleId>
              </a:tblPr>
              <a:tblGrid>
                <a:gridCol w="817687"/>
                <a:gridCol w="1831246"/>
                <a:gridCol w="848413"/>
              </a:tblGrid>
              <a:tr h="240996">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million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97628">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271258.2</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97628">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259469.3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(4.3)</a:t>
                      </a:r>
                      <a:endParaRPr lang="en-US" sz="1200" b="1" i="0" u="none" strike="noStrike" dirty="0">
                        <a:solidFill>
                          <a:srgbClr val="000000"/>
                        </a:solidFill>
                        <a:latin typeface="Calibri"/>
                      </a:endParaRPr>
                    </a:p>
                  </a:txBody>
                  <a:tcPr marL="0" marR="0" marT="0" marB="0" anchor="ctr"/>
                </a:tc>
              </a:tr>
              <a:tr h="297628">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269417.0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3.8</a:t>
                      </a:r>
                      <a:endParaRPr lang="en-US" sz="1200" b="1" i="0" u="none" strike="noStrike" dirty="0">
                        <a:solidFill>
                          <a:srgbClr val="000000"/>
                        </a:solidFill>
                        <a:latin typeface="Calibri"/>
                      </a:endParaRPr>
                    </a:p>
                  </a:txBody>
                  <a:tcPr marL="0" marR="0" marT="0" marB="0" anchor="ctr"/>
                </a:tc>
              </a:tr>
              <a:tr h="297628">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284674.6</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5.7</a:t>
                      </a:r>
                      <a:endParaRPr lang="en-US" sz="1200" b="1" i="0" u="none" strike="noStrike" dirty="0">
                        <a:solidFill>
                          <a:srgbClr val="000000"/>
                        </a:solidFill>
                        <a:latin typeface="Calibri"/>
                      </a:endParaRPr>
                    </a:p>
                  </a:txBody>
                  <a:tcPr marL="0" marR="0" marT="0" marB="0" anchor="ctr"/>
                </a:tc>
              </a:tr>
              <a:tr h="297628">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305018.1</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7.1</a:t>
                      </a:r>
                      <a:endParaRPr lang="en-US" sz="1200" b="1" i="0" u="none" strike="noStrike" dirty="0">
                        <a:solidFill>
                          <a:schemeClr val="tx2">
                            <a:lumMod val="60000"/>
                            <a:lumOff val="40000"/>
                          </a:schemeClr>
                        </a:solidFill>
                        <a:latin typeface="Calibri"/>
                      </a:endParaRPr>
                    </a:p>
                  </a:txBody>
                  <a:tcPr marL="0" marR="0" marT="0" marB="0" anchor="ctr"/>
                </a:tc>
              </a:tr>
              <a:tr h="297628">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3.0</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Rounded Rectangle 4"/>
          <p:cNvSpPr/>
          <p:nvPr/>
        </p:nvSpPr>
        <p:spPr>
          <a:xfrm>
            <a:off x="65317" y="1451984"/>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7" name="Rounded Rectangle 6"/>
          <p:cNvSpPr/>
          <p:nvPr/>
        </p:nvSpPr>
        <p:spPr>
          <a:xfrm>
            <a:off x="24109" y="3938289"/>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Category Segmentation</a:t>
            </a:r>
            <a:endParaRPr lang="en-IN" sz="1400" b="1" dirty="0"/>
          </a:p>
        </p:txBody>
      </p:sp>
      <p:graphicFrame>
        <p:nvGraphicFramePr>
          <p:cNvPr id="8" name="Table 7"/>
          <p:cNvGraphicFramePr>
            <a:graphicFrameLocks noGrp="1"/>
          </p:cNvGraphicFramePr>
          <p:nvPr/>
        </p:nvGraphicFramePr>
        <p:xfrm>
          <a:off x="71917" y="4287355"/>
          <a:ext cx="4217279" cy="1810857"/>
        </p:xfrm>
        <a:graphic>
          <a:graphicData uri="http://schemas.openxmlformats.org/drawingml/2006/table">
            <a:tbl>
              <a:tblPr firstRow="1" bandRow="1">
                <a:tableStyleId>{5940675A-B579-460E-94D1-54222C63F5DA}</a:tableStyleId>
              </a:tblPr>
              <a:tblGrid>
                <a:gridCol w="1722749"/>
                <a:gridCol w="1088770"/>
                <a:gridCol w="1405760"/>
              </a:tblGrid>
              <a:tr h="277429">
                <a:tc>
                  <a:txBody>
                    <a:bodyPr/>
                    <a:lstStyle/>
                    <a:p>
                      <a:pPr algn="ctr"/>
                      <a:r>
                        <a:rPr lang="en-US" sz="1200" b="0" baseline="0" dirty="0" smtClean="0">
                          <a:solidFill>
                            <a:schemeClr val="tx1"/>
                          </a:solidFill>
                          <a:latin typeface="+mn-lt"/>
                          <a:ea typeface="+mn-ea"/>
                          <a:cs typeface="+mn-cs"/>
                        </a:rPr>
                        <a:t>Category</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million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Market Share(%)</a:t>
                      </a:r>
                      <a:endParaRPr lang="en-US" sz="1200" b="1" baseline="0" dirty="0" smtClean="0">
                        <a:solidFill>
                          <a:schemeClr val="tx1"/>
                        </a:solidFill>
                        <a:latin typeface="+mn-lt"/>
                        <a:ea typeface="+mn-ea"/>
                        <a:cs typeface="+mn-cs"/>
                      </a:endParaRPr>
                    </a:p>
                  </a:txBody>
                  <a:tcPr marL="0" marR="0" marT="0" marB="0" anchor="ctr"/>
                </a:tc>
              </a:tr>
              <a:tr h="277429">
                <a:tc>
                  <a:txBody>
                    <a:bodyPr/>
                    <a:lstStyle/>
                    <a:p>
                      <a:pPr algn="ctr" fontAlgn="ctr"/>
                      <a:r>
                        <a:rPr lang="en-US" sz="1200" b="1" i="0" u="none" strike="noStrike" dirty="0" smtClean="0">
                          <a:solidFill>
                            <a:schemeClr val="tx1"/>
                          </a:solidFill>
                          <a:latin typeface="Calibri"/>
                        </a:rPr>
                        <a:t>Operations Management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92957.4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30.5</a:t>
                      </a:r>
                      <a:endParaRPr lang="en-US" sz="1200" b="1" i="0" u="none" strike="noStrike" dirty="0">
                        <a:solidFill>
                          <a:schemeClr val="tx1"/>
                        </a:solidFill>
                        <a:latin typeface="Calibri"/>
                      </a:endParaRPr>
                    </a:p>
                  </a:txBody>
                  <a:tcPr marL="0" marR="0" marT="0" marB="0" anchor="ctr"/>
                </a:tc>
              </a:tr>
              <a:tr h="277429">
                <a:tc>
                  <a:txBody>
                    <a:bodyPr/>
                    <a:lstStyle/>
                    <a:p>
                      <a:pPr algn="ctr" fontAlgn="ctr"/>
                      <a:r>
                        <a:rPr lang="en-US" sz="1200" b="1" i="0" u="none" strike="noStrike" dirty="0" smtClean="0">
                          <a:solidFill>
                            <a:schemeClr val="tx1"/>
                          </a:solidFill>
                          <a:latin typeface="Calibri"/>
                        </a:rPr>
                        <a:t>Information Technology</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64329.5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21.1</a:t>
                      </a:r>
                      <a:endParaRPr lang="en-US" sz="1200" b="1" i="0" u="none" strike="noStrike" dirty="0">
                        <a:solidFill>
                          <a:schemeClr val="tx1"/>
                        </a:solidFill>
                        <a:latin typeface="Calibri"/>
                      </a:endParaRPr>
                    </a:p>
                  </a:txBody>
                  <a:tcPr marL="0" marR="0" marT="0" marB="0" anchor="ctr"/>
                </a:tc>
              </a:tr>
              <a:tr h="277429">
                <a:tc>
                  <a:txBody>
                    <a:bodyPr/>
                    <a:lstStyle/>
                    <a:p>
                      <a:pPr algn="ctr" fontAlgn="ctr"/>
                      <a:r>
                        <a:rPr lang="en-US" sz="1200" b="1" i="0" u="none" strike="noStrike" dirty="0" smtClean="0">
                          <a:solidFill>
                            <a:schemeClr val="tx1"/>
                          </a:solidFill>
                          <a:latin typeface="Calibri"/>
                        </a:rPr>
                        <a:t>Corporate Strategy</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61445.0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20.1</a:t>
                      </a:r>
                      <a:endParaRPr lang="en-US" sz="1200" b="1" i="0" u="none" strike="noStrike" dirty="0">
                        <a:solidFill>
                          <a:schemeClr val="tx1"/>
                        </a:solidFill>
                        <a:latin typeface="Calibri"/>
                      </a:endParaRPr>
                    </a:p>
                  </a:txBody>
                  <a:tcPr marL="0" marR="0" marT="0" marB="0" anchor="ctr"/>
                </a:tc>
              </a:tr>
              <a:tr h="423712">
                <a:tc>
                  <a:txBody>
                    <a:bodyPr/>
                    <a:lstStyle/>
                    <a:p>
                      <a:pPr algn="ctr" fontAlgn="ctr"/>
                      <a:r>
                        <a:rPr lang="en-US" sz="1200" b="1" i="0" u="none" strike="noStrike" dirty="0" smtClean="0">
                          <a:solidFill>
                            <a:schemeClr val="tx1"/>
                          </a:solidFill>
                          <a:latin typeface="Calibri"/>
                        </a:rPr>
                        <a:t>Human resource Management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38238.5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12.5</a:t>
                      </a:r>
                      <a:endParaRPr lang="en-US" sz="1200" b="1" i="0" u="none" strike="noStrike" dirty="0">
                        <a:solidFill>
                          <a:schemeClr val="tx1"/>
                        </a:solidFill>
                        <a:latin typeface="Calibri"/>
                      </a:endParaRPr>
                    </a:p>
                  </a:txBody>
                  <a:tcPr marL="0" marR="0" marT="0" marB="0" anchor="ctr"/>
                </a:tc>
              </a:tr>
              <a:tr h="277429">
                <a:tc>
                  <a:txBody>
                    <a:bodyPr/>
                    <a:lstStyle/>
                    <a:p>
                      <a:pPr algn="ctr" fontAlgn="ctr"/>
                      <a:r>
                        <a:rPr lang="en-US" sz="1200" b="1" i="0" u="none" strike="noStrike" dirty="0" smtClean="0">
                          <a:solidFill>
                            <a:schemeClr val="tx1"/>
                          </a:solidFill>
                          <a:latin typeface="Calibri"/>
                        </a:rPr>
                        <a:t>Other</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48047.6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15.8</a:t>
                      </a:r>
                      <a:endParaRPr lang="en-US" sz="1200" b="1" i="0" u="none" strike="noStrike" dirty="0">
                        <a:solidFill>
                          <a:schemeClr val="tx1"/>
                        </a:solidFill>
                        <a:latin typeface="Calibri"/>
                      </a:endParaRPr>
                    </a:p>
                  </a:txBody>
                  <a:tcPr marL="0" marR="0" marT="0" marB="0" anchor="ctr"/>
                </a:tc>
              </a:tr>
            </a:tbl>
          </a:graphicData>
        </a:graphic>
      </p:graphicFrame>
      <p:graphicFrame>
        <p:nvGraphicFramePr>
          <p:cNvPr id="9" name="Chart 8"/>
          <p:cNvGraphicFramePr/>
          <p:nvPr/>
        </p:nvGraphicFramePr>
        <p:xfrm>
          <a:off x="3700020" y="1782989"/>
          <a:ext cx="5302578" cy="20951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4345757" y="4252811"/>
          <a:ext cx="4798243" cy="2597085"/>
        </p:xfrm>
        <a:graphic>
          <a:graphicData uri="http://schemas.openxmlformats.org/drawingml/2006/chart">
            <c:chart xmlns:c="http://schemas.openxmlformats.org/drawingml/2006/chart" xmlns:r="http://schemas.openxmlformats.org/officeDocument/2006/relationships" r:id="rId4"/>
          </a:graphicData>
        </a:graphic>
      </p:graphicFrame>
      <p:sp>
        <p:nvSpPr>
          <p:cNvPr id="11"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Management</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Marketing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12" name="Rectangle 11"/>
          <p:cNvSpPr/>
          <p:nvPr/>
        </p:nvSpPr>
        <p:spPr>
          <a:xfrm>
            <a:off x="41872" y="762000"/>
            <a:ext cx="894972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latin typeface="+mn-lt"/>
              </a:rPr>
              <a:t>The value of the management &amp; marketing consultancy market in this report has been calculated as the total revenues received for the provision of corporate strategy services, operations management services, information technology solutions, human resource management services and outsourcing services. Other is any revenue accrued through any other service within this industry.</a:t>
            </a:r>
            <a:endParaRPr lang="en-US" sz="12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7708" y="762001"/>
            <a:ext cx="9016194" cy="2286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Geographic Segmentation</a:t>
            </a:r>
            <a:endParaRPr lang="en-IN" sz="1400" b="1" dirty="0"/>
          </a:p>
        </p:txBody>
      </p:sp>
      <p:graphicFrame>
        <p:nvGraphicFramePr>
          <p:cNvPr id="4" name="Table 3"/>
          <p:cNvGraphicFramePr>
            <a:graphicFrameLocks noGrp="1"/>
          </p:cNvGraphicFramePr>
          <p:nvPr/>
        </p:nvGraphicFramePr>
        <p:xfrm>
          <a:off x="133550" y="1046429"/>
          <a:ext cx="3674880" cy="1628180"/>
        </p:xfrm>
        <a:graphic>
          <a:graphicData uri="http://schemas.openxmlformats.org/drawingml/2006/table">
            <a:tbl>
              <a:tblPr firstRow="1" bandRow="1">
                <a:tableStyleId>{5940675A-B579-460E-94D1-54222C63F5DA}</a:tableStyleId>
              </a:tblPr>
              <a:tblGrid>
                <a:gridCol w="1224960"/>
                <a:gridCol w="1224960"/>
                <a:gridCol w="1224960"/>
              </a:tblGrid>
              <a:tr h="252484">
                <a:tc>
                  <a:txBody>
                    <a:bodyPr/>
                    <a:lstStyle/>
                    <a:p>
                      <a:pPr algn="ctr"/>
                      <a:r>
                        <a:rPr lang="en-US" sz="1200" b="0" baseline="0" dirty="0" smtClean="0">
                          <a:solidFill>
                            <a:schemeClr val="tx1"/>
                          </a:solidFill>
                          <a:latin typeface="+mn-lt"/>
                          <a:ea typeface="+mn-ea"/>
                          <a:cs typeface="+mn-cs"/>
                        </a:rPr>
                        <a:t>Geography</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million (2012)</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Market Share(%)</a:t>
                      </a:r>
                      <a:endParaRPr lang="en-US" sz="1200" b="1" baseline="0" dirty="0" smtClean="0">
                        <a:solidFill>
                          <a:schemeClr val="lt1"/>
                        </a:solidFill>
                        <a:latin typeface="+mn-lt"/>
                        <a:ea typeface="+mn-ea"/>
                        <a:cs typeface="+mn-cs"/>
                      </a:endParaRPr>
                    </a:p>
                  </a:txBody>
                  <a:tcPr marL="0" marR="0" marT="0" marB="0" anchor="ctr"/>
                </a:tc>
              </a:tr>
              <a:tr h="252484">
                <a:tc>
                  <a:txBody>
                    <a:bodyPr/>
                    <a:lstStyle/>
                    <a:p>
                      <a:pPr algn="ctr" fontAlgn="ctr"/>
                      <a:r>
                        <a:rPr lang="en-US" sz="1200" b="1" i="0" u="none" strike="noStrike" dirty="0" smtClean="0">
                          <a:solidFill>
                            <a:srgbClr val="000000"/>
                          </a:solidFill>
                          <a:latin typeface="Calibri"/>
                        </a:rPr>
                        <a:t>Americas</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154634.9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50.7</a:t>
                      </a:r>
                      <a:endParaRPr lang="en-US" sz="1200" b="1" i="0" u="none" strike="noStrike" dirty="0">
                        <a:solidFill>
                          <a:srgbClr val="000000"/>
                        </a:solidFill>
                        <a:latin typeface="Calibri"/>
                      </a:endParaRPr>
                    </a:p>
                  </a:txBody>
                  <a:tcPr marL="0" marR="0" marT="0" marB="0" anchor="ctr"/>
                </a:tc>
              </a:tr>
              <a:tr h="252484">
                <a:tc>
                  <a:txBody>
                    <a:bodyPr/>
                    <a:lstStyle/>
                    <a:p>
                      <a:pPr algn="ctr" fontAlgn="ctr"/>
                      <a:r>
                        <a:rPr lang="en-US" sz="1200" b="1" i="0" u="none" strike="noStrike" dirty="0" smtClean="0">
                          <a:solidFill>
                            <a:srgbClr val="000000"/>
                          </a:solidFill>
                          <a:latin typeface="Calibri"/>
                        </a:rPr>
                        <a:t>Europe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113263.3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37.1</a:t>
                      </a:r>
                      <a:endParaRPr lang="en-US" sz="1200" b="1" i="0" u="none" strike="noStrike" dirty="0">
                        <a:solidFill>
                          <a:srgbClr val="000000"/>
                        </a:solidFill>
                        <a:latin typeface="Calibri"/>
                      </a:endParaRPr>
                    </a:p>
                  </a:txBody>
                  <a:tcPr marL="0" marR="0" marT="0" marB="0" anchor="ctr"/>
                </a:tc>
              </a:tr>
              <a:tr h="252484">
                <a:tc>
                  <a:txBody>
                    <a:bodyPr/>
                    <a:lstStyle/>
                    <a:p>
                      <a:pPr algn="ctr" fontAlgn="ctr"/>
                      <a:r>
                        <a:rPr lang="en-US" sz="1200" b="1" i="0" u="none" strike="noStrike" dirty="0" smtClean="0">
                          <a:solidFill>
                            <a:srgbClr val="000000"/>
                          </a:solidFill>
                          <a:latin typeface="Calibri"/>
                        </a:rPr>
                        <a:t>Asia-Pacific</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35361.4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11.6</a:t>
                      </a:r>
                      <a:endParaRPr lang="en-US" sz="1200" b="1" i="0" u="none" strike="noStrike" dirty="0">
                        <a:solidFill>
                          <a:srgbClr val="000000"/>
                        </a:solidFill>
                        <a:latin typeface="Calibri"/>
                      </a:endParaRPr>
                    </a:p>
                  </a:txBody>
                  <a:tcPr marL="0" marR="0" marT="0" marB="0" anchor="ctr"/>
                </a:tc>
              </a:tr>
              <a:tr h="332694">
                <a:tc>
                  <a:txBody>
                    <a:bodyPr/>
                    <a:lstStyle/>
                    <a:p>
                      <a:pPr algn="ctr" fontAlgn="ctr"/>
                      <a:r>
                        <a:rPr lang="en-US" sz="1200" b="1" i="0" u="none" strike="noStrike" dirty="0" smtClean="0">
                          <a:solidFill>
                            <a:srgbClr val="000000"/>
                          </a:solidFill>
                          <a:latin typeface="Calibri"/>
                        </a:rPr>
                        <a:t>Middle East &amp; Africa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1758.5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a:t>
                      </a:r>
                      <a:endParaRPr lang="en-US" sz="1200" b="1" i="0" u="none" strike="noStrike" dirty="0">
                        <a:solidFill>
                          <a:srgbClr val="000000"/>
                        </a:solidFill>
                        <a:latin typeface="Calibri"/>
                      </a:endParaRPr>
                    </a:p>
                  </a:txBody>
                  <a:tcPr marL="0" marR="0" marT="0" marB="0" anchor="ctr"/>
                </a:tc>
              </a:tr>
              <a:tr h="252484">
                <a:tc>
                  <a:txBody>
                    <a:bodyPr/>
                    <a:lstStyle/>
                    <a:p>
                      <a:pPr algn="ctr" fontAlgn="ctr"/>
                      <a:r>
                        <a:rPr lang="en-US" sz="1200" b="1" i="0" u="none" strike="noStrike" dirty="0" smtClean="0">
                          <a:solidFill>
                            <a:schemeClr val="tx2">
                              <a:lumMod val="60000"/>
                              <a:lumOff val="40000"/>
                            </a:schemeClr>
                          </a:solidFill>
                          <a:latin typeface="Calibri"/>
                        </a:rPr>
                        <a:t>Total</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305018.1</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6" name="Rounded Rectangle 5"/>
          <p:cNvSpPr/>
          <p:nvPr/>
        </p:nvSpPr>
        <p:spPr>
          <a:xfrm>
            <a:off x="33536" y="2696320"/>
            <a:ext cx="9016194" cy="235288"/>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7" name="Table 6"/>
          <p:cNvGraphicFramePr>
            <a:graphicFrameLocks noGrp="1"/>
          </p:cNvGraphicFramePr>
          <p:nvPr/>
        </p:nvGraphicFramePr>
        <p:xfrm>
          <a:off x="131981" y="2986635"/>
          <a:ext cx="3318231" cy="1970824"/>
        </p:xfrm>
        <a:graphic>
          <a:graphicData uri="http://schemas.openxmlformats.org/drawingml/2006/table">
            <a:tbl>
              <a:tblPr firstRow="1" bandRow="1">
                <a:tableStyleId>{5940675A-B579-460E-94D1-54222C63F5DA}</a:tableStyleId>
              </a:tblPr>
              <a:tblGrid>
                <a:gridCol w="1106077"/>
                <a:gridCol w="1106077"/>
                <a:gridCol w="1106077"/>
              </a:tblGrid>
              <a:tr h="246353">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million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305018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7.1</a:t>
                      </a:r>
                      <a:endParaRPr lang="en-US" sz="1200" b="1" i="0" u="none" strike="noStrike" dirty="0">
                        <a:solidFill>
                          <a:schemeClr val="tx1"/>
                        </a:solidFill>
                        <a:latin typeface="Calibri"/>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325236.3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6.6</a:t>
                      </a:r>
                      <a:endParaRPr lang="en-US" sz="1200" b="1" i="0" u="none" strike="noStrike" dirty="0">
                        <a:solidFill>
                          <a:schemeClr val="tx1"/>
                        </a:solidFill>
                        <a:latin typeface="Calibri"/>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347715.2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6.9</a:t>
                      </a:r>
                      <a:endParaRPr lang="en-US" sz="1200" b="1" i="0" u="none" strike="noStrike" dirty="0">
                        <a:solidFill>
                          <a:schemeClr val="tx1"/>
                        </a:solidFill>
                        <a:latin typeface="Calibri"/>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372580.2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a:t>
                      </a:r>
                      <a:endParaRPr lang="en-US" sz="1200" b="1" i="0" u="none" strike="noStrike" dirty="0">
                        <a:solidFill>
                          <a:schemeClr val="tx1"/>
                        </a:solidFill>
                        <a:latin typeface="Calibri"/>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399234.1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a:t>
                      </a:r>
                      <a:endParaRPr lang="en-US" sz="1200" b="1" i="0" u="none" strike="noStrike" dirty="0">
                        <a:solidFill>
                          <a:schemeClr val="tx1"/>
                        </a:solidFill>
                        <a:latin typeface="Calibri"/>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427869.4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a:t>
                      </a:r>
                      <a:endParaRPr lang="en-US" sz="1200" b="1" i="0" u="none" strike="noStrike" dirty="0">
                        <a:solidFill>
                          <a:schemeClr val="tx1"/>
                        </a:solidFill>
                        <a:latin typeface="Calibri"/>
                      </a:endParaRPr>
                    </a:p>
                  </a:txBody>
                  <a:tcPr marL="0" marR="0" marT="0" marB="0" anchor="ctr"/>
                </a:tc>
              </a:tr>
              <a:tr h="246353">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a:t>
                      </a:r>
                      <a:endParaRPr lang="en-US" sz="1200" b="1" i="0" u="none" strike="noStrike" dirty="0">
                        <a:solidFill>
                          <a:schemeClr val="tx1"/>
                        </a:solidFill>
                        <a:latin typeface="Calibri"/>
                      </a:endParaRPr>
                    </a:p>
                  </a:txBody>
                  <a:tcPr marL="0" marR="0" marT="0" marB="0" anchor="ctr"/>
                </a:tc>
              </a:tr>
            </a:tbl>
          </a:graphicData>
        </a:graphic>
      </p:graphicFrame>
      <p:graphicFrame>
        <p:nvGraphicFramePr>
          <p:cNvPr id="9" name="Chart 8"/>
          <p:cNvGraphicFramePr/>
          <p:nvPr/>
        </p:nvGraphicFramePr>
        <p:xfrm>
          <a:off x="3516198" y="2985069"/>
          <a:ext cx="5476973" cy="19051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3962400" y="859976"/>
          <a:ext cx="5095188" cy="2090057"/>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Management</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Marketing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12" name="Table 11"/>
          <p:cNvGraphicFramePr>
            <a:graphicFrameLocks noGrp="1"/>
          </p:cNvGraphicFramePr>
          <p:nvPr/>
        </p:nvGraphicFramePr>
        <p:xfrm>
          <a:off x="1810602" y="5319769"/>
          <a:ext cx="6096000" cy="1371600"/>
        </p:xfrm>
        <a:graphic>
          <a:graphicData uri="http://schemas.openxmlformats.org/drawingml/2006/table">
            <a:tbl>
              <a:tblPr firstRow="1" bandRow="1">
                <a:tableStyleId>{5940675A-B579-460E-94D1-54222C63F5DA}</a:tableStyleId>
              </a:tblPr>
              <a:tblGrid>
                <a:gridCol w="1524000"/>
                <a:gridCol w="1524000"/>
                <a:gridCol w="1524000"/>
                <a:gridCol w="1524000"/>
              </a:tblGrid>
              <a:tr h="230544">
                <a:tc>
                  <a:txBody>
                    <a:bodyPr/>
                    <a:lstStyle/>
                    <a:p>
                      <a:pPr algn="ctr"/>
                      <a:r>
                        <a:rPr lang="en-US" sz="1200" b="1" dirty="0" smtClean="0">
                          <a:latin typeface="Calibri" pitchFamily="34" charset="0"/>
                          <a:cs typeface="Calibri" pitchFamily="34" charset="0"/>
                        </a:rPr>
                        <a:t>Company</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Revenue(2012)</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Revenue Growth</a:t>
                      </a:r>
                      <a:endParaRPr lang="en-US" sz="1200" b="1" dirty="0">
                        <a:latin typeface="Calibri" pitchFamily="34" charset="0"/>
                        <a:cs typeface="Calibri" pitchFamily="34" charset="0"/>
                      </a:endParaRPr>
                    </a:p>
                  </a:txBody>
                  <a:tcPr/>
                </a:tc>
                <a:tc>
                  <a:txBody>
                    <a:bodyPr/>
                    <a:lstStyle/>
                    <a:p>
                      <a:pPr algn="ctr"/>
                      <a:r>
                        <a:rPr lang="en-US" sz="1200" b="1" dirty="0" smtClean="0">
                          <a:solidFill>
                            <a:schemeClr val="tx2"/>
                          </a:solidFill>
                          <a:latin typeface="Calibri" pitchFamily="34" charset="0"/>
                          <a:cs typeface="Calibri" pitchFamily="34" charset="0"/>
                        </a:rPr>
                        <a:t>Net Income</a:t>
                      </a:r>
                      <a:endParaRPr lang="en-US" sz="1200" b="1" dirty="0">
                        <a:solidFill>
                          <a:schemeClr val="tx2"/>
                        </a:solidFill>
                        <a:latin typeface="Calibri" pitchFamily="34" charset="0"/>
                        <a:cs typeface="Calibri" pitchFamily="34" charset="0"/>
                      </a:endParaRPr>
                    </a:p>
                  </a:txBody>
                  <a:tcPr/>
                </a:tc>
              </a:tr>
              <a:tr h="182879">
                <a:tc>
                  <a:txBody>
                    <a:bodyPr/>
                    <a:lstStyle/>
                    <a:p>
                      <a:pPr algn="ctr"/>
                      <a:r>
                        <a:rPr lang="en-US" sz="1200" dirty="0" smtClean="0">
                          <a:latin typeface="Calibri" pitchFamily="34" charset="0"/>
                          <a:cs typeface="Calibri" pitchFamily="34" charset="0"/>
                        </a:rPr>
                        <a:t>Accenture</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$27862.3Mn</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9.2%</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$2553.5Mn</a:t>
                      </a:r>
                      <a:endParaRPr lang="en-US" sz="1200" dirty="0">
                        <a:solidFill>
                          <a:schemeClr val="tx2"/>
                        </a:solidFill>
                        <a:latin typeface="Calibri" pitchFamily="34" charset="0"/>
                        <a:cs typeface="Calibri" pitchFamily="34" charset="0"/>
                      </a:endParaRPr>
                    </a:p>
                  </a:txBody>
                  <a:tcPr/>
                </a:tc>
              </a:tr>
              <a:tr h="213359">
                <a:tc>
                  <a:txBody>
                    <a:bodyPr/>
                    <a:lstStyle/>
                    <a:p>
                      <a:pPr algn="ctr"/>
                      <a:r>
                        <a:rPr lang="en-US" sz="1200" dirty="0" smtClean="0">
                          <a:latin typeface="Calibri" pitchFamily="34" charset="0"/>
                          <a:cs typeface="Calibri" pitchFamily="34" charset="0"/>
                        </a:rPr>
                        <a:t>Deloitte</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$31.3Bn</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8.7%</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NA</a:t>
                      </a:r>
                      <a:endParaRPr lang="en-US" sz="1200" dirty="0">
                        <a:solidFill>
                          <a:schemeClr val="tx2"/>
                        </a:solidFill>
                        <a:latin typeface="Calibri" pitchFamily="34" charset="0"/>
                        <a:cs typeface="Calibri" pitchFamily="34" charset="0"/>
                      </a:endParaRPr>
                    </a:p>
                  </a:txBody>
                  <a:tcPr/>
                </a:tc>
              </a:tr>
              <a:tr h="169584">
                <a:tc>
                  <a:txBody>
                    <a:bodyPr/>
                    <a:lstStyle/>
                    <a:p>
                      <a:pPr algn="ctr"/>
                      <a:r>
                        <a:rPr lang="en-US" sz="1200" dirty="0" smtClean="0">
                          <a:latin typeface="Calibri" pitchFamily="34" charset="0"/>
                          <a:cs typeface="Calibri" pitchFamily="34" charset="0"/>
                        </a:rPr>
                        <a:t>Ernst &amp; Young</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$24,4Bn</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NA</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NA</a:t>
                      </a:r>
                      <a:endParaRPr lang="en-US" sz="1200" dirty="0">
                        <a:solidFill>
                          <a:schemeClr val="tx2"/>
                        </a:solidFill>
                        <a:latin typeface="Calibri" pitchFamily="34" charset="0"/>
                        <a:cs typeface="Calibri" pitchFamily="34" charset="0"/>
                      </a:endParaRPr>
                    </a:p>
                  </a:txBody>
                  <a:tcPr/>
                </a:tc>
              </a:tr>
              <a:tr h="123864">
                <a:tc>
                  <a:txBody>
                    <a:bodyPr/>
                    <a:lstStyle/>
                    <a:p>
                      <a:pPr algn="ctr"/>
                      <a:r>
                        <a:rPr lang="en-US" sz="1200" dirty="0" smtClean="0">
                          <a:latin typeface="Calibri" pitchFamily="34" charset="0"/>
                          <a:cs typeface="Calibri" pitchFamily="34" charset="0"/>
                        </a:rPr>
                        <a:t>KPMG</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$23Bn</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1.32%</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NA</a:t>
                      </a:r>
                      <a:endParaRPr lang="en-US" sz="1200" dirty="0">
                        <a:solidFill>
                          <a:schemeClr val="tx2"/>
                        </a:solidFill>
                        <a:latin typeface="Calibri" pitchFamily="34" charset="0"/>
                        <a:cs typeface="Calibri" pitchFamily="34" charset="0"/>
                      </a:endParaRPr>
                    </a:p>
                  </a:txBody>
                  <a:tcPr/>
                </a:tc>
              </a:tr>
            </a:tbl>
          </a:graphicData>
        </a:graphic>
      </p:graphicFrame>
      <p:sp>
        <p:nvSpPr>
          <p:cNvPr id="13" name="Rounded Rectangle 12"/>
          <p:cNvSpPr/>
          <p:nvPr/>
        </p:nvSpPr>
        <p:spPr>
          <a:xfrm>
            <a:off x="47422" y="4981845"/>
            <a:ext cx="9016194" cy="27345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Top Players</a:t>
            </a:r>
            <a:endParaRPr lang="en-IN" sz="1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3" name="Rounded Rectangle 2"/>
          <p:cNvSpPr/>
          <p:nvPr/>
        </p:nvSpPr>
        <p:spPr>
          <a:xfrm>
            <a:off x="30144" y="3763944"/>
            <a:ext cx="9016194" cy="3048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457200" y="2133600"/>
          <a:ext cx="3220821" cy="1428651"/>
        </p:xfrm>
        <a:graphic>
          <a:graphicData uri="http://schemas.openxmlformats.org/drawingml/2006/table">
            <a:tbl>
              <a:tblPr firstRow="1" bandRow="1">
                <a:tableStyleId>{5940675A-B579-460E-94D1-54222C63F5DA}</a:tableStyleId>
              </a:tblPr>
              <a:tblGrid>
                <a:gridCol w="1073607"/>
                <a:gridCol w="1073607"/>
                <a:gridCol w="1073607"/>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Million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102793.0</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94896.0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(7.7%)</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97757.0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3.0%</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103565.0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5.9%</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113300.1</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9.4%</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2.5%</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TextBox 4"/>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US management &amp; marketing consultancy market had total revenues of $113.3bn in 2012, representing a compound annual growth rate (CAGR) of 2.5% between 2008 and 2012. In comparison, the European and Asia-Pacific markets grew with CAGRs of 2.7% and 0.7% respectively, over the same period, to reach respective values of $113.3bn and $35.4bn in 2012.</a:t>
            </a:r>
          </a:p>
        </p:txBody>
      </p:sp>
      <p:graphicFrame>
        <p:nvGraphicFramePr>
          <p:cNvPr id="6" name="Table 5"/>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Million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113300.1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122590.7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133241.5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145518.0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158662.0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9.0%</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172742.6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8.9%</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8.8%</a:t>
                      </a:r>
                      <a:endParaRPr lang="en-US" sz="1200" b="1" i="0" u="none" strike="noStrike" dirty="0">
                        <a:solidFill>
                          <a:schemeClr val="tx1"/>
                        </a:solidFill>
                        <a:latin typeface="Calibri"/>
                      </a:endParaRPr>
                    </a:p>
                  </a:txBody>
                  <a:tcPr marL="0" marR="0" marT="0" marB="0" anchor="ctr"/>
                </a:tc>
              </a:tr>
            </a:tbl>
          </a:graphicData>
        </a:graphic>
      </p:graphicFrame>
      <p:sp>
        <p:nvSpPr>
          <p:cNvPr id="7" name="TextBox 6"/>
          <p:cNvSpPr txBox="1"/>
          <p:nvPr/>
        </p:nvSpPr>
        <p:spPr>
          <a:xfrm>
            <a:off x="142352" y="4124848"/>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8.8% for the five-year period 2012 - 2017, which is expected to drive the market to a value of $172.7bn by the end of 2017. Comparatively, the European and Asia-Pacific markets will grow with CAGRs of 5.7% and 2.7% respectively, over the same period, to reach respective values of $149.2bn and $40.4bn in 2017.</a:t>
            </a:r>
          </a:p>
        </p:txBody>
      </p:sp>
      <p:sp>
        <p:nvSpPr>
          <p:cNvPr id="8"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US Management</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Marketing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pic>
        <p:nvPicPr>
          <p:cNvPr id="150530" name="Picture 2"/>
          <p:cNvPicPr>
            <a:picLocks noChangeAspect="1" noChangeArrowheads="1"/>
          </p:cNvPicPr>
          <p:nvPr/>
        </p:nvPicPr>
        <p:blipFill>
          <a:blip r:embed="rId3" cstate="print"/>
          <a:srcRect/>
          <a:stretch>
            <a:fillRect/>
          </a:stretch>
        </p:blipFill>
        <p:spPr bwMode="auto">
          <a:xfrm>
            <a:off x="4495800" y="4800600"/>
            <a:ext cx="4210050" cy="1957387"/>
          </a:xfrm>
          <a:prstGeom prst="rect">
            <a:avLst/>
          </a:prstGeom>
          <a:noFill/>
          <a:ln w="9525">
            <a:noFill/>
            <a:miter lim="800000"/>
            <a:headEnd/>
            <a:tailEnd/>
          </a:ln>
        </p:spPr>
      </p:pic>
      <p:pic>
        <p:nvPicPr>
          <p:cNvPr id="150531" name="Picture 3"/>
          <p:cNvPicPr>
            <a:picLocks noChangeAspect="1" noChangeArrowheads="1"/>
          </p:cNvPicPr>
          <p:nvPr/>
        </p:nvPicPr>
        <p:blipFill>
          <a:blip r:embed="rId4" cstate="print"/>
          <a:srcRect/>
          <a:stretch>
            <a:fillRect/>
          </a:stretch>
        </p:blipFill>
        <p:spPr bwMode="auto">
          <a:xfrm>
            <a:off x="4038600" y="1676400"/>
            <a:ext cx="4572000" cy="21050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3" name="Rounded Rectangle 2"/>
          <p:cNvSpPr/>
          <p:nvPr/>
        </p:nvSpPr>
        <p:spPr>
          <a:xfrm>
            <a:off x="30144" y="3773992"/>
            <a:ext cx="9016194" cy="3048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61968" y="2133600"/>
          <a:ext cx="2514600" cy="1428651"/>
        </p:xfrm>
        <a:graphic>
          <a:graphicData uri="http://schemas.openxmlformats.org/drawingml/2006/table">
            <a:tbl>
              <a:tblPr firstRow="1" bandRow="1">
                <a:tableStyleId>{5940675A-B579-460E-94D1-54222C63F5DA}</a:tableStyleId>
              </a:tblPr>
              <a:tblGrid>
                <a:gridCol w="838200"/>
                <a:gridCol w="838200"/>
                <a:gridCol w="838200"/>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Million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101823.1</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98093.8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(3.7%)</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101239.4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3.2%</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107915.7</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6.6%</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113263.3</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5.0%</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2.7%</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TextBox 4"/>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European management &amp; marketing consultancy market had total revenues of $113.3bn in 2012, representing a compound annual growth rate (CAGR) of 2.7% between 2008 and 2012. In comparison, the German and UK markets grew with CAGRs of 4.9% and 1.6% respectively, over the same period, to reach respective values of $41.3bn and $23.1bn in 2012.</a:t>
            </a:r>
          </a:p>
        </p:txBody>
      </p:sp>
      <p:graphicFrame>
        <p:nvGraphicFramePr>
          <p:cNvPr id="6" name="Table 5"/>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Million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113263.3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5.0%</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119587.1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126490.1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5.8%</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133668.1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141198.5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149197.1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5.7%</a:t>
                      </a:r>
                      <a:endParaRPr lang="en-US" sz="1200" b="1" i="0" u="none" strike="noStrike" dirty="0">
                        <a:solidFill>
                          <a:schemeClr val="tx1"/>
                        </a:solidFill>
                        <a:latin typeface="Calibri"/>
                      </a:endParaRPr>
                    </a:p>
                  </a:txBody>
                  <a:tcPr marL="0" marR="0" marT="0" marB="0" anchor="ctr"/>
                </a:tc>
              </a:tr>
            </a:tbl>
          </a:graphicData>
        </a:graphic>
      </p:graphicFrame>
      <p:sp>
        <p:nvSpPr>
          <p:cNvPr id="7" name="TextBox 6"/>
          <p:cNvSpPr txBox="1"/>
          <p:nvPr/>
        </p:nvSpPr>
        <p:spPr>
          <a:xfrm>
            <a:off x="142352" y="4134896"/>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5.7% for the five-year period 2012 - 2017, which is expected to drive the market to a value of $149.2bn by the end of 2017. Comparatively, the German and UK markets will grow with CAGRs of 8% and 5.2% respectively, over the same period, to reach respective values of $60.7bn and $29.8bn in 2017.</a:t>
            </a:r>
          </a:p>
        </p:txBody>
      </p:sp>
      <p:sp>
        <p:nvSpPr>
          <p:cNvPr id="8"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dirty="0" smtClean="0">
                <a:solidFill>
                  <a:srgbClr val="FFFFFF"/>
                </a:solidFill>
                <a:latin typeface="Myriad Pro"/>
                <a:ea typeface="+mj-ea"/>
                <a:cs typeface="+mj-cs"/>
              </a:rPr>
              <a:t>Europe</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 Management</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Marketing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16" name="Table 15"/>
          <p:cNvGraphicFramePr>
            <a:graphicFrameLocks noGrp="1"/>
          </p:cNvGraphicFramePr>
          <p:nvPr/>
        </p:nvGraphicFramePr>
        <p:xfrm>
          <a:off x="2734832" y="2133600"/>
          <a:ext cx="2362200" cy="1428651"/>
        </p:xfrm>
        <a:graphic>
          <a:graphicData uri="http://schemas.openxmlformats.org/drawingml/2006/table">
            <a:tbl>
              <a:tblPr firstRow="1" bandRow="1">
                <a:tableStyleId>{5940675A-B579-460E-94D1-54222C63F5DA}</a:tableStyleId>
              </a:tblPr>
              <a:tblGrid>
                <a:gridCol w="787400"/>
                <a:gridCol w="910431"/>
                <a:gridCol w="664369"/>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Million(2012)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UK</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23126.5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36.4%</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France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10832.3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20.4%</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Germany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41255.6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11.3%</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Italy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3875.1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9.6%</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Spain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12810.8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21363.0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18.9%</a:t>
                      </a:r>
                      <a:endParaRPr lang="en-US" sz="1200" b="1" i="0" u="none" strike="noStrike" dirty="0">
                        <a:solidFill>
                          <a:schemeClr val="tx1"/>
                        </a:solidFill>
                        <a:latin typeface="Calibri"/>
                      </a:endParaRPr>
                    </a:p>
                  </a:txBody>
                  <a:tcPr marL="0" marR="0" marT="0" marB="0" anchor="ctr"/>
                </a:tc>
              </a:tr>
            </a:tbl>
          </a:graphicData>
        </a:graphic>
      </p:graphicFrame>
      <p:pic>
        <p:nvPicPr>
          <p:cNvPr id="151554" name="Picture 2"/>
          <p:cNvPicPr>
            <a:picLocks noChangeAspect="1" noChangeArrowheads="1"/>
          </p:cNvPicPr>
          <p:nvPr/>
        </p:nvPicPr>
        <p:blipFill>
          <a:blip r:embed="rId2" cstate="print"/>
          <a:srcRect/>
          <a:stretch>
            <a:fillRect/>
          </a:stretch>
        </p:blipFill>
        <p:spPr bwMode="auto">
          <a:xfrm>
            <a:off x="4694256" y="4748680"/>
            <a:ext cx="4286250" cy="2095500"/>
          </a:xfrm>
          <a:prstGeom prst="rect">
            <a:avLst/>
          </a:prstGeom>
          <a:noFill/>
          <a:ln w="9525">
            <a:noFill/>
            <a:miter lim="800000"/>
            <a:headEnd/>
            <a:tailEnd/>
          </a:ln>
        </p:spPr>
      </p:pic>
      <p:pic>
        <p:nvPicPr>
          <p:cNvPr id="151555" name="Picture 3"/>
          <p:cNvPicPr>
            <a:picLocks noChangeAspect="1" noChangeArrowheads="1"/>
          </p:cNvPicPr>
          <p:nvPr/>
        </p:nvPicPr>
        <p:blipFill>
          <a:blip r:embed="rId3" cstate="print"/>
          <a:srcRect/>
          <a:stretch>
            <a:fillRect/>
          </a:stretch>
        </p:blipFill>
        <p:spPr bwMode="auto">
          <a:xfrm>
            <a:off x="5334000" y="1676400"/>
            <a:ext cx="3721494" cy="21050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3" name="Rounded Rectangle 2"/>
          <p:cNvSpPr/>
          <p:nvPr/>
        </p:nvSpPr>
        <p:spPr>
          <a:xfrm>
            <a:off x="30144" y="3785720"/>
            <a:ext cx="9016194" cy="3048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61969" y="2133600"/>
          <a:ext cx="2514600" cy="1428651"/>
        </p:xfrm>
        <a:graphic>
          <a:graphicData uri="http://schemas.openxmlformats.org/drawingml/2006/table">
            <a:tbl>
              <a:tblPr firstRow="1" bandRow="1">
                <a:tableStyleId>{5940675A-B579-460E-94D1-54222C63F5DA}</a:tableStyleId>
              </a:tblPr>
              <a:tblGrid>
                <a:gridCol w="838200"/>
                <a:gridCol w="838200"/>
                <a:gridCol w="838200"/>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Million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34435.5</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33749.4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(2.0%)</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33495.0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(0.8%)</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32990.0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35361.4</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7.2%</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.7%</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TextBox 4"/>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Asia-Pacific management &amp; marketing consultancy market had total revenues of $35.4bn in 2012, representing a compound annual growth rate (CAGR) of 0.7% between 2008 and 2012. In comparison, the Chinese market increased  with a CAGR of 1.4%, and the South Korean market declined with a compound annual rate of change (CARC) of -2.2%,  over the same period, to reach respective values of $2.8bn and $1.5bn in 2012.</a:t>
            </a:r>
          </a:p>
        </p:txBody>
      </p:sp>
      <p:graphicFrame>
        <p:nvGraphicFramePr>
          <p:cNvPr id="6" name="Table 5"/>
          <p:cNvGraphicFramePr>
            <a:graphicFrameLocks noGrp="1"/>
          </p:cNvGraphicFramePr>
          <p:nvPr/>
        </p:nvGraphicFramePr>
        <p:xfrm>
          <a:off x="228600" y="4876800"/>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Million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35361.4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36557.2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37416.5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38319.4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39321.7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40391.1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a:t>
                      </a:r>
                      <a:endParaRPr lang="en-US" sz="1200" b="1" i="0" u="none" strike="noStrike" dirty="0">
                        <a:solidFill>
                          <a:schemeClr val="tx1"/>
                        </a:solidFill>
                        <a:latin typeface="Calibri"/>
                      </a:endParaRPr>
                    </a:p>
                  </a:txBody>
                  <a:tcPr marL="0" marR="0" marT="0" marB="0" anchor="ctr"/>
                </a:tc>
              </a:tr>
            </a:tbl>
          </a:graphicData>
        </a:graphic>
      </p:graphicFrame>
      <p:sp>
        <p:nvSpPr>
          <p:cNvPr id="7" name="TextBox 6"/>
          <p:cNvSpPr txBox="1"/>
          <p:nvPr/>
        </p:nvSpPr>
        <p:spPr>
          <a:xfrm>
            <a:off x="142352" y="4146624"/>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2.7% for the five-year period 2012 - 2017, which is expected to drive the market to a value of $40.4bn by the end of 2017. Comparatively, the Chinese and  South Korean markets will grow with compound annual growth rates (CAGRs) of 7.3% and 0.1% respectively, over the same period, to reach respective values of $3.9bn and $1.5bn in 2017.</a:t>
            </a:r>
          </a:p>
        </p:txBody>
      </p:sp>
      <p:sp>
        <p:nvSpPr>
          <p:cNvPr id="8"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noProof="0" dirty="0" smtClean="0">
                <a:solidFill>
                  <a:srgbClr val="FFFFFF"/>
                </a:solidFill>
                <a:latin typeface="Myriad Pro"/>
                <a:ea typeface="+mj-ea"/>
                <a:cs typeface="+mj-cs"/>
              </a:rPr>
              <a:t>Asia Pacific</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 Management</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Marketing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10" name="Table 9"/>
          <p:cNvGraphicFramePr>
            <a:graphicFrameLocks noGrp="1"/>
          </p:cNvGraphicFramePr>
          <p:nvPr/>
        </p:nvGraphicFramePr>
        <p:xfrm>
          <a:off x="2692960" y="2133600"/>
          <a:ext cx="2438400" cy="1224558"/>
        </p:xfrm>
        <a:graphic>
          <a:graphicData uri="http://schemas.openxmlformats.org/drawingml/2006/table">
            <a:tbl>
              <a:tblPr firstRow="1" bandRow="1">
                <a:tableStyleId>{5940675A-B579-460E-94D1-54222C63F5DA}</a:tableStyleId>
              </a:tblPr>
              <a:tblGrid>
                <a:gridCol w="812800"/>
                <a:gridCol w="863600"/>
                <a:gridCol w="762000"/>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Million(2012)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India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2015.2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5.7%</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South Korea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1522.3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4.3%</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Japan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25094.4</a:t>
                      </a:r>
                      <a:endParaRPr lang="en-US" sz="1200" b="1" i="0" u="none" strike="noStrike" dirty="0">
                        <a:solidFill>
                          <a:schemeClr val="tx1"/>
                        </a:solidFill>
                        <a:latin typeface="Calibri"/>
                      </a:endParaRPr>
                    </a:p>
                  </a:txBody>
                  <a:tcPr marL="0" marR="0" marT="0" marB="0" anchor="ct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latin typeface="+mn-lt"/>
                        </a:rPr>
                        <a:t>71.0%</a:t>
                      </a:r>
                    </a:p>
                  </a:txBody>
                  <a:tcPr marL="0" marR="0" marT="0" marB="0" anchor="ctr"/>
                </a:tc>
              </a:tr>
              <a:tr h="204093">
                <a:tc>
                  <a:txBody>
                    <a:bodyPr/>
                    <a:lstStyle/>
                    <a:p>
                      <a:pPr algn="ctr" fontAlgn="ctr"/>
                      <a:r>
                        <a:rPr lang="en-US" sz="1200" b="1" i="0" u="none" strike="noStrike" dirty="0" smtClean="0">
                          <a:solidFill>
                            <a:srgbClr val="000000"/>
                          </a:solidFill>
                          <a:latin typeface="Calibri"/>
                        </a:rPr>
                        <a:t>China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2780.9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7.9%</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3948.6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11.2%</a:t>
                      </a:r>
                      <a:endParaRPr lang="en-US" sz="1200" b="1" i="0" u="none" strike="noStrike" dirty="0">
                        <a:solidFill>
                          <a:schemeClr val="tx1"/>
                        </a:solidFill>
                        <a:latin typeface="Calibri"/>
                      </a:endParaRPr>
                    </a:p>
                  </a:txBody>
                  <a:tcPr marL="0" marR="0" marT="0" marB="0" anchor="ctr"/>
                </a:tc>
              </a:tr>
            </a:tbl>
          </a:graphicData>
        </a:graphic>
      </p:graphicFrame>
      <p:pic>
        <p:nvPicPr>
          <p:cNvPr id="152578" name="Picture 2"/>
          <p:cNvPicPr>
            <a:picLocks noChangeAspect="1" noChangeArrowheads="1"/>
          </p:cNvPicPr>
          <p:nvPr/>
        </p:nvPicPr>
        <p:blipFill>
          <a:blip r:embed="rId2" cstate="print"/>
          <a:srcRect/>
          <a:stretch>
            <a:fillRect/>
          </a:stretch>
        </p:blipFill>
        <p:spPr bwMode="auto">
          <a:xfrm>
            <a:off x="4038600" y="4750360"/>
            <a:ext cx="4814888" cy="2057400"/>
          </a:xfrm>
          <a:prstGeom prst="rect">
            <a:avLst/>
          </a:prstGeom>
          <a:noFill/>
          <a:ln w="9525">
            <a:noFill/>
            <a:miter lim="800000"/>
            <a:headEnd/>
            <a:tailEnd/>
          </a:ln>
        </p:spPr>
      </p:pic>
      <p:pic>
        <p:nvPicPr>
          <p:cNvPr id="152579" name="Picture 3"/>
          <p:cNvPicPr>
            <a:picLocks noChangeAspect="1" noChangeArrowheads="1"/>
          </p:cNvPicPr>
          <p:nvPr/>
        </p:nvPicPr>
        <p:blipFill>
          <a:blip r:embed="rId3" cstate="print"/>
          <a:srcRect/>
          <a:stretch>
            <a:fillRect/>
          </a:stretch>
        </p:blipFill>
        <p:spPr bwMode="auto">
          <a:xfrm>
            <a:off x="5185784" y="1676400"/>
            <a:ext cx="3705225" cy="21383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22547" y="2004267"/>
          <a:ext cx="2432117" cy="1802670"/>
        </p:xfrm>
        <a:graphic>
          <a:graphicData uri="http://schemas.openxmlformats.org/drawingml/2006/table">
            <a:tbl>
              <a:tblPr firstRow="1" bandRow="1">
                <a:tableStyleId>{5940675A-B579-460E-94D1-54222C63F5DA}</a:tableStyleId>
              </a:tblPr>
              <a:tblGrid>
                <a:gridCol w="568634"/>
                <a:gridCol w="1273481"/>
                <a:gridCol w="590002"/>
              </a:tblGrid>
              <a:tr h="193916">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394.1</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317.3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(19.5)</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343.4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8.2</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378.2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10.1</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389.2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2.9</a:t>
                      </a:r>
                      <a:endParaRPr lang="en-US" sz="1200" b="1" i="0" u="none" strike="noStrike" dirty="0">
                        <a:solidFill>
                          <a:schemeClr val="tx2">
                            <a:lumMod val="60000"/>
                            <a:lumOff val="40000"/>
                          </a:schemeClr>
                        </a:solidFill>
                        <a:latin typeface="Calibri"/>
                      </a:endParaRPr>
                    </a:p>
                  </a:txBody>
                  <a:tcPr marL="0" marR="0" marT="0" marB="0" anchor="ctr"/>
                </a:tc>
              </a:tr>
              <a:tr h="239485">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4" name="Rounded Rectangle 3"/>
          <p:cNvSpPr/>
          <p:nvPr/>
        </p:nvSpPr>
        <p:spPr>
          <a:xfrm>
            <a:off x="65317" y="152400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10" name="Rounded Rectangle 9"/>
          <p:cNvSpPr/>
          <p:nvPr/>
        </p:nvSpPr>
        <p:spPr>
          <a:xfrm>
            <a:off x="33536" y="3929909"/>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Volume</a:t>
            </a:r>
            <a:endParaRPr lang="en-IN" sz="1400" b="1" dirty="0"/>
          </a:p>
        </p:txBody>
      </p:sp>
      <p:graphicFrame>
        <p:nvGraphicFramePr>
          <p:cNvPr id="11" name="Table 10"/>
          <p:cNvGraphicFramePr>
            <a:graphicFrameLocks noGrp="1"/>
          </p:cNvGraphicFramePr>
          <p:nvPr/>
        </p:nvGraphicFramePr>
        <p:xfrm>
          <a:off x="161826" y="4277419"/>
          <a:ext cx="2760483" cy="2020385"/>
        </p:xfrm>
        <a:graphic>
          <a:graphicData uri="http://schemas.openxmlformats.org/drawingml/2006/table">
            <a:tbl>
              <a:tblPr firstRow="1" bandRow="1">
                <a:tableStyleId>{5940675A-B579-460E-94D1-54222C63F5DA}</a:tableStyleId>
              </a:tblPr>
              <a:tblGrid>
                <a:gridCol w="612655"/>
                <a:gridCol w="1709918"/>
                <a:gridCol w="437910"/>
              </a:tblGrid>
              <a:tr h="432055">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Thousand temporary stuff as FTE</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17574.1</a:t>
                      </a:r>
                      <a:endParaRPr lang="en-US" sz="1200" b="1" i="0" u="none" strike="noStrike" dirty="0">
                        <a:solidFill>
                          <a:srgbClr val="000000"/>
                        </a:solidFill>
                        <a:latin typeface="Calibri"/>
                      </a:endParaRPr>
                    </a:p>
                  </a:txBody>
                  <a:tcPr marL="0" marR="0" marT="0" marB="0" anchor="ctr"/>
                </a:tc>
                <a:tc>
                  <a:txBody>
                    <a:bodyPr/>
                    <a:lstStyle/>
                    <a:p>
                      <a:endParaRPr lang="en-US" dirty="0"/>
                    </a:p>
                  </a:txBody>
                  <a:tcPr marL="0" marR="0" marT="0" marB="0" anchor="ctr"/>
                </a:tc>
              </a:tr>
              <a:tr h="239485">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16116.5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(8.3)</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18447.5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14.5</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20798.2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12.7</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22524.2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8.3</a:t>
                      </a:r>
                      <a:endParaRPr lang="en-US" sz="1200" b="1" i="0" u="none" strike="noStrike" dirty="0">
                        <a:solidFill>
                          <a:srgbClr val="000000"/>
                        </a:solidFill>
                        <a:latin typeface="Calibri"/>
                      </a:endParaRPr>
                    </a:p>
                  </a:txBody>
                  <a:tcPr marL="0" marR="0" marT="0" marB="0" anchor="ctr"/>
                </a:tc>
              </a:tr>
              <a:tr h="239485">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6.4</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graphicFrame>
        <p:nvGraphicFramePr>
          <p:cNvPr id="12" name="Chart 11"/>
          <p:cNvGraphicFramePr/>
          <p:nvPr/>
        </p:nvGraphicFramePr>
        <p:xfrm>
          <a:off x="2625364" y="2006618"/>
          <a:ext cx="6396087" cy="2031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nvGraphicFramePr>
        <p:xfrm>
          <a:off x="3040144" y="4355969"/>
          <a:ext cx="5868185" cy="2273431"/>
        </p:xfrm>
        <a:graphic>
          <a:graphicData uri="http://schemas.openxmlformats.org/drawingml/2006/chart">
            <c:chart xmlns:c="http://schemas.openxmlformats.org/drawingml/2006/chart" xmlns:r="http://schemas.openxmlformats.org/officeDocument/2006/relationships" r:id="rId4"/>
          </a:graphicData>
        </a:graphic>
      </p:graphicFrame>
      <p:sp>
        <p:nvSpPr>
          <p:cNvPr id="9"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HR</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Employment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14" name="Rectangle 13"/>
          <p:cNvSpPr/>
          <p:nvPr/>
        </p:nvSpPr>
        <p:spPr>
          <a:xfrm>
            <a:off x="72016" y="763680"/>
            <a:ext cx="88392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latin typeface="+mn-lt"/>
              </a:rPr>
              <a:t>The human resources and employment services market consists of revenues received for provision of temporary staffing, search and placement (permanent staffing), and corporate training services provided by external service providers. Other employment services, such as independent contracting and employee leasing are not considered in this report. </a:t>
            </a:r>
            <a:endParaRPr lang="en-US" sz="12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2</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lang="en-GB" sz="2000" b="1" dirty="0" smtClean="0">
                <a:latin typeface="Myriad Pro"/>
              </a:rPr>
              <a:t>Table of Content</a:t>
            </a:r>
            <a:endParaRPr sz="2000" b="1" dirty="0" smtClean="0">
              <a:latin typeface="Myriad Pro"/>
            </a:endParaRPr>
          </a:p>
        </p:txBody>
      </p:sp>
      <p:sp>
        <p:nvSpPr>
          <p:cNvPr id="79" name="Rectangle 78"/>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13" name="AutoShape 28">
            <a:hlinkClick r:id="rId3" action="ppaction://hlinksldjump"/>
          </p:cNvPr>
          <p:cNvSpPr>
            <a:spLocks noChangeArrowheads="1"/>
          </p:cNvSpPr>
          <p:nvPr/>
        </p:nvSpPr>
        <p:spPr bwMode="auto">
          <a:xfrm>
            <a:off x="8839200" y="6553200"/>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39" name="Rectangle 38"/>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27" name="Rectangle 16">
            <a:hlinkClick r:id="rId4" action="ppaction://hlinksldjump"/>
          </p:cNvPr>
          <p:cNvSpPr>
            <a:spLocks noChangeArrowheads="1"/>
          </p:cNvSpPr>
          <p:nvPr/>
        </p:nvSpPr>
        <p:spPr bwMode="auto">
          <a:xfrm>
            <a:off x="3642360" y="17526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cs typeface="Arial" pitchFamily="34" charset="0"/>
              </a:rPr>
              <a:t>Market Overview </a:t>
            </a:r>
          </a:p>
        </p:txBody>
      </p:sp>
      <p:sp>
        <p:nvSpPr>
          <p:cNvPr id="28" name="Rectangle 20">
            <a:hlinkClick r:id="rId5" action="ppaction://hlinksldjump"/>
          </p:cNvPr>
          <p:cNvSpPr>
            <a:spLocks noChangeArrowheads="1"/>
          </p:cNvSpPr>
          <p:nvPr/>
        </p:nvSpPr>
        <p:spPr bwMode="auto">
          <a:xfrm>
            <a:off x="3642360" y="22860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Industry Insights</a:t>
            </a:r>
          </a:p>
        </p:txBody>
      </p:sp>
      <p:sp>
        <p:nvSpPr>
          <p:cNvPr id="29" name="Rectangle 21">
            <a:hlinkClick r:id="rId6" action="ppaction://hlinksldjump"/>
          </p:cNvPr>
          <p:cNvSpPr>
            <a:spLocks noChangeArrowheads="1"/>
          </p:cNvSpPr>
          <p:nvPr/>
        </p:nvSpPr>
        <p:spPr bwMode="auto">
          <a:xfrm>
            <a:off x="3642360" y="2819400"/>
            <a:ext cx="2377440" cy="457200"/>
          </a:xfrm>
          <a:prstGeom prst="rect">
            <a:avLst/>
          </a:prstGeom>
          <a:solidFill>
            <a:srgbClr val="BEE395"/>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rgbClr val="111111"/>
                </a:solidFill>
                <a:latin typeface="+mj-lt"/>
                <a:cs typeface="Arial" pitchFamily="34" charset="0"/>
              </a:rPr>
              <a:t>Deals Space</a:t>
            </a:r>
          </a:p>
        </p:txBody>
      </p:sp>
      <p:sp>
        <p:nvSpPr>
          <p:cNvPr id="30" name="Rectangle 22">
            <a:hlinkClick r:id="rId7" action="ppaction://hlinksldjump"/>
          </p:cNvPr>
          <p:cNvSpPr>
            <a:spLocks noChangeArrowheads="1"/>
          </p:cNvSpPr>
          <p:nvPr/>
        </p:nvSpPr>
        <p:spPr bwMode="auto">
          <a:xfrm>
            <a:off x="3642360" y="33528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Business Trends</a:t>
            </a:r>
          </a:p>
        </p:txBody>
      </p:sp>
      <p:sp>
        <p:nvSpPr>
          <p:cNvPr id="31" name="Rectangle 37">
            <a:hlinkClick r:id="rId8" action="ppaction://hlinksldjump"/>
          </p:cNvPr>
          <p:cNvSpPr>
            <a:spLocks noChangeArrowheads="1"/>
          </p:cNvSpPr>
          <p:nvPr/>
        </p:nvSpPr>
        <p:spPr bwMode="auto">
          <a:xfrm>
            <a:off x="3642360" y="38862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Technology Trends</a:t>
            </a:r>
            <a:endParaRPr lang="en-US" sz="1600" b="1" kern="0" dirty="0">
              <a:solidFill>
                <a:srgbClr val="111111"/>
              </a:solidFill>
              <a:latin typeface="+mj-lt"/>
              <a:cs typeface="Arial" pitchFamily="34" charset="0"/>
            </a:endParaRPr>
          </a:p>
        </p:txBody>
      </p:sp>
      <p:sp>
        <p:nvSpPr>
          <p:cNvPr id="43" name="Rectangle 21">
            <a:hlinkClick r:id="" action="ppaction://noaction"/>
          </p:cNvPr>
          <p:cNvSpPr>
            <a:spLocks noChangeArrowheads="1"/>
          </p:cNvSpPr>
          <p:nvPr/>
        </p:nvSpPr>
        <p:spPr bwMode="auto">
          <a:xfrm>
            <a:off x="3642360" y="4419600"/>
            <a:ext cx="2377440" cy="457200"/>
          </a:xfrm>
          <a:prstGeom prst="rect">
            <a:avLst/>
          </a:prstGeom>
          <a:solidFill>
            <a:srgbClr val="BEE395"/>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rgbClr val="111111"/>
                </a:solidFill>
                <a:latin typeface="+mj-lt"/>
                <a:cs typeface="Arial" pitchFamily="34" charset="0"/>
              </a:rPr>
              <a:t>Top Players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7708" y="754682"/>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Geographic Segmentation</a:t>
            </a:r>
            <a:endParaRPr lang="en-IN" sz="1400" b="1" dirty="0"/>
          </a:p>
        </p:txBody>
      </p:sp>
      <p:graphicFrame>
        <p:nvGraphicFramePr>
          <p:cNvPr id="3" name="Table 2"/>
          <p:cNvGraphicFramePr>
            <a:graphicFrameLocks noGrp="1"/>
          </p:cNvGraphicFramePr>
          <p:nvPr/>
        </p:nvGraphicFramePr>
        <p:xfrm>
          <a:off x="133548" y="1169735"/>
          <a:ext cx="3712587" cy="1665468"/>
        </p:xfrm>
        <a:graphic>
          <a:graphicData uri="http://schemas.openxmlformats.org/drawingml/2006/table">
            <a:tbl>
              <a:tblPr firstRow="1" bandRow="1">
                <a:tableStyleId>{5940675A-B579-460E-94D1-54222C63F5DA}</a:tableStyleId>
              </a:tblPr>
              <a:tblGrid>
                <a:gridCol w="1302272"/>
                <a:gridCol w="1062857"/>
                <a:gridCol w="1347458"/>
              </a:tblGrid>
              <a:tr h="277578">
                <a:tc>
                  <a:txBody>
                    <a:bodyPr/>
                    <a:lstStyle/>
                    <a:p>
                      <a:pPr algn="ctr"/>
                      <a:r>
                        <a:rPr lang="en-US" sz="1200" b="0" baseline="0" dirty="0" smtClean="0">
                          <a:solidFill>
                            <a:schemeClr val="tx1"/>
                          </a:solidFill>
                          <a:latin typeface="+mn-lt"/>
                          <a:ea typeface="+mn-ea"/>
                          <a:cs typeface="+mn-cs"/>
                        </a:rPr>
                        <a:t>Geography</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(2012)</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Market Share(%)</a:t>
                      </a:r>
                      <a:endParaRPr lang="en-US" sz="1200" b="1" baseline="0" dirty="0" smtClean="0">
                        <a:solidFill>
                          <a:schemeClr val="lt1"/>
                        </a:solidFill>
                        <a:latin typeface="+mn-lt"/>
                        <a:ea typeface="+mn-ea"/>
                        <a:cs typeface="+mn-cs"/>
                      </a:endParaRPr>
                    </a:p>
                  </a:txBody>
                  <a:tcPr marL="0" marR="0" marT="0" marB="0" anchor="ctr"/>
                </a:tc>
              </a:tr>
              <a:tr h="277578">
                <a:tc>
                  <a:txBody>
                    <a:bodyPr/>
                    <a:lstStyle/>
                    <a:p>
                      <a:pPr algn="ctr" fontAlgn="ctr"/>
                      <a:r>
                        <a:rPr lang="en-US" sz="1200" b="1" i="0" u="none" strike="noStrike" dirty="0" smtClean="0">
                          <a:solidFill>
                            <a:srgbClr val="000000"/>
                          </a:solidFill>
                          <a:latin typeface="Calibri"/>
                        </a:rPr>
                        <a:t>Americas</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144.9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37.2</a:t>
                      </a:r>
                      <a:endParaRPr lang="en-US" sz="1200" b="1" i="0" u="none" strike="noStrike" dirty="0">
                        <a:solidFill>
                          <a:srgbClr val="000000"/>
                        </a:solidFill>
                        <a:latin typeface="Calibri"/>
                      </a:endParaRPr>
                    </a:p>
                  </a:txBody>
                  <a:tcPr marL="0" marR="0" marT="0" marB="0" anchor="ctr"/>
                </a:tc>
              </a:tr>
              <a:tr h="277578">
                <a:tc>
                  <a:txBody>
                    <a:bodyPr/>
                    <a:lstStyle/>
                    <a:p>
                      <a:pPr algn="ctr" fontAlgn="ctr"/>
                      <a:r>
                        <a:rPr lang="en-US" sz="1200" b="1" i="0" u="none" strike="noStrike" dirty="0" smtClean="0">
                          <a:solidFill>
                            <a:srgbClr val="000000"/>
                          </a:solidFill>
                          <a:latin typeface="Calibri"/>
                        </a:rPr>
                        <a:t>Europe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145.7</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37.4</a:t>
                      </a:r>
                      <a:endParaRPr lang="en-US" sz="1200" b="1" i="0" u="none" strike="noStrike" dirty="0">
                        <a:solidFill>
                          <a:srgbClr val="000000"/>
                        </a:solidFill>
                        <a:latin typeface="Calibri"/>
                      </a:endParaRPr>
                    </a:p>
                  </a:txBody>
                  <a:tcPr marL="0" marR="0" marT="0" marB="0" anchor="ctr"/>
                </a:tc>
              </a:tr>
              <a:tr h="277578">
                <a:tc>
                  <a:txBody>
                    <a:bodyPr/>
                    <a:lstStyle/>
                    <a:p>
                      <a:pPr algn="ctr" fontAlgn="ctr"/>
                      <a:r>
                        <a:rPr lang="en-US" sz="1200" b="1" i="0" u="none" strike="noStrike" dirty="0" smtClean="0">
                          <a:solidFill>
                            <a:srgbClr val="000000"/>
                          </a:solidFill>
                          <a:latin typeface="Calibri"/>
                        </a:rPr>
                        <a:t>Asia-Pacific</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82.8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21.3</a:t>
                      </a:r>
                      <a:endParaRPr lang="en-US" sz="1200" b="1" i="0" u="none" strike="noStrike" dirty="0">
                        <a:solidFill>
                          <a:srgbClr val="000000"/>
                        </a:solidFill>
                        <a:latin typeface="Calibri"/>
                      </a:endParaRPr>
                    </a:p>
                  </a:txBody>
                  <a:tcPr marL="0" marR="0" marT="0" marB="0" anchor="ctr"/>
                </a:tc>
              </a:tr>
              <a:tr h="277578">
                <a:tc>
                  <a:txBody>
                    <a:bodyPr/>
                    <a:lstStyle/>
                    <a:p>
                      <a:pPr algn="ctr" fontAlgn="ctr"/>
                      <a:r>
                        <a:rPr lang="en-US" sz="1200" b="1" i="0" u="none" strike="noStrike" dirty="0" smtClean="0">
                          <a:solidFill>
                            <a:srgbClr val="000000"/>
                          </a:solidFill>
                          <a:latin typeface="Calibri"/>
                        </a:rPr>
                        <a:t>Middle East &amp; Africa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15.8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4.1</a:t>
                      </a:r>
                      <a:endParaRPr lang="en-US" sz="1200" b="1" i="0" u="none" strike="noStrike" dirty="0">
                        <a:solidFill>
                          <a:srgbClr val="000000"/>
                        </a:solidFill>
                        <a:latin typeface="Calibri"/>
                      </a:endParaRPr>
                    </a:p>
                  </a:txBody>
                  <a:tcPr marL="0" marR="0" marT="0" marB="0" anchor="ctr"/>
                </a:tc>
              </a:tr>
              <a:tr h="277578">
                <a:tc>
                  <a:txBody>
                    <a:bodyPr/>
                    <a:lstStyle/>
                    <a:p>
                      <a:pPr algn="ctr" fontAlgn="ctr"/>
                      <a:r>
                        <a:rPr lang="en-US" sz="1200" b="1" i="0" u="none" strike="noStrike" dirty="0" smtClean="0">
                          <a:solidFill>
                            <a:schemeClr val="tx2">
                              <a:lumMod val="60000"/>
                              <a:lumOff val="40000"/>
                            </a:schemeClr>
                          </a:solidFill>
                          <a:latin typeface="Calibri"/>
                        </a:rPr>
                        <a:t>Total</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389.2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6" name="Rounded Rectangle 5"/>
          <p:cNvSpPr/>
          <p:nvPr/>
        </p:nvSpPr>
        <p:spPr>
          <a:xfrm>
            <a:off x="33536" y="365412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7" name="Table 6"/>
          <p:cNvGraphicFramePr>
            <a:graphicFrameLocks noGrp="1"/>
          </p:cNvGraphicFramePr>
          <p:nvPr/>
        </p:nvGraphicFramePr>
        <p:xfrm>
          <a:off x="131980" y="4018955"/>
          <a:ext cx="3469059" cy="1915880"/>
        </p:xfrm>
        <a:graphic>
          <a:graphicData uri="http://schemas.openxmlformats.org/drawingml/2006/table">
            <a:tbl>
              <a:tblPr firstRow="1" bandRow="1">
                <a:tableStyleId>{5940675A-B579-460E-94D1-54222C63F5DA}</a:tableStyleId>
              </a:tblPr>
              <a:tblGrid>
                <a:gridCol w="1156353"/>
                <a:gridCol w="1156353"/>
                <a:gridCol w="1156353"/>
              </a:tblGrid>
              <a:tr h="239485">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latin typeface="+mn-lt"/>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239485">
                <a:tc>
                  <a:txBody>
                    <a:bodyPr/>
                    <a:lstStyle/>
                    <a:p>
                      <a:pPr algn="ctr" fontAlgn="ctr"/>
                      <a:r>
                        <a:rPr lang="en-US" sz="1200" b="1" i="0" u="none" strike="noStrike" dirty="0" smtClean="0">
                          <a:solidFill>
                            <a:schemeClr val="tx1"/>
                          </a:solidFill>
                          <a:latin typeface="+mn-lt"/>
                        </a:rPr>
                        <a:t>2012</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389.2</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2.9</a:t>
                      </a:r>
                      <a:endParaRPr lang="en-US" sz="1200" b="1" i="0" u="none" strike="noStrike" dirty="0">
                        <a:solidFill>
                          <a:schemeClr val="tx1"/>
                        </a:solidFill>
                        <a:latin typeface="+mn-lt"/>
                      </a:endParaRPr>
                    </a:p>
                  </a:txBody>
                  <a:tcPr marL="0" marR="0" marT="0" marB="0" anchor="ctr"/>
                </a:tc>
              </a:tr>
              <a:tr h="239485">
                <a:tc>
                  <a:txBody>
                    <a:bodyPr/>
                    <a:lstStyle/>
                    <a:p>
                      <a:pPr algn="ctr" fontAlgn="ctr"/>
                      <a:r>
                        <a:rPr lang="en-US" sz="1200" b="1" i="0" u="none" strike="noStrike" dirty="0" smtClean="0">
                          <a:solidFill>
                            <a:schemeClr val="tx1"/>
                          </a:solidFill>
                          <a:latin typeface="+mn-lt"/>
                        </a:rPr>
                        <a:t>2013</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412.2</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5.9</a:t>
                      </a:r>
                      <a:endParaRPr lang="en-US" sz="1200" b="1" i="0" u="none" strike="noStrike" dirty="0">
                        <a:solidFill>
                          <a:schemeClr val="tx1"/>
                        </a:solidFill>
                        <a:latin typeface="+mn-lt"/>
                      </a:endParaRPr>
                    </a:p>
                  </a:txBody>
                  <a:tcPr marL="0" marR="0" marT="0" marB="0" anchor="ctr"/>
                </a:tc>
              </a:tr>
              <a:tr h="239485">
                <a:tc>
                  <a:txBody>
                    <a:bodyPr/>
                    <a:lstStyle/>
                    <a:p>
                      <a:pPr algn="ctr" fontAlgn="ctr"/>
                      <a:r>
                        <a:rPr lang="en-US" sz="1200" b="1" i="0" u="none" strike="noStrike" dirty="0" smtClean="0">
                          <a:solidFill>
                            <a:schemeClr val="tx1"/>
                          </a:solidFill>
                          <a:latin typeface="+mn-lt"/>
                        </a:rPr>
                        <a:t>2014</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432.3</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4.9</a:t>
                      </a:r>
                      <a:endParaRPr lang="en-US" sz="1200" b="1" i="0" u="none" strike="noStrike" dirty="0">
                        <a:solidFill>
                          <a:schemeClr val="tx1"/>
                        </a:solidFill>
                        <a:latin typeface="+mn-lt"/>
                      </a:endParaRPr>
                    </a:p>
                  </a:txBody>
                  <a:tcPr marL="0" marR="0" marT="0" marB="0" anchor="ctr"/>
                </a:tc>
              </a:tr>
              <a:tr h="239485">
                <a:tc>
                  <a:txBody>
                    <a:bodyPr/>
                    <a:lstStyle/>
                    <a:p>
                      <a:pPr algn="ctr" fontAlgn="ctr"/>
                      <a:r>
                        <a:rPr lang="en-US" sz="1200" b="1" i="0" u="none" strike="noStrike" dirty="0" smtClean="0">
                          <a:solidFill>
                            <a:schemeClr val="tx1"/>
                          </a:solidFill>
                          <a:latin typeface="+mn-lt"/>
                        </a:rPr>
                        <a:t>2015</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454.6</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5.2</a:t>
                      </a:r>
                      <a:endParaRPr lang="en-US" sz="1200" b="1" i="0" u="none" strike="noStrike" dirty="0">
                        <a:solidFill>
                          <a:schemeClr val="tx1"/>
                        </a:solidFill>
                        <a:latin typeface="+mn-lt"/>
                      </a:endParaRPr>
                    </a:p>
                  </a:txBody>
                  <a:tcPr marL="0" marR="0" marT="0" marB="0" anchor="ctr"/>
                </a:tc>
              </a:tr>
              <a:tr h="239485">
                <a:tc>
                  <a:txBody>
                    <a:bodyPr/>
                    <a:lstStyle/>
                    <a:p>
                      <a:pPr algn="ctr" fontAlgn="ctr"/>
                      <a:r>
                        <a:rPr lang="en-US" sz="1200" b="1" i="0" u="none" strike="noStrike" dirty="0" smtClean="0">
                          <a:solidFill>
                            <a:schemeClr val="tx1"/>
                          </a:solidFill>
                          <a:latin typeface="+mn-lt"/>
                        </a:rPr>
                        <a:t>2016</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478.9</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5.3</a:t>
                      </a:r>
                      <a:endParaRPr lang="en-US" sz="1200" b="1" i="0" u="none" strike="noStrike" dirty="0">
                        <a:solidFill>
                          <a:schemeClr val="tx1"/>
                        </a:solidFill>
                        <a:latin typeface="+mn-lt"/>
                      </a:endParaRPr>
                    </a:p>
                  </a:txBody>
                  <a:tcPr marL="0" marR="0" marT="0" marB="0" anchor="ctr"/>
                </a:tc>
              </a:tr>
              <a:tr h="239485">
                <a:tc>
                  <a:txBody>
                    <a:bodyPr/>
                    <a:lstStyle/>
                    <a:p>
                      <a:pPr algn="ctr" fontAlgn="ctr"/>
                      <a:r>
                        <a:rPr lang="en-US" sz="1200" b="1" i="0" u="none" strike="noStrike" dirty="0" smtClean="0">
                          <a:solidFill>
                            <a:schemeClr val="tx1"/>
                          </a:solidFill>
                          <a:latin typeface="+mn-lt"/>
                        </a:rPr>
                        <a:t>2017</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504.1</a:t>
                      </a:r>
                      <a:endParaRPr lang="en-US" sz="1200" b="1" i="0" u="none" strike="noStrike" dirty="0">
                        <a:solidFill>
                          <a:schemeClr val="tx1"/>
                        </a:solidFill>
                        <a:latin typeface="+mn-lt"/>
                      </a:endParaRPr>
                    </a:p>
                  </a:txBody>
                  <a:tcPr marL="0" marR="0" marT="0" marB="0" anchor="ctr"/>
                </a:tc>
                <a:tc>
                  <a:txBody>
                    <a:bodyPr/>
                    <a:lstStyle/>
                    <a:p>
                      <a:pPr algn="ctr" fontAlgn="ctr"/>
                      <a:r>
                        <a:rPr lang="en-US" sz="1200" b="1" i="0" u="none" strike="noStrike" dirty="0" smtClean="0">
                          <a:solidFill>
                            <a:schemeClr val="tx1"/>
                          </a:solidFill>
                          <a:latin typeface="+mn-lt"/>
                        </a:rPr>
                        <a:t>5.3</a:t>
                      </a:r>
                      <a:endParaRPr lang="en-US" sz="1200" b="1" i="0" u="none" strike="noStrike" dirty="0">
                        <a:solidFill>
                          <a:schemeClr val="tx1"/>
                        </a:solidFill>
                        <a:latin typeface="+mn-lt"/>
                      </a:endParaRPr>
                    </a:p>
                  </a:txBody>
                  <a:tcPr marL="0" marR="0" marT="0" marB="0" anchor="ctr"/>
                </a:tc>
              </a:tr>
              <a:tr h="239485">
                <a:tc>
                  <a:txBody>
                    <a:bodyPr/>
                    <a:lstStyle/>
                    <a:p>
                      <a:pPr algn="ctr" fontAlgn="ctr"/>
                      <a:r>
                        <a:rPr lang="en-US" sz="1200" b="1" i="0" u="none" strike="noStrike" dirty="0" smtClean="0">
                          <a:solidFill>
                            <a:schemeClr val="tx2"/>
                          </a:solidFill>
                          <a:latin typeface="+mn-lt"/>
                        </a:rPr>
                        <a:t>CAGR 2012-17</a:t>
                      </a:r>
                      <a:endParaRPr lang="en-US" sz="1200" b="1" i="0" u="none" strike="noStrike" dirty="0">
                        <a:solidFill>
                          <a:schemeClr val="tx2"/>
                        </a:solidFill>
                        <a:latin typeface="+mn-lt"/>
                      </a:endParaRPr>
                    </a:p>
                  </a:txBody>
                  <a:tcPr marL="0" marR="0" marT="0" marB="0" anchor="ctr"/>
                </a:tc>
                <a:tc>
                  <a:txBody>
                    <a:bodyPr/>
                    <a:lstStyle/>
                    <a:p>
                      <a:pPr algn="ctr" fontAlgn="ctr"/>
                      <a:endParaRPr lang="en-US" sz="1200" b="1" i="0" u="none" strike="noStrike" dirty="0">
                        <a:solidFill>
                          <a:schemeClr val="tx2"/>
                        </a:solidFill>
                        <a:latin typeface="+mn-lt"/>
                      </a:endParaRPr>
                    </a:p>
                  </a:txBody>
                  <a:tcPr marL="0" marR="0" marT="0" marB="0" anchor="ctr"/>
                </a:tc>
                <a:tc>
                  <a:txBody>
                    <a:bodyPr/>
                    <a:lstStyle/>
                    <a:p>
                      <a:pPr algn="ctr" fontAlgn="ctr"/>
                      <a:r>
                        <a:rPr lang="en-US" sz="1200" b="1" i="0" u="none" strike="noStrike" dirty="0" smtClean="0">
                          <a:solidFill>
                            <a:schemeClr val="tx2"/>
                          </a:solidFill>
                          <a:latin typeface="+mn-lt"/>
                        </a:rPr>
                        <a:t>5.3</a:t>
                      </a:r>
                      <a:endParaRPr lang="en-US" sz="1200" b="1" i="0" u="none" strike="noStrike" dirty="0">
                        <a:solidFill>
                          <a:schemeClr val="tx2"/>
                        </a:solidFill>
                        <a:latin typeface="+mn-lt"/>
                      </a:endParaRPr>
                    </a:p>
                  </a:txBody>
                  <a:tcPr marL="0" marR="0" marT="0" marB="0" anchor="ctr"/>
                </a:tc>
              </a:tr>
            </a:tbl>
          </a:graphicData>
        </a:graphic>
      </p:graphicFrame>
      <p:graphicFrame>
        <p:nvGraphicFramePr>
          <p:cNvPr id="9" name="Chart 8"/>
          <p:cNvGraphicFramePr/>
          <p:nvPr/>
        </p:nvGraphicFramePr>
        <p:xfrm>
          <a:off x="3581400" y="3956115"/>
          <a:ext cx="5416484" cy="27494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3048000" y="1143000"/>
          <a:ext cx="6096000" cy="2412387"/>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HR</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Employment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3536" y="76200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Forecasted Market Volume</a:t>
            </a:r>
            <a:endParaRPr lang="en-IN" sz="1400" b="1" dirty="0"/>
          </a:p>
        </p:txBody>
      </p:sp>
      <p:graphicFrame>
        <p:nvGraphicFramePr>
          <p:cNvPr id="4" name="Table 3"/>
          <p:cNvGraphicFramePr>
            <a:graphicFrameLocks noGrp="1"/>
          </p:cNvGraphicFramePr>
          <p:nvPr/>
        </p:nvGraphicFramePr>
        <p:xfrm>
          <a:off x="161825" y="1109510"/>
          <a:ext cx="3429787" cy="2345748"/>
        </p:xfrm>
        <a:graphic>
          <a:graphicData uri="http://schemas.openxmlformats.org/drawingml/2006/table">
            <a:tbl>
              <a:tblPr firstRow="1" bandRow="1">
                <a:tableStyleId>{5940675A-B579-460E-94D1-54222C63F5DA}</a:tableStyleId>
              </a:tblPr>
              <a:tblGrid>
                <a:gridCol w="686587"/>
                <a:gridCol w="2064470"/>
                <a:gridCol w="678730"/>
              </a:tblGrid>
              <a:tr h="480682">
                <a:tc>
                  <a:txBody>
                    <a:bodyPr/>
                    <a:lstStyle/>
                    <a:p>
                      <a:pPr algn="ctr"/>
                      <a:r>
                        <a:rPr lang="en-US" sz="1200" baseline="0" dirty="0" smtClean="0">
                          <a:solidFill>
                            <a:schemeClr val="tx1"/>
                          </a:solidFill>
                        </a:rPr>
                        <a:t>Year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Thousand temporary stuff as FTE</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Growth </a:t>
                      </a:r>
                      <a:endParaRPr lang="en-US" sz="1200" b="1" baseline="0" dirty="0" smtClean="0">
                        <a:solidFill>
                          <a:schemeClr val="tx1"/>
                        </a:solidFill>
                        <a:latin typeface="+mn-lt"/>
                        <a:ea typeface="+mn-ea"/>
                        <a:cs typeface="+mn-cs"/>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2012</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22524.2</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a:r>
                        <a:rPr lang="en-US" sz="1200" b="1" dirty="0" smtClean="0">
                          <a:solidFill>
                            <a:schemeClr val="tx1"/>
                          </a:solidFill>
                          <a:latin typeface="Calibri" pitchFamily="34" charset="0"/>
                          <a:cs typeface="Calibri" pitchFamily="34" charset="0"/>
                        </a:rPr>
                        <a:t>8.3</a:t>
                      </a:r>
                      <a:endParaRPr lang="en-US" sz="1200" b="1" dirty="0">
                        <a:solidFill>
                          <a:schemeClr val="tx1"/>
                        </a:solidFill>
                        <a:latin typeface="Calibri" pitchFamily="34" charset="0"/>
                        <a:cs typeface="Calibri" pitchFamily="34" charset="0"/>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2013</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24481.5</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8.7</a:t>
                      </a:r>
                      <a:endParaRPr lang="en-US" sz="1200" b="1" i="0" u="none" strike="noStrike" dirty="0">
                        <a:solidFill>
                          <a:schemeClr val="tx1"/>
                        </a:solidFill>
                        <a:latin typeface="Calibri" pitchFamily="34" charset="0"/>
                        <a:cs typeface="Calibri" pitchFamily="34" charset="0"/>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2014</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26716.8</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9.1</a:t>
                      </a:r>
                      <a:endParaRPr lang="en-US" sz="1200" b="1" i="0" u="none" strike="noStrike" dirty="0">
                        <a:solidFill>
                          <a:schemeClr val="tx1"/>
                        </a:solidFill>
                        <a:latin typeface="Calibri" pitchFamily="34" charset="0"/>
                        <a:cs typeface="Calibri" pitchFamily="34" charset="0"/>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2015</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29226.1</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9.4</a:t>
                      </a:r>
                      <a:endParaRPr lang="en-US" sz="1200" b="1" i="0" u="none" strike="noStrike" dirty="0">
                        <a:solidFill>
                          <a:schemeClr val="tx1"/>
                        </a:solidFill>
                        <a:latin typeface="Calibri" pitchFamily="34" charset="0"/>
                        <a:cs typeface="Calibri" pitchFamily="34" charset="0"/>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2016</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31990.1</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9.5</a:t>
                      </a:r>
                      <a:endParaRPr lang="en-US" sz="1200" b="1" i="0" u="none" strike="noStrike" dirty="0">
                        <a:solidFill>
                          <a:schemeClr val="tx1"/>
                        </a:solidFill>
                        <a:latin typeface="Calibri" pitchFamily="34" charset="0"/>
                        <a:cs typeface="Calibri" pitchFamily="34" charset="0"/>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2017</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34946.1</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9.2</a:t>
                      </a:r>
                      <a:endParaRPr lang="en-US" sz="1200" b="1" i="0" u="none" strike="noStrike" dirty="0">
                        <a:solidFill>
                          <a:schemeClr val="tx1"/>
                        </a:solidFill>
                        <a:latin typeface="Calibri" pitchFamily="34" charset="0"/>
                        <a:cs typeface="Calibri" pitchFamily="34" charset="0"/>
                      </a:endParaRPr>
                    </a:p>
                  </a:txBody>
                  <a:tcPr marL="0" marR="0" marT="0" marB="0" anchor="ctr"/>
                </a:tc>
              </a:tr>
              <a:tr h="266438">
                <a:tc>
                  <a:txBody>
                    <a:bodyPr/>
                    <a:lstStyle/>
                    <a:p>
                      <a:pPr algn="ctr" fontAlgn="ctr"/>
                      <a:r>
                        <a:rPr lang="en-US" sz="1200" b="1" i="0" u="none" strike="noStrike" dirty="0" smtClean="0">
                          <a:solidFill>
                            <a:schemeClr val="tx1"/>
                          </a:solidFill>
                          <a:latin typeface="Calibri" pitchFamily="34" charset="0"/>
                          <a:cs typeface="Calibri" pitchFamily="34" charset="0"/>
                        </a:rPr>
                        <a:t>CAGR</a:t>
                      </a: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endParaRPr lang="en-US" sz="1200" b="1" i="0" u="none" strike="noStrike" dirty="0">
                        <a:solidFill>
                          <a:schemeClr val="tx1"/>
                        </a:solidFill>
                        <a:latin typeface="Calibri" pitchFamily="34" charset="0"/>
                        <a:cs typeface="Calibri" pitchFamily="34" charset="0"/>
                      </a:endParaRPr>
                    </a:p>
                  </a:txBody>
                  <a:tcPr marL="0" marR="0" marT="0" marB="0" anchor="ctr"/>
                </a:tc>
                <a:tc>
                  <a:txBody>
                    <a:bodyPr/>
                    <a:lstStyle/>
                    <a:p>
                      <a:pPr algn="ctr" fontAlgn="ctr"/>
                      <a:r>
                        <a:rPr lang="en-US" sz="1200" b="1" i="0" u="none" strike="noStrike" dirty="0" smtClean="0">
                          <a:solidFill>
                            <a:schemeClr val="tx1"/>
                          </a:solidFill>
                          <a:latin typeface="Calibri" pitchFamily="34" charset="0"/>
                          <a:cs typeface="Calibri" pitchFamily="34" charset="0"/>
                        </a:rPr>
                        <a:t>9.2</a:t>
                      </a:r>
                      <a:endParaRPr lang="en-US" sz="1200" b="1" i="0" u="none" strike="noStrike" dirty="0">
                        <a:solidFill>
                          <a:schemeClr val="tx1"/>
                        </a:solidFill>
                        <a:latin typeface="Calibri" pitchFamily="34" charset="0"/>
                        <a:cs typeface="Calibri" pitchFamily="34" charset="0"/>
                      </a:endParaRPr>
                    </a:p>
                  </a:txBody>
                  <a:tcPr marL="0" marR="0" marT="0" marB="0" anchor="ctr"/>
                </a:tc>
              </a:tr>
            </a:tbl>
          </a:graphicData>
        </a:graphic>
      </p:graphicFrame>
      <p:sp>
        <p:nvSpPr>
          <p:cNvPr id="6" name="Rounded Rectangle 5"/>
          <p:cNvSpPr/>
          <p:nvPr/>
        </p:nvSpPr>
        <p:spPr>
          <a:xfrm>
            <a:off x="33536" y="373380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Top Players</a:t>
            </a:r>
            <a:endParaRPr lang="en-IN" sz="1400" b="1" dirty="0"/>
          </a:p>
        </p:txBody>
      </p:sp>
      <p:graphicFrame>
        <p:nvGraphicFramePr>
          <p:cNvPr id="7" name="Table 6"/>
          <p:cNvGraphicFramePr>
            <a:graphicFrameLocks noGrp="1"/>
          </p:cNvGraphicFramePr>
          <p:nvPr/>
        </p:nvGraphicFramePr>
        <p:xfrm>
          <a:off x="1439159" y="4070621"/>
          <a:ext cx="6096000" cy="18542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pPr algn="ctr"/>
                      <a:r>
                        <a:rPr lang="en-US" sz="1200" b="1" dirty="0" smtClean="0">
                          <a:latin typeface="Calibri" pitchFamily="34" charset="0"/>
                          <a:cs typeface="Calibri" pitchFamily="34" charset="0"/>
                        </a:rPr>
                        <a:t>Company</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Revenue(2012)</a:t>
                      </a:r>
                      <a:endParaRPr lang="en-US" sz="1200" b="1" dirty="0">
                        <a:latin typeface="Calibri" pitchFamily="34" charset="0"/>
                        <a:cs typeface="Calibri" pitchFamily="34" charset="0"/>
                      </a:endParaRPr>
                    </a:p>
                  </a:txBody>
                  <a:tcPr/>
                </a:tc>
                <a:tc>
                  <a:txBody>
                    <a:bodyPr/>
                    <a:lstStyle/>
                    <a:p>
                      <a:pPr algn="ctr"/>
                      <a:r>
                        <a:rPr lang="en-US" sz="1200" b="1" dirty="0" smtClean="0">
                          <a:solidFill>
                            <a:schemeClr val="tx2"/>
                          </a:solidFill>
                          <a:latin typeface="Calibri" pitchFamily="34" charset="0"/>
                          <a:cs typeface="Calibri" pitchFamily="34" charset="0"/>
                        </a:rPr>
                        <a:t>Net Income</a:t>
                      </a:r>
                      <a:endParaRPr lang="en-US" sz="1200" b="1" dirty="0">
                        <a:solidFill>
                          <a:schemeClr val="tx2"/>
                        </a:solidFill>
                        <a:latin typeface="Calibri" pitchFamily="34" charset="0"/>
                        <a:cs typeface="Calibri" pitchFamily="34" charset="0"/>
                      </a:endParaRPr>
                    </a:p>
                  </a:txBody>
                  <a:tcPr/>
                </a:tc>
              </a:tr>
              <a:tr h="370840">
                <a:tc>
                  <a:txBody>
                    <a:bodyPr/>
                    <a:lstStyle/>
                    <a:p>
                      <a:pPr algn="ctr"/>
                      <a:r>
                        <a:rPr lang="en-US" sz="1200" dirty="0" smtClean="0">
                          <a:latin typeface="Calibri" pitchFamily="34" charset="0"/>
                          <a:cs typeface="Calibri" pitchFamily="34" charset="0"/>
                        </a:rPr>
                        <a:t>Adecco</a:t>
                      </a:r>
                      <a:r>
                        <a:rPr lang="en-US" sz="1200" baseline="0" dirty="0" smtClean="0">
                          <a:latin typeface="Calibri" pitchFamily="34" charset="0"/>
                          <a:cs typeface="Calibri" pitchFamily="34" charset="0"/>
                        </a:rPr>
                        <a:t> SA</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28569.8m$</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524.5</a:t>
                      </a:r>
                      <a:endParaRPr lang="en-US" sz="1200" dirty="0">
                        <a:solidFill>
                          <a:schemeClr val="tx2"/>
                        </a:solidFill>
                        <a:latin typeface="Calibri" pitchFamily="34" charset="0"/>
                        <a:cs typeface="Calibri" pitchFamily="34" charset="0"/>
                      </a:endParaRPr>
                    </a:p>
                  </a:txBody>
                  <a:tcPr/>
                </a:tc>
              </a:tr>
              <a:tr h="370840">
                <a:tc>
                  <a:txBody>
                    <a:bodyPr/>
                    <a:lstStyle/>
                    <a:p>
                      <a:pPr algn="ctr"/>
                      <a:r>
                        <a:rPr lang="en-US" sz="1200" dirty="0" smtClean="0">
                          <a:latin typeface="Calibri" pitchFamily="34" charset="0"/>
                          <a:cs typeface="Calibri" pitchFamily="34" charset="0"/>
                        </a:rPr>
                        <a:t>Manpower</a:t>
                      </a:r>
                      <a:r>
                        <a:rPr lang="en-US" sz="1200" baseline="0" dirty="0" smtClean="0">
                          <a:latin typeface="Calibri" pitchFamily="34" charset="0"/>
                          <a:cs typeface="Calibri" pitchFamily="34" charset="0"/>
                        </a:rPr>
                        <a:t> Group Inc</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20678m$</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197.6</a:t>
                      </a:r>
                      <a:endParaRPr lang="en-US" sz="1200" dirty="0">
                        <a:solidFill>
                          <a:schemeClr val="tx2"/>
                        </a:solidFill>
                        <a:latin typeface="Calibri" pitchFamily="34" charset="0"/>
                        <a:cs typeface="Calibri" pitchFamily="34" charset="0"/>
                      </a:endParaRPr>
                    </a:p>
                  </a:txBody>
                  <a:tcPr/>
                </a:tc>
              </a:tr>
              <a:tr h="370840">
                <a:tc>
                  <a:txBody>
                    <a:bodyPr/>
                    <a:lstStyle/>
                    <a:p>
                      <a:pPr algn="ctr"/>
                      <a:r>
                        <a:rPr lang="en-US" sz="1200" dirty="0" smtClean="0">
                          <a:latin typeface="Calibri" pitchFamily="34" charset="0"/>
                          <a:cs typeface="Calibri" pitchFamily="34" charset="0"/>
                        </a:rPr>
                        <a:t>Randstad Holding</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23771.3m$</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51.1</a:t>
                      </a:r>
                      <a:endParaRPr lang="en-US" sz="1200" dirty="0">
                        <a:solidFill>
                          <a:schemeClr val="tx2"/>
                        </a:solidFill>
                        <a:latin typeface="Calibri" pitchFamily="34" charset="0"/>
                        <a:cs typeface="Calibri" pitchFamily="34" charset="0"/>
                      </a:endParaRPr>
                    </a:p>
                  </a:txBody>
                  <a:tcPr/>
                </a:tc>
              </a:tr>
              <a:tr h="370840">
                <a:tc>
                  <a:txBody>
                    <a:bodyPr/>
                    <a:lstStyle/>
                    <a:p>
                      <a:pPr algn="ctr"/>
                      <a:r>
                        <a:rPr lang="en-US" sz="1200" dirty="0" smtClean="0">
                          <a:latin typeface="Calibri" pitchFamily="34" charset="0"/>
                          <a:cs typeface="Calibri" pitchFamily="34" charset="0"/>
                        </a:rPr>
                        <a:t>Allegis Group Inc</a:t>
                      </a:r>
                      <a:endParaRPr lang="en-US" sz="1200" dirty="0">
                        <a:latin typeface="Calibri" pitchFamily="34" charset="0"/>
                        <a:cs typeface="Calibri" pitchFamily="34" charset="0"/>
                      </a:endParaRPr>
                    </a:p>
                  </a:txBody>
                  <a:tcPr/>
                </a:tc>
                <a:tc>
                  <a:txBody>
                    <a:bodyPr/>
                    <a:lstStyle/>
                    <a:p>
                      <a:pPr algn="ctr"/>
                      <a:r>
                        <a:rPr lang="en-US" sz="1200" dirty="0" smtClean="0">
                          <a:latin typeface="Calibri" pitchFamily="34" charset="0"/>
                          <a:cs typeface="Calibri" pitchFamily="34" charset="0"/>
                        </a:rPr>
                        <a:t>NA</a:t>
                      </a:r>
                      <a:endParaRPr lang="en-US" sz="1200" dirty="0">
                        <a:latin typeface="Calibri" pitchFamily="34" charset="0"/>
                        <a:cs typeface="Calibri" pitchFamily="34" charset="0"/>
                      </a:endParaRPr>
                    </a:p>
                  </a:txBody>
                  <a:tcPr/>
                </a:tc>
                <a:tc>
                  <a:txBody>
                    <a:bodyPr/>
                    <a:lstStyle/>
                    <a:p>
                      <a:pPr algn="ctr"/>
                      <a:r>
                        <a:rPr lang="en-US" sz="1200" dirty="0" smtClean="0">
                          <a:solidFill>
                            <a:schemeClr val="tx2"/>
                          </a:solidFill>
                          <a:latin typeface="Calibri" pitchFamily="34" charset="0"/>
                          <a:cs typeface="Calibri" pitchFamily="34" charset="0"/>
                        </a:rPr>
                        <a:t>NA</a:t>
                      </a:r>
                      <a:endParaRPr lang="en-US" sz="1200" dirty="0">
                        <a:solidFill>
                          <a:schemeClr val="tx2"/>
                        </a:solidFill>
                        <a:latin typeface="Calibri" pitchFamily="34" charset="0"/>
                        <a:cs typeface="Calibri" pitchFamily="34" charset="0"/>
                      </a:endParaRPr>
                    </a:p>
                  </a:txBody>
                  <a:tcPr/>
                </a:tc>
              </a:tr>
            </a:tbl>
          </a:graphicData>
        </a:graphic>
      </p:graphicFrame>
      <p:graphicFrame>
        <p:nvGraphicFramePr>
          <p:cNvPr id="8" name="Chart 7"/>
          <p:cNvGraphicFramePr/>
          <p:nvPr/>
        </p:nvGraphicFramePr>
        <p:xfrm>
          <a:off x="3685880" y="1119770"/>
          <a:ext cx="5260157" cy="2552307"/>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HR</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Employment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3" name="Rounded Rectangle 2"/>
          <p:cNvSpPr/>
          <p:nvPr/>
        </p:nvSpPr>
        <p:spPr>
          <a:xfrm>
            <a:off x="50240" y="3785720"/>
            <a:ext cx="9016194" cy="24869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457200" y="2133600"/>
          <a:ext cx="3220821" cy="1428651"/>
        </p:xfrm>
        <a:graphic>
          <a:graphicData uri="http://schemas.openxmlformats.org/drawingml/2006/table">
            <a:tbl>
              <a:tblPr firstRow="1" bandRow="1">
                <a:tableStyleId>{5940675A-B579-460E-94D1-54222C63F5DA}</a:tableStyleId>
              </a:tblPr>
              <a:tblGrid>
                <a:gridCol w="1073607"/>
                <a:gridCol w="1073607"/>
                <a:gridCol w="1073607"/>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110.8</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79.9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(27.9%)</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97.1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21.5%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109.8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13.1%</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117.0</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6.6%</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TextBox 4"/>
          <p:cNvSpPr txBox="1"/>
          <p:nvPr/>
        </p:nvSpPr>
        <p:spPr>
          <a:xfrm>
            <a:off x="122256" y="1066800"/>
            <a:ext cx="88392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US employment services market had total revenues of $117.0bn in 2012, representing a compound annual growth rate (CAGR) of 1.4% between 2008 and 2012. </a:t>
            </a:r>
          </a:p>
        </p:txBody>
      </p:sp>
      <p:graphicFrame>
        <p:nvGraphicFramePr>
          <p:cNvPr id="6" name="Table 5"/>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117.0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126.5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133.2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5.3%</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140.7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149.2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156.9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r>
            </a:tbl>
          </a:graphicData>
        </a:graphic>
      </p:graphicFrame>
      <p:sp>
        <p:nvSpPr>
          <p:cNvPr id="7" name="TextBox 6"/>
          <p:cNvSpPr txBox="1"/>
          <p:nvPr/>
        </p:nvSpPr>
        <p:spPr>
          <a:xfrm>
            <a:off x="142352" y="4116480"/>
            <a:ext cx="88392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6% for the five-year period 2012 -2017, which is expected to drive the market to a value of $156.9bn by the end of 2017. </a:t>
            </a:r>
          </a:p>
        </p:txBody>
      </p:sp>
      <p:sp>
        <p:nvSpPr>
          <p:cNvPr id="8"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US HR</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Employment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pic>
        <p:nvPicPr>
          <p:cNvPr id="153602" name="Picture 2"/>
          <p:cNvPicPr>
            <a:picLocks noChangeAspect="1" noChangeArrowheads="1"/>
          </p:cNvPicPr>
          <p:nvPr/>
        </p:nvPicPr>
        <p:blipFill>
          <a:blip r:embed="rId3" cstate="print"/>
          <a:srcRect/>
          <a:stretch>
            <a:fillRect/>
          </a:stretch>
        </p:blipFill>
        <p:spPr bwMode="auto">
          <a:xfrm>
            <a:off x="4191000" y="4551904"/>
            <a:ext cx="4648200" cy="2286000"/>
          </a:xfrm>
          <a:prstGeom prst="rect">
            <a:avLst/>
          </a:prstGeom>
          <a:noFill/>
          <a:ln w="9525">
            <a:noFill/>
            <a:miter lim="800000"/>
            <a:headEnd/>
            <a:tailEnd/>
          </a:ln>
        </p:spPr>
      </p:pic>
      <p:pic>
        <p:nvPicPr>
          <p:cNvPr id="153603" name="Picture 3"/>
          <p:cNvPicPr>
            <a:picLocks noChangeAspect="1" noChangeArrowheads="1"/>
          </p:cNvPicPr>
          <p:nvPr/>
        </p:nvPicPr>
        <p:blipFill>
          <a:blip r:embed="rId4" cstate="print"/>
          <a:srcRect/>
          <a:stretch>
            <a:fillRect/>
          </a:stretch>
        </p:blipFill>
        <p:spPr bwMode="auto">
          <a:xfrm>
            <a:off x="4114800" y="1371600"/>
            <a:ext cx="4838700" cy="243840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3" name="Rounded Rectangle 2"/>
          <p:cNvSpPr/>
          <p:nvPr/>
        </p:nvSpPr>
        <p:spPr>
          <a:xfrm>
            <a:off x="30144" y="3805816"/>
            <a:ext cx="9016194" cy="232784"/>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61968" y="1981200"/>
          <a:ext cx="2286000" cy="1428651"/>
        </p:xfrm>
        <a:graphic>
          <a:graphicData uri="http://schemas.openxmlformats.org/drawingml/2006/table">
            <a:tbl>
              <a:tblPr firstRow="1" bandRow="1">
                <a:tableStyleId>{5940675A-B579-460E-94D1-54222C63F5DA}</a:tableStyleId>
              </a:tblPr>
              <a:tblGrid>
                <a:gridCol w="762000"/>
                <a:gridCol w="762000"/>
                <a:gridCol w="762000"/>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145.2</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116.5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(19.7%)</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126.1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8.2%</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144.8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14.9%</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145.7</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.6%</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TextBox 4"/>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European employment services market had total revenues of $145.7bn in 2012, representing a compound annual growth rate (CAGR) of 0.1% between 2008 and 2012. In comparison, the German market increased with a CAGR of 2.8%, and the UK market declined with a compound annual rate of change (CARC) of -1.4%, over the same period, to  reach respective values of $21.1bn and $40.4bn in 2012.</a:t>
            </a:r>
          </a:p>
        </p:txBody>
      </p:sp>
      <p:graphicFrame>
        <p:nvGraphicFramePr>
          <p:cNvPr id="6" name="Table 5"/>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145.7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152.1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158.9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166.1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173.9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4.6%</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182.2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4.8%</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4.6%</a:t>
                      </a:r>
                      <a:endParaRPr lang="en-US" sz="1200" b="1" i="0" u="none" strike="noStrike" dirty="0">
                        <a:solidFill>
                          <a:schemeClr val="tx1"/>
                        </a:solidFill>
                        <a:latin typeface="Calibri"/>
                      </a:endParaRPr>
                    </a:p>
                  </a:txBody>
                  <a:tcPr marL="0" marR="0" marT="0" marB="0" anchor="ctr"/>
                </a:tc>
              </a:tr>
            </a:tbl>
          </a:graphicData>
        </a:graphic>
      </p:graphicFrame>
      <p:sp>
        <p:nvSpPr>
          <p:cNvPr id="7" name="TextBox 6"/>
          <p:cNvSpPr txBox="1"/>
          <p:nvPr/>
        </p:nvSpPr>
        <p:spPr>
          <a:xfrm>
            <a:off x="112208" y="4096384"/>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4.6% for the five-year period 2012 - 2017, which is expected to drive the market to a value of $182.2bn by the end of 2017. Comparatively, the German and UK markets will grow with compound annual growth rates (CAGRs) of 8.7% and 4.9% respectively, over the same period, to reach respective values of $31.9bn and $51.4bn in 2017.</a:t>
            </a:r>
          </a:p>
        </p:txBody>
      </p:sp>
      <p:sp>
        <p:nvSpPr>
          <p:cNvPr id="8"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2000" b="1" dirty="0" smtClean="0">
                <a:solidFill>
                  <a:srgbClr val="FFFFFF"/>
                </a:solidFill>
                <a:latin typeface="Myriad Pro"/>
                <a:ea typeface="+mj-ea"/>
                <a:cs typeface="+mj-cs"/>
              </a:rPr>
              <a:t>Europe</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 HR</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Employment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10" name="Table 9"/>
          <p:cNvGraphicFramePr>
            <a:graphicFrameLocks noGrp="1"/>
          </p:cNvGraphicFramePr>
          <p:nvPr/>
        </p:nvGraphicFramePr>
        <p:xfrm>
          <a:off x="2500368" y="1981200"/>
          <a:ext cx="2362200" cy="1428651"/>
        </p:xfrm>
        <a:graphic>
          <a:graphicData uri="http://schemas.openxmlformats.org/drawingml/2006/table">
            <a:tbl>
              <a:tblPr firstRow="1" bandRow="1">
                <a:tableStyleId>{5940675A-B579-460E-94D1-54222C63F5DA}</a:tableStyleId>
              </a:tblPr>
              <a:tblGrid>
                <a:gridCol w="787400"/>
                <a:gridCol w="910431"/>
                <a:gridCol w="664369"/>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Million(2012)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UK</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40.4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27.7%</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France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25.2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17.3%</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Germany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21.1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14.5%</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Italy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6.7%</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Spain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2.0%</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46.3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31.8%</a:t>
                      </a:r>
                      <a:endParaRPr lang="en-US" sz="1200" b="1" i="0" u="none" strike="noStrike" dirty="0">
                        <a:solidFill>
                          <a:schemeClr val="tx1"/>
                        </a:solidFill>
                        <a:latin typeface="Calibri"/>
                      </a:endParaRPr>
                    </a:p>
                  </a:txBody>
                  <a:tcPr marL="0" marR="0" marT="0" marB="0" anchor="ctr"/>
                </a:tc>
              </a:tr>
            </a:tbl>
          </a:graphicData>
        </a:graphic>
      </p:graphicFrame>
      <p:pic>
        <p:nvPicPr>
          <p:cNvPr id="154626" name="Picture 2"/>
          <p:cNvPicPr>
            <a:picLocks noChangeAspect="1" noChangeArrowheads="1"/>
          </p:cNvPicPr>
          <p:nvPr/>
        </p:nvPicPr>
        <p:blipFill>
          <a:blip r:embed="rId2" cstate="print"/>
          <a:srcRect/>
          <a:stretch>
            <a:fillRect/>
          </a:stretch>
        </p:blipFill>
        <p:spPr bwMode="auto">
          <a:xfrm>
            <a:off x="4917103" y="1600200"/>
            <a:ext cx="4086225" cy="2209800"/>
          </a:xfrm>
          <a:prstGeom prst="rect">
            <a:avLst/>
          </a:prstGeom>
          <a:noFill/>
          <a:ln w="9525">
            <a:noFill/>
            <a:miter lim="800000"/>
            <a:headEnd/>
            <a:tailEnd/>
          </a:ln>
        </p:spPr>
      </p:pic>
      <p:pic>
        <p:nvPicPr>
          <p:cNvPr id="154627" name="Picture 3"/>
          <p:cNvPicPr>
            <a:picLocks noChangeAspect="1" noChangeArrowheads="1"/>
          </p:cNvPicPr>
          <p:nvPr/>
        </p:nvPicPr>
        <p:blipFill>
          <a:blip r:embed="rId3" cstate="print"/>
          <a:srcRect/>
          <a:stretch>
            <a:fillRect/>
          </a:stretch>
        </p:blipFill>
        <p:spPr bwMode="auto">
          <a:xfrm>
            <a:off x="4793745" y="4708488"/>
            <a:ext cx="4233863" cy="21495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3" name="Rounded Rectangle 2"/>
          <p:cNvSpPr/>
          <p:nvPr/>
        </p:nvSpPr>
        <p:spPr>
          <a:xfrm>
            <a:off x="30144" y="3745528"/>
            <a:ext cx="9016194" cy="3048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72016" y="2057400"/>
          <a:ext cx="2209800" cy="1428651"/>
        </p:xfrm>
        <a:graphic>
          <a:graphicData uri="http://schemas.openxmlformats.org/drawingml/2006/table">
            <a:tbl>
              <a:tblPr firstRow="1" bandRow="1">
                <a:tableStyleId>{5940675A-B579-460E-94D1-54222C63F5DA}</a:tableStyleId>
              </a:tblPr>
              <a:tblGrid>
                <a:gridCol w="736600"/>
                <a:gridCol w="736600"/>
                <a:gridCol w="736600"/>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100.2</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84.3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(15.9%)</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(3.6%)</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81.2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0.0%</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82.8</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1.9%</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(4.7%)</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5" name="TextBox 4"/>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Asia-Pacific employment services market had total revenues of $82.8bn in 2012, representing a compound annual rate of change (CARC) of -4.7% between 2008 and 2012. In comparison, the Chinese and South Korean markets grew with compound annual growth rates (CAGRs) of 16.1% and 5.2% respectively, over the same period, to reach respective values of $6.1bn and $2.1bn in 2012.</a:t>
            </a:r>
          </a:p>
        </p:txBody>
      </p:sp>
      <p:graphicFrame>
        <p:nvGraphicFramePr>
          <p:cNvPr id="6" name="Table 5"/>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82.8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1.9%</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86.3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90.1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94.8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99.6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105.6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6.0%</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5.0%</a:t>
                      </a:r>
                      <a:endParaRPr lang="en-US" sz="1200" b="1" i="0" u="none" strike="noStrike" dirty="0">
                        <a:solidFill>
                          <a:schemeClr val="tx1"/>
                        </a:solidFill>
                        <a:latin typeface="Calibri"/>
                      </a:endParaRPr>
                    </a:p>
                  </a:txBody>
                  <a:tcPr marL="0" marR="0" marT="0" marB="0" anchor="ctr"/>
                </a:tc>
              </a:tr>
            </a:tbl>
          </a:graphicData>
        </a:graphic>
      </p:graphicFrame>
      <p:sp>
        <p:nvSpPr>
          <p:cNvPr id="7" name="TextBox 6"/>
          <p:cNvSpPr txBox="1"/>
          <p:nvPr/>
        </p:nvSpPr>
        <p:spPr>
          <a:xfrm>
            <a:off x="142352" y="4106432"/>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5% for the five-year period 2012 -2017, which is expected to drive the market to a value of $105.6bn by the end of 2017. Comparatively, the Chinese and South Korean markets will grow with CAGRs of 13% and 6% respectively, over the same period, to reach respective values of $11.2bn and $2.8bn in 2017.</a:t>
            </a:r>
          </a:p>
        </p:txBody>
      </p:sp>
      <p:sp>
        <p:nvSpPr>
          <p:cNvPr id="8"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2000" b="1" dirty="0" smtClean="0">
                <a:solidFill>
                  <a:srgbClr val="FFFFFF"/>
                </a:solidFill>
                <a:latin typeface="Myriad Pro"/>
                <a:ea typeface="+mj-ea"/>
                <a:cs typeface="+mj-cs"/>
              </a:rPr>
              <a:t>Asia Pacific</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 HR</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&amp; Employment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9" name="Table 8"/>
          <p:cNvGraphicFramePr>
            <a:graphicFrameLocks noGrp="1"/>
          </p:cNvGraphicFramePr>
          <p:nvPr/>
        </p:nvGraphicFramePr>
        <p:xfrm>
          <a:off x="2358016" y="2209800"/>
          <a:ext cx="2438400" cy="1224558"/>
        </p:xfrm>
        <a:graphic>
          <a:graphicData uri="http://schemas.openxmlformats.org/drawingml/2006/table">
            <a:tbl>
              <a:tblPr firstRow="1" bandRow="1">
                <a:tableStyleId>{5940675A-B579-460E-94D1-54222C63F5DA}</a:tableStyleId>
              </a:tblPr>
              <a:tblGrid>
                <a:gridCol w="812800"/>
                <a:gridCol w="863600"/>
                <a:gridCol w="762000"/>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Billion(2012)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India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South Korea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2.5%</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Japan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48.1</a:t>
                      </a:r>
                      <a:endParaRPr lang="en-US" sz="1200" b="1" i="0" u="none" strike="noStrike" dirty="0">
                        <a:solidFill>
                          <a:schemeClr val="tx1"/>
                        </a:solidFill>
                        <a:latin typeface="Calibri"/>
                      </a:endParaRPr>
                    </a:p>
                  </a:txBody>
                  <a:tcPr marL="0" marR="0" marT="0" marB="0" anchor="ct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latin typeface="+mn-lt"/>
                        </a:rPr>
                        <a:t>58%</a:t>
                      </a:r>
                    </a:p>
                  </a:txBody>
                  <a:tcPr marL="0" marR="0" marT="0" marB="0" anchor="ctr"/>
                </a:tc>
              </a:tr>
              <a:tr h="204093">
                <a:tc>
                  <a:txBody>
                    <a:bodyPr/>
                    <a:lstStyle/>
                    <a:p>
                      <a:pPr algn="ctr" fontAlgn="ctr"/>
                      <a:r>
                        <a:rPr lang="en-US" sz="1200" b="1" i="0" u="none" strike="noStrike" dirty="0" smtClean="0">
                          <a:solidFill>
                            <a:srgbClr val="000000"/>
                          </a:solidFill>
                          <a:latin typeface="Calibri"/>
                        </a:rPr>
                        <a:t>China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7.3%</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25.3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30.6%</a:t>
                      </a:r>
                      <a:endParaRPr lang="en-US" sz="1200" b="1" i="0" u="none" strike="noStrike" dirty="0">
                        <a:solidFill>
                          <a:schemeClr val="tx1"/>
                        </a:solidFill>
                        <a:latin typeface="Calibri"/>
                      </a:endParaRPr>
                    </a:p>
                  </a:txBody>
                  <a:tcPr marL="0" marR="0" marT="0" marB="0" anchor="ctr"/>
                </a:tc>
              </a:tr>
            </a:tbl>
          </a:graphicData>
        </a:graphic>
      </p:graphicFrame>
      <p:pic>
        <p:nvPicPr>
          <p:cNvPr id="155650" name="Picture 2"/>
          <p:cNvPicPr>
            <a:picLocks noChangeAspect="1" noChangeArrowheads="1"/>
          </p:cNvPicPr>
          <p:nvPr/>
        </p:nvPicPr>
        <p:blipFill>
          <a:blip r:embed="rId2" cstate="print"/>
          <a:srcRect/>
          <a:stretch>
            <a:fillRect/>
          </a:stretch>
        </p:blipFill>
        <p:spPr bwMode="auto">
          <a:xfrm>
            <a:off x="4497480" y="4724400"/>
            <a:ext cx="4181475" cy="2093408"/>
          </a:xfrm>
          <a:prstGeom prst="rect">
            <a:avLst/>
          </a:prstGeom>
          <a:noFill/>
          <a:ln w="9525">
            <a:noFill/>
            <a:miter lim="800000"/>
            <a:headEnd/>
            <a:tailEnd/>
          </a:ln>
        </p:spPr>
      </p:pic>
      <p:pic>
        <p:nvPicPr>
          <p:cNvPr id="155651" name="Picture 3"/>
          <p:cNvPicPr>
            <a:picLocks noChangeAspect="1" noChangeArrowheads="1"/>
          </p:cNvPicPr>
          <p:nvPr/>
        </p:nvPicPr>
        <p:blipFill>
          <a:blip r:embed="rId3" cstate="print"/>
          <a:srcRect/>
          <a:stretch>
            <a:fillRect/>
          </a:stretch>
        </p:blipFill>
        <p:spPr bwMode="auto">
          <a:xfrm>
            <a:off x="4876800" y="1672216"/>
            <a:ext cx="3920116" cy="2057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p:nvPr/>
        </p:nvGraphicFramePr>
        <p:xfrm>
          <a:off x="4419600" y="2743200"/>
          <a:ext cx="4572000" cy="363855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25</a:t>
            </a:fld>
            <a:endParaRPr lang="en-US" dirty="0">
              <a:latin typeface="+mj-lt"/>
            </a:endParaRPr>
          </a:p>
        </p:txBody>
      </p:sp>
      <p:sp>
        <p:nvSpPr>
          <p:cNvPr id="6" name="Rectangle 5"/>
          <p:cNvSpPr/>
          <p:nvPr/>
        </p:nvSpPr>
        <p:spPr>
          <a:xfrm>
            <a:off x="4724400" y="2133600"/>
            <a:ext cx="4038600" cy="430887"/>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p>
            <a:pPr algn="ctr">
              <a:defRPr/>
            </a:pPr>
            <a:r>
              <a:rPr lang="en-US" sz="1100" b="1" dirty="0" smtClean="0">
                <a:solidFill>
                  <a:schemeClr val="bg1"/>
                </a:solidFill>
                <a:latin typeface="+mj-lt"/>
              </a:rPr>
              <a:t>Global real estate management and development market value: $ billion, 2006–10</a:t>
            </a:r>
          </a:p>
        </p:txBody>
      </p:sp>
      <p:sp>
        <p:nvSpPr>
          <p:cNvPr id="14343" name="Title 1"/>
          <p:cNvSpPr>
            <a:spLocks noGrp="1"/>
          </p:cNvSpPr>
          <p:nvPr>
            <p:ph type="title"/>
          </p:nvPr>
        </p:nvSpPr>
        <p:spPr>
          <a:xfrm>
            <a:off x="152400" y="0"/>
            <a:ext cx="7010400" cy="762000"/>
          </a:xfrm>
        </p:spPr>
        <p:txBody>
          <a:bodyPr/>
          <a:lstStyle/>
          <a:p>
            <a:pPr lvl="0" algn="l"/>
            <a:r>
              <a:rPr sz="2000" b="1" dirty="0" smtClean="0">
                <a:solidFill>
                  <a:srgbClr val="FFFFFF"/>
                </a:solidFill>
                <a:latin typeface="Myriad Pro"/>
              </a:rPr>
              <a:t>Global Professional Services Industry: Market Overview</a:t>
            </a:r>
            <a:br>
              <a:rPr sz="2000" b="1" dirty="0" smtClean="0">
                <a:solidFill>
                  <a:srgbClr val="FFFFFF"/>
                </a:solidFill>
                <a:latin typeface="Myriad Pro"/>
              </a:rPr>
            </a:br>
            <a:r>
              <a:rPr sz="2000" dirty="0" smtClean="0">
                <a:latin typeface="Myriad Pro"/>
              </a:rPr>
              <a:t>Real Estate Management &amp; Development Market </a:t>
            </a:r>
          </a:p>
        </p:txBody>
      </p:sp>
      <p:sp>
        <p:nvSpPr>
          <p:cNvPr id="11" name="AutoShape 7"/>
          <p:cNvSpPr>
            <a:spLocks noChangeArrowheads="1"/>
          </p:cNvSpPr>
          <p:nvPr/>
        </p:nvSpPr>
        <p:spPr bwMode="auto">
          <a:xfrm>
            <a:off x="152400" y="1219200"/>
            <a:ext cx="8763000" cy="8382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200" dirty="0" smtClean="0">
                <a:latin typeface="+mj-lt"/>
              </a:rPr>
              <a:t>The real estate management and development industry consists </a:t>
            </a:r>
            <a:r>
              <a:rPr lang="en-US" sz="1200" b="1" dirty="0" smtClean="0">
                <a:latin typeface="+mj-lt"/>
              </a:rPr>
              <a:t>of companies engaged in real estate ownership, management and/or development. </a:t>
            </a:r>
          </a:p>
          <a:p>
            <a:pPr marL="112713" indent="-112713" algn="just">
              <a:lnSpc>
                <a:spcPct val="120000"/>
              </a:lnSpc>
              <a:buFont typeface="Arial" pitchFamily="34" charset="0"/>
              <a:buChar char="•"/>
            </a:pPr>
            <a:r>
              <a:rPr lang="en-US" sz="1200" dirty="0" smtClean="0">
                <a:latin typeface="+mj-lt"/>
              </a:rPr>
              <a:t>The industry is valued using the </a:t>
            </a:r>
            <a:r>
              <a:rPr lang="en-US" sz="1200" b="1" dirty="0" smtClean="0">
                <a:latin typeface="+mj-lt"/>
              </a:rPr>
              <a:t>total revenues generated by these companies via leasing and property management activities </a:t>
            </a:r>
          </a:p>
        </p:txBody>
      </p:sp>
      <p:sp>
        <p:nvSpPr>
          <p:cNvPr id="14" name="AutoShape 8"/>
          <p:cNvSpPr>
            <a:spLocks noChangeArrowheads="1"/>
          </p:cNvSpPr>
          <p:nvPr/>
        </p:nvSpPr>
        <p:spPr bwMode="auto">
          <a:xfrm>
            <a:off x="157256" y="762000"/>
            <a:ext cx="8778240" cy="3810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b="1" dirty="0" smtClean="0">
                <a:solidFill>
                  <a:schemeClr val="bg1"/>
                </a:solidFill>
                <a:latin typeface="+mj-lt"/>
              </a:rPr>
              <a:t>Market Value	</a:t>
            </a:r>
          </a:p>
        </p:txBody>
      </p:sp>
      <p:sp>
        <p:nvSpPr>
          <p:cNvPr id="15" name="AutoShape 7"/>
          <p:cNvSpPr>
            <a:spLocks noChangeArrowheads="1"/>
          </p:cNvSpPr>
          <p:nvPr/>
        </p:nvSpPr>
        <p:spPr bwMode="auto">
          <a:xfrm>
            <a:off x="152400" y="2438400"/>
            <a:ext cx="4023360" cy="6858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algn="just">
              <a:lnSpc>
                <a:spcPct val="120000"/>
              </a:lnSpc>
            </a:pPr>
            <a:r>
              <a:rPr lang="en-US" sz="1200" dirty="0" smtClean="0">
                <a:latin typeface="+mj-lt"/>
              </a:rPr>
              <a:t>The market had total revenues of </a:t>
            </a:r>
            <a:r>
              <a:rPr lang="en-US" sz="1200" b="1" dirty="0" smtClean="0">
                <a:latin typeface="+mj-lt"/>
              </a:rPr>
              <a:t>$479.3 billion </a:t>
            </a:r>
            <a:r>
              <a:rPr lang="en-US" sz="1200" dirty="0" smtClean="0">
                <a:latin typeface="+mj-lt"/>
              </a:rPr>
              <a:t>in </a:t>
            </a:r>
            <a:r>
              <a:rPr lang="en-US" sz="1200" b="1" dirty="0" smtClean="0">
                <a:latin typeface="+mj-lt"/>
              </a:rPr>
              <a:t>2011</a:t>
            </a:r>
            <a:r>
              <a:rPr lang="en-US" sz="1200" dirty="0" smtClean="0">
                <a:latin typeface="+mj-lt"/>
              </a:rPr>
              <a:t>, representing a </a:t>
            </a:r>
            <a:r>
              <a:rPr lang="en-US" sz="1200" b="1" dirty="0" smtClean="0">
                <a:latin typeface="+mj-lt"/>
              </a:rPr>
              <a:t>CAGR</a:t>
            </a:r>
            <a:r>
              <a:rPr lang="en-US" sz="1200" dirty="0" smtClean="0">
                <a:latin typeface="+mj-lt"/>
              </a:rPr>
              <a:t> of </a:t>
            </a:r>
            <a:r>
              <a:rPr lang="en-US" sz="1200" b="1" dirty="0" smtClean="0">
                <a:latin typeface="+mj-lt"/>
              </a:rPr>
              <a:t>-0.5%</a:t>
            </a:r>
            <a:r>
              <a:rPr lang="en-US" sz="1200" dirty="0" smtClean="0">
                <a:latin typeface="+mj-lt"/>
              </a:rPr>
              <a:t> between </a:t>
            </a:r>
            <a:r>
              <a:rPr lang="en-US" sz="1200" b="1" dirty="0" smtClean="0">
                <a:latin typeface="+mj-lt"/>
              </a:rPr>
              <a:t>2007 and 2011</a:t>
            </a:r>
          </a:p>
        </p:txBody>
      </p:sp>
      <p:sp>
        <p:nvSpPr>
          <p:cNvPr id="18" name="AutoShape 7"/>
          <p:cNvSpPr>
            <a:spLocks noChangeArrowheads="1"/>
          </p:cNvSpPr>
          <p:nvPr/>
        </p:nvSpPr>
        <p:spPr bwMode="auto">
          <a:xfrm>
            <a:off x="152400" y="3276600"/>
            <a:ext cx="4023360" cy="8382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algn="just">
              <a:lnSpc>
                <a:spcPct val="120000"/>
              </a:lnSpc>
            </a:pPr>
            <a:r>
              <a:rPr lang="en-US" sz="1200" dirty="0" smtClean="0">
                <a:latin typeface="+mj-lt"/>
              </a:rPr>
              <a:t>The market is forecasted to decelerate, with an anticipated </a:t>
            </a:r>
            <a:r>
              <a:rPr lang="en-US" sz="1200" b="1" dirty="0" smtClean="0">
                <a:latin typeface="+mj-lt"/>
              </a:rPr>
              <a:t>CAGR of -0.1% </a:t>
            </a:r>
            <a:r>
              <a:rPr lang="en-US" sz="1200" dirty="0" smtClean="0">
                <a:latin typeface="+mj-lt"/>
              </a:rPr>
              <a:t>for </a:t>
            </a:r>
            <a:r>
              <a:rPr lang="en-US" sz="1200" b="1" dirty="0" smtClean="0">
                <a:latin typeface="+mj-lt"/>
              </a:rPr>
              <a:t>2011 - 2016</a:t>
            </a:r>
            <a:r>
              <a:rPr lang="en-US" sz="1200" dirty="0" smtClean="0">
                <a:latin typeface="+mj-lt"/>
              </a:rPr>
              <a:t>, which is expected to drive the market to a value of </a:t>
            </a:r>
            <a:r>
              <a:rPr lang="en-US" sz="1200" b="1" dirty="0" smtClean="0">
                <a:latin typeface="+mj-lt"/>
              </a:rPr>
              <a:t>$477 billion </a:t>
            </a:r>
            <a:r>
              <a:rPr lang="en-US" sz="1200" dirty="0" smtClean="0">
                <a:latin typeface="+mj-lt"/>
              </a:rPr>
              <a:t>by </a:t>
            </a:r>
            <a:r>
              <a:rPr lang="en-US" sz="1200" b="1" dirty="0" smtClean="0">
                <a:latin typeface="+mj-lt"/>
              </a:rPr>
              <a:t>the end of 2016</a:t>
            </a:r>
          </a:p>
        </p:txBody>
      </p:sp>
      <p:sp>
        <p:nvSpPr>
          <p:cNvPr id="10"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graphicFrame>
        <p:nvGraphicFramePr>
          <p:cNvPr id="12" name="Table 11"/>
          <p:cNvGraphicFramePr>
            <a:graphicFrameLocks noGrp="1"/>
          </p:cNvGraphicFramePr>
          <p:nvPr/>
        </p:nvGraphicFramePr>
        <p:xfrm>
          <a:off x="152400" y="4800602"/>
          <a:ext cx="4038600" cy="1523998"/>
        </p:xfrm>
        <a:graphic>
          <a:graphicData uri="http://schemas.openxmlformats.org/drawingml/2006/table">
            <a:tbl>
              <a:tblPr firstRow="1" bandRow="1">
                <a:tableStyleId>{7DF18680-E054-41AD-8BC1-D1AEF772440D}</a:tableStyleId>
              </a:tblPr>
              <a:tblGrid>
                <a:gridCol w="1346200"/>
                <a:gridCol w="1346200"/>
                <a:gridCol w="1346200"/>
              </a:tblGrid>
              <a:tr h="217714">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17714">
                <a:tc>
                  <a:txBody>
                    <a:bodyPr/>
                    <a:lstStyle/>
                    <a:p>
                      <a:pPr algn="ctr" fontAlgn="ctr"/>
                      <a:r>
                        <a:rPr lang="en-US" sz="1200" b="1" i="0" u="none" strike="noStrike" dirty="0">
                          <a:solidFill>
                            <a:srgbClr val="000000"/>
                          </a:solidFill>
                          <a:latin typeface="Calibri"/>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488.5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dirty="0">
                          <a:solidFill>
                            <a:srgbClr val="000000"/>
                          </a:solidFill>
                          <a:latin typeface="Calibri"/>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501.6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2.7%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dirty="0">
                          <a:solidFill>
                            <a:srgbClr val="000000"/>
                          </a:solidFill>
                          <a:latin typeface="Calibri"/>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461.4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FF0000"/>
                          </a:solidFill>
                          <a:latin typeface="Calibri"/>
                        </a:rPr>
                        <a:t>-8.0%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dirty="0">
                          <a:solidFill>
                            <a:srgbClr val="000000"/>
                          </a:solidFill>
                          <a:latin typeface="Calibri"/>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460.4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FF0000"/>
                          </a:solidFill>
                          <a:latin typeface="Calibri"/>
                        </a:rPr>
                        <a:t>-0.2%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dirty="0">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479.3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4.1%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gridSpan="2">
                  <a:txBody>
                    <a:bodyPr/>
                    <a:lstStyle/>
                    <a:p>
                      <a:pPr algn="ctr"/>
                      <a:r>
                        <a:rPr lang="en-US" sz="1200" b="1" dirty="0" smtClean="0"/>
                        <a:t>CAGR: 2007–11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pPr algn="ctr"/>
                      <a:endParaRPr lang="en-US" sz="1200" dirty="0" smtClean="0"/>
                    </a:p>
                  </a:txBody>
                  <a:tcPr marL="0" marR="0" marT="0" marB="0">
                    <a:solidFill>
                      <a:srgbClr val="D7EFFA">
                        <a:alpha val="20000"/>
                      </a:srgbClr>
                    </a:solidFill>
                  </a:tcPr>
                </a:tc>
                <a:tc>
                  <a:txBody>
                    <a:bodyPr/>
                    <a:lstStyle/>
                    <a:p>
                      <a:pPr algn="ctr"/>
                      <a:r>
                        <a:rPr lang="en-US" sz="1200" b="1" dirty="0" smtClean="0"/>
                        <a:t>-0.5%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3" name="Rectangle 12"/>
          <p:cNvSpPr/>
          <p:nvPr/>
        </p:nvSpPr>
        <p:spPr>
          <a:xfrm>
            <a:off x="152400" y="4267200"/>
            <a:ext cx="4023360" cy="430887"/>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p>
            <a:pPr algn="ctr">
              <a:defRPr/>
            </a:pPr>
            <a:r>
              <a:rPr lang="en-US" sz="1100" b="1" dirty="0" smtClean="0">
                <a:solidFill>
                  <a:schemeClr val="bg1"/>
                </a:solidFill>
                <a:latin typeface="+mj-lt"/>
              </a:rPr>
              <a:t>Global real estate management and development market value: $ billion, 2007–11</a:t>
            </a:r>
          </a:p>
        </p:txBody>
      </p:sp>
      <p:sp>
        <p:nvSpPr>
          <p:cNvPr id="17" name="TextBox 16"/>
          <p:cNvSpPr txBox="1"/>
          <p:nvPr/>
        </p:nvSpPr>
        <p:spPr>
          <a:xfrm rot="16200000">
            <a:off x="4055105" y="4267200"/>
            <a:ext cx="685800" cy="261610"/>
          </a:xfrm>
          <a:prstGeom prst="rect">
            <a:avLst/>
          </a:prstGeom>
          <a:noFill/>
        </p:spPr>
        <p:txBody>
          <a:bodyPr wrap="square" rtlCol="0">
            <a:spAutoFit/>
          </a:bodyPr>
          <a:lstStyle/>
          <a:p>
            <a:r>
              <a:rPr lang="en-US" sz="1100" b="1" dirty="0" smtClean="0">
                <a:latin typeface="+mj-lt"/>
              </a:rPr>
              <a:t>$ billion</a:t>
            </a:r>
            <a:endParaRPr lang="en-US" sz="1100" b="1" dirty="0">
              <a:latin typeface="+mj-lt"/>
            </a:endParaRPr>
          </a:p>
        </p:txBody>
      </p:sp>
      <p:sp>
        <p:nvSpPr>
          <p:cNvPr id="19" name="TextBox 18"/>
          <p:cNvSpPr txBox="1"/>
          <p:nvPr/>
        </p:nvSpPr>
        <p:spPr>
          <a:xfrm rot="16200000">
            <a:off x="8509642" y="4182749"/>
            <a:ext cx="854706"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20" name="TextBox 19"/>
          <p:cNvSpPr txBox="1"/>
          <p:nvPr/>
        </p:nvSpPr>
        <p:spPr>
          <a:xfrm>
            <a:off x="6477000" y="57912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26</a:t>
            </a:fld>
            <a:endParaRPr lang="en-US" dirty="0">
              <a:latin typeface="+mj-lt"/>
            </a:endParaRPr>
          </a:p>
        </p:txBody>
      </p:sp>
      <p:sp>
        <p:nvSpPr>
          <p:cNvPr id="14343" name="Title 1"/>
          <p:cNvSpPr>
            <a:spLocks noGrp="1"/>
          </p:cNvSpPr>
          <p:nvPr>
            <p:ph type="title"/>
          </p:nvPr>
        </p:nvSpPr>
        <p:spPr>
          <a:xfrm>
            <a:off x="228600" y="0"/>
            <a:ext cx="7010400" cy="762000"/>
          </a:xfrm>
        </p:spPr>
        <p:txBody>
          <a:bodyPr/>
          <a:lstStyle/>
          <a:p>
            <a:pPr algn="l"/>
            <a:r>
              <a:rPr sz="2000" b="1" dirty="0" smtClean="0">
                <a:solidFill>
                  <a:srgbClr val="FFFFFF"/>
                </a:solidFill>
                <a:latin typeface="Myriad Pro"/>
              </a:rPr>
              <a:t>Global Professional Services Industry: Market Overview</a:t>
            </a:r>
            <a:br>
              <a:rPr sz="2000" b="1" dirty="0" smtClean="0">
                <a:solidFill>
                  <a:srgbClr val="FFFFFF"/>
                </a:solidFill>
                <a:latin typeface="Myriad Pro"/>
              </a:rPr>
            </a:br>
            <a:r>
              <a:rPr sz="2000" dirty="0" smtClean="0">
                <a:latin typeface="Myriad Pro"/>
              </a:rPr>
              <a:t>Real Estate Management &amp; Development Market </a:t>
            </a:r>
            <a:endParaRPr sz="1800" dirty="0" smtClean="0">
              <a:latin typeface="Myriad Pro"/>
            </a:endParaRPr>
          </a:p>
        </p:txBody>
      </p:sp>
      <p:sp>
        <p:nvSpPr>
          <p:cNvPr id="14" name="AutoShape 8"/>
          <p:cNvSpPr>
            <a:spLocks noChangeArrowheads="1"/>
          </p:cNvSpPr>
          <p:nvPr/>
        </p:nvSpPr>
        <p:spPr bwMode="auto">
          <a:xfrm>
            <a:off x="157256" y="731856"/>
            <a:ext cx="8778240" cy="3048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b="1" dirty="0" smtClean="0">
                <a:solidFill>
                  <a:schemeClr val="bg1"/>
                </a:solidFill>
                <a:latin typeface="+mj-lt"/>
              </a:rPr>
              <a:t>Market Segment</a:t>
            </a:r>
          </a:p>
        </p:txBody>
      </p:sp>
      <p:sp>
        <p:nvSpPr>
          <p:cNvPr id="13" name="Rectangle 12"/>
          <p:cNvSpPr/>
          <p:nvPr/>
        </p:nvSpPr>
        <p:spPr>
          <a:xfrm>
            <a:off x="228600" y="1104088"/>
            <a:ext cx="8595360" cy="246221"/>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p>
            <a:pPr algn="ctr">
              <a:defRPr/>
            </a:pPr>
            <a:r>
              <a:rPr lang="en-US" sz="1000" b="1" dirty="0" smtClean="0">
                <a:solidFill>
                  <a:schemeClr val="bg1"/>
                </a:solidFill>
              </a:rPr>
              <a:t>Global real estate management and development market segmentation by service category:% share, by value, 2010</a:t>
            </a:r>
          </a:p>
        </p:txBody>
      </p:sp>
      <p:graphicFrame>
        <p:nvGraphicFramePr>
          <p:cNvPr id="17" name="Table 16"/>
          <p:cNvGraphicFramePr>
            <a:graphicFrameLocks noGrp="1"/>
          </p:cNvGraphicFramePr>
          <p:nvPr/>
        </p:nvGraphicFramePr>
        <p:xfrm>
          <a:off x="304800" y="1752600"/>
          <a:ext cx="4419600" cy="1295400"/>
        </p:xfrm>
        <a:graphic>
          <a:graphicData uri="http://schemas.openxmlformats.org/drawingml/2006/table">
            <a:tbl>
              <a:tblPr firstRow="1" bandRow="1">
                <a:tableStyleId>{5940675A-B579-460E-94D1-54222C63F5DA}</a:tableStyleId>
              </a:tblPr>
              <a:tblGrid>
                <a:gridCol w="1856232"/>
                <a:gridCol w="1414272"/>
                <a:gridCol w="1149096"/>
              </a:tblGrid>
              <a:tr h="4318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t>Category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1" baseline="0" dirty="0" smtClean="0"/>
                        <a:t>2011 ($ billion )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1" baseline="0" dirty="0" smtClean="0"/>
                        <a:t>%</a:t>
                      </a:r>
                      <a:endParaRPr lang="en-US" sz="1200" b="1" baseline="0" dirty="0" smtClean="0">
                        <a:solidFill>
                          <a:schemeClr val="lt1"/>
                        </a:solidFill>
                        <a:latin typeface="+mn-lt"/>
                        <a:ea typeface="+mn-ea"/>
                        <a:cs typeface="+mn-cs"/>
                      </a:endParaRPr>
                    </a:p>
                  </a:txBody>
                  <a:tcPr marL="0" marR="0" marT="0" marB="0" anchor="ctr"/>
                </a:tc>
              </a:tr>
              <a:tr h="431800">
                <a:tc>
                  <a:txBody>
                    <a:bodyPr/>
                    <a:lstStyle/>
                    <a:p>
                      <a:pPr algn="ctr" fontAlgn="ctr"/>
                      <a:r>
                        <a:rPr lang="en-US" sz="1200" u="none" strike="noStrike" dirty="0"/>
                        <a:t>Residential</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u="none" strike="noStrike" dirty="0"/>
                        <a:t>272.24</a:t>
                      </a:r>
                      <a:endParaRPr lang="en-US" sz="1200" b="0" i="0" u="none" strike="noStrike" dirty="0">
                        <a:solidFill>
                          <a:srgbClr val="000000"/>
                        </a:solidFill>
                        <a:latin typeface="Calibri"/>
                      </a:endParaRPr>
                    </a:p>
                  </a:txBody>
                  <a:tcPr marL="0" marR="0" marT="0" marB="0" anchor="ctr"/>
                </a:tc>
                <a:tc>
                  <a:txBody>
                    <a:bodyPr/>
                    <a:lstStyle/>
                    <a:p>
                      <a:pPr algn="ctr" fontAlgn="ctr"/>
                      <a:r>
                        <a:rPr lang="en-US" sz="1200" u="none" strike="noStrike" dirty="0"/>
                        <a:t>56.8%</a:t>
                      </a:r>
                      <a:endParaRPr lang="en-US" sz="1200" b="0" i="0" u="none" strike="noStrike" dirty="0">
                        <a:solidFill>
                          <a:srgbClr val="000000"/>
                        </a:solidFill>
                        <a:latin typeface="Calibri"/>
                      </a:endParaRPr>
                    </a:p>
                  </a:txBody>
                  <a:tcPr marL="0" marR="0" marT="0" marB="0" anchor="ctr"/>
                </a:tc>
              </a:tr>
              <a:tr h="431800">
                <a:tc>
                  <a:txBody>
                    <a:bodyPr/>
                    <a:lstStyle/>
                    <a:p>
                      <a:pPr algn="ctr" fontAlgn="ctr"/>
                      <a:r>
                        <a:rPr lang="en-US" sz="1200" u="none" strike="noStrike" dirty="0"/>
                        <a:t>Non-Residential </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u="none" strike="noStrike" dirty="0"/>
                        <a:t>207.06</a:t>
                      </a:r>
                      <a:endParaRPr lang="en-US" sz="1200" b="0" i="0" u="none" strike="noStrike" dirty="0">
                        <a:solidFill>
                          <a:srgbClr val="000000"/>
                        </a:solidFill>
                        <a:latin typeface="Calibri"/>
                      </a:endParaRPr>
                    </a:p>
                  </a:txBody>
                  <a:tcPr marL="0" marR="0" marT="0" marB="0" anchor="ctr"/>
                </a:tc>
                <a:tc>
                  <a:txBody>
                    <a:bodyPr/>
                    <a:lstStyle/>
                    <a:p>
                      <a:pPr algn="ctr" fontAlgn="ctr"/>
                      <a:r>
                        <a:rPr lang="en-US" sz="1200" u="none" strike="noStrike" dirty="0"/>
                        <a:t>43.2%</a:t>
                      </a:r>
                      <a:endParaRPr lang="en-US" sz="1200" b="0" i="0" u="none" strike="noStrike" dirty="0">
                        <a:solidFill>
                          <a:srgbClr val="000000"/>
                        </a:solidFill>
                        <a:latin typeface="Calibri"/>
                      </a:endParaRPr>
                    </a:p>
                  </a:txBody>
                  <a:tcPr marL="0" marR="0" marT="0" marB="0" anchor="ctr"/>
                </a:tc>
              </a:tr>
            </a:tbl>
          </a:graphicData>
        </a:graphic>
      </p:graphicFrame>
      <p:sp>
        <p:nvSpPr>
          <p:cNvPr id="1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36" name="Rectangle 35"/>
          <p:cNvSpPr/>
          <p:nvPr/>
        </p:nvSpPr>
        <p:spPr>
          <a:xfrm>
            <a:off x="238648" y="3810000"/>
            <a:ext cx="8595360" cy="246221"/>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p>
            <a:pPr algn="ctr">
              <a:defRPr/>
            </a:pPr>
            <a:r>
              <a:rPr lang="en-US" sz="1000" b="1" dirty="0" smtClean="0">
                <a:solidFill>
                  <a:schemeClr val="bg1"/>
                </a:solidFill>
              </a:rPr>
              <a:t>Global real estate management and development market segmentation by geography:% share, by value, 2010</a:t>
            </a:r>
          </a:p>
        </p:txBody>
      </p:sp>
      <p:graphicFrame>
        <p:nvGraphicFramePr>
          <p:cNvPr id="37" name="Table 36"/>
          <p:cNvGraphicFramePr>
            <a:graphicFrameLocks noGrp="1"/>
          </p:cNvGraphicFramePr>
          <p:nvPr/>
        </p:nvGraphicFramePr>
        <p:xfrm>
          <a:off x="228600" y="4343400"/>
          <a:ext cx="4419600" cy="1582445"/>
        </p:xfrm>
        <a:graphic>
          <a:graphicData uri="http://schemas.openxmlformats.org/drawingml/2006/table">
            <a:tbl>
              <a:tblPr firstRow="1" bandRow="1">
                <a:tableStyleId>{5940675A-B579-460E-94D1-54222C63F5DA}</a:tableStyleId>
              </a:tblPr>
              <a:tblGrid>
                <a:gridCol w="1856232"/>
                <a:gridCol w="1414272"/>
                <a:gridCol w="1149096"/>
              </a:tblGrid>
              <a:tr h="31648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t>Category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1" baseline="0" dirty="0" smtClean="0"/>
                        <a:t>2011 ($ billion )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1" baseline="0" dirty="0" smtClean="0"/>
                        <a:t>%</a:t>
                      </a:r>
                      <a:endParaRPr lang="en-US" sz="1200" b="1" baseline="0" dirty="0" smtClean="0">
                        <a:solidFill>
                          <a:schemeClr val="lt1"/>
                        </a:solidFill>
                        <a:latin typeface="+mn-lt"/>
                        <a:ea typeface="+mn-ea"/>
                        <a:cs typeface="+mn-cs"/>
                      </a:endParaRPr>
                    </a:p>
                  </a:txBody>
                  <a:tcPr marL="0" marR="0" marT="0" marB="0" anchor="ctr"/>
                </a:tc>
              </a:tr>
              <a:tr h="316489">
                <a:tc>
                  <a:txBody>
                    <a:bodyPr/>
                    <a:lstStyle/>
                    <a:p>
                      <a:pPr algn="ctr" fontAlgn="ctr"/>
                      <a:r>
                        <a:rPr lang="en-US" sz="1200" u="none" strike="noStrike" dirty="0"/>
                        <a:t>Americas </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u="none" strike="noStrike" dirty="0"/>
                        <a:t>193.6</a:t>
                      </a:r>
                      <a:endParaRPr lang="en-US" sz="1200" b="0" i="0" u="none" strike="noStrike" dirty="0">
                        <a:solidFill>
                          <a:srgbClr val="000000"/>
                        </a:solidFill>
                        <a:latin typeface="Calibri"/>
                      </a:endParaRPr>
                    </a:p>
                  </a:txBody>
                  <a:tcPr marL="0" marR="0" marT="0" marB="0" anchor="ctr"/>
                </a:tc>
                <a:tc>
                  <a:txBody>
                    <a:bodyPr/>
                    <a:lstStyle/>
                    <a:p>
                      <a:pPr algn="ctr" fontAlgn="ctr"/>
                      <a:r>
                        <a:rPr lang="en-US" sz="1200" u="none" strike="noStrike" dirty="0"/>
                        <a:t>40.4%</a:t>
                      </a:r>
                      <a:endParaRPr lang="en-US" sz="1200" b="0" i="0" u="none" strike="noStrike" dirty="0">
                        <a:solidFill>
                          <a:srgbClr val="000000"/>
                        </a:solidFill>
                        <a:latin typeface="Calibri"/>
                      </a:endParaRPr>
                    </a:p>
                  </a:txBody>
                  <a:tcPr marL="0" marR="0" marT="0" marB="0" anchor="ctr"/>
                </a:tc>
              </a:tr>
              <a:tr h="316489">
                <a:tc>
                  <a:txBody>
                    <a:bodyPr/>
                    <a:lstStyle/>
                    <a:p>
                      <a:pPr algn="ctr" fontAlgn="ctr"/>
                      <a:r>
                        <a:rPr lang="en-US" sz="1200" u="none" strike="noStrike" dirty="0"/>
                        <a:t>Europe </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u="none" strike="noStrike" dirty="0"/>
                        <a:t>161.0</a:t>
                      </a:r>
                      <a:endParaRPr lang="en-US" sz="1200" b="0" i="0" u="none" strike="noStrike" dirty="0">
                        <a:solidFill>
                          <a:srgbClr val="000000"/>
                        </a:solidFill>
                        <a:latin typeface="Calibri"/>
                      </a:endParaRPr>
                    </a:p>
                  </a:txBody>
                  <a:tcPr marL="0" marR="0" marT="0" marB="0" anchor="ctr"/>
                </a:tc>
                <a:tc>
                  <a:txBody>
                    <a:bodyPr/>
                    <a:lstStyle/>
                    <a:p>
                      <a:pPr algn="ctr" fontAlgn="ctr"/>
                      <a:r>
                        <a:rPr lang="en-US" sz="1200" u="none" strike="noStrike" dirty="0"/>
                        <a:t>33.6%</a:t>
                      </a:r>
                      <a:endParaRPr lang="en-US" sz="1200" b="0" i="0" u="none" strike="noStrike" dirty="0">
                        <a:solidFill>
                          <a:srgbClr val="000000"/>
                        </a:solidFill>
                        <a:latin typeface="Calibri"/>
                      </a:endParaRPr>
                    </a:p>
                  </a:txBody>
                  <a:tcPr marL="0" marR="0" marT="0" marB="0" anchor="ctr"/>
                </a:tc>
              </a:tr>
              <a:tr h="316489">
                <a:tc>
                  <a:txBody>
                    <a:bodyPr/>
                    <a:lstStyle/>
                    <a:p>
                      <a:pPr algn="ctr" fontAlgn="ctr"/>
                      <a:r>
                        <a:rPr lang="en-US" sz="1200" u="none" strike="noStrike" dirty="0"/>
                        <a:t>Asia- Pacific </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u="none" strike="noStrike" dirty="0"/>
                        <a:t>110.2</a:t>
                      </a:r>
                      <a:endParaRPr lang="en-US" sz="1200" b="0" i="0" u="none" strike="noStrike" dirty="0">
                        <a:solidFill>
                          <a:srgbClr val="000000"/>
                        </a:solidFill>
                        <a:latin typeface="Calibri"/>
                      </a:endParaRPr>
                    </a:p>
                  </a:txBody>
                  <a:tcPr marL="0" marR="0" marT="0" marB="0" anchor="ctr"/>
                </a:tc>
                <a:tc>
                  <a:txBody>
                    <a:bodyPr/>
                    <a:lstStyle/>
                    <a:p>
                      <a:pPr algn="ctr" fontAlgn="ctr"/>
                      <a:r>
                        <a:rPr lang="en-US" sz="1200" u="none" strike="noStrike" dirty="0"/>
                        <a:t>23.0%</a:t>
                      </a:r>
                      <a:endParaRPr lang="en-US" sz="1200" b="0" i="0" u="none" strike="noStrike" dirty="0">
                        <a:solidFill>
                          <a:srgbClr val="000000"/>
                        </a:solidFill>
                        <a:latin typeface="Calibri"/>
                      </a:endParaRPr>
                    </a:p>
                  </a:txBody>
                  <a:tcPr marL="0" marR="0" marT="0" marB="0" anchor="ctr"/>
                </a:tc>
              </a:tr>
              <a:tr h="316489">
                <a:tc>
                  <a:txBody>
                    <a:bodyPr/>
                    <a:lstStyle/>
                    <a:p>
                      <a:pPr algn="ctr" fontAlgn="ctr"/>
                      <a:r>
                        <a:rPr lang="en-US" sz="1200" u="none" strike="noStrike" dirty="0"/>
                        <a:t>Middle East &amp; Africa </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u="none" strike="noStrike" dirty="0"/>
                        <a:t>13.9</a:t>
                      </a:r>
                      <a:endParaRPr lang="en-US" sz="1200" b="0" i="0" u="none" strike="noStrike" dirty="0">
                        <a:solidFill>
                          <a:srgbClr val="000000"/>
                        </a:solidFill>
                        <a:latin typeface="Calibri"/>
                      </a:endParaRPr>
                    </a:p>
                  </a:txBody>
                  <a:tcPr marL="0" marR="0" marT="0" marB="0" anchor="ctr"/>
                </a:tc>
                <a:tc>
                  <a:txBody>
                    <a:bodyPr/>
                    <a:lstStyle/>
                    <a:p>
                      <a:pPr algn="ctr" fontAlgn="ctr"/>
                      <a:r>
                        <a:rPr lang="en-US" sz="1200" u="none" strike="noStrike" dirty="0"/>
                        <a:t>2.9%</a:t>
                      </a:r>
                      <a:endParaRPr lang="en-US" sz="1200" b="0" i="0" u="none" strike="noStrike" dirty="0">
                        <a:solidFill>
                          <a:srgbClr val="000000"/>
                        </a:solidFill>
                        <a:latin typeface="Calibri"/>
                      </a:endParaRPr>
                    </a:p>
                  </a:txBody>
                  <a:tcPr marL="0" marR="0" marT="0" marB="0" anchor="ctr"/>
                </a:tc>
              </a:tr>
            </a:tbl>
          </a:graphicData>
        </a:graphic>
      </p:graphicFrame>
      <p:graphicFrame>
        <p:nvGraphicFramePr>
          <p:cNvPr id="15" name="Chart 14"/>
          <p:cNvGraphicFramePr/>
          <p:nvPr/>
        </p:nvGraphicFramePr>
        <p:xfrm>
          <a:off x="4876800" y="1447800"/>
          <a:ext cx="4143375"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p:cNvGraphicFramePr/>
          <p:nvPr/>
        </p:nvGraphicFramePr>
        <p:xfrm>
          <a:off x="4648200" y="4114800"/>
          <a:ext cx="4495800" cy="2362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1279525" y="1"/>
            <a:ext cx="7467600" cy="630238"/>
          </a:xfrm>
        </p:spPr>
        <p:txBody>
          <a:bodyPr anchor="t"/>
          <a:lstStyle/>
          <a:p>
            <a:pPr eaLnBrk="1" hangingPunct="1"/>
            <a:r>
              <a:rPr lang="en-GB" sz="2000" b="1" dirty="0" smtClean="0">
                <a:latin typeface="Myriad Pro"/>
              </a:rPr>
              <a:t>Table of Content</a:t>
            </a:r>
            <a:endParaRPr sz="2000" b="1" dirty="0" smtClean="0">
              <a:latin typeface="Myriad Pro"/>
            </a:endParaRPr>
          </a:p>
        </p:txBody>
      </p:sp>
      <p:sp>
        <p:nvSpPr>
          <p:cNvPr id="79" name="Rectangle 78"/>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9" name="Rectangle 38"/>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26" name="Rectangle 20">
            <a:hlinkClick r:id="rId3" action="ppaction://hlinksldjump"/>
          </p:cNvPr>
          <p:cNvSpPr>
            <a:spLocks noChangeArrowheads="1"/>
          </p:cNvSpPr>
          <p:nvPr/>
        </p:nvSpPr>
        <p:spPr bwMode="auto">
          <a:xfrm>
            <a:off x="3352800" y="28194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Industry Insights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a:spLocks noGrp="1"/>
          </p:cNvSpPr>
          <p:nvPr>
            <p:ph type="title"/>
          </p:nvPr>
        </p:nvSpPr>
        <p:spPr>
          <a:xfrm>
            <a:off x="152400" y="0"/>
            <a:ext cx="7010400" cy="762000"/>
          </a:xfrm>
        </p:spPr>
        <p:txBody>
          <a:bodyPr/>
          <a:lstStyle/>
          <a:p>
            <a:pPr algn="l"/>
            <a:r>
              <a:rPr sz="2200" b="1" dirty="0" smtClean="0">
                <a:solidFill>
                  <a:srgbClr val="FFFFFF"/>
                </a:solidFill>
                <a:latin typeface="Myriad Pro"/>
              </a:rPr>
              <a:t>Global Professional Services MI: Industry Insights</a:t>
            </a:r>
            <a:r>
              <a:rPr sz="2000" b="1" dirty="0" smtClean="0">
                <a:solidFill>
                  <a:srgbClr val="FFFFFF"/>
                </a:solidFill>
                <a:latin typeface="Myriad Pro"/>
              </a:rPr>
              <a:t/>
            </a:r>
            <a:br>
              <a:rPr sz="2000" b="1" dirty="0" smtClean="0">
                <a:solidFill>
                  <a:srgbClr val="FFFFFF"/>
                </a:solidFill>
                <a:latin typeface="Myriad Pro"/>
              </a:rPr>
            </a:br>
            <a:r>
              <a:rPr sz="1600" b="1" dirty="0" smtClean="0">
                <a:latin typeface="Myriad Pro"/>
              </a:rPr>
              <a:t>Porter's 5 forces Analysis- </a:t>
            </a:r>
            <a:r>
              <a:rPr sz="1600" dirty="0" smtClean="0">
                <a:solidFill>
                  <a:srgbClr val="FFFFFF"/>
                </a:solidFill>
                <a:latin typeface="Myriad Pro"/>
              </a:rPr>
              <a:t>Accountancy Services</a:t>
            </a:r>
            <a:endParaRPr sz="1600" dirty="0" smtClean="0">
              <a:latin typeface="Myriad Pro"/>
            </a:endParaRPr>
          </a:p>
        </p:txBody>
      </p:sp>
      <p:graphicFrame>
        <p:nvGraphicFramePr>
          <p:cNvPr id="7" name="Diagram 6"/>
          <p:cNvGraphicFramePr/>
          <p:nvPr/>
        </p:nvGraphicFramePr>
        <p:xfrm>
          <a:off x="228600" y="762000"/>
          <a:ext cx="87630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a:spLocks noGrp="1"/>
          </p:cNvSpPr>
          <p:nvPr>
            <p:ph type="title"/>
          </p:nvPr>
        </p:nvSpPr>
        <p:spPr>
          <a:xfrm>
            <a:off x="0" y="0"/>
            <a:ext cx="7010400" cy="762000"/>
          </a:xfrm>
        </p:spPr>
        <p:txBody>
          <a:bodyPr/>
          <a:lstStyle/>
          <a:p>
            <a:pPr algn="l"/>
            <a:r>
              <a:rPr sz="2200" b="1" dirty="0" smtClean="0">
                <a:solidFill>
                  <a:srgbClr val="FFFFFF"/>
                </a:solidFill>
                <a:latin typeface="Myriad Pro"/>
              </a:rPr>
              <a:t>Global Professional Services MI: Industry Insights</a:t>
            </a:r>
            <a:r>
              <a:rPr sz="2000" b="1" dirty="0" smtClean="0">
                <a:solidFill>
                  <a:srgbClr val="FFFFFF"/>
                </a:solidFill>
                <a:latin typeface="Myriad Pro"/>
              </a:rPr>
              <a:t/>
            </a:r>
            <a:br>
              <a:rPr sz="2000" b="1" dirty="0" smtClean="0">
                <a:solidFill>
                  <a:srgbClr val="FFFFFF"/>
                </a:solidFill>
                <a:latin typeface="Myriad Pro"/>
              </a:rPr>
            </a:br>
            <a:r>
              <a:rPr sz="1600" b="1" dirty="0" smtClean="0">
                <a:latin typeface="Myriad Pro"/>
              </a:rPr>
              <a:t>Porter's 5 forces Analysis- </a:t>
            </a:r>
            <a:r>
              <a:rPr sz="1600" dirty="0" smtClean="0">
                <a:solidFill>
                  <a:srgbClr val="FFFFFF"/>
                </a:solidFill>
                <a:latin typeface="Myriad Pro"/>
              </a:rPr>
              <a:t>Legal Services </a:t>
            </a:r>
            <a:endParaRPr sz="1600" dirty="0" smtClean="0">
              <a:latin typeface="Myriad Pro"/>
            </a:endParaRPr>
          </a:p>
        </p:txBody>
      </p:sp>
      <p:graphicFrame>
        <p:nvGraphicFramePr>
          <p:cNvPr id="7" name="Diagram 6"/>
          <p:cNvGraphicFramePr/>
          <p:nvPr/>
        </p:nvGraphicFramePr>
        <p:xfrm>
          <a:off x="152400" y="762000"/>
          <a:ext cx="88392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1279525" y="1"/>
            <a:ext cx="7467600" cy="630238"/>
          </a:xfrm>
        </p:spPr>
        <p:txBody>
          <a:bodyPr anchor="t"/>
          <a:lstStyle/>
          <a:p>
            <a:pPr eaLnBrk="1" hangingPunct="1"/>
            <a:r>
              <a:rPr lang="en-GB" sz="2000" b="1" dirty="0" smtClean="0">
                <a:latin typeface="Myriad Pro"/>
              </a:rPr>
              <a:t>Table of Content</a:t>
            </a:r>
            <a:endParaRPr sz="2000" b="1" dirty="0" smtClean="0">
              <a:latin typeface="Myriad Pro"/>
            </a:endParaRPr>
          </a:p>
        </p:txBody>
      </p:sp>
      <p:sp>
        <p:nvSpPr>
          <p:cNvPr id="79" name="Rectangle 78"/>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9" name="Rectangle 38"/>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26" name="Rectangle 16">
            <a:hlinkClick r:id="rId3" action="ppaction://hlinksldjump"/>
          </p:cNvPr>
          <p:cNvSpPr>
            <a:spLocks noChangeArrowheads="1"/>
          </p:cNvSpPr>
          <p:nvPr/>
        </p:nvSpPr>
        <p:spPr bwMode="auto">
          <a:xfrm>
            <a:off x="3657600" y="27432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cs typeface="Arial" pitchFamily="34" charset="0"/>
              </a:rPr>
              <a:t>Market Overview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a:spLocks noGrp="1"/>
          </p:cNvSpPr>
          <p:nvPr>
            <p:ph type="title"/>
          </p:nvPr>
        </p:nvSpPr>
        <p:spPr>
          <a:xfrm>
            <a:off x="0" y="0"/>
            <a:ext cx="7010400" cy="762000"/>
          </a:xfrm>
        </p:spPr>
        <p:txBody>
          <a:bodyPr/>
          <a:lstStyle/>
          <a:p>
            <a:pPr algn="l"/>
            <a:r>
              <a:rPr sz="2200" b="1" dirty="0" smtClean="0">
                <a:solidFill>
                  <a:srgbClr val="FFFFFF"/>
                </a:solidFill>
                <a:latin typeface="Myriad Pro"/>
              </a:rPr>
              <a:t>Global Professional Services MI: Industry Insights</a:t>
            </a:r>
            <a:r>
              <a:rPr sz="2000" b="1" dirty="0" smtClean="0">
                <a:solidFill>
                  <a:srgbClr val="FFFFFF"/>
                </a:solidFill>
                <a:latin typeface="Myriad Pro"/>
              </a:rPr>
              <a:t/>
            </a:r>
            <a:br>
              <a:rPr sz="2000" b="1" dirty="0" smtClean="0">
                <a:solidFill>
                  <a:srgbClr val="FFFFFF"/>
                </a:solidFill>
                <a:latin typeface="Myriad Pro"/>
              </a:rPr>
            </a:br>
            <a:r>
              <a:rPr sz="1600" b="1" dirty="0" smtClean="0">
                <a:latin typeface="Myriad Pro"/>
              </a:rPr>
              <a:t>Porter's 5 forces Analysis- </a:t>
            </a:r>
            <a:r>
              <a:rPr sz="1600" dirty="0" smtClean="0">
                <a:solidFill>
                  <a:srgbClr val="FFFFFF"/>
                </a:solidFill>
                <a:latin typeface="Myriad Pro"/>
              </a:rPr>
              <a:t>HR &amp; Employment Services</a:t>
            </a:r>
            <a:endParaRPr sz="1600" dirty="0" smtClean="0">
              <a:latin typeface="Myriad Pro"/>
            </a:endParaRPr>
          </a:p>
        </p:txBody>
      </p:sp>
      <p:graphicFrame>
        <p:nvGraphicFramePr>
          <p:cNvPr id="7" name="Diagram 6"/>
          <p:cNvGraphicFramePr/>
          <p:nvPr/>
        </p:nvGraphicFramePr>
        <p:xfrm>
          <a:off x="152400" y="762000"/>
          <a:ext cx="88392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a:spLocks noGrp="1"/>
          </p:cNvSpPr>
          <p:nvPr>
            <p:ph type="title"/>
          </p:nvPr>
        </p:nvSpPr>
        <p:spPr>
          <a:xfrm>
            <a:off x="0" y="0"/>
            <a:ext cx="7010400" cy="762000"/>
          </a:xfrm>
        </p:spPr>
        <p:txBody>
          <a:bodyPr/>
          <a:lstStyle/>
          <a:p>
            <a:pPr algn="l"/>
            <a:r>
              <a:rPr sz="2200" b="1" dirty="0" smtClean="0">
                <a:solidFill>
                  <a:srgbClr val="FFFFFF"/>
                </a:solidFill>
                <a:latin typeface="Myriad Pro"/>
              </a:rPr>
              <a:t>Global Professional Services MI: Industry Insights</a:t>
            </a:r>
            <a:r>
              <a:rPr sz="2000" b="1" dirty="0" smtClean="0">
                <a:solidFill>
                  <a:srgbClr val="FFFFFF"/>
                </a:solidFill>
                <a:latin typeface="Myriad Pro"/>
              </a:rPr>
              <a:t/>
            </a:r>
            <a:br>
              <a:rPr sz="2000" b="1" dirty="0" smtClean="0">
                <a:solidFill>
                  <a:srgbClr val="FFFFFF"/>
                </a:solidFill>
                <a:latin typeface="Myriad Pro"/>
              </a:rPr>
            </a:br>
            <a:r>
              <a:rPr sz="1600" b="1" dirty="0" smtClean="0">
                <a:latin typeface="Myriad Pro"/>
              </a:rPr>
              <a:t>Porter's 5 forces Analysis- </a:t>
            </a:r>
            <a:r>
              <a:rPr sz="1600" dirty="0" smtClean="0">
                <a:solidFill>
                  <a:srgbClr val="FFFFFF"/>
                </a:solidFill>
                <a:latin typeface="Myriad Pro"/>
              </a:rPr>
              <a:t>Management &amp; Marketing Consultancy </a:t>
            </a:r>
            <a:endParaRPr sz="1600" dirty="0" smtClean="0">
              <a:latin typeface="Myriad Pro"/>
            </a:endParaRPr>
          </a:p>
        </p:txBody>
      </p:sp>
      <p:graphicFrame>
        <p:nvGraphicFramePr>
          <p:cNvPr id="7" name="Diagram 6"/>
          <p:cNvGraphicFramePr/>
          <p:nvPr/>
        </p:nvGraphicFramePr>
        <p:xfrm>
          <a:off x="152400" y="762000"/>
          <a:ext cx="88392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a:spLocks noGrp="1"/>
          </p:cNvSpPr>
          <p:nvPr>
            <p:ph type="title"/>
          </p:nvPr>
        </p:nvSpPr>
        <p:spPr>
          <a:xfrm>
            <a:off x="152400" y="0"/>
            <a:ext cx="7010400" cy="762000"/>
          </a:xfrm>
        </p:spPr>
        <p:txBody>
          <a:bodyPr/>
          <a:lstStyle/>
          <a:p>
            <a:pPr algn="l"/>
            <a:r>
              <a:rPr sz="2200" b="1" dirty="0" smtClean="0">
                <a:solidFill>
                  <a:srgbClr val="FFFFFF"/>
                </a:solidFill>
                <a:latin typeface="Myriad Pro"/>
              </a:rPr>
              <a:t>Global Professional Services MI: Industry Insights</a:t>
            </a:r>
            <a:r>
              <a:rPr sz="2000" b="1" dirty="0" smtClean="0">
                <a:solidFill>
                  <a:srgbClr val="FFFFFF"/>
                </a:solidFill>
                <a:latin typeface="Myriad Pro"/>
              </a:rPr>
              <a:t/>
            </a:r>
            <a:br>
              <a:rPr sz="2000" b="1" dirty="0" smtClean="0">
                <a:solidFill>
                  <a:srgbClr val="FFFFFF"/>
                </a:solidFill>
                <a:latin typeface="Myriad Pro"/>
              </a:rPr>
            </a:br>
            <a:r>
              <a:rPr sz="1600" b="1" dirty="0" smtClean="0">
                <a:latin typeface="Myriad Pro"/>
              </a:rPr>
              <a:t>Porter's 5 forces Analysis- </a:t>
            </a:r>
            <a:r>
              <a:rPr sz="1600" dirty="0" smtClean="0">
                <a:solidFill>
                  <a:srgbClr val="FFFFFF"/>
                </a:solidFill>
                <a:latin typeface="Myriad Pro"/>
              </a:rPr>
              <a:t>Real Estate Management &amp; Development</a:t>
            </a:r>
            <a:endParaRPr sz="1600" dirty="0" smtClean="0">
              <a:latin typeface="Myriad Pro"/>
            </a:endParaRPr>
          </a:p>
        </p:txBody>
      </p:sp>
      <p:graphicFrame>
        <p:nvGraphicFramePr>
          <p:cNvPr id="7" name="Diagram 6"/>
          <p:cNvGraphicFramePr/>
          <p:nvPr/>
        </p:nvGraphicFramePr>
        <p:xfrm>
          <a:off x="152400" y="762000"/>
          <a:ext cx="88392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1279525" y="1"/>
            <a:ext cx="7467600" cy="630238"/>
          </a:xfrm>
        </p:spPr>
        <p:txBody>
          <a:bodyPr anchor="t"/>
          <a:lstStyle/>
          <a:p>
            <a:pPr eaLnBrk="1" hangingPunct="1"/>
            <a:r>
              <a:rPr lang="en-GB" sz="2000" b="1" dirty="0" smtClean="0">
                <a:latin typeface="Myriad Pro"/>
              </a:rPr>
              <a:t>Table of Content</a:t>
            </a:r>
            <a:endParaRPr sz="2000" b="1" dirty="0" smtClean="0">
              <a:latin typeface="Myriad Pro"/>
            </a:endParaRPr>
          </a:p>
        </p:txBody>
      </p:sp>
      <p:sp>
        <p:nvSpPr>
          <p:cNvPr id="79" name="Rectangle 78"/>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9" name="Rectangle 38"/>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29" name="Rectangle 21">
            <a:hlinkClick r:id="rId3" action="ppaction://hlinksldjump"/>
          </p:cNvPr>
          <p:cNvSpPr>
            <a:spLocks noChangeArrowheads="1"/>
          </p:cNvSpPr>
          <p:nvPr/>
        </p:nvSpPr>
        <p:spPr bwMode="auto">
          <a:xfrm>
            <a:off x="3276600" y="2743200"/>
            <a:ext cx="2377440" cy="457200"/>
          </a:xfrm>
          <a:prstGeom prst="rect">
            <a:avLst/>
          </a:prstGeom>
          <a:solidFill>
            <a:srgbClr val="BEE395"/>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rgbClr val="111111"/>
                </a:solidFill>
                <a:latin typeface="+mj-lt"/>
                <a:cs typeface="Arial" pitchFamily="34" charset="0"/>
              </a:rPr>
              <a:t>Deals Space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0" y="0"/>
            <a:ext cx="7010400" cy="762000"/>
          </a:xfrm>
        </p:spPr>
        <p:txBody>
          <a:bodyPr/>
          <a:lstStyle/>
          <a:p>
            <a:pPr algn="l"/>
            <a:r>
              <a:rPr sz="2000" b="1" dirty="0" smtClean="0">
                <a:solidFill>
                  <a:srgbClr val="FFFFFF"/>
                </a:solidFill>
                <a:latin typeface="Myriad Pro"/>
              </a:rPr>
              <a:t>Global Professional Services Industry: Deals Space</a:t>
            </a:r>
            <a:br>
              <a:rPr sz="2000" b="1" dirty="0" smtClean="0">
                <a:solidFill>
                  <a:srgbClr val="FFFFFF"/>
                </a:solidFill>
                <a:latin typeface="Myriad Pro"/>
              </a:rPr>
            </a:br>
            <a:endParaRPr sz="1800" dirty="0" smtClean="0">
              <a:latin typeface="Myriad Pro"/>
            </a:endParaRPr>
          </a:p>
        </p:txBody>
      </p:sp>
      <p:sp>
        <p:nvSpPr>
          <p:cNvPr id="9"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Rectangle 9"/>
          <p:cNvSpPr/>
          <p:nvPr/>
        </p:nvSpPr>
        <p:spPr>
          <a:xfrm>
            <a:off x="3216312" y="914400"/>
            <a:ext cx="1981200"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Existing Contract List for HR &amp; Employment Services</a:t>
            </a:r>
            <a:endParaRPr lang="en-US" sz="1400" b="1" dirty="0"/>
          </a:p>
        </p:txBody>
      </p:sp>
      <p:sp>
        <p:nvSpPr>
          <p:cNvPr id="13" name="Rectangle 12"/>
          <p:cNvSpPr/>
          <p:nvPr/>
        </p:nvSpPr>
        <p:spPr>
          <a:xfrm>
            <a:off x="5197512" y="924128"/>
            <a:ext cx="1295400"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200400" y="1905000"/>
            <a:ext cx="1981200"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Existing Contract List for Legal Services</a:t>
            </a:r>
            <a:endParaRPr lang="en-US" sz="1400" b="1" dirty="0"/>
          </a:p>
        </p:txBody>
      </p:sp>
      <p:sp>
        <p:nvSpPr>
          <p:cNvPr id="11" name="Rectangle 10"/>
          <p:cNvSpPr/>
          <p:nvPr/>
        </p:nvSpPr>
        <p:spPr>
          <a:xfrm>
            <a:off x="5181600" y="1920912"/>
            <a:ext cx="1295400"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200400" y="2971800"/>
            <a:ext cx="1981200"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Existing Contract List for Management &amp; Marketing Consultancy</a:t>
            </a:r>
            <a:endParaRPr lang="en-US" sz="1400" b="1" dirty="0"/>
          </a:p>
        </p:txBody>
      </p:sp>
      <p:sp>
        <p:nvSpPr>
          <p:cNvPr id="15" name="Rectangle 14"/>
          <p:cNvSpPr/>
          <p:nvPr/>
        </p:nvSpPr>
        <p:spPr>
          <a:xfrm>
            <a:off x="5181600" y="2981528"/>
            <a:ext cx="1295400"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200400" y="4191000"/>
            <a:ext cx="1981200"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Existing Contract List for Real Estate</a:t>
            </a:r>
            <a:endParaRPr lang="en-US" sz="1400" b="1" dirty="0"/>
          </a:p>
        </p:txBody>
      </p:sp>
      <p:sp>
        <p:nvSpPr>
          <p:cNvPr id="18" name="Rectangle 17"/>
          <p:cNvSpPr/>
          <p:nvPr/>
        </p:nvSpPr>
        <p:spPr>
          <a:xfrm>
            <a:off x="5181600" y="4200728"/>
            <a:ext cx="1295400"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200400" y="5334000"/>
            <a:ext cx="1981200"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Existing Contract List for Accountancy Services</a:t>
            </a:r>
            <a:endParaRPr lang="en-US" sz="1400" b="1" dirty="0"/>
          </a:p>
        </p:txBody>
      </p:sp>
      <p:sp>
        <p:nvSpPr>
          <p:cNvPr id="21" name="Rectangle 20"/>
          <p:cNvSpPr/>
          <p:nvPr/>
        </p:nvSpPr>
        <p:spPr>
          <a:xfrm>
            <a:off x="5181600" y="5343728"/>
            <a:ext cx="1295400"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Object 22"/>
          <p:cNvGraphicFramePr>
            <a:graphicFrameLocks noChangeAspect="1"/>
          </p:cNvGraphicFramePr>
          <p:nvPr/>
        </p:nvGraphicFramePr>
        <p:xfrm>
          <a:off x="5257800" y="838200"/>
          <a:ext cx="1219200" cy="771525"/>
        </p:xfrm>
        <a:graphic>
          <a:graphicData uri="http://schemas.openxmlformats.org/presentationml/2006/ole">
            <mc:AlternateContent xmlns:mc="http://schemas.openxmlformats.org/markup-compatibility/2006">
              <mc:Choice xmlns:v="urn:schemas-microsoft-com:vml" Requires="v">
                <p:oleObj spid="_x0000_s81942" name="Worksheet" showAsIcon="1" r:id="rId5" imgW="914400" imgH="771480" progId="Excel.Sheet.8">
                  <p:embed/>
                </p:oleObj>
              </mc:Choice>
              <mc:Fallback>
                <p:oleObj name="Worksheet" showAsIcon="1" r:id="rId5" imgW="914400" imgH="771480" progId="Excel.Shee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838200"/>
                        <a:ext cx="12192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nvGraphicFramePr>
        <p:xfrm>
          <a:off x="5257800" y="5257800"/>
          <a:ext cx="1143000" cy="771525"/>
        </p:xfrm>
        <a:graphic>
          <a:graphicData uri="http://schemas.openxmlformats.org/presentationml/2006/ole">
            <mc:AlternateContent xmlns:mc="http://schemas.openxmlformats.org/markup-compatibility/2006">
              <mc:Choice xmlns:v="urn:schemas-microsoft-com:vml" Requires="v">
                <p:oleObj spid="_x0000_s81943" name="Worksheet" showAsIcon="1" r:id="rId8" imgW="914400" imgH="771480" progId="Excel.Sheet.8">
                  <p:embed/>
                </p:oleObj>
              </mc:Choice>
              <mc:Fallback>
                <p:oleObj name="Worksheet" showAsIcon="1" r:id="rId8" imgW="914400" imgH="771480" progId="Excel.Sheet.8">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257800"/>
                        <a:ext cx="1143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p:cNvGraphicFramePr>
            <a:graphicFrameLocks noChangeAspect="1"/>
          </p:cNvGraphicFramePr>
          <p:nvPr/>
        </p:nvGraphicFramePr>
        <p:xfrm>
          <a:off x="5181600" y="1828800"/>
          <a:ext cx="1295400" cy="771525"/>
        </p:xfrm>
        <a:graphic>
          <a:graphicData uri="http://schemas.openxmlformats.org/presentationml/2006/ole">
            <mc:AlternateContent xmlns:mc="http://schemas.openxmlformats.org/markup-compatibility/2006">
              <mc:Choice xmlns:v="urn:schemas-microsoft-com:vml" Requires="v">
                <p:oleObj spid="_x0000_s81944" name="Worksheet" showAsIcon="1" r:id="rId11" imgW="914400" imgH="771480" progId="Excel.Sheet.8">
                  <p:embed/>
                </p:oleObj>
              </mc:Choice>
              <mc:Fallback>
                <p:oleObj name="Worksheet" showAsIcon="1" r:id="rId11" imgW="914400" imgH="771480" progId="Excel.Sheet.8">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1828800"/>
                        <a:ext cx="1295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nvGraphicFramePr>
        <p:xfrm>
          <a:off x="5410200" y="2971800"/>
          <a:ext cx="914400" cy="771525"/>
        </p:xfrm>
        <a:graphic>
          <a:graphicData uri="http://schemas.openxmlformats.org/presentationml/2006/ole">
            <mc:AlternateContent xmlns:mc="http://schemas.openxmlformats.org/markup-compatibility/2006">
              <mc:Choice xmlns:v="urn:schemas-microsoft-com:vml" Requires="v">
                <p:oleObj spid="_x0000_s81945" name="Worksheet" showAsIcon="1" r:id="rId14" imgW="914400" imgH="771480" progId="Excel.Sheet.8">
                  <p:embed/>
                </p:oleObj>
              </mc:Choice>
              <mc:Fallback>
                <p:oleObj name="Worksheet" showAsIcon="1" r:id="rId14" imgW="914400" imgH="771480" progId="Excel.Sheet.8">
                  <p:embed/>
                  <p:pic>
                    <p:nvPicPr>
                      <p:cNvPr id="0"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0200" y="29718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p:cNvGraphicFramePr>
            <a:graphicFrameLocks noChangeAspect="1"/>
          </p:cNvGraphicFramePr>
          <p:nvPr/>
        </p:nvGraphicFramePr>
        <p:xfrm>
          <a:off x="5257800" y="4114800"/>
          <a:ext cx="1143000" cy="771525"/>
        </p:xfrm>
        <a:graphic>
          <a:graphicData uri="http://schemas.openxmlformats.org/presentationml/2006/ole">
            <mc:AlternateContent xmlns:mc="http://schemas.openxmlformats.org/markup-compatibility/2006">
              <mc:Choice xmlns:v="urn:schemas-microsoft-com:vml" Requires="v">
                <p:oleObj spid="_x0000_s81946" name="Worksheet" showAsIcon="1" r:id="rId17" imgW="914400" imgH="771480" progId="Excel.Sheet.8">
                  <p:embed/>
                </p:oleObj>
              </mc:Choice>
              <mc:Fallback>
                <p:oleObj name="Worksheet" showAsIcon="1" r:id="rId17" imgW="914400" imgH="771480" progId="Excel.Sheet.8">
                  <p:embed/>
                  <p:pic>
                    <p:nvPicPr>
                      <p:cNvPr id="0"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4114800"/>
                        <a:ext cx="1143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1279525" y="1"/>
            <a:ext cx="7467600" cy="630238"/>
          </a:xfrm>
        </p:spPr>
        <p:txBody>
          <a:bodyPr anchor="t"/>
          <a:lstStyle/>
          <a:p>
            <a:pPr eaLnBrk="1" hangingPunct="1"/>
            <a:r>
              <a:rPr lang="en-GB" sz="2000" b="1" dirty="0" smtClean="0">
                <a:latin typeface="Myriad Pro"/>
              </a:rPr>
              <a:t>Table of Content</a:t>
            </a:r>
            <a:endParaRPr sz="2000" b="1" dirty="0" smtClean="0">
              <a:latin typeface="Myriad Pro"/>
            </a:endParaRPr>
          </a:p>
        </p:txBody>
      </p:sp>
      <p:sp>
        <p:nvSpPr>
          <p:cNvPr id="79" name="Rectangle 78"/>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9" name="Rectangle 38"/>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30" name="Rectangle 22">
            <a:hlinkClick r:id="rId3" action="ppaction://hlinksldjump"/>
          </p:cNvPr>
          <p:cNvSpPr>
            <a:spLocks noChangeArrowheads="1"/>
          </p:cNvSpPr>
          <p:nvPr/>
        </p:nvSpPr>
        <p:spPr bwMode="auto">
          <a:xfrm>
            <a:off x="3352800" y="29718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Business Trends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762000"/>
            <a:ext cx="4114800" cy="26670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900" dirty="0">
              <a:solidFill>
                <a:schemeClr val="tx1"/>
              </a:solidFill>
            </a:endParaRPr>
          </a:p>
        </p:txBody>
      </p:sp>
      <p:sp>
        <p:nvSpPr>
          <p:cNvPr id="7"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Rounded Rectangle 7"/>
          <p:cNvSpPr/>
          <p:nvPr/>
        </p:nvSpPr>
        <p:spPr>
          <a:xfrm>
            <a:off x="4572000" y="762000"/>
            <a:ext cx="4343400" cy="28194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9" name="Rounded Rectangle 8"/>
          <p:cNvSpPr/>
          <p:nvPr/>
        </p:nvSpPr>
        <p:spPr>
          <a:xfrm>
            <a:off x="152400" y="3657600"/>
            <a:ext cx="4267200" cy="26670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10" name="Rounded Rectangle 9"/>
          <p:cNvSpPr/>
          <p:nvPr/>
        </p:nvSpPr>
        <p:spPr>
          <a:xfrm>
            <a:off x="4648200" y="3657600"/>
            <a:ext cx="4267200" cy="27432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smtClean="0">
              <a:solidFill>
                <a:schemeClr val="tx1"/>
              </a:solidFill>
            </a:endParaRPr>
          </a:p>
        </p:txBody>
      </p:sp>
      <p:sp>
        <p:nvSpPr>
          <p:cNvPr id="12" name="TextBox 11"/>
          <p:cNvSpPr txBox="1"/>
          <p:nvPr/>
        </p:nvSpPr>
        <p:spPr>
          <a:xfrm>
            <a:off x="5943600" y="775408"/>
            <a:ext cx="2819400" cy="1800493"/>
          </a:xfrm>
          <a:prstGeom prst="rect">
            <a:avLst/>
          </a:prstGeom>
          <a:noFill/>
        </p:spPr>
        <p:txBody>
          <a:bodyPr wrap="square" rtlCol="0">
            <a:spAutoFit/>
          </a:bodyPr>
          <a:lstStyle/>
          <a:p>
            <a:pPr algn="just">
              <a:lnSpc>
                <a:spcPct val="120000"/>
              </a:lnSpc>
            </a:pPr>
            <a:r>
              <a:rPr lang="en-US" sz="1000" b="1" dirty="0" smtClean="0">
                <a:latin typeface="+mn-lt"/>
              </a:rPr>
              <a:t>Forensic Accounting </a:t>
            </a:r>
          </a:p>
          <a:p>
            <a:pPr algn="just">
              <a:buFont typeface="Arial" pitchFamily="34" charset="0"/>
              <a:buChar char="•"/>
            </a:pPr>
            <a:r>
              <a:rPr lang="en-US" sz="900" dirty="0" smtClean="0">
                <a:latin typeface="+mn-lt"/>
              </a:rPr>
              <a:t>Forensic accounting is not new. But tighter scrutiny of business practices that followed  high-profile financial scandals have put the specialty on the map. </a:t>
            </a:r>
          </a:p>
          <a:p>
            <a:pPr algn="just">
              <a:buFont typeface="Arial" pitchFamily="34" charset="0"/>
              <a:buChar char="•"/>
            </a:pPr>
            <a:r>
              <a:rPr lang="en-US" sz="900" dirty="0" smtClean="0">
                <a:latin typeface="+mn-lt"/>
              </a:rPr>
              <a:t>Forensic accountants are helping clients set up fraud prevention programs, provide litigation support, and delve behind the numbers to detect sophisticated crimes including embezzlement, securities fraud, bribery and money laundering. The Bureau of Labor Statistics predicts that as the success rate of investigations conducted by forensic accountants continues to grow, so will the demand for their services.</a:t>
            </a:r>
            <a:endParaRPr lang="en-US" sz="900" b="1" dirty="0" smtClean="0">
              <a:latin typeface="+mn-lt"/>
            </a:endParaRPr>
          </a:p>
        </p:txBody>
      </p:sp>
      <p:sp>
        <p:nvSpPr>
          <p:cNvPr id="13" name="TextBox 12"/>
          <p:cNvSpPr txBox="1"/>
          <p:nvPr/>
        </p:nvSpPr>
        <p:spPr>
          <a:xfrm>
            <a:off x="304800" y="838200"/>
            <a:ext cx="2971800" cy="2225225"/>
          </a:xfrm>
          <a:prstGeom prst="rect">
            <a:avLst/>
          </a:prstGeom>
          <a:noFill/>
        </p:spPr>
        <p:txBody>
          <a:bodyPr wrap="square" rtlCol="0">
            <a:spAutoFit/>
          </a:bodyPr>
          <a:lstStyle/>
          <a:p>
            <a:pPr algn="just">
              <a:lnSpc>
                <a:spcPct val="120000"/>
              </a:lnSpc>
              <a:buFont typeface="Wingdings" pitchFamily="2" charset="2"/>
              <a:buChar char="Ø"/>
            </a:pPr>
            <a:r>
              <a:rPr lang="en-US" sz="900" b="1" dirty="0" smtClean="0">
                <a:latin typeface="+mn-lt"/>
              </a:rPr>
              <a:t> Changing Skills &amp; Changing Job titles</a:t>
            </a:r>
          </a:p>
          <a:p>
            <a:pPr algn="just"/>
            <a:r>
              <a:rPr lang="en-US" sz="900" dirty="0" smtClean="0">
                <a:latin typeface="+mn-lt"/>
              </a:rPr>
              <a:t>Rather than just collecting data and presenting it to management, accountants are being called on to analyze the numbers and the business environment and then to tell management about how companies are truly performing, how they can be expected to perform moving forward, and what steps management might take to improve future performance. This new emphasis on strategic input in accounting means that it will be more important than ever for accountants to have a deep working knowledge of technology, leadership ability, an understanding of the broad business environment, and the ability to communicate with colleagues in a diversity of corporate departments and functions.</a:t>
            </a:r>
          </a:p>
          <a:p>
            <a:pPr algn="just">
              <a:lnSpc>
                <a:spcPct val="120000"/>
              </a:lnSpc>
            </a:pPr>
            <a:endParaRPr lang="en-US" sz="900" dirty="0">
              <a:latin typeface="+mn-lt"/>
            </a:endParaRPr>
          </a:p>
        </p:txBody>
      </p:sp>
      <p:sp>
        <p:nvSpPr>
          <p:cNvPr id="14" name="TextBox 13"/>
          <p:cNvSpPr txBox="1"/>
          <p:nvPr/>
        </p:nvSpPr>
        <p:spPr>
          <a:xfrm>
            <a:off x="172496" y="3775672"/>
            <a:ext cx="3048000" cy="2450414"/>
          </a:xfrm>
          <a:prstGeom prst="rect">
            <a:avLst/>
          </a:prstGeom>
          <a:noFill/>
        </p:spPr>
        <p:txBody>
          <a:bodyPr wrap="square" rtlCol="0">
            <a:spAutoFit/>
          </a:bodyPr>
          <a:lstStyle/>
          <a:p>
            <a:pPr algn="just">
              <a:lnSpc>
                <a:spcPct val="114000"/>
              </a:lnSpc>
              <a:buFont typeface="Wingdings" pitchFamily="2" charset="2"/>
              <a:buChar char="Ø"/>
            </a:pPr>
            <a:r>
              <a:rPr lang="en-US" sz="900" b="1" dirty="0" smtClean="0">
                <a:latin typeface="+mn-lt"/>
              </a:rPr>
              <a:t> Sarbanes-Oxley (SOX)</a:t>
            </a:r>
          </a:p>
          <a:p>
            <a:pPr algn="just">
              <a:lnSpc>
                <a:spcPct val="114000"/>
              </a:lnSpc>
            </a:pPr>
            <a:r>
              <a:rPr lang="en-US" sz="900" dirty="0" smtClean="0">
                <a:latin typeface="+mn-lt"/>
              </a:rPr>
              <a:t>The Sarbanes-Oxley Act was passed in response to a flood of corporate accounting scandals. But it contains a morass of other requirements of companies-meaning a more complex and expensive job for the public accounting firms auditing companies' books. In response, some smaller accounting firms have stopped auditing publicly traded clients, citing increased costs associated with such engagements. The Big Four, meanwhile, are licking their chops. More complexity in corporate accounting regulations means more complex audit engagements, after all-complete with higher fees. Indeed, according to a survey conducted by Financial Executives International, companies needing audits in the wake of Sarbanes-Oxley expect to pay more than a third more than they used to for audit engagements.</a:t>
            </a:r>
            <a:endParaRPr lang="en-US" sz="900" b="1" dirty="0" smtClean="0">
              <a:latin typeface="+mn-lt"/>
            </a:endParaRPr>
          </a:p>
        </p:txBody>
      </p:sp>
      <p:sp>
        <p:nvSpPr>
          <p:cNvPr id="15" name="TextBox 14"/>
          <p:cNvSpPr txBox="1"/>
          <p:nvPr/>
        </p:nvSpPr>
        <p:spPr>
          <a:xfrm>
            <a:off x="5943600" y="4267200"/>
            <a:ext cx="2819400" cy="1938992"/>
          </a:xfrm>
          <a:prstGeom prst="rect">
            <a:avLst/>
          </a:prstGeom>
          <a:noFill/>
        </p:spPr>
        <p:txBody>
          <a:bodyPr wrap="square" rtlCol="0">
            <a:spAutoFit/>
          </a:bodyPr>
          <a:lstStyle/>
          <a:p>
            <a:pPr algn="just">
              <a:lnSpc>
                <a:spcPct val="150000"/>
              </a:lnSpc>
            </a:pPr>
            <a:r>
              <a:rPr lang="en-US" sz="1000" b="1" dirty="0" smtClean="0">
                <a:latin typeface="+mj-lt"/>
              </a:rPr>
              <a:t>Big 4 &amp; Upsurge in New Accounting Firms</a:t>
            </a:r>
          </a:p>
          <a:p>
            <a:pPr algn="just"/>
            <a:r>
              <a:rPr lang="en-US" sz="900" dirty="0" smtClean="0">
                <a:latin typeface="+mn-lt"/>
              </a:rPr>
              <a:t>Accounting Industry is dominated by Big Four: Deloitte Touche Tohmatsu, Ernst &amp; Young, KPMG, and PricewaterhouseCoopers.  Big Four clients are Fortune 1000 companies, which means that employees are exposed to complex accounting issues.</a:t>
            </a:r>
          </a:p>
          <a:p>
            <a:pPr algn="just"/>
            <a:r>
              <a:rPr lang="en-US" sz="900" dirty="0" smtClean="0">
                <a:latin typeface="+mn-lt"/>
              </a:rPr>
              <a:t>Although the Big Four get most of the publicity, there are many smaller, less well-known national players and regional public accounting firms that hire lots of people. Representative national firms include Grant Thornton, McGladrey &amp; Pullen, BDO Seidman, and Moss Adams.</a:t>
            </a:r>
          </a:p>
          <a:p>
            <a:pPr algn="just">
              <a:lnSpc>
                <a:spcPct val="150000"/>
              </a:lnSpc>
            </a:pPr>
            <a:endParaRPr lang="en-US" sz="1000" dirty="0" smtClean="0">
              <a:latin typeface="+mn-lt"/>
            </a:endParaRPr>
          </a:p>
        </p:txBody>
      </p:sp>
      <p:sp>
        <p:nvSpPr>
          <p:cNvPr id="19" name="Title 1"/>
          <p:cNvSpPr>
            <a:spLocks noGrp="1"/>
          </p:cNvSpPr>
          <p:nvPr>
            <p:ph type="title"/>
          </p:nvPr>
        </p:nvSpPr>
        <p:spPr>
          <a:xfrm>
            <a:off x="1219200" y="0"/>
            <a:ext cx="7010400" cy="762000"/>
          </a:xfrm>
        </p:spPr>
        <p:txBody>
          <a:bodyPr/>
          <a:lstStyle/>
          <a:p>
            <a:pPr algn="l"/>
            <a:r>
              <a:rPr sz="2000" b="1" dirty="0" smtClean="0">
                <a:solidFill>
                  <a:srgbClr val="FFFFFF"/>
                </a:solidFill>
                <a:latin typeface="Myriad Pro"/>
              </a:rPr>
              <a:t>Global Professional Services Industry: Business Trends </a:t>
            </a:r>
            <a:br>
              <a:rPr sz="2000" b="1" dirty="0" smtClean="0">
                <a:solidFill>
                  <a:srgbClr val="FFFFFF"/>
                </a:solidFill>
                <a:latin typeface="Myriad Pro"/>
              </a:rPr>
            </a:br>
            <a:r>
              <a:rPr sz="1800" dirty="0" smtClean="0">
                <a:solidFill>
                  <a:srgbClr val="FFFFFF"/>
                </a:solidFill>
                <a:latin typeface="Myriad Pro"/>
              </a:rPr>
              <a:t>K</a:t>
            </a:r>
            <a:r>
              <a:rPr sz="1800" dirty="0" smtClean="0">
                <a:latin typeface="Myriad Pro"/>
              </a:rPr>
              <a:t>ey Market Trends in Accountancy Services</a:t>
            </a:r>
          </a:p>
        </p:txBody>
      </p:sp>
      <p:sp>
        <p:nvSpPr>
          <p:cNvPr id="17" name="Rounded Rectangle 16"/>
          <p:cNvSpPr/>
          <p:nvPr/>
        </p:nvSpPr>
        <p:spPr>
          <a:xfrm>
            <a:off x="3200400" y="2286000"/>
            <a:ext cx="2819400" cy="2514600"/>
          </a:xfrm>
          <a:prstGeom prst="roundRect">
            <a:avLst/>
          </a:prstGeom>
          <a:solidFill>
            <a:srgbClr val="DCF0C6"/>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lnSpc>
                <a:spcPct val="150000"/>
              </a:lnSpc>
              <a:buFont typeface="Wingdings" pitchFamily="2" charset="2"/>
              <a:buChar char="Ø"/>
            </a:pPr>
            <a:r>
              <a:rPr lang="en-US" sz="1000" b="1" dirty="0" smtClean="0">
                <a:solidFill>
                  <a:schemeClr val="tx1"/>
                </a:solidFill>
              </a:rPr>
              <a:t> Estate Planning / Elder Care: Focus</a:t>
            </a:r>
          </a:p>
          <a:p>
            <a:pPr algn="just"/>
            <a:r>
              <a:rPr lang="en-US" sz="900" dirty="0" smtClean="0">
                <a:solidFill>
                  <a:schemeClr val="tx1"/>
                </a:solidFill>
              </a:rPr>
              <a:t>The aging population is generating a growing need for competent guidance in retirement planning, estate planning and wealth preservation. Many accounting firms are also setting up elder care departments devoted to helping older clients and their families with issues such as long-term care, Medicare, Medicaid and financial strategies for staying in a personal residence.</a:t>
            </a:r>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7010400" cy="762000"/>
          </a:xfrm>
        </p:spPr>
        <p:txBody>
          <a:bodyPr/>
          <a:lstStyle/>
          <a:p>
            <a:pPr algn="l"/>
            <a:r>
              <a:rPr sz="2000" b="1" dirty="0" smtClean="0">
                <a:solidFill>
                  <a:srgbClr val="FFFFFF"/>
                </a:solidFill>
                <a:latin typeface="Myriad Pro"/>
              </a:rPr>
              <a:t>Global Professional Services Industry: Business Trends </a:t>
            </a:r>
            <a:br>
              <a:rPr sz="2000" b="1" dirty="0" smtClean="0">
                <a:solidFill>
                  <a:srgbClr val="FFFFFF"/>
                </a:solidFill>
                <a:latin typeface="Myriad Pro"/>
              </a:rPr>
            </a:br>
            <a:r>
              <a:rPr sz="1800" dirty="0" smtClean="0">
                <a:solidFill>
                  <a:srgbClr val="FFFFFF"/>
                </a:solidFill>
                <a:latin typeface="Myriad Pro"/>
              </a:rPr>
              <a:t>K</a:t>
            </a:r>
            <a:r>
              <a:rPr sz="1800" dirty="0" smtClean="0">
                <a:latin typeface="Myriad Pro"/>
              </a:rPr>
              <a:t>ey Market Trends in Legal Services</a:t>
            </a:r>
          </a:p>
        </p:txBody>
      </p:sp>
      <p:sp>
        <p:nvSpPr>
          <p:cNvPr id="6" name="Rounded Rectangle 5"/>
          <p:cNvSpPr/>
          <p:nvPr/>
        </p:nvSpPr>
        <p:spPr>
          <a:xfrm>
            <a:off x="87928" y="757816"/>
            <a:ext cx="8953912" cy="2366384"/>
          </a:xfrm>
          <a:prstGeom prst="roundRect">
            <a:avLst>
              <a:gd name="adj" fmla="val 596"/>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spcBef>
                <a:spcPts val="600"/>
              </a:spcBef>
              <a:buFont typeface="Wingdings" pitchFamily="2" charset="2"/>
              <a:buChar char="Ø"/>
            </a:pPr>
            <a:r>
              <a:rPr lang="en-US" sz="1050" dirty="0" smtClean="0">
                <a:solidFill>
                  <a:schemeClr val="tx1"/>
                </a:solidFill>
              </a:rPr>
              <a:t> </a:t>
            </a:r>
            <a:r>
              <a:rPr lang="en-US" sz="1050" b="1" dirty="0" smtClean="0">
                <a:solidFill>
                  <a:schemeClr val="tx1"/>
                </a:solidFill>
              </a:rPr>
              <a:t>e-discovery: </a:t>
            </a:r>
            <a:r>
              <a:rPr lang="en-US" sz="1050" dirty="0" smtClean="0">
                <a:solidFill>
                  <a:schemeClr val="tx1"/>
                </a:solidFill>
              </a:rPr>
              <a:t>Recent amendments to Federal Rules make electronically stored information like e-mails, instant messages, voicemails, e-calendars, graphics and data on handheld devices discoverable in litigation. The discovery of electronically stored information (ESI) is known as electronic discovery. New roles in litigation support, e-discovery and trial technology have emerged to address the electronic realities of a digital age.</a:t>
            </a:r>
          </a:p>
          <a:p>
            <a:pPr algn="just">
              <a:spcBef>
                <a:spcPts val="600"/>
              </a:spcBef>
              <a:buFont typeface="Wingdings" pitchFamily="2" charset="2"/>
              <a:buChar char="Ø"/>
            </a:pPr>
            <a:r>
              <a:rPr lang="en-US" sz="1050" dirty="0" smtClean="0">
                <a:solidFill>
                  <a:schemeClr val="tx1"/>
                </a:solidFill>
              </a:rPr>
              <a:t> </a:t>
            </a:r>
            <a:r>
              <a:rPr lang="en-US" sz="1050" b="1" dirty="0" smtClean="0">
                <a:solidFill>
                  <a:schemeClr val="tx1"/>
                </a:solidFill>
              </a:rPr>
              <a:t>Multigenerational Workforce: </a:t>
            </a:r>
            <a:r>
              <a:rPr lang="en-US" sz="1050" dirty="0" smtClean="0">
                <a:solidFill>
                  <a:schemeClr val="tx1"/>
                </a:solidFill>
              </a:rPr>
              <a:t>As attorneys, paralegals and other legal professionals work beyond retirement age, many law firms and legal departments are trying to balance a generation gap of more than 50 years between the oldest and youngest employees.</a:t>
            </a:r>
          </a:p>
          <a:p>
            <a:pPr algn="just">
              <a:spcBef>
                <a:spcPts val="600"/>
              </a:spcBef>
              <a:buFont typeface="Wingdings" pitchFamily="2" charset="2"/>
              <a:buChar char="Ø"/>
            </a:pPr>
            <a:r>
              <a:rPr lang="en-US" sz="1050" dirty="0" smtClean="0">
                <a:solidFill>
                  <a:schemeClr val="tx1"/>
                </a:solidFill>
              </a:rPr>
              <a:t> </a:t>
            </a:r>
            <a:r>
              <a:rPr lang="en-US" sz="1050" b="1" dirty="0" smtClean="0">
                <a:solidFill>
                  <a:schemeClr val="tx1"/>
                </a:solidFill>
              </a:rPr>
              <a:t>Social Networking: Social </a:t>
            </a:r>
            <a:r>
              <a:rPr lang="en-US" sz="1050" dirty="0" smtClean="0">
                <a:solidFill>
                  <a:schemeClr val="tx1"/>
                </a:solidFill>
              </a:rPr>
              <a:t>networking is changing how legal professionals recruit, job hunt, network, locate and discredit witnesses, manage their careers and interact with clients. </a:t>
            </a:r>
          </a:p>
          <a:p>
            <a:pPr algn="just">
              <a:spcBef>
                <a:spcPts val="600"/>
              </a:spcBef>
              <a:buFont typeface="Wingdings" pitchFamily="2" charset="2"/>
              <a:buChar char="Ø"/>
            </a:pPr>
            <a:r>
              <a:rPr lang="en-US" sz="1050" b="1" dirty="0" smtClean="0">
                <a:solidFill>
                  <a:schemeClr val="tx1"/>
                </a:solidFill>
              </a:rPr>
              <a:t>Eco-Consciousness: </a:t>
            </a:r>
            <a:r>
              <a:rPr lang="en-US" sz="1050" dirty="0" smtClean="0">
                <a:solidFill>
                  <a:schemeClr val="tx1"/>
                </a:solidFill>
              </a:rPr>
              <a:t>In response to global warming, economic pressure and eco-conscious clients, law firms and legal professionals are establishing green initiatives to cut expenses, reduce carbon footprint &amp; promote social responsibility. Environmental law or "green law" is a growing practice area and many firms are establishing niche sub-practices in fair trade, organics, renewable energy, green building and climate change.</a:t>
            </a:r>
          </a:p>
          <a:p>
            <a:pPr algn="just">
              <a:spcBef>
                <a:spcPts val="600"/>
              </a:spcBef>
              <a:buFont typeface="Wingdings" pitchFamily="2" charset="2"/>
              <a:buChar char="Ø"/>
            </a:pPr>
            <a:r>
              <a:rPr lang="en-US" sz="1050" dirty="0" smtClean="0">
                <a:solidFill>
                  <a:schemeClr val="tx1"/>
                </a:solidFill>
              </a:rPr>
              <a:t> </a:t>
            </a:r>
            <a:r>
              <a:rPr lang="en-US" sz="1050" b="1" dirty="0" smtClean="0">
                <a:solidFill>
                  <a:schemeClr val="tx1"/>
                </a:solidFill>
              </a:rPr>
              <a:t>Virtual Law Firms: </a:t>
            </a:r>
            <a:r>
              <a:rPr lang="en-US" sz="1050" dirty="0" smtClean="0">
                <a:solidFill>
                  <a:schemeClr val="tx1"/>
                </a:solidFill>
              </a:rPr>
              <a:t>Powerful mobile devices, software-as-a service and secure, web-based technology allow legal professionals to work from virtually anywhere. </a:t>
            </a:r>
          </a:p>
        </p:txBody>
      </p:sp>
      <p:sp>
        <p:nvSpPr>
          <p:cNvPr id="7" name="Rectangle 8"/>
          <p:cNvSpPr>
            <a:spLocks noChangeArrowheads="1"/>
          </p:cNvSpPr>
          <p:nvPr/>
        </p:nvSpPr>
        <p:spPr bwMode="auto">
          <a:xfrm>
            <a:off x="92112" y="3186168"/>
            <a:ext cx="8919584" cy="34855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buFont typeface="Wingdings" pitchFamily="2" charset="2"/>
              <a:buChar char="Ø"/>
            </a:pPr>
            <a:r>
              <a:rPr lang="en-US" sz="1050" b="1" dirty="0" smtClean="0"/>
              <a:t>Demand for legal services has been softening as the supply of lawyers has been expanding</a:t>
            </a:r>
            <a:r>
              <a:rPr lang="en-US" sz="1050" dirty="0" smtClean="0"/>
              <a:t>. Only in recent years have law schools seen their enrollments flatten after decades of steady increases and continually rising bids for graduating “stars.” Meanwhile, clients have become increasingly savvy about bringing legal work in-house, hiring contract lawyers, bargaining for discounts and fixed fees, and even outsourcing some legal tasks (such as discovery tasks) to technology providers or other non-lawyer specialists,</a:t>
            </a:r>
          </a:p>
          <a:p>
            <a:pPr algn="just">
              <a:lnSpc>
                <a:spcPct val="150000"/>
              </a:lnSpc>
              <a:buFont typeface="Wingdings" pitchFamily="2" charset="2"/>
              <a:buChar char="Ø"/>
            </a:pPr>
            <a:r>
              <a:rPr lang="en-US" sz="1050" b="1" dirty="0" smtClean="0"/>
              <a:t>Legal service outsourcing continues to grow at an accelerating pace</a:t>
            </a:r>
            <a:r>
              <a:rPr lang="en-US" sz="1050" dirty="0" smtClean="0"/>
              <a:t>. Providers of digital discovery solutions, intellectual property research firms and consultants, compliance consultants focused on one type of regulation, and corporate service providers who perform incorporations and a growing number of other routine corporate tasks are just some of the outsource providers that are competing with law firms in recent years. In many fields, such as the electronic discovery field, they still hold a minority percentage of the overall market share for services in their discipline, but that share is growing quickly, as Duncan notes, at compound annual growth rates well above 50 percent in many fields.</a:t>
            </a:r>
          </a:p>
          <a:p>
            <a:pPr algn="just">
              <a:lnSpc>
                <a:spcPct val="150000"/>
              </a:lnSpc>
              <a:buFont typeface="Wingdings" pitchFamily="2" charset="2"/>
              <a:buChar char="Ø"/>
            </a:pPr>
            <a:r>
              <a:rPr lang="en-US" sz="1050" b="1" dirty="0" smtClean="0"/>
              <a:t>Technology is proving to be not only a tool, but a disruptive market force for lawyers</a:t>
            </a:r>
            <a:r>
              <a:rPr lang="en-US" sz="1050" dirty="0" smtClean="0"/>
              <a:t>. Predictive coding and artificial intelligence that allows computers to “learn” as they do tasks will pave the way for computers to sift through mounds of documents to find key data faster, more effectively and more cheaply than lawyers. Computers, aided by lawyers (either at firms or more likely at outsource specialists) will be used more and more often by clients. As Watson-like artificial intelligence is applied to all kinds of databases (such as databases full of every case, regulation, and statute) even legal research will become a task for technology, minimally guided by lawyers.</a:t>
            </a:r>
            <a:endParaRPr lang="en-US" sz="1050" dirty="0">
              <a:latin typeface="+mj-lt"/>
            </a:endParaRPr>
          </a:p>
        </p:txBody>
      </p:sp>
      <p:sp>
        <p:nvSpPr>
          <p:cNvPr id="8"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762000"/>
            <a:ext cx="4114800" cy="26670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900" dirty="0">
              <a:solidFill>
                <a:schemeClr val="tx1"/>
              </a:solidFill>
            </a:endParaRPr>
          </a:p>
        </p:txBody>
      </p:sp>
      <p:sp>
        <p:nvSpPr>
          <p:cNvPr id="3"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Rounded Rectangle 3"/>
          <p:cNvSpPr/>
          <p:nvPr/>
        </p:nvSpPr>
        <p:spPr>
          <a:xfrm>
            <a:off x="4572000" y="762000"/>
            <a:ext cx="4343400" cy="28194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5" name="Rounded Rectangle 4"/>
          <p:cNvSpPr/>
          <p:nvPr/>
        </p:nvSpPr>
        <p:spPr>
          <a:xfrm>
            <a:off x="152400" y="3657600"/>
            <a:ext cx="4267200" cy="26670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6" name="Rounded Rectangle 5"/>
          <p:cNvSpPr/>
          <p:nvPr/>
        </p:nvSpPr>
        <p:spPr>
          <a:xfrm>
            <a:off x="4648200" y="3657600"/>
            <a:ext cx="4267200" cy="27432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smtClean="0">
              <a:solidFill>
                <a:schemeClr val="tx1"/>
              </a:solidFill>
            </a:endParaRPr>
          </a:p>
        </p:txBody>
      </p:sp>
      <p:sp>
        <p:nvSpPr>
          <p:cNvPr id="7" name="TextBox 6"/>
          <p:cNvSpPr txBox="1"/>
          <p:nvPr/>
        </p:nvSpPr>
        <p:spPr>
          <a:xfrm>
            <a:off x="5943600" y="762000"/>
            <a:ext cx="2996080" cy="2585323"/>
          </a:xfrm>
          <a:prstGeom prst="rect">
            <a:avLst/>
          </a:prstGeom>
          <a:noFill/>
        </p:spPr>
        <p:txBody>
          <a:bodyPr wrap="square" rtlCol="0">
            <a:spAutoFit/>
          </a:bodyPr>
          <a:lstStyle/>
          <a:p>
            <a:pPr algn="just"/>
            <a:r>
              <a:rPr lang="en-US" sz="900" b="1" dirty="0" smtClean="0">
                <a:latin typeface="+mn-lt"/>
              </a:rPr>
              <a:t>Pressure on Traditional Partnership Model</a:t>
            </a:r>
          </a:p>
          <a:p>
            <a:pPr algn="just"/>
            <a:r>
              <a:rPr lang="en-US" sz="900" dirty="0" smtClean="0">
                <a:latin typeface="+mn-lt"/>
              </a:rPr>
              <a:t>As firms have struggled with sluggish demand growth and low productivity, they have increasingly raised the bar for admission to their equity partnerships and  increased the number of lawyers in non-equity partnership positions, sometimes through "de-</a:t>
            </a:r>
            <a:r>
              <a:rPr lang="en-US" sz="900" dirty="0" err="1" smtClean="0">
                <a:latin typeface="+mn-lt"/>
              </a:rPr>
              <a:t>equitizations</a:t>
            </a:r>
            <a:r>
              <a:rPr lang="en-US" sz="900" dirty="0" smtClean="0">
                <a:latin typeface="+mn-lt"/>
              </a:rPr>
              <a:t>.“</a:t>
            </a:r>
            <a:r>
              <a:rPr lang="en-US" sz="900" b="1" dirty="0" smtClean="0">
                <a:latin typeface="+mn-lt"/>
              </a:rPr>
              <a:t>Among AmLaw 200 firms, 169 reported having two-tiered partnerships 19 in 2011, an increase over the 166 reported in 2005and the 146 reported in 2000.</a:t>
            </a:r>
            <a:r>
              <a:rPr lang="en-US" sz="900" dirty="0" smtClean="0">
                <a:latin typeface="+mn-lt"/>
              </a:rPr>
              <a:t> Similarly, the percentage of AmLaw 200 lawyers who are equity partners dropped to 25 percent in 2011, down from 34 percent in 2005 and 36 percent in 2000. 20 Further, </a:t>
            </a:r>
            <a:r>
              <a:rPr lang="en-US" sz="900" b="1" dirty="0" smtClean="0">
                <a:latin typeface="+mn-lt"/>
              </a:rPr>
              <a:t>an analysis of the AmLaw 200 survey data from 2006 through 2012 shows a compound annual growth rate ("CAGR") of 1.2 percent for equity partners and 7 percent for non-equity partners</a:t>
            </a:r>
            <a:r>
              <a:rPr lang="en-US" sz="900" dirty="0" smtClean="0">
                <a:latin typeface="+mn-lt"/>
              </a:rPr>
              <a:t>. Increasingly, a lawyer's ability to generate significant business (often called client originations) has emerged as the critical dividing line between equity and non-equity partners.	</a:t>
            </a:r>
          </a:p>
        </p:txBody>
      </p:sp>
      <p:sp>
        <p:nvSpPr>
          <p:cNvPr id="8" name="TextBox 7"/>
          <p:cNvSpPr txBox="1"/>
          <p:nvPr/>
        </p:nvSpPr>
        <p:spPr>
          <a:xfrm>
            <a:off x="274656" y="777912"/>
            <a:ext cx="2971800" cy="2474524"/>
          </a:xfrm>
          <a:prstGeom prst="rect">
            <a:avLst/>
          </a:prstGeom>
          <a:noFill/>
        </p:spPr>
        <p:txBody>
          <a:bodyPr wrap="square" rtlCol="0">
            <a:spAutoFit/>
          </a:bodyPr>
          <a:lstStyle/>
          <a:p>
            <a:pPr algn="just">
              <a:lnSpc>
                <a:spcPct val="120000"/>
              </a:lnSpc>
              <a:buFont typeface="Wingdings" pitchFamily="2" charset="2"/>
              <a:buChar char="Ø"/>
            </a:pPr>
            <a:r>
              <a:rPr lang="en-US" sz="900" b="1" dirty="0" smtClean="0">
                <a:latin typeface="+mn-lt"/>
              </a:rPr>
              <a:t> </a:t>
            </a:r>
            <a:r>
              <a:rPr lang="en-US" sz="1000" b="1" dirty="0" smtClean="0">
                <a:latin typeface="+mn-lt"/>
              </a:rPr>
              <a:t>Critical Shift in market of Legal Services</a:t>
            </a:r>
          </a:p>
          <a:p>
            <a:pPr algn="just">
              <a:buFont typeface="Arial" pitchFamily="34" charset="0"/>
              <a:buChar char="•"/>
            </a:pPr>
            <a:r>
              <a:rPr lang="en-US" sz="900" dirty="0" smtClean="0">
                <a:latin typeface="+mn-lt"/>
              </a:rPr>
              <a:t>There has been a shift from the seller's market that traditionally dominated the legal industry to a buyer's market that will likely remain the prevailing model for the foreseeable future. All of the critical decisions related to the structure and delivery of legal services – including judgments about scheduling, staffing, scope of work, level of effort, pricing, etc. – are now being made primarily by clients and not by their outside lawyers. This represents a fundamental shift in the relationship between lawyers and their clients.</a:t>
            </a:r>
          </a:p>
          <a:p>
            <a:pPr algn="just">
              <a:buFont typeface="Arial" pitchFamily="34" charset="0"/>
              <a:buChar char="•"/>
            </a:pPr>
            <a:endParaRPr lang="en-US" sz="900" dirty="0" smtClean="0">
              <a:latin typeface="+mn-lt"/>
            </a:endParaRPr>
          </a:p>
          <a:p>
            <a:pPr algn="just">
              <a:buFont typeface="Arial" pitchFamily="34" charset="0"/>
              <a:buChar char="•"/>
            </a:pPr>
            <a:r>
              <a:rPr lang="en-US" sz="900" dirty="0" smtClean="0">
                <a:latin typeface="+mn-lt"/>
              </a:rPr>
              <a:t>The second critical shift in the legal market in the last four years has been the dramatic increase in competition among firms. Given current economic trends, it appears likely that the legal market will remain in this state of heightened competition for at least a few more years. </a:t>
            </a:r>
          </a:p>
        </p:txBody>
      </p:sp>
      <p:sp>
        <p:nvSpPr>
          <p:cNvPr id="9" name="TextBox 8"/>
          <p:cNvSpPr txBox="1"/>
          <p:nvPr/>
        </p:nvSpPr>
        <p:spPr>
          <a:xfrm>
            <a:off x="172496" y="3775672"/>
            <a:ext cx="3048000" cy="2050690"/>
          </a:xfrm>
          <a:prstGeom prst="rect">
            <a:avLst/>
          </a:prstGeom>
          <a:noFill/>
        </p:spPr>
        <p:txBody>
          <a:bodyPr wrap="square" rtlCol="0">
            <a:spAutoFit/>
          </a:bodyPr>
          <a:lstStyle/>
          <a:p>
            <a:pPr algn="just">
              <a:lnSpc>
                <a:spcPct val="114000"/>
              </a:lnSpc>
              <a:buFont typeface="Wingdings" pitchFamily="2" charset="2"/>
              <a:buChar char="Ø"/>
            </a:pPr>
            <a:r>
              <a:rPr lang="en-US" sz="900" b="1" dirty="0" smtClean="0">
                <a:latin typeface="+mn-lt"/>
              </a:rPr>
              <a:t> Changing Business Models</a:t>
            </a:r>
          </a:p>
          <a:p>
            <a:pPr algn="just"/>
            <a:r>
              <a:rPr lang="en-US" sz="900" dirty="0" smtClean="0">
                <a:latin typeface="+mn-lt"/>
              </a:rPr>
              <a:t>It is undeniable, however, that the governance and management structures of law firms have changed significantly over the past 20 years and that the market shifts of the past four years are likely to continue that trend. It is also true, as previously noted, that these changes – coupled with the adverse financial impact of the economic downturn – have resulted in increased stress levels and growing morale problems in many firms, as large numbers of partners have felt themselves increasingly disenfranchised. It have opined that </a:t>
            </a:r>
            <a:r>
              <a:rPr lang="en-US" sz="900" b="1" dirty="0" smtClean="0">
                <a:latin typeface="+mn-lt"/>
              </a:rPr>
              <a:t>the legal market (at least as regards large law firms) is moving inexorably toward a corporate model of essentially top-down management, in which practicing lawyers will become little more than fungible employees.</a:t>
            </a:r>
          </a:p>
        </p:txBody>
      </p:sp>
      <p:sp>
        <p:nvSpPr>
          <p:cNvPr id="10" name="TextBox 9"/>
          <p:cNvSpPr txBox="1"/>
          <p:nvPr/>
        </p:nvSpPr>
        <p:spPr>
          <a:xfrm>
            <a:off x="6019800" y="4083040"/>
            <a:ext cx="2819400" cy="1708160"/>
          </a:xfrm>
          <a:prstGeom prst="rect">
            <a:avLst/>
          </a:prstGeom>
          <a:noFill/>
        </p:spPr>
        <p:txBody>
          <a:bodyPr wrap="square" rtlCol="0">
            <a:spAutoFit/>
          </a:bodyPr>
          <a:lstStyle/>
          <a:p>
            <a:pPr algn="just">
              <a:lnSpc>
                <a:spcPct val="150000"/>
              </a:lnSpc>
            </a:pPr>
            <a:r>
              <a:rPr lang="en-US" sz="1000" b="1" dirty="0" smtClean="0">
                <a:latin typeface="+mj-lt"/>
              </a:rPr>
              <a:t>Growing Pace of Globalization</a:t>
            </a:r>
          </a:p>
          <a:p>
            <a:pPr algn="just"/>
            <a:r>
              <a:rPr lang="en-US" sz="900" b="1" dirty="0" smtClean="0">
                <a:latin typeface="+mj-lt"/>
              </a:rPr>
              <a:t>Despite (or perhaps partly because of) the challenging economics of the current legal market, 2012 was a banner year for global expansion of U.S. and international law firms. In addition, U.S. law firms in 2012 continued a very aggressive global expansion through the opening of new offices around the world. This aggressive global expansion obviously reflects strategic judgments on the part of many firms that a more credible and comprehensive global footprint is needed to serve the needs of their international clients</a:t>
            </a:r>
          </a:p>
        </p:txBody>
      </p:sp>
      <p:sp>
        <p:nvSpPr>
          <p:cNvPr id="11" name="Title 1"/>
          <p:cNvSpPr txBox="1">
            <a:spLocks/>
          </p:cNvSpPr>
          <p:nvPr/>
        </p:nvSpPr>
        <p:spPr>
          <a:xfrm>
            <a:off x="12192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Business Trends </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1800" b="0" i="0" u="none" strike="noStrike" kern="1200" cap="none" spc="0" normalizeH="0" baseline="0" noProof="0" dirty="0" smtClean="0">
                <a:ln>
                  <a:noFill/>
                </a:ln>
                <a:solidFill>
                  <a:srgbClr val="FFFFFF"/>
                </a:solidFill>
                <a:effectLst/>
                <a:uLnTx/>
                <a:uFillTx/>
                <a:latin typeface="Myriad Pro"/>
                <a:ea typeface="+mj-ea"/>
                <a:cs typeface="+mj-cs"/>
              </a:rPr>
              <a:t>K</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ey Market Trends in Legal</a:t>
            </a:r>
            <a:r>
              <a:rPr kumimoji="0" lang="en-US" sz="1800" b="0" i="0" u="none" strike="noStrike" kern="1200" cap="none" spc="0" normalizeH="0" noProof="0" dirty="0" smtClean="0">
                <a:ln>
                  <a:noFill/>
                </a:ln>
                <a:solidFill>
                  <a:schemeClr val="bg1"/>
                </a:solidFill>
                <a:effectLst/>
                <a:uLnTx/>
                <a:uFillTx/>
                <a:latin typeface="Myriad Pro"/>
                <a:ea typeface="+mj-ea"/>
                <a:cs typeface="+mj-cs"/>
              </a:rPr>
              <a:t> </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 Services</a:t>
            </a:r>
          </a:p>
        </p:txBody>
      </p:sp>
      <p:sp>
        <p:nvSpPr>
          <p:cNvPr id="12" name="Rounded Rectangle 11"/>
          <p:cNvSpPr/>
          <p:nvPr/>
        </p:nvSpPr>
        <p:spPr>
          <a:xfrm>
            <a:off x="3200400" y="2125232"/>
            <a:ext cx="2819400" cy="2751568"/>
          </a:xfrm>
          <a:prstGeom prst="roundRect">
            <a:avLst/>
          </a:prstGeom>
          <a:solidFill>
            <a:srgbClr val="DCF0C6"/>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lnSpc>
                <a:spcPct val="150000"/>
              </a:lnSpc>
              <a:buFont typeface="Wingdings" pitchFamily="2" charset="2"/>
              <a:buChar char="Ø"/>
            </a:pPr>
            <a:r>
              <a:rPr lang="en-US" sz="1000" b="1" dirty="0" smtClean="0">
                <a:solidFill>
                  <a:schemeClr val="tx1"/>
                </a:solidFill>
              </a:rPr>
              <a:t> Growing Market Segmentation</a:t>
            </a:r>
          </a:p>
          <a:p>
            <a:pPr algn="just">
              <a:buFont typeface="Arial" pitchFamily="34" charset="0"/>
              <a:buChar char="•"/>
            </a:pPr>
            <a:r>
              <a:rPr lang="en-US" sz="900" dirty="0" smtClean="0">
                <a:solidFill>
                  <a:schemeClr val="tx1"/>
                </a:solidFill>
              </a:rPr>
              <a:t>There has been a noticeable segmentation among law firms themselves, as some firms have staked out market positions as providers of high end financial services or general corporate services on a global basis, there has been a noticeable segmentation among law firms themselves, as some firms have staked out market positions as providers of high end financial services or general corporate services on a global basis.</a:t>
            </a:r>
          </a:p>
          <a:p>
            <a:pPr algn="just">
              <a:buFont typeface="Arial" pitchFamily="34" charset="0"/>
              <a:buChar char="•"/>
            </a:pPr>
            <a:r>
              <a:rPr lang="en-US" sz="900" dirty="0" smtClean="0">
                <a:solidFill>
                  <a:schemeClr val="tx1"/>
                </a:solidFill>
              </a:rPr>
              <a:t>This segmentation among firms has been bolstered by an increasing willingness on the part of clients to "disaggregate" matters – both litigation and transactional – by parceling out t different parts or phases of matters to different firms depending on expertise &amp; pricing.</a:t>
            </a:r>
            <a:endParaRPr lang="en-US" sz="9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9" name="Title 1"/>
          <p:cNvSpPr>
            <a:spLocks noGrp="1"/>
          </p:cNvSpPr>
          <p:nvPr>
            <p:ph type="title"/>
          </p:nvPr>
        </p:nvSpPr>
        <p:spPr>
          <a:xfrm>
            <a:off x="152400" y="0"/>
            <a:ext cx="7010400" cy="762000"/>
          </a:xfrm>
        </p:spPr>
        <p:txBody>
          <a:bodyPr/>
          <a:lstStyle/>
          <a:p>
            <a:pPr algn="l"/>
            <a:r>
              <a:rPr sz="2000" b="1" dirty="0" smtClean="0">
                <a:solidFill>
                  <a:srgbClr val="FFFFFF"/>
                </a:solidFill>
                <a:latin typeface="Myriad Pro"/>
              </a:rPr>
              <a:t>Global Professional Services Industry: Business Trends </a:t>
            </a:r>
            <a:br>
              <a:rPr sz="2000" b="1" dirty="0" smtClean="0">
                <a:solidFill>
                  <a:srgbClr val="FFFFFF"/>
                </a:solidFill>
                <a:latin typeface="Myriad Pro"/>
              </a:rPr>
            </a:br>
            <a:r>
              <a:rPr sz="1800" dirty="0" smtClean="0">
                <a:solidFill>
                  <a:srgbClr val="FFFFFF"/>
                </a:solidFill>
                <a:latin typeface="Myriad Pro"/>
              </a:rPr>
              <a:t>K</a:t>
            </a:r>
            <a:r>
              <a:rPr sz="1800" dirty="0" smtClean="0">
                <a:latin typeface="Myriad Pro"/>
              </a:rPr>
              <a:t>ey Market Trends in HR &amp; Employment Services</a:t>
            </a:r>
          </a:p>
        </p:txBody>
      </p:sp>
      <p:sp>
        <p:nvSpPr>
          <p:cNvPr id="20" name="Double Bracket 19"/>
          <p:cNvSpPr/>
          <p:nvPr/>
        </p:nvSpPr>
        <p:spPr>
          <a:xfrm>
            <a:off x="152400" y="762000"/>
            <a:ext cx="8839200" cy="990600"/>
          </a:xfrm>
          <a:prstGeom prst="bracketPair">
            <a:avLst>
              <a:gd name="adj" fmla="val 10544"/>
            </a:avLst>
          </a:prstGeom>
          <a:solidFill>
            <a:srgbClr val="D7EFFA"/>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200" b="1" dirty="0" smtClean="0"/>
              <a:t>Unemployment will remain high by historical standards- </a:t>
            </a:r>
            <a:r>
              <a:rPr lang="en-US" sz="1100" dirty="0" smtClean="0"/>
              <a:t>To find the workers who can serve employers’ needs, staffing firms will need to refine their ability to hone in on specific skills. This could involve deepening their networking connections with workers who have specialized expertise, for example. For the softer skills that Wolfe mentioned, staffing firms will need to be able to gauge how important they are for a particular position, and how well candidates would do</a:t>
            </a:r>
            <a:endParaRPr lang="en-US" sz="1100" b="1" dirty="0"/>
          </a:p>
        </p:txBody>
      </p:sp>
      <p:sp>
        <p:nvSpPr>
          <p:cNvPr id="5" name="Double Bracket 4"/>
          <p:cNvSpPr/>
          <p:nvPr/>
        </p:nvSpPr>
        <p:spPr>
          <a:xfrm>
            <a:off x="152400" y="1794472"/>
            <a:ext cx="8839200" cy="796328"/>
          </a:xfrm>
          <a:prstGeom prst="bracketPair">
            <a:avLst>
              <a:gd name="adj" fmla="val 12245"/>
            </a:avLst>
          </a:prstGeom>
          <a:solidFill>
            <a:srgbClr val="D7EFFA"/>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200" b="1" dirty="0" smtClean="0"/>
              <a:t>Demand for knowledge workers will increase- </a:t>
            </a:r>
            <a:r>
              <a:rPr lang="en-US" sz="1100" dirty="0" smtClean="0"/>
              <a:t>If firms see their customers becoming less tied to local labor, for example, they may need to find ways to provide workers in other locations. This broadening of the location of work could also open up new opportunities for staffing firms to provide workers outside their immediate areas</a:t>
            </a:r>
            <a:endParaRPr lang="en-US" sz="1100" dirty="0"/>
          </a:p>
        </p:txBody>
      </p:sp>
      <p:sp>
        <p:nvSpPr>
          <p:cNvPr id="6" name="Double Bracket 5"/>
          <p:cNvSpPr/>
          <p:nvPr/>
        </p:nvSpPr>
        <p:spPr>
          <a:xfrm>
            <a:off x="152400" y="3590624"/>
            <a:ext cx="8839200" cy="905176"/>
          </a:xfrm>
          <a:prstGeom prst="bracketPair">
            <a:avLst>
              <a:gd name="adj" fmla="val 10885"/>
            </a:avLst>
          </a:prstGeom>
          <a:solidFill>
            <a:srgbClr val="D7EFFA"/>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200" b="1" dirty="0" smtClean="0"/>
              <a:t>Workers will continue to move away from long-term employment with one company- </a:t>
            </a:r>
            <a:r>
              <a:rPr lang="en-US" sz="1100" dirty="0" smtClean="0"/>
              <a:t>The continuing move away from the traditional model of spending decades with one employer will likely open up new opportunities for staffing companies. Although the idea of contract employment is appealing to many workers, health insurance, retirement plans and a steady paycheck also remain important draws.</a:t>
            </a:r>
            <a:endParaRPr lang="en-US" sz="1100" b="1" dirty="0" smtClean="0"/>
          </a:p>
        </p:txBody>
      </p:sp>
      <p:sp>
        <p:nvSpPr>
          <p:cNvPr id="8" name="Double Bracket 7"/>
          <p:cNvSpPr/>
          <p:nvPr/>
        </p:nvSpPr>
        <p:spPr>
          <a:xfrm>
            <a:off x="152400" y="2654448"/>
            <a:ext cx="8839200" cy="872528"/>
          </a:xfrm>
          <a:prstGeom prst="bracketPair">
            <a:avLst>
              <a:gd name="adj" fmla="val 10545"/>
            </a:avLst>
          </a:prstGeom>
          <a:solidFill>
            <a:srgbClr val="D7EFFA"/>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200" b="1" dirty="0" smtClean="0"/>
              <a:t>Generations will mix increasingly at work- </a:t>
            </a:r>
            <a:r>
              <a:rPr lang="en-US" sz="1100" dirty="0" smtClean="0"/>
              <a:t>Staffing firms, like the companies that are their customers, will be working with a broader generational mix than in the past. They will have to find ways to recruit and motivate workers from both ends of the generational spectrum – as well as those in between.</a:t>
            </a:r>
            <a:endParaRPr lang="en-US" sz="1100" b="1" dirty="0"/>
          </a:p>
        </p:txBody>
      </p:sp>
      <p:sp>
        <p:nvSpPr>
          <p:cNvPr id="172034" name="AutoShape 2" descr="http://t0.gstatic.com/images?q=tbn:ANd9GcTfZeqDoemXThw6GfScW35lvunZslxAV-bxFw1H82qBq7_9ZJ7H"/>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 name="Double Bracket 16"/>
          <p:cNvSpPr/>
          <p:nvPr/>
        </p:nvSpPr>
        <p:spPr>
          <a:xfrm>
            <a:off x="152400" y="4547720"/>
            <a:ext cx="8839200" cy="1853080"/>
          </a:xfrm>
          <a:prstGeom prst="bracketPair">
            <a:avLst>
              <a:gd name="adj" fmla="val 10885"/>
            </a:avLst>
          </a:prstGeom>
          <a:solidFill>
            <a:srgbClr val="D7EFFA"/>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buFont typeface="Wingdings" pitchFamily="2" charset="2"/>
              <a:buChar char="Ø"/>
            </a:pPr>
            <a:r>
              <a:rPr lang="en-US" sz="1100" dirty="0" smtClean="0"/>
              <a:t>Just as growth in certain sectors will continue into the new year, so too will various trends in employee management and recruiting. HR’s use of </a:t>
            </a:r>
            <a:r>
              <a:rPr lang="en-US" sz="1100" b="1" dirty="0" smtClean="0"/>
              <a:t>cloud computing </a:t>
            </a:r>
            <a:r>
              <a:rPr lang="en-US" sz="1100" dirty="0" smtClean="0"/>
              <a:t>(essentially, online networking services) is expected to increase because of the security and convenience they offer both employers and job seekers, who can now conduct interviews via websites like Skype or undertake training using other internet-based tools.</a:t>
            </a:r>
          </a:p>
          <a:p>
            <a:pPr algn="just">
              <a:lnSpc>
                <a:spcPct val="150000"/>
              </a:lnSpc>
              <a:buFont typeface="Wingdings" pitchFamily="2" charset="2"/>
              <a:buChar char="Ø"/>
            </a:pPr>
            <a:r>
              <a:rPr lang="en-US" sz="1100" dirty="0" smtClean="0"/>
              <a:t> Likewise, the importance </a:t>
            </a:r>
            <a:r>
              <a:rPr lang="en-US" sz="1100" b="1" dirty="0" smtClean="0"/>
              <a:t>of social media will continue its rise in the world of HR, with more and more employers relying on social media sites, such as LinkedIn, Facebook, and Twitter, to attract new talent</a:t>
            </a:r>
            <a:r>
              <a:rPr lang="en-US" sz="1100" dirty="0" smtClean="0"/>
              <a:t>, provide customer feedback, and monitor company performance. Other expected trends in HR for 2013 include: increased use of temporary workers, HR outsourcing, and increased challenges in retaining employees due to intense hiring competition.</a:t>
            </a:r>
            <a:endParaRPr lang="en-US" sz="11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077" y="707577"/>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graphicFrame>
        <p:nvGraphicFramePr>
          <p:cNvPr id="7" name="Table 6"/>
          <p:cNvGraphicFramePr>
            <a:graphicFrameLocks noGrp="1"/>
          </p:cNvGraphicFramePr>
          <p:nvPr/>
        </p:nvGraphicFramePr>
        <p:xfrm>
          <a:off x="131979" y="1704041"/>
          <a:ext cx="3220821" cy="1428651"/>
        </p:xfrm>
        <a:graphic>
          <a:graphicData uri="http://schemas.openxmlformats.org/drawingml/2006/table">
            <a:tbl>
              <a:tblPr firstRow="1" bandRow="1">
                <a:tableStyleId>{5940675A-B579-460E-94D1-54222C63F5DA}</a:tableStyleId>
              </a:tblPr>
              <a:tblGrid>
                <a:gridCol w="1073607"/>
                <a:gridCol w="1073607"/>
                <a:gridCol w="1073607"/>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355.8</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350.7</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(1.4%)</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362.3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3.3%</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382.1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396.0</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3.6%</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2.7%</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graphicFrame>
        <p:nvGraphicFramePr>
          <p:cNvPr id="6" name="Chart 5"/>
          <p:cNvGraphicFramePr/>
          <p:nvPr/>
        </p:nvGraphicFramePr>
        <p:xfrm>
          <a:off x="3429000" y="1600200"/>
          <a:ext cx="5486400" cy="1654624"/>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Accounting</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10" name="Rectangle 9"/>
          <p:cNvSpPr/>
          <p:nvPr/>
        </p:nvSpPr>
        <p:spPr>
          <a:xfrm>
            <a:off x="102160" y="992281"/>
            <a:ext cx="886934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latin typeface="+mn-lt"/>
              </a:rPr>
              <a:t>The accountancy market consists of revenues generated by firms engaged in designing, preparing and auditing accounting records. Income from tax, auditing, and advisory service provision is included. For Japan, the market covers certified public accountant firms only. Any currency conversions used in the creation of this report have been calculated using constant 2012 annual average exchange rates. </a:t>
            </a:r>
            <a:endParaRPr lang="en-US" sz="1200" dirty="0">
              <a:latin typeface="+mn-lt"/>
            </a:endParaRPr>
          </a:p>
        </p:txBody>
      </p:sp>
      <p:sp>
        <p:nvSpPr>
          <p:cNvPr id="8" name="Rounded Rectangle 7"/>
          <p:cNvSpPr/>
          <p:nvPr/>
        </p:nvSpPr>
        <p:spPr>
          <a:xfrm>
            <a:off x="65317" y="3252320"/>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Category Segmentation</a:t>
            </a:r>
            <a:endParaRPr lang="en-IN" sz="1400" b="1" dirty="0"/>
          </a:p>
        </p:txBody>
      </p:sp>
      <p:graphicFrame>
        <p:nvGraphicFramePr>
          <p:cNvPr id="11" name="Table 10"/>
          <p:cNvGraphicFramePr>
            <a:graphicFrameLocks noGrp="1"/>
          </p:cNvGraphicFramePr>
          <p:nvPr/>
        </p:nvGraphicFramePr>
        <p:xfrm>
          <a:off x="131978" y="3620241"/>
          <a:ext cx="4006389" cy="1156080"/>
        </p:xfrm>
        <a:graphic>
          <a:graphicData uri="http://schemas.openxmlformats.org/drawingml/2006/table">
            <a:tbl>
              <a:tblPr firstRow="1" bandRow="1">
                <a:tableStyleId>{5940675A-B579-460E-94D1-54222C63F5DA}</a:tableStyleId>
              </a:tblPr>
              <a:tblGrid>
                <a:gridCol w="1335463"/>
                <a:gridCol w="1335463"/>
                <a:gridCol w="1335463"/>
              </a:tblGrid>
              <a:tr h="231216">
                <a:tc>
                  <a:txBody>
                    <a:bodyPr/>
                    <a:lstStyle/>
                    <a:p>
                      <a:pPr algn="ctr"/>
                      <a:r>
                        <a:rPr lang="en-US" sz="1200" b="0" baseline="0" dirty="0" smtClean="0">
                          <a:solidFill>
                            <a:schemeClr val="tx1"/>
                          </a:solidFill>
                          <a:latin typeface="+mn-lt"/>
                          <a:ea typeface="+mn-ea"/>
                          <a:cs typeface="+mn-cs"/>
                        </a:rPr>
                        <a:t>Category</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Market Share(%)</a:t>
                      </a:r>
                      <a:endParaRPr lang="en-US" sz="1200" b="1" baseline="0" dirty="0" smtClean="0">
                        <a:solidFill>
                          <a:schemeClr val="lt1"/>
                        </a:solidFill>
                        <a:latin typeface="+mn-lt"/>
                        <a:ea typeface="+mn-ea"/>
                        <a:cs typeface="+mn-cs"/>
                      </a:endParaRPr>
                    </a:p>
                  </a:txBody>
                  <a:tcPr marL="0" marR="0" marT="0" marB="0" anchor="ctr"/>
                </a:tc>
              </a:tr>
              <a:tr h="231216">
                <a:tc>
                  <a:txBody>
                    <a:bodyPr/>
                    <a:lstStyle/>
                    <a:p>
                      <a:pPr algn="ctr" fontAlgn="ctr"/>
                      <a:r>
                        <a:rPr lang="en-US" sz="1200" b="1" i="0" u="none" strike="noStrike" dirty="0" smtClean="0">
                          <a:solidFill>
                            <a:srgbClr val="000000"/>
                          </a:solidFill>
                          <a:latin typeface="Calibri"/>
                        </a:rPr>
                        <a:t>Audit </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174.2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44</a:t>
                      </a:r>
                      <a:endParaRPr lang="en-US" sz="1200" b="1" i="0" u="none" strike="noStrike" dirty="0">
                        <a:solidFill>
                          <a:srgbClr val="000000"/>
                        </a:solidFill>
                        <a:latin typeface="Calibri"/>
                      </a:endParaRPr>
                    </a:p>
                  </a:txBody>
                  <a:tcPr marL="0" marR="0" marT="0" marB="0" anchor="ctr"/>
                </a:tc>
              </a:tr>
              <a:tr h="231216">
                <a:tc>
                  <a:txBody>
                    <a:bodyPr/>
                    <a:lstStyle/>
                    <a:p>
                      <a:pPr algn="ctr" fontAlgn="ctr"/>
                      <a:r>
                        <a:rPr lang="en-US" sz="1200" b="1" i="0" u="none" strike="noStrike" dirty="0" smtClean="0">
                          <a:solidFill>
                            <a:srgbClr val="000000"/>
                          </a:solidFill>
                          <a:latin typeface="Calibri"/>
                        </a:rPr>
                        <a:t>Advisory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130.7</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33</a:t>
                      </a:r>
                      <a:endParaRPr lang="en-US" sz="1200" b="1" i="0" u="none" strike="noStrike" dirty="0">
                        <a:solidFill>
                          <a:srgbClr val="000000"/>
                        </a:solidFill>
                        <a:latin typeface="Calibri"/>
                      </a:endParaRPr>
                    </a:p>
                  </a:txBody>
                  <a:tcPr marL="0" marR="0" marT="0" marB="0" anchor="ctr"/>
                </a:tc>
              </a:tr>
              <a:tr h="231216">
                <a:tc>
                  <a:txBody>
                    <a:bodyPr/>
                    <a:lstStyle/>
                    <a:p>
                      <a:pPr algn="ctr" fontAlgn="ctr"/>
                      <a:r>
                        <a:rPr lang="en-US" sz="1200" b="1" i="0" u="none" strike="noStrike" dirty="0" smtClean="0">
                          <a:solidFill>
                            <a:srgbClr val="000000"/>
                          </a:solidFill>
                          <a:latin typeface="Calibri"/>
                        </a:rPr>
                        <a:t>Tax</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91.2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23</a:t>
                      </a:r>
                      <a:endParaRPr lang="en-US" sz="1200" b="1" i="0" u="none" strike="noStrike" dirty="0">
                        <a:solidFill>
                          <a:srgbClr val="000000"/>
                        </a:solidFill>
                        <a:latin typeface="Calibri"/>
                      </a:endParaRPr>
                    </a:p>
                  </a:txBody>
                  <a:tcPr marL="0" marR="0" marT="0" marB="0" anchor="ctr"/>
                </a:tc>
              </a:tr>
              <a:tr h="231216">
                <a:tc>
                  <a:txBody>
                    <a:bodyPr/>
                    <a:lstStyle/>
                    <a:p>
                      <a:pPr algn="ctr" fontAlgn="ctr"/>
                      <a:r>
                        <a:rPr lang="en-US" sz="1200" b="1" i="0" u="none" strike="noStrike" dirty="0" smtClean="0">
                          <a:solidFill>
                            <a:schemeClr val="tx2"/>
                          </a:solidFill>
                          <a:latin typeface="Calibri"/>
                        </a:rPr>
                        <a:t>Total</a:t>
                      </a:r>
                      <a:endParaRPr lang="en-US" sz="1200" b="1" i="0" u="none" strike="noStrike" dirty="0">
                        <a:solidFill>
                          <a:schemeClr val="tx2"/>
                        </a:solidFill>
                        <a:latin typeface="Calibri"/>
                      </a:endParaRPr>
                    </a:p>
                  </a:txBody>
                  <a:tcPr marL="0" marR="0" marT="0" marB="0" anchor="ctr"/>
                </a:tc>
                <a:tc>
                  <a:txBody>
                    <a:bodyPr/>
                    <a:lstStyle/>
                    <a:p>
                      <a:pPr algn="ctr" fontAlgn="ctr"/>
                      <a:r>
                        <a:rPr lang="en-US" sz="1200" b="1" i="0" u="none" strike="noStrike" dirty="0" smtClean="0">
                          <a:solidFill>
                            <a:schemeClr val="tx2"/>
                          </a:solidFill>
                          <a:latin typeface="Calibri"/>
                        </a:rPr>
                        <a:t>396.1</a:t>
                      </a:r>
                      <a:endParaRPr lang="en-US" sz="1200" b="1" i="0" u="none" strike="noStrike" dirty="0">
                        <a:solidFill>
                          <a:schemeClr val="tx2"/>
                        </a:solidFill>
                        <a:latin typeface="Calibri"/>
                      </a:endParaRPr>
                    </a:p>
                  </a:txBody>
                  <a:tcPr marL="0" marR="0" marT="0" marB="0" anchor="ctr"/>
                </a:tc>
                <a:tc>
                  <a:txBody>
                    <a:bodyPr/>
                    <a:lstStyle/>
                    <a:p>
                      <a:pPr algn="ctr" fontAlgn="ctr"/>
                      <a:endParaRPr lang="en-US" sz="1200" b="1" i="0" u="none" strike="noStrike" dirty="0">
                        <a:solidFill>
                          <a:schemeClr val="tx2"/>
                        </a:solidFill>
                        <a:latin typeface="Calibri"/>
                      </a:endParaRPr>
                    </a:p>
                  </a:txBody>
                  <a:tcPr marL="0" marR="0" marT="0" marB="0" anchor="ctr"/>
                </a:tc>
              </a:tr>
            </a:tbl>
          </a:graphicData>
        </a:graphic>
      </p:graphicFrame>
      <p:graphicFrame>
        <p:nvGraphicFramePr>
          <p:cNvPr id="12" name="Chart 11"/>
          <p:cNvGraphicFramePr/>
          <p:nvPr/>
        </p:nvGraphicFramePr>
        <p:xfrm>
          <a:off x="1905000" y="3440728"/>
          <a:ext cx="7555586" cy="1359872"/>
        </p:xfrm>
        <a:graphic>
          <a:graphicData uri="http://schemas.openxmlformats.org/drawingml/2006/chart">
            <c:chart xmlns:c="http://schemas.openxmlformats.org/drawingml/2006/chart" xmlns:r="http://schemas.openxmlformats.org/officeDocument/2006/relationships" r:id="rId4"/>
          </a:graphicData>
        </a:graphic>
      </p:graphicFrame>
      <p:sp>
        <p:nvSpPr>
          <p:cNvPr id="16" name="Rounded Rectangle 15"/>
          <p:cNvSpPr/>
          <p:nvPr/>
        </p:nvSpPr>
        <p:spPr>
          <a:xfrm>
            <a:off x="37708" y="4811743"/>
            <a:ext cx="9016194" cy="293657"/>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Geographic Segmentation</a:t>
            </a:r>
            <a:endParaRPr lang="en-IN" sz="1400" b="1" dirty="0"/>
          </a:p>
        </p:txBody>
      </p:sp>
      <p:graphicFrame>
        <p:nvGraphicFramePr>
          <p:cNvPr id="17" name="Table 16"/>
          <p:cNvGraphicFramePr>
            <a:graphicFrameLocks noGrp="1"/>
          </p:cNvGraphicFramePr>
          <p:nvPr/>
        </p:nvGraphicFramePr>
        <p:xfrm>
          <a:off x="133549" y="5156460"/>
          <a:ext cx="4023672" cy="1301730"/>
        </p:xfrm>
        <a:graphic>
          <a:graphicData uri="http://schemas.openxmlformats.org/drawingml/2006/table">
            <a:tbl>
              <a:tblPr firstRow="1" bandRow="1">
                <a:tableStyleId>{5940675A-B579-460E-94D1-54222C63F5DA}</a:tableStyleId>
              </a:tblPr>
              <a:tblGrid>
                <a:gridCol w="1440727"/>
                <a:gridCol w="1225485"/>
                <a:gridCol w="1357460"/>
              </a:tblGrid>
              <a:tr h="216955">
                <a:tc>
                  <a:txBody>
                    <a:bodyPr/>
                    <a:lstStyle/>
                    <a:p>
                      <a:pPr algn="ctr"/>
                      <a:r>
                        <a:rPr lang="en-US" sz="1200" b="0" baseline="0" dirty="0" smtClean="0">
                          <a:solidFill>
                            <a:schemeClr val="tx1"/>
                          </a:solidFill>
                          <a:latin typeface="+mn-lt"/>
                          <a:ea typeface="+mn-ea"/>
                          <a:cs typeface="+mn-cs"/>
                        </a:rPr>
                        <a:t>Geography</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(2012)</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Market Share(%)</a:t>
                      </a:r>
                      <a:endParaRPr lang="en-US" sz="1200" b="1" baseline="0" dirty="0" smtClean="0">
                        <a:solidFill>
                          <a:schemeClr val="lt1"/>
                        </a:solidFill>
                        <a:latin typeface="+mn-lt"/>
                        <a:ea typeface="+mn-ea"/>
                        <a:cs typeface="+mn-cs"/>
                      </a:endParaRPr>
                    </a:p>
                  </a:txBody>
                  <a:tcPr marL="0" marR="0" marT="0" marB="0" anchor="ctr"/>
                </a:tc>
              </a:tr>
              <a:tr h="216955">
                <a:tc>
                  <a:txBody>
                    <a:bodyPr/>
                    <a:lstStyle/>
                    <a:p>
                      <a:pPr algn="ctr" fontAlgn="ctr"/>
                      <a:r>
                        <a:rPr lang="en-US" sz="1200" b="1" i="0" u="none" strike="noStrike" dirty="0" smtClean="0">
                          <a:solidFill>
                            <a:srgbClr val="000000"/>
                          </a:solidFill>
                          <a:latin typeface="Calibri"/>
                        </a:rPr>
                        <a:t>Americas</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191.3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48.3</a:t>
                      </a:r>
                      <a:endParaRPr lang="en-US" sz="1200" b="1" i="0" u="none" strike="noStrike" dirty="0">
                        <a:solidFill>
                          <a:srgbClr val="000000"/>
                        </a:solidFill>
                        <a:latin typeface="Calibri"/>
                      </a:endParaRPr>
                    </a:p>
                  </a:txBody>
                  <a:tcPr marL="0" marR="0" marT="0" marB="0" anchor="ctr"/>
                </a:tc>
              </a:tr>
              <a:tr h="216955">
                <a:tc>
                  <a:txBody>
                    <a:bodyPr/>
                    <a:lstStyle/>
                    <a:p>
                      <a:pPr algn="ctr" fontAlgn="ctr"/>
                      <a:r>
                        <a:rPr lang="en-US" sz="1200" b="1" i="0" u="none" strike="noStrike" dirty="0" smtClean="0">
                          <a:solidFill>
                            <a:srgbClr val="000000"/>
                          </a:solidFill>
                          <a:latin typeface="Calibri"/>
                        </a:rPr>
                        <a:t>Europe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125.9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31.8</a:t>
                      </a:r>
                      <a:endParaRPr lang="en-US" sz="1200" b="1" i="0" u="none" strike="noStrike" dirty="0">
                        <a:solidFill>
                          <a:srgbClr val="000000"/>
                        </a:solidFill>
                        <a:latin typeface="Calibri"/>
                      </a:endParaRPr>
                    </a:p>
                  </a:txBody>
                  <a:tcPr marL="0" marR="0" marT="0" marB="0" anchor="ctr"/>
                </a:tc>
              </a:tr>
              <a:tr h="216955">
                <a:tc>
                  <a:txBody>
                    <a:bodyPr/>
                    <a:lstStyle/>
                    <a:p>
                      <a:pPr algn="ctr" fontAlgn="ctr"/>
                      <a:r>
                        <a:rPr lang="en-US" sz="1200" b="1" i="0" u="none" strike="noStrike" dirty="0" smtClean="0">
                          <a:solidFill>
                            <a:srgbClr val="000000"/>
                          </a:solidFill>
                          <a:latin typeface="Calibri"/>
                        </a:rPr>
                        <a:t>Asia-Pacific</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68.5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17.3</a:t>
                      </a:r>
                      <a:endParaRPr lang="en-US" sz="1200" b="1" i="0" u="none" strike="noStrike" dirty="0">
                        <a:solidFill>
                          <a:srgbClr val="000000"/>
                        </a:solidFill>
                        <a:latin typeface="Calibri"/>
                      </a:endParaRPr>
                    </a:p>
                  </a:txBody>
                  <a:tcPr marL="0" marR="0" marT="0" marB="0" anchor="ctr"/>
                </a:tc>
              </a:tr>
              <a:tr h="216955">
                <a:tc>
                  <a:txBody>
                    <a:bodyPr/>
                    <a:lstStyle/>
                    <a:p>
                      <a:pPr algn="ctr" fontAlgn="ctr"/>
                      <a:r>
                        <a:rPr lang="en-US" sz="1200" b="1" i="0" u="none" strike="noStrike" dirty="0" smtClean="0">
                          <a:solidFill>
                            <a:srgbClr val="000000"/>
                          </a:solidFill>
                          <a:latin typeface="Calibri"/>
                        </a:rPr>
                        <a:t>Middle East &amp; Africa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10.3</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2.6</a:t>
                      </a:r>
                      <a:endParaRPr lang="en-US" sz="1200" b="1" i="0" u="none" strike="noStrike" dirty="0">
                        <a:solidFill>
                          <a:srgbClr val="000000"/>
                        </a:solidFill>
                        <a:latin typeface="Calibri"/>
                      </a:endParaRPr>
                    </a:p>
                  </a:txBody>
                  <a:tcPr marL="0" marR="0" marT="0" marB="0" anchor="ctr"/>
                </a:tc>
              </a:tr>
              <a:tr h="216955">
                <a:tc>
                  <a:txBody>
                    <a:bodyPr/>
                    <a:lstStyle/>
                    <a:p>
                      <a:pPr algn="ctr" fontAlgn="ctr"/>
                      <a:r>
                        <a:rPr lang="en-US" sz="1200" b="1" i="0" u="none" strike="noStrike" dirty="0" smtClean="0">
                          <a:solidFill>
                            <a:schemeClr val="tx2">
                              <a:lumMod val="60000"/>
                              <a:lumOff val="40000"/>
                            </a:schemeClr>
                          </a:solidFill>
                          <a:latin typeface="Calibri"/>
                        </a:rPr>
                        <a:t>Total</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396</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graphicFrame>
        <p:nvGraphicFramePr>
          <p:cNvPr id="18" name="Chart 17"/>
          <p:cNvGraphicFramePr/>
          <p:nvPr/>
        </p:nvGraphicFramePr>
        <p:xfrm>
          <a:off x="3581400" y="5029200"/>
          <a:ext cx="5562599" cy="18288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Business Trends </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1800" b="0" i="0" u="none" strike="noStrike" kern="1200" cap="none" spc="0" normalizeH="0" baseline="0" noProof="0" dirty="0" smtClean="0">
                <a:ln>
                  <a:noFill/>
                </a:ln>
                <a:solidFill>
                  <a:srgbClr val="FFFFFF"/>
                </a:solidFill>
                <a:effectLst/>
                <a:uLnTx/>
                <a:uFillTx/>
                <a:latin typeface="Myriad Pro"/>
                <a:ea typeface="+mj-ea"/>
                <a:cs typeface="+mj-cs"/>
              </a:rPr>
              <a:t>K</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ey Market Trends in Employment Services</a:t>
            </a:r>
          </a:p>
        </p:txBody>
      </p:sp>
      <p:sp>
        <p:nvSpPr>
          <p:cNvPr id="3" name="Rounded Rectangle 2"/>
          <p:cNvSpPr/>
          <p:nvPr/>
        </p:nvSpPr>
        <p:spPr>
          <a:xfrm>
            <a:off x="228600" y="762000"/>
            <a:ext cx="4114800" cy="26670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900" dirty="0">
              <a:solidFill>
                <a:schemeClr val="tx1"/>
              </a:solidFill>
            </a:endParaRPr>
          </a:p>
        </p:txBody>
      </p:sp>
      <p:sp>
        <p:nvSpPr>
          <p:cNvPr id="4"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ounded Rectangle 4"/>
          <p:cNvSpPr/>
          <p:nvPr/>
        </p:nvSpPr>
        <p:spPr>
          <a:xfrm>
            <a:off x="4572000" y="762000"/>
            <a:ext cx="4343400" cy="28194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6" name="Rounded Rectangle 5"/>
          <p:cNvSpPr/>
          <p:nvPr/>
        </p:nvSpPr>
        <p:spPr>
          <a:xfrm>
            <a:off x="152400" y="3657600"/>
            <a:ext cx="4267200" cy="26670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r>
              <a:rPr lang="en-US" sz="1000" b="1" dirty="0" smtClean="0">
                <a:solidFill>
                  <a:schemeClr val="tx1"/>
                </a:solidFill>
              </a:rPr>
              <a:t>Focus: Build engaging leaders to keep employees motivated</a:t>
            </a:r>
          </a:p>
          <a:p>
            <a:pPr algn="just"/>
            <a:r>
              <a:rPr lang="en-US" sz="900" dirty="0" smtClean="0">
                <a:solidFill>
                  <a:schemeClr val="tx1"/>
                </a:solidFill>
              </a:rPr>
              <a:t>Engaging leaders—or leaders who are very engaging of others—have been shaped by early experiences, have beliefs about purpose and people, and behave in ways that inspire, focus, stabilize, build trust, and connect with and grow others. Leaders can be assessed, selected and developed based on this profile. Those companies that focus on building engaging leaders will see an exponential impact on employee engagement. </a:t>
            </a:r>
            <a:endParaRPr lang="en-US" sz="900" dirty="0">
              <a:solidFill>
                <a:schemeClr val="tx1"/>
              </a:solidFill>
            </a:endParaRPr>
          </a:p>
        </p:txBody>
      </p:sp>
      <p:sp>
        <p:nvSpPr>
          <p:cNvPr id="7" name="Rounded Rectangle 6"/>
          <p:cNvSpPr/>
          <p:nvPr/>
        </p:nvSpPr>
        <p:spPr>
          <a:xfrm>
            <a:off x="4648200" y="3657600"/>
            <a:ext cx="4267200" cy="27432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smtClean="0">
              <a:solidFill>
                <a:schemeClr val="tx1"/>
              </a:solidFill>
            </a:endParaRPr>
          </a:p>
        </p:txBody>
      </p:sp>
      <p:sp>
        <p:nvSpPr>
          <p:cNvPr id="8" name="TextBox 7"/>
          <p:cNvSpPr txBox="1"/>
          <p:nvPr/>
        </p:nvSpPr>
        <p:spPr>
          <a:xfrm>
            <a:off x="5943600" y="838200"/>
            <a:ext cx="2996080" cy="2062103"/>
          </a:xfrm>
          <a:prstGeom prst="rect">
            <a:avLst/>
          </a:prstGeom>
          <a:noFill/>
        </p:spPr>
        <p:txBody>
          <a:bodyPr wrap="square" rtlCol="0">
            <a:spAutoFit/>
          </a:bodyPr>
          <a:lstStyle/>
          <a:p>
            <a:pPr algn="just">
              <a:buFont typeface="Wingdings" pitchFamily="2" charset="2"/>
              <a:buChar char="Ø"/>
            </a:pPr>
            <a:r>
              <a:rPr lang="en-US" sz="1000" b="1" dirty="0" smtClean="0">
                <a:latin typeface="+mn-lt"/>
              </a:rPr>
              <a:t>Focus on the engagement behaviors required for performance and business success.</a:t>
            </a:r>
          </a:p>
          <a:p>
            <a:pPr algn="just"/>
            <a:r>
              <a:rPr lang="en-US" sz="900" dirty="0" smtClean="0">
                <a:latin typeface="+mn-lt"/>
              </a:rPr>
              <a:t>Getting real about employee engagement requires moving beyond a generic concept and clarifying the behaviors in which company would like employees to go above and beyond. For many employers there is increasing need for agility, speed and flexibility—these traits and behaviors will vary by industry and job profile. </a:t>
            </a:r>
            <a:r>
              <a:rPr lang="en-US" sz="900" b="1" dirty="0" smtClean="0">
                <a:latin typeface="+mn-lt"/>
              </a:rPr>
              <a:t>Clarifying what engagement looks like for employees is a prerequisite to their engagement.</a:t>
            </a:r>
            <a:r>
              <a:rPr lang="en-US" sz="900" dirty="0" smtClean="0">
                <a:latin typeface="+mn-lt"/>
              </a:rPr>
              <a:t> Aligning performance management, people management, learning and development, and rewards and recognition with these engaged behavior expectations will focus, enable and reinforce employees’ efforts and energy.</a:t>
            </a:r>
          </a:p>
        </p:txBody>
      </p:sp>
      <p:sp>
        <p:nvSpPr>
          <p:cNvPr id="9" name="TextBox 8"/>
          <p:cNvSpPr txBox="1"/>
          <p:nvPr/>
        </p:nvSpPr>
        <p:spPr>
          <a:xfrm>
            <a:off x="274656" y="777912"/>
            <a:ext cx="2971800" cy="1920526"/>
          </a:xfrm>
          <a:prstGeom prst="rect">
            <a:avLst/>
          </a:prstGeom>
          <a:noFill/>
        </p:spPr>
        <p:txBody>
          <a:bodyPr wrap="square" rtlCol="0">
            <a:spAutoFit/>
          </a:bodyPr>
          <a:lstStyle/>
          <a:p>
            <a:pPr algn="just">
              <a:lnSpc>
                <a:spcPct val="120000"/>
              </a:lnSpc>
              <a:buFont typeface="Wingdings" pitchFamily="2" charset="2"/>
              <a:buChar char="Ø"/>
            </a:pPr>
            <a:r>
              <a:rPr lang="en-US" sz="1000" b="1" dirty="0" smtClean="0">
                <a:latin typeface="+mn-lt"/>
              </a:rPr>
              <a:t> Global Trends affecting the talent strategy</a:t>
            </a:r>
          </a:p>
          <a:p>
            <a:pPr algn="just"/>
            <a:r>
              <a:rPr lang="en-US" sz="900" dirty="0" smtClean="0">
                <a:latin typeface="+mn-lt"/>
              </a:rPr>
              <a:t>Most companies are being affected by one or more trends. It is absolutely critical for leaders to connect economic challenges and emerging business imperatives to the workforce profile required for future success. </a:t>
            </a:r>
            <a:r>
              <a:rPr lang="en-US" sz="900" b="1" dirty="0" smtClean="0">
                <a:latin typeface="+mn-lt"/>
              </a:rPr>
              <a:t>Businesses are being affected or disrupted by global economic and technological trends</a:t>
            </a:r>
            <a:r>
              <a:rPr lang="en-US" sz="900" dirty="0" smtClean="0">
                <a:latin typeface="+mn-lt"/>
              </a:rPr>
              <a:t>. As we have seen, employee demographics will have a big impact both in terms of where available talent will be around the globe, and also in terms of how large segments like Millennials and Baby Boomers are changing the expectations workers have of their companies</a:t>
            </a:r>
          </a:p>
          <a:p>
            <a:pPr algn="just"/>
            <a:endParaRPr lang="en-US" sz="900" dirty="0" smtClean="0">
              <a:latin typeface="+mn-lt"/>
            </a:endParaRPr>
          </a:p>
        </p:txBody>
      </p:sp>
      <p:sp>
        <p:nvSpPr>
          <p:cNvPr id="11" name="TextBox 10"/>
          <p:cNvSpPr txBox="1"/>
          <p:nvPr/>
        </p:nvSpPr>
        <p:spPr>
          <a:xfrm>
            <a:off x="6019800" y="3886200"/>
            <a:ext cx="2819400" cy="2354491"/>
          </a:xfrm>
          <a:prstGeom prst="rect">
            <a:avLst/>
          </a:prstGeom>
          <a:noFill/>
        </p:spPr>
        <p:txBody>
          <a:bodyPr wrap="square" rtlCol="0">
            <a:spAutoFit/>
          </a:bodyPr>
          <a:lstStyle/>
          <a:p>
            <a:pPr algn="just"/>
            <a:r>
              <a:rPr lang="en-US" sz="1000" b="1" dirty="0" smtClean="0">
                <a:latin typeface="+mj-lt"/>
              </a:rPr>
              <a:t>Deliver on a compelling employee value proposition (EVP)</a:t>
            </a:r>
          </a:p>
          <a:p>
            <a:pPr algn="just"/>
            <a:r>
              <a:rPr lang="en-US" sz="900" dirty="0" smtClean="0">
                <a:latin typeface="+mj-lt"/>
              </a:rPr>
              <a:t>Employees want to be valued and provide value in  return. Many trends have created a disconnect between what companies require, what they are offering and what employees expect in return in order to unlock their full engagement. Top engagement drivers such as career </a:t>
            </a:r>
          </a:p>
          <a:p>
            <a:pPr algn="just"/>
            <a:r>
              <a:rPr lang="en-US" sz="900" dirty="0" smtClean="0">
                <a:latin typeface="+mj-lt"/>
              </a:rPr>
              <a:t>opportunities, pay for performance and communication provide some insight into how employees define value from their company. Employees are also engaged by a company with a strong reputation. </a:t>
            </a:r>
            <a:r>
              <a:rPr lang="en-US" sz="900" b="1" dirty="0" smtClean="0">
                <a:latin typeface="+mj-lt"/>
              </a:rPr>
              <a:t>Companies that have a compelling and aligned EVP will have employees who say positive things about their organization, will want to stay and will strive to go above and beyond in their jobs</a:t>
            </a:r>
            <a:r>
              <a:rPr lang="en-US" sz="900" dirty="0" smtClean="0">
                <a:latin typeface="+mj-lt"/>
              </a:rPr>
              <a:t>. </a:t>
            </a:r>
          </a:p>
          <a:p>
            <a:pPr algn="just"/>
            <a:endParaRPr lang="en-US" sz="1000" b="1" dirty="0" smtClean="0">
              <a:latin typeface="+mj-lt"/>
            </a:endParaRPr>
          </a:p>
        </p:txBody>
      </p:sp>
      <p:sp>
        <p:nvSpPr>
          <p:cNvPr id="12" name="Rounded Rectangle 11"/>
          <p:cNvSpPr/>
          <p:nvPr/>
        </p:nvSpPr>
        <p:spPr>
          <a:xfrm>
            <a:off x="2959248" y="2783392"/>
            <a:ext cx="2819400" cy="1447800"/>
          </a:xfrm>
          <a:prstGeom prst="roundRect">
            <a:avLst/>
          </a:prstGeom>
          <a:solidFill>
            <a:srgbClr val="DCF0C6"/>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lnSpc>
                <a:spcPct val="150000"/>
              </a:lnSpc>
              <a:buFont typeface="Wingdings" pitchFamily="2" charset="2"/>
              <a:buChar char="Ø"/>
            </a:pPr>
            <a:r>
              <a:rPr lang="en-US" sz="1000" b="1" dirty="0" smtClean="0">
                <a:solidFill>
                  <a:schemeClr val="tx1"/>
                </a:solidFill>
              </a:rPr>
              <a:t> Culture of engagement</a:t>
            </a:r>
          </a:p>
          <a:p>
            <a:pPr algn="just"/>
            <a:r>
              <a:rPr lang="en-US" sz="900" dirty="0" smtClean="0">
                <a:solidFill>
                  <a:schemeClr val="tx1"/>
                </a:solidFill>
              </a:rPr>
              <a:t>Companies need to take a holistic view beyond the employee engagement outcome alone. Healthy organizations with strong cultures demonstrate concerted effort, and top quartile performance in not just employee engagement but also brand, performance orientation and leadership.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064" y="757816"/>
            <a:ext cx="8959776" cy="36471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sz="1100" b="1" dirty="0" smtClean="0">
                <a:latin typeface="+mn-lt"/>
              </a:rPr>
              <a:t>Low levels of growth in Europe</a:t>
            </a:r>
            <a:r>
              <a:rPr lang="en-US" sz="1100" dirty="0" smtClean="0">
                <a:latin typeface="+mn-lt"/>
              </a:rPr>
              <a:t>: The European consulting industry may bounce back, but much rests on the continued strength of the German market which grew by just over 7 per cent in 2011, and was the second biggest in the region (behind the UK). On balance, a lot relies on the performance of the financial services industry across all European countries. Things could head in either direction, but Source expects more of the same – low levels of growth across the European consulting industry. </a:t>
            </a:r>
          </a:p>
          <a:p>
            <a:pPr>
              <a:buFont typeface="Wingdings" pitchFamily="2" charset="2"/>
              <a:buChar char="Ø"/>
            </a:pPr>
            <a:r>
              <a:rPr lang="en-US" sz="1100" b="1" dirty="0" smtClean="0">
                <a:latin typeface="+mn-lt"/>
              </a:rPr>
              <a:t>Testing strategies</a:t>
            </a:r>
            <a:r>
              <a:rPr lang="en-US" sz="1100" dirty="0" smtClean="0">
                <a:latin typeface="+mn-lt"/>
              </a:rPr>
              <a:t>: Source client research has identified three major opportunities for growth for consulting firms in 2013: new services, new roles, and new delivery models. Of those, new delivery models – which concerns consulting firms moving away from the old pyramid consulting model in favor of something more flexible – appears to hold the greatest potential. In response, says Source, consulting firms appear to have identified 10 different strategies: in 2013 Source will be asking clients what they think of those strategies. </a:t>
            </a:r>
          </a:p>
          <a:p>
            <a:pPr>
              <a:buFont typeface="Wingdings" pitchFamily="2" charset="2"/>
              <a:buChar char="Ø"/>
            </a:pPr>
            <a:r>
              <a:rPr lang="en-US" sz="1100" b="1" dirty="0" smtClean="0">
                <a:latin typeface="+mn-lt"/>
              </a:rPr>
              <a:t>Further consolidation</a:t>
            </a:r>
            <a:r>
              <a:rPr lang="en-US" sz="1100" dirty="0" smtClean="0">
                <a:latin typeface="+mn-lt"/>
              </a:rPr>
              <a:t>: Deloitte’s acquisition of Monitor was another sign of continued market consolidation. These acquisitions may hold potential for consulting firms but Source research has found that clients tend to be cynical about market consolidation, suggesting that what it does in reality is to remove capacity and choice from the market. So the test in 2013 will be whether the interests of consulting firms and clients can be balanced by a restructuring industry.</a:t>
            </a:r>
          </a:p>
          <a:p>
            <a:pPr>
              <a:buFont typeface="Wingdings" pitchFamily="2" charset="2"/>
              <a:buChar char="Ø"/>
            </a:pPr>
            <a:r>
              <a:rPr lang="en-US" sz="1100" b="1" dirty="0" smtClean="0">
                <a:latin typeface="+mn-lt"/>
              </a:rPr>
              <a:t>Hotspots</a:t>
            </a:r>
            <a:r>
              <a:rPr lang="en-US" sz="1100" dirty="0" smtClean="0">
                <a:latin typeface="+mn-lt"/>
              </a:rPr>
              <a:t>: The Gulf Cooperation Council (GCC) has been the strongest performing consulting market over the last few years. The signs are that Saudi Arabia, which now represents 32 per cent of the GCC market, and Qatar, representing 13 per cent, will continue to fuel a booming market – but Source also expects India to recover from a period of disappointing growth. In 2013, for the first time, Source will be taking its research to China and Brazil to find what role both are playing in the global market.</a:t>
            </a:r>
          </a:p>
          <a:p>
            <a:pPr>
              <a:buFont typeface="Wingdings" pitchFamily="2" charset="2"/>
              <a:buChar char="Ø"/>
            </a:pPr>
            <a:r>
              <a:rPr lang="en-US" sz="1100" b="1" dirty="0" smtClean="0">
                <a:latin typeface="+mn-lt"/>
              </a:rPr>
              <a:t>The best placed for growth</a:t>
            </a:r>
            <a:r>
              <a:rPr lang="en-US" sz="1100" dirty="0" smtClean="0">
                <a:latin typeface="+mn-lt"/>
              </a:rPr>
              <a:t>: New client interviews conducted by Source are seeking, amongst other things, to find out which firms appear best positioned (in the minds of clients) for growth. Earlier in the year, The Boston Consulting Group (BCG) was ranked as the firm best placed for growth because of the fact that it is seen by clients to be increasingly capable of diversifying by role and delivery model. Source expects BCG to be well placed again: the big question will be whether one of either PwC or Deloitte can start challenging it for top spot and whether – as the evidence so far seems to be suggesting – client sentiment will continue to turn against McKinsey.</a:t>
            </a:r>
            <a:endParaRPr lang="en-US" sz="1100" dirty="0">
              <a:latin typeface="+mn-lt"/>
            </a:endParaRPr>
          </a:p>
        </p:txBody>
      </p:sp>
      <p:sp>
        <p:nvSpPr>
          <p:cNvPr id="4" name="Title 1"/>
          <p:cNvSpPr txBox="1">
            <a:spLocks/>
          </p:cNvSpPr>
          <p:nvPr/>
        </p:nvSpPr>
        <p:spPr>
          <a:xfrm>
            <a:off x="30144" y="-20096"/>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Business Trends</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1800" b="0" i="0" u="none" strike="noStrike" kern="1200" cap="none" spc="0" normalizeH="0" baseline="0" noProof="0" dirty="0" smtClean="0">
                <a:ln>
                  <a:noFill/>
                </a:ln>
                <a:solidFill>
                  <a:srgbClr val="FFFFFF"/>
                </a:solidFill>
                <a:effectLst/>
                <a:uLnTx/>
                <a:uFillTx/>
                <a:latin typeface="Myriad Pro"/>
                <a:ea typeface="+mj-ea"/>
                <a:cs typeface="+mj-cs"/>
              </a:rPr>
              <a:t>K</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ey Market Trends in Management Consultancy</a:t>
            </a:r>
          </a:p>
        </p:txBody>
      </p:sp>
      <p:sp>
        <p:nvSpPr>
          <p:cNvPr id="5" name="Rectangle 4"/>
          <p:cNvSpPr/>
          <p:nvPr/>
        </p:nvSpPr>
        <p:spPr>
          <a:xfrm>
            <a:off x="152400" y="4572000"/>
            <a:ext cx="88392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i="1" dirty="0" smtClean="0">
                <a:latin typeface="+mn-lt"/>
              </a:rPr>
              <a:t>“The assertion that critical times lie ahead for the consulting industry may be sounding a bit repetitive now, but it remains true. Consulting firms in 2013 will no doubt be looking for the watering holes in a persistently tough market, but the smartest amongst them will recognize that the greatest potential doesn’t lie in seeking out new markets, it lies in being ready to challenge the received wisdom about what consulting is and how it’s done.”</a:t>
            </a:r>
            <a:endParaRPr lang="en-US" sz="1200" dirty="0">
              <a:latin typeface="+mn-lt"/>
            </a:endParaRPr>
          </a:p>
        </p:txBody>
      </p:sp>
      <p:sp>
        <p:nvSpPr>
          <p:cNvPr id="6" name="Rectangle 5"/>
          <p:cNvSpPr/>
          <p:nvPr/>
        </p:nvSpPr>
        <p:spPr>
          <a:xfrm>
            <a:off x="5715000" y="5334000"/>
            <a:ext cx="3157596"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dirty="0" smtClean="0">
                <a:latin typeface="+mn-lt"/>
              </a:rPr>
              <a:t>Edward Haigh, Director of Source for Consulting</a:t>
            </a:r>
            <a:endParaRPr lang="en-US" sz="1200" dirty="0">
              <a:latin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144" y="-20096"/>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Business Trends</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1800" b="0" i="0" u="none" strike="noStrike" kern="1200" cap="none" spc="0" normalizeH="0" baseline="0" noProof="0" dirty="0" smtClean="0">
                <a:ln>
                  <a:noFill/>
                </a:ln>
                <a:solidFill>
                  <a:srgbClr val="FFFFFF"/>
                </a:solidFill>
                <a:effectLst/>
                <a:uLnTx/>
                <a:uFillTx/>
                <a:latin typeface="Myriad Pro"/>
                <a:ea typeface="+mj-ea"/>
                <a:cs typeface="+mj-cs"/>
              </a:rPr>
              <a:t>K</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ey Market Trends in </a:t>
            </a:r>
            <a:r>
              <a:rPr lang="en-US" dirty="0" smtClean="0">
                <a:solidFill>
                  <a:schemeClr val="bg1"/>
                </a:solidFill>
                <a:latin typeface="Myriad Pro"/>
                <a:ea typeface="+mj-ea"/>
                <a:cs typeface="+mj-cs"/>
              </a:rPr>
              <a:t>Real Estate</a:t>
            </a:r>
            <a:endParaRPr kumimoji="0" lang="en-US" sz="18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ounded Rectangle 2"/>
          <p:cNvSpPr/>
          <p:nvPr/>
        </p:nvSpPr>
        <p:spPr>
          <a:xfrm>
            <a:off x="228600" y="762000"/>
            <a:ext cx="4114800" cy="28956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900" dirty="0">
              <a:solidFill>
                <a:schemeClr val="tx1"/>
              </a:solidFill>
            </a:endParaRPr>
          </a:p>
        </p:txBody>
      </p:sp>
      <p:sp>
        <p:nvSpPr>
          <p:cNvPr id="4"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ounded Rectangle 4"/>
          <p:cNvSpPr/>
          <p:nvPr/>
        </p:nvSpPr>
        <p:spPr>
          <a:xfrm>
            <a:off x="4572000" y="762000"/>
            <a:ext cx="4343400" cy="28956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6" name="Rounded Rectangle 5"/>
          <p:cNvSpPr/>
          <p:nvPr/>
        </p:nvSpPr>
        <p:spPr>
          <a:xfrm>
            <a:off x="2591656" y="3733800"/>
            <a:ext cx="4267200" cy="2971800"/>
          </a:xfrm>
          <a:prstGeom prst="roundRect">
            <a:avLst/>
          </a:prstGeom>
          <a:solidFill>
            <a:srgbClr val="5BD4FF">
              <a:alpha val="34000"/>
            </a:srgbClr>
          </a:solidFill>
          <a:ln>
            <a:noFill/>
          </a:ln>
          <a:effectLst/>
          <a:scene3d>
            <a:camera prst="orthographicFront">
              <a:rot lat="0" lon="0" rev="0"/>
            </a:camera>
            <a:lightRig rig="glow" dir="t">
              <a:rot lat="0" lon="0" rev="4800000"/>
            </a:lightRig>
          </a:scene3d>
          <a:sp3d prstMaterial="matte"/>
        </p:spPr>
        <p:style>
          <a:lnRef idx="3">
            <a:schemeClr val="lt1"/>
          </a:lnRef>
          <a:fillRef idx="1">
            <a:schemeClr val="accent1"/>
          </a:fillRef>
          <a:effectRef idx="1">
            <a:schemeClr val="accent1"/>
          </a:effectRef>
          <a:fontRef idx="minor">
            <a:schemeClr val="lt1"/>
          </a:fontRef>
        </p:style>
        <p:txBody>
          <a:bodyPr rtlCol="0" anchor="ctr"/>
          <a:lstStyle/>
          <a:p>
            <a:pPr algn="just"/>
            <a:endParaRPr lang="en-US" sz="1000" dirty="0">
              <a:solidFill>
                <a:schemeClr val="tx1"/>
              </a:solidFill>
            </a:endParaRPr>
          </a:p>
        </p:txBody>
      </p:sp>
      <p:sp>
        <p:nvSpPr>
          <p:cNvPr id="8" name="TextBox 7"/>
          <p:cNvSpPr txBox="1"/>
          <p:nvPr/>
        </p:nvSpPr>
        <p:spPr>
          <a:xfrm>
            <a:off x="5181600" y="659112"/>
            <a:ext cx="3124200" cy="3170099"/>
          </a:xfrm>
          <a:prstGeom prst="rect">
            <a:avLst/>
          </a:prstGeom>
          <a:noFill/>
        </p:spPr>
        <p:txBody>
          <a:bodyPr wrap="square" rtlCol="0">
            <a:spAutoFit/>
          </a:bodyPr>
          <a:lstStyle/>
          <a:p>
            <a:pPr algn="just"/>
            <a:r>
              <a:rPr lang="en-US" sz="1000" b="1" dirty="0" smtClean="0">
                <a:latin typeface="+mn-lt"/>
              </a:rPr>
              <a:t>Market Outlook</a:t>
            </a:r>
          </a:p>
          <a:p>
            <a:pPr algn="just"/>
            <a:r>
              <a:rPr lang="en-US" sz="1000" b="1" dirty="0" smtClean="0">
                <a:latin typeface="+mn-lt"/>
              </a:rPr>
              <a:t>Industrial Market: </a:t>
            </a:r>
            <a:r>
              <a:rPr lang="en-US" sz="1000" dirty="0" smtClean="0">
                <a:latin typeface="+mn-lt"/>
              </a:rPr>
              <a:t>As with other property types, rising </a:t>
            </a:r>
          </a:p>
          <a:p>
            <a:pPr algn="just"/>
            <a:r>
              <a:rPr lang="en-US" sz="1000" dirty="0" smtClean="0">
                <a:latin typeface="+mn-lt"/>
              </a:rPr>
              <a:t>interest rates could impact prices for industrial space through cap rate compression. At the end of third quarter 2013, spreads averaged 495 basis points, providing many investors with enough elbow room as they head into 2014. </a:t>
            </a:r>
          </a:p>
          <a:p>
            <a:pPr algn="just"/>
            <a:endParaRPr lang="en-US" sz="1000" dirty="0" smtClean="0">
              <a:latin typeface="+mn-lt"/>
            </a:endParaRPr>
          </a:p>
          <a:p>
            <a:pPr algn="just"/>
            <a:r>
              <a:rPr lang="en-US" sz="1000" b="1" dirty="0" smtClean="0">
                <a:latin typeface="+mn-lt"/>
              </a:rPr>
              <a:t>Office Market: </a:t>
            </a:r>
            <a:r>
              <a:rPr lang="en-US" sz="1000" dirty="0" smtClean="0">
                <a:latin typeface="+mn-lt"/>
              </a:rPr>
              <a:t>The 2014 outlook for the office market remains cautiously optimistic. Employment trends during the first half of 2013 remained steady, avoiding the midyear slowdown from prior years. Net absorption for </a:t>
            </a:r>
          </a:p>
          <a:p>
            <a:pPr algn="just"/>
            <a:r>
              <a:rPr lang="en-US" sz="1000" dirty="0" smtClean="0">
                <a:latin typeface="+mn-lt"/>
              </a:rPr>
              <a:t>2014 is projected to reach 46 million  square feet, on top of the estimated 33 million square feet in 2013 per Reis. Against a stream of new completions adding up to 27 million square feet in 2013 and 36 million in 2014, the office vacancy rate is estimated to decline to 16.5 percent by the end of 2014, </a:t>
            </a:r>
          </a:p>
          <a:p>
            <a:pPr algn="just"/>
            <a:r>
              <a:rPr lang="en-US" sz="1000" dirty="0" smtClean="0">
                <a:latin typeface="+mn-lt"/>
              </a:rPr>
              <a:t>	</a:t>
            </a:r>
          </a:p>
        </p:txBody>
      </p:sp>
      <p:sp>
        <p:nvSpPr>
          <p:cNvPr id="9" name="TextBox 8"/>
          <p:cNvSpPr txBox="1"/>
          <p:nvPr/>
        </p:nvSpPr>
        <p:spPr>
          <a:xfrm>
            <a:off x="762000" y="730746"/>
            <a:ext cx="2971800" cy="3231654"/>
          </a:xfrm>
          <a:prstGeom prst="rect">
            <a:avLst/>
          </a:prstGeom>
          <a:noFill/>
        </p:spPr>
        <p:txBody>
          <a:bodyPr wrap="square" rtlCol="0">
            <a:spAutoFit/>
          </a:bodyPr>
          <a:lstStyle/>
          <a:p>
            <a:pPr algn="just">
              <a:lnSpc>
                <a:spcPct val="120000"/>
              </a:lnSpc>
              <a:buFont typeface="Wingdings" pitchFamily="2" charset="2"/>
              <a:buChar char="Ø"/>
            </a:pPr>
            <a:r>
              <a:rPr lang="en-US" sz="1000" b="1" dirty="0" smtClean="0">
                <a:latin typeface="+mn-lt"/>
              </a:rPr>
              <a:t> Real Estate market is recovering</a:t>
            </a:r>
          </a:p>
          <a:p>
            <a:pPr algn="just">
              <a:buFont typeface="Arial" pitchFamily="34" charset="0"/>
              <a:buChar char="•"/>
            </a:pPr>
            <a:r>
              <a:rPr lang="en-US" sz="1000" dirty="0" smtClean="0">
                <a:latin typeface="+mn-lt"/>
              </a:rPr>
              <a:t>The real estate market continues to move through the recovery phase of this cycle. Economic and demographic changes will drive demands  for real estate that are familiar and some that will require the industry to adapt. Real estate professionals expect growth to be sufficient to generate consistent and growing demand for commercial real estate across all property types. </a:t>
            </a:r>
          </a:p>
          <a:p>
            <a:pPr algn="just">
              <a:buFont typeface="Arial" pitchFamily="34" charset="0"/>
              <a:buChar char="•"/>
            </a:pPr>
            <a:r>
              <a:rPr lang="en-US" sz="1000" dirty="0" smtClean="0">
                <a:latin typeface="+mn-lt"/>
              </a:rPr>
              <a:t>In 2014, as the real estate industry enters the “middle innings” of the “recovery from the recovery,” industry participants note that this year’s opportunities do not come from financial structuring or the application of a “bit too healthy dollop” of leverage. Rather, successes in 2014 will emerge where an improving economy with strengthening fundamentals meets an investor’s property operating skills. </a:t>
            </a:r>
          </a:p>
          <a:p>
            <a:pPr algn="just"/>
            <a:endParaRPr lang="en-US" sz="1000" dirty="0" smtClean="0">
              <a:latin typeface="+mn-lt"/>
            </a:endParaRPr>
          </a:p>
          <a:p>
            <a:pPr algn="just">
              <a:lnSpc>
                <a:spcPct val="120000"/>
              </a:lnSpc>
            </a:pPr>
            <a:endParaRPr lang="en-US" sz="1000" b="1" dirty="0" smtClean="0">
              <a:latin typeface="+mn-lt"/>
            </a:endParaRPr>
          </a:p>
        </p:txBody>
      </p:sp>
      <p:sp>
        <p:nvSpPr>
          <p:cNvPr id="10" name="TextBox 9"/>
          <p:cNvSpPr txBox="1"/>
          <p:nvPr/>
        </p:nvSpPr>
        <p:spPr>
          <a:xfrm>
            <a:off x="3145152" y="3783312"/>
            <a:ext cx="3048000" cy="3074688"/>
          </a:xfrm>
          <a:prstGeom prst="rect">
            <a:avLst/>
          </a:prstGeom>
          <a:noFill/>
        </p:spPr>
        <p:txBody>
          <a:bodyPr wrap="square" rtlCol="0">
            <a:spAutoFit/>
          </a:bodyPr>
          <a:lstStyle/>
          <a:p>
            <a:pPr algn="just">
              <a:lnSpc>
                <a:spcPct val="114000"/>
              </a:lnSpc>
            </a:pPr>
            <a:r>
              <a:rPr lang="en-US" sz="1000" b="1" dirty="0" smtClean="0"/>
              <a:t>Market Outlook</a:t>
            </a:r>
          </a:p>
          <a:p>
            <a:pPr algn="just">
              <a:lnSpc>
                <a:spcPct val="114000"/>
              </a:lnSpc>
            </a:pPr>
            <a:r>
              <a:rPr lang="en-US" sz="1000" b="1" dirty="0" smtClean="0">
                <a:latin typeface="+mn-lt"/>
              </a:rPr>
              <a:t>Retail Market: </a:t>
            </a:r>
            <a:r>
              <a:rPr lang="en-US" sz="1000" dirty="0" smtClean="0">
                <a:latin typeface="+mn-lt"/>
              </a:rPr>
              <a:t>Retail property transaction activity  has been generally moving in a positive direction over the course of the past year. As liquidity continues, these trends should continue into 2014 barring any near term increase in interest rates. </a:t>
            </a:r>
          </a:p>
          <a:p>
            <a:pPr algn="just">
              <a:lnSpc>
                <a:spcPct val="114000"/>
              </a:lnSpc>
            </a:pPr>
            <a:r>
              <a:rPr lang="en-US" sz="1000" b="1" dirty="0" smtClean="0">
                <a:latin typeface="+mn-lt"/>
              </a:rPr>
              <a:t>Apartment Market: </a:t>
            </a:r>
            <a:r>
              <a:rPr lang="en-US" sz="1000" dirty="0" smtClean="0">
                <a:latin typeface="+mn-lt"/>
              </a:rPr>
              <a:t>The overall outlook for the apartment </a:t>
            </a:r>
          </a:p>
          <a:p>
            <a:pPr algn="just">
              <a:lnSpc>
                <a:spcPct val="114000"/>
              </a:lnSpc>
            </a:pPr>
            <a:r>
              <a:rPr lang="en-US" sz="1000" dirty="0" smtClean="0">
                <a:latin typeface="+mn-lt"/>
              </a:rPr>
              <a:t>sector appears to be positive, given the strong fundamentals, demand, and the relative availability of financing  for apartment investments. The growing pipeline of apartment development projects, the increase in  unit completions this year and over the next couple of years, and the potential for further increases in interest rates are some trends which may pose headwinds to the apartment sector.</a:t>
            </a:r>
          </a:p>
          <a:p>
            <a:pPr algn="just">
              <a:lnSpc>
                <a:spcPct val="114000"/>
              </a:lnSpc>
            </a:pPr>
            <a:endParaRPr lang="en-US" sz="1000" b="1" dirty="0" smtClean="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144" y="-20096"/>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Business Trends</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1800" b="0" i="0" u="none" strike="noStrike" kern="1200" cap="none" spc="0" normalizeH="0" baseline="0" noProof="0" dirty="0" smtClean="0">
                <a:ln>
                  <a:noFill/>
                </a:ln>
                <a:solidFill>
                  <a:srgbClr val="FFFFFF"/>
                </a:solidFill>
                <a:effectLst/>
                <a:uLnTx/>
                <a:uFillTx/>
                <a:latin typeface="Myriad Pro"/>
                <a:ea typeface="+mj-ea"/>
                <a:cs typeface="+mj-cs"/>
              </a:rPr>
              <a:t>K</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ey Market </a:t>
            </a:r>
            <a:r>
              <a:rPr lang="en-US" dirty="0" smtClean="0">
                <a:solidFill>
                  <a:schemeClr val="bg1"/>
                </a:solidFill>
                <a:latin typeface="Myriad Pro"/>
                <a:ea typeface="+mj-ea"/>
                <a:cs typeface="+mj-cs"/>
              </a:rPr>
              <a:t>Issues</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 in </a:t>
            </a:r>
            <a:r>
              <a:rPr lang="en-US" dirty="0" smtClean="0">
                <a:solidFill>
                  <a:schemeClr val="bg1"/>
                </a:solidFill>
                <a:latin typeface="Myriad Pro"/>
                <a:ea typeface="+mj-ea"/>
                <a:cs typeface="+mj-cs"/>
              </a:rPr>
              <a:t>Real Estate</a:t>
            </a:r>
            <a:endParaRPr kumimoji="0" lang="en-US" sz="1800" b="0" i="0" u="none" strike="noStrike" kern="1200" cap="none" spc="0" normalizeH="0" baseline="0" noProof="0" dirty="0" smtClean="0">
              <a:ln>
                <a:noFill/>
              </a:ln>
              <a:solidFill>
                <a:schemeClr val="bg1"/>
              </a:solidFill>
              <a:effectLst/>
              <a:uLnTx/>
              <a:uFillTx/>
              <a:latin typeface="Myriad Pro"/>
              <a:ea typeface="+mj-ea"/>
              <a:cs typeface="+mj-cs"/>
            </a:endParaRPr>
          </a:p>
        </p:txBody>
      </p:sp>
      <p:pic>
        <p:nvPicPr>
          <p:cNvPr id="156674" name="Picture 2"/>
          <p:cNvPicPr>
            <a:picLocks noChangeAspect="1" noChangeArrowheads="1"/>
          </p:cNvPicPr>
          <p:nvPr/>
        </p:nvPicPr>
        <p:blipFill>
          <a:blip r:embed="rId2" cstate="print"/>
          <a:srcRect/>
          <a:stretch>
            <a:fillRect/>
          </a:stretch>
        </p:blipFill>
        <p:spPr bwMode="auto">
          <a:xfrm>
            <a:off x="208504" y="1122904"/>
            <a:ext cx="3171825" cy="5644664"/>
          </a:xfrm>
          <a:prstGeom prst="rect">
            <a:avLst/>
          </a:prstGeom>
          <a:noFill/>
          <a:ln w="9525">
            <a:noFill/>
            <a:miter lim="800000"/>
            <a:headEnd/>
            <a:tailEnd/>
          </a:ln>
        </p:spPr>
      </p:pic>
      <p:sp>
        <p:nvSpPr>
          <p:cNvPr id="4" name="TextBox 3"/>
          <p:cNvSpPr txBox="1"/>
          <p:nvPr/>
        </p:nvSpPr>
        <p:spPr>
          <a:xfrm>
            <a:off x="198456" y="787960"/>
            <a:ext cx="31242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smtClean="0"/>
              <a:t>2014 Issues of Importance for Real Estate</a:t>
            </a:r>
            <a:endParaRPr lang="en-US" sz="1200" b="1" dirty="0"/>
          </a:p>
        </p:txBody>
      </p:sp>
      <p:pic>
        <p:nvPicPr>
          <p:cNvPr id="156675" name="Picture 3"/>
          <p:cNvPicPr>
            <a:picLocks noChangeAspect="1" noChangeArrowheads="1"/>
          </p:cNvPicPr>
          <p:nvPr/>
        </p:nvPicPr>
        <p:blipFill>
          <a:blip r:embed="rId3" cstate="print"/>
          <a:srcRect/>
          <a:stretch>
            <a:fillRect/>
          </a:stretch>
        </p:blipFill>
        <p:spPr bwMode="auto">
          <a:xfrm>
            <a:off x="5181600" y="1219200"/>
            <a:ext cx="3286125" cy="5598608"/>
          </a:xfrm>
          <a:prstGeom prst="rect">
            <a:avLst/>
          </a:prstGeom>
          <a:noFill/>
          <a:ln w="9525">
            <a:noFill/>
            <a:miter lim="800000"/>
            <a:headEnd/>
            <a:tailEnd/>
          </a:ln>
        </p:spPr>
      </p:pic>
      <p:sp>
        <p:nvSpPr>
          <p:cNvPr id="6" name="TextBox 5"/>
          <p:cNvSpPr txBox="1"/>
          <p:nvPr/>
        </p:nvSpPr>
        <p:spPr>
          <a:xfrm>
            <a:off x="5261984" y="757816"/>
            <a:ext cx="3124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smtClean="0"/>
              <a:t>Change in Availability of Capital for Real Estate in 2014</a:t>
            </a:r>
            <a:endParaRPr lang="en-US" sz="1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1279525" y="1"/>
            <a:ext cx="7467600" cy="630238"/>
          </a:xfrm>
        </p:spPr>
        <p:txBody>
          <a:bodyPr anchor="t"/>
          <a:lstStyle/>
          <a:p>
            <a:pPr eaLnBrk="1" hangingPunct="1"/>
            <a:r>
              <a:rPr lang="en-GB" sz="2000" b="1" dirty="0" smtClean="0">
                <a:latin typeface="Myriad Pro"/>
              </a:rPr>
              <a:t>Table of Content</a:t>
            </a:r>
            <a:endParaRPr sz="2000" b="1" dirty="0" smtClean="0">
              <a:latin typeface="Myriad Pro"/>
            </a:endParaRPr>
          </a:p>
        </p:txBody>
      </p:sp>
      <p:sp>
        <p:nvSpPr>
          <p:cNvPr id="79" name="Rectangle 78"/>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9" name="Rectangle 38"/>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30" name="Rectangle 37">
            <a:hlinkClick r:id="rId3" action="ppaction://hlinksldjump"/>
          </p:cNvPr>
          <p:cNvSpPr>
            <a:spLocks noChangeArrowheads="1"/>
          </p:cNvSpPr>
          <p:nvPr/>
        </p:nvSpPr>
        <p:spPr bwMode="auto">
          <a:xfrm>
            <a:off x="3200400" y="30480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Technology Trends</a:t>
            </a:r>
            <a:endParaRPr lang="en-US" sz="1600" b="1" kern="0" dirty="0">
              <a:solidFill>
                <a:srgbClr val="111111"/>
              </a:solidFill>
              <a:latin typeface="+mj-lt"/>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010400" cy="762000"/>
          </a:xfrm>
        </p:spPr>
        <p:txBody>
          <a:bodyPr/>
          <a:lstStyle/>
          <a:p>
            <a:pPr algn="l"/>
            <a:r>
              <a:rPr sz="2000" b="1" dirty="0" smtClean="0">
                <a:solidFill>
                  <a:srgbClr val="FFFFFF"/>
                </a:solidFill>
                <a:latin typeface="Myriad Pro"/>
              </a:rPr>
              <a:t>Global Professional Services Industry: IT Trends </a:t>
            </a:r>
            <a:br>
              <a:rPr sz="2000" b="1" dirty="0" smtClean="0">
                <a:solidFill>
                  <a:srgbClr val="FFFFFF"/>
                </a:solidFill>
                <a:latin typeface="Myriad Pro"/>
              </a:rPr>
            </a:br>
            <a:r>
              <a:rPr sz="1800" dirty="0" smtClean="0">
                <a:solidFill>
                  <a:srgbClr val="FFFFFF"/>
                </a:solidFill>
                <a:latin typeface="Myriad Pro"/>
              </a:rPr>
              <a:t>Hot IT Implementation </a:t>
            </a:r>
            <a:r>
              <a:rPr sz="1800" dirty="0" smtClean="0">
                <a:latin typeface="Myriad Pro"/>
              </a:rPr>
              <a:t>Trends in Accountancy Services</a:t>
            </a:r>
          </a:p>
        </p:txBody>
      </p:sp>
      <p:sp>
        <p:nvSpPr>
          <p:cNvPr id="12" name="Slide Number Placeholder 3"/>
          <p:cNvSpPr txBox="1">
            <a:spLocks/>
          </p:cNvSpPr>
          <p:nvPr/>
        </p:nvSpPr>
        <p:spPr>
          <a:xfrm>
            <a:off x="192024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Double Bracket 8"/>
          <p:cNvSpPr/>
          <p:nvPr/>
        </p:nvSpPr>
        <p:spPr>
          <a:xfrm>
            <a:off x="152400" y="838200"/>
            <a:ext cx="8808720" cy="76200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Improved productivity </a:t>
            </a:r>
          </a:p>
          <a:p>
            <a:r>
              <a:rPr lang="en-US" sz="1200" dirty="0" smtClean="0"/>
              <a:t>Investment in IT has been identified as a key driver of productivity improvement among public accounting firms. IT enables public accounting firms to automate their routine auditing tasks and improve work collaboration and communication within audit teams, which in turn may enhance their service delivery</a:t>
            </a:r>
            <a:endParaRPr lang="en-US" sz="1200" dirty="0"/>
          </a:p>
        </p:txBody>
      </p:sp>
      <p:sp>
        <p:nvSpPr>
          <p:cNvPr id="27" name="Double Bracket 26"/>
          <p:cNvSpPr/>
          <p:nvPr/>
        </p:nvSpPr>
        <p:spPr>
          <a:xfrm>
            <a:off x="152400" y="4038600"/>
            <a:ext cx="8808720" cy="1828800"/>
          </a:xfrm>
          <a:prstGeom prst="bracketPair">
            <a:avLst>
              <a:gd name="adj" fmla="val 9511"/>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Major Role of IT in Accounting</a:t>
            </a:r>
          </a:p>
          <a:p>
            <a:pPr marL="117475" indent="-117475">
              <a:buFont typeface="Arial" pitchFamily="34" charset="0"/>
              <a:buChar char="•"/>
            </a:pPr>
            <a:r>
              <a:rPr lang="en-US" sz="1200" dirty="0" smtClean="0"/>
              <a:t>To put information close to accountants .</a:t>
            </a:r>
          </a:p>
          <a:p>
            <a:pPr marL="117475" indent="-117475">
              <a:buFont typeface="Arial" pitchFamily="34" charset="0"/>
              <a:buChar char="•"/>
            </a:pPr>
            <a:r>
              <a:rPr lang="en-US" sz="1200" dirty="0" smtClean="0"/>
              <a:t>To improve the capacity of accounting research and extension specialists to organize , store , retrieve and accounting information exchange .</a:t>
            </a:r>
          </a:p>
          <a:p>
            <a:pPr marL="117475" indent="-117475">
              <a:buFont typeface="Arial" pitchFamily="34" charset="0"/>
              <a:buChar char="•"/>
            </a:pPr>
            <a:r>
              <a:rPr lang="en-US" sz="1200" dirty="0" smtClean="0"/>
              <a:t>To evolve mechanism of information sharing .</a:t>
            </a:r>
          </a:p>
          <a:p>
            <a:pPr marL="117475" indent="-117475">
              <a:buFont typeface="Arial" pitchFamily="34" charset="0"/>
              <a:buChar char="•"/>
            </a:pPr>
            <a:r>
              <a:rPr lang="en-US" sz="1200" dirty="0" smtClean="0"/>
              <a:t>To develop accounting database for easy access and data base decision making .</a:t>
            </a:r>
          </a:p>
          <a:p>
            <a:pPr marL="117475" indent="-117475">
              <a:buFont typeface="Arial" pitchFamily="34" charset="0"/>
              <a:buChar char="•"/>
            </a:pPr>
            <a:r>
              <a:rPr lang="en-US" sz="1200" dirty="0" smtClean="0"/>
              <a:t>Access to the storehouse of information is easy.</a:t>
            </a:r>
          </a:p>
          <a:p>
            <a:pPr marL="117475" indent="-117475">
              <a:buFont typeface="Arial" pitchFamily="34" charset="0"/>
              <a:buChar char="•"/>
            </a:pPr>
            <a:r>
              <a:rPr lang="en-US" sz="1200" dirty="0" smtClean="0"/>
              <a:t>accounting data will available universally .</a:t>
            </a:r>
          </a:p>
          <a:p>
            <a:pPr marL="117475" indent="-117475">
              <a:buFont typeface="Arial" pitchFamily="34" charset="0"/>
              <a:buChar char="•"/>
            </a:pPr>
            <a:r>
              <a:rPr lang="en-US" sz="1200" dirty="0" smtClean="0"/>
              <a:t>One accountant can deal with various companies through effective utilization of IT in accounting .</a:t>
            </a:r>
          </a:p>
        </p:txBody>
      </p:sp>
      <p:sp>
        <p:nvSpPr>
          <p:cNvPr id="17" name="Double Bracket 16"/>
          <p:cNvSpPr/>
          <p:nvPr/>
        </p:nvSpPr>
        <p:spPr>
          <a:xfrm>
            <a:off x="152400" y="1677496"/>
            <a:ext cx="8808720" cy="760904"/>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Improved Accuracy</a:t>
            </a:r>
          </a:p>
          <a:p>
            <a:r>
              <a:rPr lang="en-US" sz="1200" dirty="0" smtClean="0"/>
              <a:t>Accounting work is very detailed and accuracy in recording and reporting is greatly valued. Technology has had a positive effect in accounting applications because calculations done by a computer program experience very few errors.</a:t>
            </a:r>
            <a:endParaRPr lang="en-US" sz="1200" dirty="0"/>
          </a:p>
        </p:txBody>
      </p:sp>
      <p:sp>
        <p:nvSpPr>
          <p:cNvPr id="18" name="Double Bracket 17"/>
          <p:cNvSpPr/>
          <p:nvPr/>
        </p:nvSpPr>
        <p:spPr>
          <a:xfrm>
            <a:off x="152400" y="2499360"/>
            <a:ext cx="8808720" cy="62484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Data Mining Tools</a:t>
            </a:r>
          </a:p>
          <a:p>
            <a:r>
              <a:rPr lang="en-US" sz="1200" dirty="0" smtClean="0"/>
              <a:t>Data mining tools are critical within accounting firms, as they enable firms to respond immediately to changes in the economic and regulatory environment.</a:t>
            </a:r>
            <a:endParaRPr lang="en-US" sz="1200" dirty="0"/>
          </a:p>
        </p:txBody>
      </p:sp>
      <p:sp>
        <p:nvSpPr>
          <p:cNvPr id="19" name="Double Bracket 18"/>
          <p:cNvSpPr/>
          <p:nvPr/>
        </p:nvSpPr>
        <p:spPr>
          <a:xfrm>
            <a:off x="152400" y="3200400"/>
            <a:ext cx="8808720" cy="76200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Web-Based Alert Tools</a:t>
            </a:r>
          </a:p>
          <a:p>
            <a:r>
              <a:rPr lang="en-US" sz="1200" dirty="0" smtClean="0"/>
              <a:t>Web-based alert tools notify firms immediately when there are any regulatory changes. Most importantly, firms will be able to change the settings so that the filter will notify them only of changes that effect their specific practice areas.</a:t>
            </a:r>
            <a:endParaRPr lang="en-US" sz="1200" dirty="0"/>
          </a:p>
        </p:txBody>
      </p:sp>
      <p:sp>
        <p:nvSpPr>
          <p:cNvPr id="25" name="Slide Number Placeholder 3"/>
          <p:cNvSpPr txBox="1">
            <a:spLocks/>
          </p:cNvSpPr>
          <p:nvPr/>
        </p:nvSpPr>
        <p:spPr>
          <a:xfrm>
            <a:off x="6858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IT Trends </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Analytics</a:t>
            </a:r>
            <a:r>
              <a:rPr kumimoji="0" lang="en-US" sz="2000" b="1" i="0" u="none" strike="noStrike" kern="1200" cap="none" spc="0" normalizeH="0" noProof="0" dirty="0" smtClean="0">
                <a:ln>
                  <a:noFill/>
                </a:ln>
                <a:solidFill>
                  <a:srgbClr val="FFFFFF"/>
                </a:solidFill>
                <a:effectLst/>
                <a:uLnTx/>
                <a:uFillTx/>
                <a:latin typeface="Myriad Pro"/>
                <a:ea typeface="+mj-ea"/>
                <a:cs typeface="+mj-cs"/>
              </a:rPr>
              <a:t> </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in Accountancy Services</a:t>
            </a:r>
          </a:p>
        </p:txBody>
      </p:sp>
      <p:sp>
        <p:nvSpPr>
          <p:cNvPr id="3" name="Rectangle 2"/>
          <p:cNvSpPr/>
          <p:nvPr/>
        </p:nvSpPr>
        <p:spPr>
          <a:xfrm>
            <a:off x="152400" y="990600"/>
            <a:ext cx="87630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smtClean="0">
                <a:latin typeface="+mn-lt"/>
              </a:rPr>
              <a:t>Traditional tools and analytics may be inadequate for a holistic and progressive view of the market and the organization in real-time. CFOs need to move toward a more proactive use of information to drive business outcomes. They need to re-think their use of data and the investments they make in analytics. Smarter analytics and decision-making support from the right partner can propel the firm toward growth.</a:t>
            </a:r>
            <a:endParaRPr lang="en-US" sz="1200" b="1" dirty="0">
              <a:latin typeface="+mn-lt"/>
            </a:endParaRPr>
          </a:p>
        </p:txBody>
      </p:sp>
      <p:sp>
        <p:nvSpPr>
          <p:cNvPr id="4" name="Rectangle 3"/>
          <p:cNvSpPr/>
          <p:nvPr/>
        </p:nvSpPr>
        <p:spPr>
          <a:xfrm>
            <a:off x="1524000" y="2350472"/>
            <a:ext cx="73914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latin typeface="+mn-lt"/>
              </a:rPr>
              <a:t>Implementing advanced analytics solutions leads to positive business outcomes such as the following:</a:t>
            </a:r>
          </a:p>
          <a:p>
            <a:r>
              <a:rPr lang="en-US" sz="1200" b="1" dirty="0" smtClean="0">
                <a:latin typeface="+mn-lt"/>
              </a:rPr>
              <a:t>Revenue assurance:</a:t>
            </a:r>
            <a:r>
              <a:rPr lang="en-US" sz="1200" dirty="0" smtClean="0">
                <a:latin typeface="+mn-lt"/>
              </a:rPr>
              <a:t> Assure revenue by reducing billing leakage and predicting credit risk.</a:t>
            </a:r>
          </a:p>
          <a:p>
            <a:r>
              <a:rPr lang="en-US" sz="1200" b="1" dirty="0" smtClean="0">
                <a:latin typeface="+mn-lt"/>
              </a:rPr>
              <a:t>Increased revenue:</a:t>
            </a:r>
            <a:r>
              <a:rPr lang="en-US" sz="1200" dirty="0" smtClean="0">
                <a:latin typeface="+mn-lt"/>
              </a:rPr>
              <a:t> Realize hidden revenue, identify opportunities, increase cross or up-selling and diversify product streams.</a:t>
            </a:r>
          </a:p>
          <a:p>
            <a:r>
              <a:rPr lang="en-US" sz="1200" b="1" dirty="0" smtClean="0">
                <a:latin typeface="+mn-lt"/>
              </a:rPr>
              <a:t>Improved operating margins and expenses:</a:t>
            </a:r>
            <a:r>
              <a:rPr lang="en-US" sz="1200" dirty="0" smtClean="0">
                <a:latin typeface="+mn-lt"/>
              </a:rPr>
              <a:t> Identify and eliminate bottlenecks, improve efficiencies, minimize waste and ensure contract compliance.</a:t>
            </a:r>
          </a:p>
          <a:p>
            <a:r>
              <a:rPr lang="en-US" sz="1200" b="1" dirty="0" smtClean="0">
                <a:latin typeface="+mn-lt"/>
              </a:rPr>
              <a:t>Improved working capital:</a:t>
            </a:r>
            <a:r>
              <a:rPr lang="en-US" sz="1200" dirty="0" smtClean="0">
                <a:latin typeface="+mn-lt"/>
              </a:rPr>
              <a:t> Optimize inventory and logistics for better cash flow.</a:t>
            </a:r>
          </a:p>
          <a:p>
            <a:r>
              <a:rPr lang="en-US" sz="1200" b="1" dirty="0" smtClean="0">
                <a:latin typeface="+mn-lt"/>
              </a:rPr>
              <a:t>Improved financial control and agility:</a:t>
            </a:r>
            <a:r>
              <a:rPr lang="en-US" sz="1200" dirty="0" smtClean="0">
                <a:latin typeface="+mn-lt"/>
              </a:rPr>
              <a:t> Reduce financial risk, enhance statement quality and regulatory compliance performance, make decisions quickly and adapt faster to market changes.</a:t>
            </a:r>
            <a:endParaRPr lang="en-US" sz="1200" dirty="0">
              <a:latin typeface="+mn-lt"/>
            </a:endParaRPr>
          </a:p>
        </p:txBody>
      </p:sp>
      <p:sp>
        <p:nvSpPr>
          <p:cNvPr id="5" name="Down Arrow 4"/>
          <p:cNvSpPr/>
          <p:nvPr/>
        </p:nvSpPr>
        <p:spPr>
          <a:xfrm>
            <a:off x="3733800" y="1873176"/>
            <a:ext cx="484632" cy="412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728" y="3048000"/>
            <a:ext cx="1371600" cy="307777"/>
          </a:xfrm>
          <a:prstGeom prst="rect">
            <a:avLst/>
          </a:prstGeom>
          <a:noFill/>
        </p:spPr>
        <p:txBody>
          <a:bodyPr wrap="square" rtlCol="0">
            <a:spAutoFit/>
          </a:bodyPr>
          <a:lstStyle/>
          <a:p>
            <a:pPr algn="ctr"/>
            <a:r>
              <a:rPr lang="en-US" sz="1400" b="1" dirty="0" smtClean="0">
                <a:latin typeface="+mn-lt"/>
              </a:rPr>
              <a:t>Benefits</a:t>
            </a:r>
            <a:endParaRPr lang="en-US" sz="1400" b="1" dirty="0">
              <a:latin typeface="+mn-lt"/>
            </a:endParaRPr>
          </a:p>
        </p:txBody>
      </p:sp>
      <p:sp>
        <p:nvSpPr>
          <p:cNvPr id="7" name="TextBox 6"/>
          <p:cNvSpPr txBox="1"/>
          <p:nvPr/>
        </p:nvSpPr>
        <p:spPr>
          <a:xfrm>
            <a:off x="87928" y="5181600"/>
            <a:ext cx="1371600" cy="523220"/>
          </a:xfrm>
          <a:prstGeom prst="rect">
            <a:avLst/>
          </a:prstGeom>
          <a:noFill/>
        </p:spPr>
        <p:txBody>
          <a:bodyPr wrap="square" rtlCol="0">
            <a:spAutoFit/>
          </a:bodyPr>
          <a:lstStyle/>
          <a:p>
            <a:pPr algn="ctr"/>
            <a:r>
              <a:rPr lang="en-US" sz="1400" b="1" dirty="0" smtClean="0">
                <a:latin typeface="+mn-lt"/>
              </a:rPr>
              <a:t>Organizational perspective</a:t>
            </a:r>
            <a:endParaRPr lang="en-US" sz="1400" b="1" dirty="0">
              <a:latin typeface="+mn-lt"/>
            </a:endParaRPr>
          </a:p>
        </p:txBody>
      </p:sp>
      <p:sp>
        <p:nvSpPr>
          <p:cNvPr id="8" name="Rectangle 7"/>
          <p:cNvSpPr/>
          <p:nvPr/>
        </p:nvSpPr>
        <p:spPr>
          <a:xfrm>
            <a:off x="1539912" y="4638152"/>
            <a:ext cx="73914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1200" dirty="0" smtClean="0"/>
              <a:t>Better analytics provide CFOs with insights into their business and enable them to take data-driven decisions to stay ahead of the competition. Analyzing the business environment accurately and taking strategic and timely decisions are essential to unlocking an organization’s growth potential and becoming a market leader.</a:t>
            </a:r>
          </a:p>
          <a:p>
            <a:pPr>
              <a:buFont typeface="Arial" pitchFamily="34" charset="0"/>
              <a:buChar char="•"/>
            </a:pPr>
            <a:r>
              <a:rPr lang="en-US" sz="1200" dirty="0" smtClean="0"/>
              <a:t>CFOs need visibility and transparency across the entire organization to highlight improvement opportunities and meet business objectives. They also need to meet the challenges of the current market and regulatory environments. The investment they make in analytics assumes greater importance in this scenario. </a:t>
            </a:r>
          </a:p>
          <a:p>
            <a:pPr>
              <a:buFont typeface="Arial" pitchFamily="34" charset="0"/>
              <a:buChar char="•"/>
            </a:pPr>
            <a:r>
              <a:rPr lang="en-US" sz="1200" dirty="0" smtClean="0"/>
              <a:t>CFOs have the choice of building an in-house analytics team or partnering with a capable business process service provider. Such partnering allows businesses to focus on core activities with the assurance that an important activity that supports business decision-making is being well-executed.</a:t>
            </a:r>
            <a:endParaRPr lang="en-US" sz="1200" dirty="0">
              <a:latin typeface="+mn-lt"/>
            </a:endParaRPr>
          </a:p>
        </p:txBody>
      </p:sp>
      <p:sp>
        <p:nvSpPr>
          <p:cNvPr id="9" name="Down Arrow 8"/>
          <p:cNvSpPr/>
          <p:nvPr/>
        </p:nvSpPr>
        <p:spPr>
          <a:xfrm>
            <a:off x="3782568" y="4159176"/>
            <a:ext cx="484632" cy="412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7010400" cy="762000"/>
          </a:xfrm>
        </p:spPr>
        <p:txBody>
          <a:bodyPr/>
          <a:lstStyle/>
          <a:p>
            <a:pPr algn="l"/>
            <a:r>
              <a:rPr sz="2000" b="1" dirty="0" smtClean="0">
                <a:solidFill>
                  <a:srgbClr val="FFFFFF"/>
                </a:solidFill>
                <a:latin typeface="Myriad Pro"/>
              </a:rPr>
              <a:t>Global Professional Services Industry: IT Trends </a:t>
            </a:r>
            <a:br>
              <a:rPr sz="2000" b="1" dirty="0" smtClean="0">
                <a:solidFill>
                  <a:srgbClr val="FFFFFF"/>
                </a:solidFill>
                <a:latin typeface="Myriad Pro"/>
              </a:rPr>
            </a:br>
            <a:r>
              <a:rPr sz="1800" dirty="0" smtClean="0">
                <a:solidFill>
                  <a:srgbClr val="FFFFFF"/>
                </a:solidFill>
                <a:latin typeface="Myriad Pro"/>
              </a:rPr>
              <a:t>Hot IT Implementation </a:t>
            </a:r>
            <a:r>
              <a:rPr sz="1800" dirty="0" smtClean="0">
                <a:latin typeface="Myriad Pro"/>
              </a:rPr>
              <a:t>Trends in Legal Services</a:t>
            </a:r>
          </a:p>
        </p:txBody>
      </p:sp>
      <p:sp>
        <p:nvSpPr>
          <p:cNvPr id="6" name="Rectangle 8"/>
          <p:cNvSpPr>
            <a:spLocks noChangeArrowheads="1"/>
          </p:cNvSpPr>
          <p:nvPr/>
        </p:nvSpPr>
        <p:spPr bwMode="auto">
          <a:xfrm>
            <a:off x="152400" y="762000"/>
            <a:ext cx="3200400" cy="374871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pPr>
            <a:r>
              <a:rPr lang="en-US" sz="1100" b="1" dirty="0" smtClean="0">
                <a:latin typeface="+mj-lt"/>
              </a:rPr>
              <a:t>Critical Drivers of IT Adoption in Legal Services:</a:t>
            </a:r>
          </a:p>
          <a:p>
            <a:pPr algn="just">
              <a:lnSpc>
                <a:spcPct val="120000"/>
              </a:lnSpc>
              <a:buFont typeface="Wingdings" pitchFamily="2" charset="2"/>
              <a:buChar char="Ø"/>
            </a:pPr>
            <a:r>
              <a:rPr lang="en-US" sz="1100" dirty="0" smtClean="0">
                <a:latin typeface="+mj-lt"/>
              </a:rPr>
              <a:t> </a:t>
            </a:r>
            <a:r>
              <a:rPr lang="en-US" sz="1100" b="1" dirty="0" smtClean="0">
                <a:latin typeface="+mj-lt"/>
              </a:rPr>
              <a:t>Recession: </a:t>
            </a:r>
            <a:r>
              <a:rPr lang="en-US" sz="1100" dirty="0" smtClean="0">
                <a:latin typeface="+mj-lt"/>
              </a:rPr>
              <a:t>Many law firms have thrived during downturn due to their particular practice areas of functioning, while others suffered heavily. </a:t>
            </a:r>
          </a:p>
          <a:p>
            <a:pPr algn="just">
              <a:lnSpc>
                <a:spcPct val="120000"/>
              </a:lnSpc>
              <a:buFont typeface="Wingdings" pitchFamily="2" charset="2"/>
              <a:buChar char="Ø"/>
            </a:pPr>
            <a:r>
              <a:rPr lang="en-US" sz="1100" b="1" dirty="0" smtClean="0">
                <a:latin typeface="+mj-lt"/>
              </a:rPr>
              <a:t>Technology-led commoditization of legal services.</a:t>
            </a:r>
            <a:r>
              <a:rPr lang="en-US" sz="1100" dirty="0" smtClean="0">
                <a:latin typeface="+mj-lt"/>
              </a:rPr>
              <a:t> The ability to assemble ever more sophisticated legal documents automatically means that many of legal sector’s traditional revenue sources are under constant price pressure. </a:t>
            </a:r>
          </a:p>
          <a:p>
            <a:pPr algn="just">
              <a:lnSpc>
                <a:spcPct val="120000"/>
              </a:lnSpc>
              <a:buFont typeface="Wingdings" pitchFamily="2" charset="2"/>
              <a:buChar char="Ø"/>
            </a:pPr>
            <a:r>
              <a:rPr lang="en-US" sz="1100" b="1" dirty="0" smtClean="0">
                <a:latin typeface="+mj-lt"/>
              </a:rPr>
              <a:t> Increasing use of fixed fees</a:t>
            </a:r>
            <a:r>
              <a:rPr lang="en-US" sz="1100" dirty="0" smtClean="0">
                <a:latin typeface="+mj-lt"/>
              </a:rPr>
              <a:t> for certain categories of legal work. Once a fee is fixed, the firm’s profit depends on its ability to provide services cost effectively. </a:t>
            </a:r>
          </a:p>
          <a:p>
            <a:pPr algn="just">
              <a:lnSpc>
                <a:spcPct val="120000"/>
              </a:lnSpc>
              <a:buFont typeface="Wingdings" pitchFamily="2" charset="2"/>
              <a:buChar char="Ø"/>
            </a:pPr>
            <a:r>
              <a:rPr lang="en-US" sz="1100" dirty="0" smtClean="0">
                <a:latin typeface="+mj-lt"/>
              </a:rPr>
              <a:t> </a:t>
            </a:r>
            <a:r>
              <a:rPr lang="en-US" sz="1100" b="1" dirty="0" smtClean="0">
                <a:latin typeface="+mj-lt"/>
              </a:rPr>
              <a:t>Growing technological sophistication of clients. </a:t>
            </a:r>
            <a:r>
              <a:rPr lang="en-US" sz="1100" dirty="0" smtClean="0">
                <a:latin typeface="+mj-lt"/>
              </a:rPr>
              <a:t>Not only are they increasingly concerned with the way in which their information is handled by their law firms, clients are also demanding instant access to both documents and lawyers. </a:t>
            </a:r>
          </a:p>
        </p:txBody>
      </p:sp>
      <p:sp>
        <p:nvSpPr>
          <p:cNvPr id="12"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Rectangle 12"/>
          <p:cNvSpPr/>
          <p:nvPr/>
        </p:nvSpPr>
        <p:spPr>
          <a:xfrm>
            <a:off x="76200" y="5029200"/>
            <a:ext cx="8915400" cy="1066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lnSpc>
                <a:spcPct val="110000"/>
              </a:lnSpc>
              <a:buFont typeface="Arial" pitchFamily="34" charset="0"/>
              <a:buChar char="•"/>
            </a:pPr>
            <a:r>
              <a:rPr lang="en-US" sz="1100" dirty="0" smtClean="0">
                <a:solidFill>
                  <a:schemeClr val="tx1"/>
                </a:solidFill>
              </a:rPr>
              <a:t> Competition, commoditization and client sophistication are forcing law firms to pursue technology-driven efficiencies.</a:t>
            </a:r>
          </a:p>
          <a:p>
            <a:pPr algn="just">
              <a:lnSpc>
                <a:spcPct val="110000"/>
              </a:lnSpc>
              <a:buFont typeface="Arial" pitchFamily="34" charset="0"/>
              <a:buChar char="•"/>
            </a:pPr>
            <a:r>
              <a:rPr lang="en-US" sz="1100" dirty="0" smtClean="0">
                <a:solidFill>
                  <a:schemeClr val="tx1"/>
                </a:solidFill>
              </a:rPr>
              <a:t> The legal software sector has not seen the same supplier consolidation that has defined the mainstream enterprise applications business in the past ten years, which means that vendors and their products are still arranged in functional silos. This in turn means that law firms’ information assets are often similarly siloed.</a:t>
            </a:r>
          </a:p>
          <a:p>
            <a:pPr algn="just">
              <a:lnSpc>
                <a:spcPct val="110000"/>
              </a:lnSpc>
              <a:buFont typeface="Arial" pitchFamily="34" charset="0"/>
              <a:buChar char="•"/>
            </a:pPr>
            <a:endParaRPr lang="en-US" sz="1100" dirty="0">
              <a:solidFill>
                <a:schemeClr val="tx1"/>
              </a:solidFill>
            </a:endParaRPr>
          </a:p>
        </p:txBody>
      </p:sp>
      <p:sp>
        <p:nvSpPr>
          <p:cNvPr id="9" name="Double Bracket 8"/>
          <p:cNvSpPr/>
          <p:nvPr/>
        </p:nvSpPr>
        <p:spPr>
          <a:xfrm>
            <a:off x="3733800" y="762000"/>
            <a:ext cx="5074920" cy="1280160"/>
          </a:xfrm>
          <a:prstGeom prst="bracketPair">
            <a:avLst>
              <a:gd name="adj" fmla="val 12412"/>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100" b="1" dirty="0" smtClean="0"/>
              <a:t>Big Data</a:t>
            </a:r>
          </a:p>
          <a:p>
            <a:pPr algn="just"/>
            <a:r>
              <a:rPr lang="en-US" sz="1100" dirty="0" smtClean="0"/>
              <a:t>The industry is full of transaction-based processes — from service of process to trademark filings to legal billing invoices. There are opportunities for the legal industry to responsibly leverage the data that is a by-product of these transactions to improve decision making and streamline operations. </a:t>
            </a:r>
            <a:endParaRPr lang="en-US" sz="1100" dirty="0"/>
          </a:p>
        </p:txBody>
      </p:sp>
      <p:sp>
        <p:nvSpPr>
          <p:cNvPr id="10" name="Double Bracket 9"/>
          <p:cNvSpPr/>
          <p:nvPr/>
        </p:nvSpPr>
        <p:spPr>
          <a:xfrm>
            <a:off x="3733800" y="2133600"/>
            <a:ext cx="5074920" cy="1280160"/>
          </a:xfrm>
          <a:prstGeom prst="bracketPair">
            <a:avLst>
              <a:gd name="adj" fmla="val 12412"/>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100" b="1" dirty="0" smtClean="0"/>
              <a:t>Social Media</a:t>
            </a:r>
          </a:p>
          <a:p>
            <a:pPr algn="just"/>
            <a:r>
              <a:rPr lang="en-US" sz="1100" dirty="0" smtClean="0"/>
              <a:t>Leaders at several top 100 firms are for the first time hiring full-time social media specialists to manage firms’ LinkedIn, YouTube and Twitter accounts, and many more are making a concerted effort to prioritize social media outreach in marketing campaigns. Now firms are learning to sell themselves in more indirect ways — such as urging attorneys to blog about new regulations or court cases they’re not personally involved in</a:t>
            </a:r>
            <a:endParaRPr lang="en-US" sz="1100" dirty="0"/>
          </a:p>
        </p:txBody>
      </p:sp>
      <p:sp>
        <p:nvSpPr>
          <p:cNvPr id="14" name="Double Bracket 13"/>
          <p:cNvSpPr/>
          <p:nvPr/>
        </p:nvSpPr>
        <p:spPr>
          <a:xfrm>
            <a:off x="3733800" y="3596640"/>
            <a:ext cx="5074920" cy="1280160"/>
          </a:xfrm>
          <a:prstGeom prst="bracketPair">
            <a:avLst>
              <a:gd name="adj" fmla="val 12412"/>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100" b="1" dirty="0" smtClean="0"/>
              <a:t>Mobile Apps</a:t>
            </a:r>
          </a:p>
          <a:p>
            <a:pPr algn="just"/>
            <a:r>
              <a:rPr lang="en-US" sz="1100" dirty="0" smtClean="0"/>
              <a:t>Mobile apps and devices are quickly becoming the life blood of law firms. Firms want to give their lawyers the tools they need to do their jobs most effectively and productively. </a:t>
            </a:r>
            <a:endParaRPr lang="en-US" sz="11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IT Trends </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Cloud</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 in Law firms</a:t>
            </a:r>
            <a:endParaRPr kumimoji="0" lang="en-US" sz="18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ectangle 2"/>
          <p:cNvSpPr/>
          <p:nvPr/>
        </p:nvSpPr>
        <p:spPr>
          <a:xfrm>
            <a:off x="152400" y="762000"/>
            <a:ext cx="8839200"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latin typeface="+mn-lt"/>
              </a:rPr>
              <a:t>For the legal fraternity, reduced risk is benefit compelling the drive towards the cloud. Disaster Recovery (DR) and business continuity solutions, which reduce risk by ensuring that mission-critical data is safeguarded, are essential for any data-driven environment. Cloud can now be more easily implemented, which is particularly appealing to law firms and legal departments where IT resources and budget are limited. Effective collaboration, enabled by cloud solutions that allow for sharing and co-authoring of files, can also improve attorney productivity and client service.</a:t>
            </a:r>
            <a:endParaRPr lang="en-US" sz="1100" b="1" dirty="0">
              <a:latin typeface="+mn-lt"/>
            </a:endParaRPr>
          </a:p>
        </p:txBody>
      </p:sp>
      <p:sp>
        <p:nvSpPr>
          <p:cNvPr id="4" name="Rectangle 3"/>
          <p:cNvSpPr/>
          <p:nvPr/>
        </p:nvSpPr>
        <p:spPr>
          <a:xfrm>
            <a:off x="152400" y="2735759"/>
            <a:ext cx="8839200"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t>Connectivity is the first critical point, since the availability of the cloud depends on connection to the cloud data centre. Using the services of a cloud provider with replicated data centers in different geographical areas can help to mitigate this risk, since the distance between an organization's gateway and the cloud provider can affect bandwidth latency. In addition, cloud providers that offer incremental service updates and data backup can help to reduce the amount of data that needs to be synchronized with the cloud.</a:t>
            </a:r>
            <a:endParaRPr lang="en-US" sz="1100" dirty="0">
              <a:latin typeface="+mn-lt"/>
            </a:endParaRPr>
          </a:p>
        </p:txBody>
      </p:sp>
      <p:sp>
        <p:nvSpPr>
          <p:cNvPr id="5" name="Rectangle 4"/>
          <p:cNvSpPr/>
          <p:nvPr/>
        </p:nvSpPr>
        <p:spPr>
          <a:xfrm>
            <a:off x="152400" y="4191000"/>
            <a:ext cx="88392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t> Cloud solutions for the legal industry need to integrate business process, workflow and security to mitigate this risk and safeguard access, data security and integrity.</a:t>
            </a:r>
            <a:endParaRPr lang="en-US" sz="1100" dirty="0">
              <a:latin typeface="+mn-lt"/>
            </a:endParaRPr>
          </a:p>
        </p:txBody>
      </p:sp>
      <p:sp>
        <p:nvSpPr>
          <p:cNvPr id="6" name="Rectangle 5"/>
          <p:cNvSpPr/>
          <p:nvPr/>
        </p:nvSpPr>
        <p:spPr>
          <a:xfrm>
            <a:off x="152400" y="5105400"/>
            <a:ext cx="8839200"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t>Data privacy regulations and the implications of the legal domains in which cloud content is stored also need to be considered. For example, many countries do not permit certain types of data, such as personal information, to be stored outside of the country. Even support functions such as system administrator access to data may not be permitted outside the country. This can complicate the cloud environment as many cloud data centers reside in the United States and Europe. Cloud providers need to offer mitigation strategies to address these concerns, and both the provider and the client need to be responsible for ensuring that data is properly safeguarded and processed.</a:t>
            </a:r>
            <a:endParaRPr lang="en-US" sz="1100" dirty="0">
              <a:latin typeface="+mn-lt"/>
            </a:endParaRPr>
          </a:p>
        </p:txBody>
      </p:sp>
      <p:sp>
        <p:nvSpPr>
          <p:cNvPr id="7" name="TextBox 6"/>
          <p:cNvSpPr txBox="1"/>
          <p:nvPr/>
        </p:nvSpPr>
        <p:spPr>
          <a:xfrm>
            <a:off x="152400" y="2133600"/>
            <a:ext cx="5181600" cy="307777"/>
          </a:xfrm>
          <a:prstGeom prst="rect">
            <a:avLst/>
          </a:prstGeom>
          <a:noFill/>
        </p:spPr>
        <p:txBody>
          <a:bodyPr wrap="square" rtlCol="0">
            <a:spAutoFit/>
          </a:bodyPr>
          <a:lstStyle/>
          <a:p>
            <a:r>
              <a:rPr lang="en-US" sz="1400" b="1" dirty="0" smtClean="0">
                <a:latin typeface="+mj-lt"/>
              </a:rPr>
              <a:t>Key IT issues of legal services industry: </a:t>
            </a:r>
            <a:endParaRPr lang="en-US" sz="1400" b="1"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3" cstate="print"/>
          <a:srcRect/>
          <a:stretch>
            <a:fillRect/>
          </a:stretch>
        </p:blipFill>
        <p:spPr bwMode="auto">
          <a:xfrm>
            <a:off x="228600" y="1066800"/>
            <a:ext cx="1457324" cy="978641"/>
          </a:xfrm>
          <a:prstGeom prst="rect">
            <a:avLst/>
          </a:prstGeom>
          <a:noFill/>
          <a:ln w="9525">
            <a:noFill/>
            <a:miter lim="800000"/>
            <a:headEnd/>
            <a:tailEnd/>
          </a:ln>
          <a:effectLst/>
        </p:spPr>
      </p:pic>
      <p:sp>
        <p:nvSpPr>
          <p:cNvPr id="5" name="Title 1"/>
          <p:cNvSpPr>
            <a:spLocks noGrp="1"/>
          </p:cNvSpPr>
          <p:nvPr>
            <p:ph type="title"/>
          </p:nvPr>
        </p:nvSpPr>
        <p:spPr>
          <a:xfrm>
            <a:off x="1219200" y="0"/>
            <a:ext cx="7010400" cy="762000"/>
          </a:xfrm>
        </p:spPr>
        <p:txBody>
          <a:bodyPr/>
          <a:lstStyle/>
          <a:p>
            <a:pPr algn="l"/>
            <a:r>
              <a:rPr sz="2000" b="1" dirty="0" smtClean="0">
                <a:solidFill>
                  <a:srgbClr val="FFFFFF"/>
                </a:solidFill>
                <a:latin typeface="Myriad Pro"/>
              </a:rPr>
              <a:t>Global Professional Services Industry: IT Trends </a:t>
            </a:r>
            <a:br>
              <a:rPr sz="2000" b="1" dirty="0" smtClean="0">
                <a:solidFill>
                  <a:srgbClr val="FFFFFF"/>
                </a:solidFill>
                <a:latin typeface="Myriad Pro"/>
              </a:rPr>
            </a:br>
            <a:r>
              <a:rPr sz="1800" dirty="0" smtClean="0">
                <a:solidFill>
                  <a:srgbClr val="FFFFFF"/>
                </a:solidFill>
                <a:latin typeface="Myriad Pro"/>
              </a:rPr>
              <a:t>Hot IT Implementation </a:t>
            </a:r>
            <a:r>
              <a:rPr sz="1800" dirty="0" smtClean="0">
                <a:latin typeface="Myriad Pro"/>
              </a:rPr>
              <a:t>Trends in Legal Services</a:t>
            </a:r>
          </a:p>
        </p:txBody>
      </p:sp>
      <p:sp>
        <p:nvSpPr>
          <p:cNvPr id="12"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Double Bracket 8"/>
          <p:cNvSpPr/>
          <p:nvPr/>
        </p:nvSpPr>
        <p:spPr>
          <a:xfrm>
            <a:off x="1798320" y="896568"/>
            <a:ext cx="7040880" cy="118872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Collaboration platforms will become social and be based around people rather than documents</a:t>
            </a:r>
          </a:p>
          <a:p>
            <a:pPr marL="117475" indent="-117475">
              <a:buFont typeface="Arial" pitchFamily="34" charset="0"/>
              <a:buChar char="•"/>
            </a:pPr>
            <a:r>
              <a:rPr lang="en-US" sz="1200" dirty="0" smtClean="0"/>
              <a:t>Web 2.0 features will shift the emphasis from documents collaboration to facilitating interactions with people.  These platforms will make it easier for people to connect based on expertise and areas of interest as well as availability</a:t>
            </a:r>
          </a:p>
          <a:p>
            <a:pPr marL="117475" indent="-117475">
              <a:buFont typeface="Arial" pitchFamily="34" charset="0"/>
              <a:buChar char="•"/>
            </a:pPr>
            <a:r>
              <a:rPr lang="en-US" sz="1200" dirty="0" smtClean="0"/>
              <a:t>This technology will build social networks that will help the organization to be more agile and responsive to business changes</a:t>
            </a:r>
            <a:endParaRPr lang="en-US" sz="1200" dirty="0"/>
          </a:p>
        </p:txBody>
      </p:sp>
      <p:sp>
        <p:nvSpPr>
          <p:cNvPr id="27" name="Double Bracket 26"/>
          <p:cNvSpPr/>
          <p:nvPr/>
        </p:nvSpPr>
        <p:spPr>
          <a:xfrm>
            <a:off x="1798320" y="2268168"/>
            <a:ext cx="7040880" cy="118872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Client facing systems and tools will become integrated with internal systems and tools </a:t>
            </a:r>
          </a:p>
          <a:p>
            <a:pPr marL="117475" indent="-117475">
              <a:buFont typeface="Arial" pitchFamily="34" charset="0"/>
              <a:buChar char="•"/>
            </a:pPr>
            <a:r>
              <a:rPr lang="en-US" sz="1200" dirty="0" smtClean="0"/>
              <a:t>Information and content that is shared with external parties will be integrated with systems that are used internally.</a:t>
            </a:r>
          </a:p>
          <a:p>
            <a:pPr marL="117475" indent="-117475">
              <a:buFont typeface="Arial" pitchFamily="34" charset="0"/>
              <a:buChar char="•"/>
            </a:pPr>
            <a:r>
              <a:rPr lang="en-US" sz="1200" dirty="0" smtClean="0"/>
              <a:t>This capability will allow us to manage end to end legal and business processes in a streamlined and efficient manner</a:t>
            </a:r>
          </a:p>
        </p:txBody>
      </p:sp>
      <p:sp>
        <p:nvSpPr>
          <p:cNvPr id="28" name="Double Bracket 27"/>
          <p:cNvSpPr/>
          <p:nvPr/>
        </p:nvSpPr>
        <p:spPr>
          <a:xfrm>
            <a:off x="1798320" y="3660520"/>
            <a:ext cx="7040880" cy="118872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Applications and business processes will go mobile</a:t>
            </a:r>
          </a:p>
          <a:p>
            <a:pPr marL="117475" indent="-117475">
              <a:buFont typeface="Arial" pitchFamily="34" charset="0"/>
              <a:buChar char="•"/>
            </a:pPr>
            <a:r>
              <a:rPr lang="en-US" sz="1200" dirty="0" smtClean="0"/>
              <a:t>More powerful devices and faster networks will enable more applications content, features and process to be delivered to multiple devices including home machines, smart-phones, and tablets.</a:t>
            </a:r>
          </a:p>
          <a:p>
            <a:pPr marL="117475" indent="-117475">
              <a:buFont typeface="Arial" pitchFamily="34" charset="0"/>
              <a:buChar char="•"/>
            </a:pPr>
            <a:r>
              <a:rPr lang="en-US" sz="1200" dirty="0" smtClean="0"/>
              <a:t>This capability will empower fee earners to be more mobile, use appropriate devices for particular purposes and will support more geographic flexibility for the firm</a:t>
            </a:r>
          </a:p>
        </p:txBody>
      </p:sp>
      <p:sp>
        <p:nvSpPr>
          <p:cNvPr id="29" name="Double Bracket 28"/>
          <p:cNvSpPr/>
          <p:nvPr/>
        </p:nvSpPr>
        <p:spPr>
          <a:xfrm>
            <a:off x="1798320" y="5059680"/>
            <a:ext cx="7040880" cy="1188720"/>
          </a:xfrm>
          <a:prstGeom prst="bracketPair">
            <a:avLst>
              <a:gd name="adj" fmla="val 12412"/>
            </a:avLst>
          </a:prstGeom>
          <a:solidFill>
            <a:srgbClr val="FDF7D4"/>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smtClean="0"/>
              <a:t>Tools and techniques will emerge to model and manage legal processes</a:t>
            </a:r>
            <a:endParaRPr lang="en-US" sz="1200" dirty="0" smtClean="0"/>
          </a:p>
          <a:p>
            <a:pPr marL="117475" indent="-117475">
              <a:buFont typeface="Arial" pitchFamily="34" charset="0"/>
              <a:buChar char="•"/>
            </a:pPr>
            <a:r>
              <a:rPr lang="en-US" sz="1200" dirty="0" smtClean="0"/>
              <a:t>  These tools will enable legal experts to build models</a:t>
            </a:r>
          </a:p>
          <a:p>
            <a:pPr marL="117475" indent="-117475">
              <a:buFont typeface="Arial" pitchFamily="34" charset="0"/>
              <a:buChar char="•"/>
            </a:pPr>
            <a:r>
              <a:rPr lang="en-US" sz="1200" dirty="0" smtClean="0"/>
              <a:t>These tools will be critical to allow the effective disaggregation of legal processes which is vital to facilitate effective sourcing planning and decision making for legal work</a:t>
            </a:r>
          </a:p>
        </p:txBody>
      </p:sp>
      <p:sp>
        <p:nvSpPr>
          <p:cNvPr id="32" name="Double Bracket 31"/>
          <p:cNvSpPr/>
          <p:nvPr/>
        </p:nvSpPr>
        <p:spPr>
          <a:xfrm>
            <a:off x="152400" y="914400"/>
            <a:ext cx="1524000" cy="1188720"/>
          </a:xfrm>
          <a:prstGeom prst="bracketPair">
            <a:avLst>
              <a:gd name="adj" fmla="val 12412"/>
            </a:avLst>
          </a:prstGeom>
          <a:no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sz="1200" dirty="0"/>
          </a:p>
        </p:txBody>
      </p:sp>
      <p:sp>
        <p:nvSpPr>
          <p:cNvPr id="33" name="Double Bracket 32"/>
          <p:cNvSpPr/>
          <p:nvPr/>
        </p:nvSpPr>
        <p:spPr>
          <a:xfrm>
            <a:off x="152400" y="2286000"/>
            <a:ext cx="1524000" cy="1188720"/>
          </a:xfrm>
          <a:prstGeom prst="bracketPair">
            <a:avLst>
              <a:gd name="adj" fmla="val 12412"/>
            </a:avLst>
          </a:prstGeom>
          <a:no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sz="1200" dirty="0" smtClean="0"/>
          </a:p>
        </p:txBody>
      </p:sp>
      <p:sp>
        <p:nvSpPr>
          <p:cNvPr id="34" name="Double Bracket 33"/>
          <p:cNvSpPr/>
          <p:nvPr/>
        </p:nvSpPr>
        <p:spPr>
          <a:xfrm>
            <a:off x="152400" y="3678352"/>
            <a:ext cx="1524000" cy="1188720"/>
          </a:xfrm>
          <a:prstGeom prst="bracketPair">
            <a:avLst>
              <a:gd name="adj" fmla="val 12412"/>
            </a:avLst>
          </a:prstGeom>
          <a:no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sz="1200" dirty="0" smtClean="0"/>
          </a:p>
        </p:txBody>
      </p:sp>
      <p:sp>
        <p:nvSpPr>
          <p:cNvPr id="35" name="Double Bracket 34"/>
          <p:cNvSpPr/>
          <p:nvPr/>
        </p:nvSpPr>
        <p:spPr>
          <a:xfrm>
            <a:off x="152400" y="5077512"/>
            <a:ext cx="1524000" cy="1188720"/>
          </a:xfrm>
          <a:prstGeom prst="bracketPair">
            <a:avLst>
              <a:gd name="adj" fmla="val 12412"/>
            </a:avLst>
          </a:prstGeom>
          <a:no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sz="1200" dirty="0" smtClean="0"/>
          </a:p>
        </p:txBody>
      </p:sp>
      <p:pic>
        <p:nvPicPr>
          <p:cNvPr id="97283" name="Picture 3"/>
          <p:cNvPicPr>
            <a:picLocks noChangeAspect="1" noChangeArrowheads="1"/>
          </p:cNvPicPr>
          <p:nvPr/>
        </p:nvPicPr>
        <p:blipFill>
          <a:blip r:embed="rId4" cstate="print"/>
          <a:srcRect/>
          <a:stretch>
            <a:fillRect/>
          </a:stretch>
        </p:blipFill>
        <p:spPr bwMode="auto">
          <a:xfrm>
            <a:off x="324256" y="2438400"/>
            <a:ext cx="1233488" cy="928688"/>
          </a:xfrm>
          <a:prstGeom prst="rect">
            <a:avLst/>
          </a:prstGeom>
          <a:noFill/>
          <a:ln w="9525">
            <a:noFill/>
            <a:miter lim="800000"/>
            <a:headEnd/>
            <a:tailEnd/>
          </a:ln>
          <a:effectLst/>
        </p:spPr>
      </p:pic>
      <p:pic>
        <p:nvPicPr>
          <p:cNvPr id="97284" name="Picture 4"/>
          <p:cNvPicPr>
            <a:picLocks noChangeAspect="1" noChangeArrowheads="1"/>
          </p:cNvPicPr>
          <p:nvPr/>
        </p:nvPicPr>
        <p:blipFill>
          <a:blip r:embed="rId5" cstate="print"/>
          <a:srcRect l="9697" r="7879"/>
          <a:stretch>
            <a:fillRect/>
          </a:stretch>
        </p:blipFill>
        <p:spPr bwMode="auto">
          <a:xfrm>
            <a:off x="304800" y="3762984"/>
            <a:ext cx="1295400" cy="992019"/>
          </a:xfrm>
          <a:prstGeom prst="rect">
            <a:avLst/>
          </a:prstGeom>
          <a:ln>
            <a:noFill/>
          </a:ln>
          <a:effectLst>
            <a:softEdge rad="112500"/>
          </a:effectLst>
        </p:spPr>
      </p:pic>
      <p:pic>
        <p:nvPicPr>
          <p:cNvPr id="97285" name="Picture 5"/>
          <p:cNvPicPr>
            <a:picLocks noChangeAspect="1" noChangeArrowheads="1"/>
          </p:cNvPicPr>
          <p:nvPr/>
        </p:nvPicPr>
        <p:blipFill>
          <a:blip r:embed="rId6" cstate="print"/>
          <a:srcRect t="12167" r="9440"/>
          <a:stretch>
            <a:fillRect/>
          </a:stretch>
        </p:blipFill>
        <p:spPr bwMode="auto">
          <a:xfrm>
            <a:off x="304800" y="5181600"/>
            <a:ext cx="1295400" cy="9843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5317" y="799687"/>
            <a:ext cx="9016194" cy="374693"/>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4" name="Table 3"/>
          <p:cNvGraphicFramePr>
            <a:graphicFrameLocks noGrp="1"/>
          </p:cNvGraphicFramePr>
          <p:nvPr/>
        </p:nvGraphicFramePr>
        <p:xfrm>
          <a:off x="131978" y="1262383"/>
          <a:ext cx="3591609" cy="2780792"/>
        </p:xfrm>
        <a:graphic>
          <a:graphicData uri="http://schemas.openxmlformats.org/drawingml/2006/table">
            <a:tbl>
              <a:tblPr firstRow="1" bandRow="1">
                <a:tableStyleId>{5940675A-B579-460E-94D1-54222C63F5DA}</a:tableStyleId>
              </a:tblPr>
              <a:tblGrid>
                <a:gridCol w="1197203"/>
                <a:gridCol w="1197203"/>
                <a:gridCol w="1197203"/>
              </a:tblGrid>
              <a:tr h="347599">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396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3.6</a:t>
                      </a:r>
                      <a:endParaRPr lang="en-US" sz="1200" b="1" i="0" u="none" strike="noStrike" dirty="0">
                        <a:solidFill>
                          <a:schemeClr val="tx1"/>
                        </a:solidFill>
                        <a:latin typeface="Calibri"/>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4.3</a:t>
                      </a:r>
                      <a:endParaRPr lang="en-US" sz="1200" b="1" i="0" u="none" strike="noStrike" dirty="0">
                        <a:solidFill>
                          <a:schemeClr val="tx1"/>
                        </a:solidFill>
                        <a:latin typeface="Calibri"/>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433.1</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4.9</a:t>
                      </a:r>
                      <a:endParaRPr lang="en-US" sz="1200" b="1" i="0" u="none" strike="noStrike" dirty="0">
                        <a:solidFill>
                          <a:schemeClr val="tx1"/>
                        </a:solidFill>
                        <a:latin typeface="Calibri"/>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455.7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5.2</a:t>
                      </a:r>
                      <a:endParaRPr lang="en-US" sz="1200" b="1" i="0" u="none" strike="noStrike" dirty="0">
                        <a:solidFill>
                          <a:schemeClr val="tx1"/>
                        </a:solidFill>
                        <a:latin typeface="Calibri"/>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480.4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5.4</a:t>
                      </a:r>
                      <a:endParaRPr lang="en-US" sz="1200" b="1" i="0" u="none" strike="noStrike" dirty="0">
                        <a:solidFill>
                          <a:schemeClr val="tx1"/>
                        </a:solidFill>
                        <a:latin typeface="Calibri"/>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507.7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5.7</a:t>
                      </a:r>
                      <a:endParaRPr lang="en-US" sz="1200" b="1" i="0" u="none" strike="noStrike" dirty="0">
                        <a:solidFill>
                          <a:schemeClr val="tx1"/>
                        </a:solidFill>
                        <a:latin typeface="Calibri"/>
                      </a:endParaRPr>
                    </a:p>
                  </a:txBody>
                  <a:tcPr marL="0" marR="0" marT="0" marB="0" anchor="ctr"/>
                </a:tc>
              </a:tr>
              <a:tr h="347599">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5.1</a:t>
                      </a:r>
                      <a:endParaRPr lang="en-US" sz="1200" b="1" i="0" u="none" strike="noStrike" dirty="0">
                        <a:solidFill>
                          <a:schemeClr val="tx1"/>
                        </a:solidFill>
                        <a:latin typeface="Calibri"/>
                      </a:endParaRPr>
                    </a:p>
                  </a:txBody>
                  <a:tcPr marL="0" marR="0" marT="0" marB="0" anchor="ctr"/>
                </a:tc>
              </a:tr>
            </a:tbl>
          </a:graphicData>
        </a:graphic>
      </p:graphicFrame>
      <p:sp>
        <p:nvSpPr>
          <p:cNvPr id="6" name="Rounded Rectangle 5"/>
          <p:cNvSpPr/>
          <p:nvPr/>
        </p:nvSpPr>
        <p:spPr>
          <a:xfrm>
            <a:off x="33536" y="4267200"/>
            <a:ext cx="9016194" cy="381721"/>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Top Players</a:t>
            </a:r>
            <a:endParaRPr lang="en-IN" sz="1400" b="1" dirty="0"/>
          </a:p>
        </p:txBody>
      </p:sp>
      <p:graphicFrame>
        <p:nvGraphicFramePr>
          <p:cNvPr id="7" name="Table 6"/>
          <p:cNvGraphicFramePr>
            <a:graphicFrameLocks noGrp="1"/>
          </p:cNvGraphicFramePr>
          <p:nvPr/>
        </p:nvGraphicFramePr>
        <p:xfrm>
          <a:off x="1439159" y="4703974"/>
          <a:ext cx="6096000" cy="1639225"/>
        </p:xfrm>
        <a:graphic>
          <a:graphicData uri="http://schemas.openxmlformats.org/drawingml/2006/table">
            <a:tbl>
              <a:tblPr firstRow="1" bandRow="1">
                <a:tableStyleId>{5940675A-B579-460E-94D1-54222C63F5DA}</a:tableStyleId>
              </a:tblPr>
              <a:tblGrid>
                <a:gridCol w="2032000"/>
                <a:gridCol w="2032000"/>
                <a:gridCol w="2032000"/>
              </a:tblGrid>
              <a:tr h="327845">
                <a:tc>
                  <a:txBody>
                    <a:bodyPr/>
                    <a:lstStyle/>
                    <a:p>
                      <a:pPr algn="ctr"/>
                      <a:r>
                        <a:rPr lang="en-US" sz="1200" b="1" dirty="0" smtClean="0">
                          <a:solidFill>
                            <a:srgbClr val="0070C0"/>
                          </a:solidFill>
                          <a:latin typeface="Calibri" pitchFamily="34" charset="0"/>
                          <a:cs typeface="Calibri" pitchFamily="34" charset="0"/>
                        </a:rPr>
                        <a:t>Company</a:t>
                      </a:r>
                      <a:endParaRPr lang="en-US" sz="1200" b="1" dirty="0">
                        <a:solidFill>
                          <a:srgbClr val="0070C0"/>
                        </a:solidFill>
                        <a:latin typeface="Calibri" pitchFamily="34" charset="0"/>
                        <a:cs typeface="Calibri" pitchFamily="34" charset="0"/>
                      </a:endParaRPr>
                    </a:p>
                  </a:txBody>
                  <a:tcPr/>
                </a:tc>
                <a:tc>
                  <a:txBody>
                    <a:bodyPr/>
                    <a:lstStyle/>
                    <a:p>
                      <a:pPr algn="ctr"/>
                      <a:r>
                        <a:rPr lang="en-US" sz="1200" b="1" dirty="0" smtClean="0">
                          <a:solidFill>
                            <a:srgbClr val="0070C0"/>
                          </a:solidFill>
                          <a:latin typeface="Calibri" pitchFamily="34" charset="0"/>
                          <a:cs typeface="Calibri" pitchFamily="34" charset="0"/>
                        </a:rPr>
                        <a:t>Revenue(2012)</a:t>
                      </a:r>
                      <a:endParaRPr lang="en-US" sz="1200" b="1" dirty="0">
                        <a:solidFill>
                          <a:srgbClr val="0070C0"/>
                        </a:solidFill>
                        <a:latin typeface="Calibri" pitchFamily="34" charset="0"/>
                        <a:cs typeface="Calibri" pitchFamily="34" charset="0"/>
                      </a:endParaRPr>
                    </a:p>
                  </a:txBody>
                  <a:tcPr/>
                </a:tc>
                <a:tc>
                  <a:txBody>
                    <a:bodyPr/>
                    <a:lstStyle/>
                    <a:p>
                      <a:pPr algn="ctr"/>
                      <a:r>
                        <a:rPr lang="en-US" sz="1200" b="1" dirty="0" smtClean="0">
                          <a:solidFill>
                            <a:srgbClr val="0070C0"/>
                          </a:solidFill>
                          <a:latin typeface="Calibri" pitchFamily="34" charset="0"/>
                          <a:cs typeface="Calibri" pitchFamily="34" charset="0"/>
                        </a:rPr>
                        <a:t>Growth</a:t>
                      </a:r>
                      <a:endParaRPr lang="en-US" sz="1200" b="1" dirty="0">
                        <a:solidFill>
                          <a:srgbClr val="0070C0"/>
                        </a:solidFill>
                        <a:latin typeface="Calibri" pitchFamily="34" charset="0"/>
                        <a:cs typeface="Calibri" pitchFamily="34" charset="0"/>
                      </a:endParaRPr>
                    </a:p>
                  </a:txBody>
                  <a:tcPr/>
                </a:tc>
              </a:tr>
              <a:tr h="327845">
                <a:tc>
                  <a:txBody>
                    <a:bodyPr/>
                    <a:lstStyle/>
                    <a:p>
                      <a:pPr algn="ctr"/>
                      <a:r>
                        <a:rPr lang="en-US" sz="1200" dirty="0" smtClean="0">
                          <a:solidFill>
                            <a:srgbClr val="0070C0"/>
                          </a:solidFill>
                          <a:latin typeface="Calibri" pitchFamily="34" charset="0"/>
                          <a:cs typeface="Calibri" pitchFamily="34" charset="0"/>
                        </a:rPr>
                        <a:t>PwC</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$26.57 Billion</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8.82%</a:t>
                      </a:r>
                      <a:endParaRPr lang="en-US" sz="1200" dirty="0">
                        <a:solidFill>
                          <a:srgbClr val="0070C0"/>
                        </a:solidFill>
                        <a:latin typeface="Calibri" pitchFamily="34" charset="0"/>
                        <a:cs typeface="Calibri" pitchFamily="34" charset="0"/>
                      </a:endParaRPr>
                    </a:p>
                  </a:txBody>
                  <a:tcPr/>
                </a:tc>
              </a:tr>
              <a:tr h="327845">
                <a:tc>
                  <a:txBody>
                    <a:bodyPr/>
                    <a:lstStyle/>
                    <a:p>
                      <a:pPr algn="ctr"/>
                      <a:r>
                        <a:rPr lang="en-US" sz="1200" dirty="0" smtClean="0">
                          <a:solidFill>
                            <a:srgbClr val="0070C0"/>
                          </a:solidFill>
                          <a:latin typeface="Calibri" pitchFamily="34" charset="0"/>
                          <a:cs typeface="Calibri" pitchFamily="34" charset="0"/>
                        </a:rPr>
                        <a:t>Deloitte</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$31.3Bn</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8.7%</a:t>
                      </a:r>
                      <a:endParaRPr lang="en-US" sz="1200" dirty="0">
                        <a:solidFill>
                          <a:srgbClr val="0070C0"/>
                        </a:solidFill>
                        <a:latin typeface="Calibri" pitchFamily="34" charset="0"/>
                        <a:cs typeface="Calibri" pitchFamily="34" charset="0"/>
                      </a:endParaRPr>
                    </a:p>
                  </a:txBody>
                  <a:tcPr/>
                </a:tc>
              </a:tr>
              <a:tr h="327845">
                <a:tc>
                  <a:txBody>
                    <a:bodyPr/>
                    <a:lstStyle/>
                    <a:p>
                      <a:pPr algn="ctr"/>
                      <a:r>
                        <a:rPr lang="en-US" sz="1200" dirty="0" smtClean="0">
                          <a:solidFill>
                            <a:srgbClr val="0070C0"/>
                          </a:solidFill>
                          <a:latin typeface="Calibri" pitchFamily="34" charset="0"/>
                          <a:cs typeface="Calibri" pitchFamily="34" charset="0"/>
                        </a:rPr>
                        <a:t>Ernst &amp; Young</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$24.4Bn</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NA</a:t>
                      </a:r>
                      <a:endParaRPr lang="en-US" sz="1200" dirty="0">
                        <a:solidFill>
                          <a:srgbClr val="0070C0"/>
                        </a:solidFill>
                        <a:latin typeface="Calibri" pitchFamily="34" charset="0"/>
                        <a:cs typeface="Calibri" pitchFamily="34" charset="0"/>
                      </a:endParaRPr>
                    </a:p>
                  </a:txBody>
                  <a:tcPr/>
                </a:tc>
              </a:tr>
              <a:tr h="327845">
                <a:tc>
                  <a:txBody>
                    <a:bodyPr/>
                    <a:lstStyle/>
                    <a:p>
                      <a:pPr algn="ctr"/>
                      <a:r>
                        <a:rPr lang="en-US" sz="1200" dirty="0" smtClean="0">
                          <a:solidFill>
                            <a:srgbClr val="0070C0"/>
                          </a:solidFill>
                          <a:latin typeface="Calibri" pitchFamily="34" charset="0"/>
                          <a:cs typeface="Calibri" pitchFamily="34" charset="0"/>
                        </a:rPr>
                        <a:t>KPMG</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$23Bn</a:t>
                      </a:r>
                      <a:endParaRPr lang="en-US" sz="1200" dirty="0">
                        <a:solidFill>
                          <a:srgbClr val="0070C0"/>
                        </a:solidFill>
                        <a:latin typeface="Calibri" pitchFamily="34" charset="0"/>
                        <a:cs typeface="Calibri" pitchFamily="34" charset="0"/>
                      </a:endParaRPr>
                    </a:p>
                  </a:txBody>
                  <a:tcPr/>
                </a:tc>
                <a:tc>
                  <a:txBody>
                    <a:bodyPr/>
                    <a:lstStyle/>
                    <a:p>
                      <a:pPr algn="ctr"/>
                      <a:r>
                        <a:rPr lang="en-US" sz="1200" dirty="0" smtClean="0">
                          <a:solidFill>
                            <a:srgbClr val="0070C0"/>
                          </a:solidFill>
                          <a:latin typeface="Calibri" pitchFamily="34" charset="0"/>
                          <a:cs typeface="Calibri" pitchFamily="34" charset="0"/>
                        </a:rPr>
                        <a:t>1.32</a:t>
                      </a:r>
                      <a:endParaRPr lang="en-US" sz="1200" dirty="0">
                        <a:solidFill>
                          <a:srgbClr val="0070C0"/>
                        </a:solidFill>
                        <a:latin typeface="Calibri" pitchFamily="34" charset="0"/>
                        <a:cs typeface="Calibri" pitchFamily="34" charset="0"/>
                      </a:endParaRPr>
                    </a:p>
                  </a:txBody>
                  <a:tcPr/>
                </a:tc>
              </a:tr>
            </a:tbl>
          </a:graphicData>
        </a:graphic>
      </p:graphicFrame>
      <p:graphicFrame>
        <p:nvGraphicFramePr>
          <p:cNvPr id="8" name="Chart 7"/>
          <p:cNvGraphicFramePr/>
          <p:nvPr/>
        </p:nvGraphicFramePr>
        <p:xfrm>
          <a:off x="3855563" y="1244320"/>
          <a:ext cx="5147035" cy="2853964"/>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Accounting</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3962400" y="6324600"/>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9" name="Title 1"/>
          <p:cNvSpPr>
            <a:spLocks noGrp="1"/>
          </p:cNvSpPr>
          <p:nvPr>
            <p:ph type="title"/>
          </p:nvPr>
        </p:nvSpPr>
        <p:spPr>
          <a:xfrm>
            <a:off x="1219200" y="0"/>
            <a:ext cx="7010400" cy="762000"/>
          </a:xfrm>
        </p:spPr>
        <p:txBody>
          <a:bodyPr/>
          <a:lstStyle/>
          <a:p>
            <a:pPr algn="l"/>
            <a:r>
              <a:rPr sz="2000" b="1" dirty="0" smtClean="0">
                <a:solidFill>
                  <a:srgbClr val="FFFFFF"/>
                </a:solidFill>
                <a:latin typeface="Myriad Pro"/>
              </a:rPr>
              <a:t>Global Professional Services Industry: IT Trends </a:t>
            </a:r>
            <a:br>
              <a:rPr sz="2000" b="1" dirty="0" smtClean="0">
                <a:solidFill>
                  <a:srgbClr val="FFFFFF"/>
                </a:solidFill>
                <a:latin typeface="Myriad Pro"/>
              </a:rPr>
            </a:br>
            <a:r>
              <a:rPr sz="1800" dirty="0" smtClean="0">
                <a:solidFill>
                  <a:srgbClr val="FFFFFF"/>
                </a:solidFill>
                <a:latin typeface="Myriad Pro"/>
              </a:rPr>
              <a:t> Hot IT Implementation </a:t>
            </a:r>
            <a:r>
              <a:rPr sz="1800" dirty="0" smtClean="0">
                <a:latin typeface="Myriad Pro"/>
              </a:rPr>
              <a:t>Trends in HR &amp; Employment Services</a:t>
            </a:r>
          </a:p>
        </p:txBody>
      </p:sp>
      <p:sp>
        <p:nvSpPr>
          <p:cNvPr id="20" name="Double Bracket 19"/>
          <p:cNvSpPr/>
          <p:nvPr/>
        </p:nvSpPr>
        <p:spPr>
          <a:xfrm>
            <a:off x="40192" y="762000"/>
            <a:ext cx="3922208" cy="2286000"/>
          </a:xfrm>
          <a:prstGeom prst="bracketPair">
            <a:avLst>
              <a:gd name="adj" fmla="val 10544"/>
            </a:avLst>
          </a:prstGeom>
          <a:solidFill>
            <a:schemeClr val="tx2">
              <a:lumMod val="20000"/>
              <a:lumOff val="80000"/>
            </a:schemeClr>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100" b="1" dirty="0" smtClean="0"/>
              <a:t>Mobile- </a:t>
            </a:r>
            <a:r>
              <a:rPr lang="en-US" sz="1100" dirty="0" smtClean="0"/>
              <a:t>Mobile phones are convenient, used by billions, and integrated with Facebook and Twitter.  The huge demand for mobile services has prompted businesses to develop new ways for customers to interact directly with companies through their phones.  </a:t>
            </a:r>
          </a:p>
          <a:p>
            <a:pPr algn="just">
              <a:lnSpc>
                <a:spcPct val="150000"/>
              </a:lnSpc>
            </a:pPr>
            <a:r>
              <a:rPr lang="en-US" sz="1100" b="1" dirty="0" smtClean="0"/>
              <a:t>Potential uses for staffing:</a:t>
            </a:r>
            <a:r>
              <a:rPr lang="en-US" sz="1100" dirty="0" smtClean="0"/>
              <a:t>  Develop mobile apps for placing orders, registering company service, viewing top candidate profiles or searching available jobs.</a:t>
            </a:r>
            <a:endParaRPr lang="en-US" sz="1100" b="1" dirty="0"/>
          </a:p>
        </p:txBody>
      </p:sp>
      <p:sp>
        <p:nvSpPr>
          <p:cNvPr id="5" name="Double Bracket 4"/>
          <p:cNvSpPr/>
          <p:nvPr/>
        </p:nvSpPr>
        <p:spPr>
          <a:xfrm>
            <a:off x="4495800" y="762000"/>
            <a:ext cx="4114800" cy="2286000"/>
          </a:xfrm>
          <a:prstGeom prst="bracketPair">
            <a:avLst>
              <a:gd name="adj" fmla="val 12245"/>
            </a:avLst>
          </a:prstGeom>
          <a:solidFill>
            <a:schemeClr val="tx2">
              <a:lumMod val="20000"/>
              <a:lumOff val="80000"/>
            </a:schemeClr>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100" b="1" dirty="0" smtClean="0"/>
              <a:t>Social Media. </a:t>
            </a:r>
            <a:r>
              <a:rPr lang="en-US" sz="1100" dirty="0" smtClean="0"/>
              <a:t> As more consumers use social media to both recommend and complain about service, staffing and recruiting companies need to develop more effective response methods. </a:t>
            </a:r>
          </a:p>
          <a:p>
            <a:pPr algn="just">
              <a:lnSpc>
                <a:spcPct val="150000"/>
              </a:lnSpc>
            </a:pPr>
            <a:r>
              <a:rPr lang="en-US" sz="1100" b="1" dirty="0" smtClean="0"/>
              <a:t>Potential uses for staffing:</a:t>
            </a:r>
            <a:r>
              <a:rPr lang="en-US" sz="1100" dirty="0" smtClean="0"/>
              <a:t>  Beyond merely pushing content to social media, use it  as true two-way customer service resolution channels.  Develop social media standard operating procedures to solve complaints.</a:t>
            </a:r>
            <a:endParaRPr lang="en-US" sz="1100" dirty="0"/>
          </a:p>
        </p:txBody>
      </p:sp>
      <p:sp>
        <p:nvSpPr>
          <p:cNvPr id="8" name="Double Bracket 7"/>
          <p:cNvSpPr/>
          <p:nvPr/>
        </p:nvSpPr>
        <p:spPr>
          <a:xfrm>
            <a:off x="1524000" y="3505200"/>
            <a:ext cx="5715000" cy="2743200"/>
          </a:xfrm>
          <a:prstGeom prst="bracketPair">
            <a:avLst>
              <a:gd name="adj" fmla="val 10545"/>
            </a:avLst>
          </a:prstGeom>
          <a:solidFill>
            <a:schemeClr val="tx2">
              <a:lumMod val="20000"/>
              <a:lumOff val="80000"/>
            </a:schemeClr>
          </a:solidFill>
          <a:ln w="38100">
            <a:solidFill>
              <a:srgbClr val="69CF23"/>
            </a:solidFill>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50000"/>
              </a:lnSpc>
            </a:pPr>
            <a:r>
              <a:rPr lang="en-US" sz="1200" b="1" dirty="0" smtClean="0"/>
              <a:t>Big Data</a:t>
            </a:r>
          </a:p>
          <a:p>
            <a:pPr algn="just">
              <a:lnSpc>
                <a:spcPct val="150000"/>
              </a:lnSpc>
            </a:pPr>
            <a:r>
              <a:rPr lang="en-US" sz="1100" dirty="0" smtClean="0"/>
              <a:t>“Social recruiting” is on the rise thanks to the technological advancement. Along with this trend comes huge data and information which will  come along with new ways of finding, relating to, and securing talent. Fueled by the emergence of social and mobile recruiting, many companies now receive more than 100 applicants for a given position, and 68 percent of employers report that more than half of those candidates are not qualified for the position, according to the Talent Board’s Candidate Experience Report The sourcing and recruitment will become much more data driven and the staffing firms will be looking for solution that optimizes their search for the talent from the “Big Data”.</a:t>
            </a:r>
            <a:endParaRPr lang="en-US" sz="1100" b="1" dirty="0"/>
          </a:p>
        </p:txBody>
      </p:sp>
      <p:sp>
        <p:nvSpPr>
          <p:cNvPr id="172034" name="AutoShape 2" descr="http://t0.gstatic.com/images?q=tbn:ANd9GcTfZeqDoemXThw6GfScW35lvunZslxAV-bxFw1H82qBq7_9ZJ7H"/>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04800" y="0"/>
            <a:ext cx="7010400" cy="762000"/>
          </a:xfrm>
        </p:spPr>
        <p:txBody>
          <a:bodyPr/>
          <a:lstStyle/>
          <a:p>
            <a:pPr algn="l"/>
            <a:r>
              <a:rPr sz="2000" b="1" dirty="0" smtClean="0">
                <a:solidFill>
                  <a:srgbClr val="FFFFFF"/>
                </a:solidFill>
                <a:latin typeface="Myriad Pro"/>
              </a:rPr>
              <a:t>Global Professional Services Industry: IT Trends </a:t>
            </a:r>
            <a:br>
              <a:rPr sz="2000" b="1" dirty="0" smtClean="0">
                <a:solidFill>
                  <a:srgbClr val="FFFFFF"/>
                </a:solidFill>
                <a:latin typeface="Myriad Pro"/>
              </a:rPr>
            </a:br>
            <a:r>
              <a:rPr sz="1800" dirty="0" smtClean="0">
                <a:solidFill>
                  <a:srgbClr val="FFFFFF"/>
                </a:solidFill>
                <a:latin typeface="Myriad Pro"/>
              </a:rPr>
              <a:t> Hot IT Implementation </a:t>
            </a:r>
            <a:r>
              <a:rPr sz="1800" dirty="0" smtClean="0">
                <a:latin typeface="Myriad Pro"/>
              </a:rPr>
              <a:t>Trends in HR &amp; Employment Services</a:t>
            </a:r>
          </a:p>
        </p:txBody>
      </p:sp>
      <p:sp>
        <p:nvSpPr>
          <p:cNvPr id="172034" name="AutoShape 2" descr="http://t0.gstatic.com/images?q=tbn:ANd9GcTfZeqDoemXThw6GfScW35lvunZslxAV-bxFw1H82qBq7_9ZJ7H"/>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1" name="Double Bracket 20"/>
          <p:cNvSpPr/>
          <p:nvPr/>
        </p:nvSpPr>
        <p:spPr>
          <a:xfrm>
            <a:off x="123936" y="1066800"/>
            <a:ext cx="8867664" cy="1981200"/>
          </a:xfrm>
          <a:prstGeom prst="bracketPair">
            <a:avLst>
              <a:gd name="adj" fmla="val 6031"/>
            </a:avLst>
          </a:prstGeom>
          <a:ln/>
        </p:spPr>
        <p:style>
          <a:lnRef idx="1">
            <a:schemeClr val="accent1"/>
          </a:lnRef>
          <a:fillRef idx="0">
            <a:schemeClr val="accent1"/>
          </a:fillRef>
          <a:effectRef idx="0">
            <a:schemeClr val="accent1"/>
          </a:effectRef>
          <a:fontRef idx="minor">
            <a:schemeClr val="tx1"/>
          </a:fontRef>
        </p:style>
        <p:txBody>
          <a:bodyPr rtlCol="0" anchor="ctr"/>
          <a:lstStyle/>
          <a:p>
            <a:pPr marL="114300" indent="-114300" algn="just">
              <a:lnSpc>
                <a:spcPct val="150000"/>
              </a:lnSpc>
              <a:spcBef>
                <a:spcPts val="600"/>
              </a:spcBef>
              <a:buFont typeface="Arial" pitchFamily="34" charset="0"/>
              <a:buChar char="•"/>
            </a:pPr>
            <a:r>
              <a:rPr lang="en-US" sz="1100" b="1" dirty="0" smtClean="0"/>
              <a:t>Online/video interviews </a:t>
            </a:r>
            <a:r>
              <a:rPr lang="en-US" sz="1100" dirty="0" smtClean="0"/>
              <a:t>may now be the most “visible” and hottest area </a:t>
            </a:r>
            <a:r>
              <a:rPr lang="en-US" sz="1100" b="1" dirty="0" smtClean="0"/>
              <a:t>in </a:t>
            </a:r>
            <a:r>
              <a:rPr lang="fr-FR" sz="1100" b="1" dirty="0" smtClean="0"/>
              <a:t>Talent Acquisition Technology (TAT) </a:t>
            </a:r>
            <a:r>
              <a:rPr lang="fr-FR" sz="1100" dirty="0" smtClean="0"/>
              <a:t>environnent</a:t>
            </a:r>
          </a:p>
          <a:p>
            <a:pPr marL="114300" indent="-114300" algn="just">
              <a:lnSpc>
                <a:spcPct val="150000"/>
              </a:lnSpc>
              <a:spcBef>
                <a:spcPts val="600"/>
              </a:spcBef>
              <a:buFont typeface="Arial" pitchFamily="34" charset="0"/>
              <a:buChar char="•"/>
            </a:pPr>
            <a:r>
              <a:rPr lang="en-US" sz="1100" dirty="0" smtClean="0"/>
              <a:t>It may also be a broader, new-entrant e-Platform that joins “major platform businesses” like LinkedIn and oDesk, that have the potential to absorb and reengineer large segments of staffing industry “value-added processing.”</a:t>
            </a:r>
          </a:p>
          <a:p>
            <a:pPr marL="114300" indent="-114300" algn="just">
              <a:lnSpc>
                <a:spcPct val="150000"/>
              </a:lnSpc>
              <a:spcBef>
                <a:spcPts val="600"/>
              </a:spcBef>
              <a:buFont typeface="Arial" pitchFamily="34" charset="0"/>
              <a:buChar char="•"/>
            </a:pPr>
            <a:r>
              <a:rPr lang="en-US" sz="1100" dirty="0" smtClean="0"/>
              <a:t>Many staffing firms have already started down this path –perhaps without realizing it—by deploying VOIP/integrated telephony, maybe integrating it with some other systems.  But probably most have not really thought explicitly about the problem from a UC perspective</a:t>
            </a:r>
          </a:p>
          <a:p>
            <a:pPr marL="114300" indent="-114300" algn="just">
              <a:lnSpc>
                <a:spcPct val="150000"/>
              </a:lnSpc>
              <a:spcBef>
                <a:spcPts val="600"/>
              </a:spcBef>
              <a:buFont typeface="Arial" pitchFamily="34" charset="0"/>
              <a:buChar char="•"/>
            </a:pPr>
            <a:r>
              <a:rPr lang="en-US" sz="1100" dirty="0" smtClean="0"/>
              <a:t>Many communications vendors and even software vendors, such as Microsoft, have been pushing to make UC available to smaller and midsized firms</a:t>
            </a:r>
            <a:endParaRPr lang="en-US" sz="1100" dirty="0"/>
          </a:p>
        </p:txBody>
      </p:sp>
      <p:sp>
        <p:nvSpPr>
          <p:cNvPr id="7" name="Double Bracket 6"/>
          <p:cNvSpPr/>
          <p:nvPr/>
        </p:nvSpPr>
        <p:spPr>
          <a:xfrm>
            <a:off x="76200" y="3657600"/>
            <a:ext cx="8867664" cy="1981200"/>
          </a:xfrm>
          <a:prstGeom prst="bracketPair">
            <a:avLst>
              <a:gd name="adj" fmla="val 6031"/>
            </a:avLst>
          </a:prstGeom>
          <a:ln/>
        </p:spPr>
        <p:style>
          <a:lnRef idx="1">
            <a:schemeClr val="accent1"/>
          </a:lnRef>
          <a:fillRef idx="0">
            <a:schemeClr val="accent1"/>
          </a:fillRef>
          <a:effectRef idx="0">
            <a:schemeClr val="accent1"/>
          </a:effectRef>
          <a:fontRef idx="minor">
            <a:schemeClr val="tx1"/>
          </a:fontRef>
        </p:style>
        <p:txBody>
          <a:bodyPr rtlCol="0" anchor="ctr"/>
          <a:lstStyle/>
          <a:p>
            <a:pPr marL="114300" indent="-114300" algn="just">
              <a:lnSpc>
                <a:spcPct val="150000"/>
              </a:lnSpc>
              <a:spcBef>
                <a:spcPts val="600"/>
              </a:spcBef>
              <a:buFont typeface="Arial" pitchFamily="34" charset="0"/>
              <a:buChar char="•"/>
            </a:pPr>
            <a:r>
              <a:rPr lang="en-US" sz="1100" dirty="0" smtClean="0"/>
              <a:t>The future of cloud-based technology in human resource management is very bright. Today huge database of employees and clients are managed in one click. Also the recruiters can now easily short list the candidates online and out of office. The cloud boom has changed the whole scenario of an organization in terms of automatic generation of attendance, payrolls, salary slip, income tax and provident funds, thus providing 360 degree umbrella to the HR Department.</a:t>
            </a:r>
          </a:p>
          <a:p>
            <a:pPr marL="114300" indent="-114300" algn="just">
              <a:lnSpc>
                <a:spcPct val="150000"/>
              </a:lnSpc>
              <a:spcBef>
                <a:spcPts val="600"/>
              </a:spcBef>
              <a:buFont typeface="Arial" pitchFamily="34" charset="0"/>
              <a:buChar char="•"/>
            </a:pPr>
            <a:r>
              <a:rPr lang="en-US" sz="1100" dirty="0" smtClean="0"/>
              <a:t>The manual work in the organizations is now shifted to soft copies. The chances of errors are considerably negligible Administration becomes very smooth as the whole management system can be accessed easily away from office as well. And hence the managerial activities do not get hampered. Also it is easy to integrate among different offices at different locations.</a:t>
            </a:r>
            <a:endParaRPr lang="en-US" sz="11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79248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IT Trends </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1800" b="0" i="0" u="none" strike="noStrike" kern="1200" cap="none" spc="0" normalizeH="0" baseline="0" noProof="0" dirty="0" smtClean="0">
                <a:ln>
                  <a:noFill/>
                </a:ln>
                <a:solidFill>
                  <a:srgbClr val="FFFFFF"/>
                </a:solidFill>
                <a:effectLst/>
                <a:uLnTx/>
                <a:uFillTx/>
                <a:latin typeface="Myriad Pro"/>
                <a:ea typeface="+mj-ea"/>
                <a:cs typeface="+mj-cs"/>
              </a:rPr>
              <a:t> IT Implementation </a:t>
            </a:r>
            <a:r>
              <a:rPr kumimoji="0" lang="en-US" sz="1800" b="0" i="0" u="none" strike="noStrike" kern="1200" cap="none" spc="0" normalizeH="0" baseline="0" noProof="0" dirty="0" smtClean="0">
                <a:ln>
                  <a:noFill/>
                </a:ln>
                <a:solidFill>
                  <a:schemeClr val="bg1"/>
                </a:solidFill>
                <a:effectLst/>
                <a:uLnTx/>
                <a:uFillTx/>
                <a:latin typeface="Myriad Pro"/>
                <a:ea typeface="+mj-ea"/>
                <a:cs typeface="+mj-cs"/>
              </a:rPr>
              <a:t>Trends in HR &amp; Employment Services: </a:t>
            </a:r>
            <a:r>
              <a:rPr kumimoji="0" lang="en-US" sz="1800" b="1" i="0" u="none" strike="noStrike" kern="1200" cap="none" spc="0" normalizeH="0" baseline="0" noProof="0" dirty="0" smtClean="0">
                <a:ln>
                  <a:noFill/>
                </a:ln>
                <a:solidFill>
                  <a:schemeClr val="bg1"/>
                </a:solidFill>
                <a:effectLst/>
                <a:uLnTx/>
                <a:uFillTx/>
                <a:latin typeface="Myriad Pro"/>
                <a:ea typeface="+mj-ea"/>
                <a:cs typeface="+mj-cs"/>
              </a:rPr>
              <a:t>Big Data</a:t>
            </a:r>
          </a:p>
        </p:txBody>
      </p:sp>
      <p:sp>
        <p:nvSpPr>
          <p:cNvPr id="3" name="Rectangle 2"/>
          <p:cNvSpPr/>
          <p:nvPr/>
        </p:nvSpPr>
        <p:spPr>
          <a:xfrm>
            <a:off x="152400" y="838200"/>
            <a:ext cx="88392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smtClean="0">
                <a:latin typeface="+mn-lt"/>
              </a:rPr>
              <a:t>Applying Big data  to recruiting — also referred to as people analytics — is not only fueling businesses' search for the best candidates, but also delivering a healthy dose of entrepreneurial energy to HR. Firms such as Riviera Partners, Gild, TalentBin and others are providing companies with products designed to draw closely aligned candidates from the big-data well.</a:t>
            </a:r>
            <a:endParaRPr lang="en-US" sz="1200" b="1" dirty="0">
              <a:latin typeface="+mn-lt"/>
            </a:endParaRPr>
          </a:p>
        </p:txBody>
      </p:sp>
      <p:sp>
        <p:nvSpPr>
          <p:cNvPr id="4" name="Rectangle 3"/>
          <p:cNvSpPr/>
          <p:nvPr/>
        </p:nvSpPr>
        <p:spPr>
          <a:xfrm>
            <a:off x="1676400" y="2524542"/>
            <a:ext cx="7315200"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v"/>
            </a:pPr>
            <a:r>
              <a:rPr lang="en-US" sz="1200" dirty="0" smtClean="0"/>
              <a:t>A recent whitepaper published by eQuest points out that for human resources in particular, big data marks an "historic opportunity" to make the "most rigorously evidence-based human-capital decisions ever.“</a:t>
            </a:r>
          </a:p>
          <a:p>
            <a:pPr>
              <a:buFont typeface="Wingdings" pitchFamily="2" charset="2"/>
              <a:buChar char="v"/>
            </a:pPr>
            <a:endParaRPr lang="en-US" sz="1200" b="1" dirty="0" smtClean="0">
              <a:latin typeface="+mn-lt"/>
            </a:endParaRPr>
          </a:p>
          <a:p>
            <a:pPr>
              <a:buFont typeface="Wingdings" pitchFamily="2" charset="2"/>
              <a:buChar char="v"/>
            </a:pPr>
            <a:r>
              <a:rPr lang="en-US" sz="1200" dirty="0" smtClean="0"/>
              <a:t> "Newbie recruiters were sent to a closet of filing cabinets where we mined paper files to gather contacts for our call lists," says Catherine Reynolds, owner of OnBoard Recruitment Advisers, in a post on Simplicity 2.0. She adds that, today, this is no longer the case. "Instead of mining data in the closet, we have open access to information through sites such as LinkedIn.“</a:t>
            </a:r>
          </a:p>
          <a:p>
            <a:pPr>
              <a:buFont typeface="Wingdings" pitchFamily="2" charset="2"/>
              <a:buChar char="v"/>
            </a:pPr>
            <a:endParaRPr lang="en-US" sz="1200" b="1" dirty="0" smtClean="0">
              <a:latin typeface="+mn-lt"/>
            </a:endParaRPr>
          </a:p>
          <a:p>
            <a:pPr>
              <a:buFont typeface="Wingdings" pitchFamily="2" charset="2"/>
              <a:buChar char="v"/>
            </a:pPr>
            <a:r>
              <a:rPr lang="en-US" sz="1200" dirty="0" smtClean="0"/>
              <a:t>Recruiting is — at its core — storytelling, says Reynolds. And while she says she embraces big data's advancing role in candidate searches, she adds that it sometimes takes a recruiter's call to fully engage a candidate in an opportunity.</a:t>
            </a:r>
            <a:endParaRPr lang="en-US" sz="1200" b="1" dirty="0">
              <a:latin typeface="+mn-lt"/>
            </a:endParaRPr>
          </a:p>
        </p:txBody>
      </p:sp>
      <p:sp>
        <p:nvSpPr>
          <p:cNvPr id="5" name="TextBox 4"/>
          <p:cNvSpPr txBox="1"/>
          <p:nvPr/>
        </p:nvSpPr>
        <p:spPr>
          <a:xfrm>
            <a:off x="228600" y="2981742"/>
            <a:ext cx="1143000" cy="276999"/>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smtClean="0">
                <a:latin typeface="+mn-lt"/>
              </a:rPr>
              <a:t>Expert Speak</a:t>
            </a:r>
            <a:endParaRPr lang="en-US" sz="1200" b="1" dirty="0">
              <a:latin typeface="+mn-lt"/>
            </a:endParaRPr>
          </a:p>
        </p:txBody>
      </p:sp>
      <p:sp>
        <p:nvSpPr>
          <p:cNvPr id="6" name="TextBox 5"/>
          <p:cNvSpPr txBox="1"/>
          <p:nvPr/>
        </p:nvSpPr>
        <p:spPr>
          <a:xfrm>
            <a:off x="152400" y="5257800"/>
            <a:ext cx="1295400" cy="461665"/>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b="1" dirty="0" smtClean="0"/>
              <a:t>Real Life implementation</a:t>
            </a:r>
            <a:endParaRPr lang="en-US" sz="1200" b="1" dirty="0">
              <a:latin typeface="+mn-lt"/>
            </a:endParaRPr>
          </a:p>
        </p:txBody>
      </p:sp>
      <p:sp>
        <p:nvSpPr>
          <p:cNvPr id="7" name="Rectangle 6"/>
          <p:cNvSpPr/>
          <p:nvPr/>
        </p:nvSpPr>
        <p:spPr>
          <a:xfrm>
            <a:off x="1712408" y="4953000"/>
            <a:ext cx="73152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1200" dirty="0" smtClean="0"/>
              <a:t> Xerox recently cut the attrition rate at its call centers by 20% by using big-data tools to staff its 48,700-person department. And, in a single six-month trial period, Xerox was so impressed by the outcome that it decided to keep using big data to hire new employees for the center going forward.</a:t>
            </a:r>
          </a:p>
          <a:p>
            <a:pPr>
              <a:buFont typeface="Arial" pitchFamily="34" charset="0"/>
              <a:buChar char="•"/>
            </a:pPr>
            <a:endParaRPr lang="en-US" sz="1200" b="1" dirty="0" smtClean="0">
              <a:latin typeface="+mn-lt"/>
            </a:endParaRPr>
          </a:p>
          <a:p>
            <a:pPr>
              <a:buFont typeface="Arial" pitchFamily="34" charset="0"/>
              <a:buChar char="•"/>
            </a:pPr>
            <a:r>
              <a:rPr lang="en-US" sz="1200" dirty="0" smtClean="0">
                <a:solidFill>
                  <a:schemeClr val="tx1"/>
                </a:solidFill>
                <a:cs typeface="Arial" pitchFamily="34" charset="0"/>
              </a:rPr>
              <a:t>Manpower improved its performance management system with </a:t>
            </a:r>
            <a:r>
              <a:rPr lang="en-US" sz="1200" b="1" dirty="0" smtClean="0">
                <a:solidFill>
                  <a:schemeClr val="tx1"/>
                </a:solidFill>
                <a:cs typeface="Arial" pitchFamily="34" charset="0"/>
              </a:rPr>
              <a:t>IBM Cognos &amp; Planning and IBM Cognos 8 BI</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81000" y="0"/>
            <a:ext cx="7086600" cy="762000"/>
          </a:xfrm>
          <a:prstGeom prst="rect">
            <a:avLst/>
          </a:prstGeom>
        </p:spPr>
        <p:txBody>
          <a:bodyPr/>
          <a:lstStyle/>
          <a:p>
            <a:pPr eaLnBrk="0" hangingPunct="0">
              <a:defRPr/>
            </a:pPr>
            <a:r>
              <a:rPr lang="en-US" sz="2000" b="1" dirty="0" smtClean="0">
                <a:solidFill>
                  <a:srgbClr val="FFFFFF"/>
                </a:solidFill>
                <a:latin typeface="Myriad Pro"/>
              </a:rPr>
              <a:t>Global Professional Services Industry: IT Trends </a:t>
            </a:r>
            <a:endParaRPr lang="en-GB" sz="2000" b="1" dirty="0" smtClean="0">
              <a:solidFill>
                <a:srgbClr val="FFFFFF"/>
              </a:solidFill>
              <a:latin typeface="Myriad Pro"/>
            </a:endParaRPr>
          </a:p>
          <a:p>
            <a:pPr eaLnBrk="0" hangingPunct="0">
              <a:defRPr/>
            </a:pPr>
            <a:r>
              <a:rPr lang="en-GB" sz="1600" dirty="0" smtClean="0">
                <a:solidFill>
                  <a:srgbClr val="FFFFFF"/>
                </a:solidFill>
                <a:latin typeface="Myriad Pro"/>
              </a:rPr>
              <a:t>Hot IT Implementation Trends in Real Estate Advisory Services Firms</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sp>
        <p:nvSpPr>
          <p:cNvPr id="10" name="Slide Number Placeholder 3"/>
          <p:cNvSpPr txBox="1">
            <a:spLocks/>
          </p:cNvSpPr>
          <p:nvPr/>
        </p:nvSpPr>
        <p:spPr>
          <a:xfrm>
            <a:off x="3962400" y="6492875"/>
            <a:ext cx="762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742F88C6-FAD0-4964-8156-830FCCFB636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Double Bracket 13"/>
          <p:cNvSpPr/>
          <p:nvPr/>
        </p:nvSpPr>
        <p:spPr>
          <a:xfrm>
            <a:off x="228600" y="838200"/>
            <a:ext cx="8534400" cy="1920240"/>
          </a:xfrm>
          <a:prstGeom prst="bracketPair">
            <a:avLst>
              <a:gd name="adj" fmla="val 12412"/>
            </a:avLst>
          </a:prstGeom>
          <a:ln/>
        </p:spPr>
        <p:style>
          <a:lnRef idx="2">
            <a:schemeClr val="accent5"/>
          </a:lnRef>
          <a:fillRef idx="0">
            <a:schemeClr val="accent5"/>
          </a:fillRef>
          <a:effectRef idx="1">
            <a:schemeClr val="accent5"/>
          </a:effectRef>
          <a:fontRef idx="minor">
            <a:schemeClr val="tx1"/>
          </a:fontRef>
        </p:style>
        <p:txBody>
          <a:bodyPr rtlCol="0" anchor="ctr"/>
          <a:lstStyle/>
          <a:p>
            <a:pPr algn="just">
              <a:lnSpc>
                <a:spcPct val="120000"/>
              </a:lnSpc>
              <a:spcBef>
                <a:spcPts val="600"/>
              </a:spcBef>
            </a:pPr>
            <a:r>
              <a:rPr lang="en-US" sz="1200" b="1" dirty="0" smtClean="0"/>
              <a:t>Commercial Real Estate: Bringing information technology onto the construction site</a:t>
            </a:r>
          </a:p>
          <a:p>
            <a:pPr marL="117475" indent="-117475" algn="just">
              <a:lnSpc>
                <a:spcPct val="120000"/>
              </a:lnSpc>
              <a:spcBef>
                <a:spcPts val="600"/>
              </a:spcBef>
              <a:buFont typeface="Arial" pitchFamily="34" charset="0"/>
              <a:buChar char="•"/>
            </a:pPr>
            <a:r>
              <a:rPr lang="en-US" sz="1200" dirty="0" smtClean="0"/>
              <a:t>Traditionally, building design and construction has relied solely on two-dimensional printed drawings to represent the work that needs to be completed by field personnel. </a:t>
            </a:r>
          </a:p>
          <a:p>
            <a:pPr marL="117475" indent="-117475" algn="just">
              <a:lnSpc>
                <a:spcPct val="120000"/>
              </a:lnSpc>
              <a:spcBef>
                <a:spcPts val="600"/>
              </a:spcBef>
              <a:buFont typeface="Arial" pitchFamily="34" charset="0"/>
              <a:buChar char="•"/>
            </a:pPr>
            <a:r>
              <a:rPr lang="en-US" sz="1200" dirty="0" smtClean="0"/>
              <a:t>Within the last few years, however, contractors have implemented technology that enables project teams to obtain information electronically</a:t>
            </a:r>
          </a:p>
          <a:p>
            <a:pPr marL="117475" indent="-117475" algn="just">
              <a:lnSpc>
                <a:spcPct val="120000"/>
              </a:lnSpc>
              <a:spcBef>
                <a:spcPts val="600"/>
              </a:spcBef>
              <a:buFont typeface="Arial" pitchFamily="34" charset="0"/>
              <a:buChar char="•"/>
            </a:pPr>
            <a:r>
              <a:rPr lang="en-US" sz="1200" dirty="0" smtClean="0"/>
              <a:t>This shift from printed to electronic planning allows companies to identify and resolve issues more quickly, allowing for more time to innovate and focus on broader project deliverables</a:t>
            </a:r>
            <a:endParaRPr lang="en-US" sz="1200" dirty="0"/>
          </a:p>
        </p:txBody>
      </p:sp>
      <p:sp>
        <p:nvSpPr>
          <p:cNvPr id="16" name="Double Bracket 15"/>
          <p:cNvSpPr/>
          <p:nvPr/>
        </p:nvSpPr>
        <p:spPr>
          <a:xfrm>
            <a:off x="304800" y="2895600"/>
            <a:ext cx="8534400" cy="1920240"/>
          </a:xfrm>
          <a:prstGeom prst="bracketPair">
            <a:avLst>
              <a:gd name="adj" fmla="val 12412"/>
            </a:avLst>
          </a:prstGeom>
          <a:ln/>
        </p:spPr>
        <p:style>
          <a:lnRef idx="2">
            <a:schemeClr val="accent5"/>
          </a:lnRef>
          <a:fillRef idx="0">
            <a:schemeClr val="accent5"/>
          </a:fillRef>
          <a:effectRef idx="1">
            <a:schemeClr val="accent5"/>
          </a:effectRef>
          <a:fontRef idx="minor">
            <a:schemeClr val="tx1"/>
          </a:fontRef>
        </p:style>
        <p:txBody>
          <a:bodyPr rtlCol="0" anchor="ctr"/>
          <a:lstStyle/>
          <a:p>
            <a:pPr algn="just">
              <a:lnSpc>
                <a:spcPct val="120000"/>
              </a:lnSpc>
              <a:spcBef>
                <a:spcPts val="600"/>
              </a:spcBef>
            </a:pPr>
            <a:r>
              <a:rPr lang="en-US" sz="1200" b="1" dirty="0" smtClean="0"/>
              <a:t>Real estate companies deploy iPods and the cloud </a:t>
            </a:r>
          </a:p>
          <a:p>
            <a:pPr marL="117475" indent="-117475" algn="just">
              <a:lnSpc>
                <a:spcPct val="120000"/>
              </a:lnSpc>
              <a:spcBef>
                <a:spcPts val="600"/>
              </a:spcBef>
              <a:buFont typeface="Arial" pitchFamily="34" charset="0"/>
              <a:buChar char="•"/>
            </a:pPr>
            <a:r>
              <a:rPr lang="en-US" sz="1200" dirty="0" smtClean="0"/>
              <a:t>2012- Brisbane-based real estate agency, First Commercial Realty, is the latest commercial real estate firm to equip its entire sales force with iPods and the Surge Central cloud-based CRM software application from Adept Business Systems.</a:t>
            </a:r>
          </a:p>
          <a:p>
            <a:pPr marL="117475" indent="-117475" algn="just">
              <a:lnSpc>
                <a:spcPct val="120000"/>
              </a:lnSpc>
              <a:spcBef>
                <a:spcPts val="600"/>
              </a:spcBef>
              <a:buFont typeface="Arial" pitchFamily="34" charset="0"/>
              <a:buChar char="•"/>
            </a:pPr>
            <a:r>
              <a:rPr lang="en-US" sz="1200" dirty="0" smtClean="0"/>
              <a:t>In addition to managing contacts and property listings real estate agents could capture requirements to lease or purchase real estate, add notes and generate property marketing brochures - without the need to involve administrators</a:t>
            </a:r>
            <a:endParaRPr lang="en-US"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7086600" cy="762000"/>
          </a:xfrm>
          <a:prstGeom prst="rect">
            <a:avLst/>
          </a:prstGeom>
        </p:spPr>
        <p:txBody>
          <a:bodyPr/>
          <a:lstStyle/>
          <a:p>
            <a:pPr eaLnBrk="0" hangingPunct="0">
              <a:defRPr/>
            </a:pPr>
            <a:r>
              <a:rPr lang="en-US" sz="2000" b="1" dirty="0" smtClean="0">
                <a:solidFill>
                  <a:srgbClr val="FFFFFF"/>
                </a:solidFill>
                <a:latin typeface="Myriad Pro"/>
              </a:rPr>
              <a:t>Global Professional Services Industry: IT Trends </a:t>
            </a:r>
            <a:endParaRPr lang="en-GB" sz="2000" b="1" dirty="0" smtClean="0">
              <a:solidFill>
                <a:srgbClr val="FFFFFF"/>
              </a:solidFill>
              <a:latin typeface="Myriad Pro"/>
            </a:endParaRPr>
          </a:p>
          <a:p>
            <a:pPr eaLnBrk="0" hangingPunct="0">
              <a:defRPr/>
            </a:pPr>
            <a:r>
              <a:rPr lang="en-GB" sz="1600" dirty="0" smtClean="0">
                <a:solidFill>
                  <a:srgbClr val="FFFFFF"/>
                </a:solidFill>
                <a:latin typeface="Myriad Pro"/>
              </a:rPr>
              <a:t>Hot IT Implementation Trends in Real Estate Firms: Case Study</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sp>
        <p:nvSpPr>
          <p:cNvPr id="3" name="Double Bracket 2"/>
          <p:cNvSpPr/>
          <p:nvPr/>
        </p:nvSpPr>
        <p:spPr>
          <a:xfrm>
            <a:off x="228600" y="838200"/>
            <a:ext cx="8534400" cy="1920240"/>
          </a:xfrm>
          <a:prstGeom prst="bracketPair">
            <a:avLst>
              <a:gd name="adj" fmla="val 12412"/>
            </a:avLst>
          </a:prstGeom>
          <a:ln/>
        </p:spPr>
        <p:style>
          <a:lnRef idx="2">
            <a:schemeClr val="accent5"/>
          </a:lnRef>
          <a:fillRef idx="0">
            <a:schemeClr val="accent5"/>
          </a:fillRef>
          <a:effectRef idx="1">
            <a:schemeClr val="accent5"/>
          </a:effectRef>
          <a:fontRef idx="minor">
            <a:schemeClr val="tx1"/>
          </a:fontRef>
        </p:style>
        <p:txBody>
          <a:bodyPr rtlCol="0" anchor="ctr"/>
          <a:lstStyle/>
          <a:p>
            <a:pPr algn="just">
              <a:lnSpc>
                <a:spcPct val="120000"/>
              </a:lnSpc>
              <a:spcBef>
                <a:spcPts val="600"/>
              </a:spcBef>
            </a:pPr>
            <a:r>
              <a:rPr lang="en-US" sz="1400" b="1" dirty="0" smtClean="0"/>
              <a:t>CBRE Group: Implementation of CRM; SaaS &amp; PaaS</a:t>
            </a:r>
          </a:p>
          <a:p>
            <a:pPr algn="just">
              <a:lnSpc>
                <a:spcPct val="120000"/>
              </a:lnSpc>
              <a:spcBef>
                <a:spcPts val="600"/>
              </a:spcBef>
            </a:pPr>
            <a:r>
              <a:rPr lang="en-US" sz="1200" dirty="0" smtClean="0">
                <a:cs typeface="Arial" pitchFamily="34" charset="0"/>
              </a:rPr>
              <a:t>CB Richard Ellis deployed Salesforce CRM SFA and the Force.com to create ‘Proflo’, a multi-tenant Software as a Service (SaaS) program management platform which helped real estate teams and program managers deliver programs globally in a compliant, consistent manner. CBRE received a 20-fold return on its investment in Salesforce CRM and the Force.com every year Salesforce―through Proflo― helped reduce project administration and management significantly, with the volume of paperwork falling by 50%</a:t>
            </a:r>
          </a:p>
        </p:txBody>
      </p:sp>
      <p:sp>
        <p:nvSpPr>
          <p:cNvPr id="4" name="Double Bracket 3"/>
          <p:cNvSpPr/>
          <p:nvPr/>
        </p:nvSpPr>
        <p:spPr>
          <a:xfrm>
            <a:off x="304800" y="3276600"/>
            <a:ext cx="8534400" cy="1524000"/>
          </a:xfrm>
          <a:prstGeom prst="bracketPair">
            <a:avLst>
              <a:gd name="adj" fmla="val 12412"/>
            </a:avLst>
          </a:prstGeom>
          <a:ln/>
        </p:spPr>
        <p:style>
          <a:lnRef idx="2">
            <a:schemeClr val="accent5"/>
          </a:lnRef>
          <a:fillRef idx="0">
            <a:schemeClr val="accent5"/>
          </a:fillRef>
          <a:effectRef idx="1">
            <a:schemeClr val="accent5"/>
          </a:effectRef>
          <a:fontRef idx="minor">
            <a:schemeClr val="tx1"/>
          </a:fontRef>
        </p:style>
        <p:txBody>
          <a:bodyPr rtlCol="0" anchor="ctr"/>
          <a:lstStyle/>
          <a:p>
            <a:pPr algn="just">
              <a:lnSpc>
                <a:spcPct val="120000"/>
              </a:lnSpc>
              <a:spcBef>
                <a:spcPts val="600"/>
              </a:spcBef>
            </a:pPr>
            <a:r>
              <a:rPr lang="en-US" sz="1400" b="1" dirty="0" smtClean="0"/>
              <a:t>RioCan: Use of Mobility to engage Customers</a:t>
            </a:r>
          </a:p>
          <a:p>
            <a:pPr marL="171450" indent="-171450" algn="just">
              <a:lnSpc>
                <a:spcPct val="150000"/>
              </a:lnSpc>
              <a:buFont typeface="Arial" pitchFamily="34" charset="0"/>
              <a:buChar char="•"/>
            </a:pPr>
            <a:r>
              <a:rPr lang="en-US" sz="1200" b="1" dirty="0" smtClean="0"/>
              <a:t>Rogers Communications </a:t>
            </a:r>
            <a:r>
              <a:rPr lang="en-US" sz="1200" dirty="0" smtClean="0"/>
              <a:t>launched </a:t>
            </a:r>
            <a:r>
              <a:rPr lang="en-US" sz="1200" b="1" dirty="0" smtClean="0"/>
              <a:t>Mobile Shopper, a machine-to-machine (M2M) solution </a:t>
            </a:r>
            <a:r>
              <a:rPr lang="en-US" sz="1200" dirty="0" smtClean="0"/>
              <a:t>that enabled customers to engage with brands in-store through mobile offers, applications and mobile payments technology all with their smartphone </a:t>
            </a:r>
          </a:p>
          <a:p>
            <a:pPr marL="171450" indent="-171450" algn="just">
              <a:lnSpc>
                <a:spcPct val="150000"/>
              </a:lnSpc>
              <a:buFont typeface="Arial" pitchFamily="34" charset="0"/>
              <a:buChar char="•"/>
            </a:pPr>
            <a:r>
              <a:rPr lang="en-US" sz="1200" dirty="0" smtClean="0"/>
              <a:t>RioCan rolled out Rogers Mobile Shopper solution in its selective Ontario-based shopping centers as part of testing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0"/>
            <a:ext cx="7467600" cy="630238"/>
          </a:xfrm>
          <a:prstGeom prst="rect">
            <a:avLst/>
          </a:prstGeom>
        </p:spPr>
        <p:txBody>
          <a:bodyPr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smtClean="0">
                <a:ln>
                  <a:noFill/>
                </a:ln>
                <a:solidFill>
                  <a:schemeClr val="bg1"/>
                </a:solidFill>
                <a:effectLst/>
                <a:uLnTx/>
                <a:uFillTx/>
                <a:latin typeface="Myriad Pro"/>
                <a:ea typeface="+mj-ea"/>
                <a:cs typeface="+mj-cs"/>
              </a:rPr>
              <a:t>Table of Content</a:t>
            </a:r>
            <a:endParaRPr kumimoji="0" lang="en-US" sz="20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ectangle 2"/>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4" name="Rectangle 3"/>
          <p:cNvSpPr/>
          <p:nvPr/>
        </p:nvSpPr>
        <p:spPr>
          <a:xfrm>
            <a:off x="0" y="685800"/>
            <a:ext cx="9144000" cy="4572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Myriad Pro"/>
              </a:rPr>
              <a:t>Global Professional Services MI </a:t>
            </a:r>
            <a:endParaRPr lang="en-US" dirty="0">
              <a:solidFill>
                <a:schemeClr val="tx1"/>
              </a:solidFill>
            </a:endParaRPr>
          </a:p>
        </p:txBody>
      </p:sp>
      <p:sp>
        <p:nvSpPr>
          <p:cNvPr id="5" name="Rectangle 37">
            <a:hlinkClick r:id="rId2" action="ppaction://hlinksldjump"/>
          </p:cNvPr>
          <p:cNvSpPr>
            <a:spLocks noChangeArrowheads="1"/>
          </p:cNvSpPr>
          <p:nvPr/>
        </p:nvSpPr>
        <p:spPr bwMode="auto">
          <a:xfrm>
            <a:off x="3200400" y="3048000"/>
            <a:ext cx="2377440" cy="457200"/>
          </a:xfrm>
          <a:prstGeom prst="rect">
            <a:avLst/>
          </a:prstGeom>
          <a:solidFill>
            <a:srgbClr val="BEE395"/>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cs typeface="Arial" pitchFamily="34" charset="0"/>
              </a:rPr>
              <a:t>Top Players</a:t>
            </a:r>
            <a:endParaRPr lang="en-US" sz="1600" b="1" kern="0" dirty="0">
              <a:solidFill>
                <a:srgbClr val="111111"/>
              </a:solidFill>
              <a:latin typeface="+mj-lt"/>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7086600" cy="762000"/>
          </a:xfrm>
          <a:prstGeom prst="rect">
            <a:avLst/>
          </a:prstGeom>
        </p:spPr>
        <p:txBody>
          <a:bodyPr/>
          <a:lstStyle/>
          <a:p>
            <a:pPr eaLnBrk="0" hangingPunct="0">
              <a:defRPr/>
            </a:pPr>
            <a:r>
              <a:rPr lang="en-US" sz="2000" b="1" dirty="0" smtClean="0">
                <a:solidFill>
                  <a:srgbClr val="FFFFFF"/>
                </a:solidFill>
                <a:latin typeface="Myriad Pro"/>
              </a:rPr>
              <a:t>Global Professional Services Industry: Top Players</a:t>
            </a:r>
          </a:p>
          <a:p>
            <a:pPr eaLnBrk="0" hangingPunct="0">
              <a:defRPr/>
            </a:pPr>
            <a:r>
              <a:rPr lang="en-US" sz="2000" b="1" dirty="0" smtClean="0">
                <a:solidFill>
                  <a:srgbClr val="FFFFFF"/>
                </a:solidFill>
                <a:latin typeface="Myriad Pro"/>
              </a:rPr>
              <a:t>Legal Firms</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graphicFrame>
        <p:nvGraphicFramePr>
          <p:cNvPr id="3" name="Table 2"/>
          <p:cNvGraphicFramePr>
            <a:graphicFrameLocks noGrp="1"/>
          </p:cNvGraphicFramePr>
          <p:nvPr/>
        </p:nvGraphicFramePr>
        <p:xfrm>
          <a:off x="228600" y="914400"/>
          <a:ext cx="8229600" cy="4450080"/>
        </p:xfrm>
        <a:graphic>
          <a:graphicData uri="http://schemas.openxmlformats.org/drawingml/2006/table">
            <a:tbl>
              <a:tblPr firstRow="1" bandRow="1">
                <a:tableStyleId>{5940675A-B579-460E-94D1-54222C63F5DA}</a:tableStyleId>
              </a:tblPr>
              <a:tblGrid>
                <a:gridCol w="2743200"/>
                <a:gridCol w="3362632"/>
                <a:gridCol w="2123768"/>
              </a:tblGrid>
              <a:tr h="370840">
                <a:tc>
                  <a:txBody>
                    <a:bodyPr/>
                    <a:lstStyle/>
                    <a:p>
                      <a:pPr algn="ctr"/>
                      <a:r>
                        <a:rPr lang="en-US" sz="1200" b="1" dirty="0" smtClean="0"/>
                        <a:t>Law Firm</a:t>
                      </a:r>
                      <a:endParaRPr lang="en-US" sz="1200" b="1" dirty="0"/>
                    </a:p>
                  </a:txBody>
                  <a:tcPr>
                    <a:solidFill>
                      <a:schemeClr val="tx2">
                        <a:lumMod val="20000"/>
                        <a:lumOff val="80000"/>
                      </a:schemeClr>
                    </a:solidFill>
                  </a:tcPr>
                </a:tc>
                <a:tc>
                  <a:txBody>
                    <a:bodyPr/>
                    <a:lstStyle/>
                    <a:p>
                      <a:pPr algn="ctr"/>
                      <a:r>
                        <a:rPr lang="en-US" sz="1200" b="1" dirty="0" smtClean="0"/>
                        <a:t>Latest Reported Revenue(in Billion $)</a:t>
                      </a:r>
                      <a:endParaRPr lang="en-US" sz="1200" b="1" dirty="0"/>
                    </a:p>
                  </a:txBody>
                  <a:tcPr>
                    <a:solidFill>
                      <a:schemeClr val="tx2">
                        <a:lumMod val="20000"/>
                        <a:lumOff val="80000"/>
                      </a:schemeClr>
                    </a:solidFill>
                  </a:tcPr>
                </a:tc>
                <a:tc>
                  <a:txBody>
                    <a:bodyPr/>
                    <a:lstStyle/>
                    <a:p>
                      <a:pPr algn="ctr"/>
                      <a:r>
                        <a:rPr lang="en-US" sz="1200" b="1" dirty="0" smtClean="0"/>
                        <a:t>Head Quarters</a:t>
                      </a:r>
                      <a:endParaRPr lang="en-US" sz="1200" b="1" dirty="0"/>
                    </a:p>
                  </a:txBody>
                  <a:tcPr>
                    <a:solidFill>
                      <a:schemeClr val="tx2">
                        <a:lumMod val="20000"/>
                        <a:lumOff val="80000"/>
                      </a:schemeClr>
                    </a:solidFill>
                  </a:tcPr>
                </a:tc>
              </a:tr>
              <a:tr h="370840">
                <a:tc>
                  <a:txBody>
                    <a:bodyPr/>
                    <a:lstStyle/>
                    <a:p>
                      <a:pPr algn="ctr"/>
                      <a:r>
                        <a:rPr lang="en-US" sz="1200" b="0" i="0" u="none" strike="noStrike" dirty="0" smtClean="0">
                          <a:solidFill>
                            <a:schemeClr val="tx1"/>
                          </a:solidFill>
                          <a:latin typeface="+mn-lt"/>
                          <a:ea typeface="+mn-ea"/>
                          <a:cs typeface="+mn-cs"/>
                        </a:rPr>
                        <a:t>Baker &amp; McKenzie</a:t>
                      </a:r>
                      <a:endParaRPr lang="en-US" sz="1200" dirty="0"/>
                    </a:p>
                  </a:txBody>
                  <a:tcPr/>
                </a:tc>
                <a:tc>
                  <a:txBody>
                    <a:bodyPr/>
                    <a:lstStyle/>
                    <a:p>
                      <a:pPr algn="ctr"/>
                      <a:r>
                        <a:rPr lang="en-US" sz="1200" dirty="0" smtClean="0"/>
                        <a:t>2.41</a:t>
                      </a:r>
                      <a:endParaRPr lang="en-US" sz="1200" dirty="0"/>
                    </a:p>
                  </a:txBody>
                  <a:tcPr/>
                </a:tc>
                <a:tc>
                  <a:txBody>
                    <a:bodyPr/>
                    <a:lstStyle/>
                    <a:p>
                      <a:pPr algn="ctr"/>
                      <a:r>
                        <a:rPr lang="en-US" sz="1200" dirty="0" smtClean="0"/>
                        <a:t>US</a:t>
                      </a:r>
                      <a:endParaRPr lang="en-US" sz="1200" dirty="0"/>
                    </a:p>
                  </a:txBody>
                  <a:tcPr/>
                </a:tc>
              </a:tr>
              <a:tr h="370840">
                <a:tc>
                  <a:txBody>
                    <a:bodyPr/>
                    <a:lstStyle/>
                    <a:p>
                      <a:pPr algn="ctr"/>
                      <a:r>
                        <a:rPr lang="nb-NO" sz="1200" b="0" i="0" u="none" strike="noStrike" dirty="0" smtClean="0">
                          <a:solidFill>
                            <a:schemeClr val="tx1"/>
                          </a:solidFill>
                          <a:latin typeface="+mn-lt"/>
                          <a:ea typeface="+mn-ea"/>
                          <a:cs typeface="+mn-cs"/>
                        </a:rPr>
                        <a:t>Skadden, Arps, Slate, Meagher &amp; Flom</a:t>
                      </a:r>
                      <a:endParaRPr lang="en-US" sz="1200" dirty="0"/>
                    </a:p>
                  </a:txBody>
                  <a:tcPr/>
                </a:tc>
                <a:tc>
                  <a:txBody>
                    <a:bodyPr/>
                    <a:lstStyle/>
                    <a:p>
                      <a:pPr algn="ctr"/>
                      <a:r>
                        <a:rPr lang="en-US" sz="1200" dirty="0" smtClean="0"/>
                        <a:t>2.32</a:t>
                      </a:r>
                      <a:endParaRPr lang="en-US" sz="1200" dirty="0"/>
                    </a:p>
                  </a:txBody>
                  <a:tcPr/>
                </a:tc>
                <a:tc>
                  <a:txBody>
                    <a:bodyPr/>
                    <a:lstStyle/>
                    <a:p>
                      <a:pPr algn="ctr"/>
                      <a:r>
                        <a:rPr lang="en-US" sz="1200" dirty="0" smtClean="0"/>
                        <a:t>US</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Norton Rose Fulbright</a:t>
                      </a:r>
                      <a:endParaRPr lang="en-US" sz="1200" dirty="0"/>
                    </a:p>
                  </a:txBody>
                  <a:tcPr/>
                </a:tc>
                <a:tc>
                  <a:txBody>
                    <a:bodyPr/>
                    <a:lstStyle/>
                    <a:p>
                      <a:pPr algn="ctr"/>
                      <a:r>
                        <a:rPr lang="en-US" sz="1200" dirty="0" smtClean="0"/>
                        <a:t>2.09</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Linklaters</a:t>
                      </a:r>
                      <a:endParaRPr lang="en-US" sz="1200" dirty="0"/>
                    </a:p>
                  </a:txBody>
                  <a:tcPr/>
                </a:tc>
                <a:tc>
                  <a:txBody>
                    <a:bodyPr/>
                    <a:lstStyle/>
                    <a:p>
                      <a:pPr algn="ctr"/>
                      <a:r>
                        <a:rPr lang="en-US" sz="1200" dirty="0" smtClean="0"/>
                        <a:t>1.94</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Freshfields Bruckhaus Deringer</a:t>
                      </a:r>
                      <a:endParaRPr lang="en-US" sz="1200" dirty="0"/>
                    </a:p>
                  </a:txBody>
                  <a:tcPr/>
                </a:tc>
                <a:tc>
                  <a:txBody>
                    <a:bodyPr/>
                    <a:lstStyle/>
                    <a:p>
                      <a:pPr algn="ctr"/>
                      <a:r>
                        <a:rPr lang="en-US" sz="1200" dirty="0" smtClean="0"/>
                        <a:t>1.93</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Freshfields Bruckhaus Deringer</a:t>
                      </a:r>
                      <a:endParaRPr lang="en-US" sz="1200" dirty="0"/>
                    </a:p>
                  </a:txBody>
                  <a:tcPr/>
                </a:tc>
                <a:tc>
                  <a:txBody>
                    <a:bodyPr/>
                    <a:lstStyle/>
                    <a:p>
                      <a:pPr algn="ctr"/>
                      <a:r>
                        <a:rPr lang="en-US" sz="1200" dirty="0" smtClean="0"/>
                        <a:t>1.93</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Clifford Chance</a:t>
                      </a:r>
                      <a:endParaRPr lang="en-US" sz="1200" dirty="0"/>
                    </a:p>
                  </a:txBody>
                  <a:tcPr/>
                </a:tc>
                <a:tc>
                  <a:txBody>
                    <a:bodyPr/>
                    <a:lstStyle/>
                    <a:p>
                      <a:pPr algn="ctr"/>
                      <a:r>
                        <a:rPr lang="en-US" sz="1200" dirty="0" smtClean="0"/>
                        <a:t>1.87</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Latham &amp; Watkins</a:t>
                      </a:r>
                      <a:endParaRPr lang="en-US" sz="1200" dirty="0"/>
                    </a:p>
                  </a:txBody>
                  <a:tcPr/>
                </a:tc>
                <a:tc>
                  <a:txBody>
                    <a:bodyPr/>
                    <a:lstStyle/>
                    <a:p>
                      <a:pPr algn="ctr"/>
                      <a:r>
                        <a:rPr lang="en-US" sz="1200" dirty="0" smtClean="0"/>
                        <a:t>1.82</a:t>
                      </a:r>
                      <a:endParaRPr lang="en-US" sz="1200" dirty="0"/>
                    </a:p>
                  </a:txBody>
                  <a:tcPr/>
                </a:tc>
                <a:tc>
                  <a:txBody>
                    <a:bodyPr/>
                    <a:lstStyle/>
                    <a:p>
                      <a:pPr algn="ctr"/>
                      <a:r>
                        <a:rPr lang="en-US" sz="1200" dirty="0" smtClean="0"/>
                        <a:t>US</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Hogan Lovells</a:t>
                      </a:r>
                      <a:endParaRPr lang="en-US" sz="1200" dirty="0"/>
                    </a:p>
                  </a:txBody>
                  <a:tcPr/>
                </a:tc>
                <a:tc>
                  <a:txBody>
                    <a:bodyPr/>
                    <a:lstStyle/>
                    <a:p>
                      <a:pPr algn="ctr"/>
                      <a:r>
                        <a:rPr lang="en-US" sz="1200" dirty="0" smtClean="0"/>
                        <a:t>1.71</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Jones Day</a:t>
                      </a:r>
                      <a:endParaRPr lang="en-US" sz="1200" dirty="0"/>
                    </a:p>
                  </a:txBody>
                  <a:tcPr/>
                </a:tc>
                <a:tc>
                  <a:txBody>
                    <a:bodyPr/>
                    <a:lstStyle/>
                    <a:p>
                      <a:pPr algn="ctr"/>
                      <a:r>
                        <a:rPr lang="en-US" sz="1200" dirty="0" smtClean="0"/>
                        <a:t>1.52</a:t>
                      </a:r>
                      <a:endParaRPr lang="en-US" sz="1200" dirty="0"/>
                    </a:p>
                  </a:txBody>
                  <a:tcPr/>
                </a:tc>
                <a:tc>
                  <a:txBody>
                    <a:bodyPr/>
                    <a:lstStyle/>
                    <a:p>
                      <a:pPr algn="ctr"/>
                      <a:r>
                        <a:rPr lang="en-US" sz="1200" dirty="0" smtClean="0"/>
                        <a:t>US</a:t>
                      </a:r>
                      <a:endParaRPr lang="en-US" sz="1200" dirty="0"/>
                    </a:p>
                  </a:txBody>
                  <a:tcPr/>
                </a:tc>
              </a:tr>
              <a:tr h="370840">
                <a:tc>
                  <a:txBody>
                    <a:bodyPr/>
                    <a:lstStyle/>
                    <a:p>
                      <a:pPr algn="ctr"/>
                      <a:r>
                        <a:rPr lang="en-US" sz="1200" b="0" i="0" u="none" strike="noStrike" dirty="0" smtClean="0">
                          <a:solidFill>
                            <a:schemeClr val="tx1"/>
                          </a:solidFill>
                          <a:latin typeface="+mn-lt"/>
                          <a:ea typeface="+mn-ea"/>
                          <a:cs typeface="+mn-cs"/>
                        </a:rPr>
                        <a:t>Kirkland &amp; Ellis</a:t>
                      </a:r>
                      <a:endParaRPr lang="en-US" sz="1200" dirty="0"/>
                    </a:p>
                  </a:txBody>
                  <a:tcPr/>
                </a:tc>
                <a:tc>
                  <a:txBody>
                    <a:bodyPr/>
                    <a:lstStyle/>
                    <a:p>
                      <a:pPr algn="ctr"/>
                      <a:r>
                        <a:rPr lang="en-US" sz="1200" dirty="0" smtClean="0"/>
                        <a:t>1.428</a:t>
                      </a:r>
                      <a:endParaRPr lang="en-US" sz="1200" dirty="0"/>
                    </a:p>
                  </a:txBody>
                  <a:tcPr/>
                </a:tc>
                <a:tc>
                  <a:txBody>
                    <a:bodyPr/>
                    <a:lstStyle/>
                    <a:p>
                      <a:pPr algn="ctr"/>
                      <a:r>
                        <a:rPr lang="en-US" sz="1200" dirty="0" smtClean="0"/>
                        <a:t>US</a:t>
                      </a:r>
                      <a:endParaRPr lang="en-US" sz="1200" dirty="0"/>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7086600" cy="762000"/>
          </a:xfrm>
          <a:prstGeom prst="rect">
            <a:avLst/>
          </a:prstGeom>
        </p:spPr>
        <p:txBody>
          <a:bodyPr/>
          <a:lstStyle/>
          <a:p>
            <a:pPr eaLnBrk="0" hangingPunct="0">
              <a:defRPr/>
            </a:pPr>
            <a:r>
              <a:rPr lang="en-US" sz="2000" b="1" dirty="0" smtClean="0">
                <a:solidFill>
                  <a:srgbClr val="FFFFFF"/>
                </a:solidFill>
                <a:latin typeface="Myriad Pro"/>
              </a:rPr>
              <a:t>Global Professional Services Industry: Top Players</a:t>
            </a:r>
          </a:p>
          <a:p>
            <a:pPr eaLnBrk="0" hangingPunct="0">
              <a:defRPr/>
            </a:pPr>
            <a:r>
              <a:rPr lang="en-US" sz="2000" b="1" dirty="0" smtClean="0">
                <a:solidFill>
                  <a:srgbClr val="FFFFFF"/>
                </a:solidFill>
                <a:latin typeface="Myriad Pro"/>
              </a:rPr>
              <a:t>Audit Firms</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graphicFrame>
        <p:nvGraphicFramePr>
          <p:cNvPr id="3" name="Table 2"/>
          <p:cNvGraphicFramePr>
            <a:graphicFrameLocks noGrp="1"/>
          </p:cNvGraphicFramePr>
          <p:nvPr/>
        </p:nvGraphicFramePr>
        <p:xfrm>
          <a:off x="381000" y="1219200"/>
          <a:ext cx="8229600" cy="1854200"/>
        </p:xfrm>
        <a:graphic>
          <a:graphicData uri="http://schemas.openxmlformats.org/drawingml/2006/table">
            <a:tbl>
              <a:tblPr firstRow="1" bandRow="1">
                <a:tableStyleId>{5940675A-B579-460E-94D1-54222C63F5DA}</a:tableStyleId>
              </a:tblPr>
              <a:tblGrid>
                <a:gridCol w="2743200"/>
                <a:gridCol w="3362632"/>
                <a:gridCol w="2123768"/>
              </a:tblGrid>
              <a:tr h="370840">
                <a:tc>
                  <a:txBody>
                    <a:bodyPr/>
                    <a:lstStyle/>
                    <a:p>
                      <a:pPr algn="ctr"/>
                      <a:r>
                        <a:rPr lang="en-US" sz="1200" b="1" dirty="0" smtClean="0"/>
                        <a:t>Audit Firm</a:t>
                      </a:r>
                      <a:endParaRPr lang="en-US" sz="1200" b="1" dirty="0"/>
                    </a:p>
                  </a:txBody>
                  <a:tcPr>
                    <a:solidFill>
                      <a:schemeClr val="tx2">
                        <a:lumMod val="20000"/>
                        <a:lumOff val="80000"/>
                      </a:schemeClr>
                    </a:solidFill>
                  </a:tcPr>
                </a:tc>
                <a:tc>
                  <a:txBody>
                    <a:bodyPr/>
                    <a:lstStyle/>
                    <a:p>
                      <a:pPr algn="ctr"/>
                      <a:r>
                        <a:rPr lang="en-US" sz="1200" b="1" dirty="0" smtClean="0"/>
                        <a:t>Latest Reported Revenue(in Billion $)</a:t>
                      </a:r>
                      <a:endParaRPr lang="en-US" sz="1200" b="1" dirty="0"/>
                    </a:p>
                  </a:txBody>
                  <a:tcPr>
                    <a:solidFill>
                      <a:schemeClr val="tx2">
                        <a:lumMod val="20000"/>
                        <a:lumOff val="80000"/>
                      </a:schemeClr>
                    </a:solidFill>
                  </a:tcPr>
                </a:tc>
                <a:tc>
                  <a:txBody>
                    <a:bodyPr/>
                    <a:lstStyle/>
                    <a:p>
                      <a:pPr algn="ctr"/>
                      <a:r>
                        <a:rPr lang="en-US" sz="1200" b="1" dirty="0" smtClean="0"/>
                        <a:t>Head Quarters</a:t>
                      </a:r>
                      <a:endParaRPr lang="en-US" sz="1200" b="1" dirty="0"/>
                    </a:p>
                  </a:txBody>
                  <a:tcPr>
                    <a:solidFill>
                      <a:schemeClr val="tx2">
                        <a:lumMod val="20000"/>
                        <a:lumOff val="80000"/>
                      </a:schemeClr>
                    </a:solidFill>
                  </a:tcPr>
                </a:tc>
              </a:tr>
              <a:tr h="370840">
                <a:tc>
                  <a:txBody>
                    <a:bodyPr/>
                    <a:lstStyle/>
                    <a:p>
                      <a:pPr algn="ctr"/>
                      <a:r>
                        <a:rPr lang="en-US" sz="1200" b="0" i="0" u="none" strike="noStrike" dirty="0" smtClean="0">
                          <a:solidFill>
                            <a:schemeClr val="tx1"/>
                          </a:solidFill>
                          <a:latin typeface="+mn-lt"/>
                          <a:ea typeface="+mn-ea"/>
                          <a:cs typeface="+mn-cs"/>
                        </a:rPr>
                        <a:t>Deloitte</a:t>
                      </a:r>
                      <a:endParaRPr lang="en-US" sz="1200" dirty="0"/>
                    </a:p>
                  </a:txBody>
                  <a:tcPr/>
                </a:tc>
                <a:tc>
                  <a:txBody>
                    <a:bodyPr/>
                    <a:lstStyle/>
                    <a:p>
                      <a:pPr algn="ctr"/>
                      <a:r>
                        <a:rPr lang="en-US" sz="1200" dirty="0" smtClean="0"/>
                        <a:t>34.2</a:t>
                      </a:r>
                      <a:endParaRPr lang="en-US" sz="1200" dirty="0"/>
                    </a:p>
                  </a:txBody>
                  <a:tcPr/>
                </a:tc>
                <a:tc>
                  <a:txBody>
                    <a:bodyPr/>
                    <a:lstStyle/>
                    <a:p>
                      <a:pPr algn="ctr"/>
                      <a:r>
                        <a:rPr lang="en-US" sz="1200" dirty="0" smtClean="0"/>
                        <a:t>US</a:t>
                      </a:r>
                      <a:endParaRPr lang="en-US" sz="1200" dirty="0"/>
                    </a:p>
                  </a:txBody>
                  <a:tcPr/>
                </a:tc>
              </a:tr>
              <a:tr h="370840">
                <a:tc>
                  <a:txBody>
                    <a:bodyPr/>
                    <a:lstStyle/>
                    <a:p>
                      <a:pPr algn="ctr"/>
                      <a:r>
                        <a:rPr lang="en-US" sz="1200" dirty="0" smtClean="0"/>
                        <a:t>PwC</a:t>
                      </a:r>
                      <a:endParaRPr lang="en-US" sz="1200" dirty="0"/>
                    </a:p>
                  </a:txBody>
                  <a:tcPr/>
                </a:tc>
                <a:tc>
                  <a:txBody>
                    <a:bodyPr/>
                    <a:lstStyle/>
                    <a:p>
                      <a:pPr algn="ctr"/>
                      <a:r>
                        <a:rPr lang="en-US" sz="1200" dirty="0" smtClean="0"/>
                        <a:t>34</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dirty="0" smtClean="0"/>
                        <a:t>Ernst &amp; Young</a:t>
                      </a:r>
                      <a:endParaRPr lang="en-US" sz="1200" dirty="0"/>
                    </a:p>
                  </a:txBody>
                  <a:tcPr/>
                </a:tc>
                <a:tc>
                  <a:txBody>
                    <a:bodyPr/>
                    <a:lstStyle/>
                    <a:p>
                      <a:pPr algn="ctr"/>
                      <a:r>
                        <a:rPr lang="en-US" sz="1200" dirty="0" smtClean="0"/>
                        <a:t>27.4</a:t>
                      </a:r>
                      <a:endParaRPr lang="en-US" sz="1200" dirty="0"/>
                    </a:p>
                  </a:txBody>
                  <a:tcPr/>
                </a:tc>
                <a:tc>
                  <a:txBody>
                    <a:bodyPr/>
                    <a:lstStyle/>
                    <a:p>
                      <a:pPr algn="ctr"/>
                      <a:r>
                        <a:rPr lang="en-US" sz="1200" dirty="0" smtClean="0"/>
                        <a:t>UK</a:t>
                      </a:r>
                      <a:endParaRPr lang="en-US" sz="1200" dirty="0"/>
                    </a:p>
                  </a:txBody>
                  <a:tcPr/>
                </a:tc>
              </a:tr>
              <a:tr h="370840">
                <a:tc>
                  <a:txBody>
                    <a:bodyPr/>
                    <a:lstStyle/>
                    <a:p>
                      <a:pPr algn="ctr"/>
                      <a:r>
                        <a:rPr lang="en-US" sz="1200" dirty="0" smtClean="0"/>
                        <a:t>KPMG</a:t>
                      </a:r>
                      <a:endParaRPr lang="en-US" sz="1200" dirty="0"/>
                    </a:p>
                  </a:txBody>
                  <a:tcPr/>
                </a:tc>
                <a:tc>
                  <a:txBody>
                    <a:bodyPr/>
                    <a:lstStyle/>
                    <a:p>
                      <a:pPr algn="ctr"/>
                      <a:r>
                        <a:rPr lang="en-US" sz="1200" dirty="0" smtClean="0"/>
                        <a:t>23.4</a:t>
                      </a:r>
                      <a:endParaRPr lang="en-US" sz="1200" dirty="0"/>
                    </a:p>
                  </a:txBody>
                  <a:tcPr/>
                </a:tc>
                <a:tc>
                  <a:txBody>
                    <a:bodyPr/>
                    <a:lstStyle/>
                    <a:p>
                      <a:pPr algn="ctr"/>
                      <a:r>
                        <a:rPr lang="en-US" sz="1200" dirty="0" smtClean="0"/>
                        <a:t>Netherlands</a:t>
                      </a:r>
                      <a:endParaRPr lang="en-US" sz="1200" dirty="0"/>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7086600" cy="762000"/>
          </a:xfrm>
          <a:prstGeom prst="rect">
            <a:avLst/>
          </a:prstGeom>
        </p:spPr>
        <p:txBody>
          <a:bodyPr/>
          <a:lstStyle/>
          <a:p>
            <a:pPr eaLnBrk="0" hangingPunct="0">
              <a:defRPr/>
            </a:pPr>
            <a:r>
              <a:rPr lang="en-US" sz="2000" b="1" dirty="0" smtClean="0">
                <a:solidFill>
                  <a:srgbClr val="FFFFFF"/>
                </a:solidFill>
                <a:latin typeface="Myriad Pro"/>
              </a:rPr>
              <a:t>Global Professional Services Industry: Top Players</a:t>
            </a:r>
          </a:p>
          <a:p>
            <a:pPr eaLnBrk="0" hangingPunct="0">
              <a:defRPr/>
            </a:pPr>
            <a:r>
              <a:rPr lang="en-US" sz="2000" b="1" dirty="0" smtClean="0">
                <a:solidFill>
                  <a:srgbClr val="FFFFFF"/>
                </a:solidFill>
                <a:latin typeface="Myriad Pro"/>
              </a:rPr>
              <a:t>Employment Firms</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graphicFrame>
        <p:nvGraphicFramePr>
          <p:cNvPr id="3" name="Table 2"/>
          <p:cNvGraphicFramePr>
            <a:graphicFrameLocks noGrp="1"/>
          </p:cNvGraphicFramePr>
          <p:nvPr/>
        </p:nvGraphicFramePr>
        <p:xfrm>
          <a:off x="381000" y="1219200"/>
          <a:ext cx="8229600" cy="1854200"/>
        </p:xfrm>
        <a:graphic>
          <a:graphicData uri="http://schemas.openxmlformats.org/drawingml/2006/table">
            <a:tbl>
              <a:tblPr firstRow="1" bandRow="1">
                <a:tableStyleId>{5940675A-B579-460E-94D1-54222C63F5DA}</a:tableStyleId>
              </a:tblPr>
              <a:tblGrid>
                <a:gridCol w="2743200"/>
                <a:gridCol w="3362632"/>
                <a:gridCol w="2123768"/>
              </a:tblGrid>
              <a:tr h="370840">
                <a:tc>
                  <a:txBody>
                    <a:bodyPr/>
                    <a:lstStyle/>
                    <a:p>
                      <a:pPr algn="ctr"/>
                      <a:r>
                        <a:rPr lang="en-US" sz="1200" b="1" dirty="0" smtClean="0"/>
                        <a:t>Employment Firm</a:t>
                      </a:r>
                      <a:endParaRPr lang="en-US" sz="1200" b="1" dirty="0"/>
                    </a:p>
                  </a:txBody>
                  <a:tcPr>
                    <a:solidFill>
                      <a:schemeClr val="tx2">
                        <a:lumMod val="20000"/>
                        <a:lumOff val="80000"/>
                      </a:schemeClr>
                    </a:solidFill>
                  </a:tcPr>
                </a:tc>
                <a:tc>
                  <a:txBody>
                    <a:bodyPr/>
                    <a:lstStyle/>
                    <a:p>
                      <a:pPr algn="ctr"/>
                      <a:r>
                        <a:rPr lang="en-US" sz="1200" b="1" dirty="0" smtClean="0"/>
                        <a:t>Latest Reported Revenue(in Billion $)</a:t>
                      </a:r>
                      <a:endParaRPr lang="en-US" sz="1200" b="1" dirty="0"/>
                    </a:p>
                  </a:txBody>
                  <a:tcPr>
                    <a:solidFill>
                      <a:schemeClr val="tx2">
                        <a:lumMod val="20000"/>
                        <a:lumOff val="80000"/>
                      </a:schemeClr>
                    </a:solidFill>
                  </a:tcPr>
                </a:tc>
                <a:tc>
                  <a:txBody>
                    <a:bodyPr/>
                    <a:lstStyle/>
                    <a:p>
                      <a:pPr algn="ctr"/>
                      <a:r>
                        <a:rPr lang="en-US" sz="1200" b="1" dirty="0" smtClean="0"/>
                        <a:t>Head Quarters</a:t>
                      </a:r>
                      <a:endParaRPr lang="en-US" sz="1200" b="1" dirty="0"/>
                    </a:p>
                  </a:txBody>
                  <a:tcPr>
                    <a:solidFill>
                      <a:schemeClr val="tx2">
                        <a:lumMod val="20000"/>
                        <a:lumOff val="80000"/>
                      </a:schemeClr>
                    </a:solidFill>
                  </a:tcPr>
                </a:tc>
              </a:tr>
              <a:tr h="370840">
                <a:tc>
                  <a:txBody>
                    <a:bodyPr/>
                    <a:lstStyle/>
                    <a:p>
                      <a:pPr algn="ctr"/>
                      <a:r>
                        <a:rPr lang="en-US" sz="1200" dirty="0" smtClean="0"/>
                        <a:t>Adecco SA</a:t>
                      </a:r>
                      <a:endParaRPr lang="en-US" sz="1200" dirty="0"/>
                    </a:p>
                  </a:txBody>
                  <a:tcPr/>
                </a:tc>
                <a:tc>
                  <a:txBody>
                    <a:bodyPr/>
                    <a:lstStyle/>
                    <a:p>
                      <a:pPr algn="ctr"/>
                      <a:r>
                        <a:rPr lang="en-US" sz="1200" dirty="0" smtClean="0"/>
                        <a:t>25.89</a:t>
                      </a:r>
                      <a:endParaRPr lang="en-US" sz="1200" dirty="0"/>
                    </a:p>
                  </a:txBody>
                  <a:tcPr/>
                </a:tc>
                <a:tc>
                  <a:txBody>
                    <a:bodyPr/>
                    <a:lstStyle/>
                    <a:p>
                      <a:pPr algn="ctr"/>
                      <a:r>
                        <a:rPr lang="en-US" sz="1200" dirty="0" smtClean="0"/>
                        <a:t>Switzerland</a:t>
                      </a:r>
                      <a:endParaRPr lang="en-US" sz="1200" dirty="0"/>
                    </a:p>
                  </a:txBody>
                  <a:tcPr/>
                </a:tc>
              </a:tr>
              <a:tr h="370840">
                <a:tc>
                  <a:txBody>
                    <a:bodyPr/>
                    <a:lstStyle/>
                    <a:p>
                      <a:pPr algn="ctr"/>
                      <a:r>
                        <a:rPr lang="en-US" sz="1200" dirty="0" smtClean="0"/>
                        <a:t>Randstad</a:t>
                      </a:r>
                      <a:endParaRPr lang="en-US" sz="1200" dirty="0"/>
                    </a:p>
                  </a:txBody>
                  <a:tcPr/>
                </a:tc>
                <a:tc>
                  <a:txBody>
                    <a:bodyPr/>
                    <a:lstStyle/>
                    <a:p>
                      <a:pPr algn="ctr"/>
                      <a:r>
                        <a:rPr lang="en-US" sz="1200" dirty="0" smtClean="0"/>
                        <a:t>21.995</a:t>
                      </a:r>
                      <a:endParaRPr lang="en-US" sz="1200" dirty="0"/>
                    </a:p>
                  </a:txBody>
                  <a:tcPr/>
                </a:tc>
                <a:tc>
                  <a:txBody>
                    <a:bodyPr/>
                    <a:lstStyle/>
                    <a:p>
                      <a:pPr algn="ctr"/>
                      <a:r>
                        <a:rPr lang="en-US" sz="1200" dirty="0" smtClean="0"/>
                        <a:t>Netherlands</a:t>
                      </a:r>
                      <a:endParaRPr lang="en-US" sz="1200" dirty="0"/>
                    </a:p>
                  </a:txBody>
                  <a:tcPr/>
                </a:tc>
              </a:tr>
              <a:tr h="370840">
                <a:tc>
                  <a:txBody>
                    <a:bodyPr/>
                    <a:lstStyle/>
                    <a:p>
                      <a:pPr algn="ctr"/>
                      <a:r>
                        <a:rPr lang="en-US" sz="1200" dirty="0" smtClean="0"/>
                        <a:t>Manpower</a:t>
                      </a:r>
                      <a:endParaRPr lang="en-US" sz="1200" dirty="0"/>
                    </a:p>
                  </a:txBody>
                  <a:tcPr/>
                </a:tc>
                <a:tc>
                  <a:txBody>
                    <a:bodyPr/>
                    <a:lstStyle/>
                    <a:p>
                      <a:pPr algn="ctr"/>
                      <a:r>
                        <a:rPr lang="en-US" sz="1200" dirty="0" smtClean="0"/>
                        <a:t>4.49</a:t>
                      </a:r>
                      <a:endParaRPr lang="en-US" sz="1200" dirty="0"/>
                    </a:p>
                  </a:txBody>
                  <a:tcPr/>
                </a:tc>
                <a:tc>
                  <a:txBody>
                    <a:bodyPr/>
                    <a:lstStyle/>
                    <a:p>
                      <a:pPr algn="ctr"/>
                      <a:r>
                        <a:rPr lang="en-US" sz="1200" dirty="0" smtClean="0"/>
                        <a:t>US</a:t>
                      </a:r>
                      <a:endParaRPr lang="en-US" sz="1200" dirty="0"/>
                    </a:p>
                  </a:txBody>
                  <a:tcPr/>
                </a:tc>
              </a:tr>
              <a:tr h="370840">
                <a:tc>
                  <a:txBody>
                    <a:bodyPr/>
                    <a:lstStyle/>
                    <a:p>
                      <a:pPr algn="ctr"/>
                      <a:r>
                        <a:rPr lang="en-US" sz="1200" b="0" i="0" u="none" dirty="0" smtClean="0">
                          <a:solidFill>
                            <a:schemeClr val="tx1"/>
                          </a:solidFill>
                          <a:latin typeface="+mn-lt"/>
                          <a:ea typeface="+mn-ea"/>
                          <a:cs typeface="+mn-cs"/>
                        </a:rPr>
                        <a:t>Allegis Group, Inc.</a:t>
                      </a:r>
                      <a:endParaRPr lang="en-US" sz="1200" u="none" dirty="0"/>
                    </a:p>
                  </a:txBody>
                  <a:tcPr/>
                </a:tc>
                <a:tc>
                  <a:txBody>
                    <a:bodyPr/>
                    <a:lstStyle/>
                    <a:p>
                      <a:pPr algn="ctr"/>
                      <a:r>
                        <a:rPr lang="en-US" sz="1200" dirty="0" smtClean="0"/>
                        <a:t>4.4</a:t>
                      </a:r>
                      <a:endParaRPr lang="en-US" sz="1200" dirty="0"/>
                    </a:p>
                  </a:txBody>
                  <a:tcPr/>
                </a:tc>
                <a:tc>
                  <a:txBody>
                    <a:bodyPr/>
                    <a:lstStyle/>
                    <a:p>
                      <a:pPr algn="ctr"/>
                      <a:r>
                        <a:rPr lang="en-US" sz="1200" dirty="0" smtClean="0"/>
                        <a:t>US</a:t>
                      </a:r>
                      <a:endParaRPr lang="en-US" sz="1200" dirty="0"/>
                    </a:p>
                  </a:txBody>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810000"/>
            <a:ext cx="6248400" cy="1066800"/>
          </a:xfrm>
          <a:prstGeom prst="rect">
            <a:avLst/>
          </a:prstGeom>
        </p:spPr>
        <p:txBody>
          <a:bodyPr/>
          <a:lstStyle/>
          <a:p>
            <a:pPr fontAlgn="auto">
              <a:spcAft>
                <a:spcPts val="0"/>
              </a:spcAft>
              <a:defRPr/>
            </a:pPr>
            <a:r>
              <a:rPr lang="en-US" sz="1600" i="0" dirty="0">
                <a:solidFill>
                  <a:prstClr val="white"/>
                </a:solidFill>
                <a:latin typeface="Myriad Pro" pitchFamily="34" charset="0"/>
              </a:rPr>
              <a:t>Send your feedback / suggestions to the analyst team: </a:t>
            </a:r>
          </a:p>
          <a:p>
            <a:pPr fontAlgn="auto">
              <a:spcAft>
                <a:spcPts val="0"/>
              </a:spcAft>
              <a:defRPr/>
            </a:pPr>
            <a:r>
              <a:rPr lang="en-US" sz="1600" dirty="0" smtClean="0">
                <a:solidFill>
                  <a:schemeClr val="bg1"/>
                </a:solidFill>
                <a:latin typeface="Myriad Pro"/>
              </a:rPr>
              <a:t>sutirtha.sen</a:t>
            </a:r>
            <a:r>
              <a:rPr lang="en-US" sz="1600" i="0" dirty="0" smtClean="0">
                <a:solidFill>
                  <a:schemeClr val="bg1"/>
                </a:solidFill>
                <a:latin typeface="Myriad Pro"/>
              </a:rPr>
              <a:t>@tcs.com</a:t>
            </a:r>
          </a:p>
          <a:p>
            <a:r>
              <a:rPr lang="en-US" sz="1600" dirty="0" smtClean="0">
                <a:solidFill>
                  <a:schemeClr val="bg1"/>
                </a:solidFill>
              </a:rPr>
              <a:t>d.b</a:t>
            </a:r>
            <a:r>
              <a:rPr lang="en-US" sz="1600" i="0" dirty="0" smtClean="0">
                <a:solidFill>
                  <a:schemeClr val="bg1"/>
                </a:solidFill>
              </a:rPr>
              <a:t>asak@tcs.com</a:t>
            </a:r>
            <a:endParaRPr lang="en-US" sz="1600" i="0" dirty="0" smtClean="0">
              <a:solidFill>
                <a:schemeClr val="bg1"/>
              </a:solidFill>
              <a:latin typeface="Myriad Pro"/>
            </a:endParaRPr>
          </a:p>
          <a:p>
            <a:pPr fontAlgn="auto">
              <a:spcAft>
                <a:spcPts val="0"/>
              </a:spcAft>
              <a:defRPr/>
            </a:pPr>
            <a:endParaRPr lang="en-US" sz="1600" i="0" dirty="0" smtClean="0">
              <a:solidFill>
                <a:srgbClr val="FFFFFF"/>
              </a:solidFill>
              <a:latin typeface="Myriad Pro"/>
            </a:endParaRPr>
          </a:p>
          <a:p>
            <a:pPr fontAlgn="auto">
              <a:spcAft>
                <a:spcPts val="0"/>
              </a:spcAft>
              <a:defRPr/>
            </a:pPr>
            <a:endParaRPr lang="en-US" sz="1600" i="0" dirty="0">
              <a:solidFill>
                <a:srgbClr val="FFFFFF"/>
              </a:solidFill>
              <a:latin typeface="Myriad Pro"/>
            </a:endParaRPr>
          </a:p>
          <a:p>
            <a:pPr fontAlgn="auto">
              <a:spcAft>
                <a:spcPts val="0"/>
              </a:spcAft>
              <a:defRPr/>
            </a:pPr>
            <a:endParaRPr lang="en-US" sz="1600" i="0" dirty="0">
              <a:solidFill>
                <a:srgbClr val="FFFFFF"/>
              </a:solidFill>
              <a:latin typeface="Myriad Pro"/>
            </a:endParaRPr>
          </a:p>
          <a:p>
            <a:pPr fontAlgn="auto">
              <a:spcAft>
                <a:spcPts val="0"/>
              </a:spcAft>
              <a:defRPr/>
            </a:pPr>
            <a:endParaRPr lang="en-US" sz="1600" i="0" dirty="0">
              <a:solidFill>
                <a:srgbClr val="FFFFFF"/>
              </a:solidFill>
              <a:latin typeface="Myriad Pro"/>
            </a:endParaRPr>
          </a:p>
          <a:p>
            <a:pPr fontAlgn="auto">
              <a:spcAft>
                <a:spcPts val="0"/>
              </a:spcAft>
              <a:defRPr/>
            </a:pPr>
            <a:endParaRPr lang="en-US" sz="1600" i="0" dirty="0">
              <a:solidFill>
                <a:srgbClr val="FFFFFF"/>
              </a:solidFill>
              <a:latin typeface="Myriad Pro"/>
            </a:endParaRPr>
          </a:p>
        </p:txBody>
      </p:sp>
      <p:pic>
        <p:nvPicPr>
          <p:cNvPr id="3" name="Picture 2" descr="C:\Documents and Settings\362221\My Documents\TCS\Miscellaneous\Corporate Research Logo.JPG"/>
          <p:cNvPicPr>
            <a:picLocks noChangeAspect="1" noChangeArrowheads="1"/>
          </p:cNvPicPr>
          <p:nvPr/>
        </p:nvPicPr>
        <p:blipFill>
          <a:blip r:embed="rId2" cstate="print"/>
          <a:srcRect/>
          <a:stretch>
            <a:fillRect/>
          </a:stretch>
        </p:blipFill>
        <p:spPr bwMode="auto">
          <a:xfrm>
            <a:off x="3886200" y="4648201"/>
            <a:ext cx="1447800" cy="11763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dirty="0" smtClean="0">
                <a:solidFill>
                  <a:srgbClr val="FFFFFF"/>
                </a:solidFill>
                <a:latin typeface="Myriad Pro"/>
                <a:ea typeface="+mj-ea"/>
                <a:cs typeface="+mj-cs"/>
              </a:rPr>
              <a:t>US </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Accounting</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ounded Rectangle 2"/>
          <p:cNvSpPr/>
          <p:nvPr/>
        </p:nvSpPr>
        <p:spPr>
          <a:xfrm>
            <a:off x="55269" y="737721"/>
            <a:ext cx="9016194" cy="24283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4" name="Rounded Rectangle 3"/>
          <p:cNvSpPr/>
          <p:nvPr/>
        </p:nvSpPr>
        <p:spPr>
          <a:xfrm>
            <a:off x="30144" y="3886200"/>
            <a:ext cx="9016194" cy="3048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5" name="Table 4"/>
          <p:cNvGraphicFramePr>
            <a:graphicFrameLocks noGrp="1"/>
          </p:cNvGraphicFramePr>
          <p:nvPr/>
        </p:nvGraphicFramePr>
        <p:xfrm>
          <a:off x="457200" y="2133600"/>
          <a:ext cx="3220821" cy="1428651"/>
        </p:xfrm>
        <a:graphic>
          <a:graphicData uri="http://schemas.openxmlformats.org/drawingml/2006/table">
            <a:tbl>
              <a:tblPr firstRow="1" bandRow="1">
                <a:tableStyleId>{5940675A-B579-460E-94D1-54222C63F5DA}</a:tableStyleId>
              </a:tblPr>
              <a:tblGrid>
                <a:gridCol w="1073607"/>
                <a:gridCol w="1073607"/>
                <a:gridCol w="1073607"/>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128.1</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119.7</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122.8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2.6%</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130.1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5.9%</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132.0</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1.5%</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pic>
        <p:nvPicPr>
          <p:cNvPr id="145410" name="Picture 2"/>
          <p:cNvPicPr>
            <a:picLocks noChangeAspect="1" noChangeArrowheads="1"/>
          </p:cNvPicPr>
          <p:nvPr/>
        </p:nvPicPr>
        <p:blipFill>
          <a:blip r:embed="rId2" cstate="print"/>
          <a:srcRect/>
          <a:stretch>
            <a:fillRect/>
          </a:stretch>
        </p:blipFill>
        <p:spPr bwMode="auto">
          <a:xfrm>
            <a:off x="3733800" y="1600200"/>
            <a:ext cx="5029200" cy="2196392"/>
          </a:xfrm>
          <a:prstGeom prst="rect">
            <a:avLst/>
          </a:prstGeom>
          <a:noFill/>
          <a:ln w="9525">
            <a:noFill/>
            <a:miter lim="800000"/>
            <a:headEnd/>
            <a:tailEnd/>
          </a:ln>
        </p:spPr>
      </p:pic>
      <p:sp>
        <p:nvSpPr>
          <p:cNvPr id="8" name="TextBox 7"/>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US accountancy market had total revenues of $132.0bn in 2012, representing a compound annual growth rate (CAGR) of 0.7% between 2008 and 2012. The audit segment was the market's most lucrative in 2012, with total revenues of $57.6bn, equivalent to 43.7% of the market's overall value. The advisory segment contributed revenues of $40.0bn in 2012, equating to 30.3% of the market's aggregate value.</a:t>
            </a:r>
          </a:p>
        </p:txBody>
      </p:sp>
      <p:graphicFrame>
        <p:nvGraphicFramePr>
          <p:cNvPr id="10" name="Table 9"/>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132.0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136.0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140.8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3.5%</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146.4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4.0%</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152.3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158.6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r>
            </a:tbl>
          </a:graphicData>
        </a:graphic>
      </p:graphicFrame>
      <p:pic>
        <p:nvPicPr>
          <p:cNvPr id="145411" name="Picture 3"/>
          <p:cNvPicPr>
            <a:picLocks noChangeAspect="1" noChangeArrowheads="1"/>
          </p:cNvPicPr>
          <p:nvPr/>
        </p:nvPicPr>
        <p:blipFill>
          <a:blip r:embed="rId3" cstate="print"/>
          <a:srcRect/>
          <a:stretch>
            <a:fillRect/>
          </a:stretch>
        </p:blipFill>
        <p:spPr bwMode="auto">
          <a:xfrm>
            <a:off x="4038600" y="4648200"/>
            <a:ext cx="4800600" cy="2209800"/>
          </a:xfrm>
          <a:prstGeom prst="rect">
            <a:avLst/>
          </a:prstGeom>
          <a:noFill/>
          <a:ln w="9525">
            <a:noFill/>
            <a:miter lim="800000"/>
            <a:headEnd/>
            <a:tailEnd/>
          </a:ln>
        </p:spPr>
      </p:pic>
      <p:sp>
        <p:nvSpPr>
          <p:cNvPr id="12" name="TextBox 11"/>
          <p:cNvSpPr txBox="1"/>
          <p:nvPr/>
        </p:nvSpPr>
        <p:spPr>
          <a:xfrm>
            <a:off x="142352" y="4247104"/>
            <a:ext cx="88392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3.7% for the five-year period 2012 - 2017, which is expected to drive the market to a value of $158.6bn by the end of 2017.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noProof="0" dirty="0" smtClean="0">
                <a:solidFill>
                  <a:srgbClr val="FFFFFF"/>
                </a:solidFill>
                <a:latin typeface="Myriad Pro"/>
                <a:ea typeface="+mj-ea"/>
                <a:cs typeface="+mj-cs"/>
              </a:rPr>
              <a:t>Europe</a:t>
            </a:r>
            <a:r>
              <a:rPr lang="en-US" sz="2000" b="1" dirty="0" smtClean="0">
                <a:solidFill>
                  <a:srgbClr val="FFFFFF"/>
                </a:solidFill>
                <a:latin typeface="Myriad Pro"/>
                <a:ea typeface="+mj-ea"/>
                <a:cs typeface="+mj-cs"/>
              </a:rPr>
              <a:t> </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Accounting</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ounded Rectangle 2"/>
          <p:cNvSpPr/>
          <p:nvPr/>
        </p:nvSpPr>
        <p:spPr>
          <a:xfrm>
            <a:off x="55269" y="737720"/>
            <a:ext cx="9016194" cy="25287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300" b="1" dirty="0" smtClean="0"/>
              <a:t>Market Value</a:t>
            </a:r>
            <a:endParaRPr lang="en-IN" sz="1300" b="1" dirty="0"/>
          </a:p>
        </p:txBody>
      </p:sp>
      <p:sp>
        <p:nvSpPr>
          <p:cNvPr id="4" name="Rounded Rectangle 3"/>
          <p:cNvSpPr/>
          <p:nvPr/>
        </p:nvSpPr>
        <p:spPr>
          <a:xfrm>
            <a:off x="30144" y="3876152"/>
            <a:ext cx="9016194" cy="238648"/>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300" b="1" dirty="0" smtClean="0"/>
              <a:t>Market Value Forecast</a:t>
            </a:r>
            <a:endParaRPr lang="en-IN" sz="1300" b="1" dirty="0"/>
          </a:p>
        </p:txBody>
      </p:sp>
      <p:graphicFrame>
        <p:nvGraphicFramePr>
          <p:cNvPr id="5" name="Table 4"/>
          <p:cNvGraphicFramePr>
            <a:graphicFrameLocks noGrp="1"/>
          </p:cNvGraphicFramePr>
          <p:nvPr/>
        </p:nvGraphicFramePr>
        <p:xfrm>
          <a:off x="51920" y="1838848"/>
          <a:ext cx="1981200" cy="1428651"/>
        </p:xfrm>
        <a:graphic>
          <a:graphicData uri="http://schemas.openxmlformats.org/drawingml/2006/table">
            <a:tbl>
              <a:tblPr firstRow="1" bandRow="1">
                <a:tableStyleId>{5940675A-B579-460E-94D1-54222C63F5DA}</a:tableStyleId>
              </a:tblPr>
              <a:tblGrid>
                <a:gridCol w="660400"/>
                <a:gridCol w="660400"/>
                <a:gridCol w="660400"/>
              </a:tblGrid>
              <a:tr h="204093">
                <a:tc>
                  <a:txBody>
                    <a:bodyPr/>
                    <a:lstStyle/>
                    <a:p>
                      <a:pPr algn="ctr"/>
                      <a:r>
                        <a:rPr lang="en-US" sz="1100" baseline="0" dirty="0" smtClean="0"/>
                        <a:t>Year </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billion </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Growth </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118.2</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117.5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120.5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2.5%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124.7</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3.5%</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125.9</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0.9%</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6" name="TextBox 5"/>
          <p:cNvSpPr txBox="1"/>
          <p:nvPr/>
        </p:nvSpPr>
        <p:spPr>
          <a:xfrm>
            <a:off x="122256" y="106680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European accountancy market had total revenues of $125.9bn in 2012, representing a CAGR of 1.6% between 2008 and 2012. In comparison, the German market declined with a CARC of -0.5%, and the UK market increased with a CAGR of 1.7%, over the same period, to reach respective values of $9.0bn and $30.2bn in 2012.The UK is the largest market in Europe by a sizable margin, accounting for almost a quarter of the European market value.</a:t>
            </a:r>
          </a:p>
        </p:txBody>
      </p:sp>
      <p:graphicFrame>
        <p:nvGraphicFramePr>
          <p:cNvPr id="7" name="Table 6"/>
          <p:cNvGraphicFramePr>
            <a:graphicFrameLocks noGrp="1"/>
          </p:cNvGraphicFramePr>
          <p:nvPr/>
        </p:nvGraphicFramePr>
        <p:xfrm>
          <a:off x="446328" y="5009104"/>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125.9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129.3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133.5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3.3%</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137.7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142.0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146.9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3.4%</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3.1%</a:t>
                      </a:r>
                      <a:endParaRPr lang="en-US" sz="1200" b="1" i="0" u="none" strike="noStrike" dirty="0">
                        <a:solidFill>
                          <a:schemeClr val="tx1"/>
                        </a:solidFill>
                        <a:latin typeface="Calibri"/>
                      </a:endParaRPr>
                    </a:p>
                  </a:txBody>
                  <a:tcPr marL="0" marR="0" marT="0" marB="0" anchor="ctr"/>
                </a:tc>
              </a:tr>
            </a:tbl>
          </a:graphicData>
        </a:graphic>
      </p:graphicFrame>
      <p:sp>
        <p:nvSpPr>
          <p:cNvPr id="8" name="TextBox 7"/>
          <p:cNvSpPr txBox="1"/>
          <p:nvPr/>
        </p:nvSpPr>
        <p:spPr>
          <a:xfrm>
            <a:off x="82064" y="4166720"/>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3.1% for the five-year period 2012 - 2017, which is expected to drive the market to a value of $146.9bn by the end of 2017. Comparatively, the German and UK markets will grow with CAGRs of 1.9% and 2% respectively, over the same period, to reach respective values of $9.9bn and $33.4bn in 2017</a:t>
            </a:r>
          </a:p>
        </p:txBody>
      </p:sp>
      <p:pic>
        <p:nvPicPr>
          <p:cNvPr id="146434" name="Picture 2"/>
          <p:cNvPicPr>
            <a:picLocks noChangeAspect="1" noChangeArrowheads="1"/>
          </p:cNvPicPr>
          <p:nvPr/>
        </p:nvPicPr>
        <p:blipFill>
          <a:blip r:embed="rId2" cstate="print"/>
          <a:srcRect/>
          <a:stretch>
            <a:fillRect/>
          </a:stretch>
        </p:blipFill>
        <p:spPr bwMode="auto">
          <a:xfrm>
            <a:off x="4693265" y="1666352"/>
            <a:ext cx="4310063" cy="2209800"/>
          </a:xfrm>
          <a:prstGeom prst="rect">
            <a:avLst/>
          </a:prstGeom>
          <a:noFill/>
          <a:ln w="9525">
            <a:noFill/>
            <a:miter lim="800000"/>
            <a:headEnd/>
            <a:tailEnd/>
          </a:ln>
        </p:spPr>
      </p:pic>
      <p:graphicFrame>
        <p:nvGraphicFramePr>
          <p:cNvPr id="10" name="Table 9"/>
          <p:cNvGraphicFramePr>
            <a:graphicFrameLocks noGrp="1"/>
          </p:cNvGraphicFramePr>
          <p:nvPr/>
        </p:nvGraphicFramePr>
        <p:xfrm>
          <a:off x="2185520" y="1838848"/>
          <a:ext cx="2438400" cy="1428651"/>
        </p:xfrm>
        <a:graphic>
          <a:graphicData uri="http://schemas.openxmlformats.org/drawingml/2006/table">
            <a:tbl>
              <a:tblPr firstRow="1" bandRow="1">
                <a:tableStyleId>{5940675A-B579-460E-94D1-54222C63F5DA}</a:tableStyleId>
              </a:tblPr>
              <a:tblGrid>
                <a:gridCol w="812800"/>
                <a:gridCol w="812800"/>
                <a:gridCol w="812800"/>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billion(2012)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UK</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24%</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France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11.6%</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Germany</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Spain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7.0</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5.6%</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Italy</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4.5%</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59.4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47.2%</a:t>
                      </a:r>
                      <a:endParaRPr lang="en-US" sz="1200" b="1" i="0" u="none" strike="noStrike" dirty="0">
                        <a:solidFill>
                          <a:schemeClr val="tx1"/>
                        </a:solidFill>
                        <a:latin typeface="Calibri"/>
                      </a:endParaRPr>
                    </a:p>
                  </a:txBody>
                  <a:tcPr marL="0" marR="0" marT="0" marB="0" anchor="ctr"/>
                </a:tc>
              </a:tr>
            </a:tbl>
          </a:graphicData>
        </a:graphic>
      </p:graphicFrame>
      <p:pic>
        <p:nvPicPr>
          <p:cNvPr id="146435" name="Picture 3"/>
          <p:cNvPicPr>
            <a:picLocks noChangeAspect="1" noChangeArrowheads="1"/>
          </p:cNvPicPr>
          <p:nvPr/>
        </p:nvPicPr>
        <p:blipFill>
          <a:blip r:embed="rId3" cstate="print"/>
          <a:srcRect/>
          <a:stretch>
            <a:fillRect/>
          </a:stretch>
        </p:blipFill>
        <p:spPr bwMode="auto">
          <a:xfrm>
            <a:off x="4953000" y="4766272"/>
            <a:ext cx="3871913" cy="1981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lang="en-US" sz="2000" b="1" dirty="0" smtClean="0">
                <a:solidFill>
                  <a:srgbClr val="FFFFFF"/>
                </a:solidFill>
                <a:latin typeface="Myriad Pro"/>
                <a:ea typeface="+mj-ea"/>
                <a:cs typeface="+mj-cs"/>
              </a:rPr>
              <a:t>Asia Pacific </a:t>
            </a: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Accounting</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ounded Rectangle 2"/>
          <p:cNvSpPr/>
          <p:nvPr/>
        </p:nvSpPr>
        <p:spPr>
          <a:xfrm>
            <a:off x="55269" y="737721"/>
            <a:ext cx="9016194" cy="25287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sp>
        <p:nvSpPr>
          <p:cNvPr id="4" name="Rounded Rectangle 3"/>
          <p:cNvSpPr/>
          <p:nvPr/>
        </p:nvSpPr>
        <p:spPr>
          <a:xfrm>
            <a:off x="30144" y="3846008"/>
            <a:ext cx="9016194" cy="22860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 Forecast</a:t>
            </a:r>
            <a:endParaRPr lang="en-IN" sz="1400" b="1" dirty="0"/>
          </a:p>
        </p:txBody>
      </p:sp>
      <p:graphicFrame>
        <p:nvGraphicFramePr>
          <p:cNvPr id="5" name="Table 4"/>
          <p:cNvGraphicFramePr>
            <a:graphicFrameLocks noGrp="1"/>
          </p:cNvGraphicFramePr>
          <p:nvPr/>
        </p:nvGraphicFramePr>
        <p:xfrm>
          <a:off x="87928" y="2057400"/>
          <a:ext cx="2286000" cy="1428651"/>
        </p:xfrm>
        <a:graphic>
          <a:graphicData uri="http://schemas.openxmlformats.org/drawingml/2006/table">
            <a:tbl>
              <a:tblPr firstRow="1" bandRow="1">
                <a:tableStyleId>{5940675A-B579-460E-94D1-54222C63F5DA}</a:tableStyleId>
              </a:tblPr>
              <a:tblGrid>
                <a:gridCol w="762000"/>
                <a:gridCol w="762000"/>
                <a:gridCol w="762000"/>
              </a:tblGrid>
              <a:tr h="204093">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55.0</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56.8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3.3%</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59.9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5.3%</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63.9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6.8%</a:t>
                      </a:r>
                      <a:endParaRPr lang="en-US" sz="1200" b="1" i="0" u="none" strike="noStrike" dirty="0">
                        <a:solidFill>
                          <a:srgbClr val="000000"/>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2012</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68.5</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7.2%</a:t>
                      </a:r>
                      <a:endParaRPr lang="en-US" sz="1200" b="1" i="0" u="none" strike="noStrike" dirty="0">
                        <a:solidFill>
                          <a:schemeClr val="tx2">
                            <a:lumMod val="60000"/>
                            <a:lumOff val="40000"/>
                          </a:schemeClr>
                        </a:solidFill>
                        <a:latin typeface="Calibri"/>
                      </a:endParaRPr>
                    </a:p>
                  </a:txBody>
                  <a:tcPr marL="0" marR="0" marT="0" marB="0" anchor="ctr"/>
                </a:tc>
              </a:tr>
              <a:tr h="2040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5.6%</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6" name="TextBox 5"/>
          <p:cNvSpPr txBox="1"/>
          <p:nvPr/>
        </p:nvSpPr>
        <p:spPr>
          <a:xfrm>
            <a:off x="122256" y="1056752"/>
            <a:ext cx="8839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Asia-Pacific accountancy market had total revenues of $68.5bn in 2012, representing CAGR of 5.6% between 2008 and 2012. In comparison, the Chinese market declined with a CAGR of -2.4%, and the South Korean market increased with a CAGR of 11.3%, over the same period, to reach respective values of $3.8bn and $6.6bn in 2012.</a:t>
            </a:r>
          </a:p>
        </p:txBody>
      </p:sp>
      <p:graphicFrame>
        <p:nvGraphicFramePr>
          <p:cNvPr id="7" name="Table 6"/>
          <p:cNvGraphicFramePr>
            <a:graphicFrameLocks noGrp="1"/>
          </p:cNvGraphicFramePr>
          <p:nvPr/>
        </p:nvGraphicFramePr>
        <p:xfrm>
          <a:off x="446328" y="4838288"/>
          <a:ext cx="3591609" cy="1463040"/>
        </p:xfrm>
        <a:graphic>
          <a:graphicData uri="http://schemas.openxmlformats.org/drawingml/2006/table">
            <a:tbl>
              <a:tblPr firstRow="1" bandRow="1">
                <a:tableStyleId>{5940675A-B579-460E-94D1-54222C63F5DA}</a:tableStyleId>
              </a:tblPr>
              <a:tblGrid>
                <a:gridCol w="1197203"/>
                <a:gridCol w="1197203"/>
                <a:gridCol w="1197203"/>
              </a:tblGrid>
              <a:tr h="166624">
                <a:tc>
                  <a:txBody>
                    <a:bodyPr/>
                    <a:lstStyle/>
                    <a:p>
                      <a:pPr algn="ctr"/>
                      <a:r>
                        <a:rPr lang="en-US" sz="1200" b="0" baseline="0" dirty="0" smtClean="0">
                          <a:solidFill>
                            <a:schemeClr val="tx1"/>
                          </a:solidFill>
                          <a:latin typeface="+mn-lt"/>
                          <a:ea typeface="+mn-ea"/>
                          <a:cs typeface="+mn-cs"/>
                        </a:rPr>
                        <a:t>Year</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aseline="0" dirty="0" smtClean="0">
                          <a:solidFill>
                            <a:schemeClr val="tx1"/>
                          </a:solidFill>
                        </a:rPr>
                        <a:t>$ billion </a:t>
                      </a:r>
                      <a:endParaRPr lang="en-US" sz="1200" b="1" baseline="0" dirty="0" smtClean="0">
                        <a:solidFill>
                          <a:schemeClr val="tx1"/>
                        </a:solidFill>
                        <a:latin typeface="+mn-lt"/>
                        <a:ea typeface="+mn-ea"/>
                        <a:cs typeface="+mn-cs"/>
                      </a:endParaRPr>
                    </a:p>
                  </a:txBody>
                  <a:tcPr marL="0" marR="0" marT="0" marB="0" anchor="ctr"/>
                </a:tc>
                <a:tc>
                  <a:txBody>
                    <a:bodyPr/>
                    <a:lstStyle/>
                    <a:p>
                      <a:pPr algn="ctr"/>
                      <a:r>
                        <a:rPr lang="en-US" sz="1200" b="0" baseline="0" dirty="0" smtClean="0">
                          <a:solidFill>
                            <a:schemeClr val="tx1"/>
                          </a:solidFill>
                          <a:latin typeface="+mn-lt"/>
                          <a:ea typeface="+mn-ea"/>
                          <a:cs typeface="+mn-cs"/>
                        </a:rPr>
                        <a:t>Growth(%)</a:t>
                      </a:r>
                      <a:endParaRPr lang="en-US" sz="1200" b="1" baseline="0" dirty="0" smtClean="0">
                        <a:solidFill>
                          <a:schemeClr val="tx1"/>
                        </a:solidFill>
                        <a:latin typeface="+mn-lt"/>
                        <a:ea typeface="+mn-ea"/>
                        <a:cs typeface="+mn-cs"/>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68.5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72.7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78.3</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7.7%</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84.4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7.9%</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91.2</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8.1%</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2017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98.8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8.3%</a:t>
                      </a:r>
                      <a:endParaRPr lang="en-US" sz="1200" b="1" i="0" u="none" strike="noStrike" dirty="0">
                        <a:solidFill>
                          <a:schemeClr val="tx1"/>
                        </a:solidFill>
                        <a:latin typeface="Calibri"/>
                      </a:endParaRPr>
                    </a:p>
                  </a:txBody>
                  <a:tcPr marL="0" marR="0" marT="0" marB="0" anchor="ctr"/>
                </a:tc>
              </a:tr>
              <a:tr h="166624">
                <a:tc>
                  <a:txBody>
                    <a:bodyPr/>
                    <a:lstStyle/>
                    <a:p>
                      <a:pPr algn="ctr" fontAlgn="ctr"/>
                      <a:r>
                        <a:rPr lang="en-US" sz="1200" b="1" i="0" u="none" strike="noStrike" dirty="0" smtClean="0">
                          <a:solidFill>
                            <a:schemeClr val="tx1"/>
                          </a:solidFill>
                          <a:latin typeface="Calibri"/>
                        </a:rPr>
                        <a:t>CAGR 2012-17</a:t>
                      </a:r>
                      <a:endParaRPr lang="en-US" sz="1200" b="1" i="0" u="none" strike="noStrike" dirty="0">
                        <a:solidFill>
                          <a:schemeClr val="tx1"/>
                        </a:solidFill>
                        <a:latin typeface="Calibri"/>
                      </a:endParaRPr>
                    </a:p>
                  </a:txBody>
                  <a:tcPr marL="0" marR="0" marT="0" marB="0" anchor="ctr"/>
                </a:tc>
                <a:tc>
                  <a:txBody>
                    <a:bodyPr/>
                    <a:lstStyle/>
                    <a:p>
                      <a:pPr algn="ctr" fontAlgn="ct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7.6%</a:t>
                      </a:r>
                      <a:endParaRPr lang="en-US" sz="1200" b="1" i="0" u="none" strike="noStrike" dirty="0">
                        <a:solidFill>
                          <a:schemeClr val="tx1"/>
                        </a:solidFill>
                        <a:latin typeface="Calibri"/>
                      </a:endParaRPr>
                    </a:p>
                  </a:txBody>
                  <a:tcPr marL="0" marR="0" marT="0" marB="0" anchor="ctr"/>
                </a:tc>
              </a:tr>
            </a:tbl>
          </a:graphicData>
        </a:graphic>
      </p:graphicFrame>
      <p:sp>
        <p:nvSpPr>
          <p:cNvPr id="8" name="TextBox 7"/>
          <p:cNvSpPr txBox="1"/>
          <p:nvPr/>
        </p:nvSpPr>
        <p:spPr>
          <a:xfrm>
            <a:off x="72016" y="4146624"/>
            <a:ext cx="8919584"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The performance of the market is forecast to accelerate, with an anticipated CAGR of 7.6% for the five-year period 2012 - 2017, which is expected to drive the market to a value of $98.8bn by the end of 2017. Comparatively, the Chinese and South Korean markets will grow with CAGRs of 3% and 11.5% respectively, over the same period, to reach respective values of $4.5bn and $11.4bn in 2017.</a:t>
            </a:r>
          </a:p>
        </p:txBody>
      </p:sp>
      <p:graphicFrame>
        <p:nvGraphicFramePr>
          <p:cNvPr id="9" name="Table 8"/>
          <p:cNvGraphicFramePr>
            <a:graphicFrameLocks noGrp="1"/>
          </p:cNvGraphicFramePr>
          <p:nvPr/>
        </p:nvGraphicFramePr>
        <p:xfrm>
          <a:off x="2512096" y="2057400"/>
          <a:ext cx="2438400" cy="1224558"/>
        </p:xfrm>
        <a:graphic>
          <a:graphicData uri="http://schemas.openxmlformats.org/drawingml/2006/table">
            <a:tbl>
              <a:tblPr firstRow="1" bandRow="1">
                <a:tableStyleId>{5940675A-B579-460E-94D1-54222C63F5DA}</a:tableStyleId>
              </a:tblPr>
              <a:tblGrid>
                <a:gridCol w="812800"/>
                <a:gridCol w="812800"/>
                <a:gridCol w="812800"/>
              </a:tblGrid>
              <a:tr h="204093">
                <a:tc>
                  <a:txBody>
                    <a:bodyPr/>
                    <a:lstStyle/>
                    <a:p>
                      <a:pPr algn="ctr"/>
                      <a:r>
                        <a:rPr lang="en-US" sz="1100" b="0" baseline="0" dirty="0" smtClean="0">
                          <a:solidFill>
                            <a:schemeClr val="tx1"/>
                          </a:solidFill>
                          <a:latin typeface="+mn-lt"/>
                          <a:ea typeface="+mn-ea"/>
                          <a:cs typeface="+mn-cs"/>
                        </a:rPr>
                        <a:t>Country</a:t>
                      </a:r>
                      <a:endParaRPr lang="en-US" sz="1100" b="1" baseline="0" dirty="0" smtClean="0">
                        <a:solidFill>
                          <a:schemeClr val="lt1"/>
                        </a:solidFill>
                        <a:latin typeface="+mn-lt"/>
                        <a:ea typeface="+mn-ea"/>
                        <a:cs typeface="+mn-cs"/>
                      </a:endParaRPr>
                    </a:p>
                  </a:txBody>
                  <a:tcPr marL="0" marR="0" marT="0" marB="0" anchor="ctr"/>
                </a:tc>
                <a:tc>
                  <a:txBody>
                    <a:bodyPr/>
                    <a:lstStyle/>
                    <a:p>
                      <a:pPr algn="ctr"/>
                      <a:r>
                        <a:rPr lang="en-US" sz="1050" baseline="0" dirty="0" smtClean="0"/>
                        <a:t>$ billion(2012) </a:t>
                      </a:r>
                      <a:endParaRPr lang="en-US" sz="1050" b="1" baseline="0" dirty="0" smtClean="0">
                        <a:solidFill>
                          <a:schemeClr val="lt1"/>
                        </a:solidFill>
                        <a:latin typeface="+mn-lt"/>
                        <a:ea typeface="+mn-ea"/>
                        <a:cs typeface="+mn-cs"/>
                      </a:endParaRPr>
                    </a:p>
                  </a:txBody>
                  <a:tcPr marL="0" marR="0" marT="0" marB="0" anchor="ctr"/>
                </a:tc>
                <a:tc>
                  <a:txBody>
                    <a:bodyPr/>
                    <a:lstStyle/>
                    <a:p>
                      <a:pPr algn="ctr"/>
                      <a:r>
                        <a:rPr lang="en-US" sz="1100" baseline="0" dirty="0" smtClean="0"/>
                        <a:t>% Share</a:t>
                      </a:r>
                      <a:endParaRPr lang="en-US" sz="1100" b="1" baseline="0" dirty="0" smtClean="0">
                        <a:solidFill>
                          <a:schemeClr val="lt1"/>
                        </a:solidFill>
                        <a:latin typeface="+mn-lt"/>
                        <a:ea typeface="+mn-ea"/>
                        <a:cs typeface="+mn-cs"/>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India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12.3%</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South Korea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9.7%</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Japan</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7.1%</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rgbClr val="000000"/>
                          </a:solidFill>
                          <a:latin typeface="Calibri"/>
                        </a:rPr>
                        <a:t>China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3.8</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5.6%</a:t>
                      </a:r>
                      <a:endParaRPr lang="en-US" sz="1200" b="1" i="0" u="none" strike="noStrike" dirty="0">
                        <a:solidFill>
                          <a:schemeClr val="tx1"/>
                        </a:solidFill>
                        <a:latin typeface="Calibri"/>
                      </a:endParaRPr>
                    </a:p>
                  </a:txBody>
                  <a:tcPr marL="0" marR="0" marT="0" marB="0" anchor="ctr"/>
                </a:tc>
              </a:tr>
              <a:tr h="204093">
                <a:tc>
                  <a:txBody>
                    <a:bodyPr/>
                    <a:lstStyle/>
                    <a:p>
                      <a:pPr algn="ctr" fontAlgn="ctr"/>
                      <a:r>
                        <a:rPr lang="en-US" sz="1200" b="1" i="0" u="none" strike="noStrike" dirty="0" smtClean="0">
                          <a:solidFill>
                            <a:schemeClr val="tx1"/>
                          </a:solidFill>
                          <a:latin typeface="Calibri"/>
                        </a:rPr>
                        <a:t>Rest</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44.7</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65.3%</a:t>
                      </a:r>
                      <a:endParaRPr lang="en-US" sz="1200" b="1" i="0" u="none" strike="noStrike" dirty="0">
                        <a:solidFill>
                          <a:schemeClr val="tx1"/>
                        </a:solidFill>
                        <a:latin typeface="Calibri"/>
                      </a:endParaRPr>
                    </a:p>
                  </a:txBody>
                  <a:tcPr marL="0" marR="0" marT="0" marB="0" anchor="ctr"/>
                </a:tc>
              </a:tr>
            </a:tbl>
          </a:graphicData>
        </a:graphic>
      </p:graphicFrame>
      <p:pic>
        <p:nvPicPr>
          <p:cNvPr id="147458" name="Picture 2"/>
          <p:cNvPicPr>
            <a:picLocks noChangeAspect="1" noChangeArrowheads="1"/>
          </p:cNvPicPr>
          <p:nvPr/>
        </p:nvPicPr>
        <p:blipFill>
          <a:blip r:embed="rId2" cstate="print"/>
          <a:srcRect/>
          <a:stretch>
            <a:fillRect/>
          </a:stretch>
        </p:blipFill>
        <p:spPr bwMode="auto">
          <a:xfrm>
            <a:off x="4258832" y="4750360"/>
            <a:ext cx="4724400" cy="2057400"/>
          </a:xfrm>
          <a:prstGeom prst="rect">
            <a:avLst/>
          </a:prstGeom>
          <a:noFill/>
          <a:ln w="9525">
            <a:noFill/>
            <a:miter lim="800000"/>
            <a:headEnd/>
            <a:tailEnd/>
          </a:ln>
        </p:spPr>
      </p:pic>
      <p:pic>
        <p:nvPicPr>
          <p:cNvPr id="147459" name="Picture 3"/>
          <p:cNvPicPr>
            <a:picLocks noChangeAspect="1" noChangeArrowheads="1"/>
          </p:cNvPicPr>
          <p:nvPr/>
        </p:nvPicPr>
        <p:blipFill>
          <a:blip r:embed="rId3" cstate="print"/>
          <a:srcRect/>
          <a:stretch>
            <a:fillRect/>
          </a:stretch>
        </p:blipFill>
        <p:spPr bwMode="auto">
          <a:xfrm>
            <a:off x="5010150" y="1676400"/>
            <a:ext cx="4133850" cy="217907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5365" y="1502825"/>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Market Value</a:t>
            </a:r>
            <a:endParaRPr lang="en-IN" sz="1400" b="1" dirty="0"/>
          </a:p>
        </p:txBody>
      </p:sp>
      <p:graphicFrame>
        <p:nvGraphicFramePr>
          <p:cNvPr id="4" name="Table 3"/>
          <p:cNvGraphicFramePr>
            <a:graphicFrameLocks noGrp="1"/>
          </p:cNvGraphicFramePr>
          <p:nvPr/>
        </p:nvGraphicFramePr>
        <p:xfrm>
          <a:off x="457200" y="2193888"/>
          <a:ext cx="2769484" cy="1460146"/>
        </p:xfrm>
        <a:graphic>
          <a:graphicData uri="http://schemas.openxmlformats.org/drawingml/2006/table">
            <a:tbl>
              <a:tblPr firstRow="1" bandRow="1">
                <a:tableStyleId>{5940675A-B579-460E-94D1-54222C63F5DA}</a:tableStyleId>
              </a:tblPr>
              <a:tblGrid>
                <a:gridCol w="871710"/>
                <a:gridCol w="948887"/>
                <a:gridCol w="948887"/>
              </a:tblGrid>
              <a:tr h="239485">
                <a:tc>
                  <a:txBody>
                    <a:bodyPr/>
                    <a:lstStyle/>
                    <a:p>
                      <a:pPr algn="ctr"/>
                      <a:r>
                        <a:rPr lang="en-US" sz="1200" baseline="0" dirty="0" smtClean="0"/>
                        <a:t>Year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billion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aseline="0" dirty="0" smtClean="0"/>
                        <a:t>% Growth </a:t>
                      </a:r>
                      <a:endParaRPr lang="en-US" sz="1200" b="1" baseline="0" dirty="0" smtClean="0">
                        <a:solidFill>
                          <a:schemeClr val="lt1"/>
                        </a:solidFill>
                        <a:latin typeface="+mn-lt"/>
                        <a:ea typeface="+mn-ea"/>
                        <a:cs typeface="+mn-cs"/>
                      </a:endParaRPr>
                    </a:p>
                  </a:txBody>
                  <a:tcPr marL="0" marR="0" marT="0" marB="0" anchor="ctr"/>
                </a:tc>
              </a:tr>
              <a:tr h="243588">
                <a:tc>
                  <a:txBody>
                    <a:bodyPr/>
                    <a:lstStyle/>
                    <a:p>
                      <a:pPr algn="ctr" fontAlgn="ctr"/>
                      <a:r>
                        <a:rPr lang="en-US" sz="1200" b="1" i="0" u="none" strike="noStrike" dirty="0" smtClean="0">
                          <a:solidFill>
                            <a:srgbClr val="000000"/>
                          </a:solidFill>
                          <a:latin typeface="Calibri"/>
                        </a:rPr>
                        <a:t>2009</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542.4</a:t>
                      </a:r>
                      <a:endParaRPr lang="en-US" sz="1200" b="1" i="0" u="none" strike="noStrike" dirty="0">
                        <a:solidFill>
                          <a:srgbClr val="000000"/>
                        </a:solidFill>
                        <a:latin typeface="Calibri"/>
                      </a:endParaRPr>
                    </a:p>
                  </a:txBody>
                  <a:tcPr marL="0" marR="0" marT="0" marB="0" anchor="ctr"/>
                </a:tc>
                <a:tc>
                  <a:txBody>
                    <a:bodyPr/>
                    <a:lstStyle/>
                    <a:p>
                      <a:pPr algn="ctr" fontAlgn="ctr"/>
                      <a:endParaRPr lang="en-US" sz="1200" b="1" i="0" u="none" strike="noStrike" dirty="0">
                        <a:solidFill>
                          <a:srgbClr val="000000"/>
                        </a:solidFill>
                        <a:latin typeface="Calibri"/>
                      </a:endParaRPr>
                    </a:p>
                  </a:txBody>
                  <a:tcPr marL="0" marR="0" marT="0" marB="0" anchor="ctr"/>
                </a:tc>
              </a:tr>
              <a:tr h="228600">
                <a:tc>
                  <a:txBody>
                    <a:bodyPr/>
                    <a:lstStyle/>
                    <a:p>
                      <a:pPr algn="ctr" fontAlgn="ctr"/>
                      <a:r>
                        <a:rPr lang="en-US" sz="1200" b="1" i="0" u="none" strike="noStrike" dirty="0" smtClean="0">
                          <a:solidFill>
                            <a:srgbClr val="000000"/>
                          </a:solidFill>
                          <a:latin typeface="Calibri"/>
                        </a:rPr>
                        <a:t>2010</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561.5</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3.5%</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rgbClr val="000000"/>
                          </a:solidFill>
                          <a:latin typeface="Calibri"/>
                        </a:rPr>
                        <a:t>2011</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557.4</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(.7%)</a:t>
                      </a:r>
                      <a:endParaRPr lang="en-US" sz="1200" b="1" i="0" u="none" strike="noStrike" dirty="0">
                        <a:solidFill>
                          <a:srgbClr val="000000"/>
                        </a:solidFill>
                        <a:latin typeface="Calibri"/>
                      </a:endParaRPr>
                    </a:p>
                  </a:txBody>
                  <a:tcPr marL="0" marR="0" marT="0" marB="0" anchor="ctr"/>
                </a:tc>
              </a:tr>
              <a:tr h="198120">
                <a:tc>
                  <a:txBody>
                    <a:bodyPr/>
                    <a:lstStyle/>
                    <a:p>
                      <a:pPr algn="ctr" fontAlgn="ctr"/>
                      <a:r>
                        <a:rPr lang="en-US" sz="1200" b="1" i="0" u="none" strike="noStrike" dirty="0" smtClean="0">
                          <a:solidFill>
                            <a:srgbClr val="000000"/>
                          </a:solidFill>
                          <a:latin typeface="Calibri"/>
                        </a:rPr>
                        <a:t>2012</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590.8</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rgbClr val="000000"/>
                          </a:solidFill>
                          <a:latin typeface="Calibri"/>
                        </a:rPr>
                        <a:t>6.0%</a:t>
                      </a:r>
                      <a:endParaRPr lang="en-US" sz="1200" b="1" i="0" u="none" strike="noStrike" dirty="0">
                        <a:solidFill>
                          <a:srgbClr val="000000"/>
                        </a:solidFill>
                        <a:latin typeface="Calibri"/>
                      </a:endParaRPr>
                    </a:p>
                  </a:txBody>
                  <a:tcPr marL="0" marR="0" marT="0" marB="0" anchor="ctr"/>
                </a:tc>
              </a:tr>
              <a:tr h="152400">
                <a:tc>
                  <a:txBody>
                    <a:bodyPr/>
                    <a:lstStyle/>
                    <a:p>
                      <a:pPr algn="ctr" fontAlgn="ctr"/>
                      <a:r>
                        <a:rPr lang="en-US" sz="1200" b="1" i="0" u="none" strike="noStrike" dirty="0" smtClean="0">
                          <a:solidFill>
                            <a:schemeClr val="tx2">
                              <a:lumMod val="60000"/>
                              <a:lumOff val="40000"/>
                            </a:schemeClr>
                          </a:solidFill>
                          <a:latin typeface="Calibri"/>
                        </a:rPr>
                        <a:t>2013</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610.4</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3.3%</a:t>
                      </a:r>
                      <a:endParaRPr lang="en-US" sz="1200" b="1" i="0" u="none" strike="noStrike" dirty="0">
                        <a:solidFill>
                          <a:schemeClr val="tx2">
                            <a:lumMod val="60000"/>
                            <a:lumOff val="40000"/>
                          </a:schemeClr>
                        </a:solidFill>
                        <a:latin typeface="Calibri"/>
                      </a:endParaRPr>
                    </a:p>
                  </a:txBody>
                  <a:tcPr marL="0" marR="0" marT="0" marB="0" anchor="ctr"/>
                </a:tc>
              </a:tr>
              <a:tr h="184593">
                <a:tc>
                  <a:txBody>
                    <a:bodyPr/>
                    <a:lstStyle/>
                    <a:p>
                      <a:pPr algn="ctr" fontAlgn="ctr"/>
                      <a:r>
                        <a:rPr lang="en-US" sz="1200" b="1" i="0" u="none" strike="noStrike" dirty="0" smtClean="0">
                          <a:solidFill>
                            <a:schemeClr val="tx2">
                              <a:lumMod val="60000"/>
                              <a:lumOff val="40000"/>
                            </a:schemeClr>
                          </a:solidFill>
                          <a:latin typeface="Calibri"/>
                        </a:rPr>
                        <a:t>CAGR</a:t>
                      </a: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endParaRPr lang="en-US" sz="1200" b="1" i="0" u="none" strike="noStrike" dirty="0">
                        <a:solidFill>
                          <a:schemeClr val="tx2">
                            <a:lumMod val="60000"/>
                            <a:lumOff val="40000"/>
                          </a:schemeClr>
                        </a:solidFill>
                        <a:latin typeface="Calibri"/>
                      </a:endParaRPr>
                    </a:p>
                  </a:txBody>
                  <a:tcPr marL="0" marR="0" marT="0" marB="0" anchor="ctr"/>
                </a:tc>
                <a:tc>
                  <a:txBody>
                    <a:bodyPr/>
                    <a:lstStyle/>
                    <a:p>
                      <a:pPr algn="ctr" fontAlgn="ctr"/>
                      <a:r>
                        <a:rPr lang="en-US" sz="1200" b="1" i="0" u="none" strike="noStrike" dirty="0" smtClean="0">
                          <a:solidFill>
                            <a:schemeClr val="tx2">
                              <a:lumMod val="60000"/>
                              <a:lumOff val="40000"/>
                            </a:schemeClr>
                          </a:solidFill>
                          <a:latin typeface="Calibri"/>
                        </a:rPr>
                        <a:t>3.0%</a:t>
                      </a:r>
                      <a:endParaRPr lang="en-US" sz="1200" b="1" i="0" u="none" strike="noStrike" dirty="0">
                        <a:solidFill>
                          <a:schemeClr val="tx2">
                            <a:lumMod val="60000"/>
                            <a:lumOff val="40000"/>
                          </a:schemeClr>
                        </a:solidFill>
                        <a:latin typeface="Calibri"/>
                      </a:endParaRPr>
                    </a:p>
                  </a:txBody>
                  <a:tcPr marL="0" marR="0" marT="0" marB="0" anchor="ctr"/>
                </a:tc>
              </a:tr>
            </a:tbl>
          </a:graphicData>
        </a:graphic>
      </p:graphicFrame>
      <p:sp>
        <p:nvSpPr>
          <p:cNvPr id="6" name="Rounded Rectangle 5"/>
          <p:cNvSpPr/>
          <p:nvPr/>
        </p:nvSpPr>
        <p:spPr>
          <a:xfrm>
            <a:off x="37708" y="4030057"/>
            <a:ext cx="9016194" cy="27991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400" b="1" dirty="0" smtClean="0"/>
              <a:t>Geography wise Market value </a:t>
            </a:r>
            <a:endParaRPr lang="en-IN" sz="1400" b="1" dirty="0"/>
          </a:p>
        </p:txBody>
      </p:sp>
      <p:sp>
        <p:nvSpPr>
          <p:cNvPr id="11" name="Title 1"/>
          <p:cNvSpPr txBox="1">
            <a:spLocks/>
          </p:cNvSpPr>
          <p:nvPr/>
        </p:nvSpPr>
        <p:spPr>
          <a:xfrm>
            <a:off x="304800" y="0"/>
            <a:ext cx="7010400" cy="762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Global Professional Services Industry: Market Overview</a:t>
            </a:r>
            <a:b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br>
            <a:r>
              <a:rPr kumimoji="0" lang="en-US" sz="2000" b="1" i="0" u="none" strike="noStrike" kern="1200" cap="none" spc="0" normalizeH="0" baseline="0" noProof="0" dirty="0" smtClean="0">
                <a:ln>
                  <a:noFill/>
                </a:ln>
                <a:solidFill>
                  <a:srgbClr val="FFFFFF"/>
                </a:solidFill>
                <a:effectLst/>
                <a:uLnTx/>
                <a:uFillTx/>
                <a:latin typeface="Myriad Pro"/>
                <a:ea typeface="+mj-ea"/>
                <a:cs typeface="+mj-cs"/>
              </a:rPr>
              <a:t>Legal</a:t>
            </a:r>
            <a:r>
              <a:rPr kumimoji="0" lang="en-US" sz="2000" b="1" i="0" u="none" strike="noStrike" kern="1200" cap="none" spc="0" normalizeH="0" noProof="0" dirty="0" smtClean="0">
                <a:ln>
                  <a:noFill/>
                </a:ln>
                <a:solidFill>
                  <a:srgbClr val="FFFFFF"/>
                </a:solidFill>
                <a:effectLst/>
                <a:uLnTx/>
                <a:uFillTx/>
                <a:latin typeface="Myriad Pro"/>
                <a:ea typeface="+mj-ea"/>
                <a:cs typeface="+mj-cs"/>
              </a:rPr>
              <a:t> Services</a:t>
            </a:r>
            <a:endParaRPr kumimoji="0" lang="en-US" sz="2000" b="0"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12" name="Rectangle 11"/>
          <p:cNvSpPr/>
          <p:nvPr/>
        </p:nvSpPr>
        <p:spPr>
          <a:xfrm>
            <a:off x="50240" y="782096"/>
            <a:ext cx="89916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t>The global legal services market had total revenues of $610.4bn in 2013, representing a compound annual growth rate (CAGR) of 3% between 2009 and 2013. In comparison, the European and Asia-Pacific markets grew with CAGRs of 3.2% and 5.9% respectively, over the same period, to reach respective values of $184.5bn and $80.4bn in 2013.</a:t>
            </a:r>
            <a:endParaRPr lang="en-US" sz="1200" dirty="0"/>
          </a:p>
        </p:txBody>
      </p:sp>
      <p:pic>
        <p:nvPicPr>
          <p:cNvPr id="120833" name="Picture 1"/>
          <p:cNvPicPr>
            <a:picLocks noChangeAspect="1" noChangeArrowheads="1"/>
          </p:cNvPicPr>
          <p:nvPr/>
        </p:nvPicPr>
        <p:blipFill>
          <a:blip r:embed="rId3" cstate="print"/>
          <a:srcRect/>
          <a:stretch>
            <a:fillRect/>
          </a:stretch>
        </p:blipFill>
        <p:spPr bwMode="auto">
          <a:xfrm>
            <a:off x="3499336" y="1858944"/>
            <a:ext cx="5057775" cy="2133600"/>
          </a:xfrm>
          <a:prstGeom prst="rect">
            <a:avLst/>
          </a:prstGeom>
          <a:noFill/>
          <a:ln w="9525">
            <a:noFill/>
            <a:miter lim="800000"/>
            <a:headEnd/>
            <a:tailEnd/>
          </a:ln>
        </p:spPr>
      </p:pic>
      <p:graphicFrame>
        <p:nvGraphicFramePr>
          <p:cNvPr id="13" name="Table 12"/>
          <p:cNvGraphicFramePr>
            <a:graphicFrameLocks noGrp="1"/>
          </p:cNvGraphicFramePr>
          <p:nvPr/>
        </p:nvGraphicFramePr>
        <p:xfrm>
          <a:off x="457200" y="4495800"/>
          <a:ext cx="2895600" cy="1432560"/>
        </p:xfrm>
        <a:graphic>
          <a:graphicData uri="http://schemas.openxmlformats.org/drawingml/2006/table">
            <a:tbl>
              <a:tblPr firstRow="1" bandRow="1">
                <a:tableStyleId>{5940675A-B579-460E-94D1-54222C63F5DA}</a:tableStyleId>
              </a:tblPr>
              <a:tblGrid>
                <a:gridCol w="965200"/>
                <a:gridCol w="965200"/>
                <a:gridCol w="965200"/>
              </a:tblGrid>
              <a:tr h="266700">
                <a:tc>
                  <a:txBody>
                    <a:bodyPr/>
                    <a:lstStyle/>
                    <a:p>
                      <a:pPr algn="ctr"/>
                      <a:r>
                        <a:rPr lang="en-US" sz="1200" b="1" baseline="0" dirty="0" smtClean="0">
                          <a:solidFill>
                            <a:schemeClr val="tx1"/>
                          </a:solidFill>
                          <a:latin typeface="+mn-lt"/>
                          <a:ea typeface="+mn-ea"/>
                          <a:cs typeface="+mn-cs"/>
                        </a:rPr>
                        <a:t>Region</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1" baseline="0" dirty="0" smtClean="0"/>
                        <a:t>$ billion(2013) </a:t>
                      </a:r>
                      <a:endParaRPr lang="en-US" sz="1200" b="1" baseline="0" dirty="0" smtClean="0">
                        <a:solidFill>
                          <a:schemeClr val="lt1"/>
                        </a:solidFill>
                        <a:latin typeface="+mn-lt"/>
                        <a:ea typeface="+mn-ea"/>
                        <a:cs typeface="+mn-cs"/>
                      </a:endParaRPr>
                    </a:p>
                  </a:txBody>
                  <a:tcPr marL="0" marR="0" marT="0" marB="0" anchor="ctr"/>
                </a:tc>
                <a:tc>
                  <a:txBody>
                    <a:bodyPr/>
                    <a:lstStyle/>
                    <a:p>
                      <a:pPr algn="ctr"/>
                      <a:r>
                        <a:rPr lang="en-US" sz="1200" b="1" baseline="0" dirty="0" smtClean="0"/>
                        <a:t>% Share</a:t>
                      </a:r>
                      <a:endParaRPr lang="en-US" sz="1200" b="1" baseline="0" dirty="0" smtClean="0">
                        <a:solidFill>
                          <a:schemeClr val="lt1"/>
                        </a:solidFill>
                        <a:latin typeface="+mn-lt"/>
                        <a:ea typeface="+mn-ea"/>
                        <a:cs typeface="+mn-cs"/>
                      </a:endParaRPr>
                    </a:p>
                  </a:txBody>
                  <a:tcPr marL="0" marR="0" marT="0" marB="0" anchor="ctr"/>
                </a:tc>
              </a:tr>
              <a:tr h="266700">
                <a:tc>
                  <a:txBody>
                    <a:bodyPr/>
                    <a:lstStyle/>
                    <a:p>
                      <a:pPr algn="ctr" fontAlgn="ctr"/>
                      <a:r>
                        <a:rPr lang="en-US" sz="1200" b="1" i="0" u="none" strike="noStrike" dirty="0" smtClean="0">
                          <a:solidFill>
                            <a:srgbClr val="000000"/>
                          </a:solidFill>
                          <a:latin typeface="Calibri"/>
                        </a:rPr>
                        <a:t>Americas</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336.9</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55.2%</a:t>
                      </a:r>
                      <a:endParaRPr lang="en-US" sz="1200" b="1" i="0" u="none" strike="noStrike" dirty="0">
                        <a:solidFill>
                          <a:schemeClr val="tx1"/>
                        </a:solidFill>
                        <a:latin typeface="Calibri"/>
                      </a:endParaRPr>
                    </a:p>
                  </a:txBody>
                  <a:tcPr marL="0" marR="0" marT="0" marB="0" anchor="ctr"/>
                </a:tc>
              </a:tr>
              <a:tr h="266700">
                <a:tc>
                  <a:txBody>
                    <a:bodyPr/>
                    <a:lstStyle/>
                    <a:p>
                      <a:pPr algn="ctr" fontAlgn="ctr"/>
                      <a:r>
                        <a:rPr lang="en-US" sz="1200" b="1" i="0" u="none" strike="noStrike" dirty="0" smtClean="0">
                          <a:solidFill>
                            <a:srgbClr val="000000"/>
                          </a:solidFill>
                          <a:latin typeface="Calibri"/>
                        </a:rPr>
                        <a:t>Europe</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184.5</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30.2%</a:t>
                      </a:r>
                      <a:endParaRPr lang="en-US" sz="1200" b="1" i="0" u="none" strike="noStrike" dirty="0">
                        <a:solidFill>
                          <a:schemeClr val="tx1"/>
                        </a:solidFill>
                        <a:latin typeface="Calibri"/>
                      </a:endParaRPr>
                    </a:p>
                  </a:txBody>
                  <a:tcPr marL="0" marR="0" marT="0" marB="0" anchor="ctr"/>
                </a:tc>
              </a:tr>
              <a:tr h="266700">
                <a:tc>
                  <a:txBody>
                    <a:bodyPr/>
                    <a:lstStyle/>
                    <a:p>
                      <a:pPr algn="ctr" fontAlgn="ctr"/>
                      <a:r>
                        <a:rPr lang="en-US" sz="1200" b="1" i="0" u="none" strike="noStrike" dirty="0" smtClean="0">
                          <a:solidFill>
                            <a:srgbClr val="000000"/>
                          </a:solidFill>
                          <a:latin typeface="Calibri"/>
                        </a:rPr>
                        <a:t>Asia Pacific</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80.4</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13.2%</a:t>
                      </a:r>
                      <a:endParaRPr lang="en-US" sz="1200" b="1" i="0" u="none" strike="noStrike" dirty="0">
                        <a:solidFill>
                          <a:schemeClr val="tx1"/>
                        </a:solidFill>
                        <a:latin typeface="Calibri"/>
                      </a:endParaRPr>
                    </a:p>
                  </a:txBody>
                  <a:tcPr marL="0" marR="0" marT="0" marB="0" anchor="ctr"/>
                </a:tc>
              </a:tr>
              <a:tr h="266700">
                <a:tc>
                  <a:txBody>
                    <a:bodyPr/>
                    <a:lstStyle/>
                    <a:p>
                      <a:pPr algn="ctr" fontAlgn="ctr"/>
                      <a:r>
                        <a:rPr lang="en-US" sz="1200" b="1" i="0" u="none" strike="noStrike" dirty="0" smtClean="0">
                          <a:solidFill>
                            <a:srgbClr val="000000"/>
                          </a:solidFill>
                          <a:latin typeface="Calibri"/>
                        </a:rPr>
                        <a:t>Mid East &amp; Africa</a:t>
                      </a:r>
                      <a:endParaRPr lang="en-US" sz="1200" b="1" i="0" u="none" strike="noStrike" dirty="0">
                        <a:solidFill>
                          <a:srgbClr val="000000"/>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8.6</a:t>
                      </a:r>
                      <a:endParaRPr lang="en-US" sz="1200" b="1" i="0" u="none" strike="noStrike" dirty="0">
                        <a:solidFill>
                          <a:schemeClr val="tx1"/>
                        </a:solidFill>
                        <a:latin typeface="Calibri"/>
                      </a:endParaRPr>
                    </a:p>
                  </a:txBody>
                  <a:tcPr marL="0" marR="0" marT="0" marB="0" anchor="ctr"/>
                </a:tc>
                <a:tc>
                  <a:txBody>
                    <a:bodyPr/>
                    <a:lstStyle/>
                    <a:p>
                      <a:pPr algn="ctr" fontAlgn="ctr"/>
                      <a:r>
                        <a:rPr lang="en-US" sz="1200" b="1" i="0" u="none" strike="noStrike" dirty="0" smtClean="0">
                          <a:solidFill>
                            <a:schemeClr val="tx1"/>
                          </a:solidFill>
                          <a:latin typeface="Calibri"/>
                        </a:rPr>
                        <a:t>1.4%</a:t>
                      </a:r>
                      <a:endParaRPr lang="en-US" sz="1200" b="1" i="0" u="none" strike="noStrike" dirty="0">
                        <a:solidFill>
                          <a:schemeClr val="tx1"/>
                        </a:solidFill>
                        <a:latin typeface="Calibri"/>
                      </a:endParaRPr>
                    </a:p>
                  </a:txBody>
                  <a:tcPr marL="0" marR="0" marT="0" marB="0" anchor="ctr"/>
                </a:tc>
              </a:tr>
            </a:tbl>
          </a:graphicData>
        </a:graphic>
      </p:graphicFrame>
      <p:graphicFrame>
        <p:nvGraphicFramePr>
          <p:cNvPr id="14" name="Chart 13"/>
          <p:cNvGraphicFramePr/>
          <p:nvPr/>
        </p:nvGraphicFramePr>
        <p:xfrm>
          <a:off x="3886200" y="4387776"/>
          <a:ext cx="4857750" cy="2209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1_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7.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Industry Profiles</Value>
    </ResearchTracks>
    <Services xmlns="1e522788-807d-4c3b-a21c-e4669516c0a0">
      <Value>IT Services</Value>
    </Services>
    <Verticals xmlns="1e522788-807d-4c3b-a21c-e4669516c0a0">
      <Value>HiTech</Value>
    </Verticals>
  </documentManagement>
</p:properties>
</file>

<file path=customXml/itemProps1.xml><?xml version="1.0" encoding="utf-8"?>
<ds:datastoreItem xmlns:ds="http://schemas.openxmlformats.org/officeDocument/2006/customXml" ds:itemID="{DDEF5BA8-6012-4D2E-A44F-809E71EC8949}">
  <ds:schemaRefs>
    <ds:schemaRef ds:uri="http://schemas.microsoft.com/sharepoint/v3/contenttype/forms"/>
  </ds:schemaRefs>
</ds:datastoreItem>
</file>

<file path=customXml/itemProps2.xml><?xml version="1.0" encoding="utf-8"?>
<ds:datastoreItem xmlns:ds="http://schemas.openxmlformats.org/officeDocument/2006/customXml" ds:itemID="{9D406F71-95AF-4835-925C-3CC17F70D4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522788-807d-4c3b-a21c-e4669516c0a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DC8620A-5D1C-4392-8810-626AFE901381}">
  <ds:schemaRefs>
    <ds:schemaRef ds:uri="http://schemas.microsoft.com/office/2006/metadata/properties"/>
    <ds:schemaRef ds:uri="1e522788-807d-4c3b-a21c-e4669516c0a0"/>
  </ds:schemaRefs>
</ds:datastoreItem>
</file>

<file path=docProps/app.xml><?xml version="1.0" encoding="utf-8"?>
<Properties xmlns="http://schemas.openxmlformats.org/officeDocument/2006/extended-properties" xmlns:vt="http://schemas.openxmlformats.org/officeDocument/2006/docPropsVTypes">
  <Template>TCS_Presentation Template</Template>
  <TotalTime>19185</TotalTime>
  <Words>12018</Words>
  <Application>Microsoft Office PowerPoint</Application>
  <PresentationFormat>On-screen Show (4:3)</PresentationFormat>
  <Paragraphs>1747</Paragraphs>
  <Slides>59</Slides>
  <Notes>38</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59</vt:i4>
      </vt:variant>
    </vt:vector>
  </HeadingPairs>
  <TitlesOfParts>
    <vt:vector size="72" baseType="lpstr">
      <vt:lpstr>Arial</vt:lpstr>
      <vt:lpstr>Calibri</vt:lpstr>
      <vt:lpstr>Myriad Pro</vt:lpstr>
      <vt:lpstr>Myriad Pro Light</vt:lpstr>
      <vt:lpstr>Wingdings</vt:lpstr>
      <vt:lpstr>TCS_Presentation Template</vt:lpstr>
      <vt:lpstr>Divider 1</vt:lpstr>
      <vt:lpstr>Divider 2</vt:lpstr>
      <vt:lpstr>Divider 3</vt:lpstr>
      <vt:lpstr>Thank You</vt:lpstr>
      <vt:lpstr>1_Divider 1</vt:lpstr>
      <vt:lpstr>1_TCS_Presentation Template</vt:lpstr>
      <vt:lpstr>Worksheet</vt:lpstr>
      <vt:lpstr>Global Professional Services Industry MI</vt:lpstr>
      <vt:lpstr>Table of Content</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Global Professional Services Industry: Market Overview Real Estate Management &amp; Development Market </vt:lpstr>
      <vt:lpstr>Global Professional Services Industry: Market Overview Real Estate Management &amp; Development Market </vt:lpstr>
      <vt:lpstr>Table of Content</vt:lpstr>
      <vt:lpstr>Global Professional Services MI: Industry Insights Porter's 5 forces Analysis- Accountancy Services</vt:lpstr>
      <vt:lpstr>Global Professional Services MI: Industry Insights Porter's 5 forces Analysis- Legal Services </vt:lpstr>
      <vt:lpstr>Global Professional Services MI: Industry Insights Porter's 5 forces Analysis- HR &amp; Employment Services</vt:lpstr>
      <vt:lpstr>Global Professional Services MI: Industry Insights Porter's 5 forces Analysis- Management &amp; Marketing Consultancy </vt:lpstr>
      <vt:lpstr>Global Professional Services MI: Industry Insights Porter's 5 forces Analysis- Real Estate Management &amp; Development</vt:lpstr>
      <vt:lpstr>Table of Content</vt:lpstr>
      <vt:lpstr>Global Professional Services Industry: Deals Space </vt:lpstr>
      <vt:lpstr>Table of Content</vt:lpstr>
      <vt:lpstr>Global Professional Services Industry: Business Trends  Key Market Trends in Accountancy Services</vt:lpstr>
      <vt:lpstr>Global Professional Services Industry: Business Trends  Key Market Trends in Legal Services</vt:lpstr>
      <vt:lpstr>PowerPoint Presentation</vt:lpstr>
      <vt:lpstr>Global Professional Services Industry: Business Trends  Key Market Trends in HR &amp; Employment Services</vt:lpstr>
      <vt:lpstr>PowerPoint Presentation</vt:lpstr>
      <vt:lpstr>PowerPoint Presentation</vt:lpstr>
      <vt:lpstr>PowerPoint Presentation</vt:lpstr>
      <vt:lpstr>PowerPoint Presentation</vt:lpstr>
      <vt:lpstr>Table of Content</vt:lpstr>
      <vt:lpstr>Global Professional Services Industry: IT Trends  Hot IT Implementation Trends in Accountancy Services</vt:lpstr>
      <vt:lpstr>PowerPoint Presentation</vt:lpstr>
      <vt:lpstr>Global Professional Services Industry: IT Trends  Hot IT Implementation Trends in Legal Services</vt:lpstr>
      <vt:lpstr>PowerPoint Presentation</vt:lpstr>
      <vt:lpstr>Global Professional Services Industry: IT Trends  Hot IT Implementation Trends in Legal Services</vt:lpstr>
      <vt:lpstr>Global Professional Services Industry: IT Trends   Hot IT Implementation Trends in HR &amp; Employment Services</vt:lpstr>
      <vt:lpstr>Global Professional Services Industry: IT Trends   Hot IT Implementation Trends in HR &amp; Employment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HiTech_MI_Professional Services_September 2012</dc:title>
  <dc:creator>250289</dc:creator>
  <cp:lastModifiedBy>Aniket  Agao</cp:lastModifiedBy>
  <cp:revision>1663</cp:revision>
  <dcterms:created xsi:type="dcterms:W3CDTF">2011-04-20T10:04:31Z</dcterms:created>
  <dcterms:modified xsi:type="dcterms:W3CDTF">2014-11-19T07:12:18Z</dcterms:modified>
  <cp:category>Corporate Research Document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y fmtid="{D5CDD505-2E9C-101B-9397-08002B2CF9AE}" pid="3" name="FileType">
    <vt:lpwstr>Presentations</vt:lpwstr>
  </property>
</Properties>
</file>