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8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9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0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  <p:sldMasterId id="2147483681" r:id="rId6"/>
    <p:sldMasterId id="2147483694" r:id="rId7"/>
    <p:sldMasterId id="2147483696" r:id="rId8"/>
    <p:sldMasterId id="2147483709" r:id="rId9"/>
    <p:sldMasterId id="2147483722" r:id="rId10"/>
    <p:sldMasterId id="2147483725" r:id="rId11"/>
  </p:sldMasterIdLst>
  <p:notesMasterIdLst>
    <p:notesMasterId r:id="rId27"/>
  </p:notesMasterIdLst>
  <p:sldIdLst>
    <p:sldId id="256" r:id="rId12"/>
    <p:sldId id="272" r:id="rId13"/>
    <p:sldId id="258" r:id="rId14"/>
    <p:sldId id="257" r:id="rId15"/>
    <p:sldId id="259" r:id="rId16"/>
    <p:sldId id="260" r:id="rId17"/>
    <p:sldId id="261" r:id="rId18"/>
    <p:sldId id="262" r:id="rId19"/>
    <p:sldId id="263" r:id="rId20"/>
    <p:sldId id="273" r:id="rId21"/>
    <p:sldId id="266" r:id="rId22"/>
    <p:sldId id="267" r:id="rId23"/>
    <p:sldId id="274" r:id="rId24"/>
    <p:sldId id="275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578"/>
    <a:srgbClr val="D6E3F2"/>
    <a:srgbClr val="294E7B"/>
    <a:srgbClr val="1C3554"/>
    <a:srgbClr val="254771"/>
    <a:srgbClr val="2B5281"/>
    <a:srgbClr val="326311"/>
    <a:srgbClr val="386F13"/>
    <a:srgbClr val="1C4D5A"/>
    <a:srgbClr val="256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6270" autoAdjust="0"/>
  </p:normalViewPr>
  <p:slideViewPr>
    <p:cSldViewPr>
      <p:cViewPr>
        <p:scale>
          <a:sx n="73" d="100"/>
          <a:sy n="73" d="100"/>
        </p:scale>
        <p:origin x="-1068" y="-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A746-FA8F-4A0F-9815-ADB05CFFEEF2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E8A87-B550-4A79-A89D-C660FA3A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E8A87-B550-4A79-A89D-C660FA3A4C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D4A16-7692-48E8-89D8-FF58F809BD76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Myriad Pro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336550" y="6334125"/>
            <a:ext cx="2438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chemeClr val="bg1"/>
                </a:solidFill>
                <a:latin typeface="Myriad Pro"/>
              </a:rPr>
              <a:t>Copyright © 2012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10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10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10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6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10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7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7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9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10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>
              <a:gd name="T0" fmla="*/ 166179846 w 835"/>
              <a:gd name="T1" fmla="*/ 1699533 h 727"/>
              <a:gd name="T2" fmla="*/ 196640556 w 835"/>
              <a:gd name="T3" fmla="*/ 10197782 h 727"/>
              <a:gd name="T4" fmla="*/ 221009590 w 835"/>
              <a:gd name="T5" fmla="*/ 24134538 h 727"/>
              <a:gd name="T6" fmla="*/ 238608608 w 835"/>
              <a:gd name="T7" fmla="*/ 42150756 h 727"/>
              <a:gd name="T8" fmla="*/ 203747997 w 835"/>
              <a:gd name="T9" fmla="*/ 39771409 h 727"/>
              <a:gd name="T10" fmla="*/ 161779946 w 835"/>
              <a:gd name="T11" fmla="*/ 35352040 h 727"/>
              <a:gd name="T12" fmla="*/ 150272606 w 835"/>
              <a:gd name="T13" fmla="*/ 36031853 h 727"/>
              <a:gd name="T14" fmla="*/ 146211294 w 835"/>
              <a:gd name="T15" fmla="*/ 40451223 h 727"/>
              <a:gd name="T16" fmla="*/ 136396312 w 835"/>
              <a:gd name="T17" fmla="*/ 141068836 h 727"/>
              <a:gd name="T18" fmla="*/ 136057724 w 835"/>
              <a:gd name="T19" fmla="*/ 39091013 h 727"/>
              <a:gd name="T20" fmla="*/ 131319236 w 835"/>
              <a:gd name="T21" fmla="*/ 35691947 h 727"/>
              <a:gd name="T22" fmla="*/ 112027860 w 835"/>
              <a:gd name="T23" fmla="*/ 36031853 h 727"/>
              <a:gd name="T24" fmla="*/ 65997915 w 835"/>
              <a:gd name="T25" fmla="*/ 42150756 h 727"/>
              <a:gd name="T26" fmla="*/ 47383133 w 835"/>
              <a:gd name="T27" fmla="*/ 37391480 h 727"/>
              <a:gd name="T28" fmla="*/ 66675091 w 835"/>
              <a:gd name="T29" fmla="*/ 20055658 h 727"/>
              <a:gd name="T30" fmla="*/ 92735902 w 835"/>
              <a:gd name="T31" fmla="*/ 7478529 h 727"/>
              <a:gd name="T32" fmla="*/ 124211795 w 835"/>
              <a:gd name="T33" fmla="*/ 679813 h 727"/>
              <a:gd name="T34" fmla="*/ 68028862 w 835"/>
              <a:gd name="T35" fmla="*/ 176420876 h 727"/>
              <a:gd name="T36" fmla="*/ 33845428 w 835"/>
              <a:gd name="T37" fmla="*/ 176420876 h 727"/>
              <a:gd name="T38" fmla="*/ 0 w 835"/>
              <a:gd name="T39" fmla="*/ 176420876 h 727"/>
              <a:gd name="T40" fmla="*/ 47721722 w 835"/>
              <a:gd name="T41" fmla="*/ 247124956 h 727"/>
              <a:gd name="T42" fmla="*/ 88336002 w 835"/>
              <a:gd name="T43" fmla="*/ 247124956 h 727"/>
              <a:gd name="T44" fmla="*/ 102550884 w 835"/>
              <a:gd name="T45" fmla="*/ 176420876 h 727"/>
              <a:gd name="T46" fmla="*/ 117104354 w 835"/>
              <a:gd name="T47" fmla="*/ 247124956 h 727"/>
              <a:gd name="T48" fmla="*/ 197317733 w 835"/>
              <a:gd name="T49" fmla="*/ 176420876 h 727"/>
              <a:gd name="T50" fmla="*/ 163472305 w 835"/>
              <a:gd name="T51" fmla="*/ 176420876 h 727"/>
              <a:gd name="T52" fmla="*/ 137750082 w 835"/>
              <a:gd name="T53" fmla="*/ 196816440 h 727"/>
              <a:gd name="T54" fmla="*/ 185471804 w 835"/>
              <a:gd name="T55" fmla="*/ 196816440 h 727"/>
              <a:gd name="T56" fmla="*/ 198671503 w 835"/>
              <a:gd name="T57" fmla="*/ 247124956 h 727"/>
              <a:gd name="T58" fmla="*/ 248085583 w 835"/>
              <a:gd name="T59" fmla="*/ 176420876 h 727"/>
              <a:gd name="T60" fmla="*/ 240978142 w 835"/>
              <a:gd name="T61" fmla="*/ 204634293 h 727"/>
              <a:gd name="T62" fmla="*/ 247408407 w 835"/>
              <a:gd name="T63" fmla="*/ 67305013 h 727"/>
              <a:gd name="T64" fmla="*/ 244362278 w 835"/>
              <a:gd name="T65" fmla="*/ 87360671 h 727"/>
              <a:gd name="T66" fmla="*/ 231839755 w 835"/>
              <a:gd name="T67" fmla="*/ 107416329 h 727"/>
              <a:gd name="T68" fmla="*/ 210517432 w 835"/>
              <a:gd name="T69" fmla="*/ 124072338 h 727"/>
              <a:gd name="T70" fmla="*/ 183102851 w 835"/>
              <a:gd name="T71" fmla="*/ 135289840 h 727"/>
              <a:gd name="T72" fmla="*/ 160426176 w 835"/>
              <a:gd name="T73" fmla="*/ 62206414 h 727"/>
              <a:gd name="T74" fmla="*/ 161441940 w 835"/>
              <a:gd name="T75" fmla="*/ 53708165 h 727"/>
              <a:gd name="T76" fmla="*/ 165503252 w 835"/>
              <a:gd name="T77" fmla="*/ 49628702 h 727"/>
              <a:gd name="T78" fmla="*/ 188179345 w 835"/>
              <a:gd name="T79" fmla="*/ 50308515 h 727"/>
              <a:gd name="T80" fmla="*/ 226424673 w 835"/>
              <a:gd name="T81" fmla="*/ 55407698 h 727"/>
              <a:gd name="T82" fmla="*/ 99843343 w 835"/>
              <a:gd name="T83" fmla="*/ 135629747 h 727"/>
              <a:gd name="T84" fmla="*/ 72090174 w 835"/>
              <a:gd name="T85" fmla="*/ 124072338 h 727"/>
              <a:gd name="T86" fmla="*/ 50767851 w 835"/>
              <a:gd name="T87" fmla="*/ 107416329 h 727"/>
              <a:gd name="T88" fmla="*/ 37906739 w 835"/>
              <a:gd name="T89" fmla="*/ 87360671 h 727"/>
              <a:gd name="T90" fmla="*/ 34860610 w 835"/>
              <a:gd name="T91" fmla="*/ 67305013 h 727"/>
              <a:gd name="T92" fmla="*/ 46029363 w 835"/>
              <a:gd name="T93" fmla="*/ 57107231 h 727"/>
              <a:gd name="T94" fmla="*/ 84613279 w 835"/>
              <a:gd name="T95" fmla="*/ 51328818 h 727"/>
              <a:gd name="T96" fmla="*/ 115750583 w 835"/>
              <a:gd name="T97" fmla="*/ 48948889 h 727"/>
              <a:gd name="T98" fmla="*/ 120827659 w 835"/>
              <a:gd name="T99" fmla="*/ 52008631 h 727"/>
              <a:gd name="T100" fmla="*/ 122519436 w 835"/>
              <a:gd name="T101" fmla="*/ 59486578 h 727"/>
              <a:gd name="T102" fmla="*/ 107289372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7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18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4463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894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49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9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74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336550" y="6334125"/>
            <a:ext cx="2438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FFFFF"/>
                </a:solidFill>
                <a:latin typeface="Myriad Pro"/>
              </a:rPr>
              <a:t>Copyright © 2011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10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10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10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6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10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7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7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9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10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>
              <a:gd name="T0" fmla="*/ 166179846 w 835"/>
              <a:gd name="T1" fmla="*/ 1699533 h 727"/>
              <a:gd name="T2" fmla="*/ 196640556 w 835"/>
              <a:gd name="T3" fmla="*/ 10197782 h 727"/>
              <a:gd name="T4" fmla="*/ 221009590 w 835"/>
              <a:gd name="T5" fmla="*/ 24134538 h 727"/>
              <a:gd name="T6" fmla="*/ 238608608 w 835"/>
              <a:gd name="T7" fmla="*/ 42150756 h 727"/>
              <a:gd name="T8" fmla="*/ 203747997 w 835"/>
              <a:gd name="T9" fmla="*/ 39771409 h 727"/>
              <a:gd name="T10" fmla="*/ 161779946 w 835"/>
              <a:gd name="T11" fmla="*/ 35352040 h 727"/>
              <a:gd name="T12" fmla="*/ 150272606 w 835"/>
              <a:gd name="T13" fmla="*/ 36031853 h 727"/>
              <a:gd name="T14" fmla="*/ 146211294 w 835"/>
              <a:gd name="T15" fmla="*/ 40451223 h 727"/>
              <a:gd name="T16" fmla="*/ 136396312 w 835"/>
              <a:gd name="T17" fmla="*/ 141068836 h 727"/>
              <a:gd name="T18" fmla="*/ 136057724 w 835"/>
              <a:gd name="T19" fmla="*/ 39091013 h 727"/>
              <a:gd name="T20" fmla="*/ 131319236 w 835"/>
              <a:gd name="T21" fmla="*/ 35691947 h 727"/>
              <a:gd name="T22" fmla="*/ 112027860 w 835"/>
              <a:gd name="T23" fmla="*/ 36031853 h 727"/>
              <a:gd name="T24" fmla="*/ 65997915 w 835"/>
              <a:gd name="T25" fmla="*/ 42150756 h 727"/>
              <a:gd name="T26" fmla="*/ 47383133 w 835"/>
              <a:gd name="T27" fmla="*/ 37391480 h 727"/>
              <a:gd name="T28" fmla="*/ 66675091 w 835"/>
              <a:gd name="T29" fmla="*/ 20055658 h 727"/>
              <a:gd name="T30" fmla="*/ 92735902 w 835"/>
              <a:gd name="T31" fmla="*/ 7478529 h 727"/>
              <a:gd name="T32" fmla="*/ 124211795 w 835"/>
              <a:gd name="T33" fmla="*/ 679813 h 727"/>
              <a:gd name="T34" fmla="*/ 68028862 w 835"/>
              <a:gd name="T35" fmla="*/ 176420876 h 727"/>
              <a:gd name="T36" fmla="*/ 33845428 w 835"/>
              <a:gd name="T37" fmla="*/ 176420876 h 727"/>
              <a:gd name="T38" fmla="*/ 0 w 835"/>
              <a:gd name="T39" fmla="*/ 176420876 h 727"/>
              <a:gd name="T40" fmla="*/ 47721722 w 835"/>
              <a:gd name="T41" fmla="*/ 247124956 h 727"/>
              <a:gd name="T42" fmla="*/ 88336002 w 835"/>
              <a:gd name="T43" fmla="*/ 247124956 h 727"/>
              <a:gd name="T44" fmla="*/ 102550884 w 835"/>
              <a:gd name="T45" fmla="*/ 176420876 h 727"/>
              <a:gd name="T46" fmla="*/ 117104354 w 835"/>
              <a:gd name="T47" fmla="*/ 247124956 h 727"/>
              <a:gd name="T48" fmla="*/ 197317733 w 835"/>
              <a:gd name="T49" fmla="*/ 176420876 h 727"/>
              <a:gd name="T50" fmla="*/ 163472305 w 835"/>
              <a:gd name="T51" fmla="*/ 176420876 h 727"/>
              <a:gd name="T52" fmla="*/ 137750082 w 835"/>
              <a:gd name="T53" fmla="*/ 196816440 h 727"/>
              <a:gd name="T54" fmla="*/ 185471804 w 835"/>
              <a:gd name="T55" fmla="*/ 196816440 h 727"/>
              <a:gd name="T56" fmla="*/ 198671503 w 835"/>
              <a:gd name="T57" fmla="*/ 247124956 h 727"/>
              <a:gd name="T58" fmla="*/ 248085583 w 835"/>
              <a:gd name="T59" fmla="*/ 176420876 h 727"/>
              <a:gd name="T60" fmla="*/ 240978142 w 835"/>
              <a:gd name="T61" fmla="*/ 204634293 h 727"/>
              <a:gd name="T62" fmla="*/ 247408407 w 835"/>
              <a:gd name="T63" fmla="*/ 67305013 h 727"/>
              <a:gd name="T64" fmla="*/ 244362278 w 835"/>
              <a:gd name="T65" fmla="*/ 87360671 h 727"/>
              <a:gd name="T66" fmla="*/ 231839755 w 835"/>
              <a:gd name="T67" fmla="*/ 107416329 h 727"/>
              <a:gd name="T68" fmla="*/ 210517432 w 835"/>
              <a:gd name="T69" fmla="*/ 124072338 h 727"/>
              <a:gd name="T70" fmla="*/ 183102851 w 835"/>
              <a:gd name="T71" fmla="*/ 135289840 h 727"/>
              <a:gd name="T72" fmla="*/ 160426176 w 835"/>
              <a:gd name="T73" fmla="*/ 62206414 h 727"/>
              <a:gd name="T74" fmla="*/ 161441940 w 835"/>
              <a:gd name="T75" fmla="*/ 53708165 h 727"/>
              <a:gd name="T76" fmla="*/ 165503252 w 835"/>
              <a:gd name="T77" fmla="*/ 49628702 h 727"/>
              <a:gd name="T78" fmla="*/ 188179345 w 835"/>
              <a:gd name="T79" fmla="*/ 50308515 h 727"/>
              <a:gd name="T80" fmla="*/ 226424673 w 835"/>
              <a:gd name="T81" fmla="*/ 55407698 h 727"/>
              <a:gd name="T82" fmla="*/ 99843343 w 835"/>
              <a:gd name="T83" fmla="*/ 135629747 h 727"/>
              <a:gd name="T84" fmla="*/ 72090174 w 835"/>
              <a:gd name="T85" fmla="*/ 124072338 h 727"/>
              <a:gd name="T86" fmla="*/ 50767851 w 835"/>
              <a:gd name="T87" fmla="*/ 107416329 h 727"/>
              <a:gd name="T88" fmla="*/ 37906739 w 835"/>
              <a:gd name="T89" fmla="*/ 87360671 h 727"/>
              <a:gd name="T90" fmla="*/ 34860610 w 835"/>
              <a:gd name="T91" fmla="*/ 67305013 h 727"/>
              <a:gd name="T92" fmla="*/ 46029363 w 835"/>
              <a:gd name="T93" fmla="*/ 57107231 h 727"/>
              <a:gd name="T94" fmla="*/ 84613279 w 835"/>
              <a:gd name="T95" fmla="*/ 51328818 h 727"/>
              <a:gd name="T96" fmla="*/ 115750583 w 835"/>
              <a:gd name="T97" fmla="*/ 48948889 h 727"/>
              <a:gd name="T98" fmla="*/ 120827659 w 835"/>
              <a:gd name="T99" fmla="*/ 52008631 h 727"/>
              <a:gd name="T100" fmla="*/ 122519436 w 835"/>
              <a:gd name="T101" fmla="*/ 59486578 h 727"/>
              <a:gd name="T102" fmla="*/ 107289372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7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9894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35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75248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0565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7239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68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940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836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579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91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8876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958584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1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2212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336550" y="6334125"/>
            <a:ext cx="2438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FFFFF"/>
                </a:solidFill>
                <a:latin typeface="Myriad Pro"/>
              </a:rPr>
              <a:t>Copyright © 2011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10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10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10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6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10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7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7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9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10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>
              <a:gd name="T0" fmla="*/ 166179846 w 835"/>
              <a:gd name="T1" fmla="*/ 1699533 h 727"/>
              <a:gd name="T2" fmla="*/ 196640556 w 835"/>
              <a:gd name="T3" fmla="*/ 10197782 h 727"/>
              <a:gd name="T4" fmla="*/ 221009590 w 835"/>
              <a:gd name="T5" fmla="*/ 24134538 h 727"/>
              <a:gd name="T6" fmla="*/ 238608608 w 835"/>
              <a:gd name="T7" fmla="*/ 42150756 h 727"/>
              <a:gd name="T8" fmla="*/ 203747997 w 835"/>
              <a:gd name="T9" fmla="*/ 39771409 h 727"/>
              <a:gd name="T10" fmla="*/ 161779946 w 835"/>
              <a:gd name="T11" fmla="*/ 35352040 h 727"/>
              <a:gd name="T12" fmla="*/ 150272606 w 835"/>
              <a:gd name="T13" fmla="*/ 36031853 h 727"/>
              <a:gd name="T14" fmla="*/ 146211294 w 835"/>
              <a:gd name="T15" fmla="*/ 40451223 h 727"/>
              <a:gd name="T16" fmla="*/ 136396312 w 835"/>
              <a:gd name="T17" fmla="*/ 141068836 h 727"/>
              <a:gd name="T18" fmla="*/ 136057724 w 835"/>
              <a:gd name="T19" fmla="*/ 39091013 h 727"/>
              <a:gd name="T20" fmla="*/ 131319236 w 835"/>
              <a:gd name="T21" fmla="*/ 35691947 h 727"/>
              <a:gd name="T22" fmla="*/ 112027860 w 835"/>
              <a:gd name="T23" fmla="*/ 36031853 h 727"/>
              <a:gd name="T24" fmla="*/ 65997915 w 835"/>
              <a:gd name="T25" fmla="*/ 42150756 h 727"/>
              <a:gd name="T26" fmla="*/ 47383133 w 835"/>
              <a:gd name="T27" fmla="*/ 37391480 h 727"/>
              <a:gd name="T28" fmla="*/ 66675091 w 835"/>
              <a:gd name="T29" fmla="*/ 20055658 h 727"/>
              <a:gd name="T30" fmla="*/ 92735902 w 835"/>
              <a:gd name="T31" fmla="*/ 7478529 h 727"/>
              <a:gd name="T32" fmla="*/ 124211795 w 835"/>
              <a:gd name="T33" fmla="*/ 679813 h 727"/>
              <a:gd name="T34" fmla="*/ 68028862 w 835"/>
              <a:gd name="T35" fmla="*/ 176420876 h 727"/>
              <a:gd name="T36" fmla="*/ 33845428 w 835"/>
              <a:gd name="T37" fmla="*/ 176420876 h 727"/>
              <a:gd name="T38" fmla="*/ 0 w 835"/>
              <a:gd name="T39" fmla="*/ 176420876 h 727"/>
              <a:gd name="T40" fmla="*/ 47721722 w 835"/>
              <a:gd name="T41" fmla="*/ 247124956 h 727"/>
              <a:gd name="T42" fmla="*/ 88336002 w 835"/>
              <a:gd name="T43" fmla="*/ 247124956 h 727"/>
              <a:gd name="T44" fmla="*/ 102550884 w 835"/>
              <a:gd name="T45" fmla="*/ 176420876 h 727"/>
              <a:gd name="T46" fmla="*/ 117104354 w 835"/>
              <a:gd name="T47" fmla="*/ 247124956 h 727"/>
              <a:gd name="T48" fmla="*/ 197317733 w 835"/>
              <a:gd name="T49" fmla="*/ 176420876 h 727"/>
              <a:gd name="T50" fmla="*/ 163472305 w 835"/>
              <a:gd name="T51" fmla="*/ 176420876 h 727"/>
              <a:gd name="T52" fmla="*/ 137750082 w 835"/>
              <a:gd name="T53" fmla="*/ 196816440 h 727"/>
              <a:gd name="T54" fmla="*/ 185471804 w 835"/>
              <a:gd name="T55" fmla="*/ 196816440 h 727"/>
              <a:gd name="T56" fmla="*/ 198671503 w 835"/>
              <a:gd name="T57" fmla="*/ 247124956 h 727"/>
              <a:gd name="T58" fmla="*/ 248085583 w 835"/>
              <a:gd name="T59" fmla="*/ 176420876 h 727"/>
              <a:gd name="T60" fmla="*/ 240978142 w 835"/>
              <a:gd name="T61" fmla="*/ 204634293 h 727"/>
              <a:gd name="T62" fmla="*/ 247408407 w 835"/>
              <a:gd name="T63" fmla="*/ 67305013 h 727"/>
              <a:gd name="T64" fmla="*/ 244362278 w 835"/>
              <a:gd name="T65" fmla="*/ 87360671 h 727"/>
              <a:gd name="T66" fmla="*/ 231839755 w 835"/>
              <a:gd name="T67" fmla="*/ 107416329 h 727"/>
              <a:gd name="T68" fmla="*/ 210517432 w 835"/>
              <a:gd name="T69" fmla="*/ 124072338 h 727"/>
              <a:gd name="T70" fmla="*/ 183102851 w 835"/>
              <a:gd name="T71" fmla="*/ 135289840 h 727"/>
              <a:gd name="T72" fmla="*/ 160426176 w 835"/>
              <a:gd name="T73" fmla="*/ 62206414 h 727"/>
              <a:gd name="T74" fmla="*/ 161441940 w 835"/>
              <a:gd name="T75" fmla="*/ 53708165 h 727"/>
              <a:gd name="T76" fmla="*/ 165503252 w 835"/>
              <a:gd name="T77" fmla="*/ 49628702 h 727"/>
              <a:gd name="T78" fmla="*/ 188179345 w 835"/>
              <a:gd name="T79" fmla="*/ 50308515 h 727"/>
              <a:gd name="T80" fmla="*/ 226424673 w 835"/>
              <a:gd name="T81" fmla="*/ 55407698 h 727"/>
              <a:gd name="T82" fmla="*/ 99843343 w 835"/>
              <a:gd name="T83" fmla="*/ 135629747 h 727"/>
              <a:gd name="T84" fmla="*/ 72090174 w 835"/>
              <a:gd name="T85" fmla="*/ 124072338 h 727"/>
              <a:gd name="T86" fmla="*/ 50767851 w 835"/>
              <a:gd name="T87" fmla="*/ 107416329 h 727"/>
              <a:gd name="T88" fmla="*/ 37906739 w 835"/>
              <a:gd name="T89" fmla="*/ 87360671 h 727"/>
              <a:gd name="T90" fmla="*/ 34860610 w 835"/>
              <a:gd name="T91" fmla="*/ 67305013 h 727"/>
              <a:gd name="T92" fmla="*/ 46029363 w 835"/>
              <a:gd name="T93" fmla="*/ 57107231 h 727"/>
              <a:gd name="T94" fmla="*/ 84613279 w 835"/>
              <a:gd name="T95" fmla="*/ 51328818 h 727"/>
              <a:gd name="T96" fmla="*/ 115750583 w 835"/>
              <a:gd name="T97" fmla="*/ 48948889 h 727"/>
              <a:gd name="T98" fmla="*/ 120827659 w 835"/>
              <a:gd name="T99" fmla="*/ 52008631 h 727"/>
              <a:gd name="T100" fmla="*/ 122519436 w 835"/>
              <a:gd name="T101" fmla="*/ 59486578 h 727"/>
              <a:gd name="T102" fmla="*/ 107289372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74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01729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7375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1461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692414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21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3450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5473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948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98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30550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975728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024395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336550" y="6334125"/>
            <a:ext cx="2438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FFFFFF"/>
                </a:solidFill>
                <a:latin typeface="Myriad Pro"/>
              </a:rPr>
              <a:t>Copyright © 2011 Tata Consultancy Services Limited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10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10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10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6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10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7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7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9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10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>
              <a:gd name="T0" fmla="*/ 166179846 w 835"/>
              <a:gd name="T1" fmla="*/ 1699533 h 727"/>
              <a:gd name="T2" fmla="*/ 196640556 w 835"/>
              <a:gd name="T3" fmla="*/ 10197782 h 727"/>
              <a:gd name="T4" fmla="*/ 221009590 w 835"/>
              <a:gd name="T5" fmla="*/ 24134538 h 727"/>
              <a:gd name="T6" fmla="*/ 238608608 w 835"/>
              <a:gd name="T7" fmla="*/ 42150756 h 727"/>
              <a:gd name="T8" fmla="*/ 203747997 w 835"/>
              <a:gd name="T9" fmla="*/ 39771409 h 727"/>
              <a:gd name="T10" fmla="*/ 161779946 w 835"/>
              <a:gd name="T11" fmla="*/ 35352040 h 727"/>
              <a:gd name="T12" fmla="*/ 150272606 w 835"/>
              <a:gd name="T13" fmla="*/ 36031853 h 727"/>
              <a:gd name="T14" fmla="*/ 146211294 w 835"/>
              <a:gd name="T15" fmla="*/ 40451223 h 727"/>
              <a:gd name="T16" fmla="*/ 136396312 w 835"/>
              <a:gd name="T17" fmla="*/ 141068836 h 727"/>
              <a:gd name="T18" fmla="*/ 136057724 w 835"/>
              <a:gd name="T19" fmla="*/ 39091013 h 727"/>
              <a:gd name="T20" fmla="*/ 131319236 w 835"/>
              <a:gd name="T21" fmla="*/ 35691947 h 727"/>
              <a:gd name="T22" fmla="*/ 112027860 w 835"/>
              <a:gd name="T23" fmla="*/ 36031853 h 727"/>
              <a:gd name="T24" fmla="*/ 65997915 w 835"/>
              <a:gd name="T25" fmla="*/ 42150756 h 727"/>
              <a:gd name="T26" fmla="*/ 47383133 w 835"/>
              <a:gd name="T27" fmla="*/ 37391480 h 727"/>
              <a:gd name="T28" fmla="*/ 66675091 w 835"/>
              <a:gd name="T29" fmla="*/ 20055658 h 727"/>
              <a:gd name="T30" fmla="*/ 92735902 w 835"/>
              <a:gd name="T31" fmla="*/ 7478529 h 727"/>
              <a:gd name="T32" fmla="*/ 124211795 w 835"/>
              <a:gd name="T33" fmla="*/ 679813 h 727"/>
              <a:gd name="T34" fmla="*/ 68028862 w 835"/>
              <a:gd name="T35" fmla="*/ 176420876 h 727"/>
              <a:gd name="T36" fmla="*/ 33845428 w 835"/>
              <a:gd name="T37" fmla="*/ 176420876 h 727"/>
              <a:gd name="T38" fmla="*/ 0 w 835"/>
              <a:gd name="T39" fmla="*/ 176420876 h 727"/>
              <a:gd name="T40" fmla="*/ 47721722 w 835"/>
              <a:gd name="T41" fmla="*/ 247124956 h 727"/>
              <a:gd name="T42" fmla="*/ 88336002 w 835"/>
              <a:gd name="T43" fmla="*/ 247124956 h 727"/>
              <a:gd name="T44" fmla="*/ 102550884 w 835"/>
              <a:gd name="T45" fmla="*/ 176420876 h 727"/>
              <a:gd name="T46" fmla="*/ 117104354 w 835"/>
              <a:gd name="T47" fmla="*/ 247124956 h 727"/>
              <a:gd name="T48" fmla="*/ 197317733 w 835"/>
              <a:gd name="T49" fmla="*/ 176420876 h 727"/>
              <a:gd name="T50" fmla="*/ 163472305 w 835"/>
              <a:gd name="T51" fmla="*/ 176420876 h 727"/>
              <a:gd name="T52" fmla="*/ 137750082 w 835"/>
              <a:gd name="T53" fmla="*/ 196816440 h 727"/>
              <a:gd name="T54" fmla="*/ 185471804 w 835"/>
              <a:gd name="T55" fmla="*/ 196816440 h 727"/>
              <a:gd name="T56" fmla="*/ 198671503 w 835"/>
              <a:gd name="T57" fmla="*/ 247124956 h 727"/>
              <a:gd name="T58" fmla="*/ 248085583 w 835"/>
              <a:gd name="T59" fmla="*/ 176420876 h 727"/>
              <a:gd name="T60" fmla="*/ 240978142 w 835"/>
              <a:gd name="T61" fmla="*/ 204634293 h 727"/>
              <a:gd name="T62" fmla="*/ 247408407 w 835"/>
              <a:gd name="T63" fmla="*/ 67305013 h 727"/>
              <a:gd name="T64" fmla="*/ 244362278 w 835"/>
              <a:gd name="T65" fmla="*/ 87360671 h 727"/>
              <a:gd name="T66" fmla="*/ 231839755 w 835"/>
              <a:gd name="T67" fmla="*/ 107416329 h 727"/>
              <a:gd name="T68" fmla="*/ 210517432 w 835"/>
              <a:gd name="T69" fmla="*/ 124072338 h 727"/>
              <a:gd name="T70" fmla="*/ 183102851 w 835"/>
              <a:gd name="T71" fmla="*/ 135289840 h 727"/>
              <a:gd name="T72" fmla="*/ 160426176 w 835"/>
              <a:gd name="T73" fmla="*/ 62206414 h 727"/>
              <a:gd name="T74" fmla="*/ 161441940 w 835"/>
              <a:gd name="T75" fmla="*/ 53708165 h 727"/>
              <a:gd name="T76" fmla="*/ 165503252 w 835"/>
              <a:gd name="T77" fmla="*/ 49628702 h 727"/>
              <a:gd name="T78" fmla="*/ 188179345 w 835"/>
              <a:gd name="T79" fmla="*/ 50308515 h 727"/>
              <a:gd name="T80" fmla="*/ 226424673 w 835"/>
              <a:gd name="T81" fmla="*/ 55407698 h 727"/>
              <a:gd name="T82" fmla="*/ 99843343 w 835"/>
              <a:gd name="T83" fmla="*/ 135629747 h 727"/>
              <a:gd name="T84" fmla="*/ 72090174 w 835"/>
              <a:gd name="T85" fmla="*/ 124072338 h 727"/>
              <a:gd name="T86" fmla="*/ 50767851 w 835"/>
              <a:gd name="T87" fmla="*/ 107416329 h 727"/>
              <a:gd name="T88" fmla="*/ 37906739 w 835"/>
              <a:gd name="T89" fmla="*/ 87360671 h 727"/>
              <a:gd name="T90" fmla="*/ 34860610 w 835"/>
              <a:gd name="T91" fmla="*/ 67305013 h 727"/>
              <a:gd name="T92" fmla="*/ 46029363 w 835"/>
              <a:gd name="T93" fmla="*/ 57107231 h 727"/>
              <a:gd name="T94" fmla="*/ 84613279 w 835"/>
              <a:gd name="T95" fmla="*/ 51328818 h 727"/>
              <a:gd name="T96" fmla="*/ 115750583 w 835"/>
              <a:gd name="T97" fmla="*/ 48948889 h 727"/>
              <a:gd name="T98" fmla="*/ 120827659 w 835"/>
              <a:gd name="T99" fmla="*/ 52008631 h 727"/>
              <a:gd name="T100" fmla="*/ 122519436 w 835"/>
              <a:gd name="T101" fmla="*/ 59486578 h 727"/>
              <a:gd name="T102" fmla="*/ 107289372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040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058353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725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35989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527090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488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3183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06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286580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8670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7496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78703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429123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6180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0703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237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724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5314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70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0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973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94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143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0359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76940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8051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348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1000" y="331788"/>
            <a:ext cx="2106613" cy="5381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31788"/>
            <a:ext cx="6167437" cy="5381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48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1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93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2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7.w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8666EB5-DF04-4BB1-9F6A-FD9FFF39EFEA}" type="slidenum">
              <a:rPr lang="en-US" sz="1200" smtClean="0">
                <a:solidFill>
                  <a:schemeClr val="tx1"/>
                </a:solidFill>
                <a:latin typeface="Myriad Pro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endParaRPr lang="en-US" sz="1200" dirty="0">
              <a:solidFill>
                <a:schemeClr val="tx1"/>
              </a:solidFill>
              <a:latin typeface="Myriad Pro" pitchFamily="34" charset="0"/>
            </a:endParaRPr>
          </a:p>
        </p:txBody>
      </p:sp>
      <p:grpSp>
        <p:nvGrpSpPr>
          <p:cNvPr id="1031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525" cy="279400"/>
            <a:chOff x="240" y="3744"/>
            <a:chExt cx="2055" cy="237"/>
          </a:xfrm>
        </p:grpSpPr>
        <p:sp>
          <p:nvSpPr>
            <p:cNvPr id="1034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9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9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9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5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9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6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6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8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9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4038"/>
          </a:xfrm>
          <a:prstGeom prst="rect">
            <a:avLst/>
          </a:prstGeom>
          <a:noFill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3000" dirty="0">
                <a:solidFill>
                  <a:prstClr val="white"/>
                </a:solidFill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70013" cy="579438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485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487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16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0">
            <a:gsLst>
              <a:gs pos="0">
                <a:srgbClr val="0067AC"/>
              </a:gs>
              <a:gs pos="100000">
                <a:srgbClr val="56BBED"/>
              </a:gs>
            </a:gsLst>
            <a:lin ang="912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fld id="{98AC0EF6-3E3C-4934-94E2-3900EF14E654}" type="slidenum">
              <a:rPr lang="en-US" sz="1200" smtClean="0">
                <a:solidFill>
                  <a:srgbClr val="000000"/>
                </a:solidFill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‹#›</a:t>
            </a:fld>
            <a:r>
              <a:rPr lang="en-US" sz="1200" smtClean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425450" y="6426200"/>
            <a:ext cx="2420938" cy="277813"/>
            <a:chOff x="268" y="4048"/>
            <a:chExt cx="1525" cy="175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268" y="4048"/>
              <a:ext cx="1525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31788"/>
            <a:ext cx="75422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89038"/>
            <a:ext cx="84264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0"/>
            <a:r>
              <a:rPr lang="en-GB" smtClean="0"/>
              <a:t>Ninth Outline LevelClick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18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457200" rtl="0" fontAlgn="base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2pPr>
      <a:lvl3pPr marL="1143000" indent="-228600" algn="l" defTabSz="457200" rtl="0" fontAlgn="base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3pPr>
      <a:lvl4pPr marL="1600200" indent="-228600" algn="l" defTabSz="457200" rtl="0" fontAlgn="base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4pPr>
      <a:lvl5pPr marL="2057400" indent="-228600" algn="l" defTabSz="457200" rtl="0" fontAlgn="base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5pPr>
      <a:lvl6pPr marL="2514600" indent="-228600" algn="l" defTabSz="457200" rtl="0" fontAlgn="base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6pPr>
      <a:lvl7pPr marL="2971800" indent="-228600" algn="l" defTabSz="457200" rtl="0" fontAlgn="base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7pPr>
      <a:lvl8pPr marL="3429000" indent="-228600" algn="l" defTabSz="457200" rtl="0" fontAlgn="base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8pPr>
      <a:lvl9pPr marL="3886200" indent="-228600" algn="l" defTabSz="457200" rtl="0" fontAlgn="base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Myriad Pro" charset="0"/>
          <a:ea typeface="Microsoft YaHei" charset="-122"/>
        </a:defRPr>
      </a:lvl9pPr>
    </p:titleStyle>
    <p:bodyStyle>
      <a:lvl1pPr marL="342900" indent="-342900" algn="l" defTabSz="457200" rtl="0" fontAlgn="base">
        <a:lnSpc>
          <a:spcPct val="11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1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1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1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Freeform 6"/>
          <p:cNvSpPr>
            <a:spLocks noEditPoints="1"/>
          </p:cNvSpPr>
          <p:nvPr/>
        </p:nvSpPr>
        <p:spPr bwMode="auto">
          <a:xfrm>
            <a:off x="0" y="1525588"/>
            <a:ext cx="1233488" cy="900112"/>
          </a:xfrm>
          <a:custGeom>
            <a:avLst/>
            <a:gdLst>
              <a:gd name="T0" fmla="*/ 258736147 w 2331"/>
              <a:gd name="T1" fmla="*/ 358701776 h 1701"/>
              <a:gd name="T2" fmla="*/ 652720998 w 2331"/>
              <a:gd name="T3" fmla="*/ 358701776 h 1701"/>
              <a:gd name="T4" fmla="*/ 652720998 w 2331"/>
              <a:gd name="T5" fmla="*/ 476309002 h 1701"/>
              <a:gd name="T6" fmla="*/ 258736147 w 2331"/>
              <a:gd name="T7" fmla="*/ 476309002 h 1701"/>
              <a:gd name="T8" fmla="*/ 258736147 w 2331"/>
              <a:gd name="T9" fmla="*/ 358701776 h 1701"/>
              <a:gd name="T10" fmla="*/ 0 w 2331"/>
              <a:gd name="T11" fmla="*/ 358701776 h 1701"/>
              <a:gd name="T12" fmla="*/ 196852196 w 2331"/>
              <a:gd name="T13" fmla="*/ 358701776 h 1701"/>
              <a:gd name="T14" fmla="*/ 196852196 w 2331"/>
              <a:gd name="T15" fmla="*/ 476309002 h 1701"/>
              <a:gd name="T16" fmla="*/ 0 w 2331"/>
              <a:gd name="T17" fmla="*/ 476309002 h 1701"/>
              <a:gd name="T18" fmla="*/ 0 w 2331"/>
              <a:gd name="T19" fmla="*/ 358701776 h 1701"/>
              <a:gd name="T20" fmla="*/ 258736147 w 2331"/>
              <a:gd name="T21" fmla="*/ 179491117 h 1701"/>
              <a:gd name="T22" fmla="*/ 652720998 w 2331"/>
              <a:gd name="T23" fmla="*/ 179491117 h 1701"/>
              <a:gd name="T24" fmla="*/ 652720998 w 2331"/>
              <a:gd name="T25" fmla="*/ 296817885 h 1701"/>
              <a:gd name="T26" fmla="*/ 258736147 w 2331"/>
              <a:gd name="T27" fmla="*/ 296817885 h 1701"/>
              <a:gd name="T28" fmla="*/ 258736147 w 2331"/>
              <a:gd name="T29" fmla="*/ 179491117 h 1701"/>
              <a:gd name="T30" fmla="*/ 0 w 2331"/>
              <a:gd name="T31" fmla="*/ 179491117 h 1701"/>
              <a:gd name="T32" fmla="*/ 196852196 w 2331"/>
              <a:gd name="T33" fmla="*/ 179491117 h 1701"/>
              <a:gd name="T34" fmla="*/ 196852196 w 2331"/>
              <a:gd name="T35" fmla="*/ 296817885 h 1701"/>
              <a:gd name="T36" fmla="*/ 0 w 2331"/>
              <a:gd name="T37" fmla="*/ 296817885 h 1701"/>
              <a:gd name="T38" fmla="*/ 0 w 2331"/>
              <a:gd name="T39" fmla="*/ 179491117 h 1701"/>
              <a:gd name="T40" fmla="*/ 258736147 w 2331"/>
              <a:gd name="T41" fmla="*/ 0 h 1701"/>
              <a:gd name="T42" fmla="*/ 652720998 w 2331"/>
              <a:gd name="T43" fmla="*/ 0 h 1701"/>
              <a:gd name="T44" fmla="*/ 652720998 w 2331"/>
              <a:gd name="T45" fmla="*/ 117327297 h 1701"/>
              <a:gd name="T46" fmla="*/ 258736147 w 2331"/>
              <a:gd name="T47" fmla="*/ 117327297 h 1701"/>
              <a:gd name="T48" fmla="*/ 258736147 w 2331"/>
              <a:gd name="T49" fmla="*/ 0 h 1701"/>
              <a:gd name="T50" fmla="*/ 0 w 2331"/>
              <a:gd name="T51" fmla="*/ 0 h 1701"/>
              <a:gd name="T52" fmla="*/ 196852196 w 2331"/>
              <a:gd name="T53" fmla="*/ 0 h 1701"/>
              <a:gd name="T54" fmla="*/ 196852196 w 2331"/>
              <a:gd name="T55" fmla="*/ 117327297 h 1701"/>
              <a:gd name="T56" fmla="*/ 0 w 2331"/>
              <a:gd name="T57" fmla="*/ 117327297 h 1701"/>
              <a:gd name="T58" fmla="*/ 0 w 2331"/>
              <a:gd name="T59" fmla="*/ 0 h 17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Freeform 9"/>
          <p:cNvSpPr>
            <a:spLocks noEditPoints="1"/>
          </p:cNvSpPr>
          <p:nvPr/>
        </p:nvSpPr>
        <p:spPr bwMode="auto">
          <a:xfrm>
            <a:off x="8175625" y="431800"/>
            <a:ext cx="484188" cy="423863"/>
          </a:xfrm>
          <a:custGeom>
            <a:avLst/>
            <a:gdLst>
              <a:gd name="T0" fmla="*/ 165095931 w 835"/>
              <a:gd name="T1" fmla="*/ 1699533 h 727"/>
              <a:gd name="T2" fmla="*/ 195357971 w 835"/>
              <a:gd name="T3" fmla="*/ 10197782 h 727"/>
              <a:gd name="T4" fmla="*/ 219567371 w 835"/>
              <a:gd name="T5" fmla="*/ 24134538 h 727"/>
              <a:gd name="T6" fmla="*/ 237052066 w 835"/>
              <a:gd name="T7" fmla="*/ 42150756 h 727"/>
              <a:gd name="T8" fmla="*/ 202418997 w 835"/>
              <a:gd name="T9" fmla="*/ 39771409 h 727"/>
              <a:gd name="T10" fmla="*/ 160724902 w 835"/>
              <a:gd name="T11" fmla="*/ 35352040 h 727"/>
              <a:gd name="T12" fmla="*/ 149292266 w 835"/>
              <a:gd name="T13" fmla="*/ 36031853 h 727"/>
              <a:gd name="T14" fmla="*/ 145257560 w 835"/>
              <a:gd name="T15" fmla="*/ 40451223 h 727"/>
              <a:gd name="T16" fmla="*/ 135506535 w 835"/>
              <a:gd name="T17" fmla="*/ 141068836 h 727"/>
              <a:gd name="T18" fmla="*/ 135170213 w 835"/>
              <a:gd name="T19" fmla="*/ 39091013 h 727"/>
              <a:gd name="T20" fmla="*/ 130462862 w 835"/>
              <a:gd name="T21" fmla="*/ 35691947 h 727"/>
              <a:gd name="T22" fmla="*/ 111297135 w 835"/>
              <a:gd name="T23" fmla="*/ 36031853 h 727"/>
              <a:gd name="T24" fmla="*/ 65567753 w 835"/>
              <a:gd name="T25" fmla="*/ 42150756 h 727"/>
              <a:gd name="T26" fmla="*/ 47074091 w 835"/>
              <a:gd name="T27" fmla="*/ 37391480 h 727"/>
              <a:gd name="T28" fmla="*/ 66240398 w 835"/>
              <a:gd name="T29" fmla="*/ 20055658 h 727"/>
              <a:gd name="T30" fmla="*/ 92130829 w 835"/>
              <a:gd name="T31" fmla="*/ 7478529 h 727"/>
              <a:gd name="T32" fmla="*/ 123401835 w 835"/>
              <a:gd name="T33" fmla="*/ 679813 h 727"/>
              <a:gd name="T34" fmla="*/ 67585107 w 835"/>
              <a:gd name="T35" fmla="*/ 176420876 h 727"/>
              <a:gd name="T36" fmla="*/ 33624682 w 835"/>
              <a:gd name="T37" fmla="*/ 176420876 h 727"/>
              <a:gd name="T38" fmla="*/ 0 w 835"/>
              <a:gd name="T39" fmla="*/ 176420876 h 727"/>
              <a:gd name="T40" fmla="*/ 47410413 w 835"/>
              <a:gd name="T41" fmla="*/ 247124956 h 727"/>
              <a:gd name="T42" fmla="*/ 87759800 w 835"/>
              <a:gd name="T43" fmla="*/ 247124956 h 727"/>
              <a:gd name="T44" fmla="*/ 101881853 w 835"/>
              <a:gd name="T45" fmla="*/ 176420876 h 727"/>
              <a:gd name="T46" fmla="*/ 116340809 w 835"/>
              <a:gd name="T47" fmla="*/ 247124956 h 727"/>
              <a:gd name="T48" fmla="*/ 196030615 w 835"/>
              <a:gd name="T49" fmla="*/ 176420876 h 727"/>
              <a:gd name="T50" fmla="*/ 162405933 w 835"/>
              <a:gd name="T51" fmla="*/ 176420876 h 727"/>
              <a:gd name="T52" fmla="*/ 136851244 w 835"/>
              <a:gd name="T53" fmla="*/ 196816440 h 727"/>
              <a:gd name="T54" fmla="*/ 184261657 w 835"/>
              <a:gd name="T55" fmla="*/ 196816440 h 727"/>
              <a:gd name="T56" fmla="*/ 197375324 w 835"/>
              <a:gd name="T57" fmla="*/ 247124956 h 727"/>
              <a:gd name="T58" fmla="*/ 246467348 w 835"/>
              <a:gd name="T59" fmla="*/ 176420876 h 727"/>
              <a:gd name="T60" fmla="*/ 239405742 w 835"/>
              <a:gd name="T61" fmla="*/ 204634293 h 727"/>
              <a:gd name="T62" fmla="*/ 245794704 w 835"/>
              <a:gd name="T63" fmla="*/ 67305013 h 727"/>
              <a:gd name="T64" fmla="*/ 242768384 w 835"/>
              <a:gd name="T65" fmla="*/ 87360671 h 727"/>
              <a:gd name="T66" fmla="*/ 230327362 w 835"/>
              <a:gd name="T67" fmla="*/ 107416329 h 727"/>
              <a:gd name="T68" fmla="*/ 209144282 w 835"/>
              <a:gd name="T69" fmla="*/ 124072338 h 727"/>
              <a:gd name="T70" fmla="*/ 181907982 w 835"/>
              <a:gd name="T71" fmla="*/ 135289840 h 727"/>
              <a:gd name="T72" fmla="*/ 159379613 w 835"/>
              <a:gd name="T73" fmla="*/ 62206414 h 727"/>
              <a:gd name="T74" fmla="*/ 160388580 w 835"/>
              <a:gd name="T75" fmla="*/ 53708165 h 727"/>
              <a:gd name="T76" fmla="*/ 164423286 w 835"/>
              <a:gd name="T77" fmla="*/ 49628702 h 727"/>
              <a:gd name="T78" fmla="*/ 186951655 w 835"/>
              <a:gd name="T79" fmla="*/ 50308515 h 727"/>
              <a:gd name="T80" fmla="*/ 224947366 w 835"/>
              <a:gd name="T81" fmla="*/ 55407698 h 727"/>
              <a:gd name="T82" fmla="*/ 99191855 w 835"/>
              <a:gd name="T83" fmla="*/ 135629747 h 727"/>
              <a:gd name="T84" fmla="*/ 71619813 w 835"/>
              <a:gd name="T85" fmla="*/ 124072338 h 727"/>
              <a:gd name="T86" fmla="*/ 50436733 w 835"/>
              <a:gd name="T87" fmla="*/ 107416329 h 727"/>
              <a:gd name="T88" fmla="*/ 37659389 w 835"/>
              <a:gd name="T89" fmla="*/ 87360671 h 727"/>
              <a:gd name="T90" fmla="*/ 34633069 w 835"/>
              <a:gd name="T91" fmla="*/ 67305013 h 727"/>
              <a:gd name="T92" fmla="*/ 45729382 w 835"/>
              <a:gd name="T93" fmla="*/ 57107231 h 727"/>
              <a:gd name="T94" fmla="*/ 84060835 w 835"/>
              <a:gd name="T95" fmla="*/ 51328818 h 727"/>
              <a:gd name="T96" fmla="*/ 114995520 w 835"/>
              <a:gd name="T97" fmla="*/ 48948889 h 727"/>
              <a:gd name="T98" fmla="*/ 120039193 w 835"/>
              <a:gd name="T99" fmla="*/ 52008631 h 727"/>
              <a:gd name="T100" fmla="*/ 121720224 w 835"/>
              <a:gd name="T101" fmla="*/ 59486578 h 727"/>
              <a:gd name="T102" fmla="*/ 106589204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3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6308725"/>
            <a:ext cx="2590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2"/>
          </a:xfrm>
          <a:custGeom>
            <a:avLst/>
            <a:gdLst>
              <a:gd name="T0" fmla="*/ 258736147 w 2331"/>
              <a:gd name="T1" fmla="*/ 358701776 h 1701"/>
              <a:gd name="T2" fmla="*/ 652720998 w 2331"/>
              <a:gd name="T3" fmla="*/ 358701776 h 1701"/>
              <a:gd name="T4" fmla="*/ 652720998 w 2331"/>
              <a:gd name="T5" fmla="*/ 476309002 h 1701"/>
              <a:gd name="T6" fmla="*/ 258736147 w 2331"/>
              <a:gd name="T7" fmla="*/ 476309002 h 1701"/>
              <a:gd name="T8" fmla="*/ 258736147 w 2331"/>
              <a:gd name="T9" fmla="*/ 358701776 h 1701"/>
              <a:gd name="T10" fmla="*/ 0 w 2331"/>
              <a:gd name="T11" fmla="*/ 358701776 h 1701"/>
              <a:gd name="T12" fmla="*/ 196852196 w 2331"/>
              <a:gd name="T13" fmla="*/ 358701776 h 1701"/>
              <a:gd name="T14" fmla="*/ 196852196 w 2331"/>
              <a:gd name="T15" fmla="*/ 476309002 h 1701"/>
              <a:gd name="T16" fmla="*/ 0 w 2331"/>
              <a:gd name="T17" fmla="*/ 476309002 h 1701"/>
              <a:gd name="T18" fmla="*/ 0 w 2331"/>
              <a:gd name="T19" fmla="*/ 358701776 h 1701"/>
              <a:gd name="T20" fmla="*/ 258736147 w 2331"/>
              <a:gd name="T21" fmla="*/ 179491117 h 1701"/>
              <a:gd name="T22" fmla="*/ 652720998 w 2331"/>
              <a:gd name="T23" fmla="*/ 179491117 h 1701"/>
              <a:gd name="T24" fmla="*/ 652720998 w 2331"/>
              <a:gd name="T25" fmla="*/ 296817885 h 1701"/>
              <a:gd name="T26" fmla="*/ 258736147 w 2331"/>
              <a:gd name="T27" fmla="*/ 296817885 h 1701"/>
              <a:gd name="T28" fmla="*/ 258736147 w 2331"/>
              <a:gd name="T29" fmla="*/ 179491117 h 1701"/>
              <a:gd name="T30" fmla="*/ 0 w 2331"/>
              <a:gd name="T31" fmla="*/ 179491117 h 1701"/>
              <a:gd name="T32" fmla="*/ 196852196 w 2331"/>
              <a:gd name="T33" fmla="*/ 179491117 h 1701"/>
              <a:gd name="T34" fmla="*/ 196852196 w 2331"/>
              <a:gd name="T35" fmla="*/ 296817885 h 1701"/>
              <a:gd name="T36" fmla="*/ 0 w 2331"/>
              <a:gd name="T37" fmla="*/ 296817885 h 1701"/>
              <a:gd name="T38" fmla="*/ 0 w 2331"/>
              <a:gd name="T39" fmla="*/ 179491117 h 1701"/>
              <a:gd name="T40" fmla="*/ 258736147 w 2331"/>
              <a:gd name="T41" fmla="*/ 0 h 1701"/>
              <a:gd name="T42" fmla="*/ 652720998 w 2331"/>
              <a:gd name="T43" fmla="*/ 0 h 1701"/>
              <a:gd name="T44" fmla="*/ 652720998 w 2331"/>
              <a:gd name="T45" fmla="*/ 117327297 h 1701"/>
              <a:gd name="T46" fmla="*/ 258736147 w 2331"/>
              <a:gd name="T47" fmla="*/ 117327297 h 1701"/>
              <a:gd name="T48" fmla="*/ 258736147 w 2331"/>
              <a:gd name="T49" fmla="*/ 0 h 1701"/>
              <a:gd name="T50" fmla="*/ 0 w 2331"/>
              <a:gd name="T51" fmla="*/ 0 h 1701"/>
              <a:gd name="T52" fmla="*/ 196852196 w 2331"/>
              <a:gd name="T53" fmla="*/ 0 h 1701"/>
              <a:gd name="T54" fmla="*/ 196852196 w 2331"/>
              <a:gd name="T55" fmla="*/ 117327297 h 1701"/>
              <a:gd name="T56" fmla="*/ 0 w 2331"/>
              <a:gd name="T57" fmla="*/ 117327297 h 1701"/>
              <a:gd name="T58" fmla="*/ 0 w 2331"/>
              <a:gd name="T59" fmla="*/ 0 h 17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" name="Freeform 9"/>
          <p:cNvSpPr>
            <a:spLocks noEditPoints="1"/>
          </p:cNvSpPr>
          <p:nvPr/>
        </p:nvSpPr>
        <p:spPr bwMode="auto">
          <a:xfrm>
            <a:off x="8175625" y="431800"/>
            <a:ext cx="484188" cy="423863"/>
          </a:xfrm>
          <a:custGeom>
            <a:avLst/>
            <a:gdLst>
              <a:gd name="T0" fmla="*/ 165095931 w 835"/>
              <a:gd name="T1" fmla="*/ 1699533 h 727"/>
              <a:gd name="T2" fmla="*/ 195357971 w 835"/>
              <a:gd name="T3" fmla="*/ 10197782 h 727"/>
              <a:gd name="T4" fmla="*/ 219567371 w 835"/>
              <a:gd name="T5" fmla="*/ 24134538 h 727"/>
              <a:gd name="T6" fmla="*/ 237052066 w 835"/>
              <a:gd name="T7" fmla="*/ 42150756 h 727"/>
              <a:gd name="T8" fmla="*/ 202418997 w 835"/>
              <a:gd name="T9" fmla="*/ 39771409 h 727"/>
              <a:gd name="T10" fmla="*/ 160724902 w 835"/>
              <a:gd name="T11" fmla="*/ 35352040 h 727"/>
              <a:gd name="T12" fmla="*/ 149292266 w 835"/>
              <a:gd name="T13" fmla="*/ 36031853 h 727"/>
              <a:gd name="T14" fmla="*/ 145257560 w 835"/>
              <a:gd name="T15" fmla="*/ 40451223 h 727"/>
              <a:gd name="T16" fmla="*/ 135506535 w 835"/>
              <a:gd name="T17" fmla="*/ 141068836 h 727"/>
              <a:gd name="T18" fmla="*/ 135170213 w 835"/>
              <a:gd name="T19" fmla="*/ 39091013 h 727"/>
              <a:gd name="T20" fmla="*/ 130462862 w 835"/>
              <a:gd name="T21" fmla="*/ 35691947 h 727"/>
              <a:gd name="T22" fmla="*/ 111297135 w 835"/>
              <a:gd name="T23" fmla="*/ 36031853 h 727"/>
              <a:gd name="T24" fmla="*/ 65567753 w 835"/>
              <a:gd name="T25" fmla="*/ 42150756 h 727"/>
              <a:gd name="T26" fmla="*/ 47074091 w 835"/>
              <a:gd name="T27" fmla="*/ 37391480 h 727"/>
              <a:gd name="T28" fmla="*/ 66240398 w 835"/>
              <a:gd name="T29" fmla="*/ 20055658 h 727"/>
              <a:gd name="T30" fmla="*/ 92130829 w 835"/>
              <a:gd name="T31" fmla="*/ 7478529 h 727"/>
              <a:gd name="T32" fmla="*/ 123401835 w 835"/>
              <a:gd name="T33" fmla="*/ 679813 h 727"/>
              <a:gd name="T34" fmla="*/ 67585107 w 835"/>
              <a:gd name="T35" fmla="*/ 176420876 h 727"/>
              <a:gd name="T36" fmla="*/ 33624682 w 835"/>
              <a:gd name="T37" fmla="*/ 176420876 h 727"/>
              <a:gd name="T38" fmla="*/ 0 w 835"/>
              <a:gd name="T39" fmla="*/ 176420876 h 727"/>
              <a:gd name="T40" fmla="*/ 47410413 w 835"/>
              <a:gd name="T41" fmla="*/ 247124956 h 727"/>
              <a:gd name="T42" fmla="*/ 87759800 w 835"/>
              <a:gd name="T43" fmla="*/ 247124956 h 727"/>
              <a:gd name="T44" fmla="*/ 101881853 w 835"/>
              <a:gd name="T45" fmla="*/ 176420876 h 727"/>
              <a:gd name="T46" fmla="*/ 116340809 w 835"/>
              <a:gd name="T47" fmla="*/ 247124956 h 727"/>
              <a:gd name="T48" fmla="*/ 196030615 w 835"/>
              <a:gd name="T49" fmla="*/ 176420876 h 727"/>
              <a:gd name="T50" fmla="*/ 162405933 w 835"/>
              <a:gd name="T51" fmla="*/ 176420876 h 727"/>
              <a:gd name="T52" fmla="*/ 136851244 w 835"/>
              <a:gd name="T53" fmla="*/ 196816440 h 727"/>
              <a:gd name="T54" fmla="*/ 184261657 w 835"/>
              <a:gd name="T55" fmla="*/ 196816440 h 727"/>
              <a:gd name="T56" fmla="*/ 197375324 w 835"/>
              <a:gd name="T57" fmla="*/ 247124956 h 727"/>
              <a:gd name="T58" fmla="*/ 246467348 w 835"/>
              <a:gd name="T59" fmla="*/ 176420876 h 727"/>
              <a:gd name="T60" fmla="*/ 239405742 w 835"/>
              <a:gd name="T61" fmla="*/ 204634293 h 727"/>
              <a:gd name="T62" fmla="*/ 245794704 w 835"/>
              <a:gd name="T63" fmla="*/ 67305013 h 727"/>
              <a:gd name="T64" fmla="*/ 242768384 w 835"/>
              <a:gd name="T65" fmla="*/ 87360671 h 727"/>
              <a:gd name="T66" fmla="*/ 230327362 w 835"/>
              <a:gd name="T67" fmla="*/ 107416329 h 727"/>
              <a:gd name="T68" fmla="*/ 209144282 w 835"/>
              <a:gd name="T69" fmla="*/ 124072338 h 727"/>
              <a:gd name="T70" fmla="*/ 181907982 w 835"/>
              <a:gd name="T71" fmla="*/ 135289840 h 727"/>
              <a:gd name="T72" fmla="*/ 159379613 w 835"/>
              <a:gd name="T73" fmla="*/ 62206414 h 727"/>
              <a:gd name="T74" fmla="*/ 160388580 w 835"/>
              <a:gd name="T75" fmla="*/ 53708165 h 727"/>
              <a:gd name="T76" fmla="*/ 164423286 w 835"/>
              <a:gd name="T77" fmla="*/ 49628702 h 727"/>
              <a:gd name="T78" fmla="*/ 186951655 w 835"/>
              <a:gd name="T79" fmla="*/ 50308515 h 727"/>
              <a:gd name="T80" fmla="*/ 224947366 w 835"/>
              <a:gd name="T81" fmla="*/ 55407698 h 727"/>
              <a:gd name="T82" fmla="*/ 99191855 w 835"/>
              <a:gd name="T83" fmla="*/ 135629747 h 727"/>
              <a:gd name="T84" fmla="*/ 71619813 w 835"/>
              <a:gd name="T85" fmla="*/ 124072338 h 727"/>
              <a:gd name="T86" fmla="*/ 50436733 w 835"/>
              <a:gd name="T87" fmla="*/ 107416329 h 727"/>
              <a:gd name="T88" fmla="*/ 37659389 w 835"/>
              <a:gd name="T89" fmla="*/ 87360671 h 727"/>
              <a:gd name="T90" fmla="*/ 34633069 w 835"/>
              <a:gd name="T91" fmla="*/ 67305013 h 727"/>
              <a:gd name="T92" fmla="*/ 45729382 w 835"/>
              <a:gd name="T93" fmla="*/ 57107231 h 727"/>
              <a:gd name="T94" fmla="*/ 84060835 w 835"/>
              <a:gd name="T95" fmla="*/ 51328818 h 727"/>
              <a:gd name="T96" fmla="*/ 114995520 w 835"/>
              <a:gd name="T97" fmla="*/ 48948889 h 727"/>
              <a:gd name="T98" fmla="*/ 120039193 w 835"/>
              <a:gd name="T99" fmla="*/ 52008631 h 727"/>
              <a:gd name="T100" fmla="*/ 121720224 w 835"/>
              <a:gd name="T101" fmla="*/ 59486578 h 727"/>
              <a:gd name="T102" fmla="*/ 106589204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7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6308725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4099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319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Freeform 9"/>
          <p:cNvSpPr>
            <a:spLocks noEditPoints="1"/>
          </p:cNvSpPr>
          <p:nvPr/>
        </p:nvSpPr>
        <p:spPr bwMode="auto">
          <a:xfrm>
            <a:off x="8175625" y="431800"/>
            <a:ext cx="484188" cy="423863"/>
          </a:xfrm>
          <a:custGeom>
            <a:avLst/>
            <a:gdLst>
              <a:gd name="T0" fmla="*/ 165095931 w 835"/>
              <a:gd name="T1" fmla="*/ 1699533 h 727"/>
              <a:gd name="T2" fmla="*/ 195357971 w 835"/>
              <a:gd name="T3" fmla="*/ 10197782 h 727"/>
              <a:gd name="T4" fmla="*/ 219567371 w 835"/>
              <a:gd name="T5" fmla="*/ 24134538 h 727"/>
              <a:gd name="T6" fmla="*/ 237052066 w 835"/>
              <a:gd name="T7" fmla="*/ 42150756 h 727"/>
              <a:gd name="T8" fmla="*/ 202418997 w 835"/>
              <a:gd name="T9" fmla="*/ 39771409 h 727"/>
              <a:gd name="T10" fmla="*/ 160724902 w 835"/>
              <a:gd name="T11" fmla="*/ 35352040 h 727"/>
              <a:gd name="T12" fmla="*/ 149292266 w 835"/>
              <a:gd name="T13" fmla="*/ 36031853 h 727"/>
              <a:gd name="T14" fmla="*/ 145257560 w 835"/>
              <a:gd name="T15" fmla="*/ 40451223 h 727"/>
              <a:gd name="T16" fmla="*/ 135506535 w 835"/>
              <a:gd name="T17" fmla="*/ 141068836 h 727"/>
              <a:gd name="T18" fmla="*/ 135170213 w 835"/>
              <a:gd name="T19" fmla="*/ 39091013 h 727"/>
              <a:gd name="T20" fmla="*/ 130462862 w 835"/>
              <a:gd name="T21" fmla="*/ 35691947 h 727"/>
              <a:gd name="T22" fmla="*/ 111297135 w 835"/>
              <a:gd name="T23" fmla="*/ 36031853 h 727"/>
              <a:gd name="T24" fmla="*/ 65567753 w 835"/>
              <a:gd name="T25" fmla="*/ 42150756 h 727"/>
              <a:gd name="T26" fmla="*/ 47074091 w 835"/>
              <a:gd name="T27" fmla="*/ 37391480 h 727"/>
              <a:gd name="T28" fmla="*/ 66240398 w 835"/>
              <a:gd name="T29" fmla="*/ 20055658 h 727"/>
              <a:gd name="T30" fmla="*/ 92130829 w 835"/>
              <a:gd name="T31" fmla="*/ 7478529 h 727"/>
              <a:gd name="T32" fmla="*/ 123401835 w 835"/>
              <a:gd name="T33" fmla="*/ 679813 h 727"/>
              <a:gd name="T34" fmla="*/ 67585107 w 835"/>
              <a:gd name="T35" fmla="*/ 176420876 h 727"/>
              <a:gd name="T36" fmla="*/ 33624682 w 835"/>
              <a:gd name="T37" fmla="*/ 176420876 h 727"/>
              <a:gd name="T38" fmla="*/ 0 w 835"/>
              <a:gd name="T39" fmla="*/ 176420876 h 727"/>
              <a:gd name="T40" fmla="*/ 47410413 w 835"/>
              <a:gd name="T41" fmla="*/ 247124956 h 727"/>
              <a:gd name="T42" fmla="*/ 87759800 w 835"/>
              <a:gd name="T43" fmla="*/ 247124956 h 727"/>
              <a:gd name="T44" fmla="*/ 101881853 w 835"/>
              <a:gd name="T45" fmla="*/ 176420876 h 727"/>
              <a:gd name="T46" fmla="*/ 116340809 w 835"/>
              <a:gd name="T47" fmla="*/ 247124956 h 727"/>
              <a:gd name="T48" fmla="*/ 196030615 w 835"/>
              <a:gd name="T49" fmla="*/ 176420876 h 727"/>
              <a:gd name="T50" fmla="*/ 162405933 w 835"/>
              <a:gd name="T51" fmla="*/ 176420876 h 727"/>
              <a:gd name="T52" fmla="*/ 136851244 w 835"/>
              <a:gd name="T53" fmla="*/ 196816440 h 727"/>
              <a:gd name="T54" fmla="*/ 184261657 w 835"/>
              <a:gd name="T55" fmla="*/ 196816440 h 727"/>
              <a:gd name="T56" fmla="*/ 197375324 w 835"/>
              <a:gd name="T57" fmla="*/ 247124956 h 727"/>
              <a:gd name="T58" fmla="*/ 246467348 w 835"/>
              <a:gd name="T59" fmla="*/ 176420876 h 727"/>
              <a:gd name="T60" fmla="*/ 239405742 w 835"/>
              <a:gd name="T61" fmla="*/ 204634293 h 727"/>
              <a:gd name="T62" fmla="*/ 245794704 w 835"/>
              <a:gd name="T63" fmla="*/ 67305013 h 727"/>
              <a:gd name="T64" fmla="*/ 242768384 w 835"/>
              <a:gd name="T65" fmla="*/ 87360671 h 727"/>
              <a:gd name="T66" fmla="*/ 230327362 w 835"/>
              <a:gd name="T67" fmla="*/ 107416329 h 727"/>
              <a:gd name="T68" fmla="*/ 209144282 w 835"/>
              <a:gd name="T69" fmla="*/ 124072338 h 727"/>
              <a:gd name="T70" fmla="*/ 181907982 w 835"/>
              <a:gd name="T71" fmla="*/ 135289840 h 727"/>
              <a:gd name="T72" fmla="*/ 159379613 w 835"/>
              <a:gd name="T73" fmla="*/ 62206414 h 727"/>
              <a:gd name="T74" fmla="*/ 160388580 w 835"/>
              <a:gd name="T75" fmla="*/ 53708165 h 727"/>
              <a:gd name="T76" fmla="*/ 164423286 w 835"/>
              <a:gd name="T77" fmla="*/ 49628702 h 727"/>
              <a:gd name="T78" fmla="*/ 186951655 w 835"/>
              <a:gd name="T79" fmla="*/ 50308515 h 727"/>
              <a:gd name="T80" fmla="*/ 224947366 w 835"/>
              <a:gd name="T81" fmla="*/ 55407698 h 727"/>
              <a:gd name="T82" fmla="*/ 99191855 w 835"/>
              <a:gd name="T83" fmla="*/ 135629747 h 727"/>
              <a:gd name="T84" fmla="*/ 71619813 w 835"/>
              <a:gd name="T85" fmla="*/ 124072338 h 727"/>
              <a:gd name="T86" fmla="*/ 50436733 w 835"/>
              <a:gd name="T87" fmla="*/ 107416329 h 727"/>
              <a:gd name="T88" fmla="*/ 37659389 w 835"/>
              <a:gd name="T89" fmla="*/ 87360671 h 727"/>
              <a:gd name="T90" fmla="*/ 34633069 w 835"/>
              <a:gd name="T91" fmla="*/ 67305013 h 727"/>
              <a:gd name="T92" fmla="*/ 45729382 w 835"/>
              <a:gd name="T93" fmla="*/ 57107231 h 727"/>
              <a:gd name="T94" fmla="*/ 84060835 w 835"/>
              <a:gd name="T95" fmla="*/ 51328818 h 727"/>
              <a:gd name="T96" fmla="*/ 114995520 w 835"/>
              <a:gd name="T97" fmla="*/ 48948889 h 727"/>
              <a:gd name="T98" fmla="*/ 120039193 w 835"/>
              <a:gd name="T99" fmla="*/ 52008631 h 727"/>
              <a:gd name="T100" fmla="*/ 121720224 w 835"/>
              <a:gd name="T101" fmla="*/ 59486578 h 727"/>
              <a:gd name="T102" fmla="*/ 106589204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1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6308725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495300" y="2933700"/>
            <a:ext cx="807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3000" smtClean="0">
                <a:solidFill>
                  <a:schemeClr val="bg1"/>
                </a:solidFill>
                <a:latin typeface="Myriad Pro"/>
              </a:rPr>
              <a:t>Thank You</a:t>
            </a:r>
          </a:p>
        </p:txBody>
      </p:sp>
      <p:sp>
        <p:nvSpPr>
          <p:cNvPr id="5123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Myriad Pro"/>
            </a:endParaRPr>
          </a:p>
        </p:txBody>
      </p:sp>
      <p:sp>
        <p:nvSpPr>
          <p:cNvPr id="5124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70013" cy="579438"/>
          </a:xfrm>
          <a:custGeom>
            <a:avLst/>
            <a:gdLst>
              <a:gd name="T0" fmla="*/ 75573252 w 13427"/>
              <a:gd name="T1" fmla="*/ 4710537 h 5676"/>
              <a:gd name="T2" fmla="*/ 76624816 w 13427"/>
              <a:gd name="T3" fmla="*/ 10817503 h 5676"/>
              <a:gd name="T4" fmla="*/ 87472988 w 13427"/>
              <a:gd name="T5" fmla="*/ 48793355 h 5676"/>
              <a:gd name="T6" fmla="*/ 2456983 w 13427"/>
              <a:gd name="T7" fmla="*/ 45885752 h 5676"/>
              <a:gd name="T8" fmla="*/ 6767111 w 13427"/>
              <a:gd name="T9" fmla="*/ 55390128 h 5676"/>
              <a:gd name="T10" fmla="*/ 104075 w 13427"/>
              <a:gd name="T11" fmla="*/ 47751163 h 5676"/>
              <a:gd name="T12" fmla="*/ 13357295 w 13427"/>
              <a:gd name="T13" fmla="*/ 46333908 h 5676"/>
              <a:gd name="T14" fmla="*/ 25434061 w 13427"/>
              <a:gd name="T15" fmla="*/ 55338064 h 5676"/>
              <a:gd name="T16" fmla="*/ 34845490 w 13427"/>
              <a:gd name="T17" fmla="*/ 52076123 h 5676"/>
              <a:gd name="T18" fmla="*/ 29452678 w 13427"/>
              <a:gd name="T19" fmla="*/ 47980447 h 5676"/>
              <a:gd name="T20" fmla="*/ 38333223 w 13427"/>
              <a:gd name="T21" fmla="*/ 52492938 h 5676"/>
              <a:gd name="T22" fmla="*/ 42039513 w 13427"/>
              <a:gd name="T23" fmla="*/ 53868644 h 5676"/>
              <a:gd name="T24" fmla="*/ 38322815 w 13427"/>
              <a:gd name="T25" fmla="*/ 46844541 h 5676"/>
              <a:gd name="T26" fmla="*/ 49452092 w 13427"/>
              <a:gd name="T27" fmla="*/ 53670598 h 5676"/>
              <a:gd name="T28" fmla="*/ 59498684 w 13427"/>
              <a:gd name="T29" fmla="*/ 48553658 h 5676"/>
              <a:gd name="T30" fmla="*/ 64183686 w 13427"/>
              <a:gd name="T31" fmla="*/ 50815161 h 5676"/>
              <a:gd name="T32" fmla="*/ 62798980 w 13427"/>
              <a:gd name="T33" fmla="*/ 52555517 h 5676"/>
              <a:gd name="T34" fmla="*/ 71283938 w 13427"/>
              <a:gd name="T35" fmla="*/ 43634764 h 5676"/>
              <a:gd name="T36" fmla="*/ 82163435 w 13427"/>
              <a:gd name="T37" fmla="*/ 46781962 h 5676"/>
              <a:gd name="T38" fmla="*/ 86254904 w 13427"/>
              <a:gd name="T39" fmla="*/ 47855392 h 5676"/>
              <a:gd name="T40" fmla="*/ 90221483 w 13427"/>
              <a:gd name="T41" fmla="*/ 57745346 h 5676"/>
              <a:gd name="T42" fmla="*/ 137549836 w 13427"/>
              <a:gd name="T43" fmla="*/ 33838526 h 5676"/>
              <a:gd name="T44" fmla="*/ 138236934 w 13427"/>
              <a:gd name="T45" fmla="*/ 24698902 h 5676"/>
              <a:gd name="T46" fmla="*/ 135592514 w 13427"/>
              <a:gd name="T47" fmla="*/ 32608802 h 5676"/>
              <a:gd name="T48" fmla="*/ 128762958 w 13427"/>
              <a:gd name="T49" fmla="*/ 24605085 h 5676"/>
              <a:gd name="T50" fmla="*/ 119091137 w 13427"/>
              <a:gd name="T51" fmla="*/ 24740553 h 5676"/>
              <a:gd name="T52" fmla="*/ 115832472 w 13427"/>
              <a:gd name="T53" fmla="*/ 31650014 h 5676"/>
              <a:gd name="T54" fmla="*/ 119726198 w 13427"/>
              <a:gd name="T55" fmla="*/ 31868886 h 5676"/>
              <a:gd name="T56" fmla="*/ 104099357 w 13427"/>
              <a:gd name="T57" fmla="*/ 23166903 h 5676"/>
              <a:gd name="T58" fmla="*/ 98029751 w 13427"/>
              <a:gd name="T59" fmla="*/ 32421169 h 5676"/>
              <a:gd name="T60" fmla="*/ 101038535 w 13427"/>
              <a:gd name="T61" fmla="*/ 32306527 h 5676"/>
              <a:gd name="T62" fmla="*/ 80008371 w 13427"/>
              <a:gd name="T63" fmla="*/ 25574286 h 5676"/>
              <a:gd name="T64" fmla="*/ 80216521 w 13427"/>
              <a:gd name="T65" fmla="*/ 28044146 h 5676"/>
              <a:gd name="T66" fmla="*/ 69534868 w 13427"/>
              <a:gd name="T67" fmla="*/ 33296655 h 5676"/>
              <a:gd name="T68" fmla="*/ 71138234 w 13427"/>
              <a:gd name="T69" fmla="*/ 24302912 h 5676"/>
              <a:gd name="T70" fmla="*/ 69691083 w 13427"/>
              <a:gd name="T71" fmla="*/ 25543048 h 5676"/>
              <a:gd name="T72" fmla="*/ 59956818 w 13427"/>
              <a:gd name="T73" fmla="*/ 33921930 h 5676"/>
              <a:gd name="T74" fmla="*/ 62590830 w 13427"/>
              <a:gd name="T75" fmla="*/ 26074506 h 5676"/>
              <a:gd name="T76" fmla="*/ 61299791 w 13427"/>
              <a:gd name="T77" fmla="*/ 32629628 h 5676"/>
              <a:gd name="T78" fmla="*/ 52471284 w 13427"/>
              <a:gd name="T79" fmla="*/ 27033294 h 5676"/>
              <a:gd name="T80" fmla="*/ 54199539 w 13427"/>
              <a:gd name="T81" fmla="*/ 30191007 h 5676"/>
              <a:gd name="T82" fmla="*/ 42643351 w 13427"/>
              <a:gd name="T83" fmla="*/ 25845222 h 5676"/>
              <a:gd name="T84" fmla="*/ 43673998 w 13427"/>
              <a:gd name="T85" fmla="*/ 31743831 h 5676"/>
              <a:gd name="T86" fmla="*/ 35303624 w 13427"/>
              <a:gd name="T87" fmla="*/ 25980689 h 5676"/>
              <a:gd name="T88" fmla="*/ 31763854 w 13427"/>
              <a:gd name="T89" fmla="*/ 27231340 h 5676"/>
              <a:gd name="T90" fmla="*/ 22945754 w 13427"/>
              <a:gd name="T91" fmla="*/ 33869764 h 5676"/>
              <a:gd name="T92" fmla="*/ 24090985 w 13427"/>
              <a:gd name="T93" fmla="*/ 24761378 h 5676"/>
              <a:gd name="T94" fmla="*/ 21456973 w 13427"/>
              <a:gd name="T95" fmla="*/ 32671279 h 5676"/>
              <a:gd name="T96" fmla="*/ 12711827 w 13427"/>
              <a:gd name="T97" fmla="*/ 33953168 h 5676"/>
              <a:gd name="T98" fmla="*/ 6600591 w 13427"/>
              <a:gd name="T99" fmla="*/ 27721147 h 5676"/>
              <a:gd name="T100" fmla="*/ 5996753 w 13427"/>
              <a:gd name="T101" fmla="*/ 29346860 h 5676"/>
              <a:gd name="T102" fmla="*/ 4653677 w 13427"/>
              <a:gd name="T103" fmla="*/ 26230901 h 5676"/>
              <a:gd name="T104" fmla="*/ 23893141 w 13427"/>
              <a:gd name="T105" fmla="*/ 7378443 h 5676"/>
              <a:gd name="T106" fmla="*/ 19177019 w 13427"/>
              <a:gd name="T107" fmla="*/ 385577 h 5676"/>
              <a:gd name="T108" fmla="*/ 21290453 w 13427"/>
              <a:gd name="T109" fmla="*/ 11338548 h 5676"/>
              <a:gd name="T110" fmla="*/ 26037798 w 13427"/>
              <a:gd name="T111" fmla="*/ 8326716 h 5676"/>
              <a:gd name="T112" fmla="*/ 27661978 w 13427"/>
              <a:gd name="T113" fmla="*/ 7086580 h 5676"/>
              <a:gd name="T114" fmla="*/ 38760032 w 13427"/>
              <a:gd name="T115" fmla="*/ 3793400 h 5676"/>
              <a:gd name="T116" fmla="*/ 51825815 w 13427"/>
              <a:gd name="T117" fmla="*/ 229284 h 5676"/>
              <a:gd name="T118" fmla="*/ 57562279 w 13427"/>
              <a:gd name="T119" fmla="*/ 5679738 h 5676"/>
              <a:gd name="T120" fmla="*/ 57624724 w 13427"/>
              <a:gd name="T121" fmla="*/ 12505795 h 5676"/>
              <a:gd name="T122" fmla="*/ 63194668 w 13427"/>
              <a:gd name="T123" fmla="*/ 8816523 h 5676"/>
              <a:gd name="T124" fmla="*/ 64902006 w 13427"/>
              <a:gd name="T125" fmla="*/ 6648939 h 56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5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51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10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10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10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6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10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7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7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9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10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>
              <a:gd name="T0" fmla="*/ 166179846 w 835"/>
              <a:gd name="T1" fmla="*/ 1699533 h 727"/>
              <a:gd name="T2" fmla="*/ 196640556 w 835"/>
              <a:gd name="T3" fmla="*/ 10197782 h 727"/>
              <a:gd name="T4" fmla="*/ 221009590 w 835"/>
              <a:gd name="T5" fmla="*/ 24134538 h 727"/>
              <a:gd name="T6" fmla="*/ 238608608 w 835"/>
              <a:gd name="T7" fmla="*/ 42150756 h 727"/>
              <a:gd name="T8" fmla="*/ 203747997 w 835"/>
              <a:gd name="T9" fmla="*/ 39771409 h 727"/>
              <a:gd name="T10" fmla="*/ 161779946 w 835"/>
              <a:gd name="T11" fmla="*/ 35352040 h 727"/>
              <a:gd name="T12" fmla="*/ 150272606 w 835"/>
              <a:gd name="T13" fmla="*/ 36031853 h 727"/>
              <a:gd name="T14" fmla="*/ 146211294 w 835"/>
              <a:gd name="T15" fmla="*/ 40451223 h 727"/>
              <a:gd name="T16" fmla="*/ 136396312 w 835"/>
              <a:gd name="T17" fmla="*/ 141068836 h 727"/>
              <a:gd name="T18" fmla="*/ 136057724 w 835"/>
              <a:gd name="T19" fmla="*/ 39091013 h 727"/>
              <a:gd name="T20" fmla="*/ 131319236 w 835"/>
              <a:gd name="T21" fmla="*/ 35691947 h 727"/>
              <a:gd name="T22" fmla="*/ 112027860 w 835"/>
              <a:gd name="T23" fmla="*/ 36031853 h 727"/>
              <a:gd name="T24" fmla="*/ 65997915 w 835"/>
              <a:gd name="T25" fmla="*/ 42150756 h 727"/>
              <a:gd name="T26" fmla="*/ 47383133 w 835"/>
              <a:gd name="T27" fmla="*/ 37391480 h 727"/>
              <a:gd name="T28" fmla="*/ 66675091 w 835"/>
              <a:gd name="T29" fmla="*/ 20055658 h 727"/>
              <a:gd name="T30" fmla="*/ 92735902 w 835"/>
              <a:gd name="T31" fmla="*/ 7478529 h 727"/>
              <a:gd name="T32" fmla="*/ 124211795 w 835"/>
              <a:gd name="T33" fmla="*/ 679813 h 727"/>
              <a:gd name="T34" fmla="*/ 68028862 w 835"/>
              <a:gd name="T35" fmla="*/ 176420876 h 727"/>
              <a:gd name="T36" fmla="*/ 33845428 w 835"/>
              <a:gd name="T37" fmla="*/ 176420876 h 727"/>
              <a:gd name="T38" fmla="*/ 0 w 835"/>
              <a:gd name="T39" fmla="*/ 176420876 h 727"/>
              <a:gd name="T40" fmla="*/ 47721722 w 835"/>
              <a:gd name="T41" fmla="*/ 247124956 h 727"/>
              <a:gd name="T42" fmla="*/ 88336002 w 835"/>
              <a:gd name="T43" fmla="*/ 247124956 h 727"/>
              <a:gd name="T44" fmla="*/ 102550884 w 835"/>
              <a:gd name="T45" fmla="*/ 176420876 h 727"/>
              <a:gd name="T46" fmla="*/ 117104354 w 835"/>
              <a:gd name="T47" fmla="*/ 247124956 h 727"/>
              <a:gd name="T48" fmla="*/ 197317733 w 835"/>
              <a:gd name="T49" fmla="*/ 176420876 h 727"/>
              <a:gd name="T50" fmla="*/ 163472305 w 835"/>
              <a:gd name="T51" fmla="*/ 176420876 h 727"/>
              <a:gd name="T52" fmla="*/ 137750082 w 835"/>
              <a:gd name="T53" fmla="*/ 196816440 h 727"/>
              <a:gd name="T54" fmla="*/ 185471804 w 835"/>
              <a:gd name="T55" fmla="*/ 196816440 h 727"/>
              <a:gd name="T56" fmla="*/ 198671503 w 835"/>
              <a:gd name="T57" fmla="*/ 247124956 h 727"/>
              <a:gd name="T58" fmla="*/ 248085583 w 835"/>
              <a:gd name="T59" fmla="*/ 176420876 h 727"/>
              <a:gd name="T60" fmla="*/ 240978142 w 835"/>
              <a:gd name="T61" fmla="*/ 204634293 h 727"/>
              <a:gd name="T62" fmla="*/ 247408407 w 835"/>
              <a:gd name="T63" fmla="*/ 67305013 h 727"/>
              <a:gd name="T64" fmla="*/ 244362278 w 835"/>
              <a:gd name="T65" fmla="*/ 87360671 h 727"/>
              <a:gd name="T66" fmla="*/ 231839755 w 835"/>
              <a:gd name="T67" fmla="*/ 107416329 h 727"/>
              <a:gd name="T68" fmla="*/ 210517432 w 835"/>
              <a:gd name="T69" fmla="*/ 124072338 h 727"/>
              <a:gd name="T70" fmla="*/ 183102851 w 835"/>
              <a:gd name="T71" fmla="*/ 135289840 h 727"/>
              <a:gd name="T72" fmla="*/ 160426176 w 835"/>
              <a:gd name="T73" fmla="*/ 62206414 h 727"/>
              <a:gd name="T74" fmla="*/ 161441940 w 835"/>
              <a:gd name="T75" fmla="*/ 53708165 h 727"/>
              <a:gd name="T76" fmla="*/ 165503252 w 835"/>
              <a:gd name="T77" fmla="*/ 49628702 h 727"/>
              <a:gd name="T78" fmla="*/ 188179345 w 835"/>
              <a:gd name="T79" fmla="*/ 50308515 h 727"/>
              <a:gd name="T80" fmla="*/ 226424673 w 835"/>
              <a:gd name="T81" fmla="*/ 55407698 h 727"/>
              <a:gd name="T82" fmla="*/ 99843343 w 835"/>
              <a:gd name="T83" fmla="*/ 135629747 h 727"/>
              <a:gd name="T84" fmla="*/ 72090174 w 835"/>
              <a:gd name="T85" fmla="*/ 124072338 h 727"/>
              <a:gd name="T86" fmla="*/ 50767851 w 835"/>
              <a:gd name="T87" fmla="*/ 107416329 h 727"/>
              <a:gd name="T88" fmla="*/ 37906739 w 835"/>
              <a:gd name="T89" fmla="*/ 87360671 h 727"/>
              <a:gd name="T90" fmla="*/ 34860610 w 835"/>
              <a:gd name="T91" fmla="*/ 67305013 h 727"/>
              <a:gd name="T92" fmla="*/ 46029363 w 835"/>
              <a:gd name="T93" fmla="*/ 57107231 h 727"/>
              <a:gd name="T94" fmla="*/ 84613279 w 835"/>
              <a:gd name="T95" fmla="*/ 51328818 h 727"/>
              <a:gd name="T96" fmla="*/ 115750583 w 835"/>
              <a:gd name="T97" fmla="*/ 48948889 h 727"/>
              <a:gd name="T98" fmla="*/ 120827659 w 835"/>
              <a:gd name="T99" fmla="*/ 52008631 h 727"/>
              <a:gd name="T100" fmla="*/ 122519436 w 835"/>
              <a:gd name="T101" fmla="*/ 59486578 h 727"/>
              <a:gd name="T102" fmla="*/ 107289372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7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A0ACE6D-C468-4458-9C35-F8B67C1C5865}" type="slidenum">
              <a:rPr lang="en-US" sz="1200" smtClean="0">
                <a:solidFill>
                  <a:srgbClr val="000000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6151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525" cy="279400"/>
            <a:chOff x="240" y="3744"/>
            <a:chExt cx="2055" cy="237"/>
          </a:xfrm>
        </p:grpSpPr>
        <p:sp>
          <p:nvSpPr>
            <p:cNvPr id="6154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9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9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9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5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9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6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6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8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9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2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3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Freeform 6"/>
          <p:cNvSpPr>
            <a:spLocks noEditPoints="1"/>
          </p:cNvSpPr>
          <p:nvPr/>
        </p:nvSpPr>
        <p:spPr bwMode="auto">
          <a:xfrm>
            <a:off x="0" y="1525588"/>
            <a:ext cx="1233488" cy="900112"/>
          </a:xfrm>
          <a:custGeom>
            <a:avLst/>
            <a:gdLst>
              <a:gd name="T0" fmla="*/ 258736147 w 2331"/>
              <a:gd name="T1" fmla="*/ 358701776 h 1701"/>
              <a:gd name="T2" fmla="*/ 652720998 w 2331"/>
              <a:gd name="T3" fmla="*/ 358701776 h 1701"/>
              <a:gd name="T4" fmla="*/ 652720998 w 2331"/>
              <a:gd name="T5" fmla="*/ 476309002 h 1701"/>
              <a:gd name="T6" fmla="*/ 258736147 w 2331"/>
              <a:gd name="T7" fmla="*/ 476309002 h 1701"/>
              <a:gd name="T8" fmla="*/ 258736147 w 2331"/>
              <a:gd name="T9" fmla="*/ 358701776 h 1701"/>
              <a:gd name="T10" fmla="*/ 0 w 2331"/>
              <a:gd name="T11" fmla="*/ 358701776 h 1701"/>
              <a:gd name="T12" fmla="*/ 196852196 w 2331"/>
              <a:gd name="T13" fmla="*/ 358701776 h 1701"/>
              <a:gd name="T14" fmla="*/ 196852196 w 2331"/>
              <a:gd name="T15" fmla="*/ 476309002 h 1701"/>
              <a:gd name="T16" fmla="*/ 0 w 2331"/>
              <a:gd name="T17" fmla="*/ 476309002 h 1701"/>
              <a:gd name="T18" fmla="*/ 0 w 2331"/>
              <a:gd name="T19" fmla="*/ 358701776 h 1701"/>
              <a:gd name="T20" fmla="*/ 258736147 w 2331"/>
              <a:gd name="T21" fmla="*/ 179491117 h 1701"/>
              <a:gd name="T22" fmla="*/ 652720998 w 2331"/>
              <a:gd name="T23" fmla="*/ 179491117 h 1701"/>
              <a:gd name="T24" fmla="*/ 652720998 w 2331"/>
              <a:gd name="T25" fmla="*/ 296817885 h 1701"/>
              <a:gd name="T26" fmla="*/ 258736147 w 2331"/>
              <a:gd name="T27" fmla="*/ 296817885 h 1701"/>
              <a:gd name="T28" fmla="*/ 258736147 w 2331"/>
              <a:gd name="T29" fmla="*/ 179491117 h 1701"/>
              <a:gd name="T30" fmla="*/ 0 w 2331"/>
              <a:gd name="T31" fmla="*/ 179491117 h 1701"/>
              <a:gd name="T32" fmla="*/ 196852196 w 2331"/>
              <a:gd name="T33" fmla="*/ 179491117 h 1701"/>
              <a:gd name="T34" fmla="*/ 196852196 w 2331"/>
              <a:gd name="T35" fmla="*/ 296817885 h 1701"/>
              <a:gd name="T36" fmla="*/ 0 w 2331"/>
              <a:gd name="T37" fmla="*/ 296817885 h 1701"/>
              <a:gd name="T38" fmla="*/ 0 w 2331"/>
              <a:gd name="T39" fmla="*/ 179491117 h 1701"/>
              <a:gd name="T40" fmla="*/ 258736147 w 2331"/>
              <a:gd name="T41" fmla="*/ 0 h 1701"/>
              <a:gd name="T42" fmla="*/ 652720998 w 2331"/>
              <a:gd name="T43" fmla="*/ 0 h 1701"/>
              <a:gd name="T44" fmla="*/ 652720998 w 2331"/>
              <a:gd name="T45" fmla="*/ 117327297 h 1701"/>
              <a:gd name="T46" fmla="*/ 258736147 w 2331"/>
              <a:gd name="T47" fmla="*/ 117327297 h 1701"/>
              <a:gd name="T48" fmla="*/ 258736147 w 2331"/>
              <a:gd name="T49" fmla="*/ 0 h 1701"/>
              <a:gd name="T50" fmla="*/ 0 w 2331"/>
              <a:gd name="T51" fmla="*/ 0 h 1701"/>
              <a:gd name="T52" fmla="*/ 196852196 w 2331"/>
              <a:gd name="T53" fmla="*/ 0 h 1701"/>
              <a:gd name="T54" fmla="*/ 196852196 w 2331"/>
              <a:gd name="T55" fmla="*/ 117327297 h 1701"/>
              <a:gd name="T56" fmla="*/ 0 w 2331"/>
              <a:gd name="T57" fmla="*/ 117327297 h 1701"/>
              <a:gd name="T58" fmla="*/ 0 w 2331"/>
              <a:gd name="T59" fmla="*/ 0 h 17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Freeform 9"/>
          <p:cNvSpPr>
            <a:spLocks noEditPoints="1"/>
          </p:cNvSpPr>
          <p:nvPr/>
        </p:nvSpPr>
        <p:spPr bwMode="auto">
          <a:xfrm>
            <a:off x="8175625" y="431800"/>
            <a:ext cx="484188" cy="423863"/>
          </a:xfrm>
          <a:custGeom>
            <a:avLst/>
            <a:gdLst>
              <a:gd name="T0" fmla="*/ 165095931 w 835"/>
              <a:gd name="T1" fmla="*/ 1699533 h 727"/>
              <a:gd name="T2" fmla="*/ 195357971 w 835"/>
              <a:gd name="T3" fmla="*/ 10197782 h 727"/>
              <a:gd name="T4" fmla="*/ 219567371 w 835"/>
              <a:gd name="T5" fmla="*/ 24134538 h 727"/>
              <a:gd name="T6" fmla="*/ 237052066 w 835"/>
              <a:gd name="T7" fmla="*/ 42150756 h 727"/>
              <a:gd name="T8" fmla="*/ 202418997 w 835"/>
              <a:gd name="T9" fmla="*/ 39771409 h 727"/>
              <a:gd name="T10" fmla="*/ 160724902 w 835"/>
              <a:gd name="T11" fmla="*/ 35352040 h 727"/>
              <a:gd name="T12" fmla="*/ 149292266 w 835"/>
              <a:gd name="T13" fmla="*/ 36031853 h 727"/>
              <a:gd name="T14" fmla="*/ 145257560 w 835"/>
              <a:gd name="T15" fmla="*/ 40451223 h 727"/>
              <a:gd name="T16" fmla="*/ 135506535 w 835"/>
              <a:gd name="T17" fmla="*/ 141068836 h 727"/>
              <a:gd name="T18" fmla="*/ 135170213 w 835"/>
              <a:gd name="T19" fmla="*/ 39091013 h 727"/>
              <a:gd name="T20" fmla="*/ 130462862 w 835"/>
              <a:gd name="T21" fmla="*/ 35691947 h 727"/>
              <a:gd name="T22" fmla="*/ 111297135 w 835"/>
              <a:gd name="T23" fmla="*/ 36031853 h 727"/>
              <a:gd name="T24" fmla="*/ 65567753 w 835"/>
              <a:gd name="T25" fmla="*/ 42150756 h 727"/>
              <a:gd name="T26" fmla="*/ 47074091 w 835"/>
              <a:gd name="T27" fmla="*/ 37391480 h 727"/>
              <a:gd name="T28" fmla="*/ 66240398 w 835"/>
              <a:gd name="T29" fmla="*/ 20055658 h 727"/>
              <a:gd name="T30" fmla="*/ 92130829 w 835"/>
              <a:gd name="T31" fmla="*/ 7478529 h 727"/>
              <a:gd name="T32" fmla="*/ 123401835 w 835"/>
              <a:gd name="T33" fmla="*/ 679813 h 727"/>
              <a:gd name="T34" fmla="*/ 67585107 w 835"/>
              <a:gd name="T35" fmla="*/ 176420876 h 727"/>
              <a:gd name="T36" fmla="*/ 33624682 w 835"/>
              <a:gd name="T37" fmla="*/ 176420876 h 727"/>
              <a:gd name="T38" fmla="*/ 0 w 835"/>
              <a:gd name="T39" fmla="*/ 176420876 h 727"/>
              <a:gd name="T40" fmla="*/ 47410413 w 835"/>
              <a:gd name="T41" fmla="*/ 247124956 h 727"/>
              <a:gd name="T42" fmla="*/ 87759800 w 835"/>
              <a:gd name="T43" fmla="*/ 247124956 h 727"/>
              <a:gd name="T44" fmla="*/ 101881853 w 835"/>
              <a:gd name="T45" fmla="*/ 176420876 h 727"/>
              <a:gd name="T46" fmla="*/ 116340809 w 835"/>
              <a:gd name="T47" fmla="*/ 247124956 h 727"/>
              <a:gd name="T48" fmla="*/ 196030615 w 835"/>
              <a:gd name="T49" fmla="*/ 176420876 h 727"/>
              <a:gd name="T50" fmla="*/ 162405933 w 835"/>
              <a:gd name="T51" fmla="*/ 176420876 h 727"/>
              <a:gd name="T52" fmla="*/ 136851244 w 835"/>
              <a:gd name="T53" fmla="*/ 196816440 h 727"/>
              <a:gd name="T54" fmla="*/ 184261657 w 835"/>
              <a:gd name="T55" fmla="*/ 196816440 h 727"/>
              <a:gd name="T56" fmla="*/ 197375324 w 835"/>
              <a:gd name="T57" fmla="*/ 247124956 h 727"/>
              <a:gd name="T58" fmla="*/ 246467348 w 835"/>
              <a:gd name="T59" fmla="*/ 176420876 h 727"/>
              <a:gd name="T60" fmla="*/ 239405742 w 835"/>
              <a:gd name="T61" fmla="*/ 204634293 h 727"/>
              <a:gd name="T62" fmla="*/ 245794704 w 835"/>
              <a:gd name="T63" fmla="*/ 67305013 h 727"/>
              <a:gd name="T64" fmla="*/ 242768384 w 835"/>
              <a:gd name="T65" fmla="*/ 87360671 h 727"/>
              <a:gd name="T66" fmla="*/ 230327362 w 835"/>
              <a:gd name="T67" fmla="*/ 107416329 h 727"/>
              <a:gd name="T68" fmla="*/ 209144282 w 835"/>
              <a:gd name="T69" fmla="*/ 124072338 h 727"/>
              <a:gd name="T70" fmla="*/ 181907982 w 835"/>
              <a:gd name="T71" fmla="*/ 135289840 h 727"/>
              <a:gd name="T72" fmla="*/ 159379613 w 835"/>
              <a:gd name="T73" fmla="*/ 62206414 h 727"/>
              <a:gd name="T74" fmla="*/ 160388580 w 835"/>
              <a:gd name="T75" fmla="*/ 53708165 h 727"/>
              <a:gd name="T76" fmla="*/ 164423286 w 835"/>
              <a:gd name="T77" fmla="*/ 49628702 h 727"/>
              <a:gd name="T78" fmla="*/ 186951655 w 835"/>
              <a:gd name="T79" fmla="*/ 50308515 h 727"/>
              <a:gd name="T80" fmla="*/ 224947366 w 835"/>
              <a:gd name="T81" fmla="*/ 55407698 h 727"/>
              <a:gd name="T82" fmla="*/ 99191855 w 835"/>
              <a:gd name="T83" fmla="*/ 135629747 h 727"/>
              <a:gd name="T84" fmla="*/ 71619813 w 835"/>
              <a:gd name="T85" fmla="*/ 124072338 h 727"/>
              <a:gd name="T86" fmla="*/ 50436733 w 835"/>
              <a:gd name="T87" fmla="*/ 107416329 h 727"/>
              <a:gd name="T88" fmla="*/ 37659389 w 835"/>
              <a:gd name="T89" fmla="*/ 87360671 h 727"/>
              <a:gd name="T90" fmla="*/ 34633069 w 835"/>
              <a:gd name="T91" fmla="*/ 67305013 h 727"/>
              <a:gd name="T92" fmla="*/ 45729382 w 835"/>
              <a:gd name="T93" fmla="*/ 57107231 h 727"/>
              <a:gd name="T94" fmla="*/ 84060835 w 835"/>
              <a:gd name="T95" fmla="*/ 51328818 h 727"/>
              <a:gd name="T96" fmla="*/ 114995520 w 835"/>
              <a:gd name="T97" fmla="*/ 48948889 h 727"/>
              <a:gd name="T98" fmla="*/ 120039193 w 835"/>
              <a:gd name="T99" fmla="*/ 52008631 h 727"/>
              <a:gd name="T100" fmla="*/ 121720224 w 835"/>
              <a:gd name="T101" fmla="*/ 59486578 h 727"/>
              <a:gd name="T102" fmla="*/ 106589204 w 835"/>
              <a:gd name="T103" fmla="*/ 137669187 h 72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73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6308725"/>
            <a:ext cx="2590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196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ABC0FBC-0DE6-4464-B7C5-2854FD894999}" type="slidenum">
              <a:rPr lang="en-US" sz="1200" smtClean="0">
                <a:solidFill>
                  <a:srgbClr val="000000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199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525" cy="279400"/>
            <a:chOff x="240" y="3744"/>
            <a:chExt cx="2055" cy="237"/>
          </a:xfrm>
        </p:grpSpPr>
        <p:sp>
          <p:nvSpPr>
            <p:cNvPr id="8202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9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9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9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5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9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6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6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8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9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0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1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331788"/>
            <a:ext cx="7543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1189038"/>
            <a:ext cx="84280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C2888F-90B0-42A3-83BB-68F76AE13586}" type="slidenum">
              <a:rPr lang="en-US" sz="1200" smtClean="0">
                <a:solidFill>
                  <a:srgbClr val="000000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9223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525" cy="279400"/>
            <a:chOff x="240" y="3744"/>
            <a:chExt cx="2055" cy="237"/>
          </a:xfrm>
        </p:grpSpPr>
        <p:sp>
          <p:nvSpPr>
            <p:cNvPr id="922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79"/>
            </a:xfrm>
            <a:custGeom>
              <a:avLst/>
              <a:gdLst>
                <a:gd name="T0" fmla="*/ 55 w 3691"/>
                <a:gd name="T1" fmla="*/ 10 h 641"/>
                <a:gd name="T2" fmla="*/ 57 w 3691"/>
                <a:gd name="T3" fmla="*/ 9 h 641"/>
                <a:gd name="T4" fmla="*/ 58 w 3691"/>
                <a:gd name="T5" fmla="*/ 7 h 641"/>
                <a:gd name="T6" fmla="*/ 57 w 3691"/>
                <a:gd name="T7" fmla="*/ 5 h 641"/>
                <a:gd name="T8" fmla="*/ 54 w 3691"/>
                <a:gd name="T9" fmla="*/ 3 h 641"/>
                <a:gd name="T10" fmla="*/ 53 w 3691"/>
                <a:gd name="T11" fmla="*/ 2 h 641"/>
                <a:gd name="T12" fmla="*/ 55 w 3691"/>
                <a:gd name="T13" fmla="*/ 1 h 641"/>
                <a:gd name="T14" fmla="*/ 57 w 3691"/>
                <a:gd name="T15" fmla="*/ 0 h 641"/>
                <a:gd name="T16" fmla="*/ 54 w 3691"/>
                <a:gd name="T17" fmla="*/ 0 h 641"/>
                <a:gd name="T18" fmla="*/ 52 w 3691"/>
                <a:gd name="T19" fmla="*/ 2 h 641"/>
                <a:gd name="T20" fmla="*/ 53 w 3691"/>
                <a:gd name="T21" fmla="*/ 5 h 641"/>
                <a:gd name="T22" fmla="*/ 55 w 3691"/>
                <a:gd name="T23" fmla="*/ 6 h 641"/>
                <a:gd name="T24" fmla="*/ 56 w 3691"/>
                <a:gd name="T25" fmla="*/ 7 h 641"/>
                <a:gd name="T26" fmla="*/ 55 w 3691"/>
                <a:gd name="T27" fmla="*/ 8 h 641"/>
                <a:gd name="T28" fmla="*/ 52 w 3691"/>
                <a:gd name="T29" fmla="*/ 8 h 641"/>
                <a:gd name="T30" fmla="*/ 50 w 3691"/>
                <a:gd name="T31" fmla="*/ 8 h 641"/>
                <a:gd name="T32" fmla="*/ 41 w 3691"/>
                <a:gd name="T33" fmla="*/ 8 h 641"/>
                <a:gd name="T34" fmla="*/ 39 w 3691"/>
                <a:gd name="T35" fmla="*/ 8 h 641"/>
                <a:gd name="T36" fmla="*/ 38 w 3691"/>
                <a:gd name="T37" fmla="*/ 7 h 641"/>
                <a:gd name="T38" fmla="*/ 37 w 3691"/>
                <a:gd name="T39" fmla="*/ 4 h 641"/>
                <a:gd name="T40" fmla="*/ 38 w 3691"/>
                <a:gd name="T41" fmla="*/ 3 h 641"/>
                <a:gd name="T42" fmla="*/ 40 w 3691"/>
                <a:gd name="T43" fmla="*/ 2 h 641"/>
                <a:gd name="T44" fmla="*/ 43 w 3691"/>
                <a:gd name="T45" fmla="*/ 2 h 641"/>
                <a:gd name="T46" fmla="*/ 40 w 3691"/>
                <a:gd name="T47" fmla="*/ 0 h 641"/>
                <a:gd name="T48" fmla="*/ 38 w 3691"/>
                <a:gd name="T49" fmla="*/ 1 h 641"/>
                <a:gd name="T50" fmla="*/ 36 w 3691"/>
                <a:gd name="T51" fmla="*/ 3 h 641"/>
                <a:gd name="T52" fmla="*/ 36 w 3691"/>
                <a:gd name="T53" fmla="*/ 6 h 641"/>
                <a:gd name="T54" fmla="*/ 37 w 3691"/>
                <a:gd name="T55" fmla="*/ 8 h 641"/>
                <a:gd name="T56" fmla="*/ 39 w 3691"/>
                <a:gd name="T57" fmla="*/ 9 h 641"/>
                <a:gd name="T58" fmla="*/ 42 w 3691"/>
                <a:gd name="T59" fmla="*/ 10 h 641"/>
                <a:gd name="T60" fmla="*/ 28 w 3691"/>
                <a:gd name="T61" fmla="*/ 10 h 641"/>
                <a:gd name="T62" fmla="*/ 27 w 3691"/>
                <a:gd name="T63" fmla="*/ 8 h 641"/>
                <a:gd name="T64" fmla="*/ 23 w 3691"/>
                <a:gd name="T65" fmla="*/ 0 h 641"/>
                <a:gd name="T66" fmla="*/ 19 w 3691"/>
                <a:gd name="T67" fmla="*/ 1 h 641"/>
                <a:gd name="T68" fmla="*/ 20 w 3691"/>
                <a:gd name="T69" fmla="*/ 3 h 641"/>
                <a:gd name="T70" fmla="*/ 19 w 3691"/>
                <a:gd name="T71" fmla="*/ 4 h 641"/>
                <a:gd name="T72" fmla="*/ 17 w 3691"/>
                <a:gd name="T73" fmla="*/ 6 h 641"/>
                <a:gd name="T74" fmla="*/ 19 w 3691"/>
                <a:gd name="T75" fmla="*/ 6 h 641"/>
                <a:gd name="T76" fmla="*/ 20 w 3691"/>
                <a:gd name="T77" fmla="*/ 9 h 641"/>
                <a:gd name="T78" fmla="*/ 21 w 3691"/>
                <a:gd name="T79" fmla="*/ 7 h 641"/>
                <a:gd name="T80" fmla="*/ 20 w 3691"/>
                <a:gd name="T81" fmla="*/ 5 h 641"/>
                <a:gd name="T82" fmla="*/ 22 w 3691"/>
                <a:gd name="T83" fmla="*/ 4 h 641"/>
                <a:gd name="T84" fmla="*/ 22 w 3691"/>
                <a:gd name="T85" fmla="*/ 1 h 641"/>
                <a:gd name="T86" fmla="*/ 20 w 3691"/>
                <a:gd name="T87" fmla="*/ 0 h 641"/>
                <a:gd name="T88" fmla="*/ 16 w 3691"/>
                <a:gd name="T89" fmla="*/ 0 h 641"/>
                <a:gd name="T90" fmla="*/ 14 w 3691"/>
                <a:gd name="T91" fmla="*/ 8 h 641"/>
                <a:gd name="T92" fmla="*/ 2 w 3691"/>
                <a:gd name="T93" fmla="*/ 10 h 641"/>
                <a:gd name="T94" fmla="*/ 5 w 3691"/>
                <a:gd name="T95" fmla="*/ 9 h 641"/>
                <a:gd name="T96" fmla="*/ 6 w 3691"/>
                <a:gd name="T97" fmla="*/ 8 h 641"/>
                <a:gd name="T98" fmla="*/ 6 w 3691"/>
                <a:gd name="T99" fmla="*/ 5 h 641"/>
                <a:gd name="T100" fmla="*/ 3 w 3691"/>
                <a:gd name="T101" fmla="*/ 4 h 641"/>
                <a:gd name="T102" fmla="*/ 2 w 3691"/>
                <a:gd name="T103" fmla="*/ 3 h 641"/>
                <a:gd name="T104" fmla="*/ 3 w 3691"/>
                <a:gd name="T105" fmla="*/ 2 h 641"/>
                <a:gd name="T106" fmla="*/ 5 w 3691"/>
                <a:gd name="T107" fmla="*/ 2 h 641"/>
                <a:gd name="T108" fmla="*/ 4 w 3691"/>
                <a:gd name="T109" fmla="*/ 0 h 641"/>
                <a:gd name="T110" fmla="*/ 1 w 3691"/>
                <a:gd name="T111" fmla="*/ 1 h 641"/>
                <a:gd name="T112" fmla="*/ 1 w 3691"/>
                <a:gd name="T113" fmla="*/ 4 h 641"/>
                <a:gd name="T114" fmla="*/ 3 w 3691"/>
                <a:gd name="T115" fmla="*/ 5 h 641"/>
                <a:gd name="T116" fmla="*/ 5 w 3691"/>
                <a:gd name="T117" fmla="*/ 7 h 641"/>
                <a:gd name="T118" fmla="*/ 4 w 3691"/>
                <a:gd name="T119" fmla="*/ 8 h 641"/>
                <a:gd name="T120" fmla="*/ 2 w 3691"/>
                <a:gd name="T121" fmla="*/ 8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79"/>
            </a:xfrm>
            <a:custGeom>
              <a:avLst/>
              <a:gdLst>
                <a:gd name="T0" fmla="*/ 86 w 5893"/>
                <a:gd name="T1" fmla="*/ 0 h 641"/>
                <a:gd name="T2" fmla="*/ 81 w 5893"/>
                <a:gd name="T3" fmla="*/ 8 h 641"/>
                <a:gd name="T4" fmla="*/ 79 w 5893"/>
                <a:gd name="T5" fmla="*/ 7 h 641"/>
                <a:gd name="T6" fmla="*/ 78 w 5893"/>
                <a:gd name="T7" fmla="*/ 4 h 641"/>
                <a:gd name="T8" fmla="*/ 79 w 5893"/>
                <a:gd name="T9" fmla="*/ 2 h 641"/>
                <a:gd name="T10" fmla="*/ 83 w 5893"/>
                <a:gd name="T11" fmla="*/ 2 h 641"/>
                <a:gd name="T12" fmla="*/ 80 w 5893"/>
                <a:gd name="T13" fmla="*/ 0 h 641"/>
                <a:gd name="T14" fmla="*/ 77 w 5893"/>
                <a:gd name="T15" fmla="*/ 2 h 641"/>
                <a:gd name="T16" fmla="*/ 76 w 5893"/>
                <a:gd name="T17" fmla="*/ 6 h 641"/>
                <a:gd name="T18" fmla="*/ 78 w 5893"/>
                <a:gd name="T19" fmla="*/ 9 h 641"/>
                <a:gd name="T20" fmla="*/ 81 w 5893"/>
                <a:gd name="T21" fmla="*/ 10 h 641"/>
                <a:gd name="T22" fmla="*/ 68 w 5893"/>
                <a:gd name="T23" fmla="*/ 4 h 641"/>
                <a:gd name="T24" fmla="*/ 74 w 5893"/>
                <a:gd name="T25" fmla="*/ 10 h 641"/>
                <a:gd name="T26" fmla="*/ 72 w 5893"/>
                <a:gd name="T27" fmla="*/ 6 h 641"/>
                <a:gd name="T28" fmla="*/ 61 w 5893"/>
                <a:gd name="T29" fmla="*/ 1 h 641"/>
                <a:gd name="T30" fmla="*/ 60 w 5893"/>
                <a:gd name="T31" fmla="*/ 7 h 641"/>
                <a:gd name="T32" fmla="*/ 47 w 5893"/>
                <a:gd name="T33" fmla="*/ 0 h 641"/>
                <a:gd name="T34" fmla="*/ 36 w 5893"/>
                <a:gd name="T35" fmla="*/ 8 h 641"/>
                <a:gd name="T36" fmla="*/ 38 w 5893"/>
                <a:gd name="T37" fmla="*/ 10 h 641"/>
                <a:gd name="T38" fmla="*/ 42 w 5893"/>
                <a:gd name="T39" fmla="*/ 9 h 641"/>
                <a:gd name="T40" fmla="*/ 43 w 5893"/>
                <a:gd name="T41" fmla="*/ 7 h 641"/>
                <a:gd name="T42" fmla="*/ 41 w 5893"/>
                <a:gd name="T43" fmla="*/ 7 h 641"/>
                <a:gd name="T44" fmla="*/ 39 w 5893"/>
                <a:gd name="T45" fmla="*/ 8 h 641"/>
                <a:gd name="T46" fmla="*/ 28 w 5893"/>
                <a:gd name="T47" fmla="*/ 9 h 641"/>
                <a:gd name="T48" fmla="*/ 33 w 5893"/>
                <a:gd name="T49" fmla="*/ 9 h 641"/>
                <a:gd name="T50" fmla="*/ 34 w 5893"/>
                <a:gd name="T51" fmla="*/ 7 h 641"/>
                <a:gd name="T52" fmla="*/ 32 w 5893"/>
                <a:gd name="T53" fmla="*/ 4 h 641"/>
                <a:gd name="T54" fmla="*/ 30 w 5893"/>
                <a:gd name="T55" fmla="*/ 3 h 641"/>
                <a:gd name="T56" fmla="*/ 31 w 5893"/>
                <a:gd name="T57" fmla="*/ 1 h 641"/>
                <a:gd name="T58" fmla="*/ 33 w 5893"/>
                <a:gd name="T59" fmla="*/ 0 h 641"/>
                <a:gd name="T60" fmla="*/ 29 w 5893"/>
                <a:gd name="T61" fmla="*/ 1 h 641"/>
                <a:gd name="T62" fmla="*/ 29 w 5893"/>
                <a:gd name="T63" fmla="*/ 5 h 641"/>
                <a:gd name="T64" fmla="*/ 32 w 5893"/>
                <a:gd name="T65" fmla="*/ 6 h 641"/>
                <a:gd name="T66" fmla="*/ 32 w 5893"/>
                <a:gd name="T67" fmla="*/ 8 h 641"/>
                <a:gd name="T68" fmla="*/ 28 w 5893"/>
                <a:gd name="T69" fmla="*/ 9 h 641"/>
                <a:gd name="T70" fmla="*/ 21 w 5893"/>
                <a:gd name="T71" fmla="*/ 4 h 641"/>
                <a:gd name="T72" fmla="*/ 25 w 5893"/>
                <a:gd name="T73" fmla="*/ 6 h 641"/>
                <a:gd name="T74" fmla="*/ 20 w 5893"/>
                <a:gd name="T75" fmla="*/ 10 h 641"/>
                <a:gd name="T76" fmla="*/ 11 w 5893"/>
                <a:gd name="T77" fmla="*/ 7 h 641"/>
                <a:gd name="T78" fmla="*/ 11 w 5893"/>
                <a:gd name="T79" fmla="*/ 3 h 641"/>
                <a:gd name="T80" fmla="*/ 13 w 5893"/>
                <a:gd name="T81" fmla="*/ 1 h 641"/>
                <a:gd name="T82" fmla="*/ 15 w 5893"/>
                <a:gd name="T83" fmla="*/ 3 h 641"/>
                <a:gd name="T84" fmla="*/ 15 w 5893"/>
                <a:gd name="T85" fmla="*/ 7 h 641"/>
                <a:gd name="T86" fmla="*/ 13 w 5893"/>
                <a:gd name="T87" fmla="*/ 8 h 641"/>
                <a:gd name="T88" fmla="*/ 16 w 5893"/>
                <a:gd name="T89" fmla="*/ 9 h 641"/>
                <a:gd name="T90" fmla="*/ 17 w 5893"/>
                <a:gd name="T91" fmla="*/ 6 h 641"/>
                <a:gd name="T92" fmla="*/ 17 w 5893"/>
                <a:gd name="T93" fmla="*/ 2 h 641"/>
                <a:gd name="T94" fmla="*/ 14 w 5893"/>
                <a:gd name="T95" fmla="*/ 0 h 641"/>
                <a:gd name="T96" fmla="*/ 10 w 5893"/>
                <a:gd name="T97" fmla="*/ 1 h 641"/>
                <a:gd name="T98" fmla="*/ 8 w 5893"/>
                <a:gd name="T99" fmla="*/ 3 h 641"/>
                <a:gd name="T100" fmla="*/ 8 w 5893"/>
                <a:gd name="T101" fmla="*/ 7 h 641"/>
                <a:gd name="T102" fmla="*/ 11 w 5893"/>
                <a:gd name="T103" fmla="*/ 9 h 641"/>
                <a:gd name="T104" fmla="*/ 6 w 5893"/>
                <a:gd name="T105" fmla="*/ 8 h 641"/>
                <a:gd name="T106" fmla="*/ 3 w 5893"/>
                <a:gd name="T107" fmla="*/ 8 h 641"/>
                <a:gd name="T108" fmla="*/ 2 w 5893"/>
                <a:gd name="T109" fmla="*/ 6 h 641"/>
                <a:gd name="T110" fmla="*/ 3 w 5893"/>
                <a:gd name="T111" fmla="*/ 3 h 641"/>
                <a:gd name="T112" fmla="*/ 5 w 5893"/>
                <a:gd name="T113" fmla="*/ 1 h 641"/>
                <a:gd name="T114" fmla="*/ 6 w 5893"/>
                <a:gd name="T115" fmla="*/ 0 h 641"/>
                <a:gd name="T116" fmla="*/ 2 w 5893"/>
                <a:gd name="T117" fmla="*/ 1 h 641"/>
                <a:gd name="T118" fmla="*/ 0 w 5893"/>
                <a:gd name="T119" fmla="*/ 4 h 641"/>
                <a:gd name="T120" fmla="*/ 1 w 5893"/>
                <a:gd name="T121" fmla="*/ 8 h 641"/>
                <a:gd name="T122" fmla="*/ 3 w 5893"/>
                <a:gd name="T123" fmla="*/ 9 h 641"/>
                <a:gd name="T124" fmla="*/ 7 w 5893"/>
                <a:gd name="T125" fmla="*/ 8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>
                <a:gd name="T0" fmla="*/ 9 w 2491"/>
                <a:gd name="T1" fmla="*/ 3 h 621"/>
                <a:gd name="T2" fmla="*/ 9 w 2491"/>
                <a:gd name="T3" fmla="*/ 0 h 621"/>
                <a:gd name="T4" fmla="*/ 8 w 2491"/>
                <a:gd name="T5" fmla="*/ 0 h 621"/>
                <a:gd name="T6" fmla="*/ 7 w 2491"/>
                <a:gd name="T7" fmla="*/ 0 h 621"/>
                <a:gd name="T8" fmla="*/ 6 w 2491"/>
                <a:gd name="T9" fmla="*/ 0 h 621"/>
                <a:gd name="T10" fmla="*/ 5 w 2491"/>
                <a:gd name="T11" fmla="*/ 0 h 621"/>
                <a:gd name="T12" fmla="*/ 3 w 2491"/>
                <a:gd name="T13" fmla="*/ 0 h 621"/>
                <a:gd name="T14" fmla="*/ 2 w 2491"/>
                <a:gd name="T15" fmla="*/ 0 h 621"/>
                <a:gd name="T16" fmla="*/ 1 w 2491"/>
                <a:gd name="T17" fmla="*/ 0 h 621"/>
                <a:gd name="T18" fmla="*/ 0 w 2491"/>
                <a:gd name="T19" fmla="*/ 0 h 621"/>
                <a:gd name="T20" fmla="*/ 0 w 2491"/>
                <a:gd name="T21" fmla="*/ 3 h 621"/>
                <a:gd name="T22" fmla="*/ 3 w 2491"/>
                <a:gd name="T23" fmla="*/ 3 h 621"/>
                <a:gd name="T24" fmla="*/ 3 w 2491"/>
                <a:gd name="T25" fmla="*/ 10 h 621"/>
                <a:gd name="T26" fmla="*/ 7 w 2491"/>
                <a:gd name="T27" fmla="*/ 10 h 621"/>
                <a:gd name="T28" fmla="*/ 7 w 2491"/>
                <a:gd name="T29" fmla="*/ 3 h 621"/>
                <a:gd name="T30" fmla="*/ 9 w 2491"/>
                <a:gd name="T31" fmla="*/ 3 h 621"/>
                <a:gd name="T32" fmla="*/ 14 w 2491"/>
                <a:gd name="T33" fmla="*/ 4 h 621"/>
                <a:gd name="T34" fmla="*/ 12 w 2491"/>
                <a:gd name="T35" fmla="*/ 10 h 621"/>
                <a:gd name="T36" fmla="*/ 8 w 2491"/>
                <a:gd name="T37" fmla="*/ 10 h 621"/>
                <a:gd name="T38" fmla="*/ 12 w 2491"/>
                <a:gd name="T39" fmla="*/ 0 h 621"/>
                <a:gd name="T40" fmla="*/ 13 w 2491"/>
                <a:gd name="T41" fmla="*/ 0 h 621"/>
                <a:gd name="T42" fmla="*/ 13 w 2491"/>
                <a:gd name="T43" fmla="*/ 0 h 621"/>
                <a:gd name="T44" fmla="*/ 14 w 2491"/>
                <a:gd name="T45" fmla="*/ 0 h 621"/>
                <a:gd name="T46" fmla="*/ 14 w 2491"/>
                <a:gd name="T47" fmla="*/ 0 h 621"/>
                <a:gd name="T48" fmla="*/ 15 w 2491"/>
                <a:gd name="T49" fmla="*/ 0 h 621"/>
                <a:gd name="T50" fmla="*/ 15 w 2491"/>
                <a:gd name="T51" fmla="*/ 0 h 621"/>
                <a:gd name="T52" fmla="*/ 16 w 2491"/>
                <a:gd name="T53" fmla="*/ 0 h 621"/>
                <a:gd name="T54" fmla="*/ 16 w 2491"/>
                <a:gd name="T55" fmla="*/ 0 h 621"/>
                <a:gd name="T56" fmla="*/ 20 w 2491"/>
                <a:gd name="T57" fmla="*/ 10 h 621"/>
                <a:gd name="T58" fmla="*/ 16 w 2491"/>
                <a:gd name="T59" fmla="*/ 10 h 621"/>
                <a:gd name="T60" fmla="*/ 14 w 2491"/>
                <a:gd name="T61" fmla="*/ 4 h 621"/>
                <a:gd name="T62" fmla="*/ 28 w 2491"/>
                <a:gd name="T63" fmla="*/ 3 h 621"/>
                <a:gd name="T64" fmla="*/ 28 w 2491"/>
                <a:gd name="T65" fmla="*/ 0 h 621"/>
                <a:gd name="T66" fmla="*/ 27 w 2491"/>
                <a:gd name="T67" fmla="*/ 0 h 621"/>
                <a:gd name="T68" fmla="*/ 26 w 2491"/>
                <a:gd name="T69" fmla="*/ 0 h 621"/>
                <a:gd name="T70" fmla="*/ 25 w 2491"/>
                <a:gd name="T71" fmla="*/ 0 h 621"/>
                <a:gd name="T72" fmla="*/ 24 w 2491"/>
                <a:gd name="T73" fmla="*/ 0 h 621"/>
                <a:gd name="T74" fmla="*/ 22 w 2491"/>
                <a:gd name="T75" fmla="*/ 0 h 621"/>
                <a:gd name="T76" fmla="*/ 21 w 2491"/>
                <a:gd name="T77" fmla="*/ 0 h 621"/>
                <a:gd name="T78" fmla="*/ 20 w 2491"/>
                <a:gd name="T79" fmla="*/ 0 h 621"/>
                <a:gd name="T80" fmla="*/ 19 w 2491"/>
                <a:gd name="T81" fmla="*/ 0 h 621"/>
                <a:gd name="T82" fmla="*/ 19 w 2491"/>
                <a:gd name="T83" fmla="*/ 3 h 621"/>
                <a:gd name="T84" fmla="*/ 22 w 2491"/>
                <a:gd name="T85" fmla="*/ 3 h 621"/>
                <a:gd name="T86" fmla="*/ 22 w 2491"/>
                <a:gd name="T87" fmla="*/ 10 h 621"/>
                <a:gd name="T88" fmla="*/ 26 w 2491"/>
                <a:gd name="T89" fmla="*/ 10 h 621"/>
                <a:gd name="T90" fmla="*/ 26 w 2491"/>
                <a:gd name="T91" fmla="*/ 3 h 621"/>
                <a:gd name="T92" fmla="*/ 28 w 2491"/>
                <a:gd name="T93" fmla="*/ 3 h 621"/>
                <a:gd name="T94" fmla="*/ 33 w 2491"/>
                <a:gd name="T95" fmla="*/ 4 h 621"/>
                <a:gd name="T96" fmla="*/ 31 w 2491"/>
                <a:gd name="T97" fmla="*/ 10 h 621"/>
                <a:gd name="T98" fmla="*/ 27 w 2491"/>
                <a:gd name="T99" fmla="*/ 10 h 621"/>
                <a:gd name="T100" fmla="*/ 31 w 2491"/>
                <a:gd name="T101" fmla="*/ 0 h 621"/>
                <a:gd name="T102" fmla="*/ 32 w 2491"/>
                <a:gd name="T103" fmla="*/ 0 h 621"/>
                <a:gd name="T104" fmla="*/ 32 w 2491"/>
                <a:gd name="T105" fmla="*/ 0 h 621"/>
                <a:gd name="T106" fmla="*/ 33 w 2491"/>
                <a:gd name="T107" fmla="*/ 0 h 621"/>
                <a:gd name="T108" fmla="*/ 33 w 2491"/>
                <a:gd name="T109" fmla="*/ 0 h 621"/>
                <a:gd name="T110" fmla="*/ 34 w 2491"/>
                <a:gd name="T111" fmla="*/ 0 h 621"/>
                <a:gd name="T112" fmla="*/ 34 w 2491"/>
                <a:gd name="T113" fmla="*/ 0 h 621"/>
                <a:gd name="T114" fmla="*/ 35 w 2491"/>
                <a:gd name="T115" fmla="*/ 0 h 621"/>
                <a:gd name="T116" fmla="*/ 35 w 2491"/>
                <a:gd name="T117" fmla="*/ 0 h 621"/>
                <a:gd name="T118" fmla="*/ 39 w 2491"/>
                <a:gd name="T119" fmla="*/ 10 h 621"/>
                <a:gd name="T120" fmla="*/ 35 w 2491"/>
                <a:gd name="T121" fmla="*/ 10 h 621"/>
                <a:gd name="T122" fmla="*/ 33 w 2491"/>
                <a:gd name="T123" fmla="*/ 4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>
                <a:gd name="T0" fmla="*/ 13 w 7953"/>
                <a:gd name="T1" fmla="*/ 10 h 842"/>
                <a:gd name="T2" fmla="*/ 15 w 7953"/>
                <a:gd name="T3" fmla="*/ 3 h 842"/>
                <a:gd name="T4" fmla="*/ 20 w 7953"/>
                <a:gd name="T5" fmla="*/ 6 h 842"/>
                <a:gd name="T6" fmla="*/ 17 w 7953"/>
                <a:gd name="T7" fmla="*/ 10 h 842"/>
                <a:gd name="T8" fmla="*/ 16 w 7953"/>
                <a:gd name="T9" fmla="*/ 9 h 842"/>
                <a:gd name="T10" fmla="*/ 18 w 7953"/>
                <a:gd name="T11" fmla="*/ 4 h 842"/>
                <a:gd name="T12" fmla="*/ 23 w 7953"/>
                <a:gd name="T13" fmla="*/ 7 h 842"/>
                <a:gd name="T14" fmla="*/ 26 w 7953"/>
                <a:gd name="T15" fmla="*/ 10 h 842"/>
                <a:gd name="T16" fmla="*/ 22 w 7953"/>
                <a:gd name="T17" fmla="*/ 7 h 842"/>
                <a:gd name="T18" fmla="*/ 24 w 7953"/>
                <a:gd name="T19" fmla="*/ 3 h 842"/>
                <a:gd name="T20" fmla="*/ 28 w 7953"/>
                <a:gd name="T21" fmla="*/ 6 h 842"/>
                <a:gd name="T22" fmla="*/ 23 w 7953"/>
                <a:gd name="T23" fmla="*/ 5 h 842"/>
                <a:gd name="T24" fmla="*/ 32 w 7953"/>
                <a:gd name="T25" fmla="*/ 3 h 842"/>
                <a:gd name="T26" fmla="*/ 35 w 7953"/>
                <a:gd name="T27" fmla="*/ 3 h 842"/>
                <a:gd name="T28" fmla="*/ 35 w 7953"/>
                <a:gd name="T29" fmla="*/ 0 h 842"/>
                <a:gd name="T30" fmla="*/ 39 w 7953"/>
                <a:gd name="T31" fmla="*/ 9 h 842"/>
                <a:gd name="T32" fmla="*/ 39 w 7953"/>
                <a:gd name="T33" fmla="*/ 10 h 842"/>
                <a:gd name="T34" fmla="*/ 37 w 7953"/>
                <a:gd name="T35" fmla="*/ 4 h 842"/>
                <a:gd name="T36" fmla="*/ 42 w 7953"/>
                <a:gd name="T37" fmla="*/ 3 h 842"/>
                <a:gd name="T38" fmla="*/ 41 w 7953"/>
                <a:gd name="T39" fmla="*/ 4 h 842"/>
                <a:gd name="T40" fmla="*/ 45 w 7953"/>
                <a:gd name="T41" fmla="*/ 3 h 842"/>
                <a:gd name="T42" fmla="*/ 50 w 7953"/>
                <a:gd name="T43" fmla="*/ 3 h 842"/>
                <a:gd name="T44" fmla="*/ 48 w 7953"/>
                <a:gd name="T45" fmla="*/ 4 h 842"/>
                <a:gd name="T46" fmla="*/ 57 w 7953"/>
                <a:gd name="T47" fmla="*/ 10 h 842"/>
                <a:gd name="T48" fmla="*/ 52 w 7953"/>
                <a:gd name="T49" fmla="*/ 8 h 842"/>
                <a:gd name="T50" fmla="*/ 54 w 7953"/>
                <a:gd name="T51" fmla="*/ 3 h 842"/>
                <a:gd name="T52" fmla="*/ 55 w 7953"/>
                <a:gd name="T53" fmla="*/ 4 h 842"/>
                <a:gd name="T54" fmla="*/ 56 w 7953"/>
                <a:gd name="T55" fmla="*/ 9 h 842"/>
                <a:gd name="T56" fmla="*/ 63 w 7953"/>
                <a:gd name="T57" fmla="*/ 9 h 842"/>
                <a:gd name="T58" fmla="*/ 59 w 7953"/>
                <a:gd name="T59" fmla="*/ 9 h 842"/>
                <a:gd name="T60" fmla="*/ 60 w 7953"/>
                <a:gd name="T61" fmla="*/ 3 h 842"/>
                <a:gd name="T62" fmla="*/ 64 w 7953"/>
                <a:gd name="T63" fmla="*/ 4 h 842"/>
                <a:gd name="T64" fmla="*/ 62 w 7953"/>
                <a:gd name="T65" fmla="*/ 4 h 842"/>
                <a:gd name="T66" fmla="*/ 71 w 7953"/>
                <a:gd name="T67" fmla="*/ 10 h 842"/>
                <a:gd name="T68" fmla="*/ 69 w 7953"/>
                <a:gd name="T69" fmla="*/ 5 h 842"/>
                <a:gd name="T70" fmla="*/ 73 w 7953"/>
                <a:gd name="T71" fmla="*/ 3 h 842"/>
                <a:gd name="T72" fmla="*/ 70 w 7953"/>
                <a:gd name="T73" fmla="*/ 6 h 842"/>
                <a:gd name="T74" fmla="*/ 77 w 7953"/>
                <a:gd name="T75" fmla="*/ 7 h 842"/>
                <a:gd name="T76" fmla="*/ 80 w 7953"/>
                <a:gd name="T77" fmla="*/ 10 h 842"/>
                <a:gd name="T78" fmla="*/ 76 w 7953"/>
                <a:gd name="T79" fmla="*/ 7 h 842"/>
                <a:gd name="T80" fmla="*/ 79 w 7953"/>
                <a:gd name="T81" fmla="*/ 3 h 842"/>
                <a:gd name="T82" fmla="*/ 82 w 7953"/>
                <a:gd name="T83" fmla="*/ 7 h 842"/>
                <a:gd name="T84" fmla="*/ 77 w 7953"/>
                <a:gd name="T85" fmla="*/ 5 h 842"/>
                <a:gd name="T86" fmla="*/ 86 w 7953"/>
                <a:gd name="T87" fmla="*/ 3 h 842"/>
                <a:gd name="T88" fmla="*/ 91 w 7953"/>
                <a:gd name="T89" fmla="*/ 4 h 842"/>
                <a:gd name="T90" fmla="*/ 90 w 7953"/>
                <a:gd name="T91" fmla="*/ 10 h 842"/>
                <a:gd name="T92" fmla="*/ 96 w 7953"/>
                <a:gd name="T93" fmla="*/ 9 h 842"/>
                <a:gd name="T94" fmla="*/ 92 w 7953"/>
                <a:gd name="T95" fmla="*/ 8 h 842"/>
                <a:gd name="T96" fmla="*/ 96 w 7953"/>
                <a:gd name="T97" fmla="*/ 5 h 842"/>
                <a:gd name="T98" fmla="*/ 94 w 7953"/>
                <a:gd name="T99" fmla="*/ 3 h 842"/>
                <a:gd name="T100" fmla="*/ 94 w 7953"/>
                <a:gd name="T101" fmla="*/ 7 h 842"/>
                <a:gd name="T102" fmla="*/ 96 w 7953"/>
                <a:gd name="T103" fmla="*/ 9 h 842"/>
                <a:gd name="T104" fmla="*/ 100 w 7953"/>
                <a:gd name="T105" fmla="*/ 1 h 842"/>
                <a:gd name="T106" fmla="*/ 101 w 7953"/>
                <a:gd name="T107" fmla="*/ 1 h 842"/>
                <a:gd name="T108" fmla="*/ 106 w 7953"/>
                <a:gd name="T109" fmla="*/ 3 h 842"/>
                <a:gd name="T110" fmla="*/ 108 w 7953"/>
                <a:gd name="T111" fmla="*/ 5 h 842"/>
                <a:gd name="T112" fmla="*/ 104 w 7953"/>
                <a:gd name="T113" fmla="*/ 5 h 842"/>
                <a:gd name="T114" fmla="*/ 114 w 7953"/>
                <a:gd name="T115" fmla="*/ 9 h 842"/>
                <a:gd name="T116" fmla="*/ 111 w 7953"/>
                <a:gd name="T117" fmla="*/ 3 h 842"/>
                <a:gd name="T118" fmla="*/ 118 w 7953"/>
                <a:gd name="T119" fmla="*/ 12 h 842"/>
                <a:gd name="T120" fmla="*/ 115 w 7953"/>
                <a:gd name="T121" fmla="*/ 3 h 842"/>
                <a:gd name="T122" fmla="*/ 123 w 7953"/>
                <a:gd name="T123" fmla="*/ 8 h 842"/>
                <a:gd name="T124" fmla="*/ 124 w 7953"/>
                <a:gd name="T125" fmla="*/ 10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4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25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4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13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2.jpe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0" Type="http://schemas.openxmlformats.org/officeDocument/2006/relationships/image" Target="../media/image20.jpeg"/><Relationship Id="rId4" Type="http://schemas.openxmlformats.org/officeDocument/2006/relationships/image" Target="../media/image21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8.png"/><Relationship Id="rId17" Type="http://schemas.openxmlformats.org/officeDocument/2006/relationships/image" Target="../media/image38.png"/><Relationship Id="rId2" Type="http://schemas.openxmlformats.org/officeDocument/2006/relationships/image" Target="../media/image25.png"/><Relationship Id="rId16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hyperlink" Target="http://en.wikipedia.org/w/index.php?title=File:PeopleSoft_logo.svg&amp;page=1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33.jpe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5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50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49.jpeg"/><Relationship Id="rId17" Type="http://schemas.openxmlformats.org/officeDocument/2006/relationships/image" Target="../media/image54.png"/><Relationship Id="rId2" Type="http://schemas.openxmlformats.org/officeDocument/2006/relationships/image" Target="../media/image39.jpe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jpeg"/><Relationship Id="rId15" Type="http://schemas.openxmlformats.org/officeDocument/2006/relationships/image" Target="../media/image5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Relationship Id="rId14" Type="http://schemas.openxmlformats.org/officeDocument/2006/relationships/image" Target="../media/image5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50.jpeg"/><Relationship Id="rId3" Type="http://schemas.openxmlformats.org/officeDocument/2006/relationships/image" Target="../media/image41.jpeg"/><Relationship Id="rId7" Type="http://schemas.openxmlformats.org/officeDocument/2006/relationships/image" Target="../media/image39.jpeg"/><Relationship Id="rId12" Type="http://schemas.openxmlformats.org/officeDocument/2006/relationships/image" Target="../media/image49.jpeg"/><Relationship Id="rId17" Type="http://schemas.openxmlformats.org/officeDocument/2006/relationships/image" Target="../media/image54.png"/><Relationship Id="rId2" Type="http://schemas.openxmlformats.org/officeDocument/2006/relationships/image" Target="../media/image40.jpe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11" Type="http://schemas.openxmlformats.org/officeDocument/2006/relationships/image" Target="../media/image48.jpeg"/><Relationship Id="rId5" Type="http://schemas.openxmlformats.org/officeDocument/2006/relationships/image" Target="../media/image43.jpeg"/><Relationship Id="rId15" Type="http://schemas.openxmlformats.org/officeDocument/2006/relationships/image" Target="../media/image52.jpeg"/><Relationship Id="rId10" Type="http://schemas.openxmlformats.org/officeDocument/2006/relationships/image" Target="../media/image47.jpeg"/><Relationship Id="rId4" Type="http://schemas.openxmlformats.org/officeDocument/2006/relationships/image" Target="../media/image42.jpeg"/><Relationship Id="rId9" Type="http://schemas.openxmlformats.org/officeDocument/2006/relationships/image" Target="../media/image46.jpeg"/><Relationship Id="rId14" Type="http://schemas.openxmlformats.org/officeDocument/2006/relationships/image" Target="../media/image5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2911231"/>
            <a:ext cx="8484688" cy="1187940"/>
          </a:xfrm>
        </p:spPr>
        <p:txBody>
          <a:bodyPr/>
          <a:lstStyle/>
          <a:p>
            <a:pPr algn="ctr"/>
            <a:r>
              <a:rPr lang="en-US" sz="3200" dirty="0"/>
              <a:t>TCS Real </a:t>
            </a:r>
            <a:r>
              <a:rPr lang="en-US" sz="3200" dirty="0" smtClean="0"/>
              <a:t>Estate Capability Overview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8028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September  2014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295400" y="331788"/>
            <a:ext cx="769143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9pPr>
          </a:lstStyle>
          <a:p>
            <a:r>
              <a:rPr lang="en-US" dirty="0"/>
              <a:t>TCS Real Estate Mobility </a:t>
            </a:r>
            <a:r>
              <a:rPr lang="en-US" dirty="0" smtClean="0"/>
              <a:t>Solution </a:t>
            </a:r>
            <a:r>
              <a:rPr lang="en-US" dirty="0"/>
              <a:t>| </a:t>
            </a:r>
            <a:r>
              <a:rPr lang="en-US" sz="2400" dirty="0" smtClean="0">
                <a:solidFill>
                  <a:srgbClr val="F9B578"/>
                </a:solidFill>
              </a:rPr>
              <a:t>Accelerator</a:t>
            </a:r>
            <a:endParaRPr lang="en-US" sz="2400" dirty="0">
              <a:solidFill>
                <a:srgbClr val="F9B578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4002088"/>
            <a:ext cx="2286000" cy="171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0500"/>
            <a:ext cx="2286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Freeform 4"/>
          <p:cNvSpPr>
            <a:spLocks noChangeArrowheads="1"/>
          </p:cNvSpPr>
          <p:nvPr/>
        </p:nvSpPr>
        <p:spPr bwMode="auto">
          <a:xfrm>
            <a:off x="228600" y="1568450"/>
            <a:ext cx="2011363" cy="2393950"/>
          </a:xfrm>
          <a:custGeom>
            <a:avLst/>
            <a:gdLst>
              <a:gd name="G0" fmla="*/ 1 0 51712"/>
              <a:gd name="G1" fmla="*/ G0 30240 1"/>
              <a:gd name="G2" fmla="*/ G1 1 30240"/>
              <a:gd name="G3" fmla="*/ 1 0 51712"/>
              <a:gd name="G4" fmla="*/ G3 62600 1"/>
              <a:gd name="G5" fmla="*/ G4 1 62600"/>
              <a:gd name="G6" fmla="*/ 30240 30240 1"/>
              <a:gd name="G7" fmla="*/ G6 1 30240"/>
              <a:gd name="G8" fmla="*/ 1 0 51712"/>
              <a:gd name="G9" fmla="*/ G8 62600 1"/>
              <a:gd name="G10" fmla="*/ G9 1 62600"/>
              <a:gd name="G11" fmla="*/ 30240 30240 1"/>
              <a:gd name="G12" fmla="*/ G11 1 30240"/>
              <a:gd name="G13" fmla="*/ 62600 62600 1"/>
              <a:gd name="G14" fmla="*/ G13 1 62600"/>
              <a:gd name="G15" fmla="*/ 1 0 51712"/>
              <a:gd name="G16" fmla="*/ G15 30240 1"/>
              <a:gd name="G17" fmla="*/ G16 1 30240"/>
              <a:gd name="G18" fmla="*/ 62600 62600 1"/>
              <a:gd name="G19" fmla="*/ G18 1 62600"/>
              <a:gd name="G20" fmla="*/ 1 0 51712"/>
              <a:gd name="G21" fmla="*/ G20 30240 1"/>
              <a:gd name="G22" fmla="*/ G21 1 30240"/>
              <a:gd name="G23" fmla="*/ 1 0 51712"/>
              <a:gd name="G24" fmla="*/ G23 62600 1"/>
              <a:gd name="G25" fmla="*/ G24 1 62600"/>
              <a:gd name="G26" fmla="+- 30240 0 0"/>
              <a:gd name="G27" fmla="+- 62600 0 0"/>
              <a:gd name="T0" fmla="*/ 0 w 3962400"/>
              <a:gd name="T1" fmla="*/ 0 h 1701000"/>
              <a:gd name="T2" fmla="*/ 3962400 w 3962400"/>
              <a:gd name="T3" fmla="*/ 0 h 1701000"/>
              <a:gd name="T4" fmla="*/ 3962400 w 3962400"/>
              <a:gd name="T5" fmla="*/ 1701000 h 1701000"/>
              <a:gd name="T6" fmla="*/ 0 w 3962400"/>
              <a:gd name="T7" fmla="*/ 1701000 h 1701000"/>
              <a:gd name="T8" fmla="*/ 0 w 3962400"/>
              <a:gd name="T9" fmla="*/ 0 h 170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2400" h="1701000">
                <a:moveTo>
                  <a:pt x="0" y="0"/>
                </a:moveTo>
                <a:lnTo>
                  <a:pt x="3962400" y="0"/>
                </a:lnTo>
                <a:lnTo>
                  <a:pt x="3962400" y="1701000"/>
                </a:lnTo>
                <a:lnTo>
                  <a:pt x="0" y="1701000"/>
                </a:lnTo>
                <a:lnTo>
                  <a:pt x="0" y="0"/>
                </a:lnTo>
                <a:close/>
              </a:path>
            </a:pathLst>
          </a:custGeom>
          <a:solidFill>
            <a:srgbClr val="EEE8E0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endParaRPr lang="en-US" sz="1100" b="1" smtClean="0">
              <a:solidFill>
                <a:srgbClr val="000000"/>
              </a:solidFill>
              <a:latin typeface="Segoe UI" pitchFamily="32" charset="0"/>
              <a:cs typeface="Segoe UI" pitchFamily="32" charset="0"/>
            </a:endParaRP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b="1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Intuitive User Interface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Uniquely designed home page provides access to all the important information on one page and through a single click.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endParaRPr lang="en-US" sz="1100" b="1" smtClean="0">
              <a:solidFill>
                <a:srgbClr val="000000"/>
              </a:solidFill>
              <a:latin typeface="Segoe UI" pitchFamily="32" charset="0"/>
              <a:cs typeface="Segoe UI" pitchFamily="32" charset="0"/>
            </a:endParaRP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b="1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One Click Overview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Snapshot of the Properties, Spaces, Leads and Deals.</a:t>
            </a:r>
          </a:p>
        </p:txBody>
      </p:sp>
      <p:sp>
        <p:nvSpPr>
          <p:cNvPr id="14341" name="Freeform 5"/>
          <p:cNvSpPr>
            <a:spLocks noChangeArrowheads="1"/>
          </p:cNvSpPr>
          <p:nvPr/>
        </p:nvSpPr>
        <p:spPr bwMode="auto">
          <a:xfrm>
            <a:off x="457200" y="1219200"/>
            <a:ext cx="1554163" cy="547688"/>
          </a:xfrm>
          <a:custGeom>
            <a:avLst/>
            <a:gdLst>
              <a:gd name="G0" fmla="*/ 1 0 51712"/>
              <a:gd name="G1" fmla="*/ G0 21168 1"/>
              <a:gd name="G2" fmla="*/ G1 1 21168"/>
              <a:gd name="G3" fmla="*/ 32866 576 1"/>
              <a:gd name="G4" fmla="*/ G3 1 576"/>
              <a:gd name="G5" fmla="*/ 32866 21168 1"/>
              <a:gd name="G6" fmla="*/ G5 1 21168"/>
              <a:gd name="G7" fmla="*/ 1 0 51712"/>
              <a:gd name="G8" fmla="*/ G7 576 1"/>
              <a:gd name="G9" fmla="*/ G8 1 576"/>
              <a:gd name="G10" fmla="*/ 53838 21168 1"/>
              <a:gd name="G11" fmla="*/ G10 1 21168"/>
              <a:gd name="G12" fmla="*/ 1 0 51712"/>
              <a:gd name="G13" fmla="*/ G12 576 1"/>
              <a:gd name="G14" fmla="*/ G13 1 576"/>
              <a:gd name="G15" fmla="*/ 21168 21168 1"/>
              <a:gd name="G16" fmla="*/ G15 1 21168"/>
              <a:gd name="G17" fmla="*/ 32866 576 1"/>
              <a:gd name="G18" fmla="*/ G17 1 576"/>
              <a:gd name="G19" fmla="*/ 21168 21168 1"/>
              <a:gd name="G20" fmla="*/ G19 1 21168"/>
              <a:gd name="G21" fmla="*/ 33246 576 1"/>
              <a:gd name="G22" fmla="*/ G21 1 576"/>
              <a:gd name="G23" fmla="*/ 53838 21168 1"/>
              <a:gd name="G24" fmla="*/ G23 1 21168"/>
              <a:gd name="G25" fmla="*/ 576 576 1"/>
              <a:gd name="G26" fmla="*/ G25 1 576"/>
              <a:gd name="G27" fmla="*/ 32866 21168 1"/>
              <a:gd name="G28" fmla="*/ G27 1 21168"/>
              <a:gd name="G29" fmla="*/ 576 576 1"/>
              <a:gd name="G30" fmla="*/ G29 1 576"/>
              <a:gd name="G31" fmla="*/ 1 0 51712"/>
              <a:gd name="G32" fmla="*/ G31 21168 1"/>
              <a:gd name="G33" fmla="*/ G32 1 21168"/>
              <a:gd name="G34" fmla="*/ 33246 576 1"/>
              <a:gd name="G35" fmla="*/ G34 1 576"/>
              <a:gd name="G36" fmla="*/ 1 0 51712"/>
              <a:gd name="G37" fmla="*/ G36 21168 1"/>
              <a:gd name="G38" fmla="*/ G37 1 21168"/>
              <a:gd name="G39" fmla="*/ 32866 576 1"/>
              <a:gd name="G40" fmla="*/ G39 1 576"/>
              <a:gd name="G41" fmla="+- 21168 0 0"/>
              <a:gd name="G42" fmla="+- 576 0 0"/>
              <a:gd name="T0" fmla="*/ 0 w 2773680"/>
              <a:gd name="T1" fmla="*/ 98402 h 590400"/>
              <a:gd name="T2" fmla="*/ 98402 w 2773680"/>
              <a:gd name="T3" fmla="*/ 0 h 590400"/>
              <a:gd name="T4" fmla="*/ 2675278 w 2773680"/>
              <a:gd name="T5" fmla="*/ 0 h 590400"/>
              <a:gd name="T6" fmla="*/ 2773680 w 2773680"/>
              <a:gd name="T7" fmla="*/ 98402 h 590400"/>
              <a:gd name="T8" fmla="*/ 2773680 w 2773680"/>
              <a:gd name="T9" fmla="*/ 491998 h 590400"/>
              <a:gd name="T10" fmla="*/ 2675278 w 2773680"/>
              <a:gd name="T11" fmla="*/ 590400 h 590400"/>
              <a:gd name="T12" fmla="*/ 98402 w 2773680"/>
              <a:gd name="T13" fmla="*/ 590400 h 590400"/>
              <a:gd name="T14" fmla="*/ 0 w 2773680"/>
              <a:gd name="T15" fmla="*/ 491998 h 590400"/>
              <a:gd name="T16" fmla="*/ 0 w 2773680"/>
              <a:gd name="T17" fmla="*/ 98402 h 59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3680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675278" y="0"/>
                </a:lnTo>
                <a:cubicBezTo>
                  <a:pt x="2729624" y="0"/>
                  <a:pt x="2773680" y="44056"/>
                  <a:pt x="2773680" y="98402"/>
                </a:cubicBezTo>
                <a:lnTo>
                  <a:pt x="2773680" y="491998"/>
                </a:lnTo>
                <a:cubicBezTo>
                  <a:pt x="2773680" y="546344"/>
                  <a:pt x="2729624" y="590400"/>
                  <a:pt x="2675278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F189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3560" tIns="28800" rIns="133560" bIns="2880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ts val="6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000" b="1" smtClean="0">
                <a:solidFill>
                  <a:srgbClr val="FFFFFF"/>
                </a:solidFill>
                <a:latin typeface="Segoe UI" pitchFamily="32" charset="0"/>
                <a:cs typeface="Segoe UI" pitchFamily="32" charset="0"/>
              </a:rPr>
              <a:t>Intuitive Design That Saves Your Time</a:t>
            </a:r>
          </a:p>
        </p:txBody>
      </p:sp>
      <p:sp>
        <p:nvSpPr>
          <p:cNvPr id="14342" name="Freeform 6"/>
          <p:cNvSpPr>
            <a:spLocks noChangeArrowheads="1"/>
          </p:cNvSpPr>
          <p:nvPr/>
        </p:nvSpPr>
        <p:spPr bwMode="auto">
          <a:xfrm>
            <a:off x="2438400" y="1568450"/>
            <a:ext cx="2011363" cy="2393950"/>
          </a:xfrm>
          <a:custGeom>
            <a:avLst/>
            <a:gdLst>
              <a:gd name="G0" fmla="*/ 1 0 51712"/>
              <a:gd name="G1" fmla="*/ G0 30240 1"/>
              <a:gd name="G2" fmla="*/ G1 1 30240"/>
              <a:gd name="G3" fmla="*/ 1 0 51712"/>
              <a:gd name="G4" fmla="*/ G3 62600 1"/>
              <a:gd name="G5" fmla="*/ G4 1 62600"/>
              <a:gd name="G6" fmla="*/ 30240 30240 1"/>
              <a:gd name="G7" fmla="*/ G6 1 30240"/>
              <a:gd name="G8" fmla="*/ 1 0 51712"/>
              <a:gd name="G9" fmla="*/ G8 62600 1"/>
              <a:gd name="G10" fmla="*/ G9 1 62600"/>
              <a:gd name="G11" fmla="*/ 30240 30240 1"/>
              <a:gd name="G12" fmla="*/ G11 1 30240"/>
              <a:gd name="G13" fmla="*/ 62600 62600 1"/>
              <a:gd name="G14" fmla="*/ G13 1 62600"/>
              <a:gd name="G15" fmla="*/ 1 0 51712"/>
              <a:gd name="G16" fmla="*/ G15 30240 1"/>
              <a:gd name="G17" fmla="*/ G16 1 30240"/>
              <a:gd name="G18" fmla="*/ 62600 62600 1"/>
              <a:gd name="G19" fmla="*/ G18 1 62600"/>
              <a:gd name="G20" fmla="*/ 1 0 51712"/>
              <a:gd name="G21" fmla="*/ G20 30240 1"/>
              <a:gd name="G22" fmla="*/ G21 1 30240"/>
              <a:gd name="G23" fmla="*/ 1 0 51712"/>
              <a:gd name="G24" fmla="*/ G23 62600 1"/>
              <a:gd name="G25" fmla="*/ G24 1 62600"/>
              <a:gd name="G26" fmla="+- 30240 0 0"/>
              <a:gd name="G27" fmla="+- 62600 0 0"/>
              <a:gd name="T0" fmla="*/ 0 w 3962400"/>
              <a:gd name="T1" fmla="*/ 0 h 1701000"/>
              <a:gd name="T2" fmla="*/ 3962400 w 3962400"/>
              <a:gd name="T3" fmla="*/ 0 h 1701000"/>
              <a:gd name="T4" fmla="*/ 3962400 w 3962400"/>
              <a:gd name="T5" fmla="*/ 1701000 h 1701000"/>
              <a:gd name="T6" fmla="*/ 0 w 3962400"/>
              <a:gd name="T7" fmla="*/ 1701000 h 1701000"/>
              <a:gd name="T8" fmla="*/ 0 w 3962400"/>
              <a:gd name="T9" fmla="*/ 0 h 170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2400" h="1701000">
                <a:moveTo>
                  <a:pt x="0" y="0"/>
                </a:moveTo>
                <a:lnTo>
                  <a:pt x="3962400" y="0"/>
                </a:lnTo>
                <a:lnTo>
                  <a:pt x="3962400" y="1701000"/>
                </a:lnTo>
                <a:lnTo>
                  <a:pt x="0" y="1701000"/>
                </a:lnTo>
                <a:lnTo>
                  <a:pt x="0" y="0"/>
                </a:lnTo>
                <a:close/>
              </a:path>
            </a:pathLst>
          </a:custGeom>
          <a:solidFill>
            <a:srgbClr val="FFF3C5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endParaRPr lang="en-US" sz="1100" b="1" smtClean="0">
              <a:solidFill>
                <a:srgbClr val="000000"/>
              </a:solidFill>
              <a:latin typeface="Segoe UI" pitchFamily="32" charset="0"/>
              <a:cs typeface="Segoe UI" pitchFamily="32" charset="0"/>
            </a:endParaRP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b="1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Lead Management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Easily track, manage, organize and prepare reports for leads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endParaRPr lang="en-US" sz="1100" b="1" smtClean="0">
              <a:solidFill>
                <a:srgbClr val="000000"/>
              </a:solidFill>
              <a:latin typeface="Segoe UI" pitchFamily="32" charset="0"/>
              <a:cs typeface="Segoe UI" pitchFamily="32" charset="0"/>
            </a:endParaRP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b="1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Data Management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Quick access to property, space, deals and documents through advanced sorting and filter options</a:t>
            </a: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2667000" y="1219200"/>
            <a:ext cx="1554163" cy="547688"/>
          </a:xfrm>
          <a:custGeom>
            <a:avLst/>
            <a:gdLst>
              <a:gd name="G0" fmla="*/ 1 0 51712"/>
              <a:gd name="G1" fmla="*/ G0 21168 1"/>
              <a:gd name="G2" fmla="*/ G1 1 21168"/>
              <a:gd name="G3" fmla="*/ 32866 576 1"/>
              <a:gd name="G4" fmla="*/ G3 1 576"/>
              <a:gd name="G5" fmla="*/ 32866 21168 1"/>
              <a:gd name="G6" fmla="*/ G5 1 21168"/>
              <a:gd name="G7" fmla="*/ 1 0 51712"/>
              <a:gd name="G8" fmla="*/ G7 576 1"/>
              <a:gd name="G9" fmla="*/ G8 1 576"/>
              <a:gd name="G10" fmla="*/ 53838 21168 1"/>
              <a:gd name="G11" fmla="*/ G10 1 21168"/>
              <a:gd name="G12" fmla="*/ 1 0 51712"/>
              <a:gd name="G13" fmla="*/ G12 576 1"/>
              <a:gd name="G14" fmla="*/ G13 1 576"/>
              <a:gd name="G15" fmla="*/ 21168 21168 1"/>
              <a:gd name="G16" fmla="*/ G15 1 21168"/>
              <a:gd name="G17" fmla="*/ 32866 576 1"/>
              <a:gd name="G18" fmla="*/ G17 1 576"/>
              <a:gd name="G19" fmla="*/ 21168 21168 1"/>
              <a:gd name="G20" fmla="*/ G19 1 21168"/>
              <a:gd name="G21" fmla="*/ 33246 576 1"/>
              <a:gd name="G22" fmla="*/ G21 1 576"/>
              <a:gd name="G23" fmla="*/ 53838 21168 1"/>
              <a:gd name="G24" fmla="*/ G23 1 21168"/>
              <a:gd name="G25" fmla="*/ 576 576 1"/>
              <a:gd name="G26" fmla="*/ G25 1 576"/>
              <a:gd name="G27" fmla="*/ 32866 21168 1"/>
              <a:gd name="G28" fmla="*/ G27 1 21168"/>
              <a:gd name="G29" fmla="*/ 576 576 1"/>
              <a:gd name="G30" fmla="*/ G29 1 576"/>
              <a:gd name="G31" fmla="*/ 1 0 51712"/>
              <a:gd name="G32" fmla="*/ G31 21168 1"/>
              <a:gd name="G33" fmla="*/ G32 1 21168"/>
              <a:gd name="G34" fmla="*/ 33246 576 1"/>
              <a:gd name="G35" fmla="*/ G34 1 576"/>
              <a:gd name="G36" fmla="*/ 1 0 51712"/>
              <a:gd name="G37" fmla="*/ G36 21168 1"/>
              <a:gd name="G38" fmla="*/ G37 1 21168"/>
              <a:gd name="G39" fmla="*/ 32866 576 1"/>
              <a:gd name="G40" fmla="*/ G39 1 576"/>
              <a:gd name="G41" fmla="+- 21168 0 0"/>
              <a:gd name="G42" fmla="+- 576 0 0"/>
              <a:gd name="T0" fmla="*/ 0 w 2773680"/>
              <a:gd name="T1" fmla="*/ 98402 h 590400"/>
              <a:gd name="T2" fmla="*/ 98402 w 2773680"/>
              <a:gd name="T3" fmla="*/ 0 h 590400"/>
              <a:gd name="T4" fmla="*/ 2675278 w 2773680"/>
              <a:gd name="T5" fmla="*/ 0 h 590400"/>
              <a:gd name="T6" fmla="*/ 2773680 w 2773680"/>
              <a:gd name="T7" fmla="*/ 98402 h 590400"/>
              <a:gd name="T8" fmla="*/ 2773680 w 2773680"/>
              <a:gd name="T9" fmla="*/ 491998 h 590400"/>
              <a:gd name="T10" fmla="*/ 2675278 w 2773680"/>
              <a:gd name="T11" fmla="*/ 590400 h 590400"/>
              <a:gd name="T12" fmla="*/ 98402 w 2773680"/>
              <a:gd name="T13" fmla="*/ 590400 h 590400"/>
              <a:gd name="T14" fmla="*/ 0 w 2773680"/>
              <a:gd name="T15" fmla="*/ 491998 h 590400"/>
              <a:gd name="T16" fmla="*/ 0 w 2773680"/>
              <a:gd name="T17" fmla="*/ 98402 h 59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3680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675278" y="0"/>
                </a:lnTo>
                <a:cubicBezTo>
                  <a:pt x="2729624" y="0"/>
                  <a:pt x="2773680" y="44056"/>
                  <a:pt x="2773680" y="98402"/>
                </a:cubicBezTo>
                <a:lnTo>
                  <a:pt x="2773680" y="491998"/>
                </a:lnTo>
                <a:cubicBezTo>
                  <a:pt x="2773680" y="546344"/>
                  <a:pt x="2729624" y="590400"/>
                  <a:pt x="2675278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89C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6520" tIns="31680" rIns="146520" bIns="3168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ts val="6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000" b="1" smtClean="0">
                <a:solidFill>
                  <a:srgbClr val="FFFFFF"/>
                </a:solidFill>
                <a:latin typeface="Segoe UI" pitchFamily="32" charset="0"/>
                <a:cs typeface="Segoe UI" pitchFamily="32" charset="0"/>
              </a:rPr>
              <a:t>Advanced Management</a:t>
            </a:r>
          </a:p>
        </p:txBody>
      </p:sp>
      <p:sp>
        <p:nvSpPr>
          <p:cNvPr id="14344" name="Freeform 8"/>
          <p:cNvSpPr>
            <a:spLocks noChangeArrowheads="1"/>
          </p:cNvSpPr>
          <p:nvPr/>
        </p:nvSpPr>
        <p:spPr bwMode="auto">
          <a:xfrm>
            <a:off x="4689475" y="1570038"/>
            <a:ext cx="2011363" cy="2392362"/>
          </a:xfrm>
          <a:custGeom>
            <a:avLst/>
            <a:gdLst>
              <a:gd name="G0" fmla="*/ 1 0 51712"/>
              <a:gd name="G1" fmla="*/ G0 30240 1"/>
              <a:gd name="G2" fmla="*/ G1 1 30240"/>
              <a:gd name="G3" fmla="*/ 1 0 51712"/>
              <a:gd name="G4" fmla="*/ G3 62600 1"/>
              <a:gd name="G5" fmla="*/ G4 1 62600"/>
              <a:gd name="G6" fmla="*/ 30240 30240 1"/>
              <a:gd name="G7" fmla="*/ G6 1 30240"/>
              <a:gd name="G8" fmla="*/ 1 0 51712"/>
              <a:gd name="G9" fmla="*/ G8 62600 1"/>
              <a:gd name="G10" fmla="*/ G9 1 62600"/>
              <a:gd name="G11" fmla="*/ 30240 30240 1"/>
              <a:gd name="G12" fmla="*/ G11 1 30240"/>
              <a:gd name="G13" fmla="*/ 62600 62600 1"/>
              <a:gd name="G14" fmla="*/ G13 1 62600"/>
              <a:gd name="G15" fmla="*/ 1 0 51712"/>
              <a:gd name="G16" fmla="*/ G15 30240 1"/>
              <a:gd name="G17" fmla="*/ G16 1 30240"/>
              <a:gd name="G18" fmla="*/ 62600 62600 1"/>
              <a:gd name="G19" fmla="*/ G18 1 62600"/>
              <a:gd name="G20" fmla="*/ 1 0 51712"/>
              <a:gd name="G21" fmla="*/ G20 30240 1"/>
              <a:gd name="G22" fmla="*/ G21 1 30240"/>
              <a:gd name="G23" fmla="*/ 1 0 51712"/>
              <a:gd name="G24" fmla="*/ G23 62600 1"/>
              <a:gd name="G25" fmla="*/ G24 1 62600"/>
              <a:gd name="G26" fmla="+- 30240 0 0"/>
              <a:gd name="G27" fmla="+- 62600 0 0"/>
              <a:gd name="T0" fmla="*/ 0 w 3962400"/>
              <a:gd name="T1" fmla="*/ 0 h 1701000"/>
              <a:gd name="T2" fmla="*/ 3962400 w 3962400"/>
              <a:gd name="T3" fmla="*/ 0 h 1701000"/>
              <a:gd name="T4" fmla="*/ 3962400 w 3962400"/>
              <a:gd name="T5" fmla="*/ 1701000 h 1701000"/>
              <a:gd name="T6" fmla="*/ 0 w 3962400"/>
              <a:gd name="T7" fmla="*/ 1701000 h 1701000"/>
              <a:gd name="T8" fmla="*/ 0 w 3962400"/>
              <a:gd name="T9" fmla="*/ 0 h 170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2400" h="1701000">
                <a:moveTo>
                  <a:pt x="0" y="0"/>
                </a:moveTo>
                <a:lnTo>
                  <a:pt x="3962400" y="0"/>
                </a:lnTo>
                <a:lnTo>
                  <a:pt x="3962400" y="1701000"/>
                </a:lnTo>
                <a:lnTo>
                  <a:pt x="0" y="1701000"/>
                </a:lnTo>
                <a:lnTo>
                  <a:pt x="0" y="0"/>
                </a:lnTo>
                <a:close/>
              </a:path>
            </a:pathLst>
          </a:custGeom>
          <a:solidFill>
            <a:srgbClr val="F3C9B1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endParaRPr lang="en-US" sz="1100" b="1" smtClean="0">
              <a:solidFill>
                <a:srgbClr val="000000"/>
              </a:solidFill>
              <a:latin typeface="Segoe UI" pitchFamily="32" charset="0"/>
              <a:cs typeface="Segoe UI" pitchFamily="32" charset="0"/>
            </a:endParaRP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b="1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Market Comparison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Comparison of recent deals closed in a selected region or neighborhood through integration with external database.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endParaRPr lang="en-US" sz="1100" smtClean="0">
              <a:solidFill>
                <a:srgbClr val="000000"/>
              </a:solidFill>
              <a:latin typeface="Segoe UI" pitchFamily="32" charset="0"/>
              <a:cs typeface="Segoe UI" pitchFamily="32" charset="0"/>
            </a:endParaRP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b="1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Demographic Profile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Demographic profile of the selected region or neighborhood through integration with external database.</a:t>
            </a:r>
          </a:p>
        </p:txBody>
      </p:sp>
      <p:sp>
        <p:nvSpPr>
          <p:cNvPr id="14345" name="Freeform 9"/>
          <p:cNvSpPr>
            <a:spLocks noChangeArrowheads="1"/>
          </p:cNvSpPr>
          <p:nvPr/>
        </p:nvSpPr>
        <p:spPr bwMode="auto">
          <a:xfrm>
            <a:off x="4922838" y="1219200"/>
            <a:ext cx="1554162" cy="547688"/>
          </a:xfrm>
          <a:custGeom>
            <a:avLst/>
            <a:gdLst>
              <a:gd name="G0" fmla="*/ 1 0 51712"/>
              <a:gd name="G1" fmla="*/ G0 21168 1"/>
              <a:gd name="G2" fmla="*/ G1 1 21168"/>
              <a:gd name="G3" fmla="*/ 32866 576 1"/>
              <a:gd name="G4" fmla="*/ G3 1 576"/>
              <a:gd name="G5" fmla="*/ 32866 21168 1"/>
              <a:gd name="G6" fmla="*/ G5 1 21168"/>
              <a:gd name="G7" fmla="*/ 1 0 51712"/>
              <a:gd name="G8" fmla="*/ G7 576 1"/>
              <a:gd name="G9" fmla="*/ G8 1 576"/>
              <a:gd name="G10" fmla="*/ 53838 21168 1"/>
              <a:gd name="G11" fmla="*/ G10 1 21168"/>
              <a:gd name="G12" fmla="*/ 1 0 51712"/>
              <a:gd name="G13" fmla="*/ G12 576 1"/>
              <a:gd name="G14" fmla="*/ G13 1 576"/>
              <a:gd name="G15" fmla="*/ 21168 21168 1"/>
              <a:gd name="G16" fmla="*/ G15 1 21168"/>
              <a:gd name="G17" fmla="*/ 32866 576 1"/>
              <a:gd name="G18" fmla="*/ G17 1 576"/>
              <a:gd name="G19" fmla="*/ 21168 21168 1"/>
              <a:gd name="G20" fmla="*/ G19 1 21168"/>
              <a:gd name="G21" fmla="*/ 33246 576 1"/>
              <a:gd name="G22" fmla="*/ G21 1 576"/>
              <a:gd name="G23" fmla="*/ 53838 21168 1"/>
              <a:gd name="G24" fmla="*/ G23 1 21168"/>
              <a:gd name="G25" fmla="*/ 576 576 1"/>
              <a:gd name="G26" fmla="*/ G25 1 576"/>
              <a:gd name="G27" fmla="*/ 32866 21168 1"/>
              <a:gd name="G28" fmla="*/ G27 1 21168"/>
              <a:gd name="G29" fmla="*/ 576 576 1"/>
              <a:gd name="G30" fmla="*/ G29 1 576"/>
              <a:gd name="G31" fmla="*/ 1 0 51712"/>
              <a:gd name="G32" fmla="*/ G31 21168 1"/>
              <a:gd name="G33" fmla="*/ G32 1 21168"/>
              <a:gd name="G34" fmla="*/ 33246 576 1"/>
              <a:gd name="G35" fmla="*/ G34 1 576"/>
              <a:gd name="G36" fmla="*/ 1 0 51712"/>
              <a:gd name="G37" fmla="*/ G36 21168 1"/>
              <a:gd name="G38" fmla="*/ G37 1 21168"/>
              <a:gd name="G39" fmla="*/ 32866 576 1"/>
              <a:gd name="G40" fmla="*/ G39 1 576"/>
              <a:gd name="G41" fmla="+- 21168 0 0"/>
              <a:gd name="G42" fmla="+- 576 0 0"/>
              <a:gd name="T0" fmla="*/ 0 w 2773680"/>
              <a:gd name="T1" fmla="*/ 98402 h 590400"/>
              <a:gd name="T2" fmla="*/ 98402 w 2773680"/>
              <a:gd name="T3" fmla="*/ 0 h 590400"/>
              <a:gd name="T4" fmla="*/ 2675278 w 2773680"/>
              <a:gd name="T5" fmla="*/ 0 h 590400"/>
              <a:gd name="T6" fmla="*/ 2773680 w 2773680"/>
              <a:gd name="T7" fmla="*/ 98402 h 590400"/>
              <a:gd name="T8" fmla="*/ 2773680 w 2773680"/>
              <a:gd name="T9" fmla="*/ 491998 h 590400"/>
              <a:gd name="T10" fmla="*/ 2675278 w 2773680"/>
              <a:gd name="T11" fmla="*/ 590400 h 590400"/>
              <a:gd name="T12" fmla="*/ 98402 w 2773680"/>
              <a:gd name="T13" fmla="*/ 590400 h 590400"/>
              <a:gd name="T14" fmla="*/ 0 w 2773680"/>
              <a:gd name="T15" fmla="*/ 491998 h 590400"/>
              <a:gd name="T16" fmla="*/ 0 w 2773680"/>
              <a:gd name="T17" fmla="*/ 98402 h 59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3680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675278" y="0"/>
                </a:lnTo>
                <a:cubicBezTo>
                  <a:pt x="2729624" y="0"/>
                  <a:pt x="2773680" y="44056"/>
                  <a:pt x="2773680" y="98402"/>
                </a:cubicBezTo>
                <a:lnTo>
                  <a:pt x="2773680" y="491998"/>
                </a:lnTo>
                <a:cubicBezTo>
                  <a:pt x="2773680" y="546344"/>
                  <a:pt x="2729624" y="590400"/>
                  <a:pt x="2675278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B855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6520" tIns="31680" rIns="146520" bIns="3168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ts val="6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000" b="1" smtClean="0">
                <a:solidFill>
                  <a:srgbClr val="FFFFFF"/>
                </a:solidFill>
                <a:latin typeface="Segoe UI" pitchFamily="32" charset="0"/>
                <a:cs typeface="Segoe UI" pitchFamily="32" charset="0"/>
              </a:rPr>
              <a:t>Win More Customers</a:t>
            </a:r>
          </a:p>
        </p:txBody>
      </p:sp>
      <p:sp>
        <p:nvSpPr>
          <p:cNvPr id="14346" name="Freeform 10"/>
          <p:cNvSpPr>
            <a:spLocks noChangeArrowheads="1"/>
          </p:cNvSpPr>
          <p:nvPr/>
        </p:nvSpPr>
        <p:spPr bwMode="auto">
          <a:xfrm>
            <a:off x="6904038" y="1570038"/>
            <a:ext cx="2011362" cy="2392362"/>
          </a:xfrm>
          <a:custGeom>
            <a:avLst/>
            <a:gdLst>
              <a:gd name="G0" fmla="*/ 1 0 51712"/>
              <a:gd name="G1" fmla="*/ G0 30240 1"/>
              <a:gd name="G2" fmla="*/ G1 1 30240"/>
              <a:gd name="G3" fmla="*/ 1 0 51712"/>
              <a:gd name="G4" fmla="*/ G3 62600 1"/>
              <a:gd name="G5" fmla="*/ G4 1 62600"/>
              <a:gd name="G6" fmla="*/ 30240 30240 1"/>
              <a:gd name="G7" fmla="*/ G6 1 30240"/>
              <a:gd name="G8" fmla="*/ 1 0 51712"/>
              <a:gd name="G9" fmla="*/ G8 62600 1"/>
              <a:gd name="G10" fmla="*/ G9 1 62600"/>
              <a:gd name="G11" fmla="*/ 30240 30240 1"/>
              <a:gd name="G12" fmla="*/ G11 1 30240"/>
              <a:gd name="G13" fmla="*/ 62600 62600 1"/>
              <a:gd name="G14" fmla="*/ G13 1 62600"/>
              <a:gd name="G15" fmla="*/ 1 0 51712"/>
              <a:gd name="G16" fmla="*/ G15 30240 1"/>
              <a:gd name="G17" fmla="*/ G16 1 30240"/>
              <a:gd name="G18" fmla="*/ 62600 62600 1"/>
              <a:gd name="G19" fmla="*/ G18 1 62600"/>
              <a:gd name="G20" fmla="*/ 1 0 51712"/>
              <a:gd name="G21" fmla="*/ G20 30240 1"/>
              <a:gd name="G22" fmla="*/ G21 1 30240"/>
              <a:gd name="G23" fmla="*/ 1 0 51712"/>
              <a:gd name="G24" fmla="*/ G23 62600 1"/>
              <a:gd name="G25" fmla="*/ G24 1 62600"/>
              <a:gd name="G26" fmla="+- 30240 0 0"/>
              <a:gd name="G27" fmla="+- 62600 0 0"/>
              <a:gd name="T0" fmla="*/ 0 w 3962400"/>
              <a:gd name="T1" fmla="*/ 0 h 1701000"/>
              <a:gd name="T2" fmla="*/ 3962400 w 3962400"/>
              <a:gd name="T3" fmla="*/ 0 h 1701000"/>
              <a:gd name="T4" fmla="*/ 3962400 w 3962400"/>
              <a:gd name="T5" fmla="*/ 1701000 h 1701000"/>
              <a:gd name="T6" fmla="*/ 0 w 3962400"/>
              <a:gd name="T7" fmla="*/ 1701000 h 1701000"/>
              <a:gd name="T8" fmla="*/ 0 w 3962400"/>
              <a:gd name="T9" fmla="*/ 0 h 170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2400" h="1701000">
                <a:moveTo>
                  <a:pt x="0" y="0"/>
                </a:moveTo>
                <a:lnTo>
                  <a:pt x="3962400" y="0"/>
                </a:lnTo>
                <a:lnTo>
                  <a:pt x="3962400" y="1701000"/>
                </a:lnTo>
                <a:lnTo>
                  <a:pt x="0" y="1701000"/>
                </a:lnTo>
                <a:lnTo>
                  <a:pt x="0" y="0"/>
                </a:lnTo>
                <a:close/>
              </a:path>
            </a:pathLst>
          </a:custGeom>
          <a:solidFill>
            <a:srgbClr val="ECF7D0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endParaRPr lang="en-US" sz="1100" b="1" smtClean="0">
              <a:solidFill>
                <a:srgbClr val="000000"/>
              </a:solidFill>
              <a:latin typeface="Segoe UI" pitchFamily="32" charset="0"/>
              <a:cs typeface="Segoe UI" pitchFamily="32" charset="0"/>
            </a:endParaRP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b="1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Backend Agnostic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Ability to easily integrate it with existing real estate and CRM systems.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endParaRPr lang="en-US" sz="1100" b="1" smtClean="0">
              <a:solidFill>
                <a:srgbClr val="000000"/>
              </a:solidFill>
              <a:latin typeface="Segoe UI" pitchFamily="32" charset="0"/>
              <a:cs typeface="Segoe UI" pitchFamily="32" charset="0"/>
            </a:endParaRP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b="1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Social Media Integration</a:t>
            </a:r>
          </a:p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100" smtClean="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Integration with Google Maps, Email, Chat, Video Call and other social media</a:t>
            </a:r>
          </a:p>
        </p:txBody>
      </p:sp>
      <p:sp>
        <p:nvSpPr>
          <p:cNvPr id="14347" name="Freeform 11"/>
          <p:cNvSpPr>
            <a:spLocks noChangeArrowheads="1"/>
          </p:cNvSpPr>
          <p:nvPr/>
        </p:nvSpPr>
        <p:spPr bwMode="auto">
          <a:xfrm>
            <a:off x="7132638" y="1219200"/>
            <a:ext cx="1554162" cy="547688"/>
          </a:xfrm>
          <a:custGeom>
            <a:avLst/>
            <a:gdLst>
              <a:gd name="G0" fmla="*/ 1 0 51712"/>
              <a:gd name="G1" fmla="*/ G0 21168 1"/>
              <a:gd name="G2" fmla="*/ G1 1 21168"/>
              <a:gd name="G3" fmla="*/ 32866 576 1"/>
              <a:gd name="G4" fmla="*/ G3 1 576"/>
              <a:gd name="G5" fmla="*/ 32866 21168 1"/>
              <a:gd name="G6" fmla="*/ G5 1 21168"/>
              <a:gd name="G7" fmla="*/ 1 0 51712"/>
              <a:gd name="G8" fmla="*/ G7 576 1"/>
              <a:gd name="G9" fmla="*/ G8 1 576"/>
              <a:gd name="G10" fmla="*/ 53838 21168 1"/>
              <a:gd name="G11" fmla="*/ G10 1 21168"/>
              <a:gd name="G12" fmla="*/ 1 0 51712"/>
              <a:gd name="G13" fmla="*/ G12 576 1"/>
              <a:gd name="G14" fmla="*/ G13 1 576"/>
              <a:gd name="G15" fmla="*/ 21168 21168 1"/>
              <a:gd name="G16" fmla="*/ G15 1 21168"/>
              <a:gd name="G17" fmla="*/ 32866 576 1"/>
              <a:gd name="G18" fmla="*/ G17 1 576"/>
              <a:gd name="G19" fmla="*/ 21168 21168 1"/>
              <a:gd name="G20" fmla="*/ G19 1 21168"/>
              <a:gd name="G21" fmla="*/ 33246 576 1"/>
              <a:gd name="G22" fmla="*/ G21 1 576"/>
              <a:gd name="G23" fmla="*/ 53838 21168 1"/>
              <a:gd name="G24" fmla="*/ G23 1 21168"/>
              <a:gd name="G25" fmla="*/ 576 576 1"/>
              <a:gd name="G26" fmla="*/ G25 1 576"/>
              <a:gd name="G27" fmla="*/ 32866 21168 1"/>
              <a:gd name="G28" fmla="*/ G27 1 21168"/>
              <a:gd name="G29" fmla="*/ 576 576 1"/>
              <a:gd name="G30" fmla="*/ G29 1 576"/>
              <a:gd name="G31" fmla="*/ 1 0 51712"/>
              <a:gd name="G32" fmla="*/ G31 21168 1"/>
              <a:gd name="G33" fmla="*/ G32 1 21168"/>
              <a:gd name="G34" fmla="*/ 33246 576 1"/>
              <a:gd name="G35" fmla="*/ G34 1 576"/>
              <a:gd name="G36" fmla="*/ 1 0 51712"/>
              <a:gd name="G37" fmla="*/ G36 21168 1"/>
              <a:gd name="G38" fmla="*/ G37 1 21168"/>
              <a:gd name="G39" fmla="*/ 32866 576 1"/>
              <a:gd name="G40" fmla="*/ G39 1 576"/>
              <a:gd name="G41" fmla="+- 21168 0 0"/>
              <a:gd name="G42" fmla="+- 576 0 0"/>
              <a:gd name="T0" fmla="*/ 0 w 2773680"/>
              <a:gd name="T1" fmla="*/ 98402 h 590400"/>
              <a:gd name="T2" fmla="*/ 98402 w 2773680"/>
              <a:gd name="T3" fmla="*/ 0 h 590400"/>
              <a:gd name="T4" fmla="*/ 2675278 w 2773680"/>
              <a:gd name="T5" fmla="*/ 0 h 590400"/>
              <a:gd name="T6" fmla="*/ 2773680 w 2773680"/>
              <a:gd name="T7" fmla="*/ 98402 h 590400"/>
              <a:gd name="T8" fmla="*/ 2773680 w 2773680"/>
              <a:gd name="T9" fmla="*/ 491998 h 590400"/>
              <a:gd name="T10" fmla="*/ 2675278 w 2773680"/>
              <a:gd name="T11" fmla="*/ 590400 h 590400"/>
              <a:gd name="T12" fmla="*/ 98402 w 2773680"/>
              <a:gd name="T13" fmla="*/ 590400 h 590400"/>
              <a:gd name="T14" fmla="*/ 0 w 2773680"/>
              <a:gd name="T15" fmla="*/ 491998 h 590400"/>
              <a:gd name="T16" fmla="*/ 0 w 2773680"/>
              <a:gd name="T17" fmla="*/ 98402 h 59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3680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675278" y="0"/>
                </a:lnTo>
                <a:cubicBezTo>
                  <a:pt x="2729624" y="0"/>
                  <a:pt x="2773680" y="44056"/>
                  <a:pt x="2773680" y="98402"/>
                </a:cubicBezTo>
                <a:lnTo>
                  <a:pt x="2773680" y="491998"/>
                </a:lnTo>
                <a:cubicBezTo>
                  <a:pt x="2773680" y="546344"/>
                  <a:pt x="2729624" y="590400"/>
                  <a:pt x="2675278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6D97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3560" tIns="28800" rIns="133560" bIns="28800" anchor="ctr"/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ts val="6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en-US" sz="1000" b="1" smtClean="0">
                <a:solidFill>
                  <a:srgbClr val="FFFFFF"/>
                </a:solidFill>
                <a:latin typeface="Segoe UI" pitchFamily="32" charset="0"/>
                <a:cs typeface="Segoe UI" pitchFamily="32" charset="0"/>
              </a:rPr>
              <a:t>One-Stop Solution</a:t>
            </a:r>
          </a:p>
        </p:txBody>
      </p:sp>
      <p:sp>
        <p:nvSpPr>
          <p:cNvPr id="14348" name="Freeform 12"/>
          <p:cNvSpPr>
            <a:spLocks noChangeArrowheads="1"/>
          </p:cNvSpPr>
          <p:nvPr/>
        </p:nvSpPr>
        <p:spPr bwMode="auto">
          <a:xfrm>
            <a:off x="0" y="5791200"/>
            <a:ext cx="2286000" cy="274638"/>
          </a:xfrm>
          <a:custGeom>
            <a:avLst/>
            <a:gdLst>
              <a:gd name="G0" fmla="*/ 1 0 51712"/>
              <a:gd name="G1" fmla="*/ G0 21168 1"/>
              <a:gd name="G2" fmla="*/ G1 1 21168"/>
              <a:gd name="G3" fmla="*/ 32866 576 1"/>
              <a:gd name="G4" fmla="*/ G3 1 576"/>
              <a:gd name="G5" fmla="*/ 32866 21168 1"/>
              <a:gd name="G6" fmla="*/ G5 1 21168"/>
              <a:gd name="G7" fmla="*/ 1 0 51712"/>
              <a:gd name="G8" fmla="*/ G7 576 1"/>
              <a:gd name="G9" fmla="*/ G8 1 576"/>
              <a:gd name="G10" fmla="*/ 53838 21168 1"/>
              <a:gd name="G11" fmla="*/ G10 1 21168"/>
              <a:gd name="G12" fmla="*/ 1 0 51712"/>
              <a:gd name="G13" fmla="*/ G12 576 1"/>
              <a:gd name="G14" fmla="*/ G13 1 576"/>
              <a:gd name="G15" fmla="*/ 21168 21168 1"/>
              <a:gd name="G16" fmla="*/ G15 1 21168"/>
              <a:gd name="G17" fmla="*/ 32866 576 1"/>
              <a:gd name="G18" fmla="*/ G17 1 576"/>
              <a:gd name="G19" fmla="*/ 21168 21168 1"/>
              <a:gd name="G20" fmla="*/ G19 1 21168"/>
              <a:gd name="G21" fmla="*/ 33246 576 1"/>
              <a:gd name="G22" fmla="*/ G21 1 576"/>
              <a:gd name="G23" fmla="*/ 53838 21168 1"/>
              <a:gd name="G24" fmla="*/ G23 1 21168"/>
              <a:gd name="G25" fmla="*/ 576 576 1"/>
              <a:gd name="G26" fmla="*/ G25 1 576"/>
              <a:gd name="G27" fmla="*/ 32866 21168 1"/>
              <a:gd name="G28" fmla="*/ G27 1 21168"/>
              <a:gd name="G29" fmla="*/ 576 576 1"/>
              <a:gd name="G30" fmla="*/ G29 1 576"/>
              <a:gd name="G31" fmla="*/ 1 0 51712"/>
              <a:gd name="G32" fmla="*/ G31 21168 1"/>
              <a:gd name="G33" fmla="*/ G32 1 21168"/>
              <a:gd name="G34" fmla="*/ 33246 576 1"/>
              <a:gd name="G35" fmla="*/ G34 1 576"/>
              <a:gd name="G36" fmla="*/ 1 0 51712"/>
              <a:gd name="G37" fmla="*/ G36 21168 1"/>
              <a:gd name="G38" fmla="*/ G37 1 21168"/>
              <a:gd name="G39" fmla="*/ 32866 576 1"/>
              <a:gd name="G40" fmla="*/ G39 1 576"/>
              <a:gd name="G41" fmla="+- 21168 0 0"/>
              <a:gd name="G42" fmla="+- 576 0 0"/>
              <a:gd name="T0" fmla="*/ 0 w 2773680"/>
              <a:gd name="T1" fmla="*/ 98402 h 590400"/>
              <a:gd name="T2" fmla="*/ 98402 w 2773680"/>
              <a:gd name="T3" fmla="*/ 0 h 590400"/>
              <a:gd name="T4" fmla="*/ 2675278 w 2773680"/>
              <a:gd name="T5" fmla="*/ 0 h 590400"/>
              <a:gd name="T6" fmla="*/ 2773680 w 2773680"/>
              <a:gd name="T7" fmla="*/ 98402 h 590400"/>
              <a:gd name="T8" fmla="*/ 2773680 w 2773680"/>
              <a:gd name="T9" fmla="*/ 491998 h 590400"/>
              <a:gd name="T10" fmla="*/ 2675278 w 2773680"/>
              <a:gd name="T11" fmla="*/ 590400 h 590400"/>
              <a:gd name="T12" fmla="*/ 98402 w 2773680"/>
              <a:gd name="T13" fmla="*/ 590400 h 590400"/>
              <a:gd name="T14" fmla="*/ 0 w 2773680"/>
              <a:gd name="T15" fmla="*/ 491998 h 590400"/>
              <a:gd name="T16" fmla="*/ 0 w 2773680"/>
              <a:gd name="T17" fmla="*/ 98402 h 59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3680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675278" y="0"/>
                </a:lnTo>
                <a:cubicBezTo>
                  <a:pt x="2729624" y="0"/>
                  <a:pt x="2773680" y="44056"/>
                  <a:pt x="2773680" y="98402"/>
                </a:cubicBezTo>
                <a:lnTo>
                  <a:pt x="2773680" y="491998"/>
                </a:lnTo>
                <a:cubicBezTo>
                  <a:pt x="2773680" y="546344"/>
                  <a:pt x="2729624" y="590400"/>
                  <a:pt x="2675278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6D97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3560" tIns="28800" rIns="133560" bIns="28800" anchor="ctr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6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sz="1100" b="1" smtClean="0">
                <a:solidFill>
                  <a:srgbClr val="FFFFFF"/>
                </a:solidFill>
                <a:latin typeface="Segoe UI" pitchFamily="32" charset="0"/>
                <a:cs typeface="Segoe UI" pitchFamily="32" charset="0"/>
              </a:rPr>
              <a:t>Property Management Tools</a:t>
            </a:r>
          </a:p>
        </p:txBody>
      </p:sp>
      <p:sp>
        <p:nvSpPr>
          <p:cNvPr id="14349" name="Freeform 13"/>
          <p:cNvSpPr>
            <a:spLocks noChangeArrowheads="1"/>
          </p:cNvSpPr>
          <p:nvPr/>
        </p:nvSpPr>
        <p:spPr bwMode="auto">
          <a:xfrm>
            <a:off x="4570413" y="5797550"/>
            <a:ext cx="2286000" cy="274638"/>
          </a:xfrm>
          <a:custGeom>
            <a:avLst/>
            <a:gdLst>
              <a:gd name="G0" fmla="*/ 1 0 51712"/>
              <a:gd name="G1" fmla="*/ G0 21168 1"/>
              <a:gd name="G2" fmla="*/ G1 1 21168"/>
              <a:gd name="G3" fmla="*/ 32866 576 1"/>
              <a:gd name="G4" fmla="*/ G3 1 576"/>
              <a:gd name="G5" fmla="*/ 32866 21168 1"/>
              <a:gd name="G6" fmla="*/ G5 1 21168"/>
              <a:gd name="G7" fmla="*/ 1 0 51712"/>
              <a:gd name="G8" fmla="*/ G7 576 1"/>
              <a:gd name="G9" fmla="*/ G8 1 576"/>
              <a:gd name="G10" fmla="*/ 53838 21168 1"/>
              <a:gd name="G11" fmla="*/ G10 1 21168"/>
              <a:gd name="G12" fmla="*/ 1 0 51712"/>
              <a:gd name="G13" fmla="*/ G12 576 1"/>
              <a:gd name="G14" fmla="*/ G13 1 576"/>
              <a:gd name="G15" fmla="*/ 21168 21168 1"/>
              <a:gd name="G16" fmla="*/ G15 1 21168"/>
              <a:gd name="G17" fmla="*/ 32866 576 1"/>
              <a:gd name="G18" fmla="*/ G17 1 576"/>
              <a:gd name="G19" fmla="*/ 21168 21168 1"/>
              <a:gd name="G20" fmla="*/ G19 1 21168"/>
              <a:gd name="G21" fmla="*/ 33246 576 1"/>
              <a:gd name="G22" fmla="*/ G21 1 576"/>
              <a:gd name="G23" fmla="*/ 53838 21168 1"/>
              <a:gd name="G24" fmla="*/ G23 1 21168"/>
              <a:gd name="G25" fmla="*/ 576 576 1"/>
              <a:gd name="G26" fmla="*/ G25 1 576"/>
              <a:gd name="G27" fmla="*/ 32866 21168 1"/>
              <a:gd name="G28" fmla="*/ G27 1 21168"/>
              <a:gd name="G29" fmla="*/ 576 576 1"/>
              <a:gd name="G30" fmla="*/ G29 1 576"/>
              <a:gd name="G31" fmla="*/ 1 0 51712"/>
              <a:gd name="G32" fmla="*/ G31 21168 1"/>
              <a:gd name="G33" fmla="*/ G32 1 21168"/>
              <a:gd name="G34" fmla="*/ 33246 576 1"/>
              <a:gd name="G35" fmla="*/ G34 1 576"/>
              <a:gd name="G36" fmla="*/ 1 0 51712"/>
              <a:gd name="G37" fmla="*/ G36 21168 1"/>
              <a:gd name="G38" fmla="*/ G37 1 21168"/>
              <a:gd name="G39" fmla="*/ 32866 576 1"/>
              <a:gd name="G40" fmla="*/ G39 1 576"/>
              <a:gd name="G41" fmla="+- 21168 0 0"/>
              <a:gd name="G42" fmla="+- 576 0 0"/>
              <a:gd name="T0" fmla="*/ 0 w 2773680"/>
              <a:gd name="T1" fmla="*/ 98402 h 590400"/>
              <a:gd name="T2" fmla="*/ 98402 w 2773680"/>
              <a:gd name="T3" fmla="*/ 0 h 590400"/>
              <a:gd name="T4" fmla="*/ 2675278 w 2773680"/>
              <a:gd name="T5" fmla="*/ 0 h 590400"/>
              <a:gd name="T6" fmla="*/ 2773680 w 2773680"/>
              <a:gd name="T7" fmla="*/ 98402 h 590400"/>
              <a:gd name="T8" fmla="*/ 2773680 w 2773680"/>
              <a:gd name="T9" fmla="*/ 491998 h 590400"/>
              <a:gd name="T10" fmla="*/ 2675278 w 2773680"/>
              <a:gd name="T11" fmla="*/ 590400 h 590400"/>
              <a:gd name="T12" fmla="*/ 98402 w 2773680"/>
              <a:gd name="T13" fmla="*/ 590400 h 590400"/>
              <a:gd name="T14" fmla="*/ 0 w 2773680"/>
              <a:gd name="T15" fmla="*/ 491998 h 590400"/>
              <a:gd name="T16" fmla="*/ 0 w 2773680"/>
              <a:gd name="T17" fmla="*/ 98402 h 59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3680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675278" y="0"/>
                </a:lnTo>
                <a:cubicBezTo>
                  <a:pt x="2729624" y="0"/>
                  <a:pt x="2773680" y="44056"/>
                  <a:pt x="2773680" y="98402"/>
                </a:cubicBezTo>
                <a:lnTo>
                  <a:pt x="2773680" y="491998"/>
                </a:lnTo>
                <a:cubicBezTo>
                  <a:pt x="2773680" y="546344"/>
                  <a:pt x="2729624" y="590400"/>
                  <a:pt x="2675278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F189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3560" tIns="28800" rIns="133560" bIns="28800" anchor="ctr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6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sz="1100" b="1" smtClean="0">
                <a:solidFill>
                  <a:srgbClr val="FFFFFF"/>
                </a:solidFill>
                <a:latin typeface="Segoe UI" pitchFamily="32" charset="0"/>
                <a:cs typeface="Segoe UI" pitchFamily="32" charset="0"/>
              </a:rPr>
              <a:t>Organizer</a:t>
            </a:r>
          </a:p>
        </p:txBody>
      </p:sp>
      <p:sp>
        <p:nvSpPr>
          <p:cNvPr id="14350" name="Freeform 14"/>
          <p:cNvSpPr>
            <a:spLocks noChangeArrowheads="1"/>
          </p:cNvSpPr>
          <p:nvPr/>
        </p:nvSpPr>
        <p:spPr bwMode="auto">
          <a:xfrm>
            <a:off x="4572000" y="6096000"/>
            <a:ext cx="2286000" cy="274638"/>
          </a:xfrm>
          <a:custGeom>
            <a:avLst/>
            <a:gdLst>
              <a:gd name="G0" fmla="*/ 1 0 51712"/>
              <a:gd name="G1" fmla="*/ G0 21168 1"/>
              <a:gd name="G2" fmla="*/ G1 1 21168"/>
              <a:gd name="G3" fmla="*/ 32866 576 1"/>
              <a:gd name="G4" fmla="*/ G3 1 576"/>
              <a:gd name="G5" fmla="*/ 32866 21168 1"/>
              <a:gd name="G6" fmla="*/ G5 1 21168"/>
              <a:gd name="G7" fmla="*/ 1 0 51712"/>
              <a:gd name="G8" fmla="*/ G7 576 1"/>
              <a:gd name="G9" fmla="*/ G8 1 576"/>
              <a:gd name="G10" fmla="*/ 53838 21168 1"/>
              <a:gd name="G11" fmla="*/ G10 1 21168"/>
              <a:gd name="G12" fmla="*/ 1 0 51712"/>
              <a:gd name="G13" fmla="*/ G12 576 1"/>
              <a:gd name="G14" fmla="*/ G13 1 576"/>
              <a:gd name="G15" fmla="*/ 21168 21168 1"/>
              <a:gd name="G16" fmla="*/ G15 1 21168"/>
              <a:gd name="G17" fmla="*/ 32866 576 1"/>
              <a:gd name="G18" fmla="*/ G17 1 576"/>
              <a:gd name="G19" fmla="*/ 21168 21168 1"/>
              <a:gd name="G20" fmla="*/ G19 1 21168"/>
              <a:gd name="G21" fmla="*/ 33246 576 1"/>
              <a:gd name="G22" fmla="*/ G21 1 576"/>
              <a:gd name="G23" fmla="*/ 53838 21168 1"/>
              <a:gd name="G24" fmla="*/ G23 1 21168"/>
              <a:gd name="G25" fmla="*/ 576 576 1"/>
              <a:gd name="G26" fmla="*/ G25 1 576"/>
              <a:gd name="G27" fmla="*/ 32866 21168 1"/>
              <a:gd name="G28" fmla="*/ G27 1 21168"/>
              <a:gd name="G29" fmla="*/ 576 576 1"/>
              <a:gd name="G30" fmla="*/ G29 1 576"/>
              <a:gd name="G31" fmla="*/ 1 0 51712"/>
              <a:gd name="G32" fmla="*/ G31 21168 1"/>
              <a:gd name="G33" fmla="*/ G32 1 21168"/>
              <a:gd name="G34" fmla="*/ 33246 576 1"/>
              <a:gd name="G35" fmla="*/ G34 1 576"/>
              <a:gd name="G36" fmla="*/ 1 0 51712"/>
              <a:gd name="G37" fmla="*/ G36 21168 1"/>
              <a:gd name="G38" fmla="*/ G37 1 21168"/>
              <a:gd name="G39" fmla="*/ 32866 576 1"/>
              <a:gd name="G40" fmla="*/ G39 1 576"/>
              <a:gd name="G41" fmla="+- 21168 0 0"/>
              <a:gd name="G42" fmla="+- 576 0 0"/>
              <a:gd name="T0" fmla="*/ 0 w 2773680"/>
              <a:gd name="T1" fmla="*/ 98402 h 590400"/>
              <a:gd name="T2" fmla="*/ 98402 w 2773680"/>
              <a:gd name="T3" fmla="*/ 0 h 590400"/>
              <a:gd name="T4" fmla="*/ 2675278 w 2773680"/>
              <a:gd name="T5" fmla="*/ 0 h 590400"/>
              <a:gd name="T6" fmla="*/ 2773680 w 2773680"/>
              <a:gd name="T7" fmla="*/ 98402 h 590400"/>
              <a:gd name="T8" fmla="*/ 2773680 w 2773680"/>
              <a:gd name="T9" fmla="*/ 491998 h 590400"/>
              <a:gd name="T10" fmla="*/ 2675278 w 2773680"/>
              <a:gd name="T11" fmla="*/ 590400 h 590400"/>
              <a:gd name="T12" fmla="*/ 98402 w 2773680"/>
              <a:gd name="T13" fmla="*/ 590400 h 590400"/>
              <a:gd name="T14" fmla="*/ 0 w 2773680"/>
              <a:gd name="T15" fmla="*/ 491998 h 590400"/>
              <a:gd name="T16" fmla="*/ 0 w 2773680"/>
              <a:gd name="T17" fmla="*/ 98402 h 59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3680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675278" y="0"/>
                </a:lnTo>
                <a:cubicBezTo>
                  <a:pt x="2729624" y="0"/>
                  <a:pt x="2773680" y="44056"/>
                  <a:pt x="2773680" y="98402"/>
                </a:cubicBezTo>
                <a:lnTo>
                  <a:pt x="2773680" y="491998"/>
                </a:lnTo>
                <a:cubicBezTo>
                  <a:pt x="2773680" y="546344"/>
                  <a:pt x="2729624" y="590400"/>
                  <a:pt x="2675278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9BD0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6520" tIns="31680" rIns="146520" bIns="31680" anchor="ctr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6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sz="1100" b="1" smtClean="0">
                <a:solidFill>
                  <a:srgbClr val="FFFFFF"/>
                </a:solidFill>
                <a:latin typeface="Segoe UI" pitchFamily="32" charset="0"/>
                <a:cs typeface="Segoe UI" pitchFamily="32" charset="0"/>
              </a:rPr>
              <a:t>Deal Tracking</a:t>
            </a:r>
          </a:p>
        </p:txBody>
      </p:sp>
      <p:sp>
        <p:nvSpPr>
          <p:cNvPr id="14351" name="Freeform 15"/>
          <p:cNvSpPr>
            <a:spLocks noChangeArrowheads="1"/>
          </p:cNvSpPr>
          <p:nvPr/>
        </p:nvSpPr>
        <p:spPr bwMode="auto">
          <a:xfrm>
            <a:off x="0" y="6096000"/>
            <a:ext cx="2286000" cy="274638"/>
          </a:xfrm>
          <a:custGeom>
            <a:avLst/>
            <a:gdLst>
              <a:gd name="G0" fmla="*/ 1 0 51712"/>
              <a:gd name="G1" fmla="*/ G0 21168 1"/>
              <a:gd name="G2" fmla="*/ G1 1 21168"/>
              <a:gd name="G3" fmla="*/ 32866 576 1"/>
              <a:gd name="G4" fmla="*/ G3 1 576"/>
              <a:gd name="G5" fmla="*/ 32866 21168 1"/>
              <a:gd name="G6" fmla="*/ G5 1 21168"/>
              <a:gd name="G7" fmla="*/ 1 0 51712"/>
              <a:gd name="G8" fmla="*/ G7 576 1"/>
              <a:gd name="G9" fmla="*/ G8 1 576"/>
              <a:gd name="G10" fmla="*/ 53838 21168 1"/>
              <a:gd name="G11" fmla="*/ G10 1 21168"/>
              <a:gd name="G12" fmla="*/ 1 0 51712"/>
              <a:gd name="G13" fmla="*/ G12 576 1"/>
              <a:gd name="G14" fmla="*/ G13 1 576"/>
              <a:gd name="G15" fmla="*/ 21168 21168 1"/>
              <a:gd name="G16" fmla="*/ G15 1 21168"/>
              <a:gd name="G17" fmla="*/ 32866 576 1"/>
              <a:gd name="G18" fmla="*/ G17 1 576"/>
              <a:gd name="G19" fmla="*/ 21168 21168 1"/>
              <a:gd name="G20" fmla="*/ G19 1 21168"/>
              <a:gd name="G21" fmla="*/ 33246 576 1"/>
              <a:gd name="G22" fmla="*/ G21 1 576"/>
              <a:gd name="G23" fmla="*/ 53838 21168 1"/>
              <a:gd name="G24" fmla="*/ G23 1 21168"/>
              <a:gd name="G25" fmla="*/ 576 576 1"/>
              <a:gd name="G26" fmla="*/ G25 1 576"/>
              <a:gd name="G27" fmla="*/ 32866 21168 1"/>
              <a:gd name="G28" fmla="*/ G27 1 21168"/>
              <a:gd name="G29" fmla="*/ 576 576 1"/>
              <a:gd name="G30" fmla="*/ G29 1 576"/>
              <a:gd name="G31" fmla="*/ 1 0 51712"/>
              <a:gd name="G32" fmla="*/ G31 21168 1"/>
              <a:gd name="G33" fmla="*/ G32 1 21168"/>
              <a:gd name="G34" fmla="*/ 33246 576 1"/>
              <a:gd name="G35" fmla="*/ G34 1 576"/>
              <a:gd name="G36" fmla="*/ 1 0 51712"/>
              <a:gd name="G37" fmla="*/ G36 21168 1"/>
              <a:gd name="G38" fmla="*/ G37 1 21168"/>
              <a:gd name="G39" fmla="*/ 32866 576 1"/>
              <a:gd name="G40" fmla="*/ G39 1 576"/>
              <a:gd name="G41" fmla="+- 21168 0 0"/>
              <a:gd name="G42" fmla="+- 576 0 0"/>
              <a:gd name="T0" fmla="*/ 0 w 2773680"/>
              <a:gd name="T1" fmla="*/ 98402 h 590400"/>
              <a:gd name="T2" fmla="*/ 98402 w 2773680"/>
              <a:gd name="T3" fmla="*/ 0 h 590400"/>
              <a:gd name="T4" fmla="*/ 2675278 w 2773680"/>
              <a:gd name="T5" fmla="*/ 0 h 590400"/>
              <a:gd name="T6" fmla="*/ 2773680 w 2773680"/>
              <a:gd name="T7" fmla="*/ 98402 h 590400"/>
              <a:gd name="T8" fmla="*/ 2773680 w 2773680"/>
              <a:gd name="T9" fmla="*/ 491998 h 590400"/>
              <a:gd name="T10" fmla="*/ 2675278 w 2773680"/>
              <a:gd name="T11" fmla="*/ 590400 h 590400"/>
              <a:gd name="T12" fmla="*/ 98402 w 2773680"/>
              <a:gd name="T13" fmla="*/ 590400 h 590400"/>
              <a:gd name="T14" fmla="*/ 0 w 2773680"/>
              <a:gd name="T15" fmla="*/ 491998 h 590400"/>
              <a:gd name="T16" fmla="*/ 0 w 2773680"/>
              <a:gd name="T17" fmla="*/ 98402 h 59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3680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675278" y="0"/>
                </a:lnTo>
                <a:cubicBezTo>
                  <a:pt x="2729624" y="0"/>
                  <a:pt x="2773680" y="44056"/>
                  <a:pt x="2773680" y="98402"/>
                </a:cubicBezTo>
                <a:lnTo>
                  <a:pt x="2773680" y="491998"/>
                </a:lnTo>
                <a:cubicBezTo>
                  <a:pt x="2773680" y="546344"/>
                  <a:pt x="2729624" y="590400"/>
                  <a:pt x="2675278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3560" tIns="28800" rIns="133560" bIns="28800" anchor="ctr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6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sz="1100" b="1" smtClean="0">
                <a:solidFill>
                  <a:srgbClr val="FFFFFF"/>
                </a:solidFill>
                <a:latin typeface="Segoe UI" pitchFamily="32" charset="0"/>
                <a:cs typeface="Segoe UI" pitchFamily="32" charset="0"/>
              </a:rPr>
              <a:t>Collaboration Tools</a:t>
            </a:r>
          </a:p>
        </p:txBody>
      </p:sp>
      <p:sp>
        <p:nvSpPr>
          <p:cNvPr id="14352" name="Freeform 16"/>
          <p:cNvSpPr>
            <a:spLocks noChangeArrowheads="1"/>
          </p:cNvSpPr>
          <p:nvPr/>
        </p:nvSpPr>
        <p:spPr bwMode="auto">
          <a:xfrm>
            <a:off x="2284413" y="5797550"/>
            <a:ext cx="2286000" cy="274638"/>
          </a:xfrm>
          <a:custGeom>
            <a:avLst/>
            <a:gdLst>
              <a:gd name="G0" fmla="*/ 1 0 51712"/>
              <a:gd name="G1" fmla="*/ G0 21168 1"/>
              <a:gd name="G2" fmla="*/ G1 1 21168"/>
              <a:gd name="G3" fmla="*/ 32866 576 1"/>
              <a:gd name="G4" fmla="*/ G3 1 576"/>
              <a:gd name="G5" fmla="*/ 32866 21168 1"/>
              <a:gd name="G6" fmla="*/ G5 1 21168"/>
              <a:gd name="G7" fmla="*/ 1 0 51712"/>
              <a:gd name="G8" fmla="*/ G7 576 1"/>
              <a:gd name="G9" fmla="*/ G8 1 576"/>
              <a:gd name="G10" fmla="*/ 53838 21168 1"/>
              <a:gd name="G11" fmla="*/ G10 1 21168"/>
              <a:gd name="G12" fmla="*/ 1 0 51712"/>
              <a:gd name="G13" fmla="*/ G12 576 1"/>
              <a:gd name="G14" fmla="*/ G13 1 576"/>
              <a:gd name="G15" fmla="*/ 21168 21168 1"/>
              <a:gd name="G16" fmla="*/ G15 1 21168"/>
              <a:gd name="G17" fmla="*/ 32866 576 1"/>
              <a:gd name="G18" fmla="*/ G17 1 576"/>
              <a:gd name="G19" fmla="*/ 21168 21168 1"/>
              <a:gd name="G20" fmla="*/ G19 1 21168"/>
              <a:gd name="G21" fmla="*/ 33246 576 1"/>
              <a:gd name="G22" fmla="*/ G21 1 576"/>
              <a:gd name="G23" fmla="*/ 53838 21168 1"/>
              <a:gd name="G24" fmla="*/ G23 1 21168"/>
              <a:gd name="G25" fmla="*/ 576 576 1"/>
              <a:gd name="G26" fmla="*/ G25 1 576"/>
              <a:gd name="G27" fmla="*/ 32866 21168 1"/>
              <a:gd name="G28" fmla="*/ G27 1 21168"/>
              <a:gd name="G29" fmla="*/ 576 576 1"/>
              <a:gd name="G30" fmla="*/ G29 1 576"/>
              <a:gd name="G31" fmla="*/ 1 0 51712"/>
              <a:gd name="G32" fmla="*/ G31 21168 1"/>
              <a:gd name="G33" fmla="*/ G32 1 21168"/>
              <a:gd name="G34" fmla="*/ 33246 576 1"/>
              <a:gd name="G35" fmla="*/ G34 1 576"/>
              <a:gd name="G36" fmla="*/ 1 0 51712"/>
              <a:gd name="G37" fmla="*/ G36 21168 1"/>
              <a:gd name="G38" fmla="*/ G37 1 21168"/>
              <a:gd name="G39" fmla="*/ 32866 576 1"/>
              <a:gd name="G40" fmla="*/ G39 1 576"/>
              <a:gd name="G41" fmla="+- 21168 0 0"/>
              <a:gd name="G42" fmla="+- 576 0 0"/>
              <a:gd name="T0" fmla="*/ 0 w 2773680"/>
              <a:gd name="T1" fmla="*/ 98402 h 590400"/>
              <a:gd name="T2" fmla="*/ 98402 w 2773680"/>
              <a:gd name="T3" fmla="*/ 0 h 590400"/>
              <a:gd name="T4" fmla="*/ 2675278 w 2773680"/>
              <a:gd name="T5" fmla="*/ 0 h 590400"/>
              <a:gd name="T6" fmla="*/ 2773680 w 2773680"/>
              <a:gd name="T7" fmla="*/ 98402 h 590400"/>
              <a:gd name="T8" fmla="*/ 2773680 w 2773680"/>
              <a:gd name="T9" fmla="*/ 491998 h 590400"/>
              <a:gd name="T10" fmla="*/ 2675278 w 2773680"/>
              <a:gd name="T11" fmla="*/ 590400 h 590400"/>
              <a:gd name="T12" fmla="*/ 98402 w 2773680"/>
              <a:gd name="T13" fmla="*/ 590400 h 590400"/>
              <a:gd name="T14" fmla="*/ 0 w 2773680"/>
              <a:gd name="T15" fmla="*/ 491998 h 590400"/>
              <a:gd name="T16" fmla="*/ 0 w 2773680"/>
              <a:gd name="T17" fmla="*/ 98402 h 59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3680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675278" y="0"/>
                </a:lnTo>
                <a:cubicBezTo>
                  <a:pt x="2729624" y="0"/>
                  <a:pt x="2773680" y="44056"/>
                  <a:pt x="2773680" y="98402"/>
                </a:cubicBezTo>
                <a:lnTo>
                  <a:pt x="2773680" y="491998"/>
                </a:lnTo>
                <a:cubicBezTo>
                  <a:pt x="2773680" y="546344"/>
                  <a:pt x="2729624" y="590400"/>
                  <a:pt x="2675278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B855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6520" tIns="31680" rIns="146520" bIns="31680" anchor="ctr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6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sz="1100" b="1" smtClean="0">
                <a:solidFill>
                  <a:srgbClr val="FFFFFF"/>
                </a:solidFill>
                <a:latin typeface="Segoe UI" pitchFamily="32" charset="0"/>
                <a:cs typeface="Segoe UI" pitchFamily="32" charset="0"/>
              </a:rPr>
              <a:t>CRM/Lead Management</a:t>
            </a:r>
          </a:p>
        </p:txBody>
      </p:sp>
      <p:sp>
        <p:nvSpPr>
          <p:cNvPr id="14353" name="Freeform 17"/>
          <p:cNvSpPr>
            <a:spLocks noChangeArrowheads="1"/>
          </p:cNvSpPr>
          <p:nvPr/>
        </p:nvSpPr>
        <p:spPr bwMode="auto">
          <a:xfrm>
            <a:off x="6858000" y="5791200"/>
            <a:ext cx="2286000" cy="274638"/>
          </a:xfrm>
          <a:custGeom>
            <a:avLst/>
            <a:gdLst>
              <a:gd name="G0" fmla="*/ 1 0 51712"/>
              <a:gd name="G1" fmla="*/ G0 21168 1"/>
              <a:gd name="G2" fmla="*/ G1 1 21168"/>
              <a:gd name="G3" fmla="*/ 32866 576 1"/>
              <a:gd name="G4" fmla="*/ G3 1 576"/>
              <a:gd name="G5" fmla="*/ 32866 21168 1"/>
              <a:gd name="G6" fmla="*/ G5 1 21168"/>
              <a:gd name="G7" fmla="*/ 1 0 51712"/>
              <a:gd name="G8" fmla="*/ G7 576 1"/>
              <a:gd name="G9" fmla="*/ G8 1 576"/>
              <a:gd name="G10" fmla="*/ 53838 21168 1"/>
              <a:gd name="G11" fmla="*/ G10 1 21168"/>
              <a:gd name="G12" fmla="*/ 1 0 51712"/>
              <a:gd name="G13" fmla="*/ G12 576 1"/>
              <a:gd name="G14" fmla="*/ G13 1 576"/>
              <a:gd name="G15" fmla="*/ 21168 21168 1"/>
              <a:gd name="G16" fmla="*/ G15 1 21168"/>
              <a:gd name="G17" fmla="*/ 32866 576 1"/>
              <a:gd name="G18" fmla="*/ G17 1 576"/>
              <a:gd name="G19" fmla="*/ 21168 21168 1"/>
              <a:gd name="G20" fmla="*/ G19 1 21168"/>
              <a:gd name="G21" fmla="*/ 33246 576 1"/>
              <a:gd name="G22" fmla="*/ G21 1 576"/>
              <a:gd name="G23" fmla="*/ 53838 21168 1"/>
              <a:gd name="G24" fmla="*/ G23 1 21168"/>
              <a:gd name="G25" fmla="*/ 576 576 1"/>
              <a:gd name="G26" fmla="*/ G25 1 576"/>
              <a:gd name="G27" fmla="*/ 32866 21168 1"/>
              <a:gd name="G28" fmla="*/ G27 1 21168"/>
              <a:gd name="G29" fmla="*/ 576 576 1"/>
              <a:gd name="G30" fmla="*/ G29 1 576"/>
              <a:gd name="G31" fmla="*/ 1 0 51712"/>
              <a:gd name="G32" fmla="*/ G31 21168 1"/>
              <a:gd name="G33" fmla="*/ G32 1 21168"/>
              <a:gd name="G34" fmla="*/ 33246 576 1"/>
              <a:gd name="G35" fmla="*/ G34 1 576"/>
              <a:gd name="G36" fmla="*/ 1 0 51712"/>
              <a:gd name="G37" fmla="*/ G36 21168 1"/>
              <a:gd name="G38" fmla="*/ G37 1 21168"/>
              <a:gd name="G39" fmla="*/ 32866 576 1"/>
              <a:gd name="G40" fmla="*/ G39 1 576"/>
              <a:gd name="G41" fmla="+- 21168 0 0"/>
              <a:gd name="G42" fmla="+- 576 0 0"/>
              <a:gd name="T0" fmla="*/ 0 w 2773680"/>
              <a:gd name="T1" fmla="*/ 98402 h 590400"/>
              <a:gd name="T2" fmla="*/ 98402 w 2773680"/>
              <a:gd name="T3" fmla="*/ 0 h 590400"/>
              <a:gd name="T4" fmla="*/ 2675278 w 2773680"/>
              <a:gd name="T5" fmla="*/ 0 h 590400"/>
              <a:gd name="T6" fmla="*/ 2773680 w 2773680"/>
              <a:gd name="T7" fmla="*/ 98402 h 590400"/>
              <a:gd name="T8" fmla="*/ 2773680 w 2773680"/>
              <a:gd name="T9" fmla="*/ 491998 h 590400"/>
              <a:gd name="T10" fmla="*/ 2675278 w 2773680"/>
              <a:gd name="T11" fmla="*/ 590400 h 590400"/>
              <a:gd name="T12" fmla="*/ 98402 w 2773680"/>
              <a:gd name="T13" fmla="*/ 590400 h 590400"/>
              <a:gd name="T14" fmla="*/ 0 w 2773680"/>
              <a:gd name="T15" fmla="*/ 491998 h 590400"/>
              <a:gd name="T16" fmla="*/ 0 w 2773680"/>
              <a:gd name="T17" fmla="*/ 98402 h 59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3680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675278" y="0"/>
                </a:lnTo>
                <a:cubicBezTo>
                  <a:pt x="2729624" y="0"/>
                  <a:pt x="2773680" y="44056"/>
                  <a:pt x="2773680" y="98402"/>
                </a:cubicBezTo>
                <a:lnTo>
                  <a:pt x="2773680" y="491998"/>
                </a:lnTo>
                <a:cubicBezTo>
                  <a:pt x="2773680" y="546344"/>
                  <a:pt x="2729624" y="590400"/>
                  <a:pt x="2675278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6520" tIns="31680" rIns="146520" bIns="31680" anchor="ctr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6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sz="1100" b="1" smtClean="0">
                <a:solidFill>
                  <a:srgbClr val="FFFFFF"/>
                </a:solidFill>
                <a:latin typeface="Segoe UI" pitchFamily="32" charset="0"/>
                <a:cs typeface="Segoe UI" pitchFamily="32" charset="0"/>
              </a:rPr>
              <a:t>Document Management</a:t>
            </a:r>
          </a:p>
        </p:txBody>
      </p:sp>
      <p:sp>
        <p:nvSpPr>
          <p:cNvPr id="14354" name="Freeform 18"/>
          <p:cNvSpPr>
            <a:spLocks noChangeArrowheads="1"/>
          </p:cNvSpPr>
          <p:nvPr/>
        </p:nvSpPr>
        <p:spPr bwMode="auto">
          <a:xfrm>
            <a:off x="2284413" y="6096000"/>
            <a:ext cx="2286000" cy="274638"/>
          </a:xfrm>
          <a:custGeom>
            <a:avLst/>
            <a:gdLst>
              <a:gd name="G0" fmla="*/ 1 0 51712"/>
              <a:gd name="G1" fmla="*/ G0 21168 1"/>
              <a:gd name="G2" fmla="*/ G1 1 21168"/>
              <a:gd name="G3" fmla="*/ 32866 576 1"/>
              <a:gd name="G4" fmla="*/ G3 1 576"/>
              <a:gd name="G5" fmla="*/ 32866 21168 1"/>
              <a:gd name="G6" fmla="*/ G5 1 21168"/>
              <a:gd name="G7" fmla="*/ 1 0 51712"/>
              <a:gd name="G8" fmla="*/ G7 576 1"/>
              <a:gd name="G9" fmla="*/ G8 1 576"/>
              <a:gd name="G10" fmla="*/ 53838 21168 1"/>
              <a:gd name="G11" fmla="*/ G10 1 21168"/>
              <a:gd name="G12" fmla="*/ 1 0 51712"/>
              <a:gd name="G13" fmla="*/ G12 576 1"/>
              <a:gd name="G14" fmla="*/ G13 1 576"/>
              <a:gd name="G15" fmla="*/ 21168 21168 1"/>
              <a:gd name="G16" fmla="*/ G15 1 21168"/>
              <a:gd name="G17" fmla="*/ 32866 576 1"/>
              <a:gd name="G18" fmla="*/ G17 1 576"/>
              <a:gd name="G19" fmla="*/ 21168 21168 1"/>
              <a:gd name="G20" fmla="*/ G19 1 21168"/>
              <a:gd name="G21" fmla="*/ 33246 576 1"/>
              <a:gd name="G22" fmla="*/ G21 1 576"/>
              <a:gd name="G23" fmla="*/ 53838 21168 1"/>
              <a:gd name="G24" fmla="*/ G23 1 21168"/>
              <a:gd name="G25" fmla="*/ 576 576 1"/>
              <a:gd name="G26" fmla="*/ G25 1 576"/>
              <a:gd name="G27" fmla="*/ 32866 21168 1"/>
              <a:gd name="G28" fmla="*/ G27 1 21168"/>
              <a:gd name="G29" fmla="*/ 576 576 1"/>
              <a:gd name="G30" fmla="*/ G29 1 576"/>
              <a:gd name="G31" fmla="*/ 1 0 51712"/>
              <a:gd name="G32" fmla="*/ G31 21168 1"/>
              <a:gd name="G33" fmla="*/ G32 1 21168"/>
              <a:gd name="G34" fmla="*/ 33246 576 1"/>
              <a:gd name="G35" fmla="*/ G34 1 576"/>
              <a:gd name="G36" fmla="*/ 1 0 51712"/>
              <a:gd name="G37" fmla="*/ G36 21168 1"/>
              <a:gd name="G38" fmla="*/ G37 1 21168"/>
              <a:gd name="G39" fmla="*/ 32866 576 1"/>
              <a:gd name="G40" fmla="*/ G39 1 576"/>
              <a:gd name="G41" fmla="+- 21168 0 0"/>
              <a:gd name="G42" fmla="+- 576 0 0"/>
              <a:gd name="T0" fmla="*/ 0 w 2773680"/>
              <a:gd name="T1" fmla="*/ 98402 h 590400"/>
              <a:gd name="T2" fmla="*/ 98402 w 2773680"/>
              <a:gd name="T3" fmla="*/ 0 h 590400"/>
              <a:gd name="T4" fmla="*/ 2675278 w 2773680"/>
              <a:gd name="T5" fmla="*/ 0 h 590400"/>
              <a:gd name="T6" fmla="*/ 2773680 w 2773680"/>
              <a:gd name="T7" fmla="*/ 98402 h 590400"/>
              <a:gd name="T8" fmla="*/ 2773680 w 2773680"/>
              <a:gd name="T9" fmla="*/ 491998 h 590400"/>
              <a:gd name="T10" fmla="*/ 2675278 w 2773680"/>
              <a:gd name="T11" fmla="*/ 590400 h 590400"/>
              <a:gd name="T12" fmla="*/ 98402 w 2773680"/>
              <a:gd name="T13" fmla="*/ 590400 h 590400"/>
              <a:gd name="T14" fmla="*/ 0 w 2773680"/>
              <a:gd name="T15" fmla="*/ 491998 h 590400"/>
              <a:gd name="T16" fmla="*/ 0 w 2773680"/>
              <a:gd name="T17" fmla="*/ 98402 h 59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3680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675278" y="0"/>
                </a:lnTo>
                <a:cubicBezTo>
                  <a:pt x="2729624" y="0"/>
                  <a:pt x="2773680" y="44056"/>
                  <a:pt x="2773680" y="98402"/>
                </a:cubicBezTo>
                <a:lnTo>
                  <a:pt x="2773680" y="491998"/>
                </a:lnTo>
                <a:cubicBezTo>
                  <a:pt x="2773680" y="546344"/>
                  <a:pt x="2729624" y="590400"/>
                  <a:pt x="2675278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CBBB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6520" tIns="31680" rIns="146520" bIns="31680" anchor="ctr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6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sz="1100" b="1" smtClean="0">
                <a:solidFill>
                  <a:srgbClr val="FFFFFF"/>
                </a:solidFill>
                <a:latin typeface="Segoe UI" pitchFamily="32" charset="0"/>
                <a:cs typeface="Segoe UI" pitchFamily="32" charset="0"/>
              </a:rPr>
              <a:t>Vacant Space Management</a:t>
            </a:r>
          </a:p>
        </p:txBody>
      </p:sp>
      <p:sp>
        <p:nvSpPr>
          <p:cNvPr id="14355" name="Freeform 19"/>
          <p:cNvSpPr>
            <a:spLocks noChangeArrowheads="1"/>
          </p:cNvSpPr>
          <p:nvPr/>
        </p:nvSpPr>
        <p:spPr bwMode="auto">
          <a:xfrm>
            <a:off x="6858000" y="6096000"/>
            <a:ext cx="2286000" cy="274638"/>
          </a:xfrm>
          <a:custGeom>
            <a:avLst/>
            <a:gdLst>
              <a:gd name="G0" fmla="*/ 1 0 51712"/>
              <a:gd name="G1" fmla="*/ G0 21168 1"/>
              <a:gd name="G2" fmla="*/ G1 1 21168"/>
              <a:gd name="G3" fmla="*/ 32866 576 1"/>
              <a:gd name="G4" fmla="*/ G3 1 576"/>
              <a:gd name="G5" fmla="*/ 32866 21168 1"/>
              <a:gd name="G6" fmla="*/ G5 1 21168"/>
              <a:gd name="G7" fmla="*/ 1 0 51712"/>
              <a:gd name="G8" fmla="*/ G7 576 1"/>
              <a:gd name="G9" fmla="*/ G8 1 576"/>
              <a:gd name="G10" fmla="*/ 53838 21168 1"/>
              <a:gd name="G11" fmla="*/ G10 1 21168"/>
              <a:gd name="G12" fmla="*/ 1 0 51712"/>
              <a:gd name="G13" fmla="*/ G12 576 1"/>
              <a:gd name="G14" fmla="*/ G13 1 576"/>
              <a:gd name="G15" fmla="*/ 21168 21168 1"/>
              <a:gd name="G16" fmla="*/ G15 1 21168"/>
              <a:gd name="G17" fmla="*/ 32866 576 1"/>
              <a:gd name="G18" fmla="*/ G17 1 576"/>
              <a:gd name="G19" fmla="*/ 21168 21168 1"/>
              <a:gd name="G20" fmla="*/ G19 1 21168"/>
              <a:gd name="G21" fmla="*/ 33246 576 1"/>
              <a:gd name="G22" fmla="*/ G21 1 576"/>
              <a:gd name="G23" fmla="*/ 53838 21168 1"/>
              <a:gd name="G24" fmla="*/ G23 1 21168"/>
              <a:gd name="G25" fmla="*/ 576 576 1"/>
              <a:gd name="G26" fmla="*/ G25 1 576"/>
              <a:gd name="G27" fmla="*/ 32866 21168 1"/>
              <a:gd name="G28" fmla="*/ G27 1 21168"/>
              <a:gd name="G29" fmla="*/ 576 576 1"/>
              <a:gd name="G30" fmla="*/ G29 1 576"/>
              <a:gd name="G31" fmla="*/ 1 0 51712"/>
              <a:gd name="G32" fmla="*/ G31 21168 1"/>
              <a:gd name="G33" fmla="*/ G32 1 21168"/>
              <a:gd name="G34" fmla="*/ 33246 576 1"/>
              <a:gd name="G35" fmla="*/ G34 1 576"/>
              <a:gd name="G36" fmla="*/ 1 0 51712"/>
              <a:gd name="G37" fmla="*/ G36 21168 1"/>
              <a:gd name="G38" fmla="*/ G37 1 21168"/>
              <a:gd name="G39" fmla="*/ 32866 576 1"/>
              <a:gd name="G40" fmla="*/ G39 1 576"/>
              <a:gd name="G41" fmla="+- 21168 0 0"/>
              <a:gd name="G42" fmla="+- 576 0 0"/>
              <a:gd name="T0" fmla="*/ 0 w 2773680"/>
              <a:gd name="T1" fmla="*/ 98402 h 590400"/>
              <a:gd name="T2" fmla="*/ 98402 w 2773680"/>
              <a:gd name="T3" fmla="*/ 0 h 590400"/>
              <a:gd name="T4" fmla="*/ 2675278 w 2773680"/>
              <a:gd name="T5" fmla="*/ 0 h 590400"/>
              <a:gd name="T6" fmla="*/ 2773680 w 2773680"/>
              <a:gd name="T7" fmla="*/ 98402 h 590400"/>
              <a:gd name="T8" fmla="*/ 2773680 w 2773680"/>
              <a:gd name="T9" fmla="*/ 491998 h 590400"/>
              <a:gd name="T10" fmla="*/ 2675278 w 2773680"/>
              <a:gd name="T11" fmla="*/ 590400 h 590400"/>
              <a:gd name="T12" fmla="*/ 98402 w 2773680"/>
              <a:gd name="T13" fmla="*/ 590400 h 590400"/>
              <a:gd name="T14" fmla="*/ 0 w 2773680"/>
              <a:gd name="T15" fmla="*/ 491998 h 590400"/>
              <a:gd name="T16" fmla="*/ 0 w 2773680"/>
              <a:gd name="T17" fmla="*/ 98402 h 590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3680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2675278" y="0"/>
                </a:lnTo>
                <a:cubicBezTo>
                  <a:pt x="2729624" y="0"/>
                  <a:pt x="2773680" y="44056"/>
                  <a:pt x="2773680" y="98402"/>
                </a:cubicBezTo>
                <a:lnTo>
                  <a:pt x="2773680" y="491998"/>
                </a:lnTo>
                <a:cubicBezTo>
                  <a:pt x="2773680" y="546344"/>
                  <a:pt x="2729624" y="590400"/>
                  <a:pt x="2675278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DEA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3560" tIns="28800" rIns="133560" bIns="28800" anchor="ctr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ts val="638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sz="1100" b="1" smtClean="0">
                <a:solidFill>
                  <a:srgbClr val="FFFFFF"/>
                </a:solidFill>
                <a:latin typeface="Segoe UI" pitchFamily="32" charset="0"/>
                <a:cs typeface="Segoe UI" pitchFamily="32" charset="0"/>
              </a:rPr>
              <a:t>Advanced Search</a:t>
            </a:r>
          </a:p>
        </p:txBody>
      </p:sp>
      <p:pic>
        <p:nvPicPr>
          <p:cNvPr id="14356" name="Picture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03675"/>
            <a:ext cx="2286000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57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4000500"/>
            <a:ext cx="2286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313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 Real Estate Clients |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Success Stories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71207"/>
              </p:ext>
            </p:extLst>
          </p:nvPr>
        </p:nvGraphicFramePr>
        <p:xfrm>
          <a:off x="0" y="1017016"/>
          <a:ext cx="9144000" cy="5257220"/>
        </p:xfrm>
        <a:graphic>
          <a:graphicData uri="http://schemas.openxmlformats.org/drawingml/2006/table">
            <a:tbl>
              <a:tblPr firstRow="1" firstCol="1" bandRow="1"/>
              <a:tblGrid>
                <a:gridCol w="990600"/>
                <a:gridCol w="2100330"/>
                <a:gridCol w="1671075"/>
                <a:gridCol w="2248395"/>
                <a:gridCol w="2133600"/>
              </a:tblGrid>
              <a:tr h="821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1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Argus Implementation , support for real estate division of an American multinational conglomerate corporation</a:t>
                      </a:r>
                      <a:endParaRPr kumimoji="0" lang="en-GB" sz="105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CTI Support for Real Estate Investment Management Arm of Leading Global Bank </a:t>
                      </a:r>
                    </a:p>
                  </a:txBody>
                  <a:tcPr anchorCtr="1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Yardi Implementation, support  for One of the Largest Asset Managers in Commercial Real Estate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development, Support and Maintenance for global provider of real estate and relocation services</a:t>
                      </a:r>
                    </a:p>
                  </a:txBody>
                  <a:tcPr anchorCtr="1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</a:tr>
              <a:tr h="356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 </a:t>
                      </a:r>
                      <a:endParaRPr kumimoji="0" lang="en-GB" sz="105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15+ Years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7+ Years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7+ Years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10+ Years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</a:tr>
              <a:tr h="7868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05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Highlights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500+  users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across NA, Europe, and Asia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90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 users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CTI 8.8 ( Contains property information, accounting, leasing, and tenant profile)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 users (115 property managers, 20 in house users)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Yardi</a:t>
                      </a: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hosted by vendor, Argus hosted in house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1350 Internal Users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Presence across ADM, Service desk, and IT infrastructure services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</a:tr>
              <a:tr h="19163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05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Service Profile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to  increasing volume of data and business expansion, the client decided to move from </a:t>
                      </a:r>
                      <a:r>
                        <a:rPr kumimoji="0" lang="en-US" sz="9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</a:t>
                      </a: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Argus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implemented Argus, migrated data from Dyna to Argus, Integrated Argus with Main Asset Management Solution (Atlas), integrated with downstream systems and reporting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CTI is used to manage, operate, track &amp; service each property and to do the right accounting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provides end to end support for the application maintenance and enhancement of the CTI application and its downstream &amp; reporting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 managers had different property management software such as MRI, CTI etc.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decided to create a unified solution for all its property managers and decided to implement Yardi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has been involved in Yardi implementation, upgrades, Customization, 1</a:t>
                      </a:r>
                      <a:r>
                        <a:rPr kumimoji="0" lang="en-US" sz="90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Level support, reports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has been involved in development and maintenance of ongoing customization and changes in the existing real estate and relocation applications.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desk operation for client’s relocation business.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for client’s valuation &amp; advisory business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</a:tr>
              <a:tr h="124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05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Benefits 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05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  cost savings leveraging Onsite Offshore Model for the project. Rapid ramp-up of offshore team.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Leveraged knowledge &amp; competency from TCS Real Estate  CoE &amp; other Projects on need basis.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Reduced operational cost with innovative solutions, tools and services.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Delivered within the budget and quality, always met/exceeded expectations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provides phone/email support which enables client to get queries resolved quickly.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coordination with product vendor has resulted in decreased turn around time for issues.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Proactive suggestions to improve operational efficiency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has created multiple tools and methodologies suited for the client’s IT system and business.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 Real Estate Clients |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Success Stories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Contd.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78369"/>
              </p:ext>
            </p:extLst>
          </p:nvPr>
        </p:nvGraphicFramePr>
        <p:xfrm>
          <a:off x="13855" y="1094510"/>
          <a:ext cx="9067800" cy="5703824"/>
        </p:xfrm>
        <a:graphic>
          <a:graphicData uri="http://schemas.openxmlformats.org/drawingml/2006/table">
            <a:tbl>
              <a:tblPr firstRow="1" firstCol="1" bandRow="1"/>
              <a:tblGrid>
                <a:gridCol w="1007533"/>
                <a:gridCol w="2331412"/>
                <a:gridCol w="2299855"/>
                <a:gridCol w="1662545"/>
                <a:gridCol w="1766455"/>
              </a:tblGrid>
              <a:tr h="6952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5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Leasing Management System development and maintenance for the largest privately held real estate company in Mid-Atlantic region </a:t>
                      </a:r>
                    </a:p>
                  </a:txBody>
                  <a:tcPr anchorCtr="1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  Management for one of the world’s largest engineering, construction, and project management company 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PeopleSoft HCM implementation for one of the biggest US real estate firm </a:t>
                      </a:r>
                      <a:endParaRPr kumimoji="0" lang="en-GB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 Initiative for Lease Management Process for the Largest US Arts &amp; Crafts Retailer</a:t>
                      </a:r>
                      <a:endParaRPr kumimoji="0" lang="en-GB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</a:tr>
              <a:tr h="2181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 </a:t>
                      </a:r>
                      <a:endParaRPr kumimoji="0" lang="en-GB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+ </a:t>
                      </a: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3+ </a:t>
                      </a:r>
                      <a:r>
                        <a:rPr kumimoji="0" lang="en-GB" sz="9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3+</a:t>
                      </a:r>
                      <a:r>
                        <a:rPr kumimoji="0" lang="en-GB" sz="9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3+</a:t>
                      </a:r>
                      <a:r>
                        <a:rPr kumimoji="0" lang="en-GB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</a:tr>
              <a:tr h="497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Highlights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Brokerage Management, Lease Management, Property Management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Users: 100+ Users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Primavera Expedition Contract  Management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90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PeopleSoft Implementation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8000+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Savings of over 55% on project execution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Total: 1100 Stores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</a:tr>
              <a:tr h="23569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Service Profile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legacy system had multiple issue and users were finding existing workflows unexciting due to lack of Online &amp; anytime anywhere access.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developed Property Management system that manages core accounting and property related functions. The solution provides online access to Property, it's units, tenants, expense related to property. 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developed tenant management system that provides property leasing, receiving offers against listed properties, and verifying prospective tenants. 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developed an application in Salesforce CRM that captures the lease contract creation &amp; amendment related functionality.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 products for contract management (Primavera Expedition) did not meet customer’s specific business requirements relating to payment requisition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integrate Primavera Expedition with custom built Procurement management system. 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customized the payment requisition process to address specific business need of the client.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rich reports apart from those available in the tool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an interface that migrates contract data from the procurement system to Expedition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client planned to implement a global instance of PeopleSoft HCM v9.1 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configured the PeopleSoft system for global HR use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implemented vanilla </a:t>
                      </a:r>
                      <a:r>
                        <a:rPr kumimoji="0" 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ePerformance</a:t>
                      </a: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module for global regions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configured </a:t>
                      </a:r>
                      <a:r>
                        <a:rPr kumimoji="0" 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ePerformance</a:t>
                      </a: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support multiple languages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TCS developed process enablers to maintain employee as well as </a:t>
                      </a:r>
                      <a:r>
                        <a:rPr kumimoji="0" lang="en-US" sz="9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ePerformance</a:t>
                      </a: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with minimal manual intervention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review end to end Lease Management Process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opportunities for process improvement through digitization and automations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Leverage best practices from the industry </a:t>
                      </a:r>
                    </a:p>
                    <a:p>
                      <a:pPr marL="55563" marR="0" lvl="0" indent="-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Reviewed and mapped end to end Lease Management 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</a:tr>
              <a:tr h="14507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Benefits 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time transaction tracking system provided users with valuable insights into daily operational activities.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Significant time saving due to automated agent notification system in place.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maintenance cost and service levels have improved considerably.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endParaRPr kumimoji="0" lang="en-US" sz="9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Seamless end user experience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Synchronizing cost codes between Expedition and with other applications became easy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reporting functionality resulted in rich end user experience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enabled customer to handle large number of contracts with optimal performance using the same 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Significant Process, Performance and Reporting Improvements in existing Business Process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Empowered the employees through Self-Service</a:t>
                      </a:r>
                    </a:p>
                  </a:txBody>
                  <a:tcPr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surveys estimated to resulting in direct savings between $300k   -   $500 k </a:t>
                      </a:r>
                    </a:p>
                    <a:p>
                      <a:pPr marL="111125" marR="0" lvl="0" indent="-111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>
                          <a:srgbClr val="4E84C4"/>
                        </a:buClr>
                        <a:buSzPct val="15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Eliminate manual effort, there saving 65 hours monthly through automation, process enhancements and digitization.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TCS Real Estate Clients | </a:t>
            </a:r>
            <a:r>
              <a:rPr lang="en-US" sz="2400" dirty="0">
                <a:solidFill>
                  <a:srgbClr val="974B07">
                    <a:lumMod val="40000"/>
                    <a:lumOff val="60000"/>
                  </a:srgbClr>
                </a:solidFill>
              </a:rPr>
              <a:t>Success </a:t>
            </a:r>
            <a:r>
              <a:rPr lang="en-US" sz="2400" dirty="0" smtClean="0">
                <a:solidFill>
                  <a:srgbClr val="974B07">
                    <a:lumMod val="40000"/>
                    <a:lumOff val="60000"/>
                  </a:srgbClr>
                </a:solidFill>
              </a:rPr>
              <a:t>Stories</a:t>
            </a:r>
            <a:endParaRPr lang="en-US" sz="2400" dirty="0">
              <a:solidFill>
                <a:srgbClr val="974B07">
                  <a:lumMod val="40000"/>
                  <a:lumOff val="60000"/>
                </a:srgb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78447"/>
              </p:ext>
            </p:extLst>
          </p:nvPr>
        </p:nvGraphicFramePr>
        <p:xfrm>
          <a:off x="101956" y="1193993"/>
          <a:ext cx="8951891" cy="4521007"/>
        </p:xfrm>
        <a:graphic>
          <a:graphicData uri="http://schemas.openxmlformats.org/drawingml/2006/table">
            <a:tbl>
              <a:tblPr firstRow="1" bandRow="1"/>
              <a:tblGrid>
                <a:gridCol w="2691981"/>
                <a:gridCol w="815233"/>
                <a:gridCol w="3875789"/>
                <a:gridCol w="1568888"/>
              </a:tblGrid>
              <a:tr h="4194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latin typeface="Myriad Pro (Body)"/>
                        </a:rPr>
                        <a:t>Customer Profile</a:t>
                      </a:r>
                      <a:endParaRPr lang="en-US" sz="1300" b="1" kern="1200" dirty="0">
                        <a:solidFill>
                          <a:schemeClr val="bg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latin typeface="Myriad Pro (Body)"/>
                        </a:rPr>
                        <a:t>RE Tool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latin typeface="Myriad Pro (Body)"/>
                        </a:rPr>
                        <a:t>TCS Role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latin typeface="Myriad Pro (Body)"/>
                        </a:rPr>
                        <a:t>Client Type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  <a:tr h="4718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One of the largest Asset Managers of Commercial Real Estate across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the world</a:t>
                      </a:r>
                      <a:endParaRPr lang="en-US" sz="1000" dirty="0" smtClean="0">
                        <a:latin typeface="Myriad Pro (Body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Myriad Pro (Body)"/>
                        </a:rPr>
                        <a:t>JD Edwards</a:t>
                      </a:r>
                      <a:endParaRPr lang="en-US" sz="1000" dirty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Myriad Pro (Body)"/>
                        </a:rPr>
                        <a:t>Maintenance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support for Real Estate portfolio France</a:t>
                      </a:r>
                      <a:endParaRPr lang="en-US" sz="1000" dirty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Real Estate Investor – Asset Manager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598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A Commercial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Real Estate Broker and Consultant with a global footprint</a:t>
                      </a:r>
                      <a:endParaRPr lang="en-US" sz="1000" dirty="0" smtClean="0">
                        <a:latin typeface="Myriad Pro (Body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PeopleSoft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HCM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G</a:t>
                      </a:r>
                      <a:r>
                        <a:rPr lang="en-US" sz="1000" kern="1200" dirty="0" smtClean="0">
                          <a:latin typeface="Myriad Pro (Body)"/>
                        </a:rPr>
                        <a:t>lobal Implementation of PeopleSoft HCM and development of customized/localized reporting,</a:t>
                      </a:r>
                      <a:r>
                        <a:rPr lang="en-US" sz="1000" kern="1200" baseline="0" dirty="0" smtClean="0">
                          <a:latin typeface="Myriad Pro (Body)"/>
                        </a:rPr>
                        <a:t> </a:t>
                      </a:r>
                      <a:r>
                        <a:rPr lang="en-US" sz="1000" kern="1200" dirty="0" smtClean="0">
                          <a:latin typeface="Myriad Pro (Body)"/>
                        </a:rPr>
                        <a:t>including Client workforce training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.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Real Estate Property Manager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598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A leading financial services organization with $453 billion in assets under management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Myriad Pro (Body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Yardi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Custom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R</a:t>
                      </a:r>
                      <a:r>
                        <a:rPr lang="en-US" sz="1000" dirty="0" smtClean="0">
                          <a:latin typeface="Myriad Pro (Body)"/>
                        </a:rPr>
                        <a:t>eport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Writing for Real Estate Portfolio Reporting and Management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Real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</a:t>
                      </a:r>
                      <a:r>
                        <a:rPr lang="en-US" sz="1000" dirty="0" smtClean="0">
                          <a:latin typeface="Myriad Pro (Body)"/>
                        </a:rPr>
                        <a:t>Estate Investor – Pension Fund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</a:t>
                      </a:r>
                      <a:r>
                        <a:rPr lang="en-US" sz="1000" dirty="0" smtClean="0">
                          <a:latin typeface="Myriad Pro (Body)"/>
                        </a:rPr>
                        <a:t>Manager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598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latin typeface="Myriad Pro (Body)"/>
                        </a:rPr>
                        <a:t>Largest Arts &amp; Crafts Retailer with over 1,100 stores in North </a:t>
                      </a:r>
                      <a:r>
                        <a:rPr lang="en-US" sz="1000" dirty="0" smtClean="0">
                          <a:latin typeface="Myriad Pro (Body)"/>
                        </a:rPr>
                        <a:t>America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Myriad Pro (Body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Myriad Pro (Body)"/>
                        </a:rPr>
                        <a:t>AMT Direct</a:t>
                      </a:r>
                      <a:endParaRPr lang="en-US" sz="1000" dirty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Myriad Pro (Body)"/>
                        </a:rPr>
                        <a:t>Lease Abstraction,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</a:t>
                      </a:r>
                      <a:r>
                        <a:rPr lang="en-US" sz="1000" dirty="0" smtClean="0">
                          <a:latin typeface="Myriad Pro (Body)"/>
                        </a:rPr>
                        <a:t>Administration and Document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Management for </a:t>
                      </a:r>
                      <a:r>
                        <a:rPr lang="en-US" sz="1000" dirty="0" smtClean="0">
                          <a:latin typeface="Myriad Pro (Body)"/>
                        </a:rPr>
                        <a:t>leases across the US</a:t>
                      </a:r>
                      <a:endParaRPr lang="en-US" sz="1000" dirty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Myriad Pro (Body)"/>
                        </a:rPr>
                        <a:t>Retail Chain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– Real Estate Tenant</a:t>
                      </a:r>
                      <a:endParaRPr lang="en-US" sz="1000" dirty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764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A leader in Investment Banking, financial services, Commercial banking, Asset  Mgmt and Private Equity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Myriad Pro (Body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SkiRE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Data Migration from client’s Legacy project management applications to RE project management application – SkiRE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Commercial Bank – Real Estate Tenant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598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Largest privately-owned real estate company in US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</a:t>
                      </a:r>
                      <a:r>
                        <a:rPr lang="en-US" sz="1000" dirty="0" smtClean="0">
                          <a:latin typeface="Myriad Pro (Body)"/>
                        </a:rPr>
                        <a:t>with over 15,000 agents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in </a:t>
                      </a:r>
                      <a:r>
                        <a:rPr lang="en-US" sz="1000" dirty="0" smtClean="0">
                          <a:latin typeface="Myriad Pro (Body)"/>
                        </a:rPr>
                        <a:t>the Mid-Atlantic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Myriad Pro (Body)"/>
                        </a:rPr>
                        <a:t>PeopleSoft CRM</a:t>
                      </a:r>
                      <a:endParaRPr lang="en-US" sz="1000" dirty="0" smtClean="0">
                        <a:latin typeface="Myriad Pro (Body)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iPortal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Implementation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&amp; maintenance of iPortal, L&amp;F website, CRM for Property Management and Leasing Services, Information Services, eBusiness, Insurance &amp; Mortgage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Residential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Real Estate Broker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4718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Myriad Pro (Body)"/>
                        </a:rPr>
                        <a:t>Leading US Financial Services Provider</a:t>
                      </a:r>
                      <a:endParaRPr lang="en-US" sz="1000" dirty="0">
                        <a:latin typeface="Myriad Pro (Body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sz="1000" dirty="0" smtClean="0">
                          <a:latin typeface="Myriad Pro (Body)"/>
                        </a:rPr>
                        <a:t>Yardi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1" indent="0" algn="l" defTabSz="914400" rtl="0" eaLnBrk="1" latinLnBrk="0" hangingPunct="1">
                        <a:buClr>
                          <a:srgbClr val="0066CC"/>
                        </a:buClr>
                        <a:buSzPct val="45000"/>
                        <a:buFont typeface="Arial" charset="0"/>
                        <a:buNone/>
                        <a:tabLst>
                          <a:tab pos="228600" algn="l"/>
                          <a:tab pos="1143000" algn="l"/>
                          <a:tab pos="2057400" algn="l"/>
                          <a:tab pos="2971800" algn="l"/>
                          <a:tab pos="3886200" algn="l"/>
                          <a:tab pos="4800600" algn="l"/>
                          <a:tab pos="5715000" algn="l"/>
                          <a:tab pos="6629400" algn="l"/>
                          <a:tab pos="7543800" algn="l"/>
                          <a:tab pos="8458200" algn="l"/>
                          <a:tab pos="9372600" algn="l"/>
                          <a:tab pos="10287000" algn="l"/>
                        </a:tabLst>
                      </a:pPr>
                      <a:r>
                        <a:rPr lang="en-US" sz="1000" kern="1200" dirty="0" smtClean="0">
                          <a:latin typeface="Myriad Pro (Body)"/>
                        </a:rPr>
                        <a:t>TCS</a:t>
                      </a:r>
                      <a:r>
                        <a:rPr lang="en-US" sz="1000" kern="1200" baseline="0" dirty="0" smtClean="0">
                          <a:latin typeface="Myriad Pro (Body)"/>
                        </a:rPr>
                        <a:t> was involved in </a:t>
                      </a:r>
                      <a:r>
                        <a:rPr lang="en-US" sz="1000" kern="1200" dirty="0" smtClean="0">
                          <a:latin typeface="Myriad Pro (Body)"/>
                        </a:rPr>
                        <a:t>database migration, Yardi upgrade and customization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Myriad Pro (Body)"/>
                        </a:rPr>
                        <a:t>Real Estate Investor – Asset Manager</a:t>
                      </a:r>
                      <a:endParaRPr lang="en-US" sz="1000" dirty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8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TCS Real Estate Clients | </a:t>
            </a:r>
            <a:r>
              <a:rPr lang="en-US" sz="2400" dirty="0">
                <a:solidFill>
                  <a:srgbClr val="974B07">
                    <a:lumMod val="40000"/>
                    <a:lumOff val="60000"/>
                  </a:srgbClr>
                </a:solidFill>
              </a:rPr>
              <a:t>Success </a:t>
            </a:r>
            <a:r>
              <a:rPr lang="en-US" sz="2400" dirty="0" smtClean="0">
                <a:solidFill>
                  <a:srgbClr val="974B07">
                    <a:lumMod val="40000"/>
                    <a:lumOff val="60000"/>
                  </a:srgbClr>
                </a:solidFill>
              </a:rPr>
              <a:t>Stories Contd.</a:t>
            </a:r>
            <a:endParaRPr lang="en-US" sz="2400" dirty="0">
              <a:solidFill>
                <a:srgbClr val="974B07">
                  <a:lumMod val="40000"/>
                  <a:lumOff val="60000"/>
                </a:srgb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10054"/>
              </p:ext>
            </p:extLst>
          </p:nvPr>
        </p:nvGraphicFramePr>
        <p:xfrm>
          <a:off x="153473" y="1223609"/>
          <a:ext cx="8900375" cy="4719991"/>
        </p:xfrm>
        <a:graphic>
          <a:graphicData uri="http://schemas.openxmlformats.org/drawingml/2006/table">
            <a:tbl>
              <a:tblPr firstRow="1" bandRow="1"/>
              <a:tblGrid>
                <a:gridCol w="2676489"/>
                <a:gridCol w="1031256"/>
                <a:gridCol w="3632771"/>
                <a:gridCol w="1559859"/>
              </a:tblGrid>
              <a:tr h="4223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latin typeface="Myriad Pro (Body)"/>
                        </a:rPr>
                        <a:t>Customer Profile</a:t>
                      </a:r>
                      <a:endParaRPr lang="en-US" sz="1300" b="1" kern="1200" dirty="0">
                        <a:solidFill>
                          <a:schemeClr val="bg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latin typeface="Myriad Pro (Body)"/>
                        </a:rPr>
                        <a:t>RE Tool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latin typeface="Myriad Pro (Body)"/>
                        </a:rPr>
                        <a:t>TCS Role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latin typeface="Myriad Pro (Body)"/>
                        </a:rPr>
                        <a:t>Client</a:t>
                      </a:r>
                      <a:r>
                        <a:rPr lang="en-US" sz="1300" baseline="0" dirty="0" smtClean="0">
                          <a:latin typeface="Myriad Pro (Body)"/>
                        </a:rPr>
                        <a:t> Type</a:t>
                      </a:r>
                      <a:endParaRPr lang="en-US" sz="1300" dirty="0" smtClean="0">
                        <a:solidFill>
                          <a:schemeClr val="bg1"/>
                        </a:solidFill>
                        <a:latin typeface="Myriad Pro (Body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  <a:tr h="5012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Leading Provider of Global Real Estate &amp; Relocation Services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Myriad Pro (Body)"/>
                        </a:rPr>
                        <a:t>MS CRM</a:t>
                      </a:r>
                    </a:p>
                    <a:p>
                      <a:r>
                        <a:rPr lang="en-US" sz="1000" dirty="0" smtClean="0">
                          <a:latin typeface="Myriad Pro (Body)"/>
                        </a:rPr>
                        <a:t>.NET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Apps</a:t>
                      </a:r>
                    </a:p>
                    <a:p>
                      <a:r>
                        <a:rPr lang="en-US" sz="1000" baseline="0" dirty="0" smtClean="0">
                          <a:latin typeface="Myriad Pro (Body)"/>
                        </a:rPr>
                        <a:t>Servicengine</a:t>
                      </a:r>
                      <a:endParaRPr lang="en-US" sz="1000" dirty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1" indent="0" algn="l" defTabSz="914400" rtl="0" eaLnBrk="1" latinLnBrk="0" hangingPunct="1">
                        <a:buClr>
                          <a:srgbClr val="0066CC"/>
                        </a:buClr>
                        <a:buSzPct val="45000"/>
                        <a:buFont typeface="Arial" charset="0"/>
                        <a:buNone/>
                        <a:tabLst>
                          <a:tab pos="228600" algn="l"/>
                          <a:tab pos="1143000" algn="l"/>
                          <a:tab pos="2057400" algn="l"/>
                          <a:tab pos="2971800" algn="l"/>
                          <a:tab pos="3886200" algn="l"/>
                          <a:tab pos="4800600" algn="l"/>
                          <a:tab pos="5715000" algn="l"/>
                          <a:tab pos="6629400" algn="l"/>
                          <a:tab pos="7543800" algn="l"/>
                          <a:tab pos="8458200" algn="l"/>
                          <a:tab pos="9372600" algn="l"/>
                          <a:tab pos="10287000" algn="l"/>
                        </a:tabLst>
                      </a:pPr>
                      <a:r>
                        <a:rPr lang="en-US" sz="1000" kern="1200" dirty="0" smtClean="0">
                          <a:latin typeface="Myriad Pro (Body)"/>
                        </a:rPr>
                        <a:t>TCS ensures proper development and maintenance of ongoing customization and changes in the existing real estate and relocation applications.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1" indent="0" algn="l" defTabSz="914400" rtl="0" eaLnBrk="1" latinLnBrk="0" hangingPunct="1">
                        <a:buClr>
                          <a:srgbClr val="0066CC"/>
                        </a:buClr>
                        <a:buSzPct val="45000"/>
                        <a:buFont typeface="Arial" charset="0"/>
                        <a:buNone/>
                        <a:tabLst>
                          <a:tab pos="228600" algn="l"/>
                          <a:tab pos="1143000" algn="l"/>
                          <a:tab pos="2057400" algn="l"/>
                          <a:tab pos="2971800" algn="l"/>
                          <a:tab pos="3886200" algn="l"/>
                          <a:tab pos="4800600" algn="l"/>
                          <a:tab pos="5715000" algn="l"/>
                          <a:tab pos="6629400" algn="l"/>
                          <a:tab pos="7543800" algn="l"/>
                          <a:tab pos="8458200" algn="l"/>
                          <a:tab pos="9372600" algn="l"/>
                          <a:tab pos="10287000" algn="l"/>
                        </a:tabLst>
                      </a:pPr>
                      <a:r>
                        <a:rPr lang="en-US" sz="1000" kern="1200" dirty="0" smtClean="0">
                          <a:latin typeface="Myriad Pro (Body)"/>
                        </a:rPr>
                        <a:t>Real Estate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5012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The client is the world's No. 1 choice for engineering, construction, and project management.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Myriad Pro (Body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Myriad Pro (Body)"/>
                        </a:rPr>
                        <a:t>Primavera Expedition</a:t>
                      </a:r>
                      <a:endParaRPr lang="en-US" sz="1000" dirty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1" indent="0" algn="l" defTabSz="914400" rtl="0" eaLnBrk="1" latinLnBrk="0" hangingPunct="1">
                        <a:buClr>
                          <a:srgbClr val="0066CC"/>
                        </a:buClr>
                        <a:buSzPct val="45000"/>
                        <a:buFont typeface="Arial" charset="0"/>
                        <a:buNone/>
                        <a:tabLst>
                          <a:tab pos="228600" algn="l"/>
                          <a:tab pos="1143000" algn="l"/>
                          <a:tab pos="2057400" algn="l"/>
                          <a:tab pos="2971800" algn="l"/>
                          <a:tab pos="3886200" algn="l"/>
                          <a:tab pos="4800600" algn="l"/>
                          <a:tab pos="5715000" algn="l"/>
                          <a:tab pos="6629400" algn="l"/>
                          <a:tab pos="7543800" algn="l"/>
                          <a:tab pos="8458200" algn="l"/>
                          <a:tab pos="9372600" algn="l"/>
                          <a:tab pos="10287000" algn="l"/>
                        </a:tabLst>
                      </a:pPr>
                      <a:r>
                        <a:rPr lang="en-US" sz="1000" kern="1200" dirty="0" smtClean="0">
                          <a:latin typeface="Myriad Pro (Body)"/>
                        </a:rPr>
                        <a:t>Integrate Primavera Expedition  product with custom built Procurement management system and port contract related data into Expedition.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CC"/>
                        </a:buClr>
                        <a:buSzPct val="45000"/>
                        <a:buFont typeface="Arial" charset="0"/>
                        <a:buNone/>
                        <a:tabLst>
                          <a:tab pos="228600" algn="l"/>
                          <a:tab pos="1143000" algn="l"/>
                          <a:tab pos="2057400" algn="l"/>
                          <a:tab pos="2971800" algn="l"/>
                          <a:tab pos="3886200" algn="l"/>
                          <a:tab pos="4800600" algn="l"/>
                          <a:tab pos="5715000" algn="l"/>
                          <a:tab pos="6629400" algn="l"/>
                          <a:tab pos="7543800" algn="l"/>
                          <a:tab pos="8458200" algn="l"/>
                          <a:tab pos="9372600" algn="l"/>
                          <a:tab pos="10287000" algn="l"/>
                        </a:tabLst>
                        <a:defRPr/>
                      </a:pPr>
                      <a:r>
                        <a:rPr lang="en-US" sz="1000" kern="1200" dirty="0" smtClean="0">
                          <a:latin typeface="Myriad Pro (Body)"/>
                        </a:rPr>
                        <a:t>Developer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5012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The client division is the wholesale distribution division of the world's largest home improvement retailer.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Myriad Pro (Body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Custom  J2EE app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CC"/>
                        </a:buClr>
                        <a:buSzPct val="45000"/>
                        <a:buFont typeface="Arial" charset="0"/>
                        <a:buNone/>
                        <a:tabLst>
                          <a:tab pos="228600" algn="l"/>
                          <a:tab pos="1143000" algn="l"/>
                          <a:tab pos="2057400" algn="l"/>
                          <a:tab pos="2971800" algn="l"/>
                          <a:tab pos="3886200" algn="l"/>
                          <a:tab pos="4800600" algn="l"/>
                          <a:tab pos="5715000" algn="l"/>
                          <a:tab pos="6629400" algn="l"/>
                          <a:tab pos="7543800" algn="l"/>
                          <a:tab pos="8458200" algn="l"/>
                          <a:tab pos="9372600" algn="l"/>
                          <a:tab pos="10287000" algn="l"/>
                        </a:tabLst>
                        <a:defRPr/>
                      </a:pPr>
                      <a:r>
                        <a:rPr lang="en-US" sz="1000" kern="1200" dirty="0" smtClean="0">
                          <a:latin typeface="Myriad Pro (Body)"/>
                        </a:rPr>
                        <a:t>Established a Real Estate Approval Automation solution that can be utilized throughout all client’s Line Of Business (LOB)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CC"/>
                        </a:buClr>
                        <a:buSzPct val="45000"/>
                        <a:buFont typeface="Arial" charset="0"/>
                        <a:buNone/>
                        <a:tabLst>
                          <a:tab pos="228600" algn="l"/>
                          <a:tab pos="1143000" algn="l"/>
                          <a:tab pos="2057400" algn="l"/>
                          <a:tab pos="2971800" algn="l"/>
                          <a:tab pos="3886200" algn="l"/>
                          <a:tab pos="4800600" algn="l"/>
                          <a:tab pos="5715000" algn="l"/>
                          <a:tab pos="6629400" algn="l"/>
                          <a:tab pos="7543800" algn="l"/>
                          <a:tab pos="8458200" algn="l"/>
                          <a:tab pos="9372600" algn="l"/>
                          <a:tab pos="10287000" algn="l"/>
                        </a:tabLst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Retail Chain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– Real Estate Tenant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5012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Client is a leading global financial services firm providing a wide range of investment banking, securities.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Myriad Pro (Body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MRI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CC"/>
                        </a:buClr>
                        <a:buSzPct val="45000"/>
                        <a:buFont typeface="Arial" charset="0"/>
                        <a:buNone/>
                        <a:tabLst>
                          <a:tab pos="228600" algn="l"/>
                          <a:tab pos="1143000" algn="l"/>
                          <a:tab pos="2057400" algn="l"/>
                          <a:tab pos="2971800" algn="l"/>
                          <a:tab pos="3886200" algn="l"/>
                          <a:tab pos="4800600" algn="l"/>
                          <a:tab pos="5715000" algn="l"/>
                          <a:tab pos="6629400" algn="l"/>
                          <a:tab pos="7543800" algn="l"/>
                          <a:tab pos="8458200" algn="l"/>
                          <a:tab pos="9372600" algn="l"/>
                          <a:tab pos="10287000" algn="l"/>
                        </a:tabLst>
                        <a:defRPr/>
                      </a:pPr>
                      <a:r>
                        <a:rPr lang="en-US" sz="1000" kern="1200" dirty="0" smtClean="0">
                          <a:latin typeface="Myriad Pro (Body)"/>
                        </a:rPr>
                        <a:t>Developed Reporting Module to access BO reports via Global MRI Application. </a:t>
                      </a:r>
                      <a:r>
                        <a:rPr lang="en-US" altLang="ja-JP" sz="1000" kern="1200" dirty="0" smtClean="0">
                          <a:latin typeface="Myriad Pro (Body)"/>
                        </a:rPr>
                        <a:t>Developed Portfolio Module for AM Rollout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Myriad Pro (Body)"/>
                        </a:rPr>
                        <a:t>Real Estate Investor – Asset Manager</a:t>
                      </a:r>
                      <a:endParaRPr lang="en-US" sz="1000" dirty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5012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UK based real estate adviser with operations in more than 40 countries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 Vignette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CC"/>
                        </a:buClr>
                        <a:buSzPct val="45000"/>
                        <a:buFont typeface="Arial" charset="0"/>
                        <a:buNone/>
                        <a:tabLst>
                          <a:tab pos="228600" algn="l"/>
                          <a:tab pos="1143000" algn="l"/>
                          <a:tab pos="2057400" algn="l"/>
                          <a:tab pos="2971800" algn="l"/>
                          <a:tab pos="3886200" algn="l"/>
                          <a:tab pos="4800600" algn="l"/>
                          <a:tab pos="5715000" algn="l"/>
                          <a:tab pos="6629400" algn="l"/>
                          <a:tab pos="7543800" algn="l"/>
                          <a:tab pos="8458200" algn="l"/>
                          <a:tab pos="9372600" algn="l"/>
                          <a:tab pos="10287000" algn="l"/>
                        </a:tabLst>
                        <a:defRPr/>
                      </a:pPr>
                      <a:r>
                        <a:rPr lang="en-US" sz="1000" kern="1200" dirty="0" smtClean="0">
                          <a:latin typeface="Myriad Pro (Body)"/>
                        </a:rPr>
                        <a:t>Application developed by TCS in Vignette Content Management to provide seamless maintenance and support for client website -2nd/3rd line web support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Real Estate Property Manager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5012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San Francisco based company specialized in the sale of luxury real estate throughout the Bay Area.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dirty="0" smtClean="0">
                          <a:latin typeface="Myriad Pro (Body)"/>
                        </a:rPr>
                        <a:t>Custom .NET app</a:t>
                      </a:r>
                      <a:endParaRPr lang="en-US" sz="1000" dirty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1" indent="0" algn="l" defTabSz="914400" rtl="0" eaLnBrk="1" latinLnBrk="0" hangingPunct="1">
                        <a:buClr>
                          <a:srgbClr val="0066CC"/>
                        </a:buClr>
                        <a:buSzPct val="45000"/>
                        <a:buFont typeface="Arial" charset="0"/>
                        <a:buNone/>
                        <a:tabLst>
                          <a:tab pos="228600" algn="l"/>
                          <a:tab pos="1143000" algn="l"/>
                          <a:tab pos="2057400" algn="l"/>
                          <a:tab pos="2971800" algn="l"/>
                          <a:tab pos="3886200" algn="l"/>
                          <a:tab pos="4800600" algn="l"/>
                          <a:tab pos="5715000" algn="l"/>
                          <a:tab pos="6629400" algn="l"/>
                          <a:tab pos="7543800" algn="l"/>
                          <a:tab pos="8458200" algn="l"/>
                          <a:tab pos="9372600" algn="l"/>
                          <a:tab pos="10287000" algn="l"/>
                        </a:tabLst>
                      </a:pPr>
                      <a:r>
                        <a:rPr lang="en-US" sz="1000" kern="1200" dirty="0" smtClean="0">
                          <a:latin typeface="Myriad Pro (Body)"/>
                        </a:rPr>
                        <a:t>TCS developed web-based application that unifies all the major processes of a real estate office, such as listing, escrow, advertising, and commission admin.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Residential</a:t>
                      </a:r>
                      <a:r>
                        <a:rPr lang="en-US" sz="1000" baseline="0" dirty="0" smtClean="0">
                          <a:latin typeface="Myriad Pro (Body)"/>
                        </a:rPr>
                        <a:t> Real Estate Broker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5012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One of India’s largest real estate investment companies.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Myriad Pro (Body)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Myriad Pro (Body)"/>
                        </a:rPr>
                        <a:t>SAP ERP 6.0 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CC"/>
                        </a:buClr>
                        <a:buSzPct val="45000"/>
                        <a:buFont typeface="Arial" charset="0"/>
                        <a:buNone/>
                        <a:tabLst>
                          <a:tab pos="228600" algn="l"/>
                          <a:tab pos="1143000" algn="l"/>
                          <a:tab pos="2057400" algn="l"/>
                          <a:tab pos="2971800" algn="l"/>
                          <a:tab pos="3886200" algn="l"/>
                          <a:tab pos="4800600" algn="l"/>
                          <a:tab pos="5715000" algn="l"/>
                          <a:tab pos="6629400" algn="l"/>
                          <a:tab pos="7543800" algn="l"/>
                          <a:tab pos="8458200" algn="l"/>
                          <a:tab pos="9372600" algn="l"/>
                          <a:tab pos="10287000" algn="l"/>
                        </a:tabLst>
                        <a:defRPr/>
                      </a:pPr>
                      <a:r>
                        <a:rPr lang="en-US" sz="1000" kern="1200" dirty="0" smtClean="0">
                          <a:latin typeface="Myriad Pro (Body)"/>
                        </a:rPr>
                        <a:t>TCS has been involved in Maintenance</a:t>
                      </a:r>
                      <a:r>
                        <a:rPr lang="en-US" sz="1000" kern="1200" baseline="0" dirty="0" smtClean="0">
                          <a:latin typeface="Myriad Pro (Body)"/>
                        </a:rPr>
                        <a:t> of SAP ERP, </a:t>
                      </a:r>
                      <a:r>
                        <a:rPr lang="en-US" sz="1000" kern="0" dirty="0" smtClean="0">
                          <a:latin typeface="Myriad Pro (Body)"/>
                        </a:rPr>
                        <a:t>Sales – Customer Management</a:t>
                      </a:r>
                      <a:r>
                        <a:rPr lang="en-US" sz="1000" kern="1200" baseline="0" dirty="0" smtClean="0">
                          <a:latin typeface="Myriad Pro (Body)"/>
                        </a:rPr>
                        <a:t> and </a:t>
                      </a:r>
                      <a:r>
                        <a:rPr lang="en-US" sz="1000" dirty="0" smtClean="0">
                          <a:latin typeface="Myriad Pro (Body)"/>
                        </a:rPr>
                        <a:t>Lease – Contract Management</a:t>
                      </a:r>
                      <a:endParaRPr lang="en-US" sz="1000" dirty="0" smtClean="0">
                        <a:latin typeface="Myriad Pro (Body)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CC"/>
                        </a:buClr>
                        <a:buSzPct val="45000"/>
                        <a:buFont typeface="Arial" charset="0"/>
                        <a:buNone/>
                        <a:tabLst>
                          <a:tab pos="228600" algn="l"/>
                          <a:tab pos="1143000" algn="l"/>
                          <a:tab pos="2057400" algn="l"/>
                          <a:tab pos="2971800" algn="l"/>
                          <a:tab pos="3886200" algn="l"/>
                          <a:tab pos="4800600" algn="l"/>
                          <a:tab pos="5715000" algn="l"/>
                          <a:tab pos="6629400" algn="l"/>
                          <a:tab pos="7543800" algn="l"/>
                          <a:tab pos="8458200" algn="l"/>
                          <a:tab pos="9372600" algn="l"/>
                          <a:tab pos="10287000" algn="l"/>
                        </a:tabLst>
                        <a:defRPr/>
                      </a:pPr>
                      <a:r>
                        <a:rPr lang="en-US" sz="1000" kern="1200" dirty="0" smtClean="0">
                          <a:latin typeface="Myriad Pro (Body)"/>
                        </a:rPr>
                        <a:t>Developer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Myriad Pro (Body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1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9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063" y="1981200"/>
            <a:ext cx="496093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46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241124" y="5486400"/>
            <a:ext cx="8580680" cy="722599"/>
          </a:xfrm>
          <a:prstGeom prst="cub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r>
              <a:rPr lang="en-US" sz="1600" b="1" kern="0" dirty="0">
                <a:solidFill>
                  <a:sysClr val="window" lastClr="FFFFFF"/>
                </a:solidFill>
                <a:latin typeface="Myriad Pro (Body)"/>
              </a:rPr>
              <a:t>Proven capabilities in Real Estate Business Process, IT Products and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 in </a:t>
            </a:r>
            <a:r>
              <a:rPr lang="en-US" dirty="0"/>
              <a:t>Real </a:t>
            </a:r>
            <a:r>
              <a:rPr lang="en-US" dirty="0" smtClean="0"/>
              <a:t>Estate |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Fact Sheet</a:t>
            </a:r>
          </a:p>
        </p:txBody>
      </p:sp>
      <p:sp>
        <p:nvSpPr>
          <p:cNvPr id="4" name="Cube 3"/>
          <p:cNvSpPr/>
          <p:nvPr/>
        </p:nvSpPr>
        <p:spPr>
          <a:xfrm>
            <a:off x="1028206" y="1219622"/>
            <a:ext cx="1246909" cy="4408293"/>
          </a:xfrm>
          <a:prstGeom prst="cube">
            <a:avLst/>
          </a:prstGeom>
          <a:solidFill>
            <a:srgbClr val="4BACC6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Key Facts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5" name="Cube 4"/>
          <p:cNvSpPr/>
          <p:nvPr/>
        </p:nvSpPr>
        <p:spPr>
          <a:xfrm>
            <a:off x="1977737" y="4674748"/>
            <a:ext cx="6026727" cy="973253"/>
          </a:xfrm>
          <a:prstGeom prst="cube">
            <a:avLst/>
          </a:prstGeom>
          <a:solidFill>
            <a:srgbClr val="58595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Center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of Excellence for Real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Estate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6" name="Cube 5"/>
          <p:cNvSpPr/>
          <p:nvPr/>
        </p:nvSpPr>
        <p:spPr>
          <a:xfrm>
            <a:off x="1977737" y="3988948"/>
            <a:ext cx="6026727" cy="973253"/>
          </a:xfrm>
          <a:prstGeom prst="cube">
            <a:avLst/>
          </a:prstGeom>
          <a:solidFill>
            <a:srgbClr val="ACC3E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BPO - More than 20 Languages being serviced across globe </a:t>
            </a:r>
          </a:p>
        </p:txBody>
      </p:sp>
      <p:sp>
        <p:nvSpPr>
          <p:cNvPr id="7" name="Cube 6"/>
          <p:cNvSpPr/>
          <p:nvPr/>
        </p:nvSpPr>
        <p:spPr>
          <a:xfrm>
            <a:off x="1977737" y="3303148"/>
            <a:ext cx="6026727" cy="973253"/>
          </a:xfrm>
          <a:prstGeom prst="cube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Presence across all Real Estate functions</a:t>
            </a:r>
          </a:p>
        </p:txBody>
      </p:sp>
      <p:sp>
        <p:nvSpPr>
          <p:cNvPr id="8" name="Cube 7"/>
          <p:cNvSpPr/>
          <p:nvPr/>
        </p:nvSpPr>
        <p:spPr>
          <a:xfrm>
            <a:off x="1977737" y="2617348"/>
            <a:ext cx="6026727" cy="973253"/>
          </a:xfrm>
          <a:prstGeom prst="cube">
            <a:avLst/>
          </a:prstGeom>
          <a:solidFill>
            <a:sysClr val="window" lastClr="FFFFFF">
              <a:lumMod val="50000"/>
            </a:sys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Global presence – 15  Global delivery locations</a:t>
            </a:r>
          </a:p>
        </p:txBody>
      </p:sp>
      <p:sp>
        <p:nvSpPr>
          <p:cNvPr id="9" name="Cube 8"/>
          <p:cNvSpPr/>
          <p:nvPr/>
        </p:nvSpPr>
        <p:spPr>
          <a:xfrm>
            <a:off x="1977737" y="1931548"/>
            <a:ext cx="6026727" cy="973253"/>
          </a:xfrm>
          <a:prstGeom prst="cube">
            <a:avLst/>
          </a:prstGeom>
          <a:solidFill>
            <a:srgbClr val="8064A2">
              <a:lumMod val="75000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14 Real Estate clients with many in top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Fortune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500</a:t>
            </a:r>
          </a:p>
        </p:txBody>
      </p:sp>
      <p:sp>
        <p:nvSpPr>
          <p:cNvPr id="10" name="Cube 9"/>
          <p:cNvSpPr/>
          <p:nvPr/>
        </p:nvSpPr>
        <p:spPr>
          <a:xfrm>
            <a:off x="1977737" y="1245748"/>
            <a:ext cx="6026727" cy="973253"/>
          </a:xfrm>
          <a:prstGeom prst="cube">
            <a:avLst/>
          </a:prstGeom>
          <a:solidFill>
            <a:srgbClr val="4BACC6">
              <a:lumMod val="75000"/>
            </a:srgb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Myriad Pro (Body)"/>
              </a:rPr>
              <a:t>4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50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+ Highly qualified Real Estate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professionals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289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 Real Estate Services |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Overview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6096000" y="4415788"/>
            <a:ext cx="2971800" cy="2428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End to end 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IT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systems 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enhancements and  support for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one of the largest US based Real Estate investors with operations in North America, Europe, 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Asia &amp; Australia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Global PeopleSoft HCM implementation and maintenance  for commercial real estate services firm with operations in 60 countries with over 15,000 employees</a:t>
            </a:r>
          </a:p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Property accounting &amp; lease admin services for a large APAC based developer, fund manager and property manager of commercial real estate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45720" y="2967988"/>
            <a:ext cx="2926080" cy="48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Active Clients across Real Estate IT and BPO Services delivering services on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5720" y="4141453"/>
            <a:ext cx="2926080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Tahoma" pitchFamily="34" charset="0"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Delivery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6096000" y="3453513"/>
            <a:ext cx="2926080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Tahoma" pitchFamily="34" charset="0"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Engagement Snapshots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6096000" y="986788"/>
            <a:ext cx="2926080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Tahoma" pitchFamily="34" charset="0"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Alliances</a:t>
            </a: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3070860" y="986788"/>
            <a:ext cx="2926080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Tahoma" pitchFamily="34" charset="0"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People</a:t>
            </a:r>
          </a:p>
          <a:p>
            <a:pPr marL="342900" marR="0" lvl="0" indent="-34290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Tahoma" pitchFamily="34" charset="0"/>
              <a:buNone/>
              <a:tabLst/>
              <a:defRPr/>
            </a:pP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3070860" y="4530477"/>
            <a:ext cx="2926080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Tahoma" pitchFamily="34" charset="0"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Services Offered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070860" y="1972026"/>
            <a:ext cx="2926080" cy="871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450+ 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highly  experienced consultants  providing services to the Real Estate Industry</a:t>
            </a:r>
          </a:p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Dedicated Center  of Excellence for Real Estate &amp; Relocation Services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3070860" y="5406388"/>
            <a:ext cx="2926080" cy="12603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IT Systems Development, Implementation, Maintenance &amp; Support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New technologies – Mobility, Connected Marketing, Big Data, Cloud 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Computing</a:t>
            </a:r>
          </a:p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Business Process Outsourcing</a:t>
            </a:r>
          </a:p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Consulting &amp; Strategy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45720" y="5052885"/>
            <a:ext cx="2926080" cy="1455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Global program &amp; delivery management</a:t>
            </a:r>
          </a:p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Localized solutions with multi-language functional capabilities </a:t>
            </a:r>
          </a:p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Domain coverage with strong focus on Real Estate</a:t>
            </a:r>
          </a:p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Global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Network Delivery Model™ 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with 15 delivery centers across the globe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6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93368"/>
              </p:ext>
            </p:extLst>
          </p:nvPr>
        </p:nvGraphicFramePr>
        <p:xfrm>
          <a:off x="3070860" y="1316327"/>
          <a:ext cx="292608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" r:id="rId3" imgW="2742857" imgH="1209524" progId="PBrush">
                  <p:embed/>
                </p:oleObj>
              </mc:Choice>
              <mc:Fallback>
                <p:oleObj r:id="rId3" imgW="2742857" imgH="1209524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860" y="1316327"/>
                        <a:ext cx="2926080" cy="594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917523"/>
              </p:ext>
            </p:extLst>
          </p:nvPr>
        </p:nvGraphicFramePr>
        <p:xfrm>
          <a:off x="45720" y="4433455"/>
          <a:ext cx="292608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Bitmap Image" r:id="rId5" imgW="2809524" imgH="1848108" progId="PBrush">
                  <p:embed/>
                </p:oleObj>
              </mc:Choice>
              <mc:Fallback>
                <p:oleObj name="Bitmap Image" r:id="rId5" imgW="2809524" imgH="184810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" y="4433455"/>
                        <a:ext cx="2926080" cy="59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FE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523360"/>
              </p:ext>
            </p:extLst>
          </p:nvPr>
        </p:nvGraphicFramePr>
        <p:xfrm>
          <a:off x="6096000" y="3797076"/>
          <a:ext cx="292608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Bitmap Image" r:id="rId7" imgW="4095238" imgH="771429" progId="PBrush">
                  <p:embed/>
                </p:oleObj>
              </mc:Choice>
              <mc:Fallback>
                <p:oleObj name="Bitmap Image" r:id="rId7" imgW="4095238" imgH="77142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97076"/>
                        <a:ext cx="2926080" cy="59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FE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19"/>
          <p:cNvSpPr>
            <a:spLocks noChangeArrowheads="1"/>
          </p:cNvSpPr>
          <p:nvPr/>
        </p:nvSpPr>
        <p:spPr bwMode="auto">
          <a:xfrm>
            <a:off x="3236913" y="3218813"/>
            <a:ext cx="1517650" cy="3385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1" name="Picture 20" descr="Alliances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0" y="1341569"/>
            <a:ext cx="2926080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6096000" y="1932570"/>
            <a:ext cx="2926080" cy="16382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Diamond Partner and Global Systems Integration Partner of Oracle</a:t>
            </a:r>
          </a:p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Premium Partner of Choice 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IBM Tivoli Products </a:t>
            </a:r>
          </a:p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Alliance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with niche partner for customized domain expertise and 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strategy for access to RE thought leadership</a:t>
            </a:r>
          </a:p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endParaRPr kumimoji="0" lang="en-US" altLang="ja-JP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3" name="Text Box 25"/>
          <p:cNvSpPr txBox="1">
            <a:spLocks noChangeArrowheads="1"/>
          </p:cNvSpPr>
          <p:nvPr/>
        </p:nvSpPr>
        <p:spPr bwMode="auto">
          <a:xfrm>
            <a:off x="3070860" y="3142508"/>
            <a:ext cx="2926080" cy="1371600"/>
          </a:xfrm>
          <a:prstGeom prst="rect">
            <a:avLst/>
          </a:prstGeom>
          <a:gradFill rotWithShape="1">
            <a:gsLst>
              <a:gs pos="0">
                <a:srgbClr val="A3C4FF">
                  <a:alpha val="85999"/>
                </a:srgbClr>
              </a:gs>
              <a:gs pos="100000">
                <a:srgbClr val="E5EE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rgbClr val="A3C4FF"/>
            </a:extrusionClr>
          </a:sp3d>
        </p:spPr>
        <p:txBody>
          <a:bodyPr lIns="91430" tIns="45714" rIns="91430" bIns="45714" anchor="ctr">
            <a:flatTx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Vision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“To be recognized as the world’s leading business solution provider and the partner of choice to our worldwide clients for their Real Estate Needs”</a:t>
            </a:r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45720" y="1836758"/>
            <a:ext cx="2926080" cy="10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Presence across Developers, Owner Managers, Investors, Property Managers 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Residential, Relocation Services &amp;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Tenants </a:t>
            </a:r>
          </a:p>
          <a:p>
            <a:pPr marL="117475" marR="0" lvl="0" indent="-117475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Client presence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geographically across US, UK, APAC and Continental Europe</a:t>
            </a:r>
          </a:p>
        </p:txBody>
      </p:sp>
      <p:sp>
        <p:nvSpPr>
          <p:cNvPr id="75" name="Text Box 2"/>
          <p:cNvSpPr txBox="1">
            <a:spLocks noChangeArrowheads="1"/>
          </p:cNvSpPr>
          <p:nvPr/>
        </p:nvSpPr>
        <p:spPr bwMode="auto">
          <a:xfrm>
            <a:off x="45720" y="3352800"/>
            <a:ext cx="2926080" cy="67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3">
            <a:spAutoFit/>
          </a:bodyPr>
          <a:lstStyle/>
          <a:p>
            <a:pPr marL="174625" marR="0" lvl="1" indent="-106363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Tx/>
              <a:buChar char="o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CTI</a:t>
            </a:r>
          </a:p>
          <a:p>
            <a:pPr marL="174625" marR="0" lvl="1" indent="-106363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Tx/>
              <a:buChar char="o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Yardi</a:t>
            </a:r>
          </a:p>
          <a:p>
            <a:pPr marL="174625" marR="0" lvl="1" indent="-106363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Tx/>
              <a:buChar char="o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MRI</a:t>
            </a:r>
          </a:p>
          <a:p>
            <a:pPr marL="174625" marR="0" lvl="1" indent="-106363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Tx/>
              <a:buChar char="o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JD Edwards</a:t>
            </a:r>
          </a:p>
          <a:p>
            <a:pPr marL="174625" marR="0" lvl="1" indent="-106363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Tx/>
              <a:buChar char="o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Argus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4625" marR="0" lvl="1" indent="-106363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Tx/>
              <a:buChar char="o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SkiRE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4625" marR="0" lvl="1" indent="-106363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Tx/>
              <a:buChar char="o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AMT </a:t>
            </a: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Direct</a:t>
            </a:r>
          </a:p>
          <a:p>
            <a:pPr marL="174625" marR="0" lvl="1" indent="-106363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Tx/>
              <a:buChar char="o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Tririga</a:t>
            </a:r>
            <a:endParaRPr kumimoji="0" lang="en-US" altLang="ja-JP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174625" marR="0" lvl="1" indent="-106363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ct val="90000"/>
              <a:buFontTx/>
              <a:buChar char="o"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Maximo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6" name="Picture 7" descr="C:\Users\329513\Desktop\images.jpg"/>
          <p:cNvPicPr>
            <a:picLocks noChangeArrowheads="1"/>
          </p:cNvPicPr>
          <p:nvPr/>
        </p:nvPicPr>
        <p:blipFill>
          <a:blip r:embed="rId10" cstate="print"/>
          <a:srcRect t="15802"/>
          <a:stretch>
            <a:fillRect/>
          </a:stretch>
        </p:blipFill>
        <p:spPr bwMode="auto">
          <a:xfrm>
            <a:off x="45720" y="1301158"/>
            <a:ext cx="2926080" cy="594360"/>
          </a:xfrm>
          <a:prstGeom prst="rect">
            <a:avLst/>
          </a:prstGeom>
          <a:noFill/>
        </p:spPr>
      </p:pic>
      <p:sp>
        <p:nvSpPr>
          <p:cNvPr id="77" name="Rectangle 7"/>
          <p:cNvSpPr>
            <a:spLocks noChangeArrowheads="1"/>
          </p:cNvSpPr>
          <p:nvPr/>
        </p:nvSpPr>
        <p:spPr bwMode="auto">
          <a:xfrm>
            <a:off x="45720" y="986788"/>
            <a:ext cx="2926080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Tahoma" pitchFamily="34" charset="0"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</a:rPr>
              <a:t>Experience</a:t>
            </a:r>
          </a:p>
        </p:txBody>
      </p:sp>
      <p:pic>
        <p:nvPicPr>
          <p:cNvPr id="78" name="Picture 8" descr="C:\Users\329513\Desktop\services_offered_1_18414645.jpg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70860" y="4866886"/>
            <a:ext cx="2926080" cy="594360"/>
          </a:xfrm>
          <a:prstGeom prst="rect">
            <a:avLst/>
          </a:prstGeom>
          <a:noFill/>
        </p:spPr>
      </p:pic>
      <p:cxnSp>
        <p:nvCxnSpPr>
          <p:cNvPr id="79" name="Straight Connector 78"/>
          <p:cNvCxnSpPr/>
          <p:nvPr/>
        </p:nvCxnSpPr>
        <p:spPr>
          <a:xfrm rot="5400000" flipH="1" flipV="1">
            <a:off x="155244" y="3920488"/>
            <a:ext cx="57150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" name="Straight Connector 79"/>
          <p:cNvCxnSpPr/>
          <p:nvPr/>
        </p:nvCxnSpPr>
        <p:spPr>
          <a:xfrm rot="5400000" flipH="1" flipV="1">
            <a:off x="3203243" y="3920488"/>
            <a:ext cx="57150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>
            <a:off x="13648" y="4208796"/>
            <a:ext cx="29718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Straight Connector 81"/>
          <p:cNvCxnSpPr/>
          <p:nvPr/>
        </p:nvCxnSpPr>
        <p:spPr>
          <a:xfrm>
            <a:off x="6096000" y="3501388"/>
            <a:ext cx="29718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3260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 Real Estate |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Capabilities</a:t>
            </a:r>
          </a:p>
        </p:txBody>
      </p:sp>
      <p:grpSp>
        <p:nvGrpSpPr>
          <p:cNvPr id="4" name="Group 3"/>
          <p:cNvGrpSpPr/>
          <p:nvPr/>
        </p:nvGrpSpPr>
        <p:grpSpPr bwMode="gray">
          <a:xfrm>
            <a:off x="303213" y="1158875"/>
            <a:ext cx="2816694" cy="1603375"/>
            <a:chOff x="875488" y="1242041"/>
            <a:chExt cx="7868461" cy="1603375"/>
          </a:xfrm>
        </p:grpSpPr>
        <p:sp>
          <p:nvSpPr>
            <p:cNvPr id="5" name="Rectangle 4"/>
            <p:cNvSpPr/>
            <p:nvPr/>
          </p:nvSpPr>
          <p:spPr bwMode="gray">
            <a:xfrm>
              <a:off x="875488" y="1371600"/>
              <a:ext cx="7868461" cy="1473816"/>
            </a:xfrm>
            <a:prstGeom prst="rect">
              <a:avLst/>
            </a:prstGeom>
            <a:solidFill>
              <a:srgbClr val="CEDBF0"/>
            </a:solidFill>
            <a:ln w="127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tIns="274320" rtlCol="0" anchor="t"/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4E84C4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 (Body)"/>
                </a:rPr>
                <a:t>Brokerage Management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4E84C4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 (Body)"/>
                </a:rPr>
                <a:t>Property Listing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4E84C4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 (Body)"/>
                </a:rPr>
                <a:t>Property Sales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4E84C4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 (Body)"/>
                </a:rPr>
                <a:t>Contact Management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4E84C4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 (Body)"/>
                </a:rPr>
                <a:t>Brokerage Fees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4E84C4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 (Body)"/>
                </a:rPr>
                <a:t>Lead &amp; Open House Management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 (Body)"/>
              </a:endParaRPr>
            </a:p>
          </p:txBody>
        </p:sp>
        <p:grpSp>
          <p:nvGrpSpPr>
            <p:cNvPr id="6" name="Group 11"/>
            <p:cNvGrpSpPr/>
            <p:nvPr/>
          </p:nvGrpSpPr>
          <p:grpSpPr bwMode="gray">
            <a:xfrm>
              <a:off x="1298493" y="1242041"/>
              <a:ext cx="7022452" cy="358159"/>
              <a:chOff x="803926" y="1242041"/>
              <a:chExt cx="7463774" cy="358159"/>
            </a:xfrm>
          </p:grpSpPr>
          <p:sp>
            <p:nvSpPr>
              <p:cNvPr id="7" name="Rounded Rectangle 6"/>
              <p:cNvSpPr/>
              <p:nvPr/>
            </p:nvSpPr>
            <p:spPr bwMode="gray">
              <a:xfrm>
                <a:off x="803926" y="1263650"/>
                <a:ext cx="7463774" cy="336550"/>
              </a:xfrm>
              <a:prstGeom prst="roundRect">
                <a:avLst>
                  <a:gd name="adj" fmla="val 34151"/>
                </a:avLst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Rounded Rectangle 3"/>
              <p:cNvSpPr/>
              <p:nvPr/>
            </p:nvSpPr>
            <p:spPr bwMode="gray">
              <a:xfrm>
                <a:off x="954673" y="1242041"/>
                <a:ext cx="7162280" cy="301010"/>
              </a:xfrm>
              <a:prstGeom prst="roundRect">
                <a:avLst>
                  <a:gd name="adj" fmla="val 31887"/>
                </a:avLst>
              </a:prstGeom>
              <a:gradFill flip="none" rotWithShape="1">
                <a:gsLst>
                  <a:gs pos="0">
                    <a:srgbClr val="6D97D8">
                      <a:shade val="30000"/>
                      <a:satMod val="115000"/>
                    </a:srgbClr>
                  </a:gs>
                  <a:gs pos="50000">
                    <a:srgbClr val="6D97D8">
                      <a:shade val="67500"/>
                      <a:satMod val="115000"/>
                    </a:srgbClr>
                  </a:gs>
                  <a:gs pos="100000">
                    <a:srgbClr val="6D97D8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Myriad Pro (Body)"/>
                  </a:rPr>
                  <a:t>Brokerage Management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 bwMode="gray">
          <a:xfrm>
            <a:off x="3239060" y="1158875"/>
            <a:ext cx="2816694" cy="1603375"/>
            <a:chOff x="875488" y="1242041"/>
            <a:chExt cx="7868461" cy="1603375"/>
          </a:xfrm>
        </p:grpSpPr>
        <p:sp>
          <p:nvSpPr>
            <p:cNvPr id="10" name="Rectangle 9"/>
            <p:cNvSpPr/>
            <p:nvPr/>
          </p:nvSpPr>
          <p:spPr bwMode="gray">
            <a:xfrm>
              <a:off x="875488" y="1371600"/>
              <a:ext cx="7868461" cy="1473816"/>
            </a:xfrm>
            <a:prstGeom prst="rect">
              <a:avLst/>
            </a:prstGeom>
            <a:solidFill>
              <a:srgbClr val="CEDBF0"/>
            </a:solidFill>
            <a:ln w="127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tIns="274320" rtlCol="0" anchor="t"/>
            <a:lstStyle/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Property Management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Lease Administration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Tenant Administration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Cash Management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Lease Accounting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CAM Reconciliation/Audit</a:t>
              </a:r>
            </a:p>
          </p:txBody>
        </p:sp>
        <p:grpSp>
          <p:nvGrpSpPr>
            <p:cNvPr id="11" name="Group 10"/>
            <p:cNvGrpSpPr/>
            <p:nvPr/>
          </p:nvGrpSpPr>
          <p:grpSpPr bwMode="gray">
            <a:xfrm>
              <a:off x="1298493" y="1242041"/>
              <a:ext cx="7022452" cy="358159"/>
              <a:chOff x="803926" y="1242041"/>
              <a:chExt cx="7463774" cy="358159"/>
            </a:xfrm>
          </p:grpSpPr>
          <p:sp>
            <p:nvSpPr>
              <p:cNvPr id="12" name="Rounded Rectangle 11"/>
              <p:cNvSpPr/>
              <p:nvPr/>
            </p:nvSpPr>
            <p:spPr bwMode="gray">
              <a:xfrm>
                <a:off x="803926" y="1263650"/>
                <a:ext cx="7463774" cy="336550"/>
              </a:xfrm>
              <a:prstGeom prst="roundRect">
                <a:avLst>
                  <a:gd name="adj" fmla="val 34151"/>
                </a:avLst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Rounded Rectangle 3"/>
              <p:cNvSpPr/>
              <p:nvPr/>
            </p:nvSpPr>
            <p:spPr bwMode="gray">
              <a:xfrm>
                <a:off x="954673" y="1242041"/>
                <a:ext cx="7162280" cy="301010"/>
              </a:xfrm>
              <a:prstGeom prst="roundRect">
                <a:avLst>
                  <a:gd name="adj" fmla="val 31887"/>
                </a:avLst>
              </a:prstGeom>
              <a:gradFill flip="none" rotWithShape="1">
                <a:gsLst>
                  <a:gs pos="0">
                    <a:srgbClr val="6D97D8">
                      <a:shade val="30000"/>
                      <a:satMod val="115000"/>
                    </a:srgbClr>
                  </a:gs>
                  <a:gs pos="50000">
                    <a:srgbClr val="6D97D8">
                      <a:shade val="67500"/>
                      <a:satMod val="115000"/>
                    </a:srgbClr>
                  </a:gs>
                  <a:gs pos="100000">
                    <a:srgbClr val="6D97D8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100" b="1" kern="0" dirty="0">
                    <a:solidFill>
                      <a:sysClr val="window" lastClr="FFFFFF"/>
                    </a:solidFill>
                    <a:latin typeface="Myriad Pro (Body)"/>
                  </a:rPr>
                  <a:t>Property Management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 bwMode="gray">
          <a:xfrm>
            <a:off x="6174906" y="1158875"/>
            <a:ext cx="2816694" cy="1603375"/>
            <a:chOff x="875488" y="1242041"/>
            <a:chExt cx="7868461" cy="1603375"/>
          </a:xfrm>
        </p:grpSpPr>
        <p:sp>
          <p:nvSpPr>
            <p:cNvPr id="15" name="Rectangle 14"/>
            <p:cNvSpPr/>
            <p:nvPr/>
          </p:nvSpPr>
          <p:spPr bwMode="gray">
            <a:xfrm>
              <a:off x="875488" y="1371600"/>
              <a:ext cx="7868461" cy="1473816"/>
            </a:xfrm>
            <a:prstGeom prst="rect">
              <a:avLst/>
            </a:prstGeom>
            <a:solidFill>
              <a:srgbClr val="CEDBF0"/>
            </a:solidFill>
            <a:ln w="127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tIns="274320" rtlCol="0" anchor="t"/>
            <a:lstStyle/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Asset Business Plans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Hold/Sell Analysis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Returns Analysis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Returns/Sensitivity Analysis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Development Modeling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Disposition Analysis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Offering Memorandum</a:t>
              </a:r>
            </a:p>
          </p:txBody>
        </p:sp>
        <p:grpSp>
          <p:nvGrpSpPr>
            <p:cNvPr id="16" name="Group 11"/>
            <p:cNvGrpSpPr/>
            <p:nvPr/>
          </p:nvGrpSpPr>
          <p:grpSpPr bwMode="gray">
            <a:xfrm>
              <a:off x="1298493" y="1242041"/>
              <a:ext cx="7022452" cy="358159"/>
              <a:chOff x="803926" y="1242041"/>
              <a:chExt cx="7463774" cy="358159"/>
            </a:xfrm>
          </p:grpSpPr>
          <p:sp>
            <p:nvSpPr>
              <p:cNvPr id="17" name="Rounded Rectangle 16"/>
              <p:cNvSpPr/>
              <p:nvPr/>
            </p:nvSpPr>
            <p:spPr bwMode="gray">
              <a:xfrm>
                <a:off x="803926" y="1263650"/>
                <a:ext cx="7463774" cy="336550"/>
              </a:xfrm>
              <a:prstGeom prst="roundRect">
                <a:avLst>
                  <a:gd name="adj" fmla="val 34151"/>
                </a:avLst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3"/>
              <p:cNvSpPr/>
              <p:nvPr/>
            </p:nvSpPr>
            <p:spPr bwMode="gray">
              <a:xfrm>
                <a:off x="954673" y="1242041"/>
                <a:ext cx="7162280" cy="301010"/>
              </a:xfrm>
              <a:prstGeom prst="roundRect">
                <a:avLst>
                  <a:gd name="adj" fmla="val 31887"/>
                </a:avLst>
              </a:prstGeom>
              <a:gradFill flip="none" rotWithShape="1">
                <a:gsLst>
                  <a:gs pos="0">
                    <a:srgbClr val="6D97D8">
                      <a:shade val="30000"/>
                      <a:satMod val="115000"/>
                    </a:srgbClr>
                  </a:gs>
                  <a:gs pos="50000">
                    <a:srgbClr val="6D97D8">
                      <a:shade val="67500"/>
                      <a:satMod val="115000"/>
                    </a:srgbClr>
                  </a:gs>
                  <a:gs pos="100000">
                    <a:srgbClr val="6D97D8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100" b="1" kern="0" dirty="0">
                    <a:solidFill>
                      <a:sysClr val="window" lastClr="FFFFFF"/>
                    </a:solidFill>
                    <a:latin typeface="Myriad Pro (Body)"/>
                  </a:rPr>
                  <a:t>Asset Management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303213" y="2892425"/>
            <a:ext cx="2816694" cy="1603375"/>
            <a:chOff x="875488" y="1242041"/>
            <a:chExt cx="7868461" cy="1603375"/>
          </a:xfrm>
        </p:grpSpPr>
        <p:sp>
          <p:nvSpPr>
            <p:cNvPr id="20" name="Rectangle 19"/>
            <p:cNvSpPr/>
            <p:nvPr/>
          </p:nvSpPr>
          <p:spPr bwMode="gray">
            <a:xfrm>
              <a:off x="875488" y="1371600"/>
              <a:ext cx="7868461" cy="1473816"/>
            </a:xfrm>
            <a:prstGeom prst="rect">
              <a:avLst/>
            </a:prstGeom>
            <a:solidFill>
              <a:srgbClr val="CEDBF0"/>
            </a:solidFill>
            <a:ln w="127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tIns="274320" rtlCol="0" anchor="t"/>
            <a:lstStyle/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Advisory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Strategic Planning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Valuations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Market Research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Appraisal Reviews</a:t>
              </a:r>
            </a:p>
          </p:txBody>
        </p:sp>
        <p:grpSp>
          <p:nvGrpSpPr>
            <p:cNvPr id="21" name="Group 11"/>
            <p:cNvGrpSpPr/>
            <p:nvPr/>
          </p:nvGrpSpPr>
          <p:grpSpPr bwMode="gray">
            <a:xfrm>
              <a:off x="1298493" y="1242041"/>
              <a:ext cx="7022452" cy="358159"/>
              <a:chOff x="803926" y="1242041"/>
              <a:chExt cx="7463774" cy="358159"/>
            </a:xfrm>
          </p:grpSpPr>
          <p:sp>
            <p:nvSpPr>
              <p:cNvPr id="22" name="Rounded Rectangle 21"/>
              <p:cNvSpPr/>
              <p:nvPr/>
            </p:nvSpPr>
            <p:spPr bwMode="gray">
              <a:xfrm>
                <a:off x="803926" y="1263650"/>
                <a:ext cx="7463774" cy="336550"/>
              </a:xfrm>
              <a:prstGeom prst="roundRect">
                <a:avLst>
                  <a:gd name="adj" fmla="val 34151"/>
                </a:avLst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Rounded Rectangle 3"/>
              <p:cNvSpPr/>
              <p:nvPr/>
            </p:nvSpPr>
            <p:spPr bwMode="gray">
              <a:xfrm>
                <a:off x="954673" y="1242041"/>
                <a:ext cx="7162280" cy="301010"/>
              </a:xfrm>
              <a:prstGeom prst="roundRect">
                <a:avLst>
                  <a:gd name="adj" fmla="val 31887"/>
                </a:avLst>
              </a:prstGeom>
              <a:gradFill flip="none" rotWithShape="1">
                <a:gsLst>
                  <a:gs pos="0">
                    <a:srgbClr val="6D97D8">
                      <a:shade val="30000"/>
                      <a:satMod val="115000"/>
                    </a:srgbClr>
                  </a:gs>
                  <a:gs pos="50000">
                    <a:srgbClr val="6D97D8">
                      <a:shade val="67500"/>
                      <a:satMod val="115000"/>
                    </a:srgbClr>
                  </a:gs>
                  <a:gs pos="100000">
                    <a:srgbClr val="6D97D8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100" b="1" kern="0" dirty="0">
                    <a:solidFill>
                      <a:sysClr val="window" lastClr="FFFFFF"/>
                    </a:solidFill>
                    <a:latin typeface="Myriad Pro (Body)"/>
                  </a:rPr>
                  <a:t>Valuation and Advisory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 bwMode="gray">
          <a:xfrm>
            <a:off x="3239060" y="2892425"/>
            <a:ext cx="2816694" cy="1603375"/>
            <a:chOff x="875488" y="1242041"/>
            <a:chExt cx="7868461" cy="1603375"/>
          </a:xfrm>
        </p:grpSpPr>
        <p:sp>
          <p:nvSpPr>
            <p:cNvPr id="25" name="Rectangle 24"/>
            <p:cNvSpPr/>
            <p:nvPr/>
          </p:nvSpPr>
          <p:spPr bwMode="gray">
            <a:xfrm>
              <a:off x="875488" y="1371600"/>
              <a:ext cx="7868461" cy="1473816"/>
            </a:xfrm>
            <a:prstGeom prst="rect">
              <a:avLst/>
            </a:prstGeom>
            <a:solidFill>
              <a:srgbClr val="CEDBF0"/>
            </a:solidFill>
            <a:ln w="127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tIns="274320" rtlCol="0" anchor="t"/>
            <a:lstStyle/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Initiation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Transportation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Home Sale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Visa &amp; Immigration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Cost Management</a:t>
              </a:r>
            </a:p>
          </p:txBody>
        </p:sp>
        <p:grpSp>
          <p:nvGrpSpPr>
            <p:cNvPr id="26" name="Group 11"/>
            <p:cNvGrpSpPr/>
            <p:nvPr/>
          </p:nvGrpSpPr>
          <p:grpSpPr bwMode="gray">
            <a:xfrm>
              <a:off x="1298493" y="1242041"/>
              <a:ext cx="7022452" cy="358159"/>
              <a:chOff x="803926" y="1242041"/>
              <a:chExt cx="7463774" cy="358159"/>
            </a:xfrm>
          </p:grpSpPr>
          <p:sp>
            <p:nvSpPr>
              <p:cNvPr id="27" name="Rounded Rectangle 26"/>
              <p:cNvSpPr/>
              <p:nvPr/>
            </p:nvSpPr>
            <p:spPr bwMode="gray">
              <a:xfrm>
                <a:off x="803926" y="1263650"/>
                <a:ext cx="7463774" cy="336550"/>
              </a:xfrm>
              <a:prstGeom prst="roundRect">
                <a:avLst>
                  <a:gd name="adj" fmla="val 34151"/>
                </a:avLst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ounded Rectangle 3"/>
              <p:cNvSpPr/>
              <p:nvPr/>
            </p:nvSpPr>
            <p:spPr bwMode="gray">
              <a:xfrm>
                <a:off x="954673" y="1242041"/>
                <a:ext cx="7162280" cy="301010"/>
              </a:xfrm>
              <a:prstGeom prst="roundRect">
                <a:avLst>
                  <a:gd name="adj" fmla="val 31887"/>
                </a:avLst>
              </a:prstGeom>
              <a:gradFill flip="none" rotWithShape="1">
                <a:gsLst>
                  <a:gs pos="0">
                    <a:srgbClr val="6D97D8">
                      <a:shade val="30000"/>
                      <a:satMod val="115000"/>
                    </a:srgbClr>
                  </a:gs>
                  <a:gs pos="50000">
                    <a:srgbClr val="6D97D8">
                      <a:shade val="67500"/>
                      <a:satMod val="115000"/>
                    </a:srgbClr>
                  </a:gs>
                  <a:gs pos="100000">
                    <a:srgbClr val="6D97D8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100" b="1" kern="0" dirty="0">
                    <a:solidFill>
                      <a:sysClr val="window" lastClr="FFFFFF"/>
                    </a:solidFill>
                    <a:latin typeface="Myriad Pro (Body)"/>
                  </a:rPr>
                  <a:t>Relocation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 bwMode="gray">
          <a:xfrm>
            <a:off x="303213" y="4645025"/>
            <a:ext cx="2816694" cy="1603375"/>
            <a:chOff x="875488" y="1242041"/>
            <a:chExt cx="7868461" cy="1603375"/>
          </a:xfrm>
        </p:grpSpPr>
        <p:sp>
          <p:nvSpPr>
            <p:cNvPr id="30" name="Rectangle 29"/>
            <p:cNvSpPr/>
            <p:nvPr/>
          </p:nvSpPr>
          <p:spPr bwMode="gray">
            <a:xfrm>
              <a:off x="875488" y="1371600"/>
              <a:ext cx="7868461" cy="1473816"/>
            </a:xfrm>
            <a:prstGeom prst="rect">
              <a:avLst/>
            </a:prstGeom>
            <a:solidFill>
              <a:srgbClr val="CEDBF0"/>
            </a:solidFill>
            <a:ln w="127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tIns="274320" rtlCol="0" anchor="t"/>
            <a:lstStyle/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Facility Management Helpdesk (Tenant Helpdesk)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Preventive Maintenance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Vendor Management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Contract Management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Tenant Satisfaction Survey</a:t>
              </a:r>
            </a:p>
          </p:txBody>
        </p:sp>
        <p:grpSp>
          <p:nvGrpSpPr>
            <p:cNvPr id="31" name="Group 11"/>
            <p:cNvGrpSpPr/>
            <p:nvPr/>
          </p:nvGrpSpPr>
          <p:grpSpPr bwMode="gray">
            <a:xfrm>
              <a:off x="1298493" y="1242041"/>
              <a:ext cx="7022452" cy="358159"/>
              <a:chOff x="803926" y="1242041"/>
              <a:chExt cx="7463774" cy="358159"/>
            </a:xfrm>
          </p:grpSpPr>
          <p:sp>
            <p:nvSpPr>
              <p:cNvPr id="32" name="Rounded Rectangle 31"/>
              <p:cNvSpPr/>
              <p:nvPr/>
            </p:nvSpPr>
            <p:spPr bwMode="gray">
              <a:xfrm>
                <a:off x="803926" y="1263650"/>
                <a:ext cx="7463774" cy="336550"/>
              </a:xfrm>
              <a:prstGeom prst="roundRect">
                <a:avLst>
                  <a:gd name="adj" fmla="val 34151"/>
                </a:avLst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ounded Rectangle 3"/>
              <p:cNvSpPr/>
              <p:nvPr/>
            </p:nvSpPr>
            <p:spPr bwMode="gray">
              <a:xfrm>
                <a:off x="954673" y="1242041"/>
                <a:ext cx="7162280" cy="301010"/>
              </a:xfrm>
              <a:prstGeom prst="roundRect">
                <a:avLst>
                  <a:gd name="adj" fmla="val 31887"/>
                </a:avLst>
              </a:prstGeom>
              <a:gradFill flip="none" rotWithShape="1">
                <a:gsLst>
                  <a:gs pos="0">
                    <a:srgbClr val="6D97D8">
                      <a:shade val="30000"/>
                      <a:satMod val="115000"/>
                    </a:srgbClr>
                  </a:gs>
                  <a:gs pos="50000">
                    <a:srgbClr val="6D97D8">
                      <a:shade val="67500"/>
                      <a:satMod val="115000"/>
                    </a:srgbClr>
                  </a:gs>
                  <a:gs pos="100000">
                    <a:srgbClr val="6D97D8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100" b="1" kern="0" dirty="0">
                    <a:solidFill>
                      <a:sysClr val="window" lastClr="FFFFFF"/>
                    </a:solidFill>
                    <a:latin typeface="Myriad Pro (Body)"/>
                  </a:rPr>
                  <a:t>Facility Management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 bwMode="gray">
          <a:xfrm>
            <a:off x="3239060" y="4645025"/>
            <a:ext cx="2816694" cy="1603375"/>
            <a:chOff x="875488" y="1242041"/>
            <a:chExt cx="7868461" cy="1603375"/>
          </a:xfrm>
        </p:grpSpPr>
        <p:sp>
          <p:nvSpPr>
            <p:cNvPr id="35" name="Rectangle 34"/>
            <p:cNvSpPr/>
            <p:nvPr/>
          </p:nvSpPr>
          <p:spPr bwMode="gray">
            <a:xfrm>
              <a:off x="875488" y="1371600"/>
              <a:ext cx="7868461" cy="1473816"/>
            </a:xfrm>
            <a:prstGeom prst="rect">
              <a:avLst/>
            </a:prstGeom>
            <a:solidFill>
              <a:srgbClr val="CEDBF0"/>
            </a:solidFill>
            <a:ln w="127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tIns="274320" rtlCol="0" anchor="t"/>
            <a:lstStyle/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Site Management.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Labor Management.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Equipment Management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Quality Management</a:t>
              </a:r>
            </a:p>
            <a:p>
              <a:pPr marL="171450" indent="-171450">
                <a:spcBef>
                  <a:spcPts val="100"/>
                </a:spcBef>
                <a:buClr>
                  <a:srgbClr val="4E84C4"/>
                </a:buClr>
                <a:buFont typeface="Wingdings" pitchFamily="2" charset="2"/>
                <a:buChar char="§"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Myriad Pro (Body)"/>
                </a:rPr>
                <a:t>Civil/Structural/Architectural design</a:t>
              </a:r>
            </a:p>
          </p:txBody>
        </p:sp>
        <p:grpSp>
          <p:nvGrpSpPr>
            <p:cNvPr id="36" name="Group 11"/>
            <p:cNvGrpSpPr/>
            <p:nvPr/>
          </p:nvGrpSpPr>
          <p:grpSpPr bwMode="gray">
            <a:xfrm>
              <a:off x="1298493" y="1242041"/>
              <a:ext cx="7022452" cy="358159"/>
              <a:chOff x="803926" y="1242041"/>
              <a:chExt cx="7463774" cy="358159"/>
            </a:xfrm>
          </p:grpSpPr>
          <p:sp>
            <p:nvSpPr>
              <p:cNvPr id="37" name="Rounded Rectangle 36"/>
              <p:cNvSpPr/>
              <p:nvPr/>
            </p:nvSpPr>
            <p:spPr bwMode="gray">
              <a:xfrm>
                <a:off x="803926" y="1263650"/>
                <a:ext cx="7463774" cy="336550"/>
              </a:xfrm>
              <a:prstGeom prst="roundRect">
                <a:avLst>
                  <a:gd name="adj" fmla="val 34151"/>
                </a:avLst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Rounded Rectangle 3"/>
              <p:cNvSpPr/>
              <p:nvPr/>
            </p:nvSpPr>
            <p:spPr bwMode="gray">
              <a:xfrm>
                <a:off x="954673" y="1242041"/>
                <a:ext cx="7162280" cy="301010"/>
              </a:xfrm>
              <a:prstGeom prst="roundRect">
                <a:avLst>
                  <a:gd name="adj" fmla="val 31887"/>
                </a:avLst>
              </a:prstGeom>
              <a:gradFill flip="none" rotWithShape="1">
                <a:gsLst>
                  <a:gs pos="0">
                    <a:srgbClr val="6D97D8">
                      <a:shade val="30000"/>
                      <a:satMod val="115000"/>
                    </a:srgbClr>
                  </a:gs>
                  <a:gs pos="50000">
                    <a:srgbClr val="6D97D8">
                      <a:shade val="67500"/>
                      <a:satMod val="115000"/>
                    </a:srgbClr>
                  </a:gs>
                  <a:gs pos="100000">
                    <a:srgbClr val="6D97D8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100" b="1" kern="0" dirty="0">
                    <a:solidFill>
                      <a:sysClr val="window" lastClr="FFFFFF"/>
                    </a:solidFill>
                    <a:latin typeface="Myriad Pro (Body)"/>
                  </a:rPr>
                  <a:t>Construction</a:t>
                </a:r>
              </a:p>
            </p:txBody>
          </p:sp>
        </p:grpSp>
      </p:grpSp>
      <p:sp>
        <p:nvSpPr>
          <p:cNvPr id="39" name="Rectangle 38"/>
          <p:cNvSpPr/>
          <p:nvPr/>
        </p:nvSpPr>
        <p:spPr bwMode="gray">
          <a:xfrm>
            <a:off x="6174906" y="2914034"/>
            <a:ext cx="2665270" cy="3334366"/>
          </a:xfrm>
          <a:prstGeom prst="rect">
            <a:avLst/>
          </a:prstGeom>
          <a:noFill/>
          <a:ln w="28575" cap="flat" cmpd="sng" algn="ctr">
            <a:solidFill>
              <a:srgbClr val="B9AFA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5" descr="C:\Users\329513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337001" y="4194299"/>
            <a:ext cx="1485900" cy="337705"/>
          </a:xfrm>
          <a:prstGeom prst="rect">
            <a:avLst/>
          </a:prstGeom>
          <a:noFill/>
        </p:spPr>
      </p:pic>
      <p:pic>
        <p:nvPicPr>
          <p:cNvPr id="41" name="Picture 7" descr="C:\Users\329513\Documents\Reference Material\Logos\RE Tools\Yard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502824" y="3180141"/>
            <a:ext cx="1143041" cy="279465"/>
          </a:xfrm>
          <a:prstGeom prst="rect">
            <a:avLst/>
          </a:prstGeom>
          <a:noFill/>
        </p:spPr>
      </p:pic>
      <p:pic>
        <p:nvPicPr>
          <p:cNvPr id="42" name="Picture 4" descr="C:\Users\329513\Desktop\MRI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390318" y="4653502"/>
            <a:ext cx="1151942" cy="575972"/>
          </a:xfrm>
          <a:prstGeom prst="rect">
            <a:avLst/>
          </a:prstGeom>
          <a:noFill/>
        </p:spPr>
      </p:pic>
      <p:pic>
        <p:nvPicPr>
          <p:cNvPr id="43" name="Picture 42" descr="C:\Users\329513\Documents\Reference Material\Logos\RE Tools\Skir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6360255" y="4724651"/>
            <a:ext cx="842671" cy="502016"/>
          </a:xfrm>
          <a:prstGeom prst="rect">
            <a:avLst/>
          </a:prstGeom>
          <a:noFill/>
        </p:spPr>
      </p:pic>
      <p:pic>
        <p:nvPicPr>
          <p:cNvPr id="44" name="Picture 2" descr="C:\Users\329513\Documents\Reference Material\Logos\RE Tools\PeopleSof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gray">
          <a:xfrm>
            <a:off x="7086600" y="5905500"/>
            <a:ext cx="1066639" cy="266660"/>
          </a:xfrm>
          <a:prstGeom prst="rect">
            <a:avLst/>
          </a:prstGeom>
          <a:noFill/>
        </p:spPr>
      </p:pic>
      <p:pic>
        <p:nvPicPr>
          <p:cNvPr id="45" name="Picture 3" descr="C:\Users\329513\Documents\Reference Material\Logos\RE Tools\am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gray">
          <a:xfrm>
            <a:off x="8010525" y="5266450"/>
            <a:ext cx="726210" cy="606706"/>
          </a:xfrm>
          <a:prstGeom prst="rect">
            <a:avLst/>
          </a:prstGeom>
          <a:noFill/>
        </p:spPr>
      </p:pic>
      <p:pic>
        <p:nvPicPr>
          <p:cNvPr id="46" name="Picture 2" descr="C:\Documents and Settings\120895\Desktop\logo.jpg"/>
          <p:cNvPicPr preferRelativeResize="0">
            <a:picLocks noChangeArrowheads="1"/>
          </p:cNvPicPr>
          <p:nvPr/>
        </p:nvPicPr>
        <p:blipFill>
          <a:blip r:embed="rId8" cstate="print"/>
          <a:stretch>
            <a:fillRect/>
          </a:stretch>
        </p:blipFill>
        <p:spPr bwMode="gray">
          <a:xfrm>
            <a:off x="7296150" y="3629025"/>
            <a:ext cx="1408667" cy="504825"/>
          </a:xfrm>
          <a:prstGeom prst="rect">
            <a:avLst/>
          </a:prstGeom>
          <a:noFill/>
        </p:spPr>
      </p:pic>
      <p:pic>
        <p:nvPicPr>
          <p:cNvPr id="47" name="Picture 5" descr="C:\Users\329513\Documents\Reference Material\Logos\RE Tools\JD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gray">
          <a:xfrm>
            <a:off x="6307974" y="5302545"/>
            <a:ext cx="1254876" cy="524373"/>
          </a:xfrm>
          <a:prstGeom prst="rect">
            <a:avLst/>
          </a:prstGeom>
          <a:noFill/>
        </p:spPr>
      </p:pic>
      <p:pic>
        <p:nvPicPr>
          <p:cNvPr id="48" name="Picture 4" descr="C:\Users\329513\Documents\Reference Material\Logos\RE Tools\Argu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gray">
          <a:xfrm>
            <a:off x="6303865" y="2998164"/>
            <a:ext cx="792259" cy="8815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29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 smtClean="0"/>
              <a:t>TCS Capability |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Process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and IT Landscape</a:t>
            </a:r>
          </a:p>
        </p:txBody>
      </p:sp>
      <p:sp>
        <p:nvSpPr>
          <p:cNvPr id="4" name="Round Same Side Corner Rectangle 3"/>
          <p:cNvSpPr/>
          <p:nvPr/>
        </p:nvSpPr>
        <p:spPr>
          <a:xfrm rot="10800000">
            <a:off x="1371600" y="1430178"/>
            <a:ext cx="1066799" cy="4724400"/>
          </a:xfrm>
          <a:prstGeom prst="round2Same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1371600" y="1125378"/>
            <a:ext cx="1066799" cy="304800"/>
          </a:xfrm>
          <a:prstGeom prst="round2SameRect">
            <a:avLst/>
          </a:prstGeom>
          <a:solidFill>
            <a:srgbClr val="294E7B"/>
          </a:solidFill>
          <a:ln w="9525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PM System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2514600" y="1430178"/>
            <a:ext cx="1066799" cy="4724400"/>
          </a:xfrm>
          <a:prstGeom prst="round2Same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2514602" y="1125378"/>
            <a:ext cx="1066799" cy="304800"/>
          </a:xfrm>
          <a:prstGeom prst="round2SameRect">
            <a:avLst/>
          </a:prstGeom>
          <a:solidFill>
            <a:srgbClr val="294E7B"/>
          </a:solidFill>
          <a:ln w="9525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BI &amp; Reporting</a:t>
            </a:r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3657600" y="1430178"/>
            <a:ext cx="1066799" cy="4724400"/>
          </a:xfrm>
          <a:prstGeom prst="round2Same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3657602" y="1125378"/>
            <a:ext cx="1066799" cy="304800"/>
          </a:xfrm>
          <a:prstGeom prst="round2SameRect">
            <a:avLst/>
          </a:prstGeom>
          <a:solidFill>
            <a:srgbClr val="294E7B"/>
          </a:solidFill>
          <a:ln w="9525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B&amp;F*, AM**</a:t>
            </a:r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4800600" y="1430178"/>
            <a:ext cx="1066799" cy="4724400"/>
          </a:xfrm>
          <a:prstGeom prst="round2Same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4800602" y="1125378"/>
            <a:ext cx="1066799" cy="304800"/>
          </a:xfrm>
          <a:prstGeom prst="round2SameRect">
            <a:avLst/>
          </a:prstGeom>
          <a:solidFill>
            <a:srgbClr val="294E7B"/>
          </a:solidFill>
          <a:ln w="9525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CRM, BPM</a:t>
            </a:r>
          </a:p>
        </p:txBody>
      </p:sp>
      <p:sp>
        <p:nvSpPr>
          <p:cNvPr id="12" name="Round Same Side Corner Rectangle 11"/>
          <p:cNvSpPr/>
          <p:nvPr/>
        </p:nvSpPr>
        <p:spPr>
          <a:xfrm rot="10800000">
            <a:off x="5943600" y="1430178"/>
            <a:ext cx="1066799" cy="4724400"/>
          </a:xfrm>
          <a:prstGeom prst="round2Same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43602" y="1125378"/>
            <a:ext cx="1066799" cy="304800"/>
          </a:xfrm>
          <a:prstGeom prst="round2SameRect">
            <a:avLst/>
          </a:prstGeom>
          <a:solidFill>
            <a:srgbClr val="294E7B"/>
          </a:solidFill>
          <a:ln w="9525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ECM &amp; Doc Mgt</a:t>
            </a:r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7086600" y="1430178"/>
            <a:ext cx="1066799" cy="4724400"/>
          </a:xfrm>
          <a:prstGeom prst="round2Same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7086602" y="1125378"/>
            <a:ext cx="1066799" cy="304800"/>
          </a:xfrm>
          <a:prstGeom prst="round2SameRect">
            <a:avLst/>
          </a:prstGeom>
          <a:solidFill>
            <a:srgbClr val="294E7B"/>
          </a:solidFill>
          <a:ln w="9525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Other Solutions</a:t>
            </a:r>
          </a:p>
        </p:txBody>
      </p:sp>
      <p:sp>
        <p:nvSpPr>
          <p:cNvPr id="16" name="Round Same Side Corner Rectangle 15"/>
          <p:cNvSpPr/>
          <p:nvPr/>
        </p:nvSpPr>
        <p:spPr>
          <a:xfrm rot="16200000">
            <a:off x="342902" y="1544477"/>
            <a:ext cx="990599" cy="914399"/>
          </a:xfrm>
          <a:prstGeom prst="round2SameRect">
            <a:avLst/>
          </a:prstGeom>
          <a:solidFill>
            <a:srgbClr val="1C4D5A"/>
          </a:solidFill>
          <a:ln w="9525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Leasing Stage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6200000">
            <a:off x="-495298" y="3449479"/>
            <a:ext cx="2667002" cy="914399"/>
          </a:xfrm>
          <a:prstGeom prst="round2SameRect">
            <a:avLst/>
          </a:prstGeom>
          <a:solidFill>
            <a:srgbClr val="326311"/>
          </a:solidFill>
          <a:ln w="9525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Steady State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457201" y="5240178"/>
            <a:ext cx="762000" cy="914399"/>
          </a:xfrm>
          <a:prstGeom prst="round2SameRect">
            <a:avLst/>
          </a:prstGeom>
          <a:solidFill>
            <a:srgbClr val="2B5281"/>
          </a:solidFill>
          <a:ln w="9525" cap="flat" cmpd="sng" algn="ctr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Strategic Asset Stage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4800600" y="3335178"/>
            <a:ext cx="1066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Purchases, Payables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4800600" y="2954178"/>
            <a:ext cx="1066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Tenant Coordination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4800600" y="2573178"/>
            <a:ext cx="2209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Lease Administration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4800600" y="2192178"/>
            <a:ext cx="1066800" cy="228600"/>
          </a:xfrm>
          <a:prstGeom prst="flowChartTerminator">
            <a:avLst/>
          </a:prstGeom>
          <a:solidFill>
            <a:srgbClr val="256475"/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Lease Mgt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4800600" y="1811178"/>
            <a:ext cx="1066800" cy="304800"/>
          </a:xfrm>
          <a:prstGeom prst="flowChartTerminator">
            <a:avLst/>
          </a:prstGeom>
          <a:solidFill>
            <a:srgbClr val="256475"/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Lease Analytics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4800600" y="1506378"/>
            <a:ext cx="1066800" cy="228600"/>
          </a:xfrm>
          <a:prstGeom prst="flowChartTerminator">
            <a:avLst/>
          </a:prstGeom>
          <a:solidFill>
            <a:srgbClr val="256475"/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Pipeline Mgt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1371600" y="2573178"/>
            <a:ext cx="1066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Lease Administration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1371600" y="4630578"/>
            <a:ext cx="2209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Financial Reporting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27" name="Flowchart: Terminator 26"/>
          <p:cNvSpPr/>
          <p:nvPr/>
        </p:nvSpPr>
        <p:spPr>
          <a:xfrm>
            <a:off x="1371600" y="5011578"/>
            <a:ext cx="2209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Management, External  Reporting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28" name="Flowchart: Terminator 27"/>
          <p:cNvSpPr/>
          <p:nvPr/>
        </p:nvSpPr>
        <p:spPr>
          <a:xfrm>
            <a:off x="1371600" y="2954178"/>
            <a:ext cx="1066800" cy="3810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Billing, Receivables, Collections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29" name="Flowchart: Terminator 28"/>
          <p:cNvSpPr/>
          <p:nvPr/>
        </p:nvSpPr>
        <p:spPr>
          <a:xfrm>
            <a:off x="1371600" y="3411378"/>
            <a:ext cx="1066800" cy="3810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Purchases, Payables, % Rent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30" name="Flowchart: Terminator 29"/>
          <p:cNvSpPr/>
          <p:nvPr/>
        </p:nvSpPr>
        <p:spPr>
          <a:xfrm>
            <a:off x="1371600" y="4249578"/>
            <a:ext cx="3352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Forecasting, Re-forecasting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31" name="Flowchart: Terminator 30"/>
          <p:cNvSpPr/>
          <p:nvPr/>
        </p:nvSpPr>
        <p:spPr>
          <a:xfrm>
            <a:off x="3657600" y="4630578"/>
            <a:ext cx="1066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Valuations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32" name="Flowchart: Terminator 31"/>
          <p:cNvSpPr/>
          <p:nvPr/>
        </p:nvSpPr>
        <p:spPr>
          <a:xfrm>
            <a:off x="5943600" y="2954178"/>
            <a:ext cx="1066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Building Administration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5943600" y="3335178"/>
            <a:ext cx="1066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Contract Administration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34" name="Flowchart: Terminator 33"/>
          <p:cNvSpPr/>
          <p:nvPr/>
        </p:nvSpPr>
        <p:spPr>
          <a:xfrm>
            <a:off x="5943600" y="3716178"/>
            <a:ext cx="1066800" cy="3810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Tenant Administration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35" name="Flowchart: Terminator 34"/>
          <p:cNvSpPr/>
          <p:nvPr/>
        </p:nvSpPr>
        <p:spPr>
          <a:xfrm>
            <a:off x="5943600" y="4173378"/>
            <a:ext cx="1066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Archival &amp; Storage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36" name="Flowchart: Terminator 35"/>
          <p:cNvSpPr/>
          <p:nvPr/>
        </p:nvSpPr>
        <p:spPr>
          <a:xfrm>
            <a:off x="7086600" y="2573178"/>
            <a:ext cx="1066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Cash Management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37" name="Flowchart: Terminator 36"/>
          <p:cNvSpPr/>
          <p:nvPr/>
        </p:nvSpPr>
        <p:spPr>
          <a:xfrm>
            <a:off x="7086600" y="2954178"/>
            <a:ext cx="1066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Construction Management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38" name="Flowchart: Terminator 37"/>
          <p:cNvSpPr/>
          <p:nvPr/>
        </p:nvSpPr>
        <p:spPr>
          <a:xfrm>
            <a:off x="7086600" y="3335178"/>
            <a:ext cx="1066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Facilities Management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39" name="Flowchart: Terminator 38"/>
          <p:cNvSpPr/>
          <p:nvPr/>
        </p:nvSpPr>
        <p:spPr>
          <a:xfrm>
            <a:off x="1371600" y="3868578"/>
            <a:ext cx="2209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Budgeting &amp; Accounting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40" name="Flowchart: Terminator 39"/>
          <p:cNvSpPr/>
          <p:nvPr/>
        </p:nvSpPr>
        <p:spPr>
          <a:xfrm>
            <a:off x="2514600" y="5544978"/>
            <a:ext cx="2209800" cy="228600"/>
          </a:xfrm>
          <a:prstGeom prst="flowChartTermina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Acquisitions, Dispositions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41" name="Flowchart: Terminator 40"/>
          <p:cNvSpPr/>
          <p:nvPr/>
        </p:nvSpPr>
        <p:spPr>
          <a:xfrm>
            <a:off x="1371600" y="5849778"/>
            <a:ext cx="3352800" cy="228600"/>
          </a:xfrm>
          <a:prstGeom prst="flowChartTermina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Strategic Planning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42" name="Flowchart: Terminator 41"/>
          <p:cNvSpPr/>
          <p:nvPr/>
        </p:nvSpPr>
        <p:spPr>
          <a:xfrm>
            <a:off x="3657600" y="5240178"/>
            <a:ext cx="2209800" cy="2286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Advisory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43" name="Flowchart: Terminator 42"/>
          <p:cNvSpPr/>
          <p:nvPr/>
        </p:nvSpPr>
        <p:spPr>
          <a:xfrm>
            <a:off x="5943600" y="5468778"/>
            <a:ext cx="1066800" cy="304800"/>
          </a:xfrm>
          <a:prstGeom prst="flowChartTerminator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Acquisitions, Dispositions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44" name="Flowchart: Terminator 43"/>
          <p:cNvSpPr/>
          <p:nvPr/>
        </p:nvSpPr>
        <p:spPr>
          <a:xfrm>
            <a:off x="7086600" y="3716178"/>
            <a:ext cx="1066800" cy="3810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Capital, Job Cost Accounting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8382000" y="1125378"/>
            <a:ext cx="533400" cy="4953000"/>
          </a:xfrm>
          <a:prstGeom prst="downArrow">
            <a:avLst/>
          </a:prstGeom>
          <a:solidFill>
            <a:srgbClr val="6DCFF6"/>
          </a:solidFill>
          <a:ln w="9525" cap="flat" cmpd="sng" algn="ctr">
            <a:noFill/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Asset Maturity in Real Estate Life Cycle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46" name="Flowchart: Terminator 45"/>
          <p:cNvSpPr/>
          <p:nvPr/>
        </p:nvSpPr>
        <p:spPr>
          <a:xfrm>
            <a:off x="7086600" y="4173378"/>
            <a:ext cx="10668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Relocation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47" name="5-Point Star 46"/>
          <p:cNvSpPr/>
          <p:nvPr/>
        </p:nvSpPr>
        <p:spPr bwMode="auto">
          <a:xfrm rot="19724134">
            <a:off x="2686824" y="1759808"/>
            <a:ext cx="1217066" cy="868680"/>
          </a:xfrm>
          <a:prstGeom prst="star5">
            <a:avLst/>
          </a:prstGeom>
          <a:solidFill>
            <a:srgbClr val="25477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 (Body)"/>
                <a:cs typeface="Arial" pitchFamily="34" charset="0"/>
              </a:rPr>
              <a:t>Dyna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 (Body)"/>
              <a:cs typeface="Arial" pitchFamily="34" charset="0"/>
            </a:endParaRPr>
          </a:p>
        </p:txBody>
      </p:sp>
      <p:sp>
        <p:nvSpPr>
          <p:cNvPr id="48" name="5-Point Star 47"/>
          <p:cNvSpPr/>
          <p:nvPr/>
        </p:nvSpPr>
        <p:spPr bwMode="auto">
          <a:xfrm rot="19724134">
            <a:off x="3540485" y="3178023"/>
            <a:ext cx="1132359" cy="776015"/>
          </a:xfrm>
          <a:prstGeom prst="star5">
            <a:avLst/>
          </a:prstGeom>
          <a:solidFill>
            <a:srgbClr val="25477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 (Body)"/>
                <a:cs typeface="Arial" pitchFamily="34" charset="0"/>
              </a:rPr>
              <a:t>JDE</a:t>
            </a:r>
          </a:p>
        </p:txBody>
      </p:sp>
      <p:sp>
        <p:nvSpPr>
          <p:cNvPr id="49" name="5-Point Star 48"/>
          <p:cNvSpPr/>
          <p:nvPr/>
        </p:nvSpPr>
        <p:spPr bwMode="auto">
          <a:xfrm rot="19724134">
            <a:off x="4711345" y="3930541"/>
            <a:ext cx="1109098" cy="871182"/>
          </a:xfrm>
          <a:prstGeom prst="star5">
            <a:avLst/>
          </a:prstGeom>
          <a:solidFill>
            <a:srgbClr val="25477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 (Body)"/>
                <a:cs typeface="Arial" pitchFamily="34" charset="0"/>
              </a:rPr>
              <a:t>CTI</a:t>
            </a:r>
          </a:p>
        </p:txBody>
      </p:sp>
      <p:sp>
        <p:nvSpPr>
          <p:cNvPr id="50" name="5-Point Star 49"/>
          <p:cNvSpPr/>
          <p:nvPr/>
        </p:nvSpPr>
        <p:spPr bwMode="auto">
          <a:xfrm rot="19724134">
            <a:off x="5869352" y="1429971"/>
            <a:ext cx="1132359" cy="776015"/>
          </a:xfrm>
          <a:prstGeom prst="star5">
            <a:avLst/>
          </a:prstGeom>
          <a:solidFill>
            <a:srgbClr val="25477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 (Body)"/>
                <a:cs typeface="Arial" pitchFamily="34" charset="0"/>
              </a:rPr>
              <a:t>SF CRM</a:t>
            </a:r>
          </a:p>
        </p:txBody>
      </p:sp>
      <p:sp>
        <p:nvSpPr>
          <p:cNvPr id="51" name="5-Point Star 50"/>
          <p:cNvSpPr/>
          <p:nvPr/>
        </p:nvSpPr>
        <p:spPr bwMode="auto">
          <a:xfrm rot="19724134">
            <a:off x="7198085" y="4778224"/>
            <a:ext cx="1132359" cy="776015"/>
          </a:xfrm>
          <a:prstGeom prst="star5">
            <a:avLst/>
          </a:prstGeom>
          <a:solidFill>
            <a:srgbClr val="25477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 (Body)"/>
                <a:cs typeface="Arial" pitchFamily="34" charset="0"/>
              </a:rPr>
              <a:t>PS CRM</a:t>
            </a:r>
          </a:p>
        </p:txBody>
      </p:sp>
      <p:sp>
        <p:nvSpPr>
          <p:cNvPr id="52" name="5-Point Star 51"/>
          <p:cNvSpPr/>
          <p:nvPr/>
        </p:nvSpPr>
        <p:spPr bwMode="auto">
          <a:xfrm rot="19724134">
            <a:off x="7823956" y="1501623"/>
            <a:ext cx="1132359" cy="776015"/>
          </a:xfrm>
          <a:prstGeom prst="star5">
            <a:avLst/>
          </a:prstGeom>
          <a:solidFill>
            <a:srgbClr val="25477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 (Body)"/>
                <a:cs typeface="Arial" pitchFamily="34" charset="0"/>
              </a:rPr>
              <a:t>MSD CRM</a:t>
            </a:r>
          </a:p>
        </p:txBody>
      </p:sp>
      <p:sp>
        <p:nvSpPr>
          <p:cNvPr id="53" name="5-Point Star 52"/>
          <p:cNvSpPr/>
          <p:nvPr/>
        </p:nvSpPr>
        <p:spPr bwMode="auto">
          <a:xfrm rot="19724134">
            <a:off x="-13056" y="2863740"/>
            <a:ext cx="1109098" cy="871182"/>
          </a:xfrm>
          <a:prstGeom prst="star5">
            <a:avLst/>
          </a:prstGeom>
          <a:solidFill>
            <a:srgbClr val="25477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 (Body)"/>
                <a:cs typeface="Arial" pitchFamily="34" charset="0"/>
              </a:rPr>
              <a:t>MRI</a:t>
            </a:r>
          </a:p>
        </p:txBody>
      </p:sp>
      <p:sp>
        <p:nvSpPr>
          <p:cNvPr id="54" name="5-Point Star 53"/>
          <p:cNvSpPr/>
          <p:nvPr/>
        </p:nvSpPr>
        <p:spPr bwMode="auto">
          <a:xfrm rot="19724134">
            <a:off x="7812110" y="3251674"/>
            <a:ext cx="1351767" cy="871182"/>
          </a:xfrm>
          <a:prstGeom prst="star5">
            <a:avLst/>
          </a:prstGeom>
          <a:solidFill>
            <a:srgbClr val="25477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 (Body)"/>
                <a:cs typeface="Arial" pitchFamily="34" charset="0"/>
              </a:rPr>
              <a:t>SkiRE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 (Body)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1001" y="6154579"/>
            <a:ext cx="3725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 (Body)"/>
              </a:rPr>
              <a:t>* Budgeting &amp; Forecasting     ** Asset management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 (Body)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902397" y="5590521"/>
            <a:ext cx="1144097" cy="904239"/>
            <a:chOff x="4902397" y="5590521"/>
            <a:chExt cx="1144097" cy="904239"/>
          </a:xfrm>
        </p:grpSpPr>
        <p:sp>
          <p:nvSpPr>
            <p:cNvPr id="56" name="5-Point Star 55"/>
            <p:cNvSpPr/>
            <p:nvPr/>
          </p:nvSpPr>
          <p:spPr bwMode="auto">
            <a:xfrm rot="19724134">
              <a:off x="4902397" y="5590521"/>
              <a:ext cx="1144097" cy="904239"/>
            </a:xfrm>
            <a:prstGeom prst="star5">
              <a:avLst/>
            </a:prstGeom>
            <a:solidFill>
              <a:srgbClr val="25477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Pro (Body)"/>
                <a:cs typeface="Arial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 rot="19248307">
              <a:off x="5215699" y="5976217"/>
              <a:ext cx="60465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err="1">
                  <a:solidFill>
                    <a:schemeClr val="bg1"/>
                  </a:solidFill>
                  <a:latin typeface="Myriad Pro (Body)"/>
                  <a:cs typeface="Arial" pitchFamily="34" charset="0"/>
                </a:rPr>
                <a:t>Essbase</a:t>
              </a:r>
              <a:endParaRPr lang="en-US" sz="800" b="1" dirty="0">
                <a:solidFill>
                  <a:schemeClr val="bg1"/>
                </a:solidFill>
                <a:latin typeface="Myriad Pro (Body)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64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 Real Estate Clients |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Success Stories</a:t>
            </a:r>
          </a:p>
        </p:txBody>
      </p:sp>
      <p:sp>
        <p:nvSpPr>
          <p:cNvPr id="5" name="Oval 4"/>
          <p:cNvSpPr/>
          <p:nvPr/>
        </p:nvSpPr>
        <p:spPr>
          <a:xfrm>
            <a:off x="3286125" y="2371958"/>
            <a:ext cx="2600325" cy="2600325"/>
          </a:xfrm>
          <a:prstGeom prst="ellipse">
            <a:avLst/>
          </a:prstGeom>
          <a:solidFill>
            <a:srgbClr val="FEF5CA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6" name="Block Arc 5"/>
          <p:cNvSpPr/>
          <p:nvPr/>
        </p:nvSpPr>
        <p:spPr>
          <a:xfrm rot="18815139">
            <a:off x="2959689" y="2089418"/>
            <a:ext cx="3196098" cy="3196099"/>
          </a:xfrm>
          <a:prstGeom prst="blockArc">
            <a:avLst>
              <a:gd name="adj1" fmla="val 10598052"/>
              <a:gd name="adj2" fmla="val 17842689"/>
              <a:gd name="adj3" fmla="val 1307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7" name="Block Arc 6"/>
          <p:cNvSpPr/>
          <p:nvPr/>
        </p:nvSpPr>
        <p:spPr>
          <a:xfrm rot="4652775">
            <a:off x="2995548" y="2077408"/>
            <a:ext cx="3196098" cy="3196099"/>
          </a:xfrm>
          <a:prstGeom prst="blockArc">
            <a:avLst>
              <a:gd name="adj1" fmla="val 10399827"/>
              <a:gd name="adj2" fmla="val 17586663"/>
              <a:gd name="adj3" fmla="val 1297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8" name="Block Arc 7"/>
          <p:cNvSpPr/>
          <p:nvPr/>
        </p:nvSpPr>
        <p:spPr>
          <a:xfrm rot="11817797">
            <a:off x="2989687" y="2113254"/>
            <a:ext cx="3196099" cy="3196098"/>
          </a:xfrm>
          <a:prstGeom prst="blockArc">
            <a:avLst>
              <a:gd name="adj1" fmla="val 10421931"/>
              <a:gd name="adj2" fmla="val 17606516"/>
              <a:gd name="adj3" fmla="val 132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9" name="TextBox 8"/>
          <p:cNvSpPr txBox="1"/>
          <p:nvPr/>
        </p:nvSpPr>
        <p:spPr>
          <a:xfrm rot="2350624">
            <a:off x="4775033" y="2592697"/>
            <a:ext cx="1141101" cy="433056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 (Body)"/>
              </a:rPr>
              <a:t>Consulting</a:t>
            </a:r>
          </a:p>
        </p:txBody>
      </p:sp>
      <p:sp>
        <p:nvSpPr>
          <p:cNvPr id="10" name="TextBox 9"/>
          <p:cNvSpPr txBox="1"/>
          <p:nvPr/>
        </p:nvSpPr>
        <p:spPr>
          <a:xfrm rot="17015729">
            <a:off x="3125484" y="3203165"/>
            <a:ext cx="599268" cy="32316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 (Body)"/>
              </a:rPr>
              <a:t>IT</a:t>
            </a:r>
          </a:p>
        </p:txBody>
      </p:sp>
      <p:sp>
        <p:nvSpPr>
          <p:cNvPr id="11" name="TextBox 10"/>
          <p:cNvSpPr txBox="1"/>
          <p:nvPr/>
        </p:nvSpPr>
        <p:spPr>
          <a:xfrm rot="9449800">
            <a:off x="4722606" y="4662034"/>
            <a:ext cx="701474" cy="323165"/>
          </a:xfrm>
          <a:prstGeom prst="rect">
            <a:avLst/>
          </a:prstGeom>
          <a:noFill/>
        </p:spPr>
        <p:txBody>
          <a:bodyPr wrap="square" rtlCol="0" anchor="ctr">
            <a:prstTxWarp prst="textArchUp">
              <a:avLst/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 (Body)"/>
              </a:rPr>
              <a:t>BPO</a:t>
            </a:r>
          </a:p>
        </p:txBody>
      </p:sp>
      <p:sp>
        <p:nvSpPr>
          <p:cNvPr id="12" name="Donut 11"/>
          <p:cNvSpPr/>
          <p:nvPr/>
        </p:nvSpPr>
        <p:spPr>
          <a:xfrm>
            <a:off x="2098762" y="1219200"/>
            <a:ext cx="4953953" cy="4953953"/>
          </a:xfrm>
          <a:prstGeom prst="donut">
            <a:avLst>
              <a:gd name="adj" fmla="val 16337"/>
            </a:avLst>
          </a:prstGeom>
          <a:noFill/>
          <a:ln w="25400" cap="flat" cmpd="sng" algn="ctr">
            <a:solidFill>
              <a:schemeClr val="tx2">
                <a:alpha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 Pro (Body)"/>
            </a:endParaRPr>
          </a:p>
        </p:txBody>
      </p:sp>
      <p:pic>
        <p:nvPicPr>
          <p:cNvPr id="13" name="Picture 3" descr="C:\Users\329513\Documents\Reference Material\Logos\RE Tools\am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8542" y="4253829"/>
            <a:ext cx="591778" cy="494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4" descr="C:\Users\329513\Documents\Reference Material\Logos\RE Tools\Arg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0530" y="4272742"/>
            <a:ext cx="531851" cy="591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5" descr="C:\Users\329513\Documents\Reference Material\Logos\RE Tools\J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1675" y="1912876"/>
            <a:ext cx="732439" cy="306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6" descr="C:\Users\329513\Documents\Reference Material\Logos\RE Tools\Skir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22641" y="3466457"/>
            <a:ext cx="586784" cy="349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7" descr="C:\Users\329513\Documents\Reference Material\Logos\RE Tools\Yardi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0602" y="5773034"/>
            <a:ext cx="755744" cy="184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2" descr="C:\Users\329513\Documents\Reference Material\Logos\RE Tools\PeopleSof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01654" y="2834873"/>
            <a:ext cx="728529" cy="182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4" descr="C:\Users\329513\Desktop\MRI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21666" y="5214323"/>
            <a:ext cx="665854" cy="332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5" descr="C:\Users\329513\Desktop\image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1419" y="2694917"/>
            <a:ext cx="716393" cy="162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" descr="C:\Documents and Settings\120895\Desktop\logo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06261" y="1438006"/>
            <a:ext cx="1065366" cy="399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/>
          <p:nvPr/>
        </p:nvPicPr>
        <p:blipFill>
          <a:blip r:embed="rId11" cstate="print"/>
          <a:srcRect l="21223" t="22266" r="25533" b="53716"/>
          <a:stretch>
            <a:fillRect/>
          </a:stretch>
        </p:blipFill>
        <p:spPr bwMode="auto">
          <a:xfrm>
            <a:off x="2802949" y="2001985"/>
            <a:ext cx="859414" cy="282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5365189" y="5230553"/>
            <a:ext cx="892640" cy="307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(Body)"/>
              </a:rPr>
              <a:t>Maximo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25" name="Regular Pentagon 24"/>
          <p:cNvSpPr/>
          <p:nvPr/>
        </p:nvSpPr>
        <p:spPr>
          <a:xfrm>
            <a:off x="3476846" y="2518378"/>
            <a:ext cx="2190308" cy="2086007"/>
          </a:xfrm>
          <a:prstGeom prst="pentagon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cxnSp>
        <p:nvCxnSpPr>
          <p:cNvPr id="26" name="Straight Connector 25"/>
          <p:cNvCxnSpPr>
            <a:stCxn id="25" idx="0"/>
          </p:cNvCxnSpPr>
          <p:nvPr/>
        </p:nvCxnSpPr>
        <p:spPr>
          <a:xfrm rot="16200000" flipH="1">
            <a:off x="4023703" y="3066674"/>
            <a:ext cx="1096595" cy="2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rot="10800000" flipV="1">
            <a:off x="4572000" y="3312551"/>
            <a:ext cx="1112044" cy="302419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rot="16200000" flipV="1">
            <a:off x="4412458" y="3774514"/>
            <a:ext cx="1002507" cy="683421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9" name="Straight Connector 28"/>
          <p:cNvCxnSpPr>
            <a:stCxn id="25" idx="2"/>
          </p:cNvCxnSpPr>
          <p:nvPr/>
        </p:nvCxnSpPr>
        <p:spPr>
          <a:xfrm rot="5400000" flipH="1" flipV="1">
            <a:off x="3738875" y="3771252"/>
            <a:ext cx="989407" cy="676845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>
            <a:off x="3459956" y="3307789"/>
            <a:ext cx="1112044" cy="307182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721250" y="3095858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Residential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9150" y="309585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Investors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33925" y="3557821"/>
            <a:ext cx="780983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Owner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Managers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81508" y="4119796"/>
            <a:ext cx="780983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Property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Managers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05258" y="3614971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</a:rPr>
              <a:t>Tenants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52400" y="1248008"/>
            <a:ext cx="1879687" cy="847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(Body)"/>
                <a:cs typeface="Arial" pitchFamily="34" charset="0"/>
              </a:rPr>
              <a:t>A leader in Investment Banking, financial services, Commercial banking, Asset  Mgmt and Private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(Body)"/>
                <a:cs typeface="Arial" pitchFamily="34" charset="0"/>
              </a:rPr>
              <a:t>Equity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 Pro (Body)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52401" y="2305283"/>
            <a:ext cx="1866900" cy="847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en-US" sz="1000" kern="0" dirty="0">
                <a:solidFill>
                  <a:prstClr val="black"/>
                </a:solidFill>
                <a:latin typeface="Myriad Pro (Body)"/>
                <a:cs typeface="Arial" pitchFamily="34" charset="0"/>
              </a:rPr>
              <a:t>A leading global provider of real estate and relocation services, technology and knowledge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52401" y="4419833"/>
            <a:ext cx="1866899" cy="7944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en-US" sz="1000" kern="0" dirty="0">
                <a:solidFill>
                  <a:prstClr val="black"/>
                </a:solidFill>
                <a:latin typeface="Myriad Pro (Body)"/>
                <a:cs typeface="Arial" pitchFamily="34" charset="0"/>
              </a:rPr>
              <a:t>Commercial Real Estate Broker and Consultant with a global footprint</a:t>
            </a:r>
          </a:p>
          <a:p>
            <a:pPr>
              <a:lnSpc>
                <a:spcPts val="1100"/>
              </a:lnSpc>
            </a:pPr>
            <a:endParaRPr lang="en-US" sz="1000" kern="0" dirty="0">
              <a:solidFill>
                <a:prstClr val="black"/>
              </a:solidFill>
              <a:latin typeface="Myriad Pro (Body)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52400" y="3362558"/>
            <a:ext cx="1866900" cy="847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en-US" sz="1000" kern="0" dirty="0">
                <a:solidFill>
                  <a:prstClr val="black"/>
                </a:solidFill>
                <a:latin typeface="Myriad Pro (Body)"/>
                <a:cs typeface="Arial" pitchFamily="34" charset="0"/>
              </a:rPr>
              <a:t>Global financial services firm </a:t>
            </a:r>
            <a:r>
              <a:rPr lang="en-US" sz="1000" kern="0" dirty="0" smtClean="0">
                <a:solidFill>
                  <a:prstClr val="black"/>
                </a:solidFill>
                <a:latin typeface="Myriad Pro (Body)"/>
                <a:cs typeface="Arial" pitchFamily="34" charset="0"/>
              </a:rPr>
              <a:t>(Bank) with </a:t>
            </a:r>
            <a:r>
              <a:rPr lang="en-US" sz="1000" kern="0" dirty="0">
                <a:solidFill>
                  <a:prstClr val="black"/>
                </a:solidFill>
                <a:latin typeface="Myriad Pro (Body)"/>
                <a:cs typeface="Arial" pitchFamily="34" charset="0"/>
              </a:rPr>
              <a:t>close to $700 billion assets under management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52402" y="5382371"/>
            <a:ext cx="1866899" cy="8264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en-US" sz="1000" kern="0" dirty="0">
                <a:solidFill>
                  <a:prstClr val="black"/>
                </a:solidFill>
                <a:latin typeface="Myriad Pro (Body)"/>
                <a:cs typeface="Arial" pitchFamily="34" charset="0"/>
              </a:rPr>
              <a:t>Largest privately-owned real estate company in US with over 15,000 agents in the Mid-Atlantic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200900" y="1248009"/>
            <a:ext cx="1781175" cy="8503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en-US" sz="1000" kern="0" dirty="0">
                <a:solidFill>
                  <a:prstClr val="black"/>
                </a:solidFill>
                <a:latin typeface="Myriad Pro (Body)"/>
                <a:cs typeface="Arial" pitchFamily="34" charset="0"/>
              </a:rPr>
              <a:t>Largest Arts &amp; Crafts Retailer with over 1,100 stores in North America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200901" y="2305283"/>
            <a:ext cx="1767320" cy="8503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en-US" sz="1000" kern="0" dirty="0">
                <a:solidFill>
                  <a:prstClr val="black"/>
                </a:solidFill>
                <a:latin typeface="Myriad Pro (Body)"/>
                <a:cs typeface="Arial" pitchFamily="34" charset="0"/>
              </a:rPr>
              <a:t>One of the largest Mall Owners in the US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200900" y="3365589"/>
            <a:ext cx="1781175" cy="8503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en-US" sz="1000" kern="0" dirty="0">
                <a:solidFill>
                  <a:prstClr val="black"/>
                </a:solidFill>
                <a:latin typeface="Myriad Pro (Body)"/>
                <a:cs typeface="Arial" pitchFamily="34" charset="0"/>
              </a:rPr>
              <a:t>UK based real estate adviser with operations in more than 40 countries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200901" y="4364413"/>
            <a:ext cx="1781174" cy="8503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en-US" sz="1000" kern="0" dirty="0">
                <a:solidFill>
                  <a:prstClr val="black"/>
                </a:solidFill>
                <a:latin typeface="Myriad Pro (Body)"/>
                <a:cs typeface="Arial" pitchFamily="34" charset="0"/>
              </a:rPr>
              <a:t>A leading financial services organization with $453 billion in assets under management 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7200900" y="5372332"/>
            <a:ext cx="1781175" cy="8503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en-US" sz="1000" kern="0" dirty="0">
                <a:solidFill>
                  <a:prstClr val="black"/>
                </a:solidFill>
                <a:latin typeface="Myriad Pro (Body)"/>
                <a:cs typeface="Arial" pitchFamily="34" charset="0"/>
              </a:rPr>
              <a:t>One of the largest Asset Managers of Commercial Real Estate across the world - North America,</a:t>
            </a:r>
          </a:p>
          <a:p>
            <a:pPr>
              <a:lnSpc>
                <a:spcPts val="1100"/>
              </a:lnSpc>
            </a:pPr>
            <a:r>
              <a:rPr lang="en-US" sz="1000" kern="0" dirty="0">
                <a:solidFill>
                  <a:prstClr val="black"/>
                </a:solidFill>
                <a:latin typeface="Myriad Pro (Body)"/>
                <a:cs typeface="Arial" pitchFamily="34" charset="0"/>
              </a:rPr>
              <a:t>Europe &amp; Japan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29" y="3480906"/>
            <a:ext cx="76200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0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Estate Products |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Alliance and Partners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82" y="3524036"/>
            <a:ext cx="1312363" cy="554805"/>
          </a:xfrm>
          <a:prstGeom prst="rect">
            <a:avLst/>
          </a:prstGeom>
          <a:noFill/>
          <a:ln w="28575" cap="flat" cmpd="sng" algn="ctr">
            <a:solidFill>
              <a:srgbClr val="0063B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306" y="4130212"/>
            <a:ext cx="1340284" cy="2270588"/>
          </a:xfrm>
          <a:prstGeom prst="rect">
            <a:avLst/>
          </a:prstGeom>
          <a:gradFill flip="none" rotWithShape="1">
            <a:gsLst>
              <a:gs pos="0">
                <a:srgbClr val="C1D2F1"/>
              </a:gs>
              <a:gs pos="50000">
                <a:srgbClr val="C1D2F1"/>
              </a:gs>
              <a:gs pos="100000">
                <a:sysClr val="window" lastClr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Gold Certified Partner</a:t>
            </a:r>
          </a:p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Strategic Partnership with Microsoft</a:t>
            </a:r>
          </a:p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One of 14 Global System Integrators worldwide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3561" y="3524036"/>
            <a:ext cx="1312363" cy="554805"/>
          </a:xfrm>
          <a:prstGeom prst="rect">
            <a:avLst/>
          </a:prstGeom>
          <a:noFill/>
          <a:ln w="28575" cap="flat" cmpd="sng" algn="ctr">
            <a:solidFill>
              <a:srgbClr val="0063B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1486" y="4130212"/>
            <a:ext cx="1340284" cy="2270588"/>
          </a:xfrm>
          <a:prstGeom prst="rect">
            <a:avLst/>
          </a:prstGeom>
          <a:gradFill flip="none" rotWithShape="1">
            <a:gsLst>
              <a:gs pos="0">
                <a:srgbClr val="C1D2F1"/>
              </a:gs>
              <a:gs pos="50000">
                <a:srgbClr val="C1D2F1"/>
              </a:gs>
              <a:gs pos="100000">
                <a:sysClr val="window" lastClr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Global Services Partner </a:t>
            </a:r>
          </a:p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Partnership in transformational initiatives of our strategic clients</a:t>
            </a:r>
          </a:p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Global CoE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6667" y="3524036"/>
            <a:ext cx="1312363" cy="554805"/>
          </a:xfrm>
          <a:prstGeom prst="rect">
            <a:avLst/>
          </a:prstGeom>
          <a:noFill/>
          <a:ln w="28575" cap="flat" cmpd="sng" algn="ctr">
            <a:solidFill>
              <a:srgbClr val="0063B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94591" y="4130212"/>
            <a:ext cx="1340284" cy="2270588"/>
          </a:xfrm>
          <a:prstGeom prst="rect">
            <a:avLst/>
          </a:prstGeom>
          <a:gradFill flip="none" rotWithShape="1">
            <a:gsLst>
              <a:gs pos="0">
                <a:srgbClr val="C1D2F1"/>
              </a:gs>
              <a:gs pos="50000">
                <a:srgbClr val="C1D2F1"/>
              </a:gs>
              <a:gs pos="100000">
                <a:sysClr val="window" lastClr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Proven capability to conceptualize, architect, deploy and maintain large and complex solutions on the Oracle platform.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9772" y="3524036"/>
            <a:ext cx="1312363" cy="554805"/>
          </a:xfrm>
          <a:prstGeom prst="rect">
            <a:avLst/>
          </a:prstGeom>
          <a:noFill/>
          <a:ln w="28575" cap="flat" cmpd="sng" algn="ctr">
            <a:solidFill>
              <a:srgbClr val="0063B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67696" y="4130212"/>
            <a:ext cx="1340284" cy="2270588"/>
          </a:xfrm>
          <a:prstGeom prst="rect">
            <a:avLst/>
          </a:prstGeom>
          <a:gradFill flip="none" rotWithShape="1">
            <a:gsLst>
              <a:gs pos="0">
                <a:srgbClr val="C1D2F1"/>
              </a:gs>
              <a:gs pos="50000">
                <a:srgbClr val="C1D2F1"/>
              </a:gs>
              <a:gs pos="100000">
                <a:sysClr val="window" lastClr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Top three partners with the maximum number of certified consultants on Salesforce.com, globally.</a:t>
            </a:r>
          </a:p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TCS Center of Excellence.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40804" y="3524036"/>
            <a:ext cx="1312363" cy="554805"/>
          </a:xfrm>
          <a:prstGeom prst="rect">
            <a:avLst/>
          </a:prstGeom>
          <a:noFill/>
          <a:ln w="28575" cap="flat" cmpd="sng" algn="ctr">
            <a:solidFill>
              <a:srgbClr val="0063B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28729" y="4130212"/>
            <a:ext cx="1340284" cy="2270588"/>
          </a:xfrm>
          <a:prstGeom prst="rect">
            <a:avLst/>
          </a:prstGeom>
          <a:gradFill flip="none" rotWithShape="1">
            <a:gsLst>
              <a:gs pos="0">
                <a:srgbClr val="C1D2F1"/>
              </a:gs>
              <a:gs pos="50000">
                <a:srgbClr val="C1D2F1"/>
              </a:gs>
              <a:gs pos="100000">
                <a:sysClr val="window" lastClr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Niche consulting &amp; partnership in business structure.</a:t>
            </a:r>
          </a:p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Technology in line with Real Estate industry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9761" y="3524036"/>
            <a:ext cx="1312363" cy="554805"/>
          </a:xfrm>
          <a:prstGeom prst="rect">
            <a:avLst/>
          </a:prstGeom>
          <a:noFill/>
          <a:ln w="28575" cap="flat" cmpd="sng" algn="ctr">
            <a:solidFill>
              <a:srgbClr val="0063B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77685" y="4130212"/>
            <a:ext cx="1340284" cy="2270588"/>
          </a:xfrm>
          <a:prstGeom prst="rect">
            <a:avLst/>
          </a:prstGeom>
          <a:gradFill flip="none" rotWithShape="1">
            <a:gsLst>
              <a:gs pos="0">
                <a:srgbClr val="C1D2F1"/>
              </a:gs>
              <a:gs pos="50000">
                <a:srgbClr val="C1D2F1"/>
              </a:gs>
              <a:gs pos="100000">
                <a:sysClr val="window" lastClr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TCS Global Alliance</a:t>
            </a:r>
          </a:p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TCS and IBM have been long-standing partners in bringing enhanced value to their customers.</a:t>
            </a:r>
          </a:p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(Body)"/>
              </a:rPr>
              <a:t>Tivoli suite of products Tririga &amp; Maximo</a:t>
            </a:r>
          </a:p>
          <a:p>
            <a:pPr marL="112713" marR="0" lvl="0" indent="-1127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 (Body)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600" y="1347427"/>
            <a:ext cx="8686800" cy="1857944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9050">
            <a:solidFill>
              <a:srgbClr val="89C35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 (Body)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 (Body)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 (Body)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 (Body)"/>
              <a:cs typeface="Arial" pitchFamily="34" charset="0"/>
            </a:endParaRP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06" y="2671112"/>
            <a:ext cx="1345109" cy="45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56" y="1626045"/>
            <a:ext cx="1255623" cy="42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230" y="1496180"/>
            <a:ext cx="1175935" cy="27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077" y="2375167"/>
            <a:ext cx="591266" cy="693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71" y="2177955"/>
            <a:ext cx="1497907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7" y="1438215"/>
            <a:ext cx="1415156" cy="74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2" descr="OPN_CA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22" y="2321791"/>
            <a:ext cx="1111004" cy="67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77" y="1602601"/>
            <a:ext cx="2471464" cy="696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9" descr="http://t0.gstatic.com/images?q=tbn:ANd9GcRS_b_lHsqN7JUVr-UG_7UUsoiBURWeSSAODy3MrWoksHOy4ZxeL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1" y="2414261"/>
            <a:ext cx="1144740" cy="68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3" descr="PeopleSoft logo.sv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349" y="2424532"/>
            <a:ext cx="1098835" cy="27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78" y="2706075"/>
            <a:ext cx="1123111" cy="39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 descr="http://www.tcs.com/about/corp_facts/alliances/strategic-partners/PublishingImages/ibm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08" y="1885993"/>
            <a:ext cx="829818" cy="51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2766038" y="1161836"/>
            <a:ext cx="3611925" cy="340519"/>
          </a:xfrm>
          <a:prstGeom prst="roundRect">
            <a:avLst>
              <a:gd name="adj" fmla="val 50000"/>
            </a:avLst>
          </a:prstGeom>
          <a:solidFill>
            <a:srgbClr val="55A51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 (Body)"/>
                <a:cs typeface="Arial" pitchFamily="34" charset="0"/>
              </a:rPr>
              <a:t>Alliances and Partners</a:t>
            </a:r>
          </a:p>
        </p:txBody>
      </p:sp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67" y="3564717"/>
            <a:ext cx="649479" cy="465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9" descr="http://t0.gstatic.com/images?q=tbn:ANd9GcRS_b_lHsqN7JUVr-UG_7UUsoiBURWeSSAODy3MrWoksHOy4ZxeL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735" y="3577618"/>
            <a:ext cx="760288" cy="457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32" name="Picture 12" descr="OPN_CA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711" y="3575408"/>
            <a:ext cx="753996" cy="460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701" y="3646247"/>
            <a:ext cx="1245465" cy="3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2" y="3575407"/>
            <a:ext cx="1268630" cy="44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 descr="http://www.tcs.com/about/corp_facts/alliances/strategic-partners/PublishingImages/ibm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3570868"/>
            <a:ext cx="772289" cy="48268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9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Estate Engagements |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Business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Process View</a:t>
            </a:r>
          </a:p>
        </p:txBody>
      </p:sp>
      <p:pic>
        <p:nvPicPr>
          <p:cNvPr id="4" name="Picture 9" descr="E:\15-05-2012\COE\Documents\Real Estate Opportunities\Real Estate - Capability &amp; OfferingDeck\Client Logo\Prudenti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62" y="5577459"/>
            <a:ext cx="1505643" cy="3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E:\15-05-2012\COE\Documents\Real Estate Opportunities\Real Estate - Capability &amp; OfferingDeck\Client Logo\Michae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64167"/>
            <a:ext cx="1353967" cy="67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7" descr="E:\15-05-2012\COE\Documents\Real Estate Opportunities\Real Estate - Capability &amp; OfferingDeck\Client Logo\Deutsche B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51055"/>
            <a:ext cx="2294739" cy="5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52400" y="1251054"/>
            <a:ext cx="8686800" cy="3728852"/>
          </a:xfrm>
          <a:prstGeom prst="roundRect">
            <a:avLst/>
          </a:prstGeom>
          <a:ln>
            <a:solidFill>
              <a:sysClr val="windowText" lastClr="00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9141" y="1109768"/>
            <a:ext cx="4848758" cy="374571"/>
          </a:xfrm>
          <a:prstGeom prst="roundRect">
            <a:avLst/>
          </a:prstGeom>
          <a:solidFill>
            <a:srgbClr val="B0DFF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1600" b="1" dirty="0" smtClean="0">
                <a:cs typeface="Arial" pitchFamily="34" charset="0"/>
              </a:rPr>
              <a:t>Residential and Commercial Real Estate</a:t>
            </a:r>
            <a:endParaRPr lang="en-US" sz="1600" b="1" dirty="0"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5342566"/>
            <a:ext cx="8686800" cy="1058234"/>
          </a:xfrm>
          <a:prstGeom prst="roundRect">
            <a:avLst/>
          </a:prstGeom>
          <a:ln>
            <a:solidFill>
              <a:sysClr val="windowText" lastClr="00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1434" y="5140385"/>
            <a:ext cx="4916464" cy="381000"/>
          </a:xfrm>
          <a:prstGeom prst="roundRect">
            <a:avLst/>
          </a:prstGeom>
          <a:solidFill>
            <a:srgbClr val="B0DFF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1600" b="1" dirty="0" smtClean="0">
                <a:cs typeface="Arial" pitchFamily="34" charset="0"/>
              </a:rPr>
              <a:t>Relocation Services</a:t>
            </a:r>
            <a:endParaRPr lang="en-US" sz="1600" b="1" dirty="0">
              <a:cs typeface="Arial" pitchFamily="34" charset="0"/>
            </a:endParaRPr>
          </a:p>
        </p:txBody>
      </p:sp>
      <p:pic>
        <p:nvPicPr>
          <p:cNvPr id="11" name="Picture 6" descr="E:\15-05-2012\COE\Documents\Real Estate Opportunities\Real Estate - Capability &amp; OfferingDeck\Client Logo\GE Real Esta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925" y="2574620"/>
            <a:ext cx="1808498" cy="6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E:\15-05-2012\COE\Documents\Real Estate Opportunities\Real Estate - Capability &amp; OfferingDeck\Client Logo\Bechte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20" y="1524750"/>
            <a:ext cx="1070880" cy="90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E:\15-05-2012\COE\Documents\Real Estate Opportunities\Real Estate - Capability &amp; OfferingDeck\Client Logo\The Home Depo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186" y="2713041"/>
            <a:ext cx="747814" cy="7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E:\15-05-2012\COE\Documents\Real Estate Opportunities\Real Estate - Capability &amp; OfferingDeck\Client Logo\Prudenti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65289"/>
            <a:ext cx="1821828" cy="45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E:\15-05-2012\COE\Documents\Real Estate Opportunities\Real Estate - Capability &amp; OfferingDeck\Client Logo\General Growth Properti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87034"/>
            <a:ext cx="1760443" cy="50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E:\15-05-2012\COE\Documents\Real Estate Opportunities\Real Estate - Capability &amp; OfferingDeck\Client Logo\Morgan Stanley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56055"/>
            <a:ext cx="17621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E:\15-05-2012\COE\Documents\Real Estate Opportunities\Real Estate - Capability &amp; OfferingDeck\Client Logo\DTZ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39" y="1860655"/>
            <a:ext cx="1673740" cy="61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5" descr="E:\15-05-2012\COE\Documents\Real Estate Opportunities\Real Estate - Capability &amp; OfferingDeck\Client Logo\Brookfield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3" y="1555855"/>
            <a:ext cx="2123985" cy="42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E:\15-05-2012\COE\Documents\Real Estate Opportunities\Real Estate - Capability &amp; OfferingDeck\Client Logo\JP Morgan Chas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59055"/>
            <a:ext cx="2728298" cy="3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E:\15-05-2012\COE\Documents\Real Estate Opportunities\Real Estate - Capability &amp; OfferingDeck\Client Logo\TIAA CREF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82090"/>
            <a:ext cx="897397" cy="85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E:\15-05-2012\COE\Documents\Real Estate Opportunities\Real Estate - Capability &amp; OfferingDeck\Client Logo\Service Corp International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772" y="2074307"/>
            <a:ext cx="1971228" cy="62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E:\15-05-2012\COE\Documents\Real Estate Opportunities\Real Estate - Capability &amp; OfferingDeck\Client Logo\Cushman and Wakefield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91" y="2749238"/>
            <a:ext cx="1839602" cy="63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5" descr="E:\15-05-2012\COE\Documents\Real Estate Opportunities\Real Estate - Capability &amp; OfferingDeck\Client Logo\Brookfiel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991934"/>
            <a:ext cx="1450710" cy="28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09600" y="3918055"/>
            <a:ext cx="239360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Real Estate IT Services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IT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Infrastructure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Global Consulting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Asset Based Solutions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Business Process Outsourcing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52800" y="3893736"/>
            <a:ext cx="23246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Wingdings" pitchFamily="2" charset="2"/>
              <a:buChar char="§"/>
              <a:defRPr sz="1100">
                <a:solidFill>
                  <a:srgbClr val="00B0F0"/>
                </a:solidFill>
              </a:defRPr>
            </a:lvl1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Property Management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Lease Administration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Billing and Rent Management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Accounts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Management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Brokerage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management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Payables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62550" y="3901230"/>
            <a:ext cx="26741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Wingdings" pitchFamily="2" charset="2"/>
              <a:buChar char="§"/>
              <a:defRPr sz="1100">
                <a:solidFill>
                  <a:srgbClr val="00B0F0"/>
                </a:solidFill>
              </a:defRPr>
            </a:lvl1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Valuations &amp; Real Estate Analytics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Subcontract Management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Finance Integration (AP, AR, GL)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Real Estate Property Search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Consulting for Real Estate Platform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Quality Assurance Testing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4600" y="5585091"/>
            <a:ext cx="3304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Relocation Estate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IT Services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Application Development and Support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Legacy modernization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IT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Infrastructure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39890" y="5544568"/>
            <a:ext cx="2372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BPO Application 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Service Desk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60" y="3308455"/>
            <a:ext cx="729940" cy="41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952" y="1889114"/>
            <a:ext cx="987848" cy="35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9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 Real Estate Engagements | </a:t>
            </a:r>
            <a:r>
              <a:rPr lang="en-US" sz="2400" dirty="0">
                <a:solidFill>
                  <a:srgbClr val="F9B578"/>
                </a:solidFill>
              </a:rPr>
              <a:t>IT Services View</a:t>
            </a:r>
          </a:p>
        </p:txBody>
      </p:sp>
      <p:pic>
        <p:nvPicPr>
          <p:cNvPr id="4" name="Picture 18" descr="E:\15-05-2012\COE\Documents\Real Estate Opportunities\Real Estate - Capability &amp; OfferingDeck\Client Logo\Micha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08512"/>
            <a:ext cx="1353967" cy="67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" descr="E:\15-05-2012\COE\Documents\Real Estate Opportunities\Real Estate - Capability &amp; OfferingDeck\Client Logo\Deutsche Ban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861" y="1347009"/>
            <a:ext cx="2294739" cy="5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52400" y="1371600"/>
            <a:ext cx="8686800" cy="2546855"/>
          </a:xfrm>
          <a:prstGeom prst="roundRect">
            <a:avLst/>
          </a:prstGeom>
          <a:ln>
            <a:solidFill>
              <a:sysClr val="windowText" lastClr="00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9140" y="1154113"/>
            <a:ext cx="5189569" cy="374571"/>
          </a:xfrm>
          <a:prstGeom prst="roundRect">
            <a:avLst/>
          </a:prstGeom>
          <a:solidFill>
            <a:srgbClr val="B0DFF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1600" b="1" dirty="0" smtClean="0">
                <a:cs typeface="Arial" pitchFamily="34" charset="0"/>
              </a:rPr>
              <a:t>IT Services – Application Development &amp; Support</a:t>
            </a:r>
            <a:endParaRPr lang="en-US" sz="1600" b="1" dirty="0"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4221274"/>
            <a:ext cx="5774197" cy="1874726"/>
          </a:xfrm>
          <a:prstGeom prst="roundRect">
            <a:avLst/>
          </a:prstGeom>
          <a:ln>
            <a:solidFill>
              <a:sysClr val="windowText" lastClr="00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434" y="4038600"/>
            <a:ext cx="1876966" cy="374571"/>
          </a:xfrm>
          <a:prstGeom prst="roundRect">
            <a:avLst/>
          </a:prstGeom>
          <a:solidFill>
            <a:srgbClr val="B0DFF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1600" b="1" dirty="0" smtClean="0">
                <a:cs typeface="Arial" pitchFamily="34" charset="0"/>
              </a:rPr>
              <a:t>BPO Services</a:t>
            </a:r>
            <a:endParaRPr lang="en-US" sz="1600" b="1" dirty="0">
              <a:cs typeface="Arial" pitchFamily="34" charset="0"/>
            </a:endParaRPr>
          </a:p>
        </p:txBody>
      </p:sp>
      <p:pic>
        <p:nvPicPr>
          <p:cNvPr id="10" name="Picture 6" descr="E:\15-05-2012\COE\Documents\Real Estate Opportunities\Real Estate - Capability &amp; OfferingDeck\Client Logo\GE Real Esta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925" y="2618965"/>
            <a:ext cx="1808498" cy="6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E:\15-05-2012\COE\Documents\Real Estate Opportunities\Real Estate - Capability &amp; OfferingDeck\Client Logo\Bechte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20" y="1569095"/>
            <a:ext cx="1070880" cy="90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E:\15-05-2012\COE\Documents\Real Estate Opportunities\Real Estate - Capability &amp; OfferingDeck\Client Logo\The Home Depo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186" y="2757386"/>
            <a:ext cx="747814" cy="7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E:\15-05-2012\COE\Documents\Real Estate Opportunities\Real Estate - Capability &amp; OfferingDeck\Client Logo\Prudentia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634"/>
            <a:ext cx="1821828" cy="45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:\15-05-2012\COE\Documents\Real Estate Opportunities\Real Estate - Capability &amp; OfferingDeck\Client Logo\General Growth Properti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31379"/>
            <a:ext cx="1760443" cy="50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3" descr="E:\15-05-2012\COE\Documents\Real Estate Opportunities\Real Estate - Capability &amp; OfferingDeck\Client Logo\Morgan Stanley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17621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E:\15-05-2012\COE\Documents\Real Estate Opportunities\Real Estate - Capability &amp; OfferingDeck\Client Logo\DTZ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39" y="1905000"/>
            <a:ext cx="1673740" cy="61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E:\15-05-2012\COE\Documents\Real Estate Opportunities\Real Estate - Capability &amp; OfferingDeck\Client Logo\Brookfield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3" y="1600200"/>
            <a:ext cx="2123985" cy="42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E:\15-05-2012\COE\Documents\Real Estate Opportunities\Real Estate - Capability &amp; OfferingDeck\Client Logo\JP Morgan Chas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03400"/>
            <a:ext cx="2728298" cy="3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9" descr="E:\15-05-2012\COE\Documents\Real Estate Opportunities\Real Estate - Capability &amp; OfferingDeck\Client Logo\TIAA CREF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26435"/>
            <a:ext cx="897397" cy="85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E:\15-05-2012\COE\Documents\Real Estate Opportunities\Real Estate - Capability &amp; OfferingDeck\Client Logo\Service Corp International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772" y="2042452"/>
            <a:ext cx="1971228" cy="62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E:\15-05-2012\COE\Documents\Real Estate Opportunities\Real Estate - Capability &amp; OfferingDeck\Client Logo\Cushman and Wakefield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91" y="2793583"/>
            <a:ext cx="1839602" cy="63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5" descr="E:\15-05-2012\COE\Documents\Real Estate Opportunities\Real Estate - Capability &amp; OfferingDeck\Client Logo\Brookfiel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02879"/>
            <a:ext cx="1450710" cy="28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E:\15-05-2012\COE\Documents\Real Estate Opportunities\Real Estate - Capability &amp; OfferingDeck\Client Logo\General Growth Properti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49704"/>
            <a:ext cx="1760443" cy="50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E:\15-05-2012\COE\Documents\Real Estate Opportunities\Real Estate - Capability &amp; OfferingDeck\Client Logo\The Home Depo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343400"/>
            <a:ext cx="747814" cy="7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E:\15-05-2012\COE\Documents\Real Estate Opportunities\Real Estate - Capability &amp; OfferingDeck\Client Logo\GE Real Esta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302" y="4523965"/>
            <a:ext cx="1808498" cy="6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E:\15-05-2012\COE\Documents\Real Estate Opportunities\Real Estate - Capability &amp; OfferingDeck\Client Logo\Micha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419016"/>
            <a:ext cx="1353967" cy="67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 descr="E:\15-05-2012\COE\Documents\Real Estate Opportunities\Real Estate - Capability &amp; OfferingDeck\Client Logo\Service Corp International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42852"/>
            <a:ext cx="1971228" cy="62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6096000" y="4221274"/>
            <a:ext cx="2693706" cy="1874726"/>
          </a:xfrm>
          <a:prstGeom prst="roundRect">
            <a:avLst/>
          </a:prstGeom>
          <a:ln>
            <a:solidFill>
              <a:sysClr val="windowText" lastClr="00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48400" y="4033917"/>
            <a:ext cx="2286000" cy="374571"/>
          </a:xfrm>
          <a:prstGeom prst="roundRect">
            <a:avLst/>
          </a:prstGeom>
          <a:solidFill>
            <a:srgbClr val="B0DFF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1600" b="1" dirty="0" smtClean="0">
                <a:cs typeface="Arial" pitchFamily="34" charset="0"/>
              </a:rPr>
              <a:t>Consulting Services</a:t>
            </a:r>
            <a:endParaRPr lang="en-US" sz="1600" b="1" dirty="0">
              <a:cs typeface="Arial" pitchFamily="34" charset="0"/>
            </a:endParaRPr>
          </a:p>
        </p:txBody>
      </p:sp>
      <p:pic>
        <p:nvPicPr>
          <p:cNvPr id="30" name="Picture 15" descr="E:\15-05-2012\COE\Documents\Real Estate Opportunities\Real Estate - Capability &amp; OfferingDeck\Client Logo\Brookfiel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96" y="4893279"/>
            <a:ext cx="1450710" cy="28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60" y="3318736"/>
            <a:ext cx="729940" cy="41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952" y="1933459"/>
            <a:ext cx="987848" cy="35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0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10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1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Myriad Pro"/>
        <a:ea typeface="Microsoft YaHei"/>
        <a:cs typeface=""/>
      </a:majorFont>
      <a:minorFont>
        <a:latin typeface="Myriad Pro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1_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1_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8.xml><?xml version="1.0" encoding="utf-8"?>
<a:theme xmlns:a="http://schemas.openxmlformats.org/drawingml/2006/main" name="2_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9.xml><?xml version="1.0" encoding="utf-8"?>
<a:theme xmlns:a="http://schemas.openxmlformats.org/drawingml/2006/main" name="3_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TCS Corporate Overview April 2012</Template>
  <TotalTime>188</TotalTime>
  <Words>2611</Words>
  <Application>Microsoft Office PowerPoint</Application>
  <PresentationFormat>On-screen Show (4:3)</PresentationFormat>
  <Paragraphs>415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TCS Presentation_Template</vt:lpstr>
      <vt:lpstr>Divider 1</vt:lpstr>
      <vt:lpstr>Divider 2</vt:lpstr>
      <vt:lpstr>Divider 3</vt:lpstr>
      <vt:lpstr>Thank You</vt:lpstr>
      <vt:lpstr>1_TCS Presentation_Template</vt:lpstr>
      <vt:lpstr>1_Divider 1</vt:lpstr>
      <vt:lpstr>2_TCS Presentation_Template</vt:lpstr>
      <vt:lpstr>3_TCS Presentation_Template</vt:lpstr>
      <vt:lpstr>1_Thank You</vt:lpstr>
      <vt:lpstr>Office Theme</vt:lpstr>
      <vt:lpstr>Bitmap Image</vt:lpstr>
      <vt:lpstr>TCS Real Estate Capability Overview </vt:lpstr>
      <vt:lpstr>TCS in Real Estate | Fact Sheet</vt:lpstr>
      <vt:lpstr>TCS Real Estate Services | Overview</vt:lpstr>
      <vt:lpstr>TCS Real Estate | Capabilities</vt:lpstr>
      <vt:lpstr>TCS Capability | Process and IT Landscape</vt:lpstr>
      <vt:lpstr>TCS Real Estate Clients | Success Stories</vt:lpstr>
      <vt:lpstr>Real Estate Products | Alliance and Partners</vt:lpstr>
      <vt:lpstr>Real Estate Engagements | Business Process View</vt:lpstr>
      <vt:lpstr>TCS Real Estate Engagements | IT Services View</vt:lpstr>
      <vt:lpstr>PowerPoint Presentation</vt:lpstr>
      <vt:lpstr>TCS Real Estate Clients | Success Stories</vt:lpstr>
      <vt:lpstr>TCS Real Estate Clients | Success Stories Contd.</vt:lpstr>
      <vt:lpstr>TCS Real Estate Clients | Success Stories</vt:lpstr>
      <vt:lpstr>TCS Real Estate Clients | Success Stories Contd.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Real Estate Industry Capability Overview</dc:title>
  <dc:creator>Ayushi Pande</dc:creator>
  <cp:lastModifiedBy>Satish  Tiwari</cp:lastModifiedBy>
  <cp:revision>91</cp:revision>
  <dcterms:created xsi:type="dcterms:W3CDTF">2013-07-01T05:26:54Z</dcterms:created>
  <dcterms:modified xsi:type="dcterms:W3CDTF">2014-09-16T12:48:00Z</dcterms:modified>
</cp:coreProperties>
</file>