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25.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tags/tag30.xml" ContentType="application/vnd.openxmlformats-officedocument.presentationml.tags+xml"/>
  <Default Extension="png" ContentType="image/png"/>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tags/tag5.xml" ContentType="application/vnd.openxmlformats-officedocument.presentationml.tags+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slideMasters/slideMaster5.xml" ContentType="application/vnd.openxmlformats-officedocument.presentationml.slideMaster+xml"/>
  <Override PartName="/ppt/slides/slide49.xml" ContentType="application/vnd.openxmlformats-officedocument.presentationml.slide+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slides/slide29.xml" ContentType="application/vnd.openxmlformats-officedocument.presentationml.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 id="2147483663" r:id="rId4"/>
    <p:sldMasterId id="2147483665" r:id="rId5"/>
    <p:sldMasterId id="2147483667" r:id="rId6"/>
    <p:sldMasterId id="2147483669" r:id="rId7"/>
  </p:sldMasterIdLst>
  <p:notesMasterIdLst>
    <p:notesMasterId r:id="rId69"/>
  </p:notesMasterIdLst>
  <p:sldIdLst>
    <p:sldId id="257" r:id="rId8"/>
    <p:sldId id="360" r:id="rId9"/>
    <p:sldId id="370" r:id="rId10"/>
    <p:sldId id="364" r:id="rId11"/>
    <p:sldId id="368" r:id="rId12"/>
    <p:sldId id="365" r:id="rId13"/>
    <p:sldId id="366" r:id="rId14"/>
    <p:sldId id="367" r:id="rId15"/>
    <p:sldId id="372" r:id="rId16"/>
    <p:sldId id="369" r:id="rId17"/>
    <p:sldId id="373" r:id="rId18"/>
    <p:sldId id="374" r:id="rId19"/>
    <p:sldId id="361" r:id="rId20"/>
    <p:sldId id="362" r:id="rId21"/>
    <p:sldId id="353" r:id="rId22"/>
    <p:sldId id="354" r:id="rId23"/>
    <p:sldId id="389" r:id="rId24"/>
    <p:sldId id="390" r:id="rId25"/>
    <p:sldId id="391" r:id="rId26"/>
    <p:sldId id="392" r:id="rId27"/>
    <p:sldId id="417" r:id="rId28"/>
    <p:sldId id="413" r:id="rId29"/>
    <p:sldId id="414" r:id="rId30"/>
    <p:sldId id="415" r:id="rId31"/>
    <p:sldId id="416" r:id="rId32"/>
    <p:sldId id="393" r:id="rId33"/>
    <p:sldId id="378" r:id="rId34"/>
    <p:sldId id="394" r:id="rId35"/>
    <p:sldId id="409" r:id="rId36"/>
    <p:sldId id="412" r:id="rId37"/>
    <p:sldId id="411" r:id="rId38"/>
    <p:sldId id="377" r:id="rId39"/>
    <p:sldId id="383" r:id="rId40"/>
    <p:sldId id="384" r:id="rId41"/>
    <p:sldId id="385" r:id="rId42"/>
    <p:sldId id="386" r:id="rId43"/>
    <p:sldId id="387" r:id="rId44"/>
    <p:sldId id="418" r:id="rId45"/>
    <p:sldId id="388" r:id="rId46"/>
    <p:sldId id="330" r:id="rId47"/>
    <p:sldId id="331" r:id="rId48"/>
    <p:sldId id="332" r:id="rId49"/>
    <p:sldId id="333" r:id="rId50"/>
    <p:sldId id="334" r:id="rId51"/>
    <p:sldId id="335" r:id="rId52"/>
    <p:sldId id="336" r:id="rId53"/>
    <p:sldId id="337" r:id="rId54"/>
    <p:sldId id="408" r:id="rId55"/>
    <p:sldId id="395" r:id="rId56"/>
    <p:sldId id="396" r:id="rId57"/>
    <p:sldId id="397" r:id="rId58"/>
    <p:sldId id="398" r:id="rId59"/>
    <p:sldId id="399" r:id="rId60"/>
    <p:sldId id="400" r:id="rId61"/>
    <p:sldId id="401" r:id="rId62"/>
    <p:sldId id="402" r:id="rId63"/>
    <p:sldId id="403" r:id="rId64"/>
    <p:sldId id="404" r:id="rId65"/>
    <p:sldId id="405" r:id="rId66"/>
    <p:sldId id="407" r:id="rId67"/>
    <p:sldId id="297" r:id="rId68"/>
  </p:sldIdLst>
  <p:sldSz cx="12192000" cy="6858000"/>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1" autoAdjust="0"/>
    <p:restoredTop sz="94660"/>
  </p:normalViewPr>
  <p:slideViewPr>
    <p:cSldViewPr>
      <p:cViewPr varScale="1">
        <p:scale>
          <a:sx n="81" d="100"/>
          <a:sy n="81" d="100"/>
        </p:scale>
        <p:origin x="60" y="6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customXml" Target="../customXml/item3.xml"/><Relationship Id="rId5" Type="http://schemas.openxmlformats.org/officeDocument/2006/relationships/slideMaster" Target="slideMasters/slideMaster3.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4.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5.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2E0DF-E64D-4E3C-AF92-66B906BD31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3B5EC0-C31E-472A-AC5C-0F8E11133D0B}">
      <dgm:prSet phldrT="[Text]"/>
      <dgm:spPr/>
      <dgm:t>
        <a:bodyPr/>
        <a:lstStyle/>
        <a:p>
          <a:r>
            <a:rPr lang="en-US" dirty="0" smtClean="0"/>
            <a:t>2013-14 Statistics at a glance </a:t>
          </a:r>
          <a:endParaRPr lang="en-US" dirty="0"/>
        </a:p>
      </dgm:t>
    </dgm:pt>
    <dgm:pt modelId="{B0D156C9-A1C2-4972-925D-66A57A4E0141}" type="parTrans" cxnId="{1EDAF5AF-A1C1-4F9F-A17E-D86A9DFE33A8}">
      <dgm:prSet/>
      <dgm:spPr/>
      <dgm:t>
        <a:bodyPr/>
        <a:lstStyle/>
        <a:p>
          <a:endParaRPr lang="en-US"/>
        </a:p>
      </dgm:t>
    </dgm:pt>
    <dgm:pt modelId="{0975143D-9124-4EF9-B88C-C19E11EF7C1F}" type="sibTrans" cxnId="{1EDAF5AF-A1C1-4F9F-A17E-D86A9DFE33A8}">
      <dgm:prSet/>
      <dgm:spPr/>
      <dgm:t>
        <a:bodyPr/>
        <a:lstStyle/>
        <a:p>
          <a:endParaRPr lang="en-US"/>
        </a:p>
      </dgm:t>
    </dgm:pt>
    <dgm:pt modelId="{787D4DF7-5C3B-4D54-84CE-86D0F3A92054}">
      <dgm:prSet phldrT="[Text]"/>
      <dgm:spPr/>
      <dgm:t>
        <a:bodyPr/>
        <a:lstStyle/>
        <a:p>
          <a:r>
            <a:rPr lang="en-US" dirty="0" smtClean="0"/>
            <a:t>HiTech TEG Vision , Mission and Strategic Objectives</a:t>
          </a:r>
          <a:endParaRPr lang="en-US" dirty="0"/>
        </a:p>
      </dgm:t>
    </dgm:pt>
    <dgm:pt modelId="{F64821B5-D636-4B77-B049-88FC01F2B400}" type="parTrans" cxnId="{875A340F-87A6-4A3A-A05E-B9A0A3689801}">
      <dgm:prSet/>
      <dgm:spPr/>
      <dgm:t>
        <a:bodyPr/>
        <a:lstStyle/>
        <a:p>
          <a:endParaRPr lang="en-US"/>
        </a:p>
      </dgm:t>
    </dgm:pt>
    <dgm:pt modelId="{35468017-F568-4B38-A67C-69F258A96919}" type="sibTrans" cxnId="{875A340F-87A6-4A3A-A05E-B9A0A3689801}">
      <dgm:prSet/>
      <dgm:spPr/>
      <dgm:t>
        <a:bodyPr/>
        <a:lstStyle/>
        <a:p>
          <a:endParaRPr lang="en-US"/>
        </a:p>
      </dgm:t>
    </dgm:pt>
    <dgm:pt modelId="{BA385722-0FB7-48F4-B8D6-73A1018FF68E}">
      <dgm:prSet phldrT="[Text]"/>
      <dgm:spPr/>
      <dgm:t>
        <a:bodyPr/>
        <a:lstStyle/>
        <a:p>
          <a:r>
            <a:rPr lang="en-US" dirty="0" smtClean="0"/>
            <a:t>Solutions and Offerings Plan </a:t>
          </a:r>
          <a:endParaRPr lang="en-US" dirty="0"/>
        </a:p>
      </dgm:t>
    </dgm:pt>
    <dgm:pt modelId="{2D4E3F17-E864-4831-B2EE-F707B825DD93}" type="parTrans" cxnId="{1BBB8B90-4B29-41C5-9727-F45D237C3910}">
      <dgm:prSet/>
      <dgm:spPr/>
      <dgm:t>
        <a:bodyPr/>
        <a:lstStyle/>
        <a:p>
          <a:endParaRPr lang="en-US"/>
        </a:p>
      </dgm:t>
    </dgm:pt>
    <dgm:pt modelId="{0C00D367-4A44-442A-BDD9-7C0E7CA72319}" type="sibTrans" cxnId="{1BBB8B90-4B29-41C5-9727-F45D237C3910}">
      <dgm:prSet/>
      <dgm:spPr/>
      <dgm:t>
        <a:bodyPr/>
        <a:lstStyle/>
        <a:p>
          <a:endParaRPr lang="en-US"/>
        </a:p>
      </dgm:t>
    </dgm:pt>
    <dgm:pt modelId="{EFAFA52B-435E-4412-942C-DDCC9EC1C732}">
      <dgm:prSet phldrT="[Text]"/>
      <dgm:spPr/>
      <dgm:t>
        <a:bodyPr/>
        <a:lstStyle/>
        <a:p>
          <a:r>
            <a:rPr lang="en-US" dirty="0" smtClean="0"/>
            <a:t>Competency Development Plan</a:t>
          </a:r>
        </a:p>
      </dgm:t>
    </dgm:pt>
    <dgm:pt modelId="{170AC042-959D-43A3-8ACA-AEB47E105EBE}" type="parTrans" cxnId="{17586D22-2280-4A70-8542-F8D0E55DB926}">
      <dgm:prSet/>
      <dgm:spPr/>
      <dgm:t>
        <a:bodyPr/>
        <a:lstStyle/>
        <a:p>
          <a:endParaRPr lang="en-US"/>
        </a:p>
      </dgm:t>
    </dgm:pt>
    <dgm:pt modelId="{248553F7-8454-4560-9463-B0C573D3B950}" type="sibTrans" cxnId="{17586D22-2280-4A70-8542-F8D0E55DB926}">
      <dgm:prSet/>
      <dgm:spPr/>
      <dgm:t>
        <a:bodyPr/>
        <a:lstStyle/>
        <a:p>
          <a:endParaRPr lang="en-US"/>
        </a:p>
      </dgm:t>
    </dgm:pt>
    <dgm:pt modelId="{9ACE7FEC-66B0-4141-A137-39C53E6447A9}">
      <dgm:prSet phldrT="[Text]"/>
      <dgm:spPr/>
      <dgm:t>
        <a:bodyPr/>
        <a:lstStyle/>
        <a:p>
          <a:r>
            <a:rPr lang="en-US" dirty="0" smtClean="0"/>
            <a:t>HiTech TEG : New Organization Proposed Structure</a:t>
          </a:r>
        </a:p>
      </dgm:t>
    </dgm:pt>
    <dgm:pt modelId="{6E4B9BF1-998F-460A-B3A1-E44DA7B5730B}" type="parTrans" cxnId="{30A06A8C-0E7A-4937-A78F-A1C7C490D915}">
      <dgm:prSet/>
      <dgm:spPr/>
      <dgm:t>
        <a:bodyPr/>
        <a:lstStyle/>
        <a:p>
          <a:endParaRPr lang="en-US"/>
        </a:p>
      </dgm:t>
    </dgm:pt>
    <dgm:pt modelId="{78A5ADA5-4971-4A3B-AFDB-35BCCF3AA3BA}" type="sibTrans" cxnId="{30A06A8C-0E7A-4937-A78F-A1C7C490D915}">
      <dgm:prSet/>
      <dgm:spPr/>
      <dgm:t>
        <a:bodyPr/>
        <a:lstStyle/>
        <a:p>
          <a:endParaRPr lang="en-US"/>
        </a:p>
      </dgm:t>
    </dgm:pt>
    <dgm:pt modelId="{48839AB8-8C3F-44ED-AE5B-62A0BB72FC16}">
      <dgm:prSet phldrT="[Text]"/>
      <dgm:spPr/>
      <dgm:t>
        <a:bodyPr/>
        <a:lstStyle/>
        <a:p>
          <a:r>
            <a:rPr lang="en-US" dirty="0" err="1" smtClean="0"/>
            <a:t>ManPower</a:t>
          </a:r>
          <a:r>
            <a:rPr lang="en-US" dirty="0" smtClean="0"/>
            <a:t> Plan</a:t>
          </a:r>
        </a:p>
      </dgm:t>
    </dgm:pt>
    <dgm:pt modelId="{012F6935-82D0-467B-932D-17518FD07DAE}" type="sibTrans" cxnId="{386EA868-2266-4240-9705-CCDD86E64B05}">
      <dgm:prSet/>
      <dgm:spPr/>
      <dgm:t>
        <a:bodyPr/>
        <a:lstStyle/>
        <a:p>
          <a:endParaRPr lang="en-US"/>
        </a:p>
      </dgm:t>
    </dgm:pt>
    <dgm:pt modelId="{C9DCE55F-CD70-4EFA-BF0E-D9366A00C6F7}" type="parTrans" cxnId="{386EA868-2266-4240-9705-CCDD86E64B05}">
      <dgm:prSet/>
      <dgm:spPr/>
      <dgm:t>
        <a:bodyPr/>
        <a:lstStyle/>
        <a:p>
          <a:endParaRPr lang="en-US"/>
        </a:p>
      </dgm:t>
    </dgm:pt>
    <dgm:pt modelId="{1ACBDFC6-2734-47D4-8F97-636ABDF1AF27}">
      <dgm:prSet phldrT="[Text]"/>
      <dgm:spPr/>
      <dgm:t>
        <a:bodyPr/>
        <a:lstStyle/>
        <a:p>
          <a:r>
            <a:rPr lang="en-US" dirty="0" smtClean="0"/>
            <a:t>Technology Trends</a:t>
          </a:r>
          <a:endParaRPr lang="en-US" dirty="0"/>
        </a:p>
      </dgm:t>
    </dgm:pt>
    <dgm:pt modelId="{DEEFB8AE-9DBC-47CF-A96B-5D208CA68D53}" type="parTrans" cxnId="{7832906B-6947-4EC7-897B-D5018573E7BA}">
      <dgm:prSet/>
      <dgm:spPr/>
      <dgm:t>
        <a:bodyPr/>
        <a:lstStyle/>
        <a:p>
          <a:endParaRPr lang="en-US"/>
        </a:p>
      </dgm:t>
    </dgm:pt>
    <dgm:pt modelId="{D214D99E-2C7E-4BF9-A424-87CFF1603BC1}" type="sibTrans" cxnId="{7832906B-6947-4EC7-897B-D5018573E7BA}">
      <dgm:prSet/>
      <dgm:spPr/>
      <dgm:t>
        <a:bodyPr/>
        <a:lstStyle/>
        <a:p>
          <a:endParaRPr lang="en-US"/>
        </a:p>
      </dgm:t>
    </dgm:pt>
    <dgm:pt modelId="{B488C826-2549-40CB-BC26-D89C5BE87824}">
      <dgm:prSet phldrT="[Text]"/>
      <dgm:spPr/>
      <dgm:t>
        <a:bodyPr/>
        <a:lstStyle/>
        <a:p>
          <a:r>
            <a:rPr lang="en-US" smtClean="0"/>
            <a:t>Branding </a:t>
          </a:r>
          <a:r>
            <a:rPr lang="en-US" dirty="0" smtClean="0"/>
            <a:t>Plan</a:t>
          </a:r>
        </a:p>
      </dgm:t>
    </dgm:pt>
    <dgm:pt modelId="{52C62900-F1EF-4C37-8FD5-C1A8DBBC549D}" type="parTrans" cxnId="{0292F067-F957-4934-B96D-AA612421234C}">
      <dgm:prSet/>
      <dgm:spPr/>
      <dgm:t>
        <a:bodyPr/>
        <a:lstStyle/>
        <a:p>
          <a:endParaRPr lang="en-US"/>
        </a:p>
      </dgm:t>
    </dgm:pt>
    <dgm:pt modelId="{40AA47E8-F775-4037-B182-850D575987A3}" type="sibTrans" cxnId="{0292F067-F957-4934-B96D-AA612421234C}">
      <dgm:prSet/>
      <dgm:spPr/>
      <dgm:t>
        <a:bodyPr/>
        <a:lstStyle/>
        <a:p>
          <a:endParaRPr lang="en-US"/>
        </a:p>
      </dgm:t>
    </dgm:pt>
    <dgm:pt modelId="{725900E7-D5F1-4ACA-912F-34FB673B5429}" type="pres">
      <dgm:prSet presAssocID="{E232E0DF-E64D-4E3C-AF92-66B906BD31D1}" presName="linear" presStyleCnt="0">
        <dgm:presLayoutVars>
          <dgm:animLvl val="lvl"/>
          <dgm:resizeHandles val="exact"/>
        </dgm:presLayoutVars>
      </dgm:prSet>
      <dgm:spPr/>
      <dgm:t>
        <a:bodyPr/>
        <a:lstStyle/>
        <a:p>
          <a:endParaRPr lang="en-US"/>
        </a:p>
      </dgm:t>
    </dgm:pt>
    <dgm:pt modelId="{3EEC2544-ECA1-4C18-B408-4DA5F3E9F2D6}" type="pres">
      <dgm:prSet presAssocID="{3E3B5EC0-C31E-472A-AC5C-0F8E11133D0B}" presName="parentText" presStyleLbl="node1" presStyleIdx="0" presStyleCnt="8">
        <dgm:presLayoutVars>
          <dgm:chMax val="0"/>
          <dgm:bulletEnabled val="1"/>
        </dgm:presLayoutVars>
      </dgm:prSet>
      <dgm:spPr/>
      <dgm:t>
        <a:bodyPr/>
        <a:lstStyle/>
        <a:p>
          <a:endParaRPr lang="en-US"/>
        </a:p>
      </dgm:t>
    </dgm:pt>
    <dgm:pt modelId="{CD45A51E-699D-46E0-9322-5E9A0B5F8DC8}" type="pres">
      <dgm:prSet presAssocID="{0975143D-9124-4EF9-B88C-C19E11EF7C1F}" presName="spacer" presStyleCnt="0"/>
      <dgm:spPr/>
    </dgm:pt>
    <dgm:pt modelId="{D118F3D6-84E6-4401-8AF8-35008010D454}" type="pres">
      <dgm:prSet presAssocID="{787D4DF7-5C3B-4D54-84CE-86D0F3A92054}" presName="parentText" presStyleLbl="node1" presStyleIdx="1" presStyleCnt="8">
        <dgm:presLayoutVars>
          <dgm:chMax val="0"/>
          <dgm:bulletEnabled val="1"/>
        </dgm:presLayoutVars>
      </dgm:prSet>
      <dgm:spPr/>
      <dgm:t>
        <a:bodyPr/>
        <a:lstStyle/>
        <a:p>
          <a:endParaRPr lang="en-US"/>
        </a:p>
      </dgm:t>
    </dgm:pt>
    <dgm:pt modelId="{56A4252D-3818-4504-96EC-C997A840C234}" type="pres">
      <dgm:prSet presAssocID="{35468017-F568-4B38-A67C-69F258A96919}" presName="spacer" presStyleCnt="0"/>
      <dgm:spPr/>
    </dgm:pt>
    <dgm:pt modelId="{DEF9072A-BD3D-48A1-A382-3DE6A26F6277}" type="pres">
      <dgm:prSet presAssocID="{1ACBDFC6-2734-47D4-8F97-636ABDF1AF27}" presName="parentText" presStyleLbl="node1" presStyleIdx="2" presStyleCnt="8">
        <dgm:presLayoutVars>
          <dgm:chMax val="0"/>
          <dgm:bulletEnabled val="1"/>
        </dgm:presLayoutVars>
      </dgm:prSet>
      <dgm:spPr/>
      <dgm:t>
        <a:bodyPr/>
        <a:lstStyle/>
        <a:p>
          <a:endParaRPr lang="en-US"/>
        </a:p>
      </dgm:t>
    </dgm:pt>
    <dgm:pt modelId="{4ECAB545-3BB9-409B-B0F9-CFE00FDA9B68}" type="pres">
      <dgm:prSet presAssocID="{D214D99E-2C7E-4BF9-A424-87CFF1603BC1}" presName="spacer" presStyleCnt="0"/>
      <dgm:spPr/>
    </dgm:pt>
    <dgm:pt modelId="{5FBD9A1C-F097-4A0B-81B0-9EABDA324541}" type="pres">
      <dgm:prSet presAssocID="{BA385722-0FB7-48F4-B8D6-73A1018FF68E}" presName="parentText" presStyleLbl="node1" presStyleIdx="3" presStyleCnt="8">
        <dgm:presLayoutVars>
          <dgm:chMax val="0"/>
          <dgm:bulletEnabled val="1"/>
        </dgm:presLayoutVars>
      </dgm:prSet>
      <dgm:spPr/>
      <dgm:t>
        <a:bodyPr/>
        <a:lstStyle/>
        <a:p>
          <a:endParaRPr lang="en-US"/>
        </a:p>
      </dgm:t>
    </dgm:pt>
    <dgm:pt modelId="{0C94D628-62CA-4610-A6F0-4AE03E672062}" type="pres">
      <dgm:prSet presAssocID="{0C00D367-4A44-442A-BDD9-7C0E7CA72319}" presName="spacer" presStyleCnt="0"/>
      <dgm:spPr/>
    </dgm:pt>
    <dgm:pt modelId="{01B7BF06-7045-4551-9DA9-FDD923B4B440}" type="pres">
      <dgm:prSet presAssocID="{EFAFA52B-435E-4412-942C-DDCC9EC1C732}" presName="parentText" presStyleLbl="node1" presStyleIdx="4" presStyleCnt="8">
        <dgm:presLayoutVars>
          <dgm:chMax val="0"/>
          <dgm:bulletEnabled val="1"/>
        </dgm:presLayoutVars>
      </dgm:prSet>
      <dgm:spPr/>
      <dgm:t>
        <a:bodyPr/>
        <a:lstStyle/>
        <a:p>
          <a:endParaRPr lang="en-US"/>
        </a:p>
      </dgm:t>
    </dgm:pt>
    <dgm:pt modelId="{39067F1A-782B-4A0D-9152-EB06E6F26BE1}" type="pres">
      <dgm:prSet presAssocID="{248553F7-8454-4560-9463-B0C573D3B950}" presName="spacer" presStyleCnt="0"/>
      <dgm:spPr/>
    </dgm:pt>
    <dgm:pt modelId="{FB069832-08E4-402E-B490-AB40369ECFAF}" type="pres">
      <dgm:prSet presAssocID="{B488C826-2549-40CB-BC26-D89C5BE87824}" presName="parentText" presStyleLbl="node1" presStyleIdx="5" presStyleCnt="8">
        <dgm:presLayoutVars>
          <dgm:chMax val="0"/>
          <dgm:bulletEnabled val="1"/>
        </dgm:presLayoutVars>
      </dgm:prSet>
      <dgm:spPr/>
      <dgm:t>
        <a:bodyPr/>
        <a:lstStyle/>
        <a:p>
          <a:endParaRPr lang="en-US"/>
        </a:p>
      </dgm:t>
    </dgm:pt>
    <dgm:pt modelId="{32CA88BF-87EC-4300-B37D-C1E3A66635DE}" type="pres">
      <dgm:prSet presAssocID="{40AA47E8-F775-4037-B182-850D575987A3}" presName="spacer" presStyleCnt="0"/>
      <dgm:spPr/>
    </dgm:pt>
    <dgm:pt modelId="{1D4A2E48-1125-4436-A5C5-F70BD2F36084}" type="pres">
      <dgm:prSet presAssocID="{48839AB8-8C3F-44ED-AE5B-62A0BB72FC16}" presName="parentText" presStyleLbl="node1" presStyleIdx="6" presStyleCnt="8">
        <dgm:presLayoutVars>
          <dgm:chMax val="0"/>
          <dgm:bulletEnabled val="1"/>
        </dgm:presLayoutVars>
      </dgm:prSet>
      <dgm:spPr/>
      <dgm:t>
        <a:bodyPr/>
        <a:lstStyle/>
        <a:p>
          <a:endParaRPr lang="en-US"/>
        </a:p>
      </dgm:t>
    </dgm:pt>
    <dgm:pt modelId="{C80E3D66-4534-4898-8382-ED05EC9E251B}" type="pres">
      <dgm:prSet presAssocID="{012F6935-82D0-467B-932D-17518FD07DAE}" presName="spacer" presStyleCnt="0"/>
      <dgm:spPr/>
    </dgm:pt>
    <dgm:pt modelId="{267C0870-4BCE-4E57-B895-709022DCD094}" type="pres">
      <dgm:prSet presAssocID="{9ACE7FEC-66B0-4141-A137-39C53E6447A9}" presName="parentText" presStyleLbl="node1" presStyleIdx="7" presStyleCnt="8" custLinFactY="42276" custLinFactNeighborX="-20000" custLinFactNeighborY="100000">
        <dgm:presLayoutVars>
          <dgm:chMax val="0"/>
          <dgm:bulletEnabled val="1"/>
        </dgm:presLayoutVars>
      </dgm:prSet>
      <dgm:spPr/>
      <dgm:t>
        <a:bodyPr/>
        <a:lstStyle/>
        <a:p>
          <a:endParaRPr lang="en-US"/>
        </a:p>
      </dgm:t>
    </dgm:pt>
  </dgm:ptLst>
  <dgm:cxnLst>
    <dgm:cxn modelId="{88BF85CB-E537-45D1-8FD9-58C7A622B999}" type="presOf" srcId="{48839AB8-8C3F-44ED-AE5B-62A0BB72FC16}" destId="{1D4A2E48-1125-4436-A5C5-F70BD2F36084}" srcOrd="0" destOrd="0" presId="urn:microsoft.com/office/officeart/2005/8/layout/vList2"/>
    <dgm:cxn modelId="{F8F6C86E-1B03-4EE5-A752-CC568693F264}" type="presOf" srcId="{E232E0DF-E64D-4E3C-AF92-66B906BD31D1}" destId="{725900E7-D5F1-4ACA-912F-34FB673B5429}" srcOrd="0" destOrd="0" presId="urn:microsoft.com/office/officeart/2005/8/layout/vList2"/>
    <dgm:cxn modelId="{7832906B-6947-4EC7-897B-D5018573E7BA}" srcId="{E232E0DF-E64D-4E3C-AF92-66B906BD31D1}" destId="{1ACBDFC6-2734-47D4-8F97-636ABDF1AF27}" srcOrd="2" destOrd="0" parTransId="{DEEFB8AE-9DBC-47CF-A96B-5D208CA68D53}" sibTransId="{D214D99E-2C7E-4BF9-A424-87CFF1603BC1}"/>
    <dgm:cxn modelId="{875A340F-87A6-4A3A-A05E-B9A0A3689801}" srcId="{E232E0DF-E64D-4E3C-AF92-66B906BD31D1}" destId="{787D4DF7-5C3B-4D54-84CE-86D0F3A92054}" srcOrd="1" destOrd="0" parTransId="{F64821B5-D636-4B77-B049-88FC01F2B400}" sibTransId="{35468017-F568-4B38-A67C-69F258A96919}"/>
    <dgm:cxn modelId="{A504FEE7-F8F5-4A51-A614-126E030418FE}" type="presOf" srcId="{1ACBDFC6-2734-47D4-8F97-636ABDF1AF27}" destId="{DEF9072A-BD3D-48A1-A382-3DE6A26F6277}" srcOrd="0" destOrd="0" presId="urn:microsoft.com/office/officeart/2005/8/layout/vList2"/>
    <dgm:cxn modelId="{1BBB8B90-4B29-41C5-9727-F45D237C3910}" srcId="{E232E0DF-E64D-4E3C-AF92-66B906BD31D1}" destId="{BA385722-0FB7-48F4-B8D6-73A1018FF68E}" srcOrd="3" destOrd="0" parTransId="{2D4E3F17-E864-4831-B2EE-F707B825DD93}" sibTransId="{0C00D367-4A44-442A-BDD9-7C0E7CA72319}"/>
    <dgm:cxn modelId="{30A06A8C-0E7A-4937-A78F-A1C7C490D915}" srcId="{E232E0DF-E64D-4E3C-AF92-66B906BD31D1}" destId="{9ACE7FEC-66B0-4141-A137-39C53E6447A9}" srcOrd="7" destOrd="0" parTransId="{6E4B9BF1-998F-460A-B3A1-E44DA7B5730B}" sibTransId="{78A5ADA5-4971-4A3B-AFDB-35BCCF3AA3BA}"/>
    <dgm:cxn modelId="{1EDAF5AF-A1C1-4F9F-A17E-D86A9DFE33A8}" srcId="{E232E0DF-E64D-4E3C-AF92-66B906BD31D1}" destId="{3E3B5EC0-C31E-472A-AC5C-0F8E11133D0B}" srcOrd="0" destOrd="0" parTransId="{B0D156C9-A1C2-4972-925D-66A57A4E0141}" sibTransId="{0975143D-9124-4EF9-B88C-C19E11EF7C1F}"/>
    <dgm:cxn modelId="{386EA868-2266-4240-9705-CCDD86E64B05}" srcId="{E232E0DF-E64D-4E3C-AF92-66B906BD31D1}" destId="{48839AB8-8C3F-44ED-AE5B-62A0BB72FC16}" srcOrd="6" destOrd="0" parTransId="{C9DCE55F-CD70-4EFA-BF0E-D9366A00C6F7}" sibTransId="{012F6935-82D0-467B-932D-17518FD07DAE}"/>
    <dgm:cxn modelId="{0292F067-F957-4934-B96D-AA612421234C}" srcId="{E232E0DF-E64D-4E3C-AF92-66B906BD31D1}" destId="{B488C826-2549-40CB-BC26-D89C5BE87824}" srcOrd="5" destOrd="0" parTransId="{52C62900-F1EF-4C37-8FD5-C1A8DBBC549D}" sibTransId="{40AA47E8-F775-4037-B182-850D575987A3}"/>
    <dgm:cxn modelId="{53809DB9-863C-4866-B02B-39D14A86650E}" type="presOf" srcId="{BA385722-0FB7-48F4-B8D6-73A1018FF68E}" destId="{5FBD9A1C-F097-4A0B-81B0-9EABDA324541}" srcOrd="0" destOrd="0" presId="urn:microsoft.com/office/officeart/2005/8/layout/vList2"/>
    <dgm:cxn modelId="{17586D22-2280-4A70-8542-F8D0E55DB926}" srcId="{E232E0DF-E64D-4E3C-AF92-66B906BD31D1}" destId="{EFAFA52B-435E-4412-942C-DDCC9EC1C732}" srcOrd="4" destOrd="0" parTransId="{170AC042-959D-43A3-8ACA-AEB47E105EBE}" sibTransId="{248553F7-8454-4560-9463-B0C573D3B950}"/>
    <dgm:cxn modelId="{FEB19B46-AD3C-46C3-9F82-BB5E6E527DD0}" type="presOf" srcId="{9ACE7FEC-66B0-4141-A137-39C53E6447A9}" destId="{267C0870-4BCE-4E57-B895-709022DCD094}" srcOrd="0" destOrd="0" presId="urn:microsoft.com/office/officeart/2005/8/layout/vList2"/>
    <dgm:cxn modelId="{2CE11CE6-35AA-491D-A089-3993C87F975F}" type="presOf" srcId="{787D4DF7-5C3B-4D54-84CE-86D0F3A92054}" destId="{D118F3D6-84E6-4401-8AF8-35008010D454}" srcOrd="0" destOrd="0" presId="urn:microsoft.com/office/officeart/2005/8/layout/vList2"/>
    <dgm:cxn modelId="{D7F220F9-F89E-4E88-868C-5D809804C8DE}" type="presOf" srcId="{EFAFA52B-435E-4412-942C-DDCC9EC1C732}" destId="{01B7BF06-7045-4551-9DA9-FDD923B4B440}" srcOrd="0" destOrd="0" presId="urn:microsoft.com/office/officeart/2005/8/layout/vList2"/>
    <dgm:cxn modelId="{9FBACE77-984A-4426-8219-DCEA199525A7}" type="presOf" srcId="{3E3B5EC0-C31E-472A-AC5C-0F8E11133D0B}" destId="{3EEC2544-ECA1-4C18-B408-4DA5F3E9F2D6}" srcOrd="0" destOrd="0" presId="urn:microsoft.com/office/officeart/2005/8/layout/vList2"/>
    <dgm:cxn modelId="{D3B841DB-3240-4EE5-87EB-3A30DD98329A}" type="presOf" srcId="{B488C826-2549-40CB-BC26-D89C5BE87824}" destId="{FB069832-08E4-402E-B490-AB40369ECFAF}" srcOrd="0" destOrd="0" presId="urn:microsoft.com/office/officeart/2005/8/layout/vList2"/>
    <dgm:cxn modelId="{8EFCA088-2961-40B2-BAC0-43BB48D75A86}" type="presParOf" srcId="{725900E7-D5F1-4ACA-912F-34FB673B5429}" destId="{3EEC2544-ECA1-4C18-B408-4DA5F3E9F2D6}" srcOrd="0" destOrd="0" presId="urn:microsoft.com/office/officeart/2005/8/layout/vList2"/>
    <dgm:cxn modelId="{82A4F17B-099B-4F53-946C-BD7E8B1B948E}" type="presParOf" srcId="{725900E7-D5F1-4ACA-912F-34FB673B5429}" destId="{CD45A51E-699D-46E0-9322-5E9A0B5F8DC8}" srcOrd="1" destOrd="0" presId="urn:microsoft.com/office/officeart/2005/8/layout/vList2"/>
    <dgm:cxn modelId="{63EB56C8-E461-4388-BEA8-F282840B0D19}" type="presParOf" srcId="{725900E7-D5F1-4ACA-912F-34FB673B5429}" destId="{D118F3D6-84E6-4401-8AF8-35008010D454}" srcOrd="2" destOrd="0" presId="urn:microsoft.com/office/officeart/2005/8/layout/vList2"/>
    <dgm:cxn modelId="{7FC5DA8D-42EE-48FD-9A80-3C8EFA9A2455}" type="presParOf" srcId="{725900E7-D5F1-4ACA-912F-34FB673B5429}" destId="{56A4252D-3818-4504-96EC-C997A840C234}" srcOrd="3" destOrd="0" presId="urn:microsoft.com/office/officeart/2005/8/layout/vList2"/>
    <dgm:cxn modelId="{9155F593-7FE8-4910-B7C1-87168913A0AE}" type="presParOf" srcId="{725900E7-D5F1-4ACA-912F-34FB673B5429}" destId="{DEF9072A-BD3D-48A1-A382-3DE6A26F6277}" srcOrd="4" destOrd="0" presId="urn:microsoft.com/office/officeart/2005/8/layout/vList2"/>
    <dgm:cxn modelId="{0B0DA109-93A2-44DE-A64F-304619B04E9D}" type="presParOf" srcId="{725900E7-D5F1-4ACA-912F-34FB673B5429}" destId="{4ECAB545-3BB9-409B-B0F9-CFE00FDA9B68}" srcOrd="5" destOrd="0" presId="urn:microsoft.com/office/officeart/2005/8/layout/vList2"/>
    <dgm:cxn modelId="{E4B6D40E-7E10-4A33-9856-FFE1C8FFB2CB}" type="presParOf" srcId="{725900E7-D5F1-4ACA-912F-34FB673B5429}" destId="{5FBD9A1C-F097-4A0B-81B0-9EABDA324541}" srcOrd="6" destOrd="0" presId="urn:microsoft.com/office/officeart/2005/8/layout/vList2"/>
    <dgm:cxn modelId="{615B1142-579B-4594-8D23-37B65BAB17ED}" type="presParOf" srcId="{725900E7-D5F1-4ACA-912F-34FB673B5429}" destId="{0C94D628-62CA-4610-A6F0-4AE03E672062}" srcOrd="7" destOrd="0" presId="urn:microsoft.com/office/officeart/2005/8/layout/vList2"/>
    <dgm:cxn modelId="{8683F6FA-8983-4EC7-A3A0-880DF4547561}" type="presParOf" srcId="{725900E7-D5F1-4ACA-912F-34FB673B5429}" destId="{01B7BF06-7045-4551-9DA9-FDD923B4B440}" srcOrd="8" destOrd="0" presId="urn:microsoft.com/office/officeart/2005/8/layout/vList2"/>
    <dgm:cxn modelId="{FED25A74-2B25-4600-9F4D-641C462CEDE0}" type="presParOf" srcId="{725900E7-D5F1-4ACA-912F-34FB673B5429}" destId="{39067F1A-782B-4A0D-9152-EB06E6F26BE1}" srcOrd="9" destOrd="0" presId="urn:microsoft.com/office/officeart/2005/8/layout/vList2"/>
    <dgm:cxn modelId="{99FDD1B0-6EAF-473F-ADD8-FAEAB7D57972}" type="presParOf" srcId="{725900E7-D5F1-4ACA-912F-34FB673B5429}" destId="{FB069832-08E4-402E-B490-AB40369ECFAF}" srcOrd="10" destOrd="0" presId="urn:microsoft.com/office/officeart/2005/8/layout/vList2"/>
    <dgm:cxn modelId="{633D9984-499C-47D3-8A52-EC7B12E43527}" type="presParOf" srcId="{725900E7-D5F1-4ACA-912F-34FB673B5429}" destId="{32CA88BF-87EC-4300-B37D-C1E3A66635DE}" srcOrd="11" destOrd="0" presId="urn:microsoft.com/office/officeart/2005/8/layout/vList2"/>
    <dgm:cxn modelId="{4AAB60FC-3528-4E98-A5F5-C564388AE03C}" type="presParOf" srcId="{725900E7-D5F1-4ACA-912F-34FB673B5429}" destId="{1D4A2E48-1125-4436-A5C5-F70BD2F36084}" srcOrd="12" destOrd="0" presId="urn:microsoft.com/office/officeart/2005/8/layout/vList2"/>
    <dgm:cxn modelId="{1DDB6BA4-CCCA-4DEE-B4DF-1DBFE5CC7FF2}" type="presParOf" srcId="{725900E7-D5F1-4ACA-912F-34FB673B5429}" destId="{C80E3D66-4534-4898-8382-ED05EC9E251B}" srcOrd="13" destOrd="0" presId="urn:microsoft.com/office/officeart/2005/8/layout/vList2"/>
    <dgm:cxn modelId="{2FF6EDAF-C6E7-4EF7-AA86-94B78C42D7F7}" type="presParOf" srcId="{725900E7-D5F1-4ACA-912F-34FB673B5429}" destId="{267C0870-4BCE-4E57-B895-709022DCD09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81C46-AF8E-45C8-B5DE-C3D92BF909F8}" type="doc">
      <dgm:prSet loTypeId="urn:microsoft.com/office/officeart/2005/8/layout/radial6" loCatId="relationship" qsTypeId="urn:microsoft.com/office/officeart/2005/8/quickstyle/simple1#1" qsCatId="simple" csTypeId="urn:microsoft.com/office/officeart/2005/8/colors/accent1_2#1" csCatId="accent1" phldr="1"/>
      <dgm:spPr>
        <a:scene3d>
          <a:camera prst="orthographicFront">
            <a:rot lat="0" lon="0" rev="0"/>
          </a:camera>
          <a:lightRig rig="balanced" dir="t">
            <a:rot lat="0" lon="0" rev="8700000"/>
          </a:lightRig>
        </a:scene3d>
      </dgm:spPr>
      <dgm:t>
        <a:bodyPr/>
        <a:lstStyle/>
        <a:p>
          <a:endParaRPr lang="en-US"/>
        </a:p>
      </dgm:t>
    </dgm:pt>
    <dgm:pt modelId="{953822AA-E341-4A55-B842-571191CDE5CF}">
      <dgm:prSet phldrT="[Text]" custT="1"/>
      <dgm:spPr>
        <a:solidFill>
          <a:srgbClr val="FFD1D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smtClean="0">
              <a:solidFill>
                <a:sysClr val="windowText" lastClr="000000"/>
              </a:solidFill>
            </a:rPr>
            <a:t>HiTech TEG Strategy</a:t>
          </a:r>
          <a:endParaRPr lang="en-US" sz="1600" b="1" dirty="0">
            <a:solidFill>
              <a:sysClr val="windowText" lastClr="000000"/>
            </a:solidFill>
          </a:endParaRPr>
        </a:p>
      </dgm:t>
    </dgm:pt>
    <dgm:pt modelId="{721F4379-8222-4D61-95F1-5317F98D39AC}" type="parTrans" cxnId="{B8904CEF-9C9F-4024-90C3-911CC0258DEE}">
      <dgm:prSet/>
      <dgm:spPr/>
      <dgm:t>
        <a:bodyPr/>
        <a:lstStyle/>
        <a:p>
          <a:endParaRPr lang="en-US"/>
        </a:p>
      </dgm:t>
    </dgm:pt>
    <dgm:pt modelId="{8F3B0622-9C3A-49E8-804E-5AC6E9303673}" type="sibTrans" cxnId="{B8904CEF-9C9F-4024-90C3-911CC0258DEE}">
      <dgm:prSet/>
      <dgm:spPr/>
      <dgm:t>
        <a:bodyPr/>
        <a:lstStyle/>
        <a:p>
          <a:endParaRPr lang="en-US"/>
        </a:p>
      </dgm:t>
    </dgm:pt>
    <dgm:pt modelId="{4E8D6D10-722C-44D8-8112-9B63FB6F62E9}">
      <dgm:prSet phldrT="[Text]" custT="1"/>
      <dgm:spPr>
        <a:solidFill>
          <a:srgbClr val="E0E0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000" b="1" dirty="0" smtClean="0">
              <a:solidFill>
                <a:sysClr val="windowText" lastClr="000000"/>
              </a:solidFill>
            </a:rPr>
            <a:t>Solutions  &amp; Offerings</a:t>
          </a:r>
          <a:endParaRPr lang="en-US" sz="1000" b="1" dirty="0">
            <a:solidFill>
              <a:sysClr val="windowText" lastClr="000000"/>
            </a:solidFill>
          </a:endParaRPr>
        </a:p>
      </dgm:t>
    </dgm:pt>
    <dgm:pt modelId="{330A98FA-B756-4190-B741-7FF9D6962F03}" type="parTrans" cxnId="{BB9A4D6B-3233-4368-845E-227398869E0C}">
      <dgm:prSet/>
      <dgm:spPr/>
      <dgm:t>
        <a:bodyPr/>
        <a:lstStyle/>
        <a:p>
          <a:endParaRPr lang="en-US"/>
        </a:p>
      </dgm:t>
    </dgm:pt>
    <dgm:pt modelId="{C3746273-463D-4FD1-B482-A60FAB6C5F04}" type="sibTrans" cxnId="{BB9A4D6B-3233-4368-845E-227398869E0C}">
      <dgm:prSet/>
      <dgm:spPr>
        <a:solidFill>
          <a:srgbClr val="4E84C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000" b="1">
            <a:solidFill>
              <a:sysClr val="windowText" lastClr="000000"/>
            </a:solidFill>
          </a:endParaRPr>
        </a:p>
      </dgm:t>
    </dgm:pt>
    <dgm:pt modelId="{248CC677-A0EB-4D13-95C9-96E04A3BE78A}">
      <dgm:prSet phldrT="[Text]" custT="1"/>
      <dgm:spPr>
        <a:solidFill>
          <a:srgbClr val="E7F7F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000" b="1" dirty="0" smtClean="0">
              <a:solidFill>
                <a:sysClr val="windowText" lastClr="000000"/>
              </a:solidFill>
            </a:rPr>
            <a:t>Pre Sales /</a:t>
          </a:r>
        </a:p>
        <a:p>
          <a:r>
            <a:rPr lang="en-US" sz="1000" b="1" dirty="0" smtClean="0">
              <a:solidFill>
                <a:sysClr val="windowText" lastClr="000000"/>
              </a:solidFill>
            </a:rPr>
            <a:t>Bid Support</a:t>
          </a:r>
          <a:endParaRPr lang="en-US" sz="1000" b="1" dirty="0">
            <a:solidFill>
              <a:sysClr val="windowText" lastClr="000000"/>
            </a:solidFill>
          </a:endParaRPr>
        </a:p>
      </dgm:t>
    </dgm:pt>
    <dgm:pt modelId="{C2F9E49B-2CA1-415F-AEBE-E860BFC78B9D}" type="parTrans" cxnId="{69813DD2-1022-41A6-93FF-E8A7F1D63C07}">
      <dgm:prSet/>
      <dgm:spPr/>
      <dgm:t>
        <a:bodyPr/>
        <a:lstStyle/>
        <a:p>
          <a:endParaRPr lang="en-US"/>
        </a:p>
      </dgm:t>
    </dgm:pt>
    <dgm:pt modelId="{688EDF12-4D31-4EB6-8AB1-4AEFD636F4BD}" type="sibTrans" cxnId="{69813DD2-1022-41A6-93FF-E8A7F1D63C07}">
      <dgm:prSet/>
      <dgm:spPr>
        <a:solidFill>
          <a:srgbClr val="4E84C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000" b="1">
            <a:solidFill>
              <a:sysClr val="windowText" lastClr="000000"/>
            </a:solidFill>
          </a:endParaRPr>
        </a:p>
      </dgm:t>
    </dgm:pt>
    <dgm:pt modelId="{20732D18-859C-4C97-ACB3-7EB7B317493E}">
      <dgm:prSet phldrT="[Text]" custT="1"/>
      <dgm:spPr>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000" b="1" dirty="0" smtClean="0">
              <a:solidFill>
                <a:sysClr val="windowText" lastClr="000000"/>
              </a:solidFill>
            </a:rPr>
            <a:t>Competency Development</a:t>
          </a:r>
          <a:endParaRPr lang="en-US" sz="1000" b="1" dirty="0">
            <a:solidFill>
              <a:sysClr val="windowText" lastClr="000000"/>
            </a:solidFill>
          </a:endParaRPr>
        </a:p>
      </dgm:t>
    </dgm:pt>
    <dgm:pt modelId="{BFCEB1D8-0240-494F-8DFD-9E89DCD394E4}" type="parTrans" cxnId="{4BCE40E5-FB32-4364-9EAE-6590CFCF7587}">
      <dgm:prSet/>
      <dgm:spPr/>
      <dgm:t>
        <a:bodyPr/>
        <a:lstStyle/>
        <a:p>
          <a:endParaRPr lang="en-US"/>
        </a:p>
      </dgm:t>
    </dgm:pt>
    <dgm:pt modelId="{D6878CC2-E5B7-4E64-A77F-280F9A828A57}" type="sibTrans" cxnId="{4BCE40E5-FB32-4364-9EAE-6590CFCF7587}">
      <dgm:prSet/>
      <dgm:spPr>
        <a:solidFill>
          <a:srgbClr val="4E84C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000" b="1">
            <a:solidFill>
              <a:sysClr val="windowText" lastClr="000000"/>
            </a:solidFill>
          </a:endParaRPr>
        </a:p>
      </dgm:t>
    </dgm:pt>
    <dgm:pt modelId="{BE05E2FA-4900-4810-BC64-41C59913CF9C}">
      <dgm:prSet phldrT="[Text]" custT="1"/>
      <dgm:spPr>
        <a:solidFill>
          <a:srgbClr val="A9DC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000" b="1" dirty="0" smtClean="0">
              <a:solidFill>
                <a:sysClr val="windowText" lastClr="000000"/>
              </a:solidFill>
            </a:rPr>
            <a:t>Delivery Support</a:t>
          </a:r>
          <a:endParaRPr lang="en-US" sz="1000" b="1" dirty="0">
            <a:solidFill>
              <a:sysClr val="windowText" lastClr="000000"/>
            </a:solidFill>
          </a:endParaRPr>
        </a:p>
      </dgm:t>
    </dgm:pt>
    <dgm:pt modelId="{D575CEE2-AB40-4058-B1BA-0F3999F81225}" type="parTrans" cxnId="{396036EF-00B8-4CA4-B394-1D232069BD15}">
      <dgm:prSet/>
      <dgm:spPr/>
      <dgm:t>
        <a:bodyPr/>
        <a:lstStyle/>
        <a:p>
          <a:endParaRPr lang="en-US"/>
        </a:p>
      </dgm:t>
    </dgm:pt>
    <dgm:pt modelId="{34EE3730-8062-4F13-A5E3-D0A404B9674B}" type="sibTrans" cxnId="{396036EF-00B8-4CA4-B394-1D232069BD15}">
      <dgm:prSet/>
      <dgm:spPr>
        <a:solidFill>
          <a:srgbClr val="4E84C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000" b="1">
            <a:solidFill>
              <a:sysClr val="windowText" lastClr="000000"/>
            </a:solidFill>
          </a:endParaRPr>
        </a:p>
      </dgm:t>
    </dgm:pt>
    <dgm:pt modelId="{9356999D-A478-44DB-BA5C-55C1CC6A609C}">
      <dgm:prSet phldrT="[Text]" custT="1"/>
      <dgm:spPr>
        <a:solidFill>
          <a:srgbClr val="EAE88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000" b="1" dirty="0" smtClean="0">
              <a:solidFill>
                <a:sysClr val="windowText" lastClr="000000"/>
              </a:solidFill>
            </a:rPr>
            <a:t>Branding &amp; Thought Leadership</a:t>
          </a:r>
          <a:endParaRPr lang="en-US" sz="1000" b="1" dirty="0">
            <a:solidFill>
              <a:sysClr val="windowText" lastClr="000000"/>
            </a:solidFill>
          </a:endParaRPr>
        </a:p>
      </dgm:t>
    </dgm:pt>
    <dgm:pt modelId="{555DDAAD-29DC-4F4C-9758-72C11C3697BD}" type="parTrans" cxnId="{19AEC711-CB01-4241-AC62-3505C2EB008F}">
      <dgm:prSet/>
      <dgm:spPr/>
      <dgm:t>
        <a:bodyPr/>
        <a:lstStyle/>
        <a:p>
          <a:endParaRPr lang="en-US"/>
        </a:p>
      </dgm:t>
    </dgm:pt>
    <dgm:pt modelId="{B5466AED-5068-413C-87D3-089DC2C823DB}" type="sibTrans" cxnId="{19AEC711-CB01-4241-AC62-3505C2EB008F}">
      <dgm:prSet/>
      <dgm:spPr>
        <a:solidFill>
          <a:srgbClr val="4E84C4"/>
        </a:solidFill>
        <a:ln>
          <a:solidFill>
            <a:srgbClr val="4E84C4"/>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000" b="1">
            <a:solidFill>
              <a:sysClr val="windowText" lastClr="000000"/>
            </a:solidFill>
          </a:endParaRPr>
        </a:p>
      </dgm:t>
    </dgm:pt>
    <dgm:pt modelId="{D705F3DE-59DF-4BB3-AC48-976F0B94BFB8}">
      <dgm:prSet phldrT="[Text]" custT="1"/>
      <dgm:spPr>
        <a:solidFill>
          <a:srgbClr val="F7A09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000" b="1" dirty="0" smtClean="0">
              <a:solidFill>
                <a:sysClr val="windowText" lastClr="000000"/>
              </a:solidFill>
            </a:rPr>
            <a:t>HiTech TEG Team  Development</a:t>
          </a:r>
          <a:endParaRPr lang="en-US" sz="1000" b="1" dirty="0">
            <a:solidFill>
              <a:sysClr val="windowText" lastClr="000000"/>
            </a:solidFill>
          </a:endParaRPr>
        </a:p>
      </dgm:t>
    </dgm:pt>
    <dgm:pt modelId="{5A5D57FA-6CF6-4898-8E97-CFC9C1489FDD}" type="parTrans" cxnId="{A988D742-D99C-469A-B20B-AAA474752715}">
      <dgm:prSet/>
      <dgm:spPr/>
      <dgm:t>
        <a:bodyPr/>
        <a:lstStyle/>
        <a:p>
          <a:endParaRPr lang="en-US"/>
        </a:p>
      </dgm:t>
    </dgm:pt>
    <dgm:pt modelId="{C021F22D-4DDD-4023-8F19-39E835E538E9}" type="sibTrans" cxnId="{A988D742-D99C-469A-B20B-AAA474752715}">
      <dgm:prSet/>
      <dgm:spPr>
        <a:solidFill>
          <a:srgbClr val="4E84C4"/>
        </a:solidFill>
        <a:ln>
          <a:solidFill>
            <a:srgbClr val="4E84C4"/>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000" b="1">
            <a:solidFill>
              <a:sysClr val="windowText" lastClr="000000"/>
            </a:solidFill>
          </a:endParaRPr>
        </a:p>
      </dgm:t>
    </dgm:pt>
    <dgm:pt modelId="{64075609-2D7F-4755-8FB4-AA38EA693A27}">
      <dgm:prSet phldrT="[Text]" custT="1"/>
      <dgm:spPr>
        <a:solidFill>
          <a:srgbClr val="F7A09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000" b="1" dirty="0" smtClean="0">
              <a:solidFill>
                <a:sysClr val="windowText" lastClr="000000"/>
              </a:solidFill>
            </a:rPr>
            <a:t>Cool Community Connect</a:t>
          </a:r>
          <a:endParaRPr lang="en-US" sz="1000" b="1" dirty="0">
            <a:solidFill>
              <a:sysClr val="windowText" lastClr="000000"/>
            </a:solidFill>
          </a:endParaRPr>
        </a:p>
      </dgm:t>
    </dgm:pt>
    <dgm:pt modelId="{2E22398B-0C71-42C5-AA2E-D601906999AE}" type="parTrans" cxnId="{056A614C-CEAA-4D7E-A072-2D9B762B27F3}">
      <dgm:prSet/>
      <dgm:spPr/>
      <dgm:t>
        <a:bodyPr/>
        <a:lstStyle/>
        <a:p>
          <a:endParaRPr lang="en-US"/>
        </a:p>
      </dgm:t>
    </dgm:pt>
    <dgm:pt modelId="{5405EABE-E490-434B-AF57-58A05F43552A}" type="sibTrans" cxnId="{056A614C-CEAA-4D7E-A072-2D9B762B27F3}">
      <dgm:prSet/>
      <dgm:spPr>
        <a:solidFill>
          <a:srgbClr val="4E84C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78EAE597-4F31-4B9C-A88E-12C37CEBFE87}" type="pres">
      <dgm:prSet presAssocID="{FB181C46-AF8E-45C8-B5DE-C3D92BF909F8}" presName="Name0" presStyleCnt="0">
        <dgm:presLayoutVars>
          <dgm:chMax val="1"/>
          <dgm:dir/>
          <dgm:animLvl val="ctr"/>
          <dgm:resizeHandles val="exact"/>
        </dgm:presLayoutVars>
      </dgm:prSet>
      <dgm:spPr/>
      <dgm:t>
        <a:bodyPr/>
        <a:lstStyle/>
        <a:p>
          <a:endParaRPr lang="en-US"/>
        </a:p>
      </dgm:t>
    </dgm:pt>
    <dgm:pt modelId="{3C218D57-158D-40B1-BF6D-E89140F68DDE}" type="pres">
      <dgm:prSet presAssocID="{953822AA-E341-4A55-B842-571191CDE5CF}" presName="centerShape" presStyleLbl="node0" presStyleIdx="0" presStyleCnt="1" custScaleX="112314" custScaleY="94642"/>
      <dgm:spPr/>
      <dgm:t>
        <a:bodyPr/>
        <a:lstStyle/>
        <a:p>
          <a:endParaRPr lang="en-US"/>
        </a:p>
      </dgm:t>
    </dgm:pt>
    <dgm:pt modelId="{7223F78E-4277-44F5-8559-F1F6498CF99F}" type="pres">
      <dgm:prSet presAssocID="{4E8D6D10-722C-44D8-8112-9B63FB6F62E9}" presName="node" presStyleLbl="node1" presStyleIdx="0" presStyleCnt="7" custScaleX="112314" custScaleY="94642">
        <dgm:presLayoutVars>
          <dgm:bulletEnabled val="1"/>
        </dgm:presLayoutVars>
      </dgm:prSet>
      <dgm:spPr/>
      <dgm:t>
        <a:bodyPr/>
        <a:lstStyle/>
        <a:p>
          <a:endParaRPr lang="en-US"/>
        </a:p>
      </dgm:t>
    </dgm:pt>
    <dgm:pt modelId="{B264FD72-837B-4534-976A-A11A72330F7A}" type="pres">
      <dgm:prSet presAssocID="{4E8D6D10-722C-44D8-8112-9B63FB6F62E9}"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8C38188D-7503-46F7-B5FE-89F1F7658965}" type="pres">
      <dgm:prSet presAssocID="{C3746273-463D-4FD1-B482-A60FAB6C5F04}" presName="sibTrans" presStyleLbl="sibTrans2D1" presStyleIdx="0" presStyleCnt="7" custScaleX="112314" custScaleY="94642"/>
      <dgm:spPr/>
      <dgm:t>
        <a:bodyPr/>
        <a:lstStyle/>
        <a:p>
          <a:endParaRPr lang="en-US"/>
        </a:p>
      </dgm:t>
    </dgm:pt>
    <dgm:pt modelId="{5DF4A7DC-0498-4447-B3BC-036FEEC407F4}" type="pres">
      <dgm:prSet presAssocID="{248CC677-A0EB-4D13-95C9-96E04A3BE78A}" presName="node" presStyleLbl="node1" presStyleIdx="1" presStyleCnt="7" custScaleX="112314" custScaleY="94642">
        <dgm:presLayoutVars>
          <dgm:bulletEnabled val="1"/>
        </dgm:presLayoutVars>
      </dgm:prSet>
      <dgm:spPr/>
      <dgm:t>
        <a:bodyPr/>
        <a:lstStyle/>
        <a:p>
          <a:endParaRPr lang="en-US"/>
        </a:p>
      </dgm:t>
    </dgm:pt>
    <dgm:pt modelId="{99CD51F0-A6C2-4C65-B273-53F7A3385015}" type="pres">
      <dgm:prSet presAssocID="{248CC677-A0EB-4D13-95C9-96E04A3BE78A}"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DD279EBF-CD4C-4477-83D5-CB015AC37246}" type="pres">
      <dgm:prSet presAssocID="{688EDF12-4D31-4EB6-8AB1-4AEFD636F4BD}" presName="sibTrans" presStyleLbl="sibTrans2D1" presStyleIdx="1" presStyleCnt="7" custScaleX="112314" custScaleY="94642"/>
      <dgm:spPr/>
      <dgm:t>
        <a:bodyPr/>
        <a:lstStyle/>
        <a:p>
          <a:endParaRPr lang="en-US"/>
        </a:p>
      </dgm:t>
    </dgm:pt>
    <dgm:pt modelId="{F5842033-9F7A-462B-B3A2-5EB8E19F5344}" type="pres">
      <dgm:prSet presAssocID="{20732D18-859C-4C97-ACB3-7EB7B317493E}" presName="node" presStyleLbl="node1" presStyleIdx="2" presStyleCnt="7" custScaleX="134171" custScaleY="94642">
        <dgm:presLayoutVars>
          <dgm:bulletEnabled val="1"/>
        </dgm:presLayoutVars>
      </dgm:prSet>
      <dgm:spPr/>
      <dgm:t>
        <a:bodyPr/>
        <a:lstStyle/>
        <a:p>
          <a:endParaRPr lang="en-US"/>
        </a:p>
      </dgm:t>
    </dgm:pt>
    <dgm:pt modelId="{0A0DB5CD-222B-4117-B729-724D2EEC44A3}" type="pres">
      <dgm:prSet presAssocID="{20732D18-859C-4C97-ACB3-7EB7B317493E}"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1C1A8508-E187-469E-8F2A-B608CA364770}" type="pres">
      <dgm:prSet presAssocID="{D6878CC2-E5B7-4E64-A77F-280F9A828A57}" presName="sibTrans" presStyleLbl="sibTrans2D1" presStyleIdx="2" presStyleCnt="7" custScaleX="112314" custScaleY="94642"/>
      <dgm:spPr/>
      <dgm:t>
        <a:bodyPr/>
        <a:lstStyle/>
        <a:p>
          <a:endParaRPr lang="en-US"/>
        </a:p>
      </dgm:t>
    </dgm:pt>
    <dgm:pt modelId="{375F0354-3CF0-4361-A29E-4D14DB882FF1}" type="pres">
      <dgm:prSet presAssocID="{BE05E2FA-4900-4810-BC64-41C59913CF9C}" presName="node" presStyleLbl="node1" presStyleIdx="3" presStyleCnt="7" custScaleX="112314" custScaleY="94642">
        <dgm:presLayoutVars>
          <dgm:bulletEnabled val="1"/>
        </dgm:presLayoutVars>
      </dgm:prSet>
      <dgm:spPr/>
      <dgm:t>
        <a:bodyPr/>
        <a:lstStyle/>
        <a:p>
          <a:endParaRPr lang="en-US"/>
        </a:p>
      </dgm:t>
    </dgm:pt>
    <dgm:pt modelId="{28332FD5-C908-4158-ABD8-4AA11560C96B}" type="pres">
      <dgm:prSet presAssocID="{BE05E2FA-4900-4810-BC64-41C59913CF9C}"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692390D8-1EBE-4138-B182-DAF9889C07D1}" type="pres">
      <dgm:prSet presAssocID="{34EE3730-8062-4F13-A5E3-D0A404B9674B}" presName="sibTrans" presStyleLbl="sibTrans2D1" presStyleIdx="3" presStyleCnt="7" custScaleX="112314" custScaleY="94642"/>
      <dgm:spPr/>
      <dgm:t>
        <a:bodyPr/>
        <a:lstStyle/>
        <a:p>
          <a:endParaRPr lang="en-US"/>
        </a:p>
      </dgm:t>
    </dgm:pt>
    <dgm:pt modelId="{65AFBEFB-5A87-4AAF-B472-FA7EDCA63E83}" type="pres">
      <dgm:prSet presAssocID="{9356999D-A478-44DB-BA5C-55C1CC6A609C}" presName="node" presStyleLbl="node1" presStyleIdx="4" presStyleCnt="7" custScaleX="112314" custScaleY="94642">
        <dgm:presLayoutVars>
          <dgm:bulletEnabled val="1"/>
        </dgm:presLayoutVars>
      </dgm:prSet>
      <dgm:spPr/>
      <dgm:t>
        <a:bodyPr/>
        <a:lstStyle/>
        <a:p>
          <a:endParaRPr lang="en-US"/>
        </a:p>
      </dgm:t>
    </dgm:pt>
    <dgm:pt modelId="{59BE7C59-546B-4DE2-87CF-7AFAD1F4C7F0}" type="pres">
      <dgm:prSet presAssocID="{9356999D-A478-44DB-BA5C-55C1CC6A609C}"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366463DD-2A70-470A-9C48-479AFD0179A2}" type="pres">
      <dgm:prSet presAssocID="{B5466AED-5068-413C-87D3-089DC2C823DB}" presName="sibTrans" presStyleLbl="sibTrans2D1" presStyleIdx="4" presStyleCnt="7" custScaleX="112314" custScaleY="94642"/>
      <dgm:spPr/>
      <dgm:t>
        <a:bodyPr/>
        <a:lstStyle/>
        <a:p>
          <a:endParaRPr lang="en-US"/>
        </a:p>
      </dgm:t>
    </dgm:pt>
    <dgm:pt modelId="{D4E76AA3-B043-47EB-A347-97E03B3000AA}" type="pres">
      <dgm:prSet presAssocID="{D705F3DE-59DF-4BB3-AC48-976F0B94BFB8}" presName="node" presStyleLbl="node1" presStyleIdx="5" presStyleCnt="7" custScaleX="121716" custScaleY="97527">
        <dgm:presLayoutVars>
          <dgm:bulletEnabled val="1"/>
        </dgm:presLayoutVars>
      </dgm:prSet>
      <dgm:spPr/>
      <dgm:t>
        <a:bodyPr/>
        <a:lstStyle/>
        <a:p>
          <a:endParaRPr lang="en-US"/>
        </a:p>
      </dgm:t>
    </dgm:pt>
    <dgm:pt modelId="{1B0A7248-240D-4634-8D95-44CF82B92A15}" type="pres">
      <dgm:prSet presAssocID="{D705F3DE-59DF-4BB3-AC48-976F0B94BFB8}"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22AFE861-E740-4003-9375-FD2EA866E767}" type="pres">
      <dgm:prSet presAssocID="{C021F22D-4DDD-4023-8F19-39E835E538E9}" presName="sibTrans" presStyleLbl="sibTrans2D1" presStyleIdx="5" presStyleCnt="7" custScaleX="112314" custScaleY="94642"/>
      <dgm:spPr/>
      <dgm:t>
        <a:bodyPr/>
        <a:lstStyle/>
        <a:p>
          <a:endParaRPr lang="en-US"/>
        </a:p>
      </dgm:t>
    </dgm:pt>
    <dgm:pt modelId="{113BD775-2A6A-4C73-B83B-D6C06509EC90}" type="pres">
      <dgm:prSet presAssocID="{64075609-2D7F-4755-8FB4-AA38EA693A27}" presName="node" presStyleLbl="node1" presStyleIdx="6" presStyleCnt="7" custScaleX="128208">
        <dgm:presLayoutVars>
          <dgm:bulletEnabled val="1"/>
        </dgm:presLayoutVars>
      </dgm:prSet>
      <dgm:spPr/>
      <dgm:t>
        <a:bodyPr/>
        <a:lstStyle/>
        <a:p>
          <a:endParaRPr lang="en-US"/>
        </a:p>
      </dgm:t>
    </dgm:pt>
    <dgm:pt modelId="{D56191A1-7FFB-4617-A856-E843FB7690AC}" type="pres">
      <dgm:prSet presAssocID="{64075609-2D7F-4755-8FB4-AA38EA693A27}"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691E6523-325F-490A-AEBB-B301ACC894FF}" type="pres">
      <dgm:prSet presAssocID="{5405EABE-E490-434B-AF57-58A05F43552A}" presName="sibTrans" presStyleLbl="sibTrans2D1" presStyleIdx="6" presStyleCnt="7"/>
      <dgm:spPr/>
      <dgm:t>
        <a:bodyPr/>
        <a:lstStyle/>
        <a:p>
          <a:endParaRPr lang="en-US"/>
        </a:p>
      </dgm:t>
    </dgm:pt>
  </dgm:ptLst>
  <dgm:cxnLst>
    <dgm:cxn modelId="{F65C71EF-5FB8-4023-9A12-A66622BEA213}" type="presOf" srcId="{4E8D6D10-722C-44D8-8112-9B63FB6F62E9}" destId="{7223F78E-4277-44F5-8559-F1F6498CF99F}" srcOrd="0" destOrd="0" presId="urn:microsoft.com/office/officeart/2005/8/layout/radial6"/>
    <dgm:cxn modelId="{80750CAB-A487-4AB3-A68A-87DD3C2D7EDB}" type="presOf" srcId="{20732D18-859C-4C97-ACB3-7EB7B317493E}" destId="{F5842033-9F7A-462B-B3A2-5EB8E19F5344}" srcOrd="0" destOrd="0" presId="urn:microsoft.com/office/officeart/2005/8/layout/radial6"/>
    <dgm:cxn modelId="{A988D742-D99C-469A-B20B-AAA474752715}" srcId="{953822AA-E341-4A55-B842-571191CDE5CF}" destId="{D705F3DE-59DF-4BB3-AC48-976F0B94BFB8}" srcOrd="5" destOrd="0" parTransId="{5A5D57FA-6CF6-4898-8E97-CFC9C1489FDD}" sibTransId="{C021F22D-4DDD-4023-8F19-39E835E538E9}"/>
    <dgm:cxn modelId="{4A19E0FA-A465-42E2-BF64-3F94E20602B5}" type="presOf" srcId="{B5466AED-5068-413C-87D3-089DC2C823DB}" destId="{366463DD-2A70-470A-9C48-479AFD0179A2}" srcOrd="0" destOrd="0" presId="urn:microsoft.com/office/officeart/2005/8/layout/radial6"/>
    <dgm:cxn modelId="{19D5623A-5711-4A45-B69E-61E3D943212E}" type="presOf" srcId="{64075609-2D7F-4755-8FB4-AA38EA693A27}" destId="{113BD775-2A6A-4C73-B83B-D6C06509EC90}" srcOrd="0" destOrd="0" presId="urn:microsoft.com/office/officeart/2005/8/layout/radial6"/>
    <dgm:cxn modelId="{69813DD2-1022-41A6-93FF-E8A7F1D63C07}" srcId="{953822AA-E341-4A55-B842-571191CDE5CF}" destId="{248CC677-A0EB-4D13-95C9-96E04A3BE78A}" srcOrd="1" destOrd="0" parTransId="{C2F9E49B-2CA1-415F-AEBE-E860BFC78B9D}" sibTransId="{688EDF12-4D31-4EB6-8AB1-4AEFD636F4BD}"/>
    <dgm:cxn modelId="{BF9DD6FD-771C-4B7B-A599-AC31AEC4AF36}" type="presOf" srcId="{248CC677-A0EB-4D13-95C9-96E04A3BE78A}" destId="{5DF4A7DC-0498-4447-B3BC-036FEEC407F4}" srcOrd="0" destOrd="0" presId="urn:microsoft.com/office/officeart/2005/8/layout/radial6"/>
    <dgm:cxn modelId="{F4A8B3DB-9522-43BA-92C5-F85825587814}" type="presOf" srcId="{FB181C46-AF8E-45C8-B5DE-C3D92BF909F8}" destId="{78EAE597-4F31-4B9C-A88E-12C37CEBFE87}" srcOrd="0" destOrd="0" presId="urn:microsoft.com/office/officeart/2005/8/layout/radial6"/>
    <dgm:cxn modelId="{766845BD-1B8D-4572-AEB4-DC822D2D7752}" type="presOf" srcId="{953822AA-E341-4A55-B842-571191CDE5CF}" destId="{3C218D57-158D-40B1-BF6D-E89140F68DDE}" srcOrd="0" destOrd="0" presId="urn:microsoft.com/office/officeart/2005/8/layout/radial6"/>
    <dgm:cxn modelId="{B183CC02-89B6-4B45-B1D1-67F6354B4E02}" type="presOf" srcId="{D6878CC2-E5B7-4E64-A77F-280F9A828A57}" destId="{1C1A8508-E187-469E-8F2A-B608CA364770}" srcOrd="0" destOrd="0" presId="urn:microsoft.com/office/officeart/2005/8/layout/radial6"/>
    <dgm:cxn modelId="{1874F6BA-9064-47BD-B227-27ED689EF56A}" type="presOf" srcId="{5405EABE-E490-434B-AF57-58A05F43552A}" destId="{691E6523-325F-490A-AEBB-B301ACC894FF}" srcOrd="0" destOrd="0" presId="urn:microsoft.com/office/officeart/2005/8/layout/radial6"/>
    <dgm:cxn modelId="{A5ACB468-71E1-46F9-939E-A17A456815D3}" type="presOf" srcId="{688EDF12-4D31-4EB6-8AB1-4AEFD636F4BD}" destId="{DD279EBF-CD4C-4477-83D5-CB015AC37246}" srcOrd="0" destOrd="0" presId="urn:microsoft.com/office/officeart/2005/8/layout/radial6"/>
    <dgm:cxn modelId="{4BCE40E5-FB32-4364-9EAE-6590CFCF7587}" srcId="{953822AA-E341-4A55-B842-571191CDE5CF}" destId="{20732D18-859C-4C97-ACB3-7EB7B317493E}" srcOrd="2" destOrd="0" parTransId="{BFCEB1D8-0240-494F-8DFD-9E89DCD394E4}" sibTransId="{D6878CC2-E5B7-4E64-A77F-280F9A828A57}"/>
    <dgm:cxn modelId="{B4526D6B-11ED-4E0C-9DEB-D8EA57B13875}" type="presOf" srcId="{C021F22D-4DDD-4023-8F19-39E835E538E9}" destId="{22AFE861-E740-4003-9375-FD2EA866E767}" srcOrd="0" destOrd="0" presId="urn:microsoft.com/office/officeart/2005/8/layout/radial6"/>
    <dgm:cxn modelId="{5E392360-969A-41AB-A89C-A64BDD9771B2}" type="presOf" srcId="{BE05E2FA-4900-4810-BC64-41C59913CF9C}" destId="{375F0354-3CF0-4361-A29E-4D14DB882FF1}" srcOrd="0" destOrd="0" presId="urn:microsoft.com/office/officeart/2005/8/layout/radial6"/>
    <dgm:cxn modelId="{BB9A4D6B-3233-4368-845E-227398869E0C}" srcId="{953822AA-E341-4A55-B842-571191CDE5CF}" destId="{4E8D6D10-722C-44D8-8112-9B63FB6F62E9}" srcOrd="0" destOrd="0" parTransId="{330A98FA-B756-4190-B741-7FF9D6962F03}" sibTransId="{C3746273-463D-4FD1-B482-A60FAB6C5F04}"/>
    <dgm:cxn modelId="{3B006FB8-83B2-42E7-AAA9-6A3904CB1806}" type="presOf" srcId="{34EE3730-8062-4F13-A5E3-D0A404B9674B}" destId="{692390D8-1EBE-4138-B182-DAF9889C07D1}" srcOrd="0" destOrd="0" presId="urn:microsoft.com/office/officeart/2005/8/layout/radial6"/>
    <dgm:cxn modelId="{396036EF-00B8-4CA4-B394-1D232069BD15}" srcId="{953822AA-E341-4A55-B842-571191CDE5CF}" destId="{BE05E2FA-4900-4810-BC64-41C59913CF9C}" srcOrd="3" destOrd="0" parTransId="{D575CEE2-AB40-4058-B1BA-0F3999F81225}" sibTransId="{34EE3730-8062-4F13-A5E3-D0A404B9674B}"/>
    <dgm:cxn modelId="{0038EC00-5242-4D3E-B0D1-30981BF20AF3}" type="presOf" srcId="{C3746273-463D-4FD1-B482-A60FAB6C5F04}" destId="{8C38188D-7503-46F7-B5FE-89F1F7658965}" srcOrd="0" destOrd="0" presId="urn:microsoft.com/office/officeart/2005/8/layout/radial6"/>
    <dgm:cxn modelId="{B8904CEF-9C9F-4024-90C3-911CC0258DEE}" srcId="{FB181C46-AF8E-45C8-B5DE-C3D92BF909F8}" destId="{953822AA-E341-4A55-B842-571191CDE5CF}" srcOrd="0" destOrd="0" parTransId="{721F4379-8222-4D61-95F1-5317F98D39AC}" sibTransId="{8F3B0622-9C3A-49E8-804E-5AC6E9303673}"/>
    <dgm:cxn modelId="{19AEC711-CB01-4241-AC62-3505C2EB008F}" srcId="{953822AA-E341-4A55-B842-571191CDE5CF}" destId="{9356999D-A478-44DB-BA5C-55C1CC6A609C}" srcOrd="4" destOrd="0" parTransId="{555DDAAD-29DC-4F4C-9758-72C11C3697BD}" sibTransId="{B5466AED-5068-413C-87D3-089DC2C823DB}"/>
    <dgm:cxn modelId="{056A614C-CEAA-4D7E-A072-2D9B762B27F3}" srcId="{953822AA-E341-4A55-B842-571191CDE5CF}" destId="{64075609-2D7F-4755-8FB4-AA38EA693A27}" srcOrd="6" destOrd="0" parTransId="{2E22398B-0C71-42C5-AA2E-D601906999AE}" sibTransId="{5405EABE-E490-434B-AF57-58A05F43552A}"/>
    <dgm:cxn modelId="{7B353E27-A4BB-4A9F-AD29-D24D7C866C1B}" type="presOf" srcId="{9356999D-A478-44DB-BA5C-55C1CC6A609C}" destId="{65AFBEFB-5A87-4AAF-B472-FA7EDCA63E83}" srcOrd="0" destOrd="0" presId="urn:microsoft.com/office/officeart/2005/8/layout/radial6"/>
    <dgm:cxn modelId="{A2906472-0A11-423F-BE95-C4D3CB9E2D6D}" type="presOf" srcId="{D705F3DE-59DF-4BB3-AC48-976F0B94BFB8}" destId="{D4E76AA3-B043-47EB-A347-97E03B3000AA}" srcOrd="0" destOrd="0" presId="urn:microsoft.com/office/officeart/2005/8/layout/radial6"/>
    <dgm:cxn modelId="{ED850191-A0E5-4E68-91B8-4CC41A420422}" type="presParOf" srcId="{78EAE597-4F31-4B9C-A88E-12C37CEBFE87}" destId="{3C218D57-158D-40B1-BF6D-E89140F68DDE}" srcOrd="0" destOrd="0" presId="urn:microsoft.com/office/officeart/2005/8/layout/radial6"/>
    <dgm:cxn modelId="{1B8F3FF3-A62C-4A82-A79A-DFCFC70F6B40}" type="presParOf" srcId="{78EAE597-4F31-4B9C-A88E-12C37CEBFE87}" destId="{7223F78E-4277-44F5-8559-F1F6498CF99F}" srcOrd="1" destOrd="0" presId="urn:microsoft.com/office/officeart/2005/8/layout/radial6"/>
    <dgm:cxn modelId="{DEBDB406-D032-42A2-980E-F95895745401}" type="presParOf" srcId="{78EAE597-4F31-4B9C-A88E-12C37CEBFE87}" destId="{B264FD72-837B-4534-976A-A11A72330F7A}" srcOrd="2" destOrd="0" presId="urn:microsoft.com/office/officeart/2005/8/layout/radial6"/>
    <dgm:cxn modelId="{CE394459-C5FF-4D79-8B95-F0D2972125D3}" type="presParOf" srcId="{78EAE597-4F31-4B9C-A88E-12C37CEBFE87}" destId="{8C38188D-7503-46F7-B5FE-89F1F7658965}" srcOrd="3" destOrd="0" presId="urn:microsoft.com/office/officeart/2005/8/layout/radial6"/>
    <dgm:cxn modelId="{48D17B76-FE91-470A-B218-8358FEF60242}" type="presParOf" srcId="{78EAE597-4F31-4B9C-A88E-12C37CEBFE87}" destId="{5DF4A7DC-0498-4447-B3BC-036FEEC407F4}" srcOrd="4" destOrd="0" presId="urn:microsoft.com/office/officeart/2005/8/layout/radial6"/>
    <dgm:cxn modelId="{AB7BA518-628E-46E3-A9DC-A0D0C4C30E1D}" type="presParOf" srcId="{78EAE597-4F31-4B9C-A88E-12C37CEBFE87}" destId="{99CD51F0-A6C2-4C65-B273-53F7A3385015}" srcOrd="5" destOrd="0" presId="urn:microsoft.com/office/officeart/2005/8/layout/radial6"/>
    <dgm:cxn modelId="{142EF722-F303-4F0E-B8A0-9A5E106DAB73}" type="presParOf" srcId="{78EAE597-4F31-4B9C-A88E-12C37CEBFE87}" destId="{DD279EBF-CD4C-4477-83D5-CB015AC37246}" srcOrd="6" destOrd="0" presId="urn:microsoft.com/office/officeart/2005/8/layout/radial6"/>
    <dgm:cxn modelId="{FD03F379-2D09-4491-A3E6-B31B1FA459A7}" type="presParOf" srcId="{78EAE597-4F31-4B9C-A88E-12C37CEBFE87}" destId="{F5842033-9F7A-462B-B3A2-5EB8E19F5344}" srcOrd="7" destOrd="0" presId="urn:microsoft.com/office/officeart/2005/8/layout/radial6"/>
    <dgm:cxn modelId="{D6405628-D454-4270-A75D-4C13A4C81FD3}" type="presParOf" srcId="{78EAE597-4F31-4B9C-A88E-12C37CEBFE87}" destId="{0A0DB5CD-222B-4117-B729-724D2EEC44A3}" srcOrd="8" destOrd="0" presId="urn:microsoft.com/office/officeart/2005/8/layout/radial6"/>
    <dgm:cxn modelId="{876346FC-E933-43D7-8D41-493764488DAC}" type="presParOf" srcId="{78EAE597-4F31-4B9C-A88E-12C37CEBFE87}" destId="{1C1A8508-E187-469E-8F2A-B608CA364770}" srcOrd="9" destOrd="0" presId="urn:microsoft.com/office/officeart/2005/8/layout/radial6"/>
    <dgm:cxn modelId="{2DC77705-176D-493B-9BDF-7DE5D3F89027}" type="presParOf" srcId="{78EAE597-4F31-4B9C-A88E-12C37CEBFE87}" destId="{375F0354-3CF0-4361-A29E-4D14DB882FF1}" srcOrd="10" destOrd="0" presId="urn:microsoft.com/office/officeart/2005/8/layout/radial6"/>
    <dgm:cxn modelId="{9D92CDED-85A8-4ED6-B8BF-EE5ADA2B8518}" type="presParOf" srcId="{78EAE597-4F31-4B9C-A88E-12C37CEBFE87}" destId="{28332FD5-C908-4158-ABD8-4AA11560C96B}" srcOrd="11" destOrd="0" presId="urn:microsoft.com/office/officeart/2005/8/layout/radial6"/>
    <dgm:cxn modelId="{0D4C57E6-782C-45C5-BF58-B28453DF2E20}" type="presParOf" srcId="{78EAE597-4F31-4B9C-A88E-12C37CEBFE87}" destId="{692390D8-1EBE-4138-B182-DAF9889C07D1}" srcOrd="12" destOrd="0" presId="urn:microsoft.com/office/officeart/2005/8/layout/radial6"/>
    <dgm:cxn modelId="{44B7D40C-C3F4-45FE-A279-02E43E0394E8}" type="presParOf" srcId="{78EAE597-4F31-4B9C-A88E-12C37CEBFE87}" destId="{65AFBEFB-5A87-4AAF-B472-FA7EDCA63E83}" srcOrd="13" destOrd="0" presId="urn:microsoft.com/office/officeart/2005/8/layout/radial6"/>
    <dgm:cxn modelId="{A55D265B-6F1F-412B-BC50-CA0780441906}" type="presParOf" srcId="{78EAE597-4F31-4B9C-A88E-12C37CEBFE87}" destId="{59BE7C59-546B-4DE2-87CF-7AFAD1F4C7F0}" srcOrd="14" destOrd="0" presId="urn:microsoft.com/office/officeart/2005/8/layout/radial6"/>
    <dgm:cxn modelId="{F0413E1A-F8E0-4604-A7B4-178862529F64}" type="presParOf" srcId="{78EAE597-4F31-4B9C-A88E-12C37CEBFE87}" destId="{366463DD-2A70-470A-9C48-479AFD0179A2}" srcOrd="15" destOrd="0" presId="urn:microsoft.com/office/officeart/2005/8/layout/radial6"/>
    <dgm:cxn modelId="{998AE63C-D52C-41A9-AB1D-BA70AA7E68CD}" type="presParOf" srcId="{78EAE597-4F31-4B9C-A88E-12C37CEBFE87}" destId="{D4E76AA3-B043-47EB-A347-97E03B3000AA}" srcOrd="16" destOrd="0" presId="urn:microsoft.com/office/officeart/2005/8/layout/radial6"/>
    <dgm:cxn modelId="{8687B279-2B10-4F8D-8D50-6A5196E30DDA}" type="presParOf" srcId="{78EAE597-4F31-4B9C-A88E-12C37CEBFE87}" destId="{1B0A7248-240D-4634-8D95-44CF82B92A15}" srcOrd="17" destOrd="0" presId="urn:microsoft.com/office/officeart/2005/8/layout/radial6"/>
    <dgm:cxn modelId="{205C671B-C5A1-4584-BDFC-669A917FE6D6}" type="presParOf" srcId="{78EAE597-4F31-4B9C-A88E-12C37CEBFE87}" destId="{22AFE861-E740-4003-9375-FD2EA866E767}" srcOrd="18" destOrd="0" presId="urn:microsoft.com/office/officeart/2005/8/layout/radial6"/>
    <dgm:cxn modelId="{039F3697-7A3F-4494-9A24-DC9B9A6B66DB}" type="presParOf" srcId="{78EAE597-4F31-4B9C-A88E-12C37CEBFE87}" destId="{113BD775-2A6A-4C73-B83B-D6C06509EC90}" srcOrd="19" destOrd="0" presId="urn:microsoft.com/office/officeart/2005/8/layout/radial6"/>
    <dgm:cxn modelId="{03B64D76-10C7-43DF-9FD3-573C14C37F57}" type="presParOf" srcId="{78EAE597-4F31-4B9C-A88E-12C37CEBFE87}" destId="{D56191A1-7FFB-4617-A856-E843FB7690AC}" srcOrd="20" destOrd="0" presId="urn:microsoft.com/office/officeart/2005/8/layout/radial6"/>
    <dgm:cxn modelId="{DB6CFDEC-C290-4602-9E12-F1DE0225C16F}" type="presParOf" srcId="{78EAE597-4F31-4B9C-A88E-12C37CEBFE87}" destId="{691E6523-325F-490A-AEBB-B301ACC894FF}"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C2544-ECA1-4C18-B408-4DA5F3E9F2D6}">
      <dsp:nvSpPr>
        <dsp:cNvPr id="0" name=""/>
        <dsp:cNvSpPr/>
      </dsp:nvSpPr>
      <dsp:spPr>
        <a:xfrm>
          <a:off x="0" y="17620"/>
          <a:ext cx="6096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2013-14 Statistics at a glance </a:t>
          </a:r>
          <a:endParaRPr lang="en-US" sz="1900" kern="1200" dirty="0"/>
        </a:p>
      </dsp:txBody>
      <dsp:txXfrm>
        <a:off x="22246" y="39866"/>
        <a:ext cx="6051508" cy="411223"/>
      </dsp:txXfrm>
    </dsp:sp>
    <dsp:sp modelId="{D118F3D6-84E6-4401-8AF8-35008010D454}">
      <dsp:nvSpPr>
        <dsp:cNvPr id="0" name=""/>
        <dsp:cNvSpPr/>
      </dsp:nvSpPr>
      <dsp:spPr>
        <a:xfrm>
          <a:off x="0" y="528055"/>
          <a:ext cx="6096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HiTech TEG Vision , Mission and Strategic Objectives</a:t>
          </a:r>
          <a:endParaRPr lang="en-US" sz="1900" kern="1200" dirty="0"/>
        </a:p>
      </dsp:txBody>
      <dsp:txXfrm>
        <a:off x="22246" y="550301"/>
        <a:ext cx="6051508" cy="411223"/>
      </dsp:txXfrm>
    </dsp:sp>
    <dsp:sp modelId="{DEF9072A-BD3D-48A1-A382-3DE6A26F6277}">
      <dsp:nvSpPr>
        <dsp:cNvPr id="0" name=""/>
        <dsp:cNvSpPr/>
      </dsp:nvSpPr>
      <dsp:spPr>
        <a:xfrm>
          <a:off x="0" y="1038490"/>
          <a:ext cx="6096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Technology Trends</a:t>
          </a:r>
          <a:endParaRPr lang="en-US" sz="1900" kern="1200" dirty="0"/>
        </a:p>
      </dsp:txBody>
      <dsp:txXfrm>
        <a:off x="22246" y="1060736"/>
        <a:ext cx="6051508" cy="411223"/>
      </dsp:txXfrm>
    </dsp:sp>
    <dsp:sp modelId="{5FBD9A1C-F097-4A0B-81B0-9EABDA324541}">
      <dsp:nvSpPr>
        <dsp:cNvPr id="0" name=""/>
        <dsp:cNvSpPr/>
      </dsp:nvSpPr>
      <dsp:spPr>
        <a:xfrm>
          <a:off x="0" y="1548925"/>
          <a:ext cx="6096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Solutions and Offerings Plan </a:t>
          </a:r>
          <a:endParaRPr lang="en-US" sz="1900" kern="1200" dirty="0"/>
        </a:p>
      </dsp:txBody>
      <dsp:txXfrm>
        <a:off x="22246" y="1571171"/>
        <a:ext cx="6051508" cy="411223"/>
      </dsp:txXfrm>
    </dsp:sp>
    <dsp:sp modelId="{01B7BF06-7045-4551-9DA9-FDD923B4B440}">
      <dsp:nvSpPr>
        <dsp:cNvPr id="0" name=""/>
        <dsp:cNvSpPr/>
      </dsp:nvSpPr>
      <dsp:spPr>
        <a:xfrm>
          <a:off x="0" y="2059360"/>
          <a:ext cx="6096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Competency Development Plan</a:t>
          </a:r>
        </a:p>
      </dsp:txBody>
      <dsp:txXfrm>
        <a:off x="22246" y="2081606"/>
        <a:ext cx="6051508" cy="411223"/>
      </dsp:txXfrm>
    </dsp:sp>
    <dsp:sp modelId="{FB069832-08E4-402E-B490-AB40369ECFAF}">
      <dsp:nvSpPr>
        <dsp:cNvPr id="0" name=""/>
        <dsp:cNvSpPr/>
      </dsp:nvSpPr>
      <dsp:spPr>
        <a:xfrm>
          <a:off x="0" y="2569795"/>
          <a:ext cx="6096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Branding </a:t>
          </a:r>
          <a:r>
            <a:rPr lang="en-US" sz="1900" kern="1200" dirty="0" smtClean="0"/>
            <a:t>Plan</a:t>
          </a:r>
        </a:p>
      </dsp:txBody>
      <dsp:txXfrm>
        <a:off x="22246" y="2592041"/>
        <a:ext cx="6051508" cy="411223"/>
      </dsp:txXfrm>
    </dsp:sp>
    <dsp:sp modelId="{1D4A2E48-1125-4436-A5C5-F70BD2F36084}">
      <dsp:nvSpPr>
        <dsp:cNvPr id="0" name=""/>
        <dsp:cNvSpPr/>
      </dsp:nvSpPr>
      <dsp:spPr>
        <a:xfrm>
          <a:off x="0" y="3080229"/>
          <a:ext cx="6096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err="1" smtClean="0"/>
            <a:t>ManPower</a:t>
          </a:r>
          <a:r>
            <a:rPr lang="en-US" sz="1900" kern="1200" dirty="0" smtClean="0"/>
            <a:t> Plan</a:t>
          </a:r>
        </a:p>
      </dsp:txBody>
      <dsp:txXfrm>
        <a:off x="22246" y="3102475"/>
        <a:ext cx="6051508" cy="411223"/>
      </dsp:txXfrm>
    </dsp:sp>
    <dsp:sp modelId="{267C0870-4BCE-4E57-B895-709022DCD094}">
      <dsp:nvSpPr>
        <dsp:cNvPr id="0" name=""/>
        <dsp:cNvSpPr/>
      </dsp:nvSpPr>
      <dsp:spPr>
        <a:xfrm>
          <a:off x="0" y="3608285"/>
          <a:ext cx="6096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HiTech TEG : New Organization Proposed Structure</a:t>
          </a:r>
        </a:p>
      </dsp:txBody>
      <dsp:txXfrm>
        <a:off x="22246" y="3630531"/>
        <a:ext cx="6051508"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1742C8B-1B91-48BE-9108-1F3F51CDAE2B}" type="datetimeFigureOut">
              <a:rPr lang="en-US"/>
              <a:pPr>
                <a:defRPr/>
              </a:pPr>
              <a:t>4/11/2014</a:t>
            </a:fld>
            <a:endParaRPr lang="en-US"/>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B345AD1-1A6E-4A59-87E2-7B69E79DA645}" type="slidenum">
              <a:rPr lang="en-US"/>
              <a:pPr>
                <a:defRPr/>
              </a:pPr>
              <a:t>‹#›</a:t>
            </a:fld>
            <a:endParaRPr lang="en-US"/>
          </a:p>
        </p:txBody>
      </p:sp>
    </p:spTree>
    <p:extLst>
      <p:ext uri="{BB962C8B-B14F-4D97-AF65-F5344CB8AC3E}">
        <p14:creationId xmlns:p14="http://schemas.microsoft.com/office/powerpoint/2010/main" val="1680808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FE3397-DBA2-43C6-8937-1A62F672893A}" type="slidenum">
              <a:rPr lang="en-US" smtClean="0"/>
              <a:pPr>
                <a:spcBef>
                  <a:spcPct val="0"/>
                </a:spcBef>
              </a:pPr>
              <a:t>1</a:t>
            </a:fld>
            <a:endParaRPr lang="en-US" smtClean="0"/>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055125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70D651-7F5E-4732-B8B8-4B7665BEEDE2}" type="slidenum">
              <a:rPr lang="en-US">
                <a:latin typeface="Calibri" panose="020F0502020204030204" pitchFamily="34" charset="0"/>
              </a:rPr>
              <a:pPr eaLnBrk="1" hangingPunct="1"/>
              <a:t>36</a:t>
            </a:fld>
            <a:endParaRPr lang="en-US">
              <a:latin typeface="Calibri" panose="020F0502020204030204" pitchFamily="34" charset="0"/>
            </a:endParaRPr>
          </a:p>
        </p:txBody>
      </p:sp>
    </p:spTree>
    <p:extLst>
      <p:ext uri="{BB962C8B-B14F-4D97-AF65-F5344CB8AC3E}">
        <p14:creationId xmlns:p14="http://schemas.microsoft.com/office/powerpoint/2010/main" val="1475350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29EF55-F7D9-4655-A58E-D3A7AD4DB83B}" type="slidenum">
              <a:rPr lang="en-US">
                <a:latin typeface="Calibri" panose="020F0502020204030204" pitchFamily="34" charset="0"/>
              </a:rPr>
              <a:pPr eaLnBrk="1" hangingPunct="1"/>
              <a:t>37</a:t>
            </a:fld>
            <a:endParaRPr lang="en-US">
              <a:latin typeface="Calibri" panose="020F0502020204030204" pitchFamily="34" charset="0"/>
            </a:endParaRPr>
          </a:p>
        </p:txBody>
      </p:sp>
    </p:spTree>
    <p:extLst>
      <p:ext uri="{BB962C8B-B14F-4D97-AF65-F5344CB8AC3E}">
        <p14:creationId xmlns:p14="http://schemas.microsoft.com/office/powerpoint/2010/main" val="51833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29EF55-F7D9-4655-A58E-D3A7AD4DB83B}" type="slidenum">
              <a:rPr lang="en-US">
                <a:latin typeface="Calibri" panose="020F0502020204030204" pitchFamily="34" charset="0"/>
              </a:rPr>
              <a:pPr eaLnBrk="1" hangingPunct="1"/>
              <a:t>38</a:t>
            </a:fld>
            <a:endParaRPr lang="en-US">
              <a:latin typeface="Calibri" panose="020F0502020204030204" pitchFamily="34" charset="0"/>
            </a:endParaRPr>
          </a:p>
        </p:txBody>
      </p:sp>
    </p:spTree>
    <p:extLst>
      <p:ext uri="{BB962C8B-B14F-4D97-AF65-F5344CB8AC3E}">
        <p14:creationId xmlns:p14="http://schemas.microsoft.com/office/powerpoint/2010/main" val="374199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A5F981-1A45-4D36-A31C-3B9B35164081}" type="slidenum">
              <a:rPr lang="en-US">
                <a:latin typeface="Calibri" panose="020F0502020204030204" pitchFamily="34" charset="0"/>
              </a:rPr>
              <a:pPr eaLnBrk="1" hangingPunct="1"/>
              <a:t>39</a:t>
            </a:fld>
            <a:endParaRPr lang="en-US">
              <a:latin typeface="Calibri" panose="020F0502020204030204" pitchFamily="34" charset="0"/>
            </a:endParaRPr>
          </a:p>
        </p:txBody>
      </p:sp>
    </p:spTree>
    <p:extLst>
      <p:ext uri="{BB962C8B-B14F-4D97-AF65-F5344CB8AC3E}">
        <p14:creationId xmlns:p14="http://schemas.microsoft.com/office/powerpoint/2010/main" val="2317774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F4457C-2B32-4C2B-AB59-2059831EB7FA}" type="slidenum">
              <a:rPr lang="en-US" smtClean="0"/>
              <a:pPr/>
              <a:t>50</a:t>
            </a:fld>
            <a:endParaRPr lang="en-US"/>
          </a:p>
        </p:txBody>
      </p:sp>
    </p:spTree>
    <p:extLst>
      <p:ext uri="{BB962C8B-B14F-4D97-AF65-F5344CB8AC3E}">
        <p14:creationId xmlns:p14="http://schemas.microsoft.com/office/powerpoint/2010/main" val="3598796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F4457C-2B32-4C2B-AB59-2059831EB7FA}" type="slidenum">
              <a:rPr lang="en-US" smtClean="0"/>
              <a:pPr/>
              <a:t>52</a:t>
            </a:fld>
            <a:endParaRPr lang="en-US"/>
          </a:p>
        </p:txBody>
      </p:sp>
    </p:spTree>
    <p:extLst>
      <p:ext uri="{BB962C8B-B14F-4D97-AF65-F5344CB8AC3E}">
        <p14:creationId xmlns:p14="http://schemas.microsoft.com/office/powerpoint/2010/main" val="1587393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F4457C-2B32-4C2B-AB59-2059831EB7FA}" type="slidenum">
              <a:rPr lang="en-US" smtClean="0"/>
              <a:pPr/>
              <a:t>53</a:t>
            </a:fld>
            <a:endParaRPr lang="en-US"/>
          </a:p>
        </p:txBody>
      </p:sp>
    </p:spTree>
    <p:extLst>
      <p:ext uri="{BB962C8B-B14F-4D97-AF65-F5344CB8AC3E}">
        <p14:creationId xmlns:p14="http://schemas.microsoft.com/office/powerpoint/2010/main" val="3522445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F4457C-2B32-4C2B-AB59-2059831EB7FA}" type="slidenum">
              <a:rPr lang="en-US" smtClean="0"/>
              <a:pPr/>
              <a:t>54</a:t>
            </a:fld>
            <a:endParaRPr lang="en-US"/>
          </a:p>
        </p:txBody>
      </p:sp>
    </p:spTree>
    <p:extLst>
      <p:ext uri="{BB962C8B-B14F-4D97-AF65-F5344CB8AC3E}">
        <p14:creationId xmlns:p14="http://schemas.microsoft.com/office/powerpoint/2010/main" val="1384771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F4457C-2B32-4C2B-AB59-2059831EB7FA}" type="slidenum">
              <a:rPr lang="en-US" smtClean="0"/>
              <a:pPr/>
              <a:t>55</a:t>
            </a:fld>
            <a:endParaRPr lang="en-US"/>
          </a:p>
        </p:txBody>
      </p:sp>
    </p:spTree>
    <p:extLst>
      <p:ext uri="{BB962C8B-B14F-4D97-AF65-F5344CB8AC3E}">
        <p14:creationId xmlns:p14="http://schemas.microsoft.com/office/powerpoint/2010/main" val="3691938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F4457C-2B32-4C2B-AB59-2059831EB7FA}" type="slidenum">
              <a:rPr lang="en-US" smtClean="0"/>
              <a:pPr/>
              <a:t>56</a:t>
            </a:fld>
            <a:endParaRPr lang="en-US"/>
          </a:p>
        </p:txBody>
      </p:sp>
    </p:spTree>
    <p:extLst>
      <p:ext uri="{BB962C8B-B14F-4D97-AF65-F5344CB8AC3E}">
        <p14:creationId xmlns:p14="http://schemas.microsoft.com/office/powerpoint/2010/main" val="3028889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ln/>
        </p:spPr>
        <p:txBody>
          <a:bodyPr/>
          <a:lstStyle/>
          <a:p>
            <a:pPr eaLnBrk="1" hangingPunct="1">
              <a:defRPr/>
            </a:pPr>
            <a:endParaRPr lang="en-US" dirty="0" smtClean="0">
              <a:latin typeface="Arial"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D7A96FBC-982E-4459-85A0-435C626E4DEF}" type="slidenum">
              <a:rPr lang="en-US" sz="1200" smtClean="0"/>
              <a:pPr eaLnBrk="1" hangingPunct="1"/>
              <a:t>20</a:t>
            </a:fld>
            <a:endParaRPr lang="en-US" sz="1200" smtClean="0"/>
          </a:p>
        </p:txBody>
      </p:sp>
    </p:spTree>
    <p:extLst>
      <p:ext uri="{BB962C8B-B14F-4D97-AF65-F5344CB8AC3E}">
        <p14:creationId xmlns:p14="http://schemas.microsoft.com/office/powerpoint/2010/main" val="1323151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ln/>
        </p:spPr>
        <p:txBody>
          <a:bodyPr/>
          <a:lstStyle/>
          <a:p>
            <a:pPr eaLnBrk="1" hangingPunct="1">
              <a:defRPr/>
            </a:pPr>
            <a:endParaRPr lang="en-US" dirty="0" smtClean="0">
              <a:latin typeface="Arial"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D7A96FBC-982E-4459-85A0-435C626E4DEF}" type="slidenum">
              <a:rPr lang="en-US" sz="1200" smtClean="0"/>
              <a:pPr eaLnBrk="1" hangingPunct="1"/>
              <a:t>57</a:t>
            </a:fld>
            <a:endParaRPr lang="en-US" sz="1200" smtClean="0"/>
          </a:p>
        </p:txBody>
      </p:sp>
    </p:spTree>
    <p:extLst>
      <p:ext uri="{BB962C8B-B14F-4D97-AF65-F5344CB8AC3E}">
        <p14:creationId xmlns:p14="http://schemas.microsoft.com/office/powerpoint/2010/main" val="3241954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fld id="{C48FC8C7-6DFD-4721-B504-A471395CD714}" type="slidenum">
              <a:rPr lang="en-US" sz="1200" b="0"/>
              <a:pPr eaLnBrk="1" hangingPunct="1"/>
              <a:t>58</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673464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4714273-65DD-4D5B-8339-03397A892089}" type="slidenum">
              <a:rPr lang="en-GB"/>
              <a:pPr/>
              <a:t>59</a:t>
            </a:fld>
            <a:endParaRPr lang="en-GB" dirty="0"/>
          </a:p>
        </p:txBody>
      </p:sp>
      <p:sp>
        <p:nvSpPr>
          <p:cNvPr id="26625" name="Rectangle 1"/>
          <p:cNvSpPr txBox="1">
            <a:spLocks noGrp="1" noRot="1" noChangeAspect="1" noChangeArrowheads="1"/>
          </p:cNvSpPr>
          <p:nvPr>
            <p:ph type="sldImg"/>
          </p:nvPr>
        </p:nvSpPr>
        <p:spPr bwMode="auto">
          <a:xfrm>
            <a:off x="382588" y="687388"/>
            <a:ext cx="6092825" cy="3427412"/>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032" y="4344901"/>
            <a:ext cx="5486400" cy="4115493"/>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34429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6A12F1-228A-4E72-9AD2-E7AEDF0AB5F5}" type="slidenum">
              <a:rPr lang="en-US">
                <a:latin typeface="Calibri" panose="020F0502020204030204" pitchFamily="34" charset="0"/>
              </a:rPr>
              <a:pPr eaLnBrk="1" hangingPunct="1"/>
              <a:t>26</a:t>
            </a:fld>
            <a:endParaRPr lang="en-US">
              <a:latin typeface="Calibri" panose="020F0502020204030204" pitchFamily="34" charset="0"/>
            </a:endParaRPr>
          </a:p>
        </p:txBody>
      </p:sp>
    </p:spTree>
    <p:extLst>
      <p:ext uri="{BB962C8B-B14F-4D97-AF65-F5344CB8AC3E}">
        <p14:creationId xmlns:p14="http://schemas.microsoft.com/office/powerpoint/2010/main" val="847513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6A12F1-228A-4E72-9AD2-E7AEDF0AB5F5}" type="slidenum">
              <a:rPr lang="en-US">
                <a:latin typeface="Calibri" panose="020F0502020204030204" pitchFamily="34" charset="0"/>
              </a:rPr>
              <a:pPr eaLnBrk="1" hangingPunct="1"/>
              <a:t>27</a:t>
            </a:fld>
            <a:endParaRPr lang="en-US">
              <a:latin typeface="Calibri" panose="020F0502020204030204" pitchFamily="34" charset="0"/>
            </a:endParaRPr>
          </a:p>
        </p:txBody>
      </p:sp>
    </p:spTree>
    <p:extLst>
      <p:ext uri="{BB962C8B-B14F-4D97-AF65-F5344CB8AC3E}">
        <p14:creationId xmlns:p14="http://schemas.microsoft.com/office/powerpoint/2010/main" val="208653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6A12F1-228A-4E72-9AD2-E7AEDF0AB5F5}" type="slidenum">
              <a:rPr lang="en-US">
                <a:latin typeface="Calibri" panose="020F0502020204030204" pitchFamily="34" charset="0"/>
              </a:rPr>
              <a:pPr eaLnBrk="1" hangingPunct="1"/>
              <a:t>28</a:t>
            </a:fld>
            <a:endParaRPr lang="en-US">
              <a:latin typeface="Calibri" panose="020F0502020204030204" pitchFamily="34" charset="0"/>
            </a:endParaRPr>
          </a:p>
        </p:txBody>
      </p:sp>
    </p:spTree>
    <p:extLst>
      <p:ext uri="{BB962C8B-B14F-4D97-AF65-F5344CB8AC3E}">
        <p14:creationId xmlns:p14="http://schemas.microsoft.com/office/powerpoint/2010/main" val="1756402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6A12F1-228A-4E72-9AD2-E7AEDF0AB5F5}" type="slidenum">
              <a:rPr lang="en-US">
                <a:latin typeface="Calibri" panose="020F0502020204030204" pitchFamily="34" charset="0"/>
              </a:rPr>
              <a:pPr eaLnBrk="1" hangingPunct="1"/>
              <a:t>29</a:t>
            </a:fld>
            <a:endParaRPr lang="en-US">
              <a:latin typeface="Calibri" panose="020F0502020204030204" pitchFamily="34" charset="0"/>
            </a:endParaRPr>
          </a:p>
        </p:txBody>
      </p:sp>
    </p:spTree>
    <p:extLst>
      <p:ext uri="{BB962C8B-B14F-4D97-AF65-F5344CB8AC3E}">
        <p14:creationId xmlns:p14="http://schemas.microsoft.com/office/powerpoint/2010/main" val="305036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29AB14-E4D4-4C2D-A2C0-3C9C6E3FD501}" type="slidenum">
              <a:rPr lang="en-US">
                <a:latin typeface="Calibri" panose="020F0502020204030204" pitchFamily="34" charset="0"/>
              </a:rPr>
              <a:pPr eaLnBrk="1" hangingPunct="1"/>
              <a:t>33</a:t>
            </a:fld>
            <a:endParaRPr lang="en-US">
              <a:latin typeface="Calibri" panose="020F0502020204030204" pitchFamily="34" charset="0"/>
            </a:endParaRPr>
          </a:p>
        </p:txBody>
      </p:sp>
    </p:spTree>
    <p:extLst>
      <p:ext uri="{BB962C8B-B14F-4D97-AF65-F5344CB8AC3E}">
        <p14:creationId xmlns:p14="http://schemas.microsoft.com/office/powerpoint/2010/main" val="3932073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98AED0-CEDF-4316-B465-9DE28AD720DC}" type="slidenum">
              <a:rPr lang="en-US">
                <a:latin typeface="Calibri" panose="020F0502020204030204" pitchFamily="34" charset="0"/>
              </a:rPr>
              <a:pPr eaLnBrk="1" hangingPunct="1"/>
              <a:t>34</a:t>
            </a:fld>
            <a:endParaRPr lang="en-US">
              <a:latin typeface="Calibri" panose="020F0502020204030204" pitchFamily="34" charset="0"/>
            </a:endParaRPr>
          </a:p>
        </p:txBody>
      </p:sp>
    </p:spTree>
    <p:extLst>
      <p:ext uri="{BB962C8B-B14F-4D97-AF65-F5344CB8AC3E}">
        <p14:creationId xmlns:p14="http://schemas.microsoft.com/office/powerpoint/2010/main" val="3868106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17028D-0B3D-4B11-8EC2-C49C03E63695}" type="slidenum">
              <a:rPr lang="en-US">
                <a:latin typeface="Calibri" panose="020F0502020204030204" pitchFamily="34" charset="0"/>
              </a:rPr>
              <a:pPr eaLnBrk="1" hangingPunct="1"/>
              <a:t>35</a:t>
            </a:fld>
            <a:endParaRPr lang="en-US">
              <a:latin typeface="Calibri" panose="020F0502020204030204" pitchFamily="34" charset="0"/>
            </a:endParaRPr>
          </a:p>
        </p:txBody>
      </p:sp>
    </p:spTree>
    <p:extLst>
      <p:ext uri="{BB962C8B-B14F-4D97-AF65-F5344CB8AC3E}">
        <p14:creationId xmlns:p14="http://schemas.microsoft.com/office/powerpoint/2010/main" val="2460900242"/>
      </p:ext>
    </p:extLst>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2.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69334" y="1"/>
            <a:ext cx="10583333" cy="6118225"/>
            <a:chOff x="127000" y="0"/>
            <a:chExt cx="7937500" cy="6118999"/>
          </a:xfrm>
        </p:grpSpPr>
        <p:grpSp>
          <p:nvGrpSpPr>
            <p:cNvPr id="5" name="Group 53"/>
            <p:cNvGrpSpPr>
              <a:grpSpLocks/>
            </p:cNvGrpSpPr>
            <p:nvPr/>
          </p:nvGrpSpPr>
          <p:grpSpPr bwMode="auto">
            <a:xfrm>
              <a:off x="952500" y="508064"/>
              <a:ext cx="7112000" cy="5610935"/>
              <a:chOff x="952500" y="508064"/>
              <a:chExt cx="7112000" cy="5610935"/>
            </a:xfrm>
          </p:grpSpPr>
          <p:sp>
            <p:nvSpPr>
              <p:cNvPr id="7" name="Rounded Rectangle 6"/>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109</a:t>
                </a:r>
              </a:p>
              <a:p>
                <a:pPr eaLnBrk="1" fontAlgn="auto" hangingPunct="1">
                  <a:spcBef>
                    <a:spcPts val="0"/>
                  </a:spcBef>
                  <a:spcAft>
                    <a:spcPts val="0"/>
                  </a:spcAft>
                  <a:defRPr/>
                </a:pPr>
                <a:r>
                  <a:rPr lang="en-US" sz="1200"/>
                  <a:t>207</a:t>
                </a:r>
              </a:p>
              <a:p>
                <a:pPr eaLnBrk="1" fontAlgn="auto" hangingPunct="1">
                  <a:spcBef>
                    <a:spcPts val="0"/>
                  </a:spcBef>
                  <a:spcAft>
                    <a:spcPts val="0"/>
                  </a:spcAft>
                  <a:defRPr/>
                </a:pPr>
                <a:r>
                  <a:rPr lang="en-US" sz="1200"/>
                  <a:t>246</a:t>
                </a:r>
              </a:p>
            </p:txBody>
          </p:sp>
          <p:sp>
            <p:nvSpPr>
              <p:cNvPr id="8" name="TextBox 7"/>
              <p:cNvSpPr txBox="1">
                <a:spLocks noChangeArrowheads="1"/>
              </p:cNvSpPr>
              <p:nvPr>
                <p:custDataLst>
                  <p:tags r:id="rId2"/>
                </p:custDataLst>
              </p:nvPr>
            </p:nvSpPr>
            <p:spPr bwMode="auto">
              <a:xfrm>
                <a:off x="952500" y="1524193"/>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Dark 1</a:t>
                </a:r>
              </a:p>
            </p:txBody>
          </p:sp>
          <p:sp>
            <p:nvSpPr>
              <p:cNvPr id="9" name="Rounded Rectangle 8"/>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solidFill>
                      <a:schemeClr val="dk2"/>
                    </a:solidFill>
                  </a:rPr>
                  <a:t>255</a:t>
                </a:r>
              </a:p>
              <a:p>
                <a:pPr eaLnBrk="1" fontAlgn="auto" hangingPunct="1">
                  <a:spcBef>
                    <a:spcPts val="0"/>
                  </a:spcBef>
                  <a:spcAft>
                    <a:spcPts val="0"/>
                  </a:spcAft>
                  <a:defRPr/>
                </a:pPr>
                <a:r>
                  <a:rPr lang="en-US" sz="1200">
                    <a:solidFill>
                      <a:schemeClr val="dk2"/>
                    </a:solidFill>
                  </a:rPr>
                  <a:t>255</a:t>
                </a:r>
              </a:p>
              <a:p>
                <a:pPr eaLnBrk="1" fontAlgn="auto" hangingPunct="1">
                  <a:spcBef>
                    <a:spcPts val="0"/>
                  </a:spcBef>
                  <a:spcAft>
                    <a:spcPts val="0"/>
                  </a:spcAft>
                  <a:defRPr/>
                </a:pPr>
                <a:r>
                  <a:rPr lang="en-US" sz="1200">
                    <a:solidFill>
                      <a:schemeClr val="dk2"/>
                    </a:solidFill>
                  </a:rPr>
                  <a:t>255</a:t>
                </a:r>
              </a:p>
            </p:txBody>
          </p:sp>
          <p:sp>
            <p:nvSpPr>
              <p:cNvPr id="10" name="TextBox 9"/>
              <p:cNvSpPr txBox="1">
                <a:spLocks noChangeArrowheads="1"/>
              </p:cNvSpPr>
              <p:nvPr>
                <p:custDataLst>
                  <p:tags r:id="rId4"/>
                </p:custDataLst>
              </p:nvPr>
            </p:nvSpPr>
            <p:spPr bwMode="auto">
              <a:xfrm>
                <a:off x="2095500" y="1524193"/>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Light 1</a:t>
                </a:r>
              </a:p>
            </p:txBody>
          </p:sp>
          <p:sp>
            <p:nvSpPr>
              <p:cNvPr id="11" name="Rounded Rectangle 10"/>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131</a:t>
                </a:r>
              </a:p>
              <a:p>
                <a:pPr eaLnBrk="1" fontAlgn="auto" hangingPunct="1">
                  <a:spcBef>
                    <a:spcPts val="0"/>
                  </a:spcBef>
                  <a:spcAft>
                    <a:spcPts val="0"/>
                  </a:spcAft>
                  <a:defRPr/>
                </a:pPr>
                <a:r>
                  <a:rPr lang="en-US" sz="1200"/>
                  <a:t>56</a:t>
                </a:r>
              </a:p>
              <a:p>
                <a:pPr eaLnBrk="1" fontAlgn="auto" hangingPunct="1">
                  <a:spcBef>
                    <a:spcPts val="0"/>
                  </a:spcBef>
                  <a:spcAft>
                    <a:spcPts val="0"/>
                  </a:spcAft>
                  <a:defRPr/>
                </a:pPr>
                <a:r>
                  <a:rPr lang="en-US" sz="1200"/>
                  <a:t>155</a:t>
                </a:r>
              </a:p>
            </p:txBody>
          </p:sp>
          <p:sp>
            <p:nvSpPr>
              <p:cNvPr id="12" name="TextBox 11"/>
              <p:cNvSpPr txBox="1">
                <a:spLocks noChangeArrowheads="1"/>
              </p:cNvSpPr>
              <p:nvPr>
                <p:custDataLst>
                  <p:tags r:id="rId6"/>
                </p:custDataLst>
              </p:nvPr>
            </p:nvSpPr>
            <p:spPr bwMode="auto">
              <a:xfrm>
                <a:off x="3238500" y="1524193"/>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Dark 2</a:t>
                </a:r>
              </a:p>
            </p:txBody>
          </p:sp>
          <p:sp>
            <p:nvSpPr>
              <p:cNvPr id="13" name="Rounded Rectangle 12"/>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0</a:t>
                </a:r>
              </a:p>
              <a:p>
                <a:pPr eaLnBrk="1" fontAlgn="auto" hangingPunct="1">
                  <a:spcBef>
                    <a:spcPts val="0"/>
                  </a:spcBef>
                  <a:spcAft>
                    <a:spcPts val="0"/>
                  </a:spcAft>
                  <a:defRPr/>
                </a:pPr>
                <a:r>
                  <a:rPr lang="en-US" sz="1200"/>
                  <a:t>99</a:t>
                </a:r>
              </a:p>
              <a:p>
                <a:pPr eaLnBrk="1" fontAlgn="auto" hangingPunct="1">
                  <a:spcBef>
                    <a:spcPts val="0"/>
                  </a:spcBef>
                  <a:spcAft>
                    <a:spcPts val="0"/>
                  </a:spcAft>
                  <a:defRPr/>
                </a:pPr>
                <a:r>
                  <a:rPr lang="en-US" sz="1200"/>
                  <a:t>190</a:t>
                </a:r>
              </a:p>
            </p:txBody>
          </p:sp>
          <p:sp>
            <p:nvSpPr>
              <p:cNvPr id="14" name="TextBox 13"/>
              <p:cNvSpPr txBox="1">
                <a:spLocks noChangeArrowheads="1"/>
              </p:cNvSpPr>
              <p:nvPr>
                <p:custDataLst>
                  <p:tags r:id="rId8"/>
                </p:custDataLst>
              </p:nvPr>
            </p:nvSpPr>
            <p:spPr bwMode="auto">
              <a:xfrm>
                <a:off x="4381500" y="1524193"/>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Light 2</a:t>
                </a:r>
              </a:p>
            </p:txBody>
          </p:sp>
          <p:sp>
            <p:nvSpPr>
              <p:cNvPr id="15" name="Rounded Rectangle 14"/>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85</a:t>
                </a:r>
              </a:p>
              <a:p>
                <a:pPr eaLnBrk="1" fontAlgn="auto" hangingPunct="1">
                  <a:spcBef>
                    <a:spcPts val="0"/>
                  </a:spcBef>
                  <a:spcAft>
                    <a:spcPts val="0"/>
                  </a:spcAft>
                  <a:defRPr/>
                </a:pPr>
                <a:r>
                  <a:rPr lang="en-US" sz="1200"/>
                  <a:t>165</a:t>
                </a:r>
              </a:p>
              <a:p>
                <a:pPr eaLnBrk="1" fontAlgn="auto" hangingPunct="1">
                  <a:spcBef>
                    <a:spcPts val="0"/>
                  </a:spcBef>
                  <a:spcAft>
                    <a:spcPts val="0"/>
                  </a:spcAft>
                  <a:defRPr/>
                </a:pPr>
                <a:r>
                  <a:rPr lang="en-US" sz="1200"/>
                  <a:t>28</a:t>
                </a:r>
              </a:p>
            </p:txBody>
          </p:sp>
          <p:sp>
            <p:nvSpPr>
              <p:cNvPr id="16" name="TextBox 15"/>
              <p:cNvSpPr txBox="1">
                <a:spLocks noChangeArrowheads="1"/>
              </p:cNvSpPr>
              <p:nvPr>
                <p:custDataLst>
                  <p:tags r:id="rId10"/>
                </p:custDataLst>
              </p:nvPr>
            </p:nvSpPr>
            <p:spPr bwMode="auto">
              <a:xfrm>
                <a:off x="5524500" y="1524193"/>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Accent 1</a:t>
                </a:r>
              </a:p>
            </p:txBody>
          </p:sp>
          <p:sp>
            <p:nvSpPr>
              <p:cNvPr id="17" name="Rounded Rectangle 16"/>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214</a:t>
                </a:r>
              </a:p>
              <a:p>
                <a:pPr eaLnBrk="1" fontAlgn="auto" hangingPunct="1">
                  <a:spcBef>
                    <a:spcPts val="0"/>
                  </a:spcBef>
                  <a:spcAft>
                    <a:spcPts val="0"/>
                  </a:spcAft>
                  <a:defRPr/>
                </a:pPr>
                <a:r>
                  <a:rPr lang="en-US" sz="1200"/>
                  <a:t>73</a:t>
                </a:r>
              </a:p>
              <a:p>
                <a:pPr eaLnBrk="1" fontAlgn="auto" hangingPunct="1">
                  <a:spcBef>
                    <a:spcPts val="0"/>
                  </a:spcBef>
                  <a:spcAft>
                    <a:spcPts val="0"/>
                  </a:spcAft>
                  <a:defRPr/>
                </a:pPr>
                <a:r>
                  <a:rPr lang="en-US" sz="1200"/>
                  <a:t>42</a:t>
                </a:r>
              </a:p>
            </p:txBody>
          </p:sp>
          <p:sp>
            <p:nvSpPr>
              <p:cNvPr id="18" name="TextBox 17"/>
              <p:cNvSpPr txBox="1">
                <a:spLocks noChangeArrowheads="1"/>
              </p:cNvSpPr>
              <p:nvPr>
                <p:custDataLst>
                  <p:tags r:id="rId12"/>
                </p:custDataLst>
              </p:nvPr>
            </p:nvSpPr>
            <p:spPr bwMode="auto">
              <a:xfrm>
                <a:off x="6667500" y="1524193"/>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Accent 2</a:t>
                </a:r>
              </a:p>
            </p:txBody>
          </p:sp>
          <p:sp>
            <p:nvSpPr>
              <p:cNvPr id="19" name="Rounded Rectangle 18"/>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185</a:t>
                </a:r>
              </a:p>
              <a:p>
                <a:pPr eaLnBrk="1" fontAlgn="auto" hangingPunct="1">
                  <a:spcBef>
                    <a:spcPts val="0"/>
                  </a:spcBef>
                  <a:spcAft>
                    <a:spcPts val="0"/>
                  </a:spcAft>
                  <a:defRPr/>
                </a:pPr>
                <a:r>
                  <a:rPr lang="en-US" sz="1200"/>
                  <a:t>175</a:t>
                </a:r>
              </a:p>
              <a:p>
                <a:pPr eaLnBrk="1" fontAlgn="auto" hangingPunct="1">
                  <a:spcBef>
                    <a:spcPts val="0"/>
                  </a:spcBef>
                  <a:spcAft>
                    <a:spcPts val="0"/>
                  </a:spcAft>
                  <a:defRPr/>
                </a:pPr>
                <a:r>
                  <a:rPr lang="en-US" sz="1200"/>
                  <a:t>164</a:t>
                </a:r>
              </a:p>
            </p:txBody>
          </p:sp>
          <p:sp>
            <p:nvSpPr>
              <p:cNvPr id="20" name="TextBox 19"/>
              <p:cNvSpPr txBox="1">
                <a:spLocks noChangeArrowheads="1"/>
              </p:cNvSpPr>
              <p:nvPr>
                <p:custDataLst>
                  <p:tags r:id="rId14"/>
                </p:custDataLst>
              </p:nvPr>
            </p:nvSpPr>
            <p:spPr bwMode="auto">
              <a:xfrm>
                <a:off x="952500" y="292136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Accent 3</a:t>
                </a:r>
              </a:p>
            </p:txBody>
          </p:sp>
          <p:sp>
            <p:nvSpPr>
              <p:cNvPr id="21" name="Rounded Rectangle 20"/>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151</a:t>
                </a:r>
              </a:p>
              <a:p>
                <a:pPr eaLnBrk="1" fontAlgn="auto" hangingPunct="1">
                  <a:spcBef>
                    <a:spcPts val="0"/>
                  </a:spcBef>
                  <a:spcAft>
                    <a:spcPts val="0"/>
                  </a:spcAft>
                  <a:defRPr/>
                </a:pPr>
                <a:r>
                  <a:rPr lang="en-US" sz="1200"/>
                  <a:t>75</a:t>
                </a:r>
              </a:p>
              <a:p>
                <a:pPr eaLnBrk="1" fontAlgn="auto" hangingPunct="1">
                  <a:spcBef>
                    <a:spcPts val="0"/>
                  </a:spcBef>
                  <a:spcAft>
                    <a:spcPts val="0"/>
                  </a:spcAft>
                  <a:defRPr/>
                </a:pPr>
                <a:r>
                  <a:rPr lang="en-US" sz="1200"/>
                  <a:t>7</a:t>
                </a:r>
              </a:p>
            </p:txBody>
          </p:sp>
          <p:sp>
            <p:nvSpPr>
              <p:cNvPr id="22" name="TextBox 21"/>
              <p:cNvSpPr txBox="1">
                <a:spLocks noChangeArrowheads="1"/>
              </p:cNvSpPr>
              <p:nvPr>
                <p:custDataLst>
                  <p:tags r:id="rId16"/>
                </p:custDataLst>
              </p:nvPr>
            </p:nvSpPr>
            <p:spPr bwMode="auto">
              <a:xfrm>
                <a:off x="2095500" y="292136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Accent 4</a:t>
                </a:r>
              </a:p>
            </p:txBody>
          </p:sp>
          <p:sp>
            <p:nvSpPr>
              <p:cNvPr id="23" name="Rounded Rectangle 22"/>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193</a:t>
                </a:r>
              </a:p>
              <a:p>
                <a:pPr eaLnBrk="1" fontAlgn="auto" hangingPunct="1">
                  <a:spcBef>
                    <a:spcPts val="0"/>
                  </a:spcBef>
                  <a:spcAft>
                    <a:spcPts val="0"/>
                  </a:spcAft>
                  <a:defRPr/>
                </a:pPr>
                <a:r>
                  <a:rPr lang="en-US" sz="1200"/>
                  <a:t>187</a:t>
                </a:r>
              </a:p>
              <a:p>
                <a:pPr eaLnBrk="1" fontAlgn="auto" hangingPunct="1">
                  <a:spcBef>
                    <a:spcPts val="0"/>
                  </a:spcBef>
                  <a:spcAft>
                    <a:spcPts val="0"/>
                  </a:spcAft>
                  <a:defRPr/>
                </a:pPr>
                <a:r>
                  <a:rPr lang="en-US" sz="1200"/>
                  <a:t>0</a:t>
                </a:r>
              </a:p>
            </p:txBody>
          </p:sp>
          <p:sp>
            <p:nvSpPr>
              <p:cNvPr id="24" name="TextBox 23"/>
              <p:cNvSpPr txBox="1">
                <a:spLocks noChangeArrowheads="1"/>
              </p:cNvSpPr>
              <p:nvPr>
                <p:custDataLst>
                  <p:tags r:id="rId18"/>
                </p:custDataLst>
              </p:nvPr>
            </p:nvSpPr>
            <p:spPr bwMode="auto">
              <a:xfrm>
                <a:off x="3238500" y="292136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Accent 5</a:t>
                </a:r>
              </a:p>
            </p:txBody>
          </p:sp>
          <p:sp>
            <p:nvSpPr>
              <p:cNvPr id="25" name="Rounded Rectangle 24"/>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255</a:t>
                </a:r>
              </a:p>
              <a:p>
                <a:pPr eaLnBrk="1" fontAlgn="auto" hangingPunct="1">
                  <a:spcBef>
                    <a:spcPts val="0"/>
                  </a:spcBef>
                  <a:spcAft>
                    <a:spcPts val="0"/>
                  </a:spcAft>
                  <a:defRPr/>
                </a:pPr>
                <a:r>
                  <a:rPr lang="en-US" sz="1200"/>
                  <a:t>221</a:t>
                </a:r>
              </a:p>
              <a:p>
                <a:pPr eaLnBrk="1" fontAlgn="auto" hangingPunct="1">
                  <a:spcBef>
                    <a:spcPts val="0"/>
                  </a:spcBef>
                  <a:spcAft>
                    <a:spcPts val="0"/>
                  </a:spcAft>
                  <a:defRPr/>
                </a:pPr>
                <a:r>
                  <a:rPr lang="en-US" sz="1200"/>
                  <a:t>62</a:t>
                </a:r>
              </a:p>
            </p:txBody>
          </p:sp>
          <p:sp>
            <p:nvSpPr>
              <p:cNvPr id="26" name="TextBox 25"/>
              <p:cNvSpPr txBox="1">
                <a:spLocks noChangeArrowheads="1"/>
              </p:cNvSpPr>
              <p:nvPr>
                <p:custDataLst>
                  <p:tags r:id="rId20"/>
                </p:custDataLst>
              </p:nvPr>
            </p:nvSpPr>
            <p:spPr bwMode="auto">
              <a:xfrm>
                <a:off x="4381500" y="292136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Accent 6</a:t>
                </a:r>
              </a:p>
            </p:txBody>
          </p:sp>
          <p:sp>
            <p:nvSpPr>
              <p:cNvPr id="27" name="Rounded Rectangle 26"/>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255</a:t>
                </a:r>
              </a:p>
              <a:p>
                <a:pPr eaLnBrk="1" fontAlgn="auto" hangingPunct="1">
                  <a:spcBef>
                    <a:spcPts val="0"/>
                  </a:spcBef>
                  <a:spcAft>
                    <a:spcPts val="0"/>
                  </a:spcAft>
                  <a:defRPr/>
                </a:pPr>
                <a:r>
                  <a:rPr lang="en-US" sz="1200"/>
                  <a:t>255</a:t>
                </a:r>
              </a:p>
              <a:p>
                <a:pPr eaLnBrk="1" fontAlgn="auto" hangingPunct="1">
                  <a:spcBef>
                    <a:spcPts val="0"/>
                  </a:spcBef>
                  <a:spcAft>
                    <a:spcPts val="0"/>
                  </a:spcAft>
                  <a:defRPr/>
                </a:pPr>
                <a:r>
                  <a:rPr lang="en-US" sz="1200"/>
                  <a:t>255</a:t>
                </a:r>
              </a:p>
            </p:txBody>
          </p:sp>
          <p:sp>
            <p:nvSpPr>
              <p:cNvPr id="28" name="TextBox 27"/>
              <p:cNvSpPr txBox="1">
                <a:spLocks noChangeArrowheads="1"/>
              </p:cNvSpPr>
              <p:nvPr>
                <p:custDataLst>
                  <p:tags r:id="rId22"/>
                </p:custDataLst>
              </p:nvPr>
            </p:nvSpPr>
            <p:spPr bwMode="auto">
              <a:xfrm>
                <a:off x="5524500" y="292136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Hyperlink</a:t>
                </a:r>
              </a:p>
            </p:txBody>
          </p:sp>
          <p:sp>
            <p:nvSpPr>
              <p:cNvPr id="29" name="Rounded Rectangle 28"/>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236</a:t>
                </a:r>
              </a:p>
              <a:p>
                <a:pPr eaLnBrk="1" fontAlgn="auto" hangingPunct="1">
                  <a:spcBef>
                    <a:spcPts val="0"/>
                  </a:spcBef>
                  <a:spcAft>
                    <a:spcPts val="0"/>
                  </a:spcAft>
                  <a:defRPr/>
                </a:pPr>
                <a:r>
                  <a:rPr lang="en-US" sz="1200"/>
                  <a:t>137</a:t>
                </a:r>
              </a:p>
              <a:p>
                <a:pPr eaLnBrk="1" fontAlgn="auto" hangingPunct="1">
                  <a:spcBef>
                    <a:spcPts val="0"/>
                  </a:spcBef>
                  <a:spcAft>
                    <a:spcPts val="0"/>
                  </a:spcAft>
                  <a:defRPr/>
                </a:pPr>
                <a:r>
                  <a:rPr lang="en-US" sz="1200"/>
                  <a:t>29</a:t>
                </a:r>
              </a:p>
            </p:txBody>
          </p:sp>
          <p:sp>
            <p:nvSpPr>
              <p:cNvPr id="30" name="TextBox 29"/>
              <p:cNvSpPr txBox="1">
                <a:spLocks noChangeArrowheads="1"/>
              </p:cNvSpPr>
              <p:nvPr>
                <p:custDataLst>
                  <p:tags r:id="rId24"/>
                </p:custDataLst>
              </p:nvPr>
            </p:nvSpPr>
            <p:spPr bwMode="auto">
              <a:xfrm>
                <a:off x="6667500" y="292136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Followed Hyperlink</a:t>
                </a:r>
              </a:p>
            </p:txBody>
          </p:sp>
          <p:sp>
            <p:nvSpPr>
              <p:cNvPr id="31" name="Rounded Rectangle 30"/>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127</a:t>
                </a:r>
              </a:p>
              <a:p>
                <a:pPr eaLnBrk="1" fontAlgn="auto" hangingPunct="1">
                  <a:spcBef>
                    <a:spcPts val="0"/>
                  </a:spcBef>
                  <a:spcAft>
                    <a:spcPts val="0"/>
                  </a:spcAft>
                  <a:defRPr/>
                </a:pPr>
                <a:r>
                  <a:rPr lang="en-US" sz="1200"/>
                  <a:t>175</a:t>
                </a:r>
              </a:p>
              <a:p>
                <a:pPr eaLnBrk="1" fontAlgn="auto" hangingPunct="1">
                  <a:spcBef>
                    <a:spcPts val="0"/>
                  </a:spcBef>
                  <a:spcAft>
                    <a:spcPts val="0"/>
                  </a:spcAft>
                  <a:defRPr/>
                </a:pPr>
                <a:r>
                  <a:rPr lang="en-US" sz="1200"/>
                  <a:t>221</a:t>
                </a:r>
              </a:p>
            </p:txBody>
          </p:sp>
          <p:sp>
            <p:nvSpPr>
              <p:cNvPr id="32" name="TextBox 31"/>
              <p:cNvSpPr txBox="1">
                <a:spLocks noChangeArrowheads="1"/>
              </p:cNvSpPr>
              <p:nvPr>
                <p:custDataLst>
                  <p:tags r:id="rId26"/>
                </p:custDataLst>
              </p:nvPr>
            </p:nvSpPr>
            <p:spPr bwMode="auto">
              <a:xfrm>
                <a:off x="952500" y="4445562"/>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Tata Blue 50%</a:t>
                </a:r>
              </a:p>
            </p:txBody>
          </p:sp>
          <p:sp>
            <p:nvSpPr>
              <p:cNvPr id="33" name="Rounded Rectangle 32"/>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203</a:t>
                </a:r>
              </a:p>
              <a:p>
                <a:pPr eaLnBrk="1" fontAlgn="auto" hangingPunct="1">
                  <a:spcBef>
                    <a:spcPts val="0"/>
                  </a:spcBef>
                  <a:spcAft>
                    <a:spcPts val="0"/>
                  </a:spcAft>
                  <a:defRPr/>
                </a:pPr>
                <a:r>
                  <a:rPr lang="en-US" sz="1200"/>
                  <a:t>215</a:t>
                </a:r>
              </a:p>
              <a:p>
                <a:pPr eaLnBrk="1" fontAlgn="auto" hangingPunct="1">
                  <a:spcBef>
                    <a:spcPts val="0"/>
                  </a:spcBef>
                  <a:spcAft>
                    <a:spcPts val="0"/>
                  </a:spcAft>
                  <a:defRPr/>
                </a:pPr>
                <a:r>
                  <a:rPr lang="en-US" sz="1200"/>
                  <a:t>238</a:t>
                </a:r>
              </a:p>
            </p:txBody>
          </p:sp>
          <p:sp>
            <p:nvSpPr>
              <p:cNvPr id="34" name="TextBox 33"/>
              <p:cNvSpPr txBox="1">
                <a:spLocks noChangeArrowheads="1"/>
              </p:cNvSpPr>
              <p:nvPr>
                <p:custDataLst>
                  <p:tags r:id="rId28"/>
                </p:custDataLst>
              </p:nvPr>
            </p:nvSpPr>
            <p:spPr bwMode="auto">
              <a:xfrm>
                <a:off x="2095500" y="4445562"/>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Tata Blue 25%</a:t>
                </a:r>
              </a:p>
            </p:txBody>
          </p:sp>
          <p:sp>
            <p:nvSpPr>
              <p:cNvPr id="35" name="Rounded Rectangle 34"/>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solidFill>
                      <a:schemeClr val="dk2"/>
                    </a:solidFill>
                  </a:rPr>
                  <a:t>179</a:t>
                </a:r>
              </a:p>
              <a:p>
                <a:pPr eaLnBrk="1" fontAlgn="auto" hangingPunct="1">
                  <a:spcBef>
                    <a:spcPts val="0"/>
                  </a:spcBef>
                  <a:spcAft>
                    <a:spcPts val="0"/>
                  </a:spcAft>
                  <a:defRPr/>
                </a:pPr>
                <a:r>
                  <a:rPr lang="en-US" sz="1200">
                    <a:solidFill>
                      <a:schemeClr val="dk2"/>
                    </a:solidFill>
                  </a:rPr>
                  <a:t>149</a:t>
                </a:r>
              </a:p>
              <a:p>
                <a:pPr eaLnBrk="1" fontAlgn="auto" hangingPunct="1">
                  <a:spcBef>
                    <a:spcPts val="0"/>
                  </a:spcBef>
                  <a:spcAft>
                    <a:spcPts val="0"/>
                  </a:spcAft>
                  <a:defRPr/>
                </a:pPr>
                <a:r>
                  <a:rPr lang="en-US" sz="1200">
                    <a:solidFill>
                      <a:schemeClr val="dk2"/>
                    </a:solidFill>
                  </a:rPr>
                  <a:t>197</a:t>
                </a:r>
              </a:p>
            </p:txBody>
          </p:sp>
          <p:sp>
            <p:nvSpPr>
              <p:cNvPr id="36" name="TextBox 35"/>
              <p:cNvSpPr txBox="1">
                <a:spLocks noChangeArrowheads="1"/>
              </p:cNvSpPr>
              <p:nvPr>
                <p:custDataLst>
                  <p:tags r:id="rId30"/>
                </p:custDataLst>
              </p:nvPr>
            </p:nvSpPr>
            <p:spPr bwMode="auto">
              <a:xfrm>
                <a:off x="3238500" y="4445562"/>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Purple 50 %</a:t>
                </a:r>
              </a:p>
            </p:txBody>
          </p:sp>
          <p:sp>
            <p:nvSpPr>
              <p:cNvPr id="37" name="Rounded Rectangle 36"/>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212</a:t>
                </a:r>
              </a:p>
              <a:p>
                <a:pPr eaLnBrk="1" fontAlgn="auto" hangingPunct="1">
                  <a:spcBef>
                    <a:spcPts val="0"/>
                  </a:spcBef>
                  <a:spcAft>
                    <a:spcPts val="0"/>
                  </a:spcAft>
                  <a:defRPr/>
                </a:pPr>
                <a:r>
                  <a:rPr lang="en-US" sz="1200"/>
                  <a:t>195</a:t>
                </a:r>
              </a:p>
              <a:p>
                <a:pPr eaLnBrk="1" fontAlgn="auto" hangingPunct="1">
                  <a:spcBef>
                    <a:spcPts val="0"/>
                  </a:spcBef>
                  <a:spcAft>
                    <a:spcPts val="0"/>
                  </a:spcAft>
                  <a:defRPr/>
                </a:pPr>
                <a:r>
                  <a:rPr lang="en-US" sz="1200"/>
                  <a:t>223</a:t>
                </a:r>
              </a:p>
            </p:txBody>
          </p:sp>
          <p:sp>
            <p:nvSpPr>
              <p:cNvPr id="38" name="TextBox 37"/>
              <p:cNvSpPr txBox="1">
                <a:spLocks noChangeArrowheads="1"/>
              </p:cNvSpPr>
              <p:nvPr>
                <p:custDataLst>
                  <p:tags r:id="rId32"/>
                </p:custDataLst>
              </p:nvPr>
            </p:nvSpPr>
            <p:spPr bwMode="auto">
              <a:xfrm>
                <a:off x="4381500" y="4445562"/>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Purple 25 %</a:t>
                </a:r>
              </a:p>
            </p:txBody>
          </p:sp>
          <p:sp>
            <p:nvSpPr>
              <p:cNvPr id="39" name="Rounded Rectangle 38"/>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255</a:t>
                </a:r>
              </a:p>
              <a:p>
                <a:pPr eaLnBrk="1" fontAlgn="auto" hangingPunct="1">
                  <a:spcBef>
                    <a:spcPts val="0"/>
                  </a:spcBef>
                  <a:spcAft>
                    <a:spcPts val="0"/>
                  </a:spcAft>
                  <a:defRPr/>
                </a:pPr>
                <a:r>
                  <a:rPr lang="en-US" sz="1200"/>
                  <a:t>242</a:t>
                </a:r>
              </a:p>
              <a:p>
                <a:pPr eaLnBrk="1" fontAlgn="auto" hangingPunct="1">
                  <a:spcBef>
                    <a:spcPts val="0"/>
                  </a:spcBef>
                  <a:spcAft>
                    <a:spcPts val="0"/>
                  </a:spcAft>
                  <a:defRPr/>
                </a:pPr>
                <a:r>
                  <a:rPr lang="en-US" sz="1200"/>
                  <a:t>171</a:t>
                </a:r>
              </a:p>
            </p:txBody>
          </p:sp>
          <p:sp>
            <p:nvSpPr>
              <p:cNvPr id="40" name="TextBox 39"/>
              <p:cNvSpPr txBox="1">
                <a:spLocks noChangeArrowheads="1"/>
              </p:cNvSpPr>
              <p:nvPr>
                <p:custDataLst>
                  <p:tags r:id="rId34"/>
                </p:custDataLst>
              </p:nvPr>
            </p:nvSpPr>
            <p:spPr bwMode="auto">
              <a:xfrm>
                <a:off x="5524500" y="4445562"/>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Yellow 50 %</a:t>
                </a:r>
              </a:p>
            </p:txBody>
          </p:sp>
          <p:sp>
            <p:nvSpPr>
              <p:cNvPr id="41" name="Rounded Rectangle 40"/>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255</a:t>
                </a:r>
              </a:p>
              <a:p>
                <a:pPr eaLnBrk="1" fontAlgn="auto" hangingPunct="1">
                  <a:spcBef>
                    <a:spcPts val="0"/>
                  </a:spcBef>
                  <a:spcAft>
                    <a:spcPts val="0"/>
                  </a:spcAft>
                  <a:defRPr/>
                </a:pPr>
                <a:r>
                  <a:rPr lang="en-US" sz="1200"/>
                  <a:t>249</a:t>
                </a:r>
              </a:p>
              <a:p>
                <a:pPr eaLnBrk="1" fontAlgn="auto" hangingPunct="1">
                  <a:spcBef>
                    <a:spcPts val="0"/>
                  </a:spcBef>
                  <a:spcAft>
                    <a:spcPts val="0"/>
                  </a:spcAft>
                  <a:defRPr/>
                </a:pPr>
                <a:r>
                  <a:rPr lang="en-US" sz="1200"/>
                  <a:t>213</a:t>
                </a:r>
                <a:endParaRPr lang="en-US" sz="1200" dirty="0"/>
              </a:p>
            </p:txBody>
          </p:sp>
          <p:sp>
            <p:nvSpPr>
              <p:cNvPr id="42" name="TextBox 41"/>
              <p:cNvSpPr txBox="1">
                <a:spLocks noChangeArrowheads="1"/>
              </p:cNvSpPr>
              <p:nvPr>
                <p:custDataLst>
                  <p:tags r:id="rId36"/>
                </p:custDataLst>
              </p:nvPr>
            </p:nvSpPr>
            <p:spPr bwMode="auto">
              <a:xfrm>
                <a:off x="6667500" y="4445562"/>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Yellow 25 %</a:t>
                </a:r>
              </a:p>
            </p:txBody>
          </p:sp>
          <p:sp>
            <p:nvSpPr>
              <p:cNvPr id="43" name="Rounded Rectangle 42"/>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229</a:t>
                </a:r>
              </a:p>
              <a:p>
                <a:pPr eaLnBrk="1" fontAlgn="auto" hangingPunct="1">
                  <a:spcBef>
                    <a:spcPts val="0"/>
                  </a:spcBef>
                  <a:spcAft>
                    <a:spcPts val="0"/>
                  </a:spcAft>
                  <a:defRPr/>
                </a:pPr>
                <a:r>
                  <a:rPr lang="en-US" sz="1200"/>
                  <a:t>205</a:t>
                </a:r>
              </a:p>
              <a:p>
                <a:pPr eaLnBrk="1" fontAlgn="auto" hangingPunct="1">
                  <a:spcBef>
                    <a:spcPts val="0"/>
                  </a:spcBef>
                  <a:spcAft>
                    <a:spcPts val="0"/>
                  </a:spcAft>
                  <a:defRPr/>
                </a:pPr>
                <a:r>
                  <a:rPr lang="en-US" sz="1200"/>
                  <a:t>186</a:t>
                </a:r>
                <a:endParaRPr lang="en-US" sz="1200" dirty="0"/>
              </a:p>
            </p:txBody>
          </p:sp>
          <p:sp>
            <p:nvSpPr>
              <p:cNvPr id="44" name="TextBox 43"/>
              <p:cNvSpPr txBox="1">
                <a:spLocks noChangeArrowheads="1"/>
              </p:cNvSpPr>
              <p:nvPr>
                <p:custDataLst>
                  <p:tags r:id="rId38"/>
                </p:custDataLst>
              </p:nvPr>
            </p:nvSpPr>
            <p:spPr bwMode="auto">
              <a:xfrm>
                <a:off x="952500" y="584273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Brown 50 %</a:t>
                </a:r>
              </a:p>
            </p:txBody>
          </p:sp>
          <p:sp>
            <p:nvSpPr>
              <p:cNvPr id="45" name="Rounded Rectangle 44"/>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248</a:t>
                </a:r>
              </a:p>
              <a:p>
                <a:pPr eaLnBrk="1" fontAlgn="auto" hangingPunct="1">
                  <a:spcBef>
                    <a:spcPts val="0"/>
                  </a:spcBef>
                  <a:spcAft>
                    <a:spcPts val="0"/>
                  </a:spcAft>
                  <a:defRPr/>
                </a:pPr>
                <a:r>
                  <a:rPr lang="en-US" sz="1200"/>
                  <a:t>241</a:t>
                </a:r>
              </a:p>
              <a:p>
                <a:pPr eaLnBrk="1" fontAlgn="auto" hangingPunct="1">
                  <a:spcBef>
                    <a:spcPts val="0"/>
                  </a:spcBef>
                  <a:spcAft>
                    <a:spcPts val="0"/>
                  </a:spcAft>
                  <a:defRPr/>
                </a:pPr>
                <a:r>
                  <a:rPr lang="en-US" sz="1200"/>
                  <a:t>235</a:t>
                </a:r>
              </a:p>
            </p:txBody>
          </p:sp>
          <p:sp>
            <p:nvSpPr>
              <p:cNvPr id="46" name="TextBox 45"/>
              <p:cNvSpPr txBox="1">
                <a:spLocks noChangeArrowheads="1"/>
              </p:cNvSpPr>
              <p:nvPr>
                <p:custDataLst>
                  <p:tags r:id="rId40"/>
                </p:custDataLst>
              </p:nvPr>
            </p:nvSpPr>
            <p:spPr bwMode="auto">
              <a:xfrm>
                <a:off x="2095500" y="584273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Brown 25 %</a:t>
                </a:r>
              </a:p>
            </p:txBody>
          </p:sp>
          <p:sp>
            <p:nvSpPr>
              <p:cNvPr id="47" name="Rounded Rectangle 46"/>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solidFill>
                      <a:srgbClr val="7FAFDD"/>
                    </a:solidFill>
                  </a:rPr>
                  <a:t>180</a:t>
                </a:r>
              </a:p>
              <a:p>
                <a:pPr eaLnBrk="1" fontAlgn="auto" hangingPunct="1">
                  <a:spcBef>
                    <a:spcPts val="0"/>
                  </a:spcBef>
                  <a:spcAft>
                    <a:spcPts val="0"/>
                  </a:spcAft>
                  <a:defRPr/>
                </a:pPr>
                <a:r>
                  <a:rPr lang="en-US" sz="1200">
                    <a:solidFill>
                      <a:srgbClr val="7FAFDD"/>
                    </a:solidFill>
                  </a:rPr>
                  <a:t>213</a:t>
                </a:r>
              </a:p>
              <a:p>
                <a:pPr eaLnBrk="1" fontAlgn="auto" hangingPunct="1">
                  <a:spcBef>
                    <a:spcPts val="0"/>
                  </a:spcBef>
                  <a:spcAft>
                    <a:spcPts val="0"/>
                  </a:spcAft>
                  <a:defRPr/>
                </a:pPr>
                <a:r>
                  <a:rPr lang="en-US" sz="1200">
                    <a:solidFill>
                      <a:srgbClr val="7FAFDD"/>
                    </a:solidFill>
                  </a:rPr>
                  <a:t>154</a:t>
                </a:r>
                <a:endParaRPr lang="en-US" sz="1200" dirty="0">
                  <a:solidFill>
                    <a:srgbClr val="7FAFDD"/>
                  </a:solidFill>
                </a:endParaRPr>
              </a:p>
            </p:txBody>
          </p:sp>
          <p:sp>
            <p:nvSpPr>
              <p:cNvPr id="48" name="TextBox 47"/>
              <p:cNvSpPr txBox="1">
                <a:spLocks noChangeArrowheads="1"/>
              </p:cNvSpPr>
              <p:nvPr>
                <p:custDataLst>
                  <p:tags r:id="rId42"/>
                </p:custDataLst>
              </p:nvPr>
            </p:nvSpPr>
            <p:spPr bwMode="auto">
              <a:xfrm>
                <a:off x="3238500" y="584273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Green 50 %</a:t>
                </a:r>
              </a:p>
            </p:txBody>
          </p:sp>
          <p:sp>
            <p:nvSpPr>
              <p:cNvPr id="49" name="Rounded Rectangle 48"/>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214</a:t>
                </a:r>
              </a:p>
              <a:p>
                <a:pPr eaLnBrk="1" fontAlgn="auto" hangingPunct="1">
                  <a:spcBef>
                    <a:spcPts val="0"/>
                  </a:spcBef>
                  <a:spcAft>
                    <a:spcPts val="0"/>
                  </a:spcAft>
                  <a:defRPr/>
                </a:pPr>
                <a:r>
                  <a:rPr lang="en-US" sz="1200"/>
                  <a:t>231</a:t>
                </a:r>
              </a:p>
              <a:p>
                <a:pPr eaLnBrk="1" fontAlgn="auto" hangingPunct="1">
                  <a:spcBef>
                    <a:spcPts val="0"/>
                  </a:spcBef>
                  <a:spcAft>
                    <a:spcPts val="0"/>
                  </a:spcAft>
                  <a:defRPr/>
                </a:pPr>
                <a:r>
                  <a:rPr lang="en-US" sz="1200"/>
                  <a:t>200</a:t>
                </a:r>
                <a:endParaRPr lang="en-US" sz="1200" dirty="0"/>
              </a:p>
            </p:txBody>
          </p:sp>
          <p:sp>
            <p:nvSpPr>
              <p:cNvPr id="50" name="TextBox 49"/>
              <p:cNvSpPr txBox="1">
                <a:spLocks noChangeArrowheads="1"/>
              </p:cNvSpPr>
              <p:nvPr>
                <p:custDataLst>
                  <p:tags r:id="rId44"/>
                </p:custDataLst>
              </p:nvPr>
            </p:nvSpPr>
            <p:spPr bwMode="auto">
              <a:xfrm>
                <a:off x="4381500" y="584273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Green 25 %</a:t>
                </a:r>
              </a:p>
            </p:txBody>
          </p:sp>
          <p:sp>
            <p:nvSpPr>
              <p:cNvPr id="51" name="Rounded Rectangle 50"/>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241</a:t>
                </a:r>
              </a:p>
              <a:p>
                <a:pPr eaLnBrk="1" fontAlgn="auto" hangingPunct="1">
                  <a:spcBef>
                    <a:spcPts val="0"/>
                  </a:spcBef>
                  <a:spcAft>
                    <a:spcPts val="0"/>
                  </a:spcAft>
                  <a:defRPr/>
                </a:pPr>
                <a:r>
                  <a:rPr lang="en-US" sz="1200"/>
                  <a:t>240</a:t>
                </a:r>
              </a:p>
              <a:p>
                <a:pPr eaLnBrk="1" fontAlgn="auto" hangingPunct="1">
                  <a:spcBef>
                    <a:spcPts val="0"/>
                  </a:spcBef>
                  <a:spcAft>
                    <a:spcPts val="0"/>
                  </a:spcAft>
                  <a:defRPr/>
                </a:pPr>
                <a:r>
                  <a:rPr lang="en-US" sz="1200"/>
                  <a:t>202</a:t>
                </a:r>
                <a:endParaRPr lang="en-US" sz="1200" dirty="0"/>
              </a:p>
            </p:txBody>
          </p:sp>
          <p:sp>
            <p:nvSpPr>
              <p:cNvPr id="52" name="TextBox 51"/>
              <p:cNvSpPr txBox="1">
                <a:spLocks noChangeArrowheads="1"/>
              </p:cNvSpPr>
              <p:nvPr>
                <p:custDataLst>
                  <p:tags r:id="rId46"/>
                </p:custDataLst>
              </p:nvPr>
            </p:nvSpPr>
            <p:spPr bwMode="auto">
              <a:xfrm>
                <a:off x="5524500" y="584273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Light Green 50%</a:t>
                </a:r>
              </a:p>
            </p:txBody>
          </p:sp>
          <p:sp>
            <p:nvSpPr>
              <p:cNvPr id="53" name="Rounded Rectangle 52"/>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a:t>251</a:t>
                </a:r>
              </a:p>
              <a:p>
                <a:pPr eaLnBrk="1" fontAlgn="auto" hangingPunct="1">
                  <a:spcBef>
                    <a:spcPts val="0"/>
                  </a:spcBef>
                  <a:spcAft>
                    <a:spcPts val="0"/>
                  </a:spcAft>
                  <a:defRPr/>
                </a:pPr>
                <a:r>
                  <a:rPr lang="en-US" sz="1200"/>
                  <a:t>251</a:t>
                </a:r>
              </a:p>
              <a:p>
                <a:pPr eaLnBrk="1" fontAlgn="auto" hangingPunct="1">
                  <a:spcBef>
                    <a:spcPts val="0"/>
                  </a:spcBef>
                  <a:spcAft>
                    <a:spcPts val="0"/>
                  </a:spcAft>
                  <a:defRPr/>
                </a:pPr>
                <a:r>
                  <a:rPr lang="en-US" sz="1200"/>
                  <a:t>241</a:t>
                </a:r>
                <a:endParaRPr lang="en-US" sz="1200" dirty="0"/>
              </a:p>
            </p:txBody>
          </p:sp>
          <p:sp>
            <p:nvSpPr>
              <p:cNvPr id="54" name="TextBox 53"/>
              <p:cNvSpPr txBox="1">
                <a:spLocks noChangeArrowheads="1"/>
              </p:cNvSpPr>
              <p:nvPr>
                <p:custDataLst>
                  <p:tags r:id="rId48"/>
                </p:custDataLst>
              </p:nvPr>
            </p:nvSpPr>
            <p:spPr bwMode="auto">
              <a:xfrm>
                <a:off x="6667500" y="5842739"/>
                <a:ext cx="1397000" cy="2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200" smtClean="0">
                    <a:latin typeface="Calibri" panose="020F0502020204030204" pitchFamily="34" charset="0"/>
                  </a:rPr>
                  <a:t>Light Green 25%</a:t>
                </a:r>
              </a:p>
            </p:txBody>
          </p:sp>
        </p:grpSp>
        <p:sp>
          <p:nvSpPr>
            <p:cNvPr id="6" name="TextBox 5"/>
            <p:cNvSpPr txBox="1">
              <a:spLocks noChangeArrowheads="1"/>
            </p:cNvSpPr>
            <p:nvPr/>
          </p:nvSpPr>
          <p:spPr bwMode="auto">
            <a:xfrm>
              <a:off x="127000" y="0"/>
              <a:ext cx="2540000" cy="3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mtClean="0">
                  <a:solidFill>
                    <a:srgbClr val="000000"/>
                  </a:solidFill>
                  <a:latin typeface="Calibri" panose="020F0502020204030204" pitchFamily="34" charset="0"/>
                </a:rPr>
                <a:t>Title and Content</a:t>
              </a:r>
            </a:p>
          </p:txBody>
        </p:sp>
      </p:grpSp>
      <p:pic>
        <p:nvPicPr>
          <p:cNvPr id="55" name="Picture 4"/>
          <p:cNvPicPr>
            <a:picLocks noChangeAspect="1" noChangeArrowheads="1"/>
          </p:cNvPicPr>
          <p:nvPr/>
        </p:nvPicPr>
        <p:blipFill>
          <a:blip r:embed="rId50">
            <a:extLst>
              <a:ext uri="{28A0092B-C50C-407E-A947-70E740481C1C}">
                <a14:useLocalDpi xmlns:a14="http://schemas.microsoft.com/office/drawing/2010/main" val="0"/>
              </a:ext>
            </a:extLst>
          </a:blip>
          <a:srcRect l="19609" t="20313" r="5391" b="9277"/>
          <a:stretch>
            <a:fillRect/>
          </a:stretch>
        </p:blipFill>
        <p:spPr bwMode="auto">
          <a:xfrm>
            <a:off x="0" y="-9525"/>
            <a:ext cx="12192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97840" y="3444241"/>
            <a:ext cx="112268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82600" y="4133850"/>
            <a:ext cx="1125220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p14="http://schemas.microsoft.com/office/powerpoint/2010/main" val="208270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4"/>
          <p:cNvSpPr txBox="1">
            <a:spLocks noChangeArrowheads="1"/>
          </p:cNvSpPr>
          <p:nvPr userDrawn="1"/>
        </p:nvSpPr>
        <p:spPr bwMode="auto">
          <a:xfrm>
            <a:off x="393701" y="3248025"/>
            <a:ext cx="109855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3000" smtClean="0">
                <a:solidFill>
                  <a:schemeClr val="bg1"/>
                </a:solidFill>
                <a:latin typeface="Myriad Pro"/>
              </a:rPr>
              <a:t>Thank You</a:t>
            </a:r>
          </a:p>
        </p:txBody>
      </p:sp>
    </p:spTree>
    <p:extLst>
      <p:ext uri="{BB962C8B-B14F-4D97-AF65-F5344CB8AC3E}">
        <p14:creationId xmlns:p14="http://schemas.microsoft.com/office/powerpoint/2010/main" val="179322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475488" y="911352"/>
            <a:ext cx="11253216"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F934118-C4B1-4399-B236-E267F26A551A}" type="slidenum">
              <a:rPr lang="en-US"/>
              <a:pPr>
                <a:defRPr/>
              </a:pPr>
              <a:t>‹#›</a:t>
            </a:fld>
            <a:endParaRPr lang="en-US"/>
          </a:p>
        </p:txBody>
      </p:sp>
    </p:spTree>
    <p:extLst>
      <p:ext uri="{BB962C8B-B14F-4D97-AF65-F5344CB8AC3E}">
        <p14:creationId xmlns:p14="http://schemas.microsoft.com/office/powerpoint/2010/main" val="103817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5668" y="981076"/>
            <a:ext cx="552661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484" y="981076"/>
            <a:ext cx="5526616"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EEB2C211-8393-4864-994E-7265E1318B33}" type="slidenum">
              <a:rPr lang="en-US"/>
              <a:pPr>
                <a:defRPr/>
              </a:pPr>
              <a:t>‹#›</a:t>
            </a:fld>
            <a:endParaRPr lang="en-US"/>
          </a:p>
        </p:txBody>
      </p:sp>
    </p:spTree>
    <p:extLst>
      <p:ext uri="{BB962C8B-B14F-4D97-AF65-F5344CB8AC3E}">
        <p14:creationId xmlns:p14="http://schemas.microsoft.com/office/powerpoint/2010/main" val="277162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11256433" cy="5953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65668" y="981076"/>
            <a:ext cx="11256433" cy="5256213"/>
          </a:xfrm>
        </p:spPr>
        <p:txBody>
          <a:bodyPr rtlCol="0">
            <a:normAutofit/>
          </a:bodyPr>
          <a:lstStyle/>
          <a:p>
            <a:pPr lvl="0"/>
            <a:endParaRPr lang="en-US" noProof="0" dirty="0" smtClean="0"/>
          </a:p>
        </p:txBody>
      </p:sp>
      <p:sp>
        <p:nvSpPr>
          <p:cNvPr id="4" name="Slide Number Placeholder 5"/>
          <p:cNvSpPr>
            <a:spLocks noGrp="1"/>
          </p:cNvSpPr>
          <p:nvPr>
            <p:ph type="sldNum" sz="quarter" idx="10"/>
          </p:nvPr>
        </p:nvSpPr>
        <p:spPr/>
        <p:txBody>
          <a:bodyPr/>
          <a:lstStyle>
            <a:lvl1pPr>
              <a:defRPr/>
            </a:lvl1pPr>
          </a:lstStyle>
          <a:p>
            <a:pPr>
              <a:defRPr/>
            </a:pPr>
            <a:fld id="{A3C550AE-1AAB-4C39-B907-E46D169F405D}" type="slidenum">
              <a:rPr lang="en-US"/>
              <a:pPr>
                <a:defRPr/>
              </a:pPr>
              <a:t>‹#›</a:t>
            </a:fld>
            <a:endParaRPr lang="en-US"/>
          </a:p>
        </p:txBody>
      </p:sp>
    </p:spTree>
    <p:extLst>
      <p:ext uri="{BB962C8B-B14F-4D97-AF65-F5344CB8AC3E}">
        <p14:creationId xmlns:p14="http://schemas.microsoft.com/office/powerpoint/2010/main" val="196704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A4A6B22C-CF11-4D33-B9E4-3A98528B5345}" type="slidenum">
              <a:rPr lang="en-US"/>
              <a:pPr>
                <a:defRPr/>
              </a:pPr>
              <a:t>‹#›</a:t>
            </a:fld>
            <a:endParaRPr lang="en-US"/>
          </a:p>
        </p:txBody>
      </p:sp>
    </p:spTree>
    <p:extLst>
      <p:ext uri="{BB962C8B-B14F-4D97-AF65-F5344CB8AC3E}">
        <p14:creationId xmlns:p14="http://schemas.microsoft.com/office/powerpoint/2010/main" val="321656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5648" y="2712339"/>
            <a:ext cx="10972800" cy="63976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94709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548192" y="1189037"/>
            <a:ext cx="11237408" cy="4525963"/>
          </a:xfrm>
          <a:prstGeom prst="rect">
            <a:avLst/>
          </a:prstGeom>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8898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5648" y="2721864"/>
            <a:ext cx="10972800" cy="63976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7079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5648" y="2721864"/>
            <a:ext cx="10972800" cy="63976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5056132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9.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7">
            <a:extLst>
              <a:ext uri="{28A0092B-C50C-407E-A947-70E740481C1C}">
                <a14:useLocalDpi xmlns:a14="http://schemas.microsoft.com/office/drawing/2010/main" val="0"/>
              </a:ext>
            </a:extLst>
          </a:blip>
          <a:srcRect l="19376" t="20410" r="5469" b="9375"/>
          <a:stretch>
            <a:fillRect/>
          </a:stretch>
        </p:blipFill>
        <p:spPr bwMode="auto">
          <a:xfrm>
            <a:off x="-38100" y="1"/>
            <a:ext cx="1221740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1706033" y="66676"/>
            <a:ext cx="9956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86833" y="904876"/>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661BFED-E1FA-4579-B736-9FEEB1256B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2" r:id="rId1"/>
    <p:sldLayoutId id="2147483825" r:id="rId2"/>
    <p:sldLayoutId id="2147483826" r:id="rId3"/>
    <p:sldLayoutId id="2147483827" r:id="rId4"/>
    <p:sldLayoutId id="2147483828" r:id="rId5"/>
  </p:sldLayoutIdLst>
  <p:timing>
    <p:tnLst>
      <p:par>
        <p:cTn id="1" dur="indefinite" restart="never" nodeType="tmRoot"/>
      </p:par>
    </p:tnLst>
  </p:timing>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4">
            <a:extLst>
              <a:ext uri="{28A0092B-C50C-407E-A947-70E740481C1C}">
                <a14:useLocalDpi xmlns:a14="http://schemas.microsoft.com/office/drawing/2010/main" val="0"/>
              </a:ext>
            </a:extLst>
          </a:blip>
          <a:srcRect l="19609" t="20410" r="5469" b="9277"/>
          <a:stretch>
            <a:fillRect/>
          </a:stretch>
        </p:blipFill>
        <p:spPr bwMode="auto">
          <a:xfrm>
            <a:off x="1" y="0"/>
            <a:ext cx="12179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56" descr="tata-trans-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1" y="428626"/>
            <a:ext cx="622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itle Placeholder 1"/>
          <p:cNvSpPr>
            <a:spLocks noGrp="1"/>
          </p:cNvSpPr>
          <p:nvPr>
            <p:ph type="title"/>
          </p:nvPr>
        </p:nvSpPr>
        <p:spPr bwMode="auto">
          <a:xfrm>
            <a:off x="484717" y="2713038"/>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29" r:id="rId1"/>
    <p:sldLayoutId id="2147483835" r:id="rId2"/>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a:extLst>
              <a:ext uri="{28A0092B-C50C-407E-A947-70E740481C1C}">
                <a14:useLocalDpi xmlns:a14="http://schemas.microsoft.com/office/drawing/2010/main" val="0"/>
              </a:ext>
            </a:extLst>
          </a:blip>
          <a:srcRect l="19609" t="20410" r="5391" b="8757"/>
          <a:stretch>
            <a:fillRect/>
          </a:stretch>
        </p:blipFill>
        <p:spPr bwMode="auto">
          <a:xfrm>
            <a:off x="0" y="0"/>
            <a:ext cx="12192000" cy="690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56" descr="tata-trans-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1" y="428626"/>
            <a:ext cx="622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p:cNvSpPr>
            <a:spLocks noGrp="1"/>
          </p:cNvSpPr>
          <p:nvPr>
            <p:ph type="title"/>
          </p:nvPr>
        </p:nvSpPr>
        <p:spPr bwMode="auto">
          <a:xfrm>
            <a:off x="484717" y="2713038"/>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30"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a:extLst>
              <a:ext uri="{28A0092B-C50C-407E-A947-70E740481C1C}">
                <a14:useLocalDpi xmlns:a14="http://schemas.microsoft.com/office/drawing/2010/main" val="0"/>
              </a:ext>
            </a:extLst>
          </a:blip>
          <a:srcRect l="19531" t="20410" r="5391" b="9375"/>
          <a:stretch>
            <a:fillRect/>
          </a:stretch>
        </p:blipFill>
        <p:spPr bwMode="auto">
          <a:xfrm>
            <a:off x="-12699" y="1"/>
            <a:ext cx="1220470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56" descr="tata-trans-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1" y="428626"/>
            <a:ext cx="622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itle Placeholder 1"/>
          <p:cNvSpPr>
            <a:spLocks noGrp="1"/>
          </p:cNvSpPr>
          <p:nvPr>
            <p:ph type="title"/>
          </p:nvPr>
        </p:nvSpPr>
        <p:spPr bwMode="auto">
          <a:xfrm>
            <a:off x="484717" y="2713038"/>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31"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a:extLst>
              <a:ext uri="{28A0092B-C50C-407E-A947-70E740481C1C}">
                <a14:useLocalDpi xmlns:a14="http://schemas.microsoft.com/office/drawing/2010/main" val="0"/>
              </a:ext>
            </a:extLst>
          </a:blip>
          <a:srcRect l="19609" t="20410" r="5391" b="927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3"/>
          <p:cNvSpPr txBox="1">
            <a:spLocks noChangeArrowheads="1"/>
          </p:cNvSpPr>
          <p:nvPr/>
        </p:nvSpPr>
        <p:spPr bwMode="auto">
          <a:xfrm>
            <a:off x="393701" y="3248025"/>
            <a:ext cx="109855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3000" smtClean="0">
                <a:solidFill>
                  <a:schemeClr val="bg1"/>
                </a:solidFill>
                <a:latin typeface="Myriad Pro"/>
              </a:rPr>
              <a:t>Thank You</a:t>
            </a:r>
          </a:p>
        </p:txBody>
      </p:sp>
    </p:spTree>
  </p:cSld>
  <p:clrMap bg1="lt1" tx1="dk1" bg2="lt2" tx2="dk2" accent1="accent1" accent2="accent2" accent3="accent3" accent4="accent4" accent5="accent5" accent6="accent6" hlink="hlink" folHlink="folHlink"/>
  <p:sldLayoutIdLst>
    <p:sldLayoutId id="2147483834"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ctrTitle"/>
          </p:nvPr>
        </p:nvSpPr>
        <p:spPr>
          <a:xfrm>
            <a:off x="482600" y="3444875"/>
            <a:ext cx="9834563" cy="685800"/>
          </a:xfrm>
        </p:spPr>
        <p:txBody>
          <a:bodyPr rtlCol="0"/>
          <a:lstStyle/>
          <a:p>
            <a:pPr eaLnBrk="1" fontAlgn="auto" hangingPunct="1">
              <a:spcBef>
                <a:spcPts val="0"/>
              </a:spcBef>
              <a:spcAft>
                <a:spcPts val="0"/>
              </a:spcAft>
              <a:defRPr/>
            </a:pPr>
            <a:r>
              <a:rPr dirty="0" smtClean="0"/>
              <a:t>Business Planning</a:t>
            </a:r>
          </a:p>
        </p:txBody>
      </p:sp>
      <p:sp>
        <p:nvSpPr>
          <p:cNvPr id="40962" name="Rectangle 8"/>
          <p:cNvSpPr>
            <a:spLocks noGrp="1" noChangeArrowheads="1"/>
          </p:cNvSpPr>
          <p:nvPr>
            <p:ph type="subTitle" idx="1"/>
          </p:nvPr>
        </p:nvSpPr>
        <p:spPr>
          <a:ln w="12700"/>
        </p:spPr>
        <p:txBody>
          <a:bodyPr rtlCol="0">
            <a:normAutofit fontScale="47500" lnSpcReduction="20000"/>
          </a:bodyPr>
          <a:lstStyle/>
          <a:p>
            <a:pPr eaLnBrk="1" hangingPunct="1">
              <a:defRPr/>
            </a:pPr>
            <a:r>
              <a:rPr smtClean="0">
                <a:latin typeface="Myriad Pro"/>
              </a:rPr>
              <a:t>Financial Year: FY14 - 15</a:t>
            </a:r>
          </a:p>
          <a:p>
            <a:pPr eaLnBrk="1" hangingPunct="1">
              <a:defRPr/>
            </a:pPr>
            <a:r>
              <a:rPr smtClean="0">
                <a:latin typeface="Myriad Pro"/>
              </a:rPr>
              <a:t>HTSC – HiTech TEG Group</a:t>
            </a:r>
          </a:p>
        </p:txBody>
      </p:sp>
      <p:sp>
        <p:nvSpPr>
          <p:cNvPr id="4" name="Rectangle 17"/>
          <p:cNvSpPr>
            <a:spLocks noGrp="1" noChangeArrowheads="1"/>
          </p:cNvSpPr>
          <p:nvPr>
            <p:ph type="sldNum" sz="quarter" idx="4294967295"/>
          </p:nvPr>
        </p:nvSpPr>
        <p:spPr>
          <a:xfrm>
            <a:off x="1935163" y="5943601"/>
            <a:ext cx="2133600" cy="265113"/>
          </a:xfrm>
        </p:spPr>
        <p:txBody>
          <a:bodyPr rtlCol="0"/>
          <a:lstStyle/>
          <a:p>
            <a:pPr algn="l" fontAlgn="auto">
              <a:spcBef>
                <a:spcPts val="0"/>
              </a:spcBef>
              <a:spcAft>
                <a:spcPts val="0"/>
              </a:spcAft>
              <a:defRPr/>
            </a:pPr>
            <a:fld id="{D0EDF39C-FBD1-4663-A620-03FCD345825B}" type="datetime3">
              <a:rPr lang="en-US">
                <a:solidFill>
                  <a:schemeClr val="bg1"/>
                </a:solidFill>
                <a:latin typeface="+mn-lt"/>
              </a:rPr>
              <a:pPr algn="l" fontAlgn="auto">
                <a:spcBef>
                  <a:spcPts val="0"/>
                </a:spcBef>
                <a:spcAft>
                  <a:spcPts val="0"/>
                </a:spcAft>
                <a:defRPr/>
              </a:pPr>
              <a:t>11 April 2014</a:t>
            </a:fld>
            <a:endParaRPr lang="en-US" dirty="0">
              <a:solidFill>
                <a:schemeClr val="bg1"/>
              </a:solidFill>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457200" y="2667001"/>
            <a:ext cx="9677400" cy="1249364"/>
          </a:xfrm>
        </p:spPr>
        <p:txBody>
          <a:bodyPr/>
          <a:lstStyle/>
          <a:p>
            <a:r>
              <a:rPr dirty="0" smtClean="0">
                <a:latin typeface="Myriad Pro"/>
              </a:rPr>
              <a:t>2014-15 : HiTech TEG</a:t>
            </a:r>
            <a:br>
              <a:rPr dirty="0" smtClean="0">
                <a:latin typeface="Myriad Pro"/>
              </a:rPr>
            </a:br>
            <a:r>
              <a:rPr sz="1800" dirty="0">
                <a:latin typeface="Myriad Pro"/>
              </a:rPr>
              <a:t>Vision</a:t>
            </a:r>
            <a:br>
              <a:rPr sz="1800" dirty="0">
                <a:latin typeface="Myriad Pro"/>
              </a:rPr>
            </a:br>
            <a:r>
              <a:rPr sz="1800" dirty="0">
                <a:latin typeface="Myriad Pro"/>
              </a:rPr>
              <a:t>Mission</a:t>
            </a:r>
            <a:br>
              <a:rPr sz="1800" dirty="0">
                <a:latin typeface="Myriad Pro"/>
              </a:rPr>
            </a:br>
            <a:r>
              <a:rPr sz="1800" dirty="0">
                <a:latin typeface="Myriad Pro"/>
              </a:rPr>
              <a:t>Aspiration</a:t>
            </a:r>
            <a:endParaRPr dirty="0" smtClean="0">
              <a:latin typeface="Myriad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rot="16200000">
            <a:off x="-2625969" y="3311769"/>
            <a:ext cx="6090138" cy="990600"/>
          </a:xfrm>
        </p:spPr>
        <p:txBody>
          <a:bodyPr/>
          <a:lstStyle/>
          <a:p>
            <a:pPr algn="l"/>
            <a:r>
              <a:rPr sz="2200" b="1" dirty="0" smtClean="0">
                <a:solidFill>
                  <a:srgbClr val="FF0000"/>
                </a:solidFill>
                <a:latin typeface="Myriad Pro"/>
              </a:rPr>
              <a:t>HiTech TEG : Vision, Mission and Aspiration</a:t>
            </a:r>
          </a:p>
        </p:txBody>
      </p:sp>
      <p:sp>
        <p:nvSpPr>
          <p:cNvPr id="21507" name="Text Placeholder 2"/>
          <p:cNvSpPr>
            <a:spLocks noGrp="1"/>
          </p:cNvSpPr>
          <p:nvPr>
            <p:ph type="body" sz="quarter" idx="10"/>
          </p:nvPr>
        </p:nvSpPr>
        <p:spPr>
          <a:xfrm>
            <a:off x="2102027" y="987426"/>
            <a:ext cx="9708647" cy="1755775"/>
          </a:xfrm>
        </p:spPr>
        <p:txBody>
          <a:bodyPr/>
          <a:lstStyle/>
          <a:p>
            <a:pPr marL="0" indent="0">
              <a:buNone/>
            </a:pPr>
            <a:r>
              <a:rPr b="1" dirty="0" smtClean="0">
                <a:latin typeface="Myriad Pro"/>
              </a:rPr>
              <a:t>Vision</a:t>
            </a:r>
          </a:p>
          <a:p>
            <a:pPr marL="0" indent="0" algn="ctr">
              <a:buNone/>
            </a:pPr>
            <a:r>
              <a:rPr dirty="0" smtClean="0">
                <a:latin typeface="Myriad Pro"/>
              </a:rPr>
              <a:t>HiTech </a:t>
            </a:r>
            <a:r>
              <a:rPr dirty="0">
                <a:latin typeface="Myriad Pro"/>
              </a:rPr>
              <a:t>TEG vision is to position TCS as IT services leader in HiTech market</a:t>
            </a:r>
            <a:r>
              <a:rPr dirty="0" smtClean="0">
                <a:latin typeface="Myriad Pro"/>
              </a:rPr>
              <a:t>.</a:t>
            </a:r>
          </a:p>
          <a:p>
            <a:pPr marL="0" indent="0" algn="ctr">
              <a:buNone/>
            </a:pPr>
            <a:endParaRPr dirty="0">
              <a:latin typeface="Myriad Pro"/>
            </a:endParaRPr>
          </a:p>
        </p:txBody>
      </p:sp>
      <p:sp>
        <p:nvSpPr>
          <p:cNvPr id="7" name="Rounded Rectangle 6"/>
          <p:cNvSpPr/>
          <p:nvPr/>
        </p:nvSpPr>
        <p:spPr>
          <a:xfrm>
            <a:off x="1983317" y="992311"/>
            <a:ext cx="9983990" cy="1241424"/>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3200" b="1" dirty="0" smtClean="0">
                <a:latin typeface="Myriad Pro"/>
              </a:rPr>
              <a:t>Vision</a:t>
            </a:r>
          </a:p>
          <a:p>
            <a:pPr algn="ctr">
              <a:defRPr/>
            </a:pPr>
            <a:endParaRPr lang="en-US" sz="1600" dirty="0"/>
          </a:p>
          <a:p>
            <a:pPr algn="ctr">
              <a:defRPr/>
            </a:pPr>
            <a:r>
              <a:rPr lang="en-US" sz="2200" dirty="0">
                <a:latin typeface="Myriad Pro"/>
              </a:rPr>
              <a:t>HiTech TEG vision is to position TCS as IT services leader in HiTech market</a:t>
            </a:r>
            <a:endParaRPr lang="en-US" sz="2200" dirty="0"/>
          </a:p>
          <a:p>
            <a:pPr>
              <a:defRPr/>
            </a:pPr>
            <a:endParaRPr lang="en-US" dirty="0"/>
          </a:p>
        </p:txBody>
      </p:sp>
      <p:sp>
        <p:nvSpPr>
          <p:cNvPr id="8" name="Rounded Rectangle 7"/>
          <p:cNvSpPr/>
          <p:nvPr/>
        </p:nvSpPr>
        <p:spPr>
          <a:xfrm>
            <a:off x="2010508" y="2584085"/>
            <a:ext cx="9983990" cy="137001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3200" b="1" dirty="0" smtClean="0">
                <a:latin typeface="Myriad Pro"/>
              </a:rPr>
              <a:t>Mission</a:t>
            </a:r>
          </a:p>
          <a:p>
            <a:pPr algn="ctr">
              <a:defRPr/>
            </a:pPr>
            <a:endParaRPr lang="en-US" sz="1600" dirty="0" smtClean="0"/>
          </a:p>
          <a:p>
            <a:pPr algn="ctr"/>
            <a:r>
              <a:rPr lang="en-US" sz="2200" dirty="0">
                <a:solidFill>
                  <a:schemeClr val="tx1"/>
                </a:solidFill>
                <a:latin typeface="Myriad Pro"/>
              </a:rPr>
              <a:t>To Support HiTech ISU in becoming the Strategic Partner of Choice for its customers</a:t>
            </a:r>
          </a:p>
          <a:p>
            <a:pPr algn="ctr">
              <a:defRPr/>
            </a:pPr>
            <a:endParaRPr lang="en-US" dirty="0"/>
          </a:p>
        </p:txBody>
      </p:sp>
      <p:sp>
        <p:nvSpPr>
          <p:cNvPr id="9" name="Rounded Rectangle 8"/>
          <p:cNvSpPr/>
          <p:nvPr/>
        </p:nvSpPr>
        <p:spPr>
          <a:xfrm>
            <a:off x="1981200" y="4343400"/>
            <a:ext cx="9983990" cy="1905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3200" b="1" dirty="0" smtClean="0">
                <a:latin typeface="Myriad Pro"/>
              </a:rPr>
              <a:t>Aspiration</a:t>
            </a:r>
            <a:endParaRPr lang="en-US" sz="1600" dirty="0" smtClean="0"/>
          </a:p>
          <a:p>
            <a:pPr marL="342900" indent="-342900">
              <a:buFont typeface="Wingdings" panose="05000000000000000000" pitchFamily="2" charset="2"/>
              <a:buChar char="§"/>
              <a:defRPr/>
            </a:pPr>
            <a:r>
              <a:rPr lang="en-US" dirty="0">
                <a:solidFill>
                  <a:schemeClr val="tx1"/>
                </a:solidFill>
                <a:latin typeface="Myriad Pro" pitchFamily="34" charset="0"/>
              </a:rPr>
              <a:t>Technology Thought Leader</a:t>
            </a:r>
          </a:p>
          <a:p>
            <a:pPr marL="342900" indent="-342900">
              <a:buFont typeface="Wingdings" panose="05000000000000000000" pitchFamily="2" charset="2"/>
              <a:buChar char="§"/>
              <a:defRPr/>
            </a:pPr>
            <a:r>
              <a:rPr lang="en-US" dirty="0">
                <a:solidFill>
                  <a:schemeClr val="tx1"/>
                </a:solidFill>
                <a:latin typeface="Myriad Pro" pitchFamily="34" charset="0"/>
              </a:rPr>
              <a:t>Make a Difference</a:t>
            </a:r>
          </a:p>
          <a:p>
            <a:pPr marL="342900" indent="-342900">
              <a:buFont typeface="Wingdings" panose="05000000000000000000" pitchFamily="2" charset="2"/>
              <a:buChar char="§"/>
              <a:defRPr/>
            </a:pPr>
            <a:r>
              <a:rPr lang="en-US" dirty="0">
                <a:solidFill>
                  <a:schemeClr val="tx1"/>
                </a:solidFill>
                <a:latin typeface="Myriad Pro" pitchFamily="34" charset="0"/>
              </a:rPr>
              <a:t>First Choice</a:t>
            </a:r>
          </a:p>
          <a:p>
            <a:pPr marL="342900" indent="-342900">
              <a:buFont typeface="Wingdings" panose="05000000000000000000" pitchFamily="2" charset="2"/>
              <a:buChar char="§"/>
              <a:defRPr/>
            </a:pPr>
            <a:r>
              <a:rPr lang="en-US" dirty="0">
                <a:solidFill>
                  <a:schemeClr val="tx1"/>
                </a:solidFill>
                <a:latin typeface="Myriad Pro" pitchFamily="34" charset="0"/>
              </a:rPr>
              <a:t>Brand HiTech</a:t>
            </a:r>
          </a:p>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200" y="2971800"/>
            <a:ext cx="8229600" cy="639762"/>
          </a:xfrm>
        </p:spPr>
        <p:txBody>
          <a:bodyPr/>
          <a:lstStyle/>
          <a:p>
            <a:r>
              <a:rPr dirty="0" smtClean="0">
                <a:latin typeface="Myriad Pro"/>
              </a:rPr>
              <a:t>Technology Trends: Our Observations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a:r>
              <a:rPr dirty="0" smtClean="0">
                <a:latin typeface="Myriad Pro"/>
              </a:rPr>
              <a:t>What Customers are looking today?</a:t>
            </a:r>
          </a:p>
        </p:txBody>
      </p:sp>
      <p:sp>
        <p:nvSpPr>
          <p:cNvPr id="4" name="Content Placeholder 2"/>
          <p:cNvSpPr txBox="1">
            <a:spLocks/>
          </p:cNvSpPr>
          <p:nvPr/>
        </p:nvSpPr>
        <p:spPr>
          <a:xfrm>
            <a:off x="6850062" y="2901950"/>
            <a:ext cx="3894137" cy="1536700"/>
          </a:xfrm>
          <a:prstGeom prst="rect">
            <a:avLst/>
          </a:prstGeom>
        </p:spPr>
        <p:txBody>
          <a:bodyPr lIns="68580" tIns="34290" rIns="68580" bIns="34290"/>
          <a:lst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4E84C4"/>
              </a:buClr>
              <a:buFont typeface="Arial" pitchFamily="34" charset="0"/>
              <a:buChar char="•"/>
              <a:defRPr sz="1600" kern="1200">
                <a:solidFill>
                  <a:schemeClr val="tx1"/>
                </a:solidFill>
                <a:latin typeface="Myriad Pr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b="1" dirty="0">
                <a:solidFill>
                  <a:schemeClr val="accent4"/>
                </a:solidFill>
              </a:rPr>
              <a:t>Internet of Things </a:t>
            </a:r>
            <a:r>
              <a:rPr lang="en-US" sz="1600" dirty="0">
                <a:solidFill>
                  <a:schemeClr val="accent4"/>
                </a:solidFill>
              </a:rPr>
              <a:t>Big Data</a:t>
            </a:r>
            <a:endParaRPr lang="en-US" sz="1200" dirty="0">
              <a:solidFill>
                <a:schemeClr val="accent4"/>
              </a:solidFill>
            </a:endParaRPr>
          </a:p>
          <a:p>
            <a:pPr marL="0" indent="0">
              <a:buNone/>
              <a:defRPr/>
            </a:pPr>
            <a:r>
              <a:rPr lang="en-US" sz="1600" dirty="0">
                <a:solidFill>
                  <a:schemeClr val="accent4"/>
                </a:solidFill>
              </a:rPr>
              <a:t>Cloud </a:t>
            </a:r>
            <a:r>
              <a:rPr lang="en-US" sz="2000" b="1" dirty="0">
                <a:solidFill>
                  <a:schemeClr val="accent4"/>
                </a:solidFill>
              </a:rPr>
              <a:t>Software Networks</a:t>
            </a:r>
          </a:p>
          <a:p>
            <a:pPr marL="0" indent="0">
              <a:buNone/>
              <a:defRPr/>
            </a:pPr>
            <a:r>
              <a:rPr lang="en-US" sz="2000" b="1" dirty="0">
                <a:solidFill>
                  <a:schemeClr val="accent4"/>
                </a:solidFill>
              </a:rPr>
              <a:t>Real-time Analytics </a:t>
            </a:r>
            <a:r>
              <a:rPr lang="en-US" sz="1600" dirty="0">
                <a:solidFill>
                  <a:schemeClr val="accent4"/>
                </a:solidFill>
              </a:rPr>
              <a:t>Visualization</a:t>
            </a:r>
          </a:p>
          <a:p>
            <a:pPr marL="0" indent="0">
              <a:buNone/>
              <a:defRPr/>
            </a:pPr>
            <a:r>
              <a:rPr lang="en-US" sz="1600" dirty="0">
                <a:solidFill>
                  <a:schemeClr val="accent4"/>
                </a:solidFill>
              </a:rPr>
              <a:t>BPM </a:t>
            </a:r>
            <a:r>
              <a:rPr lang="en-US" sz="1800" b="1" dirty="0">
                <a:solidFill>
                  <a:schemeClr val="accent4"/>
                </a:solidFill>
              </a:rPr>
              <a:t>Social Collaboration </a:t>
            </a:r>
            <a:endParaRPr lang="en-US" sz="1600" dirty="0">
              <a:solidFill>
                <a:schemeClr val="accent4"/>
              </a:solidFill>
            </a:endParaRPr>
          </a:p>
          <a:p>
            <a:pPr marL="0" indent="0">
              <a:buNone/>
              <a:defRPr/>
            </a:pPr>
            <a:r>
              <a:rPr lang="en-US" sz="1600" dirty="0">
                <a:solidFill>
                  <a:schemeClr val="accent4"/>
                </a:solidFill>
              </a:rPr>
              <a:t>Enterprise App Stores</a:t>
            </a:r>
            <a:r>
              <a:rPr lang="en-US" sz="1600" b="1" dirty="0">
                <a:solidFill>
                  <a:schemeClr val="accent4"/>
                </a:solidFill>
              </a:rPr>
              <a:t> IT on Demand </a:t>
            </a:r>
          </a:p>
          <a:p>
            <a:pPr marL="0" indent="0">
              <a:buNone/>
              <a:defRPr/>
            </a:pPr>
            <a:r>
              <a:rPr lang="en-US" sz="1600" b="1" dirty="0">
                <a:solidFill>
                  <a:schemeClr val="accent4"/>
                </a:solidFill>
              </a:rPr>
              <a:t>Gamification</a:t>
            </a:r>
            <a:endParaRPr lang="en-US" sz="1600" b="1" dirty="0">
              <a:solidFill>
                <a:schemeClr val="tx2">
                  <a:lumMod val="75000"/>
                </a:schemeClr>
              </a:solidFill>
            </a:endParaRPr>
          </a:p>
          <a:p>
            <a:pPr marL="0" indent="0">
              <a:buNone/>
              <a:defRPr/>
            </a:pPr>
            <a:endParaRPr lang="en-US" sz="1600" b="1" dirty="0">
              <a:solidFill>
                <a:schemeClr val="accent4"/>
              </a:solidFill>
            </a:endParaRPr>
          </a:p>
          <a:p>
            <a:pPr marL="0" indent="0">
              <a:buNone/>
              <a:defRPr/>
            </a:pPr>
            <a:endParaRPr lang="en-US" sz="2000" b="1" dirty="0">
              <a:solidFill>
                <a:schemeClr val="accent4"/>
              </a:solidFill>
            </a:endParaRPr>
          </a:p>
        </p:txBody>
      </p:sp>
      <p:sp>
        <p:nvSpPr>
          <p:cNvPr id="6" name="Content Placeholder 2"/>
          <p:cNvSpPr txBox="1">
            <a:spLocks/>
          </p:cNvSpPr>
          <p:nvPr/>
        </p:nvSpPr>
        <p:spPr>
          <a:xfrm>
            <a:off x="1371600" y="2901950"/>
            <a:ext cx="4133850" cy="2127250"/>
          </a:xfrm>
          <a:prstGeom prst="rect">
            <a:avLst/>
          </a:prstGeom>
        </p:spPr>
        <p:txBody>
          <a:bodyPr lIns="68580" tIns="34290" rIns="68580" bIns="34290"/>
          <a:lst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4E84C4"/>
              </a:buClr>
              <a:buFont typeface="Arial" pitchFamily="34" charset="0"/>
              <a:buChar char="•"/>
              <a:defRPr sz="1600" kern="1200">
                <a:solidFill>
                  <a:schemeClr val="tx1"/>
                </a:solidFill>
                <a:latin typeface="Myriad Pr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b="1" dirty="0">
                <a:solidFill>
                  <a:schemeClr val="accent4"/>
                </a:solidFill>
              </a:rPr>
              <a:t>Simplification </a:t>
            </a:r>
            <a:r>
              <a:rPr lang="en-US" sz="1600" dirty="0">
                <a:solidFill>
                  <a:schemeClr val="accent4"/>
                </a:solidFill>
              </a:rPr>
              <a:t>Consolidation</a:t>
            </a:r>
            <a:endParaRPr lang="en-US" sz="1200" dirty="0">
              <a:solidFill>
                <a:schemeClr val="accent4"/>
              </a:solidFill>
            </a:endParaRPr>
          </a:p>
          <a:p>
            <a:pPr marL="0" indent="0">
              <a:buNone/>
              <a:defRPr/>
            </a:pPr>
            <a:r>
              <a:rPr lang="en-US" sz="1600" dirty="0">
                <a:solidFill>
                  <a:schemeClr val="accent4"/>
                </a:solidFill>
              </a:rPr>
              <a:t>Optimization </a:t>
            </a:r>
            <a:r>
              <a:rPr lang="en-US" sz="2000" b="1" dirty="0">
                <a:solidFill>
                  <a:schemeClr val="accent4"/>
                </a:solidFill>
              </a:rPr>
              <a:t>Market Share</a:t>
            </a:r>
          </a:p>
          <a:p>
            <a:pPr marL="0" indent="0">
              <a:buNone/>
              <a:defRPr/>
            </a:pPr>
            <a:r>
              <a:rPr lang="en-US" sz="2000" b="1" dirty="0">
                <a:solidFill>
                  <a:schemeClr val="accent4"/>
                </a:solidFill>
              </a:rPr>
              <a:t>Business Agility </a:t>
            </a:r>
            <a:r>
              <a:rPr lang="en-US" sz="1600" dirty="0">
                <a:solidFill>
                  <a:schemeClr val="accent4"/>
                </a:solidFill>
              </a:rPr>
              <a:t>Service Models</a:t>
            </a:r>
          </a:p>
          <a:p>
            <a:pPr marL="0" indent="0">
              <a:buNone/>
              <a:defRPr/>
            </a:pPr>
            <a:r>
              <a:rPr lang="en-US" sz="1600" dirty="0">
                <a:solidFill>
                  <a:schemeClr val="accent4"/>
                </a:solidFill>
              </a:rPr>
              <a:t>Operational Efficiency </a:t>
            </a:r>
            <a:r>
              <a:rPr lang="en-US" sz="1800" b="1" dirty="0">
                <a:solidFill>
                  <a:schemeClr val="accent4"/>
                </a:solidFill>
              </a:rPr>
              <a:t>Cost Reduction </a:t>
            </a:r>
          </a:p>
          <a:p>
            <a:pPr marL="0" indent="0">
              <a:buNone/>
              <a:defRPr/>
            </a:pPr>
            <a:r>
              <a:rPr lang="en-US" sz="1600" b="1" dirty="0">
                <a:solidFill>
                  <a:schemeClr val="accent4"/>
                </a:solidFill>
              </a:rPr>
              <a:t>Connecting Devices </a:t>
            </a:r>
            <a:r>
              <a:rPr lang="en-US" sz="1600" dirty="0">
                <a:solidFill>
                  <a:schemeClr val="accent4"/>
                </a:solidFill>
              </a:rPr>
              <a:t>Time to Market</a:t>
            </a:r>
          </a:p>
          <a:p>
            <a:pPr marL="0" indent="0">
              <a:buNone/>
              <a:defRPr/>
            </a:pPr>
            <a:endParaRPr lang="en-US" sz="2000" b="1" dirty="0">
              <a:solidFill>
                <a:schemeClr val="accent4"/>
              </a:solidFill>
            </a:endParaRPr>
          </a:p>
        </p:txBody>
      </p:sp>
      <p:sp>
        <p:nvSpPr>
          <p:cNvPr id="7" name="Rectangle 6"/>
          <p:cNvSpPr/>
          <p:nvPr/>
        </p:nvSpPr>
        <p:spPr>
          <a:xfrm>
            <a:off x="1371600" y="1962711"/>
            <a:ext cx="3811569" cy="542925"/>
          </a:xfrm>
          <a:prstGeom prst="rect">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en-US" dirty="0"/>
              <a:t>Driving Factors</a:t>
            </a:r>
          </a:p>
        </p:txBody>
      </p:sp>
      <p:sp>
        <p:nvSpPr>
          <p:cNvPr id="8" name="Rectangle 7"/>
          <p:cNvSpPr/>
          <p:nvPr/>
        </p:nvSpPr>
        <p:spPr>
          <a:xfrm>
            <a:off x="6850044" y="1915086"/>
            <a:ext cx="3894156" cy="542925"/>
          </a:xfrm>
          <a:prstGeom prst="rect">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en-US" dirty="0"/>
              <a:t>Key Enablers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l"/>
            <a:r>
              <a:rPr dirty="0" smtClean="0">
                <a:latin typeface="Myriad Pro"/>
              </a:rPr>
              <a:t>Technology Trends</a:t>
            </a:r>
          </a:p>
        </p:txBody>
      </p:sp>
      <p:graphicFrame>
        <p:nvGraphicFramePr>
          <p:cNvPr id="4" name="Table 3"/>
          <p:cNvGraphicFramePr>
            <a:graphicFrameLocks noGrp="1"/>
          </p:cNvGraphicFramePr>
          <p:nvPr>
            <p:extLst>
              <p:ext uri="{D42A27DB-BD31-4B8C-83A1-F6EECF244321}">
                <p14:modId xmlns:p14="http://schemas.microsoft.com/office/powerpoint/2010/main" val="3008041304"/>
              </p:ext>
            </p:extLst>
          </p:nvPr>
        </p:nvGraphicFramePr>
        <p:xfrm>
          <a:off x="152400" y="762000"/>
          <a:ext cx="8686800" cy="5760579"/>
        </p:xfrm>
        <a:graphic>
          <a:graphicData uri="http://schemas.openxmlformats.org/drawingml/2006/table">
            <a:tbl>
              <a:tblPr firstRow="1" bandRow="1">
                <a:tableStyleId>{5C22544A-7EE6-4342-B048-85BDC9FD1C3A}</a:tableStyleId>
              </a:tblPr>
              <a:tblGrid>
                <a:gridCol w="1820091"/>
                <a:gridCol w="2151018"/>
                <a:gridCol w="2316479"/>
                <a:gridCol w="2399212"/>
              </a:tblGrid>
              <a:tr h="594219">
                <a:tc>
                  <a:txBody>
                    <a:bodyPr/>
                    <a:lstStyle/>
                    <a:p>
                      <a:r>
                        <a:rPr lang="en-US" sz="1400" dirty="0" smtClean="0"/>
                        <a:t>Trends</a:t>
                      </a:r>
                      <a:endParaRPr lang="en-US" sz="1400" dirty="0"/>
                    </a:p>
                  </a:txBody>
                  <a:tcPr marL="68580" marR="68580" marT="34290" marB="34290">
                    <a:solidFill>
                      <a:srgbClr val="3366FF"/>
                    </a:solidFill>
                  </a:tcPr>
                </a:tc>
                <a:tc>
                  <a:txBody>
                    <a:bodyPr/>
                    <a:lstStyle/>
                    <a:p>
                      <a:r>
                        <a:rPr lang="en-US" sz="1400" dirty="0" smtClean="0"/>
                        <a:t>Implications</a:t>
                      </a:r>
                      <a:endParaRPr lang="en-US" sz="1400" dirty="0"/>
                    </a:p>
                  </a:txBody>
                  <a:tcPr marL="68580" marR="68580" marT="34290" marB="34290">
                    <a:solidFill>
                      <a:srgbClr val="3366FF"/>
                    </a:solidFill>
                  </a:tcPr>
                </a:tc>
                <a:tc>
                  <a:txBody>
                    <a:bodyPr/>
                    <a:lstStyle/>
                    <a:p>
                      <a:r>
                        <a:rPr lang="en-US" sz="1400" dirty="0" smtClean="0"/>
                        <a:t>Possibilities</a:t>
                      </a:r>
                      <a:endParaRPr lang="en-US" sz="1400" dirty="0"/>
                    </a:p>
                  </a:txBody>
                  <a:tcPr marL="68580" marR="68580" marT="34290" marB="34290">
                    <a:solidFill>
                      <a:srgbClr val="3366FF"/>
                    </a:solidFill>
                  </a:tcPr>
                </a:tc>
                <a:tc>
                  <a:txBody>
                    <a:bodyPr/>
                    <a:lstStyle/>
                    <a:p>
                      <a:r>
                        <a:rPr lang="en-US" sz="1400" dirty="0" smtClean="0"/>
                        <a:t>Solutions</a:t>
                      </a:r>
                    </a:p>
                  </a:txBody>
                  <a:tcPr marL="68580" marR="68580" marT="34290" marB="34290">
                    <a:solidFill>
                      <a:srgbClr val="3366FF"/>
                    </a:solidFill>
                  </a:tcPr>
                </a:tc>
              </a:tr>
              <a:tr h="868680">
                <a:tc>
                  <a:txBody>
                    <a:bodyPr/>
                    <a:lstStyle/>
                    <a:p>
                      <a:r>
                        <a:rPr lang="en-US" sz="1200" dirty="0" smtClean="0"/>
                        <a:t>Business Intelligence and Real-time Analytics</a:t>
                      </a:r>
                      <a:endParaRPr lang="en-US" sz="1200" dirty="0"/>
                    </a:p>
                  </a:txBody>
                  <a:tcPr marL="68580" marR="68580" marT="34290" marB="34290"/>
                </a:tc>
                <a:tc>
                  <a:txBody>
                    <a:bodyPr/>
                    <a:lstStyle/>
                    <a:p>
                      <a:pPr marL="171450" indent="-171450">
                        <a:buFont typeface="Wingdings" panose="05000000000000000000" pitchFamily="2" charset="2"/>
                        <a:buChar char="ü"/>
                      </a:pPr>
                      <a:r>
                        <a:rPr lang="en-US" sz="1200" baseline="0" dirty="0" smtClean="0"/>
                        <a:t>Improves decision making</a:t>
                      </a:r>
                    </a:p>
                    <a:p>
                      <a:pPr marL="171450" indent="-171450">
                        <a:buFont typeface="Wingdings" panose="05000000000000000000" pitchFamily="2" charset="2"/>
                        <a:buChar char="ü"/>
                      </a:pPr>
                      <a:r>
                        <a:rPr lang="en-US" sz="1200" baseline="0" dirty="0" smtClean="0"/>
                        <a:t>New business services</a:t>
                      </a:r>
                    </a:p>
                    <a:p>
                      <a:pPr marL="171450" indent="-171450">
                        <a:buFont typeface="Wingdings" panose="05000000000000000000" pitchFamily="2" charset="2"/>
                        <a:buChar char="ü"/>
                      </a:pPr>
                      <a:r>
                        <a:rPr lang="en-US" sz="1200" baseline="0" dirty="0" smtClean="0"/>
                        <a:t>Progressive business efficiencies</a:t>
                      </a:r>
                      <a:endParaRPr lang="en-US" sz="1200" dirty="0"/>
                    </a:p>
                  </a:txBody>
                  <a:tcPr marL="68580" marR="68580" marT="34290" marB="34290"/>
                </a:tc>
                <a:tc>
                  <a:txBody>
                    <a:bodyPr/>
                    <a:lstStyle/>
                    <a:p>
                      <a:pPr marL="171450" indent="-171450">
                        <a:buFont typeface="Wingdings" panose="05000000000000000000" pitchFamily="2" charset="2"/>
                        <a:buChar char="ü"/>
                      </a:pPr>
                      <a:r>
                        <a:rPr lang="en-US" sz="1200" b="0" dirty="0" smtClean="0"/>
                        <a:t>Business transformation</a:t>
                      </a:r>
                    </a:p>
                    <a:p>
                      <a:pPr marL="171450" indent="-171450">
                        <a:buFont typeface="Wingdings" panose="05000000000000000000" pitchFamily="2" charset="2"/>
                        <a:buChar char="ü"/>
                      </a:pPr>
                      <a:r>
                        <a:rPr lang="en-US" sz="1200" b="0" dirty="0" smtClean="0"/>
                        <a:t>Enterprise intelligence</a:t>
                      </a:r>
                    </a:p>
                    <a:p>
                      <a:pPr marL="171450" indent="-171450">
                        <a:buFont typeface="Wingdings" panose="05000000000000000000" pitchFamily="2" charset="2"/>
                        <a:buChar char="ü"/>
                      </a:pPr>
                      <a:r>
                        <a:rPr lang="en-US" sz="1200" b="0" dirty="0" smtClean="0"/>
                        <a:t>Analyze everything and anything</a:t>
                      </a:r>
                    </a:p>
                    <a:p>
                      <a:endParaRPr lang="en-US" sz="1200" b="0" dirty="0"/>
                    </a:p>
                  </a:txBody>
                  <a:tcPr marL="68580" marR="68580" marT="34290" marB="34290"/>
                </a:tc>
                <a:tc>
                  <a:txBody>
                    <a:bodyPr/>
                    <a:lstStyle/>
                    <a:p>
                      <a:pPr marL="228600" indent="-228600">
                        <a:buFont typeface="Wingdings" panose="05000000000000000000" pitchFamily="2" charset="2"/>
                        <a:buChar char="ü"/>
                      </a:pPr>
                      <a:r>
                        <a:rPr lang="en-US" sz="1200" dirty="0" smtClean="0"/>
                        <a:t>Comprehensive</a:t>
                      </a:r>
                      <a:r>
                        <a:rPr lang="en-US" sz="1200" baseline="0" dirty="0" smtClean="0"/>
                        <a:t> Business Analytics Solutions  - Text, Sentiments, Social, Web</a:t>
                      </a:r>
                    </a:p>
                    <a:p>
                      <a:pPr marL="228600" indent="-228600">
                        <a:buFont typeface="Wingdings" panose="05000000000000000000" pitchFamily="2" charset="2"/>
                        <a:buChar char="ü"/>
                      </a:pPr>
                      <a:r>
                        <a:rPr lang="en-US" sz="1200" baseline="0" dirty="0" smtClean="0"/>
                        <a:t>Data Virtualization</a:t>
                      </a:r>
                      <a:endParaRPr lang="en-US" sz="1200" dirty="0"/>
                    </a:p>
                  </a:txBody>
                  <a:tcPr marL="68580" marR="68580" marT="34290" marB="34290"/>
                </a:tc>
              </a:tr>
              <a:tr h="1188720">
                <a:tc>
                  <a:txBody>
                    <a:bodyPr/>
                    <a:lstStyle/>
                    <a:p>
                      <a:r>
                        <a:rPr lang="en-US" sz="1200" dirty="0" smtClean="0"/>
                        <a:t>Enterprise Social</a:t>
                      </a:r>
                      <a:r>
                        <a:rPr lang="en-US" sz="1200" baseline="0" dirty="0" smtClean="0"/>
                        <a:t> and Collaboration Applications</a:t>
                      </a:r>
                      <a:endParaRPr lang="en-US" sz="1200" dirty="0"/>
                    </a:p>
                  </a:txBody>
                  <a:tcPr marL="68580" marR="68580" marT="34290" marB="34290"/>
                </a:tc>
                <a:tc>
                  <a:txBody>
                    <a:bodyPr/>
                    <a:lstStyle/>
                    <a:p>
                      <a:pPr marL="171450" indent="-171450">
                        <a:buFont typeface="Wingdings" panose="05000000000000000000" pitchFamily="2" charset="2"/>
                        <a:buChar char="ü"/>
                      </a:pPr>
                      <a:r>
                        <a:rPr lang="en-US" sz="1200" dirty="0" smtClean="0"/>
                        <a:t>Intuitive access</a:t>
                      </a:r>
                      <a:r>
                        <a:rPr lang="en-US" sz="1200" baseline="0" dirty="0" smtClean="0"/>
                        <a:t> paths to information</a:t>
                      </a:r>
                      <a:endParaRPr lang="en-US" sz="1200" dirty="0" smtClean="0"/>
                    </a:p>
                    <a:p>
                      <a:pPr marL="171450" indent="-171450">
                        <a:buFont typeface="Wingdings" panose="05000000000000000000" pitchFamily="2" charset="2"/>
                        <a:buChar char="ü"/>
                      </a:pPr>
                      <a:r>
                        <a:rPr lang="en-US" sz="1200" dirty="0" smtClean="0"/>
                        <a:t>Improve Global Communication</a:t>
                      </a:r>
                    </a:p>
                    <a:p>
                      <a:pPr marL="171450" indent="-171450">
                        <a:buFont typeface="Wingdings" panose="05000000000000000000" pitchFamily="2" charset="2"/>
                        <a:buChar char="ü"/>
                      </a:pPr>
                      <a:r>
                        <a:rPr lang="en-US" sz="1200" dirty="0" smtClean="0"/>
                        <a:t>Cultivates ideation culture</a:t>
                      </a:r>
                      <a:endParaRPr lang="en-US" sz="1200" dirty="0"/>
                    </a:p>
                  </a:txBody>
                  <a:tcPr marL="68580" marR="68580" marT="34290" marB="34290"/>
                </a:tc>
                <a:tc>
                  <a:txBody>
                    <a:bodyPr/>
                    <a:lstStyle/>
                    <a:p>
                      <a:pPr marL="171450" indent="-171450">
                        <a:buFont typeface="Wingdings" panose="05000000000000000000" pitchFamily="2" charset="2"/>
                        <a:buChar char="ü"/>
                      </a:pPr>
                      <a:r>
                        <a:rPr lang="en-US" sz="1200" dirty="0" smtClean="0"/>
                        <a:t>Unified platform to collaborate</a:t>
                      </a:r>
                    </a:p>
                    <a:p>
                      <a:pPr marL="171450" indent="-171450">
                        <a:buFont typeface="Wingdings" panose="05000000000000000000" pitchFamily="2" charset="2"/>
                        <a:buChar char="ü"/>
                      </a:pPr>
                      <a:r>
                        <a:rPr lang="en-US" sz="1200" dirty="0" smtClean="0"/>
                        <a:t>Seamless communication</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kern="1200" dirty="0" err="1" smtClean="0">
                          <a:solidFill>
                            <a:schemeClr val="dk1"/>
                          </a:solidFill>
                          <a:latin typeface="+mn-lt"/>
                          <a:ea typeface="+mn-ea"/>
                          <a:cs typeface="+mn-cs"/>
                        </a:rPr>
                        <a:t>Gamified</a:t>
                      </a:r>
                      <a:r>
                        <a:rPr lang="en-US" sz="1200" kern="1200" dirty="0" smtClean="0">
                          <a:solidFill>
                            <a:schemeClr val="dk1"/>
                          </a:solidFill>
                          <a:latin typeface="+mn-lt"/>
                          <a:ea typeface="+mn-ea"/>
                          <a:cs typeface="+mn-cs"/>
                        </a:rPr>
                        <a:t>  Enterprise Social Communities</a:t>
                      </a:r>
                    </a:p>
                    <a:p>
                      <a:pPr marL="171450" indent="-171450">
                        <a:buFont typeface="Wingdings" panose="05000000000000000000" pitchFamily="2" charset="2"/>
                        <a:buChar char="ü"/>
                      </a:pPr>
                      <a:endParaRPr lang="en-US" sz="1200" dirty="0" smtClean="0"/>
                    </a:p>
                    <a:p>
                      <a:pPr marL="171450" indent="-171450">
                        <a:buFont typeface="Wingdings" panose="05000000000000000000" pitchFamily="2" charset="2"/>
                        <a:buChar char="ü"/>
                      </a:pPr>
                      <a:endParaRPr lang="en-US" sz="1200" dirty="0"/>
                    </a:p>
                  </a:txBody>
                  <a:tcPr marL="68580" marR="68580" marT="34290" marB="34290"/>
                </a:tc>
                <a:tc>
                  <a:txBody>
                    <a:bodyPr/>
                    <a:lstStyle/>
                    <a:p>
                      <a:pPr marL="228600" indent="-228600">
                        <a:buFont typeface="Wingdings" panose="05000000000000000000" pitchFamily="2" charset="2"/>
                        <a:buChar char="ü"/>
                      </a:pPr>
                      <a:r>
                        <a:rPr lang="en-US" sz="1200" dirty="0" smtClean="0"/>
                        <a:t>Enterprise Collaboration</a:t>
                      </a:r>
                    </a:p>
                    <a:p>
                      <a:pPr marL="228600" indent="-228600">
                        <a:buFont typeface="Wingdings" panose="05000000000000000000" pitchFamily="2" charset="2"/>
                        <a:buChar char="ü"/>
                      </a:pPr>
                      <a:r>
                        <a:rPr lang="en-US" sz="1200" dirty="0" smtClean="0"/>
                        <a:t>Comprehensive Social solutions for business enterprises</a:t>
                      </a:r>
                      <a:endParaRPr lang="en-US" sz="1200" dirty="0"/>
                    </a:p>
                  </a:txBody>
                  <a:tcPr marL="68580" marR="68580" marT="34290" marB="34290"/>
                </a:tc>
              </a:tr>
              <a:tr h="918671">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smtClean="0"/>
                        <a:t>Optimized Cloud Services and Big Data solutions</a:t>
                      </a:r>
                    </a:p>
                  </a:txBody>
                  <a:tcPr marL="68580" marR="68580" marT="34290" marB="34290"/>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smtClean="0"/>
                        <a:t>Controlling cost on cloud</a:t>
                      </a:r>
                      <a:r>
                        <a:rPr lang="en-US" sz="1200" baseline="0" dirty="0" smtClean="0"/>
                        <a:t> deployments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aseline="0" dirty="0" smtClean="0"/>
                        <a:t>Do more with Less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aseline="0" dirty="0" smtClean="0"/>
                        <a:t>Increased reach of business services</a:t>
                      </a:r>
                      <a:endParaRPr lang="en-US" sz="1200" dirty="0" smtClean="0"/>
                    </a:p>
                  </a:txBody>
                  <a:tcPr marL="68580" marR="68580" marT="34290" marB="34290"/>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smtClean="0"/>
                        <a:t>Cloud Optimized designs for Cost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smtClean="0"/>
                        <a:t>High volume of events and data to be processed</a:t>
                      </a:r>
                      <a:r>
                        <a:rPr lang="en-US" sz="1200" baseline="0" dirty="0" smtClean="0"/>
                        <a:t> with less infra</a:t>
                      </a:r>
                      <a:endParaRPr lang="en-US" sz="1200" dirty="0" smtClean="0"/>
                    </a:p>
                  </a:txBody>
                  <a:tcPr marL="68580" marR="68580" marT="34290" marB="34290"/>
                </a:tc>
                <a:tc>
                  <a:txBody>
                    <a:bodyPr/>
                    <a:lstStyle/>
                    <a:p>
                      <a:pPr marL="228600" indent="-228600">
                        <a:buFont typeface="Wingdings" panose="05000000000000000000" pitchFamily="2" charset="2"/>
                        <a:buChar char="ü"/>
                      </a:pPr>
                      <a:r>
                        <a:rPr lang="en-US" sz="1200" dirty="0" smtClean="0"/>
                        <a:t>Cloud Parallel</a:t>
                      </a:r>
                      <a:r>
                        <a:rPr lang="en-US" sz="1200" baseline="0" dirty="0" smtClean="0"/>
                        <a:t> Processing</a:t>
                      </a:r>
                    </a:p>
                    <a:p>
                      <a:pPr marL="228600" indent="-228600">
                        <a:buFont typeface="Wingdings" panose="05000000000000000000" pitchFamily="2" charset="2"/>
                        <a:buChar char="ü"/>
                      </a:pPr>
                      <a:r>
                        <a:rPr lang="en-US" sz="1200" baseline="0" dirty="0" smtClean="0"/>
                        <a:t>Cloud Transaction Processing</a:t>
                      </a:r>
                    </a:p>
                    <a:p>
                      <a:pPr marL="228600" indent="-228600">
                        <a:buFont typeface="Wingdings" panose="05000000000000000000" pitchFamily="2" charset="2"/>
                        <a:buChar char="ü"/>
                      </a:pPr>
                      <a:r>
                        <a:rPr lang="en-US" sz="1200" baseline="0" dirty="0" smtClean="0"/>
                        <a:t>Complex Event Processing</a:t>
                      </a:r>
                    </a:p>
                    <a:p>
                      <a:pPr marL="228600" indent="-228600">
                        <a:buFont typeface="Wingdings" panose="05000000000000000000" pitchFamily="2" charset="2"/>
                        <a:buChar char="ü"/>
                      </a:pPr>
                      <a:r>
                        <a:rPr lang="en-US" sz="1200" dirty="0" smtClean="0"/>
                        <a:t>Big</a:t>
                      </a:r>
                      <a:r>
                        <a:rPr lang="en-US" sz="1200" baseline="0" dirty="0" smtClean="0"/>
                        <a:t> Data solutions using </a:t>
                      </a:r>
                      <a:r>
                        <a:rPr lang="en-US" sz="1200" baseline="0" dirty="0" err="1" smtClean="0"/>
                        <a:t>Hadoop</a:t>
                      </a:r>
                      <a:r>
                        <a:rPr lang="en-US" sz="1200" baseline="0" dirty="0" smtClean="0"/>
                        <a:t> and </a:t>
                      </a:r>
                      <a:r>
                        <a:rPr lang="en-US" sz="1200" baseline="0" dirty="0" err="1" smtClean="0"/>
                        <a:t>Dremel</a:t>
                      </a:r>
                      <a:endParaRPr lang="en-US" sz="1200" dirty="0"/>
                    </a:p>
                  </a:txBody>
                  <a:tcPr marL="68580" marR="68580" marT="34290" marB="34290"/>
                </a:tc>
              </a:tr>
              <a:tr h="918671">
                <a:tc>
                  <a:txBody>
                    <a:bodyPr/>
                    <a:lstStyle/>
                    <a:p>
                      <a:r>
                        <a:rPr lang="en-US" sz="1200" dirty="0" smtClean="0"/>
                        <a:t>Business</a:t>
                      </a:r>
                      <a:r>
                        <a:rPr lang="en-US" sz="1200" baseline="0" dirty="0" smtClean="0"/>
                        <a:t> Process Management</a:t>
                      </a:r>
                      <a:endParaRPr lang="en-US" sz="1200" dirty="0"/>
                    </a:p>
                  </a:txBody>
                  <a:tcPr marL="68580" marR="68580" marT="34290" marB="34290"/>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smtClean="0"/>
                        <a:t>Self</a:t>
                      </a:r>
                      <a:r>
                        <a:rPr lang="en-US" sz="1200" baseline="0" dirty="0" smtClean="0"/>
                        <a:t> Managed business processes</a:t>
                      </a:r>
                      <a:endParaRPr lang="en-US" sz="1200" dirty="0" smtClean="0"/>
                    </a:p>
                    <a:p>
                      <a:pPr marL="171450" indent="-171450">
                        <a:buFont typeface="Wingdings" panose="05000000000000000000" pitchFamily="2" charset="2"/>
                        <a:buChar char="ü"/>
                      </a:pPr>
                      <a:r>
                        <a:rPr lang="en-US" sz="1200" dirty="0" smtClean="0"/>
                        <a:t>Improved value to Stakeholders</a:t>
                      </a:r>
                    </a:p>
                    <a:p>
                      <a:pPr marL="171450" indent="-171450">
                        <a:buFont typeface="Wingdings" panose="05000000000000000000" pitchFamily="2" charset="2"/>
                        <a:buChar char="ü"/>
                      </a:pPr>
                      <a:r>
                        <a:rPr lang="en-US" sz="1200" dirty="0" smtClean="0"/>
                        <a:t>Lowers operational</a:t>
                      </a:r>
                      <a:r>
                        <a:rPr lang="en-US" sz="1200" baseline="0" dirty="0" smtClean="0"/>
                        <a:t> cost</a:t>
                      </a:r>
                      <a:endParaRPr lang="en-US" sz="1200" dirty="0"/>
                    </a:p>
                  </a:txBody>
                  <a:tcPr marL="68580" marR="68580" marT="34290" marB="34290"/>
                </a:tc>
                <a:tc>
                  <a:txBody>
                    <a:bodyPr/>
                    <a:lstStyle/>
                    <a:p>
                      <a:pPr marL="171450" indent="-171450">
                        <a:buFont typeface="Wingdings" panose="05000000000000000000" pitchFamily="2" charset="2"/>
                        <a:buChar char="ü"/>
                      </a:pPr>
                      <a:r>
                        <a:rPr lang="en-US" sz="1200" kern="1200" baseline="0" dirty="0" smtClean="0">
                          <a:solidFill>
                            <a:schemeClr val="dk1"/>
                          </a:solidFill>
                          <a:latin typeface="+mn-lt"/>
                          <a:ea typeface="+mn-ea"/>
                          <a:cs typeface="+mn-cs"/>
                        </a:rPr>
                        <a:t>Optimized operational models</a:t>
                      </a:r>
                    </a:p>
                    <a:p>
                      <a:pPr marL="171450" indent="-171450">
                        <a:buFont typeface="Wingdings" panose="05000000000000000000" pitchFamily="2" charset="2"/>
                        <a:buChar char="ü"/>
                      </a:pPr>
                      <a:r>
                        <a:rPr lang="en-US" sz="1200" kern="1200" baseline="0" dirty="0" smtClean="0">
                          <a:solidFill>
                            <a:schemeClr val="dk1"/>
                          </a:solidFill>
                          <a:latin typeface="+mn-lt"/>
                          <a:ea typeface="+mn-ea"/>
                          <a:cs typeface="+mn-cs"/>
                        </a:rPr>
                        <a:t>Innovation in the business processes</a:t>
                      </a:r>
                    </a:p>
                    <a:p>
                      <a:pPr marL="171450" indent="-171450">
                        <a:buFont typeface="Wingdings" panose="05000000000000000000" pitchFamily="2" charset="2"/>
                        <a:buChar char="ü"/>
                      </a:pPr>
                      <a:endParaRPr lang="en-US" sz="1200" kern="1200" baseline="0" dirty="0">
                        <a:solidFill>
                          <a:schemeClr val="dk1"/>
                        </a:solidFill>
                        <a:latin typeface="+mn-lt"/>
                        <a:ea typeface="+mn-ea"/>
                        <a:cs typeface="+mn-cs"/>
                      </a:endParaRPr>
                    </a:p>
                  </a:txBody>
                  <a:tcPr marL="68580" marR="68580" marT="34290" marB="34290"/>
                </a:tc>
                <a:tc>
                  <a:txBody>
                    <a:bodyPr/>
                    <a:lstStyle/>
                    <a:p>
                      <a:pPr marL="228600" indent="-228600">
                        <a:buFont typeface="Wingdings" panose="05000000000000000000" pitchFamily="2" charset="2"/>
                        <a:buChar char="ü"/>
                      </a:pPr>
                      <a:r>
                        <a:rPr lang="en-US" sz="1200" dirty="0" smtClean="0"/>
                        <a:t>Cloud</a:t>
                      </a:r>
                      <a:r>
                        <a:rPr lang="en-US" sz="1200" baseline="0" dirty="0" smtClean="0"/>
                        <a:t> based BPM solutions</a:t>
                      </a:r>
                    </a:p>
                    <a:p>
                      <a:pPr marL="228600" indent="-228600">
                        <a:buFont typeface="Wingdings" panose="05000000000000000000" pitchFamily="2" charset="2"/>
                        <a:buChar char="ü"/>
                      </a:pPr>
                      <a:r>
                        <a:rPr lang="en-US" sz="1200" baseline="0" dirty="0" smtClean="0"/>
                        <a:t>Comprehensive Information Management solutions.</a:t>
                      </a:r>
                      <a:endParaRPr lang="en-US" sz="1200" dirty="0"/>
                    </a:p>
                  </a:txBody>
                  <a:tcPr marL="68580" marR="68580" marT="34290" marB="34290"/>
                </a:tc>
              </a:tr>
              <a:tr h="102870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smtClean="0"/>
                        <a:t>Enterprise</a:t>
                      </a:r>
                      <a:r>
                        <a:rPr lang="en-US" sz="1200" baseline="0" dirty="0" smtClean="0"/>
                        <a:t> App Stores</a:t>
                      </a:r>
                      <a:endParaRPr lang="en-US" sz="1200" dirty="0" smtClean="0"/>
                    </a:p>
                  </a:txBody>
                  <a:tcPr marL="68580" marR="68580" marT="34290" marB="34290"/>
                </a:tc>
                <a:tc>
                  <a:txBody>
                    <a:bodyPr/>
                    <a:lstStyle/>
                    <a:p>
                      <a:pPr marL="171450" indent="-171450">
                        <a:buClr>
                          <a:schemeClr val="hlink"/>
                        </a:buClr>
                        <a:buSzPts val="1300"/>
                        <a:buFont typeface="Wingdings" panose="05000000000000000000" pitchFamily="2" charset="2"/>
                        <a:buChar char="ü"/>
                        <a:defRPr/>
                      </a:pPr>
                      <a:r>
                        <a:rPr lang="en-US" sz="1200" dirty="0" smtClean="0"/>
                        <a:t>Applications on demand available on multi-device / multi-</a:t>
                      </a:r>
                      <a:r>
                        <a:rPr lang="en-US" sz="1200" baseline="0" dirty="0" smtClean="0"/>
                        <a:t>platforms</a:t>
                      </a:r>
                    </a:p>
                    <a:p>
                      <a:pPr marL="171450" indent="-171450">
                        <a:buClr>
                          <a:schemeClr val="hlink"/>
                        </a:buClr>
                        <a:buSzPts val="1300"/>
                        <a:buFont typeface="Wingdings" panose="05000000000000000000" pitchFamily="2" charset="2"/>
                        <a:buChar char="ü"/>
                        <a:defRPr/>
                      </a:pPr>
                      <a:r>
                        <a:rPr lang="en-US" sz="1200" baseline="0" dirty="0" smtClean="0"/>
                        <a:t>Non-linear revenue streams</a:t>
                      </a:r>
                      <a:endParaRPr lang="en-US" sz="1200" dirty="0" smtClean="0"/>
                    </a:p>
                  </a:txBody>
                  <a:tcPr marL="68580" marR="68580" marT="34290" marB="34290"/>
                </a:tc>
                <a:tc>
                  <a:txBody>
                    <a:bodyPr/>
                    <a:lstStyle/>
                    <a:p>
                      <a:pPr marL="171450" marR="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smtClean="0"/>
                        <a:t>Data, Apps</a:t>
                      </a:r>
                      <a:r>
                        <a:rPr lang="en-US" sz="1200" baseline="0" dirty="0" smtClean="0"/>
                        <a:t> and services exposed using Public Web API</a:t>
                      </a:r>
                    </a:p>
                    <a:p>
                      <a:pPr marL="171450" marR="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aseline="0" dirty="0" smtClean="0"/>
                        <a:t>Tablets and Mobiles becoming mainstream computing devices</a:t>
                      </a:r>
                      <a:endParaRPr lang="en-US" sz="1200" dirty="0" smtClean="0"/>
                    </a:p>
                  </a:txBody>
                  <a:tcPr marL="68580" marR="68580" marT="34290" marB="34290"/>
                </a:tc>
                <a:tc>
                  <a:txBody>
                    <a:bodyPr/>
                    <a:lstStyle/>
                    <a:p>
                      <a:pPr marL="228600" indent="-228600">
                        <a:buFont typeface="Wingdings" panose="05000000000000000000" pitchFamily="2" charset="2"/>
                        <a:buChar char="ü"/>
                      </a:pPr>
                      <a:r>
                        <a:rPr lang="en-US" sz="1200" dirty="0" smtClean="0"/>
                        <a:t>Context-enriched</a:t>
                      </a:r>
                      <a:r>
                        <a:rPr lang="en-US" sz="1200" baseline="0" dirty="0" smtClean="0"/>
                        <a:t> services</a:t>
                      </a:r>
                    </a:p>
                    <a:p>
                      <a:pPr marL="228600" indent="-228600">
                        <a:buFont typeface="Wingdings" panose="05000000000000000000" pitchFamily="2" charset="2"/>
                        <a:buChar char="ü"/>
                      </a:pPr>
                      <a:r>
                        <a:rPr lang="en-US" sz="1200" dirty="0" smtClean="0"/>
                        <a:t>Responsive</a:t>
                      </a:r>
                      <a:r>
                        <a:rPr lang="en-US" sz="1200" baseline="0" dirty="0" smtClean="0"/>
                        <a:t> web </a:t>
                      </a:r>
                      <a:r>
                        <a:rPr lang="en-US" sz="1200" dirty="0" smtClean="0"/>
                        <a:t>design</a:t>
                      </a:r>
                      <a:r>
                        <a:rPr lang="en-US" sz="1200" baseline="0" dirty="0" smtClean="0"/>
                        <a:t> solutions</a:t>
                      </a:r>
                      <a:r>
                        <a:rPr lang="en-US" sz="1200" dirty="0" smtClean="0"/>
                        <a:t> – one source for all devices</a:t>
                      </a:r>
                      <a:endParaRPr lang="en-US" sz="1200" dirty="0"/>
                    </a:p>
                  </a:txBody>
                  <a:tcPr marL="68580" marR="68580" marT="34290" marB="34290"/>
                </a:tc>
              </a:tr>
            </a:tbl>
          </a:graphicData>
        </a:graphic>
      </p:graphicFrame>
      <p:sp>
        <p:nvSpPr>
          <p:cNvPr id="5" name="Snip Single Corner Rectangle 4"/>
          <p:cNvSpPr/>
          <p:nvPr/>
        </p:nvSpPr>
        <p:spPr>
          <a:xfrm>
            <a:off x="8991600" y="762000"/>
            <a:ext cx="2671233" cy="5791200"/>
          </a:xfrm>
          <a:prstGeom prst="snip1Rect">
            <a:avLst/>
          </a:prstGeom>
          <a:ln/>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dirty="0"/>
              <a:t>Other Trends YOU cannot ignore:</a:t>
            </a:r>
          </a:p>
          <a:p>
            <a:pPr eaLnBrk="1" hangingPunct="1">
              <a:defRPr/>
            </a:pPr>
            <a:endParaRPr lang="en-US" dirty="0"/>
          </a:p>
          <a:p>
            <a:pPr marL="214313" indent="-214313" eaLnBrk="1" hangingPunct="1">
              <a:buFont typeface="Arial" panose="020B0604020202020204" pitchFamily="34" charset="0"/>
              <a:buChar char="•"/>
              <a:defRPr/>
            </a:pPr>
            <a:r>
              <a:rPr lang="en-US" dirty="0"/>
              <a:t>Internet of Things</a:t>
            </a:r>
          </a:p>
          <a:p>
            <a:pPr marL="214313" indent="-214313" eaLnBrk="1" hangingPunct="1">
              <a:buFont typeface="Arial" panose="020B0604020202020204" pitchFamily="34" charset="0"/>
              <a:buChar char="•"/>
              <a:defRPr/>
            </a:pPr>
            <a:r>
              <a:rPr lang="en-US" dirty="0"/>
              <a:t>Software Networks</a:t>
            </a:r>
          </a:p>
          <a:p>
            <a:pPr marL="214313" indent="-214313" eaLnBrk="1" hangingPunct="1">
              <a:buFont typeface="Arial" panose="020B0604020202020204" pitchFamily="34" charset="0"/>
              <a:buChar char="•"/>
              <a:defRPr/>
            </a:pPr>
            <a:r>
              <a:rPr lang="en-US" dirty="0"/>
              <a:t>Big Data and Storage</a:t>
            </a:r>
          </a:p>
          <a:p>
            <a:pPr marL="214313" indent="-214313" eaLnBrk="1" hangingPunct="1">
              <a:buFont typeface="Arial" panose="020B0604020202020204" pitchFamily="34" charset="0"/>
              <a:buChar char="•"/>
              <a:defRPr/>
            </a:pPr>
            <a:r>
              <a:rPr lang="en-US" dirty="0"/>
              <a:t>Hybrid Cloud Services</a:t>
            </a:r>
          </a:p>
          <a:p>
            <a:pPr marL="214313" indent="-214313" eaLnBrk="1" hangingPunct="1">
              <a:buFont typeface="Arial" panose="020B0604020202020204" pitchFamily="34" charset="0"/>
              <a:buChar char="•"/>
              <a:defRPr/>
            </a:pPr>
            <a:r>
              <a:rPr lang="en-US" dirty="0"/>
              <a:t>Client and Server Architectures</a:t>
            </a:r>
          </a:p>
          <a:p>
            <a:pPr marL="214313" indent="-214313" eaLnBrk="1" hangingPunct="1">
              <a:buFont typeface="Arial" panose="020B0604020202020204" pitchFamily="34" charset="0"/>
              <a:buChar char="•"/>
              <a:defRPr/>
            </a:pPr>
            <a:r>
              <a:rPr lang="en-US" dirty="0"/>
              <a:t>Operational Complexity</a:t>
            </a:r>
          </a:p>
          <a:p>
            <a:pPr marL="214313" indent="-214313" eaLnBrk="1" hangingPunct="1">
              <a:buFont typeface="Arial" panose="020B0604020202020204" pitchFamily="34" charset="0"/>
              <a:buChar char="•"/>
              <a:defRPr/>
            </a:pPr>
            <a:r>
              <a:rPr lang="en-US" dirty="0"/>
              <a:t>IT on Demand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676400" y="76200"/>
            <a:ext cx="7391400" cy="595313"/>
          </a:xfrm>
        </p:spPr>
        <p:txBody>
          <a:bodyPr/>
          <a:lstStyle/>
          <a:p>
            <a:pPr algn="l" eaLnBrk="1" hangingPunct="1"/>
            <a:r>
              <a:rPr dirty="0" smtClean="0">
                <a:latin typeface="Myriad Pro"/>
              </a:rPr>
              <a:t>Technology Trends </a:t>
            </a:r>
          </a:p>
        </p:txBody>
      </p:sp>
      <p:sp>
        <p:nvSpPr>
          <p:cNvPr id="25603" name="Slide Number Placeholder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0C3A4F2-474D-4E3E-8F49-41EAE2C286D8}" type="slidenum">
              <a:rPr lang="en-US" sz="1200">
                <a:solidFill>
                  <a:srgbClr val="898989"/>
                </a:solidFill>
                <a:latin typeface="Calibri" panose="020F0502020204030204" pitchFamily="34" charset="0"/>
              </a:rPr>
              <a:pPr>
                <a:spcBef>
                  <a:spcPct val="0"/>
                </a:spcBef>
                <a:buFontTx/>
                <a:buNone/>
              </a:pPr>
              <a:t>15</a:t>
            </a:fld>
            <a:endParaRPr lang="en-US" sz="1200">
              <a:solidFill>
                <a:srgbClr val="898989"/>
              </a:solidFill>
              <a:latin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208151616"/>
              </p:ext>
            </p:extLst>
          </p:nvPr>
        </p:nvGraphicFramePr>
        <p:xfrm>
          <a:off x="457200" y="762001"/>
          <a:ext cx="11353800" cy="5907092"/>
        </p:xfrm>
        <a:graphic>
          <a:graphicData uri="http://schemas.openxmlformats.org/drawingml/2006/table">
            <a:tbl>
              <a:tblPr firstRow="1" bandRow="1">
                <a:effectLst/>
                <a:tableStyleId>{5C22544A-7EE6-4342-B048-85BDC9FD1C3A}</a:tableStyleId>
              </a:tblPr>
              <a:tblGrid>
                <a:gridCol w="1909046"/>
                <a:gridCol w="3281262"/>
                <a:gridCol w="3027680"/>
                <a:gridCol w="3135812"/>
              </a:tblGrid>
              <a:tr h="640058">
                <a:tc>
                  <a:txBody>
                    <a:bodyPr/>
                    <a:lstStyle/>
                    <a:p>
                      <a:r>
                        <a:rPr lang="en-US" sz="1800" dirty="0" smtClean="0"/>
                        <a:t>Trends</a:t>
                      </a:r>
                      <a:endParaRPr lang="en-US" sz="1800" dirty="0"/>
                    </a:p>
                  </a:txBody>
                  <a:tcPr marT="45711" marB="45711"/>
                </a:tc>
                <a:tc>
                  <a:txBody>
                    <a:bodyPr/>
                    <a:lstStyle/>
                    <a:p>
                      <a:r>
                        <a:rPr lang="en-US" sz="1800" dirty="0" smtClean="0"/>
                        <a:t>Implications</a:t>
                      </a:r>
                      <a:endParaRPr lang="en-US" sz="1800" dirty="0"/>
                    </a:p>
                  </a:txBody>
                  <a:tcPr marT="45711" marB="45711"/>
                </a:tc>
                <a:tc>
                  <a:txBody>
                    <a:bodyPr/>
                    <a:lstStyle/>
                    <a:p>
                      <a:r>
                        <a:rPr lang="en-US" sz="1800" dirty="0" smtClean="0"/>
                        <a:t>Possibilities</a:t>
                      </a:r>
                      <a:endParaRPr lang="en-US" sz="1800" dirty="0"/>
                    </a:p>
                  </a:txBody>
                  <a:tcPr marT="45711" marB="45711"/>
                </a:tc>
                <a:tc>
                  <a:txBody>
                    <a:bodyPr/>
                    <a:lstStyle/>
                    <a:p>
                      <a:r>
                        <a:rPr lang="en-US" sz="1800" dirty="0" smtClean="0"/>
                        <a:t>Solutions </a:t>
                      </a:r>
                    </a:p>
                    <a:p>
                      <a:r>
                        <a:rPr lang="en-US" sz="1800" dirty="0" smtClean="0"/>
                        <a:t>(Current/Proposed)</a:t>
                      </a:r>
                      <a:endParaRPr lang="en-US" sz="1800" dirty="0"/>
                    </a:p>
                  </a:txBody>
                  <a:tcPr marT="45711" marB="45711"/>
                </a:tc>
              </a:tr>
              <a:tr h="1341056">
                <a:tc>
                  <a:txBody>
                    <a:bodyPr/>
                    <a:lstStyle/>
                    <a:p>
                      <a:pPr algn="l" fontAlgn="ctr"/>
                      <a:r>
                        <a:rPr lang="en-US" sz="1200" b="0" i="0" u="none" strike="noStrike" dirty="0">
                          <a:solidFill>
                            <a:srgbClr val="000000"/>
                          </a:solidFill>
                          <a:effectLst/>
                          <a:latin typeface="Calibri"/>
                        </a:rPr>
                        <a:t>Big Data</a:t>
                      </a:r>
                    </a:p>
                  </a:txBody>
                  <a:tcPr marL="9525" marR="9525" marT="9524" marB="0"/>
                </a:tc>
                <a:tc>
                  <a:txBody>
                    <a:bodyPr/>
                    <a:lstStyle/>
                    <a:p>
                      <a:pPr marL="228600" indent="-228600" algn="l" fontAlgn="ctr">
                        <a:buAutoNum type="arabicPeriod"/>
                      </a:pPr>
                      <a:r>
                        <a:rPr lang="en-US" sz="1200" b="0" i="0" u="none" strike="noStrike" dirty="0" smtClean="0">
                          <a:solidFill>
                            <a:srgbClr val="000000"/>
                          </a:solidFill>
                          <a:effectLst/>
                          <a:latin typeface="Calibri"/>
                        </a:rPr>
                        <a:t>Managing </a:t>
                      </a:r>
                      <a:r>
                        <a:rPr lang="en-US" sz="1200" b="0" i="0" u="none" strike="noStrike" dirty="0">
                          <a:solidFill>
                            <a:srgbClr val="000000"/>
                          </a:solidFill>
                          <a:effectLst/>
                          <a:latin typeface="Calibri"/>
                        </a:rPr>
                        <a:t>large </a:t>
                      </a:r>
                      <a:r>
                        <a:rPr lang="en-US" sz="1200" b="0" i="0" u="none" strike="noStrike" dirty="0" smtClean="0">
                          <a:solidFill>
                            <a:srgbClr val="000000"/>
                          </a:solidFill>
                          <a:effectLst/>
                          <a:latin typeface="Calibri"/>
                        </a:rPr>
                        <a:t> unstructured</a:t>
                      </a:r>
                      <a:r>
                        <a:rPr lang="en-US" sz="1200" b="0" i="0" u="none" strike="noStrike" baseline="0" dirty="0" smtClean="0">
                          <a:solidFill>
                            <a:srgbClr val="000000"/>
                          </a:solidFill>
                          <a:effectLst/>
                          <a:latin typeface="Calibri"/>
                        </a:rPr>
                        <a:t> </a:t>
                      </a:r>
                      <a:r>
                        <a:rPr lang="en-US" sz="1200" b="0" i="0" u="none" strike="noStrike" dirty="0" smtClean="0">
                          <a:solidFill>
                            <a:srgbClr val="000000"/>
                          </a:solidFill>
                          <a:effectLst/>
                          <a:latin typeface="Calibri"/>
                        </a:rPr>
                        <a:t>data </a:t>
                      </a:r>
                      <a:r>
                        <a:rPr lang="en-US" sz="1200" b="0" i="0" u="none" strike="noStrike" dirty="0">
                          <a:solidFill>
                            <a:srgbClr val="000000"/>
                          </a:solidFill>
                          <a:effectLst/>
                          <a:latin typeface="Calibri"/>
                        </a:rPr>
                        <a:t>and information sets is </a:t>
                      </a:r>
                      <a:r>
                        <a:rPr lang="en-US" sz="1200" b="0" i="0" u="none" strike="noStrike" dirty="0" smtClean="0">
                          <a:solidFill>
                            <a:srgbClr val="000000"/>
                          </a:solidFill>
                          <a:effectLst/>
                          <a:latin typeface="Calibri"/>
                        </a:rPr>
                        <a:t>expensive </a:t>
                      </a:r>
                    </a:p>
                    <a:p>
                      <a:pPr marL="228600" indent="-228600" algn="l" fontAlgn="ctr">
                        <a:buAutoNum type="arabicPeriod"/>
                      </a:pPr>
                      <a:r>
                        <a:rPr lang="en-US" sz="1200" b="0" i="0" u="none" strike="noStrike" dirty="0" smtClean="0">
                          <a:solidFill>
                            <a:srgbClr val="000000"/>
                          </a:solidFill>
                          <a:effectLst/>
                          <a:latin typeface="Calibri"/>
                        </a:rPr>
                        <a:t>Large datasets leads </a:t>
                      </a:r>
                      <a:r>
                        <a:rPr lang="en-US" sz="1200" b="0" i="0" u="none" strike="noStrike" dirty="0">
                          <a:solidFill>
                            <a:srgbClr val="000000"/>
                          </a:solidFill>
                          <a:effectLst/>
                          <a:latin typeface="Calibri"/>
                        </a:rPr>
                        <a:t>to adoption of scalable storage </a:t>
                      </a:r>
                      <a:r>
                        <a:rPr lang="en-US" sz="1200" b="0" i="0" u="none" strike="noStrike" dirty="0" smtClean="0">
                          <a:solidFill>
                            <a:srgbClr val="000000"/>
                          </a:solidFill>
                          <a:effectLst/>
                          <a:latin typeface="Calibri"/>
                        </a:rPr>
                        <a:t>systems</a:t>
                      </a:r>
                      <a:r>
                        <a:rPr lang="en-US" sz="1200" b="0" i="0" u="none" strike="noStrike" baseline="0" dirty="0" smtClean="0">
                          <a:solidFill>
                            <a:srgbClr val="000000"/>
                          </a:solidFill>
                          <a:effectLst/>
                          <a:latin typeface="Calibri"/>
                        </a:rPr>
                        <a:t>.</a:t>
                      </a:r>
                    </a:p>
                    <a:p>
                      <a:pPr marL="228600" indent="-228600" algn="l" fontAlgn="ctr">
                        <a:buAutoNum type="arabicPeriod"/>
                      </a:pPr>
                      <a:r>
                        <a:rPr lang="en-US" sz="1200" b="0" i="0" u="none" strike="noStrike" baseline="0" dirty="0" smtClean="0">
                          <a:solidFill>
                            <a:srgbClr val="000000"/>
                          </a:solidFill>
                          <a:effectLst/>
                          <a:latin typeface="Calibri"/>
                        </a:rPr>
                        <a:t>Demands scalable analytic platforms.</a:t>
                      </a:r>
                      <a:r>
                        <a:rPr lang="en-US" sz="1200" b="0" i="0" u="none" strike="noStrike" dirty="0">
                          <a:solidFill>
                            <a:srgbClr val="000000"/>
                          </a:solidFill>
                          <a:effectLst/>
                          <a:latin typeface="Calibri"/>
                        </a:rPr>
                        <a:t/>
                      </a:r>
                      <a:br>
                        <a:rPr lang="en-US" sz="1200" b="0" i="0" u="none" strike="noStrike" dirty="0">
                          <a:solidFill>
                            <a:srgbClr val="000000"/>
                          </a:solidFill>
                          <a:effectLst/>
                          <a:latin typeface="Calibri"/>
                        </a:rPr>
                      </a:br>
                      <a:endParaRPr lang="en-US" sz="1200" b="0" i="0" u="none" strike="noStrike" dirty="0">
                        <a:solidFill>
                          <a:srgbClr val="000000"/>
                        </a:solidFill>
                        <a:effectLst/>
                        <a:latin typeface="Calibri"/>
                      </a:endParaRPr>
                    </a:p>
                  </a:txBody>
                  <a:tcPr marL="9525" marR="9525" marT="9524" marB="0"/>
                </a:tc>
                <a:tc>
                  <a:txBody>
                    <a:bodyPr/>
                    <a:lstStyle/>
                    <a:p>
                      <a:pPr marL="228600" indent="-228600" algn="l" fontAlgn="ctr">
                        <a:buAutoNum type="arabicPeriod"/>
                      </a:pPr>
                      <a:r>
                        <a:rPr lang="en-US" sz="1200" b="0" i="0" u="none" strike="noStrike" dirty="0" smtClean="0">
                          <a:solidFill>
                            <a:srgbClr val="000000"/>
                          </a:solidFill>
                          <a:effectLst/>
                          <a:latin typeface="Calibri"/>
                        </a:rPr>
                        <a:t>Enterprise </a:t>
                      </a:r>
                      <a:r>
                        <a:rPr lang="en-US" sz="1200" b="0" i="0" u="none" strike="noStrike" dirty="0">
                          <a:solidFill>
                            <a:srgbClr val="000000"/>
                          </a:solidFill>
                          <a:effectLst/>
                          <a:latin typeface="Calibri"/>
                        </a:rPr>
                        <a:t>needs solutions which address three dimensions    ( Volume, Variety and Velocity ) of big data</a:t>
                      </a:r>
                      <a:r>
                        <a:rPr lang="en-US" sz="1200" b="0" i="0" u="none" strike="noStrike" dirty="0" smtClean="0">
                          <a:solidFill>
                            <a:srgbClr val="000000"/>
                          </a:solidFill>
                          <a:effectLst/>
                          <a:latin typeface="Calibri"/>
                        </a:rPr>
                        <a:t>.</a:t>
                      </a:r>
                    </a:p>
                  </a:txBody>
                  <a:tcPr marL="9525" marR="9525" marT="9524" marB="0"/>
                </a:tc>
                <a:tc>
                  <a:txBody>
                    <a:bodyPr/>
                    <a:lstStyle/>
                    <a:p>
                      <a:pPr algn="l" fontAlgn="ctr"/>
                      <a:r>
                        <a:rPr lang="en-US" sz="1200" b="0" i="0" u="none" strike="noStrike" dirty="0">
                          <a:solidFill>
                            <a:srgbClr val="000000"/>
                          </a:solidFill>
                          <a:effectLst/>
                          <a:latin typeface="Calibri"/>
                        </a:rPr>
                        <a:t>1. Parallel Data warehouse solutions managing large data processing</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2. Fast Track data analytic solutions</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
                      </a:r>
                      <a:br>
                        <a:rPr lang="en-US" sz="1200" b="0" i="0" u="none" strike="noStrike" dirty="0">
                          <a:solidFill>
                            <a:srgbClr val="000000"/>
                          </a:solidFill>
                          <a:effectLst/>
                          <a:latin typeface="Calibri"/>
                        </a:rPr>
                      </a:br>
                      <a:r>
                        <a:rPr lang="en-US" sz="1200" b="1" i="0" u="none" strike="noStrike" dirty="0">
                          <a:solidFill>
                            <a:srgbClr val="000000"/>
                          </a:solidFill>
                          <a:effectLst/>
                          <a:latin typeface="Calibri"/>
                        </a:rPr>
                        <a:t>Technology Focus:</a:t>
                      </a:r>
                      <a:r>
                        <a:rPr lang="en-US" sz="1200" b="0" i="0" u="none" strike="noStrike" dirty="0">
                          <a:solidFill>
                            <a:srgbClr val="000000"/>
                          </a:solidFill>
                          <a:effectLst/>
                          <a:latin typeface="Calibri"/>
                        </a:rPr>
                        <a:t> Cassandra, Oracle, </a:t>
                      </a:r>
                      <a:r>
                        <a:rPr lang="en-US" sz="1200" b="0" i="0" u="none" strike="noStrike" dirty="0" smtClean="0">
                          <a:solidFill>
                            <a:srgbClr val="000000"/>
                          </a:solidFill>
                          <a:effectLst/>
                          <a:latin typeface="Calibri"/>
                        </a:rPr>
                        <a:t>Excel</a:t>
                      </a:r>
                      <a:r>
                        <a:rPr lang="en-US" sz="1200" b="0" i="0" u="none" strike="noStrike" baseline="0" dirty="0" smtClean="0">
                          <a:solidFill>
                            <a:srgbClr val="000000"/>
                          </a:solidFill>
                          <a:effectLst/>
                          <a:latin typeface="Calibri"/>
                        </a:rPr>
                        <a:t> </a:t>
                      </a:r>
                      <a:r>
                        <a:rPr lang="en-US" sz="1200" b="0" i="0" u="none" strike="noStrike" baseline="0" dirty="0" err="1" smtClean="0">
                          <a:solidFill>
                            <a:srgbClr val="000000"/>
                          </a:solidFill>
                          <a:effectLst/>
                          <a:latin typeface="Calibri"/>
                        </a:rPr>
                        <a:t>Datascope</a:t>
                      </a:r>
                      <a:r>
                        <a:rPr lang="en-US" sz="1200" b="0" i="0" u="none" strike="noStrike" baseline="0" dirty="0" smtClean="0">
                          <a:solidFill>
                            <a:srgbClr val="000000"/>
                          </a:solidFill>
                          <a:effectLst/>
                          <a:latin typeface="Calibri"/>
                        </a:rPr>
                        <a:t>, LINQ with HPC, Microsoft PDW</a:t>
                      </a:r>
                      <a:endParaRPr lang="en-US" sz="1200" b="0" i="0" u="none" strike="noStrike" dirty="0">
                        <a:solidFill>
                          <a:srgbClr val="000000"/>
                        </a:solidFill>
                        <a:effectLst/>
                        <a:latin typeface="Calibri"/>
                      </a:endParaRPr>
                    </a:p>
                  </a:txBody>
                  <a:tcPr marL="9525" marR="9525" marT="9524" marB="0"/>
                </a:tc>
              </a:tr>
              <a:tr h="2021192">
                <a:tc>
                  <a:txBody>
                    <a:bodyPr/>
                    <a:lstStyle/>
                    <a:p>
                      <a:pPr algn="l" fontAlgn="ctr"/>
                      <a:r>
                        <a:rPr lang="en-US" sz="1200" b="0" i="0" u="none" strike="noStrike" dirty="0">
                          <a:solidFill>
                            <a:srgbClr val="000000"/>
                          </a:solidFill>
                          <a:effectLst/>
                          <a:latin typeface="Calibri"/>
                        </a:rPr>
                        <a:t>Social : Media, Collaboration and Computing</a:t>
                      </a:r>
                    </a:p>
                  </a:txBody>
                  <a:tcPr marL="9525" marR="9525" marT="9525" marB="0"/>
                </a:tc>
                <a:tc>
                  <a:txBody>
                    <a:bodyPr/>
                    <a:lstStyle/>
                    <a:p>
                      <a:pPr marL="228600" indent="-228600" algn="l" fontAlgn="ctr">
                        <a:buAutoNum type="arabicPeriod"/>
                      </a:pPr>
                      <a:r>
                        <a:rPr lang="en-US" sz="1200" b="0" i="0" u="none" strike="noStrike" dirty="0" smtClean="0">
                          <a:solidFill>
                            <a:srgbClr val="000000"/>
                          </a:solidFill>
                          <a:effectLst/>
                          <a:latin typeface="Calibri"/>
                        </a:rPr>
                        <a:t>Enterprises </a:t>
                      </a:r>
                      <a:r>
                        <a:rPr lang="en-US" sz="1200" b="0" i="0" u="none" strike="noStrike" dirty="0">
                          <a:solidFill>
                            <a:srgbClr val="000000"/>
                          </a:solidFill>
                          <a:effectLst/>
                          <a:latin typeface="Calibri"/>
                        </a:rPr>
                        <a:t>increased priority on social media channels for driving business growth</a:t>
                      </a:r>
                      <a:r>
                        <a:rPr lang="en-US" sz="1200" b="0" i="0" u="none" strike="noStrike" dirty="0" smtClean="0">
                          <a:solidFill>
                            <a:srgbClr val="000000"/>
                          </a:solidFill>
                          <a:effectLst/>
                          <a:latin typeface="Calibri"/>
                        </a:rPr>
                        <a:t>.</a:t>
                      </a:r>
                    </a:p>
                    <a:p>
                      <a:pPr marL="228600" indent="-228600" algn="l" fontAlgn="ctr">
                        <a:buAutoNum type="arabicPeriod"/>
                      </a:pPr>
                      <a:r>
                        <a:rPr lang="en-US" sz="1200" b="0" i="0" u="none" strike="noStrike" dirty="0" smtClean="0">
                          <a:solidFill>
                            <a:srgbClr val="000000"/>
                          </a:solidFill>
                          <a:effectLst/>
                          <a:latin typeface="Calibri"/>
                        </a:rPr>
                        <a:t>Enterprise </a:t>
                      </a:r>
                      <a:r>
                        <a:rPr lang="en-US" sz="1200" b="0" i="0" u="none" strike="noStrike" dirty="0">
                          <a:solidFill>
                            <a:srgbClr val="000000"/>
                          </a:solidFill>
                          <a:effectLst/>
                          <a:latin typeface="Calibri"/>
                        </a:rPr>
                        <a:t>shifting focus on internal / external collaboration to generate new business </a:t>
                      </a:r>
                      <a:r>
                        <a:rPr lang="en-US" sz="1200" b="0" i="0" u="none" strike="noStrike" dirty="0" smtClean="0">
                          <a:solidFill>
                            <a:srgbClr val="000000"/>
                          </a:solidFill>
                          <a:effectLst/>
                          <a:latin typeface="Calibri"/>
                        </a:rPr>
                        <a:t>ideas.</a:t>
                      </a:r>
                    </a:p>
                    <a:p>
                      <a:pPr marL="228600" indent="-228600" algn="l" fontAlgn="ctr">
                        <a:buAutoNum type="arabicPeriod"/>
                      </a:pPr>
                      <a:r>
                        <a:rPr lang="en-US" sz="1200" b="0" i="0" u="none" strike="noStrike" dirty="0" smtClean="0">
                          <a:solidFill>
                            <a:srgbClr val="000000"/>
                          </a:solidFill>
                          <a:effectLst/>
                          <a:latin typeface="Calibri"/>
                        </a:rPr>
                        <a:t>Enterprise </a:t>
                      </a:r>
                      <a:r>
                        <a:rPr lang="en-US" sz="1200" b="0" i="0" u="none" strike="noStrike" dirty="0">
                          <a:solidFill>
                            <a:srgbClr val="000000"/>
                          </a:solidFill>
                          <a:effectLst/>
                          <a:latin typeface="Calibri"/>
                        </a:rPr>
                        <a:t>leveraging the social computing platform to consolidate and analyze the projections and needs.</a:t>
                      </a:r>
                    </a:p>
                  </a:txBody>
                  <a:tcPr marL="9525" marR="9525" marT="9525" marB="0"/>
                </a:tc>
                <a:tc>
                  <a:txBody>
                    <a:bodyPr/>
                    <a:lstStyle/>
                    <a:p>
                      <a:pPr marL="228600" indent="-228600" algn="l" fontAlgn="ctr">
                        <a:buAutoNum type="arabicPeriod"/>
                      </a:pPr>
                      <a:r>
                        <a:rPr lang="en-US" sz="1200" b="0" i="0" u="none" strike="noStrike" dirty="0" smtClean="0">
                          <a:solidFill>
                            <a:srgbClr val="000000"/>
                          </a:solidFill>
                          <a:effectLst/>
                          <a:latin typeface="Calibri"/>
                        </a:rPr>
                        <a:t>Integrated </a:t>
                      </a:r>
                      <a:r>
                        <a:rPr lang="en-US" sz="1200" b="0" i="0" u="none" strike="noStrike" dirty="0">
                          <a:solidFill>
                            <a:srgbClr val="000000"/>
                          </a:solidFill>
                          <a:effectLst/>
                          <a:latin typeface="Calibri"/>
                        </a:rPr>
                        <a:t>solutions with enterprise solutions will gain </a:t>
                      </a:r>
                      <a:r>
                        <a:rPr lang="en-US" sz="1200" b="0" i="0" u="none" strike="noStrike" dirty="0" smtClean="0">
                          <a:solidFill>
                            <a:srgbClr val="000000"/>
                          </a:solidFill>
                          <a:effectLst/>
                          <a:latin typeface="Calibri"/>
                        </a:rPr>
                        <a:t>attention</a:t>
                      </a:r>
                    </a:p>
                    <a:p>
                      <a:pPr marL="228600" indent="-228600" algn="l" fontAlgn="ctr">
                        <a:buAutoNum type="arabicPeriod"/>
                      </a:pPr>
                      <a:r>
                        <a:rPr lang="en-US" sz="1200" b="0" i="0" u="none" strike="noStrike" dirty="0" smtClean="0">
                          <a:solidFill>
                            <a:srgbClr val="000000"/>
                          </a:solidFill>
                          <a:effectLst/>
                          <a:latin typeface="Calibri"/>
                        </a:rPr>
                        <a:t>Ability </a:t>
                      </a:r>
                      <a:r>
                        <a:rPr lang="en-US" sz="1200" b="0" i="0" u="none" strike="noStrike" dirty="0">
                          <a:solidFill>
                            <a:srgbClr val="000000"/>
                          </a:solidFill>
                          <a:effectLst/>
                          <a:latin typeface="Calibri"/>
                        </a:rPr>
                        <a:t>to forecast and predict the customer behavior through social computing solutions will be </a:t>
                      </a:r>
                      <a:r>
                        <a:rPr lang="en-US" sz="1200" b="0" i="0" u="none" strike="noStrike" dirty="0" smtClean="0">
                          <a:solidFill>
                            <a:srgbClr val="000000"/>
                          </a:solidFill>
                          <a:effectLst/>
                          <a:latin typeface="Calibri"/>
                        </a:rPr>
                        <a:t>attractive.</a:t>
                      </a:r>
                    </a:p>
                    <a:p>
                      <a:pPr marL="228600" indent="-228600" algn="l" fontAlgn="ctr">
                        <a:buAutoNum type="arabicPeriod"/>
                      </a:pPr>
                      <a:r>
                        <a:rPr lang="en-US" sz="1200" b="0" i="0" u="none" strike="noStrike" dirty="0" smtClean="0">
                          <a:solidFill>
                            <a:srgbClr val="000000"/>
                          </a:solidFill>
                          <a:effectLst/>
                          <a:latin typeface="Calibri"/>
                        </a:rPr>
                        <a:t>End-to-end </a:t>
                      </a:r>
                      <a:r>
                        <a:rPr lang="en-US" sz="1200" b="0" i="0" u="none" strike="noStrike" dirty="0">
                          <a:solidFill>
                            <a:srgbClr val="000000"/>
                          </a:solidFill>
                          <a:effectLst/>
                          <a:latin typeface="Calibri"/>
                        </a:rPr>
                        <a:t>enterprise binding on different collaborations platforms is of immediate need.</a:t>
                      </a:r>
                    </a:p>
                  </a:txBody>
                  <a:tcPr marL="9525" marR="9525" marT="9525" marB="0"/>
                </a:tc>
                <a:tc>
                  <a:txBody>
                    <a:bodyPr/>
                    <a:lstStyle/>
                    <a:p>
                      <a:pPr marL="228600" indent="-228600" algn="l" fontAlgn="ctr">
                        <a:buAutoNum type="arabicPeriod"/>
                      </a:pPr>
                      <a:r>
                        <a:rPr lang="en-US" sz="1200" b="0" i="0" u="none" strike="noStrike" dirty="0" smtClean="0">
                          <a:solidFill>
                            <a:srgbClr val="000000"/>
                          </a:solidFill>
                          <a:effectLst/>
                          <a:latin typeface="Calibri"/>
                        </a:rPr>
                        <a:t>Leverage </a:t>
                      </a:r>
                      <a:r>
                        <a:rPr lang="en-US" sz="1200" b="0" i="0" u="none" strike="noStrike" dirty="0">
                          <a:solidFill>
                            <a:srgbClr val="000000"/>
                          </a:solidFill>
                          <a:effectLst/>
                          <a:latin typeface="Calibri"/>
                        </a:rPr>
                        <a:t>Social Solutions such as </a:t>
                      </a:r>
                      <a:r>
                        <a:rPr lang="en-US" sz="1200" b="0" i="0" u="none" strike="noStrike" dirty="0" err="1">
                          <a:solidFill>
                            <a:srgbClr val="000000"/>
                          </a:solidFill>
                          <a:effectLst/>
                          <a:latin typeface="Calibri"/>
                        </a:rPr>
                        <a:t>Cubbuzz</a:t>
                      </a:r>
                      <a:r>
                        <a:rPr lang="en-US" sz="1200" b="0" i="0" u="none" strike="noStrike" dirty="0">
                          <a:solidFill>
                            <a:srgbClr val="000000"/>
                          </a:solidFill>
                          <a:effectLst/>
                          <a:latin typeface="Calibri"/>
                        </a:rPr>
                        <a:t>, Listening and Sentiment Analyzer Platforms</a:t>
                      </a:r>
                      <a:r>
                        <a:rPr lang="en-US" sz="1200" b="0" i="0" u="none" strike="noStrike" dirty="0" smtClean="0">
                          <a:solidFill>
                            <a:srgbClr val="000000"/>
                          </a:solidFill>
                          <a:effectLst/>
                          <a:latin typeface="Calibri"/>
                        </a:rPr>
                        <a:t>.</a:t>
                      </a:r>
                    </a:p>
                    <a:p>
                      <a:pPr marL="228600" indent="-228600" algn="l" fontAlgn="ctr">
                        <a:buAutoNum type="arabicPeriod"/>
                      </a:pPr>
                      <a:r>
                        <a:rPr lang="en-US" sz="1200" b="0" i="0" u="none" strike="noStrike" dirty="0" smtClean="0">
                          <a:solidFill>
                            <a:srgbClr val="000000"/>
                          </a:solidFill>
                          <a:effectLst/>
                          <a:latin typeface="Calibri"/>
                        </a:rPr>
                        <a:t>Build </a:t>
                      </a:r>
                      <a:r>
                        <a:rPr lang="en-US" sz="1200" b="0" i="0" u="none" strike="noStrike" dirty="0">
                          <a:solidFill>
                            <a:srgbClr val="000000"/>
                          </a:solidFill>
                          <a:effectLst/>
                          <a:latin typeface="Calibri"/>
                        </a:rPr>
                        <a:t>capabilities around enterprise collaboration </a:t>
                      </a:r>
                      <a:r>
                        <a:rPr lang="en-US" sz="1200" b="0" i="0" u="none" strike="noStrike" dirty="0" smtClean="0">
                          <a:solidFill>
                            <a:srgbClr val="000000"/>
                          </a:solidFill>
                          <a:effectLst/>
                          <a:latin typeface="Calibri"/>
                        </a:rPr>
                        <a:t>platforms.</a:t>
                      </a:r>
                    </a:p>
                    <a:p>
                      <a:pPr marL="228600" indent="-228600" algn="l" fontAlgn="ctr">
                        <a:buAutoNum type="arabicPeriod"/>
                      </a:pPr>
                      <a:r>
                        <a:rPr lang="en-US" sz="1200" b="0" i="0" u="none" strike="noStrike" dirty="0" smtClean="0">
                          <a:solidFill>
                            <a:srgbClr val="000000"/>
                          </a:solidFill>
                          <a:effectLst/>
                          <a:latin typeface="Calibri"/>
                        </a:rPr>
                        <a:t>Develop </a:t>
                      </a:r>
                      <a:r>
                        <a:rPr lang="en-US" sz="1200" b="0" i="0" u="none" strike="noStrike" dirty="0">
                          <a:solidFill>
                            <a:srgbClr val="000000"/>
                          </a:solidFill>
                          <a:effectLst/>
                          <a:latin typeface="Calibri"/>
                        </a:rPr>
                        <a:t>reusable solutions around social computing </a:t>
                      </a:r>
                      <a:r>
                        <a:rPr lang="en-US" sz="1200" b="0" i="0" u="none" strike="noStrike" dirty="0" smtClean="0">
                          <a:solidFill>
                            <a:srgbClr val="000000"/>
                          </a:solidFill>
                          <a:effectLst/>
                          <a:latin typeface="Calibri"/>
                        </a:rPr>
                        <a:t>platforms.</a:t>
                      </a:r>
                    </a:p>
                    <a:p>
                      <a:pPr marL="0" indent="0" algn="l" fontAlgn="ctr">
                        <a:buNone/>
                      </a:pPr>
                      <a:r>
                        <a:rPr lang="en-US" sz="1200" b="1" i="0" u="none" strike="noStrike" dirty="0" smtClean="0">
                          <a:solidFill>
                            <a:srgbClr val="000000"/>
                          </a:solidFill>
                          <a:effectLst/>
                          <a:latin typeface="Calibri"/>
                        </a:rPr>
                        <a:t>Technology </a:t>
                      </a:r>
                      <a:r>
                        <a:rPr lang="en-US" sz="1200" b="1" i="0" u="none" strike="noStrike" dirty="0">
                          <a:solidFill>
                            <a:srgbClr val="000000"/>
                          </a:solidFill>
                          <a:effectLst/>
                          <a:latin typeface="Calibri"/>
                        </a:rPr>
                        <a:t>Focus:</a:t>
                      </a:r>
                      <a:r>
                        <a:rPr lang="en-US" sz="1200" b="0" i="0" u="none" strike="noStrike" dirty="0">
                          <a:solidFill>
                            <a:srgbClr val="000000"/>
                          </a:solidFill>
                          <a:effectLst/>
                          <a:latin typeface="Calibri"/>
                        </a:rPr>
                        <a:t> Social CRM, SharePoint, Jive and Confluence.</a:t>
                      </a:r>
                    </a:p>
                  </a:txBody>
                  <a:tcPr marL="9525" marR="9525" marT="9525" marB="0"/>
                </a:tc>
              </a:tr>
              <a:tr h="1904782">
                <a:tc>
                  <a:txBody>
                    <a:bodyPr/>
                    <a:lstStyle/>
                    <a:p>
                      <a:pPr algn="l" fontAlgn="ctr"/>
                      <a:r>
                        <a:rPr lang="en-US" sz="1200" b="0" i="0" u="none" strike="noStrike" dirty="0">
                          <a:solidFill>
                            <a:srgbClr val="000000"/>
                          </a:solidFill>
                          <a:effectLst/>
                          <a:latin typeface="Calibri"/>
                        </a:rPr>
                        <a:t>Cloud Computing</a:t>
                      </a:r>
                    </a:p>
                  </a:txBody>
                  <a:tcPr marL="9525" marR="9525" marT="9525" marB="0"/>
                </a:tc>
                <a:tc>
                  <a:txBody>
                    <a:bodyPr/>
                    <a:lstStyle/>
                    <a:p>
                      <a:pPr marL="228600" indent="-228600" algn="l" fontAlgn="t">
                        <a:buAutoNum type="arabicPeriod"/>
                      </a:pPr>
                      <a:r>
                        <a:rPr lang="en-US" sz="1200" b="0" i="0" u="none" strike="noStrike" dirty="0" smtClean="0">
                          <a:solidFill>
                            <a:srgbClr val="000000"/>
                          </a:solidFill>
                          <a:effectLst/>
                          <a:latin typeface="Calibri"/>
                        </a:rPr>
                        <a:t>Availability </a:t>
                      </a:r>
                      <a:r>
                        <a:rPr lang="en-US" sz="1200" b="0" i="0" u="none" strike="noStrike" dirty="0">
                          <a:solidFill>
                            <a:srgbClr val="000000"/>
                          </a:solidFill>
                          <a:effectLst/>
                          <a:latin typeface="Calibri"/>
                        </a:rPr>
                        <a:t>of cloud platforms in the form of </a:t>
                      </a:r>
                      <a:r>
                        <a:rPr lang="en-US" sz="1200" b="0" i="0" u="none" strike="noStrike" dirty="0" err="1">
                          <a:solidFill>
                            <a:srgbClr val="000000"/>
                          </a:solidFill>
                          <a:effectLst/>
                          <a:latin typeface="Calibri"/>
                        </a:rPr>
                        <a:t>IaaS</a:t>
                      </a: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PaaS</a:t>
                      </a:r>
                      <a:r>
                        <a:rPr lang="en-US" sz="1200" b="0" i="0" u="none" strike="noStrike" dirty="0">
                          <a:solidFill>
                            <a:srgbClr val="000000"/>
                          </a:solidFill>
                          <a:effectLst/>
                          <a:latin typeface="Calibri"/>
                        </a:rPr>
                        <a:t> and SaaS </a:t>
                      </a:r>
                      <a:r>
                        <a:rPr lang="en-US" sz="1200" b="0" i="0" u="none" strike="noStrike" dirty="0" smtClean="0">
                          <a:solidFill>
                            <a:srgbClr val="000000"/>
                          </a:solidFill>
                          <a:effectLst/>
                          <a:latin typeface="Calibri"/>
                        </a:rPr>
                        <a:t>providers</a:t>
                      </a:r>
                    </a:p>
                    <a:p>
                      <a:pPr marL="228600" indent="-228600" algn="l" fontAlgn="t">
                        <a:buAutoNum type="arabicPeriod"/>
                      </a:pPr>
                      <a:r>
                        <a:rPr lang="en-US" sz="1200" b="0" i="0" u="none" strike="noStrike" dirty="0" smtClean="0">
                          <a:solidFill>
                            <a:srgbClr val="000000"/>
                          </a:solidFill>
                          <a:effectLst/>
                          <a:latin typeface="Calibri"/>
                        </a:rPr>
                        <a:t>Emergence </a:t>
                      </a:r>
                      <a:r>
                        <a:rPr lang="en-US" sz="1200" b="0" i="0" u="none" strike="noStrike" dirty="0">
                          <a:solidFill>
                            <a:srgbClr val="000000"/>
                          </a:solidFill>
                          <a:effectLst/>
                          <a:latin typeface="Calibri"/>
                        </a:rPr>
                        <a:t>of Cloud compliance and security </a:t>
                      </a:r>
                      <a:r>
                        <a:rPr lang="en-US" sz="1200" b="0" i="0" u="none" strike="noStrike" dirty="0" smtClean="0">
                          <a:solidFill>
                            <a:srgbClr val="000000"/>
                          </a:solidFill>
                          <a:effectLst/>
                          <a:latin typeface="Calibri"/>
                        </a:rPr>
                        <a:t>procedures</a:t>
                      </a:r>
                      <a:endParaRPr lang="en-US" sz="1200" b="0" i="0" u="none" strike="noStrike" dirty="0">
                        <a:solidFill>
                          <a:srgbClr val="000000"/>
                        </a:solidFill>
                        <a:effectLst/>
                        <a:latin typeface="Calibri"/>
                      </a:endParaRPr>
                    </a:p>
                    <a:p>
                      <a:pPr marL="228600" indent="-228600" algn="l" fontAlgn="t">
                        <a:buAutoNum type="arabicPeriod"/>
                      </a:pPr>
                      <a:r>
                        <a:rPr lang="en-US" sz="1200" b="0" i="0" u="none" strike="noStrike" dirty="0">
                          <a:solidFill>
                            <a:srgbClr val="000000"/>
                          </a:solidFill>
                          <a:effectLst/>
                          <a:latin typeface="Calibri"/>
                        </a:rPr>
                        <a:t>M</a:t>
                      </a:r>
                      <a:r>
                        <a:rPr lang="en-US" sz="1200" b="0" i="0" u="none" strike="noStrike" dirty="0" smtClean="0">
                          <a:solidFill>
                            <a:srgbClr val="000000"/>
                          </a:solidFill>
                          <a:effectLst/>
                          <a:latin typeface="Calibri"/>
                        </a:rPr>
                        <a:t>ove </a:t>
                      </a:r>
                      <a:r>
                        <a:rPr lang="en-US" sz="1200" b="0" i="0" u="none" strike="noStrike" dirty="0">
                          <a:solidFill>
                            <a:srgbClr val="000000"/>
                          </a:solidFill>
                          <a:effectLst/>
                          <a:latin typeface="Calibri"/>
                        </a:rPr>
                        <a:t>from CAPEX to OPEX Model by Migrating onto Cloud to take advantage of Pay per User models.</a:t>
                      </a:r>
                      <a:br>
                        <a:rPr lang="en-US" sz="1200" b="0" i="0" u="none" strike="noStrike" dirty="0">
                          <a:solidFill>
                            <a:srgbClr val="000000"/>
                          </a:solidFill>
                          <a:effectLst/>
                          <a:latin typeface="Calibri"/>
                        </a:rPr>
                      </a:br>
                      <a:endParaRPr lang="en-US" sz="1200" b="0" i="0" u="none" strike="noStrike" dirty="0">
                        <a:solidFill>
                          <a:srgbClr val="000000"/>
                        </a:solidFill>
                        <a:effectLst/>
                        <a:latin typeface="Calibri"/>
                      </a:endParaRPr>
                    </a:p>
                  </a:txBody>
                  <a:tcPr marL="9525" marR="9525" marT="9525" marB="0"/>
                </a:tc>
                <a:tc>
                  <a:txBody>
                    <a:bodyPr/>
                    <a:lstStyle/>
                    <a:p>
                      <a:pPr marL="228600" indent="-228600" algn="l" fontAlgn="t">
                        <a:buAutoNum type="arabicPeriod"/>
                      </a:pPr>
                      <a:r>
                        <a:rPr lang="en-US" sz="1200" b="0" i="0" u="none" strike="noStrike" dirty="0" smtClean="0">
                          <a:solidFill>
                            <a:srgbClr val="000000"/>
                          </a:solidFill>
                          <a:effectLst/>
                          <a:latin typeface="Calibri"/>
                        </a:rPr>
                        <a:t>Opportunity </a:t>
                      </a:r>
                      <a:r>
                        <a:rPr lang="en-US" sz="1200" b="0" i="0" u="none" strike="noStrike" dirty="0">
                          <a:solidFill>
                            <a:srgbClr val="000000"/>
                          </a:solidFill>
                          <a:effectLst/>
                          <a:latin typeface="Calibri"/>
                        </a:rPr>
                        <a:t>for assessing the enterprise readiness to </a:t>
                      </a:r>
                      <a:r>
                        <a:rPr lang="en-US" sz="1200" b="0" i="0" u="none" strike="noStrike" dirty="0" smtClean="0">
                          <a:solidFill>
                            <a:srgbClr val="000000"/>
                          </a:solidFill>
                          <a:effectLst/>
                          <a:latin typeface="Calibri"/>
                        </a:rPr>
                        <a:t>Cloud</a:t>
                      </a:r>
                    </a:p>
                    <a:p>
                      <a:pPr marL="228600" indent="-228600" algn="l" fontAlgn="t">
                        <a:buAutoNum type="arabicPeriod"/>
                      </a:pPr>
                      <a:r>
                        <a:rPr lang="en-US" sz="1200" b="0" i="0" u="none" strike="noStrike" dirty="0" smtClean="0">
                          <a:solidFill>
                            <a:srgbClr val="000000"/>
                          </a:solidFill>
                          <a:effectLst/>
                          <a:latin typeface="Calibri"/>
                        </a:rPr>
                        <a:t>Cloud </a:t>
                      </a:r>
                      <a:r>
                        <a:rPr lang="en-US" sz="1200" b="0" i="0" u="none" strike="noStrike" dirty="0">
                          <a:solidFill>
                            <a:srgbClr val="000000"/>
                          </a:solidFill>
                          <a:effectLst/>
                          <a:latin typeface="Calibri"/>
                        </a:rPr>
                        <a:t>based adoption and roadmap to </a:t>
                      </a:r>
                      <a:r>
                        <a:rPr lang="en-US" sz="1200" b="0" i="0" u="none" strike="noStrike" dirty="0" smtClean="0">
                          <a:solidFill>
                            <a:srgbClr val="000000"/>
                          </a:solidFill>
                          <a:effectLst/>
                          <a:latin typeface="Calibri"/>
                        </a:rPr>
                        <a:t>migrate</a:t>
                      </a:r>
                    </a:p>
                    <a:p>
                      <a:pPr marL="228600" indent="-228600" algn="l" fontAlgn="t">
                        <a:buAutoNum type="arabicPeriod"/>
                      </a:pPr>
                      <a:r>
                        <a:rPr lang="en-US" sz="1200" b="0" i="0" u="none" strike="noStrike" dirty="0" smtClean="0">
                          <a:solidFill>
                            <a:srgbClr val="000000"/>
                          </a:solidFill>
                          <a:effectLst/>
                          <a:latin typeface="Calibri"/>
                        </a:rPr>
                        <a:t>Unified </a:t>
                      </a:r>
                      <a:r>
                        <a:rPr lang="en-US" sz="1200" b="0" i="0" u="none" strike="noStrike" dirty="0">
                          <a:solidFill>
                            <a:srgbClr val="000000"/>
                          </a:solidFill>
                          <a:effectLst/>
                          <a:latin typeface="Calibri"/>
                        </a:rPr>
                        <a:t>solutions to build, compose and consume solutions over </a:t>
                      </a:r>
                      <a:r>
                        <a:rPr lang="en-US" sz="1200" b="0" i="0" u="none" strike="noStrike" dirty="0" smtClean="0">
                          <a:solidFill>
                            <a:srgbClr val="000000"/>
                          </a:solidFill>
                          <a:effectLst/>
                          <a:latin typeface="Calibri"/>
                        </a:rPr>
                        <a:t>cloud</a:t>
                      </a:r>
                    </a:p>
                    <a:p>
                      <a:pPr marL="228600" indent="-228600" algn="l" fontAlgn="t">
                        <a:buAutoNum type="arabicPeriod"/>
                      </a:pPr>
                      <a:r>
                        <a:rPr lang="en-US" sz="1200" b="0" i="0" u="none" strike="noStrike" dirty="0" smtClean="0">
                          <a:solidFill>
                            <a:srgbClr val="000000"/>
                          </a:solidFill>
                          <a:effectLst/>
                          <a:latin typeface="Calibri"/>
                        </a:rPr>
                        <a:t>Adoption </a:t>
                      </a:r>
                      <a:r>
                        <a:rPr lang="en-US" sz="1200" b="0" i="0" u="none" strike="noStrike" dirty="0">
                          <a:solidFill>
                            <a:srgbClr val="000000"/>
                          </a:solidFill>
                          <a:effectLst/>
                          <a:latin typeface="Calibri"/>
                        </a:rPr>
                        <a:t>of Virtualization, Private and Public cloud solutions</a:t>
                      </a:r>
                      <a:endParaRPr lang="en-US" sz="1200" b="0" i="0" u="none" strike="noStrike" dirty="0">
                        <a:solidFill>
                          <a:srgbClr val="000000"/>
                        </a:solidFill>
                        <a:effectLst/>
                        <a:latin typeface="Arial"/>
                      </a:endParaRPr>
                    </a:p>
                  </a:txBody>
                  <a:tcPr marL="9525" marR="9525" marT="9525" marB="0"/>
                </a:tc>
                <a:tc>
                  <a:txBody>
                    <a:bodyPr/>
                    <a:lstStyle/>
                    <a:p>
                      <a:pPr marL="228600" indent="-228600" algn="l" fontAlgn="t">
                        <a:buAutoNum type="arabicPeriod"/>
                      </a:pPr>
                      <a:r>
                        <a:rPr lang="en-US" sz="1200" b="0" i="0" u="none" strike="noStrike" dirty="0" smtClean="0">
                          <a:solidFill>
                            <a:srgbClr val="000000"/>
                          </a:solidFill>
                          <a:effectLst/>
                          <a:latin typeface="Calibri"/>
                        </a:rPr>
                        <a:t>Develop </a:t>
                      </a:r>
                      <a:r>
                        <a:rPr lang="en-US" sz="1200" b="0" i="0" u="none" strike="noStrike" dirty="0">
                          <a:solidFill>
                            <a:srgbClr val="000000"/>
                          </a:solidFill>
                          <a:effectLst/>
                          <a:latin typeface="Calibri"/>
                        </a:rPr>
                        <a:t>Experience in SaaS based solutions for enterprise scenarios such as </a:t>
                      </a:r>
                      <a:r>
                        <a:rPr lang="en-US" sz="1200" b="0" i="0" u="none" strike="noStrike" dirty="0" smtClean="0">
                          <a:solidFill>
                            <a:srgbClr val="000000"/>
                          </a:solidFill>
                          <a:effectLst/>
                          <a:latin typeface="Calibri"/>
                        </a:rPr>
                        <a:t>CRM and products.</a:t>
                      </a:r>
                    </a:p>
                    <a:p>
                      <a:pPr marL="228600" indent="-228600" algn="l" fontAlgn="t">
                        <a:buAutoNum type="arabicPeriod"/>
                      </a:pPr>
                      <a:r>
                        <a:rPr lang="en-US" sz="1200" b="0" i="0" u="none" strike="noStrike" dirty="0" smtClean="0">
                          <a:solidFill>
                            <a:srgbClr val="000000"/>
                          </a:solidFill>
                          <a:effectLst/>
                          <a:latin typeface="Calibri"/>
                        </a:rPr>
                        <a:t>Drive </a:t>
                      </a:r>
                      <a:r>
                        <a:rPr lang="en-US" sz="1200" b="0" i="0" u="none" strike="noStrike" dirty="0">
                          <a:solidFill>
                            <a:srgbClr val="000000"/>
                          </a:solidFill>
                          <a:effectLst/>
                          <a:latin typeface="Calibri"/>
                        </a:rPr>
                        <a:t>Platform BPO Analytics </a:t>
                      </a:r>
                      <a:r>
                        <a:rPr lang="en-US" sz="1200" b="0" i="0" u="none" strike="noStrike" dirty="0" smtClean="0">
                          <a:solidFill>
                            <a:srgbClr val="000000"/>
                          </a:solidFill>
                          <a:effectLst/>
                          <a:latin typeface="Calibri"/>
                        </a:rPr>
                        <a:t>solutions</a:t>
                      </a:r>
                    </a:p>
                    <a:p>
                      <a:pPr marL="228600" indent="-228600" algn="l" fontAlgn="t">
                        <a:buAutoNum type="arabicPeriod"/>
                      </a:pPr>
                      <a:r>
                        <a:rPr lang="en-US" sz="1200" b="0" i="0" u="none" strike="noStrike" dirty="0" smtClean="0">
                          <a:solidFill>
                            <a:srgbClr val="000000"/>
                          </a:solidFill>
                          <a:effectLst/>
                          <a:latin typeface="Calibri"/>
                        </a:rPr>
                        <a:t>Desktop </a:t>
                      </a:r>
                      <a:r>
                        <a:rPr lang="en-US" sz="1200" b="0" i="0" u="none" strike="noStrike" dirty="0">
                          <a:solidFill>
                            <a:srgbClr val="000000"/>
                          </a:solidFill>
                          <a:effectLst/>
                          <a:latin typeface="Calibri"/>
                        </a:rPr>
                        <a:t>as a Service and Virtual Desktop Infrastructure </a:t>
                      </a:r>
                      <a:r>
                        <a:rPr lang="en-US" sz="1200" b="0" i="0" u="none" strike="noStrike" dirty="0" smtClean="0">
                          <a:solidFill>
                            <a:srgbClr val="000000"/>
                          </a:solidFill>
                          <a:effectLst/>
                          <a:latin typeface="Calibri"/>
                        </a:rPr>
                        <a:t>solutions.</a:t>
                      </a:r>
                      <a:endParaRPr lang="en-US" sz="1200" b="0" i="0" u="none" strike="noStrike" dirty="0">
                        <a:solidFill>
                          <a:srgbClr val="000000"/>
                        </a:solidFill>
                        <a:effectLst/>
                        <a:latin typeface="Calibri"/>
                      </a:endParaRPr>
                    </a:p>
                    <a:p>
                      <a:pPr marL="0" indent="0" algn="l" fontAlgn="t">
                        <a:buNone/>
                      </a:pPr>
                      <a:r>
                        <a:rPr lang="en-US" sz="1200" b="1" i="0" u="none" strike="noStrike" dirty="0" smtClean="0">
                          <a:solidFill>
                            <a:srgbClr val="000000"/>
                          </a:solidFill>
                          <a:effectLst/>
                          <a:latin typeface="Calibri"/>
                        </a:rPr>
                        <a:t>Technology </a:t>
                      </a:r>
                      <a:r>
                        <a:rPr lang="en-US" sz="1200" b="1" i="0" u="none" strike="noStrike" dirty="0">
                          <a:solidFill>
                            <a:srgbClr val="000000"/>
                          </a:solidFill>
                          <a:effectLst/>
                          <a:latin typeface="Calibri"/>
                        </a:rPr>
                        <a:t>Focus:</a:t>
                      </a:r>
                      <a:r>
                        <a:rPr lang="en-US" sz="1200" b="0" i="0" u="none" strike="noStrike" dirty="0">
                          <a:solidFill>
                            <a:srgbClr val="000000"/>
                          </a:solidFill>
                          <a:effectLst/>
                          <a:latin typeface="Calibri"/>
                        </a:rPr>
                        <a:t> Windows Azure, AWS, Google </a:t>
                      </a:r>
                      <a:r>
                        <a:rPr lang="en-US" sz="1200" b="0" i="0" u="none" strike="noStrike" dirty="0" err="1">
                          <a:solidFill>
                            <a:srgbClr val="000000"/>
                          </a:solidFill>
                          <a:effectLst/>
                          <a:latin typeface="Calibri"/>
                        </a:rPr>
                        <a:t>AppEngine</a:t>
                      </a: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NetApp</a:t>
                      </a:r>
                      <a:r>
                        <a:rPr lang="en-US" sz="1200" b="0" i="0" u="none" strike="noStrike" dirty="0">
                          <a:solidFill>
                            <a:srgbClr val="000000"/>
                          </a:solidFill>
                          <a:effectLst/>
                          <a:latin typeface="Calibri"/>
                        </a:rPr>
                        <a:t>, EMC, Hyper-V</a:t>
                      </a:r>
                    </a:p>
                  </a:txBody>
                  <a:tcPr marL="9525" marR="9525" marT="9525"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600200" y="90487"/>
            <a:ext cx="7391400" cy="595313"/>
          </a:xfrm>
        </p:spPr>
        <p:txBody>
          <a:bodyPr/>
          <a:lstStyle/>
          <a:p>
            <a:pPr algn="l" eaLnBrk="1" hangingPunct="1"/>
            <a:r>
              <a:rPr dirty="0" smtClean="0">
                <a:latin typeface="Myriad Pro"/>
              </a:rPr>
              <a:t>Technology Trends </a:t>
            </a:r>
          </a:p>
        </p:txBody>
      </p:sp>
      <p:sp>
        <p:nvSpPr>
          <p:cNvPr id="26627" name="Slide Number Placeholder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EC28CBC-2959-40D6-92DF-BA9D1CE83C4A}" type="slidenum">
              <a:rPr lang="en-US" sz="1200">
                <a:solidFill>
                  <a:srgbClr val="898989"/>
                </a:solidFill>
                <a:latin typeface="Calibri" panose="020F0502020204030204" pitchFamily="34" charset="0"/>
              </a:rPr>
              <a:pPr>
                <a:spcBef>
                  <a:spcPct val="0"/>
                </a:spcBef>
                <a:buFontTx/>
                <a:buNone/>
              </a:pPr>
              <a:t>16</a:t>
            </a:fld>
            <a:endParaRPr lang="en-US" sz="1200">
              <a:solidFill>
                <a:srgbClr val="898989"/>
              </a:solidFill>
              <a:latin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662895125"/>
              </p:ext>
            </p:extLst>
          </p:nvPr>
        </p:nvGraphicFramePr>
        <p:xfrm>
          <a:off x="304800" y="762000"/>
          <a:ext cx="11506200" cy="3768084"/>
        </p:xfrm>
        <a:graphic>
          <a:graphicData uri="http://schemas.openxmlformats.org/drawingml/2006/table">
            <a:tbl>
              <a:tblPr firstRow="1" bandRow="1">
                <a:tableStyleId>{5C22544A-7EE6-4342-B048-85BDC9FD1C3A}</a:tableStyleId>
              </a:tblPr>
              <a:tblGrid>
                <a:gridCol w="1934671"/>
                <a:gridCol w="3325306"/>
                <a:gridCol w="3068320"/>
                <a:gridCol w="3177903"/>
              </a:tblGrid>
              <a:tr h="640074">
                <a:tc>
                  <a:txBody>
                    <a:bodyPr/>
                    <a:lstStyle/>
                    <a:p>
                      <a:r>
                        <a:rPr lang="en-US" sz="1800" dirty="0" smtClean="0"/>
                        <a:t>Trends</a:t>
                      </a:r>
                      <a:endParaRPr lang="en-US" sz="1800" dirty="0"/>
                    </a:p>
                  </a:txBody>
                  <a:tcPr marT="45717" marB="45717"/>
                </a:tc>
                <a:tc>
                  <a:txBody>
                    <a:bodyPr/>
                    <a:lstStyle/>
                    <a:p>
                      <a:r>
                        <a:rPr lang="en-US" sz="1800" dirty="0" smtClean="0"/>
                        <a:t>Implications</a:t>
                      </a:r>
                      <a:endParaRPr lang="en-US" sz="1800" dirty="0"/>
                    </a:p>
                  </a:txBody>
                  <a:tcPr marT="45717" marB="45717"/>
                </a:tc>
                <a:tc>
                  <a:txBody>
                    <a:bodyPr/>
                    <a:lstStyle/>
                    <a:p>
                      <a:r>
                        <a:rPr lang="en-US" sz="1800" dirty="0" smtClean="0"/>
                        <a:t>Possibilities</a:t>
                      </a:r>
                      <a:endParaRPr lang="en-US" sz="1800" dirty="0"/>
                    </a:p>
                  </a:txBody>
                  <a:tcPr marT="45717" marB="45717"/>
                </a:tc>
                <a:tc>
                  <a:txBody>
                    <a:bodyPr/>
                    <a:lstStyle/>
                    <a:p>
                      <a:r>
                        <a:rPr lang="en-US" sz="1800" dirty="0" smtClean="0"/>
                        <a:t>Solutions </a:t>
                      </a:r>
                    </a:p>
                    <a:p>
                      <a:r>
                        <a:rPr lang="en-US" sz="1800" dirty="0" smtClean="0"/>
                        <a:t>(Current/Proposed)</a:t>
                      </a:r>
                      <a:endParaRPr lang="en-US" sz="1800" dirty="0"/>
                    </a:p>
                  </a:txBody>
                  <a:tcPr marT="45717" marB="45717"/>
                </a:tc>
              </a:tr>
              <a:tr h="2021205">
                <a:tc>
                  <a:txBody>
                    <a:bodyPr/>
                    <a:lstStyle/>
                    <a:p>
                      <a:pPr algn="l" fontAlgn="ctr"/>
                      <a:r>
                        <a:rPr lang="en-US" sz="1200" b="0" i="0" u="none" strike="noStrike" dirty="0">
                          <a:solidFill>
                            <a:srgbClr val="000000"/>
                          </a:solidFill>
                          <a:effectLst/>
                          <a:latin typeface="Calibri"/>
                        </a:rPr>
                        <a:t>Data Visualization</a:t>
                      </a:r>
                    </a:p>
                  </a:txBody>
                  <a:tcPr marL="9525" marR="9525" marT="9524" marB="0"/>
                </a:tc>
                <a:tc>
                  <a:txBody>
                    <a:bodyPr/>
                    <a:lstStyle/>
                    <a:p>
                      <a:pPr marL="228600" indent="-228600" algn="l" fontAlgn="t">
                        <a:buAutoNum type="arabicPeriod"/>
                      </a:pPr>
                      <a:r>
                        <a:rPr lang="en-US" sz="1200" b="0" i="0" u="none" strike="noStrike" dirty="0" smtClean="0">
                          <a:solidFill>
                            <a:srgbClr val="000000"/>
                          </a:solidFill>
                          <a:effectLst/>
                          <a:latin typeface="Calibri"/>
                        </a:rPr>
                        <a:t>Rich </a:t>
                      </a:r>
                      <a:r>
                        <a:rPr lang="en-US" sz="1200" b="0" i="0" u="none" strike="noStrike" dirty="0">
                          <a:solidFill>
                            <a:srgbClr val="000000"/>
                          </a:solidFill>
                          <a:effectLst/>
                          <a:latin typeface="Calibri"/>
                        </a:rPr>
                        <a:t>Dashboards provide a visual way to analyze business information and interact with that data on many different </a:t>
                      </a:r>
                      <a:r>
                        <a:rPr lang="en-US" sz="1200" b="0" i="0" u="none" strike="noStrike" dirty="0" smtClean="0">
                          <a:solidFill>
                            <a:srgbClr val="000000"/>
                          </a:solidFill>
                          <a:effectLst/>
                          <a:latin typeface="Calibri"/>
                        </a:rPr>
                        <a:t>levels</a:t>
                      </a:r>
                    </a:p>
                    <a:p>
                      <a:pPr marL="228600" indent="-228600" algn="l" fontAlgn="t">
                        <a:buAutoNum type="arabicPeriod"/>
                      </a:pPr>
                      <a:r>
                        <a:rPr lang="en-US" sz="1200" b="0" i="0" u="none" strike="noStrike" dirty="0" smtClean="0">
                          <a:solidFill>
                            <a:srgbClr val="000000"/>
                          </a:solidFill>
                          <a:effectLst/>
                          <a:latin typeface="Calibri"/>
                        </a:rPr>
                        <a:t>Through </a:t>
                      </a:r>
                      <a:r>
                        <a:rPr lang="en-US" sz="1200" b="0" i="0" u="none" strike="noStrike" dirty="0">
                          <a:solidFill>
                            <a:srgbClr val="000000"/>
                          </a:solidFill>
                          <a:effectLst/>
                          <a:latin typeface="Calibri"/>
                        </a:rPr>
                        <a:t>multi-touch interfaces - new generation is getting enabled to see, explore and share relationships and insights in new ways</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
                      </a:r>
                      <a:br>
                        <a:rPr lang="en-US" sz="1200" b="0" i="0" u="none" strike="noStrike" dirty="0">
                          <a:solidFill>
                            <a:srgbClr val="000000"/>
                          </a:solidFill>
                          <a:effectLst/>
                          <a:latin typeface="Calibri"/>
                        </a:rPr>
                      </a:br>
                      <a:endParaRPr lang="en-US" sz="1200" b="0" i="0" u="none" strike="noStrike" dirty="0">
                        <a:solidFill>
                          <a:srgbClr val="000000"/>
                        </a:solidFill>
                        <a:effectLst/>
                        <a:latin typeface="Calibri"/>
                      </a:endParaRPr>
                    </a:p>
                  </a:txBody>
                  <a:tcPr marL="9525" marR="9525" marT="9524" marB="0"/>
                </a:tc>
                <a:tc>
                  <a:txBody>
                    <a:bodyPr/>
                    <a:lstStyle/>
                    <a:p>
                      <a:pPr algn="l" fontAlgn="t"/>
                      <a:r>
                        <a:rPr lang="en-US" sz="1200" b="0" i="0" u="none" strike="noStrike" dirty="0">
                          <a:solidFill>
                            <a:srgbClr val="000000"/>
                          </a:solidFill>
                          <a:effectLst/>
                          <a:latin typeface="Calibri"/>
                        </a:rPr>
                        <a:t>1. Enterprises on look-out for changing the visual interfaces in a more intuitive manner.</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2. Integrating and coupling the UI elements with business entities to draw our more meaningful representation of data and information.</a:t>
                      </a:r>
                    </a:p>
                  </a:txBody>
                  <a:tcPr marL="9525" marR="9525" marT="9524" marB="0"/>
                </a:tc>
                <a:tc>
                  <a:txBody>
                    <a:bodyPr/>
                    <a:lstStyle/>
                    <a:p>
                      <a:pPr marL="228600" indent="-228600" algn="l" fontAlgn="t">
                        <a:buAutoNum type="arabicPeriod"/>
                      </a:pPr>
                      <a:r>
                        <a:rPr lang="en-US" sz="1200" b="0" i="0" u="none" strike="noStrike" dirty="0" smtClean="0">
                          <a:solidFill>
                            <a:srgbClr val="000000"/>
                          </a:solidFill>
                          <a:effectLst/>
                          <a:latin typeface="Calibri"/>
                        </a:rPr>
                        <a:t>RIA </a:t>
                      </a:r>
                      <a:r>
                        <a:rPr lang="en-US" sz="1200" b="0" i="0" u="none" strike="noStrike" dirty="0">
                          <a:solidFill>
                            <a:srgbClr val="000000"/>
                          </a:solidFill>
                          <a:effectLst/>
                          <a:latin typeface="Calibri"/>
                        </a:rPr>
                        <a:t>Based solutions for better data </a:t>
                      </a:r>
                      <a:r>
                        <a:rPr lang="en-US" sz="1200" b="0" i="0" u="none" strike="noStrike" dirty="0" smtClean="0">
                          <a:solidFill>
                            <a:srgbClr val="000000"/>
                          </a:solidFill>
                          <a:effectLst/>
                          <a:latin typeface="Calibri"/>
                        </a:rPr>
                        <a:t>visualization</a:t>
                      </a:r>
                    </a:p>
                    <a:p>
                      <a:pPr marL="228600" indent="-228600" algn="l" fontAlgn="t">
                        <a:buAutoNum type="arabicPeriod"/>
                      </a:pPr>
                      <a:r>
                        <a:rPr lang="en-US" sz="1200" b="0" i="0" u="none" strike="noStrike" dirty="0" smtClean="0">
                          <a:solidFill>
                            <a:srgbClr val="000000"/>
                          </a:solidFill>
                          <a:effectLst/>
                          <a:latin typeface="Calibri"/>
                        </a:rPr>
                        <a:t>Dashboards </a:t>
                      </a:r>
                      <a:r>
                        <a:rPr lang="en-US" sz="1200" b="0" i="0" u="none" strike="noStrike" dirty="0">
                          <a:solidFill>
                            <a:srgbClr val="000000"/>
                          </a:solidFill>
                          <a:effectLst/>
                          <a:latin typeface="Calibri"/>
                        </a:rPr>
                        <a:t>solutions to drive critical business </a:t>
                      </a:r>
                      <a:r>
                        <a:rPr lang="en-US" sz="1200" b="0" i="0" u="none" strike="noStrike" dirty="0" smtClean="0">
                          <a:solidFill>
                            <a:srgbClr val="000000"/>
                          </a:solidFill>
                          <a:effectLst/>
                          <a:latin typeface="Calibri"/>
                        </a:rPr>
                        <a:t>decisions</a:t>
                      </a:r>
                    </a:p>
                    <a:p>
                      <a:pPr marL="228600" indent="-228600" algn="l" fontAlgn="t">
                        <a:buAutoNum type="arabicPeriod"/>
                      </a:pPr>
                      <a:r>
                        <a:rPr lang="en-US" sz="1200" b="0" i="0" u="none" strike="noStrike" dirty="0" smtClean="0">
                          <a:solidFill>
                            <a:srgbClr val="000000"/>
                          </a:solidFill>
                          <a:effectLst/>
                          <a:latin typeface="Calibri"/>
                        </a:rPr>
                        <a:t>Multi-touch </a:t>
                      </a:r>
                      <a:r>
                        <a:rPr lang="en-US" sz="1200" b="0" i="0" u="none" strike="noStrike" dirty="0">
                          <a:solidFill>
                            <a:srgbClr val="000000"/>
                          </a:solidFill>
                          <a:effectLst/>
                          <a:latin typeface="Calibri"/>
                        </a:rPr>
                        <a:t>interface based solutions to drive adoption through </a:t>
                      </a:r>
                      <a:r>
                        <a:rPr lang="en-US" sz="1200" b="0" i="0" u="none" strike="noStrike" dirty="0" smtClean="0">
                          <a:solidFill>
                            <a:srgbClr val="000000"/>
                          </a:solidFill>
                          <a:effectLst/>
                          <a:latin typeface="Calibri"/>
                        </a:rPr>
                        <a:t>usability.</a:t>
                      </a:r>
                      <a:endParaRPr lang="en-US" sz="1200" b="0" i="0" u="none" strike="noStrike" dirty="0">
                        <a:solidFill>
                          <a:srgbClr val="000000"/>
                        </a:solidFill>
                        <a:effectLst/>
                        <a:latin typeface="Calibri"/>
                      </a:endParaRPr>
                    </a:p>
                    <a:p>
                      <a:pPr marL="0" indent="0" algn="l" fontAlgn="t">
                        <a:buNone/>
                      </a:pPr>
                      <a:r>
                        <a:rPr lang="en-US" sz="1200" b="1" i="0" u="none" strike="noStrike" dirty="0" smtClean="0">
                          <a:solidFill>
                            <a:srgbClr val="000000"/>
                          </a:solidFill>
                          <a:effectLst/>
                          <a:latin typeface="Calibri"/>
                        </a:rPr>
                        <a:t>Technology </a:t>
                      </a:r>
                      <a:r>
                        <a:rPr lang="en-US" sz="1200" b="1" i="0" u="none" strike="noStrike" dirty="0">
                          <a:solidFill>
                            <a:srgbClr val="000000"/>
                          </a:solidFill>
                          <a:effectLst/>
                          <a:latin typeface="Calibri"/>
                        </a:rPr>
                        <a:t>Focus :</a:t>
                      </a:r>
                      <a:r>
                        <a:rPr lang="en-US" sz="1200" b="0" i="0" u="none" strike="noStrike" dirty="0">
                          <a:solidFill>
                            <a:srgbClr val="000000"/>
                          </a:solidFill>
                          <a:effectLst/>
                          <a:latin typeface="Calibri"/>
                        </a:rPr>
                        <a:t> HTML 5, </a:t>
                      </a:r>
                      <a:r>
                        <a:rPr lang="en-US" sz="1200" b="0" i="0" u="none" strike="noStrike" dirty="0" err="1">
                          <a:solidFill>
                            <a:srgbClr val="000000"/>
                          </a:solidFill>
                          <a:effectLst/>
                          <a:latin typeface="Calibri"/>
                        </a:rPr>
                        <a:t>JQuery</a:t>
                      </a:r>
                      <a:r>
                        <a:rPr lang="en-US" sz="1200" b="0" i="0" u="none" strike="noStrike" dirty="0">
                          <a:solidFill>
                            <a:srgbClr val="000000"/>
                          </a:solidFill>
                          <a:effectLst/>
                          <a:latin typeface="Calibri"/>
                        </a:rPr>
                        <a:t>, Adobe Flex, Adobe Flash, Silverlight, </a:t>
                      </a:r>
                      <a:r>
                        <a:rPr lang="en-US" sz="1200" b="0" i="0" u="none" strike="noStrike" dirty="0" err="1">
                          <a:solidFill>
                            <a:srgbClr val="000000"/>
                          </a:solidFill>
                          <a:effectLst/>
                          <a:latin typeface="Calibri"/>
                        </a:rPr>
                        <a:t>DoJo</a:t>
                      </a: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ExtJs</a:t>
                      </a:r>
                      <a:r>
                        <a:rPr lang="en-US" sz="1200" b="0" i="0" u="none" strike="noStrike" dirty="0">
                          <a:solidFill>
                            <a:srgbClr val="000000"/>
                          </a:solidFill>
                          <a:effectLst/>
                          <a:latin typeface="Calibri"/>
                        </a:rPr>
                        <a:t>.</a:t>
                      </a:r>
                    </a:p>
                  </a:txBody>
                  <a:tcPr marL="9525" marR="9525" marT="9524" marB="0"/>
                </a:tc>
              </a:tr>
              <a:tr h="1072521">
                <a:tc>
                  <a:txBody>
                    <a:bodyPr/>
                    <a:lstStyle/>
                    <a:p>
                      <a:pPr algn="l" fontAlgn="ctr"/>
                      <a:r>
                        <a:rPr lang="en-US" sz="1200" b="0" i="0" u="none" strike="noStrike">
                          <a:solidFill>
                            <a:srgbClr val="000000"/>
                          </a:solidFill>
                          <a:effectLst/>
                          <a:latin typeface="Calibri"/>
                        </a:rPr>
                        <a:t>Shared Test Services</a:t>
                      </a:r>
                    </a:p>
                  </a:txBody>
                  <a:tcPr marL="9525" marR="9525" marT="9525" marB="0"/>
                </a:tc>
                <a:tc>
                  <a:txBody>
                    <a:bodyPr/>
                    <a:lstStyle/>
                    <a:p>
                      <a:pPr marL="228600" indent="-228600" algn="l" fontAlgn="ctr">
                        <a:buAutoNum type="arabicPeriod"/>
                      </a:pPr>
                      <a:r>
                        <a:rPr lang="en-US" sz="1200" b="0" i="0" u="none" strike="noStrike" dirty="0" smtClean="0">
                          <a:solidFill>
                            <a:srgbClr val="000000"/>
                          </a:solidFill>
                          <a:effectLst/>
                          <a:latin typeface="Calibri"/>
                        </a:rPr>
                        <a:t>Enterprises </a:t>
                      </a:r>
                      <a:r>
                        <a:rPr lang="en-US" sz="1200" b="0" i="0" u="none" strike="noStrike" dirty="0">
                          <a:solidFill>
                            <a:srgbClr val="000000"/>
                          </a:solidFill>
                          <a:effectLst/>
                          <a:latin typeface="Calibri"/>
                        </a:rPr>
                        <a:t>looking for flexibility towards quality assurance </a:t>
                      </a:r>
                      <a:r>
                        <a:rPr lang="en-US" sz="1200" b="0" i="0" u="none" strike="noStrike" dirty="0" smtClean="0">
                          <a:solidFill>
                            <a:srgbClr val="000000"/>
                          </a:solidFill>
                          <a:effectLst/>
                          <a:latin typeface="Calibri"/>
                        </a:rPr>
                        <a:t>services</a:t>
                      </a:r>
                    </a:p>
                    <a:p>
                      <a:pPr marL="228600" indent="-228600" algn="l" fontAlgn="ctr">
                        <a:buAutoNum type="arabicPeriod"/>
                      </a:pPr>
                      <a:r>
                        <a:rPr lang="en-US" sz="1200" b="0" i="0" u="none" strike="noStrike" dirty="0" smtClean="0">
                          <a:solidFill>
                            <a:srgbClr val="000000"/>
                          </a:solidFill>
                          <a:effectLst/>
                          <a:latin typeface="Calibri"/>
                        </a:rPr>
                        <a:t>Drive </a:t>
                      </a:r>
                      <a:r>
                        <a:rPr lang="en-US" sz="1200" b="0" i="0" u="none" strike="noStrike" dirty="0">
                          <a:solidFill>
                            <a:srgbClr val="000000"/>
                          </a:solidFill>
                          <a:effectLst/>
                          <a:latin typeface="Calibri"/>
                        </a:rPr>
                        <a:t>and engage crowdsourcing model.</a:t>
                      </a:r>
                    </a:p>
                  </a:txBody>
                  <a:tcPr marL="9525" marR="9525" marT="9525" marB="0"/>
                </a:tc>
                <a:tc>
                  <a:txBody>
                    <a:bodyPr/>
                    <a:lstStyle/>
                    <a:p>
                      <a:pPr marL="228600" indent="-228600" algn="l" fontAlgn="ctr">
                        <a:buAutoNum type="arabicPeriod"/>
                      </a:pPr>
                      <a:r>
                        <a:rPr lang="en-US" sz="1200" b="0" i="0" u="none" strike="noStrike" dirty="0" smtClean="0">
                          <a:solidFill>
                            <a:srgbClr val="000000"/>
                          </a:solidFill>
                          <a:effectLst/>
                          <a:latin typeface="Calibri"/>
                        </a:rPr>
                        <a:t>Enterprise </a:t>
                      </a:r>
                      <a:r>
                        <a:rPr lang="en-US" sz="1200" b="0" i="0" u="none" strike="noStrike" dirty="0">
                          <a:solidFill>
                            <a:srgbClr val="000000"/>
                          </a:solidFill>
                          <a:effectLst/>
                          <a:latin typeface="Calibri"/>
                        </a:rPr>
                        <a:t>in a need of End to End test </a:t>
                      </a:r>
                      <a:r>
                        <a:rPr lang="en-US" sz="1200" b="0" i="0" u="none" strike="noStrike" dirty="0" smtClean="0">
                          <a:solidFill>
                            <a:srgbClr val="000000"/>
                          </a:solidFill>
                          <a:effectLst/>
                          <a:latin typeface="Calibri"/>
                        </a:rPr>
                        <a:t>services</a:t>
                      </a:r>
                    </a:p>
                    <a:p>
                      <a:pPr marL="228600" indent="-228600" algn="l" fontAlgn="ctr">
                        <a:buAutoNum type="arabicPeriod"/>
                      </a:pPr>
                      <a:r>
                        <a:rPr lang="en-US" sz="1200" b="0" i="0" u="none" strike="noStrike" dirty="0" smtClean="0">
                          <a:solidFill>
                            <a:srgbClr val="000000"/>
                          </a:solidFill>
                          <a:effectLst/>
                          <a:latin typeface="Calibri"/>
                        </a:rPr>
                        <a:t>Enterprise </a:t>
                      </a:r>
                      <a:r>
                        <a:rPr lang="en-US" sz="1200" b="0" i="0" u="none" strike="noStrike" dirty="0">
                          <a:solidFill>
                            <a:srgbClr val="000000"/>
                          </a:solidFill>
                          <a:effectLst/>
                          <a:latin typeface="Calibri"/>
                        </a:rPr>
                        <a:t>look out for a near 100% test automation for increased reusability.</a:t>
                      </a:r>
                    </a:p>
                  </a:txBody>
                  <a:tcPr marL="9525" marR="9525" marT="9525" marB="0"/>
                </a:tc>
                <a:tc>
                  <a:txBody>
                    <a:bodyPr/>
                    <a:lstStyle/>
                    <a:p>
                      <a:pPr marL="228600" indent="-228600" algn="l" fontAlgn="ctr">
                        <a:buAutoNum type="arabicPeriod"/>
                      </a:pPr>
                      <a:r>
                        <a:rPr lang="en-US" sz="1200" b="0" i="0" u="none" strike="noStrike" dirty="0" smtClean="0">
                          <a:solidFill>
                            <a:srgbClr val="000000"/>
                          </a:solidFill>
                          <a:effectLst/>
                          <a:latin typeface="Calibri"/>
                        </a:rPr>
                        <a:t>SaaS</a:t>
                      </a:r>
                      <a:r>
                        <a:rPr lang="en-US" sz="1200" b="0" i="0" u="none" strike="noStrike" baseline="0" dirty="0" smtClean="0">
                          <a:solidFill>
                            <a:srgbClr val="000000"/>
                          </a:solidFill>
                          <a:effectLst/>
                          <a:latin typeface="Calibri"/>
                        </a:rPr>
                        <a:t> Testing</a:t>
                      </a:r>
                    </a:p>
                    <a:p>
                      <a:pPr marL="228600" indent="-228600" algn="l" fontAlgn="ctr">
                        <a:buAutoNum type="arabicPeriod"/>
                      </a:pPr>
                      <a:r>
                        <a:rPr lang="en-US" sz="1200" b="0" i="0" u="none" strike="noStrike" baseline="0" dirty="0" err="1" smtClean="0">
                          <a:solidFill>
                            <a:srgbClr val="000000"/>
                          </a:solidFill>
                          <a:effectLst/>
                          <a:latin typeface="Calibri"/>
                        </a:rPr>
                        <a:t>Crowdsource</a:t>
                      </a:r>
                      <a:r>
                        <a:rPr lang="en-US" sz="1200" b="0" i="0" u="none" strike="noStrike" baseline="0" dirty="0" smtClean="0">
                          <a:solidFill>
                            <a:srgbClr val="000000"/>
                          </a:solidFill>
                          <a:effectLst/>
                          <a:latin typeface="Calibri"/>
                        </a:rPr>
                        <a:t> Testing Ex: AWS Mechanical Turk</a:t>
                      </a:r>
                      <a:endParaRPr lang="en-US" sz="1200" b="0" i="0" u="none" strike="noStrike" dirty="0" smtClean="0">
                        <a:solidFill>
                          <a:srgbClr val="000000"/>
                        </a:solidFill>
                        <a:effectLst/>
                        <a:latin typeface="Calibri"/>
                      </a:endParaRPr>
                    </a:p>
                    <a:p>
                      <a:pPr marL="228600" indent="-228600" algn="l" fontAlgn="ctr">
                        <a:buAutoNum type="arabicPeriod"/>
                      </a:pPr>
                      <a:r>
                        <a:rPr lang="en-US" sz="1200" b="0" i="0" u="none" strike="noStrike" dirty="0" smtClean="0">
                          <a:solidFill>
                            <a:srgbClr val="000000"/>
                          </a:solidFill>
                          <a:effectLst/>
                          <a:latin typeface="Calibri"/>
                        </a:rPr>
                        <a:t>Test </a:t>
                      </a:r>
                      <a:r>
                        <a:rPr lang="en-US" sz="1200" b="0" i="0" u="none" strike="noStrike" dirty="0">
                          <a:solidFill>
                            <a:srgbClr val="000000"/>
                          </a:solidFill>
                          <a:effectLst/>
                          <a:latin typeface="Calibri"/>
                        </a:rPr>
                        <a:t>Factory: Shared Test </a:t>
                      </a:r>
                      <a:r>
                        <a:rPr lang="en-US" sz="1200" b="0" i="0" u="none" strike="noStrike" dirty="0" smtClean="0">
                          <a:solidFill>
                            <a:srgbClr val="000000"/>
                          </a:solidFill>
                          <a:effectLst/>
                          <a:latin typeface="Calibri"/>
                        </a:rPr>
                        <a:t>Services</a:t>
                      </a:r>
                    </a:p>
                    <a:p>
                      <a:pPr marL="228600" indent="-228600" algn="l" fontAlgn="ctr">
                        <a:buAutoNum type="arabicPeriod"/>
                      </a:pPr>
                      <a:r>
                        <a:rPr lang="en-US" sz="1200" b="0" i="0" u="none" strike="noStrike" dirty="0" smtClean="0">
                          <a:solidFill>
                            <a:srgbClr val="000000"/>
                          </a:solidFill>
                          <a:effectLst/>
                          <a:latin typeface="Calibri"/>
                        </a:rPr>
                        <a:t>Test </a:t>
                      </a:r>
                      <a:r>
                        <a:rPr lang="en-US" sz="1200" b="0" i="0" u="none" strike="noStrike" dirty="0">
                          <a:solidFill>
                            <a:srgbClr val="000000"/>
                          </a:solidFill>
                          <a:effectLst/>
                          <a:latin typeface="Calibri"/>
                        </a:rPr>
                        <a:t>Automation Solutions: Functional and </a:t>
                      </a:r>
                      <a:r>
                        <a:rPr lang="en-US" sz="1200" b="0" i="0" u="none" strike="noStrike" dirty="0" smtClean="0">
                          <a:solidFill>
                            <a:srgbClr val="000000"/>
                          </a:solidFill>
                          <a:effectLst/>
                          <a:latin typeface="Calibri"/>
                        </a:rPr>
                        <a:t>non-functional</a:t>
                      </a:r>
                    </a:p>
                    <a:p>
                      <a:pPr marL="228600" indent="-228600" algn="l" fontAlgn="ctr">
                        <a:buAutoNum type="arabicPeriod"/>
                      </a:pPr>
                      <a:endParaRPr lang="en-US" sz="1200" b="0" i="0" u="none" strike="noStrike" dirty="0">
                        <a:solidFill>
                          <a:srgbClr val="000000"/>
                        </a:solidFill>
                        <a:effectLst/>
                        <a:latin typeface="Calibri"/>
                      </a:endParaRPr>
                    </a:p>
                  </a:txBody>
                  <a:tcPr marL="9525" marR="9525" marT="9525"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HiTech TEG : Business Plan</a:t>
            </a:r>
            <a:endParaRPr lang="en-US" dirty="0"/>
          </a:p>
        </p:txBody>
      </p:sp>
    </p:spTree>
    <p:extLst>
      <p:ext uri="{BB962C8B-B14F-4D97-AF65-F5344CB8AC3E}">
        <p14:creationId xmlns:p14="http://schemas.microsoft.com/office/powerpoint/2010/main" val="18714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28600" y="2971800"/>
            <a:ext cx="11253216" cy="914400"/>
          </a:xfrm>
        </p:spPr>
        <p:txBody>
          <a:bodyPr/>
          <a:lstStyle/>
          <a:p>
            <a:pPr marL="0" indent="0" algn="ctr">
              <a:buNone/>
            </a:pPr>
            <a:r>
              <a:rPr lang="en-US" b="1" i="1" dirty="0" smtClean="0"/>
              <a:t>Change brings New wave of thinking and fresh culture to build and realize things in Agile mode</a:t>
            </a:r>
            <a:endParaRPr lang="en-US" b="1" i="1" dirty="0"/>
          </a:p>
        </p:txBody>
      </p:sp>
    </p:spTree>
    <p:extLst>
      <p:ext uri="{BB962C8B-B14F-4D97-AF65-F5344CB8AC3E}">
        <p14:creationId xmlns:p14="http://schemas.microsoft.com/office/powerpoint/2010/main" val="107056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smtClean="0"/>
              <a:t>HiTech TEG : Focus Areas : 2014-15</a:t>
            </a:r>
            <a:endParaRPr lang="en-US" dirty="0"/>
          </a:p>
        </p:txBody>
      </p:sp>
      <p:sp>
        <p:nvSpPr>
          <p:cNvPr id="13" name="Rectangle 12"/>
          <p:cNvSpPr/>
          <p:nvPr/>
        </p:nvSpPr>
        <p:spPr>
          <a:xfrm>
            <a:off x="620163" y="1702533"/>
            <a:ext cx="1341120" cy="1246909"/>
          </a:xfrm>
          <a:prstGeom prst="rect">
            <a:avLst/>
          </a:prstGeom>
          <a:solidFill>
            <a:srgbClr val="DD634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defRPr/>
            </a:pPr>
            <a:r>
              <a:rPr lang="en-US" sz="1400" dirty="0">
                <a:solidFill>
                  <a:schemeClr val="bg1"/>
                </a:solidFill>
                <a:latin typeface="Calibri"/>
              </a:rPr>
              <a:t>MS - BI /SQL Server 2012</a:t>
            </a:r>
          </a:p>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Office 365 &amp; Online</a:t>
            </a:r>
            <a:endParaRPr lang="en-US" altLang="ja-JP" sz="14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rot="16200000">
            <a:off x="-115741" y="5123289"/>
            <a:ext cx="865493" cy="307776"/>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Focus</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rot="16200000">
            <a:off x="-391334" y="3596638"/>
            <a:ext cx="1371195" cy="338554"/>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Strengthen</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rot="16200000">
            <a:off x="-424260" y="2152253"/>
            <a:ext cx="1548355" cy="307776"/>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New Focus</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23" name="Rectangle 22"/>
          <p:cNvSpPr/>
          <p:nvPr/>
        </p:nvSpPr>
        <p:spPr>
          <a:xfrm>
            <a:off x="2062128" y="1696268"/>
            <a:ext cx="1341120" cy="1246909"/>
          </a:xfrm>
          <a:prstGeom prst="rect">
            <a:avLst/>
          </a:prstGeom>
          <a:solidFill>
            <a:srgbClr val="98B4E6"/>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JBOSS</a:t>
            </a:r>
          </a:p>
          <a:p>
            <a:pPr marL="171450" indent="-171450" fontAlgn="base">
              <a:spcBef>
                <a:spcPct val="0"/>
              </a:spcBef>
              <a:spcAft>
                <a:spcPct val="0"/>
              </a:spcAft>
              <a:buFont typeface="Arial" panose="020B0604020202020204" pitchFamily="34" charset="0"/>
              <a:buChar char="•"/>
              <a:defRPr/>
            </a:pPr>
            <a:r>
              <a:rPr lang="en-US" altLang="ja-JP" sz="1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MuleESB</a:t>
            </a:r>
            <a:endPar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171450" fontAlgn="base">
              <a:spcBef>
                <a:spcPct val="0"/>
              </a:spcBef>
              <a:spcAft>
                <a:spcPct val="0"/>
              </a:spcAft>
              <a:buFont typeface="Arial" panose="020B0604020202020204" pitchFamily="34" charset="0"/>
              <a:buChar char="•"/>
              <a:defRPr/>
            </a:pPr>
            <a:r>
              <a:rPr lang="en-US" altLang="ja-JP" sz="1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Pentaho</a:t>
            </a:r>
            <a:endPar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171450" fontAlgn="base">
              <a:spcBef>
                <a:spcPct val="0"/>
              </a:spcBef>
              <a:spcAft>
                <a:spcPct val="0"/>
              </a:spcAft>
              <a:buFont typeface="Arial" panose="020B0604020202020204" pitchFamily="34" charset="0"/>
              <a:buChar char="•"/>
              <a:defRPr/>
            </a:pPr>
            <a:r>
              <a:rPr lang="en-US" altLang="ja-JP" sz="1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JasperSoft</a:t>
            </a:r>
            <a:endPar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p:nvPr/>
        </p:nvSpPr>
        <p:spPr>
          <a:xfrm>
            <a:off x="4964835" y="1732239"/>
            <a:ext cx="1341120" cy="1246909"/>
          </a:xfrm>
          <a:prstGeom prst="rect">
            <a:avLst/>
          </a:prstGeom>
          <a:solidFill>
            <a:srgbClr val="E6C8B3"/>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Cloud Testing</a:t>
            </a:r>
          </a:p>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Product Testing</a:t>
            </a:r>
            <a:endParaRPr lang="en-US" altLang="ja-JP"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4"/>
          <p:cNvSpPr/>
          <p:nvPr/>
        </p:nvSpPr>
        <p:spPr>
          <a:xfrm>
            <a:off x="6388379" y="1732239"/>
            <a:ext cx="1436264" cy="1246909"/>
          </a:xfrm>
          <a:prstGeom prst="rect">
            <a:avLst/>
          </a:prstGeom>
          <a:solidFill>
            <a:schemeClr val="accent6">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Information management</a:t>
            </a:r>
          </a:p>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Data Virtualization</a:t>
            </a:r>
            <a:endParaRPr lang="en-US" altLang="ja-JP"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25"/>
          <p:cNvSpPr/>
          <p:nvPr/>
        </p:nvSpPr>
        <p:spPr>
          <a:xfrm>
            <a:off x="7926629" y="1724485"/>
            <a:ext cx="1369771" cy="1246909"/>
          </a:xfrm>
          <a:prstGeom prst="rect">
            <a:avLst/>
          </a:prstGeom>
          <a:solidFill>
            <a:srgbClr val="DD634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HP Converged Systems</a:t>
            </a:r>
          </a:p>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Internet of Things</a:t>
            </a: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a:xfrm>
            <a:off x="599843" y="3142957"/>
            <a:ext cx="1341120" cy="1188720"/>
          </a:xfrm>
          <a:prstGeom prst="rect">
            <a:avLst/>
          </a:prstGeom>
          <a:solidFill>
            <a:srgbClr val="CDCA2F"/>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defRPr/>
            </a:pPr>
            <a:r>
              <a:rPr lang="en-US" sz="1400" dirty="0" err="1">
                <a:solidFill>
                  <a:srgbClr val="000000"/>
                </a:solidFill>
                <a:latin typeface="Calibri"/>
              </a:rPr>
              <a:t>Sharepoint</a:t>
            </a:r>
            <a:r>
              <a:rPr lang="en-US" sz="1400" dirty="0">
                <a:solidFill>
                  <a:srgbClr val="000000"/>
                </a:solidFill>
                <a:latin typeface="Calibri"/>
              </a:rPr>
              <a:t> 2010 &amp; </a:t>
            </a:r>
            <a:r>
              <a:rPr lang="en-US" sz="1400" dirty="0" smtClean="0">
                <a:solidFill>
                  <a:srgbClr val="000000"/>
                </a:solidFill>
                <a:latin typeface="Calibri"/>
              </a:rPr>
              <a:t>2013</a:t>
            </a:r>
          </a:p>
          <a:p>
            <a:pPr marL="171450" indent="-171450">
              <a:buFont typeface="Arial" panose="020B0604020202020204" pitchFamily="34" charset="0"/>
              <a:buChar char="•"/>
              <a:defRPr/>
            </a:pPr>
            <a:r>
              <a:rPr lang="en-US" sz="1400" dirty="0" smtClean="0">
                <a:solidFill>
                  <a:srgbClr val="000000"/>
                </a:solidFill>
                <a:latin typeface="Calibri"/>
              </a:rPr>
              <a:t>HTML 5</a:t>
            </a:r>
          </a:p>
          <a:p>
            <a:pPr marL="171450" indent="-171450">
              <a:buFont typeface="Arial" panose="020B0604020202020204" pitchFamily="34" charset="0"/>
              <a:buChar char="•"/>
              <a:defRPr/>
            </a:pPr>
            <a:r>
              <a:rPr lang="en-US" sz="1400" dirty="0" smtClean="0">
                <a:solidFill>
                  <a:srgbClr val="000000"/>
                </a:solidFill>
                <a:latin typeface="Calibri"/>
              </a:rPr>
              <a:t>Windows 8</a:t>
            </a:r>
            <a:endParaRPr lang="en-US" sz="1400" dirty="0">
              <a:solidFill>
                <a:srgbClr val="000000"/>
              </a:solidFill>
              <a:latin typeface="Calibri"/>
            </a:endParaRPr>
          </a:p>
          <a:p>
            <a:pPr marL="171450" indent="-171450" fontAlgn="base">
              <a:spcBef>
                <a:spcPct val="0"/>
              </a:spcBef>
              <a:spcAft>
                <a:spcPct val="0"/>
              </a:spcAft>
              <a:buFont typeface="Arial" panose="020B0604020202020204" pitchFamily="34" charset="0"/>
              <a:buChar char="•"/>
              <a:defRPr/>
            </a:pP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a:xfrm>
            <a:off x="2041808" y="3135801"/>
            <a:ext cx="1341120" cy="1188720"/>
          </a:xfrm>
          <a:prstGeom prst="rect">
            <a:avLst/>
          </a:prstGeom>
          <a:solidFill>
            <a:schemeClr val="accent3">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Open Source RIA</a:t>
            </a:r>
          </a:p>
          <a:p>
            <a:pPr marL="171450" indent="-171450" fontAlgn="base">
              <a:spcBef>
                <a:spcPct val="0"/>
              </a:spcBef>
              <a:spcAft>
                <a:spcPct val="0"/>
              </a:spcAft>
              <a:buFont typeface="Arial" panose="020B0604020202020204" pitchFamily="34" charset="0"/>
              <a:buChar char="•"/>
              <a:defRPr/>
            </a:pPr>
            <a:r>
              <a:rPr lang="en-US" altLang="ja-JP" sz="1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Liferay</a:t>
            </a:r>
            <a:endPar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MySQL</a:t>
            </a:r>
          </a:p>
          <a:p>
            <a:pPr marL="171450" indent="-171450" fontAlgn="base">
              <a:spcBef>
                <a:spcPct val="0"/>
              </a:spcBef>
              <a:spcAft>
                <a:spcPct val="0"/>
              </a:spcAft>
              <a:buFont typeface="Arial" panose="020B0604020202020204" pitchFamily="34" charset="0"/>
              <a:buChar char="•"/>
              <a:defRPr/>
            </a:pP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a:xfrm>
            <a:off x="4943624" y="3122669"/>
            <a:ext cx="1341120" cy="1188720"/>
          </a:xfrm>
          <a:prstGeom prst="rect">
            <a:avLst/>
          </a:prstGeom>
          <a:solidFill>
            <a:srgbClr val="83389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err="1" smtClean="0">
                <a:solidFill>
                  <a:prstClr val="white"/>
                </a:solidFill>
                <a:latin typeface="Segoe UI" panose="020B0502040204020203" pitchFamily="34" charset="0"/>
                <a:ea typeface="Segoe UI" panose="020B0502040204020203" pitchFamily="34" charset="0"/>
                <a:cs typeface="Segoe UI" panose="020B0502040204020203" pitchFamily="34" charset="0"/>
              </a:rPr>
              <a:t>Globaliz’tion</a:t>
            </a:r>
            <a:endPar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Non-Functional Testing</a:t>
            </a:r>
            <a:endParaRPr lang="en-US" altLang="ja-JP" sz="14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a:xfrm>
            <a:off x="6368058" y="3135801"/>
            <a:ext cx="1456584" cy="1188720"/>
          </a:xfrm>
          <a:prstGeom prst="rect">
            <a:avLst/>
          </a:prstGeom>
          <a:solidFill>
            <a:schemeClr val="accent2">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defRPr/>
            </a:pPr>
            <a:r>
              <a:rPr lang="en-US" sz="1400" dirty="0" smtClean="0">
                <a:solidFill>
                  <a:srgbClr val="000000"/>
                </a:solidFill>
                <a:latin typeface="Calibri"/>
              </a:rPr>
              <a:t>Big Data</a:t>
            </a:r>
          </a:p>
          <a:p>
            <a:pPr marL="171450" indent="-171450">
              <a:buFont typeface="Arial" panose="020B0604020202020204" pitchFamily="34" charset="0"/>
              <a:buChar char="•"/>
              <a:defRPr/>
            </a:pPr>
            <a:r>
              <a:rPr lang="en-US" sz="1400" dirty="0" smtClean="0">
                <a:solidFill>
                  <a:srgbClr val="000000"/>
                </a:solidFill>
                <a:latin typeface="Calibri"/>
              </a:rPr>
              <a:t>HPC</a:t>
            </a:r>
          </a:p>
          <a:p>
            <a:pPr marL="171450" indent="-171450">
              <a:buFont typeface="Arial" panose="020B0604020202020204" pitchFamily="34" charset="0"/>
              <a:buChar char="•"/>
              <a:defRPr/>
            </a:pPr>
            <a:r>
              <a:rPr lang="en-US" sz="1400" dirty="0" smtClean="0">
                <a:solidFill>
                  <a:srgbClr val="000000"/>
                </a:solidFill>
                <a:latin typeface="Calibri"/>
              </a:rPr>
              <a:t>Cloud EAI</a:t>
            </a:r>
          </a:p>
          <a:p>
            <a:pPr marL="171450" indent="-171450">
              <a:buFont typeface="Arial" panose="020B0604020202020204" pitchFamily="34" charset="0"/>
              <a:buChar char="•"/>
              <a:defRPr/>
            </a:pPr>
            <a:r>
              <a:rPr lang="en-US" sz="1400" dirty="0" smtClean="0">
                <a:solidFill>
                  <a:srgbClr val="000000"/>
                </a:solidFill>
                <a:latin typeface="Calibri"/>
              </a:rPr>
              <a:t>Visual Analytics</a:t>
            </a:r>
            <a:endParaRPr lang="en-US" sz="1400" dirty="0">
              <a:solidFill>
                <a:srgbClr val="000000"/>
              </a:solidFill>
              <a:latin typeface="Calibri"/>
            </a:endParaRPr>
          </a:p>
          <a:p>
            <a:pPr marL="171450" indent="-171450" fontAlgn="base">
              <a:spcBef>
                <a:spcPct val="0"/>
              </a:spcBef>
              <a:spcAft>
                <a:spcPct val="0"/>
              </a:spcAft>
              <a:buFont typeface="Arial" panose="020B0604020202020204" pitchFamily="34" charset="0"/>
              <a:buChar char="•"/>
              <a:defRPr/>
            </a:pP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a:xfrm>
            <a:off x="7947130" y="3135801"/>
            <a:ext cx="1341120" cy="1188720"/>
          </a:xfrm>
          <a:prstGeom prst="rect">
            <a:avLst/>
          </a:prstGeom>
          <a:solidFill>
            <a:srgbClr val="CDCA2F"/>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Open Stack</a:t>
            </a:r>
          </a:p>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Redshift</a:t>
            </a:r>
          </a:p>
          <a:p>
            <a:pPr marL="171450" indent="-171450">
              <a:buFont typeface="Arial" panose="020B0604020202020204" pitchFamily="34" charset="0"/>
              <a:buChar char="•"/>
            </a:pPr>
            <a:endParaRPr lang="en-US" altLang="ja-JP"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37"/>
          <p:cNvSpPr/>
          <p:nvPr/>
        </p:nvSpPr>
        <p:spPr>
          <a:xfrm>
            <a:off x="592792" y="4443236"/>
            <a:ext cx="1341120" cy="1394430"/>
          </a:xfrm>
          <a:prstGeom prst="rect">
            <a:avLst/>
          </a:prstGeom>
          <a:solidFill>
            <a:schemeClr val="accent2">
              <a:lumMod val="60000"/>
              <a:lumOff val="4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defRPr/>
            </a:pPr>
            <a:r>
              <a:rPr lang="nl-NL" sz="1400" dirty="0">
                <a:solidFill>
                  <a:srgbClr val="000000"/>
                </a:solidFill>
                <a:latin typeface="Calibri"/>
              </a:rPr>
              <a:t>NET, Visual </a:t>
            </a:r>
            <a:r>
              <a:rPr lang="nl-NL" sz="1400" dirty="0" smtClean="0">
                <a:solidFill>
                  <a:srgbClr val="000000"/>
                </a:solidFill>
                <a:latin typeface="Calibri"/>
              </a:rPr>
              <a:t>Studio 2012</a:t>
            </a:r>
            <a:r>
              <a:rPr lang="nl-NL" sz="1400" dirty="0">
                <a:solidFill>
                  <a:srgbClr val="000000"/>
                </a:solidFill>
                <a:latin typeface="Calibri"/>
              </a:rPr>
              <a:t>, TFS </a:t>
            </a:r>
            <a:endParaRPr lang="nl-NL" sz="1400" dirty="0" smtClean="0">
              <a:solidFill>
                <a:srgbClr val="000000"/>
              </a:solidFill>
              <a:latin typeface="Calibri"/>
            </a:endParaRPr>
          </a:p>
          <a:p>
            <a:pPr marL="171450" indent="-171450">
              <a:buFont typeface="Arial" panose="020B0604020202020204" pitchFamily="34" charset="0"/>
              <a:buChar char="•"/>
              <a:defRPr/>
            </a:pPr>
            <a:r>
              <a:rPr lang="nl-NL" sz="1400" dirty="0" smtClean="0">
                <a:solidFill>
                  <a:srgbClr val="000000"/>
                </a:solidFill>
                <a:latin typeface="Calibri"/>
              </a:rPr>
              <a:t>PDW</a:t>
            </a:r>
          </a:p>
          <a:p>
            <a:pPr marL="171450" indent="-171450">
              <a:buFont typeface="Arial" panose="020B0604020202020204" pitchFamily="34" charset="0"/>
              <a:buChar char="•"/>
              <a:defRPr/>
            </a:pPr>
            <a:r>
              <a:rPr lang="nl-NL" sz="1400" dirty="0" smtClean="0">
                <a:solidFill>
                  <a:srgbClr val="000000"/>
                </a:solidFill>
                <a:latin typeface="Calibri"/>
              </a:rPr>
              <a:t>Windows 7</a:t>
            </a:r>
            <a:endParaRPr lang="nl-NL" sz="1400" dirty="0">
              <a:solidFill>
                <a:srgbClr val="000000"/>
              </a:solidFill>
              <a:latin typeface="Calibri"/>
            </a:endParaRPr>
          </a:p>
          <a:p>
            <a:pPr marL="171450" indent="-171450" fontAlgn="base">
              <a:spcBef>
                <a:spcPct val="0"/>
              </a:spcBef>
              <a:spcAft>
                <a:spcPct val="0"/>
              </a:spcAft>
              <a:buFont typeface="Arial" panose="020B0604020202020204" pitchFamily="34" charset="0"/>
              <a:buChar char="•"/>
              <a:defRPr/>
            </a:pP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Rectangle 38"/>
          <p:cNvSpPr/>
          <p:nvPr/>
        </p:nvSpPr>
        <p:spPr>
          <a:xfrm>
            <a:off x="2034757" y="4418266"/>
            <a:ext cx="1341120" cy="1412244"/>
          </a:xfrm>
          <a:prstGeom prst="rect">
            <a:avLst/>
          </a:prstGeom>
          <a:solidFill>
            <a:schemeClr val="accent3">
              <a:lumMod val="75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Web 2.0</a:t>
            </a:r>
          </a:p>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Portal Solutions</a:t>
            </a:r>
          </a:p>
          <a:p>
            <a:pPr marL="171450" indent="-171450">
              <a:buFont typeface="Arial" panose="020B0604020202020204" pitchFamily="34" charset="0"/>
              <a:buChar char="•"/>
              <a:defRPr/>
            </a:pPr>
            <a:r>
              <a:rPr lang="en-US" sz="1400" dirty="0">
                <a:solidFill>
                  <a:schemeClr val="bg1"/>
                </a:solidFill>
                <a:latin typeface="Calibri"/>
              </a:rPr>
              <a:t>Java EE &amp; </a:t>
            </a:r>
            <a:r>
              <a:rPr lang="en-US" sz="1400" dirty="0" err="1">
                <a:solidFill>
                  <a:schemeClr val="bg1"/>
                </a:solidFill>
                <a:latin typeface="Calibri"/>
              </a:rPr>
              <a:t>OpenSource</a:t>
            </a:r>
            <a:r>
              <a:rPr lang="en-US" sz="1400" dirty="0">
                <a:solidFill>
                  <a:schemeClr val="bg1"/>
                </a:solidFill>
                <a:latin typeface="Calibri"/>
              </a:rPr>
              <a:t> Tools</a:t>
            </a:r>
          </a:p>
          <a:p>
            <a:pPr marL="171450" indent="-171450" fontAlgn="base">
              <a:spcBef>
                <a:spcPct val="0"/>
              </a:spcBef>
              <a:spcAft>
                <a:spcPct val="0"/>
              </a:spcAft>
              <a:buFont typeface="Arial" panose="020B0604020202020204" pitchFamily="34" charset="0"/>
              <a:buChar char="•"/>
              <a:defRPr/>
            </a:pP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0" name="Rectangle 39"/>
          <p:cNvSpPr/>
          <p:nvPr/>
        </p:nvSpPr>
        <p:spPr>
          <a:xfrm>
            <a:off x="4937464" y="4467202"/>
            <a:ext cx="1341120" cy="1399897"/>
          </a:xfrm>
          <a:prstGeom prst="rect">
            <a:avLst/>
          </a:prstGeom>
          <a:solidFill>
            <a:srgbClr val="ACC3EC"/>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Functional Testing</a:t>
            </a:r>
          </a:p>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Automation Testing</a:t>
            </a:r>
            <a:endParaRPr lang="en-US" altLang="ja-JP"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171450" fontAlgn="base">
              <a:spcBef>
                <a:spcPct val="0"/>
              </a:spcBef>
              <a:spcAft>
                <a:spcPct val="0"/>
              </a:spcAft>
              <a:buFont typeface="Arial" panose="020B0604020202020204" pitchFamily="34" charset="0"/>
              <a:buChar char="•"/>
              <a:defRPr/>
            </a:pP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1" name="Rectangle 40"/>
          <p:cNvSpPr/>
          <p:nvPr/>
        </p:nvSpPr>
        <p:spPr>
          <a:xfrm>
            <a:off x="6361007" y="4421924"/>
            <a:ext cx="1463635" cy="1443019"/>
          </a:xfrm>
          <a:prstGeom prst="rect">
            <a:avLst/>
          </a:prstGeom>
          <a:solidFill>
            <a:srgbClr val="974807"/>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BIPM</a:t>
            </a:r>
          </a:p>
          <a:p>
            <a:pPr marL="171450" indent="-171450" fontAlgn="base">
              <a:spcBef>
                <a:spcPct val="0"/>
              </a:spcBef>
              <a:spcAft>
                <a:spcPct val="0"/>
              </a:spcAft>
              <a:buFont typeface="Arial" panose="020B0604020202020204" pitchFamily="34" charset="0"/>
              <a:buChar char="•"/>
              <a:defRPr/>
            </a:pPr>
            <a:r>
              <a:rPr lang="en-US"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Analytics</a:t>
            </a:r>
          </a:p>
          <a:p>
            <a:pPr marL="171450" indent="-171450" fontAlgn="base">
              <a:spcBef>
                <a:spcPct val="0"/>
              </a:spcBef>
              <a:spcAft>
                <a:spcPct val="0"/>
              </a:spcAft>
              <a:buFont typeface="Arial" panose="020B0604020202020204" pitchFamily="34" charset="0"/>
              <a:buChar char="•"/>
              <a:defRPr/>
            </a:pPr>
            <a:r>
              <a:rPr lang="en-US"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ECM</a:t>
            </a:r>
          </a:p>
          <a:p>
            <a:pPr marL="171450" indent="-171450" fontAlgn="base">
              <a:spcBef>
                <a:spcPct val="0"/>
              </a:spcBef>
              <a:spcAft>
                <a:spcPct val="0"/>
              </a:spcAft>
              <a:buFont typeface="Arial" panose="020B0604020202020204" pitchFamily="34" charset="0"/>
              <a:buChar char="•"/>
              <a:defRPr/>
            </a:pPr>
            <a:r>
              <a:rPr lang="en-US"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WCM</a:t>
            </a:r>
            <a:endParaRPr lang="en-US" sz="1400" dirty="0">
              <a:solidFill>
                <a:schemeClr val="bg1"/>
              </a:solidFill>
              <a:latin typeface="Calibri"/>
            </a:endParaRPr>
          </a:p>
          <a:p>
            <a:pPr marL="171450" indent="-171450" fontAlgn="base">
              <a:spcBef>
                <a:spcPct val="0"/>
              </a:spcBef>
              <a:spcAft>
                <a:spcPct val="0"/>
              </a:spcAft>
              <a:buFont typeface="Arial" panose="020B0604020202020204" pitchFamily="34" charset="0"/>
              <a:buChar char="•"/>
              <a:defRPr/>
            </a:pPr>
            <a:endParaRPr lang="en-US" altLang="ja-JP"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a:p>
            <a:pPr marL="171450" indent="-171450" fontAlgn="base">
              <a:spcBef>
                <a:spcPct val="0"/>
              </a:spcBef>
              <a:spcAft>
                <a:spcPct val="0"/>
              </a:spcAft>
              <a:buFont typeface="Arial" panose="020B0604020202020204" pitchFamily="34" charset="0"/>
              <a:buChar char="•"/>
              <a:defRPr/>
            </a:pP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2" name="Rectangle 41"/>
          <p:cNvSpPr/>
          <p:nvPr/>
        </p:nvSpPr>
        <p:spPr>
          <a:xfrm>
            <a:off x="7927909" y="4421571"/>
            <a:ext cx="1341120" cy="1435970"/>
          </a:xfrm>
          <a:prstGeom prst="rect">
            <a:avLst/>
          </a:prstGeom>
          <a:solidFill>
            <a:schemeClr val="accent2">
              <a:lumMod val="60000"/>
              <a:lumOff val="4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Amazon Web Services</a:t>
            </a:r>
          </a:p>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Windows Azure</a:t>
            </a:r>
            <a:endParaRPr lang="en-US" altLang="ja-JP" sz="1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p:cNvSpPr/>
          <p:nvPr/>
        </p:nvSpPr>
        <p:spPr>
          <a:xfrm>
            <a:off x="9431058" y="1724485"/>
            <a:ext cx="1445817" cy="1246909"/>
          </a:xfrm>
          <a:prstGeom prst="rect">
            <a:avLst/>
          </a:prstGeom>
          <a:solidFill>
            <a:srgbClr val="E6C8B3"/>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Domain Architectures</a:t>
            </a:r>
          </a:p>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EA Frameworks</a:t>
            </a:r>
            <a:endParaRPr lang="en-US" altLang="ja-JP"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a:xfrm>
            <a:off x="9420898" y="3129627"/>
            <a:ext cx="1466136" cy="1188720"/>
          </a:xfrm>
          <a:prstGeom prst="rect">
            <a:avLst/>
          </a:prstGeom>
          <a:solidFill>
            <a:srgbClr val="83389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EA Tools</a:t>
            </a:r>
          </a:p>
          <a:p>
            <a:pPr marL="171450" indent="-171450" fontAlgn="base">
              <a:spcBef>
                <a:spcPct val="0"/>
              </a:spcBef>
              <a:spcAft>
                <a:spcPct val="0"/>
              </a:spcAft>
              <a:buFont typeface="Arial" panose="020B0604020202020204" pitchFamily="34" charset="0"/>
              <a:buChar char="•"/>
              <a:defRPr/>
            </a:pPr>
            <a:r>
              <a:rPr lang="en-US" altLang="ja-JP" sz="14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Reference architectures</a:t>
            </a:r>
            <a:endParaRPr lang="en-US" altLang="ja-JP" sz="14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6" name="Rectangle 35"/>
          <p:cNvSpPr/>
          <p:nvPr/>
        </p:nvSpPr>
        <p:spPr>
          <a:xfrm>
            <a:off x="9403687" y="4459448"/>
            <a:ext cx="1436679" cy="1399897"/>
          </a:xfrm>
          <a:prstGeom prst="rect">
            <a:avLst/>
          </a:prstGeom>
          <a:solidFill>
            <a:srgbClr val="ACC3EC"/>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fontAlgn="base">
              <a:spcBef>
                <a:spcPct val="0"/>
              </a:spcBef>
              <a:spcAft>
                <a:spcPct val="0"/>
              </a:spcAft>
              <a:buFont typeface="Arial" panose="020B0604020202020204" pitchFamily="34" charset="0"/>
              <a:buChar char="•"/>
              <a:defRP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Architecture development methods</a:t>
            </a:r>
          </a:p>
          <a:p>
            <a:pPr marL="171450" indent="-171450" fontAlgn="base">
              <a:spcBef>
                <a:spcPct val="0"/>
              </a:spcBef>
              <a:spcAft>
                <a:spcPct val="0"/>
              </a:spcAft>
              <a:buFont typeface="Arial" panose="020B0604020202020204" pitchFamily="34" charset="0"/>
              <a:buChar char="•"/>
              <a:defRPr/>
            </a:pPr>
            <a:endParaRPr lang="en-US" altLang="ja-JP"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171450" fontAlgn="base">
              <a:spcBef>
                <a:spcPct val="0"/>
              </a:spcBef>
              <a:spcAft>
                <a:spcPct val="0"/>
              </a:spcAft>
              <a:buFont typeface="Arial" panose="020B0604020202020204" pitchFamily="34" charset="0"/>
              <a:buChar char="•"/>
              <a:defRPr/>
            </a:pPr>
            <a:endParaRPr lang="en-US" altLang="ja-JP"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3" name="TextBox 42"/>
          <p:cNvSpPr txBox="1"/>
          <p:nvPr/>
        </p:nvSpPr>
        <p:spPr>
          <a:xfrm>
            <a:off x="589901" y="1252166"/>
            <a:ext cx="1341120" cy="279797"/>
          </a:xfrm>
          <a:prstGeom prst="rect">
            <a:avLst/>
          </a:prstGeom>
          <a:no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Microsoft</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44" name="TextBox 43"/>
          <p:cNvSpPr txBox="1"/>
          <p:nvPr/>
        </p:nvSpPr>
        <p:spPr>
          <a:xfrm>
            <a:off x="1970930" y="936002"/>
            <a:ext cx="1341120" cy="738664"/>
          </a:xfrm>
          <a:prstGeom prst="rect">
            <a:avLst/>
          </a:prstGeom>
          <a:no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JOSE: Java and Open Source</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45" name="TextBox 44"/>
          <p:cNvSpPr txBox="1"/>
          <p:nvPr/>
        </p:nvSpPr>
        <p:spPr>
          <a:xfrm>
            <a:off x="4953175" y="1274905"/>
            <a:ext cx="1420968" cy="279797"/>
          </a:xfrm>
          <a:prstGeom prst="rect">
            <a:avLst/>
          </a:prstGeom>
          <a:no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Assurance</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49" name="TextBox 48"/>
          <p:cNvSpPr txBox="1"/>
          <p:nvPr/>
        </p:nvSpPr>
        <p:spPr>
          <a:xfrm>
            <a:off x="6319845" y="1247032"/>
            <a:ext cx="1341120" cy="523220"/>
          </a:xfrm>
          <a:prstGeom prst="rect">
            <a:avLst/>
          </a:prstGeom>
          <a:no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ABIM and Big Data</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51" name="TextBox 50"/>
          <p:cNvSpPr txBox="1"/>
          <p:nvPr/>
        </p:nvSpPr>
        <p:spPr>
          <a:xfrm>
            <a:off x="3351960" y="914400"/>
            <a:ext cx="1454637" cy="738664"/>
          </a:xfrm>
          <a:prstGeom prst="rect">
            <a:avLst/>
          </a:prstGeom>
          <a:no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JOSE: Social and </a:t>
            </a:r>
            <a:r>
              <a:rPr lang="en-US" sz="1400" b="1" dirty="0" err="1" smtClean="0">
                <a:latin typeface="Segoe UI" panose="020B0502040204020203" pitchFamily="34" charset="0"/>
                <a:ea typeface="Segoe UI" panose="020B0502040204020203" pitchFamily="34" charset="0"/>
                <a:cs typeface="Segoe UI" panose="020B0502040204020203" pitchFamily="34" charset="0"/>
              </a:rPr>
              <a:t>ECommerce</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52" name="TextBox 51"/>
          <p:cNvSpPr txBox="1"/>
          <p:nvPr/>
        </p:nvSpPr>
        <p:spPr>
          <a:xfrm>
            <a:off x="9324792" y="1252166"/>
            <a:ext cx="1420968" cy="523220"/>
          </a:xfrm>
          <a:prstGeom prst="rect">
            <a:avLst/>
          </a:prstGeom>
          <a:no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Enterprise Architecture</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37" name="Rectangle 36"/>
          <p:cNvSpPr/>
          <p:nvPr/>
        </p:nvSpPr>
        <p:spPr>
          <a:xfrm>
            <a:off x="3451733" y="1702359"/>
            <a:ext cx="1369771" cy="1246909"/>
          </a:xfrm>
          <a:prstGeom prst="rect">
            <a:avLst/>
          </a:prstGeom>
          <a:solidFill>
            <a:srgbClr val="DD634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defRPr/>
            </a:pPr>
            <a:r>
              <a:rPr lang="en-US" altLang="ja-JP" sz="14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eCommerce</a:t>
            </a:r>
            <a:endParaRPr lang="en-US" altLang="ja-JP"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marL="171450" indent="-171450">
              <a:buFont typeface="Arial" panose="020B0604020202020204" pitchFamily="34" charset="0"/>
              <a:buChar char="•"/>
              <a:defRPr/>
            </a:pPr>
            <a:r>
              <a:rPr lang="en-US" altLang="ja-JP" sz="1400" dirty="0">
                <a:solidFill>
                  <a:schemeClr val="bg1"/>
                </a:solidFill>
                <a:latin typeface="Segoe UI" panose="020B0502040204020203" pitchFamily="34" charset="0"/>
                <a:ea typeface="Segoe UI" panose="020B0502040204020203" pitchFamily="34" charset="0"/>
                <a:cs typeface="Segoe UI" panose="020B0502040204020203" pitchFamily="34" charset="0"/>
              </a:rPr>
              <a:t>Connecting Marketing Solutions</a:t>
            </a:r>
          </a:p>
        </p:txBody>
      </p:sp>
      <p:sp>
        <p:nvSpPr>
          <p:cNvPr id="46" name="Rectangle 45"/>
          <p:cNvSpPr/>
          <p:nvPr/>
        </p:nvSpPr>
        <p:spPr>
          <a:xfrm>
            <a:off x="3460064" y="3140706"/>
            <a:ext cx="1426464" cy="1188720"/>
          </a:xfrm>
          <a:prstGeom prst="rect">
            <a:avLst/>
          </a:prstGeom>
          <a:solidFill>
            <a:srgbClr val="CDCA2F"/>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Social Analytics</a:t>
            </a:r>
          </a:p>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Social Collaboration</a:t>
            </a:r>
          </a:p>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Yammer</a:t>
            </a:r>
            <a:endParaRPr lang="en-US" altLang="ja-JP" sz="1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7" name="Rectangle 46"/>
          <p:cNvSpPr/>
          <p:nvPr/>
        </p:nvSpPr>
        <p:spPr>
          <a:xfrm>
            <a:off x="3453013" y="4399445"/>
            <a:ext cx="1341120" cy="1435970"/>
          </a:xfrm>
          <a:prstGeom prst="rect">
            <a:avLst/>
          </a:prstGeom>
          <a:solidFill>
            <a:schemeClr val="accent2">
              <a:lumMod val="60000"/>
              <a:lumOff val="4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Jive</a:t>
            </a:r>
          </a:p>
          <a:p>
            <a:pPr marL="171450" indent="-171450">
              <a:buFont typeface="Arial" panose="020B0604020202020204" pitchFamily="34" charset="0"/>
              <a:buChar char="•"/>
            </a:pPr>
            <a:r>
              <a:rPr lang="en-US" altLang="ja-JP" sz="1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NewsGator</a:t>
            </a:r>
            <a:endPar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ja-JP" sz="1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SFDC Chatter</a:t>
            </a:r>
            <a:endParaRPr lang="en-US" altLang="ja-JP" sz="1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8" name="TextBox 47"/>
          <p:cNvSpPr txBox="1"/>
          <p:nvPr/>
        </p:nvSpPr>
        <p:spPr>
          <a:xfrm>
            <a:off x="7814392" y="1173048"/>
            <a:ext cx="1454637" cy="523220"/>
          </a:xfrm>
          <a:prstGeom prst="rect">
            <a:avLst/>
          </a:prstGeom>
          <a:no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Cloud and Emerging Tech</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996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10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10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10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10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4" grpId="0" animBg="1"/>
      <p:bldP spid="25" grpId="0" animBg="1"/>
      <p:bldP spid="26" grpId="0" animBg="1"/>
      <p:bldP spid="30" grpId="0" animBg="1"/>
      <p:bldP spid="31" grpId="0" animBg="1"/>
      <p:bldP spid="32" grpId="0" animBg="1"/>
      <p:bldP spid="33" grpId="0" animBg="1"/>
      <p:bldP spid="34" grpId="0" animBg="1"/>
      <p:bldP spid="38" grpId="0" animBg="1"/>
      <p:bldP spid="39" grpId="0" animBg="1"/>
      <p:bldP spid="40" grpId="0" animBg="1"/>
      <p:bldP spid="41" grpId="0" animBg="1"/>
      <p:bldP spid="42" grpId="0" animBg="1"/>
      <p:bldP spid="29" grpId="0" animBg="1"/>
      <p:bldP spid="35" grpId="0" animBg="1"/>
      <p:bldP spid="36" grpId="0" animBg="1"/>
      <p:bldP spid="37" grpId="0" animBg="1"/>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a:r>
              <a:rPr smtClean="0">
                <a:latin typeface="Myriad Pro"/>
              </a:rPr>
              <a:t>What you see today in the Plan</a:t>
            </a:r>
          </a:p>
        </p:txBody>
      </p:sp>
      <p:graphicFrame>
        <p:nvGraphicFramePr>
          <p:cNvPr id="4" name="Diagram 3"/>
          <p:cNvGraphicFramePr/>
          <p:nvPr>
            <p:extLst>
              <p:ext uri="{D42A27DB-BD31-4B8C-83A1-F6EECF244321}">
                <p14:modId xmlns:p14="http://schemas.microsoft.com/office/powerpoint/2010/main" val="3963131005"/>
              </p:ext>
            </p:extLst>
          </p:nvPr>
        </p:nvGraphicFramePr>
        <p:xfrm>
          <a:off x="1371600" y="1524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1777931" y="148491"/>
            <a:ext cx="9520723" cy="477838"/>
          </a:xfrm>
        </p:spPr>
        <p:txBody>
          <a:bodyPr/>
          <a:lstStyle/>
          <a:p>
            <a:pPr algn="l" eaLnBrk="1" hangingPunct="1"/>
            <a:r>
              <a:rPr lang="en-US" sz="2400" dirty="0" smtClean="0"/>
              <a:t>HiTech TEG : Key Result Areas</a:t>
            </a:r>
            <a:endParaRPr lang="en-US" dirty="0" smtClean="0"/>
          </a:p>
        </p:txBody>
      </p:sp>
      <p:sp>
        <p:nvSpPr>
          <p:cNvPr id="5" name="Rectangle 4"/>
          <p:cNvSpPr/>
          <p:nvPr/>
        </p:nvSpPr>
        <p:spPr bwMode="auto">
          <a:xfrm>
            <a:off x="363263" y="5965172"/>
            <a:ext cx="11323066" cy="488950"/>
          </a:xfrm>
          <a:prstGeom prst="rect">
            <a:avLst/>
          </a:prstGeom>
          <a:solidFill>
            <a:srgbClr val="4E84C4"/>
          </a:solidFill>
          <a:ln w="12700" cap="flat" cmpd="sng" algn="ctr">
            <a:noFill/>
            <a:prstDash val="solid"/>
            <a:round/>
            <a:headEnd type="none" w="med" len="med"/>
            <a:tailEnd type="none" w="med" len="med"/>
          </a:ln>
          <a:effectLst>
            <a:outerShdw blurRad="63500" dist="37357" dir="2700000" rotWithShape="0">
              <a:scrgbClr r="0" g="0" b="0"/>
            </a:outerShdw>
          </a:effectLst>
        </p:spPr>
        <p:txBody>
          <a:bodyPr anchor="ctr"/>
          <a:lstStyle/>
          <a:p>
            <a:pPr algn="ctr">
              <a:defRPr/>
            </a:pPr>
            <a:endParaRPr lang="en-US" sz="1400" dirty="0">
              <a:solidFill>
                <a:srgbClr val="FFFFFF"/>
              </a:solidFill>
              <a:latin typeface="Arial" charset="0"/>
              <a:cs typeface="Arial" charset="0"/>
            </a:endParaRPr>
          </a:p>
          <a:p>
            <a:pPr algn="ctr">
              <a:defRPr/>
            </a:pPr>
            <a:r>
              <a:rPr lang="en-US" sz="1400" dirty="0">
                <a:solidFill>
                  <a:srgbClr val="FFFFFF"/>
                </a:solidFill>
                <a:latin typeface="Arial" charset="0"/>
                <a:cs typeface="Arial" charset="0"/>
              </a:rPr>
              <a:t>Drive and </a:t>
            </a:r>
            <a:r>
              <a:rPr lang="en-US" sz="1400" dirty="0" smtClean="0">
                <a:solidFill>
                  <a:srgbClr val="FFFFFF"/>
                </a:solidFill>
                <a:latin typeface="Arial" charset="0"/>
                <a:cs typeface="Arial" charset="0"/>
              </a:rPr>
              <a:t>enhance Technology Excellence </a:t>
            </a:r>
            <a:r>
              <a:rPr lang="en-US" sz="1400" dirty="0">
                <a:solidFill>
                  <a:srgbClr val="FFFFFF"/>
                </a:solidFill>
                <a:latin typeface="Arial" charset="0"/>
                <a:cs typeface="Arial" charset="0"/>
              </a:rPr>
              <a:t>across </a:t>
            </a:r>
            <a:r>
              <a:rPr lang="en-US" sz="1400" dirty="0" smtClean="0">
                <a:solidFill>
                  <a:srgbClr val="FFFFFF"/>
                </a:solidFill>
                <a:latin typeface="Arial" charset="0"/>
                <a:cs typeface="Arial" charset="0"/>
              </a:rPr>
              <a:t>5 </a:t>
            </a:r>
            <a:r>
              <a:rPr lang="en-US" sz="1400" dirty="0">
                <a:solidFill>
                  <a:srgbClr val="FFFFFF"/>
                </a:solidFill>
                <a:latin typeface="Arial" charset="0"/>
                <a:cs typeface="Arial" charset="0"/>
              </a:rPr>
              <a:t>KRAs through </a:t>
            </a:r>
            <a:r>
              <a:rPr lang="en-US" sz="1400" dirty="0" smtClean="0">
                <a:solidFill>
                  <a:srgbClr val="FFFFFF"/>
                </a:solidFill>
                <a:latin typeface="Arial" charset="0"/>
                <a:cs typeface="Arial" charset="0"/>
              </a:rPr>
              <a:t>Cool Communities</a:t>
            </a:r>
            <a:endParaRPr lang="en-US" sz="1400" dirty="0">
              <a:solidFill>
                <a:srgbClr val="FFFFFF"/>
              </a:solidFill>
              <a:latin typeface="Arial" charset="0"/>
              <a:cs typeface="Arial" charset="0"/>
            </a:endParaRPr>
          </a:p>
          <a:p>
            <a:pPr algn="ctr">
              <a:defRPr/>
            </a:pPr>
            <a:endParaRPr lang="en-US" sz="1400" dirty="0">
              <a:solidFill>
                <a:srgbClr val="FFFFFF"/>
              </a:solidFill>
              <a:latin typeface="Arial" charset="0"/>
              <a:cs typeface="Arial" charset="0"/>
            </a:endParaRPr>
          </a:p>
        </p:txBody>
      </p:sp>
      <p:sp>
        <p:nvSpPr>
          <p:cNvPr id="6" name="AutoShape 323"/>
          <p:cNvSpPr>
            <a:spLocks noChangeArrowheads="1"/>
          </p:cNvSpPr>
          <p:nvPr/>
        </p:nvSpPr>
        <p:spPr bwMode="auto">
          <a:xfrm>
            <a:off x="495070" y="1761295"/>
            <a:ext cx="3332251" cy="1554040"/>
          </a:xfrm>
          <a:prstGeom prst="roundRect">
            <a:avLst>
              <a:gd name="adj" fmla="val 9380"/>
            </a:avLst>
          </a:prstGeom>
          <a:solidFill>
            <a:srgbClr val="D3F1FC"/>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5888" indent="-115888">
              <a:buClr>
                <a:srgbClr val="4E84C4"/>
              </a:buClr>
              <a:buSzPts val="1000"/>
              <a:buFont typeface="Arial" charset="0"/>
              <a:buChar char="•"/>
              <a:defRPr/>
            </a:pPr>
            <a:r>
              <a:rPr lang="en-US" sz="1400" dirty="0" smtClean="0">
                <a:latin typeface="Arial" charset="0"/>
                <a:cs typeface="Arial" charset="0"/>
              </a:rPr>
              <a:t>New Composite Solutions</a:t>
            </a:r>
          </a:p>
          <a:p>
            <a:pPr marL="115888" indent="-115888">
              <a:buClr>
                <a:srgbClr val="4E84C4"/>
              </a:buClr>
              <a:buSzPts val="1000"/>
              <a:buFont typeface="Arial" charset="0"/>
              <a:buChar char="•"/>
              <a:defRPr/>
            </a:pPr>
            <a:r>
              <a:rPr lang="en-US" sz="1400" dirty="0" smtClean="0">
                <a:latin typeface="Arial" charset="0"/>
                <a:cs typeface="Arial" charset="0"/>
              </a:rPr>
              <a:t>Packaged Solutions</a:t>
            </a:r>
          </a:p>
          <a:p>
            <a:pPr marL="115888" indent="-115888">
              <a:buClr>
                <a:srgbClr val="4E84C4"/>
              </a:buClr>
              <a:buSzPts val="1000"/>
              <a:buFont typeface="Arial" charset="0"/>
              <a:buChar char="•"/>
              <a:defRPr/>
            </a:pPr>
            <a:r>
              <a:rPr lang="en-US" sz="1400" dirty="0" smtClean="0">
                <a:latin typeface="Arial" charset="0"/>
                <a:cs typeface="Arial" charset="0"/>
              </a:rPr>
              <a:t>Offering Sensitization</a:t>
            </a:r>
          </a:p>
          <a:p>
            <a:pPr marL="115888" indent="-115888">
              <a:buClr>
                <a:srgbClr val="4E84C4"/>
              </a:buClr>
              <a:buSzPts val="1000"/>
              <a:buFont typeface="Arial" charset="0"/>
              <a:buChar char="•"/>
              <a:defRPr/>
            </a:pPr>
            <a:endParaRPr lang="en-US" sz="1400" dirty="0">
              <a:latin typeface="Arial" charset="0"/>
              <a:cs typeface="Arial" charset="0"/>
            </a:endParaRPr>
          </a:p>
        </p:txBody>
      </p:sp>
      <p:sp>
        <p:nvSpPr>
          <p:cNvPr id="7" name="AutoShape 323"/>
          <p:cNvSpPr>
            <a:spLocks noChangeArrowheads="1"/>
          </p:cNvSpPr>
          <p:nvPr/>
        </p:nvSpPr>
        <p:spPr bwMode="auto">
          <a:xfrm>
            <a:off x="4243338" y="1761295"/>
            <a:ext cx="3608224" cy="1554040"/>
          </a:xfrm>
          <a:prstGeom prst="roundRect">
            <a:avLst>
              <a:gd name="adj" fmla="val 9380"/>
            </a:avLst>
          </a:prstGeom>
          <a:solidFill>
            <a:srgbClr val="F2F1B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1450" indent="-171450">
              <a:buClr>
                <a:srgbClr val="4E84C4"/>
              </a:buClr>
              <a:buSzPts val="1000"/>
              <a:buFont typeface="Arial" pitchFamily="34" charset="0"/>
              <a:buChar char="•"/>
              <a:defRPr/>
            </a:pPr>
            <a:r>
              <a:rPr lang="en-US" sz="1400" dirty="0" smtClean="0">
                <a:latin typeface="Arial" charset="0"/>
                <a:cs typeface="Arial" charset="0"/>
              </a:rPr>
              <a:t>Drive </a:t>
            </a:r>
            <a:r>
              <a:rPr lang="en-US" sz="1400" dirty="0" smtClean="0"/>
              <a:t> Focused Competency Program</a:t>
            </a:r>
          </a:p>
          <a:p>
            <a:pPr marL="171450" indent="-171450">
              <a:buClr>
                <a:srgbClr val="4E84C4"/>
              </a:buClr>
              <a:buSzPts val="1000"/>
              <a:buFont typeface="Arial" pitchFamily="34" charset="0"/>
              <a:buChar char="•"/>
              <a:defRPr/>
            </a:pPr>
            <a:r>
              <a:rPr lang="en-US" sz="1400" dirty="0" smtClean="0">
                <a:latin typeface="Arial" charset="0"/>
                <a:cs typeface="Arial" charset="0"/>
              </a:rPr>
              <a:t>Drive KSS</a:t>
            </a:r>
          </a:p>
          <a:p>
            <a:pPr marL="171450" indent="-171450">
              <a:buClr>
                <a:srgbClr val="4E84C4"/>
              </a:buClr>
              <a:buSzPts val="1000"/>
              <a:buFont typeface="Arial" pitchFamily="34" charset="0"/>
              <a:buChar char="•"/>
              <a:defRPr/>
            </a:pPr>
            <a:r>
              <a:rPr lang="en-US" sz="1400" dirty="0" smtClean="0">
                <a:latin typeface="Arial" charset="0"/>
                <a:cs typeface="Arial" charset="0"/>
              </a:rPr>
              <a:t>Drive Cool Communities</a:t>
            </a:r>
          </a:p>
          <a:p>
            <a:pPr marL="171450" indent="-171450">
              <a:buClr>
                <a:srgbClr val="4E84C4"/>
              </a:buClr>
              <a:buSzPts val="1000"/>
              <a:buFont typeface="Arial" pitchFamily="34" charset="0"/>
              <a:buChar char="•"/>
              <a:defRPr/>
            </a:pPr>
            <a:r>
              <a:rPr lang="en-US" sz="1400" dirty="0" smtClean="0"/>
              <a:t>Mentoring and coaching  </a:t>
            </a:r>
            <a:endParaRPr lang="en-US" sz="1400" dirty="0">
              <a:latin typeface="Arial" charset="0"/>
              <a:cs typeface="Arial" charset="0"/>
            </a:endParaRPr>
          </a:p>
          <a:p>
            <a:pPr marL="115888" indent="-115888">
              <a:buClr>
                <a:srgbClr val="4E84C4"/>
              </a:buClr>
              <a:buSzPts val="1000"/>
              <a:buFont typeface="Arial" charset="0"/>
              <a:buChar char="•"/>
              <a:defRPr/>
            </a:pPr>
            <a:endParaRPr lang="en-US" sz="1200" dirty="0">
              <a:latin typeface="Arial" charset="0"/>
              <a:cs typeface="Arial" charset="0"/>
            </a:endParaRPr>
          </a:p>
        </p:txBody>
      </p:sp>
      <p:sp>
        <p:nvSpPr>
          <p:cNvPr id="8" name="AutoShape 323"/>
          <p:cNvSpPr>
            <a:spLocks noChangeArrowheads="1"/>
          </p:cNvSpPr>
          <p:nvPr/>
        </p:nvSpPr>
        <p:spPr bwMode="auto">
          <a:xfrm>
            <a:off x="8288174" y="1761295"/>
            <a:ext cx="3398155" cy="1554040"/>
          </a:xfrm>
          <a:prstGeom prst="roundRect">
            <a:avLst>
              <a:gd name="adj" fmla="val 9380"/>
            </a:avLst>
          </a:prstGeom>
          <a:solidFill>
            <a:srgbClr val="EAE7E4"/>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5888" indent="-115888">
              <a:buClr>
                <a:srgbClr val="4E84C4"/>
              </a:buClr>
              <a:buSzPts val="1000"/>
              <a:buFont typeface="Arial" charset="0"/>
              <a:buChar char="•"/>
              <a:defRPr/>
            </a:pPr>
            <a:r>
              <a:rPr lang="en-US" sz="1400" dirty="0" smtClean="0"/>
              <a:t>Proactive and Reactive Bid Support</a:t>
            </a:r>
          </a:p>
          <a:p>
            <a:pPr marL="115888" indent="-115888">
              <a:buClr>
                <a:srgbClr val="4E84C4"/>
              </a:buClr>
              <a:buSzPts val="1000"/>
              <a:buFont typeface="Arial" charset="0"/>
              <a:buChar char="•"/>
              <a:defRPr/>
            </a:pPr>
            <a:r>
              <a:rPr lang="en-US" sz="1400" dirty="0" smtClean="0"/>
              <a:t>Asset Positioning and Monetization</a:t>
            </a:r>
          </a:p>
          <a:p>
            <a:pPr marL="115888" indent="-115888">
              <a:buClr>
                <a:srgbClr val="4E84C4"/>
              </a:buClr>
              <a:buSzPts val="1000"/>
              <a:buFont typeface="Arial" charset="0"/>
              <a:buChar char="•"/>
              <a:defRPr/>
            </a:pPr>
            <a:r>
              <a:rPr lang="en-US" sz="1400" dirty="0" smtClean="0"/>
              <a:t>Architecture Consulting</a:t>
            </a:r>
          </a:p>
          <a:p>
            <a:pPr marL="115888" indent="-115888">
              <a:buClr>
                <a:srgbClr val="4E84C4"/>
              </a:buClr>
              <a:buSzPts val="1000"/>
              <a:buFont typeface="Arial" charset="0"/>
              <a:buChar char="•"/>
              <a:defRPr/>
            </a:pPr>
            <a:r>
              <a:rPr lang="en-US" sz="1400" dirty="0" smtClean="0">
                <a:latin typeface="Arial" charset="0"/>
                <a:cs typeface="Arial" charset="0"/>
              </a:rPr>
              <a:t>Thought Leadership drive</a:t>
            </a:r>
          </a:p>
          <a:p>
            <a:pPr marL="115888" indent="-115888">
              <a:buClr>
                <a:srgbClr val="4E84C4"/>
              </a:buClr>
              <a:buSzPts val="1000"/>
              <a:buFont typeface="Arial" charset="0"/>
              <a:buChar char="•"/>
              <a:defRPr/>
            </a:pPr>
            <a:r>
              <a:rPr lang="en-US" sz="1400" dirty="0" smtClean="0">
                <a:latin typeface="Arial" charset="0"/>
                <a:cs typeface="Arial" charset="0"/>
              </a:rPr>
              <a:t>Customer workshops</a:t>
            </a:r>
          </a:p>
          <a:p>
            <a:pPr marL="115888" indent="-115888">
              <a:buClr>
                <a:srgbClr val="4E84C4"/>
              </a:buClr>
              <a:buSzPts val="1000"/>
              <a:buFont typeface="Arial" charset="0"/>
              <a:buChar char="•"/>
              <a:defRPr/>
            </a:pPr>
            <a:r>
              <a:rPr lang="en-US" sz="1400" dirty="0" smtClean="0">
                <a:latin typeface="Arial" charset="0"/>
                <a:cs typeface="Arial" charset="0"/>
              </a:rPr>
              <a:t>Innovative solutions</a:t>
            </a:r>
            <a:endParaRPr lang="en-US" sz="1400" dirty="0">
              <a:latin typeface="Arial" charset="0"/>
              <a:cs typeface="Arial" charset="0"/>
            </a:endParaRPr>
          </a:p>
          <a:p>
            <a:pPr marL="115888" indent="-115888">
              <a:buClr>
                <a:srgbClr val="4E84C4"/>
              </a:buClr>
              <a:buSzPts val="1000"/>
              <a:buFont typeface="Arial" charset="0"/>
              <a:buChar char="•"/>
              <a:defRPr/>
            </a:pPr>
            <a:endParaRPr lang="en-US" sz="1400" dirty="0">
              <a:latin typeface="Arial" charset="0"/>
              <a:cs typeface="Arial" charset="0"/>
            </a:endParaRPr>
          </a:p>
        </p:txBody>
      </p:sp>
      <p:sp>
        <p:nvSpPr>
          <p:cNvPr id="11" name="AutoShape 314"/>
          <p:cNvSpPr>
            <a:spLocks noChangeArrowheads="1"/>
          </p:cNvSpPr>
          <p:nvPr/>
        </p:nvSpPr>
        <p:spPr bwMode="auto">
          <a:xfrm>
            <a:off x="342666" y="1011575"/>
            <a:ext cx="3616461" cy="654168"/>
          </a:xfrm>
          <a:prstGeom prst="bracketPair">
            <a:avLst>
              <a:gd name="adj" fmla="val 50000"/>
            </a:avLst>
          </a:prstGeom>
          <a:solidFill>
            <a:srgbClr val="6CCFF6"/>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12" name="AutoShape 315"/>
          <p:cNvSpPr>
            <a:spLocks noChangeArrowheads="1"/>
          </p:cNvSpPr>
          <p:nvPr/>
        </p:nvSpPr>
        <p:spPr bwMode="auto">
          <a:xfrm>
            <a:off x="528021" y="1079197"/>
            <a:ext cx="3262229"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t>Solutions </a:t>
            </a:r>
          </a:p>
          <a:p>
            <a:pPr algn="ctr">
              <a:defRPr/>
            </a:pPr>
            <a:r>
              <a:rPr lang="en-US" sz="1600" b="1" dirty="0" smtClean="0"/>
              <a:t>and Offerings</a:t>
            </a:r>
            <a:endParaRPr lang="en-US" sz="1600" dirty="0"/>
          </a:p>
        </p:txBody>
      </p:sp>
      <p:sp>
        <p:nvSpPr>
          <p:cNvPr id="13" name="AutoShape 314"/>
          <p:cNvSpPr>
            <a:spLocks noChangeArrowheads="1"/>
          </p:cNvSpPr>
          <p:nvPr/>
        </p:nvSpPr>
        <p:spPr bwMode="auto">
          <a:xfrm>
            <a:off x="4074460" y="1011575"/>
            <a:ext cx="3917148" cy="654168"/>
          </a:xfrm>
          <a:prstGeom prst="bracketPair">
            <a:avLst>
              <a:gd name="adj" fmla="val 50000"/>
            </a:avLst>
          </a:prstGeom>
          <a:solidFill>
            <a:srgbClr val="D5D10E"/>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14" name="AutoShape 315"/>
          <p:cNvSpPr>
            <a:spLocks noChangeArrowheads="1"/>
          </p:cNvSpPr>
          <p:nvPr/>
        </p:nvSpPr>
        <p:spPr bwMode="auto">
          <a:xfrm>
            <a:off x="4243338" y="1079197"/>
            <a:ext cx="3608224"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cs typeface="+mn-cs"/>
              </a:rPr>
              <a:t>Competency Development</a:t>
            </a:r>
            <a:endParaRPr lang="en-US" sz="1600" b="1" dirty="0">
              <a:cs typeface="+mn-cs"/>
            </a:endParaRPr>
          </a:p>
        </p:txBody>
      </p:sp>
      <p:sp>
        <p:nvSpPr>
          <p:cNvPr id="15" name="AutoShape 314"/>
          <p:cNvSpPr>
            <a:spLocks noChangeArrowheads="1"/>
          </p:cNvSpPr>
          <p:nvPr/>
        </p:nvSpPr>
        <p:spPr bwMode="auto">
          <a:xfrm>
            <a:off x="8131653" y="1011575"/>
            <a:ext cx="3686483" cy="654168"/>
          </a:xfrm>
          <a:prstGeom prst="bracketPair">
            <a:avLst>
              <a:gd name="adj" fmla="val 50000"/>
            </a:avLst>
          </a:prstGeom>
          <a:solidFill>
            <a:srgbClr val="C9C1B7"/>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16" name="AutoShape 315"/>
          <p:cNvSpPr>
            <a:spLocks noChangeArrowheads="1"/>
          </p:cNvSpPr>
          <p:nvPr/>
        </p:nvSpPr>
        <p:spPr bwMode="auto">
          <a:xfrm>
            <a:off x="8288174" y="1079197"/>
            <a:ext cx="3398155"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cs typeface="+mn-cs"/>
              </a:rPr>
              <a:t>Presales Support</a:t>
            </a:r>
            <a:endParaRPr lang="en-US" sz="1600" b="1" dirty="0">
              <a:cs typeface="+mn-cs"/>
            </a:endParaRPr>
          </a:p>
        </p:txBody>
      </p:sp>
      <p:sp>
        <p:nvSpPr>
          <p:cNvPr id="13371" name="Oval 24"/>
          <p:cNvSpPr>
            <a:spLocks noChangeArrowheads="1"/>
          </p:cNvSpPr>
          <p:nvPr/>
        </p:nvSpPr>
        <p:spPr bwMode="auto">
          <a:xfrm>
            <a:off x="571267" y="1133823"/>
            <a:ext cx="503767" cy="377825"/>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1</a:t>
            </a:r>
          </a:p>
        </p:txBody>
      </p:sp>
      <p:sp>
        <p:nvSpPr>
          <p:cNvPr id="13372" name="Oval 25"/>
          <p:cNvSpPr>
            <a:spLocks noChangeArrowheads="1"/>
          </p:cNvSpPr>
          <p:nvPr/>
        </p:nvSpPr>
        <p:spPr bwMode="auto">
          <a:xfrm>
            <a:off x="4209817" y="1119534"/>
            <a:ext cx="503767" cy="376238"/>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2</a:t>
            </a:r>
          </a:p>
        </p:txBody>
      </p:sp>
      <p:sp>
        <p:nvSpPr>
          <p:cNvPr id="13373" name="Oval 26"/>
          <p:cNvSpPr>
            <a:spLocks noChangeArrowheads="1"/>
          </p:cNvSpPr>
          <p:nvPr/>
        </p:nvSpPr>
        <p:spPr bwMode="auto">
          <a:xfrm>
            <a:off x="8254766" y="1133823"/>
            <a:ext cx="501651" cy="377825"/>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3</a:t>
            </a:r>
          </a:p>
        </p:txBody>
      </p:sp>
      <p:sp>
        <p:nvSpPr>
          <p:cNvPr id="17" name="AutoShape 323"/>
          <p:cNvSpPr>
            <a:spLocks noChangeArrowheads="1"/>
          </p:cNvSpPr>
          <p:nvPr/>
        </p:nvSpPr>
        <p:spPr bwMode="auto">
          <a:xfrm>
            <a:off x="2319779" y="4344980"/>
            <a:ext cx="3332251" cy="1554040"/>
          </a:xfrm>
          <a:prstGeom prst="roundRect">
            <a:avLst>
              <a:gd name="adj" fmla="val 9380"/>
            </a:avLst>
          </a:prstGeom>
          <a:solidFill>
            <a:srgbClr val="D3F1FC"/>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5888" indent="-115888">
              <a:buClr>
                <a:srgbClr val="4E84C4"/>
              </a:buClr>
              <a:buSzPts val="1000"/>
              <a:buFont typeface="Arial" charset="0"/>
              <a:buChar char="•"/>
              <a:defRPr/>
            </a:pPr>
            <a:r>
              <a:rPr lang="en-US" sz="1400" dirty="0" smtClean="0">
                <a:latin typeface="Arial" charset="0"/>
                <a:cs typeface="Arial" charset="0"/>
              </a:rPr>
              <a:t>New Project Kick – Off</a:t>
            </a:r>
          </a:p>
          <a:p>
            <a:pPr marL="115888" indent="-115888">
              <a:buClr>
                <a:srgbClr val="4E84C4"/>
              </a:buClr>
              <a:buSzPts val="1000"/>
              <a:buFont typeface="Arial" charset="0"/>
              <a:buChar char="•"/>
              <a:defRPr/>
            </a:pPr>
            <a:r>
              <a:rPr lang="en-US" sz="1400" dirty="0" smtClean="0"/>
              <a:t>Project Technical review</a:t>
            </a:r>
          </a:p>
          <a:p>
            <a:pPr marL="115888" indent="-115888">
              <a:buClr>
                <a:srgbClr val="4E84C4"/>
              </a:buClr>
              <a:buSzPts val="1000"/>
              <a:buFont typeface="Arial" charset="0"/>
              <a:buChar char="•"/>
              <a:defRPr/>
            </a:pPr>
            <a:r>
              <a:rPr lang="en-US" sz="1400" dirty="0" smtClean="0"/>
              <a:t>Technology  Support (Problem  Resolution)</a:t>
            </a:r>
          </a:p>
          <a:p>
            <a:pPr marL="115888" indent="-115888">
              <a:buClr>
                <a:srgbClr val="4E84C4"/>
              </a:buClr>
              <a:buSzPts val="1000"/>
              <a:buFont typeface="Arial" charset="0"/>
              <a:buChar char="•"/>
              <a:defRPr/>
            </a:pPr>
            <a:r>
              <a:rPr lang="en-US" sz="1400" dirty="0" smtClean="0">
                <a:latin typeface="Arial" charset="0"/>
                <a:cs typeface="Arial" charset="0"/>
              </a:rPr>
              <a:t>Project Anchoring </a:t>
            </a:r>
          </a:p>
          <a:p>
            <a:pPr marL="115888" indent="-115888">
              <a:buClr>
                <a:srgbClr val="4E84C4"/>
              </a:buClr>
              <a:buSzPts val="1000"/>
              <a:buFont typeface="Arial" charset="0"/>
              <a:buChar char="•"/>
              <a:defRPr/>
            </a:pPr>
            <a:r>
              <a:rPr lang="en-US" sz="1400" dirty="0" smtClean="0">
                <a:latin typeface="Arial" charset="0"/>
                <a:cs typeface="Arial" charset="0"/>
              </a:rPr>
              <a:t>Create POCs for running projects</a:t>
            </a:r>
            <a:endParaRPr lang="en-US" sz="1400" dirty="0">
              <a:latin typeface="Arial" charset="0"/>
              <a:cs typeface="Arial" charset="0"/>
            </a:endParaRPr>
          </a:p>
        </p:txBody>
      </p:sp>
      <p:sp>
        <p:nvSpPr>
          <p:cNvPr id="18" name="AutoShape 323"/>
          <p:cNvSpPr>
            <a:spLocks noChangeArrowheads="1"/>
          </p:cNvSpPr>
          <p:nvPr/>
        </p:nvSpPr>
        <p:spPr bwMode="auto">
          <a:xfrm>
            <a:off x="6068047" y="4344980"/>
            <a:ext cx="3608224" cy="1554040"/>
          </a:xfrm>
          <a:prstGeom prst="roundRect">
            <a:avLst>
              <a:gd name="adj" fmla="val 9380"/>
            </a:avLst>
          </a:prstGeom>
          <a:solidFill>
            <a:srgbClr val="F2F1B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1450" indent="-171450">
              <a:buClr>
                <a:srgbClr val="4E84C4"/>
              </a:buClr>
              <a:buSzPts val="1000"/>
              <a:buFont typeface="Arial" pitchFamily="34" charset="0"/>
              <a:buChar char="•"/>
              <a:defRPr/>
            </a:pPr>
            <a:r>
              <a:rPr lang="en-US" sz="1400" dirty="0" smtClean="0">
                <a:latin typeface="Arial" charset="0"/>
                <a:cs typeface="Arial" charset="0"/>
              </a:rPr>
              <a:t>White Paper Publications </a:t>
            </a:r>
          </a:p>
          <a:p>
            <a:pPr marL="171450" indent="-171450">
              <a:buClr>
                <a:srgbClr val="4E84C4"/>
              </a:buClr>
              <a:buSzPts val="1000"/>
              <a:buFont typeface="Arial" pitchFamily="34" charset="0"/>
              <a:buChar char="•"/>
              <a:defRPr/>
            </a:pPr>
            <a:r>
              <a:rPr lang="en-US" sz="1400" dirty="0" smtClean="0">
                <a:latin typeface="Arial" charset="0"/>
                <a:cs typeface="Arial" charset="0"/>
              </a:rPr>
              <a:t>Conference Presentations</a:t>
            </a:r>
          </a:p>
          <a:p>
            <a:pPr marL="171450" indent="-171450">
              <a:buClr>
                <a:srgbClr val="4E84C4"/>
              </a:buClr>
              <a:buSzPts val="1000"/>
              <a:buFont typeface="Arial" pitchFamily="34" charset="0"/>
              <a:buChar char="•"/>
              <a:defRPr/>
            </a:pPr>
            <a:r>
              <a:rPr lang="en-US" sz="1400" dirty="0" err="1" smtClean="0">
                <a:latin typeface="Arial" charset="0"/>
                <a:cs typeface="Arial" charset="0"/>
              </a:rPr>
              <a:t>Knome</a:t>
            </a:r>
            <a:r>
              <a:rPr lang="en-US" sz="1400" dirty="0" smtClean="0">
                <a:latin typeface="Arial" charset="0"/>
                <a:cs typeface="Arial" charset="0"/>
              </a:rPr>
              <a:t> Blogging – Thought Leadership</a:t>
            </a:r>
          </a:p>
          <a:p>
            <a:pPr marL="171450" indent="-171450">
              <a:buClr>
                <a:srgbClr val="4E84C4"/>
              </a:buClr>
              <a:buSzPts val="1000"/>
              <a:buFont typeface="Arial" pitchFamily="34" charset="0"/>
              <a:buChar char="•"/>
              <a:defRPr/>
            </a:pPr>
            <a:r>
              <a:rPr lang="en-US" sz="1400" dirty="0" smtClean="0">
                <a:latin typeface="Arial" charset="0"/>
                <a:cs typeface="Arial" charset="0"/>
              </a:rPr>
              <a:t>Analyst Connect</a:t>
            </a:r>
          </a:p>
          <a:p>
            <a:pPr marL="171450" indent="-171450">
              <a:buClr>
                <a:srgbClr val="4E84C4"/>
              </a:buClr>
              <a:buSzPts val="1000"/>
              <a:buFont typeface="Arial" pitchFamily="34" charset="0"/>
              <a:buChar char="•"/>
              <a:defRPr/>
            </a:pPr>
            <a:r>
              <a:rPr lang="en-US" sz="1400" dirty="0" smtClean="0">
                <a:latin typeface="Arial" charset="0"/>
                <a:cs typeface="Arial" charset="0"/>
              </a:rPr>
              <a:t>Patents</a:t>
            </a:r>
          </a:p>
          <a:p>
            <a:pPr marL="171450" indent="-171450">
              <a:buClr>
                <a:srgbClr val="4E84C4"/>
              </a:buClr>
              <a:buSzPts val="1000"/>
              <a:buFont typeface="Arial" pitchFamily="34" charset="0"/>
              <a:buChar char="•"/>
              <a:defRPr/>
            </a:pPr>
            <a:r>
              <a:rPr lang="en-US" sz="1400" dirty="0" err="1" smtClean="0">
                <a:latin typeface="Arial" charset="0"/>
                <a:cs typeface="Arial" charset="0"/>
              </a:rPr>
              <a:t>Innovista</a:t>
            </a:r>
            <a:r>
              <a:rPr lang="en-US" sz="1400" dirty="0" smtClean="0">
                <a:latin typeface="Arial" charset="0"/>
                <a:cs typeface="Arial" charset="0"/>
              </a:rPr>
              <a:t> and Global </a:t>
            </a:r>
            <a:r>
              <a:rPr lang="en-US" sz="1400" dirty="0" err="1" smtClean="0">
                <a:latin typeface="Arial" charset="0"/>
                <a:cs typeface="Arial" charset="0"/>
              </a:rPr>
              <a:t>TACTiCS</a:t>
            </a:r>
            <a:r>
              <a:rPr lang="en-US" sz="1400" dirty="0" smtClean="0">
                <a:latin typeface="Arial" charset="0"/>
                <a:cs typeface="Arial" charset="0"/>
              </a:rPr>
              <a:t> Submissions</a:t>
            </a:r>
          </a:p>
          <a:p>
            <a:pPr marL="171450" indent="-171450">
              <a:buClr>
                <a:srgbClr val="4E84C4"/>
              </a:buClr>
              <a:buSzPts val="1000"/>
              <a:buFont typeface="Arial" pitchFamily="34" charset="0"/>
              <a:buChar char="•"/>
              <a:defRPr/>
            </a:pPr>
            <a:endParaRPr lang="en-US" sz="1400" dirty="0">
              <a:latin typeface="Arial" charset="0"/>
              <a:cs typeface="Arial" charset="0"/>
            </a:endParaRPr>
          </a:p>
          <a:p>
            <a:pPr marL="115888" indent="-115888">
              <a:buClr>
                <a:srgbClr val="4E84C4"/>
              </a:buClr>
              <a:buSzPts val="1000"/>
              <a:buFont typeface="Arial" charset="0"/>
              <a:buChar char="•"/>
              <a:defRPr/>
            </a:pPr>
            <a:endParaRPr lang="en-US" sz="1200" dirty="0">
              <a:latin typeface="Arial" charset="0"/>
              <a:cs typeface="Arial" charset="0"/>
            </a:endParaRPr>
          </a:p>
        </p:txBody>
      </p:sp>
      <p:sp>
        <p:nvSpPr>
          <p:cNvPr id="20" name="AutoShape 314"/>
          <p:cNvSpPr>
            <a:spLocks noChangeArrowheads="1"/>
          </p:cNvSpPr>
          <p:nvPr/>
        </p:nvSpPr>
        <p:spPr bwMode="auto">
          <a:xfrm>
            <a:off x="2167375" y="3595260"/>
            <a:ext cx="3616461" cy="654168"/>
          </a:xfrm>
          <a:prstGeom prst="bracketPair">
            <a:avLst>
              <a:gd name="adj" fmla="val 50000"/>
            </a:avLst>
          </a:prstGeom>
          <a:solidFill>
            <a:srgbClr val="6CCFF6"/>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21" name="AutoShape 315"/>
          <p:cNvSpPr>
            <a:spLocks noChangeArrowheads="1"/>
          </p:cNvSpPr>
          <p:nvPr/>
        </p:nvSpPr>
        <p:spPr bwMode="auto">
          <a:xfrm>
            <a:off x="2352730" y="3662882"/>
            <a:ext cx="3262229"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t>Delivery Support</a:t>
            </a:r>
            <a:endParaRPr lang="en-US" sz="1600" dirty="0"/>
          </a:p>
        </p:txBody>
      </p:sp>
      <p:sp>
        <p:nvSpPr>
          <p:cNvPr id="22" name="AutoShape 314"/>
          <p:cNvSpPr>
            <a:spLocks noChangeArrowheads="1"/>
          </p:cNvSpPr>
          <p:nvPr/>
        </p:nvSpPr>
        <p:spPr bwMode="auto">
          <a:xfrm>
            <a:off x="5899169" y="3595260"/>
            <a:ext cx="3917148" cy="654168"/>
          </a:xfrm>
          <a:prstGeom prst="bracketPair">
            <a:avLst>
              <a:gd name="adj" fmla="val 50000"/>
            </a:avLst>
          </a:prstGeom>
          <a:solidFill>
            <a:srgbClr val="D5D10E"/>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23" name="AutoShape 315"/>
          <p:cNvSpPr>
            <a:spLocks noChangeArrowheads="1"/>
          </p:cNvSpPr>
          <p:nvPr/>
        </p:nvSpPr>
        <p:spPr bwMode="auto">
          <a:xfrm>
            <a:off x="6068047" y="3662882"/>
            <a:ext cx="3608224"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cs typeface="+mn-cs"/>
              </a:rPr>
              <a:t>Branding</a:t>
            </a:r>
            <a:endParaRPr lang="en-US" sz="1600" b="1" dirty="0">
              <a:cs typeface="+mn-cs"/>
            </a:endParaRPr>
          </a:p>
        </p:txBody>
      </p:sp>
      <p:sp>
        <p:nvSpPr>
          <p:cNvPr id="26" name="Oval 24"/>
          <p:cNvSpPr>
            <a:spLocks noChangeArrowheads="1"/>
          </p:cNvSpPr>
          <p:nvPr/>
        </p:nvSpPr>
        <p:spPr bwMode="auto">
          <a:xfrm>
            <a:off x="2395976" y="3717508"/>
            <a:ext cx="503767" cy="377825"/>
          </a:xfrm>
          <a:prstGeom prst="ellipse">
            <a:avLst/>
          </a:prstGeom>
          <a:solidFill>
            <a:srgbClr val="C00000"/>
          </a:solidFill>
          <a:ln w="12700" algn="ctr">
            <a:solidFill>
              <a:srgbClr val="969696"/>
            </a:solidFill>
            <a:round/>
            <a:headEnd/>
            <a:tailEnd/>
          </a:ln>
        </p:spPr>
        <p:txBody>
          <a:bodyPr wrap="none" anchor="ctr"/>
          <a:lstStyle/>
          <a:p>
            <a:pPr algn="ctr"/>
            <a:r>
              <a:rPr lang="en-US" sz="1300" b="1" dirty="0">
                <a:solidFill>
                  <a:schemeClr val="bg1"/>
                </a:solidFill>
              </a:rPr>
              <a:t>4</a:t>
            </a:r>
          </a:p>
        </p:txBody>
      </p:sp>
      <p:sp>
        <p:nvSpPr>
          <p:cNvPr id="27" name="Oval 25"/>
          <p:cNvSpPr>
            <a:spLocks noChangeArrowheads="1"/>
          </p:cNvSpPr>
          <p:nvPr/>
        </p:nvSpPr>
        <p:spPr bwMode="auto">
          <a:xfrm>
            <a:off x="6034526" y="3703219"/>
            <a:ext cx="503767" cy="376238"/>
          </a:xfrm>
          <a:prstGeom prst="ellipse">
            <a:avLst/>
          </a:prstGeom>
          <a:solidFill>
            <a:srgbClr val="C00000"/>
          </a:solidFill>
          <a:ln w="12700" algn="ctr">
            <a:solidFill>
              <a:srgbClr val="969696"/>
            </a:solidFill>
            <a:round/>
            <a:headEnd/>
            <a:tailEnd/>
          </a:ln>
        </p:spPr>
        <p:txBody>
          <a:bodyPr wrap="none" anchor="ctr"/>
          <a:lstStyle/>
          <a:p>
            <a:pPr algn="ctr"/>
            <a:r>
              <a:rPr lang="en-US" sz="1300" b="1" dirty="0" smtClean="0">
                <a:solidFill>
                  <a:schemeClr val="bg1"/>
                </a:solidFill>
              </a:rPr>
              <a:t>5</a:t>
            </a:r>
            <a:endParaRPr lang="en-US" sz="1300" b="1" dirty="0">
              <a:solidFill>
                <a:schemeClr val="bg1"/>
              </a:solidFill>
            </a:endParaRPr>
          </a:p>
        </p:txBody>
      </p:sp>
    </p:spTree>
    <p:extLst>
      <p:ext uri="{BB962C8B-B14F-4D97-AF65-F5344CB8AC3E}">
        <p14:creationId xmlns:p14="http://schemas.microsoft.com/office/powerpoint/2010/main" val="1585826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Solution Heat Map</a:t>
            </a:r>
            <a:endParaRPr lang="en-US" dirty="0"/>
          </a:p>
        </p:txBody>
      </p:sp>
      <p:sp>
        <p:nvSpPr>
          <p:cNvPr id="3" name="Text Placeholder 2"/>
          <p:cNvSpPr>
            <a:spLocks noGrp="1"/>
          </p:cNvSpPr>
          <p:nvPr>
            <p:ph type="body" sz="quarter" idx="10"/>
          </p:nvPr>
        </p:nvSpPr>
        <p:spPr>
          <a:xfrm>
            <a:off x="475488" y="911352"/>
            <a:ext cx="11253216" cy="4498848"/>
          </a:xfrm>
        </p:spPr>
        <p:txBody>
          <a:bodyPr/>
          <a:lstStyle/>
          <a:p>
            <a:pPr marL="0" indent="0">
              <a:buNone/>
            </a:pPr>
            <a:r>
              <a:rPr lang="en-US" dirty="0" smtClean="0"/>
              <a:t>Solution Heat map brings the solution mapping to different accounts across the segments to get a pictorial view of which offerings would match the emerging need</a:t>
            </a:r>
          </a:p>
          <a:p>
            <a:pPr marL="0" indent="0">
              <a:buNone/>
            </a:pPr>
            <a:endParaRPr lang="en-US" dirty="0" smtClean="0"/>
          </a:p>
          <a:p>
            <a:pPr marL="0" indent="0">
              <a:buNone/>
            </a:pPr>
            <a:r>
              <a:rPr lang="en-US" dirty="0" smtClean="0"/>
              <a:t>Positioning Probability : Basis of the probability derivation was on Account Planning Review intelligence</a:t>
            </a:r>
          </a:p>
          <a:p>
            <a:pPr marL="0" indent="0">
              <a:buNone/>
            </a:pPr>
            <a:r>
              <a:rPr lang="en-US" dirty="0" smtClean="0"/>
              <a:t>Below Color legend is followed in subsequent solution Heat map slides</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82003606"/>
              </p:ext>
            </p:extLst>
          </p:nvPr>
        </p:nvGraphicFramePr>
        <p:xfrm>
          <a:off x="762000" y="3510280"/>
          <a:ext cx="8128000" cy="1925320"/>
        </p:xfrm>
        <a:graphic>
          <a:graphicData uri="http://schemas.openxmlformats.org/drawingml/2006/table">
            <a:tbl>
              <a:tblPr firstRow="1" bandRow="1">
                <a:tableStyleId>{5C22544A-7EE6-4342-B048-85BDC9FD1C3A}</a:tableStyleId>
              </a:tblPr>
              <a:tblGrid>
                <a:gridCol w="2286000"/>
                <a:gridCol w="5842000"/>
              </a:tblGrid>
              <a:tr h="370840">
                <a:tc>
                  <a:txBody>
                    <a:bodyPr/>
                    <a:lstStyle/>
                    <a:p>
                      <a:r>
                        <a:rPr lang="en-US" dirty="0" smtClean="0"/>
                        <a:t>Low</a:t>
                      </a:r>
                      <a:endParaRPr lang="en-US" dirty="0"/>
                    </a:p>
                  </a:txBody>
                  <a:tcPr>
                    <a:solidFill>
                      <a:srgbClr val="FF0000"/>
                    </a:solidFill>
                  </a:tcPr>
                </a:tc>
                <a:tc>
                  <a:txBody>
                    <a:bodyPr/>
                    <a:lstStyle/>
                    <a:p>
                      <a:r>
                        <a:rPr lang="en-US" b="0" dirty="0" smtClean="0">
                          <a:solidFill>
                            <a:schemeClr val="tx1"/>
                          </a:solidFill>
                        </a:rPr>
                        <a:t>Ability to position the offering is very less</a:t>
                      </a:r>
                      <a:endParaRPr lang="en-US" b="0" dirty="0">
                        <a:solidFill>
                          <a:schemeClr val="tx1"/>
                        </a:solidFill>
                      </a:endParaRPr>
                    </a:p>
                  </a:txBody>
                  <a:tcPr>
                    <a:solidFill>
                      <a:schemeClr val="accent3">
                        <a:lumMod val="60000"/>
                        <a:lumOff val="40000"/>
                      </a:schemeClr>
                    </a:solidFill>
                  </a:tcPr>
                </a:tc>
              </a:tr>
              <a:tr h="370840">
                <a:tc>
                  <a:txBody>
                    <a:bodyPr/>
                    <a:lstStyle/>
                    <a:p>
                      <a:r>
                        <a:rPr lang="en-US" dirty="0" smtClean="0"/>
                        <a:t>Medium</a:t>
                      </a:r>
                      <a:endParaRPr lang="en-US" dirty="0"/>
                    </a:p>
                  </a:txBody>
                  <a:tcPr>
                    <a:solidFill>
                      <a:srgbClr val="FFFF00"/>
                    </a:solidFill>
                  </a:tcPr>
                </a:tc>
                <a:tc>
                  <a:txBody>
                    <a:bodyPr/>
                    <a:lstStyle/>
                    <a:p>
                      <a:r>
                        <a:rPr lang="en-US" dirty="0" smtClean="0">
                          <a:solidFill>
                            <a:schemeClr val="tx1"/>
                          </a:solidFill>
                        </a:rPr>
                        <a:t>Ability to position</a:t>
                      </a:r>
                      <a:r>
                        <a:rPr lang="en-US" baseline="0" dirty="0" smtClean="0">
                          <a:solidFill>
                            <a:schemeClr val="tx1"/>
                          </a:solidFill>
                        </a:rPr>
                        <a:t> the offering is moderate – with discussions and workshops; we can change the perception would need presales and </a:t>
                      </a:r>
                      <a:r>
                        <a:rPr lang="en-US" baseline="0" dirty="0" err="1" smtClean="0">
                          <a:solidFill>
                            <a:schemeClr val="tx1"/>
                          </a:solidFill>
                        </a:rPr>
                        <a:t>Geosales</a:t>
                      </a:r>
                      <a:r>
                        <a:rPr lang="en-US" baseline="0" dirty="0" smtClean="0">
                          <a:solidFill>
                            <a:schemeClr val="tx1"/>
                          </a:solidFill>
                        </a:rPr>
                        <a:t> support</a:t>
                      </a:r>
                      <a:endParaRPr lang="en-US" dirty="0">
                        <a:solidFill>
                          <a:schemeClr val="tx1"/>
                        </a:solidFill>
                      </a:endParaRPr>
                    </a:p>
                  </a:txBody>
                  <a:tcPr>
                    <a:solidFill>
                      <a:schemeClr val="accent3">
                        <a:lumMod val="60000"/>
                        <a:lumOff val="40000"/>
                      </a:schemeClr>
                    </a:solidFill>
                  </a:tcPr>
                </a:tc>
              </a:tr>
              <a:tr h="370840">
                <a:tc>
                  <a:txBody>
                    <a:bodyPr/>
                    <a:lstStyle/>
                    <a:p>
                      <a:r>
                        <a:rPr lang="en-US" dirty="0" smtClean="0">
                          <a:solidFill>
                            <a:schemeClr val="bg1"/>
                          </a:solidFill>
                        </a:rPr>
                        <a:t>High</a:t>
                      </a:r>
                      <a:endParaRPr lang="en-US" dirty="0">
                        <a:solidFill>
                          <a:schemeClr val="bg1"/>
                        </a:solidFill>
                      </a:endParaRPr>
                    </a:p>
                  </a:txBody>
                  <a:tcPr>
                    <a:solidFill>
                      <a:srgbClr val="00B050"/>
                    </a:solidFill>
                  </a:tcPr>
                </a:tc>
                <a:tc>
                  <a:txBody>
                    <a:bodyPr/>
                    <a:lstStyle/>
                    <a:p>
                      <a:r>
                        <a:rPr lang="en-US" dirty="0" smtClean="0">
                          <a:solidFill>
                            <a:schemeClr val="tx1"/>
                          </a:solidFill>
                        </a:rPr>
                        <a:t>Ability to position the offering is High – it is inline with customer needs</a:t>
                      </a:r>
                      <a:endParaRPr lang="en-US" dirty="0">
                        <a:solidFill>
                          <a:schemeClr val="tx1"/>
                        </a:solidFill>
                      </a:endParaRPr>
                    </a:p>
                  </a:txBody>
                  <a:tcPr>
                    <a:solidFill>
                      <a:schemeClr val="accent3">
                        <a:lumMod val="60000"/>
                        <a:lumOff val="40000"/>
                      </a:schemeClr>
                    </a:solidFill>
                  </a:tcPr>
                </a:tc>
              </a:tr>
            </a:tbl>
          </a:graphicData>
        </a:graphic>
      </p:graphicFrame>
    </p:spTree>
    <p:extLst>
      <p:ext uri="{BB962C8B-B14F-4D97-AF65-F5344CB8AC3E}">
        <p14:creationId xmlns:p14="http://schemas.microsoft.com/office/powerpoint/2010/main" val="176928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Solution Heat Map : Computer Platforms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38512428"/>
              </p:ext>
            </p:extLst>
          </p:nvPr>
        </p:nvGraphicFramePr>
        <p:xfrm>
          <a:off x="228600" y="838200"/>
          <a:ext cx="11582397" cy="5933440"/>
        </p:xfrm>
        <a:graphic>
          <a:graphicData uri="http://schemas.openxmlformats.org/drawingml/2006/table">
            <a:tbl>
              <a:tblPr firstRow="1" bandRow="1">
                <a:tableStyleId>{5C22544A-7EE6-4342-B048-85BDC9FD1C3A}</a:tableStyleId>
              </a:tblPr>
              <a:tblGrid>
                <a:gridCol w="4267200"/>
                <a:gridCol w="914400"/>
                <a:gridCol w="914400"/>
                <a:gridCol w="914400"/>
                <a:gridCol w="762000"/>
                <a:gridCol w="1143000"/>
                <a:gridCol w="990600"/>
                <a:gridCol w="838200"/>
                <a:gridCol w="838197"/>
              </a:tblGrid>
              <a:tr h="370840">
                <a:tc>
                  <a:txBody>
                    <a:bodyPr/>
                    <a:lstStyle/>
                    <a:p>
                      <a:r>
                        <a:rPr lang="en-US" dirty="0" smtClean="0"/>
                        <a:t>Solution</a:t>
                      </a:r>
                      <a:endParaRPr lang="en-US" dirty="0"/>
                    </a:p>
                  </a:txBody>
                  <a:tcPr/>
                </a:tc>
                <a:tc>
                  <a:txBody>
                    <a:bodyPr/>
                    <a:lstStyle/>
                    <a:p>
                      <a:r>
                        <a:rPr lang="en-US" dirty="0" smtClean="0"/>
                        <a:t>Agilent</a:t>
                      </a:r>
                      <a:endParaRPr lang="en-US" dirty="0"/>
                    </a:p>
                  </a:txBody>
                  <a:tcPr/>
                </a:tc>
                <a:tc>
                  <a:txBody>
                    <a:bodyPr/>
                    <a:lstStyle/>
                    <a:p>
                      <a:r>
                        <a:rPr lang="en-US" dirty="0" smtClean="0"/>
                        <a:t>EMC</a:t>
                      </a:r>
                      <a:endParaRPr lang="en-US" dirty="0"/>
                    </a:p>
                  </a:txBody>
                  <a:tcPr/>
                </a:tc>
                <a:tc>
                  <a:txBody>
                    <a:bodyPr/>
                    <a:lstStyle/>
                    <a:p>
                      <a:r>
                        <a:rPr lang="en-US" dirty="0" smtClean="0"/>
                        <a:t>Hitachi</a:t>
                      </a:r>
                      <a:endParaRPr lang="en-US" dirty="0"/>
                    </a:p>
                  </a:txBody>
                  <a:tcPr/>
                </a:tc>
                <a:tc>
                  <a:txBody>
                    <a:bodyPr/>
                    <a:lstStyle/>
                    <a:p>
                      <a:r>
                        <a:rPr lang="en-US" dirty="0" smtClean="0"/>
                        <a:t>HP</a:t>
                      </a:r>
                      <a:endParaRPr lang="en-US" dirty="0"/>
                    </a:p>
                  </a:txBody>
                  <a:tcPr/>
                </a:tc>
                <a:tc>
                  <a:txBody>
                    <a:bodyPr/>
                    <a:lstStyle/>
                    <a:p>
                      <a:r>
                        <a:rPr lang="en-US" dirty="0" smtClean="0"/>
                        <a:t>Lexmark</a:t>
                      </a:r>
                      <a:endParaRPr lang="en-US" dirty="0"/>
                    </a:p>
                  </a:txBody>
                  <a:tcPr/>
                </a:tc>
                <a:tc>
                  <a:txBody>
                    <a:bodyPr/>
                    <a:lstStyle/>
                    <a:p>
                      <a:r>
                        <a:rPr lang="en-US" dirty="0" smtClean="0"/>
                        <a:t>NetApp</a:t>
                      </a:r>
                      <a:endParaRPr lang="en-US" dirty="0"/>
                    </a:p>
                  </a:txBody>
                  <a:tcPr/>
                </a:tc>
                <a:tc>
                  <a:txBody>
                    <a:bodyPr/>
                    <a:lstStyle/>
                    <a:p>
                      <a:r>
                        <a:rPr lang="en-US" dirty="0" smtClean="0"/>
                        <a:t>Sony</a:t>
                      </a:r>
                      <a:endParaRPr lang="en-US" dirty="0"/>
                    </a:p>
                  </a:txBody>
                  <a:tcPr/>
                </a:tc>
                <a:tc>
                  <a:txBody>
                    <a:bodyPr/>
                    <a:lstStyle/>
                    <a:p>
                      <a:r>
                        <a:rPr lang="en-US" dirty="0" smtClean="0"/>
                        <a:t>Xerox</a:t>
                      </a:r>
                      <a:endParaRPr lang="en-US" dirty="0"/>
                    </a:p>
                  </a:txBody>
                  <a:tcPr/>
                </a:tc>
              </a:tr>
              <a:tr h="370840">
                <a:tc>
                  <a:txBody>
                    <a:bodyPr/>
                    <a:lstStyle/>
                    <a:p>
                      <a:pPr algn="l"/>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Portals using Web 2.0</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a:p>
                  </a:txBody>
                  <a:tcPr>
                    <a:solidFill>
                      <a:srgbClr val="00B050"/>
                    </a:solidFill>
                  </a:tcPr>
                </a:tc>
                <a:tc>
                  <a:txBody>
                    <a:bodyPr/>
                    <a:lstStyle/>
                    <a:p>
                      <a:endParaRPr lang="en-US"/>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b="0" kern="1200" dirty="0" smtClean="0">
                          <a:solidFill>
                            <a:schemeClr val="dk1"/>
                          </a:solidFill>
                          <a:latin typeface="+mn-lt"/>
                          <a:ea typeface="+mn-ea"/>
                          <a:cs typeface="+mn-cs"/>
                        </a:rPr>
                        <a:t>Enterprise Collaboration</a:t>
                      </a:r>
                    </a:p>
                  </a:txBody>
                  <a:tcPr marL="93622" marR="93622"/>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a:p>
                  </a:txBody>
                  <a:tcPr>
                    <a:solidFill>
                      <a:srgbClr val="00B050"/>
                    </a:solidFill>
                  </a:tcPr>
                </a:tc>
                <a:tc>
                  <a:txBody>
                    <a:bodyPr/>
                    <a:lstStyle/>
                    <a:p>
                      <a:endParaRPr lang="en-US" dirty="0"/>
                    </a:p>
                  </a:txBody>
                  <a:tcPr>
                    <a:solidFill>
                      <a:srgbClr val="FF0000"/>
                    </a:solidFill>
                  </a:tcPr>
                </a:tc>
              </a:tr>
              <a:tr h="370840">
                <a:tc>
                  <a:txBody>
                    <a:bodyPr/>
                    <a:lstStyle/>
                    <a:p>
                      <a:pPr algn="l"/>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RIA</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a:p>
                  </a:txBody>
                  <a:tcPr>
                    <a:solidFill>
                      <a:srgbClr val="00B050"/>
                    </a:solidFill>
                  </a:tcPr>
                </a:tc>
                <a:tc>
                  <a:txBody>
                    <a:bodyPr/>
                    <a:lstStyle/>
                    <a:p>
                      <a:endParaRPr lang="en-US"/>
                    </a:p>
                  </a:txBody>
                  <a:tcPr>
                    <a:solidFill>
                      <a:srgbClr val="00B050"/>
                    </a:solidFill>
                  </a:tcPr>
                </a:tc>
              </a:tr>
              <a:tr h="370840">
                <a:tc>
                  <a:txBody>
                    <a:bodyPr/>
                    <a:lstStyle/>
                    <a:p>
                      <a:pPr algn="l" fontAlgn="ctr"/>
                      <a:r>
                        <a:rPr lang="en-US" sz="1400" b="0" kern="1200" dirty="0" smtClean="0">
                          <a:solidFill>
                            <a:schemeClr val="dk1"/>
                          </a:solidFill>
                          <a:latin typeface="+mn-lt"/>
                          <a:ea typeface="+mn-ea"/>
                          <a:cs typeface="+mn-cs"/>
                        </a:rPr>
                        <a:t>   Social Computing Umbrella Offering</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a:p>
                  </a:txBody>
                  <a:tcPr>
                    <a:solidFill>
                      <a:srgbClr val="FF0000"/>
                    </a:solidFill>
                  </a:tcPr>
                </a:tc>
                <a:tc>
                  <a:txBody>
                    <a:bodyPr/>
                    <a:lstStyle/>
                    <a:p>
                      <a:endParaRPr lang="en-US"/>
                    </a:p>
                  </a:txBody>
                  <a:tcPr>
                    <a:solidFill>
                      <a:srgbClr val="00B050"/>
                    </a:solidFill>
                  </a:tcPr>
                </a:tc>
              </a:tr>
              <a:tr h="370840">
                <a:tc>
                  <a:txBody>
                    <a:bodyPr/>
                    <a:lstStyle/>
                    <a:p>
                      <a:pPr algn="l" fontAlgn="ctr"/>
                      <a:r>
                        <a:rPr lang="en-US" sz="1400" b="0" kern="1200" dirty="0">
                          <a:solidFill>
                            <a:schemeClr val="dk1"/>
                          </a:solidFill>
                          <a:latin typeface="+mn-lt"/>
                          <a:ea typeface="+mn-ea"/>
                          <a:cs typeface="+mn-cs"/>
                        </a:rPr>
                        <a:t> </a:t>
                      </a:r>
                      <a:r>
                        <a:rPr lang="en-US" sz="1400" b="0" kern="1200" dirty="0" smtClean="0">
                          <a:solidFill>
                            <a:schemeClr val="dk1"/>
                          </a:solidFill>
                          <a:latin typeface="+mn-lt"/>
                          <a:ea typeface="+mn-ea"/>
                          <a:cs typeface="+mn-cs"/>
                        </a:rPr>
                        <a:t>  Social Computing – Analytics Offering</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c>
                  <a:txBody>
                    <a:bodyPr/>
                    <a:lstStyle/>
                    <a:p>
                      <a:endParaRPr lang="en-US"/>
                    </a:p>
                  </a:txBody>
                  <a:tcPr>
                    <a:solidFill>
                      <a:srgbClr val="FF0000"/>
                    </a:solidFill>
                  </a:tcPr>
                </a:tc>
                <a:tc>
                  <a:txBody>
                    <a:bodyPr/>
                    <a:lstStyle/>
                    <a:p>
                      <a:endParaRPr lang="en-US" dirty="0"/>
                    </a:p>
                  </a:txBody>
                  <a:tcPr>
                    <a:solidFill>
                      <a:srgbClr val="FFFF00"/>
                    </a:solidFill>
                  </a:tcPr>
                </a:tc>
              </a:tr>
              <a:tr h="370840">
                <a:tc>
                  <a:txBody>
                    <a:bodyPr/>
                    <a:lstStyle/>
                    <a:p>
                      <a:pPr marL="0" algn="l" defTabSz="914400" rtl="0" eaLnBrk="1" fontAlgn="ctr" latinLnBrk="0" hangingPunct="1"/>
                      <a:r>
                        <a:rPr lang="en-US" sz="1400" b="0" kern="1200" dirty="0" smtClean="0">
                          <a:solidFill>
                            <a:schemeClr val="dk1"/>
                          </a:solidFill>
                          <a:latin typeface="+mn-lt"/>
                          <a:ea typeface="+mn-ea"/>
                          <a:cs typeface="+mn-cs"/>
                        </a:rPr>
                        <a:t>   Social Computing – Social Collaboration Offering  </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r>
              <a:tr h="370840">
                <a:tc>
                  <a:txBody>
                    <a:bodyPr/>
                    <a:lstStyle/>
                    <a:p>
                      <a:pPr algn="l"/>
                      <a:r>
                        <a:rPr lang="en-US" sz="1400" b="0" kern="1200" dirty="0" smtClean="0">
                          <a:solidFill>
                            <a:schemeClr val="dk1"/>
                          </a:solidFill>
                          <a:latin typeface="+mn-lt"/>
                          <a:ea typeface="+mn-ea"/>
                          <a:cs typeface="+mn-cs"/>
                        </a:rPr>
                        <a:t> Test Center of Excellence</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FF00"/>
                    </a:solidFill>
                  </a:tcPr>
                </a:tc>
                <a:tc>
                  <a:txBody>
                    <a:bodyPr/>
                    <a:lstStyle/>
                    <a:p>
                      <a:endParaRPr lang="en-US"/>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Globalization</a:t>
                      </a:r>
                      <a:r>
                        <a:rPr lang="en-US" sz="1400" baseline="0" dirty="0" smtClean="0">
                          <a:solidFill>
                            <a:schemeClr val="dk1"/>
                          </a:solidFill>
                          <a:latin typeface="+mn-lt"/>
                          <a:ea typeface="+mn-ea"/>
                          <a:cs typeface="+mn-cs"/>
                        </a:rPr>
                        <a:t> Testing</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FF00"/>
                    </a:solidFill>
                  </a:tcPr>
                </a:tc>
                <a:tc>
                  <a:txBody>
                    <a:bodyPr/>
                    <a:lstStyle/>
                    <a:p>
                      <a:endParaRPr lang="en-US"/>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ECM Services</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rgbClr val="FFFF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BIDS Process Solutions</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 Agile ECM</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algn="l"/>
                      <a:r>
                        <a:rPr lang="en-US" sz="1400" b="0" kern="1200" dirty="0" smtClean="0">
                          <a:solidFill>
                            <a:schemeClr val="dk1"/>
                          </a:solidFill>
                          <a:latin typeface="+mn-lt"/>
                          <a:ea typeface="+mn-ea"/>
                          <a:cs typeface="+mn-cs"/>
                        </a:rPr>
                        <a:t> Big</a:t>
                      </a:r>
                      <a:r>
                        <a:rPr lang="en-US" sz="1400" b="0" kern="1200" baseline="0" dirty="0" smtClean="0">
                          <a:solidFill>
                            <a:schemeClr val="dk1"/>
                          </a:solidFill>
                          <a:latin typeface="+mn-lt"/>
                          <a:ea typeface="+mn-ea"/>
                          <a:cs typeface="+mn-cs"/>
                        </a:rPr>
                        <a:t> Data – </a:t>
                      </a:r>
                      <a:r>
                        <a:rPr lang="en-US" sz="1400" b="0" kern="1200" baseline="0" dirty="0" err="1" smtClean="0">
                          <a:solidFill>
                            <a:schemeClr val="dk1"/>
                          </a:solidFill>
                          <a:latin typeface="+mn-lt"/>
                          <a:ea typeface="+mn-ea"/>
                          <a:cs typeface="+mn-cs"/>
                        </a:rPr>
                        <a:t>Hadoop</a:t>
                      </a:r>
                      <a:r>
                        <a:rPr lang="en-US" sz="1400" b="0" kern="1200" baseline="0" dirty="0" smtClean="0">
                          <a:solidFill>
                            <a:schemeClr val="dk1"/>
                          </a:solidFill>
                          <a:latin typeface="+mn-lt"/>
                          <a:ea typeface="+mn-ea"/>
                          <a:cs typeface="+mn-cs"/>
                        </a:rPr>
                        <a:t> and Analytics</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FF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Comprehensive Cloud</a:t>
                      </a:r>
                      <a:r>
                        <a:rPr lang="en-US" sz="1400" baseline="0" dirty="0" smtClean="0">
                          <a:solidFill>
                            <a:schemeClr val="dk1"/>
                          </a:solidFill>
                          <a:latin typeface="+mn-lt"/>
                          <a:ea typeface="+mn-ea"/>
                          <a:cs typeface="+mn-cs"/>
                        </a:rPr>
                        <a:t> based solutions</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SharePoint Consulting Services</a:t>
                      </a:r>
                    </a:p>
                  </a:txBody>
                  <a:tcPr marL="93622" marR="93622" marT="45718" marB="45718"/>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 Microsoft Platform Architecture ;</a:t>
                      </a:r>
                      <a:r>
                        <a:rPr lang="en-US" sz="1400" baseline="0" dirty="0" smtClean="0">
                          <a:solidFill>
                            <a:schemeClr val="dk1"/>
                          </a:solidFill>
                          <a:latin typeface="+mn-lt"/>
                          <a:ea typeface="+mn-ea"/>
                          <a:cs typeface="+mn-cs"/>
                        </a:rPr>
                        <a:t> RIA / HTML 5</a:t>
                      </a:r>
                      <a:endParaRPr lang="en-US" sz="1400" dirty="0" smtClean="0">
                        <a:solidFill>
                          <a:schemeClr val="dk1"/>
                        </a:solidFill>
                        <a:latin typeface="+mn-lt"/>
                        <a:ea typeface="+mn-ea"/>
                        <a:cs typeface="+mn-cs"/>
                      </a:endParaRPr>
                    </a:p>
                  </a:txBody>
                  <a:tcPr marL="93622" marR="93622" marT="45718" marB="45718"/>
                </a:tc>
                <a:tc>
                  <a:txBody>
                    <a:bodyPr/>
                    <a:lstStyle/>
                    <a:p>
                      <a:endParaRPr lang="en-US"/>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r>
            </a:tbl>
          </a:graphicData>
        </a:graphic>
      </p:graphicFrame>
    </p:spTree>
    <p:extLst>
      <p:ext uri="{BB962C8B-B14F-4D97-AF65-F5344CB8AC3E}">
        <p14:creationId xmlns:p14="http://schemas.microsoft.com/office/powerpoint/2010/main" val="387047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Solution Heat Map : Software and Professional Services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00459041"/>
              </p:ext>
            </p:extLst>
          </p:nvPr>
        </p:nvGraphicFramePr>
        <p:xfrm>
          <a:off x="228600" y="838200"/>
          <a:ext cx="11582400" cy="5933440"/>
        </p:xfrm>
        <a:graphic>
          <a:graphicData uri="http://schemas.openxmlformats.org/drawingml/2006/table">
            <a:tbl>
              <a:tblPr firstRow="1" bandRow="1">
                <a:tableStyleId>{5C22544A-7EE6-4342-B048-85BDC9FD1C3A}</a:tableStyleId>
              </a:tblPr>
              <a:tblGrid>
                <a:gridCol w="4876800"/>
                <a:gridCol w="1237695"/>
                <a:gridCol w="1061873"/>
                <a:gridCol w="1079028"/>
                <a:gridCol w="1079028"/>
                <a:gridCol w="1140553"/>
                <a:gridCol w="1107423"/>
              </a:tblGrid>
              <a:tr h="370840">
                <a:tc>
                  <a:txBody>
                    <a:bodyPr/>
                    <a:lstStyle/>
                    <a:p>
                      <a:r>
                        <a:rPr lang="en-US" dirty="0" smtClean="0"/>
                        <a:t>Solution</a:t>
                      </a:r>
                      <a:endParaRPr lang="en-US" dirty="0"/>
                    </a:p>
                  </a:txBody>
                  <a:tcPr/>
                </a:tc>
                <a:tc>
                  <a:txBody>
                    <a:bodyPr/>
                    <a:lstStyle/>
                    <a:p>
                      <a:r>
                        <a:rPr lang="en-US" dirty="0" smtClean="0"/>
                        <a:t>McKinsey</a:t>
                      </a:r>
                      <a:endParaRPr lang="en-US" dirty="0"/>
                    </a:p>
                  </a:txBody>
                  <a:tcPr/>
                </a:tc>
                <a:tc>
                  <a:txBody>
                    <a:bodyPr/>
                    <a:lstStyle/>
                    <a:p>
                      <a:r>
                        <a:rPr lang="en-US" dirty="0" smtClean="0"/>
                        <a:t>Adobe</a:t>
                      </a:r>
                      <a:endParaRPr lang="en-US" dirty="0"/>
                    </a:p>
                  </a:txBody>
                  <a:tcPr/>
                </a:tc>
                <a:tc>
                  <a:txBody>
                    <a:bodyPr/>
                    <a:lstStyle/>
                    <a:p>
                      <a:r>
                        <a:rPr lang="en-US" dirty="0" smtClean="0"/>
                        <a:t>Ceridian</a:t>
                      </a:r>
                      <a:endParaRPr lang="en-US" dirty="0"/>
                    </a:p>
                  </a:txBody>
                  <a:tcPr/>
                </a:tc>
                <a:tc>
                  <a:txBody>
                    <a:bodyPr/>
                    <a:lstStyle/>
                    <a:p>
                      <a:r>
                        <a:rPr lang="en-US" dirty="0" smtClean="0"/>
                        <a:t>KPMG</a:t>
                      </a:r>
                      <a:endParaRPr lang="en-US" dirty="0"/>
                    </a:p>
                  </a:txBody>
                  <a:tcPr/>
                </a:tc>
                <a:tc>
                  <a:txBody>
                    <a:bodyPr/>
                    <a:lstStyle/>
                    <a:p>
                      <a:r>
                        <a:rPr lang="en-US" dirty="0" smtClean="0"/>
                        <a:t>Microsoft</a:t>
                      </a:r>
                      <a:endParaRPr lang="en-US" dirty="0"/>
                    </a:p>
                  </a:txBody>
                  <a:tcPr/>
                </a:tc>
                <a:tc>
                  <a:txBody>
                    <a:bodyPr/>
                    <a:lstStyle/>
                    <a:p>
                      <a:r>
                        <a:rPr lang="en-US" dirty="0" smtClean="0"/>
                        <a:t>SAP</a:t>
                      </a:r>
                      <a:endParaRPr lang="en-US" dirty="0"/>
                    </a:p>
                  </a:txBody>
                  <a:tcPr/>
                </a:tc>
              </a:tr>
              <a:tr h="370840">
                <a:tc>
                  <a:txBody>
                    <a:bodyPr/>
                    <a:lstStyle/>
                    <a:p>
                      <a:pPr algn="l"/>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Portals using Web 2.0</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rgbClr val="FF0000"/>
                    </a:solidFill>
                  </a:tcPr>
                </a:tc>
                <a:tc>
                  <a:txBody>
                    <a:bodyPr/>
                    <a:lstStyle/>
                    <a:p>
                      <a:endParaRPr lang="en-US" dirty="0"/>
                    </a:p>
                  </a:txBody>
                  <a:tcPr>
                    <a:solidFill>
                      <a:srgbClr val="FF00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b="0" kern="1200" dirty="0" smtClean="0">
                          <a:solidFill>
                            <a:schemeClr val="dk1"/>
                          </a:solidFill>
                          <a:latin typeface="+mn-lt"/>
                          <a:ea typeface="+mn-ea"/>
                          <a:cs typeface="+mn-cs"/>
                        </a:rPr>
                        <a:t>Enterprise Collaboration</a:t>
                      </a:r>
                    </a:p>
                  </a:txBody>
                  <a:tcPr marL="93622" marR="93622"/>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rgbClr val="FF0000"/>
                    </a:solidFill>
                  </a:tcPr>
                </a:tc>
                <a:tc>
                  <a:txBody>
                    <a:bodyPr/>
                    <a:lstStyle/>
                    <a:p>
                      <a:endParaRPr lang="en-US" dirty="0"/>
                    </a:p>
                  </a:txBody>
                  <a:tcPr>
                    <a:solidFill>
                      <a:srgbClr val="FF0000"/>
                    </a:solidFill>
                  </a:tcPr>
                </a:tc>
              </a:tr>
              <a:tr h="370840">
                <a:tc>
                  <a:txBody>
                    <a:bodyPr/>
                    <a:lstStyle/>
                    <a:p>
                      <a:pPr algn="l"/>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RIA</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rgbClr val="FF0000"/>
                    </a:solidFill>
                  </a:tcPr>
                </a:tc>
                <a:tc>
                  <a:txBody>
                    <a:bodyPr/>
                    <a:lstStyle/>
                    <a:p>
                      <a:endParaRPr lang="en-US" dirty="0"/>
                    </a:p>
                  </a:txBody>
                  <a:tcPr>
                    <a:solidFill>
                      <a:srgbClr val="FF0000"/>
                    </a:solidFill>
                  </a:tcPr>
                </a:tc>
              </a:tr>
              <a:tr h="370840">
                <a:tc>
                  <a:txBody>
                    <a:bodyPr/>
                    <a:lstStyle/>
                    <a:p>
                      <a:pPr algn="l" fontAlgn="ctr"/>
                      <a:r>
                        <a:rPr lang="en-US" sz="1400" b="0" kern="1200" dirty="0" smtClean="0">
                          <a:solidFill>
                            <a:schemeClr val="dk1"/>
                          </a:solidFill>
                          <a:latin typeface="+mn-lt"/>
                          <a:ea typeface="+mn-ea"/>
                          <a:cs typeface="+mn-cs"/>
                        </a:rPr>
                        <a:t>   Social Computing Umbrella Offering</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r>
              <a:tr h="370840">
                <a:tc>
                  <a:txBody>
                    <a:bodyPr/>
                    <a:lstStyle/>
                    <a:p>
                      <a:pPr algn="l" fontAlgn="ctr"/>
                      <a:r>
                        <a:rPr lang="en-US" sz="1400" b="0" kern="1200" dirty="0">
                          <a:solidFill>
                            <a:schemeClr val="dk1"/>
                          </a:solidFill>
                          <a:latin typeface="+mn-lt"/>
                          <a:ea typeface="+mn-ea"/>
                          <a:cs typeface="+mn-cs"/>
                        </a:rPr>
                        <a:t> </a:t>
                      </a:r>
                      <a:r>
                        <a:rPr lang="en-US" sz="1400" b="0" kern="1200" dirty="0" smtClean="0">
                          <a:solidFill>
                            <a:schemeClr val="dk1"/>
                          </a:solidFill>
                          <a:latin typeface="+mn-lt"/>
                          <a:ea typeface="+mn-ea"/>
                          <a:cs typeface="+mn-cs"/>
                        </a:rPr>
                        <a:t>  Social Computing – Analytics Offering</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r>
              <a:tr h="370840">
                <a:tc>
                  <a:txBody>
                    <a:bodyPr/>
                    <a:lstStyle/>
                    <a:p>
                      <a:pPr marL="0" algn="l" defTabSz="914400" rtl="0" eaLnBrk="1" fontAlgn="ctr" latinLnBrk="0" hangingPunct="1"/>
                      <a:r>
                        <a:rPr lang="en-US" sz="1400" b="0" kern="1200" dirty="0" smtClean="0">
                          <a:solidFill>
                            <a:schemeClr val="dk1"/>
                          </a:solidFill>
                          <a:latin typeface="+mn-lt"/>
                          <a:ea typeface="+mn-ea"/>
                          <a:cs typeface="+mn-cs"/>
                        </a:rPr>
                        <a:t>   Social Computing – Social Collaboration Offering  </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r>
              <a:tr h="370840">
                <a:tc>
                  <a:txBody>
                    <a:bodyPr/>
                    <a:lstStyle/>
                    <a:p>
                      <a:pPr algn="l"/>
                      <a:r>
                        <a:rPr lang="en-US" sz="1400" b="0" kern="1200" dirty="0" smtClean="0">
                          <a:solidFill>
                            <a:schemeClr val="dk1"/>
                          </a:solidFill>
                          <a:latin typeface="+mn-lt"/>
                          <a:ea typeface="+mn-ea"/>
                          <a:cs typeface="+mn-cs"/>
                        </a:rPr>
                        <a:t> Test Center of Excellence</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Globalization</a:t>
                      </a:r>
                      <a:r>
                        <a:rPr lang="en-US" sz="1400" baseline="0" dirty="0" smtClean="0">
                          <a:solidFill>
                            <a:schemeClr val="dk1"/>
                          </a:solidFill>
                          <a:latin typeface="+mn-lt"/>
                          <a:ea typeface="+mn-ea"/>
                          <a:cs typeface="+mn-cs"/>
                        </a:rPr>
                        <a:t> Testing</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ECM Services</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c>
                  <a:txBody>
                    <a:bodyPr/>
                    <a:lstStyle/>
                    <a:p>
                      <a:endParaRPr lang="en-US"/>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BIDS Process Solutions</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 Agile ECM</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r>
              <a:tr h="370840">
                <a:tc>
                  <a:txBody>
                    <a:bodyPr/>
                    <a:lstStyle/>
                    <a:p>
                      <a:pPr algn="l"/>
                      <a:r>
                        <a:rPr lang="en-US" sz="1400" b="0" kern="1200" dirty="0" smtClean="0">
                          <a:solidFill>
                            <a:schemeClr val="dk1"/>
                          </a:solidFill>
                          <a:latin typeface="+mn-lt"/>
                          <a:ea typeface="+mn-ea"/>
                          <a:cs typeface="+mn-cs"/>
                        </a:rPr>
                        <a:t> Big</a:t>
                      </a:r>
                      <a:r>
                        <a:rPr lang="en-US" sz="1400" b="0" kern="1200" baseline="0" dirty="0" smtClean="0">
                          <a:solidFill>
                            <a:schemeClr val="dk1"/>
                          </a:solidFill>
                          <a:latin typeface="+mn-lt"/>
                          <a:ea typeface="+mn-ea"/>
                          <a:cs typeface="+mn-cs"/>
                        </a:rPr>
                        <a:t> Data – </a:t>
                      </a:r>
                      <a:r>
                        <a:rPr lang="en-US" sz="1400" b="0" kern="1200" baseline="0" dirty="0" err="1" smtClean="0">
                          <a:solidFill>
                            <a:schemeClr val="dk1"/>
                          </a:solidFill>
                          <a:latin typeface="+mn-lt"/>
                          <a:ea typeface="+mn-ea"/>
                          <a:cs typeface="+mn-cs"/>
                        </a:rPr>
                        <a:t>Hadoop</a:t>
                      </a:r>
                      <a:r>
                        <a:rPr lang="en-US" sz="1400" b="0" kern="1200" baseline="0" dirty="0" smtClean="0">
                          <a:solidFill>
                            <a:schemeClr val="dk1"/>
                          </a:solidFill>
                          <a:latin typeface="+mn-lt"/>
                          <a:ea typeface="+mn-ea"/>
                          <a:cs typeface="+mn-cs"/>
                        </a:rPr>
                        <a:t> and Analytics</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Comprehensive Cloud</a:t>
                      </a:r>
                      <a:r>
                        <a:rPr lang="en-US" sz="1400" baseline="0" dirty="0" smtClean="0">
                          <a:solidFill>
                            <a:schemeClr val="dk1"/>
                          </a:solidFill>
                          <a:latin typeface="+mn-lt"/>
                          <a:ea typeface="+mn-ea"/>
                          <a:cs typeface="+mn-cs"/>
                        </a:rPr>
                        <a:t> based solutions</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SharePoint Consulting Services</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FFFF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 Microsoft Platform Architecture ;</a:t>
                      </a:r>
                      <a:r>
                        <a:rPr lang="en-US" sz="1400" baseline="0" dirty="0" smtClean="0">
                          <a:solidFill>
                            <a:schemeClr val="dk1"/>
                          </a:solidFill>
                          <a:latin typeface="+mn-lt"/>
                          <a:ea typeface="+mn-ea"/>
                          <a:cs typeface="+mn-cs"/>
                        </a:rPr>
                        <a:t> RIA / HTML 5</a:t>
                      </a:r>
                      <a:endParaRPr lang="en-US" sz="1400" dirty="0" smtClean="0">
                        <a:solidFill>
                          <a:schemeClr val="dk1"/>
                        </a:solidFill>
                        <a:latin typeface="+mn-lt"/>
                        <a:ea typeface="+mn-ea"/>
                        <a:cs typeface="+mn-cs"/>
                      </a:endParaRP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bl>
          </a:graphicData>
        </a:graphic>
      </p:graphicFrame>
    </p:spTree>
    <p:extLst>
      <p:ext uri="{BB962C8B-B14F-4D97-AF65-F5344CB8AC3E}">
        <p14:creationId xmlns:p14="http://schemas.microsoft.com/office/powerpoint/2010/main" val="68821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032" y="76200"/>
            <a:ext cx="10562167" cy="563563"/>
          </a:xfrm>
        </p:spPr>
        <p:txBody>
          <a:bodyPr/>
          <a:lstStyle/>
          <a:p>
            <a:pPr algn="l"/>
            <a:r>
              <a:rPr lang="en-US" dirty="0" smtClean="0"/>
              <a:t>Solution Heat Map : Semiconductors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7680831"/>
              </p:ext>
            </p:extLst>
          </p:nvPr>
        </p:nvGraphicFramePr>
        <p:xfrm>
          <a:off x="228601" y="762000"/>
          <a:ext cx="11734800" cy="5918200"/>
        </p:xfrm>
        <a:graphic>
          <a:graphicData uri="http://schemas.openxmlformats.org/drawingml/2006/table">
            <a:tbl>
              <a:tblPr firstRow="1" bandRow="1">
                <a:tableStyleId>{5C22544A-7EE6-4342-B048-85BDC9FD1C3A}</a:tableStyleId>
              </a:tblPr>
              <a:tblGrid>
                <a:gridCol w="5990175"/>
                <a:gridCol w="1415972"/>
                <a:gridCol w="1415972"/>
                <a:gridCol w="1415972"/>
                <a:gridCol w="1496709"/>
              </a:tblGrid>
              <a:tr h="370840">
                <a:tc>
                  <a:txBody>
                    <a:bodyPr/>
                    <a:lstStyle/>
                    <a:p>
                      <a:r>
                        <a:rPr lang="en-US" dirty="0" smtClean="0"/>
                        <a:t>Solution</a:t>
                      </a:r>
                      <a:endParaRPr lang="en-US" dirty="0"/>
                    </a:p>
                  </a:txBody>
                  <a:tcPr/>
                </a:tc>
                <a:tc>
                  <a:txBody>
                    <a:bodyPr/>
                    <a:lstStyle/>
                    <a:p>
                      <a:r>
                        <a:rPr lang="en-US" dirty="0" smtClean="0"/>
                        <a:t>AMAT</a:t>
                      </a:r>
                      <a:endParaRPr lang="en-US" dirty="0"/>
                    </a:p>
                  </a:txBody>
                  <a:tcPr/>
                </a:tc>
                <a:tc>
                  <a:txBody>
                    <a:bodyPr/>
                    <a:lstStyle/>
                    <a:p>
                      <a:r>
                        <a:rPr lang="en-US" dirty="0" smtClean="0"/>
                        <a:t>ASML</a:t>
                      </a:r>
                      <a:endParaRPr lang="en-US" dirty="0"/>
                    </a:p>
                  </a:txBody>
                  <a:tcPr/>
                </a:tc>
                <a:tc>
                  <a:txBody>
                    <a:bodyPr/>
                    <a:lstStyle/>
                    <a:p>
                      <a:r>
                        <a:rPr lang="en-US" dirty="0" smtClean="0"/>
                        <a:t>INTEL</a:t>
                      </a:r>
                      <a:endParaRPr lang="en-US" dirty="0"/>
                    </a:p>
                  </a:txBody>
                  <a:tcPr/>
                </a:tc>
                <a:tc>
                  <a:txBody>
                    <a:bodyPr/>
                    <a:lstStyle/>
                    <a:p>
                      <a:r>
                        <a:rPr lang="en-US" dirty="0" smtClean="0"/>
                        <a:t>NXP</a:t>
                      </a:r>
                      <a:endParaRPr lang="en-US" dirty="0"/>
                    </a:p>
                  </a:txBody>
                  <a:tcPr/>
                </a:tc>
              </a:tr>
              <a:tr h="370840">
                <a:tc>
                  <a:txBody>
                    <a:bodyPr/>
                    <a:lstStyle/>
                    <a:p>
                      <a:pPr algn="l"/>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Portals using Web 2.0</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b="0" kern="1200" dirty="0" smtClean="0">
                          <a:solidFill>
                            <a:schemeClr val="dk1"/>
                          </a:solidFill>
                          <a:latin typeface="+mn-lt"/>
                          <a:ea typeface="+mn-ea"/>
                          <a:cs typeface="+mn-cs"/>
                        </a:rPr>
                        <a:t>Enterprise Collaboration</a:t>
                      </a:r>
                    </a:p>
                  </a:txBody>
                  <a:tcPr marL="93622" marR="93622"/>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r>
              <a:tr h="370840">
                <a:tc>
                  <a:txBody>
                    <a:bodyPr/>
                    <a:lstStyle/>
                    <a:p>
                      <a:pPr algn="l"/>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RIA</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r>
              <a:tr h="370840">
                <a:tc>
                  <a:txBody>
                    <a:bodyPr/>
                    <a:lstStyle/>
                    <a:p>
                      <a:pPr algn="l" fontAlgn="ctr"/>
                      <a:r>
                        <a:rPr lang="en-US" sz="1400" b="0" kern="1200" dirty="0" smtClean="0">
                          <a:solidFill>
                            <a:schemeClr val="dk1"/>
                          </a:solidFill>
                          <a:latin typeface="+mn-lt"/>
                          <a:ea typeface="+mn-ea"/>
                          <a:cs typeface="+mn-cs"/>
                        </a:rPr>
                        <a:t>   Social Computing Umbrella Offering</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0">
                <a:tc>
                  <a:txBody>
                    <a:bodyPr/>
                    <a:lstStyle/>
                    <a:p>
                      <a:pPr algn="l" fontAlgn="ctr"/>
                      <a:r>
                        <a:rPr lang="en-US" sz="1400" b="0" kern="1200" dirty="0">
                          <a:solidFill>
                            <a:schemeClr val="dk1"/>
                          </a:solidFill>
                          <a:latin typeface="+mn-lt"/>
                          <a:ea typeface="+mn-ea"/>
                          <a:cs typeface="+mn-cs"/>
                        </a:rPr>
                        <a:t> </a:t>
                      </a:r>
                      <a:r>
                        <a:rPr lang="en-US" sz="1400" b="0" kern="1200" dirty="0" smtClean="0">
                          <a:solidFill>
                            <a:schemeClr val="dk1"/>
                          </a:solidFill>
                          <a:latin typeface="+mn-lt"/>
                          <a:ea typeface="+mn-ea"/>
                          <a:cs typeface="+mn-cs"/>
                        </a:rPr>
                        <a:t>  Social Computing – Analytics Offering</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algn="l" defTabSz="914400" rtl="0" eaLnBrk="1" fontAlgn="ctr" latinLnBrk="0" hangingPunct="1"/>
                      <a:r>
                        <a:rPr lang="en-US" sz="1400" b="0" kern="1200" dirty="0" smtClean="0">
                          <a:solidFill>
                            <a:schemeClr val="dk1"/>
                          </a:solidFill>
                          <a:latin typeface="+mn-lt"/>
                          <a:ea typeface="+mn-ea"/>
                          <a:cs typeface="+mn-cs"/>
                        </a:rPr>
                        <a:t>   Social Computing – Social Collaboration Offering  </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a:p>
                  </a:txBody>
                  <a:tcPr>
                    <a:solidFill>
                      <a:srgbClr val="FFFF00"/>
                    </a:solidFill>
                  </a:tcPr>
                </a:tc>
                <a:tc>
                  <a:txBody>
                    <a:bodyPr/>
                    <a:lstStyle/>
                    <a:p>
                      <a:endParaRPr lang="en-US" dirty="0"/>
                    </a:p>
                  </a:txBody>
                  <a:tcPr>
                    <a:solidFill>
                      <a:srgbClr val="FFFF00"/>
                    </a:solidFill>
                  </a:tcPr>
                </a:tc>
              </a:tr>
              <a:tr h="370840">
                <a:tc>
                  <a:txBody>
                    <a:bodyPr/>
                    <a:lstStyle/>
                    <a:p>
                      <a:pPr algn="l"/>
                      <a:r>
                        <a:rPr lang="en-US" sz="1400" b="0" kern="1200" dirty="0" smtClean="0">
                          <a:solidFill>
                            <a:schemeClr val="dk1"/>
                          </a:solidFill>
                          <a:latin typeface="+mn-lt"/>
                          <a:ea typeface="+mn-ea"/>
                          <a:cs typeface="+mn-cs"/>
                        </a:rPr>
                        <a:t> Test Center of Excellence</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Globalization</a:t>
                      </a:r>
                      <a:r>
                        <a:rPr lang="en-US" sz="1400" baseline="0" dirty="0" smtClean="0">
                          <a:solidFill>
                            <a:schemeClr val="dk1"/>
                          </a:solidFill>
                          <a:latin typeface="+mn-lt"/>
                          <a:ea typeface="+mn-ea"/>
                          <a:cs typeface="+mn-cs"/>
                        </a:rPr>
                        <a:t> Testing</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ECM Services</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BIDS Process Solutions</a:t>
                      </a:r>
                    </a:p>
                  </a:txBody>
                  <a:tcPr marL="93622" marR="93622" marT="45718" marB="45718"/>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 Agile ECM</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00B05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r>
              <a:tr h="370840">
                <a:tc>
                  <a:txBody>
                    <a:bodyPr/>
                    <a:lstStyle/>
                    <a:p>
                      <a:pPr algn="l"/>
                      <a:r>
                        <a:rPr lang="en-US" sz="1400" b="0" kern="1200" dirty="0" smtClean="0">
                          <a:solidFill>
                            <a:schemeClr val="dk1"/>
                          </a:solidFill>
                          <a:latin typeface="+mn-lt"/>
                          <a:ea typeface="+mn-ea"/>
                          <a:cs typeface="+mn-cs"/>
                        </a:rPr>
                        <a:t> Big</a:t>
                      </a:r>
                      <a:r>
                        <a:rPr lang="en-US" sz="1400" b="0" kern="1200" baseline="0" dirty="0" smtClean="0">
                          <a:solidFill>
                            <a:schemeClr val="dk1"/>
                          </a:solidFill>
                          <a:latin typeface="+mn-lt"/>
                          <a:ea typeface="+mn-ea"/>
                          <a:cs typeface="+mn-cs"/>
                        </a:rPr>
                        <a:t> Data – </a:t>
                      </a:r>
                      <a:r>
                        <a:rPr lang="en-US" sz="1400" b="0" kern="1200" baseline="0" dirty="0" err="1" smtClean="0">
                          <a:solidFill>
                            <a:schemeClr val="dk1"/>
                          </a:solidFill>
                          <a:latin typeface="+mn-lt"/>
                          <a:ea typeface="+mn-ea"/>
                          <a:cs typeface="+mn-cs"/>
                        </a:rPr>
                        <a:t>Hadoop</a:t>
                      </a:r>
                      <a:r>
                        <a:rPr lang="en-US" sz="1400" b="0" kern="1200" baseline="0" dirty="0" smtClean="0">
                          <a:solidFill>
                            <a:schemeClr val="dk1"/>
                          </a:solidFill>
                          <a:latin typeface="+mn-lt"/>
                          <a:ea typeface="+mn-ea"/>
                          <a:cs typeface="+mn-cs"/>
                        </a:rPr>
                        <a:t> and Analytics</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0000"/>
                    </a:solidFill>
                  </a:tcPr>
                </a:tc>
                <a:tc>
                  <a:txBody>
                    <a:bodyPr/>
                    <a:lstStyle/>
                    <a:p>
                      <a:endParaRPr lang="en-US" dirty="0"/>
                    </a:p>
                  </a:txBody>
                  <a:tcPr>
                    <a:solidFill>
                      <a:srgbClr val="FFFF0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Comprehensive Cloud</a:t>
                      </a:r>
                      <a:r>
                        <a:rPr lang="en-US" sz="1400" baseline="0" dirty="0" smtClean="0">
                          <a:solidFill>
                            <a:schemeClr val="dk1"/>
                          </a:solidFill>
                          <a:latin typeface="+mn-lt"/>
                          <a:ea typeface="+mn-ea"/>
                          <a:cs typeface="+mn-cs"/>
                        </a:rPr>
                        <a:t> based solutions</a:t>
                      </a:r>
                      <a:endParaRPr lang="en-US" sz="1400" dirty="0">
                        <a:solidFill>
                          <a:schemeClr val="dk1"/>
                        </a:solidFill>
                        <a:latin typeface="+mn-lt"/>
                        <a:ea typeface="+mn-ea"/>
                        <a:cs typeface="+mn-cs"/>
                      </a:endParaRPr>
                    </a:p>
                  </a:txBody>
                  <a:tcPr marL="93622" marR="93622" marT="45718" marB="45718"/>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SharePoint Consulting Services</a:t>
                      </a:r>
                    </a:p>
                  </a:txBody>
                  <a:tcPr marL="93622" marR="93622" marT="45718" marB="45718"/>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r>
              <a:tr h="23368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 Microsoft Platform Architecture ;</a:t>
                      </a:r>
                      <a:r>
                        <a:rPr lang="en-US" sz="1400" baseline="0" dirty="0" smtClean="0">
                          <a:solidFill>
                            <a:schemeClr val="dk1"/>
                          </a:solidFill>
                          <a:latin typeface="+mn-lt"/>
                          <a:ea typeface="+mn-ea"/>
                          <a:cs typeface="+mn-cs"/>
                        </a:rPr>
                        <a:t> RIA / HTML 5</a:t>
                      </a:r>
                      <a:endParaRPr lang="en-US" sz="1400" dirty="0" smtClean="0">
                        <a:solidFill>
                          <a:schemeClr val="dk1"/>
                        </a:solidFill>
                        <a:latin typeface="+mn-lt"/>
                        <a:ea typeface="+mn-ea"/>
                        <a:cs typeface="+mn-cs"/>
                      </a:endParaRPr>
                    </a:p>
                  </a:txBody>
                  <a:tcPr marL="93622" marR="93622" marT="45718" marB="45718"/>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a:p>
                  </a:txBody>
                  <a:tcPr>
                    <a:solidFill>
                      <a:srgbClr val="00B050"/>
                    </a:solidFill>
                  </a:tcPr>
                </a:tc>
                <a:tc>
                  <a:txBody>
                    <a:bodyPr/>
                    <a:lstStyle/>
                    <a:p>
                      <a:endParaRPr lang="en-US" dirty="0"/>
                    </a:p>
                  </a:txBody>
                  <a:tcPr>
                    <a:solidFill>
                      <a:srgbClr val="00B050"/>
                    </a:solidFill>
                  </a:tcPr>
                </a:tc>
              </a:tr>
            </a:tbl>
          </a:graphicData>
        </a:graphic>
      </p:graphicFrame>
    </p:spTree>
    <p:extLst>
      <p:ext uri="{BB962C8B-B14F-4D97-AF65-F5344CB8AC3E}">
        <p14:creationId xmlns:p14="http://schemas.microsoft.com/office/powerpoint/2010/main" val="1645185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Solution Heat Map : Large Accounts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2348023"/>
              </p:ext>
            </p:extLst>
          </p:nvPr>
        </p:nvGraphicFramePr>
        <p:xfrm>
          <a:off x="228600" y="838200"/>
          <a:ext cx="11734799" cy="5933440"/>
        </p:xfrm>
        <a:graphic>
          <a:graphicData uri="http://schemas.openxmlformats.org/drawingml/2006/table">
            <a:tbl>
              <a:tblPr firstRow="1" bandRow="1">
                <a:tableStyleId>{5C22544A-7EE6-4342-B048-85BDC9FD1C3A}</a:tableStyleId>
              </a:tblPr>
              <a:tblGrid>
                <a:gridCol w="8214361"/>
                <a:gridCol w="1760219"/>
                <a:gridCol w="1760219"/>
              </a:tblGrid>
              <a:tr h="370840">
                <a:tc>
                  <a:txBody>
                    <a:bodyPr/>
                    <a:lstStyle/>
                    <a:p>
                      <a:r>
                        <a:rPr lang="en-US" dirty="0" smtClean="0"/>
                        <a:t>Solution</a:t>
                      </a:r>
                      <a:endParaRPr lang="en-US" dirty="0"/>
                    </a:p>
                  </a:txBody>
                  <a:tcPr/>
                </a:tc>
                <a:tc>
                  <a:txBody>
                    <a:bodyPr/>
                    <a:lstStyle/>
                    <a:p>
                      <a:r>
                        <a:rPr lang="en-US" dirty="0" smtClean="0"/>
                        <a:t>Apple</a:t>
                      </a:r>
                      <a:endParaRPr lang="en-US" dirty="0"/>
                    </a:p>
                  </a:txBody>
                  <a:tcPr/>
                </a:tc>
                <a:tc>
                  <a:txBody>
                    <a:bodyPr/>
                    <a:lstStyle/>
                    <a:p>
                      <a:r>
                        <a:rPr lang="en-US" dirty="0" smtClean="0"/>
                        <a:t>PwC</a:t>
                      </a:r>
                      <a:endParaRPr lang="en-US" dirty="0"/>
                    </a:p>
                  </a:txBody>
                  <a:tcPr/>
                </a:tc>
              </a:tr>
              <a:tr h="370840">
                <a:tc>
                  <a:txBody>
                    <a:bodyPr/>
                    <a:lstStyle/>
                    <a:p>
                      <a:pPr algn="l"/>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Portals using Web 2.0</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00B050"/>
                    </a:solidFill>
                  </a:tcPr>
                </a:tc>
                <a:tc>
                  <a:txBody>
                    <a:bodyPr/>
                    <a:lstStyle/>
                    <a:p>
                      <a:endParaRPr lang="en-US"/>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b="0" kern="1200" dirty="0" smtClean="0">
                          <a:solidFill>
                            <a:schemeClr val="dk1"/>
                          </a:solidFill>
                          <a:latin typeface="+mn-lt"/>
                          <a:ea typeface="+mn-ea"/>
                          <a:cs typeface="+mn-cs"/>
                        </a:rPr>
                        <a:t>Enterprise Collaboration</a:t>
                      </a:r>
                    </a:p>
                  </a:txBody>
                  <a:tcPr marL="93622" marR="93622"/>
                </a:tc>
                <a:tc>
                  <a:txBody>
                    <a:bodyPr/>
                    <a:lstStyle/>
                    <a:p>
                      <a:endParaRPr lang="en-US"/>
                    </a:p>
                  </a:txBody>
                  <a:tcPr>
                    <a:solidFill>
                      <a:srgbClr val="00B050"/>
                    </a:solidFill>
                  </a:tcPr>
                </a:tc>
                <a:tc>
                  <a:txBody>
                    <a:bodyPr/>
                    <a:lstStyle/>
                    <a:p>
                      <a:endParaRPr lang="en-US"/>
                    </a:p>
                  </a:txBody>
                  <a:tcPr>
                    <a:solidFill>
                      <a:srgbClr val="00B050"/>
                    </a:solidFill>
                  </a:tcPr>
                </a:tc>
              </a:tr>
              <a:tr h="370840">
                <a:tc>
                  <a:txBody>
                    <a:bodyPr/>
                    <a:lstStyle/>
                    <a:p>
                      <a:pPr algn="l"/>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RIA</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algn="l" fontAlgn="ctr"/>
                      <a:r>
                        <a:rPr lang="en-US" sz="1400" b="0" kern="1200" dirty="0" smtClean="0">
                          <a:solidFill>
                            <a:schemeClr val="dk1"/>
                          </a:solidFill>
                          <a:latin typeface="+mn-lt"/>
                          <a:ea typeface="+mn-ea"/>
                          <a:cs typeface="+mn-cs"/>
                        </a:rPr>
                        <a:t>   Social Computing Umbrella Offering</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algn="l" fontAlgn="ctr"/>
                      <a:r>
                        <a:rPr lang="en-US" sz="1400" b="0" kern="1200" dirty="0">
                          <a:solidFill>
                            <a:schemeClr val="dk1"/>
                          </a:solidFill>
                          <a:latin typeface="+mn-lt"/>
                          <a:ea typeface="+mn-ea"/>
                          <a:cs typeface="+mn-cs"/>
                        </a:rPr>
                        <a:t> </a:t>
                      </a:r>
                      <a:r>
                        <a:rPr lang="en-US" sz="1400" b="0" kern="1200" dirty="0" smtClean="0">
                          <a:solidFill>
                            <a:schemeClr val="dk1"/>
                          </a:solidFill>
                          <a:latin typeface="+mn-lt"/>
                          <a:ea typeface="+mn-ea"/>
                          <a:cs typeface="+mn-cs"/>
                        </a:rPr>
                        <a:t>  Social Computing – Analytics Offering</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marL="0" algn="l" defTabSz="914400" rtl="0" eaLnBrk="1" fontAlgn="ctr" latinLnBrk="0" hangingPunct="1"/>
                      <a:r>
                        <a:rPr lang="en-US" sz="1400" b="0" kern="1200" dirty="0" smtClean="0">
                          <a:solidFill>
                            <a:schemeClr val="dk1"/>
                          </a:solidFill>
                          <a:latin typeface="+mn-lt"/>
                          <a:ea typeface="+mn-ea"/>
                          <a:cs typeface="+mn-cs"/>
                        </a:rPr>
                        <a:t>   Social Computing – Social Collaboration Offering  </a:t>
                      </a:r>
                      <a:endParaRPr lang="en-US" sz="1400" b="0" kern="1200" dirty="0">
                        <a:solidFill>
                          <a:schemeClr val="dk1"/>
                        </a:solidFill>
                        <a:latin typeface="+mn-lt"/>
                        <a:ea typeface="+mn-ea"/>
                        <a:cs typeface="+mn-cs"/>
                      </a:endParaRPr>
                    </a:p>
                  </a:txBody>
                  <a:tcPr marL="8804" marR="8804" marT="8804" marB="0"/>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algn="l"/>
                      <a:r>
                        <a:rPr lang="en-US" sz="1400" b="0" kern="1200" dirty="0" smtClean="0">
                          <a:solidFill>
                            <a:schemeClr val="dk1"/>
                          </a:solidFill>
                          <a:latin typeface="+mn-lt"/>
                          <a:ea typeface="+mn-ea"/>
                          <a:cs typeface="+mn-cs"/>
                        </a:rPr>
                        <a:t> Test Center of Excellence</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Globalization</a:t>
                      </a:r>
                      <a:r>
                        <a:rPr lang="en-US" sz="1400" baseline="0" dirty="0" smtClean="0">
                          <a:solidFill>
                            <a:schemeClr val="dk1"/>
                          </a:solidFill>
                          <a:latin typeface="+mn-lt"/>
                          <a:ea typeface="+mn-ea"/>
                          <a:cs typeface="+mn-cs"/>
                        </a:rPr>
                        <a:t> Testing</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00B05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ECM Services</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BIDS Process Solutions</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 Agile ECM</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algn="l"/>
                      <a:r>
                        <a:rPr lang="en-US" sz="1400" b="0" kern="1200" dirty="0" smtClean="0">
                          <a:solidFill>
                            <a:schemeClr val="dk1"/>
                          </a:solidFill>
                          <a:latin typeface="+mn-lt"/>
                          <a:ea typeface="+mn-ea"/>
                          <a:cs typeface="+mn-cs"/>
                        </a:rPr>
                        <a:t> Big</a:t>
                      </a:r>
                      <a:r>
                        <a:rPr lang="en-US" sz="1400" b="0" kern="1200" baseline="0" dirty="0" smtClean="0">
                          <a:solidFill>
                            <a:schemeClr val="dk1"/>
                          </a:solidFill>
                          <a:latin typeface="+mn-lt"/>
                          <a:ea typeface="+mn-ea"/>
                          <a:cs typeface="+mn-cs"/>
                        </a:rPr>
                        <a:t> Data – </a:t>
                      </a:r>
                      <a:r>
                        <a:rPr lang="en-US" sz="1400" b="0" kern="1200" baseline="0" dirty="0" err="1" smtClean="0">
                          <a:solidFill>
                            <a:schemeClr val="dk1"/>
                          </a:solidFill>
                          <a:latin typeface="+mn-lt"/>
                          <a:ea typeface="+mn-ea"/>
                          <a:cs typeface="+mn-cs"/>
                        </a:rPr>
                        <a:t>Hadoop</a:t>
                      </a:r>
                      <a:r>
                        <a:rPr lang="en-US" sz="1400" b="0" kern="1200" baseline="0" dirty="0" smtClean="0">
                          <a:solidFill>
                            <a:schemeClr val="dk1"/>
                          </a:solidFill>
                          <a:latin typeface="+mn-lt"/>
                          <a:ea typeface="+mn-ea"/>
                          <a:cs typeface="+mn-cs"/>
                        </a:rPr>
                        <a:t> and Analytics</a:t>
                      </a:r>
                      <a:endParaRPr lang="en-US" sz="1400" b="0" kern="1200" dirty="0">
                        <a:solidFill>
                          <a:schemeClr val="dk1"/>
                        </a:solidFill>
                        <a:latin typeface="+mn-lt"/>
                        <a:ea typeface="+mn-ea"/>
                        <a:cs typeface="+mn-cs"/>
                      </a:endParaRPr>
                    </a:p>
                  </a:txBody>
                  <a:tcPr marL="93622" marR="93622"/>
                </a:tc>
                <a:tc>
                  <a:txBody>
                    <a:bodyPr/>
                    <a:lstStyle/>
                    <a:p>
                      <a:endParaRPr lang="en-US" dirty="0"/>
                    </a:p>
                  </a:txBody>
                  <a:tcPr>
                    <a:solidFill>
                      <a:srgbClr val="FFFF0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Comprehensive Cloud</a:t>
                      </a:r>
                      <a:r>
                        <a:rPr lang="en-US" sz="1400" baseline="0" dirty="0" smtClean="0">
                          <a:solidFill>
                            <a:schemeClr val="dk1"/>
                          </a:solidFill>
                          <a:latin typeface="+mn-lt"/>
                          <a:ea typeface="+mn-ea"/>
                          <a:cs typeface="+mn-cs"/>
                        </a:rPr>
                        <a:t> based solutions</a:t>
                      </a:r>
                      <a:endParaRPr lang="en-US" sz="1400" dirty="0">
                        <a:solidFill>
                          <a:schemeClr val="dk1"/>
                        </a:solidFill>
                        <a:latin typeface="+mn-lt"/>
                        <a:ea typeface="+mn-ea"/>
                        <a:cs typeface="+mn-cs"/>
                      </a:endParaRPr>
                    </a:p>
                  </a:txBody>
                  <a:tcPr marL="93622" marR="93622" marT="45718" marB="45718"/>
                </a:tc>
                <a:tc>
                  <a:txBody>
                    <a:bodyPr/>
                    <a:lstStyle/>
                    <a:p>
                      <a:endParaRPr lang="en-US" dirty="0"/>
                    </a:p>
                  </a:txBody>
                  <a:tcPr>
                    <a:solidFill>
                      <a:srgbClr val="FFFF0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 SharePoint Consulting Services</a:t>
                      </a: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00B050"/>
                    </a:solidFill>
                  </a:tcPr>
                </a:tc>
              </a:tr>
              <a:tr h="37084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 Microsoft Platform Architecture ;</a:t>
                      </a:r>
                      <a:r>
                        <a:rPr lang="en-US" sz="1400" baseline="0" dirty="0" smtClean="0">
                          <a:solidFill>
                            <a:schemeClr val="dk1"/>
                          </a:solidFill>
                          <a:latin typeface="+mn-lt"/>
                          <a:ea typeface="+mn-ea"/>
                          <a:cs typeface="+mn-cs"/>
                        </a:rPr>
                        <a:t> RIA / HTML 5</a:t>
                      </a:r>
                      <a:endParaRPr lang="en-US" sz="1400" dirty="0" smtClean="0">
                        <a:solidFill>
                          <a:schemeClr val="dk1"/>
                        </a:solidFill>
                        <a:latin typeface="+mn-lt"/>
                        <a:ea typeface="+mn-ea"/>
                        <a:cs typeface="+mn-cs"/>
                      </a:endParaRPr>
                    </a:p>
                  </a:txBody>
                  <a:tcPr marL="93622" marR="93622" marT="45718" marB="45718"/>
                </a:tc>
                <a:tc>
                  <a:txBody>
                    <a:bodyPr/>
                    <a:lstStyle/>
                    <a:p>
                      <a:endParaRPr lang="en-US" dirty="0"/>
                    </a:p>
                  </a:txBody>
                  <a:tcPr>
                    <a:solidFill>
                      <a:srgbClr val="FF0000"/>
                    </a:solidFill>
                  </a:tcPr>
                </a:tc>
                <a:tc>
                  <a:txBody>
                    <a:bodyPr/>
                    <a:lstStyle/>
                    <a:p>
                      <a:endParaRPr lang="en-US" dirty="0"/>
                    </a:p>
                  </a:txBody>
                  <a:tcPr>
                    <a:solidFill>
                      <a:srgbClr val="00B050"/>
                    </a:solidFill>
                  </a:tcPr>
                </a:tc>
              </a:tr>
            </a:tbl>
          </a:graphicData>
        </a:graphic>
      </p:graphicFrame>
    </p:spTree>
    <p:extLst>
      <p:ext uri="{BB962C8B-B14F-4D97-AF65-F5344CB8AC3E}">
        <p14:creationId xmlns:p14="http://schemas.microsoft.com/office/powerpoint/2010/main" val="1278402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76201"/>
            <a:ext cx="9144000" cy="595313"/>
          </a:xfrm>
        </p:spPr>
        <p:txBody>
          <a:bodyPr/>
          <a:lstStyle/>
          <a:p>
            <a:pPr algn="l" eaLnBrk="1" hangingPunct="1"/>
            <a:r>
              <a:rPr dirty="0" smtClean="0">
                <a:latin typeface="Myriad Pro"/>
              </a:rPr>
              <a:t>HiTech TEG: Solutions and Offerings Plan</a:t>
            </a:r>
            <a:endParaRPr sz="1400" dirty="0">
              <a:latin typeface="Myriad Pro"/>
            </a:endParaRPr>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4291319092"/>
              </p:ext>
            </p:extLst>
          </p:nvPr>
        </p:nvGraphicFramePr>
        <p:xfrm>
          <a:off x="304801" y="746796"/>
          <a:ext cx="11430000" cy="6035013"/>
        </p:xfrm>
        <a:graphic>
          <a:graphicData uri="http://schemas.openxmlformats.org/drawingml/2006/table">
            <a:tbl>
              <a:tblPr firstRow="1" bandRow="1">
                <a:tableStyleId>{5C22544A-7EE6-4342-B048-85BDC9FD1C3A}</a:tableStyleId>
              </a:tblPr>
              <a:tblGrid>
                <a:gridCol w="1183316"/>
                <a:gridCol w="1636083"/>
                <a:gridCol w="4495800"/>
                <a:gridCol w="1143000"/>
                <a:gridCol w="1438833"/>
                <a:gridCol w="1532968"/>
              </a:tblGrid>
              <a:tr h="394482">
                <a:tc>
                  <a:txBody>
                    <a:bodyPr/>
                    <a:lstStyle/>
                    <a:p>
                      <a:r>
                        <a:rPr lang="en-US" sz="1600" dirty="0" err="1" smtClean="0"/>
                        <a:t>CoE</a:t>
                      </a:r>
                      <a:r>
                        <a:rPr lang="en-US" sz="1600" baseline="0" dirty="0" smtClean="0"/>
                        <a:t> Name</a:t>
                      </a:r>
                      <a:endParaRPr lang="en-US" sz="1600" dirty="0"/>
                    </a:p>
                  </a:txBody>
                  <a:tcPr marL="93622" marR="93622">
                    <a:solidFill>
                      <a:srgbClr val="4E84C4"/>
                    </a:solidFill>
                  </a:tcPr>
                </a:tc>
                <a:tc>
                  <a:txBody>
                    <a:bodyPr/>
                    <a:lstStyle/>
                    <a:p>
                      <a:r>
                        <a:rPr lang="en-US" sz="1600" dirty="0" smtClean="0"/>
                        <a:t>Current Offering</a:t>
                      </a:r>
                      <a:endParaRPr lang="en-US" sz="1600" dirty="0"/>
                    </a:p>
                  </a:txBody>
                  <a:tcPr marL="93622" marR="93622">
                    <a:solidFill>
                      <a:srgbClr val="4E84C4"/>
                    </a:solidFill>
                  </a:tcPr>
                </a:tc>
                <a:tc>
                  <a:txBody>
                    <a:bodyPr/>
                    <a:lstStyle/>
                    <a:p>
                      <a:r>
                        <a:rPr lang="en-US" sz="1600" dirty="0" smtClean="0"/>
                        <a:t>Offering Details</a:t>
                      </a:r>
                      <a:endParaRPr lang="en-US" sz="1600" dirty="0"/>
                    </a:p>
                  </a:txBody>
                  <a:tcPr marL="93622" marR="93622">
                    <a:solidFill>
                      <a:srgbClr val="4E84C4"/>
                    </a:solidFill>
                  </a:tcPr>
                </a:tc>
                <a:tc>
                  <a:txBody>
                    <a:bodyPr/>
                    <a:lstStyle/>
                    <a:p>
                      <a:r>
                        <a:rPr lang="en-US" sz="1600" dirty="0" smtClean="0"/>
                        <a:t>Revenue</a:t>
                      </a:r>
                      <a:r>
                        <a:rPr lang="en-US" sz="1600" baseline="0" dirty="0" smtClean="0"/>
                        <a:t> Till Date</a:t>
                      </a:r>
                      <a:endParaRPr lang="en-US" sz="1600" dirty="0"/>
                    </a:p>
                  </a:txBody>
                  <a:tcPr marL="93622" marR="93622">
                    <a:solidFill>
                      <a:srgbClr val="4E84C4"/>
                    </a:solidFill>
                  </a:tcPr>
                </a:tc>
                <a:tc>
                  <a:txBody>
                    <a:bodyPr/>
                    <a:lstStyle/>
                    <a:p>
                      <a:r>
                        <a:rPr lang="en-US" sz="1600" dirty="0" smtClean="0"/>
                        <a:t>Revenue </a:t>
                      </a:r>
                    </a:p>
                    <a:p>
                      <a:r>
                        <a:rPr lang="en-US" sz="1600" dirty="0" smtClean="0"/>
                        <a:t>2013-14</a:t>
                      </a:r>
                      <a:endParaRPr lang="en-US" sz="1600" dirty="0"/>
                    </a:p>
                  </a:txBody>
                  <a:tcPr marL="93622" marR="93622">
                    <a:solidFill>
                      <a:srgbClr val="4E84C4"/>
                    </a:solidFill>
                  </a:tcPr>
                </a:tc>
                <a:tc>
                  <a:txBody>
                    <a:bodyPr/>
                    <a:lstStyle/>
                    <a:p>
                      <a:r>
                        <a:rPr lang="en-US" sz="1600" dirty="0" smtClean="0"/>
                        <a:t>Target Revenue : 2014-15</a:t>
                      </a:r>
                      <a:endParaRPr lang="en-US" sz="1600" dirty="0"/>
                    </a:p>
                  </a:txBody>
                  <a:tcPr marL="93622" marR="93622">
                    <a:solidFill>
                      <a:srgbClr val="4E84C4"/>
                    </a:solidFill>
                  </a:tcPr>
                </a:tc>
              </a:tr>
              <a:tr h="521522">
                <a:tc>
                  <a:txBody>
                    <a:bodyPr/>
                    <a:lstStyle/>
                    <a:p>
                      <a:r>
                        <a:rPr lang="en-US" sz="1400" b="0" kern="1200" dirty="0" smtClean="0">
                          <a:solidFill>
                            <a:schemeClr val="dk1"/>
                          </a:solidFill>
                          <a:latin typeface="+mn-lt"/>
                          <a:ea typeface="+mn-ea"/>
                          <a:cs typeface="+mn-cs"/>
                        </a:rPr>
                        <a:t>JOSE: Java and Open Source</a:t>
                      </a:r>
                      <a:endParaRPr lang="en-US" sz="1400" b="0" kern="1200" dirty="0">
                        <a:solidFill>
                          <a:schemeClr val="dk1"/>
                        </a:solidFill>
                        <a:latin typeface="+mn-lt"/>
                        <a:ea typeface="+mn-ea"/>
                        <a:cs typeface="+mn-cs"/>
                      </a:endParaRPr>
                    </a:p>
                  </a:txBody>
                  <a:tcPr marL="93622" marR="93622"/>
                </a:tc>
                <a:tc>
                  <a:txBody>
                    <a:bodyPr/>
                    <a:lstStyle/>
                    <a:p>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Portals using Web 2.0</a:t>
                      </a:r>
                      <a:endParaRPr lang="en-US" sz="1400" b="0" kern="1200" dirty="0">
                        <a:solidFill>
                          <a:schemeClr val="dk1"/>
                        </a:solidFill>
                        <a:latin typeface="+mn-lt"/>
                        <a:ea typeface="+mn-ea"/>
                        <a:cs typeface="+mn-cs"/>
                      </a:endParaRPr>
                    </a:p>
                  </a:txBody>
                  <a:tcPr marL="93622" marR="93622"/>
                </a:tc>
                <a:tc>
                  <a:txBody>
                    <a:bodyPr/>
                    <a:lstStyle/>
                    <a:p>
                      <a:r>
                        <a:rPr lang="en-US" sz="1400" dirty="0" smtClean="0">
                          <a:latin typeface="+mn-lt"/>
                        </a:rPr>
                        <a:t>Provide</a:t>
                      </a:r>
                      <a:r>
                        <a:rPr lang="en-US" sz="1400" baseline="0" dirty="0" smtClean="0">
                          <a:latin typeface="+mn-lt"/>
                        </a:rPr>
                        <a:t> Advisory, Consulting &amp; Implementation Services on Open Source Portals like </a:t>
                      </a:r>
                      <a:r>
                        <a:rPr lang="en-US" sz="1400" baseline="0" dirty="0" err="1" smtClean="0">
                          <a:latin typeface="+mn-lt"/>
                        </a:rPr>
                        <a:t>Liferay</a:t>
                      </a:r>
                      <a:endParaRPr lang="en-US" sz="1400" dirty="0">
                        <a:latin typeface="+mn-lt"/>
                      </a:endParaRPr>
                    </a:p>
                  </a:txBody>
                  <a:tcPr marL="93622" marR="93622"/>
                </a:tc>
                <a:tc>
                  <a:txBody>
                    <a:bodyPr/>
                    <a:lstStyle/>
                    <a:p>
                      <a:r>
                        <a:rPr lang="en-US" sz="1400" dirty="0" smtClean="0">
                          <a:latin typeface="+mn-lt"/>
                        </a:rPr>
                        <a:t>8.7 M</a:t>
                      </a:r>
                      <a:endParaRPr lang="en-US" sz="1400" dirty="0">
                        <a:latin typeface="+mn-lt"/>
                      </a:endParaRPr>
                    </a:p>
                  </a:txBody>
                  <a:tcPr marL="93622" marR="93622"/>
                </a:tc>
                <a:tc>
                  <a:txBody>
                    <a:bodyPr/>
                    <a:lstStyle/>
                    <a:p>
                      <a:r>
                        <a:rPr lang="en-US" sz="1400" dirty="0" smtClean="0">
                          <a:latin typeface="+mn-lt"/>
                        </a:rPr>
                        <a:t>0.02 M</a:t>
                      </a:r>
                      <a:endParaRPr lang="en-US" sz="1400" dirty="0">
                        <a:latin typeface="+mn-lt"/>
                      </a:endParaRPr>
                    </a:p>
                  </a:txBody>
                  <a:tcPr marL="93622" marR="93622"/>
                </a:tc>
                <a:tc>
                  <a:txBody>
                    <a:bodyPr/>
                    <a:lstStyle/>
                    <a:p>
                      <a:r>
                        <a:rPr lang="en-US" sz="1400" dirty="0" smtClean="0">
                          <a:latin typeface="+mn-lt"/>
                        </a:rPr>
                        <a:t>1.00 M</a:t>
                      </a:r>
                      <a:endParaRPr lang="en-US" sz="1400" dirty="0">
                        <a:latin typeface="+mn-lt"/>
                      </a:endParaRPr>
                    </a:p>
                  </a:txBody>
                  <a:tcPr marL="93622" marR="93622"/>
                </a:tc>
              </a:tr>
              <a:tr h="73151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b="0" kern="1200" dirty="0" smtClean="0">
                          <a:solidFill>
                            <a:schemeClr val="dk1"/>
                          </a:solidFill>
                          <a:latin typeface="+mn-lt"/>
                          <a:ea typeface="+mn-ea"/>
                          <a:cs typeface="+mn-cs"/>
                        </a:rPr>
                        <a:t>JOSE: Java and Open Source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lang="en-US" sz="1400" b="0" kern="1200" dirty="0" smtClean="0">
                        <a:solidFill>
                          <a:schemeClr val="dk1"/>
                        </a:solidFill>
                        <a:latin typeface="+mn-lt"/>
                        <a:ea typeface="+mn-ea"/>
                        <a:cs typeface="+mn-cs"/>
                      </a:endParaRPr>
                    </a:p>
                  </a:txBody>
                  <a:tcPr marL="93622" marR="93622"/>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b="0" kern="1200" dirty="0" smtClean="0">
                          <a:solidFill>
                            <a:schemeClr val="dk1"/>
                          </a:solidFill>
                          <a:latin typeface="+mn-lt"/>
                          <a:ea typeface="+mn-ea"/>
                          <a:cs typeface="+mn-cs"/>
                        </a:rPr>
                        <a:t>Enterprise Collaboration</a:t>
                      </a:r>
                    </a:p>
                  </a:txBody>
                  <a:tcPr marL="93622" marR="936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mn-lt"/>
                          <a:cs typeface="Arial" charset="0"/>
                        </a:rPr>
                        <a:t>Enable Organizations to strategize, plan and implement collaboration platforms like Confluence &amp; Jive.</a:t>
                      </a:r>
                    </a:p>
                  </a:txBody>
                  <a:tcPr marL="93622" marR="936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mn-lt"/>
                          <a:cs typeface="Arial" charset="0"/>
                        </a:rPr>
                        <a:t>0.00 M</a:t>
                      </a:r>
                    </a:p>
                  </a:txBody>
                  <a:tcPr marL="93622" marR="936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mn-lt"/>
                          <a:cs typeface="Arial" charset="0"/>
                        </a:rPr>
                        <a:t>0.00 M</a:t>
                      </a:r>
                    </a:p>
                  </a:txBody>
                  <a:tcPr marL="93622" marR="936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mn-lt"/>
                          <a:cs typeface="Arial" charset="0"/>
                        </a:rPr>
                        <a:t>1.00 M</a:t>
                      </a:r>
                    </a:p>
                  </a:txBody>
                  <a:tcPr marL="93622" marR="93622"/>
                </a:tc>
              </a:tr>
              <a:tr h="944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dk1"/>
                          </a:solidFill>
                          <a:latin typeface="+mn-lt"/>
                          <a:ea typeface="+mn-ea"/>
                          <a:cs typeface="+mn-cs"/>
                        </a:rPr>
                        <a:t>JOSE: Java and Open Source</a:t>
                      </a:r>
                    </a:p>
                    <a:p>
                      <a:endParaRPr lang="en-US" sz="1400" b="0" kern="1200" dirty="0">
                        <a:solidFill>
                          <a:schemeClr val="dk1"/>
                        </a:solidFill>
                        <a:latin typeface="+mn-lt"/>
                        <a:ea typeface="+mn-ea"/>
                        <a:cs typeface="+mn-cs"/>
                      </a:endParaRPr>
                    </a:p>
                  </a:txBody>
                  <a:tcPr marL="93622" marR="93622"/>
                </a:tc>
                <a:tc>
                  <a:txBody>
                    <a:bodyPr/>
                    <a:lstStyle/>
                    <a:p>
                      <a:r>
                        <a:rPr lang="en-US" sz="1400" b="0" kern="1200" dirty="0" smtClean="0">
                          <a:solidFill>
                            <a:schemeClr val="dk1"/>
                          </a:solidFill>
                          <a:latin typeface="+mn-lt"/>
                          <a:ea typeface="+mn-ea"/>
                          <a:cs typeface="+mn-cs"/>
                        </a:rPr>
                        <a:t>Open</a:t>
                      </a:r>
                      <a:r>
                        <a:rPr lang="en-US" sz="1400" b="0" kern="1200" baseline="0" dirty="0" smtClean="0">
                          <a:solidFill>
                            <a:schemeClr val="dk1"/>
                          </a:solidFill>
                          <a:latin typeface="+mn-lt"/>
                          <a:ea typeface="+mn-ea"/>
                          <a:cs typeface="+mn-cs"/>
                        </a:rPr>
                        <a:t> Source RIA</a:t>
                      </a:r>
                      <a:endParaRPr lang="en-US" sz="1400" b="0" kern="1200" dirty="0">
                        <a:solidFill>
                          <a:schemeClr val="dk1"/>
                        </a:solidFill>
                        <a:latin typeface="+mn-lt"/>
                        <a:ea typeface="+mn-ea"/>
                        <a:cs typeface="+mn-cs"/>
                      </a:endParaRPr>
                    </a:p>
                  </a:txBody>
                  <a:tcPr marL="93622" marR="93622"/>
                </a:tc>
                <a:tc>
                  <a:txBody>
                    <a:bodyPr/>
                    <a:lstStyle/>
                    <a:p>
                      <a:r>
                        <a:rPr lang="en-US" sz="1400" dirty="0" smtClean="0">
                          <a:latin typeface="+mn-lt"/>
                        </a:rPr>
                        <a:t>Drive</a:t>
                      </a:r>
                      <a:r>
                        <a:rPr lang="en-US" sz="1400" baseline="0" dirty="0" smtClean="0">
                          <a:latin typeface="+mn-lt"/>
                        </a:rPr>
                        <a:t> the Rich Internet Applications development using Open source technologies such </a:t>
                      </a:r>
                      <a:r>
                        <a:rPr lang="en-US" sz="1400" baseline="0" dirty="0" err="1" smtClean="0">
                          <a:latin typeface="+mn-lt"/>
                        </a:rPr>
                        <a:t>ExtJs</a:t>
                      </a:r>
                      <a:r>
                        <a:rPr lang="en-US" sz="1400" baseline="0" dirty="0" smtClean="0">
                          <a:latin typeface="+mn-lt"/>
                        </a:rPr>
                        <a:t>, </a:t>
                      </a:r>
                      <a:r>
                        <a:rPr lang="en-US" sz="1400" baseline="0" dirty="0" err="1" smtClean="0">
                          <a:latin typeface="+mn-lt"/>
                        </a:rPr>
                        <a:t>Jquery</a:t>
                      </a:r>
                      <a:r>
                        <a:rPr lang="en-US" sz="1400" baseline="0" dirty="0" smtClean="0">
                          <a:latin typeface="+mn-lt"/>
                        </a:rPr>
                        <a:t>, HTML5</a:t>
                      </a:r>
                      <a:endParaRPr lang="en-US" sz="1400" dirty="0">
                        <a:latin typeface="+mn-lt"/>
                      </a:endParaRPr>
                    </a:p>
                  </a:txBody>
                  <a:tcPr marL="93622" marR="93622"/>
                </a:tc>
                <a:tc>
                  <a:txBody>
                    <a:bodyPr/>
                    <a:lstStyle/>
                    <a:p>
                      <a:r>
                        <a:rPr lang="en-US" sz="1400" dirty="0" smtClean="0">
                          <a:latin typeface="+mn-lt"/>
                        </a:rPr>
                        <a:t>47.2 M</a:t>
                      </a:r>
                      <a:endParaRPr lang="en-US" sz="1400" dirty="0">
                        <a:latin typeface="+mn-lt"/>
                      </a:endParaRPr>
                    </a:p>
                  </a:txBody>
                  <a:tcPr marL="93622" marR="93622"/>
                </a:tc>
                <a:tc>
                  <a:txBody>
                    <a:bodyPr/>
                    <a:lstStyle/>
                    <a:p>
                      <a:r>
                        <a:rPr lang="en-US" sz="1400" dirty="0" smtClean="0">
                          <a:latin typeface="+mn-lt"/>
                        </a:rPr>
                        <a:t>5.40 M</a:t>
                      </a:r>
                      <a:endParaRPr lang="en-US" sz="1400" dirty="0">
                        <a:latin typeface="+mn-lt"/>
                      </a:endParaRPr>
                    </a:p>
                  </a:txBody>
                  <a:tcPr marL="93622" marR="93622"/>
                </a:tc>
                <a:tc>
                  <a:txBody>
                    <a:bodyPr/>
                    <a:lstStyle/>
                    <a:p>
                      <a:r>
                        <a:rPr lang="en-US" sz="1400" dirty="0" smtClean="0">
                          <a:latin typeface="+mn-lt"/>
                        </a:rPr>
                        <a:t>3.00 M</a:t>
                      </a:r>
                      <a:endParaRPr lang="en-US" sz="1400" dirty="0">
                        <a:latin typeface="+mn-lt"/>
                      </a:endParaRPr>
                    </a:p>
                  </a:txBody>
                  <a:tcPr marL="93622" marR="93622"/>
                </a:tc>
              </a:tr>
              <a:tr h="944871">
                <a:tc>
                  <a:txBody>
                    <a:bodyPr/>
                    <a:lstStyle/>
                    <a:p>
                      <a:r>
                        <a:rPr lang="en-US" sz="1400" b="0" kern="1200" dirty="0" smtClean="0">
                          <a:solidFill>
                            <a:schemeClr val="dk1"/>
                          </a:solidFill>
                          <a:latin typeface="+mn-lt"/>
                          <a:ea typeface="+mn-ea"/>
                          <a:cs typeface="+mn-cs"/>
                        </a:rPr>
                        <a:t>JOSE: Social Computing</a:t>
                      </a:r>
                      <a:endParaRPr lang="en-US" sz="1400" b="0" kern="1200" dirty="0">
                        <a:solidFill>
                          <a:schemeClr val="dk1"/>
                        </a:solidFill>
                        <a:latin typeface="+mn-lt"/>
                        <a:ea typeface="+mn-ea"/>
                        <a:cs typeface="+mn-cs"/>
                      </a:endParaRPr>
                    </a:p>
                  </a:txBody>
                  <a:tcPr marL="93622" marR="93622"/>
                </a:tc>
                <a:tc>
                  <a:txBody>
                    <a:bodyPr/>
                    <a:lstStyle/>
                    <a:p>
                      <a:pPr algn="l" fontAlgn="ctr"/>
                      <a:r>
                        <a:rPr lang="en-US" sz="1400" b="0" kern="1200" dirty="0" smtClean="0">
                          <a:solidFill>
                            <a:schemeClr val="dk1"/>
                          </a:solidFill>
                          <a:latin typeface="+mn-lt"/>
                          <a:ea typeface="+mn-ea"/>
                          <a:cs typeface="+mn-cs"/>
                        </a:rPr>
                        <a:t>Social Computing Umbrella Offering</a:t>
                      </a:r>
                      <a:endParaRPr lang="en-US" sz="1400" b="0" kern="1200" dirty="0">
                        <a:solidFill>
                          <a:schemeClr val="dk1"/>
                        </a:solidFill>
                        <a:latin typeface="+mn-lt"/>
                        <a:ea typeface="+mn-ea"/>
                        <a:cs typeface="+mn-cs"/>
                      </a:endParaRPr>
                    </a:p>
                  </a:txBody>
                  <a:tcPr marL="8804" marR="8804" marT="8804" marB="0"/>
                </a:tc>
                <a:tc>
                  <a:txBody>
                    <a:bodyPr/>
                    <a:lstStyle/>
                    <a:p>
                      <a:r>
                        <a:rPr lang="en-US" sz="1400" dirty="0" smtClean="0">
                          <a:latin typeface="+mn-lt"/>
                        </a:rPr>
                        <a:t>Composite</a:t>
                      </a:r>
                      <a:r>
                        <a:rPr lang="en-US" sz="1400" baseline="0" dirty="0" smtClean="0">
                          <a:latin typeface="+mn-lt"/>
                        </a:rPr>
                        <a:t> Social computing solutions offering to provide end-to-end social platform development</a:t>
                      </a:r>
                      <a:endParaRPr lang="en-US" sz="1400" dirty="0">
                        <a:latin typeface="+mn-lt"/>
                      </a:endParaRPr>
                    </a:p>
                  </a:txBody>
                  <a:tcPr marL="93622" marR="93622"/>
                </a:tc>
                <a:tc>
                  <a:txBody>
                    <a:bodyPr/>
                    <a:lstStyle/>
                    <a:p>
                      <a:r>
                        <a:rPr lang="en-US" sz="1400" dirty="0" smtClean="0">
                          <a:latin typeface="+mn-lt"/>
                        </a:rPr>
                        <a:t>0.20 M</a:t>
                      </a:r>
                      <a:endParaRPr lang="en-US" sz="1400" dirty="0">
                        <a:latin typeface="+mn-lt"/>
                      </a:endParaRPr>
                    </a:p>
                  </a:txBody>
                  <a:tcPr marL="93622" marR="93622"/>
                </a:tc>
                <a:tc>
                  <a:txBody>
                    <a:bodyPr/>
                    <a:lstStyle/>
                    <a:p>
                      <a:r>
                        <a:rPr lang="en-US" sz="1400" dirty="0" smtClean="0">
                          <a:latin typeface="+mn-lt"/>
                        </a:rPr>
                        <a:t>0.20 M</a:t>
                      </a:r>
                      <a:endParaRPr lang="en-US" sz="1400" dirty="0">
                        <a:latin typeface="+mn-lt"/>
                      </a:endParaRPr>
                    </a:p>
                  </a:txBody>
                  <a:tcPr marL="93622" marR="93622"/>
                </a:tc>
                <a:tc>
                  <a:txBody>
                    <a:bodyPr/>
                    <a:lstStyle/>
                    <a:p>
                      <a:r>
                        <a:rPr lang="en-US" sz="1400" dirty="0" smtClean="0">
                          <a:latin typeface="+mn-lt"/>
                        </a:rPr>
                        <a:t>0.50 M</a:t>
                      </a:r>
                      <a:endParaRPr lang="en-US" sz="1400" dirty="0">
                        <a:latin typeface="+mn-lt"/>
                      </a:endParaRPr>
                    </a:p>
                  </a:txBody>
                  <a:tcPr marL="93622" marR="93622"/>
                </a:tc>
              </a:tr>
              <a:tr h="944871">
                <a:tc>
                  <a:txBody>
                    <a:bodyPr/>
                    <a:lstStyle/>
                    <a:p>
                      <a:r>
                        <a:rPr lang="en-US" sz="1400" b="0" kern="1200" smtClean="0">
                          <a:solidFill>
                            <a:schemeClr val="dk1"/>
                          </a:solidFill>
                          <a:latin typeface="+mn-lt"/>
                          <a:ea typeface="+mn-ea"/>
                          <a:cs typeface="+mn-cs"/>
                        </a:rPr>
                        <a:t>JOSE: Social Computing</a:t>
                      </a:r>
                      <a:endParaRPr lang="en-US" sz="1400" b="0" kern="1200" dirty="0">
                        <a:solidFill>
                          <a:schemeClr val="dk1"/>
                        </a:solidFill>
                        <a:latin typeface="+mn-lt"/>
                        <a:ea typeface="+mn-ea"/>
                        <a:cs typeface="+mn-cs"/>
                      </a:endParaRPr>
                    </a:p>
                  </a:txBody>
                  <a:tcPr marL="93622" marR="93622"/>
                </a:tc>
                <a:tc>
                  <a:txBody>
                    <a:bodyPr/>
                    <a:lstStyle/>
                    <a:p>
                      <a:pPr algn="l" fontAlgn="ctr"/>
                      <a:r>
                        <a:rPr lang="en-US" sz="1400" b="0" kern="1200" dirty="0">
                          <a:solidFill>
                            <a:schemeClr val="dk1"/>
                          </a:solidFill>
                          <a:latin typeface="+mn-lt"/>
                          <a:ea typeface="+mn-ea"/>
                          <a:cs typeface="+mn-cs"/>
                        </a:rPr>
                        <a:t> </a:t>
                      </a:r>
                      <a:r>
                        <a:rPr lang="en-US" sz="1400" b="0" kern="1200" dirty="0" smtClean="0">
                          <a:solidFill>
                            <a:schemeClr val="dk1"/>
                          </a:solidFill>
                          <a:latin typeface="+mn-lt"/>
                          <a:ea typeface="+mn-ea"/>
                          <a:cs typeface="+mn-cs"/>
                        </a:rPr>
                        <a:t>Social Computing – Analytics Offering</a:t>
                      </a:r>
                      <a:endParaRPr lang="en-US" sz="1400" b="0" kern="1200" dirty="0">
                        <a:solidFill>
                          <a:schemeClr val="dk1"/>
                        </a:solidFill>
                        <a:latin typeface="+mn-lt"/>
                        <a:ea typeface="+mn-ea"/>
                        <a:cs typeface="+mn-cs"/>
                      </a:endParaRPr>
                    </a:p>
                  </a:txBody>
                  <a:tcPr marL="8804" marR="8804" marT="8804" marB="0"/>
                </a:tc>
                <a:tc>
                  <a:txBody>
                    <a:bodyPr/>
                    <a:lstStyle/>
                    <a:p>
                      <a:r>
                        <a:rPr lang="en-US" sz="1400" dirty="0" smtClean="0">
                          <a:latin typeface="+mn-lt"/>
                        </a:rPr>
                        <a:t>Listening to the Social data on the web to analyze and derive meaningful information to the enterprise</a:t>
                      </a:r>
                      <a:endParaRPr lang="en-US" sz="1400" dirty="0">
                        <a:latin typeface="+mn-lt"/>
                      </a:endParaRPr>
                    </a:p>
                  </a:txBody>
                  <a:tcPr marL="93622" marR="93622"/>
                </a:tc>
                <a:tc>
                  <a:txBody>
                    <a:bodyPr/>
                    <a:lstStyle/>
                    <a:p>
                      <a:r>
                        <a:rPr lang="en-US" sz="1400" dirty="0" smtClean="0">
                          <a:latin typeface="+mn-lt"/>
                        </a:rPr>
                        <a:t>0.00 M</a:t>
                      </a:r>
                      <a:endParaRPr lang="en-US" sz="1400" dirty="0">
                        <a:latin typeface="+mn-lt"/>
                      </a:endParaRPr>
                    </a:p>
                  </a:txBody>
                  <a:tcPr marL="93622" marR="93622"/>
                </a:tc>
                <a:tc>
                  <a:txBody>
                    <a:bodyPr/>
                    <a:lstStyle/>
                    <a:p>
                      <a:r>
                        <a:rPr lang="en-US" sz="1400" dirty="0" smtClean="0">
                          <a:latin typeface="+mn-lt"/>
                        </a:rPr>
                        <a:t>0.00 M</a:t>
                      </a:r>
                      <a:endParaRPr lang="en-US" sz="1400" dirty="0">
                        <a:latin typeface="+mn-lt"/>
                      </a:endParaRPr>
                    </a:p>
                  </a:txBody>
                  <a:tcPr marL="93622" marR="93622"/>
                </a:tc>
                <a:tc>
                  <a:txBody>
                    <a:bodyPr/>
                    <a:lstStyle/>
                    <a:p>
                      <a:r>
                        <a:rPr lang="en-US" sz="1400" dirty="0" smtClean="0">
                          <a:latin typeface="+mn-lt"/>
                        </a:rPr>
                        <a:t>0.50</a:t>
                      </a:r>
                      <a:r>
                        <a:rPr lang="en-US" sz="1400" baseline="0" dirty="0" smtClean="0">
                          <a:latin typeface="+mn-lt"/>
                        </a:rPr>
                        <a:t> M</a:t>
                      </a:r>
                      <a:endParaRPr lang="en-US" sz="1400" dirty="0">
                        <a:latin typeface="+mn-lt"/>
                      </a:endParaRPr>
                    </a:p>
                  </a:txBody>
                  <a:tcPr marL="93622" marR="93622"/>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b="0" kern="1200" smtClean="0">
                          <a:solidFill>
                            <a:schemeClr val="dk1"/>
                          </a:solidFill>
                          <a:latin typeface="+mn-lt"/>
                          <a:ea typeface="+mn-ea"/>
                          <a:cs typeface="+mn-cs"/>
                        </a:rPr>
                        <a:t>JOSE: Social Computing</a:t>
                      </a:r>
                      <a:endParaRPr lang="en-US" sz="1400" dirty="0">
                        <a:solidFill>
                          <a:schemeClr val="dk1"/>
                        </a:solidFill>
                        <a:latin typeface="+mn-lt"/>
                        <a:ea typeface="+mn-ea"/>
                        <a:cs typeface="+mn-cs"/>
                      </a:endParaRPr>
                    </a:p>
                  </a:txBody>
                  <a:tcPr marL="93622" marR="93622" marT="45718" marB="45718"/>
                </a:tc>
                <a:tc>
                  <a:txBody>
                    <a:bodyPr/>
                    <a:lstStyle/>
                    <a:p>
                      <a:pPr marL="0" algn="l" defTabSz="914400" rtl="0" eaLnBrk="1" fontAlgn="ctr" latinLnBrk="0" hangingPunct="1"/>
                      <a:r>
                        <a:rPr lang="en-US" sz="1400" b="0" kern="1200" dirty="0" smtClean="0">
                          <a:solidFill>
                            <a:schemeClr val="dk1"/>
                          </a:solidFill>
                          <a:latin typeface="+mn-lt"/>
                          <a:ea typeface="+mn-ea"/>
                          <a:cs typeface="+mn-cs"/>
                        </a:rPr>
                        <a:t>Social Computing – Social Collaboration Offering  </a:t>
                      </a:r>
                      <a:endParaRPr lang="en-US" sz="1400" b="0" kern="1200" dirty="0">
                        <a:solidFill>
                          <a:schemeClr val="dk1"/>
                        </a:solidFill>
                        <a:latin typeface="+mn-lt"/>
                        <a:ea typeface="+mn-ea"/>
                        <a:cs typeface="+mn-cs"/>
                      </a:endParaRPr>
                    </a:p>
                  </a:txBody>
                  <a:tcPr marL="8804" marR="8804" marT="8804" marB="0"/>
                </a:tc>
                <a:tc>
                  <a:txBody>
                    <a:bodyPr/>
                    <a:lstStyle/>
                    <a:p>
                      <a:r>
                        <a:rPr lang="en-US" sz="1400" dirty="0" smtClean="0">
                          <a:solidFill>
                            <a:schemeClr val="dk1"/>
                          </a:solidFill>
                          <a:latin typeface="+mn-lt"/>
                          <a:ea typeface="+mn-ea"/>
                          <a:cs typeface="+mn-cs"/>
                        </a:rPr>
                        <a:t>Develop Custom-build, platform-based Social Collaboration features leveraging Industry leading Social Platforms</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0.10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0.10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1.00</a:t>
                      </a:r>
                      <a:r>
                        <a:rPr lang="en-US" sz="1400" baseline="0" dirty="0" smtClean="0">
                          <a:solidFill>
                            <a:schemeClr val="dk1"/>
                          </a:solidFill>
                          <a:latin typeface="+mn-lt"/>
                          <a:ea typeface="+mn-ea"/>
                          <a:cs typeface="+mn-cs"/>
                        </a:rPr>
                        <a:t> M</a:t>
                      </a:r>
                      <a:endParaRPr lang="en-US" sz="1400" dirty="0">
                        <a:solidFill>
                          <a:schemeClr val="dk1"/>
                        </a:solidFill>
                        <a:latin typeface="+mn-lt"/>
                        <a:ea typeface="+mn-ea"/>
                        <a:cs typeface="+mn-cs"/>
                      </a:endParaRPr>
                    </a:p>
                  </a:txBody>
                  <a:tcPr marL="93622" marR="93622" marT="45718" marB="45718"/>
                </a:tc>
              </a:tr>
            </a:tbl>
          </a:graphicData>
        </a:graphic>
      </p:graphicFrame>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186FA-E97A-4091-8ED3-7A138F5515C9}" type="slidenum">
              <a:rPr lang="en-US">
                <a:solidFill>
                  <a:srgbClr val="898989"/>
                </a:solidFill>
                <a:latin typeface="Calibri" panose="020F0502020204030204" pitchFamily="34" charset="0"/>
              </a:rPr>
              <a:pPr eaLnBrk="1" hangingPunct="1"/>
              <a:t>26</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0734708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76201"/>
            <a:ext cx="9144000" cy="595313"/>
          </a:xfrm>
        </p:spPr>
        <p:txBody>
          <a:bodyPr/>
          <a:lstStyle/>
          <a:p>
            <a:pPr algn="l" eaLnBrk="1" hangingPunct="1"/>
            <a:r>
              <a:rPr dirty="0" smtClean="0">
                <a:latin typeface="Myriad Pro"/>
              </a:rPr>
              <a:t>HiTech TEG: Solutions and Offerings Plan</a:t>
            </a:r>
            <a:endParaRPr sz="1400" dirty="0">
              <a:latin typeface="Myriad Pro"/>
            </a:endParaRPr>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391269218"/>
              </p:ext>
            </p:extLst>
          </p:nvPr>
        </p:nvGraphicFramePr>
        <p:xfrm>
          <a:off x="304801" y="746796"/>
          <a:ext cx="11430000" cy="5303475"/>
        </p:xfrm>
        <a:graphic>
          <a:graphicData uri="http://schemas.openxmlformats.org/drawingml/2006/table">
            <a:tbl>
              <a:tblPr firstRow="1" bandRow="1">
                <a:tableStyleId>{5C22544A-7EE6-4342-B048-85BDC9FD1C3A}</a:tableStyleId>
              </a:tblPr>
              <a:tblGrid>
                <a:gridCol w="1183316"/>
                <a:gridCol w="1321890"/>
                <a:gridCol w="4809993"/>
                <a:gridCol w="1143000"/>
                <a:gridCol w="1438833"/>
                <a:gridCol w="1532968"/>
              </a:tblGrid>
              <a:tr h="394482">
                <a:tc>
                  <a:txBody>
                    <a:bodyPr/>
                    <a:lstStyle/>
                    <a:p>
                      <a:r>
                        <a:rPr lang="en-US" sz="1600" dirty="0" err="1" smtClean="0"/>
                        <a:t>CoE</a:t>
                      </a:r>
                      <a:r>
                        <a:rPr lang="en-US" sz="1600" baseline="0" dirty="0" smtClean="0"/>
                        <a:t> Name</a:t>
                      </a:r>
                      <a:endParaRPr lang="en-US" sz="1600" dirty="0"/>
                    </a:p>
                  </a:txBody>
                  <a:tcPr marL="93622" marR="93622">
                    <a:solidFill>
                      <a:srgbClr val="4E84C4"/>
                    </a:solidFill>
                  </a:tcPr>
                </a:tc>
                <a:tc>
                  <a:txBody>
                    <a:bodyPr/>
                    <a:lstStyle/>
                    <a:p>
                      <a:r>
                        <a:rPr lang="en-US" sz="1600" dirty="0" smtClean="0"/>
                        <a:t>Current Offering</a:t>
                      </a:r>
                      <a:r>
                        <a:rPr lang="en-US" sz="1600" baseline="0" dirty="0" smtClean="0"/>
                        <a:t> ‘s</a:t>
                      </a:r>
                      <a:endParaRPr lang="en-US" sz="1600" dirty="0"/>
                    </a:p>
                  </a:txBody>
                  <a:tcPr marL="93622" marR="93622">
                    <a:solidFill>
                      <a:srgbClr val="4E84C4"/>
                    </a:solidFill>
                  </a:tcPr>
                </a:tc>
                <a:tc>
                  <a:txBody>
                    <a:bodyPr/>
                    <a:lstStyle/>
                    <a:p>
                      <a:r>
                        <a:rPr lang="en-US" sz="1600" dirty="0" smtClean="0"/>
                        <a:t>Offering Details</a:t>
                      </a:r>
                      <a:endParaRPr lang="en-US" sz="1600" dirty="0"/>
                    </a:p>
                  </a:txBody>
                  <a:tcPr marL="93622" marR="93622">
                    <a:solidFill>
                      <a:srgbClr val="4E84C4"/>
                    </a:solidFill>
                  </a:tcPr>
                </a:tc>
                <a:tc>
                  <a:txBody>
                    <a:bodyPr/>
                    <a:lstStyle/>
                    <a:p>
                      <a:r>
                        <a:rPr lang="en-US" sz="1600" dirty="0" smtClean="0"/>
                        <a:t>Revenue</a:t>
                      </a:r>
                      <a:r>
                        <a:rPr lang="en-US" sz="1600" baseline="0" dirty="0" smtClean="0"/>
                        <a:t> Till Date</a:t>
                      </a:r>
                      <a:endParaRPr lang="en-US" sz="1600" dirty="0"/>
                    </a:p>
                  </a:txBody>
                  <a:tcPr marL="93622" marR="93622">
                    <a:solidFill>
                      <a:srgbClr val="4E84C4"/>
                    </a:solidFill>
                  </a:tcPr>
                </a:tc>
                <a:tc>
                  <a:txBody>
                    <a:bodyPr/>
                    <a:lstStyle/>
                    <a:p>
                      <a:r>
                        <a:rPr lang="en-US" sz="1600" dirty="0" smtClean="0"/>
                        <a:t>Revenue </a:t>
                      </a:r>
                    </a:p>
                    <a:p>
                      <a:r>
                        <a:rPr lang="en-US" sz="1600" dirty="0" smtClean="0"/>
                        <a:t>2013-14</a:t>
                      </a:r>
                      <a:endParaRPr lang="en-US" sz="1600" dirty="0"/>
                    </a:p>
                  </a:txBody>
                  <a:tcPr marL="93622" marR="93622">
                    <a:solidFill>
                      <a:srgbClr val="4E84C4"/>
                    </a:solidFill>
                  </a:tcPr>
                </a:tc>
                <a:tc>
                  <a:txBody>
                    <a:bodyPr/>
                    <a:lstStyle/>
                    <a:p>
                      <a:r>
                        <a:rPr lang="en-US" sz="1600" dirty="0" smtClean="0"/>
                        <a:t>Target Revenue : 2014-15</a:t>
                      </a:r>
                      <a:endParaRPr lang="en-US" sz="1600" dirty="0"/>
                    </a:p>
                  </a:txBody>
                  <a:tcPr marL="93622" marR="93622">
                    <a:solidFill>
                      <a:srgbClr val="4E84C4"/>
                    </a:solidFill>
                  </a:tcPr>
                </a:tc>
              </a:tr>
              <a:tr h="944871">
                <a:tc>
                  <a:txBody>
                    <a:bodyPr/>
                    <a:lstStyle/>
                    <a:p>
                      <a:r>
                        <a:rPr lang="en-US" sz="1400" b="0" kern="1200" dirty="0" smtClean="0">
                          <a:solidFill>
                            <a:schemeClr val="dk1"/>
                          </a:solidFill>
                          <a:latin typeface="+mn-lt"/>
                          <a:ea typeface="+mn-ea"/>
                          <a:cs typeface="+mn-cs"/>
                        </a:rPr>
                        <a:t>Assurance</a:t>
                      </a:r>
                      <a:endParaRPr lang="en-US" sz="1400" b="0" kern="1200" dirty="0">
                        <a:solidFill>
                          <a:schemeClr val="dk1"/>
                        </a:solidFill>
                        <a:latin typeface="+mn-lt"/>
                        <a:ea typeface="+mn-ea"/>
                        <a:cs typeface="+mn-cs"/>
                      </a:endParaRPr>
                    </a:p>
                  </a:txBody>
                  <a:tcPr marL="93622" marR="93622"/>
                </a:tc>
                <a:tc>
                  <a:txBody>
                    <a:bodyPr/>
                    <a:lstStyle/>
                    <a:p>
                      <a:r>
                        <a:rPr lang="en-US" sz="1400" b="0" kern="1200" dirty="0" smtClean="0">
                          <a:solidFill>
                            <a:schemeClr val="dk1"/>
                          </a:solidFill>
                          <a:latin typeface="+mn-lt"/>
                          <a:ea typeface="+mn-ea"/>
                          <a:cs typeface="+mn-cs"/>
                        </a:rPr>
                        <a:t>Test Center of Excellence</a:t>
                      </a:r>
                      <a:endParaRPr lang="en-US" sz="1400" b="0" kern="1200" dirty="0">
                        <a:solidFill>
                          <a:schemeClr val="dk1"/>
                        </a:solidFill>
                        <a:latin typeface="+mn-lt"/>
                        <a:ea typeface="+mn-ea"/>
                        <a:cs typeface="+mn-cs"/>
                      </a:endParaRPr>
                    </a:p>
                  </a:txBody>
                  <a:tcPr marL="93622" marR="93622"/>
                </a:tc>
                <a:tc>
                  <a:txBody>
                    <a:bodyPr/>
                    <a:lstStyle/>
                    <a:p>
                      <a:r>
                        <a:rPr lang="en-US" sz="1400" dirty="0" smtClean="0">
                          <a:latin typeface="+mn-lt"/>
                        </a:rPr>
                        <a:t>Test Center of Excellence – Centralized Testing Services Delivery</a:t>
                      </a:r>
                      <a:r>
                        <a:rPr lang="en-US" sz="1400" baseline="0" dirty="0" smtClean="0">
                          <a:latin typeface="+mn-lt"/>
                        </a:rPr>
                        <a:t> Framework helping consolidation of test services and bringing in standardization, shared services, tool consolidation</a:t>
                      </a:r>
                      <a:endParaRPr lang="en-US" sz="1400" dirty="0">
                        <a:latin typeface="+mn-lt"/>
                      </a:endParaRPr>
                    </a:p>
                  </a:txBody>
                  <a:tcPr marL="93622" marR="93622"/>
                </a:tc>
                <a:tc>
                  <a:txBody>
                    <a:bodyPr/>
                    <a:lstStyle/>
                    <a:p>
                      <a:r>
                        <a:rPr lang="en-US" sz="1400" dirty="0" smtClean="0">
                          <a:latin typeface="+mn-lt"/>
                        </a:rPr>
                        <a:t>53</a:t>
                      </a:r>
                      <a:r>
                        <a:rPr lang="en-US" sz="1400" baseline="0" dirty="0" smtClean="0">
                          <a:latin typeface="+mn-lt"/>
                        </a:rPr>
                        <a:t>.00 M</a:t>
                      </a:r>
                      <a:endParaRPr lang="en-US" sz="1400" dirty="0">
                        <a:latin typeface="+mn-lt"/>
                      </a:endParaRPr>
                    </a:p>
                  </a:txBody>
                  <a:tcPr marL="93622" marR="93622"/>
                </a:tc>
                <a:tc>
                  <a:txBody>
                    <a:bodyPr/>
                    <a:lstStyle/>
                    <a:p>
                      <a:r>
                        <a:rPr lang="en-US" sz="1400" dirty="0" smtClean="0">
                          <a:latin typeface="+mn-lt"/>
                        </a:rPr>
                        <a:t>38.00 M</a:t>
                      </a:r>
                      <a:endParaRPr lang="en-US" sz="1400" dirty="0">
                        <a:latin typeface="+mn-lt"/>
                      </a:endParaRPr>
                    </a:p>
                  </a:txBody>
                  <a:tcPr marL="93622" marR="93622"/>
                </a:tc>
                <a:tc>
                  <a:txBody>
                    <a:bodyPr/>
                    <a:lstStyle/>
                    <a:p>
                      <a:r>
                        <a:rPr lang="en-US" sz="1400" dirty="0" smtClean="0">
                          <a:latin typeface="+mn-lt"/>
                        </a:rPr>
                        <a:t>5.00</a:t>
                      </a:r>
                      <a:r>
                        <a:rPr lang="en-US" sz="1400" baseline="0" dirty="0" smtClean="0">
                          <a:latin typeface="+mn-lt"/>
                        </a:rPr>
                        <a:t> M</a:t>
                      </a:r>
                      <a:endParaRPr lang="en-US" sz="1400" dirty="0">
                        <a:latin typeface="+mn-lt"/>
                      </a:endParaRPr>
                    </a:p>
                  </a:txBody>
                  <a:tcPr marL="93622" marR="93622"/>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Assurance</a:t>
                      </a:r>
                      <a:endParaRPr lang="en-US" sz="1400" dirty="0">
                        <a:solidFill>
                          <a:schemeClr val="dk1"/>
                        </a:solidFill>
                        <a:latin typeface="+mn-lt"/>
                        <a:ea typeface="+mn-ea"/>
                        <a:cs typeface="+mn-cs"/>
                      </a:endParaRP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Globalization</a:t>
                      </a:r>
                      <a:r>
                        <a:rPr lang="en-US" sz="1400" baseline="0" dirty="0" smtClean="0">
                          <a:solidFill>
                            <a:schemeClr val="dk1"/>
                          </a:solidFill>
                          <a:latin typeface="+mn-lt"/>
                          <a:ea typeface="+mn-ea"/>
                          <a:cs typeface="+mn-cs"/>
                        </a:rPr>
                        <a:t> Testing</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Localization and Globalization testing of enterprise applications</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0.40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 0.40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0.50 M</a:t>
                      </a:r>
                      <a:endParaRPr lang="en-US" sz="1400" dirty="0">
                        <a:solidFill>
                          <a:schemeClr val="dk1"/>
                        </a:solidFill>
                        <a:latin typeface="+mn-lt"/>
                        <a:ea typeface="+mn-ea"/>
                        <a:cs typeface="+mn-cs"/>
                      </a:endParaRPr>
                    </a:p>
                  </a:txBody>
                  <a:tcPr marL="93622" marR="93622" marT="45718" marB="45718"/>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ABIM</a:t>
                      </a:r>
                      <a:endParaRPr lang="en-US" sz="1400" dirty="0">
                        <a:solidFill>
                          <a:schemeClr val="dk1"/>
                        </a:solidFill>
                        <a:latin typeface="+mn-lt"/>
                        <a:ea typeface="+mn-ea"/>
                        <a:cs typeface="+mn-cs"/>
                      </a:endParaRP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ECM Services</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ECM Strategy, Implementation, Product Evaluation, Migration and Upgrade Services, Application Support and Maintenance</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8.88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8.88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5.00 M</a:t>
                      </a:r>
                      <a:endParaRPr lang="en-US" sz="1400" dirty="0">
                        <a:solidFill>
                          <a:schemeClr val="dk1"/>
                        </a:solidFill>
                        <a:latin typeface="+mn-lt"/>
                        <a:ea typeface="+mn-ea"/>
                        <a:cs typeface="+mn-cs"/>
                      </a:endParaRPr>
                    </a:p>
                  </a:txBody>
                  <a:tcPr marL="93622" marR="93622" marT="45718" marB="45718"/>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ABIM</a:t>
                      </a: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BIDS Process Solutions</a:t>
                      </a: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Business Intelligence and Decision Support Solutions for every scenario, All type of services offered</a:t>
                      </a: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9.10</a:t>
                      </a:r>
                      <a:r>
                        <a:rPr lang="en-US" sz="1400" baseline="0" dirty="0" smtClean="0">
                          <a:solidFill>
                            <a:schemeClr val="dk1"/>
                          </a:solidFill>
                          <a:latin typeface="+mn-lt"/>
                          <a:ea typeface="+mn-ea"/>
                          <a:cs typeface="+mn-cs"/>
                        </a:rPr>
                        <a:t> M</a:t>
                      </a:r>
                      <a:endParaRPr lang="en-US" sz="1400" dirty="0" smtClean="0">
                        <a:solidFill>
                          <a:schemeClr val="dk1"/>
                        </a:solidFill>
                        <a:latin typeface="+mn-lt"/>
                        <a:ea typeface="+mn-ea"/>
                        <a:cs typeface="+mn-cs"/>
                      </a:endParaRP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3.11 M</a:t>
                      </a: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3.00</a:t>
                      </a:r>
                      <a:r>
                        <a:rPr lang="en-US" sz="1400" baseline="0" dirty="0" smtClean="0">
                          <a:solidFill>
                            <a:schemeClr val="dk1"/>
                          </a:solidFill>
                          <a:latin typeface="+mn-lt"/>
                          <a:ea typeface="+mn-ea"/>
                          <a:cs typeface="+mn-cs"/>
                        </a:rPr>
                        <a:t> M</a:t>
                      </a:r>
                      <a:endParaRPr lang="en-US" sz="1400" dirty="0" smtClean="0">
                        <a:solidFill>
                          <a:schemeClr val="dk1"/>
                        </a:solidFill>
                        <a:latin typeface="+mn-lt"/>
                        <a:ea typeface="+mn-ea"/>
                        <a:cs typeface="+mn-cs"/>
                      </a:endParaRPr>
                    </a:p>
                  </a:txBody>
                  <a:tcPr marL="93622" marR="93622" marT="45718" marB="45718"/>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ABIM</a:t>
                      </a: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Agile ECM</a:t>
                      </a:r>
                    </a:p>
                  </a:txBody>
                  <a:tcPr marL="93622" marR="93622" marT="45718" marB="45718"/>
                </a:tc>
                <a:tc>
                  <a:txBody>
                    <a:bodyPr/>
                    <a:lstStyle/>
                    <a:p>
                      <a:r>
                        <a:rPr lang="en-US" sz="1400" dirty="0" smtClean="0">
                          <a:solidFill>
                            <a:schemeClr val="dk1"/>
                          </a:solidFill>
                          <a:latin typeface="+mn-lt"/>
                          <a:ea typeface="+mn-ea"/>
                          <a:cs typeface="+mn-cs"/>
                        </a:rPr>
                        <a:t>Business Agility via integration of ECM and content centric BPM, consulting, product evaluation, implementation services</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0.00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0.00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0.25 M</a:t>
                      </a:r>
                      <a:endParaRPr lang="en-US" sz="1400" dirty="0">
                        <a:solidFill>
                          <a:schemeClr val="dk1"/>
                        </a:solidFill>
                        <a:latin typeface="+mn-lt"/>
                        <a:ea typeface="+mn-ea"/>
                        <a:cs typeface="+mn-cs"/>
                      </a:endParaRPr>
                    </a:p>
                  </a:txBody>
                  <a:tcPr marL="93622" marR="93622" marT="45718" marB="45718"/>
                </a:tc>
              </a:tr>
            </a:tbl>
          </a:graphicData>
        </a:graphic>
      </p:graphicFrame>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186FA-E97A-4091-8ED3-7A138F5515C9}" type="slidenum">
              <a:rPr lang="en-US">
                <a:solidFill>
                  <a:srgbClr val="898989"/>
                </a:solidFill>
                <a:latin typeface="Calibri" panose="020F0502020204030204" pitchFamily="34" charset="0"/>
              </a:rPr>
              <a:pPr eaLnBrk="1" hangingPunct="1"/>
              <a:t>27</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22280943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76201"/>
            <a:ext cx="9144000" cy="595313"/>
          </a:xfrm>
        </p:spPr>
        <p:txBody>
          <a:bodyPr/>
          <a:lstStyle/>
          <a:p>
            <a:pPr algn="l" eaLnBrk="1" hangingPunct="1"/>
            <a:r>
              <a:rPr dirty="0" smtClean="0">
                <a:latin typeface="Myriad Pro"/>
              </a:rPr>
              <a:t>HiTech TEG: Solutions and Offerings Plan</a:t>
            </a:r>
            <a:endParaRPr sz="1400" dirty="0">
              <a:latin typeface="Myriad Pro"/>
            </a:endParaRPr>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2473489784"/>
              </p:ext>
            </p:extLst>
          </p:nvPr>
        </p:nvGraphicFramePr>
        <p:xfrm>
          <a:off x="304801" y="746796"/>
          <a:ext cx="11430000" cy="5303475"/>
        </p:xfrm>
        <a:graphic>
          <a:graphicData uri="http://schemas.openxmlformats.org/drawingml/2006/table">
            <a:tbl>
              <a:tblPr firstRow="1" bandRow="1">
                <a:tableStyleId>{5C22544A-7EE6-4342-B048-85BDC9FD1C3A}</a:tableStyleId>
              </a:tblPr>
              <a:tblGrid>
                <a:gridCol w="1183316"/>
                <a:gridCol w="1321890"/>
                <a:gridCol w="4809993"/>
                <a:gridCol w="1143000"/>
                <a:gridCol w="1438833"/>
                <a:gridCol w="1532968"/>
              </a:tblGrid>
              <a:tr h="394482">
                <a:tc>
                  <a:txBody>
                    <a:bodyPr/>
                    <a:lstStyle/>
                    <a:p>
                      <a:r>
                        <a:rPr lang="en-US" sz="1600" dirty="0" err="1" smtClean="0"/>
                        <a:t>CoE</a:t>
                      </a:r>
                      <a:r>
                        <a:rPr lang="en-US" sz="1600" baseline="0" dirty="0" smtClean="0"/>
                        <a:t> Name</a:t>
                      </a:r>
                      <a:endParaRPr lang="en-US" sz="1600" dirty="0"/>
                    </a:p>
                  </a:txBody>
                  <a:tcPr marL="93622" marR="93622">
                    <a:solidFill>
                      <a:srgbClr val="4E84C4"/>
                    </a:solidFill>
                  </a:tcPr>
                </a:tc>
                <a:tc>
                  <a:txBody>
                    <a:bodyPr/>
                    <a:lstStyle/>
                    <a:p>
                      <a:r>
                        <a:rPr lang="en-US" sz="1600" dirty="0" smtClean="0"/>
                        <a:t>Current Offering</a:t>
                      </a:r>
                      <a:r>
                        <a:rPr lang="en-US" sz="1600" baseline="0" dirty="0" smtClean="0"/>
                        <a:t> ‘s</a:t>
                      </a:r>
                      <a:endParaRPr lang="en-US" sz="1600" dirty="0"/>
                    </a:p>
                  </a:txBody>
                  <a:tcPr marL="93622" marR="93622">
                    <a:solidFill>
                      <a:srgbClr val="4E84C4"/>
                    </a:solidFill>
                  </a:tcPr>
                </a:tc>
                <a:tc>
                  <a:txBody>
                    <a:bodyPr/>
                    <a:lstStyle/>
                    <a:p>
                      <a:r>
                        <a:rPr lang="en-US" sz="1600" dirty="0" smtClean="0"/>
                        <a:t>Offering Details</a:t>
                      </a:r>
                      <a:endParaRPr lang="en-US" sz="1600" dirty="0"/>
                    </a:p>
                  </a:txBody>
                  <a:tcPr marL="93622" marR="93622">
                    <a:solidFill>
                      <a:srgbClr val="4E84C4"/>
                    </a:solidFill>
                  </a:tcPr>
                </a:tc>
                <a:tc>
                  <a:txBody>
                    <a:bodyPr/>
                    <a:lstStyle/>
                    <a:p>
                      <a:r>
                        <a:rPr lang="en-US" sz="1600" dirty="0" smtClean="0"/>
                        <a:t>Revenue</a:t>
                      </a:r>
                      <a:r>
                        <a:rPr lang="en-US" sz="1600" baseline="0" dirty="0" smtClean="0"/>
                        <a:t> Till Date</a:t>
                      </a:r>
                      <a:endParaRPr lang="en-US" sz="1600" dirty="0"/>
                    </a:p>
                  </a:txBody>
                  <a:tcPr marL="93622" marR="93622">
                    <a:solidFill>
                      <a:srgbClr val="4E84C4"/>
                    </a:solidFill>
                  </a:tcPr>
                </a:tc>
                <a:tc>
                  <a:txBody>
                    <a:bodyPr/>
                    <a:lstStyle/>
                    <a:p>
                      <a:r>
                        <a:rPr lang="en-US" sz="1600" dirty="0" smtClean="0"/>
                        <a:t>Revenue </a:t>
                      </a:r>
                    </a:p>
                    <a:p>
                      <a:r>
                        <a:rPr lang="en-US" sz="1600" dirty="0" smtClean="0"/>
                        <a:t>2013-14</a:t>
                      </a:r>
                      <a:endParaRPr lang="en-US" sz="1600" dirty="0"/>
                    </a:p>
                  </a:txBody>
                  <a:tcPr marL="93622" marR="93622">
                    <a:solidFill>
                      <a:srgbClr val="4E84C4"/>
                    </a:solidFill>
                  </a:tcPr>
                </a:tc>
                <a:tc>
                  <a:txBody>
                    <a:bodyPr/>
                    <a:lstStyle/>
                    <a:p>
                      <a:r>
                        <a:rPr lang="en-US" sz="1600" dirty="0" smtClean="0"/>
                        <a:t>Target Revenue : 2014-15</a:t>
                      </a:r>
                      <a:endParaRPr lang="en-US" sz="1600" dirty="0"/>
                    </a:p>
                  </a:txBody>
                  <a:tcPr marL="93622" marR="93622">
                    <a:solidFill>
                      <a:srgbClr val="4E84C4"/>
                    </a:solidFill>
                  </a:tcPr>
                </a:tc>
              </a:tr>
              <a:tr h="944871">
                <a:tc>
                  <a:txBody>
                    <a:bodyPr/>
                    <a:lstStyle/>
                    <a:p>
                      <a:r>
                        <a:rPr lang="en-US" sz="1400" b="0" kern="1200" dirty="0" smtClean="0">
                          <a:solidFill>
                            <a:schemeClr val="dk1"/>
                          </a:solidFill>
                          <a:latin typeface="+mn-lt"/>
                          <a:ea typeface="+mn-ea"/>
                          <a:cs typeface="+mn-cs"/>
                        </a:rPr>
                        <a:t>ABIM</a:t>
                      </a:r>
                      <a:endParaRPr lang="en-US" sz="1400" b="0" kern="1200" dirty="0">
                        <a:solidFill>
                          <a:schemeClr val="dk1"/>
                        </a:solidFill>
                        <a:latin typeface="+mn-lt"/>
                        <a:ea typeface="+mn-ea"/>
                        <a:cs typeface="+mn-cs"/>
                      </a:endParaRPr>
                    </a:p>
                  </a:txBody>
                  <a:tcPr marL="93622" marR="93622"/>
                </a:tc>
                <a:tc>
                  <a:txBody>
                    <a:bodyPr/>
                    <a:lstStyle/>
                    <a:p>
                      <a:r>
                        <a:rPr lang="en-US" sz="1400" b="0" kern="1200" dirty="0" smtClean="0">
                          <a:solidFill>
                            <a:schemeClr val="dk1"/>
                          </a:solidFill>
                          <a:latin typeface="+mn-lt"/>
                          <a:ea typeface="+mn-ea"/>
                          <a:cs typeface="+mn-cs"/>
                        </a:rPr>
                        <a:t>Big</a:t>
                      </a:r>
                      <a:r>
                        <a:rPr lang="en-US" sz="1400" b="0" kern="1200" baseline="0" dirty="0" smtClean="0">
                          <a:solidFill>
                            <a:schemeClr val="dk1"/>
                          </a:solidFill>
                          <a:latin typeface="+mn-lt"/>
                          <a:ea typeface="+mn-ea"/>
                          <a:cs typeface="+mn-cs"/>
                        </a:rPr>
                        <a:t> Data – </a:t>
                      </a:r>
                      <a:r>
                        <a:rPr lang="en-US" sz="1400" b="0" kern="1200" baseline="0" dirty="0" err="1" smtClean="0">
                          <a:solidFill>
                            <a:schemeClr val="dk1"/>
                          </a:solidFill>
                          <a:latin typeface="+mn-lt"/>
                          <a:ea typeface="+mn-ea"/>
                          <a:cs typeface="+mn-cs"/>
                        </a:rPr>
                        <a:t>Hadoop</a:t>
                      </a:r>
                      <a:endParaRPr lang="en-US" sz="1400" b="0" kern="1200" dirty="0">
                        <a:solidFill>
                          <a:schemeClr val="dk1"/>
                        </a:solidFill>
                        <a:latin typeface="+mn-lt"/>
                        <a:ea typeface="+mn-ea"/>
                        <a:cs typeface="+mn-cs"/>
                      </a:endParaRPr>
                    </a:p>
                  </a:txBody>
                  <a:tcPr marL="93622" marR="93622"/>
                </a:tc>
                <a:tc>
                  <a:txBody>
                    <a:bodyPr/>
                    <a:lstStyle/>
                    <a:p>
                      <a:r>
                        <a:rPr lang="en-US" sz="1400" dirty="0" err="1" smtClean="0">
                          <a:latin typeface="+mn-lt"/>
                        </a:rPr>
                        <a:t>Hadoop</a:t>
                      </a:r>
                      <a:r>
                        <a:rPr lang="en-US" sz="1400" dirty="0" smtClean="0">
                          <a:latin typeface="+mn-lt"/>
                        </a:rPr>
                        <a:t> framework is leveraged</a:t>
                      </a:r>
                      <a:r>
                        <a:rPr lang="en-US" sz="1400" baseline="0" dirty="0" smtClean="0">
                          <a:latin typeface="+mn-lt"/>
                        </a:rPr>
                        <a:t> to process the unstructured data</a:t>
                      </a:r>
                      <a:endParaRPr lang="en-US" sz="1400" dirty="0">
                        <a:latin typeface="+mn-lt"/>
                      </a:endParaRPr>
                    </a:p>
                  </a:txBody>
                  <a:tcPr marL="93622" marR="93622"/>
                </a:tc>
                <a:tc>
                  <a:txBody>
                    <a:bodyPr/>
                    <a:lstStyle/>
                    <a:p>
                      <a:r>
                        <a:rPr lang="en-US" sz="1400" dirty="0" smtClean="0">
                          <a:latin typeface="+mn-lt"/>
                        </a:rPr>
                        <a:t>0.58 M</a:t>
                      </a:r>
                      <a:endParaRPr lang="en-US" sz="1400" dirty="0">
                        <a:latin typeface="+mn-lt"/>
                      </a:endParaRPr>
                    </a:p>
                  </a:txBody>
                  <a:tcPr marL="93622" marR="93622"/>
                </a:tc>
                <a:tc>
                  <a:txBody>
                    <a:bodyPr/>
                    <a:lstStyle/>
                    <a:p>
                      <a:r>
                        <a:rPr lang="en-US" sz="1400" dirty="0" smtClean="0">
                          <a:latin typeface="+mn-lt"/>
                        </a:rPr>
                        <a:t>0.58 M</a:t>
                      </a:r>
                      <a:endParaRPr lang="en-US" sz="1400" dirty="0">
                        <a:latin typeface="+mn-lt"/>
                      </a:endParaRPr>
                    </a:p>
                  </a:txBody>
                  <a:tcPr marL="93622" marR="93622"/>
                </a:tc>
                <a:tc>
                  <a:txBody>
                    <a:bodyPr/>
                    <a:lstStyle/>
                    <a:p>
                      <a:r>
                        <a:rPr lang="en-US" sz="1400" dirty="0" smtClean="0">
                          <a:latin typeface="+mn-lt"/>
                        </a:rPr>
                        <a:t>1.00 M</a:t>
                      </a:r>
                      <a:endParaRPr lang="en-US" sz="1400" dirty="0">
                        <a:latin typeface="+mn-lt"/>
                      </a:endParaRPr>
                    </a:p>
                  </a:txBody>
                  <a:tcPr marL="93622" marR="93622"/>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ABIM</a:t>
                      </a:r>
                      <a:endParaRPr lang="en-US" sz="1400" dirty="0">
                        <a:solidFill>
                          <a:schemeClr val="dk1"/>
                        </a:solidFill>
                        <a:latin typeface="+mn-lt"/>
                        <a:ea typeface="+mn-ea"/>
                        <a:cs typeface="+mn-cs"/>
                      </a:endParaRP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Big Data – Analytics</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Visual Analytics</a:t>
                      </a:r>
                      <a:r>
                        <a:rPr lang="en-US" sz="1400" baseline="0" dirty="0" smtClean="0">
                          <a:solidFill>
                            <a:schemeClr val="dk1"/>
                          </a:solidFill>
                          <a:latin typeface="+mn-lt"/>
                          <a:ea typeface="+mn-ea"/>
                          <a:cs typeface="+mn-cs"/>
                        </a:rPr>
                        <a:t> on the processed unstructured data</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1.79</a:t>
                      </a:r>
                      <a:r>
                        <a:rPr lang="en-US" sz="1400" baseline="0" dirty="0" smtClean="0">
                          <a:solidFill>
                            <a:schemeClr val="dk1"/>
                          </a:solidFill>
                          <a:latin typeface="+mn-lt"/>
                          <a:ea typeface="+mn-ea"/>
                          <a:cs typeface="+mn-cs"/>
                        </a:rPr>
                        <a:t>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1.79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2.00 M</a:t>
                      </a:r>
                      <a:endParaRPr lang="en-US" sz="1400" dirty="0">
                        <a:solidFill>
                          <a:schemeClr val="dk1"/>
                        </a:solidFill>
                        <a:latin typeface="+mn-lt"/>
                        <a:ea typeface="+mn-ea"/>
                        <a:cs typeface="+mn-cs"/>
                      </a:endParaRPr>
                    </a:p>
                  </a:txBody>
                  <a:tcPr marL="93622" marR="93622" marT="45718" marB="45718"/>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Cloud</a:t>
                      </a:r>
                      <a:endParaRPr lang="en-US" sz="1400" dirty="0">
                        <a:solidFill>
                          <a:schemeClr val="dk1"/>
                        </a:solidFill>
                        <a:latin typeface="+mn-lt"/>
                        <a:ea typeface="+mn-ea"/>
                        <a:cs typeface="+mn-cs"/>
                      </a:endParaRP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Comprehensive Cloud</a:t>
                      </a:r>
                      <a:r>
                        <a:rPr lang="en-US" sz="1400" baseline="0" dirty="0" smtClean="0">
                          <a:solidFill>
                            <a:schemeClr val="dk1"/>
                          </a:solidFill>
                          <a:latin typeface="+mn-lt"/>
                          <a:ea typeface="+mn-ea"/>
                          <a:cs typeface="+mn-cs"/>
                        </a:rPr>
                        <a:t> based solutions</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Comprehensive cloud based solutions on Amazon and Windows Azure – to drive Consulting to</a:t>
                      </a:r>
                      <a:r>
                        <a:rPr lang="en-US" sz="1400" baseline="0" dirty="0" smtClean="0">
                          <a:solidFill>
                            <a:schemeClr val="dk1"/>
                          </a:solidFill>
                          <a:latin typeface="+mn-lt"/>
                          <a:ea typeface="+mn-ea"/>
                          <a:cs typeface="+mn-cs"/>
                        </a:rPr>
                        <a:t> maintenance services</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18.73</a:t>
                      </a:r>
                      <a:r>
                        <a:rPr lang="en-US" sz="1400" baseline="0" dirty="0" smtClean="0">
                          <a:solidFill>
                            <a:schemeClr val="dk1"/>
                          </a:solidFill>
                          <a:latin typeface="+mn-lt"/>
                          <a:ea typeface="+mn-ea"/>
                          <a:cs typeface="+mn-cs"/>
                        </a:rPr>
                        <a:t>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3.6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12.00 M</a:t>
                      </a:r>
                      <a:endParaRPr lang="en-US" sz="1400" dirty="0">
                        <a:solidFill>
                          <a:schemeClr val="dk1"/>
                        </a:solidFill>
                        <a:latin typeface="+mn-lt"/>
                        <a:ea typeface="+mn-ea"/>
                        <a:cs typeface="+mn-cs"/>
                      </a:endParaRPr>
                    </a:p>
                  </a:txBody>
                  <a:tcPr marL="93622" marR="93622" marT="45718" marB="45718"/>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Microsoft</a:t>
                      </a: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SharePoint Consulting Services</a:t>
                      </a: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Delivering end-to-end</a:t>
                      </a:r>
                      <a:r>
                        <a:rPr lang="en-US" sz="1400" baseline="0" dirty="0" smtClean="0">
                          <a:solidFill>
                            <a:schemeClr val="dk1"/>
                          </a:solidFill>
                          <a:latin typeface="+mn-lt"/>
                          <a:ea typeface="+mn-ea"/>
                          <a:cs typeface="+mn-cs"/>
                        </a:rPr>
                        <a:t> SharePoint consulting services from advisory to </a:t>
                      </a:r>
                      <a:r>
                        <a:rPr lang="en-US" sz="1400" baseline="0" dirty="0" err="1" smtClean="0">
                          <a:solidFill>
                            <a:schemeClr val="dk1"/>
                          </a:solidFill>
                          <a:latin typeface="+mn-lt"/>
                          <a:ea typeface="+mn-ea"/>
                          <a:cs typeface="+mn-cs"/>
                        </a:rPr>
                        <a:t>maintainance</a:t>
                      </a:r>
                      <a:endParaRPr lang="en-US" sz="1400" dirty="0" smtClean="0">
                        <a:solidFill>
                          <a:schemeClr val="dk1"/>
                        </a:solidFill>
                        <a:latin typeface="+mn-lt"/>
                        <a:ea typeface="+mn-ea"/>
                        <a:cs typeface="+mn-cs"/>
                      </a:endParaRP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7.9</a:t>
                      </a:r>
                      <a:r>
                        <a:rPr lang="en-US" sz="1400" baseline="0" dirty="0" smtClean="0">
                          <a:solidFill>
                            <a:schemeClr val="dk1"/>
                          </a:solidFill>
                          <a:latin typeface="+mn-lt"/>
                          <a:ea typeface="+mn-ea"/>
                          <a:cs typeface="+mn-cs"/>
                        </a:rPr>
                        <a:t> M</a:t>
                      </a:r>
                      <a:endParaRPr lang="en-US" sz="1400" dirty="0" smtClean="0">
                        <a:solidFill>
                          <a:schemeClr val="dk1"/>
                        </a:solidFill>
                        <a:latin typeface="+mn-lt"/>
                        <a:ea typeface="+mn-ea"/>
                        <a:cs typeface="+mn-cs"/>
                      </a:endParaRP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4.55 M</a:t>
                      </a: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3.00</a:t>
                      </a:r>
                      <a:r>
                        <a:rPr lang="en-US" sz="1400" baseline="0" dirty="0" smtClean="0">
                          <a:solidFill>
                            <a:schemeClr val="dk1"/>
                          </a:solidFill>
                          <a:latin typeface="+mn-lt"/>
                          <a:ea typeface="+mn-ea"/>
                          <a:cs typeface="+mn-cs"/>
                        </a:rPr>
                        <a:t> M</a:t>
                      </a:r>
                      <a:endParaRPr lang="en-US" sz="1400" dirty="0" smtClean="0">
                        <a:solidFill>
                          <a:schemeClr val="dk1"/>
                        </a:solidFill>
                        <a:latin typeface="+mn-lt"/>
                        <a:ea typeface="+mn-ea"/>
                        <a:cs typeface="+mn-cs"/>
                      </a:endParaRPr>
                    </a:p>
                  </a:txBody>
                  <a:tcPr marL="93622" marR="93622" marT="45718" marB="45718"/>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Microsoft</a:t>
                      </a: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400" dirty="0" smtClean="0">
                          <a:solidFill>
                            <a:schemeClr val="dk1"/>
                          </a:solidFill>
                          <a:latin typeface="+mn-lt"/>
                          <a:ea typeface="+mn-ea"/>
                          <a:cs typeface="+mn-cs"/>
                        </a:rPr>
                        <a:t>Microsoft Platform Architecture</a:t>
                      </a:r>
                    </a:p>
                  </a:txBody>
                  <a:tcPr marL="93622" marR="93622" marT="45718" marB="45718"/>
                </a:tc>
                <a:tc>
                  <a:txBody>
                    <a:bodyPr/>
                    <a:lstStyle/>
                    <a:p>
                      <a:r>
                        <a:rPr lang="en-US" sz="1400" dirty="0" smtClean="0">
                          <a:solidFill>
                            <a:schemeClr val="dk1"/>
                          </a:solidFill>
                          <a:latin typeface="+mn-lt"/>
                          <a:ea typeface="+mn-ea"/>
                          <a:cs typeface="+mn-cs"/>
                        </a:rPr>
                        <a:t>Delivering the Microsoft Platform Solutions from Architecture roadmap</a:t>
                      </a:r>
                      <a:r>
                        <a:rPr lang="en-US" sz="1400" baseline="0" dirty="0" smtClean="0">
                          <a:solidFill>
                            <a:schemeClr val="dk1"/>
                          </a:solidFill>
                          <a:latin typeface="+mn-lt"/>
                          <a:ea typeface="+mn-ea"/>
                          <a:cs typeface="+mn-cs"/>
                        </a:rPr>
                        <a:t> adoption to realization of the platform.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14.34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13.60 M</a:t>
                      </a:r>
                      <a:endParaRPr lang="en-US" sz="1400" dirty="0">
                        <a:solidFill>
                          <a:schemeClr val="dk1"/>
                        </a:solidFill>
                        <a:latin typeface="+mn-lt"/>
                        <a:ea typeface="+mn-ea"/>
                        <a:cs typeface="+mn-cs"/>
                      </a:endParaRPr>
                    </a:p>
                  </a:txBody>
                  <a:tcPr marL="93622" marR="93622" marT="45718" marB="45718"/>
                </a:tc>
                <a:tc>
                  <a:txBody>
                    <a:bodyPr/>
                    <a:lstStyle/>
                    <a:p>
                      <a:r>
                        <a:rPr lang="en-US" sz="1400" dirty="0" smtClean="0">
                          <a:solidFill>
                            <a:schemeClr val="dk1"/>
                          </a:solidFill>
                          <a:latin typeface="+mn-lt"/>
                          <a:ea typeface="+mn-ea"/>
                          <a:cs typeface="+mn-cs"/>
                        </a:rPr>
                        <a:t>10.00M</a:t>
                      </a:r>
                      <a:endParaRPr lang="en-US" sz="1400" dirty="0">
                        <a:solidFill>
                          <a:schemeClr val="dk1"/>
                        </a:solidFill>
                        <a:latin typeface="+mn-lt"/>
                        <a:ea typeface="+mn-ea"/>
                        <a:cs typeface="+mn-cs"/>
                      </a:endParaRPr>
                    </a:p>
                  </a:txBody>
                  <a:tcPr marL="93622" marR="93622" marT="45718" marB="45718"/>
                </a:tc>
              </a:tr>
            </a:tbl>
          </a:graphicData>
        </a:graphic>
      </p:graphicFrame>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186FA-E97A-4091-8ED3-7A138F5515C9}" type="slidenum">
              <a:rPr lang="en-US">
                <a:solidFill>
                  <a:srgbClr val="898989"/>
                </a:solidFill>
                <a:latin typeface="Calibri" panose="020F0502020204030204" pitchFamily="34" charset="0"/>
              </a:rPr>
              <a:pPr eaLnBrk="1" hangingPunct="1"/>
              <a:t>28</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90565878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76201"/>
            <a:ext cx="9144000" cy="595313"/>
          </a:xfrm>
        </p:spPr>
        <p:txBody>
          <a:bodyPr/>
          <a:lstStyle/>
          <a:p>
            <a:pPr algn="l" eaLnBrk="1" hangingPunct="1"/>
            <a:r>
              <a:rPr dirty="0" smtClean="0">
                <a:latin typeface="Myriad Pro"/>
              </a:rPr>
              <a:t>HiTech TEG: Solutions and Offerings Plan</a:t>
            </a:r>
            <a:endParaRPr sz="1400" dirty="0">
              <a:latin typeface="Myriad Pro"/>
            </a:endParaRPr>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1191533852"/>
              </p:ext>
            </p:extLst>
          </p:nvPr>
        </p:nvGraphicFramePr>
        <p:xfrm>
          <a:off x="304801" y="746796"/>
          <a:ext cx="11430000" cy="1523991"/>
        </p:xfrm>
        <a:graphic>
          <a:graphicData uri="http://schemas.openxmlformats.org/drawingml/2006/table">
            <a:tbl>
              <a:tblPr firstRow="1" bandRow="1">
                <a:tableStyleId>{5C22544A-7EE6-4342-B048-85BDC9FD1C3A}</a:tableStyleId>
              </a:tblPr>
              <a:tblGrid>
                <a:gridCol w="1183316"/>
                <a:gridCol w="1321890"/>
                <a:gridCol w="4809993"/>
                <a:gridCol w="1143000"/>
                <a:gridCol w="1438833"/>
                <a:gridCol w="1532968"/>
              </a:tblGrid>
              <a:tr h="394482">
                <a:tc>
                  <a:txBody>
                    <a:bodyPr/>
                    <a:lstStyle/>
                    <a:p>
                      <a:r>
                        <a:rPr lang="en-US" sz="1600" dirty="0" err="1" smtClean="0"/>
                        <a:t>CoE</a:t>
                      </a:r>
                      <a:r>
                        <a:rPr lang="en-US" sz="1600" baseline="0" dirty="0" smtClean="0"/>
                        <a:t> Name</a:t>
                      </a:r>
                      <a:endParaRPr lang="en-US" sz="1600" dirty="0"/>
                    </a:p>
                  </a:txBody>
                  <a:tcPr marL="93622" marR="93622">
                    <a:solidFill>
                      <a:srgbClr val="4E84C4"/>
                    </a:solidFill>
                  </a:tcPr>
                </a:tc>
                <a:tc>
                  <a:txBody>
                    <a:bodyPr/>
                    <a:lstStyle/>
                    <a:p>
                      <a:r>
                        <a:rPr lang="en-US" sz="1600" dirty="0" smtClean="0"/>
                        <a:t>Current Offering</a:t>
                      </a:r>
                      <a:r>
                        <a:rPr lang="en-US" sz="1600" baseline="0" dirty="0" smtClean="0"/>
                        <a:t> ‘s</a:t>
                      </a:r>
                      <a:endParaRPr lang="en-US" sz="1600" dirty="0"/>
                    </a:p>
                  </a:txBody>
                  <a:tcPr marL="93622" marR="93622">
                    <a:solidFill>
                      <a:srgbClr val="4E84C4"/>
                    </a:solidFill>
                  </a:tcPr>
                </a:tc>
                <a:tc>
                  <a:txBody>
                    <a:bodyPr/>
                    <a:lstStyle/>
                    <a:p>
                      <a:r>
                        <a:rPr lang="en-US" sz="1600" dirty="0" smtClean="0"/>
                        <a:t>Offering Details</a:t>
                      </a:r>
                      <a:endParaRPr lang="en-US" sz="1600" dirty="0"/>
                    </a:p>
                  </a:txBody>
                  <a:tcPr marL="93622" marR="93622">
                    <a:solidFill>
                      <a:srgbClr val="4E84C4"/>
                    </a:solidFill>
                  </a:tcPr>
                </a:tc>
                <a:tc>
                  <a:txBody>
                    <a:bodyPr/>
                    <a:lstStyle/>
                    <a:p>
                      <a:r>
                        <a:rPr lang="en-US" sz="1600" dirty="0" smtClean="0"/>
                        <a:t>Revenue</a:t>
                      </a:r>
                      <a:r>
                        <a:rPr lang="en-US" sz="1600" baseline="0" dirty="0" smtClean="0"/>
                        <a:t> Till Date</a:t>
                      </a:r>
                      <a:endParaRPr lang="en-US" sz="1600" dirty="0"/>
                    </a:p>
                  </a:txBody>
                  <a:tcPr marL="93622" marR="93622">
                    <a:solidFill>
                      <a:srgbClr val="4E84C4"/>
                    </a:solidFill>
                  </a:tcPr>
                </a:tc>
                <a:tc>
                  <a:txBody>
                    <a:bodyPr/>
                    <a:lstStyle/>
                    <a:p>
                      <a:r>
                        <a:rPr lang="en-US" sz="1600" dirty="0" smtClean="0"/>
                        <a:t>Revenue </a:t>
                      </a:r>
                    </a:p>
                    <a:p>
                      <a:r>
                        <a:rPr lang="en-US" sz="1600" dirty="0" smtClean="0"/>
                        <a:t>2013-14</a:t>
                      </a:r>
                      <a:endParaRPr lang="en-US" sz="1600" dirty="0"/>
                    </a:p>
                  </a:txBody>
                  <a:tcPr marL="93622" marR="93622">
                    <a:solidFill>
                      <a:srgbClr val="4E84C4"/>
                    </a:solidFill>
                  </a:tcPr>
                </a:tc>
                <a:tc>
                  <a:txBody>
                    <a:bodyPr/>
                    <a:lstStyle/>
                    <a:p>
                      <a:r>
                        <a:rPr lang="en-US" sz="1600" dirty="0" smtClean="0"/>
                        <a:t>Target Revenue : 2014-15</a:t>
                      </a:r>
                      <a:endParaRPr lang="en-US" sz="1600" dirty="0"/>
                    </a:p>
                  </a:txBody>
                  <a:tcPr marL="93622" marR="93622">
                    <a:solidFill>
                      <a:srgbClr val="4E84C4"/>
                    </a:solidFill>
                  </a:tcPr>
                </a:tc>
              </a:tr>
              <a:tr h="94487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Microsoft</a:t>
                      </a:r>
                    </a:p>
                  </a:txBody>
                  <a:tcPr marL="93622" marR="93622" marT="45718" marB="4571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dirty="0" smtClean="0">
                          <a:solidFill>
                            <a:schemeClr val="dk1"/>
                          </a:solidFill>
                          <a:latin typeface="+mn-lt"/>
                          <a:ea typeface="+mn-ea"/>
                          <a:cs typeface="+mn-cs"/>
                        </a:rPr>
                        <a:t>RIA and</a:t>
                      </a:r>
                      <a:r>
                        <a:rPr lang="en-US" sz="1400" baseline="0" dirty="0" smtClean="0">
                          <a:solidFill>
                            <a:schemeClr val="dk1"/>
                          </a:solidFill>
                          <a:latin typeface="+mn-lt"/>
                          <a:ea typeface="+mn-ea"/>
                          <a:cs typeface="+mn-cs"/>
                        </a:rPr>
                        <a:t> HTML 5</a:t>
                      </a:r>
                      <a:endParaRPr lang="en-US" sz="1400" dirty="0" smtClean="0">
                        <a:solidFill>
                          <a:schemeClr val="dk1"/>
                        </a:solidFill>
                        <a:latin typeface="+mn-lt"/>
                        <a:ea typeface="+mn-ea"/>
                        <a:cs typeface="+mn-cs"/>
                      </a:endParaRP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Delivering Web</a:t>
                      </a:r>
                      <a:r>
                        <a:rPr lang="en-US" sz="1400" baseline="0" dirty="0" smtClean="0">
                          <a:solidFill>
                            <a:schemeClr val="dk1"/>
                          </a:solidFill>
                          <a:latin typeface="+mn-lt"/>
                          <a:ea typeface="+mn-ea"/>
                          <a:cs typeface="+mn-cs"/>
                        </a:rPr>
                        <a:t> portal solutions with RIA and HTML 5 based technologies</a:t>
                      </a:r>
                      <a:endParaRPr lang="en-US" sz="1400" dirty="0" smtClean="0">
                        <a:solidFill>
                          <a:schemeClr val="dk1"/>
                        </a:solidFill>
                        <a:latin typeface="+mn-lt"/>
                        <a:ea typeface="+mn-ea"/>
                        <a:cs typeface="+mn-cs"/>
                      </a:endParaRP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0.15 M </a:t>
                      </a: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0.15 M</a:t>
                      </a:r>
                    </a:p>
                  </a:txBody>
                  <a:tcPr marL="93622" marR="93622"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mn-ea"/>
                          <a:cs typeface="+mn-cs"/>
                        </a:rPr>
                        <a:t>0.5 M</a:t>
                      </a:r>
                    </a:p>
                  </a:txBody>
                  <a:tcPr marL="93622" marR="93622" marT="45718" marB="45718"/>
                </a:tc>
              </a:tr>
            </a:tbl>
          </a:graphicData>
        </a:graphic>
      </p:graphicFrame>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186FA-E97A-4091-8ED3-7A138F5515C9}" type="slidenum">
              <a:rPr lang="en-US">
                <a:solidFill>
                  <a:srgbClr val="898989"/>
                </a:solidFill>
                <a:latin typeface="Calibri" panose="020F0502020204030204" pitchFamily="34" charset="0"/>
              </a:rPr>
              <a:pPr eaLnBrk="1" hangingPunct="1"/>
              <a:t>29</a:t>
            </a:fld>
            <a:endParaRPr lang="en-US">
              <a:solidFill>
                <a:srgbClr val="898989"/>
              </a:solidFill>
              <a:latin typeface="Calibri" panose="020F0502020204030204" pitchFamily="34" charset="0"/>
            </a:endParaRPr>
          </a:p>
        </p:txBody>
      </p:sp>
      <p:sp>
        <p:nvSpPr>
          <p:cNvPr id="2" name="TextBox 1"/>
          <p:cNvSpPr txBox="1"/>
          <p:nvPr/>
        </p:nvSpPr>
        <p:spPr>
          <a:xfrm>
            <a:off x="4724400" y="6171685"/>
            <a:ext cx="6400800" cy="369332"/>
          </a:xfrm>
          <a:prstGeom prst="rect">
            <a:avLst/>
          </a:prstGeom>
          <a:noFill/>
        </p:spPr>
        <p:txBody>
          <a:bodyPr wrap="square" rtlCol="0">
            <a:spAutoFit/>
          </a:bodyPr>
          <a:lstStyle/>
          <a:p>
            <a:r>
              <a:rPr lang="en-US" dirty="0" smtClean="0"/>
              <a:t>Achieve : around 50 M USD through Solutions / Offerings</a:t>
            </a:r>
            <a:endParaRPr lang="en-US" dirty="0"/>
          </a:p>
        </p:txBody>
      </p:sp>
    </p:spTree>
    <p:extLst>
      <p:ext uri="{BB962C8B-B14F-4D97-AF65-F5344CB8AC3E}">
        <p14:creationId xmlns:p14="http://schemas.microsoft.com/office/powerpoint/2010/main" val="8372768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304800" y="2971800"/>
            <a:ext cx="8229600" cy="639762"/>
          </a:xfrm>
        </p:spPr>
        <p:txBody>
          <a:bodyPr/>
          <a:lstStyle/>
          <a:p>
            <a:r>
              <a:rPr dirty="0" smtClean="0">
                <a:latin typeface="Myriad Pro"/>
              </a:rPr>
              <a:t>2013-14 :  HiTech TEG Statistics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676400" y="152401"/>
            <a:ext cx="8686800" cy="449263"/>
          </a:xfrm>
        </p:spPr>
        <p:txBody>
          <a:bodyPr/>
          <a:lstStyle/>
          <a:p>
            <a:pPr algn="l"/>
            <a:r>
              <a:rPr sz="2400" dirty="0" smtClean="0">
                <a:latin typeface="Myriad Pro"/>
              </a:rPr>
              <a:t>HiTech TEG: Proactive Proposals Process </a:t>
            </a:r>
            <a:br>
              <a:rPr sz="2400" dirty="0" smtClean="0">
                <a:latin typeface="Myriad Pro"/>
              </a:rPr>
            </a:br>
            <a:r>
              <a:rPr lang="en-US" sz="2400" dirty="0" smtClean="0">
                <a:latin typeface="Myriad Pro"/>
              </a:rPr>
              <a:t>Microsoft </a:t>
            </a:r>
            <a:r>
              <a:rPr lang="en-US" sz="2400" dirty="0" err="1" smtClean="0">
                <a:latin typeface="Myriad Pro"/>
              </a:rPr>
              <a:t>CoE</a:t>
            </a:r>
            <a:endParaRPr sz="2400" dirty="0" smtClean="0">
              <a:latin typeface="Myriad Pro"/>
            </a:endParaRPr>
          </a:p>
        </p:txBody>
      </p:sp>
      <p:sp>
        <p:nvSpPr>
          <p:cNvPr id="3" name="Oval 2"/>
          <p:cNvSpPr/>
          <p:nvPr/>
        </p:nvSpPr>
        <p:spPr>
          <a:xfrm>
            <a:off x="1828800" y="1371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3400" y="1752600"/>
            <a:ext cx="2895600" cy="1046440"/>
          </a:xfrm>
          <a:prstGeom prst="rect">
            <a:avLst/>
          </a:prstGeom>
          <a:noFill/>
        </p:spPr>
        <p:txBody>
          <a:bodyPr wrap="square" rtlCol="0">
            <a:spAutoFit/>
          </a:bodyPr>
          <a:lstStyle/>
          <a:p>
            <a:pPr algn="ctr"/>
            <a:r>
              <a:rPr lang="en-US" dirty="0" smtClean="0"/>
              <a:t>Explore Relevance</a:t>
            </a:r>
          </a:p>
          <a:p>
            <a:pPr algn="ctr"/>
            <a:r>
              <a:rPr lang="en-US" sz="1100" dirty="0" smtClean="0"/>
              <a:t>Microsoft provides proactive proposal templates to TCS, and demonstrates the customer business need and pain point resolution</a:t>
            </a:r>
            <a:endParaRPr lang="en-US" sz="1100" dirty="0"/>
          </a:p>
        </p:txBody>
      </p:sp>
      <p:sp>
        <p:nvSpPr>
          <p:cNvPr id="7" name="TextBox 6"/>
          <p:cNvSpPr txBox="1"/>
          <p:nvPr/>
        </p:nvSpPr>
        <p:spPr>
          <a:xfrm>
            <a:off x="1885950" y="1385500"/>
            <a:ext cx="190500" cy="276999"/>
          </a:xfrm>
          <a:prstGeom prst="rect">
            <a:avLst/>
          </a:prstGeom>
          <a:noFill/>
        </p:spPr>
        <p:txBody>
          <a:bodyPr wrap="square" rtlCol="0">
            <a:spAutoFit/>
          </a:bodyPr>
          <a:lstStyle/>
          <a:p>
            <a:pPr algn="ctr"/>
            <a:r>
              <a:rPr lang="en-US" sz="1200" dirty="0" smtClean="0">
                <a:solidFill>
                  <a:schemeClr val="bg1"/>
                </a:solidFill>
              </a:rPr>
              <a:t>1</a:t>
            </a:r>
            <a:endParaRPr lang="en-US" sz="900" dirty="0">
              <a:solidFill>
                <a:schemeClr val="bg1"/>
              </a:solidFill>
            </a:endParaRPr>
          </a:p>
        </p:txBody>
      </p:sp>
      <p:sp>
        <p:nvSpPr>
          <p:cNvPr id="8" name="Oval 7"/>
          <p:cNvSpPr/>
          <p:nvPr/>
        </p:nvSpPr>
        <p:spPr>
          <a:xfrm>
            <a:off x="5486400" y="1371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91000" y="1752600"/>
            <a:ext cx="2895600" cy="1046440"/>
          </a:xfrm>
          <a:prstGeom prst="rect">
            <a:avLst/>
          </a:prstGeom>
          <a:noFill/>
        </p:spPr>
        <p:txBody>
          <a:bodyPr wrap="square" rtlCol="0">
            <a:spAutoFit/>
          </a:bodyPr>
          <a:lstStyle/>
          <a:p>
            <a:pPr algn="ctr"/>
            <a:r>
              <a:rPr lang="en-US" dirty="0" smtClean="0"/>
              <a:t>Adding Relevance</a:t>
            </a:r>
          </a:p>
          <a:p>
            <a:pPr algn="ctr"/>
            <a:r>
              <a:rPr lang="en-US" sz="1100" dirty="0" smtClean="0"/>
              <a:t>TCS’s account manager and technical architect identify relevant proactive proposal areas and offers specific customer insights</a:t>
            </a:r>
            <a:endParaRPr lang="en-US" sz="1100" dirty="0"/>
          </a:p>
        </p:txBody>
      </p:sp>
      <p:sp>
        <p:nvSpPr>
          <p:cNvPr id="10" name="TextBox 9"/>
          <p:cNvSpPr txBox="1"/>
          <p:nvPr/>
        </p:nvSpPr>
        <p:spPr>
          <a:xfrm>
            <a:off x="5543550" y="1385500"/>
            <a:ext cx="190500" cy="276999"/>
          </a:xfrm>
          <a:prstGeom prst="rect">
            <a:avLst/>
          </a:prstGeom>
          <a:noFill/>
        </p:spPr>
        <p:txBody>
          <a:bodyPr wrap="square" rtlCol="0">
            <a:spAutoFit/>
          </a:bodyPr>
          <a:lstStyle/>
          <a:p>
            <a:pPr algn="ctr"/>
            <a:r>
              <a:rPr lang="en-US" sz="1200" dirty="0" smtClean="0">
                <a:solidFill>
                  <a:schemeClr val="bg1"/>
                </a:solidFill>
              </a:rPr>
              <a:t>2</a:t>
            </a:r>
            <a:endParaRPr lang="en-US" sz="1200" dirty="0">
              <a:solidFill>
                <a:schemeClr val="bg1"/>
              </a:solidFill>
            </a:endParaRPr>
          </a:p>
        </p:txBody>
      </p:sp>
      <p:sp>
        <p:nvSpPr>
          <p:cNvPr id="11" name="Oval 10"/>
          <p:cNvSpPr/>
          <p:nvPr/>
        </p:nvSpPr>
        <p:spPr>
          <a:xfrm>
            <a:off x="9220200" y="1371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24800" y="1752600"/>
            <a:ext cx="2895600" cy="1046440"/>
          </a:xfrm>
          <a:prstGeom prst="rect">
            <a:avLst/>
          </a:prstGeom>
          <a:noFill/>
        </p:spPr>
        <p:txBody>
          <a:bodyPr wrap="square" rtlCol="0">
            <a:spAutoFit/>
          </a:bodyPr>
          <a:lstStyle/>
          <a:p>
            <a:pPr algn="ctr"/>
            <a:r>
              <a:rPr lang="en-US" dirty="0" smtClean="0"/>
              <a:t>Customization</a:t>
            </a:r>
          </a:p>
          <a:p>
            <a:pPr algn="ctr"/>
            <a:r>
              <a:rPr lang="en-US" sz="1100" dirty="0" smtClean="0"/>
              <a:t>Microsoft PEAT architect  understands business / technical requirements and customizes proposal to specific customer needs</a:t>
            </a:r>
            <a:endParaRPr lang="en-US" sz="1100" dirty="0"/>
          </a:p>
        </p:txBody>
      </p:sp>
      <p:sp>
        <p:nvSpPr>
          <p:cNvPr id="13" name="TextBox 12"/>
          <p:cNvSpPr txBox="1"/>
          <p:nvPr/>
        </p:nvSpPr>
        <p:spPr>
          <a:xfrm>
            <a:off x="9277350" y="1385500"/>
            <a:ext cx="190500" cy="276999"/>
          </a:xfrm>
          <a:prstGeom prst="rect">
            <a:avLst/>
          </a:prstGeom>
          <a:noFill/>
        </p:spPr>
        <p:txBody>
          <a:bodyPr wrap="square" rtlCol="0">
            <a:spAutoFit/>
          </a:bodyPr>
          <a:lstStyle/>
          <a:p>
            <a:pPr algn="ctr"/>
            <a:r>
              <a:rPr lang="en-US" sz="1200" dirty="0" smtClean="0">
                <a:solidFill>
                  <a:schemeClr val="bg1"/>
                </a:solidFill>
              </a:rPr>
              <a:t>3</a:t>
            </a:r>
            <a:endParaRPr lang="en-US" sz="1200" dirty="0">
              <a:solidFill>
                <a:schemeClr val="bg1"/>
              </a:solidFill>
            </a:endParaRPr>
          </a:p>
        </p:txBody>
      </p:sp>
      <p:sp>
        <p:nvSpPr>
          <p:cNvPr id="14" name="Oval 13"/>
          <p:cNvSpPr/>
          <p:nvPr/>
        </p:nvSpPr>
        <p:spPr>
          <a:xfrm>
            <a:off x="92202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924800" y="4343400"/>
            <a:ext cx="2895600" cy="707886"/>
          </a:xfrm>
          <a:prstGeom prst="rect">
            <a:avLst/>
          </a:prstGeom>
          <a:noFill/>
        </p:spPr>
        <p:txBody>
          <a:bodyPr wrap="square" rtlCol="0">
            <a:spAutoFit/>
          </a:bodyPr>
          <a:lstStyle/>
          <a:p>
            <a:pPr algn="ctr"/>
            <a:r>
              <a:rPr lang="en-US" dirty="0" smtClean="0"/>
              <a:t>Response Finalization</a:t>
            </a:r>
          </a:p>
          <a:p>
            <a:pPr algn="ctr"/>
            <a:r>
              <a:rPr lang="en-US" sz="1100" dirty="0" smtClean="0"/>
              <a:t>Microsoft and TCS architects review and finalize the proposal</a:t>
            </a:r>
            <a:endParaRPr lang="en-US" sz="1100" dirty="0"/>
          </a:p>
        </p:txBody>
      </p:sp>
      <p:sp>
        <p:nvSpPr>
          <p:cNvPr id="16" name="TextBox 15"/>
          <p:cNvSpPr txBox="1"/>
          <p:nvPr/>
        </p:nvSpPr>
        <p:spPr>
          <a:xfrm>
            <a:off x="9277350" y="3976300"/>
            <a:ext cx="190500" cy="276999"/>
          </a:xfrm>
          <a:prstGeom prst="rect">
            <a:avLst/>
          </a:prstGeom>
          <a:noFill/>
        </p:spPr>
        <p:txBody>
          <a:bodyPr wrap="square" rtlCol="0">
            <a:spAutoFit/>
          </a:bodyPr>
          <a:lstStyle/>
          <a:p>
            <a:pPr algn="ctr"/>
            <a:r>
              <a:rPr lang="en-US" sz="1200" dirty="0" smtClean="0">
                <a:solidFill>
                  <a:schemeClr val="bg1"/>
                </a:solidFill>
              </a:rPr>
              <a:t>4</a:t>
            </a:r>
            <a:endParaRPr lang="en-US" sz="1200" dirty="0">
              <a:solidFill>
                <a:schemeClr val="bg1"/>
              </a:solidFill>
            </a:endParaRPr>
          </a:p>
        </p:txBody>
      </p:sp>
      <p:sp>
        <p:nvSpPr>
          <p:cNvPr id="17" name="Oval 16"/>
          <p:cNvSpPr/>
          <p:nvPr/>
        </p:nvSpPr>
        <p:spPr>
          <a:xfrm>
            <a:off x="54864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03700" y="4281100"/>
            <a:ext cx="2895600" cy="877163"/>
          </a:xfrm>
          <a:prstGeom prst="rect">
            <a:avLst/>
          </a:prstGeom>
          <a:noFill/>
        </p:spPr>
        <p:txBody>
          <a:bodyPr wrap="square" rtlCol="0">
            <a:spAutoFit/>
          </a:bodyPr>
          <a:lstStyle/>
          <a:p>
            <a:pPr algn="ctr"/>
            <a:r>
              <a:rPr lang="en-US" dirty="0" smtClean="0"/>
              <a:t>Proposal Submission</a:t>
            </a:r>
          </a:p>
          <a:p>
            <a:pPr algn="ctr"/>
            <a:r>
              <a:rPr lang="en-US" sz="1100" dirty="0" smtClean="0"/>
              <a:t>TCS submits proactive proposal to customer and waits for project to be awarded</a:t>
            </a:r>
            <a:endParaRPr lang="en-US" sz="1100" dirty="0"/>
          </a:p>
        </p:txBody>
      </p:sp>
      <p:sp>
        <p:nvSpPr>
          <p:cNvPr id="19" name="TextBox 18"/>
          <p:cNvSpPr txBox="1"/>
          <p:nvPr/>
        </p:nvSpPr>
        <p:spPr>
          <a:xfrm>
            <a:off x="5543550" y="3976300"/>
            <a:ext cx="190500" cy="276999"/>
          </a:xfrm>
          <a:prstGeom prst="rect">
            <a:avLst/>
          </a:prstGeom>
          <a:noFill/>
        </p:spPr>
        <p:txBody>
          <a:bodyPr wrap="square" rtlCol="0">
            <a:spAutoFit/>
          </a:bodyPr>
          <a:lstStyle/>
          <a:p>
            <a:pPr algn="ctr"/>
            <a:r>
              <a:rPr lang="en-US" sz="1200" dirty="0" smtClean="0">
                <a:solidFill>
                  <a:schemeClr val="bg1"/>
                </a:solidFill>
              </a:rPr>
              <a:t>5</a:t>
            </a:r>
            <a:endParaRPr lang="en-US" sz="1200" dirty="0">
              <a:solidFill>
                <a:schemeClr val="bg1"/>
              </a:solidFill>
            </a:endParaRPr>
          </a:p>
        </p:txBody>
      </p:sp>
      <p:cxnSp>
        <p:nvCxnSpPr>
          <p:cNvPr id="20" name="Straight Arrow Connector 19"/>
          <p:cNvCxnSpPr>
            <a:stCxn id="3" idx="6"/>
            <a:endCxn id="8" idx="2"/>
          </p:cNvCxnSpPr>
          <p:nvPr/>
        </p:nvCxnSpPr>
        <p:spPr>
          <a:xfrm>
            <a:off x="2133600" y="1524000"/>
            <a:ext cx="33528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11" idx="2"/>
          </p:cNvCxnSpPr>
          <p:nvPr/>
        </p:nvCxnSpPr>
        <p:spPr>
          <a:xfrm>
            <a:off x="5791200" y="1524000"/>
            <a:ext cx="34290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1" idx="6"/>
            <a:endCxn id="14" idx="6"/>
          </p:cNvCxnSpPr>
          <p:nvPr/>
        </p:nvCxnSpPr>
        <p:spPr>
          <a:xfrm>
            <a:off x="9525000" y="1524000"/>
            <a:ext cx="12700" cy="2590800"/>
          </a:xfrm>
          <a:prstGeom prst="curvedConnector3">
            <a:avLst>
              <a:gd name="adj1" fmla="val 1732207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2"/>
            <a:endCxn id="17" idx="6"/>
          </p:cNvCxnSpPr>
          <p:nvPr/>
        </p:nvCxnSpPr>
        <p:spPr>
          <a:xfrm flipH="1">
            <a:off x="5791200" y="4114800"/>
            <a:ext cx="34290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729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676400" y="152401"/>
            <a:ext cx="8686800" cy="449263"/>
          </a:xfrm>
        </p:spPr>
        <p:txBody>
          <a:bodyPr/>
          <a:lstStyle/>
          <a:p>
            <a:pPr algn="l"/>
            <a:r>
              <a:rPr dirty="0" smtClean="0">
                <a:latin typeface="Myriad Pro"/>
              </a:rPr>
              <a:t>HiTech TEG: Proactive Proposals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930791119"/>
              </p:ext>
            </p:extLst>
          </p:nvPr>
        </p:nvGraphicFramePr>
        <p:xfrm>
          <a:off x="228600" y="914400"/>
          <a:ext cx="11811001" cy="4450050"/>
        </p:xfrm>
        <a:graphic>
          <a:graphicData uri="http://schemas.openxmlformats.org/drawingml/2006/table">
            <a:tbl>
              <a:tblPr firstRow="1" bandRow="1">
                <a:tableStyleId>{5C22544A-7EE6-4342-B048-85BDC9FD1C3A}</a:tableStyleId>
              </a:tblPr>
              <a:tblGrid>
                <a:gridCol w="1980288"/>
                <a:gridCol w="1980288"/>
                <a:gridCol w="3537596"/>
                <a:gridCol w="1696022"/>
                <a:gridCol w="1485216"/>
                <a:gridCol w="1131591"/>
              </a:tblGrid>
              <a:tr h="0">
                <a:tc>
                  <a:txBody>
                    <a:bodyPr/>
                    <a:lstStyle/>
                    <a:p>
                      <a:r>
                        <a:rPr lang="en-US" sz="1800" dirty="0" err="1" smtClean="0"/>
                        <a:t>CoE</a:t>
                      </a:r>
                      <a:endParaRPr lang="en-US" sz="1800" dirty="0"/>
                    </a:p>
                  </a:txBody>
                  <a:tcPr marT="45717" marB="45717"/>
                </a:tc>
                <a:tc>
                  <a:txBody>
                    <a:bodyPr/>
                    <a:lstStyle/>
                    <a:p>
                      <a:r>
                        <a:rPr lang="en-US" sz="1800" dirty="0" smtClean="0"/>
                        <a:t>Proposal Name</a:t>
                      </a:r>
                      <a:endParaRPr lang="en-US" sz="1800" dirty="0"/>
                    </a:p>
                  </a:txBody>
                  <a:tcPr marT="45717" marB="45717"/>
                </a:tc>
                <a:tc>
                  <a:txBody>
                    <a:bodyPr/>
                    <a:lstStyle/>
                    <a:p>
                      <a:r>
                        <a:rPr lang="en-US" sz="1800" dirty="0" smtClean="0"/>
                        <a:t>Details</a:t>
                      </a:r>
                      <a:endParaRPr lang="en-US" sz="1800" dirty="0"/>
                    </a:p>
                  </a:txBody>
                  <a:tcPr marT="45717" marB="45717"/>
                </a:tc>
                <a:tc>
                  <a:txBody>
                    <a:bodyPr/>
                    <a:lstStyle/>
                    <a:p>
                      <a:r>
                        <a:rPr lang="en-US" sz="1800" dirty="0" smtClean="0"/>
                        <a:t>2014-15</a:t>
                      </a:r>
                    </a:p>
                    <a:p>
                      <a:r>
                        <a:rPr lang="en-US" sz="1800" dirty="0" smtClean="0"/>
                        <a:t>Incubate/Establish/ Mature/ </a:t>
                      </a:r>
                      <a:endParaRPr lang="en-US" sz="1800" dirty="0"/>
                    </a:p>
                  </a:txBody>
                  <a:tcPr marT="45717" marB="45717"/>
                </a:tc>
                <a:tc>
                  <a:txBody>
                    <a:bodyPr/>
                    <a:lstStyle/>
                    <a:p>
                      <a:r>
                        <a:rPr lang="en-US" sz="1800" dirty="0" smtClean="0"/>
                        <a:t>Segment Impacted</a:t>
                      </a:r>
                      <a:endParaRPr lang="en-US" sz="1800" dirty="0"/>
                    </a:p>
                  </a:txBody>
                  <a:tcPr marT="45717" marB="45717"/>
                </a:tc>
                <a:tc>
                  <a:txBody>
                    <a:bodyPr/>
                    <a:lstStyle/>
                    <a:p>
                      <a:r>
                        <a:rPr lang="en-US" sz="1800" dirty="0" smtClean="0"/>
                        <a:t>Potential</a:t>
                      </a:r>
                      <a:r>
                        <a:rPr lang="en-US" sz="1800" baseline="0" dirty="0" smtClean="0"/>
                        <a:t> Revenue : 2014-15</a:t>
                      </a:r>
                      <a:endParaRPr lang="en-US" sz="1800" dirty="0"/>
                    </a:p>
                  </a:txBody>
                  <a:tcPr marT="45717" marB="45717"/>
                </a:tc>
              </a:tr>
              <a:tr h="0">
                <a:tc>
                  <a:txBody>
                    <a:bodyPr/>
                    <a:lstStyle/>
                    <a:p>
                      <a:r>
                        <a:rPr lang="en-US" sz="1600" dirty="0" smtClean="0"/>
                        <a:t>Microsoft</a:t>
                      </a:r>
                      <a:endParaRPr lang="en-US" sz="1600" dirty="0"/>
                    </a:p>
                  </a:txBody>
                  <a:tcPr marT="45717" marB="45717"/>
                </a:tc>
                <a:tc>
                  <a:txBody>
                    <a:bodyPr/>
                    <a:lstStyle/>
                    <a:p>
                      <a:r>
                        <a:rPr lang="en-US" sz="1600" dirty="0" smtClean="0"/>
                        <a:t>SharePoint Hybrid Scenarios</a:t>
                      </a:r>
                      <a:endParaRPr lang="en-US" sz="1600" dirty="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Used to build solutions where a part of the solution resides on </a:t>
                      </a:r>
                      <a:r>
                        <a:rPr lang="en-US" sz="1600" b="1" dirty="0" smtClean="0"/>
                        <a:t>SharePoint on Azure / Office 365</a:t>
                      </a:r>
                      <a:r>
                        <a:rPr lang="en-US" sz="1600" b="0" dirty="0" smtClean="0"/>
                        <a:t> and the</a:t>
                      </a:r>
                      <a:r>
                        <a:rPr lang="en-US" sz="1600" b="0" baseline="0" dirty="0" smtClean="0"/>
                        <a:t> remaining part on </a:t>
                      </a:r>
                      <a:r>
                        <a:rPr lang="en-US" sz="1600" b="1" baseline="0" dirty="0" smtClean="0"/>
                        <a:t>SharePoint on premise</a:t>
                      </a:r>
                      <a:endParaRPr lang="en-US" sz="1600" dirty="0" smtClean="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Incubate and Establish</a:t>
                      </a:r>
                    </a:p>
                  </a:txBody>
                  <a:tcPr marT="45717" marB="45717"/>
                </a:tc>
                <a:tc>
                  <a:txBody>
                    <a:bodyPr/>
                    <a:lstStyle/>
                    <a:p>
                      <a:r>
                        <a:rPr lang="en-US" sz="1600" dirty="0" smtClean="0"/>
                        <a:t>All</a:t>
                      </a:r>
                      <a:endParaRPr lang="en-US" sz="1600" dirty="0"/>
                    </a:p>
                  </a:txBody>
                  <a:tcPr marT="45717" marB="45717"/>
                </a:tc>
                <a:tc>
                  <a:txBody>
                    <a:bodyPr/>
                    <a:lstStyle/>
                    <a:p>
                      <a:r>
                        <a:rPr lang="en-US" sz="1600" dirty="0" smtClean="0"/>
                        <a:t>3.00</a:t>
                      </a:r>
                      <a:r>
                        <a:rPr lang="en-US" sz="1600" baseline="0" dirty="0" smtClean="0"/>
                        <a:t> M</a:t>
                      </a:r>
                      <a:endParaRPr lang="en-US" sz="1600" dirty="0"/>
                    </a:p>
                  </a:txBody>
                  <a:tcPr marT="45717" marB="45717"/>
                </a:tc>
              </a:tr>
              <a:tr h="0">
                <a:tc>
                  <a:txBody>
                    <a:bodyPr/>
                    <a:lstStyle/>
                    <a:p>
                      <a:r>
                        <a:rPr lang="en-US" sz="1600" smtClean="0"/>
                        <a:t>Microsoft</a:t>
                      </a:r>
                      <a:endParaRPr lang="en-US" sz="1600" dirty="0"/>
                    </a:p>
                  </a:txBody>
                  <a:tcPr marT="45717" marB="45717"/>
                </a:tc>
                <a:tc>
                  <a:txBody>
                    <a:bodyPr/>
                    <a:lstStyle/>
                    <a:p>
                      <a:r>
                        <a:rPr lang="en-US" sz="1600" dirty="0" smtClean="0"/>
                        <a:t>SQL Server Upgrade</a:t>
                      </a:r>
                      <a:endParaRPr lang="en-US" sz="1600" dirty="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Upgrade from previous versions of SQL Server to SQL Server 2012 / SQL Server 2014</a:t>
                      </a:r>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Incubate and Establish</a:t>
                      </a:r>
                    </a:p>
                  </a:txBody>
                  <a:tcPr marT="45717" marB="45717"/>
                </a:tc>
                <a:tc>
                  <a:txBody>
                    <a:bodyPr/>
                    <a:lstStyle/>
                    <a:p>
                      <a:r>
                        <a:rPr lang="en-US" sz="1600" dirty="0" smtClean="0"/>
                        <a:t>All</a:t>
                      </a:r>
                      <a:endParaRPr lang="en-US" sz="1600" dirty="0"/>
                    </a:p>
                  </a:txBody>
                  <a:tcPr marT="45717" marB="45717"/>
                </a:tc>
                <a:tc>
                  <a:txBody>
                    <a:bodyPr/>
                    <a:lstStyle/>
                    <a:p>
                      <a:r>
                        <a:rPr lang="en-US" sz="1600" dirty="0" smtClean="0"/>
                        <a:t>2.00 M</a:t>
                      </a:r>
                      <a:endParaRPr lang="en-US" sz="1600" dirty="0"/>
                    </a:p>
                  </a:txBody>
                  <a:tcPr marT="45717" marB="45717"/>
                </a:tc>
              </a:tr>
              <a:tr h="0">
                <a:tc>
                  <a:txBody>
                    <a:bodyPr/>
                    <a:lstStyle/>
                    <a:p>
                      <a:r>
                        <a:rPr lang="en-US" sz="1600" smtClean="0"/>
                        <a:t>Microsoft</a:t>
                      </a:r>
                      <a:endParaRPr lang="en-US" sz="1600" dirty="0"/>
                    </a:p>
                  </a:txBody>
                  <a:tcPr marT="45717" marB="45717"/>
                </a:tc>
                <a:tc>
                  <a:txBody>
                    <a:bodyPr/>
                    <a:lstStyle/>
                    <a:p>
                      <a:r>
                        <a:rPr lang="en-US" sz="1600" dirty="0" smtClean="0"/>
                        <a:t>Dev &amp; Test environment</a:t>
                      </a:r>
                      <a:r>
                        <a:rPr lang="en-US" sz="1600" baseline="0" dirty="0" smtClean="0"/>
                        <a:t> in Azure</a:t>
                      </a:r>
                      <a:endParaRPr lang="en-US" sz="1600" dirty="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Use Azure as an infrastructure provider for hosting </a:t>
                      </a:r>
                      <a:r>
                        <a:rPr lang="en-US" sz="1600" b="1" dirty="0" smtClean="0"/>
                        <a:t>development </a:t>
                      </a:r>
                      <a:r>
                        <a:rPr lang="en-US" sz="1600" b="0" dirty="0" smtClean="0"/>
                        <a:t>and</a:t>
                      </a:r>
                      <a:r>
                        <a:rPr lang="en-US" sz="1600" b="1" dirty="0" smtClean="0"/>
                        <a:t> test </a:t>
                      </a:r>
                      <a:r>
                        <a:rPr lang="en-US" sz="1600" b="0" dirty="0" smtClean="0"/>
                        <a:t>environment</a:t>
                      </a:r>
                      <a:endParaRPr lang="en-US" sz="1600" dirty="0" smtClean="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Incubate and Establish</a:t>
                      </a:r>
                    </a:p>
                  </a:txBody>
                  <a:tcPr marT="45717" marB="45717"/>
                </a:tc>
                <a:tc>
                  <a:txBody>
                    <a:bodyPr/>
                    <a:lstStyle/>
                    <a:p>
                      <a:r>
                        <a:rPr lang="en-US" sz="1600" dirty="0" smtClean="0"/>
                        <a:t>All</a:t>
                      </a:r>
                      <a:endParaRPr lang="en-US" sz="1600" dirty="0"/>
                    </a:p>
                  </a:txBody>
                  <a:tcPr marT="45717" marB="45717"/>
                </a:tc>
                <a:tc>
                  <a:txBody>
                    <a:bodyPr/>
                    <a:lstStyle/>
                    <a:p>
                      <a:r>
                        <a:rPr lang="en-US" sz="1600" dirty="0" smtClean="0"/>
                        <a:t>1.50 M</a:t>
                      </a:r>
                      <a:endParaRPr lang="en-US" sz="1600" dirty="0"/>
                    </a:p>
                  </a:txBody>
                  <a:tcPr marT="45717" marB="45717"/>
                </a:tc>
              </a:tr>
              <a:tr h="0">
                <a:tc>
                  <a:txBody>
                    <a:bodyPr/>
                    <a:lstStyle/>
                    <a:p>
                      <a:r>
                        <a:rPr lang="en-US" sz="1600" dirty="0" smtClean="0"/>
                        <a:t>Microsoft</a:t>
                      </a:r>
                      <a:endParaRPr lang="en-US" sz="1600" dirty="0"/>
                    </a:p>
                  </a:txBody>
                  <a:tcPr marT="45717" marB="45717"/>
                </a:tc>
                <a:tc>
                  <a:txBody>
                    <a:bodyPr/>
                    <a:lstStyle/>
                    <a:p>
                      <a:r>
                        <a:rPr lang="en-US" sz="1600" dirty="0" smtClean="0"/>
                        <a:t>SharePoint on Azure (</a:t>
                      </a:r>
                      <a:r>
                        <a:rPr lang="en-US" sz="1600" dirty="0" err="1" smtClean="0"/>
                        <a:t>IaaS</a:t>
                      </a:r>
                      <a:r>
                        <a:rPr lang="en-US" sz="1600" dirty="0" smtClean="0"/>
                        <a:t>)</a:t>
                      </a:r>
                      <a:endParaRPr lang="en-US" sz="1600" dirty="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Use SharePoint</a:t>
                      </a:r>
                      <a:r>
                        <a:rPr lang="en-US" sz="1600" baseline="0" dirty="0" smtClean="0"/>
                        <a:t> in Azure cloud environment to reduce upfront capital expenditure cost to clients</a:t>
                      </a:r>
                      <a:endParaRPr lang="en-US" sz="1600" dirty="0" smtClean="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Incubate and Establish</a:t>
                      </a:r>
                    </a:p>
                  </a:txBody>
                  <a:tcPr marT="45717" marB="45717"/>
                </a:tc>
                <a:tc>
                  <a:txBody>
                    <a:bodyPr/>
                    <a:lstStyle/>
                    <a:p>
                      <a:r>
                        <a:rPr lang="en-US" sz="1600" dirty="0" smtClean="0"/>
                        <a:t>All</a:t>
                      </a:r>
                      <a:endParaRPr lang="en-US" sz="1600" dirty="0"/>
                    </a:p>
                  </a:txBody>
                  <a:tcPr marT="45717" marB="45717"/>
                </a:tc>
                <a:tc>
                  <a:txBody>
                    <a:bodyPr/>
                    <a:lstStyle/>
                    <a:p>
                      <a:r>
                        <a:rPr lang="en-US" sz="1600" dirty="0" smtClean="0"/>
                        <a:t>1.00 M</a:t>
                      </a:r>
                      <a:endParaRPr lang="en-US" sz="1600" dirty="0"/>
                    </a:p>
                  </a:txBody>
                  <a:tcPr marT="45717" marB="45717"/>
                </a:tc>
              </a:tr>
            </a:tbl>
          </a:graphicData>
        </a:graphic>
      </p:graphicFrame>
      <p:sp>
        <p:nvSpPr>
          <p:cNvPr id="4" name="TextBox 3"/>
          <p:cNvSpPr txBox="1"/>
          <p:nvPr/>
        </p:nvSpPr>
        <p:spPr>
          <a:xfrm>
            <a:off x="4902200" y="6324600"/>
            <a:ext cx="5486400" cy="381000"/>
          </a:xfrm>
          <a:prstGeom prst="rect">
            <a:avLst/>
          </a:prstGeom>
          <a:noFill/>
        </p:spPr>
        <p:txBody>
          <a:bodyPr wrap="square" rtlCol="0">
            <a:spAutoFit/>
          </a:bodyPr>
          <a:lstStyle/>
          <a:p>
            <a:r>
              <a:rPr lang="en-US" dirty="0" smtClean="0"/>
              <a:t>Proactive Opportunities : 8 to 10 M USD</a:t>
            </a:r>
            <a:endParaRPr lang="en-US" dirty="0"/>
          </a:p>
        </p:txBody>
      </p:sp>
    </p:spTree>
    <p:extLst>
      <p:ext uri="{BB962C8B-B14F-4D97-AF65-F5344CB8AC3E}">
        <p14:creationId xmlns:p14="http://schemas.microsoft.com/office/powerpoint/2010/main" val="14171761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676400" y="152401"/>
            <a:ext cx="8686800" cy="449263"/>
          </a:xfrm>
        </p:spPr>
        <p:txBody>
          <a:bodyPr/>
          <a:lstStyle/>
          <a:p>
            <a:pPr algn="l"/>
            <a:r>
              <a:rPr dirty="0" smtClean="0">
                <a:latin typeface="Myriad Pro"/>
              </a:rPr>
              <a:t>HiTech TEG: New Solutions / Offering Focus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510232883"/>
              </p:ext>
            </p:extLst>
          </p:nvPr>
        </p:nvGraphicFramePr>
        <p:xfrm>
          <a:off x="228600" y="838200"/>
          <a:ext cx="11811000" cy="4632918"/>
        </p:xfrm>
        <a:graphic>
          <a:graphicData uri="http://schemas.openxmlformats.org/drawingml/2006/table">
            <a:tbl>
              <a:tblPr firstRow="1" bandRow="1">
                <a:tableStyleId>{5C22544A-7EE6-4342-B048-85BDC9FD1C3A}</a:tableStyleId>
              </a:tblPr>
              <a:tblGrid>
                <a:gridCol w="1676400"/>
                <a:gridCol w="5029200"/>
                <a:gridCol w="1961467"/>
                <a:gridCol w="1784396"/>
                <a:gridCol w="1359537"/>
              </a:tblGrid>
              <a:tr h="0">
                <a:tc>
                  <a:txBody>
                    <a:bodyPr/>
                    <a:lstStyle/>
                    <a:p>
                      <a:r>
                        <a:rPr lang="en-US" sz="1800" dirty="0" smtClean="0"/>
                        <a:t>Offering Name</a:t>
                      </a:r>
                      <a:endParaRPr lang="en-US" sz="1800" dirty="0"/>
                    </a:p>
                  </a:txBody>
                  <a:tcPr marT="45717" marB="45717"/>
                </a:tc>
                <a:tc>
                  <a:txBody>
                    <a:bodyPr/>
                    <a:lstStyle/>
                    <a:p>
                      <a:r>
                        <a:rPr lang="en-US" sz="1800" dirty="0" smtClean="0"/>
                        <a:t>Details</a:t>
                      </a:r>
                      <a:endParaRPr lang="en-US" sz="1800" dirty="0"/>
                    </a:p>
                  </a:txBody>
                  <a:tcPr marT="45717" marB="45717"/>
                </a:tc>
                <a:tc>
                  <a:txBody>
                    <a:bodyPr/>
                    <a:lstStyle/>
                    <a:p>
                      <a:r>
                        <a:rPr lang="en-US" sz="1800" dirty="0" smtClean="0"/>
                        <a:t>2014-15</a:t>
                      </a:r>
                    </a:p>
                    <a:p>
                      <a:r>
                        <a:rPr lang="en-US" sz="1800" dirty="0" smtClean="0"/>
                        <a:t>Incubate/Establish/ Mature/ </a:t>
                      </a:r>
                      <a:endParaRPr lang="en-US" sz="1800" dirty="0"/>
                    </a:p>
                  </a:txBody>
                  <a:tcPr marT="45717" marB="45717"/>
                </a:tc>
                <a:tc>
                  <a:txBody>
                    <a:bodyPr/>
                    <a:lstStyle/>
                    <a:p>
                      <a:r>
                        <a:rPr lang="en-US" sz="1800" dirty="0" smtClean="0"/>
                        <a:t>Segment Impacted</a:t>
                      </a:r>
                      <a:endParaRPr lang="en-US" sz="1800" dirty="0"/>
                    </a:p>
                  </a:txBody>
                  <a:tcPr marT="45717" marB="45717"/>
                </a:tc>
                <a:tc>
                  <a:txBody>
                    <a:bodyPr/>
                    <a:lstStyle/>
                    <a:p>
                      <a:r>
                        <a:rPr lang="en-US" sz="1800" dirty="0" smtClean="0"/>
                        <a:t>Potential</a:t>
                      </a:r>
                      <a:r>
                        <a:rPr lang="en-US" sz="1800" baseline="0" dirty="0" smtClean="0"/>
                        <a:t> Revenue : 2014-15</a:t>
                      </a:r>
                      <a:endParaRPr lang="en-US" sz="1800" dirty="0"/>
                    </a:p>
                  </a:txBody>
                  <a:tcPr marT="45717" marB="45717"/>
                </a:tc>
              </a:tr>
              <a:tr h="0">
                <a:tc>
                  <a:txBody>
                    <a:bodyPr/>
                    <a:lstStyle/>
                    <a:p>
                      <a:r>
                        <a:rPr lang="en-US" sz="1600" dirty="0" smtClean="0"/>
                        <a:t>Social Collaboration</a:t>
                      </a:r>
                      <a:r>
                        <a:rPr lang="en-US" sz="1600" baseline="0" dirty="0" smtClean="0"/>
                        <a:t> </a:t>
                      </a:r>
                      <a:endParaRPr lang="en-US" sz="1600" dirty="0"/>
                    </a:p>
                  </a:txBody>
                  <a:tcPr marT="45717" marB="457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cap="none" normalizeH="0" baseline="0" dirty="0" smtClean="0">
                          <a:ln>
                            <a:noFill/>
                          </a:ln>
                          <a:solidFill>
                            <a:srgbClr val="000000"/>
                          </a:solidFill>
                          <a:effectLst/>
                          <a:latin typeface="+mn-lt"/>
                          <a:ea typeface="+mn-ea"/>
                          <a:cs typeface="Arial" charset="0"/>
                        </a:rPr>
                        <a:t>Trend: </a:t>
                      </a:r>
                      <a:r>
                        <a:rPr lang="en-US" sz="1600" b="1" dirty="0" smtClean="0"/>
                        <a:t>Enterprise Social</a:t>
                      </a:r>
                      <a:r>
                        <a:rPr lang="en-US" sz="1600" b="1" baseline="0" dirty="0" smtClean="0"/>
                        <a:t> and Collaboration Applications</a:t>
                      </a:r>
                      <a:endParaRPr lang="en-US" sz="16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smtClean="0">
                          <a:ln>
                            <a:noFill/>
                          </a:ln>
                          <a:solidFill>
                            <a:srgbClr val="000000"/>
                          </a:solidFill>
                          <a:effectLst/>
                          <a:latin typeface="+mn-lt"/>
                          <a:ea typeface="+mn-ea"/>
                          <a:cs typeface="Arial" charset="0"/>
                        </a:rPr>
                        <a:t>Consulting and implementation of Custom-build, platform-based Social Collaboration solution</a:t>
                      </a:r>
                    </a:p>
                  </a:txBody>
                  <a:tcPr marT="45717" marB="45717"/>
                </a:tc>
                <a:tc>
                  <a:txBody>
                    <a:bodyPr/>
                    <a:lstStyle/>
                    <a:p>
                      <a:r>
                        <a:rPr lang="en-US" sz="1600" dirty="0" smtClean="0"/>
                        <a:t>Establish</a:t>
                      </a:r>
                      <a:r>
                        <a:rPr lang="en-US" sz="1600" baseline="0" dirty="0" smtClean="0"/>
                        <a:t> and Mature</a:t>
                      </a:r>
                      <a:endParaRPr lang="en-US" sz="1600" dirty="0"/>
                    </a:p>
                  </a:txBody>
                  <a:tcPr marT="45717" marB="45717"/>
                </a:tc>
                <a:tc>
                  <a:txBody>
                    <a:bodyPr/>
                    <a:lstStyle/>
                    <a:p>
                      <a:r>
                        <a:rPr lang="en-US" sz="1600" dirty="0" smtClean="0"/>
                        <a:t>All</a:t>
                      </a:r>
                      <a:endParaRPr lang="en-US" sz="1600" dirty="0"/>
                    </a:p>
                  </a:txBody>
                  <a:tcPr marT="45717" marB="45717"/>
                </a:tc>
                <a:tc>
                  <a:txBody>
                    <a:bodyPr/>
                    <a:lstStyle/>
                    <a:p>
                      <a:r>
                        <a:rPr lang="en-US" sz="1600" dirty="0" smtClean="0"/>
                        <a:t>3.00 M</a:t>
                      </a:r>
                      <a:endParaRPr lang="en-US" sz="1600" dirty="0"/>
                    </a:p>
                  </a:txBody>
                  <a:tcPr marT="45717" marB="45717"/>
                </a:tc>
              </a:tr>
              <a:tr h="0">
                <a:tc>
                  <a:txBody>
                    <a:bodyPr/>
                    <a:lstStyle/>
                    <a:p>
                      <a:r>
                        <a:rPr lang="en-US" sz="1600" dirty="0" smtClean="0"/>
                        <a:t>Big Data and Analytics</a:t>
                      </a:r>
                      <a:endParaRPr lang="en-US" sz="1600" dirty="0"/>
                    </a:p>
                  </a:txBody>
                  <a:tcPr marT="45717" marB="457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cap="none" normalizeH="0" baseline="0" dirty="0" smtClean="0">
                          <a:ln>
                            <a:noFill/>
                          </a:ln>
                          <a:solidFill>
                            <a:srgbClr val="000000"/>
                          </a:solidFill>
                          <a:effectLst/>
                          <a:latin typeface="+mn-lt"/>
                          <a:ea typeface="+mn-ea"/>
                          <a:cs typeface="Arial" charset="0"/>
                        </a:rPr>
                        <a:t>Trend: </a:t>
                      </a:r>
                      <a:r>
                        <a:rPr lang="en-US" sz="1600" b="1" dirty="0" smtClean="0"/>
                        <a:t>Optimized Cloud Services and Big Data solutions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smtClean="0">
                          <a:ln>
                            <a:noFill/>
                          </a:ln>
                          <a:solidFill>
                            <a:srgbClr val="000000"/>
                          </a:solidFill>
                          <a:effectLst/>
                          <a:latin typeface="+mn-lt"/>
                          <a:ea typeface="+mn-ea"/>
                          <a:cs typeface="Arial" charset="0"/>
                        </a:rPr>
                        <a:t>Domain specific Storage solutions around Big Data</a:t>
                      </a:r>
                    </a:p>
                  </a:txBody>
                  <a:tcPr marT="45717" marB="45717"/>
                </a:tc>
                <a:tc>
                  <a:txBody>
                    <a:bodyPr/>
                    <a:lstStyle/>
                    <a:p>
                      <a:r>
                        <a:rPr lang="en-US" sz="1600" dirty="0" smtClean="0"/>
                        <a:t>Incubate and Establish</a:t>
                      </a:r>
                      <a:endParaRPr lang="en-US" sz="1600" dirty="0"/>
                    </a:p>
                  </a:txBody>
                  <a:tcPr marT="45717" marB="45717"/>
                </a:tc>
                <a:tc>
                  <a:txBody>
                    <a:bodyPr/>
                    <a:lstStyle/>
                    <a:p>
                      <a:r>
                        <a:rPr lang="en-US" sz="1600" dirty="0" smtClean="0"/>
                        <a:t>SPS,</a:t>
                      </a:r>
                      <a:r>
                        <a:rPr lang="en-US" sz="1600" baseline="0" dirty="0" smtClean="0"/>
                        <a:t> CPE, SC</a:t>
                      </a:r>
                      <a:endParaRPr lang="en-US" sz="1600" dirty="0"/>
                    </a:p>
                  </a:txBody>
                  <a:tcPr marT="45717" marB="45717"/>
                </a:tc>
                <a:tc>
                  <a:txBody>
                    <a:bodyPr/>
                    <a:lstStyle/>
                    <a:p>
                      <a:r>
                        <a:rPr lang="en-US" sz="1600" dirty="0" smtClean="0"/>
                        <a:t>4.00 M</a:t>
                      </a:r>
                      <a:endParaRPr lang="en-US" sz="1600" dirty="0"/>
                    </a:p>
                  </a:txBody>
                  <a:tcPr marT="45717" marB="45717"/>
                </a:tc>
              </a:tr>
              <a:tr h="0">
                <a:tc>
                  <a:txBody>
                    <a:bodyPr/>
                    <a:lstStyle/>
                    <a:p>
                      <a:r>
                        <a:rPr lang="en-US" sz="1600" dirty="0" smtClean="0"/>
                        <a:t>Data</a:t>
                      </a:r>
                      <a:r>
                        <a:rPr lang="en-US" sz="1600" baseline="0" dirty="0" smtClean="0"/>
                        <a:t> Virtualization</a:t>
                      </a:r>
                      <a:endParaRPr lang="en-US" sz="1600" dirty="0" smtClean="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b="1" dirty="0" smtClean="0">
                          <a:solidFill>
                            <a:schemeClr val="dk1"/>
                          </a:solidFill>
                          <a:latin typeface="+mn-lt"/>
                          <a:ea typeface="+mn-ea"/>
                          <a:cs typeface="+mn-cs"/>
                        </a:rPr>
                        <a:t>Trend: </a:t>
                      </a:r>
                      <a:r>
                        <a:rPr lang="en-US" sz="1600" b="1" dirty="0" smtClean="0"/>
                        <a:t>Business Intelligence and Real-time Analytics</a:t>
                      </a:r>
                    </a:p>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Data Virtualization</a:t>
                      </a:r>
                      <a:r>
                        <a:rPr lang="en-US" sz="1600" baseline="0" dirty="0" smtClean="0">
                          <a:solidFill>
                            <a:schemeClr val="dk1"/>
                          </a:solidFill>
                          <a:latin typeface="+mn-lt"/>
                          <a:ea typeface="+mn-ea"/>
                          <a:cs typeface="+mn-cs"/>
                        </a:rPr>
                        <a:t> and Data as a Service</a:t>
                      </a:r>
                      <a:endParaRPr lang="en-US" sz="1600" dirty="0" smtClean="0">
                        <a:solidFill>
                          <a:schemeClr val="dk1"/>
                        </a:solidFill>
                        <a:latin typeface="+mn-lt"/>
                        <a:ea typeface="+mn-ea"/>
                        <a:cs typeface="+mn-cs"/>
                      </a:endParaRPr>
                    </a:p>
                  </a:txBody>
                  <a:tcPr marT="45717" marB="45717"/>
                </a:tc>
                <a:tc>
                  <a:txBody>
                    <a:bodyPr/>
                    <a:lstStyle/>
                    <a:p>
                      <a:r>
                        <a:rPr lang="en-US" sz="1600" dirty="0" smtClean="0"/>
                        <a:t>Incubate</a:t>
                      </a:r>
                      <a:r>
                        <a:rPr lang="en-US" sz="1600" baseline="0" dirty="0" smtClean="0"/>
                        <a:t> and Establish</a:t>
                      </a:r>
                      <a:endParaRPr lang="en-US" sz="1600" dirty="0"/>
                    </a:p>
                  </a:txBody>
                  <a:tcPr marT="45717" marB="45717"/>
                </a:tc>
                <a:tc>
                  <a:txBody>
                    <a:bodyPr/>
                    <a:lstStyle/>
                    <a:p>
                      <a:r>
                        <a:rPr lang="en-US" sz="1600" dirty="0" smtClean="0"/>
                        <a:t>All</a:t>
                      </a:r>
                      <a:endParaRPr lang="en-US" sz="1600" dirty="0"/>
                    </a:p>
                  </a:txBody>
                  <a:tcPr marT="45717" marB="45717"/>
                </a:tc>
                <a:tc>
                  <a:txBody>
                    <a:bodyPr/>
                    <a:lstStyle/>
                    <a:p>
                      <a:r>
                        <a:rPr lang="en-US" sz="1600" dirty="0" smtClean="0"/>
                        <a:t>3.00 M</a:t>
                      </a:r>
                      <a:endParaRPr lang="en-US" sz="1600" dirty="0"/>
                    </a:p>
                  </a:txBody>
                  <a:tcPr marT="45717" marB="45717"/>
                </a:tc>
              </a:tr>
              <a:tr h="0">
                <a:tc>
                  <a:txBody>
                    <a:bodyPr/>
                    <a:lstStyle/>
                    <a:p>
                      <a:r>
                        <a:rPr lang="en-US" sz="1600" dirty="0" smtClean="0"/>
                        <a:t>Open</a:t>
                      </a:r>
                      <a:r>
                        <a:rPr lang="en-US" sz="1600" baseline="0" dirty="0" smtClean="0"/>
                        <a:t> Stack</a:t>
                      </a:r>
                      <a:endParaRPr lang="en-US" sz="1600" dirty="0"/>
                    </a:p>
                  </a:txBody>
                  <a:tcPr marT="45717" marB="457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cap="none" normalizeH="0" baseline="0" dirty="0" smtClean="0">
                          <a:ln>
                            <a:noFill/>
                          </a:ln>
                          <a:solidFill>
                            <a:srgbClr val="000000"/>
                          </a:solidFill>
                          <a:effectLst/>
                          <a:latin typeface="+mn-lt"/>
                          <a:ea typeface="+mn-ea"/>
                          <a:cs typeface="Arial" charset="0"/>
                        </a:rPr>
                        <a:t>Trend: </a:t>
                      </a:r>
                      <a:r>
                        <a:rPr lang="en-US" sz="1600" b="1" dirty="0" smtClean="0"/>
                        <a:t>Optimized Cloud Services and Big Data solutions</a:t>
                      </a:r>
                    </a:p>
                    <a:p>
                      <a:r>
                        <a:rPr lang="en-US" sz="1600" dirty="0" smtClean="0"/>
                        <a:t>Cloud development</a:t>
                      </a:r>
                      <a:r>
                        <a:rPr lang="en-US" sz="1600" baseline="0" dirty="0" smtClean="0"/>
                        <a:t> services using </a:t>
                      </a:r>
                      <a:r>
                        <a:rPr lang="en-US" sz="1600" baseline="0" dirty="0" err="1" smtClean="0"/>
                        <a:t>Openstack</a:t>
                      </a:r>
                      <a:endParaRPr lang="en-US" sz="1600" dirty="0"/>
                    </a:p>
                  </a:txBody>
                  <a:tcPr marT="45717" marB="45717"/>
                </a:tc>
                <a:tc>
                  <a:txBody>
                    <a:bodyPr/>
                    <a:lstStyle/>
                    <a:p>
                      <a:r>
                        <a:rPr lang="en-US" sz="1600" dirty="0" smtClean="0"/>
                        <a:t>Incubate and Establish</a:t>
                      </a:r>
                      <a:endParaRPr lang="en-US" sz="1600" dirty="0"/>
                    </a:p>
                  </a:txBody>
                  <a:tcPr marT="45717" marB="45717"/>
                </a:tc>
                <a:tc>
                  <a:txBody>
                    <a:bodyPr/>
                    <a:lstStyle/>
                    <a:p>
                      <a:r>
                        <a:rPr lang="en-US" sz="1600" dirty="0" smtClean="0"/>
                        <a:t>CPE,</a:t>
                      </a:r>
                      <a:r>
                        <a:rPr lang="en-US" sz="1600" baseline="0" dirty="0" smtClean="0"/>
                        <a:t> SC</a:t>
                      </a:r>
                      <a:endParaRPr lang="en-US" sz="1600" dirty="0"/>
                    </a:p>
                  </a:txBody>
                  <a:tcPr marT="45717" marB="45717"/>
                </a:tc>
                <a:tc>
                  <a:txBody>
                    <a:bodyPr/>
                    <a:lstStyle/>
                    <a:p>
                      <a:r>
                        <a:rPr lang="en-US" sz="1600" dirty="0" smtClean="0"/>
                        <a:t>2.00 M</a:t>
                      </a:r>
                      <a:endParaRPr lang="en-US" sz="1600" dirty="0"/>
                    </a:p>
                  </a:txBody>
                  <a:tcPr marT="45717" marB="45717"/>
                </a:tc>
              </a:tr>
              <a:tr h="0">
                <a:tc>
                  <a:txBody>
                    <a:bodyPr/>
                    <a:lstStyle/>
                    <a:p>
                      <a:r>
                        <a:rPr lang="en-US" sz="1600" dirty="0" smtClean="0"/>
                        <a:t>Cloud</a:t>
                      </a:r>
                      <a:r>
                        <a:rPr lang="en-US" sz="1600" baseline="0" dirty="0" smtClean="0"/>
                        <a:t> Testing Services</a:t>
                      </a:r>
                      <a:endParaRPr lang="en-US" sz="1600" dirty="0"/>
                    </a:p>
                  </a:txBody>
                  <a:tcPr marT="45717" marB="457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cap="none" normalizeH="0" baseline="0" dirty="0" smtClean="0">
                          <a:ln>
                            <a:noFill/>
                          </a:ln>
                          <a:solidFill>
                            <a:srgbClr val="000000"/>
                          </a:solidFill>
                          <a:effectLst/>
                          <a:latin typeface="+mn-lt"/>
                          <a:ea typeface="+mn-ea"/>
                          <a:cs typeface="Arial" charset="0"/>
                        </a:rPr>
                        <a:t>Trend: </a:t>
                      </a:r>
                      <a:r>
                        <a:rPr lang="en-US" sz="1600" b="1" dirty="0" smtClean="0"/>
                        <a:t>Optimized Cloud Services and Big Data solutions</a:t>
                      </a:r>
                    </a:p>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SaaS</a:t>
                      </a:r>
                      <a:r>
                        <a:rPr lang="en-US" sz="1600" baseline="0" dirty="0" smtClean="0"/>
                        <a:t> based test services through automation</a:t>
                      </a:r>
                      <a:endParaRPr lang="en-US" sz="1600" dirty="0" smtClean="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Incubate and Establish</a:t>
                      </a:r>
                    </a:p>
                  </a:txBody>
                  <a:tcPr marT="45717" marB="45717"/>
                </a:tc>
                <a:tc>
                  <a:txBody>
                    <a:bodyPr/>
                    <a:lstStyle/>
                    <a:p>
                      <a:r>
                        <a:rPr lang="en-US" sz="1600" dirty="0" smtClean="0"/>
                        <a:t>All</a:t>
                      </a:r>
                      <a:endParaRPr lang="en-US" sz="1600" dirty="0"/>
                    </a:p>
                  </a:txBody>
                  <a:tcPr marT="45717" marB="45717"/>
                </a:tc>
                <a:tc>
                  <a:txBody>
                    <a:bodyPr/>
                    <a:lstStyle/>
                    <a:p>
                      <a:r>
                        <a:rPr lang="en-US" sz="1600" dirty="0" smtClean="0"/>
                        <a:t>3.00 M</a:t>
                      </a:r>
                      <a:endParaRPr lang="en-US" sz="1600" dirty="0"/>
                    </a:p>
                  </a:txBody>
                  <a:tcPr marT="45717" marB="45717"/>
                </a:tc>
              </a:tr>
              <a:tr h="0">
                <a:tc>
                  <a:txBody>
                    <a:bodyPr/>
                    <a:lstStyle/>
                    <a:p>
                      <a:r>
                        <a:rPr lang="en-US" sz="1600" dirty="0" smtClean="0"/>
                        <a:t>SQL BI and PDW</a:t>
                      </a:r>
                      <a:endParaRPr lang="en-US" sz="1600" dirty="0"/>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b="1" dirty="0" smtClean="0"/>
                        <a:t>Trend: Business Intelligence and Real-time Analytics</a:t>
                      </a:r>
                    </a:p>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Massively Parallel Processing and SQL BI</a:t>
                      </a:r>
                    </a:p>
                  </a:txBody>
                  <a:tcPr marT="45717" marB="45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Incubate and Establish</a:t>
                      </a:r>
                    </a:p>
                  </a:txBody>
                  <a:tcPr marT="45717" marB="45717"/>
                </a:tc>
                <a:tc>
                  <a:txBody>
                    <a:bodyPr/>
                    <a:lstStyle/>
                    <a:p>
                      <a:r>
                        <a:rPr lang="en-US" sz="1600" dirty="0" smtClean="0"/>
                        <a:t>All</a:t>
                      </a:r>
                      <a:endParaRPr lang="en-US" sz="1600" dirty="0"/>
                    </a:p>
                  </a:txBody>
                  <a:tcPr marT="45717" marB="45717"/>
                </a:tc>
                <a:tc>
                  <a:txBody>
                    <a:bodyPr/>
                    <a:lstStyle/>
                    <a:p>
                      <a:r>
                        <a:rPr lang="en-US" sz="1600" dirty="0" smtClean="0"/>
                        <a:t>10.00</a:t>
                      </a:r>
                      <a:r>
                        <a:rPr lang="en-US" sz="1600" baseline="0" dirty="0" smtClean="0"/>
                        <a:t> M</a:t>
                      </a:r>
                      <a:endParaRPr lang="en-US" sz="1600" dirty="0"/>
                    </a:p>
                  </a:txBody>
                  <a:tcPr marT="45717" marB="45717"/>
                </a:tc>
              </a:tr>
            </a:tbl>
          </a:graphicData>
        </a:graphic>
      </p:graphicFrame>
      <p:sp>
        <p:nvSpPr>
          <p:cNvPr id="2" name="TextBox 1"/>
          <p:cNvSpPr txBox="1"/>
          <p:nvPr/>
        </p:nvSpPr>
        <p:spPr>
          <a:xfrm>
            <a:off x="4902200" y="6324600"/>
            <a:ext cx="5486400" cy="381000"/>
          </a:xfrm>
          <a:prstGeom prst="rect">
            <a:avLst/>
          </a:prstGeom>
          <a:noFill/>
        </p:spPr>
        <p:txBody>
          <a:bodyPr wrap="square" rtlCol="0">
            <a:spAutoFit/>
          </a:bodyPr>
          <a:lstStyle/>
          <a:p>
            <a:r>
              <a:rPr lang="en-US" dirty="0" smtClean="0"/>
              <a:t>New Solution Revenue can be around 25 M USD</a:t>
            </a:r>
            <a:endParaRPr lang="en-US" dirty="0"/>
          </a:p>
        </p:txBody>
      </p:sp>
    </p:spTree>
    <p:extLst>
      <p:ext uri="{BB962C8B-B14F-4D97-AF65-F5344CB8AC3E}">
        <p14:creationId xmlns:p14="http://schemas.microsoft.com/office/powerpoint/2010/main" val="1156609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00200" y="76201"/>
            <a:ext cx="8610600" cy="595313"/>
          </a:xfrm>
        </p:spPr>
        <p:txBody>
          <a:bodyPr/>
          <a:lstStyle/>
          <a:p>
            <a:pPr algn="l" eaLnBrk="1" hangingPunct="1"/>
            <a:r>
              <a:rPr dirty="0" smtClean="0">
                <a:latin typeface="Myriad Pro"/>
              </a:rPr>
              <a:t>HiTech TEG: Competency Development Plan</a:t>
            </a:r>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1775765485"/>
              </p:ext>
            </p:extLst>
          </p:nvPr>
        </p:nvGraphicFramePr>
        <p:xfrm>
          <a:off x="457200" y="762000"/>
          <a:ext cx="11125201" cy="5913363"/>
        </p:xfrm>
        <a:graphic>
          <a:graphicData uri="http://schemas.openxmlformats.org/drawingml/2006/table">
            <a:tbl>
              <a:tblPr firstRow="1" bandRow="1">
                <a:tableStyleId>{5C22544A-7EE6-4342-B048-85BDC9FD1C3A}</a:tableStyleId>
              </a:tblPr>
              <a:tblGrid>
                <a:gridCol w="1679275"/>
                <a:gridCol w="2333609"/>
                <a:gridCol w="1359661"/>
                <a:gridCol w="1359661"/>
                <a:gridCol w="1472965"/>
                <a:gridCol w="1314843"/>
                <a:gridCol w="1605187"/>
              </a:tblGrid>
              <a:tr h="1066903">
                <a:tc>
                  <a:txBody>
                    <a:bodyPr/>
                    <a:lstStyle/>
                    <a:p>
                      <a:r>
                        <a:rPr lang="en-US" sz="1600" dirty="0" smtClean="0"/>
                        <a:t>COE</a:t>
                      </a:r>
                      <a:endParaRPr lang="en-US" sz="1600" dirty="0"/>
                    </a:p>
                  </a:txBody>
                  <a:tcPr marL="93623" marR="93623" marT="45724" marB="45724">
                    <a:solidFill>
                      <a:srgbClr val="4E84C4"/>
                    </a:solidFill>
                  </a:tcPr>
                </a:tc>
                <a:tc>
                  <a:txBody>
                    <a:bodyPr/>
                    <a:lstStyle/>
                    <a:p>
                      <a:r>
                        <a:rPr lang="en-US" sz="1600" dirty="0" smtClean="0"/>
                        <a:t>Focused</a:t>
                      </a:r>
                      <a:r>
                        <a:rPr lang="en-US" sz="1600" baseline="0" dirty="0" smtClean="0"/>
                        <a:t> Competency Plan  </a:t>
                      </a:r>
                    </a:p>
                    <a:p>
                      <a:r>
                        <a:rPr lang="en-US" sz="1600" baseline="0" dirty="0" smtClean="0"/>
                        <a:t>&lt;For technologies in-demand&gt;</a:t>
                      </a:r>
                      <a:endParaRPr lang="en-US" sz="1600" dirty="0"/>
                    </a:p>
                  </a:txBody>
                  <a:tcPr marL="93623" marR="93623" marT="45724" marB="45724">
                    <a:solidFill>
                      <a:srgbClr val="4E84C4"/>
                    </a:solidFill>
                  </a:tcPr>
                </a:tc>
                <a:tc>
                  <a:txBody>
                    <a:bodyPr/>
                    <a:lstStyle/>
                    <a:p>
                      <a:r>
                        <a:rPr lang="en-US" sz="1600" dirty="0" smtClean="0"/>
                        <a:t>Total </a:t>
                      </a:r>
                    </a:p>
                    <a:p>
                      <a:r>
                        <a:rPr lang="en-US" sz="1600" baseline="0" dirty="0" smtClean="0"/>
                        <a:t>#  to be trained</a:t>
                      </a:r>
                      <a:endParaRPr lang="en-US" sz="1600" dirty="0"/>
                    </a:p>
                  </a:txBody>
                  <a:tcPr marL="93623" marR="93623" marT="45724" marB="45724">
                    <a:solidFill>
                      <a:srgbClr val="4E84C4"/>
                    </a:solidFill>
                  </a:tcPr>
                </a:tc>
                <a:tc>
                  <a:txBody>
                    <a:bodyPr/>
                    <a:lstStyle/>
                    <a:p>
                      <a:r>
                        <a:rPr lang="en-US" sz="1600" dirty="0" smtClean="0"/>
                        <a:t>Q1</a:t>
                      </a:r>
                      <a:endParaRPr lang="en-US" sz="1600" dirty="0"/>
                    </a:p>
                  </a:txBody>
                  <a:tcPr marL="93623" marR="93623" marT="45724" marB="45724">
                    <a:solidFill>
                      <a:srgbClr val="4E84C4"/>
                    </a:solidFill>
                  </a:tcPr>
                </a:tc>
                <a:tc>
                  <a:txBody>
                    <a:bodyPr/>
                    <a:lstStyle/>
                    <a:p>
                      <a:r>
                        <a:rPr lang="en-US" sz="1600" dirty="0" smtClean="0"/>
                        <a:t>Q2</a:t>
                      </a:r>
                      <a:endParaRPr lang="en-US" sz="1600" dirty="0"/>
                    </a:p>
                  </a:txBody>
                  <a:tcPr marL="93623" marR="93623" marT="45724" marB="45724">
                    <a:solidFill>
                      <a:srgbClr val="4E84C4"/>
                    </a:solidFill>
                  </a:tcPr>
                </a:tc>
                <a:tc>
                  <a:txBody>
                    <a:bodyPr/>
                    <a:lstStyle/>
                    <a:p>
                      <a:r>
                        <a:rPr lang="en-US" sz="1600" dirty="0" smtClean="0"/>
                        <a:t>Q3</a:t>
                      </a:r>
                      <a:endParaRPr lang="en-US" sz="1600" dirty="0"/>
                    </a:p>
                  </a:txBody>
                  <a:tcPr marL="93623" marR="93623" marT="45724" marB="45724">
                    <a:solidFill>
                      <a:srgbClr val="4E84C4"/>
                    </a:solidFill>
                  </a:tcPr>
                </a:tc>
                <a:tc>
                  <a:txBody>
                    <a:bodyPr/>
                    <a:lstStyle/>
                    <a:p>
                      <a:r>
                        <a:rPr lang="en-US" sz="1600" dirty="0" smtClean="0"/>
                        <a:t>Q4</a:t>
                      </a:r>
                      <a:endParaRPr lang="en-US" sz="1600" dirty="0"/>
                    </a:p>
                  </a:txBody>
                  <a:tcPr marL="93623" marR="93623" marT="45724" marB="45724">
                    <a:solidFill>
                      <a:srgbClr val="4E84C4"/>
                    </a:solidFill>
                  </a:tcPr>
                </a:tc>
              </a:tr>
              <a:tr h="457244">
                <a:tc>
                  <a:txBody>
                    <a:bodyPr/>
                    <a:lstStyle/>
                    <a:p>
                      <a:r>
                        <a:rPr lang="en-US" sz="1600" dirty="0" smtClean="0">
                          <a:solidFill>
                            <a:schemeClr val="dk1"/>
                          </a:solidFill>
                          <a:latin typeface="+mn-lt"/>
                          <a:ea typeface="+mn-ea"/>
                          <a:cs typeface="+mn-cs"/>
                        </a:rPr>
                        <a:t>ABIM</a:t>
                      </a:r>
                      <a:endParaRPr lang="en-US" sz="1600" dirty="0">
                        <a:solidFill>
                          <a:schemeClr val="dk1"/>
                        </a:solidFill>
                        <a:latin typeface="+mn-lt"/>
                        <a:ea typeface="+mn-ea"/>
                        <a:cs typeface="+mn-cs"/>
                      </a:endParaRPr>
                    </a:p>
                  </a:txBody>
                  <a:tcPr marL="93623" marR="93623" marT="45724" marB="45724"/>
                </a:tc>
                <a:tc>
                  <a:txBody>
                    <a:bodyPr/>
                    <a:lstStyle/>
                    <a:p>
                      <a:r>
                        <a:rPr lang="en-US" sz="1600" dirty="0" smtClean="0">
                          <a:solidFill>
                            <a:schemeClr val="dk1"/>
                          </a:solidFill>
                          <a:latin typeface="+mn-lt"/>
                          <a:ea typeface="+mn-ea"/>
                          <a:cs typeface="+mn-cs"/>
                        </a:rPr>
                        <a:t>HiTech Analytics</a:t>
                      </a:r>
                      <a:endParaRPr lang="en-US" sz="1600" dirty="0">
                        <a:solidFill>
                          <a:schemeClr val="dk1"/>
                        </a:solidFill>
                        <a:latin typeface="+mn-lt"/>
                        <a:ea typeface="+mn-ea"/>
                        <a:cs typeface="+mn-cs"/>
                      </a:endParaRPr>
                    </a:p>
                  </a:txBody>
                  <a:tcPr marL="93623" marR="93623" marT="45724" marB="45724"/>
                </a:tc>
                <a:tc>
                  <a:txBody>
                    <a:bodyPr/>
                    <a:lstStyle/>
                    <a:p>
                      <a:r>
                        <a:rPr lang="en-US" sz="1600" dirty="0" smtClean="0">
                          <a:solidFill>
                            <a:schemeClr val="dk1"/>
                          </a:solidFill>
                          <a:latin typeface="+mn-lt"/>
                          <a:ea typeface="+mn-ea"/>
                          <a:cs typeface="+mn-cs"/>
                        </a:rPr>
                        <a:t>20</a:t>
                      </a:r>
                      <a:endParaRPr lang="en-US" sz="1600" dirty="0">
                        <a:solidFill>
                          <a:schemeClr val="dk1"/>
                        </a:solidFill>
                        <a:latin typeface="+mn-lt"/>
                        <a:ea typeface="+mn-ea"/>
                        <a:cs typeface="+mn-cs"/>
                      </a:endParaRPr>
                    </a:p>
                  </a:txBody>
                  <a:tcPr marL="93623" marR="93623" marT="45724" marB="45724"/>
                </a:tc>
                <a:tc>
                  <a:txBody>
                    <a:bodyPr/>
                    <a:lstStyle/>
                    <a:p>
                      <a:r>
                        <a:rPr lang="en-US" sz="1600" dirty="0" smtClean="0">
                          <a:solidFill>
                            <a:schemeClr val="dk1"/>
                          </a:solidFill>
                          <a:latin typeface="+mn-lt"/>
                          <a:ea typeface="+mn-ea"/>
                          <a:cs typeface="+mn-cs"/>
                        </a:rPr>
                        <a:t>10</a:t>
                      </a:r>
                      <a:endParaRPr lang="en-US" sz="1600" dirty="0">
                        <a:solidFill>
                          <a:schemeClr val="dk1"/>
                        </a:solidFill>
                        <a:latin typeface="+mn-lt"/>
                        <a:ea typeface="+mn-ea"/>
                        <a:cs typeface="+mn-cs"/>
                      </a:endParaRPr>
                    </a:p>
                  </a:txBody>
                  <a:tcPr marL="93623" marR="93623" marT="45724" marB="45724"/>
                </a:tc>
                <a:tc>
                  <a:txBody>
                    <a:bodyPr/>
                    <a:lstStyle/>
                    <a:p>
                      <a:endParaRPr lang="en-US" sz="1600" dirty="0">
                        <a:solidFill>
                          <a:schemeClr val="dk1"/>
                        </a:solidFill>
                        <a:latin typeface="+mn-lt"/>
                        <a:ea typeface="+mn-ea"/>
                        <a:cs typeface="+mn-cs"/>
                      </a:endParaRPr>
                    </a:p>
                  </a:txBody>
                  <a:tcPr marL="93623" marR="93623" marT="45724" marB="45724"/>
                </a:tc>
                <a:tc>
                  <a:txBody>
                    <a:bodyPr/>
                    <a:lstStyle/>
                    <a:p>
                      <a:r>
                        <a:rPr lang="en-US" sz="1600" dirty="0" smtClean="0">
                          <a:solidFill>
                            <a:schemeClr val="dk1"/>
                          </a:solidFill>
                          <a:latin typeface="+mn-lt"/>
                          <a:ea typeface="+mn-ea"/>
                          <a:cs typeface="+mn-cs"/>
                        </a:rPr>
                        <a:t>10</a:t>
                      </a:r>
                      <a:endParaRPr lang="en-US" sz="1600" dirty="0">
                        <a:solidFill>
                          <a:schemeClr val="dk1"/>
                        </a:solidFill>
                        <a:latin typeface="+mn-lt"/>
                        <a:ea typeface="+mn-ea"/>
                        <a:cs typeface="+mn-cs"/>
                      </a:endParaRPr>
                    </a:p>
                  </a:txBody>
                  <a:tcPr marL="93623" marR="93623" marT="45724" marB="45724"/>
                </a:tc>
                <a:tc>
                  <a:txBody>
                    <a:bodyPr/>
                    <a:lstStyle/>
                    <a:p>
                      <a:endParaRPr lang="en-US" sz="1600" dirty="0">
                        <a:solidFill>
                          <a:schemeClr val="dk1"/>
                        </a:solidFill>
                        <a:latin typeface="+mn-lt"/>
                        <a:ea typeface="+mn-ea"/>
                        <a:cs typeface="+mn-cs"/>
                      </a:endParaRPr>
                    </a:p>
                  </a:txBody>
                  <a:tcPr marL="93623" marR="93623" marT="45724" marB="45724"/>
                </a:tc>
              </a:tr>
              <a:tr h="45724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600" dirty="0" smtClean="0">
                          <a:solidFill>
                            <a:schemeClr val="dk1"/>
                          </a:solidFill>
                          <a:latin typeface="+mn-lt"/>
                          <a:ea typeface="+mn-ea"/>
                          <a:cs typeface="+mn-cs"/>
                        </a:rPr>
                        <a:t>ABIM</a:t>
                      </a:r>
                    </a:p>
                  </a:txBody>
                  <a:tcPr marL="93623" marR="93623" marT="45724" marB="457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BI Frameworks and Reporting tools</a:t>
                      </a:r>
                    </a:p>
                  </a:txBody>
                  <a:tcPr marL="93623" marR="93623" marT="45724" marB="457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20</a:t>
                      </a:r>
                    </a:p>
                  </a:txBody>
                  <a:tcPr marL="93623" marR="93623" marT="45724" marB="457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dk1"/>
                        </a:solidFill>
                        <a:latin typeface="+mn-lt"/>
                        <a:ea typeface="+mn-ea"/>
                        <a:cs typeface="+mn-cs"/>
                      </a:endParaRPr>
                    </a:p>
                  </a:txBody>
                  <a:tcPr marL="93623" marR="93623" marT="45724" marB="457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10</a:t>
                      </a:r>
                    </a:p>
                  </a:txBody>
                  <a:tcPr marL="93623" marR="93623" marT="45724" marB="457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dk1"/>
                        </a:solidFill>
                        <a:latin typeface="+mn-lt"/>
                        <a:ea typeface="+mn-ea"/>
                        <a:cs typeface="+mn-cs"/>
                      </a:endParaRPr>
                    </a:p>
                  </a:txBody>
                  <a:tcPr marL="93623" marR="93623" marT="45724" marB="457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10</a:t>
                      </a:r>
                    </a:p>
                  </a:txBody>
                  <a:tcPr marL="93623" marR="93623" marT="45724" marB="45724"/>
                </a:tc>
              </a:tr>
              <a:tr h="450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ABIM: BI</a:t>
                      </a:r>
                      <a:r>
                        <a:rPr lang="en-US" sz="1600" baseline="0" dirty="0" smtClean="0">
                          <a:solidFill>
                            <a:schemeClr val="dk1"/>
                          </a:solidFill>
                          <a:latin typeface="+mn-lt"/>
                          <a:ea typeface="+mn-ea"/>
                          <a:cs typeface="+mn-cs"/>
                        </a:rPr>
                        <a:t> and Analytics</a:t>
                      </a:r>
                      <a:endParaRPr lang="en-US" sz="1600" dirty="0" smtClean="0">
                        <a:solidFill>
                          <a:schemeClr val="dk1"/>
                        </a:solidFill>
                        <a:latin typeface="+mn-lt"/>
                        <a:ea typeface="+mn-ea"/>
                        <a:cs typeface="+mn-cs"/>
                      </a:endParaRPr>
                    </a:p>
                  </a:txBody>
                  <a:tcPr marL="93623" marR="93623" marT="45714" marB="45714"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Text</a:t>
                      </a:r>
                      <a:r>
                        <a:rPr lang="en-US" sz="1600" baseline="0" dirty="0" smtClean="0">
                          <a:solidFill>
                            <a:schemeClr val="dk1"/>
                          </a:solidFill>
                          <a:latin typeface="+mn-lt"/>
                          <a:ea typeface="+mn-ea"/>
                          <a:cs typeface="+mn-cs"/>
                        </a:rPr>
                        <a:t> and Visual Analytics</a:t>
                      </a:r>
                      <a:endParaRPr lang="en-US" sz="1600" dirty="0" smtClean="0">
                        <a:solidFill>
                          <a:schemeClr val="dk1"/>
                        </a:solidFill>
                        <a:latin typeface="+mn-lt"/>
                        <a:ea typeface="+mn-ea"/>
                        <a:cs typeface="+mn-cs"/>
                      </a:endParaRPr>
                    </a:p>
                  </a:txBody>
                  <a:tcPr marL="93623" marR="93623"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20</a:t>
                      </a:r>
                    </a:p>
                  </a:txBody>
                  <a:tcPr marL="93623" marR="93623"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dk1"/>
                        </a:solidFill>
                        <a:latin typeface="+mn-lt"/>
                        <a:ea typeface="+mn-ea"/>
                        <a:cs typeface="+mn-cs"/>
                      </a:endParaRPr>
                    </a:p>
                  </a:txBody>
                  <a:tcPr marL="93623" marR="93623"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10</a:t>
                      </a:r>
                    </a:p>
                  </a:txBody>
                  <a:tcPr marL="93623" marR="93623"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dk1"/>
                        </a:solidFill>
                        <a:latin typeface="+mn-lt"/>
                        <a:ea typeface="+mn-ea"/>
                        <a:cs typeface="+mn-cs"/>
                      </a:endParaRPr>
                    </a:p>
                  </a:txBody>
                  <a:tcPr marL="93623" marR="93623"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mn-lt"/>
                          <a:ea typeface="+mn-ea"/>
                          <a:cs typeface="+mn-cs"/>
                        </a:rPr>
                        <a:t>10</a:t>
                      </a:r>
                    </a:p>
                  </a:txBody>
                  <a:tcPr marL="93623" marR="93623" marT="45714" marB="45714"/>
                </a:tc>
              </a:tr>
              <a:tr h="45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ABIM: Big Data</a:t>
                      </a:r>
                    </a:p>
                  </a:txBody>
                  <a:tcPr marL="93623" marR="93623" marT="45714" marB="4571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Big Data and Analytics solutions</a:t>
                      </a:r>
                    </a:p>
                  </a:txBody>
                  <a:tcPr marL="93623" marR="93623" marT="45714" marB="4571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35</a:t>
                      </a:r>
                    </a:p>
                  </a:txBody>
                  <a:tcPr marL="93623" marR="93623" marT="45714" marB="4571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14" marB="4571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14" marB="4571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15</a:t>
                      </a:r>
                    </a:p>
                  </a:txBody>
                  <a:tcPr marL="93623" marR="93623" marT="45714" marB="4571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0</a:t>
                      </a:r>
                    </a:p>
                  </a:txBody>
                  <a:tcPr marL="93623" marR="93623" marT="45714" marB="45714"/>
                </a:tc>
              </a:tr>
              <a:tr h="4572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Java &amp; </a:t>
                      </a:r>
                      <a:r>
                        <a:rPr kumimoji="0" lang="en-US" sz="1600" b="0" i="0" u="none" strike="noStrike" cap="none" normalizeH="0" baseline="0" dirty="0" err="1" smtClean="0">
                          <a:ln>
                            <a:noFill/>
                          </a:ln>
                          <a:solidFill>
                            <a:srgbClr val="000000"/>
                          </a:solidFill>
                          <a:effectLst/>
                          <a:latin typeface="+mn-lt"/>
                          <a:cs typeface="Arial" charset="0"/>
                        </a:rPr>
                        <a:t>OpenSource</a:t>
                      </a: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4" marB="4572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mn-lt"/>
                          <a:cs typeface="Arial" charset="0"/>
                        </a:rPr>
                        <a:t>Liferay</a:t>
                      </a: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20</a:t>
                      </a: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0</a:t>
                      </a: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0</a:t>
                      </a: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24" marB="45724"/>
                </a:tc>
              </a:tr>
              <a:tr h="45724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000000"/>
                          </a:solidFill>
                          <a:effectLst/>
                          <a:latin typeface="+mn-lt"/>
                          <a:cs typeface="Arial" charset="0"/>
                        </a:rPr>
                        <a:t>Java &amp; </a:t>
                      </a:r>
                      <a:r>
                        <a:rPr kumimoji="0" lang="en-US" sz="1600" b="0" i="0" u="none" strike="noStrike" cap="none" normalizeH="0" baseline="0" dirty="0" err="1" smtClean="0">
                          <a:ln>
                            <a:noFill/>
                          </a:ln>
                          <a:solidFill>
                            <a:srgbClr val="000000"/>
                          </a:solidFill>
                          <a:effectLst/>
                          <a:latin typeface="+mn-lt"/>
                          <a:cs typeface="Arial" charset="0"/>
                        </a:rPr>
                        <a:t>OpenSource</a:t>
                      </a: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4" marB="4572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Spring and Hibernate</a:t>
                      </a:r>
                      <a:endParaRPr kumimoji="0" lang="en-US" sz="1600" b="0" i="0" u="none" strike="noStrike" cap="none" normalizeH="0" baseline="0" dirty="0">
                        <a:ln>
                          <a:noFill/>
                        </a:ln>
                        <a:solidFill>
                          <a:srgbClr val="000000"/>
                        </a:solidFill>
                        <a:effectLst/>
                        <a:latin typeface="+mn-lt"/>
                        <a:ea typeface="+mn-ea"/>
                        <a:cs typeface="Arial" charset="0"/>
                      </a:endParaRP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20</a:t>
                      </a:r>
                      <a:endParaRPr kumimoji="0" lang="en-US" sz="1600" b="0" i="0" u="none" strike="noStrike" cap="none" normalizeH="0" baseline="0" dirty="0">
                        <a:ln>
                          <a:noFill/>
                        </a:ln>
                        <a:solidFill>
                          <a:srgbClr val="000000"/>
                        </a:solidFill>
                        <a:effectLst/>
                        <a:latin typeface="+mn-lt"/>
                        <a:ea typeface="+mn-ea"/>
                        <a:cs typeface="Arial" charset="0"/>
                      </a:endParaRP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endParaRPr kumimoji="0" lang="en-US" sz="1600" b="0" i="0" u="none" strike="noStrike" cap="none" normalizeH="0" baseline="0" dirty="0">
                        <a:ln>
                          <a:noFill/>
                        </a:ln>
                        <a:solidFill>
                          <a:srgbClr val="000000"/>
                        </a:solidFill>
                        <a:effectLst/>
                        <a:latin typeface="+mn-lt"/>
                        <a:ea typeface="+mn-ea"/>
                        <a:cs typeface="Arial" charset="0"/>
                      </a:endParaRP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0</a:t>
                      </a:r>
                      <a:endParaRPr kumimoji="0" lang="en-US" sz="1600" b="0" i="0" u="none" strike="noStrike" cap="none" normalizeH="0" baseline="0" dirty="0">
                        <a:ln>
                          <a:noFill/>
                        </a:ln>
                        <a:solidFill>
                          <a:srgbClr val="000000"/>
                        </a:solidFill>
                        <a:effectLst/>
                        <a:latin typeface="+mn-lt"/>
                        <a:ea typeface="+mn-ea"/>
                        <a:cs typeface="Arial" charset="0"/>
                      </a:endParaRP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endParaRPr kumimoji="0" lang="en-US" sz="1600" b="0" i="0" u="none" strike="noStrike" cap="none" normalizeH="0" baseline="0" dirty="0">
                        <a:ln>
                          <a:noFill/>
                        </a:ln>
                        <a:solidFill>
                          <a:srgbClr val="000000"/>
                        </a:solidFill>
                        <a:effectLst/>
                        <a:latin typeface="+mn-lt"/>
                        <a:ea typeface="+mn-ea"/>
                        <a:cs typeface="Arial" charset="0"/>
                      </a:endParaRPr>
                    </a:p>
                  </a:txBody>
                  <a:tcPr marL="93623" marR="93623" marT="45724" marB="45724"/>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0</a:t>
                      </a:r>
                      <a:endParaRPr kumimoji="0" lang="en-US" sz="1600" b="0" i="0" u="none" strike="noStrike" cap="none" normalizeH="0" baseline="0" dirty="0">
                        <a:ln>
                          <a:noFill/>
                        </a:ln>
                        <a:solidFill>
                          <a:srgbClr val="000000"/>
                        </a:solidFill>
                        <a:effectLst/>
                        <a:latin typeface="+mn-lt"/>
                        <a:ea typeface="+mn-ea"/>
                        <a:cs typeface="Arial" charset="0"/>
                      </a:endParaRPr>
                    </a:p>
                  </a:txBody>
                  <a:tcPr marL="93623" marR="93623" marT="45724" marB="45724"/>
                </a:tc>
              </a:tr>
              <a:tr h="457244">
                <a:tc>
                  <a:txBody>
                    <a:bodyPr/>
                    <a:lstStyle/>
                    <a:p>
                      <a:r>
                        <a:rPr lang="en-US" sz="1600" b="0" kern="1200" dirty="0" smtClean="0">
                          <a:solidFill>
                            <a:schemeClr val="dk1"/>
                          </a:solidFill>
                          <a:latin typeface="+mn-lt"/>
                          <a:ea typeface="+mn-ea"/>
                          <a:cs typeface="+mn-cs"/>
                        </a:rPr>
                        <a:t>Assurance</a:t>
                      </a:r>
                      <a:endParaRPr lang="en-US" sz="1600" b="0" kern="1200" dirty="0">
                        <a:solidFill>
                          <a:schemeClr val="dk1"/>
                        </a:solidFill>
                        <a:latin typeface="+mn-lt"/>
                        <a:ea typeface="+mn-ea"/>
                        <a:cs typeface="+mn-cs"/>
                      </a:endParaRPr>
                    </a:p>
                  </a:txBody>
                  <a:tcPr marL="93623" marR="93623" marT="45724" marB="45724"/>
                </a:tc>
                <a:tc>
                  <a:txBody>
                    <a:bodyPr/>
                    <a:lstStyle/>
                    <a:p>
                      <a:r>
                        <a:rPr lang="en-US" sz="1600" dirty="0" smtClean="0">
                          <a:latin typeface="+mn-lt"/>
                        </a:rPr>
                        <a:t>Visual Studio Test Professional</a:t>
                      </a:r>
                      <a:endParaRPr lang="en-US" sz="1600" dirty="0">
                        <a:latin typeface="+mn-lt"/>
                      </a:endParaRPr>
                    </a:p>
                  </a:txBody>
                  <a:tcPr marL="93623" marR="93623" marT="45724" marB="45724"/>
                </a:tc>
                <a:tc>
                  <a:txBody>
                    <a:bodyPr/>
                    <a:lstStyle/>
                    <a:p>
                      <a:r>
                        <a:rPr lang="en-US" sz="1600" dirty="0" smtClean="0">
                          <a:latin typeface="+mn-lt"/>
                        </a:rPr>
                        <a:t>75</a:t>
                      </a:r>
                      <a:endParaRPr lang="en-US" sz="1600" dirty="0">
                        <a:latin typeface="+mn-lt"/>
                      </a:endParaRPr>
                    </a:p>
                  </a:txBody>
                  <a:tcPr marL="93623" marR="93623" marT="45724" marB="45724"/>
                </a:tc>
                <a:tc>
                  <a:txBody>
                    <a:bodyPr/>
                    <a:lstStyle/>
                    <a:p>
                      <a:r>
                        <a:rPr lang="en-US" sz="1600" dirty="0" smtClean="0">
                          <a:latin typeface="+mn-lt"/>
                        </a:rPr>
                        <a:t>0</a:t>
                      </a:r>
                      <a:endParaRPr lang="en-US" sz="1600" dirty="0">
                        <a:latin typeface="+mn-lt"/>
                      </a:endParaRPr>
                    </a:p>
                  </a:txBody>
                  <a:tcPr marL="93623" marR="93623" marT="45724" marB="45724"/>
                </a:tc>
                <a:tc>
                  <a:txBody>
                    <a:bodyPr/>
                    <a:lstStyle/>
                    <a:p>
                      <a:r>
                        <a:rPr lang="en-US" sz="1600" dirty="0" smtClean="0">
                          <a:latin typeface="+mn-lt"/>
                        </a:rPr>
                        <a:t>35</a:t>
                      </a:r>
                      <a:endParaRPr lang="en-US" sz="1600" dirty="0">
                        <a:latin typeface="+mn-lt"/>
                      </a:endParaRPr>
                    </a:p>
                  </a:txBody>
                  <a:tcPr marL="93623" marR="93623" marT="45724" marB="45724"/>
                </a:tc>
                <a:tc>
                  <a:txBody>
                    <a:bodyPr/>
                    <a:lstStyle/>
                    <a:p>
                      <a:r>
                        <a:rPr lang="en-US" sz="1600" dirty="0" smtClean="0">
                          <a:latin typeface="+mn-lt"/>
                        </a:rPr>
                        <a:t>20</a:t>
                      </a:r>
                      <a:endParaRPr lang="en-US" sz="1600" dirty="0">
                        <a:latin typeface="+mn-lt"/>
                      </a:endParaRPr>
                    </a:p>
                  </a:txBody>
                  <a:tcPr marL="93623" marR="93623" marT="45724" marB="45724"/>
                </a:tc>
                <a:tc>
                  <a:txBody>
                    <a:bodyPr/>
                    <a:lstStyle/>
                    <a:p>
                      <a:r>
                        <a:rPr lang="en-US" sz="1600" dirty="0" smtClean="0">
                          <a:latin typeface="+mn-lt"/>
                        </a:rPr>
                        <a:t>40</a:t>
                      </a:r>
                      <a:endParaRPr lang="en-US" sz="1600" dirty="0">
                        <a:latin typeface="+mn-lt"/>
                      </a:endParaRPr>
                    </a:p>
                  </a:txBody>
                  <a:tcPr marL="93623" marR="93623" marT="45724" marB="45724"/>
                </a:tc>
              </a:tr>
              <a:tr h="457244">
                <a:tc>
                  <a:txBody>
                    <a:bodyPr/>
                    <a:lstStyle/>
                    <a:p>
                      <a:r>
                        <a:rPr lang="en-US" sz="1600" b="0" kern="1200" dirty="0" smtClean="0">
                          <a:solidFill>
                            <a:schemeClr val="dk1"/>
                          </a:solidFill>
                          <a:latin typeface="+mn-lt"/>
                          <a:ea typeface="+mn-ea"/>
                          <a:cs typeface="+mn-cs"/>
                        </a:rPr>
                        <a:t>Assurance</a:t>
                      </a:r>
                      <a:endParaRPr lang="en-US" sz="1600" b="0" kern="1200" dirty="0">
                        <a:solidFill>
                          <a:schemeClr val="dk1"/>
                        </a:solidFill>
                        <a:latin typeface="+mn-lt"/>
                        <a:ea typeface="+mn-ea"/>
                        <a:cs typeface="+mn-cs"/>
                      </a:endParaRPr>
                    </a:p>
                  </a:txBody>
                  <a:tcPr marL="93623" marR="93623" marT="45724" marB="45724"/>
                </a:tc>
                <a:tc>
                  <a:txBody>
                    <a:bodyPr/>
                    <a:lstStyle/>
                    <a:p>
                      <a:r>
                        <a:rPr lang="en-US" sz="1600" dirty="0" smtClean="0">
                          <a:latin typeface="+mn-lt"/>
                        </a:rPr>
                        <a:t>Cloud Test</a:t>
                      </a:r>
                      <a:r>
                        <a:rPr lang="en-US" sz="1600" baseline="0" dirty="0" smtClean="0">
                          <a:latin typeface="+mn-lt"/>
                        </a:rPr>
                        <a:t> Tools</a:t>
                      </a:r>
                      <a:endParaRPr lang="en-US" sz="1600" dirty="0">
                        <a:latin typeface="+mn-lt"/>
                      </a:endParaRPr>
                    </a:p>
                  </a:txBody>
                  <a:tcPr marL="93623" marR="93623" marT="45724" marB="45724"/>
                </a:tc>
                <a:tc>
                  <a:txBody>
                    <a:bodyPr/>
                    <a:lstStyle/>
                    <a:p>
                      <a:r>
                        <a:rPr lang="en-US" sz="1600" dirty="0" smtClean="0">
                          <a:latin typeface="+mn-lt"/>
                        </a:rPr>
                        <a:t>20</a:t>
                      </a:r>
                      <a:endParaRPr lang="en-US" sz="1600" dirty="0">
                        <a:latin typeface="+mn-lt"/>
                      </a:endParaRPr>
                    </a:p>
                  </a:txBody>
                  <a:tcPr marL="93623" marR="93623" marT="45724" marB="45724"/>
                </a:tc>
                <a:tc>
                  <a:txBody>
                    <a:bodyPr/>
                    <a:lstStyle/>
                    <a:p>
                      <a:r>
                        <a:rPr lang="en-US" sz="1600" dirty="0" smtClean="0">
                          <a:latin typeface="+mn-lt"/>
                        </a:rPr>
                        <a:t>10</a:t>
                      </a:r>
                      <a:endParaRPr lang="en-US" sz="1600" dirty="0">
                        <a:latin typeface="+mn-lt"/>
                      </a:endParaRPr>
                    </a:p>
                  </a:txBody>
                  <a:tcPr marL="93623" marR="93623" marT="45724" marB="45724"/>
                </a:tc>
                <a:tc>
                  <a:txBody>
                    <a:bodyPr/>
                    <a:lstStyle/>
                    <a:p>
                      <a:r>
                        <a:rPr lang="en-US" sz="1600" dirty="0" smtClean="0">
                          <a:latin typeface="+mn-lt"/>
                        </a:rPr>
                        <a:t>0</a:t>
                      </a:r>
                      <a:endParaRPr lang="en-US" sz="1600" dirty="0">
                        <a:latin typeface="+mn-lt"/>
                      </a:endParaRPr>
                    </a:p>
                  </a:txBody>
                  <a:tcPr marL="93623" marR="93623" marT="45724" marB="45724"/>
                </a:tc>
                <a:tc>
                  <a:txBody>
                    <a:bodyPr/>
                    <a:lstStyle/>
                    <a:p>
                      <a:r>
                        <a:rPr lang="en-US" sz="1600" dirty="0" smtClean="0">
                          <a:latin typeface="+mn-lt"/>
                        </a:rPr>
                        <a:t>0</a:t>
                      </a:r>
                      <a:endParaRPr lang="en-US" sz="1600" dirty="0">
                        <a:latin typeface="+mn-lt"/>
                      </a:endParaRPr>
                    </a:p>
                  </a:txBody>
                  <a:tcPr marL="93623" marR="93623" marT="45724" marB="45724"/>
                </a:tc>
                <a:tc>
                  <a:txBody>
                    <a:bodyPr/>
                    <a:lstStyle/>
                    <a:p>
                      <a:r>
                        <a:rPr lang="en-US" sz="1600" dirty="0" smtClean="0">
                          <a:latin typeface="+mn-lt"/>
                        </a:rPr>
                        <a:t>10</a:t>
                      </a:r>
                      <a:endParaRPr lang="en-US" sz="1600" dirty="0">
                        <a:latin typeface="+mn-lt"/>
                      </a:endParaRPr>
                    </a:p>
                  </a:txBody>
                  <a:tcPr marL="93623" marR="93623" marT="45724" marB="45724"/>
                </a:tc>
              </a:tr>
              <a:tr h="457244">
                <a:tc>
                  <a:txBody>
                    <a:bodyPr/>
                    <a:lstStyle/>
                    <a:p>
                      <a:r>
                        <a:rPr lang="en-US" sz="1600" b="0" kern="1200" dirty="0" smtClean="0">
                          <a:solidFill>
                            <a:schemeClr val="dk1"/>
                          </a:solidFill>
                          <a:latin typeface="+mn-lt"/>
                          <a:ea typeface="+mn-ea"/>
                          <a:cs typeface="+mn-cs"/>
                        </a:rPr>
                        <a:t>Microsoft</a:t>
                      </a:r>
                      <a:endParaRPr lang="en-US" sz="1600" b="0" kern="1200" dirty="0">
                        <a:solidFill>
                          <a:schemeClr val="dk1"/>
                        </a:solidFill>
                        <a:latin typeface="+mn-lt"/>
                        <a:ea typeface="+mn-ea"/>
                        <a:cs typeface="+mn-cs"/>
                      </a:endParaRPr>
                    </a:p>
                  </a:txBody>
                  <a:tcPr marL="93623" marR="93623" marT="45724" marB="45724"/>
                </a:tc>
                <a:tc>
                  <a:txBody>
                    <a:bodyPr/>
                    <a:lstStyle/>
                    <a:p>
                      <a:r>
                        <a:rPr lang="en-US" sz="1600" dirty="0" smtClean="0">
                          <a:latin typeface="+mn-lt"/>
                        </a:rPr>
                        <a:t>Office 365</a:t>
                      </a:r>
                      <a:endParaRPr lang="en-US" sz="1600" dirty="0">
                        <a:latin typeface="+mn-lt"/>
                      </a:endParaRPr>
                    </a:p>
                  </a:txBody>
                  <a:tcPr marL="93623" marR="93623" marT="45724" marB="45724"/>
                </a:tc>
                <a:tc>
                  <a:txBody>
                    <a:bodyPr/>
                    <a:lstStyle/>
                    <a:p>
                      <a:r>
                        <a:rPr lang="en-US" sz="1600" dirty="0" smtClean="0">
                          <a:latin typeface="+mn-lt"/>
                        </a:rPr>
                        <a:t>30</a:t>
                      </a:r>
                      <a:endParaRPr lang="en-US" sz="1600" dirty="0">
                        <a:latin typeface="+mn-lt"/>
                      </a:endParaRPr>
                    </a:p>
                  </a:txBody>
                  <a:tcPr marL="93623" marR="93623" marT="45724" marB="45724"/>
                </a:tc>
                <a:tc>
                  <a:txBody>
                    <a:bodyPr/>
                    <a:lstStyle/>
                    <a:p>
                      <a:r>
                        <a:rPr lang="en-US" sz="1600" dirty="0" smtClean="0">
                          <a:latin typeface="+mn-lt"/>
                        </a:rPr>
                        <a:t>15</a:t>
                      </a:r>
                      <a:endParaRPr lang="en-US" sz="1600" dirty="0">
                        <a:latin typeface="+mn-lt"/>
                      </a:endParaRPr>
                    </a:p>
                  </a:txBody>
                  <a:tcPr marL="93623" marR="93623" marT="45724" marB="45724"/>
                </a:tc>
                <a:tc>
                  <a:txBody>
                    <a:bodyPr/>
                    <a:lstStyle/>
                    <a:p>
                      <a:r>
                        <a:rPr lang="en-US" sz="1600" dirty="0" smtClean="0">
                          <a:latin typeface="+mn-lt"/>
                        </a:rPr>
                        <a:t>0</a:t>
                      </a:r>
                      <a:endParaRPr lang="en-US" sz="1600" dirty="0">
                        <a:latin typeface="+mn-lt"/>
                      </a:endParaRPr>
                    </a:p>
                  </a:txBody>
                  <a:tcPr marL="93623" marR="93623" marT="45724" marB="45724"/>
                </a:tc>
                <a:tc>
                  <a:txBody>
                    <a:bodyPr/>
                    <a:lstStyle/>
                    <a:p>
                      <a:r>
                        <a:rPr lang="en-US" sz="1600" dirty="0" smtClean="0">
                          <a:latin typeface="+mn-lt"/>
                        </a:rPr>
                        <a:t>15</a:t>
                      </a:r>
                      <a:endParaRPr lang="en-US" sz="1600" dirty="0">
                        <a:latin typeface="+mn-lt"/>
                      </a:endParaRPr>
                    </a:p>
                  </a:txBody>
                  <a:tcPr marL="93623" marR="93623" marT="45724" marB="45724"/>
                </a:tc>
                <a:tc>
                  <a:txBody>
                    <a:bodyPr/>
                    <a:lstStyle/>
                    <a:p>
                      <a:r>
                        <a:rPr lang="en-US" sz="1600" dirty="0" smtClean="0">
                          <a:latin typeface="+mn-lt"/>
                        </a:rPr>
                        <a:t>0</a:t>
                      </a:r>
                      <a:endParaRPr lang="en-US" sz="1600" dirty="0">
                        <a:latin typeface="+mn-lt"/>
                      </a:endParaRPr>
                    </a:p>
                  </a:txBody>
                  <a:tcPr marL="93623" marR="93623" marT="45724" marB="45724"/>
                </a:tc>
              </a:tr>
            </a:tbl>
          </a:graphicData>
        </a:graphic>
      </p:graphicFrame>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5DE7F3-BBAF-48AF-845C-6BA3A633EF9A}" type="slidenum">
              <a:rPr lang="en-US">
                <a:solidFill>
                  <a:srgbClr val="898989"/>
                </a:solidFill>
                <a:latin typeface="Calibri" panose="020F0502020204030204" pitchFamily="34" charset="0"/>
              </a:rPr>
              <a:pPr eaLnBrk="1" hangingPunct="1"/>
              <a:t>33</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55059921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76200"/>
            <a:ext cx="7391400" cy="595313"/>
          </a:xfrm>
        </p:spPr>
        <p:txBody>
          <a:bodyPr/>
          <a:lstStyle/>
          <a:p>
            <a:pPr algn="l" eaLnBrk="1" hangingPunct="1"/>
            <a:r>
              <a:rPr dirty="0" smtClean="0">
                <a:latin typeface="Myriad Pro"/>
              </a:rPr>
              <a:t>HiTech TEG: Competency Development Plan</a:t>
            </a:r>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3192772635"/>
              </p:ext>
            </p:extLst>
          </p:nvPr>
        </p:nvGraphicFramePr>
        <p:xfrm>
          <a:off x="304800" y="738483"/>
          <a:ext cx="11506199" cy="5982993"/>
        </p:xfrm>
        <a:graphic>
          <a:graphicData uri="http://schemas.openxmlformats.org/drawingml/2006/table">
            <a:tbl>
              <a:tblPr firstRow="1" bandRow="1">
                <a:tableStyleId>{5C22544A-7EE6-4342-B048-85BDC9FD1C3A}</a:tableStyleId>
              </a:tblPr>
              <a:tblGrid>
                <a:gridCol w="1519686"/>
                <a:gridCol w="2630625"/>
                <a:gridCol w="1406224"/>
                <a:gridCol w="1406224"/>
                <a:gridCol w="1523409"/>
                <a:gridCol w="1359871"/>
                <a:gridCol w="1660160"/>
              </a:tblGrid>
              <a:tr h="1066664">
                <a:tc>
                  <a:txBody>
                    <a:bodyPr/>
                    <a:lstStyle/>
                    <a:p>
                      <a:pPr marL="0" algn="l" defTabSz="914400" rtl="0" eaLnBrk="1" latinLnBrk="0" hangingPunct="1"/>
                      <a:endParaRPr lang="en-US" sz="1600" b="1" kern="1200" dirty="0" smtClean="0">
                        <a:solidFill>
                          <a:schemeClr val="lt1"/>
                        </a:solidFill>
                        <a:latin typeface="+mn-lt"/>
                        <a:ea typeface="+mn-ea"/>
                        <a:cs typeface="+mn-cs"/>
                      </a:endParaRPr>
                    </a:p>
                    <a:p>
                      <a:pPr marL="0" algn="l" defTabSz="914400" rtl="0" eaLnBrk="1" latinLnBrk="0" hangingPunct="1"/>
                      <a:r>
                        <a:rPr lang="en-US" sz="1600" b="1" kern="1200" dirty="0" smtClean="0">
                          <a:solidFill>
                            <a:schemeClr val="lt1"/>
                          </a:solidFill>
                          <a:latin typeface="+mn-lt"/>
                          <a:ea typeface="+mn-ea"/>
                          <a:cs typeface="+mn-cs"/>
                        </a:rPr>
                        <a:t>COE</a:t>
                      </a:r>
                      <a:endParaRPr lang="en-US" sz="1600" b="1" kern="1200" dirty="0">
                        <a:solidFill>
                          <a:schemeClr val="lt1"/>
                        </a:solidFill>
                        <a:latin typeface="+mn-lt"/>
                        <a:ea typeface="+mn-ea"/>
                        <a:cs typeface="+mn-cs"/>
                      </a:endParaRPr>
                    </a:p>
                  </a:txBody>
                  <a:tcPr marL="93623" marR="93623" marT="45714" marB="45714">
                    <a:solidFill>
                      <a:srgbClr val="4E84C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lt1"/>
                          </a:solidFill>
                          <a:latin typeface="+mn-lt"/>
                          <a:ea typeface="+mn-ea"/>
                          <a:cs typeface="+mn-cs"/>
                        </a:rPr>
                        <a:t>Focused Competency Plan (New</a:t>
                      </a:r>
                      <a:r>
                        <a:rPr lang="en-US" sz="1600" b="1" baseline="0" dirty="0" smtClean="0">
                          <a:solidFill>
                            <a:schemeClr val="lt1"/>
                          </a:solidFill>
                          <a:latin typeface="+mn-lt"/>
                          <a:ea typeface="+mn-ea"/>
                          <a:cs typeface="+mn-cs"/>
                        </a:rPr>
                        <a:t> Offering’</a:t>
                      </a:r>
                      <a:r>
                        <a:rPr lang="en-US" sz="1600" b="1" dirty="0" smtClean="0">
                          <a:solidFill>
                            <a:schemeClr val="lt1"/>
                          </a:solidFill>
                          <a:latin typeface="+mn-lt"/>
                          <a:ea typeface="+mn-ea"/>
                          <a:cs typeface="+mn-cs"/>
                        </a:rPr>
                        <a:t>s)</a:t>
                      </a:r>
                    </a:p>
                    <a:p>
                      <a:pPr marL="0" algn="l" defTabSz="914400" rtl="0" eaLnBrk="1" latinLnBrk="0" hangingPunct="1"/>
                      <a:endParaRPr lang="en-US" sz="1600" b="1" kern="1200" dirty="0">
                        <a:solidFill>
                          <a:schemeClr val="lt1"/>
                        </a:solidFill>
                        <a:latin typeface="+mn-lt"/>
                        <a:ea typeface="+mn-ea"/>
                        <a:cs typeface="+mn-cs"/>
                      </a:endParaRPr>
                    </a:p>
                  </a:txBody>
                  <a:tcPr marL="93623" marR="93623" marT="45714" marB="45714">
                    <a:solidFill>
                      <a:srgbClr val="4E84C4"/>
                    </a:solidFill>
                  </a:tcPr>
                </a:tc>
                <a:tc>
                  <a:txBody>
                    <a:bodyPr/>
                    <a:lstStyle/>
                    <a:p>
                      <a:r>
                        <a:rPr lang="en-US" sz="1600" b="1" dirty="0" smtClean="0">
                          <a:solidFill>
                            <a:schemeClr val="lt1"/>
                          </a:solidFill>
                          <a:latin typeface="+mn-lt"/>
                          <a:ea typeface="+mn-ea"/>
                          <a:cs typeface="+mn-cs"/>
                        </a:rPr>
                        <a:t>Total </a:t>
                      </a:r>
                    </a:p>
                    <a:p>
                      <a:r>
                        <a:rPr lang="en-US" sz="1600" b="1" dirty="0" smtClean="0">
                          <a:solidFill>
                            <a:schemeClr val="lt1"/>
                          </a:solidFill>
                          <a:latin typeface="+mn-lt"/>
                          <a:ea typeface="+mn-ea"/>
                          <a:cs typeface="+mn-cs"/>
                        </a:rPr>
                        <a:t>#  to be trained</a:t>
                      </a:r>
                      <a:endParaRPr lang="en-US" sz="1600" b="1" dirty="0">
                        <a:solidFill>
                          <a:schemeClr val="lt1"/>
                        </a:solidFill>
                        <a:latin typeface="+mn-lt"/>
                        <a:ea typeface="+mn-ea"/>
                        <a:cs typeface="+mn-cs"/>
                      </a:endParaRPr>
                    </a:p>
                  </a:txBody>
                  <a:tcPr marL="93623" marR="93623" marT="45714" marB="45714">
                    <a:solidFill>
                      <a:srgbClr val="4E84C4"/>
                    </a:solidFill>
                  </a:tcPr>
                </a:tc>
                <a:tc>
                  <a:txBody>
                    <a:bodyPr/>
                    <a:lstStyle/>
                    <a:p>
                      <a:r>
                        <a:rPr lang="en-US" sz="1600" b="1" dirty="0" smtClean="0">
                          <a:solidFill>
                            <a:schemeClr val="lt1"/>
                          </a:solidFill>
                          <a:latin typeface="+mn-lt"/>
                          <a:ea typeface="+mn-ea"/>
                          <a:cs typeface="+mn-cs"/>
                        </a:rPr>
                        <a:t>Q1</a:t>
                      </a:r>
                      <a:endParaRPr lang="en-US" sz="1600" b="1" dirty="0">
                        <a:solidFill>
                          <a:schemeClr val="lt1"/>
                        </a:solidFill>
                        <a:latin typeface="+mn-lt"/>
                        <a:ea typeface="+mn-ea"/>
                        <a:cs typeface="+mn-cs"/>
                      </a:endParaRPr>
                    </a:p>
                  </a:txBody>
                  <a:tcPr marL="93623" marR="93623" marT="45714" marB="45714">
                    <a:solidFill>
                      <a:srgbClr val="4E84C4"/>
                    </a:solidFill>
                  </a:tcPr>
                </a:tc>
                <a:tc>
                  <a:txBody>
                    <a:bodyPr/>
                    <a:lstStyle/>
                    <a:p>
                      <a:r>
                        <a:rPr lang="en-US" sz="1600" b="1" dirty="0" smtClean="0">
                          <a:solidFill>
                            <a:schemeClr val="lt1"/>
                          </a:solidFill>
                          <a:latin typeface="+mn-lt"/>
                          <a:ea typeface="+mn-ea"/>
                          <a:cs typeface="+mn-cs"/>
                        </a:rPr>
                        <a:t>Q2</a:t>
                      </a:r>
                      <a:endParaRPr lang="en-US" sz="1600" b="1" dirty="0">
                        <a:solidFill>
                          <a:schemeClr val="lt1"/>
                        </a:solidFill>
                        <a:latin typeface="+mn-lt"/>
                        <a:ea typeface="+mn-ea"/>
                        <a:cs typeface="+mn-cs"/>
                      </a:endParaRPr>
                    </a:p>
                  </a:txBody>
                  <a:tcPr marL="93623" marR="93623" marT="45714" marB="45714">
                    <a:solidFill>
                      <a:srgbClr val="4E84C4"/>
                    </a:solidFill>
                  </a:tcPr>
                </a:tc>
                <a:tc>
                  <a:txBody>
                    <a:bodyPr/>
                    <a:lstStyle/>
                    <a:p>
                      <a:r>
                        <a:rPr lang="en-US" sz="1600" b="1" dirty="0" smtClean="0">
                          <a:solidFill>
                            <a:schemeClr val="lt1"/>
                          </a:solidFill>
                          <a:latin typeface="+mn-lt"/>
                          <a:ea typeface="+mn-ea"/>
                          <a:cs typeface="+mn-cs"/>
                        </a:rPr>
                        <a:t>Q3</a:t>
                      </a:r>
                      <a:endParaRPr lang="en-US" sz="1600" b="1" dirty="0">
                        <a:solidFill>
                          <a:schemeClr val="lt1"/>
                        </a:solidFill>
                        <a:latin typeface="+mn-lt"/>
                        <a:ea typeface="+mn-ea"/>
                        <a:cs typeface="+mn-cs"/>
                      </a:endParaRPr>
                    </a:p>
                  </a:txBody>
                  <a:tcPr marL="93623" marR="93623" marT="45714" marB="45714">
                    <a:solidFill>
                      <a:srgbClr val="4E84C4"/>
                    </a:solidFill>
                  </a:tcPr>
                </a:tc>
                <a:tc>
                  <a:txBody>
                    <a:bodyPr/>
                    <a:lstStyle/>
                    <a:p>
                      <a:r>
                        <a:rPr lang="en-US" sz="1600" b="1" dirty="0" smtClean="0">
                          <a:solidFill>
                            <a:schemeClr val="lt1"/>
                          </a:solidFill>
                          <a:latin typeface="+mn-lt"/>
                          <a:ea typeface="+mn-ea"/>
                          <a:cs typeface="+mn-cs"/>
                        </a:rPr>
                        <a:t>Q4</a:t>
                      </a:r>
                      <a:endParaRPr lang="en-US" sz="1600" b="1" dirty="0">
                        <a:solidFill>
                          <a:schemeClr val="lt1"/>
                        </a:solidFill>
                        <a:latin typeface="+mn-lt"/>
                        <a:ea typeface="+mn-ea"/>
                        <a:cs typeface="+mn-cs"/>
                      </a:endParaRPr>
                    </a:p>
                  </a:txBody>
                  <a:tcPr marL="93623" marR="93623" marT="45714" marB="45714">
                    <a:solidFill>
                      <a:srgbClr val="4E84C4"/>
                    </a:solidFill>
                  </a:tcPr>
                </a:tc>
              </a:tr>
              <a:tr h="45011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kern="1200" dirty="0" smtClean="0">
                          <a:solidFill>
                            <a:schemeClr val="dk1"/>
                          </a:solidFill>
                          <a:latin typeface="+mn-lt"/>
                          <a:ea typeface="+mn-ea"/>
                          <a:cs typeface="+mn-cs"/>
                        </a:rPr>
                        <a:t>Microsoft</a:t>
                      </a:r>
                      <a:endParaRPr kumimoji="0" lang="en-US" sz="1600" b="0" i="0" u="none" strike="noStrike" cap="none" normalizeH="0" baseline="0" dirty="0" smtClean="0">
                        <a:ln>
                          <a:noFill/>
                        </a:ln>
                        <a:solidFill>
                          <a:srgbClr val="000000"/>
                        </a:solidFill>
                        <a:effectLst/>
                        <a:latin typeface="+mn-lt"/>
                        <a:ea typeface="+mn-ea"/>
                        <a:cs typeface="Arial" charset="0"/>
                      </a:endParaRPr>
                    </a:p>
                  </a:txBody>
                  <a:tcPr marL="93623" marR="93623" marT="45721" marB="45721" horzOverflow="overflow"/>
                </a:tc>
                <a:tc>
                  <a:txBody>
                    <a:bodyPr/>
                    <a:lstStyle/>
                    <a:p>
                      <a:r>
                        <a:rPr lang="en-US" sz="1600" dirty="0" smtClean="0">
                          <a:latin typeface="+mn-lt"/>
                        </a:rPr>
                        <a:t>Windows 8 and HTML</a:t>
                      </a:r>
                      <a:r>
                        <a:rPr lang="en-US" sz="1600" baseline="0" dirty="0" smtClean="0">
                          <a:latin typeface="+mn-lt"/>
                        </a:rPr>
                        <a:t> 5</a:t>
                      </a:r>
                      <a:endParaRPr lang="en-US" sz="1600" dirty="0">
                        <a:latin typeface="+mn-lt"/>
                      </a:endParaRPr>
                    </a:p>
                  </a:txBody>
                  <a:tcPr marL="93623" marR="93623" marT="45721" marB="45721"/>
                </a:tc>
                <a:tc>
                  <a:txBody>
                    <a:bodyPr/>
                    <a:lstStyle/>
                    <a:p>
                      <a:r>
                        <a:rPr lang="en-US" sz="1600" dirty="0" smtClean="0">
                          <a:latin typeface="+mn-lt"/>
                        </a:rPr>
                        <a:t>100</a:t>
                      </a:r>
                      <a:endParaRPr lang="en-US" sz="1600" dirty="0">
                        <a:latin typeface="+mn-lt"/>
                      </a:endParaRPr>
                    </a:p>
                  </a:txBody>
                  <a:tcPr marL="93623" marR="93623" marT="45721" marB="45721"/>
                </a:tc>
                <a:tc>
                  <a:txBody>
                    <a:bodyPr/>
                    <a:lstStyle/>
                    <a:p>
                      <a:endParaRPr lang="en-US" sz="1600" dirty="0">
                        <a:latin typeface="+mn-lt"/>
                      </a:endParaRPr>
                    </a:p>
                  </a:txBody>
                  <a:tcPr marL="93623" marR="93623" marT="45721" marB="45721"/>
                </a:tc>
                <a:tc>
                  <a:txBody>
                    <a:bodyPr/>
                    <a:lstStyle/>
                    <a:p>
                      <a:r>
                        <a:rPr lang="en-US" sz="1600" dirty="0" smtClean="0">
                          <a:latin typeface="+mn-lt"/>
                        </a:rPr>
                        <a:t>50</a:t>
                      </a:r>
                      <a:endParaRPr lang="en-US" sz="1600" dirty="0">
                        <a:latin typeface="+mn-lt"/>
                      </a:endParaRPr>
                    </a:p>
                  </a:txBody>
                  <a:tcPr marL="93623" marR="93623" marT="45721" marB="45721"/>
                </a:tc>
                <a:tc>
                  <a:txBody>
                    <a:bodyPr/>
                    <a:lstStyle/>
                    <a:p>
                      <a:endParaRPr lang="en-US" sz="1600" dirty="0">
                        <a:latin typeface="+mn-lt"/>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50</a:t>
                      </a:r>
                    </a:p>
                  </a:txBody>
                  <a:tcPr marL="93623" marR="93623" marT="45721" marB="45721"/>
                </a:tc>
              </a:tr>
              <a:tr h="4571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dk1"/>
                          </a:solidFill>
                          <a:latin typeface="+mn-lt"/>
                          <a:ea typeface="+mn-ea"/>
                          <a:cs typeface="+mn-cs"/>
                        </a:rPr>
                        <a:t>Microsoft</a:t>
                      </a: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dk1"/>
                          </a:solidFill>
                          <a:latin typeface="+mn-lt"/>
                          <a:ea typeface="+mn-ea"/>
                          <a:cs typeface="+mn-cs"/>
                        </a:rPr>
                        <a:t>SharePoint 2013</a:t>
                      </a:r>
                      <a:endParaRPr lang="en-US" sz="1600" dirty="0">
                        <a:solidFill>
                          <a:schemeClr val="dk1"/>
                        </a:solidFill>
                        <a:latin typeface="+mn-lt"/>
                        <a:ea typeface="+mn-ea"/>
                        <a:cs typeface="+mn-cs"/>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dk1"/>
                          </a:solidFill>
                          <a:latin typeface="+mn-lt"/>
                          <a:ea typeface="+mn-ea"/>
                          <a:cs typeface="+mn-cs"/>
                        </a:rPr>
                        <a:t>70</a:t>
                      </a:r>
                      <a:endParaRPr lang="en-US" sz="1600" dirty="0">
                        <a:solidFill>
                          <a:schemeClr val="dk1"/>
                        </a:solidFill>
                        <a:latin typeface="+mn-lt"/>
                        <a:ea typeface="+mn-ea"/>
                        <a:cs typeface="+mn-cs"/>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solidFill>
                          <a:schemeClr val="dk1"/>
                        </a:solidFill>
                        <a:latin typeface="+mn-lt"/>
                        <a:ea typeface="+mn-ea"/>
                        <a:cs typeface="+mn-cs"/>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dk1"/>
                          </a:solidFill>
                          <a:latin typeface="+mn-lt"/>
                          <a:ea typeface="+mn-ea"/>
                          <a:cs typeface="+mn-cs"/>
                        </a:rPr>
                        <a:t>35</a:t>
                      </a:r>
                      <a:endParaRPr lang="en-US" sz="1600" dirty="0">
                        <a:solidFill>
                          <a:schemeClr val="dk1"/>
                        </a:solidFill>
                        <a:latin typeface="+mn-lt"/>
                        <a:ea typeface="+mn-ea"/>
                        <a:cs typeface="+mn-cs"/>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solidFill>
                          <a:schemeClr val="dk1"/>
                        </a:solidFill>
                        <a:latin typeface="+mn-lt"/>
                        <a:ea typeface="+mn-ea"/>
                        <a:cs typeface="+mn-cs"/>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dk1"/>
                          </a:solidFill>
                          <a:latin typeface="+mn-lt"/>
                          <a:ea typeface="+mn-ea"/>
                          <a:cs typeface="+mn-cs"/>
                        </a:rPr>
                        <a:t>35</a:t>
                      </a:r>
                      <a:endParaRPr lang="en-US" sz="1600" dirty="0">
                        <a:solidFill>
                          <a:schemeClr val="dk1"/>
                        </a:solidFill>
                        <a:latin typeface="+mn-lt"/>
                        <a:ea typeface="+mn-ea"/>
                        <a:cs typeface="+mn-cs"/>
                      </a:endParaRPr>
                    </a:p>
                  </a:txBody>
                  <a:tcPr marL="93623" marR="93623" marT="45721" marB="45721"/>
                </a:tc>
              </a:tr>
              <a:tr h="450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dk1"/>
                          </a:solidFill>
                          <a:latin typeface="+mn-lt"/>
                          <a:ea typeface="+mn-ea"/>
                          <a:cs typeface="+mn-cs"/>
                        </a:rPr>
                        <a:t>Microsoft</a:t>
                      </a: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SQL BI</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50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50</a:t>
                      </a:r>
                    </a:p>
                  </a:txBody>
                  <a:tcPr marL="93623" marR="93623" marT="45721" marB="45721"/>
                </a:tc>
              </a:tr>
              <a:tr h="450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Microsoft</a:t>
                      </a: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Parallel </a:t>
                      </a:r>
                      <a:r>
                        <a:rPr kumimoji="0" lang="en-US" sz="1600" b="0" i="0" u="none" strike="noStrike" cap="none" normalizeH="0" baseline="0" dirty="0" err="1" smtClean="0">
                          <a:ln>
                            <a:noFill/>
                          </a:ln>
                          <a:solidFill>
                            <a:srgbClr val="000000"/>
                          </a:solidFill>
                          <a:effectLst/>
                          <a:latin typeface="+mn-lt"/>
                          <a:cs typeface="Arial" charset="0"/>
                        </a:rPr>
                        <a:t>Datawarehouse</a:t>
                      </a: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20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cs typeface="Arial" charset="0"/>
                      </a:endParaRPr>
                    </a:p>
                  </a:txBody>
                  <a:tcPr marL="93623" marR="93623" marT="45721" marB="45721"/>
                </a:tc>
              </a:tr>
              <a:tr h="450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Enterprise Architecture</a:t>
                      </a: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EA tools and frameworks</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40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cs typeface="Arial" charset="0"/>
                        </a:rPr>
                        <a:t>10</a:t>
                      </a:r>
                    </a:p>
                  </a:txBody>
                  <a:tcPr marL="93623" marR="93623" marT="45721" marB="45721"/>
                </a:tc>
              </a:tr>
              <a:tr h="4571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Cloud</a:t>
                      </a: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Open Stack</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20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ea typeface="+mn-ea"/>
                        <a:cs typeface="Arial" charset="0"/>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ea typeface="+mn-ea"/>
                        <a:cs typeface="Arial" charset="0"/>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p>
                  </a:txBody>
                  <a:tcPr marL="93623" marR="93623" marT="45721" marB="45721"/>
                </a:tc>
              </a:tr>
              <a:tr h="4571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Cloud</a:t>
                      </a: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AWS and Azure</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20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ea typeface="+mn-ea"/>
                        <a:cs typeface="Arial" charset="0"/>
                      </a:endParaRP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mn-lt"/>
                        <a:ea typeface="+mn-ea"/>
                        <a:cs typeface="Arial" charset="0"/>
                      </a:endParaRPr>
                    </a:p>
                  </a:txBody>
                  <a:tcPr marL="93623" marR="93623" marT="45721" marB="45721"/>
                </a:tc>
              </a:tr>
              <a:tr h="4571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Cloud </a:t>
                      </a: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Internet of Things</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20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p>
                  </a:txBody>
                  <a:tcPr marL="93623" marR="93623" marT="45721" marB="45721"/>
                </a:tc>
              </a:tr>
              <a:tr h="4571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Social</a:t>
                      </a: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Social Business and Gamification use-cases</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40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15</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15</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10</a:t>
                      </a:r>
                    </a:p>
                  </a:txBody>
                  <a:tcPr marL="93623" marR="93623" marT="45721" marB="45721"/>
                </a:tc>
              </a:tr>
              <a:tr h="4571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Social</a:t>
                      </a:r>
                    </a:p>
                  </a:txBody>
                  <a:tcPr marL="93623" marR="93623" marT="45721" marB="4572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Social Collaboration Platforms</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30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0</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15</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15</a:t>
                      </a:r>
                    </a:p>
                  </a:txBody>
                  <a:tcPr marL="93623" marR="93623" marT="45721" marB="45721"/>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n-lt"/>
                          <a:ea typeface="+mn-ea"/>
                          <a:cs typeface="Arial" charset="0"/>
                        </a:rPr>
                        <a:t>0</a:t>
                      </a:r>
                    </a:p>
                  </a:txBody>
                  <a:tcPr marL="93623" marR="93623" marT="45721" marB="45721"/>
                </a:tc>
              </a:tr>
            </a:tbl>
          </a:graphicData>
        </a:graphic>
      </p:graphicFrame>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01B705-2754-41A8-92F7-8E18C936EF97}" type="slidenum">
              <a:rPr lang="en-US">
                <a:solidFill>
                  <a:srgbClr val="898989"/>
                </a:solidFill>
                <a:latin typeface="Calibri" panose="020F0502020204030204" pitchFamily="34" charset="0"/>
              </a:rPr>
              <a:pPr eaLnBrk="1" hangingPunct="1"/>
              <a:t>34</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5243122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600200" y="152400"/>
            <a:ext cx="8610600" cy="595313"/>
          </a:xfrm>
        </p:spPr>
        <p:txBody>
          <a:bodyPr/>
          <a:lstStyle/>
          <a:p>
            <a:pPr algn="l" eaLnBrk="1" hangingPunct="1"/>
            <a:r>
              <a:rPr dirty="0" smtClean="0">
                <a:latin typeface="Myriad Pro"/>
              </a:rPr>
              <a:t>HiTech TEG: Key Activities – Extra Focus</a:t>
            </a:r>
          </a:p>
        </p:txBody>
      </p:sp>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72047D-93FE-44DA-979F-BD05431E65DB}" type="slidenum">
              <a:rPr lang="en-US">
                <a:solidFill>
                  <a:srgbClr val="898989"/>
                </a:solidFill>
                <a:latin typeface="Calibri" panose="020F0502020204030204" pitchFamily="34" charset="0"/>
              </a:rPr>
              <a:pPr eaLnBrk="1" hangingPunct="1"/>
              <a:t>35</a:t>
            </a:fld>
            <a:endParaRPr lang="en-US">
              <a:solidFill>
                <a:srgbClr val="898989"/>
              </a:solidFill>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23629221"/>
              </p:ext>
            </p:extLst>
          </p:nvPr>
        </p:nvGraphicFramePr>
        <p:xfrm>
          <a:off x="304800" y="828675"/>
          <a:ext cx="11506200" cy="4575472"/>
        </p:xfrm>
        <a:graphic>
          <a:graphicData uri="http://schemas.openxmlformats.org/drawingml/2006/table">
            <a:tbl>
              <a:tblPr firstRow="1" bandRow="1">
                <a:tableStyleId>{5C22544A-7EE6-4342-B048-85BDC9FD1C3A}</a:tableStyleId>
              </a:tblPr>
              <a:tblGrid>
                <a:gridCol w="762000"/>
                <a:gridCol w="10744200"/>
              </a:tblGrid>
              <a:tr h="394491">
                <a:tc>
                  <a:txBody>
                    <a:bodyPr/>
                    <a:lstStyle/>
                    <a:p>
                      <a:pPr algn="l"/>
                      <a:r>
                        <a:rPr lang="en-US" sz="1600" dirty="0" err="1" smtClean="0"/>
                        <a:t>S.No</a:t>
                      </a:r>
                      <a:endParaRPr lang="en-US" sz="1600" dirty="0"/>
                    </a:p>
                  </a:txBody>
                  <a:tcPr marL="93623" marR="93623" marT="45721" marB="45721">
                    <a:solidFill>
                      <a:srgbClr val="4E84C4"/>
                    </a:solidFill>
                  </a:tcPr>
                </a:tc>
                <a:tc>
                  <a:txBody>
                    <a:bodyPr/>
                    <a:lstStyle/>
                    <a:p>
                      <a:pPr algn="l"/>
                      <a:r>
                        <a:rPr lang="en-US" sz="1600" dirty="0" smtClean="0"/>
                        <a:t>Activity</a:t>
                      </a:r>
                      <a:endParaRPr lang="en-US" sz="1600" dirty="0"/>
                    </a:p>
                  </a:txBody>
                  <a:tcPr marL="93623" marR="93623" marT="45721" marB="45721">
                    <a:solidFill>
                      <a:srgbClr val="4E84C4"/>
                    </a:solidFill>
                  </a:tcPr>
                </a:tc>
              </a:tr>
              <a:tr h="834234">
                <a:tc>
                  <a:txBody>
                    <a:bodyPr/>
                    <a:lstStyle/>
                    <a:p>
                      <a:pPr algn="l"/>
                      <a:r>
                        <a:rPr lang="en-US" sz="1400" b="0" kern="1200" dirty="0" smtClean="0">
                          <a:solidFill>
                            <a:schemeClr val="dk1"/>
                          </a:solidFill>
                          <a:latin typeface="+mn-lt"/>
                          <a:ea typeface="+mn-ea"/>
                          <a:cs typeface="+mn-cs"/>
                        </a:rPr>
                        <a:t>1</a:t>
                      </a:r>
                      <a:endParaRPr lang="en-US" sz="1400" b="0" kern="1200" dirty="0">
                        <a:solidFill>
                          <a:schemeClr val="dk1"/>
                        </a:solidFill>
                        <a:latin typeface="+mn-lt"/>
                        <a:ea typeface="+mn-ea"/>
                        <a:cs typeface="+mn-cs"/>
                      </a:endParaRPr>
                    </a:p>
                  </a:txBody>
                  <a:tcPr marL="93623" marR="93623" marT="45721" marB="45721"/>
                </a:tc>
                <a:tc>
                  <a:txBody>
                    <a:bodyPr/>
                    <a:lstStyle/>
                    <a:p>
                      <a:pPr algn="l"/>
                      <a:r>
                        <a:rPr lang="en-US" sz="1400" b="0" dirty="0" smtClean="0"/>
                        <a:t>Focus</a:t>
                      </a:r>
                      <a:r>
                        <a:rPr lang="en-US" sz="1400" b="0" baseline="0" dirty="0" smtClean="0"/>
                        <a:t> on  new Composite solution Offering  , create sub offerings  cutting across COEs and Domain and sell those offerings.  </a:t>
                      </a:r>
                    </a:p>
                    <a:p>
                      <a:pPr algn="l">
                        <a:buFontTx/>
                        <a:buChar char="-"/>
                      </a:pPr>
                      <a:r>
                        <a:rPr lang="en-US" sz="1400" b="0" baseline="0" dirty="0" smtClean="0"/>
                        <a:t> Build experts who can present these offerings to prospects</a:t>
                      </a:r>
                    </a:p>
                    <a:p>
                      <a:pPr algn="l">
                        <a:buFontTx/>
                        <a:buChar char="-"/>
                      </a:pPr>
                      <a:r>
                        <a:rPr lang="en-US" sz="1400" b="0" baseline="0" dirty="0" smtClean="0"/>
                        <a:t> Win new opportunities</a:t>
                      </a:r>
                      <a:endParaRPr lang="en-US" sz="1400" b="0" dirty="0" smtClean="0"/>
                    </a:p>
                  </a:txBody>
                  <a:tcPr marL="93623" marR="93623" marT="45721" marB="45721"/>
                </a:tc>
              </a:tr>
              <a:tr h="457200">
                <a:tc>
                  <a:txBody>
                    <a:bodyPr/>
                    <a:lstStyle/>
                    <a:p>
                      <a:pPr algn="l"/>
                      <a:r>
                        <a:rPr lang="en-US" sz="1400" b="0" kern="1200" dirty="0" smtClean="0">
                          <a:solidFill>
                            <a:schemeClr val="dk1"/>
                          </a:solidFill>
                          <a:latin typeface="+mn-lt"/>
                          <a:ea typeface="+mn-ea"/>
                          <a:cs typeface="+mn-cs"/>
                        </a:rPr>
                        <a:t>2</a:t>
                      </a:r>
                      <a:endParaRPr lang="en-US" sz="1400" b="0" kern="1200" dirty="0">
                        <a:solidFill>
                          <a:schemeClr val="dk1"/>
                        </a:solidFill>
                        <a:latin typeface="+mn-lt"/>
                        <a:ea typeface="+mn-ea"/>
                        <a:cs typeface="+mn-cs"/>
                      </a:endParaRPr>
                    </a:p>
                  </a:txBody>
                  <a:tcPr marL="93623" marR="93623" marT="45721" marB="45721"/>
                </a:tc>
                <a:tc>
                  <a:txBody>
                    <a:bodyPr/>
                    <a:lstStyle/>
                    <a:p>
                      <a:pPr algn="l"/>
                      <a:r>
                        <a:rPr lang="en-US" sz="1400" b="0" dirty="0" smtClean="0"/>
                        <a:t>Enhance </a:t>
                      </a:r>
                      <a:r>
                        <a:rPr lang="en-US" sz="1400" b="0" baseline="0" dirty="0" smtClean="0"/>
                        <a:t> Technology Offerings which looks horizontal for HiTech segments.  Identify  accounts  for these offerings. </a:t>
                      </a:r>
                    </a:p>
                    <a:p>
                      <a:pPr marL="285750" indent="-285750" algn="l">
                        <a:buFontTx/>
                        <a:buChar char="-"/>
                      </a:pPr>
                      <a:r>
                        <a:rPr lang="en-US" sz="1400" b="0" baseline="0" dirty="0" smtClean="0"/>
                        <a:t>Ex: </a:t>
                      </a:r>
                      <a:r>
                        <a:rPr lang="en-US" sz="1400" b="0" baseline="0" dirty="0" smtClean="0">
                          <a:solidFill>
                            <a:schemeClr val="dk1"/>
                          </a:solidFill>
                          <a:latin typeface="+mn-lt"/>
                          <a:ea typeface="+mn-ea"/>
                          <a:cs typeface="+mn-cs"/>
                        </a:rPr>
                        <a:t>Enhance </a:t>
                      </a:r>
                      <a:r>
                        <a:rPr lang="en-US" sz="1400" b="1" baseline="0" dirty="0" smtClean="0">
                          <a:solidFill>
                            <a:schemeClr val="dk1"/>
                          </a:solidFill>
                          <a:latin typeface="+mn-lt"/>
                          <a:ea typeface="+mn-ea"/>
                          <a:cs typeface="+mn-cs"/>
                        </a:rPr>
                        <a:t>SharePoint Social</a:t>
                      </a:r>
                      <a:r>
                        <a:rPr lang="en-US" sz="1400" b="0" baseline="0" dirty="0" smtClean="0">
                          <a:solidFill>
                            <a:schemeClr val="dk1"/>
                          </a:solidFill>
                          <a:latin typeface="+mn-lt"/>
                          <a:ea typeface="+mn-ea"/>
                          <a:cs typeface="+mn-cs"/>
                        </a:rPr>
                        <a:t> Offering with </a:t>
                      </a:r>
                      <a:r>
                        <a:rPr lang="en-US" sz="1400" b="1" baseline="0" dirty="0" smtClean="0">
                          <a:solidFill>
                            <a:schemeClr val="dk1"/>
                          </a:solidFill>
                          <a:latin typeface="+mn-lt"/>
                          <a:ea typeface="+mn-ea"/>
                          <a:cs typeface="+mn-cs"/>
                        </a:rPr>
                        <a:t>Yammer</a:t>
                      </a:r>
                      <a:r>
                        <a:rPr lang="en-US" sz="1400" b="0" baseline="0" dirty="0" smtClean="0">
                          <a:solidFill>
                            <a:schemeClr val="dk1"/>
                          </a:solidFill>
                          <a:latin typeface="+mn-lt"/>
                          <a:ea typeface="+mn-ea"/>
                          <a:cs typeface="+mn-cs"/>
                        </a:rPr>
                        <a:t> capabilities</a:t>
                      </a:r>
                    </a:p>
                    <a:p>
                      <a:pPr marL="285750" indent="-285750" algn="l">
                        <a:buFontTx/>
                        <a:buChar char="-"/>
                      </a:pPr>
                      <a:r>
                        <a:rPr lang="en-US" sz="1400" b="0" baseline="0" dirty="0" smtClean="0">
                          <a:solidFill>
                            <a:schemeClr val="dk1"/>
                          </a:solidFill>
                          <a:latin typeface="+mn-lt"/>
                          <a:ea typeface="+mn-ea"/>
                          <a:cs typeface="+mn-cs"/>
                        </a:rPr>
                        <a:t>Enhance </a:t>
                      </a:r>
                      <a:r>
                        <a:rPr lang="en-US" sz="1400" b="1" baseline="0" dirty="0" smtClean="0">
                          <a:solidFill>
                            <a:schemeClr val="dk1"/>
                          </a:solidFill>
                          <a:latin typeface="+mn-lt"/>
                          <a:ea typeface="+mn-ea"/>
                          <a:cs typeface="+mn-cs"/>
                        </a:rPr>
                        <a:t>RIA Services</a:t>
                      </a:r>
                      <a:r>
                        <a:rPr lang="en-US" sz="1400" b="0" baseline="0" dirty="0" smtClean="0">
                          <a:solidFill>
                            <a:schemeClr val="dk1"/>
                          </a:solidFill>
                          <a:latin typeface="+mn-lt"/>
                          <a:ea typeface="+mn-ea"/>
                          <a:cs typeface="+mn-cs"/>
                        </a:rPr>
                        <a:t> offering with </a:t>
                      </a:r>
                      <a:r>
                        <a:rPr lang="en-US" sz="1400" b="1" baseline="0" dirty="0" smtClean="0">
                          <a:solidFill>
                            <a:schemeClr val="dk1"/>
                          </a:solidFill>
                          <a:latin typeface="+mn-lt"/>
                          <a:ea typeface="+mn-ea"/>
                          <a:cs typeface="+mn-cs"/>
                        </a:rPr>
                        <a:t>HTML5 offline</a:t>
                      </a:r>
                      <a:r>
                        <a:rPr lang="en-US" sz="1400" b="0" baseline="0" dirty="0" smtClean="0">
                          <a:solidFill>
                            <a:schemeClr val="dk1"/>
                          </a:solidFill>
                          <a:latin typeface="+mn-lt"/>
                          <a:ea typeface="+mn-ea"/>
                          <a:cs typeface="+mn-cs"/>
                        </a:rPr>
                        <a:t> solutions for field service use cases</a:t>
                      </a:r>
                    </a:p>
                  </a:txBody>
                  <a:tcPr marL="93623" marR="93623" marT="45721" marB="45721"/>
                </a:tc>
              </a:tr>
              <a:tr h="615657">
                <a:tc>
                  <a:txBody>
                    <a:bodyPr/>
                    <a:lstStyle/>
                    <a:p>
                      <a:pPr algn="l"/>
                      <a:r>
                        <a:rPr lang="en-US" sz="1400" b="0" kern="1200" dirty="0" smtClean="0">
                          <a:solidFill>
                            <a:schemeClr val="dk1"/>
                          </a:solidFill>
                          <a:latin typeface="+mn-lt"/>
                          <a:ea typeface="+mn-ea"/>
                          <a:cs typeface="+mn-cs"/>
                        </a:rPr>
                        <a:t>3</a:t>
                      </a:r>
                      <a:endParaRPr lang="en-US" sz="1400" b="0" kern="1200" dirty="0">
                        <a:solidFill>
                          <a:schemeClr val="dk1"/>
                        </a:solidFill>
                        <a:latin typeface="+mn-lt"/>
                        <a:ea typeface="+mn-ea"/>
                        <a:cs typeface="+mn-cs"/>
                      </a:endParaRPr>
                    </a:p>
                  </a:txBody>
                  <a:tcPr marL="93623" marR="93623" marT="45721" marB="45721"/>
                </a:tc>
                <a:tc>
                  <a:txBody>
                    <a:bodyPr/>
                    <a:lstStyle/>
                    <a:p>
                      <a:pPr algn="l">
                        <a:buFont typeface="Arial" pitchFamily="34" charset="0"/>
                        <a:buNone/>
                      </a:pPr>
                      <a:r>
                        <a:rPr lang="en-US" sz="1400" b="0" dirty="0" smtClean="0"/>
                        <a:t>Account Business Planning </a:t>
                      </a:r>
                      <a:r>
                        <a:rPr lang="en-US" sz="1400" b="0" baseline="0" dirty="0" smtClean="0"/>
                        <a:t> Decks, Identify Pro active opportunities. See where TCS is not present and we should proactively create opportunities in that space</a:t>
                      </a:r>
                      <a:endParaRPr lang="en-US" sz="1400" b="0" dirty="0"/>
                    </a:p>
                  </a:txBody>
                  <a:tcPr marL="93623" marR="93623" marT="45721" marB="45721"/>
                </a:tc>
              </a:tr>
              <a:tr h="615657">
                <a:tc>
                  <a:txBody>
                    <a:bodyPr/>
                    <a:lstStyle/>
                    <a:p>
                      <a:pPr algn="l"/>
                      <a:r>
                        <a:rPr lang="en-US" sz="1400" b="0" kern="1200" dirty="0" smtClean="0">
                          <a:solidFill>
                            <a:schemeClr val="dk1"/>
                          </a:solidFill>
                          <a:latin typeface="+mn-lt"/>
                          <a:ea typeface="+mn-ea"/>
                          <a:cs typeface="+mn-cs"/>
                        </a:rPr>
                        <a:t>4</a:t>
                      </a:r>
                      <a:endParaRPr lang="en-US" sz="1400" b="0" kern="1200" dirty="0">
                        <a:solidFill>
                          <a:schemeClr val="dk1"/>
                        </a:solidFill>
                        <a:latin typeface="+mn-lt"/>
                        <a:ea typeface="+mn-ea"/>
                        <a:cs typeface="+mn-cs"/>
                      </a:endParaRPr>
                    </a:p>
                  </a:txBody>
                  <a:tcPr marL="93623" marR="93623" marT="45721" marB="45721"/>
                </a:tc>
                <a:tc>
                  <a:txBody>
                    <a:bodyPr/>
                    <a:lstStyle/>
                    <a:p>
                      <a:pPr algn="l"/>
                      <a:r>
                        <a:rPr lang="en-US" sz="1400" b="0" dirty="0" smtClean="0"/>
                        <a:t>Drive</a:t>
                      </a:r>
                      <a:r>
                        <a:rPr lang="en-US" sz="1400" b="0" baseline="0" dirty="0" smtClean="0"/>
                        <a:t> Communities – Microsoft , Cloud , Architect, BI, Social and Open Source</a:t>
                      </a:r>
                    </a:p>
                    <a:p>
                      <a:pPr marL="285750" indent="-285750" algn="l">
                        <a:buFontTx/>
                        <a:buChar char="-"/>
                      </a:pPr>
                      <a:r>
                        <a:rPr lang="en-US" sz="1400" b="0" baseline="0" dirty="0" smtClean="0"/>
                        <a:t>Focus on increasing the competency level of people  within the ISU</a:t>
                      </a:r>
                    </a:p>
                    <a:p>
                      <a:pPr marL="285750" indent="-285750" algn="l">
                        <a:buFontTx/>
                        <a:buChar char="-"/>
                      </a:pPr>
                      <a:r>
                        <a:rPr lang="en-US" sz="1400" b="0" baseline="0" dirty="0" smtClean="0"/>
                        <a:t>Get 10 accelerators / </a:t>
                      </a:r>
                      <a:r>
                        <a:rPr lang="en-US" sz="1400" b="0" baseline="0" dirty="0" err="1" smtClean="0"/>
                        <a:t>PoCs</a:t>
                      </a:r>
                      <a:r>
                        <a:rPr lang="en-US" sz="1400" b="0" baseline="0" dirty="0" smtClean="0"/>
                        <a:t> / solutions developed by the community in the year 2014-2015</a:t>
                      </a:r>
                    </a:p>
                    <a:p>
                      <a:pPr marL="285750" marR="0" indent="-285750" algn="l" defTabSz="914400" eaLnBrk="1" fontAlgn="auto" latinLnBrk="0" hangingPunct="1">
                        <a:lnSpc>
                          <a:spcPct val="100000"/>
                        </a:lnSpc>
                        <a:spcBef>
                          <a:spcPts val="0"/>
                        </a:spcBef>
                        <a:spcAft>
                          <a:spcPts val="0"/>
                        </a:spcAft>
                        <a:buClrTx/>
                        <a:buSzTx/>
                        <a:buFontTx/>
                        <a:buChar char="-"/>
                        <a:tabLst/>
                        <a:defRPr/>
                      </a:pPr>
                      <a:r>
                        <a:rPr lang="en-US" sz="1400" b="0" baseline="0" dirty="0" smtClean="0"/>
                        <a:t>Get 10 white papers published by the community in the year 2014-2015</a:t>
                      </a:r>
                      <a:endParaRPr lang="en-US" sz="1400" b="0" dirty="0" smtClean="0"/>
                    </a:p>
                  </a:txBody>
                  <a:tcPr marL="93623" marR="93623" marT="45721" marB="45721"/>
                </a:tc>
              </a:tr>
              <a:tr h="439029">
                <a:tc>
                  <a:txBody>
                    <a:bodyPr/>
                    <a:lstStyle/>
                    <a:p>
                      <a:pPr algn="l"/>
                      <a:r>
                        <a:rPr lang="en-US" sz="1400" b="0" kern="1200" dirty="0" smtClean="0">
                          <a:solidFill>
                            <a:schemeClr val="dk1"/>
                          </a:solidFill>
                          <a:latin typeface="+mn-lt"/>
                          <a:ea typeface="+mn-ea"/>
                          <a:cs typeface="+mn-cs"/>
                        </a:rPr>
                        <a:t>5</a:t>
                      </a:r>
                      <a:endParaRPr lang="en-US" sz="1400" b="0" kern="1200" dirty="0">
                        <a:solidFill>
                          <a:schemeClr val="dk1"/>
                        </a:solidFill>
                        <a:latin typeface="+mn-lt"/>
                        <a:ea typeface="+mn-ea"/>
                        <a:cs typeface="+mn-cs"/>
                      </a:endParaRPr>
                    </a:p>
                  </a:txBody>
                  <a:tcPr marL="93623" marR="93623" marT="45721" marB="45721"/>
                </a:tc>
                <a:tc>
                  <a:txBody>
                    <a:bodyPr/>
                    <a:lstStyle/>
                    <a:p>
                      <a:pPr algn="l">
                        <a:buFont typeface="Arial" pitchFamily="34" charset="0"/>
                        <a:buNone/>
                      </a:pPr>
                      <a:r>
                        <a:rPr lang="en-US" sz="1400" b="0" dirty="0" smtClean="0"/>
                        <a:t>Run Focused</a:t>
                      </a:r>
                      <a:r>
                        <a:rPr lang="en-US" sz="1400" b="0" baseline="0" dirty="0" smtClean="0"/>
                        <a:t> Competency Programs for  skills in demand  or for new   Offerings /focus areas</a:t>
                      </a:r>
                      <a:endParaRPr lang="en-US" sz="1400" b="0" dirty="0"/>
                    </a:p>
                  </a:txBody>
                  <a:tcPr marL="93623" marR="93623" marT="45721" marB="45721"/>
                </a:tc>
              </a:tr>
              <a:tr h="615657">
                <a:tc>
                  <a:txBody>
                    <a:bodyPr/>
                    <a:lstStyle/>
                    <a:p>
                      <a:pPr algn="l"/>
                      <a:r>
                        <a:rPr lang="en-US" sz="1400" b="0" kern="1200" dirty="0" smtClean="0">
                          <a:solidFill>
                            <a:schemeClr val="dk1"/>
                          </a:solidFill>
                          <a:latin typeface="+mn-lt"/>
                          <a:ea typeface="+mn-ea"/>
                          <a:cs typeface="+mn-cs"/>
                        </a:rPr>
                        <a:t>6</a:t>
                      </a:r>
                      <a:endParaRPr lang="en-US" sz="1400" b="0" kern="1200" dirty="0">
                        <a:solidFill>
                          <a:schemeClr val="dk1"/>
                        </a:solidFill>
                        <a:latin typeface="+mn-lt"/>
                        <a:ea typeface="+mn-ea"/>
                        <a:cs typeface="+mn-cs"/>
                      </a:endParaRPr>
                    </a:p>
                  </a:txBody>
                  <a:tcPr marL="93623" marR="93623" marT="45721" marB="45721"/>
                </a:tc>
                <a:tc>
                  <a:txBody>
                    <a:bodyPr/>
                    <a:lstStyle/>
                    <a:p>
                      <a:pPr algn="l">
                        <a:buFont typeface="Arial" pitchFamily="34" charset="0"/>
                        <a:buNone/>
                      </a:pPr>
                      <a:r>
                        <a:rPr lang="en-US" sz="1400" b="0" baseline="0" dirty="0" smtClean="0"/>
                        <a:t>Up level competency of COE members – Depth and Breadth in specific technology through E3/E4 programs; SWAT programs ; Faculty Development Programs</a:t>
                      </a:r>
                    </a:p>
                  </a:txBody>
                  <a:tcPr marL="93623" marR="93623" marT="45721" marB="45721"/>
                </a:tc>
              </a:tr>
            </a:tbl>
          </a:graphicData>
        </a:graphic>
      </p:graphicFrame>
    </p:spTree>
    <p:extLst>
      <p:ext uri="{BB962C8B-B14F-4D97-AF65-F5344CB8AC3E}">
        <p14:creationId xmlns:p14="http://schemas.microsoft.com/office/powerpoint/2010/main" val="255412950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76400" y="25400"/>
            <a:ext cx="7543800" cy="595313"/>
          </a:xfrm>
        </p:spPr>
        <p:txBody>
          <a:bodyPr/>
          <a:lstStyle/>
          <a:p>
            <a:pPr algn="l" eaLnBrk="1" hangingPunct="1"/>
            <a:r>
              <a:rPr dirty="0" smtClean="0">
                <a:latin typeface="Myriad Pro"/>
              </a:rPr>
              <a:t>HiTech TEG: Key Activities – Continue</a:t>
            </a:r>
          </a:p>
        </p:txBody>
      </p:sp>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BC0350-F320-438B-9A0B-2C6A76A1BE26}" type="slidenum">
              <a:rPr lang="en-US">
                <a:solidFill>
                  <a:srgbClr val="898989"/>
                </a:solidFill>
                <a:latin typeface="Calibri" panose="020F0502020204030204" pitchFamily="34" charset="0"/>
              </a:rPr>
              <a:pPr eaLnBrk="1" hangingPunct="1"/>
              <a:t>36</a:t>
            </a:fld>
            <a:endParaRPr lang="en-US">
              <a:solidFill>
                <a:srgbClr val="898989"/>
              </a:solidFill>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09994870"/>
              </p:ext>
            </p:extLst>
          </p:nvPr>
        </p:nvGraphicFramePr>
        <p:xfrm>
          <a:off x="533400" y="1143001"/>
          <a:ext cx="10820400" cy="4167761"/>
        </p:xfrm>
        <a:graphic>
          <a:graphicData uri="http://schemas.openxmlformats.org/drawingml/2006/table">
            <a:tbl>
              <a:tblPr firstRow="1" bandRow="1">
                <a:tableStyleId>{5C22544A-7EE6-4342-B048-85BDC9FD1C3A}</a:tableStyleId>
              </a:tblPr>
              <a:tblGrid>
                <a:gridCol w="1133565"/>
                <a:gridCol w="9686835"/>
              </a:tblGrid>
              <a:tr h="394491">
                <a:tc>
                  <a:txBody>
                    <a:bodyPr/>
                    <a:lstStyle/>
                    <a:p>
                      <a:r>
                        <a:rPr lang="en-US" sz="1600" dirty="0" err="1" smtClean="0"/>
                        <a:t>S.No</a:t>
                      </a:r>
                      <a:endParaRPr lang="en-US" sz="1600" dirty="0"/>
                    </a:p>
                  </a:txBody>
                  <a:tcPr marL="93623" marR="93623" marT="45721" marB="45721">
                    <a:solidFill>
                      <a:srgbClr val="4E84C4"/>
                    </a:solidFill>
                  </a:tcPr>
                </a:tc>
                <a:tc>
                  <a:txBody>
                    <a:bodyPr/>
                    <a:lstStyle/>
                    <a:p>
                      <a:r>
                        <a:rPr lang="en-US" sz="1600" dirty="0" smtClean="0"/>
                        <a:t>Activity</a:t>
                      </a:r>
                      <a:endParaRPr lang="en-US" sz="1600" dirty="0"/>
                    </a:p>
                  </a:txBody>
                  <a:tcPr marL="93623" marR="93623" marT="45721" marB="45721">
                    <a:solidFill>
                      <a:srgbClr val="4E84C4"/>
                    </a:solidFill>
                  </a:tcPr>
                </a:tc>
              </a:tr>
              <a:tr h="1158254">
                <a:tc>
                  <a:txBody>
                    <a:bodyPr/>
                    <a:lstStyle/>
                    <a:p>
                      <a:r>
                        <a:rPr lang="en-US" sz="1600" b="0" kern="1200" dirty="0" smtClean="0">
                          <a:solidFill>
                            <a:schemeClr val="dk1"/>
                          </a:solidFill>
                          <a:latin typeface="+mn-lt"/>
                          <a:ea typeface="+mn-ea"/>
                          <a:cs typeface="+mn-cs"/>
                        </a:rPr>
                        <a:t>1</a:t>
                      </a:r>
                      <a:endParaRPr lang="en-US" sz="1600" b="0" kern="1200" dirty="0">
                        <a:solidFill>
                          <a:schemeClr val="dk1"/>
                        </a:solidFill>
                        <a:latin typeface="+mn-lt"/>
                        <a:ea typeface="+mn-ea"/>
                        <a:cs typeface="+mn-cs"/>
                      </a:endParaRPr>
                    </a:p>
                  </a:txBody>
                  <a:tcPr marL="93623" marR="93623" marT="45721" marB="45721"/>
                </a:tc>
                <a:tc>
                  <a:txBody>
                    <a:bodyPr/>
                    <a:lstStyle/>
                    <a:p>
                      <a:r>
                        <a:rPr lang="en-US" sz="1600" b="0" baseline="0" dirty="0" smtClean="0"/>
                        <a:t>Brand Building </a:t>
                      </a:r>
                    </a:p>
                    <a:p>
                      <a:r>
                        <a:rPr lang="en-US" sz="1600" b="0" baseline="0" dirty="0" smtClean="0"/>
                        <a:t>-  Presentation in Industry Forums </a:t>
                      </a:r>
                    </a:p>
                    <a:p>
                      <a:r>
                        <a:rPr lang="en-US" sz="1600" b="0" baseline="0" dirty="0" smtClean="0"/>
                        <a:t> - Analyst Briefing sessions</a:t>
                      </a:r>
                    </a:p>
                    <a:p>
                      <a:pPr>
                        <a:buFontTx/>
                        <a:buChar char="-"/>
                      </a:pPr>
                      <a:r>
                        <a:rPr lang="en-US" sz="1600" b="0" baseline="0" dirty="0" smtClean="0"/>
                        <a:t>  </a:t>
                      </a:r>
                      <a:r>
                        <a:rPr lang="en-US" sz="1600" b="0" baseline="0" dirty="0" err="1" smtClean="0"/>
                        <a:t>Innovista</a:t>
                      </a:r>
                      <a:r>
                        <a:rPr lang="en-US" sz="1600" b="0" baseline="0" dirty="0" smtClean="0"/>
                        <a:t> and Global </a:t>
                      </a:r>
                      <a:r>
                        <a:rPr lang="en-US" sz="1600" b="0" baseline="0" dirty="0" err="1" smtClean="0"/>
                        <a:t>TACTiCS</a:t>
                      </a:r>
                      <a:r>
                        <a:rPr lang="en-US" sz="1600" b="0" baseline="0" dirty="0" smtClean="0"/>
                        <a:t> submissions</a:t>
                      </a:r>
                    </a:p>
                    <a:p>
                      <a:pPr>
                        <a:buFontTx/>
                        <a:buChar char="-"/>
                      </a:pPr>
                      <a:r>
                        <a:rPr lang="en-US" sz="1600" b="0" baseline="0" dirty="0" smtClean="0"/>
                        <a:t>  Publish White Papers</a:t>
                      </a:r>
                      <a:endParaRPr lang="en-US" sz="1600" b="0" dirty="0" smtClean="0"/>
                    </a:p>
                  </a:txBody>
                  <a:tcPr marL="93623" marR="93623" marT="45721" marB="45721"/>
                </a:tc>
              </a:tr>
              <a:tr h="615657">
                <a:tc>
                  <a:txBody>
                    <a:bodyPr/>
                    <a:lstStyle/>
                    <a:p>
                      <a:r>
                        <a:rPr lang="en-US" sz="1600" b="0" kern="1200" dirty="0" smtClean="0">
                          <a:solidFill>
                            <a:schemeClr val="dk1"/>
                          </a:solidFill>
                          <a:latin typeface="+mn-lt"/>
                          <a:ea typeface="+mn-ea"/>
                          <a:cs typeface="+mn-cs"/>
                        </a:rPr>
                        <a:t>2</a:t>
                      </a:r>
                      <a:endParaRPr lang="en-US" sz="1600" b="0" kern="1200" dirty="0">
                        <a:solidFill>
                          <a:schemeClr val="dk1"/>
                        </a:solidFill>
                        <a:latin typeface="+mn-lt"/>
                        <a:ea typeface="+mn-ea"/>
                        <a:cs typeface="+mn-cs"/>
                      </a:endParaRPr>
                    </a:p>
                  </a:txBody>
                  <a:tcPr marL="93623" marR="93623" marT="45721" marB="45721"/>
                </a:tc>
                <a:tc>
                  <a:txBody>
                    <a:bodyPr/>
                    <a:lstStyle/>
                    <a:p>
                      <a:r>
                        <a:rPr lang="en-US" sz="1600" b="0" dirty="0" smtClean="0"/>
                        <a:t>Consulting</a:t>
                      </a:r>
                      <a:r>
                        <a:rPr lang="en-US" sz="1600" b="0" baseline="0" dirty="0" smtClean="0"/>
                        <a:t> assignments</a:t>
                      </a:r>
                      <a:endParaRPr lang="en-US" sz="1600" b="0" dirty="0" smtClean="0"/>
                    </a:p>
                  </a:txBody>
                  <a:tcPr marL="93623" marR="93623" marT="45721" marB="45721"/>
                </a:tc>
              </a:tr>
              <a:tr h="615657">
                <a:tc>
                  <a:txBody>
                    <a:bodyPr/>
                    <a:lstStyle/>
                    <a:p>
                      <a:r>
                        <a:rPr lang="en-US" sz="1600" b="0" kern="1200" dirty="0" smtClean="0">
                          <a:solidFill>
                            <a:schemeClr val="dk1"/>
                          </a:solidFill>
                          <a:latin typeface="+mn-lt"/>
                          <a:ea typeface="+mn-ea"/>
                          <a:cs typeface="+mn-cs"/>
                        </a:rPr>
                        <a:t>3</a:t>
                      </a:r>
                      <a:endParaRPr lang="en-US" sz="1600" b="0" kern="1200" dirty="0">
                        <a:solidFill>
                          <a:schemeClr val="dk1"/>
                        </a:solidFill>
                        <a:latin typeface="+mn-lt"/>
                        <a:ea typeface="+mn-ea"/>
                        <a:cs typeface="+mn-cs"/>
                      </a:endParaRPr>
                    </a:p>
                  </a:txBody>
                  <a:tcPr marL="93623" marR="93623" marT="45721" marB="45721"/>
                </a:tc>
                <a:tc>
                  <a:txBody>
                    <a:bodyPr/>
                    <a:lstStyle/>
                    <a:p>
                      <a:pPr>
                        <a:buFont typeface="Arial" pitchFamily="34" charset="0"/>
                        <a:buNone/>
                      </a:pPr>
                      <a:r>
                        <a:rPr lang="en-US" sz="1600" b="0" dirty="0" smtClean="0"/>
                        <a:t>Focus</a:t>
                      </a:r>
                      <a:r>
                        <a:rPr lang="en-US" sz="1600" b="0" baseline="0" dirty="0" smtClean="0"/>
                        <a:t> on  Large Deals &gt; 10 M$</a:t>
                      </a:r>
                      <a:endParaRPr lang="en-US" sz="1600" b="0" dirty="0"/>
                    </a:p>
                  </a:txBody>
                  <a:tcPr marL="93623" marR="93623" marT="45721" marB="45721"/>
                </a:tc>
              </a:tr>
              <a:tr h="615657">
                <a:tc>
                  <a:txBody>
                    <a:bodyPr/>
                    <a:lstStyle/>
                    <a:p>
                      <a:r>
                        <a:rPr lang="en-US" sz="1600" b="0" kern="1200" dirty="0" smtClean="0">
                          <a:solidFill>
                            <a:schemeClr val="dk1"/>
                          </a:solidFill>
                          <a:latin typeface="+mn-lt"/>
                          <a:ea typeface="+mn-ea"/>
                          <a:cs typeface="+mn-cs"/>
                        </a:rPr>
                        <a:t>4</a:t>
                      </a:r>
                      <a:endParaRPr lang="en-US" sz="1600" b="0" kern="1200" dirty="0">
                        <a:solidFill>
                          <a:schemeClr val="dk1"/>
                        </a:solidFill>
                        <a:latin typeface="+mn-lt"/>
                        <a:ea typeface="+mn-ea"/>
                        <a:cs typeface="+mn-cs"/>
                      </a:endParaRPr>
                    </a:p>
                  </a:txBody>
                  <a:tcPr marL="93623" marR="93623" marT="45721" marB="45721"/>
                </a:tc>
                <a:tc>
                  <a:txBody>
                    <a:bodyPr/>
                    <a:lstStyle/>
                    <a:p>
                      <a:r>
                        <a:rPr lang="en-US" sz="1600" b="0" dirty="0" smtClean="0"/>
                        <a:t>Delivery Support Instances Recorded</a:t>
                      </a:r>
                      <a:r>
                        <a:rPr lang="en-US" sz="1600" b="0" baseline="0" dirty="0" smtClean="0"/>
                        <a:t> to capture feedback</a:t>
                      </a:r>
                      <a:endParaRPr lang="en-US" sz="1600" b="0" dirty="0" smtClean="0"/>
                    </a:p>
                  </a:txBody>
                  <a:tcPr marL="93623" marR="93623" marT="45721" marB="45721"/>
                </a:tc>
              </a:tr>
              <a:tr h="615657">
                <a:tc>
                  <a:txBody>
                    <a:bodyPr/>
                    <a:lstStyle/>
                    <a:p>
                      <a:r>
                        <a:rPr lang="en-US" sz="1600" b="0" kern="1200" dirty="0" smtClean="0">
                          <a:solidFill>
                            <a:schemeClr val="dk1"/>
                          </a:solidFill>
                          <a:latin typeface="+mn-lt"/>
                          <a:ea typeface="+mn-ea"/>
                          <a:cs typeface="+mn-cs"/>
                        </a:rPr>
                        <a:t>5</a:t>
                      </a:r>
                      <a:endParaRPr lang="en-US" sz="1600" b="0" kern="1200" dirty="0">
                        <a:solidFill>
                          <a:schemeClr val="dk1"/>
                        </a:solidFill>
                        <a:latin typeface="+mn-lt"/>
                        <a:ea typeface="+mn-ea"/>
                        <a:cs typeface="+mn-cs"/>
                      </a:endParaRPr>
                    </a:p>
                  </a:txBody>
                  <a:tcPr marL="93623" marR="93623" marT="45721" marB="45721"/>
                </a:tc>
                <a:tc>
                  <a:txBody>
                    <a:bodyPr/>
                    <a:lstStyle/>
                    <a:p>
                      <a:pPr>
                        <a:buFont typeface="Arial" pitchFamily="34" charset="0"/>
                        <a:buNone/>
                      </a:pPr>
                      <a:r>
                        <a:rPr lang="en-US" sz="1600" b="0" dirty="0" smtClean="0"/>
                        <a:t>Run Focused</a:t>
                      </a:r>
                      <a:r>
                        <a:rPr lang="en-US" sz="1600" b="0" baseline="0" dirty="0" smtClean="0"/>
                        <a:t> Competency Programs for  skills in demand  or for new focus areas.</a:t>
                      </a:r>
                      <a:endParaRPr lang="en-US" sz="1600" b="0" dirty="0"/>
                    </a:p>
                  </a:txBody>
                  <a:tcPr marL="93623" marR="93623" marT="45721" marB="45721"/>
                </a:tc>
              </a:tr>
            </a:tbl>
          </a:graphicData>
        </a:graphic>
      </p:graphicFrame>
    </p:spTree>
    <p:extLst>
      <p:ext uri="{BB962C8B-B14F-4D97-AF65-F5344CB8AC3E}">
        <p14:creationId xmlns:p14="http://schemas.microsoft.com/office/powerpoint/2010/main" val="33949785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76400" y="76201"/>
            <a:ext cx="8534400" cy="595313"/>
          </a:xfrm>
        </p:spPr>
        <p:txBody>
          <a:bodyPr/>
          <a:lstStyle/>
          <a:p>
            <a:pPr algn="l" eaLnBrk="1" hangingPunct="1"/>
            <a:r>
              <a:rPr dirty="0" smtClean="0">
                <a:latin typeface="Myriad Pro"/>
              </a:rPr>
              <a:t>HiTech TEG: Branding &amp; Thought Leadership Plan</a:t>
            </a:r>
          </a:p>
        </p:txBody>
      </p:sp>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3FAFD5-8CDA-4770-8008-CAED12A53505}" type="slidenum">
              <a:rPr lang="en-US">
                <a:solidFill>
                  <a:srgbClr val="898989"/>
                </a:solidFill>
                <a:latin typeface="Calibri" panose="020F0502020204030204" pitchFamily="34" charset="0"/>
              </a:rPr>
              <a:pPr eaLnBrk="1" hangingPunct="1"/>
              <a:t>37</a:t>
            </a:fld>
            <a:endParaRPr lang="en-US">
              <a:solidFill>
                <a:srgbClr val="898989"/>
              </a:solidFill>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10621305"/>
              </p:ext>
            </p:extLst>
          </p:nvPr>
        </p:nvGraphicFramePr>
        <p:xfrm>
          <a:off x="1981200" y="1143001"/>
          <a:ext cx="8167688" cy="4704716"/>
        </p:xfrm>
        <a:graphic>
          <a:graphicData uri="http://schemas.openxmlformats.org/drawingml/2006/table">
            <a:tbl>
              <a:tblPr firstRow="1" bandRow="1">
                <a:tableStyleId>{5C22544A-7EE6-4342-B048-85BDC9FD1C3A}</a:tableStyleId>
              </a:tblPr>
              <a:tblGrid>
                <a:gridCol w="1219193"/>
                <a:gridCol w="4984723"/>
                <a:gridCol w="1963772"/>
              </a:tblGrid>
              <a:tr h="394543">
                <a:tc>
                  <a:txBody>
                    <a:bodyPr/>
                    <a:lstStyle/>
                    <a:p>
                      <a:r>
                        <a:rPr lang="en-US" sz="1600" dirty="0" err="1" smtClean="0"/>
                        <a:t>S.No</a:t>
                      </a:r>
                      <a:endParaRPr lang="en-US" sz="1600" dirty="0"/>
                    </a:p>
                  </a:txBody>
                  <a:tcPr marL="93622" marR="93622" marT="45727" marB="45727">
                    <a:solidFill>
                      <a:srgbClr val="4E84C4"/>
                    </a:solidFill>
                  </a:tcPr>
                </a:tc>
                <a:tc>
                  <a:txBody>
                    <a:bodyPr/>
                    <a:lstStyle/>
                    <a:p>
                      <a:r>
                        <a:rPr lang="en-US" sz="1600" dirty="0" smtClean="0"/>
                        <a:t>Activity</a:t>
                      </a:r>
                      <a:endParaRPr lang="en-US" sz="1600" dirty="0"/>
                    </a:p>
                  </a:txBody>
                  <a:tcPr marL="93622" marR="93622" marT="45727" marB="45727">
                    <a:solidFill>
                      <a:srgbClr val="4E84C4"/>
                    </a:solidFill>
                  </a:tcPr>
                </a:tc>
                <a:tc>
                  <a:txBody>
                    <a:bodyPr/>
                    <a:lstStyle/>
                    <a:p>
                      <a:r>
                        <a:rPr lang="en-US" sz="1600" dirty="0" smtClean="0"/>
                        <a:t>Target</a:t>
                      </a:r>
                      <a:endParaRPr lang="en-US" sz="1600" dirty="0"/>
                    </a:p>
                  </a:txBody>
                  <a:tcPr marL="93622" marR="93622" marT="45727" marB="45727">
                    <a:solidFill>
                      <a:srgbClr val="4E84C4"/>
                    </a:solidFill>
                  </a:tcPr>
                </a:tc>
              </a:tr>
              <a:tr h="615739">
                <a:tc>
                  <a:txBody>
                    <a:bodyPr/>
                    <a:lstStyle/>
                    <a:p>
                      <a:r>
                        <a:rPr lang="en-US" sz="1600" b="0" kern="1200" dirty="0" smtClean="0">
                          <a:solidFill>
                            <a:schemeClr val="dk1"/>
                          </a:solidFill>
                          <a:latin typeface="+mn-lt"/>
                          <a:ea typeface="+mn-ea"/>
                          <a:cs typeface="+mn-cs"/>
                        </a:rPr>
                        <a:t>1</a:t>
                      </a:r>
                      <a:endParaRPr lang="en-US" sz="1600" b="0" kern="1200" dirty="0">
                        <a:solidFill>
                          <a:schemeClr val="dk1"/>
                        </a:solidFill>
                        <a:latin typeface="+mn-lt"/>
                        <a:ea typeface="+mn-ea"/>
                        <a:cs typeface="+mn-cs"/>
                      </a:endParaRPr>
                    </a:p>
                  </a:txBody>
                  <a:tcPr marL="93622" marR="93622" marT="45727" marB="45727"/>
                </a:tc>
                <a:tc>
                  <a:txBody>
                    <a:bodyPr/>
                    <a:lstStyle/>
                    <a:p>
                      <a:r>
                        <a:rPr lang="en-US" sz="1600" dirty="0" smtClean="0"/>
                        <a:t>Conference Publications</a:t>
                      </a:r>
                      <a:endParaRPr lang="en-US" sz="1600" dirty="0"/>
                    </a:p>
                  </a:txBody>
                  <a:tcPr marL="93622" marR="93622" marT="45727" marB="45727"/>
                </a:tc>
                <a:tc>
                  <a:txBody>
                    <a:bodyPr/>
                    <a:lstStyle/>
                    <a:p>
                      <a:pPr algn="ctr"/>
                      <a:r>
                        <a:rPr lang="en-US" sz="1600" dirty="0" smtClean="0"/>
                        <a:t>15</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2</a:t>
                      </a:r>
                      <a:endParaRPr lang="en-US" sz="1600" b="0" kern="1200" dirty="0">
                        <a:solidFill>
                          <a:schemeClr val="dk1"/>
                        </a:solidFill>
                        <a:latin typeface="+mn-lt"/>
                        <a:ea typeface="+mn-ea"/>
                        <a:cs typeface="+mn-cs"/>
                      </a:endParaRPr>
                    </a:p>
                  </a:txBody>
                  <a:tcPr marL="93622" marR="93622" marT="45727" marB="45727"/>
                </a:tc>
                <a:tc>
                  <a:txBody>
                    <a:bodyPr/>
                    <a:lstStyle/>
                    <a:p>
                      <a:r>
                        <a:rPr lang="en-US" sz="1600" dirty="0" smtClean="0"/>
                        <a:t>Conference Presentations</a:t>
                      </a:r>
                      <a:endParaRPr lang="en-US" sz="1600" dirty="0"/>
                    </a:p>
                  </a:txBody>
                  <a:tcPr marL="93622" marR="93622" marT="45727" marB="45727"/>
                </a:tc>
                <a:tc>
                  <a:txBody>
                    <a:bodyPr/>
                    <a:lstStyle/>
                    <a:p>
                      <a:pPr algn="ctr"/>
                      <a:r>
                        <a:rPr lang="en-US" sz="1600" dirty="0" smtClean="0"/>
                        <a:t>10</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3</a:t>
                      </a:r>
                      <a:endParaRPr lang="en-US" sz="1600" b="0" kern="1200" dirty="0">
                        <a:solidFill>
                          <a:schemeClr val="dk1"/>
                        </a:solidFill>
                        <a:latin typeface="+mn-lt"/>
                        <a:ea typeface="+mn-ea"/>
                        <a:cs typeface="+mn-cs"/>
                      </a:endParaRPr>
                    </a:p>
                  </a:txBody>
                  <a:tcPr marL="93622" marR="93622" marT="45727" marB="45727"/>
                </a:tc>
                <a:tc>
                  <a:txBody>
                    <a:bodyPr/>
                    <a:lstStyle/>
                    <a:p>
                      <a:r>
                        <a:rPr lang="en-US" sz="1600" dirty="0" smtClean="0"/>
                        <a:t>Industry Chapter Contributions</a:t>
                      </a:r>
                      <a:endParaRPr lang="en-US" sz="1600" dirty="0"/>
                    </a:p>
                  </a:txBody>
                  <a:tcPr marL="93622" marR="93622" marT="45727" marB="45727"/>
                </a:tc>
                <a:tc>
                  <a:txBody>
                    <a:bodyPr/>
                    <a:lstStyle/>
                    <a:p>
                      <a:pPr algn="ctr"/>
                      <a:r>
                        <a:rPr lang="en-US" sz="1600" dirty="0" smtClean="0"/>
                        <a:t>2</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4</a:t>
                      </a:r>
                      <a:endParaRPr lang="en-US" sz="1600" b="0" kern="1200" dirty="0">
                        <a:solidFill>
                          <a:schemeClr val="dk1"/>
                        </a:solidFill>
                        <a:latin typeface="+mn-lt"/>
                        <a:ea typeface="+mn-ea"/>
                        <a:cs typeface="+mn-cs"/>
                      </a:endParaRPr>
                    </a:p>
                  </a:txBody>
                  <a:tcPr marL="93622" marR="93622" marT="45727" marB="45727"/>
                </a:tc>
                <a:tc>
                  <a:txBody>
                    <a:bodyPr/>
                    <a:lstStyle/>
                    <a:p>
                      <a:pPr>
                        <a:buFont typeface="Arial" pitchFamily="34" charset="0"/>
                        <a:buNone/>
                      </a:pPr>
                      <a:r>
                        <a:rPr lang="en-US" sz="1600" b="0" dirty="0" smtClean="0"/>
                        <a:t>Standard</a:t>
                      </a:r>
                      <a:r>
                        <a:rPr lang="en-US" sz="1600" b="0" baseline="0" dirty="0" smtClean="0"/>
                        <a:t> Bodies Participation and Contribution</a:t>
                      </a:r>
                      <a:endParaRPr lang="en-US" sz="1600" b="0" dirty="0"/>
                    </a:p>
                  </a:txBody>
                  <a:tcPr marL="93622" marR="93622" marT="45727" marB="45727"/>
                </a:tc>
                <a:tc>
                  <a:txBody>
                    <a:bodyPr/>
                    <a:lstStyle/>
                    <a:p>
                      <a:pPr algn="ctr"/>
                      <a:r>
                        <a:rPr lang="en-US" sz="1600" dirty="0" smtClean="0"/>
                        <a:t>5</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5</a:t>
                      </a:r>
                      <a:endParaRPr lang="en-US" sz="1600" b="0" kern="1200" dirty="0">
                        <a:solidFill>
                          <a:schemeClr val="dk1"/>
                        </a:solidFill>
                        <a:latin typeface="+mn-lt"/>
                        <a:ea typeface="+mn-ea"/>
                        <a:cs typeface="+mn-cs"/>
                      </a:endParaRPr>
                    </a:p>
                  </a:txBody>
                  <a:tcPr marL="93622" marR="93622" marT="45727" marB="45727"/>
                </a:tc>
                <a:tc>
                  <a:txBody>
                    <a:bodyPr/>
                    <a:lstStyle/>
                    <a:p>
                      <a:pPr>
                        <a:buFont typeface="Arial" pitchFamily="34" charset="0"/>
                        <a:buNone/>
                      </a:pPr>
                      <a:r>
                        <a:rPr lang="en-US" sz="1600" b="0" dirty="0" smtClean="0"/>
                        <a:t>Patents in Technology area</a:t>
                      </a:r>
                      <a:endParaRPr lang="en-US" sz="1600" b="0" dirty="0"/>
                    </a:p>
                  </a:txBody>
                  <a:tcPr marL="93622" marR="93622" marT="45727" marB="45727"/>
                </a:tc>
                <a:tc>
                  <a:txBody>
                    <a:bodyPr/>
                    <a:lstStyle/>
                    <a:p>
                      <a:pPr algn="ctr"/>
                      <a:r>
                        <a:rPr lang="en-US" sz="1600" dirty="0" smtClean="0"/>
                        <a:t>2</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6</a:t>
                      </a:r>
                      <a:endParaRPr lang="en-US" sz="1600" b="0" kern="1200" dirty="0">
                        <a:solidFill>
                          <a:schemeClr val="dk1"/>
                        </a:solidFill>
                        <a:latin typeface="+mn-lt"/>
                        <a:ea typeface="+mn-ea"/>
                        <a:cs typeface="+mn-cs"/>
                      </a:endParaRPr>
                    </a:p>
                  </a:txBody>
                  <a:tcPr marL="93622" marR="93622" marT="45727" marB="45727"/>
                </a:tc>
                <a:tc>
                  <a:txBody>
                    <a:bodyPr/>
                    <a:lstStyle/>
                    <a:p>
                      <a:pPr>
                        <a:buFont typeface="Arial" pitchFamily="34" charset="0"/>
                        <a:buNone/>
                      </a:pPr>
                      <a:r>
                        <a:rPr lang="en-US" sz="1600" b="0" dirty="0" smtClean="0"/>
                        <a:t>Analyst connect Contribution</a:t>
                      </a:r>
                      <a:endParaRPr lang="en-US" sz="1600" b="0" dirty="0"/>
                    </a:p>
                  </a:txBody>
                  <a:tcPr marL="93622" marR="93622" marT="45727" marB="45727"/>
                </a:tc>
                <a:tc>
                  <a:txBody>
                    <a:bodyPr/>
                    <a:lstStyle/>
                    <a:p>
                      <a:pPr algn="ctr"/>
                      <a:r>
                        <a:rPr lang="en-US" sz="1600" dirty="0" smtClean="0"/>
                        <a:t>3</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7</a:t>
                      </a:r>
                      <a:endParaRPr lang="en-US" sz="1600" b="0" kern="1200" dirty="0">
                        <a:solidFill>
                          <a:schemeClr val="dk1"/>
                        </a:solidFill>
                        <a:latin typeface="+mn-lt"/>
                        <a:ea typeface="+mn-ea"/>
                        <a:cs typeface="+mn-cs"/>
                      </a:endParaRPr>
                    </a:p>
                  </a:txBody>
                  <a:tcPr marL="93622" marR="93622" marT="45727" marB="45727"/>
                </a:tc>
                <a:tc>
                  <a:txBody>
                    <a:bodyPr/>
                    <a:lstStyle/>
                    <a:p>
                      <a:pPr>
                        <a:buFont typeface="Arial" pitchFamily="34" charset="0"/>
                        <a:buNone/>
                      </a:pPr>
                      <a:r>
                        <a:rPr lang="en-US" sz="1600" b="0" dirty="0" smtClean="0">
                          <a:solidFill>
                            <a:schemeClr val="dk1"/>
                          </a:solidFill>
                          <a:latin typeface="+mn-lt"/>
                          <a:ea typeface="+mn-ea"/>
                          <a:cs typeface="+mn-cs"/>
                        </a:rPr>
                        <a:t>Technical Reviewer/Program Committee Member in Industry conferences</a:t>
                      </a:r>
                      <a:endParaRPr lang="en-US" sz="1600" b="0" dirty="0">
                        <a:solidFill>
                          <a:schemeClr val="dk1"/>
                        </a:solidFill>
                        <a:latin typeface="+mn-lt"/>
                        <a:ea typeface="+mn-ea"/>
                        <a:cs typeface="+mn-cs"/>
                      </a:endParaRPr>
                    </a:p>
                  </a:txBody>
                  <a:tcPr marL="93622" marR="93622" marT="45727" marB="45727"/>
                </a:tc>
                <a:tc>
                  <a:txBody>
                    <a:bodyPr/>
                    <a:lstStyle/>
                    <a:p>
                      <a:pPr algn="ctr"/>
                      <a:r>
                        <a:rPr lang="en-US" sz="1600" dirty="0" smtClean="0"/>
                        <a:t>3</a:t>
                      </a:r>
                      <a:endParaRPr lang="en-US" sz="1600" dirty="0"/>
                    </a:p>
                  </a:txBody>
                  <a:tcPr marL="93622" marR="93622" marT="45727" marB="45727"/>
                </a:tc>
              </a:tr>
            </a:tbl>
          </a:graphicData>
        </a:graphic>
      </p:graphicFrame>
    </p:spTree>
    <p:extLst>
      <p:ext uri="{BB962C8B-B14F-4D97-AF65-F5344CB8AC3E}">
        <p14:creationId xmlns:p14="http://schemas.microsoft.com/office/powerpoint/2010/main" val="11339790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76400" y="76201"/>
            <a:ext cx="8534400" cy="595313"/>
          </a:xfrm>
        </p:spPr>
        <p:txBody>
          <a:bodyPr/>
          <a:lstStyle/>
          <a:p>
            <a:pPr algn="l" eaLnBrk="1" hangingPunct="1"/>
            <a:r>
              <a:rPr dirty="0" smtClean="0">
                <a:latin typeface="Myriad Pro"/>
              </a:rPr>
              <a:t>HiTech TEG: Activity Based Contests</a:t>
            </a:r>
          </a:p>
        </p:txBody>
      </p:sp>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3FAFD5-8CDA-4770-8008-CAED12A53505}" type="slidenum">
              <a:rPr lang="en-US">
                <a:solidFill>
                  <a:srgbClr val="898989"/>
                </a:solidFill>
                <a:latin typeface="Calibri" panose="020F0502020204030204" pitchFamily="34" charset="0"/>
              </a:rPr>
              <a:pPr eaLnBrk="1" hangingPunct="1"/>
              <a:t>38</a:t>
            </a:fld>
            <a:endParaRPr lang="en-US">
              <a:solidFill>
                <a:srgbClr val="898989"/>
              </a:solidFill>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00528860"/>
              </p:ext>
            </p:extLst>
          </p:nvPr>
        </p:nvGraphicFramePr>
        <p:xfrm>
          <a:off x="1981200" y="1143001"/>
          <a:ext cx="8167689" cy="3473238"/>
        </p:xfrm>
        <a:graphic>
          <a:graphicData uri="http://schemas.openxmlformats.org/drawingml/2006/table">
            <a:tbl>
              <a:tblPr firstRow="1" bandRow="1">
                <a:tableStyleId>{5C22544A-7EE6-4342-B048-85BDC9FD1C3A}</a:tableStyleId>
              </a:tblPr>
              <a:tblGrid>
                <a:gridCol w="982878"/>
                <a:gridCol w="4018539"/>
                <a:gridCol w="1583136"/>
                <a:gridCol w="1583136"/>
              </a:tblGrid>
              <a:tr h="394543">
                <a:tc>
                  <a:txBody>
                    <a:bodyPr/>
                    <a:lstStyle/>
                    <a:p>
                      <a:r>
                        <a:rPr lang="en-US" sz="1600" dirty="0" err="1" smtClean="0"/>
                        <a:t>S.No</a:t>
                      </a:r>
                      <a:endParaRPr lang="en-US" sz="1600" dirty="0"/>
                    </a:p>
                  </a:txBody>
                  <a:tcPr marL="93622" marR="93622" marT="45727" marB="45727">
                    <a:solidFill>
                      <a:srgbClr val="4E84C4"/>
                    </a:solidFill>
                  </a:tcPr>
                </a:tc>
                <a:tc>
                  <a:txBody>
                    <a:bodyPr/>
                    <a:lstStyle/>
                    <a:p>
                      <a:r>
                        <a:rPr lang="en-US" sz="1600" dirty="0" smtClean="0"/>
                        <a:t>Activity</a:t>
                      </a:r>
                      <a:endParaRPr lang="en-US" sz="1600" dirty="0"/>
                    </a:p>
                  </a:txBody>
                  <a:tcPr marL="93622" marR="93622" marT="45727" marB="45727">
                    <a:solidFill>
                      <a:srgbClr val="4E84C4"/>
                    </a:solidFill>
                  </a:tcPr>
                </a:tc>
                <a:tc>
                  <a:txBody>
                    <a:bodyPr/>
                    <a:lstStyle/>
                    <a:p>
                      <a:r>
                        <a:rPr lang="en-US" sz="1600" dirty="0" smtClean="0"/>
                        <a:t>Target</a:t>
                      </a:r>
                      <a:endParaRPr lang="en-US" sz="1600" dirty="0"/>
                    </a:p>
                  </a:txBody>
                  <a:tcPr marL="93622" marR="93622" marT="45727" marB="45727">
                    <a:solidFill>
                      <a:srgbClr val="4E84C4"/>
                    </a:solidFill>
                  </a:tcPr>
                </a:tc>
                <a:tc>
                  <a:txBody>
                    <a:bodyPr/>
                    <a:lstStyle/>
                    <a:p>
                      <a:r>
                        <a:rPr lang="en-US" sz="1600" dirty="0" smtClean="0"/>
                        <a:t>Gems</a:t>
                      </a:r>
                      <a:r>
                        <a:rPr lang="en-US" sz="1600" baseline="0" dirty="0" smtClean="0"/>
                        <a:t> Budget</a:t>
                      </a:r>
                      <a:endParaRPr lang="en-US" sz="1600" dirty="0"/>
                    </a:p>
                  </a:txBody>
                  <a:tcPr marL="93622" marR="93622" marT="45727" marB="45727">
                    <a:solidFill>
                      <a:srgbClr val="4E84C4"/>
                    </a:solidFill>
                  </a:tcPr>
                </a:tc>
              </a:tr>
              <a:tr h="615739">
                <a:tc>
                  <a:txBody>
                    <a:bodyPr/>
                    <a:lstStyle/>
                    <a:p>
                      <a:r>
                        <a:rPr lang="en-US" sz="1600" b="0" kern="1200" dirty="0" smtClean="0">
                          <a:solidFill>
                            <a:schemeClr val="dk1"/>
                          </a:solidFill>
                          <a:latin typeface="+mn-lt"/>
                          <a:ea typeface="+mn-ea"/>
                          <a:cs typeface="+mn-cs"/>
                        </a:rPr>
                        <a:t>1</a:t>
                      </a:r>
                      <a:endParaRPr lang="en-US" sz="1600" b="0" kern="1200" dirty="0">
                        <a:solidFill>
                          <a:schemeClr val="dk1"/>
                        </a:solidFill>
                        <a:latin typeface="+mn-lt"/>
                        <a:ea typeface="+mn-ea"/>
                        <a:cs typeface="+mn-cs"/>
                      </a:endParaRPr>
                    </a:p>
                  </a:txBody>
                  <a:tcPr marL="93622" marR="93622" marT="45727" marB="45727"/>
                </a:tc>
                <a:tc>
                  <a:txBody>
                    <a:bodyPr/>
                    <a:lstStyle/>
                    <a:p>
                      <a:r>
                        <a:rPr lang="en-US" sz="1600" dirty="0" smtClean="0"/>
                        <a:t>Technology Day Events</a:t>
                      </a:r>
                      <a:endParaRPr lang="en-US" sz="1600" dirty="0"/>
                    </a:p>
                  </a:txBody>
                  <a:tcPr marL="93622" marR="93622" marT="45727" marB="45727"/>
                </a:tc>
                <a:tc>
                  <a:txBody>
                    <a:bodyPr/>
                    <a:lstStyle/>
                    <a:p>
                      <a:pPr algn="ctr"/>
                      <a:r>
                        <a:rPr lang="en-US" sz="1600" dirty="0" smtClean="0"/>
                        <a:t>2</a:t>
                      </a:r>
                      <a:endParaRPr lang="en-US" sz="1600" dirty="0"/>
                    </a:p>
                  </a:txBody>
                  <a:tcPr marL="93622" marR="93622" marT="45727" marB="45727"/>
                </a:tc>
                <a:tc>
                  <a:txBody>
                    <a:bodyPr/>
                    <a:lstStyle/>
                    <a:p>
                      <a:pPr algn="ctr"/>
                      <a:r>
                        <a:rPr lang="en-US" sz="1600" dirty="0" smtClean="0"/>
                        <a:t>30000</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2</a:t>
                      </a:r>
                      <a:endParaRPr lang="en-US" sz="1600" b="0" kern="1200" dirty="0">
                        <a:solidFill>
                          <a:schemeClr val="dk1"/>
                        </a:solidFill>
                        <a:latin typeface="+mn-lt"/>
                        <a:ea typeface="+mn-ea"/>
                        <a:cs typeface="+mn-cs"/>
                      </a:endParaRPr>
                    </a:p>
                  </a:txBody>
                  <a:tcPr marL="93622" marR="93622" marT="45727" marB="45727"/>
                </a:tc>
                <a:tc>
                  <a:txBody>
                    <a:bodyPr/>
                    <a:lstStyle/>
                    <a:p>
                      <a:r>
                        <a:rPr lang="en-US" sz="1600" dirty="0" smtClean="0"/>
                        <a:t>Best</a:t>
                      </a:r>
                      <a:r>
                        <a:rPr lang="en-US" sz="1600" baseline="0" dirty="0" smtClean="0"/>
                        <a:t> Technical Paper Contest</a:t>
                      </a:r>
                      <a:endParaRPr lang="en-US" sz="1600" dirty="0"/>
                    </a:p>
                  </a:txBody>
                  <a:tcPr marL="93622" marR="93622" marT="45727" marB="45727"/>
                </a:tc>
                <a:tc>
                  <a:txBody>
                    <a:bodyPr/>
                    <a:lstStyle/>
                    <a:p>
                      <a:pPr algn="ctr"/>
                      <a:r>
                        <a:rPr lang="en-US" sz="1600" dirty="0" smtClean="0"/>
                        <a:t>2</a:t>
                      </a:r>
                      <a:endParaRPr lang="en-US" sz="1600" dirty="0"/>
                    </a:p>
                  </a:txBody>
                  <a:tcPr marL="93622" marR="93622" marT="45727" marB="45727"/>
                </a:tc>
                <a:tc>
                  <a:txBody>
                    <a:bodyPr/>
                    <a:lstStyle/>
                    <a:p>
                      <a:pPr algn="ctr"/>
                      <a:r>
                        <a:rPr lang="en-US" sz="1600" dirty="0" smtClean="0"/>
                        <a:t>20000</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3</a:t>
                      </a:r>
                      <a:endParaRPr lang="en-US" sz="1600" b="0" kern="1200" dirty="0">
                        <a:solidFill>
                          <a:schemeClr val="dk1"/>
                        </a:solidFill>
                        <a:latin typeface="+mn-lt"/>
                        <a:ea typeface="+mn-ea"/>
                        <a:cs typeface="+mn-cs"/>
                      </a:endParaRPr>
                    </a:p>
                  </a:txBody>
                  <a:tcPr marL="93622" marR="93622" marT="45727" marB="45727"/>
                </a:tc>
                <a:tc>
                  <a:txBody>
                    <a:bodyPr/>
                    <a:lstStyle/>
                    <a:p>
                      <a:r>
                        <a:rPr lang="en-US" sz="1600" dirty="0" smtClean="0"/>
                        <a:t>Best </a:t>
                      </a:r>
                      <a:r>
                        <a:rPr lang="en-US" sz="1600" dirty="0" err="1" smtClean="0"/>
                        <a:t>Reusables</a:t>
                      </a:r>
                      <a:r>
                        <a:rPr lang="en-US" sz="1600" baseline="0" dirty="0" smtClean="0"/>
                        <a:t> Tools Contest</a:t>
                      </a:r>
                      <a:endParaRPr lang="en-US" sz="1600" dirty="0"/>
                    </a:p>
                  </a:txBody>
                  <a:tcPr marL="93622" marR="93622" marT="45727" marB="45727"/>
                </a:tc>
                <a:tc>
                  <a:txBody>
                    <a:bodyPr/>
                    <a:lstStyle/>
                    <a:p>
                      <a:pPr algn="ctr"/>
                      <a:r>
                        <a:rPr lang="en-US" sz="1600" dirty="0" smtClean="0"/>
                        <a:t>1</a:t>
                      </a:r>
                      <a:endParaRPr lang="en-US" sz="1600" dirty="0"/>
                    </a:p>
                  </a:txBody>
                  <a:tcPr marL="93622" marR="93622" marT="45727" marB="45727"/>
                </a:tc>
                <a:tc>
                  <a:txBody>
                    <a:bodyPr/>
                    <a:lstStyle/>
                    <a:p>
                      <a:pPr algn="ctr"/>
                      <a:r>
                        <a:rPr lang="en-US" sz="1600" dirty="0" smtClean="0"/>
                        <a:t>10000</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4</a:t>
                      </a:r>
                      <a:endParaRPr lang="en-US" sz="1600" b="0" kern="1200" dirty="0">
                        <a:solidFill>
                          <a:schemeClr val="dk1"/>
                        </a:solidFill>
                        <a:latin typeface="+mn-lt"/>
                        <a:ea typeface="+mn-ea"/>
                        <a:cs typeface="+mn-cs"/>
                      </a:endParaRPr>
                    </a:p>
                  </a:txBody>
                  <a:tcPr marL="93622" marR="93622" marT="45727" marB="45727"/>
                </a:tc>
                <a:tc>
                  <a:txBody>
                    <a:bodyPr/>
                    <a:lstStyle/>
                    <a:p>
                      <a:pPr>
                        <a:buFont typeface="Arial" pitchFamily="34" charset="0"/>
                        <a:buNone/>
                      </a:pPr>
                      <a:r>
                        <a:rPr lang="en-US" sz="1600" b="0" dirty="0" smtClean="0"/>
                        <a:t>TOP</a:t>
                      </a:r>
                      <a:r>
                        <a:rPr lang="en-US" sz="1600" b="0" baseline="0" dirty="0" smtClean="0"/>
                        <a:t> Architect Contest</a:t>
                      </a:r>
                      <a:endParaRPr lang="en-US" sz="1600" b="0" dirty="0"/>
                    </a:p>
                  </a:txBody>
                  <a:tcPr marL="93622" marR="93622" marT="45727" marB="45727"/>
                </a:tc>
                <a:tc>
                  <a:txBody>
                    <a:bodyPr/>
                    <a:lstStyle/>
                    <a:p>
                      <a:pPr algn="ctr"/>
                      <a:r>
                        <a:rPr lang="en-US" sz="1600" dirty="0" smtClean="0"/>
                        <a:t>1</a:t>
                      </a:r>
                      <a:endParaRPr lang="en-US" sz="1600" dirty="0"/>
                    </a:p>
                  </a:txBody>
                  <a:tcPr marL="93622" marR="93622" marT="45727" marB="45727"/>
                </a:tc>
                <a:tc>
                  <a:txBody>
                    <a:bodyPr/>
                    <a:lstStyle/>
                    <a:p>
                      <a:pPr algn="ctr"/>
                      <a:r>
                        <a:rPr lang="en-US" sz="1600" dirty="0" smtClean="0"/>
                        <a:t>10000</a:t>
                      </a:r>
                      <a:endParaRPr lang="en-US" sz="1600" dirty="0"/>
                    </a:p>
                  </a:txBody>
                  <a:tcPr marL="93622" marR="93622" marT="45727" marB="45727"/>
                </a:tc>
              </a:tr>
              <a:tr h="615739">
                <a:tc>
                  <a:txBody>
                    <a:bodyPr/>
                    <a:lstStyle/>
                    <a:p>
                      <a:r>
                        <a:rPr lang="en-US" sz="1600" b="0" kern="1200" dirty="0" smtClean="0">
                          <a:solidFill>
                            <a:schemeClr val="dk1"/>
                          </a:solidFill>
                          <a:latin typeface="+mn-lt"/>
                          <a:ea typeface="+mn-ea"/>
                          <a:cs typeface="+mn-cs"/>
                        </a:rPr>
                        <a:t>5</a:t>
                      </a:r>
                      <a:endParaRPr lang="en-US" sz="1600" b="0" kern="1200" dirty="0">
                        <a:solidFill>
                          <a:schemeClr val="dk1"/>
                        </a:solidFill>
                        <a:latin typeface="+mn-lt"/>
                        <a:ea typeface="+mn-ea"/>
                        <a:cs typeface="+mn-cs"/>
                      </a:endParaRPr>
                    </a:p>
                  </a:txBody>
                  <a:tcPr marL="93622" marR="93622" marT="45727" marB="45727"/>
                </a:tc>
                <a:tc>
                  <a:txBody>
                    <a:bodyPr/>
                    <a:lstStyle/>
                    <a:p>
                      <a:pPr>
                        <a:buFont typeface="Arial" pitchFamily="34" charset="0"/>
                        <a:buNone/>
                      </a:pPr>
                      <a:r>
                        <a:rPr lang="en-US" sz="1600" b="0" dirty="0" smtClean="0"/>
                        <a:t>Best Coders Contest</a:t>
                      </a:r>
                      <a:endParaRPr lang="en-US" sz="1600" b="0" dirty="0"/>
                    </a:p>
                  </a:txBody>
                  <a:tcPr marL="93622" marR="93622" marT="45727" marB="45727"/>
                </a:tc>
                <a:tc>
                  <a:txBody>
                    <a:bodyPr/>
                    <a:lstStyle/>
                    <a:p>
                      <a:pPr algn="ctr"/>
                      <a:r>
                        <a:rPr lang="en-US" sz="1600" dirty="0" smtClean="0"/>
                        <a:t>2</a:t>
                      </a:r>
                      <a:endParaRPr lang="en-US" sz="1600" dirty="0"/>
                    </a:p>
                  </a:txBody>
                  <a:tcPr marL="93622" marR="93622" marT="45727" marB="45727"/>
                </a:tc>
                <a:tc>
                  <a:txBody>
                    <a:bodyPr/>
                    <a:lstStyle/>
                    <a:p>
                      <a:pPr algn="ctr"/>
                      <a:r>
                        <a:rPr lang="en-US" sz="1600" dirty="0" smtClean="0"/>
                        <a:t>30000</a:t>
                      </a:r>
                      <a:endParaRPr lang="en-US" sz="1600" dirty="0"/>
                    </a:p>
                  </a:txBody>
                  <a:tcPr marL="93622" marR="93622" marT="45727" marB="45727"/>
                </a:tc>
              </a:tr>
            </a:tbl>
          </a:graphicData>
        </a:graphic>
      </p:graphicFrame>
    </p:spTree>
    <p:extLst>
      <p:ext uri="{BB962C8B-B14F-4D97-AF65-F5344CB8AC3E}">
        <p14:creationId xmlns:p14="http://schemas.microsoft.com/office/powerpoint/2010/main" val="275060859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52600" y="76201"/>
            <a:ext cx="8458200" cy="595313"/>
          </a:xfrm>
        </p:spPr>
        <p:txBody>
          <a:bodyPr/>
          <a:lstStyle/>
          <a:p>
            <a:pPr algn="l" eaLnBrk="1" hangingPunct="1"/>
            <a:r>
              <a:rPr dirty="0" smtClean="0">
                <a:latin typeface="Myriad Pro"/>
              </a:rPr>
              <a:t>Manpower Budget Plan</a:t>
            </a:r>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443161427"/>
              </p:ext>
            </p:extLst>
          </p:nvPr>
        </p:nvGraphicFramePr>
        <p:xfrm>
          <a:off x="457200" y="835026"/>
          <a:ext cx="11201399" cy="5858767"/>
        </p:xfrm>
        <a:graphic>
          <a:graphicData uri="http://schemas.openxmlformats.org/drawingml/2006/table">
            <a:tbl>
              <a:tblPr firstRow="1" bandRow="1">
                <a:tableStyleId>{5C22544A-7EE6-4342-B048-85BDC9FD1C3A}</a:tableStyleId>
              </a:tblPr>
              <a:tblGrid>
                <a:gridCol w="3421207"/>
                <a:gridCol w="2031342"/>
                <a:gridCol w="2190832"/>
                <a:gridCol w="3558018"/>
              </a:tblGrid>
              <a:tr h="579190">
                <a:tc>
                  <a:txBody>
                    <a:bodyPr/>
                    <a:lstStyle/>
                    <a:p>
                      <a:r>
                        <a:rPr lang="en-US" sz="1600" dirty="0" smtClean="0"/>
                        <a:t>COE</a:t>
                      </a:r>
                      <a:endParaRPr lang="en-US" sz="1600" dirty="0"/>
                    </a:p>
                  </a:txBody>
                  <a:tcPr marL="93622" marR="93622" marT="45726" marB="45726">
                    <a:solidFill>
                      <a:srgbClr val="4E84C4"/>
                    </a:solidFill>
                  </a:tcPr>
                </a:tc>
                <a:tc>
                  <a:txBody>
                    <a:bodyPr/>
                    <a:lstStyle/>
                    <a:p>
                      <a:r>
                        <a:rPr lang="en-US" sz="1600" dirty="0" smtClean="0"/>
                        <a:t>Existing Manpower</a:t>
                      </a:r>
                      <a:endParaRPr lang="en-US" sz="1600" dirty="0"/>
                    </a:p>
                  </a:txBody>
                  <a:tcPr marL="93622" marR="93622" marT="45726" marB="45726">
                    <a:solidFill>
                      <a:srgbClr val="4E84C4"/>
                    </a:solidFill>
                  </a:tcPr>
                </a:tc>
                <a:tc>
                  <a:txBody>
                    <a:bodyPr/>
                    <a:lstStyle/>
                    <a:p>
                      <a:r>
                        <a:rPr lang="en-US" sz="1600" dirty="0" smtClean="0"/>
                        <a:t>Proposed</a:t>
                      </a:r>
                      <a:r>
                        <a:rPr lang="en-US" sz="1600" baseline="0" dirty="0" smtClean="0"/>
                        <a:t> Strength</a:t>
                      </a:r>
                      <a:endParaRPr lang="en-US" sz="1600" dirty="0"/>
                    </a:p>
                  </a:txBody>
                  <a:tcPr marL="93622" marR="93622" marT="45726" marB="45726">
                    <a:solidFill>
                      <a:srgbClr val="4E84C4"/>
                    </a:solidFill>
                  </a:tcPr>
                </a:tc>
                <a:tc>
                  <a:txBody>
                    <a:bodyPr/>
                    <a:lstStyle/>
                    <a:p>
                      <a:r>
                        <a:rPr lang="en-US" sz="1600" dirty="0" smtClean="0"/>
                        <a:t>Skills</a:t>
                      </a:r>
                      <a:r>
                        <a:rPr lang="en-US" sz="1600" baseline="0" dirty="0" smtClean="0"/>
                        <a:t> for Additional requirements, if asked</a:t>
                      </a:r>
                      <a:endParaRPr lang="en-US" sz="1600" dirty="0"/>
                    </a:p>
                  </a:txBody>
                  <a:tcPr marL="93622" marR="93622" marT="45726" marB="45726">
                    <a:solidFill>
                      <a:srgbClr val="4E84C4"/>
                    </a:solidFill>
                  </a:tcPr>
                </a:tc>
              </a:tr>
              <a:tr h="411245">
                <a:tc>
                  <a:txBody>
                    <a:bodyPr/>
                    <a:lstStyle/>
                    <a:p>
                      <a:r>
                        <a:rPr lang="en-US" sz="1400" b="0" kern="1200" dirty="0" smtClean="0">
                          <a:solidFill>
                            <a:schemeClr val="dk1"/>
                          </a:solidFill>
                          <a:latin typeface="+mn-lt"/>
                          <a:ea typeface="+mn-ea"/>
                          <a:cs typeface="+mn-cs"/>
                        </a:rPr>
                        <a:t>Microsoft</a:t>
                      </a:r>
                      <a:endParaRPr lang="en-US" sz="1400" b="0" kern="1200" dirty="0">
                        <a:solidFill>
                          <a:schemeClr val="dk1"/>
                        </a:solidFill>
                        <a:latin typeface="+mn-lt"/>
                        <a:ea typeface="+mn-ea"/>
                        <a:cs typeface="+mn-cs"/>
                      </a:endParaRPr>
                    </a:p>
                  </a:txBody>
                  <a:tcPr marL="93622" marR="93622" marT="45726" marB="45726"/>
                </a:tc>
                <a:tc>
                  <a:txBody>
                    <a:bodyPr/>
                    <a:lstStyle/>
                    <a:p>
                      <a:pPr algn="ctr"/>
                      <a:r>
                        <a:rPr lang="en-US" sz="1400" dirty="0" smtClean="0">
                          <a:latin typeface="+mn-lt"/>
                        </a:rPr>
                        <a:t>5</a:t>
                      </a:r>
                      <a:endParaRPr lang="en-US" sz="1400" dirty="0">
                        <a:latin typeface="+mn-lt"/>
                      </a:endParaRPr>
                    </a:p>
                  </a:txBody>
                  <a:tcPr marL="93621" marR="93621" marT="45721" marB="45721"/>
                </a:tc>
                <a:tc>
                  <a:txBody>
                    <a:bodyPr/>
                    <a:lstStyle/>
                    <a:p>
                      <a:pPr algn="ctr"/>
                      <a:r>
                        <a:rPr lang="en-US" sz="1400" dirty="0" smtClean="0">
                          <a:latin typeface="+mn-lt"/>
                        </a:rPr>
                        <a:t>5</a:t>
                      </a:r>
                      <a:endParaRPr lang="en-US" sz="1400" dirty="0">
                        <a:latin typeface="+mn-lt"/>
                      </a:endParaRPr>
                    </a:p>
                  </a:txBody>
                  <a:tcPr marL="93621" marR="93621" marT="45721" marB="45721"/>
                </a:tc>
                <a:tc>
                  <a:txBody>
                    <a:bodyPr/>
                    <a:lstStyle/>
                    <a:p>
                      <a:pPr marL="342900" indent="-342900">
                        <a:buNone/>
                      </a:pPr>
                      <a:endParaRPr lang="en-US" sz="1400" dirty="0">
                        <a:latin typeface="+mn-lt"/>
                      </a:endParaRPr>
                    </a:p>
                  </a:txBody>
                  <a:tcPr marL="93621" marR="93621" marT="45721" marB="45721"/>
                </a:tc>
              </a:tr>
              <a:tr h="45725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sz="1400" b="0" i="0" u="none" strike="noStrike" cap="none" normalizeH="0" baseline="0" dirty="0" smtClean="0">
                          <a:ln>
                            <a:noFill/>
                          </a:ln>
                          <a:solidFill>
                            <a:srgbClr val="000000"/>
                          </a:solidFill>
                          <a:effectLst/>
                          <a:latin typeface="+mn-lt"/>
                          <a:ea typeface="+mn-ea"/>
                          <a:cs typeface="Arial" charset="0"/>
                        </a:rPr>
                        <a:t>Java &amp; Open Source</a:t>
                      </a:r>
                    </a:p>
                  </a:txBody>
                  <a:tcPr marL="93622" marR="93622" marT="45726" marB="4572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mn-lt"/>
                          <a:cs typeface="Arial" charset="0"/>
                        </a:rPr>
                        <a:t>1</a:t>
                      </a:r>
                    </a:p>
                  </a:txBody>
                  <a:tcPr marL="93622" marR="93622" marT="45726" marB="4572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mn-lt"/>
                          <a:cs typeface="Arial" charset="0"/>
                        </a:rPr>
                        <a:t>3</a:t>
                      </a:r>
                    </a:p>
                  </a:txBody>
                  <a:tcPr marL="93622" marR="93622" marT="45726" marB="4572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mn-lt"/>
                          <a:cs typeface="Arial" charset="0"/>
                        </a:rPr>
                        <a:t>Open Source Stack need to be strengthened</a:t>
                      </a:r>
                    </a:p>
                  </a:txBody>
                  <a:tcPr marL="93622" marR="93622" marT="45726" marB="45726"/>
                </a:tc>
              </a:tr>
              <a:tr h="44534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1400" b="0" i="0" u="none" strike="noStrike" cap="none" normalizeH="0" baseline="0" dirty="0" smtClean="0">
                          <a:ln>
                            <a:noFill/>
                          </a:ln>
                          <a:solidFill>
                            <a:srgbClr val="000000"/>
                          </a:solidFill>
                          <a:effectLst/>
                          <a:latin typeface="+mn-lt"/>
                          <a:ea typeface="+mn-ea"/>
                          <a:cs typeface="Arial" charset="0"/>
                        </a:rPr>
                        <a:t>ABIM: Analytics, Business Intelligence and Information Management</a:t>
                      </a:r>
                    </a:p>
                  </a:txBody>
                  <a:tcPr marL="93622" marR="93622" marT="45726" marB="45726"/>
                </a:tc>
                <a:tc>
                  <a:txBody>
                    <a:bodyPr/>
                    <a:lstStyle/>
                    <a:p>
                      <a:pPr algn="ctr"/>
                      <a:r>
                        <a:rPr lang="en-US" sz="1400" dirty="0" smtClean="0">
                          <a:latin typeface="+mn-lt"/>
                        </a:rPr>
                        <a:t>4</a:t>
                      </a:r>
                      <a:endParaRPr lang="en-US" sz="1400" dirty="0">
                        <a:latin typeface="+mn-lt"/>
                      </a:endParaRPr>
                    </a:p>
                  </a:txBody>
                  <a:tcPr marL="93622" marR="93622" marT="45726" marB="45726"/>
                </a:tc>
                <a:tc>
                  <a:txBody>
                    <a:bodyPr/>
                    <a:lstStyle/>
                    <a:p>
                      <a:pPr algn="ctr"/>
                      <a:r>
                        <a:rPr lang="en-US" sz="1400" dirty="0" smtClean="0">
                          <a:latin typeface="+mn-lt"/>
                        </a:rPr>
                        <a:t>4</a:t>
                      </a:r>
                      <a:endParaRPr lang="en-US" sz="1400" dirty="0">
                        <a:latin typeface="+mn-lt"/>
                      </a:endParaRPr>
                    </a:p>
                  </a:txBody>
                  <a:tcPr marL="93622" marR="93622" marT="45726" marB="45726"/>
                </a:tc>
                <a:tc>
                  <a:txBody>
                    <a:bodyPr/>
                    <a:lstStyle/>
                    <a:p>
                      <a:pPr marL="342900" indent="-342900">
                        <a:buNone/>
                      </a:pPr>
                      <a:endParaRPr lang="en-US" sz="1400" dirty="0">
                        <a:latin typeface="+mn-lt"/>
                      </a:endParaRPr>
                    </a:p>
                  </a:txBody>
                  <a:tcPr marL="93622" marR="93622" marT="45726" marB="45726"/>
                </a:tc>
              </a:tr>
              <a:tr h="4248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ABIM: Big Data, HPC and Visual Analytics</a:t>
                      </a:r>
                    </a:p>
                  </a:txBody>
                  <a:tcPr marL="93622" marR="93622" marT="45726" marB="45726"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1</a:t>
                      </a:r>
                    </a:p>
                  </a:txBody>
                  <a:tcPr marL="93622" marR="93622" marT="45726" marB="45726"/>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3</a:t>
                      </a:r>
                    </a:p>
                  </a:txBody>
                  <a:tcPr marL="93622" marR="93622" marT="45726" marB="45726"/>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latin typeface="+mn-lt"/>
                        </a:rPr>
                        <a:t>Big Data area</a:t>
                      </a:r>
                      <a:r>
                        <a:rPr lang="en-US" sz="1400" baseline="0" dirty="0" smtClean="0">
                          <a:latin typeface="+mn-lt"/>
                        </a:rPr>
                        <a:t> need to be strengthened. HPC and Visual analytics to be focused upon</a:t>
                      </a:r>
                      <a:endParaRPr kumimoji="0" lang="en-US" sz="1400" b="0" i="0" u="none" strike="noStrike" cap="none" normalizeH="0" baseline="0" dirty="0" smtClean="0">
                        <a:ln>
                          <a:noFill/>
                        </a:ln>
                        <a:solidFill>
                          <a:srgbClr val="000000"/>
                        </a:solidFill>
                        <a:effectLst/>
                        <a:latin typeface="+mn-lt"/>
                        <a:cs typeface="Arial" charset="0"/>
                      </a:endParaRPr>
                    </a:p>
                  </a:txBody>
                  <a:tcPr marL="93622" marR="93622" marT="45726" marB="45726"/>
                </a:tc>
              </a:tr>
              <a:tr h="4248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Assurance</a:t>
                      </a:r>
                    </a:p>
                  </a:txBody>
                  <a:tcPr marL="93622" marR="93622" marT="45726" marB="45726"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2</a:t>
                      </a:r>
                    </a:p>
                  </a:txBody>
                  <a:tcPr marL="93622" marR="93622" marT="45726" marB="45726"/>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3</a:t>
                      </a:r>
                    </a:p>
                  </a:txBody>
                  <a:tcPr marL="93622" marR="93622" marT="45726" marB="45726"/>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Cloud Testing and Performance Test automation to be strengthened</a:t>
                      </a:r>
                    </a:p>
                  </a:txBody>
                  <a:tcPr marL="93622" marR="93622" marT="45726" marB="45726"/>
                </a:tc>
              </a:tr>
              <a:tr h="4572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Cloud and Emerging Technologies</a:t>
                      </a:r>
                    </a:p>
                  </a:txBody>
                  <a:tcPr marL="93621" marR="9362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1</a:t>
                      </a:r>
                    </a:p>
                  </a:txBody>
                  <a:tcPr marL="93621" marR="9362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3</a:t>
                      </a:r>
                    </a:p>
                  </a:txBody>
                  <a:tcPr marL="93621" marR="93621"/>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mn-lt"/>
                          <a:cs typeface="Arial" charset="0"/>
                        </a:rPr>
                        <a:t>OpenStack</a:t>
                      </a:r>
                      <a:r>
                        <a:rPr kumimoji="0" lang="en-US" sz="1400" b="0" i="0" u="none" strike="noStrike" cap="none" normalizeH="0" baseline="0" dirty="0" smtClean="0">
                          <a:ln>
                            <a:noFill/>
                          </a:ln>
                          <a:solidFill>
                            <a:srgbClr val="000000"/>
                          </a:solidFill>
                          <a:effectLst/>
                          <a:latin typeface="+mn-lt"/>
                          <a:cs typeface="Arial" charset="0"/>
                        </a:rPr>
                        <a:t>, SDN, </a:t>
                      </a:r>
                      <a:r>
                        <a:rPr kumimoji="0" lang="en-US" sz="1400" b="0" i="0" u="none" strike="noStrike" cap="none" normalizeH="0" baseline="0" dirty="0" err="1" smtClean="0">
                          <a:ln>
                            <a:noFill/>
                          </a:ln>
                          <a:solidFill>
                            <a:srgbClr val="000000"/>
                          </a:solidFill>
                          <a:effectLst/>
                          <a:latin typeface="+mn-lt"/>
                          <a:cs typeface="Arial" charset="0"/>
                        </a:rPr>
                        <a:t>IoT</a:t>
                      </a:r>
                      <a:r>
                        <a:rPr kumimoji="0" lang="en-US" sz="1400" b="0" i="0" u="none" strike="noStrike" cap="none" normalizeH="0" baseline="0" dirty="0" smtClean="0">
                          <a:ln>
                            <a:noFill/>
                          </a:ln>
                          <a:solidFill>
                            <a:srgbClr val="000000"/>
                          </a:solidFill>
                          <a:effectLst/>
                          <a:latin typeface="+mn-lt"/>
                          <a:cs typeface="Arial" charset="0"/>
                        </a:rPr>
                        <a:t>. Also specialize on Cloud Integration channels.</a:t>
                      </a:r>
                    </a:p>
                  </a:txBody>
                  <a:tcPr marL="93621" marR="93621"/>
                </a:tc>
              </a:tr>
              <a:tr h="4572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Social Computing/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E-Commerce</a:t>
                      </a:r>
                    </a:p>
                  </a:txBody>
                  <a:tcPr marL="93622" marR="93622" marT="45726" marB="45726"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1</a:t>
                      </a:r>
                    </a:p>
                  </a:txBody>
                  <a:tcPr marL="93622" marR="93622" marT="45726" marB="45726"/>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3</a:t>
                      </a:r>
                    </a:p>
                  </a:txBody>
                  <a:tcPr marL="93622" marR="93622" marT="45726" marB="45726"/>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Ecommerce and Social integration tools to be strengthened</a:t>
                      </a:r>
                    </a:p>
                  </a:txBody>
                  <a:tcPr marL="93622" marR="93622" marT="45726" marB="45726"/>
                </a:tc>
              </a:tr>
              <a:tr h="449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Enterprise Architecture</a:t>
                      </a:r>
                    </a:p>
                  </a:txBody>
                  <a:tcPr marL="93622" marR="93622" marT="45726" marB="45726"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0</a:t>
                      </a:r>
                    </a:p>
                  </a:txBody>
                  <a:tcPr marL="93622" marR="93622" marT="45726" marB="45726"/>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3</a:t>
                      </a:r>
                    </a:p>
                  </a:txBody>
                  <a:tcPr marL="93622" marR="93622" marT="45726" marB="45726"/>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To drive and create EA ecosystem in HiTech</a:t>
                      </a:r>
                    </a:p>
                  </a:txBody>
                  <a:tcPr marL="93622" marR="93622" marT="45726" marB="45726"/>
                </a:tc>
              </a:tr>
              <a:tr h="449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SWAT Lead and PMO</a:t>
                      </a:r>
                    </a:p>
                  </a:txBody>
                  <a:tcPr marL="93622" marR="93622" marT="45726" marB="45726"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2</a:t>
                      </a:r>
                    </a:p>
                  </a:txBody>
                  <a:tcPr marL="93622" marR="93622" marT="45726" marB="45726"/>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2</a:t>
                      </a:r>
                    </a:p>
                  </a:txBody>
                  <a:tcPr marL="93622" marR="93622" marT="45726" marB="45726"/>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mn-lt"/>
                        <a:cs typeface="Arial" charset="0"/>
                      </a:endParaRPr>
                    </a:p>
                  </a:txBody>
                  <a:tcPr marL="93622" marR="93622" marT="45726" marB="45726"/>
                </a:tc>
              </a:tr>
              <a:tr h="449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HiTech TEG Head</a:t>
                      </a:r>
                    </a:p>
                  </a:txBody>
                  <a:tcPr marL="93622" marR="93622" marT="45726" marB="45726"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1</a:t>
                      </a:r>
                    </a:p>
                  </a:txBody>
                  <a:tcPr marL="93622" marR="93622" marT="45726" marB="45726"/>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cs typeface="Arial" charset="0"/>
                        </a:rPr>
                        <a:t>1</a:t>
                      </a:r>
                    </a:p>
                  </a:txBody>
                  <a:tcPr marL="93622" marR="93622" marT="45726" marB="45726"/>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mn-lt"/>
                        <a:cs typeface="Arial" charset="0"/>
                      </a:endParaRPr>
                    </a:p>
                  </a:txBody>
                  <a:tcPr marL="93622" marR="93622" marT="45726" marB="45726"/>
                </a:tc>
              </a:tr>
              <a:tr h="4732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cs typeface="Arial" charset="0"/>
                        </a:rPr>
                        <a:t>Total</a:t>
                      </a:r>
                    </a:p>
                  </a:txBody>
                  <a:tcPr marL="93622" marR="93622" marT="45726" marB="45726"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cs typeface="Arial" charset="0"/>
                        </a:rPr>
                        <a:t>16</a:t>
                      </a:r>
                    </a:p>
                  </a:txBody>
                  <a:tcPr marL="93622" marR="93622" marT="45726" marB="45726"/>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cs typeface="Arial" charset="0"/>
                        </a:rPr>
                        <a:t>30</a:t>
                      </a:r>
                    </a:p>
                  </a:txBody>
                  <a:tcPr marL="93622" marR="93622" marT="45726" marB="45726"/>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cs typeface="Arial" charset="0"/>
                      </a:endParaRPr>
                    </a:p>
                  </a:txBody>
                  <a:tcPr marL="93622" marR="93622" marT="45726" marB="45726"/>
                </a:tc>
              </a:tr>
            </a:tbl>
          </a:graphicData>
        </a:graphic>
      </p:graphicFrame>
      <p:sp>
        <p:nvSpPr>
          <p:cNvPr id="5"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08099C-64E7-40D8-B955-B952FC2C3942}" type="slidenum">
              <a:rPr lang="en-US">
                <a:solidFill>
                  <a:srgbClr val="898989"/>
                </a:solidFill>
                <a:latin typeface="Calibri" panose="020F0502020204030204" pitchFamily="34" charset="0"/>
              </a:rPr>
              <a:pPr eaLnBrk="1" hangingPunct="1"/>
              <a:t>39</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9162799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smtClean="0">
                <a:latin typeface="Myriad Pro"/>
              </a:rPr>
              <a:t>Solutions - Statistics at Glance : 2013-14 </a:t>
            </a:r>
          </a:p>
        </p:txBody>
      </p:sp>
      <p:sp>
        <p:nvSpPr>
          <p:cNvPr id="3" name="Text Placeholder 2"/>
          <p:cNvSpPr>
            <a:spLocks noGrp="1"/>
          </p:cNvSpPr>
          <p:nvPr>
            <p:ph type="body" sz="quarter" idx="10"/>
          </p:nvPr>
        </p:nvSpPr>
        <p:spPr>
          <a:xfrm>
            <a:off x="380999" y="911225"/>
            <a:ext cx="11281833" cy="914400"/>
          </a:xfrm>
        </p:spPr>
        <p:txBody>
          <a:bodyPr/>
          <a:lstStyle/>
          <a:p>
            <a:pPr marL="0" indent="0" algn="ctr">
              <a:buNone/>
              <a:defRPr/>
            </a:pPr>
            <a:r>
              <a:rPr i="1" dirty="0"/>
              <a:t>Solutions and Offerings drive the Technology Excellence Propositions to Create Value and influence Revenue</a:t>
            </a:r>
          </a:p>
          <a:p>
            <a:pPr algn="ctr">
              <a:defRPr/>
            </a:pPr>
            <a:endParaRPr i="1" dirty="0"/>
          </a:p>
          <a:p>
            <a:pPr marL="0" indent="0" algn="ctr">
              <a:buNone/>
              <a:defRPr/>
            </a:pPr>
            <a:endParaRPr i="1" dirty="0"/>
          </a:p>
        </p:txBody>
      </p:sp>
      <p:sp>
        <p:nvSpPr>
          <p:cNvPr id="6" name="Rounded Rectangle 5"/>
          <p:cNvSpPr/>
          <p:nvPr/>
        </p:nvSpPr>
        <p:spPr>
          <a:xfrm>
            <a:off x="6257925" y="24130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sz="1400" dirty="0"/>
          </a:p>
          <a:p>
            <a:pPr algn="ctr">
              <a:defRPr/>
            </a:pPr>
            <a:r>
              <a:rPr lang="en-US" sz="5400" b="1" dirty="0"/>
              <a:t>82</a:t>
            </a:r>
          </a:p>
          <a:p>
            <a:pPr>
              <a:defRPr/>
            </a:pPr>
            <a:r>
              <a:rPr lang="en-US" sz="1600" dirty="0"/>
              <a:t>Opportunities Mapped</a:t>
            </a:r>
            <a:endParaRPr lang="en-US" dirty="0"/>
          </a:p>
        </p:txBody>
      </p:sp>
      <p:sp>
        <p:nvSpPr>
          <p:cNvPr id="11" name="Text Placeholder 2"/>
          <p:cNvSpPr txBox="1">
            <a:spLocks/>
          </p:cNvSpPr>
          <p:nvPr/>
        </p:nvSpPr>
        <p:spPr bwMode="auto">
          <a:xfrm>
            <a:off x="990600" y="4724400"/>
            <a:ext cx="1028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
              <a:defRPr lang="en-US" sz="2200" b="0" kern="1200" noProof="0" dirty="0" smtClean="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lang="en-US" sz="2200" kern="1200" dirty="0" smtClean="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a:lstStyle>
          <a:p>
            <a:pPr marL="0" indent="0" algn="ctr">
              <a:buNone/>
              <a:defRPr/>
            </a:pPr>
            <a:r>
              <a:rPr i="1" dirty="0"/>
              <a:t>New Solutions are constructed and existing solutions are enhanced based on the study of technology trends to stay current with technology changes to handle dynamic needs.</a:t>
            </a:r>
          </a:p>
          <a:p>
            <a:pPr algn="ctr">
              <a:defRPr/>
            </a:pPr>
            <a:endParaRPr i="1" dirty="0"/>
          </a:p>
          <a:p>
            <a:pPr marL="0" indent="0" algn="ctr">
              <a:buNone/>
              <a:defRPr/>
            </a:pPr>
            <a:endParaRPr i="1" dirty="0"/>
          </a:p>
        </p:txBody>
      </p:sp>
      <p:sp>
        <p:nvSpPr>
          <p:cNvPr id="12" name="Rounded Rectangle 11"/>
          <p:cNvSpPr/>
          <p:nvPr/>
        </p:nvSpPr>
        <p:spPr>
          <a:xfrm>
            <a:off x="8391525"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sz="1400" dirty="0"/>
          </a:p>
          <a:p>
            <a:pPr algn="ctr">
              <a:defRPr/>
            </a:pPr>
            <a:r>
              <a:rPr lang="en-US" sz="5400" b="1" dirty="0"/>
              <a:t>46.52</a:t>
            </a:r>
          </a:p>
          <a:p>
            <a:pPr>
              <a:defRPr/>
            </a:pPr>
            <a:r>
              <a:rPr lang="en-US" sz="1600" dirty="0"/>
              <a:t>Solution based </a:t>
            </a:r>
            <a:r>
              <a:rPr lang="en-US" sz="1600" dirty="0" smtClean="0"/>
              <a:t>Revenue (M USD)</a:t>
            </a:r>
            <a:endParaRPr lang="en-US" dirty="0"/>
          </a:p>
        </p:txBody>
      </p:sp>
      <p:sp>
        <p:nvSpPr>
          <p:cNvPr id="13" name="Rounded Rectangle 12"/>
          <p:cNvSpPr/>
          <p:nvPr/>
        </p:nvSpPr>
        <p:spPr>
          <a:xfrm>
            <a:off x="1906588" y="24130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sz="1400" dirty="0"/>
          </a:p>
          <a:p>
            <a:pPr algn="ctr">
              <a:defRPr/>
            </a:pPr>
            <a:r>
              <a:rPr lang="en-US" sz="5400" b="1" dirty="0"/>
              <a:t>21</a:t>
            </a:r>
          </a:p>
          <a:p>
            <a:pPr>
              <a:defRPr/>
            </a:pPr>
            <a:r>
              <a:rPr lang="en-US" sz="1600" dirty="0"/>
              <a:t>New / Enhance Solutions</a:t>
            </a:r>
            <a:endParaRPr lang="en-US" dirty="0"/>
          </a:p>
        </p:txBody>
      </p:sp>
      <p:sp>
        <p:nvSpPr>
          <p:cNvPr id="14" name="Rounded Rectangle 13"/>
          <p:cNvSpPr/>
          <p:nvPr/>
        </p:nvSpPr>
        <p:spPr>
          <a:xfrm>
            <a:off x="4040188"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sz="1400" dirty="0"/>
          </a:p>
          <a:p>
            <a:pPr algn="ctr">
              <a:defRPr/>
            </a:pPr>
            <a:r>
              <a:rPr lang="en-US" sz="5400" b="1" dirty="0"/>
              <a:t>45</a:t>
            </a:r>
          </a:p>
          <a:p>
            <a:pPr>
              <a:defRPr/>
            </a:pPr>
            <a:r>
              <a:rPr lang="en-US" sz="1600" dirty="0"/>
              <a:t>Assets / Jewels Created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12"/>
          <p:cNvSpPr>
            <a:spLocks noGrp="1" noChangeArrowheads="1"/>
          </p:cNvSpPr>
          <p:nvPr>
            <p:ph type="title"/>
          </p:nvPr>
        </p:nvSpPr>
        <p:spPr>
          <a:xfrm>
            <a:off x="1828800" y="-76200"/>
            <a:ext cx="8458200" cy="871538"/>
          </a:xfrm>
        </p:spPr>
        <p:txBody>
          <a:bodyPr/>
          <a:lstStyle/>
          <a:p>
            <a:pPr eaLnBrk="1" hangingPunct="1"/>
            <a:r>
              <a:rPr smtClean="0">
                <a:latin typeface="Myriad Pro"/>
              </a:rPr>
              <a:t>Strategy/Action Plans   </a:t>
            </a:r>
          </a:p>
        </p:txBody>
      </p:sp>
      <p:graphicFrame>
        <p:nvGraphicFramePr>
          <p:cNvPr id="20" name="Diagram 19"/>
          <p:cNvGraphicFramePr/>
          <p:nvPr>
            <p:extLst>
              <p:ext uri="{D42A27DB-BD31-4B8C-83A1-F6EECF244321}">
                <p14:modId xmlns:p14="http://schemas.microsoft.com/office/powerpoint/2010/main" val="2079898567"/>
              </p:ext>
            </p:extLst>
          </p:nvPr>
        </p:nvGraphicFramePr>
        <p:xfrm>
          <a:off x="3048000" y="1143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bwMode="auto">
          <a:xfrm>
            <a:off x="1981201" y="5715000"/>
            <a:ext cx="8305800" cy="423322"/>
          </a:xfrm>
          <a:prstGeom prst="roundRect">
            <a:avLst/>
          </a:prstGeom>
          <a:solidFill>
            <a:srgbClr val="0063BE">
              <a:alpha val="60000"/>
            </a:srgb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1" hangingPunct="1">
              <a:defRPr/>
            </a:pPr>
            <a:endParaRPr lang="en-US" sz="1600" dirty="0">
              <a:latin typeface="Arial" charset="0"/>
            </a:endParaRPr>
          </a:p>
        </p:txBody>
      </p:sp>
      <p:sp>
        <p:nvSpPr>
          <p:cNvPr id="48135" name="Rectangle 6"/>
          <p:cNvSpPr>
            <a:spLocks noChangeArrowheads="1"/>
          </p:cNvSpPr>
          <p:nvPr/>
        </p:nvSpPr>
        <p:spPr bwMode="auto">
          <a:xfrm>
            <a:off x="2162175" y="5729288"/>
            <a:ext cx="784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800" b="1">
                <a:solidFill>
                  <a:schemeClr val="bg1"/>
                </a:solidFill>
                <a:latin typeface="Arial" panose="020B0604020202020204" pitchFamily="34" charset="0"/>
              </a:rPr>
              <a:t>Strategy plan should focus short term and long term objectives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algn="l"/>
            <a:r>
              <a:rPr smtClean="0">
                <a:latin typeface="Myriad Pro"/>
              </a:rPr>
              <a:t>Solutions and Offerings</a:t>
            </a:r>
          </a:p>
        </p:txBody>
      </p:sp>
      <p:sp>
        <p:nvSpPr>
          <p:cNvPr id="4" name="Rounded Rectangle 3"/>
          <p:cNvSpPr/>
          <p:nvPr/>
        </p:nvSpPr>
        <p:spPr bwMode="auto">
          <a:xfrm>
            <a:off x="3571634" y="1275770"/>
            <a:ext cx="6029566" cy="161983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5" name="Teardrop 4"/>
          <p:cNvSpPr/>
          <p:nvPr/>
        </p:nvSpPr>
        <p:spPr bwMode="auto">
          <a:xfrm rot="2650773">
            <a:off x="2518820" y="1688351"/>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6" name="Oval 5"/>
          <p:cNvSpPr/>
          <p:nvPr/>
        </p:nvSpPr>
        <p:spPr bwMode="auto">
          <a:xfrm>
            <a:off x="2628718" y="1788855"/>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Goals</a:t>
            </a:r>
          </a:p>
        </p:txBody>
      </p:sp>
      <p:sp>
        <p:nvSpPr>
          <p:cNvPr id="17" name="Rounded Rectangle 16"/>
          <p:cNvSpPr/>
          <p:nvPr/>
        </p:nvSpPr>
        <p:spPr bwMode="auto">
          <a:xfrm>
            <a:off x="3926058" y="1428170"/>
            <a:ext cx="5464467" cy="131503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109538" indent="-173038">
              <a:lnSpc>
                <a:spcPct val="90000"/>
              </a:lnSpc>
              <a:buClr>
                <a:srgbClr val="4E84C4"/>
              </a:buClr>
              <a:buFont typeface="Wingdings" pitchFamily="2" charset="2"/>
              <a:buChar char="§"/>
              <a:defRPr/>
            </a:pPr>
            <a:r>
              <a:rPr lang="en-US" sz="1400" dirty="0"/>
              <a:t>Create Innovative Composite Solutions and Offerings</a:t>
            </a:r>
          </a:p>
          <a:p>
            <a:pPr marL="109538" indent="-173038">
              <a:lnSpc>
                <a:spcPct val="90000"/>
              </a:lnSpc>
              <a:buClr>
                <a:srgbClr val="4E84C4"/>
              </a:buClr>
              <a:buFont typeface="Wingdings" pitchFamily="2" charset="2"/>
              <a:buChar char="§"/>
              <a:defRPr/>
            </a:pPr>
            <a:r>
              <a:rPr lang="en-US" sz="1400" dirty="0"/>
              <a:t>Develop Proof of Concepts</a:t>
            </a:r>
          </a:p>
          <a:p>
            <a:pPr marL="109538" indent="-173038">
              <a:lnSpc>
                <a:spcPct val="90000"/>
              </a:lnSpc>
              <a:buClr>
                <a:srgbClr val="4E84C4"/>
              </a:buClr>
              <a:buFont typeface="Wingdings" pitchFamily="2" charset="2"/>
              <a:buChar char="§"/>
              <a:defRPr/>
            </a:pPr>
            <a:r>
              <a:rPr lang="en-US" sz="1400" dirty="0"/>
              <a:t>Build accelerators</a:t>
            </a:r>
          </a:p>
          <a:p>
            <a:pPr marL="173038" indent="-173038">
              <a:lnSpc>
                <a:spcPct val="90000"/>
              </a:lnSpc>
              <a:buClr>
                <a:srgbClr val="4E84C4"/>
              </a:buClr>
              <a:buFont typeface="Wingdings" pitchFamily="2" charset="2"/>
              <a:buChar char="§"/>
              <a:defRPr/>
            </a:pPr>
            <a:r>
              <a:rPr lang="en-US" sz="1400" dirty="0"/>
              <a:t>Evangelize solution </a:t>
            </a:r>
            <a:r>
              <a:rPr lang="en-US" sz="1400" dirty="0" smtClean="0"/>
              <a:t>offerings </a:t>
            </a:r>
            <a:r>
              <a:rPr lang="en-US" sz="1400" dirty="0"/>
              <a:t>with sales team</a:t>
            </a:r>
          </a:p>
          <a:p>
            <a:pPr marL="109538" indent="-173038">
              <a:lnSpc>
                <a:spcPct val="90000"/>
              </a:lnSpc>
              <a:buClr>
                <a:srgbClr val="4E84C4"/>
              </a:buClr>
              <a:buFont typeface="Wingdings" pitchFamily="2" charset="2"/>
              <a:buChar char="§"/>
              <a:defRPr/>
            </a:pPr>
            <a:r>
              <a:rPr lang="en-US" sz="1400" dirty="0"/>
              <a:t>Conduct Customer workshops</a:t>
            </a:r>
          </a:p>
        </p:txBody>
      </p:sp>
      <p:sp>
        <p:nvSpPr>
          <p:cNvPr id="18" name="Rounded Rectangle 17"/>
          <p:cNvSpPr/>
          <p:nvPr/>
        </p:nvSpPr>
        <p:spPr bwMode="auto">
          <a:xfrm>
            <a:off x="3587277" y="3124200"/>
            <a:ext cx="6029566" cy="2550066"/>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19" name="Teardrop 18"/>
          <p:cNvSpPr/>
          <p:nvPr/>
        </p:nvSpPr>
        <p:spPr bwMode="auto">
          <a:xfrm rot="2650773">
            <a:off x="2518821" y="3783023"/>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20" name="Oval 19"/>
          <p:cNvSpPr/>
          <p:nvPr/>
        </p:nvSpPr>
        <p:spPr bwMode="auto">
          <a:xfrm>
            <a:off x="2628719" y="3883527"/>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Plan</a:t>
            </a:r>
          </a:p>
        </p:txBody>
      </p:sp>
      <p:sp>
        <p:nvSpPr>
          <p:cNvPr id="21" name="Rounded Rectangle 20"/>
          <p:cNvSpPr/>
          <p:nvPr/>
        </p:nvSpPr>
        <p:spPr bwMode="auto">
          <a:xfrm>
            <a:off x="3941701" y="3171911"/>
            <a:ext cx="5464467" cy="2466889"/>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285750" indent="-285750" algn="just">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latin typeface="Arial" charset="0"/>
              </a:rPr>
              <a:t>Build Umbrella Offerings and Sub Offerings </a:t>
            </a:r>
            <a:r>
              <a:rPr lang="en-US" sz="1400" dirty="0">
                <a:solidFill>
                  <a:srgbClr val="000000"/>
                </a:solidFill>
                <a:latin typeface="Arial" charset="0"/>
              </a:rPr>
              <a:t>across COEs with collaboration of Domain team and SMEs from </a:t>
            </a:r>
            <a:r>
              <a:rPr lang="en-US" sz="1400" dirty="0" smtClean="0">
                <a:solidFill>
                  <a:srgbClr val="000000"/>
                </a:solidFill>
                <a:latin typeface="Arial" charset="0"/>
              </a:rPr>
              <a:t>segments</a:t>
            </a:r>
            <a:r>
              <a:rPr lang="en-US" sz="1400" dirty="0">
                <a:solidFill>
                  <a:srgbClr val="000000"/>
                </a:solidFill>
                <a:latin typeface="Arial" charset="0"/>
              </a:rPr>
              <a:t> </a:t>
            </a:r>
            <a:r>
              <a:rPr lang="en-US" sz="1400" dirty="0" smtClean="0">
                <a:solidFill>
                  <a:srgbClr val="000000"/>
                </a:solidFill>
                <a:latin typeface="Arial" charset="0"/>
              </a:rPr>
              <a:t>/ accounts</a:t>
            </a:r>
            <a:endParaRPr lang="en-US" sz="1400" dirty="0">
              <a:solidFill>
                <a:srgbClr val="000000"/>
              </a:solidFill>
              <a:latin typeface="Arial" charset="0"/>
            </a:endParaRPr>
          </a:p>
          <a:p>
            <a:pPr marL="285750" indent="-285750" algn="just">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Enhance existing offerings for </a:t>
            </a:r>
            <a:r>
              <a:rPr lang="en-US" sz="1400" dirty="0" err="1">
                <a:solidFill>
                  <a:srgbClr val="000000"/>
                </a:solidFill>
                <a:latin typeface="Arial" charset="0"/>
              </a:rPr>
              <a:t>HiTech</a:t>
            </a:r>
            <a:r>
              <a:rPr lang="en-US" sz="1400" dirty="0">
                <a:solidFill>
                  <a:srgbClr val="000000"/>
                </a:solidFill>
                <a:latin typeface="Arial" charset="0"/>
              </a:rPr>
              <a:t> Segments </a:t>
            </a:r>
          </a:p>
          <a:p>
            <a:pPr marL="285750" indent="-285750" algn="just">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Build </a:t>
            </a:r>
            <a:r>
              <a:rPr lang="en-US" sz="1400" b="1" dirty="0">
                <a:solidFill>
                  <a:srgbClr val="000000"/>
                </a:solidFill>
                <a:latin typeface="Arial" charset="0"/>
              </a:rPr>
              <a:t>experts</a:t>
            </a:r>
            <a:r>
              <a:rPr lang="en-US" sz="1400" dirty="0">
                <a:solidFill>
                  <a:srgbClr val="000000"/>
                </a:solidFill>
                <a:latin typeface="Arial" charset="0"/>
              </a:rPr>
              <a:t> who will present offerings to prospects</a:t>
            </a:r>
          </a:p>
          <a:p>
            <a:pPr marL="285750" indent="-285750" algn="just">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Focus on s</a:t>
            </a:r>
            <a:r>
              <a:rPr lang="en-US" sz="1400" dirty="0"/>
              <a:t>olutions which can </a:t>
            </a:r>
            <a:r>
              <a:rPr lang="en-US" sz="1400" b="1" dirty="0"/>
              <a:t>save costs </a:t>
            </a:r>
            <a:r>
              <a:rPr lang="en-US" sz="1400" dirty="0"/>
              <a:t>to the customers</a:t>
            </a:r>
          </a:p>
          <a:p>
            <a:pPr marL="285750" indent="-285750" algn="just">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t>Regular feedback </a:t>
            </a:r>
            <a:r>
              <a:rPr lang="en-US" sz="1400" dirty="0"/>
              <a:t>from Customers /Pre Sales about  opportunities they see from the </a:t>
            </a:r>
            <a:r>
              <a:rPr lang="en-US" sz="1400" dirty="0" smtClean="0"/>
              <a:t>market</a:t>
            </a:r>
          </a:p>
          <a:p>
            <a:pPr marL="285750" indent="-285750" algn="just">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t>Bundle HTSC offerings based on customer needs and market trends</a:t>
            </a:r>
            <a:endParaRPr lang="en-US" sz="1400" dirty="0"/>
          </a:p>
        </p:txBody>
      </p:sp>
      <p:sp>
        <p:nvSpPr>
          <p:cNvPr id="49171" name="Rectangle 22"/>
          <p:cNvSpPr>
            <a:spLocks noChangeArrowheads="1"/>
          </p:cNvSpPr>
          <p:nvPr/>
        </p:nvSpPr>
        <p:spPr bwMode="auto">
          <a:xfrm>
            <a:off x="4451350" y="572928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chemeClr val="bg1"/>
                </a:solidFill>
                <a:latin typeface="Arial" panose="020B0604020202020204" pitchFamily="34" charset="0"/>
              </a:rPr>
              <a:t> Quarter 2</a:t>
            </a:r>
          </a:p>
        </p:txBody>
      </p:sp>
      <p:sp>
        <p:nvSpPr>
          <p:cNvPr id="24" name="Rounded Rectangle 23"/>
          <p:cNvSpPr/>
          <p:nvPr/>
        </p:nvSpPr>
        <p:spPr bwMode="auto">
          <a:xfrm>
            <a:off x="1981201" y="5825078"/>
            <a:ext cx="8305800" cy="423322"/>
          </a:xfrm>
          <a:prstGeom prst="roundRect">
            <a:avLst/>
          </a:prstGeom>
          <a:solidFill>
            <a:srgbClr val="0063BE">
              <a:alpha val="60000"/>
            </a:srgb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1" hangingPunct="1">
              <a:defRPr/>
            </a:pPr>
            <a:endParaRPr lang="en-US" sz="1600" dirty="0">
              <a:latin typeface="Arial" charset="0"/>
            </a:endParaRPr>
          </a:p>
        </p:txBody>
      </p:sp>
      <p:sp>
        <p:nvSpPr>
          <p:cNvPr id="49175" name="Rectangle 24"/>
          <p:cNvSpPr>
            <a:spLocks noChangeArrowheads="1"/>
          </p:cNvSpPr>
          <p:nvPr/>
        </p:nvSpPr>
        <p:spPr bwMode="auto">
          <a:xfrm>
            <a:off x="2162175" y="5803900"/>
            <a:ext cx="784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800" b="1" dirty="0">
                <a:solidFill>
                  <a:schemeClr val="bg1"/>
                </a:solidFill>
                <a:latin typeface="Arial" panose="020B0604020202020204" pitchFamily="34" charset="0"/>
              </a:rPr>
              <a:t>To increase effectiveness and generate revenue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mtClean="0">
                <a:latin typeface="Myriad Pro"/>
              </a:rPr>
              <a:t>Pre Sales &amp; Bid Support</a:t>
            </a:r>
          </a:p>
        </p:txBody>
      </p:sp>
      <p:sp>
        <p:nvSpPr>
          <p:cNvPr id="4" name="Rounded Rectangle 3"/>
          <p:cNvSpPr/>
          <p:nvPr/>
        </p:nvSpPr>
        <p:spPr bwMode="auto">
          <a:xfrm>
            <a:off x="3571634" y="1275770"/>
            <a:ext cx="6029566" cy="161983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5" name="Teardrop 4"/>
          <p:cNvSpPr/>
          <p:nvPr/>
        </p:nvSpPr>
        <p:spPr bwMode="auto">
          <a:xfrm rot="2650773">
            <a:off x="2518820" y="1688351"/>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6" name="Oval 5"/>
          <p:cNvSpPr/>
          <p:nvPr/>
        </p:nvSpPr>
        <p:spPr bwMode="auto">
          <a:xfrm>
            <a:off x="2628718" y="1788855"/>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Goals</a:t>
            </a:r>
          </a:p>
        </p:txBody>
      </p:sp>
      <p:sp>
        <p:nvSpPr>
          <p:cNvPr id="17" name="Rounded Rectangle 16"/>
          <p:cNvSpPr/>
          <p:nvPr/>
        </p:nvSpPr>
        <p:spPr bwMode="auto">
          <a:xfrm>
            <a:off x="3926058" y="1428170"/>
            <a:ext cx="5464467" cy="131503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285750" indent="-285750" eaLnBrk="1" hangingPunct="1">
              <a:lnSpc>
                <a:spcPct val="90000"/>
              </a:lnSpc>
              <a:spcBef>
                <a:spcPct val="20000"/>
              </a:spcBef>
              <a:buClr>
                <a:srgbClr val="4E84C4"/>
              </a:buClr>
              <a:buFont typeface="Wingdings" pitchFamily="2" charset="2"/>
              <a:buChar char="§"/>
              <a:defRPr/>
            </a:pPr>
            <a:r>
              <a:rPr lang="en-US" sz="1400" dirty="0"/>
              <a:t>Create Proactive  Opportunities</a:t>
            </a:r>
          </a:p>
          <a:p>
            <a:pPr marL="285750" indent="-285750" eaLnBrk="1" hangingPunct="1">
              <a:lnSpc>
                <a:spcPct val="90000"/>
              </a:lnSpc>
              <a:spcBef>
                <a:spcPct val="20000"/>
              </a:spcBef>
              <a:buClr>
                <a:srgbClr val="4E84C4"/>
              </a:buClr>
              <a:buFont typeface="Wingdings" pitchFamily="2" charset="2"/>
              <a:buChar char="§"/>
              <a:defRPr/>
            </a:pPr>
            <a:r>
              <a:rPr lang="en-US" sz="1400" dirty="0"/>
              <a:t>Propose Innovative solutions in Bids </a:t>
            </a:r>
          </a:p>
          <a:p>
            <a:pPr marL="285750" indent="-285750" eaLnBrk="1" hangingPunct="1">
              <a:lnSpc>
                <a:spcPct val="90000"/>
              </a:lnSpc>
              <a:spcBef>
                <a:spcPct val="20000"/>
              </a:spcBef>
              <a:buClr>
                <a:srgbClr val="4E84C4"/>
              </a:buClr>
              <a:buFont typeface="Wingdings" pitchFamily="2" charset="2"/>
              <a:buChar char="§"/>
              <a:defRPr/>
            </a:pPr>
            <a:r>
              <a:rPr lang="en-US" sz="1400" dirty="0"/>
              <a:t>Proposal Presentations</a:t>
            </a:r>
          </a:p>
        </p:txBody>
      </p:sp>
      <p:sp>
        <p:nvSpPr>
          <p:cNvPr id="18" name="Rounded Rectangle 17"/>
          <p:cNvSpPr/>
          <p:nvPr/>
        </p:nvSpPr>
        <p:spPr bwMode="auto">
          <a:xfrm>
            <a:off x="3587277" y="3124200"/>
            <a:ext cx="6029566" cy="228600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19" name="Teardrop 18"/>
          <p:cNvSpPr/>
          <p:nvPr/>
        </p:nvSpPr>
        <p:spPr bwMode="auto">
          <a:xfrm rot="2650773">
            <a:off x="2518821" y="3783023"/>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20" name="Oval 19"/>
          <p:cNvSpPr/>
          <p:nvPr/>
        </p:nvSpPr>
        <p:spPr bwMode="auto">
          <a:xfrm>
            <a:off x="2628719" y="3883527"/>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Plan</a:t>
            </a:r>
          </a:p>
        </p:txBody>
      </p:sp>
      <p:sp>
        <p:nvSpPr>
          <p:cNvPr id="21" name="Rounded Rectangle 20"/>
          <p:cNvSpPr/>
          <p:nvPr/>
        </p:nvSpPr>
        <p:spPr bwMode="auto">
          <a:xfrm>
            <a:off x="3941701" y="3200400"/>
            <a:ext cx="5464467" cy="2112961"/>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Analyze Account  Business Planning decks and identify  proactive </a:t>
            </a:r>
            <a:r>
              <a:rPr lang="en-US" sz="1400" dirty="0" smtClean="0">
                <a:solidFill>
                  <a:srgbClr val="000000"/>
                </a:solidFill>
                <a:latin typeface="Arial" charset="0"/>
              </a:rPr>
              <a:t>opportunities Ex: Open Stack, SQL BI, </a:t>
            </a:r>
            <a:r>
              <a:rPr lang="en-US" sz="1400" dirty="0" err="1" smtClean="0">
                <a:solidFill>
                  <a:srgbClr val="000000"/>
                </a:solidFill>
                <a:latin typeface="Arial" charset="0"/>
              </a:rPr>
              <a:t>LifeRay</a:t>
            </a:r>
            <a:r>
              <a:rPr lang="en-US" sz="1400" dirty="0" smtClean="0">
                <a:solidFill>
                  <a:srgbClr val="000000"/>
                </a:solidFill>
                <a:latin typeface="Arial" charset="0"/>
              </a:rPr>
              <a:t>, Azure</a:t>
            </a:r>
            <a:endParaRPr lang="en-US" sz="1400" dirty="0">
              <a:solidFill>
                <a:srgbClr val="000000"/>
              </a:solidFill>
              <a:latin typeface="Arial" charset="0"/>
            </a:endParaRP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Drive </a:t>
            </a:r>
            <a:r>
              <a:rPr lang="en-US" sz="1400" b="1" dirty="0">
                <a:solidFill>
                  <a:srgbClr val="000000"/>
                </a:solidFill>
                <a:latin typeface="Arial" charset="0"/>
              </a:rPr>
              <a:t>customer workshops </a:t>
            </a:r>
            <a:r>
              <a:rPr lang="en-US" sz="1400" dirty="0">
                <a:solidFill>
                  <a:srgbClr val="000000"/>
                </a:solidFill>
                <a:latin typeface="Arial" charset="0"/>
              </a:rPr>
              <a:t>to create proactive opportunities</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t>Enable customer confidence on our ability to deliver.</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t>Drive </a:t>
            </a:r>
            <a:r>
              <a:rPr lang="en-US" sz="1400" b="1" dirty="0"/>
              <a:t>Offering Campaign Programs </a:t>
            </a:r>
            <a:r>
              <a:rPr lang="en-US" sz="1400" dirty="0"/>
              <a:t>with customers</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t>Ensure Value messaging is part of every offering positioned.</a:t>
            </a:r>
            <a:endParaRPr lang="en-US" sz="1400" dirty="0">
              <a:solidFill>
                <a:srgbClr val="000000"/>
              </a:solidFill>
              <a:latin typeface="Arial" charset="0"/>
            </a:endParaRPr>
          </a:p>
        </p:txBody>
      </p:sp>
      <p:sp>
        <p:nvSpPr>
          <p:cNvPr id="50195" name="Rectangle 22"/>
          <p:cNvSpPr>
            <a:spLocks noChangeArrowheads="1"/>
          </p:cNvSpPr>
          <p:nvPr/>
        </p:nvSpPr>
        <p:spPr bwMode="auto">
          <a:xfrm>
            <a:off x="4451350" y="572928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chemeClr val="bg1"/>
                </a:solidFill>
                <a:latin typeface="Arial" panose="020B0604020202020204" pitchFamily="34" charset="0"/>
              </a:rPr>
              <a:t> Quarter 2</a:t>
            </a:r>
          </a:p>
        </p:txBody>
      </p:sp>
      <p:sp>
        <p:nvSpPr>
          <p:cNvPr id="24" name="Rounded Rectangle 23"/>
          <p:cNvSpPr/>
          <p:nvPr/>
        </p:nvSpPr>
        <p:spPr bwMode="auto">
          <a:xfrm>
            <a:off x="1981201" y="5715000"/>
            <a:ext cx="8305800" cy="423322"/>
          </a:xfrm>
          <a:prstGeom prst="roundRect">
            <a:avLst/>
          </a:prstGeom>
          <a:solidFill>
            <a:srgbClr val="0063BE">
              <a:alpha val="60000"/>
            </a:srgb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1" hangingPunct="1">
              <a:defRPr/>
            </a:pPr>
            <a:endParaRPr lang="en-US" sz="1600" dirty="0">
              <a:latin typeface="Arial" charset="0"/>
            </a:endParaRPr>
          </a:p>
        </p:txBody>
      </p:sp>
      <p:sp>
        <p:nvSpPr>
          <p:cNvPr id="50199" name="Rectangle 24"/>
          <p:cNvSpPr>
            <a:spLocks noChangeArrowheads="1"/>
          </p:cNvSpPr>
          <p:nvPr/>
        </p:nvSpPr>
        <p:spPr bwMode="auto">
          <a:xfrm>
            <a:off x="2162175" y="5729288"/>
            <a:ext cx="784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800" b="1">
                <a:solidFill>
                  <a:schemeClr val="bg1"/>
                </a:solidFill>
                <a:latin typeface="Arial" panose="020B0604020202020204" pitchFamily="34" charset="0"/>
              </a:rPr>
              <a:t>To increase Win Ratio through Proactive opportunities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mtClean="0">
                <a:latin typeface="Myriad Pro"/>
              </a:rPr>
              <a:t>Competency Development</a:t>
            </a:r>
          </a:p>
        </p:txBody>
      </p:sp>
      <p:sp>
        <p:nvSpPr>
          <p:cNvPr id="4" name="Rounded Rectangle 3"/>
          <p:cNvSpPr/>
          <p:nvPr/>
        </p:nvSpPr>
        <p:spPr bwMode="auto">
          <a:xfrm>
            <a:off x="3571634" y="1275770"/>
            <a:ext cx="6029566" cy="161983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5" name="Teardrop 4"/>
          <p:cNvSpPr/>
          <p:nvPr/>
        </p:nvSpPr>
        <p:spPr bwMode="auto">
          <a:xfrm rot="2650773">
            <a:off x="2518820" y="1688351"/>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6" name="Oval 5"/>
          <p:cNvSpPr/>
          <p:nvPr/>
        </p:nvSpPr>
        <p:spPr bwMode="auto">
          <a:xfrm>
            <a:off x="2628718" y="1788855"/>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Goals</a:t>
            </a:r>
          </a:p>
        </p:txBody>
      </p:sp>
      <p:sp>
        <p:nvSpPr>
          <p:cNvPr id="17" name="Rounded Rectangle 16"/>
          <p:cNvSpPr/>
          <p:nvPr/>
        </p:nvSpPr>
        <p:spPr bwMode="auto">
          <a:xfrm>
            <a:off x="3926058" y="1428170"/>
            <a:ext cx="5464467" cy="131503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285750" indent="-285750" eaLnBrk="1" hangingPunct="1">
              <a:lnSpc>
                <a:spcPct val="90000"/>
              </a:lnSpc>
              <a:spcBef>
                <a:spcPct val="20000"/>
              </a:spcBef>
              <a:buClr>
                <a:srgbClr val="4E84C4"/>
              </a:buClr>
              <a:buFont typeface="Wingdings" pitchFamily="2" charset="2"/>
              <a:buChar char="§"/>
              <a:defRPr/>
            </a:pPr>
            <a:r>
              <a:rPr lang="en-US" sz="1400" dirty="0"/>
              <a:t>Focused Competency Program.</a:t>
            </a:r>
          </a:p>
          <a:p>
            <a:pPr marL="285750" indent="-285750" eaLnBrk="1" hangingPunct="1">
              <a:lnSpc>
                <a:spcPct val="90000"/>
              </a:lnSpc>
              <a:spcBef>
                <a:spcPct val="20000"/>
              </a:spcBef>
              <a:buClr>
                <a:srgbClr val="4E84C4"/>
              </a:buClr>
              <a:buFont typeface="Wingdings" pitchFamily="2" charset="2"/>
              <a:buChar char="§"/>
              <a:defRPr/>
            </a:pPr>
            <a:r>
              <a:rPr lang="en-US" sz="1400" dirty="0"/>
              <a:t>Support L&amp;D in competency development.</a:t>
            </a:r>
          </a:p>
          <a:p>
            <a:pPr marL="285750" indent="-285750" eaLnBrk="1" hangingPunct="1">
              <a:lnSpc>
                <a:spcPct val="90000"/>
              </a:lnSpc>
              <a:spcBef>
                <a:spcPct val="20000"/>
              </a:spcBef>
              <a:buClr>
                <a:srgbClr val="4E84C4"/>
              </a:buClr>
              <a:buFont typeface="Wingdings" pitchFamily="2" charset="2"/>
              <a:buChar char="§"/>
              <a:defRPr/>
            </a:pPr>
            <a:r>
              <a:rPr lang="en-US" sz="1400" dirty="0" smtClean="0"/>
              <a:t>Drive SWAT </a:t>
            </a:r>
            <a:r>
              <a:rPr lang="en-US" sz="1400" dirty="0"/>
              <a:t>Programs.</a:t>
            </a:r>
          </a:p>
          <a:p>
            <a:pPr marL="285750" indent="-285750" eaLnBrk="1" hangingPunct="1">
              <a:lnSpc>
                <a:spcPct val="90000"/>
              </a:lnSpc>
              <a:spcBef>
                <a:spcPct val="20000"/>
              </a:spcBef>
              <a:buClr>
                <a:srgbClr val="4E84C4"/>
              </a:buClr>
              <a:buFont typeface="Wingdings" pitchFamily="2" charset="2"/>
              <a:buChar char="§"/>
              <a:defRPr/>
            </a:pPr>
            <a:endParaRPr lang="en-US" sz="1400" dirty="0"/>
          </a:p>
        </p:txBody>
      </p:sp>
      <p:sp>
        <p:nvSpPr>
          <p:cNvPr id="18" name="Rounded Rectangle 17"/>
          <p:cNvSpPr/>
          <p:nvPr/>
        </p:nvSpPr>
        <p:spPr bwMode="auto">
          <a:xfrm>
            <a:off x="3587277" y="3124200"/>
            <a:ext cx="6029566" cy="228600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19" name="Teardrop 18"/>
          <p:cNvSpPr/>
          <p:nvPr/>
        </p:nvSpPr>
        <p:spPr bwMode="auto">
          <a:xfrm rot="2650773">
            <a:off x="2518821" y="3783023"/>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20" name="Oval 19"/>
          <p:cNvSpPr/>
          <p:nvPr/>
        </p:nvSpPr>
        <p:spPr bwMode="auto">
          <a:xfrm>
            <a:off x="2628719" y="3883527"/>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Plan</a:t>
            </a:r>
          </a:p>
        </p:txBody>
      </p:sp>
      <p:sp>
        <p:nvSpPr>
          <p:cNvPr id="21" name="Rounded Rectangle 20"/>
          <p:cNvSpPr/>
          <p:nvPr/>
        </p:nvSpPr>
        <p:spPr bwMode="auto">
          <a:xfrm>
            <a:off x="3941701" y="3276600"/>
            <a:ext cx="5464467" cy="190500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t>Build technology experts </a:t>
            </a:r>
            <a:r>
              <a:rPr lang="en-US" sz="1400" dirty="0"/>
              <a:t>which are in demand.</a:t>
            </a:r>
            <a:endParaRPr lang="en-US" sz="1200" dirty="0"/>
          </a:p>
          <a:p>
            <a:pPr marL="625475" lvl="1"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E.g. Architects, SharePoint, Automation</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Drive  TOGAF and </a:t>
            </a:r>
            <a:r>
              <a:rPr lang="en-US" sz="1400" dirty="0" smtClean="0">
                <a:solidFill>
                  <a:srgbClr val="000000"/>
                </a:solidFill>
                <a:latin typeface="Arial" charset="0"/>
              </a:rPr>
              <a:t>Open CA </a:t>
            </a:r>
            <a:r>
              <a:rPr lang="en-US" sz="1400" dirty="0">
                <a:solidFill>
                  <a:srgbClr val="000000"/>
                </a:solidFill>
                <a:latin typeface="Arial" charset="0"/>
              </a:rPr>
              <a:t>certification </a:t>
            </a:r>
            <a:r>
              <a:rPr lang="en-US" sz="1400" dirty="0" smtClean="0">
                <a:solidFill>
                  <a:srgbClr val="000000"/>
                </a:solidFill>
                <a:latin typeface="Arial" charset="0"/>
              </a:rPr>
              <a:t>programs</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t>Driver </a:t>
            </a:r>
            <a:r>
              <a:rPr lang="en-US" sz="1400" dirty="0"/>
              <a:t>Focused program for new technology /offerings </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t>Leverage professional training content of technology partners.</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t>Conduct Technology Day and Technology Week programs</a:t>
            </a:r>
            <a:endParaRPr lang="en-US" sz="1400" dirty="0">
              <a:solidFill>
                <a:srgbClr val="000000"/>
              </a:solidFill>
              <a:latin typeface="Arial" charset="0"/>
            </a:endParaRPr>
          </a:p>
        </p:txBody>
      </p:sp>
      <p:sp>
        <p:nvSpPr>
          <p:cNvPr id="51219" name="Rectangle 22"/>
          <p:cNvSpPr>
            <a:spLocks noChangeArrowheads="1"/>
          </p:cNvSpPr>
          <p:nvPr/>
        </p:nvSpPr>
        <p:spPr bwMode="auto">
          <a:xfrm>
            <a:off x="4451350" y="572928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chemeClr val="bg1"/>
                </a:solidFill>
                <a:latin typeface="Arial" panose="020B0604020202020204" pitchFamily="34" charset="0"/>
              </a:rPr>
              <a:t> Quarter 2</a:t>
            </a:r>
          </a:p>
        </p:txBody>
      </p:sp>
      <p:sp>
        <p:nvSpPr>
          <p:cNvPr id="24" name="Rounded Rectangle 23"/>
          <p:cNvSpPr/>
          <p:nvPr/>
        </p:nvSpPr>
        <p:spPr bwMode="auto">
          <a:xfrm>
            <a:off x="1981201" y="5715000"/>
            <a:ext cx="8305800" cy="423322"/>
          </a:xfrm>
          <a:prstGeom prst="roundRect">
            <a:avLst/>
          </a:prstGeom>
          <a:solidFill>
            <a:srgbClr val="0063BE">
              <a:alpha val="60000"/>
            </a:srgb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1" hangingPunct="1">
              <a:defRPr/>
            </a:pPr>
            <a:endParaRPr lang="en-US" sz="1600" dirty="0">
              <a:latin typeface="Arial" charset="0"/>
            </a:endParaRPr>
          </a:p>
        </p:txBody>
      </p:sp>
      <p:sp>
        <p:nvSpPr>
          <p:cNvPr id="51223" name="Rectangle 24"/>
          <p:cNvSpPr>
            <a:spLocks noChangeArrowheads="1"/>
          </p:cNvSpPr>
          <p:nvPr/>
        </p:nvSpPr>
        <p:spPr bwMode="auto">
          <a:xfrm>
            <a:off x="2162175" y="5729288"/>
            <a:ext cx="784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800">
                <a:solidFill>
                  <a:srgbClr val="FFFFFF"/>
                </a:solidFill>
                <a:latin typeface="Arial" panose="020B0604020202020204" pitchFamily="34" charset="0"/>
              </a:rPr>
              <a:t>Enhance competency levels of HiTech associates &amp; Build skills in-demand</a:t>
            </a:r>
            <a:endParaRPr lang="en-US" sz="1800" b="1">
              <a:solidFill>
                <a:schemeClr val="bg1"/>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mtClean="0">
                <a:latin typeface="Myriad Pro"/>
              </a:rPr>
              <a:t>Delivery Support</a:t>
            </a:r>
          </a:p>
        </p:txBody>
      </p:sp>
      <p:sp>
        <p:nvSpPr>
          <p:cNvPr id="4" name="Rounded Rectangle 3"/>
          <p:cNvSpPr/>
          <p:nvPr/>
        </p:nvSpPr>
        <p:spPr bwMode="auto">
          <a:xfrm>
            <a:off x="3571634" y="1275770"/>
            <a:ext cx="6029566" cy="161983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5" name="Teardrop 4"/>
          <p:cNvSpPr/>
          <p:nvPr/>
        </p:nvSpPr>
        <p:spPr bwMode="auto">
          <a:xfrm rot="2650773">
            <a:off x="2518820" y="1688351"/>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6" name="Oval 5"/>
          <p:cNvSpPr/>
          <p:nvPr/>
        </p:nvSpPr>
        <p:spPr bwMode="auto">
          <a:xfrm>
            <a:off x="2628718" y="1788855"/>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Goals</a:t>
            </a:r>
          </a:p>
        </p:txBody>
      </p:sp>
      <p:sp>
        <p:nvSpPr>
          <p:cNvPr id="17" name="Rounded Rectangle 16"/>
          <p:cNvSpPr/>
          <p:nvPr/>
        </p:nvSpPr>
        <p:spPr bwMode="auto">
          <a:xfrm>
            <a:off x="3926058" y="1428170"/>
            <a:ext cx="5464467" cy="131503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285750" indent="-285750" eaLnBrk="1" hangingPunct="1">
              <a:lnSpc>
                <a:spcPct val="90000"/>
              </a:lnSpc>
              <a:spcBef>
                <a:spcPct val="20000"/>
              </a:spcBef>
              <a:buClr>
                <a:srgbClr val="4E84C4"/>
              </a:buClr>
              <a:buFont typeface="Wingdings" pitchFamily="2" charset="2"/>
              <a:buChar char="§"/>
              <a:defRPr/>
            </a:pPr>
            <a:endParaRPr lang="en-US" sz="1400" dirty="0"/>
          </a:p>
          <a:p>
            <a:pPr marL="285750" indent="-285750" eaLnBrk="1" hangingPunct="1">
              <a:lnSpc>
                <a:spcPct val="90000"/>
              </a:lnSpc>
              <a:spcBef>
                <a:spcPct val="20000"/>
              </a:spcBef>
              <a:buClr>
                <a:srgbClr val="4E84C4"/>
              </a:buClr>
              <a:buFont typeface="Wingdings" pitchFamily="2" charset="2"/>
              <a:buChar char="§"/>
              <a:defRPr/>
            </a:pPr>
            <a:endParaRPr lang="en-US" sz="1400" dirty="0"/>
          </a:p>
          <a:p>
            <a:pPr marL="285750" indent="-285750" eaLnBrk="1" hangingPunct="1">
              <a:lnSpc>
                <a:spcPct val="90000"/>
              </a:lnSpc>
              <a:spcBef>
                <a:spcPct val="20000"/>
              </a:spcBef>
              <a:buClr>
                <a:srgbClr val="4E84C4"/>
              </a:buClr>
              <a:buFont typeface="Wingdings" pitchFamily="2" charset="2"/>
              <a:buChar char="§"/>
              <a:defRPr/>
            </a:pPr>
            <a:r>
              <a:rPr lang="en-US" sz="1400" dirty="0"/>
              <a:t>Consulting Engagements</a:t>
            </a:r>
          </a:p>
          <a:p>
            <a:pPr marL="285750" indent="-285750" eaLnBrk="1" hangingPunct="1">
              <a:lnSpc>
                <a:spcPct val="90000"/>
              </a:lnSpc>
              <a:spcBef>
                <a:spcPct val="20000"/>
              </a:spcBef>
              <a:buClr>
                <a:srgbClr val="4E84C4"/>
              </a:buClr>
              <a:buFont typeface="Wingdings" pitchFamily="2" charset="2"/>
              <a:buChar char="§"/>
              <a:defRPr/>
            </a:pPr>
            <a:r>
              <a:rPr lang="en-US" sz="1400" dirty="0"/>
              <a:t>Project technical reviews</a:t>
            </a:r>
          </a:p>
          <a:p>
            <a:pPr marL="285750" indent="-285750" eaLnBrk="1" hangingPunct="1">
              <a:lnSpc>
                <a:spcPct val="90000"/>
              </a:lnSpc>
              <a:spcBef>
                <a:spcPct val="20000"/>
              </a:spcBef>
              <a:buClr>
                <a:srgbClr val="4E84C4"/>
              </a:buClr>
              <a:buFont typeface="Wingdings" pitchFamily="2" charset="2"/>
              <a:buChar char="§"/>
              <a:defRPr/>
            </a:pPr>
            <a:r>
              <a:rPr lang="en-US" sz="1400" dirty="0"/>
              <a:t>New Project kick-offs</a:t>
            </a:r>
          </a:p>
          <a:p>
            <a:pPr marL="285750" indent="-285750" eaLnBrk="1" hangingPunct="1">
              <a:lnSpc>
                <a:spcPct val="90000"/>
              </a:lnSpc>
              <a:spcBef>
                <a:spcPct val="20000"/>
              </a:spcBef>
              <a:buClr>
                <a:srgbClr val="4E84C4"/>
              </a:buClr>
              <a:buFont typeface="Wingdings" pitchFamily="2" charset="2"/>
              <a:buChar char="§"/>
              <a:defRPr/>
            </a:pPr>
            <a:r>
              <a:rPr lang="en-US" sz="1400" dirty="0"/>
              <a:t>Best Practice sharing</a:t>
            </a:r>
          </a:p>
          <a:p>
            <a:pPr eaLnBrk="1" hangingPunct="1">
              <a:lnSpc>
                <a:spcPct val="90000"/>
              </a:lnSpc>
              <a:spcBef>
                <a:spcPct val="20000"/>
              </a:spcBef>
              <a:buClr>
                <a:srgbClr val="4E84C4"/>
              </a:buClr>
              <a:defRPr/>
            </a:pPr>
            <a:r>
              <a:rPr lang="en-US" sz="1400" dirty="0"/>
              <a:t>.</a:t>
            </a:r>
          </a:p>
          <a:p>
            <a:pPr marL="285750" indent="-285750" eaLnBrk="1" hangingPunct="1">
              <a:lnSpc>
                <a:spcPct val="90000"/>
              </a:lnSpc>
              <a:spcBef>
                <a:spcPct val="20000"/>
              </a:spcBef>
              <a:buClr>
                <a:srgbClr val="4E84C4"/>
              </a:buClr>
              <a:buFont typeface="Wingdings" pitchFamily="2" charset="2"/>
              <a:buChar char="§"/>
              <a:defRPr/>
            </a:pPr>
            <a:endParaRPr lang="en-US" sz="1400" dirty="0"/>
          </a:p>
        </p:txBody>
      </p:sp>
      <p:sp>
        <p:nvSpPr>
          <p:cNvPr id="18" name="Rounded Rectangle 17"/>
          <p:cNvSpPr/>
          <p:nvPr/>
        </p:nvSpPr>
        <p:spPr bwMode="auto">
          <a:xfrm>
            <a:off x="3587277" y="3124200"/>
            <a:ext cx="6029566" cy="228600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19" name="Teardrop 18"/>
          <p:cNvSpPr/>
          <p:nvPr/>
        </p:nvSpPr>
        <p:spPr bwMode="auto">
          <a:xfrm rot="2650773">
            <a:off x="2518821" y="3783023"/>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20" name="Oval 19"/>
          <p:cNvSpPr/>
          <p:nvPr/>
        </p:nvSpPr>
        <p:spPr bwMode="auto">
          <a:xfrm>
            <a:off x="2628719" y="3883527"/>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Plan</a:t>
            </a:r>
          </a:p>
        </p:txBody>
      </p:sp>
      <p:sp>
        <p:nvSpPr>
          <p:cNvPr id="21" name="Rounded Rectangle 20"/>
          <p:cNvSpPr/>
          <p:nvPr/>
        </p:nvSpPr>
        <p:spPr bwMode="auto">
          <a:xfrm>
            <a:off x="3941701" y="3276600"/>
            <a:ext cx="5464467" cy="190500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Drive Strategic consulting engagements with customers.</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Enable Delivery teams on Methodology , Assets , Best Practices.</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Setup Center of Excellence teams for large accounts.</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Focus on  Jewel  Monetization</a:t>
            </a:r>
          </a:p>
          <a:p>
            <a:pPr marL="168275"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Arial" charset="0"/>
              </a:rPr>
              <a:t>Implement process to capture feedback  from account owners/GLs in addition to CSS</a:t>
            </a:r>
          </a:p>
        </p:txBody>
      </p:sp>
      <p:sp>
        <p:nvSpPr>
          <p:cNvPr id="52243" name="Rectangle 22"/>
          <p:cNvSpPr>
            <a:spLocks noChangeArrowheads="1"/>
          </p:cNvSpPr>
          <p:nvPr/>
        </p:nvSpPr>
        <p:spPr bwMode="auto">
          <a:xfrm>
            <a:off x="4451350" y="572928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chemeClr val="bg1"/>
                </a:solidFill>
                <a:latin typeface="Arial" panose="020B0604020202020204" pitchFamily="34" charset="0"/>
              </a:rPr>
              <a:t> Quarter 2</a:t>
            </a:r>
          </a:p>
        </p:txBody>
      </p:sp>
      <p:sp>
        <p:nvSpPr>
          <p:cNvPr id="24" name="Rounded Rectangle 23"/>
          <p:cNvSpPr/>
          <p:nvPr/>
        </p:nvSpPr>
        <p:spPr bwMode="auto">
          <a:xfrm>
            <a:off x="1981201" y="5715000"/>
            <a:ext cx="8305800" cy="423322"/>
          </a:xfrm>
          <a:prstGeom prst="roundRect">
            <a:avLst/>
          </a:prstGeom>
          <a:solidFill>
            <a:srgbClr val="0063BE">
              <a:alpha val="60000"/>
            </a:srgb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1" hangingPunct="1">
              <a:defRPr/>
            </a:pPr>
            <a:endParaRPr lang="en-US" sz="1600" dirty="0">
              <a:latin typeface="Arial" charset="0"/>
            </a:endParaRPr>
          </a:p>
        </p:txBody>
      </p:sp>
      <p:sp>
        <p:nvSpPr>
          <p:cNvPr id="52247" name="Rectangle 24"/>
          <p:cNvSpPr>
            <a:spLocks noChangeArrowheads="1"/>
          </p:cNvSpPr>
          <p:nvPr/>
        </p:nvSpPr>
        <p:spPr bwMode="auto">
          <a:xfrm>
            <a:off x="1828800" y="5729288"/>
            <a:ext cx="853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1pPr>
            <a:lvl2pPr marL="742950" indent="-285750">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2pPr>
            <a:lvl3pPr marL="1143000" indent="-228600">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9pPr>
          </a:lstStyle>
          <a:p>
            <a:pPr algn="ctr">
              <a:spcBef>
                <a:spcPts val="175"/>
              </a:spcBef>
              <a:buClr>
                <a:srgbClr val="336699"/>
              </a:buClr>
              <a:buNone/>
            </a:pPr>
            <a:r>
              <a:rPr lang="en-US" sz="1800">
                <a:solidFill>
                  <a:srgbClr val="FFFFFF"/>
                </a:solidFill>
                <a:latin typeface="Arial" panose="020B0604020202020204" pitchFamily="34" charset="0"/>
              </a:rPr>
              <a:t>Ensure successful deliveries and increased focus on consulting engagements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mtClean="0">
                <a:latin typeface="Myriad Pro"/>
              </a:rPr>
              <a:t>Branding &amp; Thought Leadership</a:t>
            </a:r>
          </a:p>
        </p:txBody>
      </p:sp>
      <p:sp>
        <p:nvSpPr>
          <p:cNvPr id="4" name="Rounded Rectangle 3"/>
          <p:cNvSpPr/>
          <p:nvPr/>
        </p:nvSpPr>
        <p:spPr bwMode="auto">
          <a:xfrm>
            <a:off x="3571634" y="1275770"/>
            <a:ext cx="6029566" cy="161983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5" name="Teardrop 4"/>
          <p:cNvSpPr/>
          <p:nvPr/>
        </p:nvSpPr>
        <p:spPr bwMode="auto">
          <a:xfrm rot="2650773">
            <a:off x="2518820" y="1688351"/>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6" name="Oval 5"/>
          <p:cNvSpPr/>
          <p:nvPr/>
        </p:nvSpPr>
        <p:spPr bwMode="auto">
          <a:xfrm>
            <a:off x="2628718" y="1788855"/>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Goals</a:t>
            </a:r>
          </a:p>
        </p:txBody>
      </p:sp>
      <p:sp>
        <p:nvSpPr>
          <p:cNvPr id="17" name="Rounded Rectangle 16"/>
          <p:cNvSpPr/>
          <p:nvPr/>
        </p:nvSpPr>
        <p:spPr bwMode="auto">
          <a:xfrm>
            <a:off x="3926058" y="1428170"/>
            <a:ext cx="5464467" cy="131503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285750" indent="-285750" eaLnBrk="1" hangingPunct="1">
              <a:lnSpc>
                <a:spcPct val="90000"/>
              </a:lnSpc>
              <a:spcBef>
                <a:spcPct val="20000"/>
              </a:spcBef>
              <a:buClr>
                <a:srgbClr val="4E84C4"/>
              </a:buClr>
              <a:buFont typeface="Wingdings" pitchFamily="2" charset="2"/>
              <a:buChar char="§"/>
              <a:defRPr/>
            </a:pPr>
            <a:endParaRPr lang="en-US" sz="1400" dirty="0"/>
          </a:p>
          <a:p>
            <a:pPr marL="285750" indent="-285750" eaLnBrk="1" hangingPunct="1">
              <a:lnSpc>
                <a:spcPct val="90000"/>
              </a:lnSpc>
              <a:spcBef>
                <a:spcPct val="20000"/>
              </a:spcBef>
              <a:buClr>
                <a:srgbClr val="4E84C4"/>
              </a:buClr>
              <a:buFont typeface="Wingdings" pitchFamily="2" charset="2"/>
              <a:buChar char="§"/>
              <a:defRPr/>
            </a:pPr>
            <a:endParaRPr lang="en-US" sz="1400" dirty="0"/>
          </a:p>
          <a:p>
            <a:pPr marL="109538" indent="-109538" eaLnBrk="1" hangingPunct="1">
              <a:lnSpc>
                <a:spcPct val="90000"/>
              </a:lnSpc>
              <a:spcBef>
                <a:spcPct val="20000"/>
              </a:spcBef>
              <a:buFontTx/>
              <a:buChar char="•"/>
              <a:defRPr/>
            </a:pPr>
            <a:endParaRPr lang="en-US" sz="1400" dirty="0"/>
          </a:p>
          <a:p>
            <a:pPr marL="285750" indent="-285750" eaLnBrk="1" hangingPunct="1">
              <a:lnSpc>
                <a:spcPct val="90000"/>
              </a:lnSpc>
              <a:spcBef>
                <a:spcPct val="20000"/>
              </a:spcBef>
              <a:buClr>
                <a:srgbClr val="4E84C4"/>
              </a:buClr>
              <a:buFont typeface="Wingdings" pitchFamily="2" charset="2"/>
              <a:buChar char="§"/>
              <a:defRPr/>
            </a:pPr>
            <a:r>
              <a:rPr lang="en-US" sz="1400" dirty="0"/>
              <a:t>Analyst Interactions</a:t>
            </a:r>
          </a:p>
          <a:p>
            <a:pPr marL="285750" indent="-285750" eaLnBrk="1" hangingPunct="1">
              <a:lnSpc>
                <a:spcPct val="90000"/>
              </a:lnSpc>
              <a:spcBef>
                <a:spcPct val="20000"/>
              </a:spcBef>
              <a:buClr>
                <a:srgbClr val="4E84C4"/>
              </a:buClr>
              <a:buFont typeface="Wingdings" pitchFamily="2" charset="2"/>
              <a:buChar char="§"/>
              <a:defRPr/>
            </a:pPr>
            <a:r>
              <a:rPr lang="en-US" sz="1400" dirty="0"/>
              <a:t>Participate/Present  in Industry Events / Conferences</a:t>
            </a:r>
          </a:p>
          <a:p>
            <a:pPr marL="285750" indent="-285750" eaLnBrk="1" hangingPunct="1">
              <a:lnSpc>
                <a:spcPct val="90000"/>
              </a:lnSpc>
              <a:spcBef>
                <a:spcPct val="20000"/>
              </a:spcBef>
              <a:buClr>
                <a:srgbClr val="4E84C4"/>
              </a:buClr>
              <a:buFont typeface="Wingdings" pitchFamily="2" charset="2"/>
              <a:buChar char="§"/>
              <a:defRPr/>
            </a:pPr>
            <a:r>
              <a:rPr lang="en-US" sz="1400" dirty="0"/>
              <a:t>Trend Analysis</a:t>
            </a:r>
          </a:p>
          <a:p>
            <a:pPr marL="285750" indent="-285750" eaLnBrk="1" hangingPunct="1">
              <a:lnSpc>
                <a:spcPct val="90000"/>
              </a:lnSpc>
              <a:spcBef>
                <a:spcPct val="20000"/>
              </a:spcBef>
              <a:buClr>
                <a:srgbClr val="4E84C4"/>
              </a:buClr>
              <a:buFont typeface="Wingdings" pitchFamily="2" charset="2"/>
              <a:buChar char="§"/>
              <a:defRPr/>
            </a:pPr>
            <a:r>
              <a:rPr lang="en-US" sz="1400" dirty="0"/>
              <a:t>Publish White Papers/ Offerings Brochures in tcs.com</a:t>
            </a:r>
          </a:p>
          <a:p>
            <a:pPr marL="285750" indent="-285750" eaLnBrk="1" hangingPunct="1">
              <a:lnSpc>
                <a:spcPct val="90000"/>
              </a:lnSpc>
              <a:spcBef>
                <a:spcPct val="20000"/>
              </a:spcBef>
              <a:buClr>
                <a:srgbClr val="4E84C4"/>
              </a:buClr>
              <a:buFont typeface="Wingdings" pitchFamily="2" charset="2"/>
              <a:buChar char="§"/>
              <a:defRPr/>
            </a:pPr>
            <a:r>
              <a:rPr lang="en-US" sz="1400" dirty="0"/>
              <a:t>File </a:t>
            </a:r>
            <a:r>
              <a:rPr lang="en-US" sz="1400" dirty="0" smtClean="0"/>
              <a:t>Innovative submissions in Tata </a:t>
            </a:r>
            <a:r>
              <a:rPr lang="en-US" sz="1400" dirty="0" err="1" smtClean="0"/>
              <a:t>Innovista</a:t>
            </a:r>
            <a:endParaRPr lang="en-US" sz="1400" dirty="0" smtClean="0"/>
          </a:p>
          <a:p>
            <a:pPr eaLnBrk="1" hangingPunct="1">
              <a:lnSpc>
                <a:spcPct val="90000"/>
              </a:lnSpc>
              <a:spcBef>
                <a:spcPct val="20000"/>
              </a:spcBef>
              <a:buClr>
                <a:srgbClr val="4E84C4"/>
              </a:buClr>
              <a:defRPr/>
            </a:pPr>
            <a:endParaRPr lang="en-US" sz="1400" dirty="0"/>
          </a:p>
          <a:p>
            <a:pPr eaLnBrk="1" hangingPunct="1">
              <a:lnSpc>
                <a:spcPct val="90000"/>
              </a:lnSpc>
              <a:spcBef>
                <a:spcPct val="20000"/>
              </a:spcBef>
              <a:buClr>
                <a:srgbClr val="4E84C4"/>
              </a:buClr>
              <a:defRPr/>
            </a:pPr>
            <a:r>
              <a:rPr lang="en-US" sz="1400" dirty="0"/>
              <a:t>.</a:t>
            </a:r>
          </a:p>
          <a:p>
            <a:pPr marL="285750" indent="-285750" eaLnBrk="1" hangingPunct="1">
              <a:lnSpc>
                <a:spcPct val="90000"/>
              </a:lnSpc>
              <a:spcBef>
                <a:spcPct val="20000"/>
              </a:spcBef>
              <a:buClr>
                <a:srgbClr val="4E84C4"/>
              </a:buClr>
              <a:buFont typeface="Wingdings" pitchFamily="2" charset="2"/>
              <a:buChar char="§"/>
              <a:defRPr/>
            </a:pPr>
            <a:endParaRPr lang="en-US" sz="1400" dirty="0"/>
          </a:p>
        </p:txBody>
      </p:sp>
      <p:sp>
        <p:nvSpPr>
          <p:cNvPr id="18" name="Rounded Rectangle 17"/>
          <p:cNvSpPr/>
          <p:nvPr/>
        </p:nvSpPr>
        <p:spPr bwMode="auto">
          <a:xfrm>
            <a:off x="3587277" y="3124200"/>
            <a:ext cx="6029566" cy="228600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19" name="Teardrop 18"/>
          <p:cNvSpPr/>
          <p:nvPr/>
        </p:nvSpPr>
        <p:spPr bwMode="auto">
          <a:xfrm rot="2650773">
            <a:off x="2518821" y="3783023"/>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20" name="Oval 19"/>
          <p:cNvSpPr/>
          <p:nvPr/>
        </p:nvSpPr>
        <p:spPr bwMode="auto">
          <a:xfrm>
            <a:off x="2628719" y="3883527"/>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Plan</a:t>
            </a:r>
          </a:p>
        </p:txBody>
      </p:sp>
      <p:sp>
        <p:nvSpPr>
          <p:cNvPr id="21" name="Rounded Rectangle 20"/>
          <p:cNvSpPr/>
          <p:nvPr/>
        </p:nvSpPr>
        <p:spPr bwMode="auto">
          <a:xfrm>
            <a:off x="3941701" y="3276600"/>
            <a:ext cx="5464467" cy="190500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285750" indent="-285750" eaLnBrk="1" hangingPunct="1">
              <a:spcBef>
                <a:spcPts val="400"/>
              </a:spcBef>
              <a:buClr>
                <a:srgbClr val="4E84C4"/>
              </a:buClr>
              <a:buFont typeface="Wingdings" pitchFamily="2" charset="2"/>
              <a:buChar char="§"/>
              <a:defRPr/>
            </a:pPr>
            <a:endParaRPr lang="en-US" sz="1600" dirty="0"/>
          </a:p>
          <a:p>
            <a:pPr marL="285750" indent="-285750" eaLnBrk="1" hangingPunct="1">
              <a:spcBef>
                <a:spcPts val="400"/>
              </a:spcBef>
              <a:buClr>
                <a:srgbClr val="4E84C4"/>
              </a:buClr>
              <a:buFont typeface="Wingdings" pitchFamily="2" charset="2"/>
              <a:buChar char="§"/>
              <a:defRPr/>
            </a:pPr>
            <a:r>
              <a:rPr lang="en-US" sz="1400" dirty="0"/>
              <a:t>Presentations to be delivered in prominent conferences</a:t>
            </a:r>
          </a:p>
          <a:p>
            <a:pPr marL="285750" indent="-285750" eaLnBrk="1" hangingPunct="1">
              <a:spcBef>
                <a:spcPts val="400"/>
              </a:spcBef>
              <a:buClr>
                <a:srgbClr val="4E84C4"/>
              </a:buClr>
              <a:buFont typeface="Wingdings" pitchFamily="2" charset="2"/>
              <a:buChar char="§"/>
              <a:defRPr/>
            </a:pPr>
            <a:r>
              <a:rPr lang="en-US" sz="1400" b="1" dirty="0"/>
              <a:t>Analyst Inquiry </a:t>
            </a:r>
            <a:r>
              <a:rPr lang="en-US" sz="1400" dirty="0"/>
              <a:t>and </a:t>
            </a:r>
            <a:r>
              <a:rPr lang="en-US" sz="1400" b="1" dirty="0"/>
              <a:t>Analyst briefing </a:t>
            </a:r>
            <a:r>
              <a:rPr lang="en-US" sz="1400" dirty="0"/>
              <a:t>on new technologies.</a:t>
            </a:r>
          </a:p>
          <a:p>
            <a:pPr marL="285750" indent="-285750" eaLnBrk="1" hangingPunct="1">
              <a:spcBef>
                <a:spcPts val="400"/>
              </a:spcBef>
              <a:buClr>
                <a:srgbClr val="4E84C4"/>
              </a:buClr>
              <a:buFont typeface="Wingdings" pitchFamily="2" charset="2"/>
              <a:buChar char="§"/>
              <a:defRPr/>
            </a:pPr>
            <a:r>
              <a:rPr lang="en-US" sz="1400" dirty="0"/>
              <a:t>Construct solution based assets to transform into </a:t>
            </a:r>
            <a:r>
              <a:rPr lang="en-US" sz="1400" dirty="0" smtClean="0"/>
              <a:t>Jewels..</a:t>
            </a:r>
            <a:endParaRPr lang="en-US" sz="1400" dirty="0"/>
          </a:p>
          <a:p>
            <a:pPr marL="285750" indent="-285750" eaLnBrk="1" hangingPunct="1">
              <a:spcBef>
                <a:spcPts val="400"/>
              </a:spcBef>
              <a:buClr>
                <a:srgbClr val="4E84C4"/>
              </a:buClr>
              <a:buFont typeface="Wingdings" pitchFamily="2" charset="2"/>
              <a:buChar char="§"/>
              <a:defRPr/>
            </a:pPr>
            <a:r>
              <a:rPr lang="en-US" sz="1400" dirty="0"/>
              <a:t>TOP ideas of </a:t>
            </a:r>
            <a:r>
              <a:rPr lang="en-US" sz="1400" dirty="0" smtClean="0"/>
              <a:t>KNOME to </a:t>
            </a:r>
            <a:r>
              <a:rPr lang="en-US" sz="1400" dirty="0"/>
              <a:t>be transformed to reality</a:t>
            </a:r>
          </a:p>
          <a:p>
            <a:pPr marL="742950" lvl="1" indent="-285750" eaLnBrk="1" hangingPunct="1">
              <a:buClr>
                <a:srgbClr val="4E84C4"/>
              </a:buClr>
              <a:buFont typeface="Wingdings" pitchFamily="2" charset="2"/>
              <a:buChar char="§"/>
              <a:defRPr/>
            </a:pPr>
            <a:r>
              <a:rPr lang="en-US" sz="1400" dirty="0"/>
              <a:t>White Papers</a:t>
            </a:r>
          </a:p>
          <a:p>
            <a:pPr marL="742950" lvl="1" indent="-285750" eaLnBrk="1" hangingPunct="1">
              <a:buClr>
                <a:srgbClr val="4E84C4"/>
              </a:buClr>
              <a:buFont typeface="Wingdings" pitchFamily="2" charset="2"/>
              <a:buChar char="§"/>
              <a:defRPr/>
            </a:pPr>
            <a:r>
              <a:rPr lang="en-US" sz="1400" dirty="0"/>
              <a:t>Tools and solution accelerators</a:t>
            </a:r>
          </a:p>
          <a:p>
            <a:pPr marL="742950" lvl="1" indent="-285750" eaLnBrk="1" hangingPunct="1">
              <a:buClr>
                <a:srgbClr val="4E84C4"/>
              </a:buClr>
              <a:buFont typeface="Wingdings" pitchFamily="2" charset="2"/>
              <a:buChar char="§"/>
              <a:defRPr/>
            </a:pPr>
            <a:r>
              <a:rPr lang="en-US" sz="1400" dirty="0"/>
              <a:t>Differentiators w.r.t Competition</a:t>
            </a:r>
          </a:p>
          <a:p>
            <a:pPr marL="57150"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400" dirty="0">
              <a:solidFill>
                <a:srgbClr val="000000"/>
              </a:solidFill>
              <a:latin typeface="Arial" charset="0"/>
            </a:endParaRPr>
          </a:p>
        </p:txBody>
      </p:sp>
      <p:sp>
        <p:nvSpPr>
          <p:cNvPr id="53267" name="Rectangle 22"/>
          <p:cNvSpPr>
            <a:spLocks noChangeArrowheads="1"/>
          </p:cNvSpPr>
          <p:nvPr/>
        </p:nvSpPr>
        <p:spPr bwMode="auto">
          <a:xfrm>
            <a:off x="4451350" y="572928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chemeClr val="bg1"/>
                </a:solidFill>
                <a:latin typeface="Arial" panose="020B0604020202020204" pitchFamily="34" charset="0"/>
              </a:rPr>
              <a:t> Quarter 2</a:t>
            </a:r>
          </a:p>
        </p:txBody>
      </p:sp>
      <p:sp>
        <p:nvSpPr>
          <p:cNvPr id="24" name="Rounded Rectangle 23"/>
          <p:cNvSpPr/>
          <p:nvPr/>
        </p:nvSpPr>
        <p:spPr bwMode="auto">
          <a:xfrm>
            <a:off x="1981201" y="5715000"/>
            <a:ext cx="8305800" cy="423322"/>
          </a:xfrm>
          <a:prstGeom prst="roundRect">
            <a:avLst/>
          </a:prstGeom>
          <a:solidFill>
            <a:srgbClr val="0063BE">
              <a:alpha val="60000"/>
            </a:srgb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1" hangingPunct="1">
              <a:defRPr/>
            </a:pPr>
            <a:endParaRPr lang="en-US" sz="1600" dirty="0">
              <a:latin typeface="Arial" charset="0"/>
            </a:endParaRPr>
          </a:p>
        </p:txBody>
      </p:sp>
      <p:sp>
        <p:nvSpPr>
          <p:cNvPr id="53271" name="Rectangle 24"/>
          <p:cNvSpPr>
            <a:spLocks noChangeArrowheads="1"/>
          </p:cNvSpPr>
          <p:nvPr/>
        </p:nvSpPr>
        <p:spPr bwMode="auto">
          <a:xfrm>
            <a:off x="1828800" y="5729288"/>
            <a:ext cx="853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1pPr>
            <a:lvl2pPr marL="742950" indent="-285750">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2pPr>
            <a:lvl3pPr marL="1143000" indent="-228600">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9pPr>
          </a:lstStyle>
          <a:p>
            <a:pPr algn="ctr">
              <a:spcBef>
                <a:spcPts val="175"/>
              </a:spcBef>
              <a:buClr>
                <a:srgbClr val="336699"/>
              </a:buClr>
              <a:buNone/>
            </a:pPr>
            <a:r>
              <a:rPr lang="en-US" sz="1800">
                <a:solidFill>
                  <a:srgbClr val="FFFFFF"/>
                </a:solidFill>
                <a:latin typeface="Arial" panose="020B0604020202020204" pitchFamily="34" charset="0"/>
              </a:rPr>
              <a:t>Project TCS as Thought Leader in HiTech Industry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mtClean="0">
                <a:latin typeface="Myriad Pro"/>
              </a:rPr>
              <a:t>Communities</a:t>
            </a:r>
          </a:p>
        </p:txBody>
      </p:sp>
      <p:sp>
        <p:nvSpPr>
          <p:cNvPr id="4" name="Rounded Rectangle 3"/>
          <p:cNvSpPr/>
          <p:nvPr/>
        </p:nvSpPr>
        <p:spPr bwMode="auto">
          <a:xfrm>
            <a:off x="3571634" y="1275770"/>
            <a:ext cx="6029566" cy="161983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5" name="Teardrop 4"/>
          <p:cNvSpPr/>
          <p:nvPr/>
        </p:nvSpPr>
        <p:spPr bwMode="auto">
          <a:xfrm rot="2650773">
            <a:off x="2518820" y="1688351"/>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6" name="Oval 5"/>
          <p:cNvSpPr/>
          <p:nvPr/>
        </p:nvSpPr>
        <p:spPr bwMode="auto">
          <a:xfrm>
            <a:off x="2628718" y="1788855"/>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Goals</a:t>
            </a:r>
          </a:p>
        </p:txBody>
      </p:sp>
      <p:sp>
        <p:nvSpPr>
          <p:cNvPr id="17" name="Rounded Rectangle 16"/>
          <p:cNvSpPr/>
          <p:nvPr/>
        </p:nvSpPr>
        <p:spPr bwMode="auto">
          <a:xfrm>
            <a:off x="3926058" y="1428170"/>
            <a:ext cx="5464467" cy="131503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285750" indent="-285750" eaLnBrk="1" hangingPunct="1">
              <a:lnSpc>
                <a:spcPct val="90000"/>
              </a:lnSpc>
              <a:spcBef>
                <a:spcPct val="20000"/>
              </a:spcBef>
              <a:buClr>
                <a:srgbClr val="4E84C4"/>
              </a:buClr>
              <a:buFont typeface="Wingdings" pitchFamily="2" charset="2"/>
              <a:buChar char="§"/>
              <a:defRPr/>
            </a:pPr>
            <a:endParaRPr lang="en-US" sz="1400" dirty="0"/>
          </a:p>
          <a:p>
            <a:pPr marL="285750" indent="-285750" eaLnBrk="1" hangingPunct="1">
              <a:lnSpc>
                <a:spcPct val="90000"/>
              </a:lnSpc>
              <a:spcBef>
                <a:spcPct val="20000"/>
              </a:spcBef>
              <a:buClr>
                <a:srgbClr val="4E84C4"/>
              </a:buClr>
              <a:buFont typeface="Wingdings" pitchFamily="2" charset="2"/>
              <a:buChar char="§"/>
              <a:defRPr/>
            </a:pPr>
            <a:endParaRPr lang="en-US" sz="1400" dirty="0"/>
          </a:p>
          <a:p>
            <a:pPr marL="109538" indent="-109538" eaLnBrk="1" hangingPunct="1">
              <a:lnSpc>
                <a:spcPct val="90000"/>
              </a:lnSpc>
              <a:spcBef>
                <a:spcPct val="20000"/>
              </a:spcBef>
              <a:buFontTx/>
              <a:buChar char="•"/>
              <a:defRPr/>
            </a:pPr>
            <a:endParaRPr lang="en-US" sz="1400" dirty="0"/>
          </a:p>
          <a:p>
            <a:pPr marL="285750" indent="-285750" eaLnBrk="1" hangingPunct="1">
              <a:lnSpc>
                <a:spcPct val="90000"/>
              </a:lnSpc>
              <a:spcBef>
                <a:spcPct val="20000"/>
              </a:spcBef>
              <a:buClr>
                <a:srgbClr val="4E84C4"/>
              </a:buClr>
              <a:buFont typeface="Wingdings" pitchFamily="2" charset="2"/>
              <a:buChar char="§"/>
              <a:defRPr/>
            </a:pPr>
            <a:r>
              <a:rPr lang="en-US" sz="1400" dirty="0"/>
              <a:t>Develop Technology Thought Leadership</a:t>
            </a:r>
          </a:p>
          <a:p>
            <a:pPr marL="285750" indent="-285750" eaLnBrk="1" hangingPunct="1">
              <a:lnSpc>
                <a:spcPct val="90000"/>
              </a:lnSpc>
              <a:spcBef>
                <a:spcPct val="20000"/>
              </a:spcBef>
              <a:buClr>
                <a:srgbClr val="4E84C4"/>
              </a:buClr>
              <a:buFont typeface="Wingdings" pitchFamily="2" charset="2"/>
              <a:buChar char="§"/>
              <a:defRPr/>
            </a:pPr>
            <a:r>
              <a:rPr lang="en-US" sz="1400" dirty="0"/>
              <a:t>Leverage Technology pool and build competencies</a:t>
            </a:r>
          </a:p>
          <a:p>
            <a:pPr marL="285750" indent="-285750" eaLnBrk="1" hangingPunct="1">
              <a:lnSpc>
                <a:spcPct val="90000"/>
              </a:lnSpc>
              <a:spcBef>
                <a:spcPct val="20000"/>
              </a:spcBef>
              <a:buClr>
                <a:srgbClr val="4E84C4"/>
              </a:buClr>
              <a:buFont typeface="Wingdings" pitchFamily="2" charset="2"/>
              <a:buChar char="§"/>
              <a:defRPr/>
            </a:pPr>
            <a:endParaRPr lang="en-US" sz="1400" dirty="0"/>
          </a:p>
          <a:p>
            <a:pPr eaLnBrk="1" hangingPunct="1">
              <a:lnSpc>
                <a:spcPct val="90000"/>
              </a:lnSpc>
              <a:spcBef>
                <a:spcPct val="20000"/>
              </a:spcBef>
              <a:buClr>
                <a:srgbClr val="4E84C4"/>
              </a:buClr>
              <a:defRPr/>
            </a:pPr>
            <a:r>
              <a:rPr lang="en-US" sz="1400" dirty="0"/>
              <a:t>.</a:t>
            </a:r>
          </a:p>
          <a:p>
            <a:pPr marL="285750" indent="-285750" eaLnBrk="1" hangingPunct="1">
              <a:lnSpc>
                <a:spcPct val="90000"/>
              </a:lnSpc>
              <a:spcBef>
                <a:spcPct val="20000"/>
              </a:spcBef>
              <a:buClr>
                <a:srgbClr val="4E84C4"/>
              </a:buClr>
              <a:buFont typeface="Wingdings" pitchFamily="2" charset="2"/>
              <a:buChar char="§"/>
              <a:defRPr/>
            </a:pPr>
            <a:endParaRPr lang="en-US" sz="1400" dirty="0"/>
          </a:p>
        </p:txBody>
      </p:sp>
      <p:sp>
        <p:nvSpPr>
          <p:cNvPr id="18" name="Rounded Rectangle 17"/>
          <p:cNvSpPr/>
          <p:nvPr/>
        </p:nvSpPr>
        <p:spPr bwMode="auto">
          <a:xfrm>
            <a:off x="3587277" y="3124200"/>
            <a:ext cx="6029566" cy="228600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19" name="Teardrop 18"/>
          <p:cNvSpPr/>
          <p:nvPr/>
        </p:nvSpPr>
        <p:spPr bwMode="auto">
          <a:xfrm rot="2650773">
            <a:off x="2518821" y="3783023"/>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20" name="Oval 19"/>
          <p:cNvSpPr/>
          <p:nvPr/>
        </p:nvSpPr>
        <p:spPr bwMode="auto">
          <a:xfrm>
            <a:off x="2628719" y="3883527"/>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Plan</a:t>
            </a:r>
          </a:p>
        </p:txBody>
      </p:sp>
      <p:sp>
        <p:nvSpPr>
          <p:cNvPr id="21" name="Rounded Rectangle 20"/>
          <p:cNvSpPr/>
          <p:nvPr/>
        </p:nvSpPr>
        <p:spPr bwMode="auto">
          <a:xfrm>
            <a:off x="3941701" y="3276600"/>
            <a:ext cx="5464467" cy="190500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285750" indent="-285750" eaLnBrk="1" hangingPunct="1">
              <a:spcBef>
                <a:spcPts val="400"/>
              </a:spcBef>
              <a:buClr>
                <a:srgbClr val="4E84C4"/>
              </a:buClr>
              <a:buFont typeface="Wingdings" pitchFamily="2" charset="2"/>
              <a:buChar char="§"/>
              <a:defRPr/>
            </a:pPr>
            <a:endParaRPr lang="en-US" sz="1600" dirty="0"/>
          </a:p>
          <a:p>
            <a:pPr marL="285750" indent="-285750" eaLnBrk="1" hangingPunct="1">
              <a:spcBef>
                <a:spcPts val="400"/>
              </a:spcBef>
              <a:buClr>
                <a:srgbClr val="4E84C4"/>
              </a:buClr>
              <a:buFont typeface="Wingdings" pitchFamily="2" charset="2"/>
              <a:buChar char="§"/>
              <a:defRPr/>
            </a:pPr>
            <a:r>
              <a:rPr lang="en-US" sz="1400" dirty="0"/>
              <a:t>Cool </a:t>
            </a:r>
            <a:r>
              <a:rPr lang="en-US" sz="1400" b="1" dirty="0"/>
              <a:t>Communities Launched </a:t>
            </a:r>
            <a:r>
              <a:rPr lang="en-US" sz="1400" dirty="0"/>
              <a:t>– Microsoft </a:t>
            </a:r>
            <a:r>
              <a:rPr lang="en-US" sz="1400" dirty="0" smtClean="0"/>
              <a:t>, </a:t>
            </a:r>
            <a:r>
              <a:rPr lang="en-US" sz="1400" dirty="0"/>
              <a:t>Architect, Cloud.</a:t>
            </a:r>
          </a:p>
          <a:p>
            <a:pPr marL="285750" indent="-285750" eaLnBrk="1" hangingPunct="1">
              <a:spcBef>
                <a:spcPts val="400"/>
              </a:spcBef>
              <a:buClr>
                <a:srgbClr val="4E84C4"/>
              </a:buClr>
              <a:buFont typeface="Wingdings" pitchFamily="2" charset="2"/>
              <a:buChar char="§"/>
              <a:defRPr/>
            </a:pPr>
            <a:r>
              <a:rPr lang="en-US" sz="1400" dirty="0"/>
              <a:t>Build reusable solution accelerators /POCs</a:t>
            </a:r>
          </a:p>
          <a:p>
            <a:pPr marL="285750" indent="-285750" eaLnBrk="1" hangingPunct="1">
              <a:spcBef>
                <a:spcPts val="400"/>
              </a:spcBef>
              <a:buClr>
                <a:srgbClr val="4E84C4"/>
              </a:buClr>
              <a:buFont typeface="Wingdings" pitchFamily="2" charset="2"/>
              <a:buChar char="§"/>
              <a:defRPr/>
            </a:pPr>
            <a:r>
              <a:rPr lang="en-US" sz="1400" dirty="0"/>
              <a:t>Support challenging delivery issues.</a:t>
            </a:r>
          </a:p>
          <a:p>
            <a:pPr marL="285750" indent="-285750" eaLnBrk="1" hangingPunct="1">
              <a:spcBef>
                <a:spcPts val="400"/>
              </a:spcBef>
              <a:buClr>
                <a:srgbClr val="4E84C4"/>
              </a:buClr>
              <a:buFont typeface="Wingdings" pitchFamily="2" charset="2"/>
              <a:buChar char="§"/>
              <a:defRPr/>
            </a:pPr>
            <a:r>
              <a:rPr lang="en-US" sz="1400" dirty="0"/>
              <a:t>Enhance visibility across and outside organization</a:t>
            </a:r>
          </a:p>
          <a:p>
            <a:pPr marL="57150"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400" dirty="0">
              <a:solidFill>
                <a:srgbClr val="000000"/>
              </a:solidFill>
              <a:latin typeface="Arial" charset="0"/>
            </a:endParaRPr>
          </a:p>
        </p:txBody>
      </p:sp>
      <p:sp>
        <p:nvSpPr>
          <p:cNvPr id="54291" name="Rectangle 22"/>
          <p:cNvSpPr>
            <a:spLocks noChangeArrowheads="1"/>
          </p:cNvSpPr>
          <p:nvPr/>
        </p:nvSpPr>
        <p:spPr bwMode="auto">
          <a:xfrm>
            <a:off x="4451350" y="572928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chemeClr val="bg1"/>
                </a:solidFill>
                <a:latin typeface="Arial" panose="020B0604020202020204" pitchFamily="34" charset="0"/>
              </a:rPr>
              <a:t> Quarter 2</a:t>
            </a:r>
          </a:p>
        </p:txBody>
      </p:sp>
      <p:sp>
        <p:nvSpPr>
          <p:cNvPr id="24" name="Rounded Rectangle 23"/>
          <p:cNvSpPr/>
          <p:nvPr/>
        </p:nvSpPr>
        <p:spPr bwMode="auto">
          <a:xfrm>
            <a:off x="1981201" y="5715000"/>
            <a:ext cx="8305800" cy="423322"/>
          </a:xfrm>
          <a:prstGeom prst="roundRect">
            <a:avLst/>
          </a:prstGeom>
          <a:solidFill>
            <a:srgbClr val="0063BE">
              <a:alpha val="60000"/>
            </a:srgb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1" hangingPunct="1">
              <a:defRPr/>
            </a:pPr>
            <a:endParaRPr lang="en-US" sz="1600" dirty="0">
              <a:latin typeface="Arial" charset="0"/>
            </a:endParaRPr>
          </a:p>
        </p:txBody>
      </p:sp>
      <p:sp>
        <p:nvSpPr>
          <p:cNvPr id="54295" name="Rectangle 24"/>
          <p:cNvSpPr>
            <a:spLocks noChangeArrowheads="1"/>
          </p:cNvSpPr>
          <p:nvPr/>
        </p:nvSpPr>
        <p:spPr bwMode="auto">
          <a:xfrm>
            <a:off x="1828800" y="5729288"/>
            <a:ext cx="853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1pPr>
            <a:lvl2pPr marL="742950" indent="-285750">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2pPr>
            <a:lvl3pPr marL="1143000" indent="-228600">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9pPr>
          </a:lstStyle>
          <a:p>
            <a:pPr algn="ctr">
              <a:spcBef>
                <a:spcPts val="175"/>
              </a:spcBef>
              <a:buClr>
                <a:srgbClr val="336699"/>
              </a:buClr>
              <a:buNone/>
            </a:pPr>
            <a:r>
              <a:rPr lang="en-US" sz="1800">
                <a:solidFill>
                  <a:srgbClr val="FFFFFF"/>
                </a:solidFill>
                <a:latin typeface="Arial" panose="020B0604020202020204" pitchFamily="34" charset="0"/>
              </a:rPr>
              <a:t>Increase skill level of associates in HiTech ISU</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mtClean="0">
                <a:latin typeface="Myriad Pro"/>
              </a:rPr>
              <a:t>Team Development</a:t>
            </a:r>
          </a:p>
        </p:txBody>
      </p:sp>
      <p:sp>
        <p:nvSpPr>
          <p:cNvPr id="4" name="Rounded Rectangle 3"/>
          <p:cNvSpPr/>
          <p:nvPr/>
        </p:nvSpPr>
        <p:spPr bwMode="auto">
          <a:xfrm>
            <a:off x="3571634" y="1275770"/>
            <a:ext cx="6029566" cy="161983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5" name="Teardrop 4"/>
          <p:cNvSpPr/>
          <p:nvPr/>
        </p:nvSpPr>
        <p:spPr bwMode="auto">
          <a:xfrm rot="2650773">
            <a:off x="2518820" y="1688351"/>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6" name="Oval 5"/>
          <p:cNvSpPr/>
          <p:nvPr/>
        </p:nvSpPr>
        <p:spPr bwMode="auto">
          <a:xfrm>
            <a:off x="2628718" y="1788855"/>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Goals</a:t>
            </a:r>
          </a:p>
        </p:txBody>
      </p:sp>
      <p:sp>
        <p:nvSpPr>
          <p:cNvPr id="17" name="Rounded Rectangle 16"/>
          <p:cNvSpPr/>
          <p:nvPr/>
        </p:nvSpPr>
        <p:spPr bwMode="auto">
          <a:xfrm>
            <a:off x="3926058" y="1428170"/>
            <a:ext cx="5464467" cy="131503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285750" indent="-285750" eaLnBrk="1" hangingPunct="1">
              <a:lnSpc>
                <a:spcPct val="90000"/>
              </a:lnSpc>
              <a:spcBef>
                <a:spcPct val="20000"/>
              </a:spcBef>
              <a:buClr>
                <a:srgbClr val="4E84C4"/>
              </a:buClr>
              <a:buFont typeface="Wingdings" pitchFamily="2" charset="2"/>
              <a:buChar char="§"/>
              <a:defRPr/>
            </a:pPr>
            <a:endParaRPr lang="en-US" sz="1400" dirty="0"/>
          </a:p>
          <a:p>
            <a:pPr marL="285750" indent="-285750" eaLnBrk="1" hangingPunct="1">
              <a:lnSpc>
                <a:spcPct val="90000"/>
              </a:lnSpc>
              <a:spcBef>
                <a:spcPct val="20000"/>
              </a:spcBef>
              <a:buClr>
                <a:srgbClr val="4E84C4"/>
              </a:buClr>
              <a:buFont typeface="Wingdings" pitchFamily="2" charset="2"/>
              <a:buChar char="§"/>
              <a:defRPr/>
            </a:pPr>
            <a:r>
              <a:rPr lang="en-US" sz="1400" dirty="0"/>
              <a:t>Up level competency of COE Members – Depth and Breadth</a:t>
            </a:r>
          </a:p>
          <a:p>
            <a:pPr marL="285750" indent="-285750" eaLnBrk="1" hangingPunct="1">
              <a:lnSpc>
                <a:spcPct val="90000"/>
              </a:lnSpc>
              <a:spcBef>
                <a:spcPct val="20000"/>
              </a:spcBef>
              <a:buClr>
                <a:srgbClr val="4E84C4"/>
              </a:buClr>
              <a:buFont typeface="Wingdings" pitchFamily="2" charset="2"/>
              <a:buChar char="§"/>
              <a:defRPr/>
            </a:pPr>
            <a:r>
              <a:rPr lang="en-US" sz="1400" dirty="0"/>
              <a:t>Trainings – Technology and Leadership</a:t>
            </a:r>
          </a:p>
          <a:p>
            <a:pPr marL="285750" indent="-285750" eaLnBrk="1" hangingPunct="1">
              <a:lnSpc>
                <a:spcPct val="90000"/>
              </a:lnSpc>
              <a:spcBef>
                <a:spcPct val="20000"/>
              </a:spcBef>
              <a:buClr>
                <a:srgbClr val="4E84C4"/>
              </a:buClr>
              <a:buFont typeface="Wingdings" pitchFamily="2" charset="2"/>
              <a:buChar char="§"/>
              <a:defRPr/>
            </a:pPr>
            <a:r>
              <a:rPr lang="en-US" sz="1400" dirty="0"/>
              <a:t>Recognition of COE members</a:t>
            </a:r>
          </a:p>
          <a:p>
            <a:pPr marL="285750" indent="-285750" eaLnBrk="1" hangingPunct="1">
              <a:lnSpc>
                <a:spcPct val="90000"/>
              </a:lnSpc>
              <a:spcBef>
                <a:spcPct val="20000"/>
              </a:spcBef>
              <a:buClr>
                <a:srgbClr val="4E84C4"/>
              </a:buClr>
              <a:buFont typeface="Wingdings" pitchFamily="2" charset="2"/>
              <a:buChar char="§"/>
              <a:defRPr/>
            </a:pPr>
            <a:endParaRPr lang="en-US" sz="1400" dirty="0"/>
          </a:p>
        </p:txBody>
      </p:sp>
      <p:sp>
        <p:nvSpPr>
          <p:cNvPr id="18" name="Rounded Rectangle 17"/>
          <p:cNvSpPr/>
          <p:nvPr/>
        </p:nvSpPr>
        <p:spPr bwMode="auto">
          <a:xfrm>
            <a:off x="3587277" y="3124200"/>
            <a:ext cx="6029566" cy="2286000"/>
          </a:xfrm>
          <a:prstGeom prst="roundRect">
            <a:avLst>
              <a:gd name="adj" fmla="val 9861"/>
            </a:avLst>
          </a:prstGeom>
          <a:solidFill>
            <a:schemeClr val="accent1">
              <a:lumMod val="20000"/>
              <a:lumOff val="80000"/>
            </a:scheme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112713" indent="-112713" eaLnBrk="1" hangingPunct="1">
              <a:lnSpc>
                <a:spcPct val="150000"/>
              </a:lnSpc>
              <a:buClr>
                <a:srgbClr val="4E84C4"/>
              </a:buClr>
              <a:buFont typeface="Arial" pitchFamily="34" charset="0"/>
              <a:buChar char="•"/>
              <a:defRPr/>
            </a:pPr>
            <a:endParaRPr lang="en-US" sz="1100" dirty="0"/>
          </a:p>
        </p:txBody>
      </p:sp>
      <p:sp>
        <p:nvSpPr>
          <p:cNvPr id="19" name="Teardrop 18"/>
          <p:cNvSpPr/>
          <p:nvPr/>
        </p:nvSpPr>
        <p:spPr bwMode="auto">
          <a:xfrm rot="2650773">
            <a:off x="2518821" y="3783023"/>
            <a:ext cx="999794" cy="968352"/>
          </a:xfrm>
          <a:prstGeom prst="teardrop">
            <a:avLst/>
          </a:prstGeom>
          <a:solidFill>
            <a:srgbClr val="6CCFF6"/>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defRPr/>
            </a:pPr>
            <a:endParaRPr lang="en-US" sz="1100" dirty="0"/>
          </a:p>
        </p:txBody>
      </p:sp>
      <p:sp>
        <p:nvSpPr>
          <p:cNvPr id="20" name="Oval 19"/>
          <p:cNvSpPr/>
          <p:nvPr/>
        </p:nvSpPr>
        <p:spPr bwMode="auto">
          <a:xfrm>
            <a:off x="2628719" y="3883527"/>
            <a:ext cx="819038" cy="741662"/>
          </a:xfrm>
          <a:prstGeom prst="ellipse">
            <a:avLst/>
          </a:prstGeom>
          <a:solidFill>
            <a:schemeClr val="bg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eaLnBrk="1" hangingPunct="1">
              <a:defRPr/>
            </a:pPr>
            <a:r>
              <a:rPr lang="en-US" sz="1100" b="1" dirty="0"/>
              <a:t>Plan</a:t>
            </a:r>
          </a:p>
        </p:txBody>
      </p:sp>
      <p:sp>
        <p:nvSpPr>
          <p:cNvPr id="21" name="Rounded Rectangle 20"/>
          <p:cNvSpPr/>
          <p:nvPr/>
        </p:nvSpPr>
        <p:spPr bwMode="auto">
          <a:xfrm>
            <a:off x="3941701" y="3276600"/>
            <a:ext cx="5464467" cy="1905000"/>
          </a:xfrm>
          <a:prstGeom prst="roundRect">
            <a:avLst/>
          </a:prstGeom>
          <a:solidFill>
            <a:schemeClr val="bg1"/>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285750" indent="-285750" eaLnBrk="1" hangingPunct="1">
              <a:spcBef>
                <a:spcPts val="400"/>
              </a:spcBef>
              <a:buClr>
                <a:srgbClr val="4E84C4"/>
              </a:buClr>
              <a:buFont typeface="Wingdings" pitchFamily="2" charset="2"/>
              <a:buChar char="§"/>
              <a:defRPr/>
            </a:pPr>
            <a:endParaRPr lang="en-US" sz="1600" dirty="0"/>
          </a:p>
          <a:p>
            <a:pPr marL="285750" indent="-285750" eaLnBrk="1" hangingPunct="1">
              <a:spcBef>
                <a:spcPts val="400"/>
              </a:spcBef>
              <a:buClr>
                <a:srgbClr val="4E84C4"/>
              </a:buClr>
              <a:buFont typeface="Wingdings" pitchFamily="2" charset="2"/>
              <a:buChar char="§"/>
              <a:defRPr/>
            </a:pPr>
            <a:r>
              <a:rPr lang="en-US" sz="1400" b="1" dirty="0"/>
              <a:t>Self Study </a:t>
            </a:r>
          </a:p>
          <a:p>
            <a:pPr marL="285750" indent="-285750" eaLnBrk="1" hangingPunct="1">
              <a:spcBef>
                <a:spcPts val="400"/>
              </a:spcBef>
              <a:buClr>
                <a:srgbClr val="4E84C4"/>
              </a:buClr>
              <a:buFont typeface="Wingdings" pitchFamily="2" charset="2"/>
              <a:buChar char="§"/>
              <a:defRPr/>
            </a:pPr>
            <a:r>
              <a:rPr lang="en-US" sz="1400" dirty="0"/>
              <a:t>Sponsoring for participation in  Industry </a:t>
            </a:r>
            <a:r>
              <a:rPr lang="en-US" sz="1400" dirty="0" smtClean="0"/>
              <a:t>Forums</a:t>
            </a:r>
            <a:endParaRPr lang="en-US" sz="1400" dirty="0"/>
          </a:p>
          <a:p>
            <a:pPr marL="285750" indent="-285750" eaLnBrk="1" hangingPunct="1">
              <a:spcBef>
                <a:spcPts val="400"/>
              </a:spcBef>
              <a:buClr>
                <a:srgbClr val="4E84C4"/>
              </a:buClr>
              <a:buFont typeface="Wingdings" pitchFamily="2" charset="2"/>
              <a:buChar char="§"/>
              <a:defRPr/>
            </a:pPr>
            <a:r>
              <a:rPr lang="en-US" sz="1400" dirty="0"/>
              <a:t>Nomination in External Training Programs</a:t>
            </a:r>
          </a:p>
          <a:p>
            <a:pPr marL="285750" indent="-285750" eaLnBrk="1" hangingPunct="1">
              <a:spcBef>
                <a:spcPts val="400"/>
              </a:spcBef>
              <a:buClr>
                <a:srgbClr val="4E84C4"/>
              </a:buClr>
              <a:buFont typeface="Wingdings" pitchFamily="2" charset="2"/>
              <a:buChar char="§"/>
              <a:defRPr/>
            </a:pPr>
            <a:r>
              <a:rPr lang="en-US" sz="1400" dirty="0"/>
              <a:t>Inducting /Rotating  skills from/with accounts</a:t>
            </a:r>
          </a:p>
          <a:p>
            <a:pPr marL="285750" indent="-285750" eaLnBrk="1" hangingPunct="1">
              <a:spcBef>
                <a:spcPts val="400"/>
              </a:spcBef>
              <a:buClr>
                <a:srgbClr val="4E84C4"/>
              </a:buClr>
              <a:buFont typeface="Wingdings" pitchFamily="2" charset="2"/>
              <a:buChar char="§"/>
              <a:defRPr/>
            </a:pPr>
            <a:r>
              <a:rPr lang="en-US" sz="1400" dirty="0"/>
              <a:t>Support </a:t>
            </a:r>
            <a:r>
              <a:rPr lang="en-US" sz="1400" b="1" dirty="0"/>
              <a:t>Consulting Engagements</a:t>
            </a:r>
          </a:p>
          <a:p>
            <a:pPr marL="57150" indent="-285750">
              <a:spcBef>
                <a:spcPts val="400"/>
              </a:spcBef>
              <a:buClr>
                <a:srgbClr val="4E84C4"/>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400" dirty="0">
              <a:solidFill>
                <a:srgbClr val="000000"/>
              </a:solidFill>
              <a:latin typeface="Arial" charset="0"/>
            </a:endParaRPr>
          </a:p>
        </p:txBody>
      </p:sp>
      <p:sp>
        <p:nvSpPr>
          <p:cNvPr id="55315" name="Rectangle 22"/>
          <p:cNvSpPr>
            <a:spLocks noChangeArrowheads="1"/>
          </p:cNvSpPr>
          <p:nvPr/>
        </p:nvSpPr>
        <p:spPr bwMode="auto">
          <a:xfrm>
            <a:off x="4451350" y="572928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200">
                <a:solidFill>
                  <a:srgbClr val="4E84C4"/>
                </a:solidFill>
                <a:latin typeface="Myriad Pro"/>
              </a:defRPr>
            </a:lvl1pPr>
            <a:lvl2pPr marL="742950" indent="-285750">
              <a:spcBef>
                <a:spcPct val="20000"/>
              </a:spcBef>
              <a:buFont typeface="Wingdings" panose="05000000000000000000" pitchFamily="2" charset="2"/>
              <a:buChar char="§"/>
              <a:defRPr sz="2200">
                <a:solidFill>
                  <a:srgbClr val="4E84C4"/>
                </a:solidFill>
                <a:latin typeface="Myriad Pro"/>
              </a:defRPr>
            </a:lvl2pPr>
            <a:lvl3pPr marL="1143000" indent="-228600">
              <a:spcBef>
                <a:spcPct val="20000"/>
              </a:spcBef>
              <a:buFont typeface="Wingdings" panose="05000000000000000000" pitchFamily="2" charset="2"/>
              <a:buChar char="•"/>
              <a:defRPr sz="2200">
                <a:solidFill>
                  <a:srgbClr val="4E84C4"/>
                </a:solidFill>
                <a:latin typeface="Myriad Pro"/>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chemeClr val="bg1"/>
                </a:solidFill>
                <a:latin typeface="Arial" panose="020B0604020202020204" pitchFamily="34" charset="0"/>
              </a:rPr>
              <a:t> Quarter 2</a:t>
            </a:r>
          </a:p>
        </p:txBody>
      </p:sp>
      <p:sp>
        <p:nvSpPr>
          <p:cNvPr id="24" name="Rounded Rectangle 23"/>
          <p:cNvSpPr/>
          <p:nvPr/>
        </p:nvSpPr>
        <p:spPr bwMode="auto">
          <a:xfrm>
            <a:off x="1981201" y="5715000"/>
            <a:ext cx="8305800" cy="423322"/>
          </a:xfrm>
          <a:prstGeom prst="roundRect">
            <a:avLst/>
          </a:prstGeom>
          <a:solidFill>
            <a:srgbClr val="0063BE">
              <a:alpha val="60000"/>
            </a:srgb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1" hangingPunct="1">
              <a:defRPr/>
            </a:pPr>
            <a:endParaRPr lang="en-US" sz="1600" dirty="0">
              <a:latin typeface="Arial" charset="0"/>
            </a:endParaRPr>
          </a:p>
        </p:txBody>
      </p:sp>
      <p:sp>
        <p:nvSpPr>
          <p:cNvPr id="55319" name="Rectangle 24"/>
          <p:cNvSpPr>
            <a:spLocks noChangeArrowheads="1"/>
          </p:cNvSpPr>
          <p:nvPr/>
        </p:nvSpPr>
        <p:spPr bwMode="auto">
          <a:xfrm>
            <a:off x="1828800" y="5729288"/>
            <a:ext cx="853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1pPr>
            <a:lvl2pPr marL="742950" indent="-285750">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2pPr>
            <a:lvl3pPr marL="1143000" indent="-228600">
              <a:spcBef>
                <a:spcPct val="20000"/>
              </a:spcBef>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E84C4"/>
                </a:solidFill>
                <a:latin typeface="Myriad Pro"/>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9pPr>
          </a:lstStyle>
          <a:p>
            <a:pPr algn="ctr">
              <a:spcBef>
                <a:spcPts val="175"/>
              </a:spcBef>
              <a:buClr>
                <a:srgbClr val="336699"/>
              </a:buClr>
              <a:buNone/>
            </a:pPr>
            <a:r>
              <a:rPr lang="en-US" sz="1800">
                <a:solidFill>
                  <a:srgbClr val="FFFFFF"/>
                </a:solidFill>
                <a:latin typeface="Arial" panose="020B0604020202020204" pitchFamily="34" charset="0"/>
              </a:rPr>
              <a:t>Enhance Team skills and Motivation levels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HiTech TEG : New Organization Structure Proposition</a:t>
            </a:r>
            <a:endParaRPr lang="en-US" dirty="0"/>
          </a:p>
        </p:txBody>
      </p:sp>
    </p:spTree>
    <p:extLst>
      <p:ext uri="{BB962C8B-B14F-4D97-AF65-F5344CB8AC3E}">
        <p14:creationId xmlns:p14="http://schemas.microsoft.com/office/powerpoint/2010/main" val="3531454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TEG – Structure Thoughts</a:t>
            </a:r>
            <a:endParaRPr lang="en-US" dirty="0"/>
          </a:p>
        </p:txBody>
      </p:sp>
      <p:sp>
        <p:nvSpPr>
          <p:cNvPr id="3" name="Content Placeholder 2"/>
          <p:cNvSpPr>
            <a:spLocks noGrp="1"/>
          </p:cNvSpPr>
          <p:nvPr>
            <p:ph idx="4294967295"/>
          </p:nvPr>
        </p:nvSpPr>
        <p:spPr>
          <a:xfrm>
            <a:off x="548192" y="1189037"/>
            <a:ext cx="11237408" cy="4525963"/>
          </a:xfrm>
          <a:prstGeom prst="rect">
            <a:avLst/>
          </a:prstGeom>
        </p:spPr>
        <p:txBody>
          <a:bodyPr/>
          <a:lstStyle/>
          <a:p>
            <a:r>
              <a:rPr lang="en-US" dirty="0" smtClean="0"/>
              <a:t>Key Considerations</a:t>
            </a:r>
          </a:p>
          <a:p>
            <a:pPr lvl="1"/>
            <a:r>
              <a:rPr lang="en-US" dirty="0" smtClean="0"/>
              <a:t>ERP areas are moved to Supply Chain team</a:t>
            </a:r>
          </a:p>
          <a:p>
            <a:pPr lvl="1"/>
            <a:r>
              <a:rPr lang="en-US" dirty="0" smtClean="0"/>
              <a:t>Oracle and CRM technology support will be closed</a:t>
            </a:r>
          </a:p>
          <a:p>
            <a:pPr lvl="1"/>
            <a:r>
              <a:rPr lang="en-US" dirty="0" smtClean="0"/>
              <a:t>No Single Person </a:t>
            </a:r>
            <a:r>
              <a:rPr lang="en-US" dirty="0" err="1" smtClean="0"/>
              <a:t>CoEs</a:t>
            </a:r>
            <a:endParaRPr lang="en-US" dirty="0"/>
          </a:p>
          <a:p>
            <a:pPr lvl="1"/>
            <a:r>
              <a:rPr lang="en-US" dirty="0" smtClean="0"/>
              <a:t>Every Cluster or Center would have minimum of 5 to 6 resources along with lead</a:t>
            </a:r>
          </a:p>
          <a:p>
            <a:pPr lvl="1"/>
            <a:endParaRPr lang="en-US" dirty="0"/>
          </a:p>
          <a:p>
            <a:r>
              <a:rPr lang="en-US" dirty="0" smtClean="0"/>
              <a:t>TEG Structure Thoughts</a:t>
            </a:r>
          </a:p>
          <a:p>
            <a:pPr lvl="1"/>
            <a:r>
              <a:rPr lang="en-US" dirty="0" smtClean="0"/>
              <a:t>Model 1 : Alignment of structure focusing on Composite solutions and strengths</a:t>
            </a:r>
          </a:p>
          <a:p>
            <a:pPr lvl="1"/>
            <a:r>
              <a:rPr lang="en-US" dirty="0" smtClean="0"/>
              <a:t>Model 2 : Cluster based Technology </a:t>
            </a:r>
            <a:r>
              <a:rPr lang="en-US" dirty="0" err="1" smtClean="0"/>
              <a:t>CoEs</a:t>
            </a:r>
            <a:r>
              <a:rPr lang="en-US" dirty="0" smtClean="0"/>
              <a:t> to have wider coverage</a:t>
            </a:r>
            <a:endParaRPr lang="en-US" dirty="0"/>
          </a:p>
        </p:txBody>
      </p:sp>
    </p:spTree>
    <p:extLst>
      <p:ext uri="{BB962C8B-B14F-4D97-AF65-F5344CB8AC3E}">
        <p14:creationId xmlns:p14="http://schemas.microsoft.com/office/powerpoint/2010/main" val="396720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smtClean="0">
                <a:latin typeface="Myriad Pro"/>
              </a:rPr>
              <a:t>Presales - Statistics at Glance : 2013-14 </a:t>
            </a:r>
          </a:p>
        </p:txBody>
      </p:sp>
      <p:sp>
        <p:nvSpPr>
          <p:cNvPr id="3" name="Text Placeholder 2"/>
          <p:cNvSpPr>
            <a:spLocks noGrp="1"/>
          </p:cNvSpPr>
          <p:nvPr>
            <p:ph type="body" sz="quarter" idx="10"/>
          </p:nvPr>
        </p:nvSpPr>
        <p:spPr>
          <a:xfrm>
            <a:off x="457200" y="911225"/>
            <a:ext cx="11049000" cy="914400"/>
          </a:xfrm>
        </p:spPr>
        <p:txBody>
          <a:bodyPr/>
          <a:lstStyle/>
          <a:p>
            <a:pPr marL="0" indent="0" algn="ctr">
              <a:buNone/>
              <a:defRPr/>
            </a:pPr>
            <a:r>
              <a:rPr i="1" dirty="0"/>
              <a:t>Proactive and Reactive Opportunities support is the drive and influence Revenues</a:t>
            </a:r>
            <a:r>
              <a:rPr i="1" dirty="0" smtClean="0"/>
              <a:t>.</a:t>
            </a:r>
            <a:endParaRPr i="1" dirty="0"/>
          </a:p>
        </p:txBody>
      </p:sp>
      <p:sp>
        <p:nvSpPr>
          <p:cNvPr id="4" name="Rounded Rectangle 3"/>
          <p:cNvSpPr/>
          <p:nvPr/>
        </p:nvSpPr>
        <p:spPr>
          <a:xfrm>
            <a:off x="1600200" y="2387600"/>
            <a:ext cx="1905000" cy="1574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151</a:t>
            </a:r>
          </a:p>
          <a:p>
            <a:pPr>
              <a:defRPr/>
            </a:pPr>
            <a:endParaRPr lang="en-US" sz="1600" dirty="0"/>
          </a:p>
          <a:p>
            <a:pPr>
              <a:defRPr/>
            </a:pPr>
            <a:r>
              <a:rPr lang="en-US" sz="1600" dirty="0"/>
              <a:t>Proposals</a:t>
            </a:r>
          </a:p>
          <a:p>
            <a:pPr>
              <a:defRPr/>
            </a:pPr>
            <a:endParaRPr lang="en-US" dirty="0"/>
          </a:p>
        </p:txBody>
      </p:sp>
      <p:sp>
        <p:nvSpPr>
          <p:cNvPr id="6" name="Rounded Rectangle 5"/>
          <p:cNvSpPr/>
          <p:nvPr/>
        </p:nvSpPr>
        <p:spPr>
          <a:xfrm>
            <a:off x="6062663" y="2400300"/>
            <a:ext cx="2328862"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sz="1400" dirty="0"/>
          </a:p>
          <a:p>
            <a:pPr algn="ctr">
              <a:defRPr/>
            </a:pPr>
            <a:r>
              <a:rPr lang="en-US" sz="5400" b="1" dirty="0" smtClean="0"/>
              <a:t>142.91</a:t>
            </a:r>
            <a:endParaRPr lang="en-US" sz="1600" dirty="0"/>
          </a:p>
          <a:p>
            <a:pPr>
              <a:defRPr/>
            </a:pPr>
            <a:r>
              <a:rPr lang="en-US" sz="1600" dirty="0"/>
              <a:t>Revenue </a:t>
            </a:r>
            <a:r>
              <a:rPr lang="en-US" sz="1600" dirty="0" smtClean="0"/>
              <a:t>Won (M USD)</a:t>
            </a:r>
            <a:endParaRPr lang="en-US" sz="1600" dirty="0"/>
          </a:p>
          <a:p>
            <a:pPr>
              <a:defRPr/>
            </a:pPr>
            <a:endParaRPr lang="en-US" dirty="0"/>
          </a:p>
        </p:txBody>
      </p:sp>
      <p:sp>
        <p:nvSpPr>
          <p:cNvPr id="8" name="Rounded Rectangle 7"/>
          <p:cNvSpPr/>
          <p:nvPr/>
        </p:nvSpPr>
        <p:spPr>
          <a:xfrm>
            <a:off x="8620126" y="2413000"/>
            <a:ext cx="2657474" cy="1498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smtClean="0"/>
              <a:t>235.74</a:t>
            </a:r>
            <a:endParaRPr lang="en-US" sz="5400" b="1" dirty="0"/>
          </a:p>
          <a:p>
            <a:pPr>
              <a:defRPr/>
            </a:pPr>
            <a:endParaRPr lang="en-US" sz="1600" dirty="0"/>
          </a:p>
          <a:p>
            <a:pPr>
              <a:defRPr/>
            </a:pPr>
            <a:r>
              <a:rPr lang="en-US" sz="1600" dirty="0"/>
              <a:t>Revenue </a:t>
            </a:r>
            <a:r>
              <a:rPr lang="en-US" sz="1600" dirty="0" smtClean="0"/>
              <a:t>Pipeline  (M USD)</a:t>
            </a:r>
            <a:endParaRPr lang="en-US" sz="1600" dirty="0"/>
          </a:p>
          <a:p>
            <a:pPr>
              <a:defRPr/>
            </a:pPr>
            <a:endParaRPr lang="en-US" dirty="0"/>
          </a:p>
        </p:txBody>
      </p:sp>
      <p:sp>
        <p:nvSpPr>
          <p:cNvPr id="9" name="Rounded Rectangle 8"/>
          <p:cNvSpPr/>
          <p:nvPr/>
        </p:nvSpPr>
        <p:spPr>
          <a:xfrm>
            <a:off x="3929062"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5</a:t>
            </a:r>
          </a:p>
          <a:p>
            <a:pPr>
              <a:defRPr/>
            </a:pPr>
            <a:endParaRPr lang="en-US" sz="1600" dirty="0"/>
          </a:p>
          <a:p>
            <a:pPr>
              <a:defRPr/>
            </a:pPr>
            <a:r>
              <a:rPr lang="en-US" sz="1600" dirty="0"/>
              <a:t>New Logos</a:t>
            </a:r>
          </a:p>
          <a:p>
            <a:pPr>
              <a:defRPr/>
            </a:pPr>
            <a:endParaRPr lang="en-US" dirty="0"/>
          </a:p>
        </p:txBody>
      </p:sp>
      <p:sp>
        <p:nvSpPr>
          <p:cNvPr id="11" name="Text Placeholder 2"/>
          <p:cNvSpPr txBox="1">
            <a:spLocks/>
          </p:cNvSpPr>
          <p:nvPr/>
        </p:nvSpPr>
        <p:spPr bwMode="auto">
          <a:xfrm>
            <a:off x="685800" y="4724400"/>
            <a:ext cx="1082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
              <a:defRPr lang="en-US" sz="2200" b="0" kern="1200" noProof="0" dirty="0" smtClean="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lang="en-US" sz="2200" kern="1200" dirty="0" smtClean="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a:lstStyle>
          <a:p>
            <a:pPr marL="0" indent="0" algn="ctr">
              <a:buNone/>
              <a:defRPr/>
            </a:pPr>
            <a:r>
              <a:rPr i="1" dirty="0"/>
              <a:t>Technology Thought Leadership and Solution Excellence with end-to-end Ownership are being true differentiators to influence Revenue Win. Instrumental in new logos such as </a:t>
            </a:r>
            <a:r>
              <a:rPr i="1" dirty="0" err="1"/>
              <a:t>AusPark</a:t>
            </a:r>
            <a:r>
              <a:rPr i="1" dirty="0"/>
              <a:t> Holdings, Leica, HSF Affiliates, Electro Components</a:t>
            </a:r>
          </a:p>
          <a:p>
            <a:pPr algn="ctr">
              <a:defRPr/>
            </a:pPr>
            <a:endParaRPr i="1" dirty="0"/>
          </a:p>
          <a:p>
            <a:pPr marL="0" indent="0" algn="ctr">
              <a:buNone/>
              <a:defRPr/>
            </a:pPr>
            <a:endParaRPr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TEG Organization  Structure – Model 1</a:t>
            </a:r>
            <a:endParaRPr lang="en-US" dirty="0"/>
          </a:p>
        </p:txBody>
      </p:sp>
      <p:sp>
        <p:nvSpPr>
          <p:cNvPr id="4" name="Rectangle 3"/>
          <p:cNvSpPr/>
          <p:nvPr/>
        </p:nvSpPr>
        <p:spPr>
          <a:xfrm>
            <a:off x="3929760" y="2709102"/>
            <a:ext cx="3330054" cy="73697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HiTech Technology Excellence Group</a:t>
            </a:r>
          </a:p>
          <a:p>
            <a:pPr algn="ctr"/>
            <a:r>
              <a:rPr lang="en-US" sz="1600" dirty="0" smtClean="0"/>
              <a:t>(HiTech TEG)</a:t>
            </a:r>
            <a:endParaRPr lang="en-US" sz="1600" dirty="0"/>
          </a:p>
        </p:txBody>
      </p:sp>
      <p:sp>
        <p:nvSpPr>
          <p:cNvPr id="7" name="Rectangle 6"/>
          <p:cNvSpPr/>
          <p:nvPr/>
        </p:nvSpPr>
        <p:spPr>
          <a:xfrm>
            <a:off x="1102660" y="4251105"/>
            <a:ext cx="2460812"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Architecture and Solutions Center       (TASC)</a:t>
            </a:r>
            <a:endParaRPr lang="en-US" sz="1600" dirty="0"/>
          </a:p>
        </p:txBody>
      </p:sp>
      <p:cxnSp>
        <p:nvCxnSpPr>
          <p:cNvPr id="11" name="Straight Connector 10"/>
          <p:cNvCxnSpPr>
            <a:stCxn id="4" idx="2"/>
          </p:cNvCxnSpPr>
          <p:nvPr/>
        </p:nvCxnSpPr>
        <p:spPr>
          <a:xfrm rot="5400000">
            <a:off x="5376423" y="3664445"/>
            <a:ext cx="436728" cy="158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57115" y="3816843"/>
            <a:ext cx="6673755" cy="40943"/>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30868" y="3857786"/>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888816" y="1521747"/>
            <a:ext cx="3411941" cy="696022"/>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HiTech Solution Central</a:t>
            </a:r>
          </a:p>
          <a:p>
            <a:pPr algn="ctr"/>
            <a:r>
              <a:rPr lang="en-US" sz="1600" dirty="0" smtClean="0"/>
              <a:t>(HTSC)</a:t>
            </a:r>
            <a:endParaRPr lang="en-US" sz="1600" dirty="0"/>
          </a:p>
        </p:txBody>
      </p:sp>
      <p:cxnSp>
        <p:nvCxnSpPr>
          <p:cNvPr id="45" name="Straight Connector 44"/>
          <p:cNvCxnSpPr>
            <a:stCxn id="43" idx="2"/>
            <a:endCxn id="4" idx="0"/>
          </p:cNvCxnSpPr>
          <p:nvPr/>
        </p:nvCxnSpPr>
        <p:spPr>
          <a:xfrm rot="5400000">
            <a:off x="5349121" y="2463435"/>
            <a:ext cx="491333" cy="158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2054676" y="4039753"/>
            <a:ext cx="407149" cy="2272"/>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5378702" y="4053399"/>
            <a:ext cx="434440" cy="2271"/>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102660" y="5211533"/>
            <a:ext cx="9095056"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SWAT and Cool Communities</a:t>
            </a:r>
          </a:p>
          <a:p>
            <a:pPr algn="ctr"/>
            <a:r>
              <a:rPr lang="en-US" sz="1600" dirty="0" smtClean="0"/>
              <a:t>(Microsoft, Cloud and Architects Community)</a:t>
            </a:r>
            <a:endParaRPr lang="en-US" sz="1600" dirty="0"/>
          </a:p>
        </p:txBody>
      </p:sp>
      <p:sp>
        <p:nvSpPr>
          <p:cNvPr id="23" name="Rectangle 22"/>
          <p:cNvSpPr/>
          <p:nvPr/>
        </p:nvSpPr>
        <p:spPr>
          <a:xfrm>
            <a:off x="4363586" y="4266996"/>
            <a:ext cx="2533696"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Opportunities and Asset Monetization Center (TOAC)</a:t>
            </a:r>
            <a:endParaRPr lang="en-US" sz="1600" dirty="0"/>
          </a:p>
        </p:txBody>
      </p:sp>
      <p:sp>
        <p:nvSpPr>
          <p:cNvPr id="25" name="Rectangle 24"/>
          <p:cNvSpPr/>
          <p:nvPr/>
        </p:nvSpPr>
        <p:spPr>
          <a:xfrm>
            <a:off x="7664020" y="4287873"/>
            <a:ext cx="2533696"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Delivery and Solution Center (TDSC)</a:t>
            </a:r>
            <a:endParaRPr lang="en-US" sz="1600" dirty="0"/>
          </a:p>
        </p:txBody>
      </p:sp>
    </p:spTree>
    <p:extLst>
      <p:ext uri="{BB962C8B-B14F-4D97-AF65-F5344CB8AC3E}">
        <p14:creationId xmlns:p14="http://schemas.microsoft.com/office/powerpoint/2010/main" val="14887658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Model 1 : Key Result Areas</a:t>
            </a:r>
            <a:endParaRPr lang="en-US" dirty="0"/>
          </a:p>
        </p:txBody>
      </p:sp>
      <p:sp>
        <p:nvSpPr>
          <p:cNvPr id="4" name="AutoShape 323"/>
          <p:cNvSpPr>
            <a:spLocks noChangeArrowheads="1"/>
          </p:cNvSpPr>
          <p:nvPr/>
        </p:nvSpPr>
        <p:spPr bwMode="auto">
          <a:xfrm>
            <a:off x="142900" y="2430762"/>
            <a:ext cx="3616461" cy="541038"/>
          </a:xfrm>
          <a:prstGeom prst="roundRect">
            <a:avLst>
              <a:gd name="adj" fmla="val 9380"/>
            </a:avLst>
          </a:prstGeom>
          <a:solidFill>
            <a:srgbClr val="D3F1FC"/>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buClr>
                <a:srgbClr val="4E84C4"/>
              </a:buClr>
              <a:buSzPts val="1000"/>
              <a:defRPr/>
            </a:pPr>
            <a:r>
              <a:rPr lang="en-US" sz="1400" b="1" dirty="0" smtClean="0">
                <a:latin typeface="Arial" charset="0"/>
                <a:cs typeface="Arial" charset="0"/>
              </a:rPr>
              <a:t>Role : Enterprise Architects / Practice of Architects</a:t>
            </a:r>
            <a:endParaRPr lang="en-US" sz="1400" b="1" dirty="0">
              <a:latin typeface="Arial" charset="0"/>
              <a:cs typeface="Arial" charset="0"/>
            </a:endParaRPr>
          </a:p>
        </p:txBody>
      </p:sp>
      <p:sp>
        <p:nvSpPr>
          <p:cNvPr id="7" name="AutoShape 314"/>
          <p:cNvSpPr>
            <a:spLocks noChangeArrowheads="1"/>
          </p:cNvSpPr>
          <p:nvPr/>
        </p:nvSpPr>
        <p:spPr bwMode="auto">
          <a:xfrm>
            <a:off x="134662" y="1654148"/>
            <a:ext cx="3616461" cy="654168"/>
          </a:xfrm>
          <a:prstGeom prst="bracketPair">
            <a:avLst>
              <a:gd name="adj" fmla="val 50000"/>
            </a:avLst>
          </a:prstGeom>
          <a:solidFill>
            <a:srgbClr val="6CCFF6"/>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8" name="AutoShape 315"/>
          <p:cNvSpPr>
            <a:spLocks noChangeArrowheads="1"/>
          </p:cNvSpPr>
          <p:nvPr/>
        </p:nvSpPr>
        <p:spPr bwMode="auto">
          <a:xfrm>
            <a:off x="320017" y="1721770"/>
            <a:ext cx="3262229"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t>TASC</a:t>
            </a:r>
            <a:endParaRPr lang="en-US" sz="1600" dirty="0"/>
          </a:p>
        </p:txBody>
      </p:sp>
      <p:sp>
        <p:nvSpPr>
          <p:cNvPr id="9" name="AutoShape 314"/>
          <p:cNvSpPr>
            <a:spLocks noChangeArrowheads="1"/>
          </p:cNvSpPr>
          <p:nvPr/>
        </p:nvSpPr>
        <p:spPr bwMode="auto">
          <a:xfrm>
            <a:off x="3866456" y="1654148"/>
            <a:ext cx="3917148" cy="654168"/>
          </a:xfrm>
          <a:prstGeom prst="bracketPair">
            <a:avLst>
              <a:gd name="adj" fmla="val 50000"/>
            </a:avLst>
          </a:prstGeom>
          <a:solidFill>
            <a:srgbClr val="D5D10E"/>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10" name="AutoShape 315"/>
          <p:cNvSpPr>
            <a:spLocks noChangeArrowheads="1"/>
          </p:cNvSpPr>
          <p:nvPr/>
        </p:nvSpPr>
        <p:spPr bwMode="auto">
          <a:xfrm>
            <a:off x="4035334" y="1721770"/>
            <a:ext cx="3608224"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t>TOAC</a:t>
            </a:r>
            <a:endParaRPr lang="en-US" sz="1600" b="1" dirty="0">
              <a:cs typeface="+mn-cs"/>
            </a:endParaRPr>
          </a:p>
        </p:txBody>
      </p:sp>
      <p:sp>
        <p:nvSpPr>
          <p:cNvPr id="11" name="AutoShape 314"/>
          <p:cNvSpPr>
            <a:spLocks noChangeArrowheads="1"/>
          </p:cNvSpPr>
          <p:nvPr/>
        </p:nvSpPr>
        <p:spPr bwMode="auto">
          <a:xfrm>
            <a:off x="7923649" y="1654148"/>
            <a:ext cx="3686483" cy="654168"/>
          </a:xfrm>
          <a:prstGeom prst="bracketPair">
            <a:avLst>
              <a:gd name="adj" fmla="val 50000"/>
            </a:avLst>
          </a:prstGeom>
          <a:solidFill>
            <a:srgbClr val="C9C1B7"/>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12" name="AutoShape 315"/>
          <p:cNvSpPr>
            <a:spLocks noChangeArrowheads="1"/>
          </p:cNvSpPr>
          <p:nvPr/>
        </p:nvSpPr>
        <p:spPr bwMode="auto">
          <a:xfrm>
            <a:off x="8080170" y="1721770"/>
            <a:ext cx="3398155"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cs typeface="+mn-cs"/>
              </a:rPr>
              <a:t> TDSC</a:t>
            </a:r>
            <a:endParaRPr lang="en-US" sz="1600" b="1" dirty="0">
              <a:cs typeface="+mn-cs"/>
            </a:endParaRPr>
          </a:p>
        </p:txBody>
      </p:sp>
      <p:sp>
        <p:nvSpPr>
          <p:cNvPr id="13" name="Oval 24"/>
          <p:cNvSpPr>
            <a:spLocks noChangeArrowheads="1"/>
          </p:cNvSpPr>
          <p:nvPr/>
        </p:nvSpPr>
        <p:spPr bwMode="auto">
          <a:xfrm>
            <a:off x="363263" y="1776396"/>
            <a:ext cx="503767" cy="377825"/>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1</a:t>
            </a:r>
          </a:p>
        </p:txBody>
      </p:sp>
      <p:sp>
        <p:nvSpPr>
          <p:cNvPr id="14" name="Oval 25"/>
          <p:cNvSpPr>
            <a:spLocks noChangeArrowheads="1"/>
          </p:cNvSpPr>
          <p:nvPr/>
        </p:nvSpPr>
        <p:spPr bwMode="auto">
          <a:xfrm>
            <a:off x="4001813" y="1762107"/>
            <a:ext cx="503767" cy="376238"/>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2</a:t>
            </a:r>
          </a:p>
        </p:txBody>
      </p:sp>
      <p:sp>
        <p:nvSpPr>
          <p:cNvPr id="15" name="Oval 26"/>
          <p:cNvSpPr>
            <a:spLocks noChangeArrowheads="1"/>
          </p:cNvSpPr>
          <p:nvPr/>
        </p:nvSpPr>
        <p:spPr bwMode="auto">
          <a:xfrm>
            <a:off x="8046762" y="1776396"/>
            <a:ext cx="501651" cy="377825"/>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3</a:t>
            </a:r>
          </a:p>
        </p:txBody>
      </p:sp>
      <p:sp>
        <p:nvSpPr>
          <p:cNvPr id="16" name="AutoShape 323"/>
          <p:cNvSpPr>
            <a:spLocks noChangeArrowheads="1"/>
          </p:cNvSpPr>
          <p:nvPr/>
        </p:nvSpPr>
        <p:spPr bwMode="auto">
          <a:xfrm>
            <a:off x="138780" y="3180887"/>
            <a:ext cx="3608224" cy="3098889"/>
          </a:xfrm>
          <a:prstGeom prst="roundRect">
            <a:avLst>
              <a:gd name="adj" fmla="val 9380"/>
            </a:avLst>
          </a:prstGeom>
          <a:solidFill>
            <a:srgbClr val="F2F1B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1450" indent="-171450">
              <a:buClr>
                <a:srgbClr val="4E84C4"/>
              </a:buClr>
              <a:buSzPts val="1000"/>
              <a:buFont typeface="Arial" pitchFamily="34" charset="0"/>
              <a:buChar char="•"/>
              <a:defRPr/>
            </a:pPr>
            <a:r>
              <a:rPr lang="en-US" sz="1400" b="1" dirty="0" smtClean="0">
                <a:latin typeface="Arial" charset="0"/>
                <a:cs typeface="Arial" charset="0"/>
              </a:rPr>
              <a:t>KRA 1 : Composite Solutions </a:t>
            </a:r>
          </a:p>
          <a:p>
            <a:pPr marL="628650" lvl="1" indent="-171450">
              <a:buClr>
                <a:srgbClr val="4E84C4"/>
              </a:buClr>
              <a:buSzPts val="1000"/>
              <a:buFont typeface="Arial" pitchFamily="34" charset="0"/>
              <a:buChar char="•"/>
              <a:defRPr/>
            </a:pPr>
            <a:r>
              <a:rPr lang="en-US" sz="1400" dirty="0" smtClean="0">
                <a:latin typeface="Arial" charset="0"/>
                <a:cs typeface="Arial" charset="0"/>
              </a:rPr>
              <a:t>Solutions and Offerings</a:t>
            </a:r>
          </a:p>
          <a:p>
            <a:pPr marL="628650" lvl="1" indent="-171450">
              <a:buClr>
                <a:srgbClr val="4E84C4"/>
              </a:buClr>
              <a:buSzPts val="1000"/>
              <a:buFont typeface="Arial" pitchFamily="34" charset="0"/>
              <a:buChar char="•"/>
              <a:defRPr/>
            </a:pPr>
            <a:r>
              <a:rPr lang="en-US" sz="1400" dirty="0" smtClean="0">
                <a:latin typeface="Arial" charset="0"/>
                <a:cs typeface="Arial" charset="0"/>
              </a:rPr>
              <a:t>Revenue Influenced</a:t>
            </a:r>
          </a:p>
          <a:p>
            <a:pPr marL="171450" indent="-171450">
              <a:buClr>
                <a:srgbClr val="4E84C4"/>
              </a:buClr>
              <a:buSzPts val="1000"/>
              <a:buFont typeface="Arial" pitchFamily="34" charset="0"/>
              <a:buChar char="•"/>
              <a:defRPr/>
            </a:pPr>
            <a:r>
              <a:rPr lang="en-US" sz="1400" b="1" dirty="0" smtClean="0">
                <a:latin typeface="Arial" charset="0"/>
                <a:cs typeface="Arial" charset="0"/>
              </a:rPr>
              <a:t>KRA 2: Branding</a:t>
            </a:r>
          </a:p>
          <a:p>
            <a:pPr marL="628650" lvl="1" indent="-171450">
              <a:buClr>
                <a:srgbClr val="4E84C4"/>
              </a:buClr>
              <a:buSzPts val="1000"/>
              <a:buFont typeface="Arial" pitchFamily="34" charset="0"/>
              <a:buChar char="•"/>
              <a:defRPr/>
            </a:pPr>
            <a:r>
              <a:rPr lang="en-US" sz="1400" dirty="0">
                <a:latin typeface="Arial" charset="0"/>
                <a:cs typeface="Arial" charset="0"/>
              </a:rPr>
              <a:t>Consulting Engagements</a:t>
            </a:r>
          </a:p>
          <a:p>
            <a:pPr marL="628650" lvl="1" indent="-171450">
              <a:buClr>
                <a:srgbClr val="4E84C4"/>
              </a:buClr>
              <a:buSzPts val="1000"/>
              <a:buFont typeface="Arial" pitchFamily="34" charset="0"/>
              <a:buChar char="•"/>
              <a:defRPr/>
            </a:pPr>
            <a:r>
              <a:rPr lang="en-US" sz="1400" dirty="0" smtClean="0">
                <a:latin typeface="Arial" charset="0"/>
                <a:cs typeface="Arial" charset="0"/>
              </a:rPr>
              <a:t>White Papers</a:t>
            </a:r>
          </a:p>
          <a:p>
            <a:pPr marL="628650" lvl="1" indent="-171450">
              <a:buClr>
                <a:srgbClr val="4E84C4"/>
              </a:buClr>
              <a:buSzPts val="1000"/>
              <a:buFont typeface="Arial" pitchFamily="34" charset="0"/>
              <a:buChar char="•"/>
              <a:defRPr/>
            </a:pPr>
            <a:r>
              <a:rPr lang="en-US" sz="1400" dirty="0" smtClean="0">
                <a:latin typeface="Arial" charset="0"/>
                <a:cs typeface="Arial" charset="0"/>
              </a:rPr>
              <a:t>Conference Presentations</a:t>
            </a:r>
          </a:p>
          <a:p>
            <a:pPr marL="171450" indent="-171450">
              <a:buClr>
                <a:srgbClr val="4E84C4"/>
              </a:buClr>
              <a:buSzPts val="1000"/>
              <a:buFont typeface="Arial" pitchFamily="34" charset="0"/>
              <a:buChar char="•"/>
              <a:defRPr/>
            </a:pPr>
            <a:r>
              <a:rPr lang="en-US" sz="1400" b="1" dirty="0" smtClean="0">
                <a:latin typeface="Arial" charset="0"/>
                <a:cs typeface="Arial" charset="0"/>
              </a:rPr>
              <a:t>KRA 3: Assets</a:t>
            </a:r>
          </a:p>
          <a:p>
            <a:pPr marL="628650" lvl="1" indent="-171450">
              <a:buClr>
                <a:srgbClr val="4E84C4"/>
              </a:buClr>
              <a:buSzPts val="1000"/>
              <a:buFont typeface="Arial" pitchFamily="34" charset="0"/>
              <a:buChar char="•"/>
              <a:defRPr/>
            </a:pPr>
            <a:r>
              <a:rPr lang="en-US" sz="1400" dirty="0" smtClean="0">
                <a:latin typeface="Arial" charset="0"/>
                <a:cs typeface="Arial" charset="0"/>
              </a:rPr>
              <a:t>Construct /Practice Enterprise Architecture Assets, Tools and Frameworks</a:t>
            </a:r>
          </a:p>
          <a:p>
            <a:pPr marL="171450" indent="-171450">
              <a:buClr>
                <a:srgbClr val="4E84C4"/>
              </a:buClr>
              <a:buSzPts val="1000"/>
              <a:buFont typeface="Arial" pitchFamily="34" charset="0"/>
              <a:buChar char="•"/>
              <a:defRPr/>
            </a:pPr>
            <a:r>
              <a:rPr lang="en-US" sz="1400" b="1" dirty="0" smtClean="0">
                <a:latin typeface="Arial" charset="0"/>
                <a:cs typeface="Arial" charset="0"/>
              </a:rPr>
              <a:t>KRA 4: Competency</a:t>
            </a:r>
          </a:p>
          <a:p>
            <a:pPr marL="628650" lvl="1" indent="-171450">
              <a:buClr>
                <a:srgbClr val="4E84C4"/>
              </a:buClr>
              <a:buSzPts val="1000"/>
              <a:buFont typeface="Arial" pitchFamily="34" charset="0"/>
              <a:buChar char="•"/>
              <a:defRPr/>
            </a:pPr>
            <a:r>
              <a:rPr lang="en-US" sz="1400" dirty="0" smtClean="0">
                <a:latin typeface="Arial" charset="0"/>
                <a:cs typeface="Arial" charset="0"/>
              </a:rPr>
              <a:t>Mentor associates in EA</a:t>
            </a:r>
          </a:p>
          <a:p>
            <a:pPr marL="628650" lvl="1" indent="-171450">
              <a:buClr>
                <a:srgbClr val="4E84C4"/>
              </a:buClr>
              <a:buSzPts val="1000"/>
              <a:buFont typeface="Arial" pitchFamily="34" charset="0"/>
              <a:buChar char="•"/>
              <a:defRPr/>
            </a:pPr>
            <a:r>
              <a:rPr lang="en-US" sz="1400" dirty="0" smtClean="0">
                <a:latin typeface="Arial" charset="0"/>
                <a:cs typeface="Arial" charset="0"/>
              </a:rPr>
              <a:t>Coach TOAC team on solutions</a:t>
            </a:r>
          </a:p>
          <a:p>
            <a:pPr marL="628650" lvl="1" indent="-171450">
              <a:buClr>
                <a:srgbClr val="4E84C4"/>
              </a:buClr>
              <a:buSzPts val="1000"/>
              <a:buFont typeface="Arial" pitchFamily="34" charset="0"/>
              <a:buChar char="•"/>
              <a:defRPr/>
            </a:pPr>
            <a:endParaRPr lang="en-US" sz="1200" dirty="0">
              <a:latin typeface="Arial" charset="0"/>
              <a:cs typeface="Arial" charset="0"/>
            </a:endParaRPr>
          </a:p>
        </p:txBody>
      </p:sp>
      <p:sp>
        <p:nvSpPr>
          <p:cNvPr id="17" name="AutoShape 323"/>
          <p:cNvSpPr>
            <a:spLocks noChangeArrowheads="1"/>
          </p:cNvSpPr>
          <p:nvPr/>
        </p:nvSpPr>
        <p:spPr bwMode="auto">
          <a:xfrm>
            <a:off x="4060478" y="2448692"/>
            <a:ext cx="3616461" cy="541038"/>
          </a:xfrm>
          <a:prstGeom prst="roundRect">
            <a:avLst>
              <a:gd name="adj" fmla="val 9380"/>
            </a:avLst>
          </a:prstGeom>
          <a:solidFill>
            <a:srgbClr val="D3F1FC"/>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buClr>
                <a:srgbClr val="4E84C4"/>
              </a:buClr>
              <a:buSzPts val="1000"/>
              <a:defRPr/>
            </a:pPr>
            <a:r>
              <a:rPr lang="en-US" sz="1400" b="1" dirty="0" smtClean="0">
                <a:latin typeface="Arial" charset="0"/>
                <a:cs typeface="Arial" charset="0"/>
              </a:rPr>
              <a:t>Role : Solution Architects / Practice of Sales Evangelization</a:t>
            </a:r>
            <a:endParaRPr lang="en-US" sz="1400" b="1" dirty="0">
              <a:latin typeface="Arial" charset="0"/>
              <a:cs typeface="Arial" charset="0"/>
            </a:endParaRPr>
          </a:p>
        </p:txBody>
      </p:sp>
      <p:sp>
        <p:nvSpPr>
          <p:cNvPr id="18" name="AutoShape 323"/>
          <p:cNvSpPr>
            <a:spLocks noChangeArrowheads="1"/>
          </p:cNvSpPr>
          <p:nvPr/>
        </p:nvSpPr>
        <p:spPr bwMode="auto">
          <a:xfrm>
            <a:off x="4056358" y="3198817"/>
            <a:ext cx="3608224" cy="3098889"/>
          </a:xfrm>
          <a:prstGeom prst="roundRect">
            <a:avLst>
              <a:gd name="adj" fmla="val 9380"/>
            </a:avLst>
          </a:prstGeom>
          <a:solidFill>
            <a:srgbClr val="F2F1B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1450" indent="-171450">
              <a:buClr>
                <a:srgbClr val="4E84C4"/>
              </a:buClr>
              <a:buSzPts val="1000"/>
              <a:buFont typeface="Arial" pitchFamily="34" charset="0"/>
              <a:buChar char="•"/>
              <a:defRPr/>
            </a:pPr>
            <a:r>
              <a:rPr lang="en-US" sz="1400" b="1" dirty="0" smtClean="0">
                <a:latin typeface="Arial" charset="0"/>
                <a:cs typeface="Arial" charset="0"/>
              </a:rPr>
              <a:t>KRA 1 : Presales</a:t>
            </a:r>
          </a:p>
          <a:p>
            <a:pPr marL="628650" lvl="1" indent="-171450">
              <a:buClr>
                <a:srgbClr val="4E84C4"/>
              </a:buClr>
              <a:buSzPts val="1000"/>
              <a:buFont typeface="Arial" pitchFamily="34" charset="0"/>
              <a:buChar char="•"/>
              <a:defRPr/>
            </a:pPr>
            <a:r>
              <a:rPr lang="en-US" sz="1400" dirty="0" smtClean="0">
                <a:latin typeface="Arial" charset="0"/>
                <a:cs typeface="Arial" charset="0"/>
              </a:rPr>
              <a:t>New Logos</a:t>
            </a:r>
          </a:p>
          <a:p>
            <a:pPr marL="628650" lvl="1" indent="-171450">
              <a:buClr>
                <a:srgbClr val="4E84C4"/>
              </a:buClr>
              <a:buSzPts val="1000"/>
              <a:buFont typeface="Arial" pitchFamily="34" charset="0"/>
              <a:buChar char="•"/>
              <a:defRPr/>
            </a:pPr>
            <a:r>
              <a:rPr lang="en-US" sz="1400" dirty="0" smtClean="0">
                <a:latin typeface="Arial" charset="0"/>
                <a:cs typeface="Arial" charset="0"/>
              </a:rPr>
              <a:t>Revenue Won</a:t>
            </a:r>
          </a:p>
          <a:p>
            <a:pPr marL="171450" indent="-171450">
              <a:buClr>
                <a:srgbClr val="4E84C4"/>
              </a:buClr>
              <a:buSzPts val="1000"/>
              <a:buFont typeface="Arial" pitchFamily="34" charset="0"/>
              <a:buChar char="•"/>
              <a:defRPr/>
            </a:pPr>
            <a:r>
              <a:rPr lang="en-US" sz="1400" b="1" dirty="0" smtClean="0">
                <a:latin typeface="Arial" charset="0"/>
                <a:cs typeface="Arial" charset="0"/>
              </a:rPr>
              <a:t>KRA 2: Branding</a:t>
            </a:r>
          </a:p>
          <a:p>
            <a:pPr marL="628650" lvl="1" indent="-171450">
              <a:buClr>
                <a:srgbClr val="4E84C4"/>
              </a:buClr>
              <a:buSzPts val="1000"/>
              <a:buFont typeface="Arial" pitchFamily="34" charset="0"/>
              <a:buChar char="•"/>
              <a:defRPr/>
            </a:pPr>
            <a:r>
              <a:rPr lang="en-US" sz="1400" dirty="0" smtClean="0">
                <a:latin typeface="Arial" charset="0"/>
                <a:cs typeface="Arial" charset="0"/>
              </a:rPr>
              <a:t>Asset / Jewel Monetization</a:t>
            </a:r>
            <a:endParaRPr lang="en-US" sz="1400" dirty="0">
              <a:latin typeface="Arial" charset="0"/>
              <a:cs typeface="Arial" charset="0"/>
            </a:endParaRPr>
          </a:p>
          <a:p>
            <a:pPr marL="628650" lvl="1" indent="-171450">
              <a:buClr>
                <a:srgbClr val="4E84C4"/>
              </a:buClr>
              <a:buSzPts val="1000"/>
              <a:buFont typeface="Arial" pitchFamily="34" charset="0"/>
              <a:buChar char="•"/>
              <a:defRPr/>
            </a:pPr>
            <a:r>
              <a:rPr lang="en-US" sz="1400" dirty="0" smtClean="0">
                <a:latin typeface="Arial" charset="0"/>
                <a:cs typeface="Arial" charset="0"/>
              </a:rPr>
              <a:t>High Rated Assets</a:t>
            </a:r>
          </a:p>
          <a:p>
            <a:pPr marL="171450" indent="-171450">
              <a:buClr>
                <a:srgbClr val="4E84C4"/>
              </a:buClr>
              <a:buSzPts val="1000"/>
              <a:buFont typeface="Arial" pitchFamily="34" charset="0"/>
              <a:buChar char="•"/>
              <a:defRPr/>
            </a:pPr>
            <a:r>
              <a:rPr lang="en-US" sz="1400" b="1" dirty="0" smtClean="0">
                <a:latin typeface="Arial" charset="0"/>
                <a:cs typeface="Arial" charset="0"/>
              </a:rPr>
              <a:t>KRA 3: Assets</a:t>
            </a:r>
          </a:p>
          <a:p>
            <a:pPr marL="628650" lvl="1" indent="-171450">
              <a:buClr>
                <a:srgbClr val="4E84C4"/>
              </a:buClr>
              <a:buSzPts val="1000"/>
              <a:buFont typeface="Arial" pitchFamily="34" charset="0"/>
              <a:buChar char="•"/>
              <a:defRPr/>
            </a:pPr>
            <a:r>
              <a:rPr lang="en-US" sz="1400" dirty="0" smtClean="0">
                <a:latin typeface="Arial" charset="0"/>
                <a:cs typeface="Arial" charset="0"/>
              </a:rPr>
              <a:t>Response Accelerators</a:t>
            </a:r>
          </a:p>
          <a:p>
            <a:pPr marL="628650" lvl="1" indent="-171450">
              <a:buClr>
                <a:srgbClr val="4E84C4"/>
              </a:buClr>
              <a:buSzPts val="1000"/>
              <a:buFont typeface="Arial" pitchFamily="34" charset="0"/>
              <a:buChar char="•"/>
              <a:defRPr/>
            </a:pPr>
            <a:r>
              <a:rPr lang="en-US" sz="1400" dirty="0" smtClean="0">
                <a:latin typeface="Arial" charset="0"/>
                <a:cs typeface="Arial" charset="0"/>
              </a:rPr>
              <a:t>Estimation Frameworks</a:t>
            </a:r>
          </a:p>
          <a:p>
            <a:pPr marL="628650" lvl="1" indent="-171450">
              <a:buClr>
                <a:srgbClr val="4E84C4"/>
              </a:buClr>
              <a:buSzPts val="1000"/>
              <a:buFont typeface="Arial" pitchFamily="34" charset="0"/>
              <a:buChar char="•"/>
              <a:defRPr/>
            </a:pPr>
            <a:r>
              <a:rPr lang="en-US" sz="1400" dirty="0" smtClean="0">
                <a:latin typeface="Arial" charset="0"/>
                <a:cs typeface="Arial" charset="0"/>
              </a:rPr>
              <a:t>Response Reuse Framework</a:t>
            </a:r>
          </a:p>
          <a:p>
            <a:pPr marL="171450" indent="-171450">
              <a:buClr>
                <a:srgbClr val="4E84C4"/>
              </a:buClr>
              <a:buSzPts val="1000"/>
              <a:buFont typeface="Arial" pitchFamily="34" charset="0"/>
              <a:buChar char="•"/>
              <a:defRPr/>
            </a:pPr>
            <a:r>
              <a:rPr lang="en-US" sz="1400" b="1" dirty="0" smtClean="0">
                <a:latin typeface="Arial" charset="0"/>
                <a:cs typeface="Arial" charset="0"/>
              </a:rPr>
              <a:t>KRA 4: Evangelization</a:t>
            </a:r>
          </a:p>
          <a:p>
            <a:pPr marL="628650" lvl="1" indent="-171450">
              <a:buClr>
                <a:srgbClr val="4E84C4"/>
              </a:buClr>
              <a:buSzPts val="1000"/>
              <a:buFont typeface="Arial" pitchFamily="34" charset="0"/>
              <a:buChar char="•"/>
              <a:defRPr/>
            </a:pPr>
            <a:r>
              <a:rPr lang="en-US" sz="1400" dirty="0" smtClean="0">
                <a:latin typeface="Arial" charset="0"/>
                <a:cs typeface="Arial" charset="0"/>
              </a:rPr>
              <a:t>Design2Win Collaboration</a:t>
            </a:r>
          </a:p>
          <a:p>
            <a:pPr marL="628650" lvl="1" indent="-171450">
              <a:buClr>
                <a:srgbClr val="4E84C4"/>
              </a:buClr>
              <a:buSzPts val="1000"/>
              <a:buFont typeface="Arial" pitchFamily="34" charset="0"/>
              <a:buChar char="•"/>
              <a:defRPr/>
            </a:pPr>
            <a:r>
              <a:rPr lang="en-US" sz="1400" dirty="0" smtClean="0">
                <a:latin typeface="Arial" charset="0"/>
                <a:cs typeface="Arial" charset="0"/>
              </a:rPr>
              <a:t>Offering Sensitization</a:t>
            </a:r>
          </a:p>
          <a:p>
            <a:pPr marL="628650" lvl="1" indent="-171450">
              <a:buClr>
                <a:srgbClr val="4E84C4"/>
              </a:buClr>
              <a:buSzPts val="1000"/>
              <a:buFont typeface="Arial" pitchFamily="34" charset="0"/>
              <a:buChar char="•"/>
              <a:defRPr/>
            </a:pPr>
            <a:endParaRPr lang="en-US" sz="1200" dirty="0">
              <a:latin typeface="Arial" charset="0"/>
              <a:cs typeface="Arial" charset="0"/>
            </a:endParaRPr>
          </a:p>
        </p:txBody>
      </p:sp>
      <p:sp>
        <p:nvSpPr>
          <p:cNvPr id="19" name="AutoShape 323"/>
          <p:cNvSpPr>
            <a:spLocks noChangeArrowheads="1"/>
          </p:cNvSpPr>
          <p:nvPr/>
        </p:nvSpPr>
        <p:spPr bwMode="auto">
          <a:xfrm>
            <a:off x="7907534" y="2448692"/>
            <a:ext cx="3616461" cy="541038"/>
          </a:xfrm>
          <a:prstGeom prst="roundRect">
            <a:avLst>
              <a:gd name="adj" fmla="val 9380"/>
            </a:avLst>
          </a:prstGeom>
          <a:solidFill>
            <a:srgbClr val="D3F1FC"/>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buClr>
                <a:srgbClr val="4E84C4"/>
              </a:buClr>
              <a:buSzPts val="1000"/>
              <a:defRPr/>
            </a:pPr>
            <a:r>
              <a:rPr lang="en-US" sz="1400" b="1" dirty="0" smtClean="0">
                <a:latin typeface="Arial" charset="0"/>
                <a:cs typeface="Arial" charset="0"/>
              </a:rPr>
              <a:t>Role : Technical Architects / Practice of Solution Experts</a:t>
            </a:r>
            <a:endParaRPr lang="en-US" sz="1400" b="1" dirty="0">
              <a:latin typeface="Arial" charset="0"/>
              <a:cs typeface="Arial" charset="0"/>
            </a:endParaRPr>
          </a:p>
        </p:txBody>
      </p:sp>
      <p:sp>
        <p:nvSpPr>
          <p:cNvPr id="20" name="AutoShape 323"/>
          <p:cNvSpPr>
            <a:spLocks noChangeArrowheads="1"/>
          </p:cNvSpPr>
          <p:nvPr/>
        </p:nvSpPr>
        <p:spPr bwMode="auto">
          <a:xfrm>
            <a:off x="7903414" y="3198817"/>
            <a:ext cx="3608224" cy="3098889"/>
          </a:xfrm>
          <a:prstGeom prst="roundRect">
            <a:avLst>
              <a:gd name="adj" fmla="val 9380"/>
            </a:avLst>
          </a:prstGeom>
          <a:solidFill>
            <a:srgbClr val="F2F1B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1450" indent="-171450">
              <a:buClr>
                <a:srgbClr val="4E84C4"/>
              </a:buClr>
              <a:buSzPts val="1000"/>
              <a:buFont typeface="Arial" pitchFamily="34" charset="0"/>
              <a:buChar char="•"/>
              <a:defRPr/>
            </a:pPr>
            <a:r>
              <a:rPr lang="en-US" sz="1400" b="1" dirty="0" smtClean="0">
                <a:latin typeface="Arial" charset="0"/>
                <a:cs typeface="Arial" charset="0"/>
              </a:rPr>
              <a:t>KRA 1 : Delivery Support</a:t>
            </a:r>
          </a:p>
          <a:p>
            <a:pPr marL="628650" lvl="1" indent="-171450">
              <a:buClr>
                <a:srgbClr val="4E84C4"/>
              </a:buClr>
              <a:buSzPts val="1000"/>
              <a:buFont typeface="Arial" pitchFamily="34" charset="0"/>
              <a:buChar char="•"/>
              <a:defRPr/>
            </a:pPr>
            <a:r>
              <a:rPr lang="en-US" sz="1400" dirty="0" smtClean="0">
                <a:latin typeface="Arial" charset="0"/>
                <a:cs typeface="Arial" charset="0"/>
              </a:rPr>
              <a:t>Project Kick off</a:t>
            </a:r>
          </a:p>
          <a:p>
            <a:pPr marL="628650" lvl="1" indent="-171450">
              <a:buClr>
                <a:srgbClr val="4E84C4"/>
              </a:buClr>
              <a:buSzPts val="1000"/>
              <a:buFont typeface="Arial" pitchFamily="34" charset="0"/>
              <a:buChar char="•"/>
              <a:defRPr/>
            </a:pPr>
            <a:r>
              <a:rPr lang="en-US" sz="1400" dirty="0" smtClean="0">
                <a:latin typeface="Arial" charset="0"/>
                <a:cs typeface="Arial" charset="0"/>
              </a:rPr>
              <a:t>Project Technical Reviews</a:t>
            </a:r>
          </a:p>
          <a:p>
            <a:pPr marL="628650" lvl="1" indent="-171450">
              <a:buClr>
                <a:srgbClr val="4E84C4"/>
              </a:buClr>
              <a:buSzPts val="1000"/>
              <a:buFont typeface="Arial" pitchFamily="34" charset="0"/>
              <a:buChar char="•"/>
              <a:defRPr/>
            </a:pPr>
            <a:r>
              <a:rPr lang="en-US" sz="1400" dirty="0" smtClean="0">
                <a:latin typeface="Arial" charset="0"/>
                <a:cs typeface="Arial" charset="0"/>
              </a:rPr>
              <a:t>Firefighting support</a:t>
            </a:r>
          </a:p>
          <a:p>
            <a:pPr marL="171450" indent="-171450">
              <a:buClr>
                <a:srgbClr val="4E84C4"/>
              </a:buClr>
              <a:buSzPts val="1000"/>
              <a:buFont typeface="Arial" pitchFamily="34" charset="0"/>
              <a:buChar char="•"/>
              <a:defRPr/>
            </a:pPr>
            <a:r>
              <a:rPr lang="en-US" sz="1400" b="1" dirty="0" smtClean="0">
                <a:latin typeface="Arial" charset="0"/>
                <a:cs typeface="Arial" charset="0"/>
              </a:rPr>
              <a:t>KRA 2: Branding</a:t>
            </a:r>
          </a:p>
          <a:p>
            <a:pPr marL="628650" lvl="1" indent="-171450">
              <a:buClr>
                <a:srgbClr val="4E84C4"/>
              </a:buClr>
              <a:buSzPts val="1000"/>
              <a:buFont typeface="Arial" pitchFamily="34" charset="0"/>
              <a:buChar char="•"/>
              <a:defRPr/>
            </a:pPr>
            <a:r>
              <a:rPr lang="en-US" sz="1400" dirty="0" smtClean="0">
                <a:latin typeface="Arial" charset="0"/>
                <a:cs typeface="Arial" charset="0"/>
              </a:rPr>
              <a:t>Blogging</a:t>
            </a:r>
            <a:endParaRPr lang="en-US" sz="1400" dirty="0">
              <a:latin typeface="Arial" charset="0"/>
              <a:cs typeface="Arial" charset="0"/>
            </a:endParaRPr>
          </a:p>
          <a:p>
            <a:pPr marL="628650" lvl="1" indent="-171450">
              <a:buClr>
                <a:srgbClr val="4E84C4"/>
              </a:buClr>
              <a:buSzPts val="1000"/>
              <a:buFont typeface="Arial" pitchFamily="34" charset="0"/>
              <a:buChar char="•"/>
              <a:defRPr/>
            </a:pPr>
            <a:r>
              <a:rPr lang="en-US" sz="1400" dirty="0" smtClean="0">
                <a:latin typeface="Arial" charset="0"/>
                <a:cs typeface="Arial" charset="0"/>
              </a:rPr>
              <a:t>Discussion Forums</a:t>
            </a:r>
          </a:p>
          <a:p>
            <a:pPr marL="628650" lvl="1" indent="-171450">
              <a:buClr>
                <a:srgbClr val="4E84C4"/>
              </a:buClr>
              <a:buSzPts val="1000"/>
              <a:buFont typeface="Arial" pitchFamily="34" charset="0"/>
              <a:buChar char="•"/>
              <a:defRPr/>
            </a:pPr>
            <a:r>
              <a:rPr lang="en-US" sz="1400" dirty="0" smtClean="0">
                <a:latin typeface="Arial" charset="0"/>
                <a:cs typeface="Arial" charset="0"/>
              </a:rPr>
              <a:t>Community support</a:t>
            </a:r>
          </a:p>
          <a:p>
            <a:pPr marL="171450" indent="-171450">
              <a:buClr>
                <a:srgbClr val="4E84C4"/>
              </a:buClr>
              <a:buSzPts val="1000"/>
              <a:buFont typeface="Arial" pitchFamily="34" charset="0"/>
              <a:buChar char="•"/>
              <a:defRPr/>
            </a:pPr>
            <a:r>
              <a:rPr lang="en-US" sz="1400" b="1" dirty="0" smtClean="0">
                <a:latin typeface="Arial" charset="0"/>
                <a:cs typeface="Arial" charset="0"/>
              </a:rPr>
              <a:t>KRA 3: Assets</a:t>
            </a:r>
          </a:p>
          <a:p>
            <a:pPr marL="628650" lvl="1" indent="-171450">
              <a:buClr>
                <a:srgbClr val="4E84C4"/>
              </a:buClr>
              <a:buSzPts val="1000"/>
              <a:buFont typeface="Arial" pitchFamily="34" charset="0"/>
              <a:buChar char="•"/>
              <a:defRPr/>
            </a:pPr>
            <a:r>
              <a:rPr lang="en-US" sz="1400" dirty="0" smtClean="0">
                <a:latin typeface="Arial" charset="0"/>
                <a:cs typeface="Arial" charset="0"/>
              </a:rPr>
              <a:t>Reusable Code-based tools</a:t>
            </a:r>
          </a:p>
          <a:p>
            <a:pPr marL="171450" indent="-171450">
              <a:buClr>
                <a:srgbClr val="4E84C4"/>
              </a:buClr>
              <a:buSzPts val="1000"/>
              <a:buFont typeface="Arial" pitchFamily="34" charset="0"/>
              <a:buChar char="•"/>
              <a:defRPr/>
            </a:pPr>
            <a:r>
              <a:rPr lang="en-US" sz="1400" b="1" dirty="0" smtClean="0">
                <a:latin typeface="Arial" charset="0"/>
                <a:cs typeface="Arial" charset="0"/>
              </a:rPr>
              <a:t>KRA 4: Competency</a:t>
            </a:r>
          </a:p>
          <a:p>
            <a:pPr marL="628650" lvl="1" indent="-171450">
              <a:buClr>
                <a:srgbClr val="4E84C4"/>
              </a:buClr>
              <a:buSzPts val="1000"/>
              <a:buFont typeface="Arial" pitchFamily="34" charset="0"/>
              <a:buChar char="•"/>
              <a:defRPr/>
            </a:pPr>
            <a:r>
              <a:rPr lang="en-US" sz="1400" dirty="0" smtClean="0">
                <a:latin typeface="Arial" charset="0"/>
                <a:cs typeface="Arial" charset="0"/>
              </a:rPr>
              <a:t>Dog-food new technologies</a:t>
            </a:r>
          </a:p>
          <a:p>
            <a:pPr marL="628650" lvl="1" indent="-171450">
              <a:buClr>
                <a:srgbClr val="4E84C4"/>
              </a:buClr>
              <a:buSzPts val="1000"/>
              <a:buFont typeface="Arial" pitchFamily="34" charset="0"/>
              <a:buChar char="•"/>
              <a:defRPr/>
            </a:pPr>
            <a:r>
              <a:rPr lang="en-US" sz="1400" dirty="0" smtClean="0">
                <a:latin typeface="Arial" charset="0"/>
                <a:cs typeface="Arial" charset="0"/>
              </a:rPr>
              <a:t>Develop New Training content to enable engineers</a:t>
            </a:r>
          </a:p>
          <a:p>
            <a:pPr marL="628650" lvl="1" indent="-171450">
              <a:buClr>
                <a:srgbClr val="4E84C4"/>
              </a:buClr>
              <a:buSzPts val="1000"/>
              <a:buFont typeface="Arial" pitchFamily="34" charset="0"/>
              <a:buChar char="•"/>
              <a:defRPr/>
            </a:pPr>
            <a:endParaRPr lang="en-US" sz="1200" dirty="0">
              <a:latin typeface="Arial" charset="0"/>
              <a:cs typeface="Arial" charset="0"/>
            </a:endParaRPr>
          </a:p>
        </p:txBody>
      </p:sp>
    </p:spTree>
    <p:extLst>
      <p:ext uri="{BB962C8B-B14F-4D97-AF65-F5344CB8AC3E}">
        <p14:creationId xmlns:p14="http://schemas.microsoft.com/office/powerpoint/2010/main" val="1189792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Model 1 : Structure Composition</a:t>
            </a:r>
            <a:endParaRPr lang="en-US" dirty="0"/>
          </a:p>
        </p:txBody>
      </p:sp>
      <p:sp>
        <p:nvSpPr>
          <p:cNvPr id="7" name="Rectangle 6"/>
          <p:cNvSpPr/>
          <p:nvPr/>
        </p:nvSpPr>
        <p:spPr>
          <a:xfrm>
            <a:off x="1210237" y="1978549"/>
            <a:ext cx="2460812"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Architecture and Solutions Center ( TASC)</a:t>
            </a:r>
            <a:endParaRPr lang="en-US" sz="1600" dirty="0"/>
          </a:p>
        </p:txBody>
      </p:sp>
      <p:sp>
        <p:nvSpPr>
          <p:cNvPr id="22" name="Rectangle 21"/>
          <p:cNvSpPr/>
          <p:nvPr/>
        </p:nvSpPr>
        <p:spPr>
          <a:xfrm>
            <a:off x="1202300" y="5320853"/>
            <a:ext cx="9095056"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SWAT and Cool Communities</a:t>
            </a:r>
          </a:p>
          <a:p>
            <a:pPr algn="ctr"/>
            <a:r>
              <a:rPr lang="en-US" sz="1600" dirty="0"/>
              <a:t>(Microsoft, Cloud and Architects Community</a:t>
            </a:r>
            <a:r>
              <a:rPr lang="en-US" sz="1600" dirty="0" smtClean="0"/>
              <a:t>)</a:t>
            </a:r>
            <a:endParaRPr lang="en-US" sz="1600" dirty="0"/>
          </a:p>
        </p:txBody>
      </p:sp>
      <p:sp>
        <p:nvSpPr>
          <p:cNvPr id="23" name="Rectangle 22"/>
          <p:cNvSpPr/>
          <p:nvPr/>
        </p:nvSpPr>
        <p:spPr>
          <a:xfrm>
            <a:off x="4471163" y="1994440"/>
            <a:ext cx="2533696"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Opportunities and Asset Monetization Center (TOAC)</a:t>
            </a:r>
            <a:endParaRPr lang="en-US" sz="1600" dirty="0"/>
          </a:p>
        </p:txBody>
      </p:sp>
      <p:sp>
        <p:nvSpPr>
          <p:cNvPr id="25" name="Rectangle 24"/>
          <p:cNvSpPr/>
          <p:nvPr/>
        </p:nvSpPr>
        <p:spPr>
          <a:xfrm>
            <a:off x="7771597" y="2015317"/>
            <a:ext cx="2533696"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Delivery and Support Center (TDSC)</a:t>
            </a:r>
            <a:endParaRPr lang="en-US" sz="1600" dirty="0"/>
          </a:p>
        </p:txBody>
      </p:sp>
      <p:sp>
        <p:nvSpPr>
          <p:cNvPr id="5" name="Rounded Rectangle 4"/>
          <p:cNvSpPr/>
          <p:nvPr/>
        </p:nvSpPr>
        <p:spPr>
          <a:xfrm>
            <a:off x="1210237" y="2856565"/>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Microsoft</a:t>
            </a:r>
            <a:endParaRPr lang="en-US" dirty="0"/>
          </a:p>
        </p:txBody>
      </p:sp>
      <p:sp>
        <p:nvSpPr>
          <p:cNvPr id="27" name="Rounded Rectangle 26"/>
          <p:cNvSpPr/>
          <p:nvPr/>
        </p:nvSpPr>
        <p:spPr>
          <a:xfrm>
            <a:off x="1210236" y="4541710"/>
            <a:ext cx="2488849" cy="449709"/>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Assurance</a:t>
            </a:r>
            <a:endParaRPr lang="en-US" dirty="0"/>
          </a:p>
        </p:txBody>
      </p:sp>
      <p:sp>
        <p:nvSpPr>
          <p:cNvPr id="28" name="Rounded Rectangle 27"/>
          <p:cNvSpPr/>
          <p:nvPr/>
        </p:nvSpPr>
        <p:spPr>
          <a:xfrm>
            <a:off x="1727200" y="2853082"/>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Java and OS</a:t>
            </a:r>
            <a:endParaRPr lang="en-US" dirty="0"/>
          </a:p>
        </p:txBody>
      </p:sp>
      <p:sp>
        <p:nvSpPr>
          <p:cNvPr id="29" name="Rounded Rectangle 28"/>
          <p:cNvSpPr/>
          <p:nvPr/>
        </p:nvSpPr>
        <p:spPr>
          <a:xfrm>
            <a:off x="2238938" y="2859507"/>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ABIM</a:t>
            </a:r>
            <a:endParaRPr lang="en-US" dirty="0"/>
          </a:p>
        </p:txBody>
      </p:sp>
      <p:sp>
        <p:nvSpPr>
          <p:cNvPr id="30" name="Rounded Rectangle 29"/>
          <p:cNvSpPr/>
          <p:nvPr/>
        </p:nvSpPr>
        <p:spPr>
          <a:xfrm>
            <a:off x="2783938" y="2859506"/>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Cloud</a:t>
            </a:r>
            <a:endParaRPr lang="en-US" dirty="0"/>
          </a:p>
        </p:txBody>
      </p:sp>
      <p:sp>
        <p:nvSpPr>
          <p:cNvPr id="31" name="Rounded Rectangle 30"/>
          <p:cNvSpPr/>
          <p:nvPr/>
        </p:nvSpPr>
        <p:spPr>
          <a:xfrm>
            <a:off x="3295676" y="2859505"/>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Social</a:t>
            </a:r>
            <a:endParaRPr lang="en-US" dirty="0"/>
          </a:p>
        </p:txBody>
      </p:sp>
      <p:sp>
        <p:nvSpPr>
          <p:cNvPr id="32" name="Rounded Rectangle 31"/>
          <p:cNvSpPr/>
          <p:nvPr/>
        </p:nvSpPr>
        <p:spPr>
          <a:xfrm>
            <a:off x="4482407" y="2875940"/>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Microsoft</a:t>
            </a:r>
            <a:endParaRPr lang="en-US" dirty="0"/>
          </a:p>
        </p:txBody>
      </p:sp>
      <p:sp>
        <p:nvSpPr>
          <p:cNvPr id="33" name="Rounded Rectangle 32"/>
          <p:cNvSpPr/>
          <p:nvPr/>
        </p:nvSpPr>
        <p:spPr>
          <a:xfrm>
            <a:off x="4482406" y="4561085"/>
            <a:ext cx="2488849" cy="449709"/>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Assurance</a:t>
            </a:r>
            <a:endParaRPr lang="en-US" dirty="0"/>
          </a:p>
        </p:txBody>
      </p:sp>
      <p:sp>
        <p:nvSpPr>
          <p:cNvPr id="34" name="Rounded Rectangle 33"/>
          <p:cNvSpPr/>
          <p:nvPr/>
        </p:nvSpPr>
        <p:spPr>
          <a:xfrm>
            <a:off x="4999370" y="2872457"/>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Java and OS</a:t>
            </a:r>
            <a:endParaRPr lang="en-US" dirty="0"/>
          </a:p>
        </p:txBody>
      </p:sp>
      <p:sp>
        <p:nvSpPr>
          <p:cNvPr id="35" name="Rounded Rectangle 34"/>
          <p:cNvSpPr/>
          <p:nvPr/>
        </p:nvSpPr>
        <p:spPr>
          <a:xfrm>
            <a:off x="5511108" y="2878882"/>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ABIM</a:t>
            </a:r>
            <a:endParaRPr lang="en-US" dirty="0"/>
          </a:p>
        </p:txBody>
      </p:sp>
      <p:sp>
        <p:nvSpPr>
          <p:cNvPr id="36" name="Rounded Rectangle 35"/>
          <p:cNvSpPr/>
          <p:nvPr/>
        </p:nvSpPr>
        <p:spPr>
          <a:xfrm>
            <a:off x="6056108" y="2878881"/>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Cloud</a:t>
            </a:r>
            <a:endParaRPr lang="en-US" dirty="0"/>
          </a:p>
        </p:txBody>
      </p:sp>
      <p:sp>
        <p:nvSpPr>
          <p:cNvPr id="37" name="Rounded Rectangle 36"/>
          <p:cNvSpPr/>
          <p:nvPr/>
        </p:nvSpPr>
        <p:spPr>
          <a:xfrm>
            <a:off x="6567846" y="2878880"/>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Social</a:t>
            </a:r>
            <a:endParaRPr lang="en-US" dirty="0"/>
          </a:p>
        </p:txBody>
      </p:sp>
      <p:sp>
        <p:nvSpPr>
          <p:cNvPr id="38" name="Rounded Rectangle 37"/>
          <p:cNvSpPr/>
          <p:nvPr/>
        </p:nvSpPr>
        <p:spPr>
          <a:xfrm>
            <a:off x="7770454" y="2915271"/>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Microsoft</a:t>
            </a:r>
            <a:endParaRPr lang="en-US" dirty="0"/>
          </a:p>
        </p:txBody>
      </p:sp>
      <p:sp>
        <p:nvSpPr>
          <p:cNvPr id="39" name="Rounded Rectangle 38"/>
          <p:cNvSpPr/>
          <p:nvPr/>
        </p:nvSpPr>
        <p:spPr>
          <a:xfrm>
            <a:off x="7770453" y="4600416"/>
            <a:ext cx="2488849" cy="449709"/>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Assurance</a:t>
            </a:r>
            <a:endParaRPr lang="en-US" dirty="0"/>
          </a:p>
        </p:txBody>
      </p:sp>
      <p:sp>
        <p:nvSpPr>
          <p:cNvPr id="40" name="Rounded Rectangle 39"/>
          <p:cNvSpPr/>
          <p:nvPr/>
        </p:nvSpPr>
        <p:spPr>
          <a:xfrm>
            <a:off x="8287417" y="2911788"/>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Java and OS</a:t>
            </a:r>
            <a:endParaRPr lang="en-US" dirty="0"/>
          </a:p>
        </p:txBody>
      </p:sp>
      <p:sp>
        <p:nvSpPr>
          <p:cNvPr id="41" name="Rounded Rectangle 40"/>
          <p:cNvSpPr/>
          <p:nvPr/>
        </p:nvSpPr>
        <p:spPr>
          <a:xfrm>
            <a:off x="8799155" y="2918213"/>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ABIM</a:t>
            </a:r>
            <a:endParaRPr lang="en-US" dirty="0"/>
          </a:p>
        </p:txBody>
      </p:sp>
      <p:sp>
        <p:nvSpPr>
          <p:cNvPr id="42" name="Rounded Rectangle 41"/>
          <p:cNvSpPr/>
          <p:nvPr/>
        </p:nvSpPr>
        <p:spPr>
          <a:xfrm>
            <a:off x="9344155" y="2918212"/>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Cloud</a:t>
            </a:r>
            <a:endParaRPr lang="en-US" dirty="0"/>
          </a:p>
        </p:txBody>
      </p:sp>
      <p:sp>
        <p:nvSpPr>
          <p:cNvPr id="44" name="Rounded Rectangle 43"/>
          <p:cNvSpPr/>
          <p:nvPr/>
        </p:nvSpPr>
        <p:spPr>
          <a:xfrm>
            <a:off x="9855893" y="2918211"/>
            <a:ext cx="403410" cy="1607855"/>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Social</a:t>
            </a:r>
            <a:endParaRPr lang="en-US" dirty="0"/>
          </a:p>
        </p:txBody>
      </p:sp>
      <p:sp>
        <p:nvSpPr>
          <p:cNvPr id="6" name="TextBox 5"/>
          <p:cNvSpPr txBox="1"/>
          <p:nvPr/>
        </p:nvSpPr>
        <p:spPr>
          <a:xfrm>
            <a:off x="2372176" y="6077924"/>
            <a:ext cx="8174683" cy="646331"/>
          </a:xfrm>
          <a:prstGeom prst="rect">
            <a:avLst/>
          </a:prstGeom>
          <a:noFill/>
        </p:spPr>
        <p:txBody>
          <a:bodyPr wrap="square" rtlCol="0">
            <a:spAutoFit/>
          </a:bodyPr>
          <a:lstStyle/>
          <a:p>
            <a:pPr algn="ctr"/>
            <a:r>
              <a:rPr lang="en-US" dirty="0" smtClean="0"/>
              <a:t>Each member will belong to One Center based on Individual Strength and Capacity to deliver keeping aspirations in mind</a:t>
            </a:r>
            <a:endParaRPr lang="en-US" dirty="0"/>
          </a:p>
        </p:txBody>
      </p:sp>
      <p:sp>
        <p:nvSpPr>
          <p:cNvPr id="43" name="Rectangle 42"/>
          <p:cNvSpPr/>
          <p:nvPr/>
        </p:nvSpPr>
        <p:spPr>
          <a:xfrm>
            <a:off x="4061803" y="1109337"/>
            <a:ext cx="3330054" cy="73697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HiTech Technology Excellence Group</a:t>
            </a:r>
          </a:p>
          <a:p>
            <a:pPr algn="ctr"/>
            <a:r>
              <a:rPr lang="en-US" sz="1600" dirty="0" smtClean="0"/>
              <a:t>(HiTech TEG)</a:t>
            </a:r>
            <a:endParaRPr lang="en-US" sz="1600" dirty="0"/>
          </a:p>
        </p:txBody>
      </p:sp>
    </p:spTree>
    <p:extLst>
      <p:ext uri="{BB962C8B-B14F-4D97-AF65-F5344CB8AC3E}">
        <p14:creationId xmlns:p14="http://schemas.microsoft.com/office/powerpoint/2010/main" val="26111067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Model 1 : Leadership Ownership</a:t>
            </a:r>
            <a:endParaRPr lang="en-US" dirty="0"/>
          </a:p>
        </p:txBody>
      </p:sp>
      <p:sp>
        <p:nvSpPr>
          <p:cNvPr id="7" name="Rectangle 6"/>
          <p:cNvSpPr/>
          <p:nvPr/>
        </p:nvSpPr>
        <p:spPr>
          <a:xfrm>
            <a:off x="1210237" y="2771929"/>
            <a:ext cx="2460812"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Architecture and Solutions Center </a:t>
            </a:r>
          </a:p>
          <a:p>
            <a:pPr algn="ctr"/>
            <a:r>
              <a:rPr lang="en-US" sz="1600" dirty="0" smtClean="0"/>
              <a:t>(TASC)</a:t>
            </a:r>
            <a:endParaRPr lang="en-US" sz="1600" dirty="0"/>
          </a:p>
        </p:txBody>
      </p:sp>
      <p:sp>
        <p:nvSpPr>
          <p:cNvPr id="23" name="Rectangle 22"/>
          <p:cNvSpPr/>
          <p:nvPr/>
        </p:nvSpPr>
        <p:spPr>
          <a:xfrm>
            <a:off x="4471163" y="2787820"/>
            <a:ext cx="2533696"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Opportunities and Asset Monetization Center (TOAC)</a:t>
            </a:r>
            <a:endParaRPr lang="en-US" sz="1600" dirty="0"/>
          </a:p>
        </p:txBody>
      </p:sp>
      <p:sp>
        <p:nvSpPr>
          <p:cNvPr id="25" name="Rectangle 24"/>
          <p:cNvSpPr/>
          <p:nvPr/>
        </p:nvSpPr>
        <p:spPr>
          <a:xfrm>
            <a:off x="7771597" y="2808697"/>
            <a:ext cx="2533696" cy="80333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 Delivery and Support Center (TDSC)</a:t>
            </a:r>
            <a:endParaRPr lang="en-US" sz="1600" dirty="0"/>
          </a:p>
        </p:txBody>
      </p:sp>
      <p:sp>
        <p:nvSpPr>
          <p:cNvPr id="27" name="Rounded Rectangle 26"/>
          <p:cNvSpPr/>
          <p:nvPr/>
        </p:nvSpPr>
        <p:spPr>
          <a:xfrm>
            <a:off x="1256227" y="3641334"/>
            <a:ext cx="2488849" cy="449709"/>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Jitendra</a:t>
            </a:r>
            <a:r>
              <a:rPr lang="en-US" dirty="0" smtClean="0"/>
              <a:t> </a:t>
            </a:r>
            <a:r>
              <a:rPr lang="en-US" dirty="0" err="1" smtClean="0"/>
              <a:t>Maan</a:t>
            </a:r>
            <a:endParaRPr lang="en-US" dirty="0"/>
          </a:p>
        </p:txBody>
      </p:sp>
      <p:sp>
        <p:nvSpPr>
          <p:cNvPr id="33" name="Rounded Rectangle 32"/>
          <p:cNvSpPr/>
          <p:nvPr/>
        </p:nvSpPr>
        <p:spPr>
          <a:xfrm>
            <a:off x="4528397" y="3660709"/>
            <a:ext cx="2488849" cy="449709"/>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Shobhna</a:t>
            </a:r>
            <a:r>
              <a:rPr lang="en-US" dirty="0" smtClean="0"/>
              <a:t> Bansal</a:t>
            </a:r>
            <a:endParaRPr lang="en-US" dirty="0"/>
          </a:p>
        </p:txBody>
      </p:sp>
      <p:sp>
        <p:nvSpPr>
          <p:cNvPr id="39" name="Rounded Rectangle 38"/>
          <p:cNvSpPr/>
          <p:nvPr/>
        </p:nvSpPr>
        <p:spPr>
          <a:xfrm>
            <a:off x="7816444" y="3700040"/>
            <a:ext cx="2488849" cy="449709"/>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 Ramakrishna</a:t>
            </a:r>
            <a:endParaRPr lang="en-US" dirty="0"/>
          </a:p>
        </p:txBody>
      </p:sp>
      <p:sp>
        <p:nvSpPr>
          <p:cNvPr id="58" name="Rectangle 57"/>
          <p:cNvSpPr/>
          <p:nvPr/>
        </p:nvSpPr>
        <p:spPr>
          <a:xfrm>
            <a:off x="1256227" y="4345907"/>
            <a:ext cx="9095056"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SWAT and Cool Communities</a:t>
            </a:r>
          </a:p>
          <a:p>
            <a:pPr algn="ctr"/>
            <a:r>
              <a:rPr lang="en-US" sz="1600" dirty="0" smtClean="0"/>
              <a:t>(Microsoft, Cloud and Architects)</a:t>
            </a:r>
            <a:endParaRPr lang="en-US" sz="1600" dirty="0"/>
          </a:p>
        </p:txBody>
      </p:sp>
      <p:sp>
        <p:nvSpPr>
          <p:cNvPr id="11" name="Rectangle 10"/>
          <p:cNvSpPr/>
          <p:nvPr/>
        </p:nvSpPr>
        <p:spPr>
          <a:xfrm>
            <a:off x="4072984" y="1290918"/>
            <a:ext cx="3330054" cy="74214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HiTech Technology Excellence Group (HiTech TEG) and </a:t>
            </a:r>
          </a:p>
          <a:p>
            <a:pPr algn="ctr"/>
            <a:r>
              <a:rPr lang="en-US" sz="1600" dirty="0" smtClean="0"/>
              <a:t>Enterprise Architecture Focus Area</a:t>
            </a:r>
          </a:p>
        </p:txBody>
      </p:sp>
      <p:sp>
        <p:nvSpPr>
          <p:cNvPr id="12" name="Rounded Rectangle 11"/>
          <p:cNvSpPr/>
          <p:nvPr/>
        </p:nvSpPr>
        <p:spPr>
          <a:xfrm>
            <a:off x="4072984" y="2063908"/>
            <a:ext cx="3330054" cy="449709"/>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Bala Peddigari</a:t>
            </a:r>
            <a:endParaRPr lang="en-US" dirty="0"/>
          </a:p>
        </p:txBody>
      </p:sp>
      <p:sp>
        <p:nvSpPr>
          <p:cNvPr id="13" name="Rounded Rectangle 12"/>
          <p:cNvSpPr/>
          <p:nvPr/>
        </p:nvSpPr>
        <p:spPr>
          <a:xfrm>
            <a:off x="1256227" y="5110209"/>
            <a:ext cx="9205585" cy="449709"/>
          </a:xfrm>
          <a:prstGeom prst="round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Vijayalakshmi</a:t>
            </a:r>
            <a:r>
              <a:rPr lang="en-US" dirty="0" smtClean="0"/>
              <a:t>, </a:t>
            </a:r>
            <a:r>
              <a:rPr lang="en-US" dirty="0" err="1" smtClean="0"/>
              <a:t>Ambily</a:t>
            </a:r>
            <a:r>
              <a:rPr lang="en-US" dirty="0" smtClean="0"/>
              <a:t> K, Edwin </a:t>
            </a:r>
            <a:r>
              <a:rPr lang="en-US" dirty="0" err="1" smtClean="0"/>
              <a:t>Anand</a:t>
            </a:r>
            <a:r>
              <a:rPr lang="en-US" dirty="0" smtClean="0"/>
              <a:t> and </a:t>
            </a:r>
            <a:r>
              <a:rPr lang="en-US" dirty="0" err="1" smtClean="0"/>
              <a:t>Kolluru</a:t>
            </a:r>
            <a:r>
              <a:rPr lang="en-US" dirty="0" smtClean="0"/>
              <a:t> </a:t>
            </a:r>
            <a:r>
              <a:rPr lang="en-US" dirty="0" err="1" smtClean="0"/>
              <a:t>Sudhakar</a:t>
            </a:r>
            <a:endParaRPr lang="en-US" dirty="0"/>
          </a:p>
        </p:txBody>
      </p:sp>
    </p:spTree>
    <p:extLst>
      <p:ext uri="{BB962C8B-B14F-4D97-AF65-F5344CB8AC3E}">
        <p14:creationId xmlns:p14="http://schemas.microsoft.com/office/powerpoint/2010/main" val="28340118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TEG Organization  Structure – Model 2</a:t>
            </a:r>
            <a:endParaRPr lang="en-US" dirty="0"/>
          </a:p>
        </p:txBody>
      </p:sp>
      <p:sp>
        <p:nvSpPr>
          <p:cNvPr id="3" name="Content Placeholder 2"/>
          <p:cNvSpPr>
            <a:spLocks noGrp="1"/>
          </p:cNvSpPr>
          <p:nvPr>
            <p:ph idx="4294967295"/>
          </p:nvPr>
        </p:nvSpPr>
        <p:spPr>
          <a:xfrm>
            <a:off x="556909" y="1508085"/>
            <a:ext cx="11237408" cy="5188550"/>
          </a:xfrm>
          <a:prstGeom prst="rect">
            <a:avLst/>
          </a:prstGeom>
        </p:spPr>
        <p:txBody>
          <a:bodyPr/>
          <a:lstStyle/>
          <a:p>
            <a:endParaRPr lang="en-US" dirty="0" smtClean="0"/>
          </a:p>
          <a:p>
            <a:endParaRPr lang="en-US" dirty="0" smtClean="0"/>
          </a:p>
          <a:p>
            <a:endParaRPr lang="en-US" dirty="0"/>
          </a:p>
        </p:txBody>
      </p:sp>
      <p:sp>
        <p:nvSpPr>
          <p:cNvPr id="4" name="Rectangle 3"/>
          <p:cNvSpPr/>
          <p:nvPr/>
        </p:nvSpPr>
        <p:spPr>
          <a:xfrm>
            <a:off x="3929760" y="2709102"/>
            <a:ext cx="3330054" cy="73697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HiTech Technology Excellence Group</a:t>
            </a:r>
            <a:endParaRPr lang="en-US" sz="1600" dirty="0"/>
          </a:p>
        </p:txBody>
      </p:sp>
      <p:sp>
        <p:nvSpPr>
          <p:cNvPr id="7" name="Rectangle 6"/>
          <p:cNvSpPr/>
          <p:nvPr/>
        </p:nvSpPr>
        <p:spPr>
          <a:xfrm>
            <a:off x="1585266" y="4251105"/>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Microsoft</a:t>
            </a:r>
            <a:endParaRPr lang="en-US" sz="1600" dirty="0"/>
          </a:p>
        </p:txBody>
      </p:sp>
      <p:cxnSp>
        <p:nvCxnSpPr>
          <p:cNvPr id="11" name="Straight Connector 10"/>
          <p:cNvCxnSpPr>
            <a:stCxn id="4" idx="2"/>
          </p:cNvCxnSpPr>
          <p:nvPr/>
        </p:nvCxnSpPr>
        <p:spPr>
          <a:xfrm rot="5400000">
            <a:off x="5376423" y="3664445"/>
            <a:ext cx="436728" cy="158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57115" y="3816843"/>
            <a:ext cx="8513979" cy="6676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30868" y="3857786"/>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888816" y="1521747"/>
            <a:ext cx="3411941" cy="696022"/>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HiTech Solution Central</a:t>
            </a:r>
            <a:endParaRPr lang="en-US" sz="1600" dirty="0"/>
          </a:p>
        </p:txBody>
      </p:sp>
      <p:cxnSp>
        <p:nvCxnSpPr>
          <p:cNvPr id="45" name="Straight Connector 44"/>
          <p:cNvCxnSpPr>
            <a:stCxn id="43" idx="2"/>
            <a:endCxn id="4" idx="0"/>
          </p:cNvCxnSpPr>
          <p:nvPr/>
        </p:nvCxnSpPr>
        <p:spPr>
          <a:xfrm rot="5400000">
            <a:off x="5349121" y="2463435"/>
            <a:ext cx="491333" cy="158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2054676" y="4039753"/>
            <a:ext cx="407149" cy="2272"/>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5378702" y="4053399"/>
            <a:ext cx="434440" cy="2271"/>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29980" y="3829911"/>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59590" y="3837314"/>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285470" y="4278607"/>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ABIM</a:t>
            </a:r>
            <a:endParaRPr lang="en-US" sz="1600" dirty="0"/>
          </a:p>
        </p:txBody>
      </p:sp>
      <p:sp>
        <p:nvSpPr>
          <p:cNvPr id="18" name="Rectangle 17"/>
          <p:cNvSpPr/>
          <p:nvPr/>
        </p:nvSpPr>
        <p:spPr>
          <a:xfrm>
            <a:off x="4880462" y="4289346"/>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Cloud</a:t>
            </a:r>
            <a:endParaRPr lang="en-US" sz="1600" dirty="0"/>
          </a:p>
        </p:txBody>
      </p:sp>
      <p:sp>
        <p:nvSpPr>
          <p:cNvPr id="19" name="Rectangle 18"/>
          <p:cNvSpPr/>
          <p:nvPr/>
        </p:nvSpPr>
        <p:spPr>
          <a:xfrm>
            <a:off x="6628909" y="4311612"/>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JOSE</a:t>
            </a:r>
            <a:endParaRPr lang="en-US" sz="1600" dirty="0"/>
          </a:p>
        </p:txBody>
      </p:sp>
      <p:sp>
        <p:nvSpPr>
          <p:cNvPr id="20" name="Rectangle 19"/>
          <p:cNvSpPr/>
          <p:nvPr/>
        </p:nvSpPr>
        <p:spPr>
          <a:xfrm>
            <a:off x="8259020" y="4318811"/>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Assurance</a:t>
            </a:r>
            <a:endParaRPr lang="en-US" sz="1600" dirty="0"/>
          </a:p>
        </p:txBody>
      </p:sp>
      <p:sp>
        <p:nvSpPr>
          <p:cNvPr id="22" name="Rectangle 21"/>
          <p:cNvSpPr/>
          <p:nvPr/>
        </p:nvSpPr>
        <p:spPr>
          <a:xfrm>
            <a:off x="1585266" y="5092922"/>
            <a:ext cx="9624532"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SWAT and Cool Communities</a:t>
            </a:r>
          </a:p>
          <a:p>
            <a:pPr algn="ctr"/>
            <a:r>
              <a:rPr lang="en-US" sz="1600" dirty="0" smtClean="0"/>
              <a:t>(Microsoft, Cloud and Architects)</a:t>
            </a:r>
            <a:endParaRPr lang="en-US" sz="1600" dirty="0"/>
          </a:p>
        </p:txBody>
      </p:sp>
      <p:sp>
        <p:nvSpPr>
          <p:cNvPr id="23" name="Rectangle 22"/>
          <p:cNvSpPr/>
          <p:nvPr/>
        </p:nvSpPr>
        <p:spPr>
          <a:xfrm>
            <a:off x="9866103" y="4327506"/>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Enterprise Architecture</a:t>
            </a:r>
            <a:endParaRPr lang="en-US" sz="1600" dirty="0"/>
          </a:p>
        </p:txBody>
      </p:sp>
      <p:cxnSp>
        <p:nvCxnSpPr>
          <p:cNvPr id="25" name="Straight Connector 24"/>
          <p:cNvCxnSpPr/>
          <p:nvPr/>
        </p:nvCxnSpPr>
        <p:spPr>
          <a:xfrm>
            <a:off x="10797233" y="3883603"/>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632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Model 2 : Cluster Composition and Focus Areas</a:t>
            </a:r>
            <a:endParaRPr lang="en-US" dirty="0"/>
          </a:p>
        </p:txBody>
      </p:sp>
      <p:sp>
        <p:nvSpPr>
          <p:cNvPr id="4" name="Rectangle 3"/>
          <p:cNvSpPr/>
          <p:nvPr/>
        </p:nvSpPr>
        <p:spPr>
          <a:xfrm>
            <a:off x="3929760" y="1283716"/>
            <a:ext cx="3330054" cy="73697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HiTech Technology Excellence Group (Bala Peddigari)</a:t>
            </a:r>
            <a:endParaRPr lang="en-US" sz="1600" dirty="0"/>
          </a:p>
        </p:txBody>
      </p:sp>
      <p:sp>
        <p:nvSpPr>
          <p:cNvPr id="7" name="Rectangle 6"/>
          <p:cNvSpPr/>
          <p:nvPr/>
        </p:nvSpPr>
        <p:spPr>
          <a:xfrm>
            <a:off x="1585266" y="2825719"/>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Microsoft</a:t>
            </a:r>
            <a:endParaRPr lang="en-US" sz="1600" dirty="0"/>
          </a:p>
        </p:txBody>
      </p:sp>
      <p:cxnSp>
        <p:nvCxnSpPr>
          <p:cNvPr id="11" name="Straight Connector 10"/>
          <p:cNvCxnSpPr>
            <a:stCxn id="4" idx="2"/>
          </p:cNvCxnSpPr>
          <p:nvPr/>
        </p:nvCxnSpPr>
        <p:spPr>
          <a:xfrm rot="5400000">
            <a:off x="5376423" y="2239059"/>
            <a:ext cx="436728" cy="158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0630" y="2402935"/>
            <a:ext cx="8410240" cy="2946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30868" y="2432400"/>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2054676" y="2614367"/>
            <a:ext cx="407149" cy="2272"/>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5378702" y="2628013"/>
            <a:ext cx="434440" cy="2271"/>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29980" y="2404525"/>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59590" y="2411928"/>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285470" y="2853221"/>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ABIM</a:t>
            </a:r>
            <a:endParaRPr lang="en-US" sz="1600" dirty="0"/>
          </a:p>
        </p:txBody>
      </p:sp>
      <p:sp>
        <p:nvSpPr>
          <p:cNvPr id="18" name="Rectangle 17"/>
          <p:cNvSpPr/>
          <p:nvPr/>
        </p:nvSpPr>
        <p:spPr>
          <a:xfrm>
            <a:off x="4880462" y="2863960"/>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Cloud</a:t>
            </a:r>
            <a:endParaRPr lang="en-US" sz="1600" dirty="0"/>
          </a:p>
        </p:txBody>
      </p:sp>
      <p:sp>
        <p:nvSpPr>
          <p:cNvPr id="19" name="Rectangle 18"/>
          <p:cNvSpPr/>
          <p:nvPr/>
        </p:nvSpPr>
        <p:spPr>
          <a:xfrm>
            <a:off x="6628909" y="2886226"/>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JOSE</a:t>
            </a:r>
            <a:endParaRPr lang="en-US" sz="1600" dirty="0"/>
          </a:p>
        </p:txBody>
      </p:sp>
      <p:sp>
        <p:nvSpPr>
          <p:cNvPr id="20" name="Rectangle 19"/>
          <p:cNvSpPr/>
          <p:nvPr/>
        </p:nvSpPr>
        <p:spPr>
          <a:xfrm>
            <a:off x="8259020" y="2893425"/>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Assurance</a:t>
            </a:r>
            <a:endParaRPr lang="en-US" sz="1600" dirty="0"/>
          </a:p>
        </p:txBody>
      </p:sp>
      <p:sp>
        <p:nvSpPr>
          <p:cNvPr id="23" name="Rectangle 22"/>
          <p:cNvSpPr/>
          <p:nvPr/>
        </p:nvSpPr>
        <p:spPr>
          <a:xfrm>
            <a:off x="1585265" y="3575813"/>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Ramakrishna </a:t>
            </a:r>
            <a:r>
              <a:rPr lang="en-US" sz="1400" dirty="0" err="1" smtClean="0"/>
              <a:t>Josyula</a:t>
            </a:r>
            <a:endParaRPr lang="en-US" sz="1400" dirty="0"/>
          </a:p>
        </p:txBody>
      </p:sp>
      <p:sp>
        <p:nvSpPr>
          <p:cNvPr id="25" name="Rectangle 24"/>
          <p:cNvSpPr/>
          <p:nvPr/>
        </p:nvSpPr>
        <p:spPr>
          <a:xfrm>
            <a:off x="3285470" y="3615236"/>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Shobhna</a:t>
            </a:r>
            <a:r>
              <a:rPr lang="en-US" sz="1400" dirty="0" smtClean="0"/>
              <a:t> Bansal</a:t>
            </a:r>
            <a:endParaRPr lang="en-US" sz="1400" dirty="0"/>
          </a:p>
        </p:txBody>
      </p:sp>
      <p:sp>
        <p:nvSpPr>
          <p:cNvPr id="26" name="Rectangle 25"/>
          <p:cNvSpPr/>
          <p:nvPr/>
        </p:nvSpPr>
        <p:spPr>
          <a:xfrm>
            <a:off x="4880461" y="3636714"/>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Kolluru</a:t>
            </a:r>
            <a:r>
              <a:rPr lang="en-US" sz="1400" dirty="0" smtClean="0"/>
              <a:t> </a:t>
            </a:r>
            <a:r>
              <a:rPr lang="en-US" sz="1400" dirty="0" err="1" smtClean="0"/>
              <a:t>Sudhakar</a:t>
            </a:r>
            <a:endParaRPr lang="en-US" sz="1400" dirty="0"/>
          </a:p>
        </p:txBody>
      </p:sp>
      <p:sp>
        <p:nvSpPr>
          <p:cNvPr id="27" name="Rectangle 26"/>
          <p:cNvSpPr/>
          <p:nvPr/>
        </p:nvSpPr>
        <p:spPr>
          <a:xfrm>
            <a:off x="6628909" y="3636714"/>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Jitendra</a:t>
            </a:r>
            <a:r>
              <a:rPr lang="en-US" sz="1400" dirty="0" smtClean="0"/>
              <a:t> </a:t>
            </a:r>
            <a:r>
              <a:rPr lang="en-US" sz="1400" dirty="0" err="1" smtClean="0"/>
              <a:t>Maan</a:t>
            </a:r>
            <a:endParaRPr lang="en-US" sz="1400" dirty="0"/>
          </a:p>
        </p:txBody>
      </p:sp>
      <p:sp>
        <p:nvSpPr>
          <p:cNvPr id="28" name="Rectangle 27"/>
          <p:cNvSpPr/>
          <p:nvPr/>
        </p:nvSpPr>
        <p:spPr>
          <a:xfrm>
            <a:off x="8259019" y="3636714"/>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Rama </a:t>
            </a:r>
            <a:r>
              <a:rPr lang="en-US" sz="1400" dirty="0" err="1" smtClean="0"/>
              <a:t>Murari</a:t>
            </a:r>
            <a:endParaRPr lang="en-US" sz="1400" dirty="0"/>
          </a:p>
        </p:txBody>
      </p:sp>
      <p:cxnSp>
        <p:nvCxnSpPr>
          <p:cNvPr id="30" name="Straight Connector 29"/>
          <p:cNvCxnSpPr>
            <a:stCxn id="4" idx="3"/>
          </p:cNvCxnSpPr>
          <p:nvPr/>
        </p:nvCxnSpPr>
        <p:spPr>
          <a:xfrm>
            <a:off x="7259814" y="1652206"/>
            <a:ext cx="3334606" cy="6555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930867" y="2402935"/>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259019" y="2863960"/>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Assurance</a:t>
            </a:r>
            <a:endParaRPr lang="en-US" sz="1600" dirty="0"/>
          </a:p>
        </p:txBody>
      </p:sp>
      <p:cxnSp>
        <p:nvCxnSpPr>
          <p:cNvPr id="37" name="Straight Connector 36"/>
          <p:cNvCxnSpPr/>
          <p:nvPr/>
        </p:nvCxnSpPr>
        <p:spPr>
          <a:xfrm flipH="1">
            <a:off x="10589868" y="1707817"/>
            <a:ext cx="4550" cy="532036"/>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918020" y="2243838"/>
            <a:ext cx="1867580" cy="822092"/>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err="1" smtClean="0"/>
              <a:t>Nishant</a:t>
            </a:r>
            <a:r>
              <a:rPr lang="en-US" sz="1400" dirty="0" smtClean="0"/>
              <a:t> </a:t>
            </a:r>
            <a:r>
              <a:rPr lang="en-US" sz="1400" dirty="0" err="1" smtClean="0"/>
              <a:t>Verma</a:t>
            </a:r>
            <a:endParaRPr lang="en-US" sz="1400" dirty="0" smtClean="0"/>
          </a:p>
          <a:p>
            <a:pPr algn="ctr"/>
            <a:r>
              <a:rPr lang="en-US" sz="1400" dirty="0" smtClean="0"/>
              <a:t>(PMO and Operations Automation Lead) </a:t>
            </a:r>
          </a:p>
          <a:p>
            <a:pPr algn="ctr"/>
            <a:endParaRPr lang="en-US" sz="1400" dirty="0"/>
          </a:p>
        </p:txBody>
      </p:sp>
      <p:sp>
        <p:nvSpPr>
          <p:cNvPr id="44" name="Rectangle 43"/>
          <p:cNvSpPr/>
          <p:nvPr/>
        </p:nvSpPr>
        <p:spPr>
          <a:xfrm>
            <a:off x="1585265" y="4210463"/>
            <a:ext cx="1343695" cy="1948290"/>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TFS</a:t>
            </a:r>
          </a:p>
          <a:p>
            <a:pPr algn="ctr"/>
            <a:r>
              <a:rPr lang="en-US" sz="1400" dirty="0" smtClean="0"/>
              <a:t>Web Platform</a:t>
            </a:r>
          </a:p>
          <a:p>
            <a:pPr algn="ctr"/>
            <a:r>
              <a:rPr lang="en-US" sz="1400" dirty="0" smtClean="0"/>
              <a:t>SharePoint</a:t>
            </a:r>
          </a:p>
          <a:p>
            <a:pPr algn="ctr"/>
            <a:r>
              <a:rPr lang="en-US" sz="1400" dirty="0" smtClean="0"/>
              <a:t>SQL BI</a:t>
            </a:r>
          </a:p>
          <a:p>
            <a:pPr algn="ctr"/>
            <a:r>
              <a:rPr lang="en-US" sz="1400" dirty="0" smtClean="0"/>
              <a:t>Windows Azure</a:t>
            </a:r>
            <a:endParaRPr lang="en-US" sz="1400" dirty="0"/>
          </a:p>
        </p:txBody>
      </p:sp>
      <p:sp>
        <p:nvSpPr>
          <p:cNvPr id="46" name="Rectangle 45"/>
          <p:cNvSpPr/>
          <p:nvPr/>
        </p:nvSpPr>
        <p:spPr>
          <a:xfrm>
            <a:off x="3257912" y="4238672"/>
            <a:ext cx="1343695" cy="1948290"/>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Analytics</a:t>
            </a:r>
          </a:p>
          <a:p>
            <a:pPr algn="ctr"/>
            <a:r>
              <a:rPr lang="en-US" sz="1400" dirty="0" smtClean="0"/>
              <a:t>Big Data</a:t>
            </a:r>
          </a:p>
          <a:p>
            <a:pPr algn="ctr"/>
            <a:r>
              <a:rPr lang="en-US" sz="1400" dirty="0" smtClean="0"/>
              <a:t>Information Management</a:t>
            </a:r>
          </a:p>
          <a:p>
            <a:pPr algn="ctr"/>
            <a:r>
              <a:rPr lang="en-US" sz="1400" dirty="0" smtClean="0"/>
              <a:t>BIPM</a:t>
            </a:r>
            <a:endParaRPr lang="en-US" sz="1400" dirty="0"/>
          </a:p>
        </p:txBody>
      </p:sp>
      <p:sp>
        <p:nvSpPr>
          <p:cNvPr id="47" name="Rectangle 46"/>
          <p:cNvSpPr/>
          <p:nvPr/>
        </p:nvSpPr>
        <p:spPr>
          <a:xfrm>
            <a:off x="4930559" y="4238672"/>
            <a:ext cx="1343695" cy="1948290"/>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Amazon Web Services</a:t>
            </a:r>
          </a:p>
          <a:p>
            <a:pPr algn="ctr"/>
            <a:r>
              <a:rPr lang="en-US" sz="1400" dirty="0" smtClean="0"/>
              <a:t>Windows Azure</a:t>
            </a:r>
          </a:p>
          <a:p>
            <a:pPr algn="ctr"/>
            <a:r>
              <a:rPr lang="en-US" sz="1400" dirty="0" smtClean="0"/>
              <a:t>Open Stack</a:t>
            </a:r>
          </a:p>
          <a:p>
            <a:pPr algn="ctr"/>
            <a:r>
              <a:rPr lang="en-US" sz="1400" dirty="0" smtClean="0"/>
              <a:t>HP Converged Systems</a:t>
            </a:r>
            <a:endParaRPr lang="en-US" sz="1400" dirty="0"/>
          </a:p>
        </p:txBody>
      </p:sp>
      <p:sp>
        <p:nvSpPr>
          <p:cNvPr id="48" name="Rectangle 47"/>
          <p:cNvSpPr/>
          <p:nvPr/>
        </p:nvSpPr>
        <p:spPr>
          <a:xfrm>
            <a:off x="6628909" y="4210463"/>
            <a:ext cx="1343695" cy="1948290"/>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Java and Open Source</a:t>
            </a:r>
          </a:p>
          <a:p>
            <a:pPr algn="ctr"/>
            <a:r>
              <a:rPr lang="en-US" sz="1400" dirty="0" smtClean="0"/>
              <a:t>Social Computing</a:t>
            </a:r>
          </a:p>
          <a:p>
            <a:pPr algn="ctr"/>
            <a:r>
              <a:rPr lang="en-US" sz="1400" dirty="0" err="1" smtClean="0"/>
              <a:t>eCommerce</a:t>
            </a:r>
            <a:endParaRPr lang="en-US" sz="1400" dirty="0" smtClean="0"/>
          </a:p>
        </p:txBody>
      </p:sp>
      <p:sp>
        <p:nvSpPr>
          <p:cNvPr id="49" name="Rectangle 48"/>
          <p:cNvSpPr/>
          <p:nvPr/>
        </p:nvSpPr>
        <p:spPr>
          <a:xfrm>
            <a:off x="8255269" y="4238672"/>
            <a:ext cx="1343695" cy="1948290"/>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Functional Automation</a:t>
            </a:r>
          </a:p>
          <a:p>
            <a:pPr algn="ctr"/>
            <a:r>
              <a:rPr lang="en-US" sz="1400" dirty="0" smtClean="0"/>
              <a:t>Globalization</a:t>
            </a:r>
          </a:p>
          <a:p>
            <a:pPr algn="ctr"/>
            <a:r>
              <a:rPr lang="en-US" sz="1400" dirty="0" smtClean="0"/>
              <a:t>NFR and</a:t>
            </a:r>
          </a:p>
          <a:p>
            <a:pPr algn="ctr"/>
            <a:r>
              <a:rPr lang="en-US" sz="1400" dirty="0" smtClean="0"/>
              <a:t>Product Testing</a:t>
            </a:r>
          </a:p>
        </p:txBody>
      </p:sp>
      <p:sp>
        <p:nvSpPr>
          <p:cNvPr id="31" name="Rectangle 30"/>
          <p:cNvSpPr/>
          <p:nvPr/>
        </p:nvSpPr>
        <p:spPr>
          <a:xfrm>
            <a:off x="115922" y="2813846"/>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Enterprise Architecture</a:t>
            </a:r>
            <a:endParaRPr lang="en-US" sz="1600" dirty="0"/>
          </a:p>
        </p:txBody>
      </p:sp>
      <p:cxnSp>
        <p:nvCxnSpPr>
          <p:cNvPr id="32" name="Straight Connector 31"/>
          <p:cNvCxnSpPr/>
          <p:nvPr/>
        </p:nvCxnSpPr>
        <p:spPr>
          <a:xfrm rot="5400000">
            <a:off x="318192" y="2615807"/>
            <a:ext cx="407149" cy="2272"/>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15922" y="3575813"/>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Bala Peddigari</a:t>
            </a:r>
            <a:endParaRPr lang="en-US" sz="1400" dirty="0"/>
          </a:p>
        </p:txBody>
      </p:sp>
      <p:sp>
        <p:nvSpPr>
          <p:cNvPr id="38" name="Rectangle 37"/>
          <p:cNvSpPr/>
          <p:nvPr/>
        </p:nvSpPr>
        <p:spPr>
          <a:xfrm>
            <a:off x="115922" y="4210463"/>
            <a:ext cx="1343695" cy="1948290"/>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EA Tools</a:t>
            </a:r>
          </a:p>
          <a:p>
            <a:pPr algn="ctr"/>
            <a:r>
              <a:rPr lang="en-US" sz="1400" dirty="0" smtClean="0"/>
              <a:t>&amp; Frameworks</a:t>
            </a:r>
            <a:endParaRPr lang="en-US" sz="1400" dirty="0"/>
          </a:p>
        </p:txBody>
      </p:sp>
    </p:spTree>
    <p:extLst>
      <p:ext uri="{BB962C8B-B14F-4D97-AF65-F5344CB8AC3E}">
        <p14:creationId xmlns:p14="http://schemas.microsoft.com/office/powerpoint/2010/main" val="1400792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Model 2 : Team Structure</a:t>
            </a:r>
            <a:endParaRPr lang="en-US" dirty="0"/>
          </a:p>
        </p:txBody>
      </p:sp>
      <p:sp>
        <p:nvSpPr>
          <p:cNvPr id="4" name="Rectangle 3"/>
          <p:cNvSpPr/>
          <p:nvPr/>
        </p:nvSpPr>
        <p:spPr>
          <a:xfrm>
            <a:off x="3929760" y="1283716"/>
            <a:ext cx="3330054" cy="73697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HiTech Technology Excellence Group (Bala Peddigari)</a:t>
            </a:r>
            <a:endParaRPr lang="en-US" sz="1600" dirty="0"/>
          </a:p>
        </p:txBody>
      </p:sp>
      <p:sp>
        <p:nvSpPr>
          <p:cNvPr id="7" name="Rectangle 6"/>
          <p:cNvSpPr/>
          <p:nvPr/>
        </p:nvSpPr>
        <p:spPr>
          <a:xfrm>
            <a:off x="1585266" y="2825719"/>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Microsoft</a:t>
            </a:r>
            <a:endParaRPr lang="en-US" sz="1600" dirty="0"/>
          </a:p>
        </p:txBody>
      </p:sp>
      <p:cxnSp>
        <p:nvCxnSpPr>
          <p:cNvPr id="11" name="Straight Connector 10"/>
          <p:cNvCxnSpPr>
            <a:stCxn id="4" idx="2"/>
          </p:cNvCxnSpPr>
          <p:nvPr/>
        </p:nvCxnSpPr>
        <p:spPr>
          <a:xfrm rot="5400000">
            <a:off x="5376423" y="2239059"/>
            <a:ext cx="436728" cy="158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4435" y="2402935"/>
            <a:ext cx="8406435" cy="2946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30868" y="2432400"/>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2054676" y="2614367"/>
            <a:ext cx="407149" cy="2272"/>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5378702" y="2628013"/>
            <a:ext cx="434440" cy="2271"/>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29980" y="2404525"/>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59590" y="2411928"/>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285470" y="2853221"/>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ABIM</a:t>
            </a:r>
            <a:endParaRPr lang="en-US" sz="1600" dirty="0"/>
          </a:p>
        </p:txBody>
      </p:sp>
      <p:sp>
        <p:nvSpPr>
          <p:cNvPr id="18" name="Rectangle 17"/>
          <p:cNvSpPr/>
          <p:nvPr/>
        </p:nvSpPr>
        <p:spPr>
          <a:xfrm>
            <a:off x="4880462" y="2863960"/>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Cloud</a:t>
            </a:r>
            <a:endParaRPr lang="en-US" sz="1600" dirty="0"/>
          </a:p>
        </p:txBody>
      </p:sp>
      <p:sp>
        <p:nvSpPr>
          <p:cNvPr id="19" name="Rectangle 18"/>
          <p:cNvSpPr/>
          <p:nvPr/>
        </p:nvSpPr>
        <p:spPr>
          <a:xfrm>
            <a:off x="6628909" y="2886226"/>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JOSE</a:t>
            </a:r>
            <a:endParaRPr lang="en-US" sz="1600" dirty="0"/>
          </a:p>
        </p:txBody>
      </p:sp>
      <p:sp>
        <p:nvSpPr>
          <p:cNvPr id="20" name="Rectangle 19"/>
          <p:cNvSpPr/>
          <p:nvPr/>
        </p:nvSpPr>
        <p:spPr>
          <a:xfrm>
            <a:off x="8259020" y="2893425"/>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Assurance</a:t>
            </a:r>
            <a:endParaRPr lang="en-US" sz="1600" dirty="0"/>
          </a:p>
        </p:txBody>
      </p:sp>
      <p:sp>
        <p:nvSpPr>
          <p:cNvPr id="23" name="Rectangle 22"/>
          <p:cNvSpPr/>
          <p:nvPr/>
        </p:nvSpPr>
        <p:spPr>
          <a:xfrm>
            <a:off x="1585265" y="3575813"/>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Ramakrishna </a:t>
            </a:r>
            <a:r>
              <a:rPr lang="en-US" sz="1400" dirty="0" err="1" smtClean="0"/>
              <a:t>Josyula</a:t>
            </a:r>
            <a:endParaRPr lang="en-US" sz="1400" dirty="0"/>
          </a:p>
        </p:txBody>
      </p:sp>
      <p:sp>
        <p:nvSpPr>
          <p:cNvPr id="25" name="Rectangle 24"/>
          <p:cNvSpPr/>
          <p:nvPr/>
        </p:nvSpPr>
        <p:spPr>
          <a:xfrm>
            <a:off x="3285470" y="3615236"/>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Shobhna</a:t>
            </a:r>
            <a:r>
              <a:rPr lang="en-US" sz="1400" dirty="0" smtClean="0"/>
              <a:t> Bansal</a:t>
            </a:r>
            <a:endParaRPr lang="en-US" sz="1400" dirty="0"/>
          </a:p>
        </p:txBody>
      </p:sp>
      <p:sp>
        <p:nvSpPr>
          <p:cNvPr id="26" name="Rectangle 25"/>
          <p:cNvSpPr/>
          <p:nvPr/>
        </p:nvSpPr>
        <p:spPr>
          <a:xfrm>
            <a:off x="4880461" y="3636714"/>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Kolluru</a:t>
            </a:r>
            <a:r>
              <a:rPr lang="en-US" sz="1400" dirty="0" smtClean="0"/>
              <a:t> </a:t>
            </a:r>
            <a:r>
              <a:rPr lang="en-US" sz="1400" dirty="0" err="1" smtClean="0"/>
              <a:t>Sudhakar</a:t>
            </a:r>
            <a:endParaRPr lang="en-US" sz="1400" dirty="0"/>
          </a:p>
        </p:txBody>
      </p:sp>
      <p:sp>
        <p:nvSpPr>
          <p:cNvPr id="27" name="Rectangle 26"/>
          <p:cNvSpPr/>
          <p:nvPr/>
        </p:nvSpPr>
        <p:spPr>
          <a:xfrm>
            <a:off x="6628909" y="3636714"/>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Jitendra</a:t>
            </a:r>
            <a:r>
              <a:rPr lang="en-US" sz="1400" dirty="0" smtClean="0"/>
              <a:t> </a:t>
            </a:r>
            <a:r>
              <a:rPr lang="en-US" sz="1400" dirty="0" err="1" smtClean="0"/>
              <a:t>Maan</a:t>
            </a:r>
            <a:endParaRPr lang="en-US" sz="1400" dirty="0"/>
          </a:p>
        </p:txBody>
      </p:sp>
      <p:sp>
        <p:nvSpPr>
          <p:cNvPr id="28" name="Rectangle 27"/>
          <p:cNvSpPr/>
          <p:nvPr/>
        </p:nvSpPr>
        <p:spPr>
          <a:xfrm>
            <a:off x="8259019" y="3636714"/>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Rama </a:t>
            </a:r>
            <a:r>
              <a:rPr lang="en-US" sz="1400" dirty="0" err="1" smtClean="0"/>
              <a:t>Murari</a:t>
            </a:r>
            <a:endParaRPr lang="en-US" sz="1400" dirty="0"/>
          </a:p>
        </p:txBody>
      </p:sp>
      <p:cxnSp>
        <p:nvCxnSpPr>
          <p:cNvPr id="30" name="Straight Connector 29"/>
          <p:cNvCxnSpPr>
            <a:stCxn id="4" idx="3"/>
          </p:cNvCxnSpPr>
          <p:nvPr/>
        </p:nvCxnSpPr>
        <p:spPr>
          <a:xfrm>
            <a:off x="7259814" y="1652206"/>
            <a:ext cx="3334606" cy="6555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930867" y="2402935"/>
            <a:ext cx="2" cy="4697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259019" y="2863960"/>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Assurance</a:t>
            </a:r>
            <a:endParaRPr lang="en-US" sz="1600" dirty="0"/>
          </a:p>
        </p:txBody>
      </p:sp>
      <p:cxnSp>
        <p:nvCxnSpPr>
          <p:cNvPr id="37" name="Straight Connector 36"/>
          <p:cNvCxnSpPr/>
          <p:nvPr/>
        </p:nvCxnSpPr>
        <p:spPr>
          <a:xfrm flipH="1">
            <a:off x="10589868" y="1707817"/>
            <a:ext cx="4550" cy="532036"/>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918020" y="2243838"/>
            <a:ext cx="1867580" cy="822092"/>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err="1" smtClean="0"/>
              <a:t>Nishant</a:t>
            </a:r>
            <a:r>
              <a:rPr lang="en-US" sz="1400" dirty="0" smtClean="0"/>
              <a:t> </a:t>
            </a:r>
            <a:r>
              <a:rPr lang="en-US" sz="1400" dirty="0" err="1" smtClean="0"/>
              <a:t>Verma</a:t>
            </a:r>
            <a:endParaRPr lang="en-US" sz="1400" dirty="0" smtClean="0"/>
          </a:p>
          <a:p>
            <a:pPr algn="ctr"/>
            <a:r>
              <a:rPr lang="en-US" sz="1400" dirty="0" smtClean="0"/>
              <a:t>(PMO and Operations Automation Lead) </a:t>
            </a:r>
          </a:p>
          <a:p>
            <a:pPr algn="ctr"/>
            <a:endParaRPr lang="en-US" sz="1400" dirty="0"/>
          </a:p>
        </p:txBody>
      </p:sp>
      <p:sp>
        <p:nvSpPr>
          <p:cNvPr id="44" name="Rectangle 43"/>
          <p:cNvSpPr/>
          <p:nvPr/>
        </p:nvSpPr>
        <p:spPr>
          <a:xfrm>
            <a:off x="109902" y="4172490"/>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Edwin </a:t>
            </a:r>
            <a:r>
              <a:rPr lang="en-US" sz="1400" dirty="0" err="1" smtClean="0"/>
              <a:t>Anand</a:t>
            </a:r>
            <a:endParaRPr lang="en-US" sz="1400" dirty="0"/>
          </a:p>
        </p:txBody>
      </p:sp>
      <p:sp>
        <p:nvSpPr>
          <p:cNvPr id="50" name="Rectangle 49"/>
          <p:cNvSpPr/>
          <p:nvPr/>
        </p:nvSpPr>
        <p:spPr>
          <a:xfrm>
            <a:off x="1592784" y="4172490"/>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Vidyasagar</a:t>
            </a:r>
            <a:r>
              <a:rPr lang="en-US" sz="1400" dirty="0" smtClean="0"/>
              <a:t> T</a:t>
            </a:r>
            <a:endParaRPr lang="en-US" sz="1400" dirty="0"/>
          </a:p>
        </p:txBody>
      </p:sp>
      <p:sp>
        <p:nvSpPr>
          <p:cNvPr id="51" name="Rectangle 50"/>
          <p:cNvSpPr/>
          <p:nvPr/>
        </p:nvSpPr>
        <p:spPr>
          <a:xfrm>
            <a:off x="1588897" y="4598314"/>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Ambily</a:t>
            </a:r>
            <a:r>
              <a:rPr lang="en-US" sz="1400" dirty="0" smtClean="0"/>
              <a:t> K</a:t>
            </a:r>
            <a:endParaRPr lang="en-US" sz="1400" dirty="0"/>
          </a:p>
        </p:txBody>
      </p:sp>
      <p:sp>
        <p:nvSpPr>
          <p:cNvPr id="52" name="Rectangle 51"/>
          <p:cNvSpPr/>
          <p:nvPr/>
        </p:nvSpPr>
        <p:spPr>
          <a:xfrm>
            <a:off x="1576045" y="5013329"/>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Jabeen</a:t>
            </a:r>
            <a:r>
              <a:rPr lang="en-US" sz="1400" dirty="0" smtClean="0"/>
              <a:t> B</a:t>
            </a:r>
            <a:endParaRPr lang="en-US" sz="1400" dirty="0"/>
          </a:p>
        </p:txBody>
      </p:sp>
      <p:sp>
        <p:nvSpPr>
          <p:cNvPr id="54" name="Rectangle 53"/>
          <p:cNvSpPr/>
          <p:nvPr/>
        </p:nvSpPr>
        <p:spPr>
          <a:xfrm>
            <a:off x="3297521" y="4214946"/>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Ajay </a:t>
            </a:r>
            <a:r>
              <a:rPr lang="en-US" sz="1400" dirty="0" err="1" smtClean="0"/>
              <a:t>Parashar</a:t>
            </a:r>
            <a:endParaRPr lang="en-US" sz="1400" dirty="0"/>
          </a:p>
        </p:txBody>
      </p:sp>
      <p:sp>
        <p:nvSpPr>
          <p:cNvPr id="55" name="Rectangle 54"/>
          <p:cNvSpPr/>
          <p:nvPr/>
        </p:nvSpPr>
        <p:spPr>
          <a:xfrm>
            <a:off x="3288557" y="4595945"/>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Suroop</a:t>
            </a:r>
            <a:r>
              <a:rPr lang="en-US" sz="1400" dirty="0" smtClean="0"/>
              <a:t> B</a:t>
            </a:r>
            <a:endParaRPr lang="en-US" sz="1400" dirty="0"/>
          </a:p>
        </p:txBody>
      </p:sp>
      <p:sp>
        <p:nvSpPr>
          <p:cNvPr id="56" name="Rectangle 55"/>
          <p:cNvSpPr/>
          <p:nvPr/>
        </p:nvSpPr>
        <p:spPr>
          <a:xfrm>
            <a:off x="3284670" y="5021769"/>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Raj Vijay</a:t>
            </a:r>
            <a:endParaRPr lang="en-US" sz="1400" dirty="0"/>
          </a:p>
        </p:txBody>
      </p:sp>
      <p:sp>
        <p:nvSpPr>
          <p:cNvPr id="59" name="Rectangle 58"/>
          <p:cNvSpPr/>
          <p:nvPr/>
        </p:nvSpPr>
        <p:spPr>
          <a:xfrm>
            <a:off x="3271818" y="5436784"/>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Venkata</a:t>
            </a:r>
            <a:r>
              <a:rPr lang="en-US" sz="1400" dirty="0" smtClean="0"/>
              <a:t> M</a:t>
            </a:r>
            <a:endParaRPr lang="en-US" sz="1400" dirty="0"/>
          </a:p>
        </p:txBody>
      </p:sp>
      <p:sp>
        <p:nvSpPr>
          <p:cNvPr id="61" name="Rectangle 60"/>
          <p:cNvSpPr/>
          <p:nvPr/>
        </p:nvSpPr>
        <p:spPr>
          <a:xfrm>
            <a:off x="6628908" y="4207977"/>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Niranjan</a:t>
            </a:r>
            <a:r>
              <a:rPr lang="en-US" sz="1400" dirty="0" smtClean="0"/>
              <a:t> M</a:t>
            </a:r>
            <a:endParaRPr lang="en-US" sz="1400" dirty="0"/>
          </a:p>
        </p:txBody>
      </p:sp>
      <p:sp>
        <p:nvSpPr>
          <p:cNvPr id="62" name="Rectangle 61"/>
          <p:cNvSpPr/>
          <p:nvPr/>
        </p:nvSpPr>
        <p:spPr>
          <a:xfrm>
            <a:off x="8255269" y="4200025"/>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Venkat</a:t>
            </a:r>
            <a:r>
              <a:rPr lang="en-US" sz="1400" dirty="0" smtClean="0"/>
              <a:t> A</a:t>
            </a:r>
            <a:endParaRPr lang="en-US" sz="1400" dirty="0"/>
          </a:p>
        </p:txBody>
      </p:sp>
      <p:sp>
        <p:nvSpPr>
          <p:cNvPr id="63" name="Rectangle 62"/>
          <p:cNvSpPr/>
          <p:nvPr/>
        </p:nvSpPr>
        <p:spPr>
          <a:xfrm>
            <a:off x="4880461" y="4200025"/>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sp>
        <p:nvSpPr>
          <p:cNvPr id="64" name="Rectangle 63"/>
          <p:cNvSpPr/>
          <p:nvPr/>
        </p:nvSpPr>
        <p:spPr>
          <a:xfrm>
            <a:off x="4871497" y="4581024"/>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sp>
        <p:nvSpPr>
          <p:cNvPr id="69" name="Rectangle 68"/>
          <p:cNvSpPr/>
          <p:nvPr/>
        </p:nvSpPr>
        <p:spPr>
          <a:xfrm>
            <a:off x="6628908" y="4619245"/>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sp>
        <p:nvSpPr>
          <p:cNvPr id="70" name="Rectangle 69"/>
          <p:cNvSpPr/>
          <p:nvPr/>
        </p:nvSpPr>
        <p:spPr>
          <a:xfrm>
            <a:off x="6625021" y="5045069"/>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sp>
        <p:nvSpPr>
          <p:cNvPr id="71" name="Rectangle 70"/>
          <p:cNvSpPr/>
          <p:nvPr/>
        </p:nvSpPr>
        <p:spPr>
          <a:xfrm>
            <a:off x="6612169" y="5460084"/>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sp>
        <p:nvSpPr>
          <p:cNvPr id="72" name="Rectangle 71"/>
          <p:cNvSpPr/>
          <p:nvPr/>
        </p:nvSpPr>
        <p:spPr>
          <a:xfrm>
            <a:off x="8272008" y="4632276"/>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sp>
        <p:nvSpPr>
          <p:cNvPr id="48" name="Rectangle 47"/>
          <p:cNvSpPr/>
          <p:nvPr/>
        </p:nvSpPr>
        <p:spPr>
          <a:xfrm>
            <a:off x="115922" y="2813846"/>
            <a:ext cx="1343695" cy="682388"/>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Enterprise Architecture</a:t>
            </a:r>
            <a:endParaRPr lang="en-US" sz="1600" dirty="0"/>
          </a:p>
        </p:txBody>
      </p:sp>
      <p:cxnSp>
        <p:nvCxnSpPr>
          <p:cNvPr id="49" name="Straight Connector 48"/>
          <p:cNvCxnSpPr/>
          <p:nvPr/>
        </p:nvCxnSpPr>
        <p:spPr>
          <a:xfrm rot="5400000">
            <a:off x="318192" y="2615807"/>
            <a:ext cx="407149" cy="2272"/>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15922" y="3609477"/>
            <a:ext cx="1343695" cy="457200"/>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Bala Peddigari</a:t>
            </a:r>
            <a:endParaRPr lang="en-US" sz="1400" dirty="0"/>
          </a:p>
        </p:txBody>
      </p:sp>
      <p:sp>
        <p:nvSpPr>
          <p:cNvPr id="60" name="Rectangle 59"/>
          <p:cNvSpPr/>
          <p:nvPr/>
        </p:nvSpPr>
        <p:spPr>
          <a:xfrm>
            <a:off x="1576044" y="5436783"/>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sp>
        <p:nvSpPr>
          <p:cNvPr id="67" name="Rectangle 66"/>
          <p:cNvSpPr/>
          <p:nvPr/>
        </p:nvSpPr>
        <p:spPr>
          <a:xfrm>
            <a:off x="125579" y="4592625"/>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sp>
        <p:nvSpPr>
          <p:cNvPr id="68" name="Rectangle 67"/>
          <p:cNvSpPr/>
          <p:nvPr/>
        </p:nvSpPr>
        <p:spPr>
          <a:xfrm>
            <a:off x="125579" y="5025650"/>
            <a:ext cx="1343695" cy="334643"/>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TBD</a:t>
            </a:r>
            <a:endParaRPr lang="en-US" sz="1400" dirty="0"/>
          </a:p>
        </p:txBody>
      </p:sp>
      <p:cxnSp>
        <p:nvCxnSpPr>
          <p:cNvPr id="65" name="Straight Connector 64"/>
          <p:cNvCxnSpPr/>
          <p:nvPr/>
        </p:nvCxnSpPr>
        <p:spPr>
          <a:xfrm flipV="1">
            <a:off x="2590800" y="1659317"/>
            <a:ext cx="1340636" cy="1245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721245" y="1285194"/>
            <a:ext cx="1867580" cy="822092"/>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 </a:t>
            </a:r>
            <a:r>
              <a:rPr lang="en-US" sz="1400" dirty="0" err="1" smtClean="0"/>
              <a:t>Vijayalakshmi</a:t>
            </a:r>
            <a:endParaRPr lang="en-US" sz="1400" dirty="0" smtClean="0"/>
          </a:p>
          <a:p>
            <a:pPr algn="ctr"/>
            <a:r>
              <a:rPr lang="en-US" sz="1400" dirty="0" smtClean="0"/>
              <a:t>SWAT LEAD</a:t>
            </a:r>
            <a:endParaRPr lang="en-US" sz="1400" dirty="0"/>
          </a:p>
        </p:txBody>
      </p:sp>
    </p:spTree>
    <p:extLst>
      <p:ext uri="{BB962C8B-B14F-4D97-AF65-F5344CB8AC3E}">
        <p14:creationId xmlns:p14="http://schemas.microsoft.com/office/powerpoint/2010/main" val="28051507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1777931" y="122165"/>
            <a:ext cx="9520723" cy="477838"/>
          </a:xfrm>
        </p:spPr>
        <p:txBody>
          <a:bodyPr/>
          <a:lstStyle/>
          <a:p>
            <a:pPr algn="l" eaLnBrk="1" hangingPunct="1"/>
            <a:r>
              <a:rPr lang="en-US" sz="2400" dirty="0" smtClean="0"/>
              <a:t>Model 2 : Key Result Areas</a:t>
            </a:r>
            <a:endParaRPr lang="en-US" dirty="0" smtClean="0"/>
          </a:p>
        </p:txBody>
      </p:sp>
      <p:sp>
        <p:nvSpPr>
          <p:cNvPr id="5" name="Rectangle 4"/>
          <p:cNvSpPr/>
          <p:nvPr/>
        </p:nvSpPr>
        <p:spPr bwMode="auto">
          <a:xfrm>
            <a:off x="363263" y="5965172"/>
            <a:ext cx="11323066" cy="488950"/>
          </a:xfrm>
          <a:prstGeom prst="rect">
            <a:avLst/>
          </a:prstGeom>
          <a:solidFill>
            <a:srgbClr val="4E84C4"/>
          </a:solidFill>
          <a:ln w="12700" cap="flat" cmpd="sng" algn="ctr">
            <a:noFill/>
            <a:prstDash val="solid"/>
            <a:round/>
            <a:headEnd type="none" w="med" len="med"/>
            <a:tailEnd type="none" w="med" len="med"/>
          </a:ln>
          <a:effectLst>
            <a:outerShdw blurRad="63500" dist="37357" dir="2700000" rotWithShape="0">
              <a:scrgbClr r="0" g="0" b="0"/>
            </a:outerShdw>
          </a:effectLst>
        </p:spPr>
        <p:txBody>
          <a:bodyPr anchor="ctr"/>
          <a:lstStyle/>
          <a:p>
            <a:pPr algn="ctr">
              <a:defRPr/>
            </a:pPr>
            <a:endParaRPr lang="en-US" sz="1400" dirty="0">
              <a:solidFill>
                <a:srgbClr val="FFFFFF"/>
              </a:solidFill>
              <a:latin typeface="Arial" charset="0"/>
              <a:cs typeface="Arial" charset="0"/>
            </a:endParaRPr>
          </a:p>
          <a:p>
            <a:pPr algn="ctr">
              <a:defRPr/>
            </a:pPr>
            <a:r>
              <a:rPr lang="en-US" sz="1400" dirty="0">
                <a:solidFill>
                  <a:srgbClr val="FFFFFF"/>
                </a:solidFill>
                <a:latin typeface="Arial" charset="0"/>
                <a:cs typeface="Arial" charset="0"/>
              </a:rPr>
              <a:t>Drive and </a:t>
            </a:r>
            <a:r>
              <a:rPr lang="en-US" sz="1400" dirty="0" smtClean="0">
                <a:solidFill>
                  <a:srgbClr val="FFFFFF"/>
                </a:solidFill>
                <a:latin typeface="Arial" charset="0"/>
                <a:cs typeface="Arial" charset="0"/>
              </a:rPr>
              <a:t>enhance Technology Excellence </a:t>
            </a:r>
            <a:r>
              <a:rPr lang="en-US" sz="1400" dirty="0">
                <a:solidFill>
                  <a:srgbClr val="FFFFFF"/>
                </a:solidFill>
                <a:latin typeface="Arial" charset="0"/>
                <a:cs typeface="Arial" charset="0"/>
              </a:rPr>
              <a:t>across </a:t>
            </a:r>
            <a:r>
              <a:rPr lang="en-US" sz="1400" dirty="0" smtClean="0">
                <a:solidFill>
                  <a:srgbClr val="FFFFFF"/>
                </a:solidFill>
                <a:latin typeface="Arial" charset="0"/>
                <a:cs typeface="Arial" charset="0"/>
              </a:rPr>
              <a:t>5 </a:t>
            </a:r>
            <a:r>
              <a:rPr lang="en-US" sz="1400" dirty="0">
                <a:solidFill>
                  <a:srgbClr val="FFFFFF"/>
                </a:solidFill>
                <a:latin typeface="Arial" charset="0"/>
                <a:cs typeface="Arial" charset="0"/>
              </a:rPr>
              <a:t>KRAs through </a:t>
            </a:r>
            <a:r>
              <a:rPr lang="en-US" sz="1400" dirty="0" smtClean="0">
                <a:solidFill>
                  <a:srgbClr val="FFFFFF"/>
                </a:solidFill>
                <a:latin typeface="Arial" charset="0"/>
                <a:cs typeface="Arial" charset="0"/>
              </a:rPr>
              <a:t>Cool Communities</a:t>
            </a:r>
            <a:endParaRPr lang="en-US" sz="1400" dirty="0">
              <a:solidFill>
                <a:srgbClr val="FFFFFF"/>
              </a:solidFill>
              <a:latin typeface="Arial" charset="0"/>
              <a:cs typeface="Arial" charset="0"/>
            </a:endParaRPr>
          </a:p>
          <a:p>
            <a:pPr algn="ctr">
              <a:defRPr/>
            </a:pPr>
            <a:endParaRPr lang="en-US" sz="1400" dirty="0">
              <a:solidFill>
                <a:srgbClr val="FFFFFF"/>
              </a:solidFill>
              <a:latin typeface="Arial" charset="0"/>
              <a:cs typeface="Arial" charset="0"/>
            </a:endParaRPr>
          </a:p>
        </p:txBody>
      </p:sp>
      <p:sp>
        <p:nvSpPr>
          <p:cNvPr id="6" name="AutoShape 323"/>
          <p:cNvSpPr>
            <a:spLocks noChangeArrowheads="1"/>
          </p:cNvSpPr>
          <p:nvPr/>
        </p:nvSpPr>
        <p:spPr bwMode="auto">
          <a:xfrm>
            <a:off x="515667" y="1943276"/>
            <a:ext cx="3332251" cy="1554040"/>
          </a:xfrm>
          <a:prstGeom prst="roundRect">
            <a:avLst>
              <a:gd name="adj" fmla="val 9380"/>
            </a:avLst>
          </a:prstGeom>
          <a:solidFill>
            <a:srgbClr val="D3F1FC"/>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5888" indent="-115888">
              <a:buClr>
                <a:srgbClr val="4E84C4"/>
              </a:buClr>
              <a:buSzPts val="1000"/>
              <a:buFont typeface="Arial" charset="0"/>
              <a:buChar char="•"/>
              <a:defRPr/>
            </a:pPr>
            <a:r>
              <a:rPr lang="en-US" sz="1400" dirty="0" smtClean="0">
                <a:latin typeface="Arial" charset="0"/>
                <a:cs typeface="Arial" charset="0"/>
              </a:rPr>
              <a:t>New Composited Solutions</a:t>
            </a:r>
          </a:p>
          <a:p>
            <a:pPr marL="115888" indent="-115888">
              <a:buClr>
                <a:srgbClr val="4E84C4"/>
              </a:buClr>
              <a:buSzPts val="1000"/>
              <a:buFont typeface="Arial" charset="0"/>
              <a:buChar char="•"/>
              <a:defRPr/>
            </a:pPr>
            <a:r>
              <a:rPr lang="en-US" sz="1400" dirty="0" smtClean="0">
                <a:latin typeface="Arial" charset="0"/>
                <a:cs typeface="Arial" charset="0"/>
              </a:rPr>
              <a:t>Packaged Solutions</a:t>
            </a:r>
          </a:p>
          <a:p>
            <a:pPr marL="115888" indent="-115888">
              <a:buClr>
                <a:srgbClr val="4E84C4"/>
              </a:buClr>
              <a:buSzPts val="1000"/>
              <a:buFont typeface="Arial" charset="0"/>
              <a:buChar char="•"/>
              <a:defRPr/>
            </a:pPr>
            <a:r>
              <a:rPr lang="en-US" sz="1400" dirty="0" smtClean="0">
                <a:latin typeface="Arial" charset="0"/>
                <a:cs typeface="Arial" charset="0"/>
              </a:rPr>
              <a:t>Offering Sensitization</a:t>
            </a:r>
          </a:p>
          <a:p>
            <a:pPr marL="115888" indent="-115888">
              <a:buClr>
                <a:srgbClr val="4E84C4"/>
              </a:buClr>
              <a:buSzPts val="1000"/>
              <a:buFont typeface="Arial" charset="0"/>
              <a:buChar char="•"/>
              <a:defRPr/>
            </a:pPr>
            <a:endParaRPr lang="en-US" sz="1400" dirty="0">
              <a:latin typeface="Arial" charset="0"/>
              <a:cs typeface="Arial" charset="0"/>
            </a:endParaRPr>
          </a:p>
        </p:txBody>
      </p:sp>
      <p:sp>
        <p:nvSpPr>
          <p:cNvPr id="7" name="AutoShape 323"/>
          <p:cNvSpPr>
            <a:spLocks noChangeArrowheads="1"/>
          </p:cNvSpPr>
          <p:nvPr/>
        </p:nvSpPr>
        <p:spPr bwMode="auto">
          <a:xfrm>
            <a:off x="4263935" y="1943276"/>
            <a:ext cx="3608224" cy="1554040"/>
          </a:xfrm>
          <a:prstGeom prst="roundRect">
            <a:avLst>
              <a:gd name="adj" fmla="val 9380"/>
            </a:avLst>
          </a:prstGeom>
          <a:solidFill>
            <a:srgbClr val="F2F1B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1450" indent="-171450">
              <a:buClr>
                <a:srgbClr val="4E84C4"/>
              </a:buClr>
              <a:buSzPts val="1000"/>
              <a:buFont typeface="Arial" pitchFamily="34" charset="0"/>
              <a:buChar char="•"/>
              <a:defRPr/>
            </a:pPr>
            <a:r>
              <a:rPr lang="en-US" sz="1400" dirty="0" smtClean="0">
                <a:latin typeface="Arial" charset="0"/>
                <a:cs typeface="Arial" charset="0"/>
              </a:rPr>
              <a:t>Drive </a:t>
            </a:r>
            <a:r>
              <a:rPr lang="en-US" sz="1400" dirty="0" smtClean="0"/>
              <a:t> Focused Competency Program</a:t>
            </a:r>
          </a:p>
          <a:p>
            <a:pPr marL="171450" indent="-171450">
              <a:buClr>
                <a:srgbClr val="4E84C4"/>
              </a:buClr>
              <a:buSzPts val="1000"/>
              <a:buFont typeface="Arial" pitchFamily="34" charset="0"/>
              <a:buChar char="•"/>
              <a:defRPr/>
            </a:pPr>
            <a:r>
              <a:rPr lang="en-US" sz="1400" dirty="0" smtClean="0">
                <a:latin typeface="Arial" charset="0"/>
                <a:cs typeface="Arial" charset="0"/>
              </a:rPr>
              <a:t>Drive KSS</a:t>
            </a:r>
          </a:p>
          <a:p>
            <a:pPr marL="171450" indent="-171450">
              <a:buClr>
                <a:srgbClr val="4E84C4"/>
              </a:buClr>
              <a:buSzPts val="1000"/>
              <a:buFont typeface="Arial" pitchFamily="34" charset="0"/>
              <a:buChar char="•"/>
              <a:defRPr/>
            </a:pPr>
            <a:r>
              <a:rPr lang="en-US" sz="1400" dirty="0" smtClean="0">
                <a:latin typeface="Arial" charset="0"/>
                <a:cs typeface="Arial" charset="0"/>
              </a:rPr>
              <a:t>Drive Cool Communities</a:t>
            </a:r>
          </a:p>
          <a:p>
            <a:pPr marL="171450" indent="-171450">
              <a:buClr>
                <a:srgbClr val="4E84C4"/>
              </a:buClr>
              <a:buSzPts val="1000"/>
              <a:buFont typeface="Arial" pitchFamily="34" charset="0"/>
              <a:buChar char="•"/>
              <a:defRPr/>
            </a:pPr>
            <a:r>
              <a:rPr lang="en-US" sz="1400" dirty="0" smtClean="0"/>
              <a:t>Mentoring and coaching  </a:t>
            </a:r>
            <a:endParaRPr lang="en-US" sz="1400" dirty="0">
              <a:latin typeface="Arial" charset="0"/>
              <a:cs typeface="Arial" charset="0"/>
            </a:endParaRPr>
          </a:p>
          <a:p>
            <a:pPr marL="115888" indent="-115888">
              <a:buClr>
                <a:srgbClr val="4E84C4"/>
              </a:buClr>
              <a:buSzPts val="1000"/>
              <a:buFont typeface="Arial" charset="0"/>
              <a:buChar char="•"/>
              <a:defRPr/>
            </a:pPr>
            <a:endParaRPr lang="en-US" sz="1200" dirty="0">
              <a:latin typeface="Arial" charset="0"/>
              <a:cs typeface="Arial" charset="0"/>
            </a:endParaRPr>
          </a:p>
        </p:txBody>
      </p:sp>
      <p:sp>
        <p:nvSpPr>
          <p:cNvPr id="8" name="AutoShape 323"/>
          <p:cNvSpPr>
            <a:spLocks noChangeArrowheads="1"/>
          </p:cNvSpPr>
          <p:nvPr/>
        </p:nvSpPr>
        <p:spPr bwMode="auto">
          <a:xfrm>
            <a:off x="8308771" y="1943276"/>
            <a:ext cx="3398155" cy="1554040"/>
          </a:xfrm>
          <a:prstGeom prst="roundRect">
            <a:avLst>
              <a:gd name="adj" fmla="val 9380"/>
            </a:avLst>
          </a:prstGeom>
          <a:solidFill>
            <a:srgbClr val="EAE7E4"/>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5888" indent="-115888">
              <a:buClr>
                <a:srgbClr val="4E84C4"/>
              </a:buClr>
              <a:buSzPts val="1000"/>
              <a:buFont typeface="Arial" charset="0"/>
              <a:buChar char="•"/>
              <a:defRPr/>
            </a:pPr>
            <a:r>
              <a:rPr lang="en-US" sz="1400" dirty="0" smtClean="0"/>
              <a:t>Proactive and Reactive Bid Support</a:t>
            </a:r>
          </a:p>
          <a:p>
            <a:pPr marL="115888" indent="-115888">
              <a:buClr>
                <a:srgbClr val="4E84C4"/>
              </a:buClr>
              <a:buSzPts val="1000"/>
              <a:buFont typeface="Arial" charset="0"/>
              <a:buChar char="•"/>
              <a:defRPr/>
            </a:pPr>
            <a:r>
              <a:rPr lang="en-US" sz="1400" dirty="0" smtClean="0"/>
              <a:t>Asset Positioning and Monetization</a:t>
            </a:r>
          </a:p>
          <a:p>
            <a:pPr marL="115888" indent="-115888">
              <a:buClr>
                <a:srgbClr val="4E84C4"/>
              </a:buClr>
              <a:buSzPts val="1000"/>
              <a:buFont typeface="Arial" charset="0"/>
              <a:buChar char="•"/>
              <a:defRPr/>
            </a:pPr>
            <a:r>
              <a:rPr lang="en-US" sz="1400" dirty="0" smtClean="0"/>
              <a:t>Architecture Consulting</a:t>
            </a:r>
          </a:p>
          <a:p>
            <a:pPr marL="115888" indent="-115888">
              <a:buClr>
                <a:srgbClr val="4E84C4"/>
              </a:buClr>
              <a:buSzPts val="1000"/>
              <a:buFont typeface="Arial" charset="0"/>
              <a:buChar char="•"/>
              <a:defRPr/>
            </a:pPr>
            <a:r>
              <a:rPr lang="en-US" sz="1400" dirty="0" smtClean="0">
                <a:latin typeface="Arial" charset="0"/>
                <a:cs typeface="Arial" charset="0"/>
              </a:rPr>
              <a:t>Thought Leadership drive</a:t>
            </a:r>
            <a:endParaRPr lang="en-US" sz="1400" dirty="0">
              <a:latin typeface="Arial" charset="0"/>
              <a:cs typeface="Arial" charset="0"/>
            </a:endParaRPr>
          </a:p>
          <a:p>
            <a:pPr marL="115888" indent="-115888">
              <a:buClr>
                <a:srgbClr val="4E84C4"/>
              </a:buClr>
              <a:buSzPts val="1000"/>
              <a:buFont typeface="Arial" charset="0"/>
              <a:buChar char="•"/>
              <a:defRPr/>
            </a:pPr>
            <a:endParaRPr lang="en-US" sz="1400" dirty="0">
              <a:latin typeface="Arial" charset="0"/>
              <a:cs typeface="Arial" charset="0"/>
            </a:endParaRPr>
          </a:p>
        </p:txBody>
      </p:sp>
      <p:sp>
        <p:nvSpPr>
          <p:cNvPr id="11" name="AutoShape 314"/>
          <p:cNvSpPr>
            <a:spLocks noChangeArrowheads="1"/>
          </p:cNvSpPr>
          <p:nvPr/>
        </p:nvSpPr>
        <p:spPr bwMode="auto">
          <a:xfrm>
            <a:off x="363263" y="1193556"/>
            <a:ext cx="3616461" cy="654168"/>
          </a:xfrm>
          <a:prstGeom prst="bracketPair">
            <a:avLst>
              <a:gd name="adj" fmla="val 50000"/>
            </a:avLst>
          </a:prstGeom>
          <a:solidFill>
            <a:srgbClr val="6CCFF6"/>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12" name="AutoShape 315"/>
          <p:cNvSpPr>
            <a:spLocks noChangeArrowheads="1"/>
          </p:cNvSpPr>
          <p:nvPr/>
        </p:nvSpPr>
        <p:spPr bwMode="auto">
          <a:xfrm>
            <a:off x="548618" y="1261178"/>
            <a:ext cx="3262229"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t>Solutions </a:t>
            </a:r>
          </a:p>
          <a:p>
            <a:pPr algn="ctr">
              <a:defRPr/>
            </a:pPr>
            <a:r>
              <a:rPr lang="en-US" sz="1600" b="1" dirty="0" smtClean="0"/>
              <a:t>and Offerings</a:t>
            </a:r>
            <a:endParaRPr lang="en-US" sz="1600" dirty="0"/>
          </a:p>
        </p:txBody>
      </p:sp>
      <p:sp>
        <p:nvSpPr>
          <p:cNvPr id="13" name="AutoShape 314"/>
          <p:cNvSpPr>
            <a:spLocks noChangeArrowheads="1"/>
          </p:cNvSpPr>
          <p:nvPr/>
        </p:nvSpPr>
        <p:spPr bwMode="auto">
          <a:xfrm>
            <a:off x="4095057" y="1193556"/>
            <a:ext cx="3917148" cy="654168"/>
          </a:xfrm>
          <a:prstGeom prst="bracketPair">
            <a:avLst>
              <a:gd name="adj" fmla="val 50000"/>
            </a:avLst>
          </a:prstGeom>
          <a:solidFill>
            <a:srgbClr val="D5D10E"/>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14" name="AutoShape 315"/>
          <p:cNvSpPr>
            <a:spLocks noChangeArrowheads="1"/>
          </p:cNvSpPr>
          <p:nvPr/>
        </p:nvSpPr>
        <p:spPr bwMode="auto">
          <a:xfrm>
            <a:off x="4263935" y="1261178"/>
            <a:ext cx="3608224"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cs typeface="+mn-cs"/>
              </a:rPr>
              <a:t>Competency Development</a:t>
            </a:r>
            <a:endParaRPr lang="en-US" sz="1600" b="1" dirty="0">
              <a:cs typeface="+mn-cs"/>
            </a:endParaRPr>
          </a:p>
        </p:txBody>
      </p:sp>
      <p:sp>
        <p:nvSpPr>
          <p:cNvPr id="15" name="AutoShape 314"/>
          <p:cNvSpPr>
            <a:spLocks noChangeArrowheads="1"/>
          </p:cNvSpPr>
          <p:nvPr/>
        </p:nvSpPr>
        <p:spPr bwMode="auto">
          <a:xfrm>
            <a:off x="8152250" y="1193556"/>
            <a:ext cx="3686483" cy="654168"/>
          </a:xfrm>
          <a:prstGeom prst="bracketPair">
            <a:avLst>
              <a:gd name="adj" fmla="val 50000"/>
            </a:avLst>
          </a:prstGeom>
          <a:solidFill>
            <a:srgbClr val="C9C1B7"/>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16" name="AutoShape 315"/>
          <p:cNvSpPr>
            <a:spLocks noChangeArrowheads="1"/>
          </p:cNvSpPr>
          <p:nvPr/>
        </p:nvSpPr>
        <p:spPr bwMode="auto">
          <a:xfrm>
            <a:off x="8308771" y="1261178"/>
            <a:ext cx="3398155"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cs typeface="+mn-cs"/>
              </a:rPr>
              <a:t>Presales Support</a:t>
            </a:r>
            <a:endParaRPr lang="en-US" sz="1600" b="1" dirty="0">
              <a:cs typeface="+mn-cs"/>
            </a:endParaRPr>
          </a:p>
        </p:txBody>
      </p:sp>
      <p:sp>
        <p:nvSpPr>
          <p:cNvPr id="13371" name="Oval 24"/>
          <p:cNvSpPr>
            <a:spLocks noChangeArrowheads="1"/>
          </p:cNvSpPr>
          <p:nvPr/>
        </p:nvSpPr>
        <p:spPr bwMode="auto">
          <a:xfrm>
            <a:off x="591864" y="1315804"/>
            <a:ext cx="503767" cy="377825"/>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1</a:t>
            </a:r>
          </a:p>
        </p:txBody>
      </p:sp>
      <p:sp>
        <p:nvSpPr>
          <p:cNvPr id="13372" name="Oval 25"/>
          <p:cNvSpPr>
            <a:spLocks noChangeArrowheads="1"/>
          </p:cNvSpPr>
          <p:nvPr/>
        </p:nvSpPr>
        <p:spPr bwMode="auto">
          <a:xfrm>
            <a:off x="4230414" y="1301515"/>
            <a:ext cx="503767" cy="376238"/>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2</a:t>
            </a:r>
          </a:p>
        </p:txBody>
      </p:sp>
      <p:sp>
        <p:nvSpPr>
          <p:cNvPr id="13373" name="Oval 26"/>
          <p:cNvSpPr>
            <a:spLocks noChangeArrowheads="1"/>
          </p:cNvSpPr>
          <p:nvPr/>
        </p:nvSpPr>
        <p:spPr bwMode="auto">
          <a:xfrm>
            <a:off x="8275363" y="1315804"/>
            <a:ext cx="501651" cy="377825"/>
          </a:xfrm>
          <a:prstGeom prst="ellipse">
            <a:avLst/>
          </a:prstGeom>
          <a:solidFill>
            <a:srgbClr val="C00000"/>
          </a:solidFill>
          <a:ln w="12700" algn="ctr">
            <a:solidFill>
              <a:srgbClr val="969696"/>
            </a:solidFill>
            <a:round/>
            <a:headEnd/>
            <a:tailEnd/>
          </a:ln>
        </p:spPr>
        <p:txBody>
          <a:bodyPr wrap="none" anchor="ctr"/>
          <a:lstStyle/>
          <a:p>
            <a:pPr algn="ctr"/>
            <a:r>
              <a:rPr lang="en-US" sz="1300" b="1">
                <a:solidFill>
                  <a:schemeClr val="bg1"/>
                </a:solidFill>
              </a:rPr>
              <a:t>3</a:t>
            </a:r>
          </a:p>
        </p:txBody>
      </p:sp>
      <p:sp>
        <p:nvSpPr>
          <p:cNvPr id="17" name="AutoShape 323"/>
          <p:cNvSpPr>
            <a:spLocks noChangeArrowheads="1"/>
          </p:cNvSpPr>
          <p:nvPr/>
        </p:nvSpPr>
        <p:spPr bwMode="auto">
          <a:xfrm>
            <a:off x="2319779" y="4344980"/>
            <a:ext cx="3332251" cy="1554040"/>
          </a:xfrm>
          <a:prstGeom prst="roundRect">
            <a:avLst>
              <a:gd name="adj" fmla="val 9380"/>
            </a:avLst>
          </a:prstGeom>
          <a:solidFill>
            <a:srgbClr val="D3F1FC"/>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5888" indent="-115888">
              <a:buClr>
                <a:srgbClr val="4E84C4"/>
              </a:buClr>
              <a:buSzPts val="1000"/>
              <a:buFont typeface="Arial" charset="0"/>
              <a:buChar char="•"/>
              <a:defRPr/>
            </a:pPr>
            <a:r>
              <a:rPr lang="en-US" sz="1400" dirty="0" smtClean="0">
                <a:latin typeface="Arial" charset="0"/>
                <a:cs typeface="Arial" charset="0"/>
              </a:rPr>
              <a:t>New Project Kick – Off</a:t>
            </a:r>
          </a:p>
          <a:p>
            <a:pPr marL="115888" indent="-115888">
              <a:buClr>
                <a:srgbClr val="4E84C4"/>
              </a:buClr>
              <a:buSzPts val="1000"/>
              <a:buFont typeface="Arial" charset="0"/>
              <a:buChar char="•"/>
              <a:defRPr/>
            </a:pPr>
            <a:r>
              <a:rPr lang="en-US" sz="1400" dirty="0" smtClean="0"/>
              <a:t>Project Technical review</a:t>
            </a:r>
          </a:p>
          <a:p>
            <a:pPr marL="115888" indent="-115888">
              <a:buClr>
                <a:srgbClr val="4E84C4"/>
              </a:buClr>
              <a:buSzPts val="1000"/>
              <a:buFont typeface="Arial" charset="0"/>
              <a:buChar char="•"/>
              <a:defRPr/>
            </a:pPr>
            <a:r>
              <a:rPr lang="en-US" sz="1400" dirty="0" smtClean="0"/>
              <a:t>Technology  Support (Problem  Resolution)</a:t>
            </a:r>
          </a:p>
          <a:p>
            <a:pPr marL="115888" indent="-115888">
              <a:buClr>
                <a:srgbClr val="4E84C4"/>
              </a:buClr>
              <a:buSzPts val="1000"/>
              <a:buFont typeface="Arial" charset="0"/>
              <a:buChar char="•"/>
              <a:defRPr/>
            </a:pPr>
            <a:r>
              <a:rPr lang="en-US" sz="1400" dirty="0" smtClean="0">
                <a:latin typeface="Arial" charset="0"/>
                <a:cs typeface="Arial" charset="0"/>
              </a:rPr>
              <a:t>Project Anchoring </a:t>
            </a:r>
          </a:p>
          <a:p>
            <a:pPr marL="115888" indent="-115888">
              <a:buClr>
                <a:srgbClr val="4E84C4"/>
              </a:buClr>
              <a:buSzPts val="1000"/>
              <a:buFont typeface="Arial" charset="0"/>
              <a:buChar char="•"/>
              <a:defRPr/>
            </a:pPr>
            <a:r>
              <a:rPr lang="en-US" sz="1400" dirty="0" smtClean="0">
                <a:latin typeface="Arial" charset="0"/>
                <a:cs typeface="Arial" charset="0"/>
              </a:rPr>
              <a:t>Create POCs for running projects</a:t>
            </a:r>
            <a:endParaRPr lang="en-US" sz="1400" dirty="0">
              <a:latin typeface="Arial" charset="0"/>
              <a:cs typeface="Arial" charset="0"/>
            </a:endParaRPr>
          </a:p>
        </p:txBody>
      </p:sp>
      <p:sp>
        <p:nvSpPr>
          <p:cNvPr id="18" name="AutoShape 323"/>
          <p:cNvSpPr>
            <a:spLocks noChangeArrowheads="1"/>
          </p:cNvSpPr>
          <p:nvPr/>
        </p:nvSpPr>
        <p:spPr bwMode="auto">
          <a:xfrm>
            <a:off x="6068047" y="4344980"/>
            <a:ext cx="3608224" cy="1554040"/>
          </a:xfrm>
          <a:prstGeom prst="roundRect">
            <a:avLst>
              <a:gd name="adj" fmla="val 9380"/>
            </a:avLst>
          </a:prstGeom>
          <a:solidFill>
            <a:srgbClr val="F2F1B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1450" indent="-171450">
              <a:buClr>
                <a:srgbClr val="4E84C4"/>
              </a:buClr>
              <a:buSzPts val="1000"/>
              <a:buFont typeface="Arial" pitchFamily="34" charset="0"/>
              <a:buChar char="•"/>
              <a:defRPr/>
            </a:pPr>
            <a:r>
              <a:rPr lang="en-US" sz="1400" dirty="0" smtClean="0">
                <a:latin typeface="Arial" charset="0"/>
                <a:cs typeface="Arial" charset="0"/>
              </a:rPr>
              <a:t>White Paper Publications </a:t>
            </a:r>
          </a:p>
          <a:p>
            <a:pPr marL="171450" indent="-171450">
              <a:buClr>
                <a:srgbClr val="4E84C4"/>
              </a:buClr>
              <a:buSzPts val="1000"/>
              <a:buFont typeface="Arial" pitchFamily="34" charset="0"/>
              <a:buChar char="•"/>
              <a:defRPr/>
            </a:pPr>
            <a:r>
              <a:rPr lang="en-US" sz="1400" dirty="0" smtClean="0">
                <a:latin typeface="Arial" charset="0"/>
                <a:cs typeface="Arial" charset="0"/>
              </a:rPr>
              <a:t>Conference Presentations</a:t>
            </a:r>
          </a:p>
          <a:p>
            <a:pPr marL="171450" indent="-171450">
              <a:buClr>
                <a:srgbClr val="4E84C4"/>
              </a:buClr>
              <a:buSzPts val="1000"/>
              <a:buFont typeface="Arial" pitchFamily="34" charset="0"/>
              <a:buChar char="•"/>
              <a:defRPr/>
            </a:pPr>
            <a:r>
              <a:rPr lang="en-US" sz="1400" dirty="0" err="1" smtClean="0">
                <a:latin typeface="Arial" charset="0"/>
                <a:cs typeface="Arial" charset="0"/>
              </a:rPr>
              <a:t>Knome</a:t>
            </a:r>
            <a:r>
              <a:rPr lang="en-US" sz="1400" dirty="0" smtClean="0">
                <a:latin typeface="Arial" charset="0"/>
                <a:cs typeface="Arial" charset="0"/>
              </a:rPr>
              <a:t> Blogging – Thought Leadership</a:t>
            </a:r>
          </a:p>
          <a:p>
            <a:pPr marL="171450" indent="-171450">
              <a:buClr>
                <a:srgbClr val="4E84C4"/>
              </a:buClr>
              <a:buSzPts val="1000"/>
              <a:buFont typeface="Arial" pitchFamily="34" charset="0"/>
              <a:buChar char="•"/>
              <a:defRPr/>
            </a:pPr>
            <a:r>
              <a:rPr lang="en-US" sz="1400" dirty="0" smtClean="0">
                <a:latin typeface="Arial" charset="0"/>
                <a:cs typeface="Arial" charset="0"/>
              </a:rPr>
              <a:t>Analyst Connect</a:t>
            </a:r>
          </a:p>
          <a:p>
            <a:pPr marL="171450" indent="-171450">
              <a:buClr>
                <a:srgbClr val="4E84C4"/>
              </a:buClr>
              <a:buSzPts val="1000"/>
              <a:buFont typeface="Arial" pitchFamily="34" charset="0"/>
              <a:buChar char="•"/>
              <a:defRPr/>
            </a:pPr>
            <a:endParaRPr lang="en-US" sz="1400" dirty="0">
              <a:latin typeface="Arial" charset="0"/>
              <a:cs typeface="Arial" charset="0"/>
            </a:endParaRPr>
          </a:p>
          <a:p>
            <a:pPr marL="115888" indent="-115888">
              <a:buClr>
                <a:srgbClr val="4E84C4"/>
              </a:buClr>
              <a:buSzPts val="1000"/>
              <a:buFont typeface="Arial" charset="0"/>
              <a:buChar char="•"/>
              <a:defRPr/>
            </a:pPr>
            <a:endParaRPr lang="en-US" sz="1200" dirty="0">
              <a:latin typeface="Arial" charset="0"/>
              <a:cs typeface="Arial" charset="0"/>
            </a:endParaRPr>
          </a:p>
        </p:txBody>
      </p:sp>
      <p:sp>
        <p:nvSpPr>
          <p:cNvPr id="20" name="AutoShape 314"/>
          <p:cNvSpPr>
            <a:spLocks noChangeArrowheads="1"/>
          </p:cNvSpPr>
          <p:nvPr/>
        </p:nvSpPr>
        <p:spPr bwMode="auto">
          <a:xfrm>
            <a:off x="2167375" y="3595260"/>
            <a:ext cx="3616461" cy="654168"/>
          </a:xfrm>
          <a:prstGeom prst="bracketPair">
            <a:avLst>
              <a:gd name="adj" fmla="val 50000"/>
            </a:avLst>
          </a:prstGeom>
          <a:solidFill>
            <a:srgbClr val="6CCFF6"/>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21" name="AutoShape 315"/>
          <p:cNvSpPr>
            <a:spLocks noChangeArrowheads="1"/>
          </p:cNvSpPr>
          <p:nvPr/>
        </p:nvSpPr>
        <p:spPr bwMode="auto">
          <a:xfrm>
            <a:off x="2352730" y="3662882"/>
            <a:ext cx="3262229"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err="1" smtClean="0"/>
              <a:t>DeliverySupport</a:t>
            </a:r>
            <a:endParaRPr lang="en-US" sz="1600" dirty="0"/>
          </a:p>
        </p:txBody>
      </p:sp>
      <p:sp>
        <p:nvSpPr>
          <p:cNvPr id="22" name="AutoShape 314"/>
          <p:cNvSpPr>
            <a:spLocks noChangeArrowheads="1"/>
          </p:cNvSpPr>
          <p:nvPr/>
        </p:nvSpPr>
        <p:spPr bwMode="auto">
          <a:xfrm>
            <a:off x="5899169" y="3595260"/>
            <a:ext cx="3917148" cy="654168"/>
          </a:xfrm>
          <a:prstGeom prst="bracketPair">
            <a:avLst>
              <a:gd name="adj" fmla="val 50000"/>
            </a:avLst>
          </a:prstGeom>
          <a:solidFill>
            <a:srgbClr val="D5D10E"/>
          </a:solidFill>
          <a:ln w="1270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45720" rIns="45720"/>
          <a:lstStyle/>
          <a:p>
            <a:pPr algn="ctr">
              <a:defRPr/>
            </a:pPr>
            <a:endParaRPr lang="en-US" sz="1300" dirty="0">
              <a:cs typeface="+mn-cs"/>
            </a:endParaRPr>
          </a:p>
        </p:txBody>
      </p:sp>
      <p:sp>
        <p:nvSpPr>
          <p:cNvPr id="23" name="AutoShape 315"/>
          <p:cNvSpPr>
            <a:spLocks noChangeArrowheads="1"/>
          </p:cNvSpPr>
          <p:nvPr/>
        </p:nvSpPr>
        <p:spPr bwMode="auto">
          <a:xfrm>
            <a:off x="6068047" y="3662882"/>
            <a:ext cx="3608224" cy="520394"/>
          </a:xfrm>
          <a:prstGeom prst="roundRect">
            <a:avLst>
              <a:gd name="adj" fmla="val 43245"/>
            </a:avLst>
          </a:prstGeom>
          <a:solidFill>
            <a:schemeClr val="bg1"/>
          </a:solidFill>
          <a:ln w="127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600" b="1" dirty="0" smtClean="0">
                <a:cs typeface="+mn-cs"/>
              </a:rPr>
              <a:t>Branding</a:t>
            </a:r>
            <a:endParaRPr lang="en-US" sz="1600" b="1" dirty="0">
              <a:cs typeface="+mn-cs"/>
            </a:endParaRPr>
          </a:p>
        </p:txBody>
      </p:sp>
      <p:sp>
        <p:nvSpPr>
          <p:cNvPr id="26" name="Oval 24"/>
          <p:cNvSpPr>
            <a:spLocks noChangeArrowheads="1"/>
          </p:cNvSpPr>
          <p:nvPr/>
        </p:nvSpPr>
        <p:spPr bwMode="auto">
          <a:xfrm>
            <a:off x="2395976" y="3717508"/>
            <a:ext cx="503767" cy="377825"/>
          </a:xfrm>
          <a:prstGeom prst="ellipse">
            <a:avLst/>
          </a:prstGeom>
          <a:solidFill>
            <a:srgbClr val="C00000"/>
          </a:solidFill>
          <a:ln w="12700" algn="ctr">
            <a:solidFill>
              <a:srgbClr val="969696"/>
            </a:solidFill>
            <a:round/>
            <a:headEnd/>
            <a:tailEnd/>
          </a:ln>
        </p:spPr>
        <p:txBody>
          <a:bodyPr wrap="none" anchor="ctr"/>
          <a:lstStyle/>
          <a:p>
            <a:pPr algn="ctr"/>
            <a:r>
              <a:rPr lang="en-US" sz="1300" b="1" dirty="0">
                <a:solidFill>
                  <a:schemeClr val="bg1"/>
                </a:solidFill>
              </a:rPr>
              <a:t>4</a:t>
            </a:r>
          </a:p>
        </p:txBody>
      </p:sp>
      <p:sp>
        <p:nvSpPr>
          <p:cNvPr id="27" name="Oval 25"/>
          <p:cNvSpPr>
            <a:spLocks noChangeArrowheads="1"/>
          </p:cNvSpPr>
          <p:nvPr/>
        </p:nvSpPr>
        <p:spPr bwMode="auto">
          <a:xfrm>
            <a:off x="6034526" y="3703219"/>
            <a:ext cx="503767" cy="376238"/>
          </a:xfrm>
          <a:prstGeom prst="ellipse">
            <a:avLst/>
          </a:prstGeom>
          <a:solidFill>
            <a:srgbClr val="C00000"/>
          </a:solidFill>
          <a:ln w="12700" algn="ctr">
            <a:solidFill>
              <a:srgbClr val="969696"/>
            </a:solidFill>
            <a:round/>
            <a:headEnd/>
            <a:tailEnd/>
          </a:ln>
        </p:spPr>
        <p:txBody>
          <a:bodyPr wrap="none" anchor="ctr"/>
          <a:lstStyle/>
          <a:p>
            <a:pPr algn="ctr"/>
            <a:r>
              <a:rPr lang="en-US" sz="1300" b="1" dirty="0" smtClean="0">
                <a:solidFill>
                  <a:schemeClr val="bg1"/>
                </a:solidFill>
              </a:rPr>
              <a:t>5</a:t>
            </a:r>
            <a:endParaRPr lang="en-US" sz="1300" b="1" dirty="0">
              <a:solidFill>
                <a:schemeClr val="bg1"/>
              </a:solidFill>
            </a:endParaRPr>
          </a:p>
        </p:txBody>
      </p:sp>
    </p:spTree>
    <p:extLst>
      <p:ext uri="{BB962C8B-B14F-4D97-AF65-F5344CB8AC3E}">
        <p14:creationId xmlns:p14="http://schemas.microsoft.com/office/powerpoint/2010/main" val="31052051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007292" y="995385"/>
            <a:ext cx="5714424" cy="5230768"/>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Slide Number Placeholder 3"/>
          <p:cNvSpPr>
            <a:spLocks noGrp="1"/>
          </p:cNvSpPr>
          <p:nvPr>
            <p:ph type="sldNum" sz="quarter" idx="4294967295"/>
          </p:nvPr>
        </p:nvSpPr>
        <p:spPr>
          <a:xfrm>
            <a:off x="5764214" y="6740417"/>
            <a:ext cx="663575" cy="360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r>
              <a:rPr lang="en-US" sz="1000" b="0">
                <a:solidFill>
                  <a:srgbClr val="4E84C4"/>
                </a:solidFill>
              </a:rPr>
              <a:t>- </a:t>
            </a:r>
            <a:fld id="{2CFC10C9-8E2D-4BAB-AFD5-0A40A44D9CCB}" type="slidenum">
              <a:rPr lang="en-US" sz="1000" b="0">
                <a:solidFill>
                  <a:srgbClr val="4E84C4"/>
                </a:solidFill>
              </a:rPr>
              <a:pPr eaLnBrk="1" hangingPunct="1"/>
              <a:t>58</a:t>
            </a:fld>
            <a:r>
              <a:rPr lang="en-US" sz="1000" b="0">
                <a:solidFill>
                  <a:srgbClr val="4E84C4"/>
                </a:solidFill>
              </a:rPr>
              <a:t> -</a:t>
            </a:r>
          </a:p>
        </p:txBody>
      </p:sp>
      <p:sp>
        <p:nvSpPr>
          <p:cNvPr id="18435" name="Rectangle 2"/>
          <p:cNvSpPr>
            <a:spLocks noGrp="1" noChangeArrowheads="1"/>
          </p:cNvSpPr>
          <p:nvPr>
            <p:ph type="title"/>
          </p:nvPr>
        </p:nvSpPr>
        <p:spPr>
          <a:xfrm>
            <a:off x="1665064" y="153601"/>
            <a:ext cx="10058400" cy="487362"/>
          </a:xfrm>
        </p:spPr>
        <p:txBody>
          <a:bodyPr/>
          <a:lstStyle/>
          <a:p>
            <a:pPr algn="l" eaLnBrk="1" hangingPunct="1"/>
            <a:r>
              <a:rPr lang="en-US" dirty="0" smtClean="0"/>
              <a:t>Model 2 : TEG Delivery Touch Points</a:t>
            </a:r>
          </a:p>
        </p:txBody>
      </p:sp>
      <p:sp>
        <p:nvSpPr>
          <p:cNvPr id="18436" name="Rectangle 3"/>
          <p:cNvSpPr>
            <a:spLocks noGrp="1" noChangeArrowheads="1"/>
          </p:cNvSpPr>
          <p:nvPr>
            <p:ph type="body" idx="4294967295"/>
          </p:nvPr>
        </p:nvSpPr>
        <p:spPr>
          <a:xfrm>
            <a:off x="136302" y="1845928"/>
            <a:ext cx="3057525" cy="3906949"/>
          </a:xfrm>
          <a:prstGeom prst="rect">
            <a:avLst/>
          </a:prstGeom>
        </p:spPr>
        <p:txBody>
          <a:bodyPr/>
          <a:lstStyle/>
          <a:p>
            <a:pPr eaLnBrk="1" hangingPunct="1">
              <a:buFontTx/>
              <a:buNone/>
            </a:pPr>
            <a:r>
              <a:rPr lang="en-US" sz="1400" b="1" dirty="0" smtClean="0"/>
              <a:t>Technology Excellence Group – Operational Touch points</a:t>
            </a:r>
            <a:endParaRPr lang="en-US" sz="1400" b="1" dirty="0"/>
          </a:p>
          <a:p>
            <a:pPr eaLnBrk="1" hangingPunct="1"/>
            <a:r>
              <a:rPr lang="en-US" sz="1400" dirty="0" smtClean="0"/>
              <a:t>TEG Plays an important role in the success of delivery at every stage of development life cycle</a:t>
            </a:r>
          </a:p>
          <a:p>
            <a:pPr eaLnBrk="1" hangingPunct="1"/>
            <a:r>
              <a:rPr lang="en-US" sz="1400" dirty="0" smtClean="0"/>
              <a:t>Technology excellence with proactive support and guidance to delivery teams</a:t>
            </a:r>
          </a:p>
          <a:p>
            <a:pPr eaLnBrk="1" hangingPunct="1"/>
            <a:r>
              <a:rPr lang="en-US" sz="1400" dirty="0" smtClean="0"/>
              <a:t>Enable continuous improvement  with focus on skill development in the ISU</a:t>
            </a:r>
          </a:p>
          <a:p>
            <a:pPr eaLnBrk="1" hangingPunct="1"/>
            <a:r>
              <a:rPr lang="en-US" sz="1400" dirty="0" smtClean="0"/>
              <a:t>Knowledge explosion through Communities.</a:t>
            </a:r>
            <a:endParaRPr lang="en-US" sz="1400" dirty="0"/>
          </a:p>
          <a:p>
            <a:pPr eaLnBrk="1" hangingPunct="1"/>
            <a:endParaRPr lang="en-US" sz="1400" dirty="0"/>
          </a:p>
        </p:txBody>
      </p:sp>
      <p:sp>
        <p:nvSpPr>
          <p:cNvPr id="18437" name="Rectangle 4"/>
          <p:cNvSpPr>
            <a:spLocks noChangeArrowheads="1"/>
          </p:cNvSpPr>
          <p:nvPr/>
        </p:nvSpPr>
        <p:spPr bwMode="auto">
          <a:xfrm>
            <a:off x="381001" y="6183312"/>
            <a:ext cx="11623396" cy="674688"/>
          </a:xfrm>
          <a:prstGeom prst="rect">
            <a:avLst/>
          </a:prstGeom>
          <a:solidFill>
            <a:srgbClr val="4E84C4"/>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marL="111125" indent="-111125"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r>
              <a:rPr lang="en-US" sz="1400" dirty="0">
                <a:solidFill>
                  <a:srgbClr val="FFFFFF"/>
                </a:solidFill>
              </a:rPr>
              <a:t>Value </a:t>
            </a:r>
            <a:r>
              <a:rPr lang="en-US" sz="1400" dirty="0" smtClean="0">
                <a:solidFill>
                  <a:srgbClr val="FFFFFF"/>
                </a:solidFill>
              </a:rPr>
              <a:t>Proposition - </a:t>
            </a:r>
            <a:r>
              <a:rPr lang="en-US" sz="1400" b="0" dirty="0" smtClean="0">
                <a:solidFill>
                  <a:srgbClr val="FFFFFF"/>
                </a:solidFill>
              </a:rPr>
              <a:t>End </a:t>
            </a:r>
            <a:r>
              <a:rPr lang="en-US" sz="1400" b="0" dirty="0">
                <a:solidFill>
                  <a:srgbClr val="FFFFFF"/>
                </a:solidFill>
              </a:rPr>
              <a:t>to End </a:t>
            </a:r>
            <a:r>
              <a:rPr lang="en-US" sz="1400" b="0" dirty="0" smtClean="0">
                <a:solidFill>
                  <a:srgbClr val="FFFFFF"/>
                </a:solidFill>
              </a:rPr>
              <a:t>improved delivery excellence across </a:t>
            </a:r>
            <a:r>
              <a:rPr lang="en-US" sz="1400" b="0" dirty="0">
                <a:solidFill>
                  <a:srgbClr val="FFFFFF"/>
                </a:solidFill>
              </a:rPr>
              <a:t>various phases of SDLC to </a:t>
            </a:r>
            <a:r>
              <a:rPr lang="en-US" sz="1400" b="0" dirty="0" smtClean="0">
                <a:solidFill>
                  <a:srgbClr val="FFFFFF"/>
                </a:solidFill>
              </a:rPr>
              <a:t>achieve customer delight.</a:t>
            </a:r>
            <a:endParaRPr lang="en-US" sz="1400" b="0" dirty="0">
              <a:solidFill>
                <a:srgbClr val="FFFFFF"/>
              </a:solidFill>
            </a:endParaRPr>
          </a:p>
        </p:txBody>
      </p:sp>
      <p:sp>
        <p:nvSpPr>
          <p:cNvPr id="18439" name="Rectangle 14"/>
          <p:cNvSpPr>
            <a:spLocks noChangeArrowheads="1"/>
          </p:cNvSpPr>
          <p:nvPr/>
        </p:nvSpPr>
        <p:spPr bwMode="auto">
          <a:xfrm>
            <a:off x="5975078" y="4617948"/>
            <a:ext cx="1909762" cy="441325"/>
          </a:xfrm>
          <a:prstGeom prst="rect">
            <a:avLst/>
          </a:prstGeom>
          <a:solidFill>
            <a:srgbClr val="C4ECFB"/>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smtClean="0"/>
              <a:t>Competency Development</a:t>
            </a:r>
            <a:endParaRPr lang="en-US" sz="1200" b="0" dirty="0"/>
          </a:p>
        </p:txBody>
      </p:sp>
      <p:sp>
        <p:nvSpPr>
          <p:cNvPr id="18440" name="Rectangle 9" descr="10%"/>
          <p:cNvSpPr>
            <a:spLocks noChangeArrowheads="1"/>
          </p:cNvSpPr>
          <p:nvPr/>
        </p:nvSpPr>
        <p:spPr bwMode="auto">
          <a:xfrm flipH="1">
            <a:off x="6195583" y="1607940"/>
            <a:ext cx="17214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400" dirty="0" smtClean="0"/>
              <a:t>TEG Touch Points</a:t>
            </a:r>
            <a:endParaRPr lang="en-US" sz="1400" dirty="0"/>
          </a:p>
        </p:txBody>
      </p:sp>
      <p:sp>
        <p:nvSpPr>
          <p:cNvPr id="18441" name="Rectangle 10"/>
          <p:cNvSpPr>
            <a:spLocks noChangeArrowheads="1"/>
          </p:cNvSpPr>
          <p:nvPr/>
        </p:nvSpPr>
        <p:spPr bwMode="auto">
          <a:xfrm>
            <a:off x="5864504" y="2175669"/>
            <a:ext cx="1909762" cy="441325"/>
          </a:xfrm>
          <a:prstGeom prst="rect">
            <a:avLst/>
          </a:prstGeom>
          <a:solidFill>
            <a:srgbClr val="C4ECFB"/>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smtClean="0"/>
              <a:t>Project Kick-Off</a:t>
            </a:r>
            <a:endParaRPr lang="en-US" sz="1200" b="0" dirty="0"/>
          </a:p>
        </p:txBody>
      </p:sp>
      <p:sp>
        <p:nvSpPr>
          <p:cNvPr id="18443" name="Rectangle 12"/>
          <p:cNvSpPr>
            <a:spLocks noChangeArrowheads="1"/>
          </p:cNvSpPr>
          <p:nvPr/>
        </p:nvSpPr>
        <p:spPr bwMode="auto">
          <a:xfrm>
            <a:off x="6604076" y="2876877"/>
            <a:ext cx="1909762" cy="441325"/>
          </a:xfrm>
          <a:prstGeom prst="rect">
            <a:avLst/>
          </a:prstGeom>
          <a:solidFill>
            <a:srgbClr val="C4ECFB"/>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smtClean="0"/>
              <a:t>Project Technical Review</a:t>
            </a:r>
            <a:endParaRPr lang="en-US" sz="1200" b="0" dirty="0"/>
          </a:p>
        </p:txBody>
      </p:sp>
      <p:sp>
        <p:nvSpPr>
          <p:cNvPr id="18444" name="Rectangle 13"/>
          <p:cNvSpPr>
            <a:spLocks noChangeArrowheads="1"/>
          </p:cNvSpPr>
          <p:nvPr/>
        </p:nvSpPr>
        <p:spPr bwMode="auto">
          <a:xfrm>
            <a:off x="6604076" y="3815282"/>
            <a:ext cx="1909762" cy="441325"/>
          </a:xfrm>
          <a:prstGeom prst="rect">
            <a:avLst/>
          </a:prstGeom>
          <a:solidFill>
            <a:srgbClr val="C4ECFB"/>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smtClean="0"/>
              <a:t>Technology support</a:t>
            </a:r>
            <a:endParaRPr lang="en-US" sz="1200" b="0" dirty="0"/>
          </a:p>
        </p:txBody>
      </p:sp>
      <p:sp>
        <p:nvSpPr>
          <p:cNvPr id="18455" name="Rectangle 8" descr="10%"/>
          <p:cNvSpPr>
            <a:spLocks noChangeArrowheads="1"/>
          </p:cNvSpPr>
          <p:nvPr/>
        </p:nvSpPr>
        <p:spPr bwMode="auto">
          <a:xfrm>
            <a:off x="4003589" y="1459363"/>
            <a:ext cx="1380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400" dirty="0"/>
              <a:t> </a:t>
            </a:r>
            <a:r>
              <a:rPr lang="en-US" sz="1400" dirty="0" smtClean="0"/>
              <a:t>Project SDLC</a:t>
            </a:r>
            <a:endParaRPr lang="en-US" sz="1400" dirty="0"/>
          </a:p>
        </p:txBody>
      </p:sp>
      <p:sp>
        <p:nvSpPr>
          <p:cNvPr id="18456" name="AutoShape 41"/>
          <p:cNvSpPr>
            <a:spLocks noChangeArrowheads="1"/>
          </p:cNvSpPr>
          <p:nvPr/>
        </p:nvSpPr>
        <p:spPr bwMode="auto">
          <a:xfrm>
            <a:off x="5384095" y="3092452"/>
            <a:ext cx="1219981" cy="957199"/>
          </a:xfrm>
          <a:prstGeom prst="rightArrow">
            <a:avLst>
              <a:gd name="adj1" fmla="val 50000"/>
              <a:gd name="adj2" fmla="val 25000"/>
            </a:avLst>
          </a:prstGeom>
          <a:solidFill>
            <a:srgbClr val="0063BE"/>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r>
              <a:rPr lang="en-US" sz="1200" dirty="0" smtClean="0">
                <a:solidFill>
                  <a:schemeClr val="bg1"/>
                </a:solidFill>
              </a:rPr>
              <a:t>SPOC-SPOC </a:t>
            </a:r>
          </a:p>
          <a:p>
            <a:pPr eaLnBrk="1" hangingPunct="1"/>
            <a:r>
              <a:rPr lang="en-US" sz="1200" dirty="0" smtClean="0">
                <a:solidFill>
                  <a:schemeClr val="bg1"/>
                </a:solidFill>
              </a:rPr>
              <a:t>Connect</a:t>
            </a:r>
            <a:endParaRPr lang="en-US" sz="1200" dirty="0">
              <a:solidFill>
                <a:schemeClr val="bg1"/>
              </a:solidFill>
            </a:endParaRPr>
          </a:p>
        </p:txBody>
      </p:sp>
      <p:sp>
        <p:nvSpPr>
          <p:cNvPr id="18457" name="Rectangle 3"/>
          <p:cNvSpPr>
            <a:spLocks noChangeArrowheads="1"/>
          </p:cNvSpPr>
          <p:nvPr/>
        </p:nvSpPr>
        <p:spPr bwMode="auto">
          <a:xfrm>
            <a:off x="3968045" y="1766094"/>
            <a:ext cx="1416050" cy="409575"/>
          </a:xfrm>
          <a:prstGeom prst="rect">
            <a:avLst/>
          </a:prstGeom>
          <a:solidFill>
            <a:srgbClr val="F2F1B6"/>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a:t>Requirement </a:t>
            </a:r>
          </a:p>
          <a:p>
            <a:r>
              <a:rPr lang="en-US" sz="1200" b="0" dirty="0"/>
              <a:t>Analysis</a:t>
            </a:r>
          </a:p>
        </p:txBody>
      </p:sp>
      <p:sp>
        <p:nvSpPr>
          <p:cNvPr id="18458" name="Rectangle 4"/>
          <p:cNvSpPr>
            <a:spLocks noChangeArrowheads="1"/>
          </p:cNvSpPr>
          <p:nvPr/>
        </p:nvSpPr>
        <p:spPr bwMode="auto">
          <a:xfrm>
            <a:off x="3968045" y="2411413"/>
            <a:ext cx="1416050" cy="411162"/>
          </a:xfrm>
          <a:prstGeom prst="rect">
            <a:avLst/>
          </a:prstGeom>
          <a:solidFill>
            <a:srgbClr val="F2F1B6"/>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a:t>Architecture &amp; </a:t>
            </a:r>
          </a:p>
          <a:p>
            <a:r>
              <a:rPr lang="en-US" sz="1200" b="0" dirty="0"/>
              <a:t>Design</a:t>
            </a:r>
          </a:p>
        </p:txBody>
      </p:sp>
      <p:sp>
        <p:nvSpPr>
          <p:cNvPr id="18459" name="Rectangle 5"/>
          <p:cNvSpPr>
            <a:spLocks noChangeArrowheads="1"/>
          </p:cNvSpPr>
          <p:nvPr/>
        </p:nvSpPr>
        <p:spPr bwMode="auto">
          <a:xfrm>
            <a:off x="3968045" y="3084763"/>
            <a:ext cx="1416050" cy="334962"/>
          </a:xfrm>
          <a:prstGeom prst="rect">
            <a:avLst/>
          </a:prstGeom>
          <a:solidFill>
            <a:srgbClr val="F2F1B6"/>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smtClean="0"/>
              <a:t>Development</a:t>
            </a:r>
            <a:endParaRPr lang="en-US" sz="1200" b="0" dirty="0"/>
          </a:p>
        </p:txBody>
      </p:sp>
      <p:sp>
        <p:nvSpPr>
          <p:cNvPr id="18460" name="Rectangle 6"/>
          <p:cNvSpPr>
            <a:spLocks noChangeArrowheads="1"/>
          </p:cNvSpPr>
          <p:nvPr/>
        </p:nvSpPr>
        <p:spPr bwMode="auto">
          <a:xfrm>
            <a:off x="3968045" y="3799403"/>
            <a:ext cx="1416050" cy="334962"/>
          </a:xfrm>
          <a:prstGeom prst="rect">
            <a:avLst/>
          </a:prstGeom>
          <a:solidFill>
            <a:srgbClr val="F2F1B6"/>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a:t>Testing</a:t>
            </a:r>
          </a:p>
        </p:txBody>
      </p:sp>
      <p:sp>
        <p:nvSpPr>
          <p:cNvPr id="18461" name="Rectangle 7"/>
          <p:cNvSpPr>
            <a:spLocks noChangeArrowheads="1"/>
          </p:cNvSpPr>
          <p:nvPr/>
        </p:nvSpPr>
        <p:spPr bwMode="auto">
          <a:xfrm>
            <a:off x="3968045" y="4451260"/>
            <a:ext cx="1416050" cy="333375"/>
          </a:xfrm>
          <a:prstGeom prst="rect">
            <a:avLst/>
          </a:prstGeom>
          <a:solidFill>
            <a:srgbClr val="F2F1B6"/>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smtClean="0"/>
              <a:t>Implementation</a:t>
            </a:r>
            <a:endParaRPr lang="en-US" sz="1200" b="0" dirty="0"/>
          </a:p>
        </p:txBody>
      </p:sp>
      <p:cxnSp>
        <p:nvCxnSpPr>
          <p:cNvPr id="18462" name="AutoShape 43"/>
          <p:cNvCxnSpPr>
            <a:cxnSpLocks noChangeShapeType="1"/>
            <a:stCxn id="18457" idx="2"/>
            <a:endCxn id="18458" idx="0"/>
          </p:cNvCxnSpPr>
          <p:nvPr/>
        </p:nvCxnSpPr>
        <p:spPr bwMode="auto">
          <a:xfrm>
            <a:off x="4676070" y="2175669"/>
            <a:ext cx="0" cy="23574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3" name="AutoShape 44"/>
          <p:cNvCxnSpPr>
            <a:cxnSpLocks noChangeShapeType="1"/>
            <a:stCxn id="18458" idx="2"/>
            <a:endCxn id="18459" idx="0"/>
          </p:cNvCxnSpPr>
          <p:nvPr/>
        </p:nvCxnSpPr>
        <p:spPr bwMode="auto">
          <a:xfrm>
            <a:off x="4676070" y="2822575"/>
            <a:ext cx="0" cy="2621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4" name="AutoShape 45"/>
          <p:cNvCxnSpPr>
            <a:cxnSpLocks noChangeShapeType="1"/>
            <a:endCxn id="18460" idx="0"/>
          </p:cNvCxnSpPr>
          <p:nvPr/>
        </p:nvCxnSpPr>
        <p:spPr bwMode="auto">
          <a:xfrm>
            <a:off x="4676070" y="3342701"/>
            <a:ext cx="0" cy="45670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5" name="AutoShape 46"/>
          <p:cNvCxnSpPr>
            <a:cxnSpLocks noChangeShapeType="1"/>
            <a:endCxn id="18461" idx="0"/>
          </p:cNvCxnSpPr>
          <p:nvPr/>
        </p:nvCxnSpPr>
        <p:spPr bwMode="auto">
          <a:xfrm>
            <a:off x="4676070" y="4102100"/>
            <a:ext cx="0" cy="34916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 name="Rectangle 3"/>
          <p:cNvSpPr txBox="1">
            <a:spLocks noChangeArrowheads="1"/>
          </p:cNvSpPr>
          <p:nvPr/>
        </p:nvSpPr>
        <p:spPr>
          <a:xfrm>
            <a:off x="8946872" y="1351489"/>
            <a:ext cx="3057525" cy="4439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4E84C4"/>
              </a:buClr>
              <a:buFont typeface="Arial" pitchFamily="34" charset="0"/>
              <a:buChar char="•"/>
              <a:defRPr sz="1600" kern="1200">
                <a:solidFill>
                  <a:schemeClr val="tx1"/>
                </a:solidFill>
                <a:latin typeface="Myriad Pr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1400" b="1" dirty="0" smtClean="0"/>
              <a:t>Benefits</a:t>
            </a:r>
          </a:p>
          <a:p>
            <a:r>
              <a:rPr lang="en-US" sz="1400" dirty="0" smtClean="0"/>
              <a:t>Project Kick-off enables team to apply best practices and leverage reusable assets to achieve productivity</a:t>
            </a:r>
          </a:p>
          <a:p>
            <a:r>
              <a:rPr lang="en-US" sz="1400" dirty="0" smtClean="0"/>
              <a:t>Project Technical review alarms and guide team to take right decisions in architecture, design and development</a:t>
            </a:r>
          </a:p>
          <a:p>
            <a:r>
              <a:rPr lang="en-US" sz="1400" dirty="0" smtClean="0"/>
              <a:t>Technology support ensures troubleshooting, issue resolution, fire-fighting situation are handled effectively</a:t>
            </a:r>
          </a:p>
          <a:p>
            <a:r>
              <a:rPr lang="en-US" sz="1400" dirty="0" smtClean="0"/>
              <a:t>Competency development elevates competencies of associates in depth and breadth</a:t>
            </a:r>
          </a:p>
          <a:p>
            <a:r>
              <a:rPr lang="en-US" sz="1400" dirty="0" smtClean="0"/>
              <a:t>Continuous focus on new opportunities by positioning new solution offerings.</a:t>
            </a:r>
          </a:p>
          <a:p>
            <a:endParaRPr lang="en-US" sz="1400" dirty="0"/>
          </a:p>
        </p:txBody>
      </p:sp>
      <p:sp>
        <p:nvSpPr>
          <p:cNvPr id="24" name="Rectangle 7"/>
          <p:cNvSpPr>
            <a:spLocks noChangeArrowheads="1"/>
          </p:cNvSpPr>
          <p:nvPr/>
        </p:nvSpPr>
        <p:spPr bwMode="auto">
          <a:xfrm>
            <a:off x="3968045" y="5118393"/>
            <a:ext cx="1416050" cy="333375"/>
          </a:xfrm>
          <a:prstGeom prst="rect">
            <a:avLst/>
          </a:prstGeom>
          <a:solidFill>
            <a:srgbClr val="F2F1B6"/>
          </a:solidFill>
          <a:ln w="12700" algn="ctr">
            <a:solidFill>
              <a:srgbClr val="969696"/>
            </a:solidFill>
            <a:miter lim="800000"/>
            <a:headEnd/>
            <a:tailEnd/>
          </a:ln>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r>
              <a:rPr lang="en-US" sz="1200" b="0" dirty="0" smtClean="0"/>
              <a:t>Support</a:t>
            </a:r>
            <a:endParaRPr lang="en-US" sz="1200" b="0" dirty="0"/>
          </a:p>
        </p:txBody>
      </p:sp>
      <p:cxnSp>
        <p:nvCxnSpPr>
          <p:cNvPr id="25" name="AutoShape 46"/>
          <p:cNvCxnSpPr>
            <a:cxnSpLocks noChangeShapeType="1"/>
          </p:cNvCxnSpPr>
          <p:nvPr/>
        </p:nvCxnSpPr>
        <p:spPr bwMode="auto">
          <a:xfrm>
            <a:off x="4676070" y="4787810"/>
            <a:ext cx="0" cy="27146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381036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86"/>
          <p:cNvSpPr>
            <a:spLocks noChangeArrowheads="1"/>
          </p:cNvSpPr>
          <p:nvPr/>
        </p:nvSpPr>
        <p:spPr bwMode="auto">
          <a:xfrm>
            <a:off x="394497" y="894441"/>
            <a:ext cx="10044579" cy="1938364"/>
          </a:xfrm>
          <a:prstGeom prst="rect">
            <a:avLst/>
          </a:prstGeom>
          <a:solidFill>
            <a:schemeClr val="accent2">
              <a:lumMod val="40000"/>
              <a:lumOff val="60000"/>
              <a:alpha val="96000"/>
            </a:schemeClr>
          </a:solidFill>
          <a:ln w="12700">
            <a:noFill/>
            <a:miter lim="800000"/>
            <a:headEnd type="none" w="sm" len="sm"/>
            <a:tailEnd type="none" w="sm" len="sm"/>
          </a:ln>
        </p:spPr>
        <p:txBody>
          <a:bodyPr wrap="none" anchor="ctr"/>
          <a:lstStyle/>
          <a:p>
            <a:r>
              <a:rPr lang="en-US" sz="700" dirty="0" smtClean="0"/>
              <a:t>                                                                    </a:t>
            </a:r>
            <a:endParaRPr lang="en-US" sz="800" dirty="0"/>
          </a:p>
        </p:txBody>
      </p:sp>
      <p:sp>
        <p:nvSpPr>
          <p:cNvPr id="97" name="Line 99"/>
          <p:cNvSpPr>
            <a:spLocks noChangeShapeType="1"/>
          </p:cNvSpPr>
          <p:nvPr/>
        </p:nvSpPr>
        <p:spPr bwMode="auto">
          <a:xfrm>
            <a:off x="5153590" y="1974848"/>
            <a:ext cx="49133" cy="3267972"/>
          </a:xfrm>
          <a:prstGeom prst="line">
            <a:avLst/>
          </a:prstGeom>
          <a:noFill/>
          <a:ln w="38100">
            <a:solidFill>
              <a:srgbClr val="FF0000"/>
            </a:solidFill>
            <a:prstDash val="sysDot"/>
            <a:round/>
            <a:headEnd/>
            <a:tailEnd type="triangle" w="med" len="lg"/>
          </a:ln>
        </p:spPr>
        <p:txBody>
          <a:bodyPr wrap="none" anchor="ctr"/>
          <a:lstStyle/>
          <a:p>
            <a:endParaRPr lang="en-US" sz="1200" dirty="0"/>
          </a:p>
        </p:txBody>
      </p:sp>
      <p:sp>
        <p:nvSpPr>
          <p:cNvPr id="85" name="Rectangle 86"/>
          <p:cNvSpPr>
            <a:spLocks noChangeArrowheads="1"/>
          </p:cNvSpPr>
          <p:nvPr/>
        </p:nvSpPr>
        <p:spPr bwMode="auto">
          <a:xfrm>
            <a:off x="338333" y="2860180"/>
            <a:ext cx="10853464" cy="1130280"/>
          </a:xfrm>
          <a:prstGeom prst="rect">
            <a:avLst/>
          </a:prstGeom>
          <a:solidFill>
            <a:srgbClr val="99CCFF">
              <a:alpha val="96077"/>
            </a:srgbClr>
          </a:solidFill>
          <a:ln w="12700">
            <a:noFill/>
            <a:miter lim="800000"/>
            <a:headEnd type="none" w="sm" len="sm"/>
            <a:tailEnd type="none" w="sm" len="sm"/>
          </a:ln>
        </p:spPr>
        <p:txBody>
          <a:bodyPr wrap="none" anchor="ctr"/>
          <a:lstStyle/>
          <a:p>
            <a:r>
              <a:rPr lang="en-US" sz="700" dirty="0" smtClean="0"/>
              <a:t>                                                                    </a:t>
            </a:r>
            <a:endParaRPr lang="en-US" sz="800" dirty="0"/>
          </a:p>
        </p:txBody>
      </p:sp>
      <p:sp>
        <p:nvSpPr>
          <p:cNvPr id="9219" name="Rectangle 3"/>
          <p:cNvSpPr>
            <a:spLocks noGrp="1" noChangeArrowheads="1"/>
          </p:cNvSpPr>
          <p:nvPr>
            <p:ph type="title" idx="4294967295"/>
          </p:nvPr>
        </p:nvSpPr>
        <p:spPr>
          <a:xfrm>
            <a:off x="1612450" y="201299"/>
            <a:ext cx="11671300" cy="479425"/>
          </a:xfrm>
          <a:ln/>
        </p:spPr>
        <p:txBody>
          <a:bodyPr>
            <a:normAutofit fontScale="90000"/>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Model 2 : TEG Detailed Touch Points with Account</a:t>
            </a:r>
            <a:endParaRPr lang="en-GB" dirty="0"/>
          </a:p>
        </p:txBody>
      </p:sp>
      <p:grpSp>
        <p:nvGrpSpPr>
          <p:cNvPr id="29" name="Group 108"/>
          <p:cNvGrpSpPr>
            <a:grpSpLocks/>
          </p:cNvGrpSpPr>
          <p:nvPr/>
        </p:nvGrpSpPr>
        <p:grpSpPr bwMode="auto">
          <a:xfrm>
            <a:off x="45575" y="844952"/>
            <a:ext cx="11233125" cy="4218393"/>
            <a:chOff x="1254" y="115"/>
            <a:chExt cx="2893" cy="1354"/>
          </a:xfrm>
        </p:grpSpPr>
        <p:sp>
          <p:nvSpPr>
            <p:cNvPr id="30" name="Rectangle 86"/>
            <p:cNvSpPr>
              <a:spLocks noChangeArrowheads="1"/>
            </p:cNvSpPr>
            <p:nvPr/>
          </p:nvSpPr>
          <p:spPr bwMode="auto">
            <a:xfrm>
              <a:off x="1349" y="1169"/>
              <a:ext cx="2798" cy="166"/>
            </a:xfrm>
            <a:prstGeom prst="rect">
              <a:avLst/>
            </a:prstGeom>
            <a:solidFill>
              <a:schemeClr val="accent2">
                <a:lumMod val="40000"/>
                <a:lumOff val="60000"/>
                <a:alpha val="96000"/>
              </a:schemeClr>
            </a:solidFill>
            <a:ln w="12700">
              <a:noFill/>
              <a:miter lim="800000"/>
              <a:headEnd type="none" w="sm" len="sm"/>
              <a:tailEnd type="none" w="sm" len="sm"/>
            </a:ln>
          </p:spPr>
          <p:txBody>
            <a:bodyPr wrap="none" anchor="ctr"/>
            <a:lstStyle/>
            <a:p>
              <a:r>
                <a:rPr lang="en-US" sz="700" dirty="0" smtClean="0"/>
                <a:t>                                                                    </a:t>
              </a:r>
              <a:endParaRPr lang="en-US" sz="800" dirty="0"/>
            </a:p>
          </p:txBody>
        </p:sp>
        <p:sp>
          <p:nvSpPr>
            <p:cNvPr id="34" name="AutoShape 90"/>
            <p:cNvSpPr>
              <a:spLocks noChangeArrowheads="1"/>
            </p:cNvSpPr>
            <p:nvPr/>
          </p:nvSpPr>
          <p:spPr bwMode="auto">
            <a:xfrm>
              <a:off x="1333" y="392"/>
              <a:ext cx="716" cy="234"/>
            </a:xfrm>
            <a:prstGeom prst="roundRect">
              <a:avLst>
                <a:gd name="adj" fmla="val 16667"/>
              </a:avLst>
            </a:prstGeom>
            <a:solidFill>
              <a:srgbClr val="00CC66"/>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400" dirty="0" smtClean="0"/>
                <a:t>New Project Kick - Off</a:t>
              </a:r>
              <a:endParaRPr lang="en-US" sz="1400" b="0" dirty="0"/>
            </a:p>
          </p:txBody>
        </p:sp>
        <p:sp>
          <p:nvSpPr>
            <p:cNvPr id="42" name="Line 99"/>
            <p:cNvSpPr>
              <a:spLocks noChangeShapeType="1"/>
            </p:cNvSpPr>
            <p:nvPr/>
          </p:nvSpPr>
          <p:spPr bwMode="auto">
            <a:xfrm>
              <a:off x="2167" y="1241"/>
              <a:ext cx="0" cy="228"/>
            </a:xfrm>
            <a:prstGeom prst="line">
              <a:avLst/>
            </a:prstGeom>
            <a:noFill/>
            <a:ln w="38100">
              <a:solidFill>
                <a:srgbClr val="FF0000"/>
              </a:solidFill>
              <a:prstDash val="sysDot"/>
              <a:round/>
              <a:headEnd/>
              <a:tailEnd type="triangle" w="med" len="lg"/>
            </a:ln>
          </p:spPr>
          <p:txBody>
            <a:bodyPr wrap="none" anchor="ctr"/>
            <a:lstStyle/>
            <a:p>
              <a:endParaRPr lang="en-US" sz="1200" dirty="0"/>
            </a:p>
          </p:txBody>
        </p:sp>
        <p:sp>
          <p:nvSpPr>
            <p:cNvPr id="43" name="Oval 100"/>
            <p:cNvSpPr>
              <a:spLocks noChangeArrowheads="1"/>
            </p:cNvSpPr>
            <p:nvPr/>
          </p:nvSpPr>
          <p:spPr bwMode="auto">
            <a:xfrm>
              <a:off x="1254" y="285"/>
              <a:ext cx="158" cy="149"/>
            </a:xfrm>
            <a:prstGeom prst="ellipse">
              <a:avLst/>
            </a:prstGeom>
            <a:solidFill>
              <a:srgbClr val="FF9900"/>
            </a:solidFill>
            <a:ln w="12700" algn="ctr">
              <a:solidFill>
                <a:srgbClr val="969696"/>
              </a:solidFill>
              <a:round/>
              <a:headEnd/>
              <a:tailEnd/>
            </a:ln>
          </p:spPr>
          <p:txBody>
            <a:bodyPr wrap="none" anchor="ctr"/>
            <a:lstStyle/>
            <a:p>
              <a:r>
                <a:rPr lang="en-US" sz="1100" b="0" dirty="0" smtClean="0"/>
                <a:t>1</a:t>
              </a:r>
              <a:endParaRPr lang="en-US" sz="1100" b="0" dirty="0"/>
            </a:p>
          </p:txBody>
        </p:sp>
        <p:sp>
          <p:nvSpPr>
            <p:cNvPr id="44" name="Oval 101"/>
            <p:cNvSpPr>
              <a:spLocks noChangeArrowheads="1"/>
            </p:cNvSpPr>
            <p:nvPr/>
          </p:nvSpPr>
          <p:spPr bwMode="auto">
            <a:xfrm>
              <a:off x="2827" y="115"/>
              <a:ext cx="158" cy="149"/>
            </a:xfrm>
            <a:prstGeom prst="ellipse">
              <a:avLst/>
            </a:prstGeom>
            <a:solidFill>
              <a:srgbClr val="FF9900"/>
            </a:solidFill>
            <a:ln w="12700" algn="ctr">
              <a:solidFill>
                <a:srgbClr val="969696"/>
              </a:solidFill>
              <a:round/>
              <a:headEnd/>
              <a:tailEnd/>
            </a:ln>
          </p:spPr>
          <p:txBody>
            <a:bodyPr wrap="none" anchor="ctr"/>
            <a:lstStyle/>
            <a:p>
              <a:r>
                <a:rPr lang="en-US" sz="1100" dirty="0"/>
                <a:t>3</a:t>
              </a:r>
              <a:endParaRPr lang="en-US" sz="1100" b="0" dirty="0"/>
            </a:p>
          </p:txBody>
        </p:sp>
      </p:grpSp>
      <p:sp>
        <p:nvSpPr>
          <p:cNvPr id="51" name="Line 7"/>
          <p:cNvSpPr>
            <a:spLocks noChangeShapeType="1"/>
          </p:cNvSpPr>
          <p:nvPr/>
        </p:nvSpPr>
        <p:spPr bwMode="auto">
          <a:xfrm flipH="1">
            <a:off x="2035345" y="1362639"/>
            <a:ext cx="910119" cy="0"/>
          </a:xfrm>
          <a:prstGeom prst="line">
            <a:avLst/>
          </a:prstGeom>
          <a:noFill/>
          <a:ln w="19050">
            <a:solidFill>
              <a:schemeClr val="tx1"/>
            </a:solidFill>
            <a:prstDash val="solid"/>
            <a:round/>
            <a:headEnd/>
            <a:tailEnd/>
          </a:ln>
        </p:spPr>
        <p:txBody>
          <a:bodyPr wrap="none" anchor="ctr"/>
          <a:lstStyle/>
          <a:p>
            <a:endParaRPr lang="en-US"/>
          </a:p>
        </p:txBody>
      </p:sp>
      <p:sp>
        <p:nvSpPr>
          <p:cNvPr id="52" name="Rectangle 8" descr="10%"/>
          <p:cNvSpPr>
            <a:spLocks noChangeArrowheads="1"/>
          </p:cNvSpPr>
          <p:nvPr/>
        </p:nvSpPr>
        <p:spPr bwMode="auto">
          <a:xfrm>
            <a:off x="724296" y="1134218"/>
            <a:ext cx="1390937" cy="650726"/>
          </a:xfrm>
          <a:prstGeom prst="rect">
            <a:avLst/>
          </a:prstGeom>
          <a:solidFill>
            <a:srgbClr val="6CCFF6"/>
          </a:solidFill>
          <a:ln w="19050" algn="ctr">
            <a:solidFill>
              <a:srgbClr val="969696"/>
            </a:solidFill>
            <a:prstDash val="dash"/>
            <a:miter lim="800000"/>
            <a:headEnd/>
            <a:tailEnd/>
          </a:ln>
        </p:spPr>
        <p:txBody>
          <a:bodyPr wrap="none" anchor="ctr"/>
          <a:lstStyle/>
          <a:p>
            <a:r>
              <a:rPr lang="en-US" sz="1000" b="0"/>
              <a:t>Domain</a:t>
            </a:r>
          </a:p>
          <a:p>
            <a:r>
              <a:rPr lang="en-US" sz="1000" b="0"/>
              <a:t>Experts</a:t>
            </a:r>
          </a:p>
        </p:txBody>
      </p:sp>
      <p:sp>
        <p:nvSpPr>
          <p:cNvPr id="53" name="Rectangle 9" descr="10%"/>
          <p:cNvSpPr>
            <a:spLocks noChangeArrowheads="1"/>
          </p:cNvSpPr>
          <p:nvPr/>
        </p:nvSpPr>
        <p:spPr bwMode="auto">
          <a:xfrm>
            <a:off x="617826" y="1035876"/>
            <a:ext cx="1390940" cy="650727"/>
          </a:xfrm>
          <a:prstGeom prst="rect">
            <a:avLst/>
          </a:prstGeom>
          <a:solidFill>
            <a:srgbClr val="6CCFF6"/>
          </a:solidFill>
          <a:ln w="19050" algn="ctr">
            <a:solidFill>
              <a:srgbClr val="969696"/>
            </a:solidFill>
            <a:prstDash val="dash"/>
            <a:miter lim="800000"/>
            <a:headEnd/>
            <a:tailEnd/>
          </a:ln>
        </p:spPr>
        <p:txBody>
          <a:bodyPr wrap="none" anchor="ctr"/>
          <a:lstStyle/>
          <a:p>
            <a:r>
              <a:rPr lang="en-US" sz="1000" b="0"/>
              <a:t>Domain</a:t>
            </a:r>
          </a:p>
          <a:p>
            <a:r>
              <a:rPr lang="en-US" sz="1000" b="0"/>
              <a:t>Experts</a:t>
            </a:r>
          </a:p>
        </p:txBody>
      </p:sp>
      <p:sp>
        <p:nvSpPr>
          <p:cNvPr id="54" name="Rectangle 16"/>
          <p:cNvSpPr>
            <a:spLocks noChangeArrowheads="1"/>
          </p:cNvSpPr>
          <p:nvPr/>
        </p:nvSpPr>
        <p:spPr bwMode="auto">
          <a:xfrm>
            <a:off x="497624" y="956367"/>
            <a:ext cx="1390937" cy="650727"/>
          </a:xfrm>
          <a:prstGeom prst="rect">
            <a:avLst/>
          </a:prstGeom>
          <a:solidFill>
            <a:srgbClr val="6CCFF6"/>
          </a:solidFill>
          <a:ln w="19050" algn="ctr">
            <a:solidFill>
              <a:srgbClr val="969696"/>
            </a:solidFill>
            <a:prstDash val="dash"/>
            <a:miter lim="800000"/>
            <a:headEnd/>
            <a:tailEnd/>
          </a:ln>
        </p:spPr>
        <p:txBody>
          <a:bodyPr wrap="none" anchor="ctr"/>
          <a:lstStyle/>
          <a:p>
            <a:r>
              <a:rPr lang="en-US" sz="1100" dirty="0" smtClean="0"/>
              <a:t>Assets/</a:t>
            </a:r>
          </a:p>
          <a:p>
            <a:r>
              <a:rPr lang="en-US" sz="1100" dirty="0" smtClean="0"/>
              <a:t>Methodology/</a:t>
            </a:r>
          </a:p>
          <a:p>
            <a:r>
              <a:rPr lang="en-US" sz="1100" dirty="0" smtClean="0"/>
              <a:t>Best Practices</a:t>
            </a:r>
            <a:endParaRPr lang="en-US" sz="1100" b="0" dirty="0"/>
          </a:p>
        </p:txBody>
      </p:sp>
      <p:cxnSp>
        <p:nvCxnSpPr>
          <p:cNvPr id="55" name="Straight Connector 54"/>
          <p:cNvCxnSpPr/>
          <p:nvPr/>
        </p:nvCxnSpPr>
        <p:spPr bwMode="auto">
          <a:xfrm flipH="1" flipV="1">
            <a:off x="2945463" y="1362639"/>
            <a:ext cx="26416" cy="578288"/>
          </a:xfrm>
          <a:prstGeom prst="line">
            <a:avLst/>
          </a:prstGeom>
          <a:solidFill>
            <a:srgbClr val="FFFFCC"/>
          </a:solidFill>
          <a:ln w="9525" cap="flat" cmpd="sng" algn="ctr">
            <a:solidFill>
              <a:schemeClr val="tx1"/>
            </a:solidFill>
            <a:prstDash val="solid"/>
            <a:round/>
            <a:headEnd type="diamond" w="med" len="med"/>
            <a:tailEnd type="none" w="med" len="med"/>
          </a:ln>
          <a:effectLst/>
        </p:spPr>
      </p:cxnSp>
      <p:sp>
        <p:nvSpPr>
          <p:cNvPr id="56" name="Rectangle 25"/>
          <p:cNvSpPr>
            <a:spLocks noChangeArrowheads="1"/>
          </p:cNvSpPr>
          <p:nvPr/>
        </p:nvSpPr>
        <p:spPr bwMode="auto">
          <a:xfrm>
            <a:off x="548501" y="3122550"/>
            <a:ext cx="10284399" cy="443599"/>
          </a:xfrm>
          <a:prstGeom prst="rect">
            <a:avLst/>
          </a:prstGeom>
          <a:gradFill rotWithShape="1">
            <a:gsLst>
              <a:gs pos="0">
                <a:srgbClr val="156B13"/>
              </a:gs>
              <a:gs pos="25000">
                <a:srgbClr val="9CB86E"/>
              </a:gs>
              <a:gs pos="50000">
                <a:srgbClr val="DDEBCF"/>
              </a:gs>
              <a:gs pos="75000">
                <a:srgbClr val="9CB86E"/>
              </a:gs>
              <a:gs pos="100000">
                <a:srgbClr val="156B13"/>
              </a:gs>
            </a:gsLst>
            <a:lin ang="5400000" scaled="1"/>
          </a:gradFill>
          <a:ln w="12700" algn="ctr">
            <a:solidFill>
              <a:srgbClr val="969696"/>
            </a:solidFill>
            <a:miter lim="800000"/>
            <a:headEnd/>
            <a:tailEnd/>
          </a:ln>
        </p:spPr>
        <p:txBody>
          <a:bodyPr wrap="none" anchor="ctr"/>
          <a:lstStyle/>
          <a:p>
            <a:endParaRPr lang="en-US" dirty="0"/>
          </a:p>
        </p:txBody>
      </p:sp>
      <p:sp>
        <p:nvSpPr>
          <p:cNvPr id="57" name="Text Box 41"/>
          <p:cNvSpPr txBox="1">
            <a:spLocks noChangeArrowheads="1"/>
          </p:cNvSpPr>
          <p:nvPr/>
        </p:nvSpPr>
        <p:spPr bwMode="auto">
          <a:xfrm>
            <a:off x="762964" y="3191950"/>
            <a:ext cx="1698973" cy="233371"/>
          </a:xfrm>
          <a:prstGeom prst="rect">
            <a:avLst/>
          </a:prstGeom>
          <a:noFill/>
          <a:ln w="12700" algn="ctr">
            <a:noFill/>
            <a:miter lim="800000"/>
            <a:headEnd/>
            <a:tailEnd/>
          </a:ln>
        </p:spPr>
        <p:txBody>
          <a:bodyPr/>
          <a:lstStyle/>
          <a:p>
            <a:pPr>
              <a:spcBef>
                <a:spcPct val="50000"/>
              </a:spcBef>
            </a:pPr>
            <a:r>
              <a:rPr lang="en-US" sz="1200" dirty="0" smtClean="0"/>
              <a:t>Project Initiation</a:t>
            </a:r>
            <a:endParaRPr lang="en-US" sz="1200" dirty="0"/>
          </a:p>
        </p:txBody>
      </p:sp>
      <p:sp>
        <p:nvSpPr>
          <p:cNvPr id="58" name="Text Box 42"/>
          <p:cNvSpPr txBox="1">
            <a:spLocks noChangeArrowheads="1"/>
          </p:cNvSpPr>
          <p:nvPr/>
        </p:nvSpPr>
        <p:spPr bwMode="auto">
          <a:xfrm>
            <a:off x="2665134" y="3191950"/>
            <a:ext cx="2182935" cy="116685"/>
          </a:xfrm>
          <a:prstGeom prst="rect">
            <a:avLst/>
          </a:prstGeom>
          <a:noFill/>
          <a:ln w="12700" algn="ctr">
            <a:noFill/>
            <a:miter lim="800000"/>
            <a:headEnd/>
            <a:tailEnd/>
          </a:ln>
        </p:spPr>
        <p:txBody>
          <a:bodyPr/>
          <a:lstStyle/>
          <a:p>
            <a:pPr>
              <a:spcBef>
                <a:spcPct val="50000"/>
              </a:spcBef>
            </a:pPr>
            <a:r>
              <a:rPr lang="en-US" sz="1200" dirty="0" smtClean="0"/>
              <a:t>Requirement Specs</a:t>
            </a:r>
            <a:endParaRPr lang="en-US" sz="1200" dirty="0"/>
          </a:p>
        </p:txBody>
      </p:sp>
      <p:sp>
        <p:nvSpPr>
          <p:cNvPr id="59" name="Text Box 43"/>
          <p:cNvSpPr txBox="1">
            <a:spLocks noChangeArrowheads="1"/>
          </p:cNvSpPr>
          <p:nvPr/>
        </p:nvSpPr>
        <p:spPr bwMode="auto">
          <a:xfrm>
            <a:off x="4747190" y="3196194"/>
            <a:ext cx="911065" cy="233371"/>
          </a:xfrm>
          <a:prstGeom prst="rect">
            <a:avLst/>
          </a:prstGeom>
          <a:noFill/>
          <a:ln w="12700" algn="ctr">
            <a:noFill/>
            <a:miter lim="800000"/>
            <a:headEnd/>
            <a:tailEnd/>
          </a:ln>
        </p:spPr>
        <p:txBody>
          <a:bodyPr/>
          <a:lstStyle/>
          <a:p>
            <a:pPr>
              <a:spcBef>
                <a:spcPct val="50000"/>
              </a:spcBef>
            </a:pPr>
            <a:r>
              <a:rPr lang="en-US" sz="1200" dirty="0" smtClean="0"/>
              <a:t>Design</a:t>
            </a:r>
            <a:endParaRPr lang="en-US" sz="1200" dirty="0"/>
          </a:p>
        </p:txBody>
      </p:sp>
      <p:sp>
        <p:nvSpPr>
          <p:cNvPr id="60" name="Text Box 44"/>
          <p:cNvSpPr txBox="1">
            <a:spLocks noChangeArrowheads="1"/>
          </p:cNvSpPr>
          <p:nvPr/>
        </p:nvSpPr>
        <p:spPr bwMode="auto">
          <a:xfrm>
            <a:off x="5765066" y="3199835"/>
            <a:ext cx="1532324" cy="233371"/>
          </a:xfrm>
          <a:prstGeom prst="rect">
            <a:avLst/>
          </a:prstGeom>
          <a:noFill/>
          <a:ln w="12700" algn="ctr">
            <a:noFill/>
            <a:miter lim="800000"/>
            <a:headEnd/>
            <a:tailEnd/>
          </a:ln>
        </p:spPr>
        <p:txBody>
          <a:bodyPr/>
          <a:lstStyle/>
          <a:p>
            <a:pPr>
              <a:spcBef>
                <a:spcPct val="50000"/>
              </a:spcBef>
            </a:pPr>
            <a:r>
              <a:rPr lang="en-US" sz="1200" dirty="0" smtClean="0"/>
              <a:t>Development</a:t>
            </a:r>
            <a:endParaRPr lang="en-US" sz="1200" dirty="0"/>
          </a:p>
        </p:txBody>
      </p:sp>
      <p:sp>
        <p:nvSpPr>
          <p:cNvPr id="63" name="Text Box 44"/>
          <p:cNvSpPr txBox="1">
            <a:spLocks noChangeArrowheads="1"/>
          </p:cNvSpPr>
          <p:nvPr/>
        </p:nvSpPr>
        <p:spPr bwMode="auto">
          <a:xfrm>
            <a:off x="7144719" y="3196030"/>
            <a:ext cx="1532324" cy="233371"/>
          </a:xfrm>
          <a:prstGeom prst="rect">
            <a:avLst/>
          </a:prstGeom>
          <a:noFill/>
          <a:ln w="12700" algn="ctr">
            <a:noFill/>
            <a:miter lim="800000"/>
            <a:headEnd/>
            <a:tailEnd/>
          </a:ln>
        </p:spPr>
        <p:txBody>
          <a:bodyPr/>
          <a:lstStyle/>
          <a:p>
            <a:pPr>
              <a:spcBef>
                <a:spcPct val="50000"/>
              </a:spcBef>
            </a:pPr>
            <a:r>
              <a:rPr lang="en-US" sz="1200" dirty="0" smtClean="0"/>
              <a:t>Testing</a:t>
            </a:r>
            <a:endParaRPr lang="en-US" sz="1200" dirty="0"/>
          </a:p>
        </p:txBody>
      </p:sp>
      <p:sp>
        <p:nvSpPr>
          <p:cNvPr id="64" name="Text Box 44"/>
          <p:cNvSpPr txBox="1">
            <a:spLocks noChangeArrowheads="1"/>
          </p:cNvSpPr>
          <p:nvPr/>
        </p:nvSpPr>
        <p:spPr bwMode="auto">
          <a:xfrm>
            <a:off x="8228038" y="3214547"/>
            <a:ext cx="1694375" cy="210774"/>
          </a:xfrm>
          <a:prstGeom prst="rect">
            <a:avLst/>
          </a:prstGeom>
          <a:noFill/>
          <a:ln w="12700" algn="ctr">
            <a:noFill/>
            <a:miter lim="800000"/>
            <a:headEnd/>
            <a:tailEnd/>
          </a:ln>
        </p:spPr>
        <p:txBody>
          <a:bodyPr/>
          <a:lstStyle/>
          <a:p>
            <a:pPr>
              <a:spcBef>
                <a:spcPct val="50000"/>
              </a:spcBef>
            </a:pPr>
            <a:r>
              <a:rPr lang="en-US" sz="1200" dirty="0" smtClean="0"/>
              <a:t>Implementation</a:t>
            </a:r>
            <a:endParaRPr lang="en-US" sz="1200" dirty="0"/>
          </a:p>
        </p:txBody>
      </p:sp>
      <p:sp>
        <p:nvSpPr>
          <p:cNvPr id="65" name="Text Box 44"/>
          <p:cNvSpPr txBox="1">
            <a:spLocks noChangeArrowheads="1"/>
          </p:cNvSpPr>
          <p:nvPr/>
        </p:nvSpPr>
        <p:spPr bwMode="auto">
          <a:xfrm>
            <a:off x="9821215" y="3211132"/>
            <a:ext cx="1694375" cy="210774"/>
          </a:xfrm>
          <a:prstGeom prst="rect">
            <a:avLst/>
          </a:prstGeom>
          <a:noFill/>
          <a:ln w="12700" algn="ctr">
            <a:noFill/>
            <a:miter lim="800000"/>
            <a:headEnd/>
            <a:tailEnd/>
          </a:ln>
        </p:spPr>
        <p:txBody>
          <a:bodyPr/>
          <a:lstStyle/>
          <a:p>
            <a:pPr>
              <a:spcBef>
                <a:spcPct val="50000"/>
              </a:spcBef>
            </a:pPr>
            <a:r>
              <a:rPr lang="en-US" sz="1200" dirty="0" smtClean="0"/>
              <a:t>Support</a:t>
            </a:r>
            <a:endParaRPr lang="en-US" sz="1200" dirty="0"/>
          </a:p>
        </p:txBody>
      </p:sp>
      <p:cxnSp>
        <p:nvCxnSpPr>
          <p:cNvPr id="66" name="Straight Connector 65"/>
          <p:cNvCxnSpPr/>
          <p:nvPr/>
        </p:nvCxnSpPr>
        <p:spPr bwMode="auto">
          <a:xfrm flipV="1">
            <a:off x="824999" y="2436975"/>
            <a:ext cx="0" cy="629611"/>
          </a:xfrm>
          <a:prstGeom prst="line">
            <a:avLst/>
          </a:prstGeom>
          <a:solidFill>
            <a:srgbClr val="FFFFCC"/>
          </a:solidFill>
          <a:ln w="9525" cap="flat" cmpd="sng" algn="ctr">
            <a:solidFill>
              <a:schemeClr val="tx1"/>
            </a:solidFill>
            <a:prstDash val="solid"/>
            <a:round/>
            <a:headEnd type="diamond" w="med" len="med"/>
            <a:tailEnd type="none" w="med" len="med"/>
          </a:ln>
          <a:effectLst/>
        </p:spPr>
      </p:cxnSp>
      <p:sp>
        <p:nvSpPr>
          <p:cNvPr id="68" name="Text Box 42"/>
          <p:cNvSpPr txBox="1">
            <a:spLocks noChangeArrowheads="1"/>
          </p:cNvSpPr>
          <p:nvPr/>
        </p:nvSpPr>
        <p:spPr bwMode="auto">
          <a:xfrm>
            <a:off x="1132742" y="4194545"/>
            <a:ext cx="9881709" cy="316930"/>
          </a:xfrm>
          <a:prstGeom prst="rect">
            <a:avLst/>
          </a:prstGeom>
          <a:noFill/>
          <a:ln w="12700" algn="ctr">
            <a:noFill/>
            <a:miter lim="800000"/>
            <a:headEnd/>
            <a:tailEnd/>
          </a:ln>
        </p:spPr>
        <p:txBody>
          <a:bodyPr/>
          <a:lstStyle/>
          <a:p>
            <a:pPr>
              <a:spcBef>
                <a:spcPct val="50000"/>
              </a:spcBef>
            </a:pPr>
            <a:r>
              <a:rPr lang="en-US" dirty="0" smtClean="0"/>
              <a:t>TEG SPOC – Account  SPOC Fortnightly connect  (Top 10 Accounts)</a:t>
            </a:r>
            <a:endParaRPr lang="en-US" dirty="0"/>
          </a:p>
        </p:txBody>
      </p:sp>
      <p:sp>
        <p:nvSpPr>
          <p:cNvPr id="69" name="Rectangle 25"/>
          <p:cNvSpPr>
            <a:spLocks noChangeArrowheads="1"/>
          </p:cNvSpPr>
          <p:nvPr/>
        </p:nvSpPr>
        <p:spPr bwMode="auto">
          <a:xfrm>
            <a:off x="751701" y="3274950"/>
            <a:ext cx="10285769" cy="443599"/>
          </a:xfrm>
          <a:prstGeom prst="rect">
            <a:avLst/>
          </a:prstGeom>
          <a:gradFill rotWithShape="1">
            <a:gsLst>
              <a:gs pos="0">
                <a:srgbClr val="156B13"/>
              </a:gs>
              <a:gs pos="25000">
                <a:srgbClr val="9CB86E"/>
              </a:gs>
              <a:gs pos="50000">
                <a:srgbClr val="DDEBCF"/>
              </a:gs>
              <a:gs pos="75000">
                <a:srgbClr val="9CB86E"/>
              </a:gs>
              <a:gs pos="100000">
                <a:srgbClr val="156B13"/>
              </a:gs>
            </a:gsLst>
            <a:lin ang="5400000" scaled="1"/>
          </a:gradFill>
          <a:ln w="12700" algn="ctr">
            <a:solidFill>
              <a:srgbClr val="969696"/>
            </a:solidFill>
            <a:miter lim="800000"/>
            <a:headEnd/>
            <a:tailEnd/>
          </a:ln>
        </p:spPr>
        <p:txBody>
          <a:bodyPr wrap="none" anchor="ctr"/>
          <a:lstStyle/>
          <a:p>
            <a:endParaRPr lang="en-US" dirty="0"/>
          </a:p>
        </p:txBody>
      </p:sp>
      <p:sp>
        <p:nvSpPr>
          <p:cNvPr id="70" name="Text Box 41"/>
          <p:cNvSpPr txBox="1">
            <a:spLocks noChangeArrowheads="1"/>
          </p:cNvSpPr>
          <p:nvPr/>
        </p:nvSpPr>
        <p:spPr bwMode="auto">
          <a:xfrm>
            <a:off x="966164" y="3344350"/>
            <a:ext cx="1698973" cy="233371"/>
          </a:xfrm>
          <a:prstGeom prst="rect">
            <a:avLst/>
          </a:prstGeom>
          <a:noFill/>
          <a:ln w="12700" algn="ctr">
            <a:noFill/>
            <a:miter lim="800000"/>
            <a:headEnd/>
            <a:tailEnd/>
          </a:ln>
        </p:spPr>
        <p:txBody>
          <a:bodyPr/>
          <a:lstStyle/>
          <a:p>
            <a:pPr>
              <a:spcBef>
                <a:spcPct val="50000"/>
              </a:spcBef>
            </a:pPr>
            <a:r>
              <a:rPr lang="en-US" sz="1200" dirty="0" smtClean="0"/>
              <a:t>Project Initiation</a:t>
            </a:r>
            <a:endParaRPr lang="en-US" sz="1200" dirty="0"/>
          </a:p>
        </p:txBody>
      </p:sp>
      <p:sp>
        <p:nvSpPr>
          <p:cNvPr id="71" name="Text Box 42"/>
          <p:cNvSpPr txBox="1">
            <a:spLocks noChangeArrowheads="1"/>
          </p:cNvSpPr>
          <p:nvPr/>
        </p:nvSpPr>
        <p:spPr bwMode="auto">
          <a:xfrm>
            <a:off x="2868334" y="3344350"/>
            <a:ext cx="2182935" cy="116685"/>
          </a:xfrm>
          <a:prstGeom prst="rect">
            <a:avLst/>
          </a:prstGeom>
          <a:noFill/>
          <a:ln w="12700" algn="ctr">
            <a:noFill/>
            <a:miter lim="800000"/>
            <a:headEnd/>
            <a:tailEnd/>
          </a:ln>
        </p:spPr>
        <p:txBody>
          <a:bodyPr/>
          <a:lstStyle/>
          <a:p>
            <a:pPr>
              <a:spcBef>
                <a:spcPct val="50000"/>
              </a:spcBef>
            </a:pPr>
            <a:r>
              <a:rPr lang="en-US" sz="1200" dirty="0" smtClean="0"/>
              <a:t>Requirement Specs</a:t>
            </a:r>
            <a:endParaRPr lang="en-US" sz="1200" dirty="0"/>
          </a:p>
        </p:txBody>
      </p:sp>
      <p:sp>
        <p:nvSpPr>
          <p:cNvPr id="72" name="Text Box 43"/>
          <p:cNvSpPr txBox="1">
            <a:spLocks noChangeArrowheads="1"/>
          </p:cNvSpPr>
          <p:nvPr/>
        </p:nvSpPr>
        <p:spPr bwMode="auto">
          <a:xfrm>
            <a:off x="4950390" y="3348594"/>
            <a:ext cx="911065" cy="233371"/>
          </a:xfrm>
          <a:prstGeom prst="rect">
            <a:avLst/>
          </a:prstGeom>
          <a:noFill/>
          <a:ln w="12700" algn="ctr">
            <a:noFill/>
            <a:miter lim="800000"/>
            <a:headEnd/>
            <a:tailEnd/>
          </a:ln>
        </p:spPr>
        <p:txBody>
          <a:bodyPr/>
          <a:lstStyle/>
          <a:p>
            <a:pPr>
              <a:spcBef>
                <a:spcPct val="50000"/>
              </a:spcBef>
            </a:pPr>
            <a:r>
              <a:rPr lang="en-US" sz="1200" dirty="0" smtClean="0"/>
              <a:t>Design</a:t>
            </a:r>
            <a:endParaRPr lang="en-US" sz="1200" dirty="0"/>
          </a:p>
        </p:txBody>
      </p:sp>
      <p:sp>
        <p:nvSpPr>
          <p:cNvPr id="73" name="Text Box 44"/>
          <p:cNvSpPr txBox="1">
            <a:spLocks noChangeArrowheads="1"/>
          </p:cNvSpPr>
          <p:nvPr/>
        </p:nvSpPr>
        <p:spPr bwMode="auto">
          <a:xfrm>
            <a:off x="5968266" y="3352235"/>
            <a:ext cx="1532324" cy="233371"/>
          </a:xfrm>
          <a:prstGeom prst="rect">
            <a:avLst/>
          </a:prstGeom>
          <a:noFill/>
          <a:ln w="12700" algn="ctr">
            <a:noFill/>
            <a:miter lim="800000"/>
            <a:headEnd/>
            <a:tailEnd/>
          </a:ln>
        </p:spPr>
        <p:txBody>
          <a:bodyPr/>
          <a:lstStyle/>
          <a:p>
            <a:pPr>
              <a:spcBef>
                <a:spcPct val="50000"/>
              </a:spcBef>
            </a:pPr>
            <a:r>
              <a:rPr lang="en-US" sz="1200" dirty="0" smtClean="0"/>
              <a:t>Development</a:t>
            </a:r>
            <a:endParaRPr lang="en-US" sz="1200" dirty="0"/>
          </a:p>
        </p:txBody>
      </p:sp>
      <p:sp>
        <p:nvSpPr>
          <p:cNvPr id="74" name="Text Box 44"/>
          <p:cNvSpPr txBox="1">
            <a:spLocks noChangeArrowheads="1"/>
          </p:cNvSpPr>
          <p:nvPr/>
        </p:nvSpPr>
        <p:spPr bwMode="auto">
          <a:xfrm>
            <a:off x="7347919" y="3348430"/>
            <a:ext cx="1532324" cy="233371"/>
          </a:xfrm>
          <a:prstGeom prst="rect">
            <a:avLst/>
          </a:prstGeom>
          <a:noFill/>
          <a:ln w="12700" algn="ctr">
            <a:noFill/>
            <a:miter lim="800000"/>
            <a:headEnd/>
            <a:tailEnd/>
          </a:ln>
        </p:spPr>
        <p:txBody>
          <a:bodyPr/>
          <a:lstStyle/>
          <a:p>
            <a:pPr>
              <a:spcBef>
                <a:spcPct val="50000"/>
              </a:spcBef>
            </a:pPr>
            <a:r>
              <a:rPr lang="en-US" sz="1200" dirty="0" smtClean="0"/>
              <a:t>Testing</a:t>
            </a:r>
            <a:endParaRPr lang="en-US" sz="1200" dirty="0"/>
          </a:p>
        </p:txBody>
      </p:sp>
      <p:sp>
        <p:nvSpPr>
          <p:cNvPr id="75" name="Text Box 44"/>
          <p:cNvSpPr txBox="1">
            <a:spLocks noChangeArrowheads="1"/>
          </p:cNvSpPr>
          <p:nvPr/>
        </p:nvSpPr>
        <p:spPr bwMode="auto">
          <a:xfrm>
            <a:off x="8431238" y="3366947"/>
            <a:ext cx="1694375" cy="210774"/>
          </a:xfrm>
          <a:prstGeom prst="rect">
            <a:avLst/>
          </a:prstGeom>
          <a:noFill/>
          <a:ln w="12700" algn="ctr">
            <a:noFill/>
            <a:miter lim="800000"/>
            <a:headEnd/>
            <a:tailEnd/>
          </a:ln>
        </p:spPr>
        <p:txBody>
          <a:bodyPr/>
          <a:lstStyle/>
          <a:p>
            <a:pPr>
              <a:spcBef>
                <a:spcPct val="50000"/>
              </a:spcBef>
            </a:pPr>
            <a:r>
              <a:rPr lang="en-US" sz="1200" dirty="0" smtClean="0"/>
              <a:t>Implementation</a:t>
            </a:r>
            <a:endParaRPr lang="en-US" sz="1200" dirty="0"/>
          </a:p>
        </p:txBody>
      </p:sp>
      <p:sp>
        <p:nvSpPr>
          <p:cNvPr id="76" name="Text Box 44"/>
          <p:cNvSpPr txBox="1">
            <a:spLocks noChangeArrowheads="1"/>
          </p:cNvSpPr>
          <p:nvPr/>
        </p:nvSpPr>
        <p:spPr bwMode="auto">
          <a:xfrm>
            <a:off x="10024415" y="3363532"/>
            <a:ext cx="1694375" cy="210774"/>
          </a:xfrm>
          <a:prstGeom prst="rect">
            <a:avLst/>
          </a:prstGeom>
          <a:noFill/>
          <a:ln w="12700" algn="ctr">
            <a:noFill/>
            <a:miter lim="800000"/>
            <a:headEnd/>
            <a:tailEnd/>
          </a:ln>
        </p:spPr>
        <p:txBody>
          <a:bodyPr/>
          <a:lstStyle/>
          <a:p>
            <a:pPr>
              <a:spcBef>
                <a:spcPct val="50000"/>
              </a:spcBef>
            </a:pPr>
            <a:r>
              <a:rPr lang="en-US" sz="1200" dirty="0" smtClean="0"/>
              <a:t>Support</a:t>
            </a:r>
            <a:endParaRPr lang="en-US" sz="1200" dirty="0"/>
          </a:p>
        </p:txBody>
      </p:sp>
      <p:sp>
        <p:nvSpPr>
          <p:cNvPr id="77" name="Rectangle 25"/>
          <p:cNvSpPr>
            <a:spLocks noChangeArrowheads="1"/>
          </p:cNvSpPr>
          <p:nvPr/>
        </p:nvSpPr>
        <p:spPr bwMode="auto">
          <a:xfrm>
            <a:off x="954900" y="3427350"/>
            <a:ext cx="10167464" cy="443599"/>
          </a:xfrm>
          <a:prstGeom prst="rect">
            <a:avLst/>
          </a:prstGeom>
          <a:gradFill rotWithShape="1">
            <a:gsLst>
              <a:gs pos="0">
                <a:srgbClr val="156B13"/>
              </a:gs>
              <a:gs pos="25000">
                <a:srgbClr val="9CB86E"/>
              </a:gs>
              <a:gs pos="50000">
                <a:srgbClr val="DDEBCF"/>
              </a:gs>
              <a:gs pos="75000">
                <a:srgbClr val="9CB86E"/>
              </a:gs>
              <a:gs pos="100000">
                <a:srgbClr val="156B13"/>
              </a:gs>
            </a:gsLst>
            <a:lin ang="5400000" scaled="1"/>
          </a:gradFill>
          <a:ln w="12700" algn="ctr">
            <a:solidFill>
              <a:srgbClr val="969696"/>
            </a:solidFill>
            <a:miter lim="800000"/>
            <a:headEnd/>
            <a:tailEnd/>
          </a:ln>
        </p:spPr>
        <p:txBody>
          <a:bodyPr wrap="none" anchor="ctr"/>
          <a:lstStyle/>
          <a:p>
            <a:endParaRPr lang="en-US" dirty="0"/>
          </a:p>
        </p:txBody>
      </p:sp>
      <p:sp>
        <p:nvSpPr>
          <p:cNvPr id="79" name="Text Box 42"/>
          <p:cNvSpPr txBox="1">
            <a:spLocks noChangeArrowheads="1"/>
          </p:cNvSpPr>
          <p:nvPr/>
        </p:nvSpPr>
        <p:spPr bwMode="auto">
          <a:xfrm>
            <a:off x="1162583" y="3539578"/>
            <a:ext cx="2182935" cy="116685"/>
          </a:xfrm>
          <a:prstGeom prst="rect">
            <a:avLst/>
          </a:prstGeom>
          <a:noFill/>
          <a:ln w="12700" algn="ctr">
            <a:noFill/>
            <a:miter lim="800000"/>
            <a:headEnd/>
            <a:tailEnd/>
          </a:ln>
        </p:spPr>
        <p:txBody>
          <a:bodyPr/>
          <a:lstStyle/>
          <a:p>
            <a:pPr>
              <a:spcBef>
                <a:spcPct val="50000"/>
              </a:spcBef>
            </a:pPr>
            <a:r>
              <a:rPr lang="en-US" sz="1200" dirty="0" smtClean="0"/>
              <a:t>Requirement Analysis</a:t>
            </a:r>
            <a:endParaRPr lang="en-US" sz="1200" dirty="0"/>
          </a:p>
        </p:txBody>
      </p:sp>
      <p:sp>
        <p:nvSpPr>
          <p:cNvPr id="80" name="Text Box 43"/>
          <p:cNvSpPr txBox="1">
            <a:spLocks noChangeArrowheads="1"/>
          </p:cNvSpPr>
          <p:nvPr/>
        </p:nvSpPr>
        <p:spPr bwMode="auto">
          <a:xfrm>
            <a:off x="3206551" y="3507788"/>
            <a:ext cx="1887606" cy="282722"/>
          </a:xfrm>
          <a:prstGeom prst="rect">
            <a:avLst/>
          </a:prstGeom>
          <a:noFill/>
          <a:ln w="12700" algn="ctr">
            <a:noFill/>
            <a:miter lim="800000"/>
            <a:headEnd/>
            <a:tailEnd/>
          </a:ln>
        </p:spPr>
        <p:txBody>
          <a:bodyPr/>
          <a:lstStyle/>
          <a:p>
            <a:pPr>
              <a:spcBef>
                <a:spcPct val="50000"/>
              </a:spcBef>
            </a:pPr>
            <a:r>
              <a:rPr lang="en-US" sz="1200" dirty="0" smtClean="0"/>
              <a:t>Architecture &amp; Design</a:t>
            </a:r>
            <a:endParaRPr lang="en-US" sz="1200" dirty="0"/>
          </a:p>
        </p:txBody>
      </p:sp>
      <p:sp>
        <p:nvSpPr>
          <p:cNvPr id="81" name="Text Box 44"/>
          <p:cNvSpPr txBox="1">
            <a:spLocks noChangeArrowheads="1"/>
          </p:cNvSpPr>
          <p:nvPr/>
        </p:nvSpPr>
        <p:spPr bwMode="auto">
          <a:xfrm>
            <a:off x="5094157" y="3557139"/>
            <a:ext cx="1532324" cy="233371"/>
          </a:xfrm>
          <a:prstGeom prst="rect">
            <a:avLst/>
          </a:prstGeom>
          <a:noFill/>
          <a:ln w="12700" algn="ctr">
            <a:noFill/>
            <a:miter lim="800000"/>
            <a:headEnd/>
            <a:tailEnd/>
          </a:ln>
        </p:spPr>
        <p:txBody>
          <a:bodyPr/>
          <a:lstStyle/>
          <a:p>
            <a:pPr>
              <a:spcBef>
                <a:spcPct val="50000"/>
              </a:spcBef>
            </a:pPr>
            <a:r>
              <a:rPr lang="en-US" sz="1200" dirty="0" smtClean="0"/>
              <a:t>Development</a:t>
            </a:r>
            <a:endParaRPr lang="en-US" sz="1200" dirty="0"/>
          </a:p>
        </p:txBody>
      </p:sp>
      <p:sp>
        <p:nvSpPr>
          <p:cNvPr id="82" name="Text Box 44"/>
          <p:cNvSpPr txBox="1">
            <a:spLocks noChangeArrowheads="1"/>
          </p:cNvSpPr>
          <p:nvPr/>
        </p:nvSpPr>
        <p:spPr bwMode="auto">
          <a:xfrm>
            <a:off x="6589701" y="3542500"/>
            <a:ext cx="1532324" cy="233371"/>
          </a:xfrm>
          <a:prstGeom prst="rect">
            <a:avLst/>
          </a:prstGeom>
          <a:noFill/>
          <a:ln w="12700" algn="ctr">
            <a:noFill/>
            <a:miter lim="800000"/>
            <a:headEnd/>
            <a:tailEnd/>
          </a:ln>
        </p:spPr>
        <p:txBody>
          <a:bodyPr/>
          <a:lstStyle/>
          <a:p>
            <a:pPr>
              <a:spcBef>
                <a:spcPct val="50000"/>
              </a:spcBef>
            </a:pPr>
            <a:r>
              <a:rPr lang="en-US" sz="1200" dirty="0" smtClean="0"/>
              <a:t>Testing</a:t>
            </a:r>
            <a:endParaRPr lang="en-US" sz="1200" dirty="0"/>
          </a:p>
        </p:txBody>
      </p:sp>
      <p:sp>
        <p:nvSpPr>
          <p:cNvPr id="83" name="Text Box 44"/>
          <p:cNvSpPr txBox="1">
            <a:spLocks noChangeArrowheads="1"/>
          </p:cNvSpPr>
          <p:nvPr/>
        </p:nvSpPr>
        <p:spPr bwMode="auto">
          <a:xfrm>
            <a:off x="8114081" y="3543762"/>
            <a:ext cx="1694375" cy="210774"/>
          </a:xfrm>
          <a:prstGeom prst="rect">
            <a:avLst/>
          </a:prstGeom>
          <a:noFill/>
          <a:ln w="12700" algn="ctr">
            <a:noFill/>
            <a:miter lim="800000"/>
            <a:headEnd/>
            <a:tailEnd/>
          </a:ln>
        </p:spPr>
        <p:txBody>
          <a:bodyPr/>
          <a:lstStyle/>
          <a:p>
            <a:pPr>
              <a:spcBef>
                <a:spcPct val="50000"/>
              </a:spcBef>
            </a:pPr>
            <a:r>
              <a:rPr lang="en-US" sz="1200" dirty="0" smtClean="0"/>
              <a:t>Implementation</a:t>
            </a:r>
            <a:endParaRPr lang="en-US" sz="1200" dirty="0"/>
          </a:p>
        </p:txBody>
      </p:sp>
      <p:sp>
        <p:nvSpPr>
          <p:cNvPr id="84" name="Text Box 44"/>
          <p:cNvSpPr txBox="1">
            <a:spLocks noChangeArrowheads="1"/>
          </p:cNvSpPr>
          <p:nvPr/>
        </p:nvSpPr>
        <p:spPr bwMode="auto">
          <a:xfrm>
            <a:off x="9948196" y="3585606"/>
            <a:ext cx="1694375" cy="210774"/>
          </a:xfrm>
          <a:prstGeom prst="rect">
            <a:avLst/>
          </a:prstGeom>
          <a:noFill/>
          <a:ln w="12700" algn="ctr">
            <a:noFill/>
            <a:miter lim="800000"/>
            <a:headEnd/>
            <a:tailEnd/>
          </a:ln>
        </p:spPr>
        <p:txBody>
          <a:bodyPr/>
          <a:lstStyle/>
          <a:p>
            <a:pPr>
              <a:spcBef>
                <a:spcPct val="50000"/>
              </a:spcBef>
            </a:pPr>
            <a:r>
              <a:rPr lang="en-US" sz="1200" dirty="0" smtClean="0"/>
              <a:t>Support</a:t>
            </a:r>
            <a:endParaRPr lang="en-US" sz="1200" dirty="0"/>
          </a:p>
        </p:txBody>
      </p:sp>
      <p:sp>
        <p:nvSpPr>
          <p:cNvPr id="87" name="AutoShape 94"/>
          <p:cNvSpPr>
            <a:spLocks noChangeArrowheads="1"/>
          </p:cNvSpPr>
          <p:nvPr/>
        </p:nvSpPr>
        <p:spPr bwMode="auto">
          <a:xfrm rot="16200000">
            <a:off x="2953399" y="5334952"/>
            <a:ext cx="1335951" cy="738544"/>
          </a:xfrm>
          <a:prstGeom prst="roundRect">
            <a:avLst>
              <a:gd name="adj" fmla="val 16667"/>
            </a:avLst>
          </a:prstGeom>
          <a:solidFill>
            <a:srgbClr val="4E84C4"/>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100" dirty="0" smtClean="0"/>
              <a:t>SPOC – SPOC Tracker</a:t>
            </a:r>
            <a:endParaRPr lang="en-US" sz="700" b="0" dirty="0"/>
          </a:p>
        </p:txBody>
      </p:sp>
      <p:sp>
        <p:nvSpPr>
          <p:cNvPr id="88" name="AutoShape 90"/>
          <p:cNvSpPr>
            <a:spLocks noChangeArrowheads="1"/>
          </p:cNvSpPr>
          <p:nvPr/>
        </p:nvSpPr>
        <p:spPr bwMode="auto">
          <a:xfrm>
            <a:off x="3398961" y="1334963"/>
            <a:ext cx="2696457" cy="729028"/>
          </a:xfrm>
          <a:prstGeom prst="roundRect">
            <a:avLst>
              <a:gd name="adj" fmla="val 16667"/>
            </a:avLst>
          </a:prstGeom>
          <a:solidFill>
            <a:srgbClr val="00CC66"/>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400" dirty="0" smtClean="0"/>
              <a:t>Project Technical Review</a:t>
            </a:r>
            <a:endParaRPr lang="en-US" sz="1400" b="0" dirty="0"/>
          </a:p>
        </p:txBody>
      </p:sp>
      <p:sp>
        <p:nvSpPr>
          <p:cNvPr id="89" name="Oval 100"/>
          <p:cNvSpPr>
            <a:spLocks noChangeArrowheads="1"/>
          </p:cNvSpPr>
          <p:nvPr/>
        </p:nvSpPr>
        <p:spPr bwMode="auto">
          <a:xfrm>
            <a:off x="3222430" y="902113"/>
            <a:ext cx="613492" cy="464210"/>
          </a:xfrm>
          <a:prstGeom prst="ellipse">
            <a:avLst/>
          </a:prstGeom>
          <a:solidFill>
            <a:srgbClr val="FF9900"/>
          </a:solidFill>
          <a:ln w="12700" algn="ctr">
            <a:solidFill>
              <a:srgbClr val="969696"/>
            </a:solidFill>
            <a:round/>
            <a:headEnd/>
            <a:tailEnd/>
          </a:ln>
        </p:spPr>
        <p:txBody>
          <a:bodyPr wrap="none" anchor="ctr"/>
          <a:lstStyle/>
          <a:p>
            <a:r>
              <a:rPr lang="en-US" sz="1100" dirty="0"/>
              <a:t>2</a:t>
            </a:r>
            <a:endParaRPr lang="en-US" sz="1100" b="0" dirty="0"/>
          </a:p>
        </p:txBody>
      </p:sp>
      <p:sp>
        <p:nvSpPr>
          <p:cNvPr id="90" name="Line 7"/>
          <p:cNvSpPr>
            <a:spLocks noChangeShapeType="1"/>
          </p:cNvSpPr>
          <p:nvPr/>
        </p:nvSpPr>
        <p:spPr bwMode="auto">
          <a:xfrm flipH="1">
            <a:off x="1888560" y="1035875"/>
            <a:ext cx="3153283" cy="0"/>
          </a:xfrm>
          <a:prstGeom prst="line">
            <a:avLst/>
          </a:prstGeom>
          <a:noFill/>
          <a:ln w="19050">
            <a:solidFill>
              <a:schemeClr val="tx1"/>
            </a:solidFill>
            <a:prstDash val="solid"/>
            <a:round/>
            <a:headEnd/>
            <a:tailEnd/>
          </a:ln>
        </p:spPr>
        <p:txBody>
          <a:bodyPr wrap="none" anchor="ctr"/>
          <a:lstStyle/>
          <a:p>
            <a:endParaRPr lang="en-US"/>
          </a:p>
        </p:txBody>
      </p:sp>
      <p:cxnSp>
        <p:nvCxnSpPr>
          <p:cNvPr id="91" name="Straight Connector 90"/>
          <p:cNvCxnSpPr/>
          <p:nvPr/>
        </p:nvCxnSpPr>
        <p:spPr bwMode="auto">
          <a:xfrm flipH="1" flipV="1">
            <a:off x="5041844" y="1035875"/>
            <a:ext cx="26416" cy="418472"/>
          </a:xfrm>
          <a:prstGeom prst="line">
            <a:avLst/>
          </a:prstGeom>
          <a:solidFill>
            <a:srgbClr val="FFFFCC"/>
          </a:solidFill>
          <a:ln w="9525" cap="flat" cmpd="sng" algn="ctr">
            <a:solidFill>
              <a:schemeClr val="tx1"/>
            </a:solidFill>
            <a:prstDash val="solid"/>
            <a:round/>
            <a:headEnd type="diamond" w="med" len="med"/>
            <a:tailEnd type="none" w="med" len="med"/>
          </a:ln>
          <a:effectLst/>
        </p:spPr>
      </p:cxnSp>
      <p:cxnSp>
        <p:nvCxnSpPr>
          <p:cNvPr id="92" name="Straight Connector 91"/>
          <p:cNvCxnSpPr/>
          <p:nvPr/>
        </p:nvCxnSpPr>
        <p:spPr bwMode="auto">
          <a:xfrm flipV="1">
            <a:off x="4743757" y="2193791"/>
            <a:ext cx="0" cy="650947"/>
          </a:xfrm>
          <a:prstGeom prst="line">
            <a:avLst/>
          </a:prstGeom>
          <a:solidFill>
            <a:srgbClr val="FFFFCC"/>
          </a:solidFill>
          <a:ln w="9525" cap="flat" cmpd="sng" algn="ctr">
            <a:solidFill>
              <a:schemeClr val="tx1"/>
            </a:solidFill>
            <a:prstDash val="solid"/>
            <a:round/>
            <a:headEnd type="diamond" w="med" len="med"/>
            <a:tailEnd type="none" w="med" len="med"/>
          </a:ln>
          <a:effectLst/>
        </p:spPr>
      </p:cxnSp>
      <p:sp>
        <p:nvSpPr>
          <p:cNvPr id="93" name="Text Box 42"/>
          <p:cNvSpPr txBox="1">
            <a:spLocks noChangeArrowheads="1"/>
          </p:cNvSpPr>
          <p:nvPr/>
        </p:nvSpPr>
        <p:spPr bwMode="auto">
          <a:xfrm>
            <a:off x="4628909" y="2833755"/>
            <a:ext cx="2511379" cy="316932"/>
          </a:xfrm>
          <a:prstGeom prst="rect">
            <a:avLst/>
          </a:prstGeom>
          <a:noFill/>
          <a:ln w="12700" algn="ctr">
            <a:noFill/>
            <a:miter lim="800000"/>
            <a:headEnd/>
            <a:tailEnd/>
          </a:ln>
        </p:spPr>
        <p:txBody>
          <a:bodyPr/>
          <a:lstStyle/>
          <a:p>
            <a:pPr>
              <a:spcBef>
                <a:spcPct val="50000"/>
              </a:spcBef>
            </a:pPr>
            <a:r>
              <a:rPr lang="en-US" dirty="0" smtClean="0"/>
              <a:t>Account’s</a:t>
            </a:r>
            <a:endParaRPr lang="en-US" dirty="0"/>
          </a:p>
        </p:txBody>
      </p:sp>
      <p:sp>
        <p:nvSpPr>
          <p:cNvPr id="94" name="Line 99"/>
          <p:cNvSpPr>
            <a:spLocks noChangeShapeType="1"/>
          </p:cNvSpPr>
          <p:nvPr/>
        </p:nvSpPr>
        <p:spPr bwMode="auto">
          <a:xfrm>
            <a:off x="164577" y="2137306"/>
            <a:ext cx="44284" cy="2898942"/>
          </a:xfrm>
          <a:prstGeom prst="line">
            <a:avLst/>
          </a:prstGeom>
          <a:noFill/>
          <a:ln w="38100">
            <a:solidFill>
              <a:srgbClr val="FF0000"/>
            </a:solidFill>
            <a:prstDash val="sysDot"/>
            <a:round/>
            <a:headEnd/>
            <a:tailEnd type="triangle" w="med" len="lg"/>
          </a:ln>
        </p:spPr>
        <p:txBody>
          <a:bodyPr wrap="none" anchor="ctr"/>
          <a:lstStyle/>
          <a:p>
            <a:endParaRPr lang="en-US" sz="1200" dirty="0"/>
          </a:p>
        </p:txBody>
      </p:sp>
      <p:sp>
        <p:nvSpPr>
          <p:cNvPr id="95" name="AutoShape 94"/>
          <p:cNvSpPr>
            <a:spLocks noChangeArrowheads="1"/>
          </p:cNvSpPr>
          <p:nvPr/>
        </p:nvSpPr>
        <p:spPr bwMode="auto">
          <a:xfrm rot="16200000">
            <a:off x="-89841" y="5334951"/>
            <a:ext cx="1335951" cy="738544"/>
          </a:xfrm>
          <a:prstGeom prst="roundRect">
            <a:avLst>
              <a:gd name="adj" fmla="val 16667"/>
            </a:avLst>
          </a:prstGeom>
          <a:solidFill>
            <a:srgbClr val="4E84C4"/>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100" dirty="0" smtClean="0"/>
              <a:t>Project Kick Off Deck </a:t>
            </a:r>
            <a:endParaRPr lang="en-US" sz="700" b="0" dirty="0"/>
          </a:p>
        </p:txBody>
      </p:sp>
      <p:sp>
        <p:nvSpPr>
          <p:cNvPr id="96" name="Line 99"/>
          <p:cNvSpPr>
            <a:spLocks noChangeShapeType="1"/>
          </p:cNvSpPr>
          <p:nvPr/>
        </p:nvSpPr>
        <p:spPr bwMode="auto">
          <a:xfrm flipH="1">
            <a:off x="183334" y="2356249"/>
            <a:ext cx="203201" cy="0"/>
          </a:xfrm>
          <a:prstGeom prst="line">
            <a:avLst/>
          </a:prstGeom>
          <a:noFill/>
          <a:ln w="38100">
            <a:solidFill>
              <a:srgbClr val="FF0000"/>
            </a:solidFill>
            <a:prstDash val="sysDot"/>
            <a:round/>
            <a:headEnd/>
            <a:tailEnd type="none" w="med" len="lg"/>
          </a:ln>
        </p:spPr>
        <p:txBody>
          <a:bodyPr wrap="none" anchor="ctr"/>
          <a:lstStyle/>
          <a:p>
            <a:endParaRPr lang="en-US" sz="1200" dirty="0"/>
          </a:p>
        </p:txBody>
      </p:sp>
      <p:sp>
        <p:nvSpPr>
          <p:cNvPr id="98" name="AutoShape 94"/>
          <p:cNvSpPr>
            <a:spLocks noChangeArrowheads="1"/>
          </p:cNvSpPr>
          <p:nvPr/>
        </p:nvSpPr>
        <p:spPr bwMode="auto">
          <a:xfrm rot="16200000">
            <a:off x="4893690" y="5394697"/>
            <a:ext cx="1335951" cy="738544"/>
          </a:xfrm>
          <a:prstGeom prst="roundRect">
            <a:avLst>
              <a:gd name="adj" fmla="val 16667"/>
            </a:avLst>
          </a:prstGeom>
          <a:solidFill>
            <a:srgbClr val="4E84C4"/>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100" dirty="0" smtClean="0"/>
              <a:t>PTR Tracker</a:t>
            </a:r>
            <a:endParaRPr lang="en-US" sz="700" b="0" dirty="0"/>
          </a:p>
        </p:txBody>
      </p:sp>
      <p:sp>
        <p:nvSpPr>
          <p:cNvPr id="99" name="AutoShape 94"/>
          <p:cNvSpPr>
            <a:spLocks noChangeArrowheads="1"/>
          </p:cNvSpPr>
          <p:nvPr/>
        </p:nvSpPr>
        <p:spPr bwMode="auto">
          <a:xfrm rot="16200000">
            <a:off x="769369" y="5334951"/>
            <a:ext cx="1335951" cy="738544"/>
          </a:xfrm>
          <a:prstGeom prst="roundRect">
            <a:avLst>
              <a:gd name="adj" fmla="val 16667"/>
            </a:avLst>
          </a:prstGeom>
          <a:solidFill>
            <a:srgbClr val="4E84C4"/>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100" dirty="0" smtClean="0"/>
              <a:t>Maintain Heat  Map</a:t>
            </a:r>
            <a:endParaRPr lang="en-US" sz="700" b="0" dirty="0"/>
          </a:p>
        </p:txBody>
      </p:sp>
      <p:cxnSp>
        <p:nvCxnSpPr>
          <p:cNvPr id="100" name="Straight Connector 99"/>
          <p:cNvCxnSpPr/>
          <p:nvPr/>
        </p:nvCxnSpPr>
        <p:spPr bwMode="auto">
          <a:xfrm>
            <a:off x="6721221" y="2114061"/>
            <a:ext cx="0" cy="775037"/>
          </a:xfrm>
          <a:prstGeom prst="line">
            <a:avLst/>
          </a:prstGeom>
          <a:solidFill>
            <a:srgbClr val="FFFFCC"/>
          </a:solidFill>
          <a:ln w="9525" cap="flat" cmpd="sng" algn="ctr">
            <a:solidFill>
              <a:schemeClr val="tx1"/>
            </a:solidFill>
            <a:prstDash val="solid"/>
            <a:round/>
            <a:headEnd type="triangle" w="med" len="med"/>
            <a:tailEnd type="none" w="med" len="med"/>
          </a:ln>
          <a:effectLst/>
        </p:spPr>
      </p:cxnSp>
      <p:sp>
        <p:nvSpPr>
          <p:cNvPr id="101" name="AutoShape 90"/>
          <p:cNvSpPr>
            <a:spLocks noChangeArrowheads="1"/>
          </p:cNvSpPr>
          <p:nvPr/>
        </p:nvSpPr>
        <p:spPr bwMode="auto">
          <a:xfrm>
            <a:off x="6302652" y="1334963"/>
            <a:ext cx="2320624" cy="729028"/>
          </a:xfrm>
          <a:prstGeom prst="roundRect">
            <a:avLst>
              <a:gd name="adj" fmla="val 16667"/>
            </a:avLst>
          </a:prstGeom>
          <a:solidFill>
            <a:srgbClr val="00CC66"/>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400" dirty="0" smtClean="0"/>
              <a:t>Technology Support</a:t>
            </a:r>
          </a:p>
          <a:p>
            <a:pPr algn="l">
              <a:defRPr/>
            </a:pPr>
            <a:r>
              <a:rPr lang="en-US" sz="1400" b="0" dirty="0" smtClean="0"/>
              <a:t>(Problem Resolution)</a:t>
            </a:r>
            <a:endParaRPr lang="en-US" sz="1400" b="0" dirty="0"/>
          </a:p>
        </p:txBody>
      </p:sp>
      <p:sp>
        <p:nvSpPr>
          <p:cNvPr id="102" name="Text Box 42"/>
          <p:cNvSpPr txBox="1">
            <a:spLocks noChangeArrowheads="1"/>
          </p:cNvSpPr>
          <p:nvPr/>
        </p:nvSpPr>
        <p:spPr bwMode="auto">
          <a:xfrm rot="16200000">
            <a:off x="6540929" y="2351769"/>
            <a:ext cx="781015" cy="335701"/>
          </a:xfrm>
          <a:prstGeom prst="rect">
            <a:avLst/>
          </a:prstGeom>
          <a:noFill/>
          <a:ln w="12700" algn="ctr">
            <a:noFill/>
            <a:miter lim="800000"/>
            <a:headEnd/>
            <a:tailEnd/>
          </a:ln>
        </p:spPr>
        <p:txBody>
          <a:bodyPr/>
          <a:lstStyle/>
          <a:p>
            <a:pPr>
              <a:spcBef>
                <a:spcPct val="50000"/>
              </a:spcBef>
            </a:pPr>
            <a:r>
              <a:rPr lang="en-US" sz="1050" dirty="0" smtClean="0"/>
              <a:t>Request</a:t>
            </a:r>
            <a:endParaRPr lang="en-US" sz="1050" dirty="0"/>
          </a:p>
        </p:txBody>
      </p:sp>
      <p:cxnSp>
        <p:nvCxnSpPr>
          <p:cNvPr id="103" name="Straight Connector 102"/>
          <p:cNvCxnSpPr/>
          <p:nvPr/>
        </p:nvCxnSpPr>
        <p:spPr bwMode="auto">
          <a:xfrm flipH="1" flipV="1">
            <a:off x="7892336" y="2157936"/>
            <a:ext cx="10141" cy="630997"/>
          </a:xfrm>
          <a:prstGeom prst="line">
            <a:avLst/>
          </a:prstGeom>
          <a:solidFill>
            <a:srgbClr val="FFFFCC"/>
          </a:solidFill>
          <a:ln w="9525" cap="flat" cmpd="sng" algn="ctr">
            <a:solidFill>
              <a:schemeClr val="tx1"/>
            </a:solidFill>
            <a:prstDash val="solid"/>
            <a:round/>
            <a:headEnd type="diamond" w="med" len="med"/>
            <a:tailEnd type="none" w="med" len="med"/>
          </a:ln>
          <a:effectLst/>
        </p:spPr>
      </p:cxnSp>
      <p:sp>
        <p:nvSpPr>
          <p:cNvPr id="104" name="Rectangle 103"/>
          <p:cNvSpPr/>
          <p:nvPr/>
        </p:nvSpPr>
        <p:spPr bwMode="auto">
          <a:xfrm>
            <a:off x="10703178" y="973169"/>
            <a:ext cx="1488823" cy="1383081"/>
          </a:xfrm>
          <a:prstGeom prst="rect">
            <a:avLst/>
          </a:prstGeom>
          <a:solidFill>
            <a:srgbClr val="FFFFCC"/>
          </a:solidFill>
          <a:ln w="9525" cap="flat" cmpd="sng" algn="ctr">
            <a:solidFill>
              <a:srgbClr val="C00000"/>
            </a:solidFill>
            <a:prstDash val="solid"/>
            <a:round/>
            <a:headEnd type="none" w="med" len="med"/>
            <a:tailEnd type="none" w="med" len="med"/>
          </a:ln>
          <a:effectLst>
            <a:outerShdw dist="107763" dir="2700000" algn="ctr" rotWithShape="0">
              <a:srgbClr val="808080"/>
            </a:outerShdw>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200" b="1" dirty="0" smtClean="0"/>
              <a:t>Corp TEG/ </a:t>
            </a:r>
          </a:p>
          <a:p>
            <a:pPr marL="0" marR="0" indent="0" defTabSz="914400" rtl="0" eaLnBrk="1" fontAlgn="base" latinLnBrk="0" hangingPunct="1">
              <a:lnSpc>
                <a:spcPct val="100000"/>
              </a:lnSpc>
              <a:spcBef>
                <a:spcPct val="0"/>
              </a:spcBef>
              <a:spcAft>
                <a:spcPct val="0"/>
              </a:spcAft>
              <a:buClrTx/>
              <a:buSzTx/>
              <a:buFontTx/>
              <a:buNone/>
              <a:tabLst/>
            </a:pPr>
            <a:r>
              <a:rPr lang="en-US" sz="1200" b="1" dirty="0" err="1" smtClean="0"/>
              <a:t>EntSol</a:t>
            </a:r>
            <a:r>
              <a:rPr lang="en-US" sz="1200" b="1" dirty="0" smtClean="0"/>
              <a:t>/</a:t>
            </a:r>
          </a:p>
          <a:p>
            <a:pPr marL="0" marR="0" indent="0" defTabSz="914400" rtl="0" eaLnBrk="1" fontAlgn="base" latinLnBrk="0" hangingPunct="1">
              <a:lnSpc>
                <a:spcPct val="100000"/>
              </a:lnSpc>
              <a:spcBef>
                <a:spcPct val="0"/>
              </a:spcBef>
              <a:spcAft>
                <a:spcPct val="0"/>
              </a:spcAft>
              <a:buClrTx/>
              <a:buSzTx/>
              <a:buFontTx/>
              <a:buNone/>
              <a:tabLst/>
            </a:pPr>
            <a:endParaRPr lang="en-US" sz="1200" b="1" dirty="0" smtClean="0"/>
          </a:p>
          <a:p>
            <a:pPr marL="0" marR="0" indent="0" defTabSz="914400" rtl="0" eaLnBrk="1" fontAlgn="base" latinLnBrk="0" hangingPunct="1">
              <a:lnSpc>
                <a:spcPct val="100000"/>
              </a:lnSpc>
              <a:spcBef>
                <a:spcPct val="0"/>
              </a:spcBef>
              <a:spcAft>
                <a:spcPct val="0"/>
              </a:spcAft>
              <a:buClrTx/>
              <a:buSzTx/>
              <a:buFontTx/>
              <a:buNone/>
              <a:tabLst/>
            </a:pPr>
            <a:r>
              <a:rPr lang="en-US" sz="1200" b="1" dirty="0" smtClean="0"/>
              <a:t>Other Corp.  Group</a:t>
            </a:r>
          </a:p>
          <a:p>
            <a:pPr marL="0" marR="0" indent="0" defTabSz="914400" rtl="0" eaLnBrk="1" fontAlgn="base" latinLnBrk="0" hangingPunct="1">
              <a:lnSpc>
                <a:spcPct val="100000"/>
              </a:lnSpc>
              <a:spcBef>
                <a:spcPct val="0"/>
              </a:spcBef>
              <a:spcAft>
                <a:spcPct val="0"/>
              </a:spcAft>
              <a:buClrTx/>
              <a:buSzTx/>
              <a:buFontTx/>
              <a:buNone/>
              <a:tabLst/>
            </a:pPr>
            <a:endParaRPr lang="en-US" sz="1200" b="1" dirty="0"/>
          </a:p>
          <a:p>
            <a:pPr marL="0" marR="0" indent="0" defTabSz="914400" rtl="0" eaLnBrk="1" fontAlgn="base" latinLnBrk="0" hangingPunct="1">
              <a:lnSpc>
                <a:spcPct val="100000"/>
              </a:lnSpc>
              <a:spcBef>
                <a:spcPct val="0"/>
              </a:spcBef>
              <a:spcAft>
                <a:spcPct val="0"/>
              </a:spcAft>
              <a:buClrTx/>
              <a:buSzTx/>
              <a:buFontTx/>
              <a:buNone/>
              <a:tabLst/>
            </a:pPr>
            <a:r>
              <a:rPr lang="en-US" sz="1200" b="1" dirty="0" smtClean="0"/>
              <a:t>Community</a:t>
            </a:r>
          </a:p>
          <a:p>
            <a:pPr marL="0" marR="0" indent="0"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cxnSp>
        <p:nvCxnSpPr>
          <p:cNvPr id="109" name="Straight Connector 108"/>
          <p:cNvCxnSpPr/>
          <p:nvPr/>
        </p:nvCxnSpPr>
        <p:spPr bwMode="auto">
          <a:xfrm flipV="1">
            <a:off x="9293749" y="2679881"/>
            <a:ext cx="0" cy="396630"/>
          </a:xfrm>
          <a:prstGeom prst="line">
            <a:avLst/>
          </a:prstGeom>
          <a:solidFill>
            <a:srgbClr val="FFFFCC"/>
          </a:solidFill>
          <a:ln w="9525" cap="flat" cmpd="sng" algn="ctr">
            <a:solidFill>
              <a:schemeClr val="tx1"/>
            </a:solidFill>
            <a:prstDash val="solid"/>
            <a:round/>
            <a:headEnd type="diamond" w="med" len="med"/>
            <a:tailEnd type="none" w="med" len="med"/>
          </a:ln>
          <a:effectLst/>
        </p:spPr>
      </p:cxnSp>
      <p:cxnSp>
        <p:nvCxnSpPr>
          <p:cNvPr id="110" name="Straight Connector 109"/>
          <p:cNvCxnSpPr/>
          <p:nvPr/>
        </p:nvCxnSpPr>
        <p:spPr bwMode="auto">
          <a:xfrm flipH="1" flipV="1">
            <a:off x="2861775" y="3930349"/>
            <a:ext cx="6563" cy="198315"/>
          </a:xfrm>
          <a:prstGeom prst="line">
            <a:avLst/>
          </a:prstGeom>
          <a:solidFill>
            <a:srgbClr val="FFFFCC"/>
          </a:solidFill>
          <a:ln w="9525" cap="flat" cmpd="sng" algn="ctr">
            <a:solidFill>
              <a:schemeClr val="tx1"/>
            </a:solidFill>
            <a:prstDash val="solid"/>
            <a:round/>
            <a:headEnd type="triangle" w="med" len="med"/>
            <a:tailEnd type="triangle" w="med" len="med"/>
          </a:ln>
          <a:effectLst/>
        </p:spPr>
      </p:cxnSp>
      <p:cxnSp>
        <p:nvCxnSpPr>
          <p:cNvPr id="111" name="Straight Connector 110"/>
          <p:cNvCxnSpPr/>
          <p:nvPr/>
        </p:nvCxnSpPr>
        <p:spPr bwMode="auto">
          <a:xfrm flipH="1" flipV="1">
            <a:off x="5969299" y="3930349"/>
            <a:ext cx="6563" cy="198315"/>
          </a:xfrm>
          <a:prstGeom prst="line">
            <a:avLst/>
          </a:prstGeom>
          <a:solidFill>
            <a:srgbClr val="FFFFCC"/>
          </a:solidFill>
          <a:ln w="9525" cap="flat" cmpd="sng" algn="ctr">
            <a:solidFill>
              <a:schemeClr val="tx1"/>
            </a:solidFill>
            <a:prstDash val="solid"/>
            <a:round/>
            <a:headEnd type="triangle" w="med" len="med"/>
            <a:tailEnd type="triangle" w="med" len="med"/>
          </a:ln>
          <a:effectLst/>
        </p:spPr>
      </p:cxnSp>
      <p:cxnSp>
        <p:nvCxnSpPr>
          <p:cNvPr id="112" name="Straight Connector 111"/>
          <p:cNvCxnSpPr/>
          <p:nvPr/>
        </p:nvCxnSpPr>
        <p:spPr bwMode="auto">
          <a:xfrm flipH="1" flipV="1">
            <a:off x="8623276" y="3930348"/>
            <a:ext cx="6563" cy="198315"/>
          </a:xfrm>
          <a:prstGeom prst="line">
            <a:avLst/>
          </a:prstGeom>
          <a:solidFill>
            <a:srgbClr val="FFFFCC"/>
          </a:solidFill>
          <a:ln w="9525" cap="flat" cmpd="sng" algn="ctr">
            <a:solidFill>
              <a:schemeClr val="tx1"/>
            </a:solidFill>
            <a:prstDash val="solid"/>
            <a:round/>
            <a:headEnd type="triangle" w="med" len="med"/>
            <a:tailEnd type="triangle" w="med" len="med"/>
          </a:ln>
          <a:effectLst/>
        </p:spPr>
      </p:cxnSp>
      <p:sp>
        <p:nvSpPr>
          <p:cNvPr id="113" name="Line 99"/>
          <p:cNvSpPr>
            <a:spLocks noChangeShapeType="1"/>
          </p:cNvSpPr>
          <p:nvPr/>
        </p:nvSpPr>
        <p:spPr bwMode="auto">
          <a:xfrm flipH="1">
            <a:off x="1357579" y="4557932"/>
            <a:ext cx="0" cy="478315"/>
          </a:xfrm>
          <a:prstGeom prst="line">
            <a:avLst/>
          </a:prstGeom>
          <a:noFill/>
          <a:ln w="38100">
            <a:solidFill>
              <a:srgbClr val="FF0000"/>
            </a:solidFill>
            <a:prstDash val="sysDot"/>
            <a:round/>
            <a:headEnd/>
            <a:tailEnd type="triangle" w="med" len="lg"/>
          </a:ln>
        </p:spPr>
        <p:txBody>
          <a:bodyPr wrap="none" anchor="ctr"/>
          <a:lstStyle/>
          <a:p>
            <a:endParaRPr lang="en-US" sz="1200" dirty="0"/>
          </a:p>
        </p:txBody>
      </p:sp>
      <p:sp>
        <p:nvSpPr>
          <p:cNvPr id="114" name="Line 99"/>
          <p:cNvSpPr>
            <a:spLocks noChangeShapeType="1"/>
          </p:cNvSpPr>
          <p:nvPr/>
        </p:nvSpPr>
        <p:spPr bwMode="auto">
          <a:xfrm flipH="1" flipV="1">
            <a:off x="293929" y="4776874"/>
            <a:ext cx="1063649" cy="0"/>
          </a:xfrm>
          <a:prstGeom prst="line">
            <a:avLst/>
          </a:prstGeom>
          <a:noFill/>
          <a:ln w="38100">
            <a:solidFill>
              <a:srgbClr val="FF0000"/>
            </a:solidFill>
            <a:prstDash val="sysDot"/>
            <a:round/>
            <a:headEnd/>
            <a:tailEnd type="none" w="med" len="lg"/>
          </a:ln>
        </p:spPr>
        <p:txBody>
          <a:bodyPr wrap="none" anchor="ctr"/>
          <a:lstStyle/>
          <a:p>
            <a:endParaRPr lang="en-US" sz="1200" dirty="0"/>
          </a:p>
        </p:txBody>
      </p:sp>
      <p:cxnSp>
        <p:nvCxnSpPr>
          <p:cNvPr id="115" name="Straight Connector 114"/>
          <p:cNvCxnSpPr/>
          <p:nvPr/>
        </p:nvCxnSpPr>
        <p:spPr bwMode="auto">
          <a:xfrm flipH="1" flipV="1">
            <a:off x="10328812" y="1281730"/>
            <a:ext cx="339592" cy="1"/>
          </a:xfrm>
          <a:prstGeom prst="line">
            <a:avLst/>
          </a:prstGeom>
          <a:solidFill>
            <a:srgbClr val="FFFFCC"/>
          </a:solidFill>
          <a:ln w="9525" cap="flat" cmpd="sng" algn="ctr">
            <a:solidFill>
              <a:schemeClr val="tx1"/>
            </a:solidFill>
            <a:prstDash val="solid"/>
            <a:round/>
            <a:headEnd type="triangle" w="med" len="med"/>
            <a:tailEnd type="triangle" w="med" len="med"/>
          </a:ln>
          <a:effectLst/>
        </p:spPr>
      </p:cxnSp>
      <p:cxnSp>
        <p:nvCxnSpPr>
          <p:cNvPr id="117" name="Straight Connector 116"/>
          <p:cNvCxnSpPr/>
          <p:nvPr/>
        </p:nvCxnSpPr>
        <p:spPr bwMode="auto">
          <a:xfrm flipH="1" flipV="1">
            <a:off x="10343601" y="1771565"/>
            <a:ext cx="339592" cy="1"/>
          </a:xfrm>
          <a:prstGeom prst="line">
            <a:avLst/>
          </a:prstGeom>
          <a:solidFill>
            <a:srgbClr val="FFFFCC"/>
          </a:solidFill>
          <a:ln w="9525" cap="flat" cmpd="sng" algn="ctr">
            <a:solidFill>
              <a:schemeClr val="tx1"/>
            </a:solidFill>
            <a:prstDash val="solid"/>
            <a:round/>
            <a:headEnd type="triangle" w="med" len="med"/>
            <a:tailEnd type="triangle" w="med" len="med"/>
          </a:ln>
          <a:effectLst/>
        </p:spPr>
      </p:cxnSp>
      <p:cxnSp>
        <p:nvCxnSpPr>
          <p:cNvPr id="118" name="Straight Connector 117"/>
          <p:cNvCxnSpPr/>
          <p:nvPr/>
        </p:nvCxnSpPr>
        <p:spPr bwMode="auto">
          <a:xfrm flipH="1" flipV="1">
            <a:off x="10348871" y="2157935"/>
            <a:ext cx="339592" cy="1"/>
          </a:xfrm>
          <a:prstGeom prst="line">
            <a:avLst/>
          </a:prstGeom>
          <a:solidFill>
            <a:srgbClr val="FFFFCC"/>
          </a:solidFill>
          <a:ln w="9525" cap="flat" cmpd="sng" algn="ctr">
            <a:solidFill>
              <a:schemeClr val="tx1"/>
            </a:solidFill>
            <a:prstDash val="solid"/>
            <a:round/>
            <a:headEnd type="triangle" w="med" len="med"/>
            <a:tailEnd type="triangle" w="med" len="med"/>
          </a:ln>
          <a:effectLst/>
        </p:spPr>
      </p:cxnSp>
      <p:sp>
        <p:nvSpPr>
          <p:cNvPr id="119" name="Text Box 42"/>
          <p:cNvSpPr txBox="1">
            <a:spLocks noChangeArrowheads="1"/>
          </p:cNvSpPr>
          <p:nvPr/>
        </p:nvSpPr>
        <p:spPr bwMode="auto">
          <a:xfrm>
            <a:off x="9564731" y="1771565"/>
            <a:ext cx="1230653" cy="517814"/>
          </a:xfrm>
          <a:prstGeom prst="rect">
            <a:avLst/>
          </a:prstGeom>
          <a:noFill/>
          <a:ln w="12700" algn="ctr">
            <a:noFill/>
            <a:miter lim="800000"/>
            <a:headEnd/>
            <a:tailEnd/>
          </a:ln>
        </p:spPr>
        <p:txBody>
          <a:bodyPr/>
          <a:lstStyle/>
          <a:p>
            <a:pPr>
              <a:spcBef>
                <a:spcPct val="50000"/>
              </a:spcBef>
            </a:pPr>
            <a:r>
              <a:rPr lang="en-US" sz="1050" dirty="0" smtClean="0"/>
              <a:t>Collaborate</a:t>
            </a:r>
            <a:endParaRPr lang="en-US" sz="1050" dirty="0"/>
          </a:p>
        </p:txBody>
      </p:sp>
      <p:sp>
        <p:nvSpPr>
          <p:cNvPr id="120" name="Text Box 42"/>
          <p:cNvSpPr txBox="1">
            <a:spLocks noChangeArrowheads="1"/>
          </p:cNvSpPr>
          <p:nvPr/>
        </p:nvSpPr>
        <p:spPr bwMode="auto">
          <a:xfrm>
            <a:off x="4915776" y="869429"/>
            <a:ext cx="2511379" cy="316932"/>
          </a:xfrm>
          <a:prstGeom prst="rect">
            <a:avLst/>
          </a:prstGeom>
          <a:noFill/>
          <a:ln w="12700" algn="ctr">
            <a:noFill/>
            <a:miter lim="800000"/>
            <a:headEnd/>
            <a:tailEnd/>
          </a:ln>
        </p:spPr>
        <p:txBody>
          <a:bodyPr/>
          <a:lstStyle/>
          <a:p>
            <a:pPr>
              <a:spcBef>
                <a:spcPct val="50000"/>
              </a:spcBef>
            </a:pPr>
            <a:r>
              <a:rPr lang="en-US" sz="1800" dirty="0" smtClean="0"/>
              <a:t>TEG</a:t>
            </a:r>
            <a:endParaRPr lang="en-US" sz="1800" dirty="0"/>
          </a:p>
        </p:txBody>
      </p:sp>
      <p:sp>
        <p:nvSpPr>
          <p:cNvPr id="121" name="Line 99"/>
          <p:cNvSpPr>
            <a:spLocks noChangeShapeType="1"/>
          </p:cNvSpPr>
          <p:nvPr/>
        </p:nvSpPr>
        <p:spPr bwMode="auto">
          <a:xfrm>
            <a:off x="7718971" y="3657670"/>
            <a:ext cx="0" cy="1585151"/>
          </a:xfrm>
          <a:prstGeom prst="line">
            <a:avLst/>
          </a:prstGeom>
          <a:noFill/>
          <a:ln w="38100">
            <a:solidFill>
              <a:srgbClr val="FF0000"/>
            </a:solidFill>
            <a:prstDash val="sysDot"/>
            <a:round/>
            <a:headEnd/>
            <a:tailEnd type="triangle" w="med" len="lg"/>
          </a:ln>
        </p:spPr>
        <p:txBody>
          <a:bodyPr wrap="none" anchor="ctr"/>
          <a:lstStyle/>
          <a:p>
            <a:endParaRPr lang="en-US" sz="1200" dirty="0"/>
          </a:p>
        </p:txBody>
      </p:sp>
      <p:sp>
        <p:nvSpPr>
          <p:cNvPr id="122" name="AutoShape 94"/>
          <p:cNvSpPr>
            <a:spLocks noChangeArrowheads="1"/>
          </p:cNvSpPr>
          <p:nvPr/>
        </p:nvSpPr>
        <p:spPr bwMode="auto">
          <a:xfrm rot="16200000">
            <a:off x="7420269" y="5446688"/>
            <a:ext cx="1335951" cy="738544"/>
          </a:xfrm>
          <a:prstGeom prst="roundRect">
            <a:avLst>
              <a:gd name="adj" fmla="val 16667"/>
            </a:avLst>
          </a:prstGeom>
          <a:solidFill>
            <a:srgbClr val="4E84C4"/>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100" dirty="0" smtClean="0"/>
              <a:t>Support Feedback/CSS</a:t>
            </a:r>
            <a:endParaRPr lang="en-US" sz="700" b="0" dirty="0"/>
          </a:p>
        </p:txBody>
      </p:sp>
      <p:sp>
        <p:nvSpPr>
          <p:cNvPr id="127" name="Text Box 42"/>
          <p:cNvSpPr txBox="1">
            <a:spLocks noChangeArrowheads="1"/>
          </p:cNvSpPr>
          <p:nvPr/>
        </p:nvSpPr>
        <p:spPr bwMode="auto">
          <a:xfrm rot="16200000">
            <a:off x="7669681" y="2349419"/>
            <a:ext cx="781015" cy="335701"/>
          </a:xfrm>
          <a:prstGeom prst="rect">
            <a:avLst/>
          </a:prstGeom>
          <a:noFill/>
          <a:ln w="12700" algn="ctr">
            <a:noFill/>
            <a:miter lim="800000"/>
            <a:headEnd/>
            <a:tailEnd/>
          </a:ln>
        </p:spPr>
        <p:txBody>
          <a:bodyPr/>
          <a:lstStyle/>
          <a:p>
            <a:pPr>
              <a:spcBef>
                <a:spcPct val="50000"/>
              </a:spcBef>
            </a:pPr>
            <a:r>
              <a:rPr lang="en-US" sz="1050" dirty="0" smtClean="0"/>
              <a:t>Support</a:t>
            </a:r>
            <a:endParaRPr lang="en-US" sz="1050" dirty="0"/>
          </a:p>
        </p:txBody>
      </p:sp>
      <p:sp>
        <p:nvSpPr>
          <p:cNvPr id="128" name="Text Box 42"/>
          <p:cNvSpPr txBox="1">
            <a:spLocks noChangeArrowheads="1"/>
          </p:cNvSpPr>
          <p:nvPr/>
        </p:nvSpPr>
        <p:spPr bwMode="auto">
          <a:xfrm rot="16200000">
            <a:off x="7531666" y="4580790"/>
            <a:ext cx="781015" cy="335701"/>
          </a:xfrm>
          <a:prstGeom prst="rect">
            <a:avLst/>
          </a:prstGeom>
          <a:noFill/>
          <a:ln w="12700" algn="ctr">
            <a:noFill/>
            <a:miter lim="800000"/>
            <a:headEnd/>
            <a:tailEnd/>
          </a:ln>
        </p:spPr>
        <p:txBody>
          <a:bodyPr/>
          <a:lstStyle/>
          <a:p>
            <a:pPr>
              <a:spcBef>
                <a:spcPct val="50000"/>
              </a:spcBef>
            </a:pPr>
            <a:r>
              <a:rPr lang="en-US" sz="1050" dirty="0" smtClean="0"/>
              <a:t>Feedback</a:t>
            </a:r>
            <a:endParaRPr lang="en-US" sz="1050" dirty="0"/>
          </a:p>
        </p:txBody>
      </p:sp>
      <p:sp>
        <p:nvSpPr>
          <p:cNvPr id="129" name="Text Box 42"/>
          <p:cNvSpPr txBox="1">
            <a:spLocks noChangeArrowheads="1"/>
          </p:cNvSpPr>
          <p:nvPr/>
        </p:nvSpPr>
        <p:spPr bwMode="auto">
          <a:xfrm rot="16200000">
            <a:off x="8286537" y="4672901"/>
            <a:ext cx="781015" cy="335701"/>
          </a:xfrm>
          <a:prstGeom prst="rect">
            <a:avLst/>
          </a:prstGeom>
          <a:noFill/>
          <a:ln w="12700" algn="ctr">
            <a:noFill/>
            <a:miter lim="800000"/>
            <a:headEnd/>
            <a:tailEnd/>
          </a:ln>
        </p:spPr>
        <p:txBody>
          <a:bodyPr/>
          <a:lstStyle/>
          <a:p>
            <a:pPr>
              <a:spcBef>
                <a:spcPct val="50000"/>
              </a:spcBef>
            </a:pPr>
            <a:r>
              <a:rPr lang="en-US" sz="1050" dirty="0" smtClean="0"/>
              <a:t>Feedback Analyzed</a:t>
            </a:r>
            <a:endParaRPr lang="en-US" sz="1050" dirty="0"/>
          </a:p>
        </p:txBody>
      </p:sp>
      <p:sp>
        <p:nvSpPr>
          <p:cNvPr id="123" name="Line 99"/>
          <p:cNvSpPr>
            <a:spLocks noChangeShapeType="1"/>
          </p:cNvSpPr>
          <p:nvPr/>
        </p:nvSpPr>
        <p:spPr bwMode="auto">
          <a:xfrm flipH="1" flipV="1">
            <a:off x="8274931" y="2351018"/>
            <a:ext cx="26279" cy="2920152"/>
          </a:xfrm>
          <a:prstGeom prst="line">
            <a:avLst/>
          </a:prstGeom>
          <a:noFill/>
          <a:ln w="38100">
            <a:solidFill>
              <a:srgbClr val="FF0000"/>
            </a:solidFill>
            <a:prstDash val="sysDot"/>
            <a:round/>
            <a:headEnd/>
            <a:tailEnd type="triangle" w="med" len="lg"/>
          </a:ln>
        </p:spPr>
        <p:txBody>
          <a:bodyPr wrap="none" anchor="ctr"/>
          <a:lstStyle/>
          <a:p>
            <a:endParaRPr lang="en-US" sz="1200" dirty="0"/>
          </a:p>
        </p:txBody>
      </p:sp>
      <p:sp>
        <p:nvSpPr>
          <p:cNvPr id="130" name="AutoShape 94"/>
          <p:cNvSpPr>
            <a:spLocks noChangeArrowheads="1"/>
          </p:cNvSpPr>
          <p:nvPr/>
        </p:nvSpPr>
        <p:spPr bwMode="auto">
          <a:xfrm rot="16200000">
            <a:off x="4116343" y="5394696"/>
            <a:ext cx="1335951" cy="738544"/>
          </a:xfrm>
          <a:prstGeom prst="roundRect">
            <a:avLst>
              <a:gd name="adj" fmla="val 16667"/>
            </a:avLst>
          </a:prstGeom>
          <a:solidFill>
            <a:srgbClr val="4E84C4"/>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100" dirty="0" smtClean="0"/>
              <a:t>Project Information Tracker</a:t>
            </a:r>
            <a:endParaRPr lang="en-US" sz="700" b="0" dirty="0"/>
          </a:p>
        </p:txBody>
      </p:sp>
      <p:sp>
        <p:nvSpPr>
          <p:cNvPr id="138" name="AutoShape 90"/>
          <p:cNvSpPr>
            <a:spLocks noChangeArrowheads="1"/>
          </p:cNvSpPr>
          <p:nvPr/>
        </p:nvSpPr>
        <p:spPr bwMode="auto">
          <a:xfrm>
            <a:off x="8509192" y="2063992"/>
            <a:ext cx="2004205" cy="683768"/>
          </a:xfrm>
          <a:prstGeom prst="roundRect">
            <a:avLst>
              <a:gd name="adj" fmla="val 16667"/>
            </a:avLst>
          </a:prstGeom>
          <a:solidFill>
            <a:srgbClr val="00CC66"/>
          </a:solidFill>
          <a:ln w="19050" algn="ctr">
            <a:solidFill>
              <a:schemeClr val="bg1"/>
            </a:solidFill>
            <a:round/>
            <a:headEnd/>
            <a:tailEnd/>
          </a:ln>
          <a:effectLst>
            <a:outerShdw dist="35921" dir="2700000" algn="ctr" rotWithShape="0">
              <a:schemeClr val="bg2"/>
            </a:outerShdw>
          </a:effectLst>
        </p:spPr>
        <p:txBody>
          <a:bodyPr anchor="ctr"/>
          <a:lstStyle/>
          <a:p>
            <a:pPr algn="l">
              <a:defRPr/>
            </a:pPr>
            <a:r>
              <a:rPr lang="en-US" sz="1400" dirty="0" smtClean="0"/>
              <a:t>Competency Development  Support</a:t>
            </a:r>
          </a:p>
        </p:txBody>
      </p:sp>
      <p:sp>
        <p:nvSpPr>
          <p:cNvPr id="139" name="Rectangle 138"/>
          <p:cNvSpPr/>
          <p:nvPr/>
        </p:nvSpPr>
        <p:spPr bwMode="auto">
          <a:xfrm>
            <a:off x="10771178" y="2461716"/>
            <a:ext cx="1488823" cy="416480"/>
          </a:xfrm>
          <a:prstGeom prst="rect">
            <a:avLst/>
          </a:prstGeom>
          <a:solidFill>
            <a:srgbClr val="FFFFCC"/>
          </a:solidFill>
          <a:ln w="9525" cap="flat" cmpd="sng" algn="ctr">
            <a:solidFill>
              <a:srgbClr val="C00000"/>
            </a:solidFill>
            <a:prstDash val="solid"/>
            <a:round/>
            <a:headEnd type="none" w="med" len="med"/>
            <a:tailEnd type="none" w="med" len="med"/>
          </a:ln>
          <a:effectLst>
            <a:outerShdw dist="107763" dir="2700000" algn="ctr" rotWithShape="0">
              <a:srgbClr val="808080"/>
            </a:outerShdw>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200" b="1" dirty="0" smtClean="0"/>
              <a:t>CDM /L&amp;D</a:t>
            </a:r>
          </a:p>
          <a:p>
            <a:pPr marL="0" marR="0" indent="0"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cxnSp>
        <p:nvCxnSpPr>
          <p:cNvPr id="140" name="Straight Connector 139"/>
          <p:cNvCxnSpPr/>
          <p:nvPr/>
        </p:nvCxnSpPr>
        <p:spPr bwMode="auto">
          <a:xfrm flipH="1" flipV="1">
            <a:off x="10493307" y="2651070"/>
            <a:ext cx="339592" cy="1"/>
          </a:xfrm>
          <a:prstGeom prst="line">
            <a:avLst/>
          </a:prstGeom>
          <a:solidFill>
            <a:srgbClr val="FFFFCC"/>
          </a:solidFill>
          <a:ln w="9525" cap="flat" cmpd="sng" algn="ctr">
            <a:solidFill>
              <a:schemeClr val="tx1"/>
            </a:solidFill>
            <a:prstDash val="solid"/>
            <a:round/>
            <a:headEnd type="triangle" w="med" len="med"/>
            <a:tailEnd type="triangle" w="med" len="med"/>
          </a:ln>
          <a:effectLst/>
        </p:spPr>
      </p:cxnSp>
      <p:sp>
        <p:nvSpPr>
          <p:cNvPr id="141" name="Oval 100"/>
          <p:cNvSpPr>
            <a:spLocks noChangeArrowheads="1"/>
          </p:cNvSpPr>
          <p:nvPr/>
        </p:nvSpPr>
        <p:spPr bwMode="auto">
          <a:xfrm>
            <a:off x="8789911" y="1626262"/>
            <a:ext cx="613492" cy="464210"/>
          </a:xfrm>
          <a:prstGeom prst="ellipse">
            <a:avLst/>
          </a:prstGeom>
          <a:solidFill>
            <a:srgbClr val="FF9900"/>
          </a:solidFill>
          <a:ln w="12700" algn="ctr">
            <a:solidFill>
              <a:srgbClr val="969696"/>
            </a:solidFill>
            <a:round/>
            <a:headEnd/>
            <a:tailEnd/>
          </a:ln>
        </p:spPr>
        <p:txBody>
          <a:bodyPr wrap="none" anchor="ctr"/>
          <a:lstStyle/>
          <a:p>
            <a:r>
              <a:rPr lang="en-US" sz="1100" dirty="0" smtClean="0"/>
              <a:t>4</a:t>
            </a:r>
            <a:endParaRPr lang="en-US" sz="1100" b="0" dirty="0"/>
          </a:p>
        </p:txBody>
      </p:sp>
    </p:spTree>
    <p:extLst>
      <p:ext uri="{BB962C8B-B14F-4D97-AF65-F5344CB8AC3E}">
        <p14:creationId xmlns:p14="http://schemas.microsoft.com/office/powerpoint/2010/main" val="5943383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smtClean="0">
                <a:latin typeface="Myriad Pro"/>
              </a:rPr>
              <a:t>Delivery - Statistics at Glance : 2013-14</a:t>
            </a:r>
          </a:p>
        </p:txBody>
      </p:sp>
      <p:sp>
        <p:nvSpPr>
          <p:cNvPr id="3" name="Text Placeholder 2"/>
          <p:cNvSpPr>
            <a:spLocks noGrp="1"/>
          </p:cNvSpPr>
          <p:nvPr>
            <p:ph type="body" sz="quarter" idx="10"/>
          </p:nvPr>
        </p:nvSpPr>
        <p:spPr>
          <a:xfrm>
            <a:off x="685799" y="911225"/>
            <a:ext cx="10977033" cy="914400"/>
          </a:xfrm>
        </p:spPr>
        <p:txBody>
          <a:bodyPr/>
          <a:lstStyle/>
          <a:p>
            <a:pPr marL="0" indent="0" algn="ctr">
              <a:buNone/>
              <a:defRPr/>
            </a:pPr>
            <a:r>
              <a:rPr i="1" dirty="0"/>
              <a:t>Delivery Support on niche areas through Consulting and </a:t>
            </a:r>
            <a:r>
              <a:rPr i="1" dirty="0" err="1"/>
              <a:t>Championize</a:t>
            </a:r>
            <a:r>
              <a:rPr i="1" dirty="0"/>
              <a:t> technology </a:t>
            </a:r>
          </a:p>
          <a:p>
            <a:pPr algn="ctr">
              <a:defRPr/>
            </a:pPr>
            <a:endParaRPr i="1" dirty="0"/>
          </a:p>
          <a:p>
            <a:pPr marL="0" indent="0" algn="ctr">
              <a:buNone/>
              <a:defRPr/>
            </a:pPr>
            <a:endParaRPr i="1" dirty="0"/>
          </a:p>
        </p:txBody>
      </p:sp>
      <p:sp>
        <p:nvSpPr>
          <p:cNvPr id="4" name="Rounded Rectangle 3"/>
          <p:cNvSpPr/>
          <p:nvPr/>
        </p:nvSpPr>
        <p:spPr>
          <a:xfrm>
            <a:off x="685799" y="2417762"/>
            <a:ext cx="1905000" cy="1574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smtClean="0"/>
              <a:t>517</a:t>
            </a:r>
            <a:endParaRPr lang="en-US" sz="5400" b="1" dirty="0"/>
          </a:p>
          <a:p>
            <a:pPr>
              <a:defRPr/>
            </a:pPr>
            <a:endParaRPr lang="en-US" sz="1600" dirty="0"/>
          </a:p>
          <a:p>
            <a:pPr>
              <a:defRPr/>
            </a:pPr>
            <a:r>
              <a:rPr lang="en-US" sz="1600" dirty="0"/>
              <a:t>Consulting Days</a:t>
            </a:r>
          </a:p>
          <a:p>
            <a:pPr>
              <a:defRPr/>
            </a:pPr>
            <a:endParaRPr lang="en-US" dirty="0"/>
          </a:p>
        </p:txBody>
      </p:sp>
      <p:sp>
        <p:nvSpPr>
          <p:cNvPr id="9" name="Rounded Rectangle 8"/>
          <p:cNvSpPr/>
          <p:nvPr/>
        </p:nvSpPr>
        <p:spPr>
          <a:xfrm>
            <a:off x="2819399" y="2481262"/>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smtClean="0"/>
          </a:p>
          <a:p>
            <a:pPr algn="ctr">
              <a:defRPr/>
            </a:pPr>
            <a:r>
              <a:rPr lang="en-US" sz="5400" b="1" dirty="0"/>
              <a:t>9</a:t>
            </a:r>
            <a:r>
              <a:rPr lang="en-US" sz="5400" b="1" dirty="0" smtClean="0"/>
              <a:t>9</a:t>
            </a:r>
            <a:endParaRPr lang="en-US" sz="5400" b="1" dirty="0"/>
          </a:p>
          <a:p>
            <a:pPr>
              <a:defRPr/>
            </a:pPr>
            <a:endParaRPr lang="en-US" sz="1600" dirty="0"/>
          </a:p>
          <a:p>
            <a:pPr>
              <a:defRPr/>
            </a:pPr>
            <a:r>
              <a:rPr lang="en-US" sz="1600" dirty="0"/>
              <a:t>Technical Reviews</a:t>
            </a:r>
          </a:p>
          <a:p>
            <a:pPr>
              <a:defRPr/>
            </a:pPr>
            <a:endParaRPr lang="en-US" dirty="0"/>
          </a:p>
        </p:txBody>
      </p:sp>
      <p:sp>
        <p:nvSpPr>
          <p:cNvPr id="11" name="Text Placeholder 2"/>
          <p:cNvSpPr txBox="1">
            <a:spLocks/>
          </p:cNvSpPr>
          <p:nvPr/>
        </p:nvSpPr>
        <p:spPr bwMode="auto">
          <a:xfrm>
            <a:off x="685799" y="4724400"/>
            <a:ext cx="11125201"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
              <a:defRPr lang="en-US" sz="2200" b="0" kern="1200" noProof="0" dirty="0" smtClean="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lang="en-US" sz="2200" kern="1200" dirty="0" smtClean="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a:lstStyle>
          <a:p>
            <a:pPr marL="0" indent="0" algn="ctr">
              <a:buNone/>
              <a:defRPr/>
            </a:pPr>
            <a:r>
              <a:rPr i="1" dirty="0"/>
              <a:t>HiTech TEG has successfully bailed-out many accounts from fire-fighting situation with Technical Excellence and dedicated support. Some of the Key beneficiaries : Microsoft, KPMG, Ceridian, PwC, Fuji Xerox, Infineon, Intel</a:t>
            </a:r>
          </a:p>
          <a:p>
            <a:pPr algn="ctr">
              <a:defRPr/>
            </a:pPr>
            <a:endParaRPr i="1" dirty="0"/>
          </a:p>
          <a:p>
            <a:pPr marL="0" indent="0" algn="ctr">
              <a:buNone/>
              <a:defRPr/>
            </a:pPr>
            <a:endParaRPr i="1" dirty="0"/>
          </a:p>
        </p:txBody>
      </p:sp>
      <p:sp>
        <p:nvSpPr>
          <p:cNvPr id="10" name="Rounded Rectangle 9"/>
          <p:cNvSpPr/>
          <p:nvPr/>
        </p:nvSpPr>
        <p:spPr>
          <a:xfrm>
            <a:off x="4952999" y="2481262"/>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smtClean="0"/>
              <a:t>266</a:t>
            </a:r>
            <a:endParaRPr lang="en-US" sz="5400" b="1" dirty="0"/>
          </a:p>
          <a:p>
            <a:pPr>
              <a:defRPr/>
            </a:pPr>
            <a:endParaRPr lang="en-US" sz="1600" dirty="0"/>
          </a:p>
          <a:p>
            <a:pPr>
              <a:defRPr/>
            </a:pPr>
            <a:r>
              <a:rPr lang="en-US" sz="1600" dirty="0"/>
              <a:t>Support Instances</a:t>
            </a:r>
          </a:p>
          <a:p>
            <a:pPr>
              <a:defRPr/>
            </a:pPr>
            <a:endParaRPr lang="en-US" dirty="0"/>
          </a:p>
        </p:txBody>
      </p:sp>
      <p:sp>
        <p:nvSpPr>
          <p:cNvPr id="12" name="Rounded Rectangle 11"/>
          <p:cNvSpPr/>
          <p:nvPr/>
        </p:nvSpPr>
        <p:spPr>
          <a:xfrm>
            <a:off x="7183437" y="2481262"/>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smtClean="0"/>
              <a:t>93.88</a:t>
            </a:r>
            <a:endParaRPr lang="en-US" sz="5400" b="1" dirty="0"/>
          </a:p>
          <a:p>
            <a:pPr>
              <a:defRPr/>
            </a:pPr>
            <a:endParaRPr lang="en-US" sz="1600" dirty="0"/>
          </a:p>
          <a:p>
            <a:pPr>
              <a:defRPr/>
            </a:pPr>
            <a:r>
              <a:rPr lang="en-US" sz="1600" dirty="0" smtClean="0"/>
              <a:t>CSI (%)</a:t>
            </a:r>
            <a:endParaRPr lang="en-US" sz="1600" dirty="0"/>
          </a:p>
          <a:p>
            <a:pPr>
              <a:defRPr/>
            </a:pPr>
            <a:endParaRPr lang="en-US" dirty="0"/>
          </a:p>
        </p:txBody>
      </p:sp>
      <p:sp>
        <p:nvSpPr>
          <p:cNvPr id="13" name="Rounded Rectangle 12"/>
          <p:cNvSpPr/>
          <p:nvPr/>
        </p:nvSpPr>
        <p:spPr>
          <a:xfrm>
            <a:off x="9413875" y="2468562"/>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smtClean="0"/>
              <a:t>9</a:t>
            </a:r>
            <a:endParaRPr lang="en-US" sz="5400" b="1" dirty="0"/>
          </a:p>
          <a:p>
            <a:pPr>
              <a:defRPr/>
            </a:pPr>
            <a:endParaRPr lang="en-US" sz="1600" dirty="0"/>
          </a:p>
          <a:p>
            <a:pPr>
              <a:defRPr/>
            </a:pPr>
            <a:r>
              <a:rPr lang="en-US" sz="1600" dirty="0" smtClean="0"/>
              <a:t>Proof of Concepts</a:t>
            </a:r>
            <a:endParaRPr lang="en-US" sz="1600" dirty="0"/>
          </a:p>
          <a:p>
            <a:pPr>
              <a:defRPr/>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Manpower 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92714411"/>
              </p:ext>
            </p:extLst>
          </p:nvPr>
        </p:nvGraphicFramePr>
        <p:xfrm>
          <a:off x="6129958" y="1507794"/>
          <a:ext cx="4004643" cy="4454808"/>
        </p:xfrm>
        <a:graphic>
          <a:graphicData uri="http://schemas.openxmlformats.org/drawingml/2006/table">
            <a:tbl>
              <a:tblPr firstRow="1" bandRow="1">
                <a:tableStyleId>{5C22544A-7EE6-4342-B048-85BDC9FD1C3A}</a:tableStyleId>
              </a:tblPr>
              <a:tblGrid>
                <a:gridCol w="2651618"/>
                <a:gridCol w="1353025"/>
              </a:tblGrid>
              <a:tr h="611584">
                <a:tc>
                  <a:txBody>
                    <a:bodyPr/>
                    <a:lstStyle/>
                    <a:p>
                      <a:pPr algn="l" fontAlgn="t"/>
                      <a:r>
                        <a:rPr lang="en-US" sz="1800" u="none" strike="noStrike" dirty="0">
                          <a:effectLst/>
                        </a:rPr>
                        <a:t>COE</a:t>
                      </a:r>
                      <a:endParaRPr lang="en-US" sz="1800" b="1" i="0" u="none" strike="noStrike" dirty="0">
                        <a:solidFill>
                          <a:srgbClr val="000000"/>
                        </a:solidFill>
                        <a:effectLst/>
                        <a:latin typeface="Calibri"/>
                      </a:endParaRPr>
                    </a:p>
                  </a:txBody>
                  <a:tcPr marL="5567" marR="5567" marT="4175" marB="0"/>
                </a:tc>
                <a:tc>
                  <a:txBody>
                    <a:bodyPr/>
                    <a:lstStyle/>
                    <a:p>
                      <a:pPr algn="ctr" fontAlgn="t"/>
                      <a:r>
                        <a:rPr lang="en-US" sz="1800" u="none" strike="noStrike" dirty="0" smtClean="0">
                          <a:effectLst/>
                        </a:rPr>
                        <a:t>Manpower</a:t>
                      </a:r>
                    </a:p>
                    <a:p>
                      <a:pPr algn="ctr" fontAlgn="t"/>
                      <a:r>
                        <a:rPr lang="en-US" sz="1800" b="1" u="none" strike="noStrike" kern="1200" dirty="0" smtClean="0">
                          <a:solidFill>
                            <a:schemeClr val="lt1"/>
                          </a:solidFill>
                          <a:effectLst/>
                          <a:latin typeface="+mn-lt"/>
                          <a:ea typeface="+mn-ea"/>
                          <a:cs typeface="+mn-cs"/>
                        </a:rPr>
                        <a:t>FY 13-14</a:t>
                      </a:r>
                      <a:endParaRPr lang="en-US" sz="1800" b="1" u="none" strike="noStrike" kern="1200" dirty="0">
                        <a:solidFill>
                          <a:schemeClr val="lt1"/>
                        </a:solidFill>
                        <a:effectLst/>
                        <a:latin typeface="+mn-lt"/>
                        <a:ea typeface="+mn-ea"/>
                        <a:cs typeface="+mn-cs"/>
                      </a:endParaRPr>
                    </a:p>
                  </a:txBody>
                  <a:tcPr marL="5567" marR="5567" marT="4175" marB="0"/>
                </a:tc>
              </a:tr>
              <a:tr h="454643">
                <a:tc>
                  <a:txBody>
                    <a:bodyPr/>
                    <a:lstStyle/>
                    <a:p>
                      <a:pPr algn="l" fontAlgn="t"/>
                      <a:r>
                        <a:rPr lang="en-US" sz="1600" u="none" strike="noStrike" dirty="0" smtClean="0">
                          <a:effectLst/>
                          <a:latin typeface="+mj-lt"/>
                        </a:rPr>
                        <a:t>TEG Head</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a:solidFill>
                            <a:schemeClr val="dk1"/>
                          </a:solidFill>
                          <a:effectLst/>
                          <a:latin typeface="+mj-lt"/>
                        </a:rPr>
                        <a:t>1</a:t>
                      </a:r>
                      <a:endParaRPr lang="en-US" sz="1600" b="0" i="0" u="none" strike="noStrike" dirty="0">
                        <a:solidFill>
                          <a:srgbClr val="000000"/>
                        </a:solidFill>
                        <a:effectLst/>
                        <a:latin typeface="+mj-lt"/>
                      </a:endParaRPr>
                    </a:p>
                  </a:txBody>
                  <a:tcPr marL="5567" marR="5567" marT="4175" marB="0"/>
                </a:tc>
              </a:tr>
              <a:tr h="451378">
                <a:tc>
                  <a:txBody>
                    <a:bodyPr/>
                    <a:lstStyle/>
                    <a:p>
                      <a:pPr algn="l" fontAlgn="t"/>
                      <a:r>
                        <a:rPr lang="en-US" sz="1600" u="none" strike="noStrike" kern="1200" dirty="0" smtClean="0">
                          <a:solidFill>
                            <a:schemeClr val="dk1"/>
                          </a:solidFill>
                          <a:effectLst/>
                          <a:latin typeface="+mj-lt"/>
                          <a:ea typeface="+mn-ea"/>
                          <a:cs typeface="+mn-cs"/>
                        </a:rPr>
                        <a:t>Enterprise Architecture</a:t>
                      </a:r>
                      <a:endParaRPr lang="en-US" sz="1600" u="none" strike="noStrike" kern="1200" dirty="0">
                        <a:solidFill>
                          <a:schemeClr val="dk1"/>
                        </a:solidFill>
                        <a:effectLst/>
                        <a:latin typeface="+mj-lt"/>
                        <a:ea typeface="+mn-ea"/>
                        <a:cs typeface="+mn-cs"/>
                      </a:endParaRPr>
                    </a:p>
                  </a:txBody>
                  <a:tcPr marL="5567" marR="5567" marT="4175" marB="0"/>
                </a:tc>
                <a:tc>
                  <a:txBody>
                    <a:bodyPr/>
                    <a:lstStyle/>
                    <a:p>
                      <a:pPr algn="ctr" fontAlgn="t"/>
                      <a:r>
                        <a:rPr lang="en-US" sz="1600" b="0" i="0" u="none" strike="noStrike" dirty="0" smtClean="0">
                          <a:solidFill>
                            <a:srgbClr val="000000"/>
                          </a:solidFill>
                          <a:effectLst/>
                          <a:latin typeface="+mj-lt"/>
                        </a:rPr>
                        <a:t>3</a:t>
                      </a:r>
                      <a:endParaRPr lang="en-US" sz="1600" b="0" i="0" u="none" strike="noStrike" dirty="0">
                        <a:solidFill>
                          <a:srgbClr val="000000"/>
                        </a:solidFill>
                        <a:effectLst/>
                        <a:latin typeface="+mj-lt"/>
                      </a:endParaRPr>
                    </a:p>
                  </a:txBody>
                  <a:tcPr marL="5567" marR="5567" marT="4175" marB="0"/>
                </a:tc>
              </a:tr>
              <a:tr h="451378">
                <a:tc>
                  <a:txBody>
                    <a:bodyPr/>
                    <a:lstStyle/>
                    <a:p>
                      <a:pPr algn="l" fontAlgn="t"/>
                      <a:r>
                        <a:rPr lang="en-US" sz="1600" u="none" strike="noStrike" dirty="0">
                          <a:effectLst/>
                          <a:latin typeface="+mj-lt"/>
                        </a:rPr>
                        <a:t>Microsoft</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a:solidFill>
                            <a:schemeClr val="dk1"/>
                          </a:solidFill>
                          <a:effectLst/>
                          <a:latin typeface="+mj-lt"/>
                        </a:rPr>
                        <a:t>5</a:t>
                      </a:r>
                      <a:endParaRPr lang="en-US" sz="1600" b="0" i="0" u="none" strike="noStrike" dirty="0">
                        <a:solidFill>
                          <a:srgbClr val="000000"/>
                        </a:solidFill>
                        <a:effectLst/>
                        <a:latin typeface="+mj-lt"/>
                      </a:endParaRPr>
                    </a:p>
                  </a:txBody>
                  <a:tcPr marL="5567" marR="5567" marT="4175" marB="0"/>
                </a:tc>
              </a:tr>
              <a:tr h="421503">
                <a:tc>
                  <a:txBody>
                    <a:bodyPr/>
                    <a:lstStyle/>
                    <a:p>
                      <a:pPr algn="l" fontAlgn="t"/>
                      <a:r>
                        <a:rPr lang="en-US" sz="1600" b="0" i="0" u="none" strike="noStrike" dirty="0" smtClean="0">
                          <a:solidFill>
                            <a:schemeClr val="dk1"/>
                          </a:solidFill>
                          <a:effectLst/>
                          <a:latin typeface="+mj-lt"/>
                        </a:rPr>
                        <a:t>Java</a:t>
                      </a:r>
                      <a:r>
                        <a:rPr lang="en-US" sz="1600" b="0" i="0" u="none" strike="noStrike" baseline="0" dirty="0" smtClean="0">
                          <a:solidFill>
                            <a:schemeClr val="dk1"/>
                          </a:solidFill>
                          <a:effectLst/>
                          <a:latin typeface="+mj-lt"/>
                        </a:rPr>
                        <a:t> &amp; OS, Social and </a:t>
                      </a:r>
                      <a:r>
                        <a:rPr lang="en-US" sz="1600" b="0" i="0" u="none" strike="noStrike" baseline="0" dirty="0" err="1" smtClean="0">
                          <a:solidFill>
                            <a:schemeClr val="dk1"/>
                          </a:solidFill>
                          <a:effectLst/>
                          <a:latin typeface="+mj-lt"/>
                        </a:rPr>
                        <a:t>eCommerce</a:t>
                      </a:r>
                      <a:r>
                        <a:rPr lang="en-US" sz="1600" b="0" i="0" u="none" strike="noStrike" baseline="0" dirty="0" smtClean="0">
                          <a:solidFill>
                            <a:schemeClr val="dk1"/>
                          </a:solidFill>
                          <a:effectLst/>
                          <a:latin typeface="+mj-lt"/>
                        </a:rPr>
                        <a:t> (JOSE)</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smtClean="0">
                          <a:solidFill>
                            <a:srgbClr val="000000"/>
                          </a:solidFill>
                          <a:effectLst/>
                          <a:latin typeface="+mj-lt"/>
                        </a:rPr>
                        <a:t>6</a:t>
                      </a:r>
                      <a:endParaRPr lang="en-US" sz="1600" b="0" i="0" u="none" strike="noStrike" dirty="0">
                        <a:solidFill>
                          <a:srgbClr val="000000"/>
                        </a:solidFill>
                        <a:effectLst/>
                        <a:latin typeface="+mj-lt"/>
                      </a:endParaRPr>
                    </a:p>
                  </a:txBody>
                  <a:tcPr marL="5567" marR="5567" marT="4175" marB="0"/>
                </a:tc>
              </a:tr>
              <a:tr h="427747">
                <a:tc>
                  <a:txBody>
                    <a:bodyPr/>
                    <a:lstStyle/>
                    <a:p>
                      <a:pPr algn="l" fontAlgn="t"/>
                      <a:r>
                        <a:rPr lang="en-US" sz="1600" b="0" i="0" u="none" strike="noStrike" dirty="0" smtClean="0">
                          <a:solidFill>
                            <a:srgbClr val="000000"/>
                          </a:solidFill>
                          <a:effectLst/>
                          <a:latin typeface="+mj-lt"/>
                        </a:rPr>
                        <a:t>Cloud</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smtClean="0">
                          <a:solidFill>
                            <a:srgbClr val="000000"/>
                          </a:solidFill>
                          <a:effectLst/>
                          <a:latin typeface="+mj-lt"/>
                        </a:rPr>
                        <a:t>3</a:t>
                      </a:r>
                      <a:endParaRPr lang="en-US" sz="1600" b="0" i="0" u="none" strike="noStrike" dirty="0">
                        <a:solidFill>
                          <a:srgbClr val="000000"/>
                        </a:solidFill>
                        <a:effectLst/>
                        <a:latin typeface="+mj-lt"/>
                      </a:endParaRPr>
                    </a:p>
                  </a:txBody>
                  <a:tcPr marL="5567" marR="5567" marT="4175" marB="0"/>
                </a:tc>
              </a:tr>
              <a:tr h="427747">
                <a:tc>
                  <a:txBody>
                    <a:bodyPr/>
                    <a:lstStyle/>
                    <a:p>
                      <a:pPr algn="l" fontAlgn="t"/>
                      <a:r>
                        <a:rPr lang="en-US" sz="1600" b="0" i="0" u="none" strike="noStrike" dirty="0" smtClean="0">
                          <a:solidFill>
                            <a:srgbClr val="000000"/>
                          </a:solidFill>
                          <a:effectLst/>
                          <a:latin typeface="+mj-lt"/>
                        </a:rPr>
                        <a:t>Analytics,</a:t>
                      </a:r>
                      <a:r>
                        <a:rPr lang="en-US" sz="1600" b="0" i="0" u="none" strike="noStrike" baseline="0" dirty="0" smtClean="0">
                          <a:solidFill>
                            <a:srgbClr val="000000"/>
                          </a:solidFill>
                          <a:effectLst/>
                          <a:latin typeface="+mj-lt"/>
                        </a:rPr>
                        <a:t> Big Data, BI, Information management (ABIM)</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smtClean="0">
                          <a:solidFill>
                            <a:schemeClr val="dk1"/>
                          </a:solidFill>
                          <a:effectLst/>
                          <a:latin typeface="+mj-lt"/>
                        </a:rPr>
                        <a:t>7</a:t>
                      </a:r>
                      <a:endParaRPr lang="en-US" sz="1600" b="0" i="0" u="none" strike="noStrike" dirty="0">
                        <a:solidFill>
                          <a:srgbClr val="000000"/>
                        </a:solidFill>
                        <a:effectLst/>
                        <a:latin typeface="+mj-lt"/>
                      </a:endParaRPr>
                    </a:p>
                  </a:txBody>
                  <a:tcPr marL="5567" marR="5567" marT="4175" marB="0"/>
                </a:tc>
              </a:tr>
              <a:tr h="274381">
                <a:tc>
                  <a:txBody>
                    <a:bodyPr/>
                    <a:lstStyle/>
                    <a:p>
                      <a:pPr algn="l" fontAlgn="t"/>
                      <a:r>
                        <a:rPr lang="en-US" sz="1600" u="none" strike="noStrike" dirty="0">
                          <a:effectLst/>
                          <a:latin typeface="+mj-lt"/>
                        </a:rPr>
                        <a:t>Assurance</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a:solidFill>
                            <a:schemeClr val="dk1"/>
                          </a:solidFill>
                          <a:effectLst/>
                          <a:latin typeface="+mj-lt"/>
                        </a:rPr>
                        <a:t>3</a:t>
                      </a:r>
                      <a:endParaRPr lang="en-US" sz="1600" b="0" i="0" u="none" strike="noStrike" dirty="0">
                        <a:solidFill>
                          <a:srgbClr val="000000"/>
                        </a:solidFill>
                        <a:effectLst/>
                        <a:latin typeface="+mj-lt"/>
                      </a:endParaRPr>
                    </a:p>
                  </a:txBody>
                  <a:tcPr marL="5567" marR="5567" marT="4175" marB="0"/>
                </a:tc>
              </a:tr>
              <a:tr h="274381">
                <a:tc>
                  <a:txBody>
                    <a:bodyPr/>
                    <a:lstStyle/>
                    <a:p>
                      <a:pPr algn="l" fontAlgn="t"/>
                      <a:r>
                        <a:rPr lang="en-US" sz="1600" b="0" i="0" u="none" strike="noStrike" dirty="0" smtClean="0">
                          <a:solidFill>
                            <a:srgbClr val="000000"/>
                          </a:solidFill>
                          <a:effectLst/>
                          <a:latin typeface="+mj-lt"/>
                        </a:rPr>
                        <a:t>SWAT and PMO</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smtClean="0">
                          <a:solidFill>
                            <a:srgbClr val="000000"/>
                          </a:solidFill>
                          <a:effectLst/>
                          <a:latin typeface="+mj-lt"/>
                        </a:rPr>
                        <a:t>2</a:t>
                      </a:r>
                      <a:endParaRPr lang="en-US" sz="1600" b="0" i="0" u="none" strike="noStrike" dirty="0">
                        <a:solidFill>
                          <a:srgbClr val="000000"/>
                        </a:solidFill>
                        <a:effectLst/>
                        <a:latin typeface="+mj-lt"/>
                      </a:endParaRPr>
                    </a:p>
                  </a:txBody>
                  <a:tcPr marL="5567" marR="5567" marT="4175" marB="0"/>
                </a:tc>
              </a:tr>
              <a:tr h="281766">
                <a:tc>
                  <a:txBody>
                    <a:bodyPr/>
                    <a:lstStyle/>
                    <a:p>
                      <a:pPr algn="l" fontAlgn="t"/>
                      <a:r>
                        <a:rPr lang="en-US" sz="1600" b="1" u="none" strike="noStrike" dirty="0">
                          <a:effectLst/>
                        </a:rPr>
                        <a:t>Total</a:t>
                      </a:r>
                      <a:endParaRPr lang="en-US" sz="1600" b="1" i="0" u="none" strike="noStrike" dirty="0">
                        <a:solidFill>
                          <a:srgbClr val="000000"/>
                        </a:solidFill>
                        <a:effectLst/>
                        <a:latin typeface="Calibri"/>
                      </a:endParaRPr>
                    </a:p>
                  </a:txBody>
                  <a:tcPr marL="5567" marR="5567" marT="4175" marB="0"/>
                </a:tc>
                <a:tc>
                  <a:txBody>
                    <a:bodyPr/>
                    <a:lstStyle/>
                    <a:p>
                      <a:pPr algn="ctr" fontAlgn="t"/>
                      <a:r>
                        <a:rPr lang="en-US" sz="1600" b="1" u="none" strike="noStrike" dirty="0" smtClean="0">
                          <a:effectLst/>
                        </a:rPr>
                        <a:t>30*</a:t>
                      </a:r>
                      <a:endParaRPr lang="en-US" sz="1600" b="1" i="0" u="none" strike="noStrike" dirty="0">
                        <a:solidFill>
                          <a:srgbClr val="000000"/>
                        </a:solidFill>
                        <a:effectLst/>
                        <a:latin typeface="Calibri"/>
                      </a:endParaRPr>
                    </a:p>
                  </a:txBody>
                  <a:tcPr marL="5567" marR="5567" marT="4175" marB="0"/>
                </a:tc>
              </a:tr>
            </a:tbl>
          </a:graphicData>
        </a:graphic>
      </p:graphicFrame>
      <p:sp>
        <p:nvSpPr>
          <p:cNvPr id="5" name="Rectangle 9" descr="10%"/>
          <p:cNvSpPr>
            <a:spLocks noChangeArrowheads="1"/>
          </p:cNvSpPr>
          <p:nvPr/>
        </p:nvSpPr>
        <p:spPr bwMode="auto">
          <a:xfrm flipH="1">
            <a:off x="6106947" y="1178205"/>
            <a:ext cx="39873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400" dirty="0" smtClean="0"/>
              <a:t>Manpower Plan for Model 2</a:t>
            </a:r>
            <a:endParaRPr lang="en-US" sz="1400" dirty="0"/>
          </a:p>
        </p:txBody>
      </p:sp>
      <p:sp>
        <p:nvSpPr>
          <p:cNvPr id="6" name="TextBox 5"/>
          <p:cNvSpPr txBox="1"/>
          <p:nvPr/>
        </p:nvSpPr>
        <p:spPr>
          <a:xfrm>
            <a:off x="2390339" y="6019800"/>
            <a:ext cx="8588188" cy="338554"/>
          </a:xfrm>
          <a:prstGeom prst="rect">
            <a:avLst/>
          </a:prstGeom>
          <a:noFill/>
        </p:spPr>
        <p:txBody>
          <a:bodyPr wrap="square" rtlCol="0">
            <a:spAutoFit/>
          </a:bodyPr>
          <a:lstStyle/>
          <a:p>
            <a:r>
              <a:rPr lang="en-US" sz="1600" dirty="0" smtClean="0"/>
              <a:t>* The proposed Manpower is for TEG function only</a:t>
            </a:r>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4145831276"/>
              </p:ext>
            </p:extLst>
          </p:nvPr>
        </p:nvGraphicFramePr>
        <p:xfrm>
          <a:off x="1710358" y="1485981"/>
          <a:ext cx="4004643" cy="3245061"/>
        </p:xfrm>
        <a:graphic>
          <a:graphicData uri="http://schemas.openxmlformats.org/drawingml/2006/table">
            <a:tbl>
              <a:tblPr firstRow="1" bandRow="1">
                <a:tableStyleId>{5C22544A-7EE6-4342-B048-85BDC9FD1C3A}</a:tableStyleId>
              </a:tblPr>
              <a:tblGrid>
                <a:gridCol w="2651618"/>
                <a:gridCol w="1353025"/>
              </a:tblGrid>
              <a:tr h="611584">
                <a:tc>
                  <a:txBody>
                    <a:bodyPr/>
                    <a:lstStyle/>
                    <a:p>
                      <a:pPr algn="l" fontAlgn="t"/>
                      <a:r>
                        <a:rPr lang="en-US" sz="1800" u="none" strike="noStrike" dirty="0">
                          <a:effectLst/>
                        </a:rPr>
                        <a:t>COE</a:t>
                      </a:r>
                      <a:endParaRPr lang="en-US" sz="1800" b="1" i="0" u="none" strike="noStrike" dirty="0">
                        <a:solidFill>
                          <a:srgbClr val="000000"/>
                        </a:solidFill>
                        <a:effectLst/>
                        <a:latin typeface="Calibri"/>
                      </a:endParaRPr>
                    </a:p>
                  </a:txBody>
                  <a:tcPr marL="5567" marR="5567" marT="4175" marB="0"/>
                </a:tc>
                <a:tc>
                  <a:txBody>
                    <a:bodyPr/>
                    <a:lstStyle/>
                    <a:p>
                      <a:pPr algn="ctr" fontAlgn="t"/>
                      <a:r>
                        <a:rPr lang="en-US" sz="1800" u="none" strike="noStrike" dirty="0" smtClean="0">
                          <a:effectLst/>
                        </a:rPr>
                        <a:t>Manpower</a:t>
                      </a:r>
                    </a:p>
                    <a:p>
                      <a:pPr algn="ctr" fontAlgn="t"/>
                      <a:r>
                        <a:rPr lang="en-US" sz="1800" b="1" u="none" strike="noStrike" kern="1200" dirty="0" smtClean="0">
                          <a:solidFill>
                            <a:schemeClr val="lt1"/>
                          </a:solidFill>
                          <a:effectLst/>
                          <a:latin typeface="+mn-lt"/>
                          <a:ea typeface="+mn-ea"/>
                          <a:cs typeface="+mn-cs"/>
                        </a:rPr>
                        <a:t>FY 13-14</a:t>
                      </a:r>
                      <a:endParaRPr lang="en-US" sz="1800" b="1" u="none" strike="noStrike" kern="1200" dirty="0">
                        <a:solidFill>
                          <a:schemeClr val="lt1"/>
                        </a:solidFill>
                        <a:effectLst/>
                        <a:latin typeface="+mn-lt"/>
                        <a:ea typeface="+mn-ea"/>
                        <a:cs typeface="+mn-cs"/>
                      </a:endParaRPr>
                    </a:p>
                  </a:txBody>
                  <a:tcPr marL="5567" marR="5567" marT="4175" marB="0"/>
                </a:tc>
              </a:tr>
              <a:tr h="454643">
                <a:tc>
                  <a:txBody>
                    <a:bodyPr/>
                    <a:lstStyle/>
                    <a:p>
                      <a:pPr algn="l" fontAlgn="t"/>
                      <a:r>
                        <a:rPr lang="en-US" sz="1600" u="none" strike="noStrike" dirty="0" smtClean="0">
                          <a:effectLst/>
                          <a:latin typeface="+mj-lt"/>
                        </a:rPr>
                        <a:t>TEG Head</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a:solidFill>
                            <a:schemeClr val="dk1"/>
                          </a:solidFill>
                          <a:effectLst/>
                          <a:latin typeface="+mj-lt"/>
                        </a:rPr>
                        <a:t>1</a:t>
                      </a:r>
                      <a:endParaRPr lang="en-US" sz="1600" b="0" i="0" u="none" strike="noStrike" dirty="0">
                        <a:solidFill>
                          <a:srgbClr val="000000"/>
                        </a:solidFill>
                        <a:effectLst/>
                        <a:latin typeface="+mj-lt"/>
                      </a:endParaRPr>
                    </a:p>
                  </a:txBody>
                  <a:tcPr marL="5567" marR="5567" marT="4175" marB="0"/>
                </a:tc>
              </a:tr>
              <a:tr h="451378">
                <a:tc>
                  <a:txBody>
                    <a:bodyPr/>
                    <a:lstStyle/>
                    <a:p>
                      <a:pPr algn="l" fontAlgn="t"/>
                      <a:r>
                        <a:rPr lang="en-US" sz="1600" u="none" strike="noStrike" kern="1200" dirty="0" smtClean="0">
                          <a:solidFill>
                            <a:schemeClr val="dk1"/>
                          </a:solidFill>
                          <a:effectLst/>
                          <a:latin typeface="+mj-lt"/>
                          <a:ea typeface="+mn-ea"/>
                          <a:cs typeface="+mn-cs"/>
                        </a:rPr>
                        <a:t>Technology Architecture and</a:t>
                      </a:r>
                      <a:r>
                        <a:rPr lang="en-US" sz="1600" u="none" strike="noStrike" kern="1200" baseline="0" dirty="0" smtClean="0">
                          <a:solidFill>
                            <a:schemeClr val="dk1"/>
                          </a:solidFill>
                          <a:effectLst/>
                          <a:latin typeface="+mj-lt"/>
                          <a:ea typeface="+mn-ea"/>
                          <a:cs typeface="+mn-cs"/>
                        </a:rPr>
                        <a:t> Solution Center</a:t>
                      </a:r>
                      <a:endParaRPr lang="en-US" sz="1600" u="none" strike="noStrike" kern="1200" dirty="0">
                        <a:solidFill>
                          <a:schemeClr val="dk1"/>
                        </a:solidFill>
                        <a:effectLst/>
                        <a:latin typeface="+mj-lt"/>
                        <a:ea typeface="+mn-ea"/>
                        <a:cs typeface="+mn-cs"/>
                      </a:endParaRPr>
                    </a:p>
                  </a:txBody>
                  <a:tcPr marL="5567" marR="5567" marT="4175" marB="0"/>
                </a:tc>
                <a:tc>
                  <a:txBody>
                    <a:bodyPr/>
                    <a:lstStyle/>
                    <a:p>
                      <a:pPr algn="ctr" fontAlgn="t"/>
                      <a:r>
                        <a:rPr lang="en-US" sz="1600" b="0" i="0" u="none" strike="noStrike" dirty="0" smtClean="0">
                          <a:solidFill>
                            <a:srgbClr val="000000"/>
                          </a:solidFill>
                          <a:effectLst/>
                          <a:latin typeface="+mj-lt"/>
                        </a:rPr>
                        <a:t>9</a:t>
                      </a:r>
                      <a:endParaRPr lang="en-US" sz="1600" b="0" i="0" u="none" strike="noStrike" dirty="0">
                        <a:solidFill>
                          <a:srgbClr val="000000"/>
                        </a:solidFill>
                        <a:effectLst/>
                        <a:latin typeface="+mj-lt"/>
                      </a:endParaRPr>
                    </a:p>
                  </a:txBody>
                  <a:tcPr marL="5567" marR="5567" marT="4175" marB="0"/>
                </a:tc>
              </a:tr>
              <a:tr h="451378">
                <a:tc>
                  <a:txBody>
                    <a:bodyPr/>
                    <a:lstStyle/>
                    <a:p>
                      <a:pPr algn="l" fontAlgn="t"/>
                      <a:r>
                        <a:rPr lang="en-US" sz="1600" u="none" strike="noStrike" dirty="0" smtClean="0">
                          <a:effectLst/>
                          <a:latin typeface="+mj-lt"/>
                        </a:rPr>
                        <a:t>Technology Opportunities and Asset Monetization Center</a:t>
                      </a:r>
                      <a:endParaRPr lang="en-US" sz="1600" b="0" i="0" u="none" strike="noStrike" dirty="0">
                        <a:solidFill>
                          <a:srgbClr val="000000"/>
                        </a:solidFill>
                        <a:effectLst/>
                        <a:latin typeface="+mj-lt"/>
                      </a:endParaRPr>
                    </a:p>
                  </a:txBody>
                  <a:tcPr marL="5567" marR="5567" marT="4175" marB="0"/>
                </a:tc>
                <a:tc>
                  <a:txBody>
                    <a:bodyPr/>
                    <a:lstStyle/>
                    <a:p>
                      <a:pPr algn="ctr" fontAlgn="t"/>
                      <a:r>
                        <a:rPr lang="en-US" sz="1600" b="0" i="0" u="none" strike="noStrike" dirty="0">
                          <a:solidFill>
                            <a:schemeClr val="dk1"/>
                          </a:solidFill>
                          <a:effectLst/>
                          <a:latin typeface="+mj-lt"/>
                        </a:rPr>
                        <a:t>9</a:t>
                      </a:r>
                      <a:endParaRPr lang="en-US" sz="1600" b="0" i="0" u="none" strike="noStrike" dirty="0">
                        <a:solidFill>
                          <a:srgbClr val="000000"/>
                        </a:solidFill>
                        <a:effectLst/>
                        <a:latin typeface="+mj-lt"/>
                      </a:endParaRPr>
                    </a:p>
                  </a:txBody>
                  <a:tcPr marL="5567" marR="5567" marT="4175" marB="0"/>
                </a:tc>
              </a:tr>
              <a:tr h="421503">
                <a:tc>
                  <a:txBody>
                    <a:bodyPr/>
                    <a:lstStyle/>
                    <a:p>
                      <a:pPr algn="l" fontAlgn="t"/>
                      <a:r>
                        <a:rPr lang="en-US" sz="1600" u="none" strike="noStrike" kern="1200" dirty="0" smtClean="0">
                          <a:solidFill>
                            <a:schemeClr val="dk1"/>
                          </a:solidFill>
                          <a:effectLst/>
                          <a:latin typeface="+mj-lt"/>
                          <a:ea typeface="+mn-ea"/>
                          <a:cs typeface="+mn-cs"/>
                        </a:rPr>
                        <a:t>Technology Delivery</a:t>
                      </a:r>
                      <a:r>
                        <a:rPr lang="en-US" sz="1600" u="none" strike="noStrike" kern="1200" baseline="0" dirty="0" smtClean="0">
                          <a:solidFill>
                            <a:schemeClr val="dk1"/>
                          </a:solidFill>
                          <a:effectLst/>
                          <a:latin typeface="+mj-lt"/>
                          <a:ea typeface="+mn-ea"/>
                          <a:cs typeface="+mn-cs"/>
                        </a:rPr>
                        <a:t> and Support Center</a:t>
                      </a:r>
                      <a:endParaRPr lang="en-US" sz="1600" u="none" strike="noStrike" kern="1200" dirty="0">
                        <a:solidFill>
                          <a:schemeClr val="dk1"/>
                        </a:solidFill>
                        <a:effectLst/>
                        <a:latin typeface="+mj-lt"/>
                        <a:ea typeface="+mn-ea"/>
                        <a:cs typeface="+mn-cs"/>
                      </a:endParaRPr>
                    </a:p>
                  </a:txBody>
                  <a:tcPr marL="5567" marR="5567" marT="4175" marB="0"/>
                </a:tc>
                <a:tc>
                  <a:txBody>
                    <a:bodyPr/>
                    <a:lstStyle/>
                    <a:p>
                      <a:pPr algn="ctr" fontAlgn="t"/>
                      <a:r>
                        <a:rPr lang="en-US" sz="1600" b="0" i="0" u="none" strike="noStrike" dirty="0" smtClean="0">
                          <a:solidFill>
                            <a:srgbClr val="000000"/>
                          </a:solidFill>
                          <a:effectLst/>
                          <a:latin typeface="+mj-lt"/>
                        </a:rPr>
                        <a:t>9</a:t>
                      </a:r>
                      <a:endParaRPr lang="en-US" sz="1600" b="0" i="0" u="none" strike="noStrike" dirty="0">
                        <a:solidFill>
                          <a:srgbClr val="000000"/>
                        </a:solidFill>
                        <a:effectLst/>
                        <a:latin typeface="+mj-lt"/>
                      </a:endParaRPr>
                    </a:p>
                  </a:txBody>
                  <a:tcPr marL="5567" marR="5567" marT="4175" marB="0"/>
                </a:tc>
              </a:tr>
              <a:tr h="421503">
                <a:tc>
                  <a:txBody>
                    <a:bodyPr/>
                    <a:lstStyle/>
                    <a:p>
                      <a:pPr algn="l" fontAlgn="t"/>
                      <a:r>
                        <a:rPr lang="en-US" sz="1600" u="none" strike="noStrike" kern="1200" dirty="0" smtClean="0">
                          <a:solidFill>
                            <a:schemeClr val="dk1"/>
                          </a:solidFill>
                          <a:effectLst/>
                          <a:latin typeface="+mj-lt"/>
                          <a:ea typeface="+mn-ea"/>
                          <a:cs typeface="+mn-cs"/>
                        </a:rPr>
                        <a:t>SWAT and PMO</a:t>
                      </a:r>
                      <a:endParaRPr lang="en-US" sz="1600" u="none" strike="noStrike" kern="1200" dirty="0">
                        <a:solidFill>
                          <a:schemeClr val="dk1"/>
                        </a:solidFill>
                        <a:effectLst/>
                        <a:latin typeface="+mj-lt"/>
                        <a:ea typeface="+mn-ea"/>
                        <a:cs typeface="+mn-cs"/>
                      </a:endParaRPr>
                    </a:p>
                  </a:txBody>
                  <a:tcPr marL="5567" marR="5567" marT="4175" marB="0"/>
                </a:tc>
                <a:tc>
                  <a:txBody>
                    <a:bodyPr/>
                    <a:lstStyle/>
                    <a:p>
                      <a:pPr algn="ctr" fontAlgn="t"/>
                      <a:r>
                        <a:rPr lang="en-US" sz="1600" b="0" i="0" u="none" strike="noStrike" dirty="0" smtClean="0">
                          <a:solidFill>
                            <a:srgbClr val="000000"/>
                          </a:solidFill>
                          <a:effectLst/>
                          <a:latin typeface="+mj-lt"/>
                        </a:rPr>
                        <a:t>2</a:t>
                      </a:r>
                      <a:endParaRPr lang="en-US" sz="1600" b="0" i="0" u="none" strike="noStrike" dirty="0">
                        <a:solidFill>
                          <a:srgbClr val="000000"/>
                        </a:solidFill>
                        <a:effectLst/>
                        <a:latin typeface="+mj-lt"/>
                      </a:endParaRPr>
                    </a:p>
                  </a:txBody>
                  <a:tcPr marL="5567" marR="5567" marT="4175" marB="0"/>
                </a:tc>
              </a:tr>
              <a:tr h="281766">
                <a:tc>
                  <a:txBody>
                    <a:bodyPr/>
                    <a:lstStyle/>
                    <a:p>
                      <a:pPr algn="l" fontAlgn="t"/>
                      <a:r>
                        <a:rPr lang="en-US" sz="1600" b="1" u="none" strike="noStrike" dirty="0">
                          <a:effectLst/>
                        </a:rPr>
                        <a:t>Total</a:t>
                      </a:r>
                      <a:endParaRPr lang="en-US" sz="1600" b="1" i="0" u="none" strike="noStrike" dirty="0">
                        <a:solidFill>
                          <a:srgbClr val="000000"/>
                        </a:solidFill>
                        <a:effectLst/>
                        <a:latin typeface="Calibri"/>
                      </a:endParaRPr>
                    </a:p>
                  </a:txBody>
                  <a:tcPr marL="5567" marR="5567" marT="4175" marB="0"/>
                </a:tc>
                <a:tc>
                  <a:txBody>
                    <a:bodyPr/>
                    <a:lstStyle/>
                    <a:p>
                      <a:pPr algn="ctr" fontAlgn="t"/>
                      <a:r>
                        <a:rPr lang="en-US" sz="1600" b="1" u="none" strike="noStrike" dirty="0" smtClean="0">
                          <a:effectLst/>
                        </a:rPr>
                        <a:t>30*</a:t>
                      </a:r>
                      <a:endParaRPr lang="en-US" sz="1600" b="1" i="0" u="none" strike="noStrike" dirty="0">
                        <a:solidFill>
                          <a:srgbClr val="000000"/>
                        </a:solidFill>
                        <a:effectLst/>
                        <a:latin typeface="Calibri"/>
                      </a:endParaRPr>
                    </a:p>
                  </a:txBody>
                  <a:tcPr marL="5567" marR="5567" marT="4175" marB="0"/>
                </a:tc>
              </a:tr>
            </a:tbl>
          </a:graphicData>
        </a:graphic>
      </p:graphicFrame>
      <p:sp>
        <p:nvSpPr>
          <p:cNvPr id="8" name="Rectangle 9" descr="10%"/>
          <p:cNvSpPr>
            <a:spLocks noChangeArrowheads="1"/>
          </p:cNvSpPr>
          <p:nvPr/>
        </p:nvSpPr>
        <p:spPr bwMode="auto">
          <a:xfrm flipH="1">
            <a:off x="1727687" y="1156391"/>
            <a:ext cx="39335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400" dirty="0" smtClean="0"/>
              <a:t>Manpower Plan for Model 1</a:t>
            </a:r>
            <a:endParaRPr lang="en-US" sz="1400" dirty="0"/>
          </a:p>
        </p:txBody>
      </p:sp>
    </p:spTree>
    <p:extLst>
      <p:ext uri="{BB962C8B-B14F-4D97-AF65-F5344CB8AC3E}">
        <p14:creationId xmlns:p14="http://schemas.microsoft.com/office/powerpoint/2010/main" val="2919045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smtClean="0">
                <a:latin typeface="Myriad Pro"/>
              </a:rPr>
              <a:t>Competency - Statistics at Glance : 2013-14</a:t>
            </a:r>
          </a:p>
        </p:txBody>
      </p:sp>
      <p:sp>
        <p:nvSpPr>
          <p:cNvPr id="3" name="Text Placeholder 2"/>
          <p:cNvSpPr>
            <a:spLocks noGrp="1"/>
          </p:cNvSpPr>
          <p:nvPr>
            <p:ph type="body" sz="quarter" idx="10"/>
          </p:nvPr>
        </p:nvSpPr>
        <p:spPr>
          <a:xfrm>
            <a:off x="533400" y="911225"/>
            <a:ext cx="10896600" cy="914400"/>
          </a:xfrm>
        </p:spPr>
        <p:txBody>
          <a:bodyPr/>
          <a:lstStyle/>
          <a:p>
            <a:pPr marL="0" indent="0" algn="ctr">
              <a:buNone/>
              <a:defRPr/>
            </a:pPr>
            <a:r>
              <a:rPr i="1" dirty="0"/>
              <a:t>Competency Development helps delivery teams to prepare readiness to serve new opportunities with rigor</a:t>
            </a:r>
          </a:p>
          <a:p>
            <a:pPr algn="ctr">
              <a:defRPr/>
            </a:pPr>
            <a:endParaRPr i="1" dirty="0"/>
          </a:p>
          <a:p>
            <a:pPr marL="0" indent="0" algn="ctr">
              <a:buNone/>
              <a:defRPr/>
            </a:pPr>
            <a:endParaRPr i="1" dirty="0"/>
          </a:p>
        </p:txBody>
      </p:sp>
      <p:sp>
        <p:nvSpPr>
          <p:cNvPr id="4" name="Rounded Rectangle 3"/>
          <p:cNvSpPr/>
          <p:nvPr/>
        </p:nvSpPr>
        <p:spPr>
          <a:xfrm>
            <a:off x="1990725" y="2362200"/>
            <a:ext cx="1905000" cy="1574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105</a:t>
            </a:r>
          </a:p>
          <a:p>
            <a:pPr>
              <a:defRPr/>
            </a:pPr>
            <a:endParaRPr lang="en-US" sz="1600" dirty="0"/>
          </a:p>
          <a:p>
            <a:pPr>
              <a:defRPr/>
            </a:pPr>
            <a:r>
              <a:rPr lang="en-US" sz="1600" dirty="0"/>
              <a:t>KSS</a:t>
            </a:r>
          </a:p>
          <a:p>
            <a:pPr>
              <a:defRPr/>
            </a:pPr>
            <a:endParaRPr lang="en-US" dirty="0"/>
          </a:p>
        </p:txBody>
      </p:sp>
      <p:sp>
        <p:nvSpPr>
          <p:cNvPr id="9" name="Rounded Rectangle 8"/>
          <p:cNvSpPr/>
          <p:nvPr/>
        </p:nvSpPr>
        <p:spPr>
          <a:xfrm>
            <a:off x="4124325"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smtClean="0"/>
              <a:t>14</a:t>
            </a:r>
            <a:endParaRPr lang="en-US" sz="5400" b="1" dirty="0"/>
          </a:p>
          <a:p>
            <a:pPr>
              <a:defRPr/>
            </a:pPr>
            <a:endParaRPr lang="en-US" sz="1600" dirty="0"/>
          </a:p>
          <a:p>
            <a:pPr>
              <a:defRPr/>
            </a:pPr>
            <a:r>
              <a:rPr lang="en-US" sz="1600" dirty="0"/>
              <a:t>Competency</a:t>
            </a:r>
          </a:p>
          <a:p>
            <a:pPr>
              <a:defRPr/>
            </a:pPr>
            <a:endParaRPr lang="en-US" dirty="0"/>
          </a:p>
        </p:txBody>
      </p:sp>
      <p:sp>
        <p:nvSpPr>
          <p:cNvPr id="11" name="Text Placeholder 2"/>
          <p:cNvSpPr txBox="1">
            <a:spLocks/>
          </p:cNvSpPr>
          <p:nvPr/>
        </p:nvSpPr>
        <p:spPr bwMode="auto">
          <a:xfrm>
            <a:off x="685800" y="4343400"/>
            <a:ext cx="10744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
              <a:defRPr lang="en-US" sz="2200" b="0" kern="1200" noProof="0" dirty="0" smtClean="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lang="en-US" sz="2200" kern="1200" dirty="0" smtClean="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a:lstStyle>
          <a:p>
            <a:pPr marL="0" indent="0" algn="ctr">
              <a:buNone/>
              <a:defRPr/>
            </a:pPr>
            <a:r>
              <a:rPr i="1" dirty="0"/>
              <a:t>Knowledge Sharing Sessions focus on technology breadth</a:t>
            </a:r>
          </a:p>
          <a:p>
            <a:pPr marL="0" indent="0" algn="ctr">
              <a:buNone/>
              <a:defRPr/>
            </a:pPr>
            <a:r>
              <a:rPr i="1" dirty="0" err="1"/>
              <a:t>Focussed</a:t>
            </a:r>
            <a:r>
              <a:rPr i="1" dirty="0"/>
              <a:t> competency Programs certifies technology depth</a:t>
            </a:r>
          </a:p>
          <a:p>
            <a:pPr marL="0" indent="0" algn="ctr">
              <a:buNone/>
              <a:defRPr/>
            </a:pPr>
            <a:r>
              <a:rPr i="1" dirty="0"/>
              <a:t>SWAT focus on technology specialization</a:t>
            </a:r>
          </a:p>
          <a:p>
            <a:pPr marL="0" indent="0" algn="ctr">
              <a:buNone/>
              <a:defRPr/>
            </a:pPr>
            <a:r>
              <a:rPr i="1" dirty="0"/>
              <a:t>Driven Initiatives to influence over 4350 associates in HiTech and across.</a:t>
            </a:r>
          </a:p>
          <a:p>
            <a:pPr algn="ctr">
              <a:defRPr/>
            </a:pPr>
            <a:endParaRPr i="1" dirty="0"/>
          </a:p>
          <a:p>
            <a:pPr marL="0" indent="0" algn="ctr">
              <a:buNone/>
              <a:defRPr/>
            </a:pPr>
            <a:endParaRPr i="1" dirty="0"/>
          </a:p>
        </p:txBody>
      </p:sp>
      <p:sp>
        <p:nvSpPr>
          <p:cNvPr id="10" name="Rounded Rectangle 9"/>
          <p:cNvSpPr/>
          <p:nvPr/>
        </p:nvSpPr>
        <p:spPr>
          <a:xfrm>
            <a:off x="6257925"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4</a:t>
            </a:r>
          </a:p>
          <a:p>
            <a:pPr>
              <a:defRPr/>
            </a:pPr>
            <a:endParaRPr lang="en-US" sz="1600" dirty="0"/>
          </a:p>
          <a:p>
            <a:pPr>
              <a:defRPr/>
            </a:pPr>
            <a:r>
              <a:rPr lang="en-US" sz="1600" dirty="0"/>
              <a:t>SWAT</a:t>
            </a:r>
          </a:p>
          <a:p>
            <a:pPr>
              <a:defRPr/>
            </a:pPr>
            <a:endParaRPr lang="en-US" dirty="0"/>
          </a:p>
        </p:txBody>
      </p:sp>
      <p:sp>
        <p:nvSpPr>
          <p:cNvPr id="12" name="Rounded Rectangle 11"/>
          <p:cNvSpPr/>
          <p:nvPr/>
        </p:nvSpPr>
        <p:spPr>
          <a:xfrm>
            <a:off x="8488363"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4350</a:t>
            </a:r>
          </a:p>
          <a:p>
            <a:pPr>
              <a:defRPr/>
            </a:pPr>
            <a:endParaRPr lang="en-US" sz="1600" dirty="0"/>
          </a:p>
          <a:p>
            <a:pPr>
              <a:defRPr/>
            </a:pPr>
            <a:r>
              <a:rPr lang="en-US" sz="1600" dirty="0"/>
              <a:t>Reach and Impact</a:t>
            </a:r>
          </a:p>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a:r>
              <a:rPr smtClean="0">
                <a:latin typeface="Myriad Pro"/>
              </a:rPr>
              <a:t>Branding - Statistics at Glance : 2013-14</a:t>
            </a:r>
          </a:p>
        </p:txBody>
      </p:sp>
      <p:sp>
        <p:nvSpPr>
          <p:cNvPr id="3" name="Text Placeholder 2"/>
          <p:cNvSpPr>
            <a:spLocks noGrp="1"/>
          </p:cNvSpPr>
          <p:nvPr>
            <p:ph type="body" sz="quarter" idx="10"/>
          </p:nvPr>
        </p:nvSpPr>
        <p:spPr>
          <a:xfrm>
            <a:off x="762000" y="911225"/>
            <a:ext cx="10668000" cy="914400"/>
          </a:xfrm>
        </p:spPr>
        <p:txBody>
          <a:bodyPr/>
          <a:lstStyle/>
          <a:p>
            <a:pPr marL="0" indent="0" algn="ctr">
              <a:buNone/>
              <a:defRPr/>
            </a:pPr>
            <a:r>
              <a:rPr i="1" dirty="0"/>
              <a:t>Technology Branding and Thought Leadership is demonstrated by Conference Publications / Presentations.</a:t>
            </a:r>
          </a:p>
          <a:p>
            <a:pPr algn="ctr">
              <a:defRPr/>
            </a:pPr>
            <a:endParaRPr i="1" dirty="0"/>
          </a:p>
          <a:p>
            <a:pPr marL="0" indent="0" algn="ctr">
              <a:buNone/>
              <a:defRPr/>
            </a:pPr>
            <a:endParaRPr i="1" dirty="0"/>
          </a:p>
        </p:txBody>
      </p:sp>
      <p:sp>
        <p:nvSpPr>
          <p:cNvPr id="4" name="Rounded Rectangle 3"/>
          <p:cNvSpPr/>
          <p:nvPr/>
        </p:nvSpPr>
        <p:spPr>
          <a:xfrm>
            <a:off x="736600" y="2322514"/>
            <a:ext cx="1905000" cy="1574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16</a:t>
            </a:r>
          </a:p>
          <a:p>
            <a:pPr>
              <a:defRPr/>
            </a:pPr>
            <a:endParaRPr lang="en-US" sz="1600" dirty="0"/>
          </a:p>
          <a:p>
            <a:pPr>
              <a:defRPr/>
            </a:pPr>
            <a:r>
              <a:rPr lang="en-US" sz="1600" dirty="0"/>
              <a:t>Publications</a:t>
            </a:r>
          </a:p>
          <a:p>
            <a:pPr>
              <a:defRPr/>
            </a:pPr>
            <a:endParaRPr lang="en-US" dirty="0"/>
          </a:p>
        </p:txBody>
      </p:sp>
      <p:sp>
        <p:nvSpPr>
          <p:cNvPr id="9" name="Rounded Rectangle 8"/>
          <p:cNvSpPr/>
          <p:nvPr/>
        </p:nvSpPr>
        <p:spPr>
          <a:xfrm>
            <a:off x="2870200" y="2386014"/>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8</a:t>
            </a:r>
          </a:p>
          <a:p>
            <a:pPr>
              <a:defRPr/>
            </a:pPr>
            <a:endParaRPr lang="en-US" sz="1600" dirty="0"/>
          </a:p>
          <a:p>
            <a:pPr>
              <a:defRPr/>
            </a:pPr>
            <a:r>
              <a:rPr lang="en-US" sz="1600" dirty="0"/>
              <a:t>Presentations</a:t>
            </a:r>
          </a:p>
          <a:p>
            <a:pPr>
              <a:defRPr/>
            </a:pPr>
            <a:endParaRPr lang="en-US" dirty="0"/>
          </a:p>
        </p:txBody>
      </p:sp>
      <p:sp>
        <p:nvSpPr>
          <p:cNvPr id="11" name="Text Placeholder 2"/>
          <p:cNvSpPr txBox="1">
            <a:spLocks/>
          </p:cNvSpPr>
          <p:nvPr/>
        </p:nvSpPr>
        <p:spPr bwMode="auto">
          <a:xfrm>
            <a:off x="685800" y="4343400"/>
            <a:ext cx="10744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
              <a:defRPr lang="en-US" sz="2200" b="0" kern="1200" noProof="0" dirty="0" smtClean="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lang="en-US" sz="2200" kern="1200" dirty="0" smtClean="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a:lstStyle>
          <a:p>
            <a:pPr marL="0" indent="0" algn="ctr">
              <a:buNone/>
              <a:defRPr/>
            </a:pPr>
            <a:r>
              <a:rPr i="1" dirty="0"/>
              <a:t>HiTech TEG was consistently making efforts to publish the learnings through consistent publications and conference presentations in IEEE, CMG, Open Group and other popular events. Each member of TEG strives for excellence which is rewarded.</a:t>
            </a:r>
          </a:p>
          <a:p>
            <a:pPr algn="ctr">
              <a:defRPr/>
            </a:pPr>
            <a:endParaRPr i="1" dirty="0"/>
          </a:p>
          <a:p>
            <a:pPr marL="0" indent="0" algn="ctr">
              <a:buNone/>
              <a:defRPr/>
            </a:pPr>
            <a:endParaRPr i="1" dirty="0"/>
          </a:p>
        </p:txBody>
      </p:sp>
      <p:sp>
        <p:nvSpPr>
          <p:cNvPr id="10" name="Rounded Rectangle 9"/>
          <p:cNvSpPr/>
          <p:nvPr/>
        </p:nvSpPr>
        <p:spPr>
          <a:xfrm>
            <a:off x="5038969" y="2373314"/>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5</a:t>
            </a:r>
          </a:p>
          <a:p>
            <a:pPr>
              <a:defRPr/>
            </a:pPr>
            <a:endParaRPr lang="en-US" sz="1600" dirty="0"/>
          </a:p>
          <a:p>
            <a:pPr>
              <a:defRPr/>
            </a:pPr>
            <a:r>
              <a:rPr lang="en-US" sz="1600" dirty="0"/>
              <a:t>Associate Rewards</a:t>
            </a:r>
          </a:p>
          <a:p>
            <a:pPr>
              <a:defRPr/>
            </a:pPr>
            <a:endParaRPr lang="en-US" dirty="0"/>
          </a:p>
        </p:txBody>
      </p:sp>
      <p:sp>
        <p:nvSpPr>
          <p:cNvPr id="12" name="Rounded Rectangle 11"/>
          <p:cNvSpPr/>
          <p:nvPr/>
        </p:nvSpPr>
        <p:spPr>
          <a:xfrm>
            <a:off x="7234238" y="2386014"/>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smtClean="0"/>
              <a:t>2</a:t>
            </a:r>
            <a:endParaRPr lang="en-US" sz="5400" b="1" dirty="0"/>
          </a:p>
          <a:p>
            <a:pPr>
              <a:defRPr/>
            </a:pPr>
            <a:endParaRPr lang="en-US" sz="1600" dirty="0"/>
          </a:p>
          <a:p>
            <a:pPr>
              <a:defRPr/>
            </a:pPr>
            <a:r>
              <a:rPr lang="en-US" sz="1600" dirty="0" smtClean="0"/>
              <a:t>Patents</a:t>
            </a:r>
            <a:endParaRPr lang="en-US" sz="1600" dirty="0"/>
          </a:p>
          <a:p>
            <a:pPr>
              <a:defRPr/>
            </a:pPr>
            <a:endParaRPr lang="en-US" dirty="0"/>
          </a:p>
        </p:txBody>
      </p:sp>
      <p:sp>
        <p:nvSpPr>
          <p:cNvPr id="13" name="Rounded Rectangle 12"/>
          <p:cNvSpPr/>
          <p:nvPr/>
        </p:nvSpPr>
        <p:spPr>
          <a:xfrm>
            <a:off x="9464676" y="2386014"/>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smtClean="0"/>
              <a:t>1</a:t>
            </a:r>
            <a:endParaRPr lang="en-US" sz="5400" b="1" dirty="0"/>
          </a:p>
          <a:p>
            <a:pPr>
              <a:defRPr/>
            </a:pPr>
            <a:endParaRPr lang="en-US" sz="1600" dirty="0"/>
          </a:p>
          <a:p>
            <a:pPr>
              <a:defRPr/>
            </a:pPr>
            <a:r>
              <a:rPr lang="en-US" sz="1600" dirty="0" smtClean="0"/>
              <a:t>Analyst Connects</a:t>
            </a:r>
            <a:endParaRPr lang="en-US" sz="1600" dirty="0"/>
          </a:p>
          <a:p>
            <a:pP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a:r>
              <a:rPr smtClean="0">
                <a:latin typeface="Myriad Pro"/>
              </a:rPr>
              <a:t>Communities - Statistics at Glance : 2013-14</a:t>
            </a:r>
          </a:p>
        </p:txBody>
      </p:sp>
      <p:sp>
        <p:nvSpPr>
          <p:cNvPr id="19459" name="Text Placeholder 2"/>
          <p:cNvSpPr>
            <a:spLocks noGrp="1"/>
          </p:cNvSpPr>
          <p:nvPr>
            <p:ph type="body" sz="quarter" idx="10"/>
          </p:nvPr>
        </p:nvSpPr>
        <p:spPr>
          <a:xfrm>
            <a:off x="228600" y="911225"/>
            <a:ext cx="11734800" cy="914400"/>
          </a:xfrm>
        </p:spPr>
        <p:txBody>
          <a:bodyPr/>
          <a:lstStyle/>
          <a:p>
            <a:pPr marL="0" indent="0" algn="ctr">
              <a:buNone/>
            </a:pPr>
            <a:r>
              <a:rPr i="1">
                <a:latin typeface="Myriad Pro"/>
              </a:rPr>
              <a:t>Cool Communities – Architects, Microsoft and Cloud are primarily driven by HiTech TEG</a:t>
            </a:r>
          </a:p>
          <a:p>
            <a:pPr marL="0" indent="0" algn="ctr">
              <a:buNone/>
            </a:pPr>
            <a:endParaRPr i="1">
              <a:latin typeface="Myriad Pro"/>
            </a:endParaRPr>
          </a:p>
        </p:txBody>
      </p:sp>
      <p:sp>
        <p:nvSpPr>
          <p:cNvPr id="4" name="Rounded Rectangle 3"/>
          <p:cNvSpPr/>
          <p:nvPr/>
        </p:nvSpPr>
        <p:spPr>
          <a:xfrm>
            <a:off x="1990725" y="2362200"/>
            <a:ext cx="1905000" cy="1574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3</a:t>
            </a:r>
          </a:p>
          <a:p>
            <a:pPr>
              <a:defRPr/>
            </a:pPr>
            <a:endParaRPr lang="en-US" sz="1600" dirty="0"/>
          </a:p>
          <a:p>
            <a:pPr>
              <a:defRPr/>
            </a:pPr>
            <a:r>
              <a:rPr lang="en-US" sz="1600" dirty="0"/>
              <a:t>Cool Communities</a:t>
            </a:r>
          </a:p>
          <a:p>
            <a:pPr>
              <a:defRPr/>
            </a:pPr>
            <a:endParaRPr lang="en-US" dirty="0"/>
          </a:p>
        </p:txBody>
      </p:sp>
      <p:sp>
        <p:nvSpPr>
          <p:cNvPr id="9" name="Rounded Rectangle 8"/>
          <p:cNvSpPr/>
          <p:nvPr/>
        </p:nvSpPr>
        <p:spPr>
          <a:xfrm>
            <a:off x="4124325"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4000</a:t>
            </a:r>
          </a:p>
          <a:p>
            <a:pPr>
              <a:defRPr/>
            </a:pPr>
            <a:endParaRPr lang="en-US" sz="1600" dirty="0"/>
          </a:p>
          <a:p>
            <a:pPr>
              <a:defRPr/>
            </a:pPr>
            <a:r>
              <a:rPr lang="en-US" sz="1600" dirty="0" smtClean="0"/>
              <a:t>Associate Reach</a:t>
            </a:r>
            <a:endParaRPr lang="en-US" sz="1600" dirty="0"/>
          </a:p>
          <a:p>
            <a:pPr>
              <a:defRPr/>
            </a:pPr>
            <a:endParaRPr lang="en-US" dirty="0"/>
          </a:p>
        </p:txBody>
      </p:sp>
      <p:sp>
        <p:nvSpPr>
          <p:cNvPr id="11" name="Text Placeholder 2"/>
          <p:cNvSpPr txBox="1">
            <a:spLocks/>
          </p:cNvSpPr>
          <p:nvPr/>
        </p:nvSpPr>
        <p:spPr bwMode="auto">
          <a:xfrm>
            <a:off x="685799" y="4343400"/>
            <a:ext cx="1097703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
              <a:defRPr lang="en-US" sz="2200" b="0" kern="1200" noProof="0" dirty="0" smtClean="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lang="en-US" sz="2200" kern="1200" dirty="0" smtClean="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a:lstStyle>
          <a:p>
            <a:pPr marL="0" indent="0" algn="ctr">
              <a:buNone/>
              <a:defRPr/>
            </a:pPr>
            <a:r>
              <a:rPr i="1" dirty="0"/>
              <a:t>Firmly believes Cool Communities are the way to scale services and create value bottom up to delivery and sales channels. This bottom-up strengthens the technical foundation and drives Technical Thought Leadership at bigger scale.</a:t>
            </a:r>
          </a:p>
          <a:p>
            <a:pPr algn="ctr">
              <a:defRPr/>
            </a:pPr>
            <a:endParaRPr i="1" dirty="0"/>
          </a:p>
          <a:p>
            <a:pPr marL="0" indent="0" algn="ctr">
              <a:buNone/>
              <a:defRPr/>
            </a:pPr>
            <a:endParaRPr i="1" dirty="0"/>
          </a:p>
        </p:txBody>
      </p:sp>
      <p:sp>
        <p:nvSpPr>
          <p:cNvPr id="10" name="Rounded Rectangle 9"/>
          <p:cNvSpPr/>
          <p:nvPr/>
        </p:nvSpPr>
        <p:spPr>
          <a:xfrm>
            <a:off x="6257925"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8</a:t>
            </a:r>
          </a:p>
          <a:p>
            <a:pPr>
              <a:defRPr/>
            </a:pPr>
            <a:endParaRPr lang="en-US" sz="1600" dirty="0"/>
          </a:p>
          <a:p>
            <a:pPr>
              <a:defRPr/>
            </a:pPr>
            <a:r>
              <a:rPr lang="en-US" sz="1600" dirty="0" err="1"/>
              <a:t>Knome</a:t>
            </a:r>
            <a:r>
              <a:rPr lang="en-US" sz="1600" dirty="0"/>
              <a:t> Live Chats</a:t>
            </a:r>
          </a:p>
          <a:p>
            <a:pPr>
              <a:defRPr/>
            </a:pPr>
            <a:endParaRPr lang="en-US" dirty="0"/>
          </a:p>
        </p:txBody>
      </p:sp>
      <p:sp>
        <p:nvSpPr>
          <p:cNvPr id="12" name="Rounded Rectangle 11"/>
          <p:cNvSpPr/>
          <p:nvPr/>
        </p:nvSpPr>
        <p:spPr>
          <a:xfrm>
            <a:off x="8488363" y="2425700"/>
            <a:ext cx="1905000" cy="1524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5400" b="1" dirty="0"/>
              <a:t>9</a:t>
            </a:r>
          </a:p>
          <a:p>
            <a:pPr>
              <a:defRPr/>
            </a:pPr>
            <a:endParaRPr lang="en-US" sz="1600" dirty="0"/>
          </a:p>
          <a:p>
            <a:pPr>
              <a:defRPr/>
            </a:pPr>
            <a:r>
              <a:rPr lang="en-US" sz="1600" dirty="0"/>
              <a:t>Industry Events</a:t>
            </a:r>
          </a:p>
          <a:p>
            <a:pPr>
              <a:defRPr/>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heme/theme1.xml><?xml version="1.0" encoding="utf-8"?>
<a:theme xmlns:a="http://schemas.openxmlformats.org/drawingml/2006/main" name="Title and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6FBE3CB74AEF4CA3C8171EF1FE3314" ma:contentTypeVersion="0" ma:contentTypeDescription="Create a new document." ma:contentTypeScope="" ma:versionID="b4fe32e990bbb6e055ab6d22b900f917">
  <xsd:schema xmlns:xsd="http://www.w3.org/2001/XMLSchema" xmlns:p="http://schemas.microsoft.com/office/2006/metadata/properties" targetNamespace="http://schemas.microsoft.com/office/2006/metadata/properties" ma:root="true" ma:fieldsID="9fc352b7ce49a95c589741577547184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Name/Title of The Paper"/>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06CA-D72B-4230-A508-639B0594837B}"/>
</file>

<file path=customXml/itemProps2.xml><?xml version="1.0" encoding="utf-8"?>
<ds:datastoreItem xmlns:ds="http://schemas.openxmlformats.org/officeDocument/2006/customXml" ds:itemID="{FEFFDEDF-A8FB-49AC-A797-1611D60228D2}"/>
</file>

<file path=customXml/itemProps3.xml><?xml version="1.0" encoding="utf-8"?>
<ds:datastoreItem xmlns:ds="http://schemas.openxmlformats.org/officeDocument/2006/customXml" ds:itemID="{65DD167C-3457-44EA-B5A1-171757EB6C59}"/>
</file>

<file path=docProps/app.xml><?xml version="1.0" encoding="utf-8"?>
<Properties xmlns="http://schemas.openxmlformats.org/officeDocument/2006/extended-properties" xmlns:vt="http://schemas.openxmlformats.org/officeDocument/2006/docPropsVTypes">
  <Template>TCS_Presentation Template</Template>
  <TotalTime>4624</TotalTime>
  <Words>5407</Words>
  <Application>Microsoft Office PowerPoint</Application>
  <PresentationFormat>Widescreen</PresentationFormat>
  <Paragraphs>1509</Paragraphs>
  <Slides>61</Slides>
  <Notes>22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61</vt:i4>
      </vt:variant>
    </vt:vector>
  </HeadingPairs>
  <TitlesOfParts>
    <vt:vector size="72" baseType="lpstr">
      <vt:lpstr>Arial</vt:lpstr>
      <vt:lpstr>Calibri</vt:lpstr>
      <vt:lpstr>Myriad Pro</vt:lpstr>
      <vt:lpstr>Myriad Pro Light</vt:lpstr>
      <vt:lpstr>Segoe UI</vt:lpstr>
      <vt:lpstr>Wingdings</vt:lpstr>
      <vt:lpstr>Title and Content</vt:lpstr>
      <vt:lpstr>Divider 1</vt:lpstr>
      <vt:lpstr>Divider 2</vt:lpstr>
      <vt:lpstr>Divider 3</vt:lpstr>
      <vt:lpstr>Thank You</vt:lpstr>
      <vt:lpstr>Business Planning</vt:lpstr>
      <vt:lpstr>What you see today in the Plan</vt:lpstr>
      <vt:lpstr>2013-14 :  HiTech TEG Statistics</vt:lpstr>
      <vt:lpstr>Solutions - Statistics at Glance : 2013-14 </vt:lpstr>
      <vt:lpstr>Presales - Statistics at Glance : 2013-14 </vt:lpstr>
      <vt:lpstr>Delivery - Statistics at Glance : 2013-14</vt:lpstr>
      <vt:lpstr>Competency - Statistics at Glance : 2013-14</vt:lpstr>
      <vt:lpstr>Branding - Statistics at Glance : 2013-14</vt:lpstr>
      <vt:lpstr>Communities - Statistics at Glance : 2013-14</vt:lpstr>
      <vt:lpstr>2014-15 : HiTech TEG Vision Mission Aspiration</vt:lpstr>
      <vt:lpstr>HiTech TEG : Vision, Mission and Aspiration</vt:lpstr>
      <vt:lpstr>Technology Trends: Our Observations</vt:lpstr>
      <vt:lpstr>What Customers are looking today?</vt:lpstr>
      <vt:lpstr>Technology Trends</vt:lpstr>
      <vt:lpstr>Technology Trends </vt:lpstr>
      <vt:lpstr>Technology Trends </vt:lpstr>
      <vt:lpstr>HiTech TEG : Business Plan</vt:lpstr>
      <vt:lpstr>PowerPoint Presentation</vt:lpstr>
      <vt:lpstr>HiTech TEG : Focus Areas : 2014-15</vt:lpstr>
      <vt:lpstr>HiTech TEG : Key Result Areas</vt:lpstr>
      <vt:lpstr>Solution Heat Map</vt:lpstr>
      <vt:lpstr>Solution Heat Map : Computer Platforms</vt:lpstr>
      <vt:lpstr>Solution Heat Map : Software and Professional Services</vt:lpstr>
      <vt:lpstr>Solution Heat Map : Semiconductors</vt:lpstr>
      <vt:lpstr>Solution Heat Map : Large Accounts</vt:lpstr>
      <vt:lpstr>HiTech TEG: Solutions and Offerings Plan</vt:lpstr>
      <vt:lpstr>HiTech TEG: Solutions and Offerings Plan</vt:lpstr>
      <vt:lpstr>HiTech TEG: Solutions and Offerings Plan</vt:lpstr>
      <vt:lpstr>HiTech TEG: Solutions and Offerings Plan</vt:lpstr>
      <vt:lpstr>HiTech TEG: Proactive Proposals Process  Microsoft CoE</vt:lpstr>
      <vt:lpstr>HiTech TEG: Proactive Proposals</vt:lpstr>
      <vt:lpstr>HiTech TEG: New Solutions / Offering Focus</vt:lpstr>
      <vt:lpstr>HiTech TEG: Competency Development Plan</vt:lpstr>
      <vt:lpstr>HiTech TEG: Competency Development Plan</vt:lpstr>
      <vt:lpstr>HiTech TEG: Key Activities – Extra Focus</vt:lpstr>
      <vt:lpstr>HiTech TEG: Key Activities – Continue</vt:lpstr>
      <vt:lpstr>HiTech TEG: Branding &amp; Thought Leadership Plan</vt:lpstr>
      <vt:lpstr>HiTech TEG: Activity Based Contests</vt:lpstr>
      <vt:lpstr>Manpower Budget Plan</vt:lpstr>
      <vt:lpstr>Strategy/Action Plans   </vt:lpstr>
      <vt:lpstr>Solutions and Offerings</vt:lpstr>
      <vt:lpstr>Pre Sales &amp; Bid Support</vt:lpstr>
      <vt:lpstr>Competency Development</vt:lpstr>
      <vt:lpstr>Delivery Support</vt:lpstr>
      <vt:lpstr>Branding &amp; Thought Leadership</vt:lpstr>
      <vt:lpstr>Communities</vt:lpstr>
      <vt:lpstr>Team Development</vt:lpstr>
      <vt:lpstr>HiTech TEG : New Organization Structure Proposition</vt:lpstr>
      <vt:lpstr>TEG – Structure Thoughts</vt:lpstr>
      <vt:lpstr>TEG Organization  Structure – Model 1</vt:lpstr>
      <vt:lpstr>Model 1 : Key Result Areas</vt:lpstr>
      <vt:lpstr>Model 1 : Structure Composition</vt:lpstr>
      <vt:lpstr>Model 1 : Leadership Ownership</vt:lpstr>
      <vt:lpstr>TEG Organization  Structure – Model 2</vt:lpstr>
      <vt:lpstr>Model 2 : Cluster Composition and Focus Areas</vt:lpstr>
      <vt:lpstr>Model 2 : Team Structure</vt:lpstr>
      <vt:lpstr>Model 2 : Key Result Areas</vt:lpstr>
      <vt:lpstr>Model 2 : TEG Delivery Touch Points</vt:lpstr>
      <vt:lpstr>Model 2 : TEG Detailed Touch Points with Account</vt:lpstr>
      <vt:lpstr>Manpower Plan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Planning</dc:title>
  <dc:creator>bala</dc:creator>
  <cp:lastModifiedBy>Nishant Verma</cp:lastModifiedBy>
  <cp:revision>324</cp:revision>
  <dcterms:created xsi:type="dcterms:W3CDTF">2011-08-15T12:29:23Z</dcterms:created>
  <dcterms:modified xsi:type="dcterms:W3CDTF">2014-04-11T12:59:49Z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0x010100ED6FBE3CB74AEF4CA3C8171EF1FE3314</vt:lpwstr>
  </property>
</Properties>
</file>