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 id="2147483651" r:id="rId6"/>
  </p:sldMasterIdLst>
  <p:notesMasterIdLst>
    <p:notesMasterId r:id="rId21"/>
  </p:notesMasterIdLst>
  <p:sldIdLst>
    <p:sldId id="256" r:id="rId7"/>
    <p:sldId id="359" r:id="rId8"/>
    <p:sldId id="360" r:id="rId9"/>
    <p:sldId id="361" r:id="rId10"/>
    <p:sldId id="394" r:id="rId11"/>
    <p:sldId id="405" r:id="rId12"/>
    <p:sldId id="406" r:id="rId13"/>
    <p:sldId id="407" r:id="rId14"/>
    <p:sldId id="397" r:id="rId15"/>
    <p:sldId id="398" r:id="rId16"/>
    <p:sldId id="402" r:id="rId17"/>
    <p:sldId id="404" r:id="rId18"/>
    <p:sldId id="283" r:id="rId19"/>
    <p:sldId id="284" r:id="rId20"/>
  </p:sldIdLst>
  <p:sldSz cx="9144000" cy="6858000" type="screen4x3"/>
  <p:notesSz cx="6858000" cy="9144000"/>
  <p:defaultTextStyle>
    <a:defPPr>
      <a:defRPr lang="en-US"/>
    </a:defPPr>
    <a:lvl1pPr algn="l" defTabSz="457200" rtl="0" fontAlgn="base">
      <a:spcBef>
        <a:spcPct val="0"/>
      </a:spcBef>
      <a:spcAft>
        <a:spcPct val="0"/>
      </a:spcAft>
      <a:defRPr sz="1600" kern="1200">
        <a:solidFill>
          <a:schemeClr val="bg1"/>
        </a:solidFill>
        <a:latin typeface="Arial" pitchFamily="34" charset="0"/>
        <a:ea typeface="Arial Unicode MS" pitchFamily="34" charset="-128"/>
        <a:cs typeface="Arial Unicode MS" pitchFamily="34" charset="-128"/>
      </a:defRPr>
    </a:lvl1pPr>
    <a:lvl2pPr marL="742950" indent="-285750" algn="l" defTabSz="457200" rtl="0" fontAlgn="base">
      <a:spcBef>
        <a:spcPct val="0"/>
      </a:spcBef>
      <a:spcAft>
        <a:spcPct val="0"/>
      </a:spcAft>
      <a:defRPr sz="1600" kern="1200">
        <a:solidFill>
          <a:schemeClr val="bg1"/>
        </a:solidFill>
        <a:latin typeface="Arial" pitchFamily="34" charset="0"/>
        <a:ea typeface="Arial Unicode MS" pitchFamily="34" charset="-128"/>
        <a:cs typeface="Arial Unicode MS" pitchFamily="34" charset="-128"/>
      </a:defRPr>
    </a:lvl2pPr>
    <a:lvl3pPr marL="1143000" indent="-228600" algn="l" defTabSz="457200" rtl="0" fontAlgn="base">
      <a:spcBef>
        <a:spcPct val="0"/>
      </a:spcBef>
      <a:spcAft>
        <a:spcPct val="0"/>
      </a:spcAft>
      <a:defRPr sz="1600" kern="1200">
        <a:solidFill>
          <a:schemeClr val="bg1"/>
        </a:solidFill>
        <a:latin typeface="Arial" pitchFamily="34" charset="0"/>
        <a:ea typeface="Arial Unicode MS" pitchFamily="34" charset="-128"/>
        <a:cs typeface="Arial Unicode MS" pitchFamily="34" charset="-128"/>
      </a:defRPr>
    </a:lvl3pPr>
    <a:lvl4pPr marL="1600200" indent="-228600" algn="l" defTabSz="457200" rtl="0" fontAlgn="base">
      <a:spcBef>
        <a:spcPct val="0"/>
      </a:spcBef>
      <a:spcAft>
        <a:spcPct val="0"/>
      </a:spcAft>
      <a:defRPr sz="1600" kern="1200">
        <a:solidFill>
          <a:schemeClr val="bg1"/>
        </a:solidFill>
        <a:latin typeface="Arial" pitchFamily="34" charset="0"/>
        <a:ea typeface="Arial Unicode MS" pitchFamily="34" charset="-128"/>
        <a:cs typeface="Arial Unicode MS" pitchFamily="34" charset="-128"/>
      </a:defRPr>
    </a:lvl4pPr>
    <a:lvl5pPr marL="2057400" indent="-228600" algn="l" defTabSz="457200" rtl="0" fontAlgn="base">
      <a:spcBef>
        <a:spcPct val="0"/>
      </a:spcBef>
      <a:spcAft>
        <a:spcPct val="0"/>
      </a:spcAft>
      <a:defRPr sz="1600" kern="1200">
        <a:solidFill>
          <a:schemeClr val="bg1"/>
        </a:solidFill>
        <a:latin typeface="Arial" pitchFamily="34" charset="0"/>
        <a:ea typeface="Arial Unicode MS" pitchFamily="34" charset="-128"/>
        <a:cs typeface="Arial Unicode MS" pitchFamily="34" charset="-128"/>
      </a:defRPr>
    </a:lvl5pPr>
    <a:lvl6pPr marL="2286000" algn="l" defTabSz="914400" rtl="0" eaLnBrk="1" latinLnBrk="0" hangingPunct="1">
      <a:defRPr sz="1600" kern="1200">
        <a:solidFill>
          <a:schemeClr val="bg1"/>
        </a:solidFill>
        <a:latin typeface="Arial" pitchFamily="34" charset="0"/>
        <a:ea typeface="Arial Unicode MS" pitchFamily="34" charset="-128"/>
        <a:cs typeface="Arial Unicode MS" pitchFamily="34" charset="-128"/>
      </a:defRPr>
    </a:lvl6pPr>
    <a:lvl7pPr marL="2743200" algn="l" defTabSz="914400" rtl="0" eaLnBrk="1" latinLnBrk="0" hangingPunct="1">
      <a:defRPr sz="1600" kern="1200">
        <a:solidFill>
          <a:schemeClr val="bg1"/>
        </a:solidFill>
        <a:latin typeface="Arial" pitchFamily="34" charset="0"/>
        <a:ea typeface="Arial Unicode MS" pitchFamily="34" charset="-128"/>
        <a:cs typeface="Arial Unicode MS" pitchFamily="34" charset="-128"/>
      </a:defRPr>
    </a:lvl7pPr>
    <a:lvl8pPr marL="3200400" algn="l" defTabSz="914400" rtl="0" eaLnBrk="1" latinLnBrk="0" hangingPunct="1">
      <a:defRPr sz="1600" kern="1200">
        <a:solidFill>
          <a:schemeClr val="bg1"/>
        </a:solidFill>
        <a:latin typeface="Arial" pitchFamily="34" charset="0"/>
        <a:ea typeface="Arial Unicode MS" pitchFamily="34" charset="-128"/>
        <a:cs typeface="Arial Unicode MS" pitchFamily="34" charset="-128"/>
      </a:defRPr>
    </a:lvl8pPr>
    <a:lvl9pPr marL="3657600" algn="l" defTabSz="914400" rtl="0" eaLnBrk="1" latinLnBrk="0" hangingPunct="1">
      <a:defRPr sz="1600" kern="1200">
        <a:solidFill>
          <a:schemeClr val="bg1"/>
        </a:solidFill>
        <a:latin typeface="Arial" pitchFamily="34" charset="0"/>
        <a:ea typeface="Arial Unicode MS" pitchFamily="34" charset="-128"/>
        <a:cs typeface="Arial Unicode MS" pitchFamily="34" charset="-128"/>
      </a:defRPr>
    </a:lvl9pPr>
  </p:defaultTextStyle>
  <p:extLst>
    <p:ext uri="{521415D9-36F7-43E2-AB2F-B90AF26B5E84}">
      <p14:sectionLst xmlns:p14="http://schemas.microsoft.com/office/powerpoint/2010/main">
        <p14:section name="Default Section" id="{D623E555-BC7F-4312-AEFB-39C565946E93}">
          <p14:sldIdLst>
            <p14:sldId id="256"/>
            <p14:sldId id="359"/>
            <p14:sldId id="360"/>
            <p14:sldId id="361"/>
            <p14:sldId id="394"/>
            <p14:sldId id="405"/>
            <p14:sldId id="406"/>
            <p14:sldId id="407"/>
            <p14:sldId id="397"/>
            <p14:sldId id="398"/>
            <p14:sldId id="402"/>
            <p14:sldId id="404"/>
            <p14:sldId id="283"/>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7" autoAdjust="0"/>
  </p:normalViewPr>
  <p:slideViewPr>
    <p:cSldViewPr>
      <p:cViewPr>
        <p:scale>
          <a:sx n="80" d="100"/>
          <a:sy n="80" d="100"/>
        </p:scale>
        <p:origin x="816"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buClr>
                <a:srgbClr val="000000"/>
              </a:buClr>
              <a:buSzPct val="100000"/>
              <a:buFont typeface="Times New Roman" pitchFamily="18" charset="0"/>
              <a:buNone/>
              <a:defRPr/>
            </a:pPr>
            <a:endParaRPr lang="en-US"/>
          </a:p>
        </p:txBody>
      </p:sp>
      <p:sp>
        <p:nvSpPr>
          <p:cNvPr id="18435"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buClr>
                <a:srgbClr val="000000"/>
              </a:buClr>
              <a:buSzPct val="100000"/>
              <a:buFont typeface="Times New Roman" pitchFamily="18" charset="0"/>
              <a:buNone/>
              <a:defRPr/>
            </a:pPr>
            <a:endParaRPr lang="en-US"/>
          </a:p>
        </p:txBody>
      </p:sp>
      <p:sp>
        <p:nvSpPr>
          <p:cNvPr id="18436" name="Text Box 3"/>
          <p:cNvSpPr txBox="1">
            <a:spLocks noChangeArrowheads="1"/>
          </p:cNvSpPr>
          <p:nvPr/>
        </p:nvSpPr>
        <p:spPr bwMode="auto">
          <a:xfrm>
            <a:off x="0" y="0"/>
            <a:ext cx="2971800" cy="457200"/>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18437" name="Text Box 4"/>
          <p:cNvSpPr txBox="1">
            <a:spLocks noChangeArrowheads="1"/>
          </p:cNvSpPr>
          <p:nvPr/>
        </p:nvSpPr>
        <p:spPr bwMode="auto">
          <a:xfrm>
            <a:off x="3884613" y="0"/>
            <a:ext cx="2971800" cy="457200"/>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26630" name="Rectangle 5"/>
          <p:cNvSpPr>
            <a:spLocks noGrp="1" noRot="1" noChangeAspect="1" noChangeArrowheads="1"/>
          </p:cNvSpPr>
          <p:nvPr>
            <p:ph type="sldImg"/>
          </p:nvPr>
        </p:nvSpPr>
        <p:spPr bwMode="auto">
          <a:xfrm>
            <a:off x="1143000" y="685800"/>
            <a:ext cx="4568825" cy="3425825"/>
          </a:xfrm>
          <a:prstGeom prst="rect">
            <a:avLst/>
          </a:prstGeom>
          <a:noFill/>
          <a:ln w="9360">
            <a:solidFill>
              <a:srgbClr val="000000"/>
            </a:solidFill>
            <a:miter lim="800000"/>
            <a:headEnd/>
            <a:tailEnd/>
          </a:ln>
        </p:spPr>
      </p:sp>
      <p:sp>
        <p:nvSpPr>
          <p:cNvPr id="5126"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smtClean="0"/>
          </a:p>
        </p:txBody>
      </p:sp>
      <p:sp>
        <p:nvSpPr>
          <p:cNvPr id="18440" name="Text Box 7"/>
          <p:cNvSpPr txBox="1">
            <a:spLocks noChangeArrowheads="1"/>
          </p:cNvSpPr>
          <p:nvPr/>
        </p:nvSpPr>
        <p:spPr bwMode="auto">
          <a:xfrm>
            <a:off x="0" y="8685213"/>
            <a:ext cx="2971800" cy="457200"/>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5128"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D10010EA-69AE-4425-A6A0-6B3D13849A24}" type="slidenum">
              <a:rPr lang="en-US"/>
              <a:pPr>
                <a:defRPr/>
              </a:pPr>
              <a:t>‹#›</a:t>
            </a:fld>
            <a:endParaRPr lang="en-US" dirty="0"/>
          </a:p>
        </p:txBody>
      </p:sp>
    </p:spTree>
    <p:extLst>
      <p:ext uri="{BB962C8B-B14F-4D97-AF65-F5344CB8AC3E}">
        <p14:creationId xmlns:p14="http://schemas.microsoft.com/office/powerpoint/2010/main" val="42804402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8"/>
          <p:cNvSpPr>
            <a:spLocks noGrp="1" noChangeArrowheads="1"/>
          </p:cNvSpPr>
          <p:nvPr>
            <p:ph type="sldNum" sz="quarter"/>
          </p:nvPr>
        </p:nvSpPr>
        <p:spPr>
          <a:noFill/>
        </p:spPr>
        <p:txBody>
          <a:bodyPr/>
          <a:lstStyle/>
          <a:p>
            <a:fld id="{CC554B18-D8A5-43DD-8C8A-41B54DF9DE19}" type="slidenum">
              <a:rPr lang="en-US" smtClean="0">
                <a:latin typeface="Times New Roman" pitchFamily="18" charset="0"/>
                <a:ea typeface="Arial Unicode MS" pitchFamily="34" charset="-128"/>
                <a:cs typeface="Arial Unicode MS" pitchFamily="34" charset="-128"/>
              </a:rPr>
              <a:pPr/>
              <a:t>1</a:t>
            </a:fld>
            <a:endParaRPr lang="en-US" smtClean="0">
              <a:latin typeface="Times New Roman" pitchFamily="18" charset="0"/>
              <a:ea typeface="Arial Unicode MS" pitchFamily="34" charset="-128"/>
              <a:cs typeface="Arial Unicode MS" pitchFamily="34" charset="-128"/>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27652"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extLst>
      <p:ext uri="{BB962C8B-B14F-4D97-AF65-F5344CB8AC3E}">
        <p14:creationId xmlns:p14="http://schemas.microsoft.com/office/powerpoint/2010/main" val="2414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3</a:t>
            </a:fld>
            <a:endParaRPr lang="en-US" dirty="0"/>
          </a:p>
        </p:txBody>
      </p:sp>
    </p:spTree>
    <p:extLst>
      <p:ext uri="{BB962C8B-B14F-4D97-AF65-F5344CB8AC3E}">
        <p14:creationId xmlns:p14="http://schemas.microsoft.com/office/powerpoint/2010/main" val="384225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4</a:t>
            </a:fld>
            <a:endParaRPr lang="en-US" dirty="0"/>
          </a:p>
        </p:txBody>
      </p:sp>
    </p:spTree>
    <p:extLst>
      <p:ext uri="{BB962C8B-B14F-4D97-AF65-F5344CB8AC3E}">
        <p14:creationId xmlns:p14="http://schemas.microsoft.com/office/powerpoint/2010/main" val="48528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5</a:t>
            </a:fld>
            <a:endParaRPr lang="en-US" dirty="0"/>
          </a:p>
        </p:txBody>
      </p:sp>
    </p:spTree>
    <p:extLst>
      <p:ext uri="{BB962C8B-B14F-4D97-AF65-F5344CB8AC3E}">
        <p14:creationId xmlns:p14="http://schemas.microsoft.com/office/powerpoint/2010/main" val="3504987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6</a:t>
            </a:fld>
            <a:endParaRPr lang="en-US" dirty="0"/>
          </a:p>
        </p:txBody>
      </p:sp>
    </p:spTree>
    <p:extLst>
      <p:ext uri="{BB962C8B-B14F-4D97-AF65-F5344CB8AC3E}">
        <p14:creationId xmlns:p14="http://schemas.microsoft.com/office/powerpoint/2010/main" val="125880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7</a:t>
            </a:fld>
            <a:endParaRPr lang="en-US" dirty="0"/>
          </a:p>
        </p:txBody>
      </p:sp>
    </p:spTree>
    <p:extLst>
      <p:ext uri="{BB962C8B-B14F-4D97-AF65-F5344CB8AC3E}">
        <p14:creationId xmlns:p14="http://schemas.microsoft.com/office/powerpoint/2010/main" val="280495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8</a:t>
            </a:fld>
            <a:endParaRPr lang="en-US" dirty="0"/>
          </a:p>
        </p:txBody>
      </p:sp>
    </p:spTree>
    <p:extLst>
      <p:ext uri="{BB962C8B-B14F-4D97-AF65-F5344CB8AC3E}">
        <p14:creationId xmlns:p14="http://schemas.microsoft.com/office/powerpoint/2010/main" val="206699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12</a:t>
            </a:fld>
            <a:endParaRPr lang="en-US" dirty="0"/>
          </a:p>
        </p:txBody>
      </p:sp>
    </p:spTree>
    <p:extLst>
      <p:ext uri="{BB962C8B-B14F-4D97-AF65-F5344CB8AC3E}">
        <p14:creationId xmlns:p14="http://schemas.microsoft.com/office/powerpoint/2010/main" val="776540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defRPr/>
            </a:pPr>
            <a:fld id="{D10010EA-69AE-4425-A6A0-6B3D13849A24}" type="slidenum">
              <a:rPr lang="en-US" smtClean="0"/>
              <a:pPr>
                <a:defRPr/>
              </a:pPr>
              <a:t>13</a:t>
            </a:fld>
            <a:endParaRPr lang="en-US" dirty="0"/>
          </a:p>
        </p:txBody>
      </p:sp>
    </p:spTree>
    <p:extLst>
      <p:ext uri="{BB962C8B-B14F-4D97-AF65-F5344CB8AC3E}">
        <p14:creationId xmlns:p14="http://schemas.microsoft.com/office/powerpoint/2010/main" val="243575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1000" y="122238"/>
            <a:ext cx="2105025"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122238"/>
            <a:ext cx="6167437"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able Placeholder 2"/>
          <p:cNvSpPr>
            <a:spLocks noGrp="1"/>
          </p:cNvSpPr>
          <p:nvPr>
            <p:ph type="tbl" idx="1"/>
          </p:nvPr>
        </p:nvSpPr>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0200"/>
            <a:ext cx="2057400" cy="4525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6019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5437"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1189038"/>
            <a:ext cx="4137025"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1000" y="122238"/>
            <a:ext cx="2105025" cy="5589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11163" y="122238"/>
            <a:ext cx="6167437" cy="55895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89038"/>
            <a:ext cx="4135437"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9000" y="1189038"/>
            <a:ext cx="4137025" cy="4522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w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w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228600" y="304800"/>
            <a:ext cx="304800" cy="152400"/>
          </a:xfrm>
          <a:prstGeom prst="rect">
            <a:avLst/>
          </a:prstGeom>
          <a:solidFill>
            <a:srgbClr val="6DCFF6"/>
          </a:solid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1027" name="Rectangle 2"/>
          <p:cNvSpPr>
            <a:spLocks noChangeArrowheads="1"/>
          </p:cNvSpPr>
          <p:nvPr/>
        </p:nvSpPr>
        <p:spPr bwMode="auto">
          <a:xfrm>
            <a:off x="0" y="0"/>
            <a:ext cx="9144000" cy="609600"/>
          </a:xfrm>
          <a:prstGeom prst="rect">
            <a:avLst/>
          </a:prstGeom>
          <a:gradFill rotWithShape="0">
            <a:gsLst>
              <a:gs pos="0">
                <a:srgbClr val="56BBED"/>
              </a:gs>
              <a:gs pos="100000">
                <a:srgbClr val="0067AC"/>
              </a:gs>
            </a:gsLst>
            <a:lin ang="9120000" scaled="1"/>
          </a:grad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1028" name="Rectangle 3"/>
          <p:cNvSpPr>
            <a:spLocks noGrp="1" noChangeArrowheads="1"/>
          </p:cNvSpPr>
          <p:nvPr>
            <p:ph type="title"/>
          </p:nvPr>
        </p:nvSpPr>
        <p:spPr bwMode="auto">
          <a:xfrm>
            <a:off x="1231900" y="122238"/>
            <a:ext cx="7540625" cy="484187"/>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1029" name="Rectangle 4"/>
          <p:cNvSpPr>
            <a:spLocks noGrp="1" noChangeArrowheads="1"/>
          </p:cNvSpPr>
          <p:nvPr>
            <p:ph type="body" idx="1"/>
          </p:nvPr>
        </p:nvSpPr>
        <p:spPr bwMode="auto">
          <a:xfrm>
            <a:off x="411163" y="1189038"/>
            <a:ext cx="8424862" cy="4522787"/>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
        <p:nvSpPr>
          <p:cNvPr id="1030" name="Text Box 5"/>
          <p:cNvSpPr txBox="1">
            <a:spLocks noChangeArrowheads="1"/>
          </p:cNvSpPr>
          <p:nvPr/>
        </p:nvSpPr>
        <p:spPr bwMode="auto">
          <a:xfrm>
            <a:off x="8251825" y="6311900"/>
            <a:ext cx="663575" cy="360363"/>
          </a:xfrm>
          <a:prstGeom prst="rect">
            <a:avLst/>
          </a:prstGeom>
          <a:noFill/>
          <a:ln>
            <a:noFill/>
          </a:ln>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9pPr>
          </a:lstStyle>
          <a:p>
            <a:pPr algn="r" eaLnBrk="1" hangingPunct="1">
              <a:buSzPct val="100000"/>
              <a:defRPr/>
            </a:pPr>
            <a:fld id="{950DD623-3EB6-458E-93D2-728AF4024338}" type="slidenum">
              <a:rPr lang="en-US" sz="1100" smtClean="0">
                <a:solidFill>
                  <a:srgbClr val="33629A"/>
                </a:solidFill>
                <a:latin typeface="Calibri" pitchFamily="32" charset="0"/>
                <a:ea typeface="MS PGothic" charset="-128"/>
              </a:rPr>
              <a:pPr algn="r" eaLnBrk="1" hangingPunct="1">
                <a:buSzPct val="100000"/>
                <a:defRPr/>
              </a:pPr>
              <a:t>‹#›</a:t>
            </a:fld>
            <a:r>
              <a:rPr lang="en-US" sz="1100" dirty="0" smtClean="0">
                <a:solidFill>
                  <a:srgbClr val="33629A"/>
                </a:solidFill>
                <a:latin typeface="Calibri" pitchFamily="32" charset="0"/>
                <a:ea typeface="MS PGothic" charset="-128"/>
              </a:rPr>
              <a:t> </a:t>
            </a:r>
          </a:p>
        </p:txBody>
      </p:sp>
      <p:grpSp>
        <p:nvGrpSpPr>
          <p:cNvPr id="1031" name="Group 6"/>
          <p:cNvGrpSpPr>
            <a:grpSpLocks/>
          </p:cNvGrpSpPr>
          <p:nvPr/>
        </p:nvGrpSpPr>
        <p:grpSpPr bwMode="auto">
          <a:xfrm>
            <a:off x="425450" y="6426200"/>
            <a:ext cx="2419350" cy="276225"/>
            <a:chOff x="268" y="4048"/>
            <a:chExt cx="1524" cy="174"/>
          </a:xfrm>
        </p:grpSpPr>
        <p:sp>
          <p:nvSpPr>
            <p:cNvPr id="1035" name="Rectangle 7"/>
            <p:cNvSpPr>
              <a:spLocks noChangeArrowheads="1"/>
            </p:cNvSpPr>
            <p:nvPr/>
          </p:nvSpPr>
          <p:spPr bwMode="auto">
            <a:xfrm>
              <a:off x="268" y="4048"/>
              <a:ext cx="1524" cy="174"/>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1036" name="AutoShape 8"/>
            <p:cNvSpPr>
              <a:spLocks noChangeArrowheads="1"/>
            </p:cNvSpPr>
            <p:nvPr/>
          </p:nvSpPr>
          <p:spPr bwMode="auto">
            <a:xfrm>
              <a:off x="1096" y="4048"/>
              <a:ext cx="341" cy="57"/>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691"/>
                <a:gd name="T184" fmla="*/ 0 h 641"/>
                <a:gd name="T185" fmla="*/ 3691 w 3691"/>
                <a:gd name="T186" fmla="*/ 641 h 6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wrap="none" anchor="ctr"/>
            <a:lstStyle/>
            <a:p>
              <a:pPr>
                <a:defRPr/>
              </a:pPr>
              <a:endParaRPr lang="en-US"/>
            </a:p>
          </p:txBody>
        </p:sp>
        <p:sp>
          <p:nvSpPr>
            <p:cNvPr id="1037" name="AutoShape 9"/>
            <p:cNvSpPr>
              <a:spLocks noChangeArrowheads="1"/>
            </p:cNvSpPr>
            <p:nvPr/>
          </p:nvSpPr>
          <p:spPr bwMode="auto">
            <a:xfrm>
              <a:off x="528" y="4048"/>
              <a:ext cx="545" cy="57"/>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93"/>
                <a:gd name="T190" fmla="*/ 0 h 641"/>
                <a:gd name="T191" fmla="*/ 5893 w 5893"/>
                <a:gd name="T192" fmla="*/ 641 h 6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wrap="none" anchor="ctr"/>
            <a:lstStyle/>
            <a:p>
              <a:pPr>
                <a:defRPr/>
              </a:pPr>
              <a:endParaRPr lang="en-US"/>
            </a:p>
          </p:txBody>
        </p:sp>
        <p:sp>
          <p:nvSpPr>
            <p:cNvPr id="1038" name="AutoShape 10"/>
            <p:cNvSpPr>
              <a:spLocks noChangeArrowheads="1"/>
            </p:cNvSpPr>
            <p:nvPr/>
          </p:nvSpPr>
          <p:spPr bwMode="auto">
            <a:xfrm>
              <a:off x="268" y="4049"/>
              <a:ext cx="229" cy="56"/>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91"/>
                <a:gd name="T187" fmla="*/ 0 h 621"/>
                <a:gd name="T188" fmla="*/ 2491 w 2491"/>
                <a:gd name="T189" fmla="*/ 621 h 6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wrap="none" anchor="ctr"/>
            <a:lstStyle/>
            <a:p>
              <a:pPr>
                <a:defRPr/>
              </a:pPr>
              <a:endParaRPr lang="en-US"/>
            </a:p>
          </p:txBody>
        </p:sp>
        <p:sp>
          <p:nvSpPr>
            <p:cNvPr id="1039" name="AutoShape 11"/>
            <p:cNvSpPr>
              <a:spLocks noChangeArrowheads="1"/>
            </p:cNvSpPr>
            <p:nvPr/>
          </p:nvSpPr>
          <p:spPr bwMode="auto">
            <a:xfrm>
              <a:off x="1056" y="4146"/>
              <a:ext cx="736" cy="76"/>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53"/>
                <a:gd name="T190" fmla="*/ 0 h 842"/>
                <a:gd name="T191" fmla="*/ 7953 w 7953"/>
                <a:gd name="T192" fmla="*/ 842 h 8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wrap="none" anchor="ctr"/>
            <a:lstStyle/>
            <a:p>
              <a:pPr>
                <a:defRPr/>
              </a:pPr>
              <a:endParaRPr lang="en-US"/>
            </a:p>
          </p:txBody>
        </p:sp>
      </p:grpSp>
      <p:sp>
        <p:nvSpPr>
          <p:cNvPr id="1032" name="Rectangle 12"/>
          <p:cNvSpPr>
            <a:spLocks noChangeArrowheads="1"/>
          </p:cNvSpPr>
          <p:nvPr/>
        </p:nvSpPr>
        <p:spPr bwMode="auto">
          <a:xfrm>
            <a:off x="0" y="3810000"/>
            <a:ext cx="9144000" cy="1057275"/>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pic>
        <p:nvPicPr>
          <p:cNvPr id="1033" name="Picture 13"/>
          <p:cNvPicPr>
            <a:picLocks noChangeAspect="1" noChangeArrowheads="1"/>
          </p:cNvPicPr>
          <p:nvPr/>
        </p:nvPicPr>
        <p:blipFill>
          <a:blip r:embed="rId14"/>
          <a:srcRect/>
          <a:stretch>
            <a:fillRect/>
          </a:stretch>
        </p:blipFill>
        <p:spPr bwMode="auto">
          <a:xfrm>
            <a:off x="0" y="0"/>
            <a:ext cx="1244600" cy="609600"/>
          </a:xfrm>
          <a:prstGeom prst="rect">
            <a:avLst/>
          </a:prstGeom>
          <a:noFill/>
          <a:ln w="9525">
            <a:noFill/>
            <a:miter lim="800000"/>
            <a:headEnd/>
            <a:tailEnd/>
          </a:ln>
        </p:spPr>
      </p:pic>
      <p:sp>
        <p:nvSpPr>
          <p:cNvPr id="1034" name="Text Box 14"/>
          <p:cNvSpPr txBox="1">
            <a:spLocks noChangeArrowheads="1"/>
          </p:cNvSpPr>
          <p:nvPr/>
        </p:nvSpPr>
        <p:spPr bwMode="auto">
          <a:xfrm>
            <a:off x="4057650" y="6367463"/>
            <a:ext cx="1214438" cy="261937"/>
          </a:xfrm>
          <a:prstGeom prst="rect">
            <a:avLst/>
          </a:prstGeom>
          <a:noFill/>
          <a:ln>
            <a:noFill/>
          </a:ln>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9pPr>
          </a:lstStyle>
          <a:p>
            <a:pPr eaLnBrk="1" hangingPunct="1">
              <a:buSzPct val="100000"/>
              <a:defRPr/>
            </a:pPr>
            <a:r>
              <a:rPr lang="en-US" sz="1100" dirty="0" smtClean="0">
                <a:solidFill>
                  <a:srgbClr val="33629A"/>
                </a:solidFill>
                <a:latin typeface="Calibri" pitchFamily="32" charset="0"/>
                <a:ea typeface="MS PGothic" charset="-128"/>
              </a:rPr>
              <a:t>TCS – Confidential</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mj-lt"/>
          <a:ea typeface="Arial Unicode MS" pitchFamily="34" charset="-128"/>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2pPr>
      <a:lvl3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3pPr>
      <a:lvl4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4pPr>
      <a:lvl5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9pPr>
    </p:titleStyle>
    <p:bodyStyle>
      <a:lvl1pPr marL="342900" indent="-342900" algn="l" defTabSz="457200" rtl="0" eaLnBrk="0" fontAlgn="base" hangingPunct="0">
        <a:spcBef>
          <a:spcPts val="550"/>
        </a:spcBef>
        <a:spcAft>
          <a:spcPct val="0"/>
        </a:spcAft>
        <a:buClr>
          <a:srgbClr val="000000"/>
        </a:buClr>
        <a:buSzPct val="100000"/>
        <a:buFont typeface="Times New Roman" pitchFamily="18" charset="0"/>
        <a:buChar char="•"/>
        <a:defRPr sz="2200">
          <a:solidFill>
            <a:srgbClr val="000000"/>
          </a:solidFill>
          <a:latin typeface="+mn-lt"/>
          <a:ea typeface="Arial Unicode MS" pitchFamily="34" charset="-128"/>
          <a:cs typeface="+mn-cs"/>
        </a:defRPr>
      </a:lvl1pPr>
      <a:lvl2pPr marL="742950" indent="-28575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Arial Unicode MS" pitchFamily="34" charset="-128"/>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Arial Unicode MS" pitchFamily="34" charset="-128"/>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Arial Unicode MS" pitchFamily="34" charset="-128"/>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yriad Pro" charset="0"/>
          <a:ea typeface="Arial Unicode MS" pitchFamily="34" charset="-128"/>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A434"/>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2743200"/>
            <a:ext cx="8226425" cy="636588"/>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2051" name="AutoShape 2"/>
          <p:cNvSpPr>
            <a:spLocks noChangeArrowheads="1"/>
          </p:cNvSpPr>
          <p:nvPr/>
        </p:nvSpPr>
        <p:spPr bwMode="auto">
          <a:xfrm>
            <a:off x="0" y="1525588"/>
            <a:ext cx="1233488" cy="900112"/>
          </a:xfrm>
          <a:custGeom>
            <a:avLst/>
            <a:gdLst>
              <a:gd name="T0" fmla="*/ 2147483647 w 2331"/>
              <a:gd name="T1" fmla="*/ 2147483647 h 1701"/>
              <a:gd name="T2" fmla="*/ 2147483647 w 2331"/>
              <a:gd name="T3" fmla="*/ 2147483647 h 1701"/>
              <a:gd name="T4" fmla="*/ 2147483647 w 2331"/>
              <a:gd name="T5" fmla="*/ 2147483647 h 1701"/>
              <a:gd name="T6" fmla="*/ 2147483647 w 2331"/>
              <a:gd name="T7" fmla="*/ 2147483647 h 1701"/>
              <a:gd name="T8" fmla="*/ 2147483647 w 2331"/>
              <a:gd name="T9" fmla="*/ 2147483647 h 1701"/>
              <a:gd name="T10" fmla="*/ 0 w 2331"/>
              <a:gd name="T11" fmla="*/ 2147483647 h 1701"/>
              <a:gd name="T12" fmla="*/ 2147483647 w 2331"/>
              <a:gd name="T13" fmla="*/ 2147483647 h 1701"/>
              <a:gd name="T14" fmla="*/ 2147483647 w 2331"/>
              <a:gd name="T15" fmla="*/ 2147483647 h 1701"/>
              <a:gd name="T16" fmla="*/ 0 w 2331"/>
              <a:gd name="T17" fmla="*/ 2147483647 h 1701"/>
              <a:gd name="T18" fmla="*/ 0 w 2331"/>
              <a:gd name="T19" fmla="*/ 2147483647 h 1701"/>
              <a:gd name="T20" fmla="*/ 2147483647 w 2331"/>
              <a:gd name="T21" fmla="*/ 2147483647 h 1701"/>
              <a:gd name="T22" fmla="*/ 2147483647 w 2331"/>
              <a:gd name="T23" fmla="*/ 2147483647 h 1701"/>
              <a:gd name="T24" fmla="*/ 2147483647 w 2331"/>
              <a:gd name="T25" fmla="*/ 2147483647 h 1701"/>
              <a:gd name="T26" fmla="*/ 2147483647 w 2331"/>
              <a:gd name="T27" fmla="*/ 2147483647 h 1701"/>
              <a:gd name="T28" fmla="*/ 2147483647 w 2331"/>
              <a:gd name="T29" fmla="*/ 2147483647 h 1701"/>
              <a:gd name="T30" fmla="*/ 0 w 2331"/>
              <a:gd name="T31" fmla="*/ 2147483647 h 1701"/>
              <a:gd name="T32" fmla="*/ 2147483647 w 2331"/>
              <a:gd name="T33" fmla="*/ 2147483647 h 1701"/>
              <a:gd name="T34" fmla="*/ 2147483647 w 2331"/>
              <a:gd name="T35" fmla="*/ 2147483647 h 1701"/>
              <a:gd name="T36" fmla="*/ 0 w 2331"/>
              <a:gd name="T37" fmla="*/ 2147483647 h 1701"/>
              <a:gd name="T38" fmla="*/ 0 w 2331"/>
              <a:gd name="T39" fmla="*/ 2147483647 h 1701"/>
              <a:gd name="T40" fmla="*/ 2147483647 w 2331"/>
              <a:gd name="T41" fmla="*/ 0 h 1701"/>
              <a:gd name="T42" fmla="*/ 2147483647 w 2331"/>
              <a:gd name="T43" fmla="*/ 0 h 1701"/>
              <a:gd name="T44" fmla="*/ 2147483647 w 2331"/>
              <a:gd name="T45" fmla="*/ 2147483647 h 1701"/>
              <a:gd name="T46" fmla="*/ 2147483647 w 2331"/>
              <a:gd name="T47" fmla="*/ 2147483647 h 1701"/>
              <a:gd name="T48" fmla="*/ 2147483647 w 2331"/>
              <a:gd name="T49" fmla="*/ 0 h 1701"/>
              <a:gd name="T50" fmla="*/ 0 w 2331"/>
              <a:gd name="T51" fmla="*/ 0 h 1701"/>
              <a:gd name="T52" fmla="*/ 2147483647 w 2331"/>
              <a:gd name="T53" fmla="*/ 0 h 1701"/>
              <a:gd name="T54" fmla="*/ 2147483647 w 2331"/>
              <a:gd name="T55" fmla="*/ 2147483647 h 1701"/>
              <a:gd name="T56" fmla="*/ 0 w 2331"/>
              <a:gd name="T57" fmla="*/ 2147483647 h 1701"/>
              <a:gd name="T58" fmla="*/ 0 w 2331"/>
              <a:gd name="T59" fmla="*/ 0 h 170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331"/>
              <a:gd name="T91" fmla="*/ 0 h 1701"/>
              <a:gd name="T92" fmla="*/ 2331 w 2331"/>
              <a:gd name="T93" fmla="*/ 1701 h 170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wrap="none" anchor="ctr"/>
          <a:lstStyle/>
          <a:p>
            <a:pPr>
              <a:defRPr/>
            </a:pPr>
            <a:endParaRPr lang="en-US"/>
          </a:p>
        </p:txBody>
      </p:sp>
      <p:sp>
        <p:nvSpPr>
          <p:cNvPr id="2052" name="AutoShape 3"/>
          <p:cNvSpPr>
            <a:spLocks noChangeArrowheads="1"/>
          </p:cNvSpPr>
          <p:nvPr/>
        </p:nvSpPr>
        <p:spPr bwMode="auto">
          <a:xfrm>
            <a:off x="8175625" y="431800"/>
            <a:ext cx="484188"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5"/>
              <a:gd name="T157" fmla="*/ 0 h 727"/>
              <a:gd name="T158" fmla="*/ 835 w 835"/>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wrap="none" anchor="ctr"/>
          <a:lstStyle/>
          <a:p>
            <a:pPr>
              <a:defRPr/>
            </a:pPr>
            <a:endParaRPr lang="en-US"/>
          </a:p>
        </p:txBody>
      </p:sp>
      <p:pic>
        <p:nvPicPr>
          <p:cNvPr id="2053" name="Picture 4"/>
          <p:cNvPicPr>
            <a:picLocks noChangeAspect="1" noChangeArrowheads="1"/>
          </p:cNvPicPr>
          <p:nvPr/>
        </p:nvPicPr>
        <p:blipFill>
          <a:blip r:embed="rId13"/>
          <a:srcRect/>
          <a:stretch>
            <a:fillRect/>
          </a:stretch>
        </p:blipFill>
        <p:spPr bwMode="auto">
          <a:xfrm>
            <a:off x="317500" y="6308725"/>
            <a:ext cx="2590800" cy="4603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3000" b="1">
          <a:solidFill>
            <a:srgbClr val="FFFFFF"/>
          </a:solidFill>
          <a:latin typeface="+mj-lt"/>
          <a:ea typeface="Arial Unicode MS" pitchFamily="34" charset="-128"/>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000" b="1">
          <a:solidFill>
            <a:srgbClr val="FFFFFF"/>
          </a:solidFill>
          <a:latin typeface="Calibri" pitchFamily="32" charset="0"/>
          <a:ea typeface="Arial Unicode MS" pitchFamily="34" charset="-128"/>
          <a:cs typeface="Arial Unicode MS" charset="0"/>
        </a:defRPr>
      </a:lvl2pPr>
      <a:lvl3pPr algn="l" defTabSz="457200" rtl="0" eaLnBrk="0" fontAlgn="base" hangingPunct="0">
        <a:spcBef>
          <a:spcPct val="0"/>
        </a:spcBef>
        <a:spcAft>
          <a:spcPct val="0"/>
        </a:spcAft>
        <a:buClr>
          <a:srgbClr val="000000"/>
        </a:buClr>
        <a:buSzPct val="100000"/>
        <a:buFont typeface="Times New Roman" pitchFamily="18" charset="0"/>
        <a:defRPr sz="3000" b="1">
          <a:solidFill>
            <a:srgbClr val="FFFFFF"/>
          </a:solidFill>
          <a:latin typeface="Calibri" pitchFamily="32" charset="0"/>
          <a:ea typeface="Arial Unicode MS" pitchFamily="34" charset="-128"/>
          <a:cs typeface="Arial Unicode MS" charset="0"/>
        </a:defRPr>
      </a:lvl3pPr>
      <a:lvl4pPr algn="l" defTabSz="457200" rtl="0" eaLnBrk="0" fontAlgn="base" hangingPunct="0">
        <a:spcBef>
          <a:spcPct val="0"/>
        </a:spcBef>
        <a:spcAft>
          <a:spcPct val="0"/>
        </a:spcAft>
        <a:buClr>
          <a:srgbClr val="000000"/>
        </a:buClr>
        <a:buSzPct val="100000"/>
        <a:buFont typeface="Times New Roman" pitchFamily="18" charset="0"/>
        <a:defRPr sz="3000" b="1">
          <a:solidFill>
            <a:srgbClr val="FFFFFF"/>
          </a:solidFill>
          <a:latin typeface="Calibri" pitchFamily="32" charset="0"/>
          <a:ea typeface="Arial Unicode MS" pitchFamily="34" charset="-128"/>
          <a:cs typeface="Arial Unicode MS" charset="0"/>
        </a:defRPr>
      </a:lvl4pPr>
      <a:lvl5pPr algn="l" defTabSz="457200" rtl="0" eaLnBrk="0" fontAlgn="base" hangingPunct="0">
        <a:spcBef>
          <a:spcPct val="0"/>
        </a:spcBef>
        <a:spcAft>
          <a:spcPct val="0"/>
        </a:spcAft>
        <a:buClr>
          <a:srgbClr val="000000"/>
        </a:buClr>
        <a:buSzPct val="100000"/>
        <a:buFont typeface="Times New Roman" pitchFamily="18" charset="0"/>
        <a:defRPr sz="3000" b="1">
          <a:solidFill>
            <a:srgbClr val="FFFFFF"/>
          </a:solidFill>
          <a:latin typeface="Calibri" pitchFamily="32" charset="0"/>
          <a:ea typeface="Arial Unicode MS" pitchFamily="34" charset="-128"/>
          <a:cs typeface="Arial Unicode M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000" b="1">
          <a:solidFill>
            <a:srgbClr val="FFFFFF"/>
          </a:solidFill>
          <a:latin typeface="Calibri" pitchFamily="32" charset="0"/>
          <a:cs typeface="Arial Unicode M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000" b="1">
          <a:solidFill>
            <a:srgbClr val="FFFFFF"/>
          </a:solidFill>
          <a:latin typeface="Calibri" pitchFamily="32" charset="0"/>
          <a:cs typeface="Arial Unicode M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000" b="1">
          <a:solidFill>
            <a:srgbClr val="FFFFFF"/>
          </a:solidFill>
          <a:latin typeface="Calibri" pitchFamily="32" charset="0"/>
          <a:cs typeface="Arial Unicode M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000" b="1">
          <a:solidFill>
            <a:srgbClr val="FFFFFF"/>
          </a:solidFill>
          <a:latin typeface="Calibri" pitchFamily="32" charset="0"/>
          <a:cs typeface="Arial Unicode MS"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8" charset="0"/>
        <a:buChar char="•"/>
        <a:defRPr sz="3200">
          <a:solidFill>
            <a:srgbClr val="000000"/>
          </a:solidFill>
          <a:latin typeface="+mn-lt"/>
          <a:ea typeface="Arial Unicode MS" pitchFamily="34" charset="-128"/>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buChar char="–"/>
        <a:defRPr sz="2800">
          <a:solidFill>
            <a:srgbClr val="000000"/>
          </a:solidFill>
          <a:latin typeface="+mn-lt"/>
          <a:ea typeface="Arial Unicode MS" pitchFamily="34" charset="-128"/>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Arial Unicode MS" pitchFamily="34" charset="-128"/>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Arial Unicode MS" pitchFamily="34" charset="-128"/>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Arial Unicode MS" pitchFamily="34" charset="-128"/>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6BBED"/>
            </a:gs>
            <a:gs pos="100000">
              <a:srgbClr val="0067AC"/>
            </a:gs>
          </a:gsLst>
          <a:lin ang="9120000" scaled="1"/>
        </a:gra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28600" y="304800"/>
            <a:ext cx="304800" cy="152400"/>
          </a:xfrm>
          <a:prstGeom prst="rect">
            <a:avLst/>
          </a:prstGeom>
          <a:solidFill>
            <a:srgbClr val="6DCFF6"/>
          </a:solid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3075" name="Rectangle 2"/>
          <p:cNvSpPr>
            <a:spLocks noChangeArrowheads="1"/>
          </p:cNvSpPr>
          <p:nvPr/>
        </p:nvSpPr>
        <p:spPr bwMode="auto">
          <a:xfrm>
            <a:off x="0" y="0"/>
            <a:ext cx="9144000" cy="609600"/>
          </a:xfrm>
          <a:prstGeom prst="rect">
            <a:avLst/>
          </a:prstGeom>
          <a:gradFill rotWithShape="0">
            <a:gsLst>
              <a:gs pos="0">
                <a:srgbClr val="56BBED"/>
              </a:gs>
              <a:gs pos="100000">
                <a:srgbClr val="0067AC"/>
              </a:gs>
            </a:gsLst>
            <a:lin ang="9120000" scaled="1"/>
          </a:grad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4100" name="Text Box 3"/>
          <p:cNvSpPr txBox="1">
            <a:spLocks noChangeArrowheads="1"/>
          </p:cNvSpPr>
          <p:nvPr/>
        </p:nvSpPr>
        <p:spPr bwMode="auto">
          <a:xfrm>
            <a:off x="8251825" y="6311900"/>
            <a:ext cx="663575" cy="360363"/>
          </a:xfrm>
          <a:prstGeom prst="rect">
            <a:avLst/>
          </a:prstGeom>
          <a:noFill/>
          <a:ln>
            <a:noFill/>
          </a:ln>
          <a:extLst/>
        </p:spPr>
        <p:txBody>
          <a:bodyPr lIns="90000" tIns="46800" rIns="90000" bIns="4680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9pPr>
          </a:lstStyle>
          <a:p>
            <a:pPr algn="r" eaLnBrk="1" hangingPunct="1">
              <a:buSzPct val="100000"/>
              <a:defRPr/>
            </a:pPr>
            <a:fld id="{BF9E1EF1-46D1-4777-B471-126EBF6E57D8}" type="slidenum">
              <a:rPr lang="en-US" sz="1100" smtClean="0">
                <a:solidFill>
                  <a:srgbClr val="33629A"/>
                </a:solidFill>
                <a:latin typeface="Calibri" pitchFamily="32" charset="0"/>
                <a:ea typeface="MS PGothic" charset="-128"/>
              </a:rPr>
              <a:pPr algn="r" eaLnBrk="1" hangingPunct="1">
                <a:buSzPct val="100000"/>
                <a:defRPr/>
              </a:pPr>
              <a:t>‹#›</a:t>
            </a:fld>
            <a:r>
              <a:rPr lang="en-US" sz="1100" dirty="0" smtClean="0">
                <a:solidFill>
                  <a:srgbClr val="33629A"/>
                </a:solidFill>
                <a:latin typeface="Calibri" pitchFamily="32" charset="0"/>
                <a:ea typeface="MS PGothic" charset="-128"/>
              </a:rPr>
              <a:t> </a:t>
            </a:r>
          </a:p>
        </p:txBody>
      </p:sp>
      <p:grpSp>
        <p:nvGrpSpPr>
          <p:cNvPr id="3077" name="Group 4"/>
          <p:cNvGrpSpPr>
            <a:grpSpLocks/>
          </p:cNvGrpSpPr>
          <p:nvPr/>
        </p:nvGrpSpPr>
        <p:grpSpPr bwMode="auto">
          <a:xfrm>
            <a:off x="425450" y="6426200"/>
            <a:ext cx="2419350" cy="276225"/>
            <a:chOff x="268" y="4048"/>
            <a:chExt cx="1524" cy="174"/>
          </a:xfrm>
        </p:grpSpPr>
        <p:sp>
          <p:nvSpPr>
            <p:cNvPr id="3094" name="Rectangle 5"/>
            <p:cNvSpPr>
              <a:spLocks noChangeArrowheads="1"/>
            </p:cNvSpPr>
            <p:nvPr/>
          </p:nvSpPr>
          <p:spPr bwMode="auto">
            <a:xfrm>
              <a:off x="268" y="4048"/>
              <a:ext cx="1524" cy="174"/>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3095" name="AutoShape 6"/>
            <p:cNvSpPr>
              <a:spLocks noChangeArrowheads="1"/>
            </p:cNvSpPr>
            <p:nvPr/>
          </p:nvSpPr>
          <p:spPr bwMode="auto">
            <a:xfrm>
              <a:off x="1096" y="4048"/>
              <a:ext cx="341" cy="57"/>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691"/>
                <a:gd name="T184" fmla="*/ 0 h 641"/>
                <a:gd name="T185" fmla="*/ 3691 w 3691"/>
                <a:gd name="T186" fmla="*/ 641 h 6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wrap="none" anchor="ctr"/>
            <a:lstStyle/>
            <a:p>
              <a:pPr>
                <a:defRPr/>
              </a:pPr>
              <a:endParaRPr lang="en-US"/>
            </a:p>
          </p:txBody>
        </p:sp>
        <p:sp>
          <p:nvSpPr>
            <p:cNvPr id="3096" name="AutoShape 7"/>
            <p:cNvSpPr>
              <a:spLocks noChangeArrowheads="1"/>
            </p:cNvSpPr>
            <p:nvPr/>
          </p:nvSpPr>
          <p:spPr bwMode="auto">
            <a:xfrm>
              <a:off x="528" y="4048"/>
              <a:ext cx="545" cy="57"/>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93"/>
                <a:gd name="T190" fmla="*/ 0 h 641"/>
                <a:gd name="T191" fmla="*/ 5893 w 5893"/>
                <a:gd name="T192" fmla="*/ 641 h 6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wrap="none" anchor="ctr"/>
            <a:lstStyle/>
            <a:p>
              <a:pPr>
                <a:defRPr/>
              </a:pPr>
              <a:endParaRPr lang="en-US"/>
            </a:p>
          </p:txBody>
        </p:sp>
        <p:sp>
          <p:nvSpPr>
            <p:cNvPr id="3097" name="AutoShape 8"/>
            <p:cNvSpPr>
              <a:spLocks noChangeArrowheads="1"/>
            </p:cNvSpPr>
            <p:nvPr/>
          </p:nvSpPr>
          <p:spPr bwMode="auto">
            <a:xfrm>
              <a:off x="268" y="4049"/>
              <a:ext cx="229" cy="56"/>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91"/>
                <a:gd name="T187" fmla="*/ 0 h 621"/>
                <a:gd name="T188" fmla="*/ 2491 w 2491"/>
                <a:gd name="T189" fmla="*/ 621 h 6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wrap="none" anchor="ctr"/>
            <a:lstStyle/>
            <a:p>
              <a:pPr>
                <a:defRPr/>
              </a:pPr>
              <a:endParaRPr lang="en-US"/>
            </a:p>
          </p:txBody>
        </p:sp>
        <p:sp>
          <p:nvSpPr>
            <p:cNvPr id="3098" name="AutoShape 9"/>
            <p:cNvSpPr>
              <a:spLocks noChangeArrowheads="1"/>
            </p:cNvSpPr>
            <p:nvPr/>
          </p:nvSpPr>
          <p:spPr bwMode="auto">
            <a:xfrm>
              <a:off x="1056" y="4146"/>
              <a:ext cx="736" cy="76"/>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53"/>
                <a:gd name="T190" fmla="*/ 0 h 842"/>
                <a:gd name="T191" fmla="*/ 7953 w 7953"/>
                <a:gd name="T192" fmla="*/ 842 h 8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wrap="none" anchor="ctr"/>
            <a:lstStyle/>
            <a:p>
              <a:pPr>
                <a:defRPr/>
              </a:pPr>
              <a:endParaRPr lang="en-US"/>
            </a:p>
          </p:txBody>
        </p:sp>
      </p:grpSp>
      <p:sp>
        <p:nvSpPr>
          <p:cNvPr id="3078" name="Rectangle 10"/>
          <p:cNvSpPr>
            <a:spLocks noChangeArrowheads="1"/>
          </p:cNvSpPr>
          <p:nvPr/>
        </p:nvSpPr>
        <p:spPr bwMode="auto">
          <a:xfrm>
            <a:off x="0" y="3810000"/>
            <a:ext cx="9144000" cy="1057275"/>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pic>
        <p:nvPicPr>
          <p:cNvPr id="3079" name="Picture 11"/>
          <p:cNvPicPr>
            <a:picLocks noChangeAspect="1" noChangeArrowheads="1"/>
          </p:cNvPicPr>
          <p:nvPr/>
        </p:nvPicPr>
        <p:blipFill>
          <a:blip r:embed="rId13"/>
          <a:srcRect/>
          <a:stretch>
            <a:fillRect/>
          </a:stretch>
        </p:blipFill>
        <p:spPr bwMode="auto">
          <a:xfrm>
            <a:off x="0" y="0"/>
            <a:ext cx="1244600" cy="609600"/>
          </a:xfrm>
          <a:prstGeom prst="rect">
            <a:avLst/>
          </a:prstGeom>
          <a:noFill/>
          <a:ln w="9525">
            <a:noFill/>
            <a:miter lim="800000"/>
            <a:headEnd/>
            <a:tailEnd/>
          </a:ln>
        </p:spPr>
      </p:pic>
      <p:sp>
        <p:nvSpPr>
          <p:cNvPr id="4104" name="Text Box 12"/>
          <p:cNvSpPr txBox="1">
            <a:spLocks noChangeArrowheads="1"/>
          </p:cNvSpPr>
          <p:nvPr/>
        </p:nvSpPr>
        <p:spPr bwMode="auto">
          <a:xfrm>
            <a:off x="4064000" y="6367463"/>
            <a:ext cx="1646238" cy="261937"/>
          </a:xfrm>
          <a:prstGeom prst="rect">
            <a:avLst/>
          </a:prstGeom>
          <a:noFill/>
          <a:ln>
            <a:noFill/>
          </a:ln>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9pPr>
          </a:lstStyle>
          <a:p>
            <a:pPr eaLnBrk="1" hangingPunct="1">
              <a:buSzPct val="100000"/>
              <a:defRPr/>
            </a:pPr>
            <a:r>
              <a:rPr lang="en-US" sz="1100" dirty="0" smtClean="0">
                <a:solidFill>
                  <a:srgbClr val="33629A"/>
                </a:solidFill>
                <a:latin typeface="Calibri" pitchFamily="32" charset="0"/>
                <a:ea typeface="MS PGothic" charset="-128"/>
              </a:rPr>
              <a:t>TCS – Agilent Confidential</a:t>
            </a:r>
          </a:p>
        </p:txBody>
      </p:sp>
      <p:sp>
        <p:nvSpPr>
          <p:cNvPr id="3081" name="Rectangle 13"/>
          <p:cNvSpPr>
            <a:spLocks noChangeArrowheads="1"/>
          </p:cNvSpPr>
          <p:nvPr/>
        </p:nvSpPr>
        <p:spPr bwMode="auto">
          <a:xfrm>
            <a:off x="0" y="0"/>
            <a:ext cx="9144000" cy="6858000"/>
          </a:xfrm>
          <a:prstGeom prst="rect">
            <a:avLst/>
          </a:prstGeom>
          <a:gradFill rotWithShape="0">
            <a:gsLst>
              <a:gs pos="0">
                <a:srgbClr val="56BBED"/>
              </a:gs>
              <a:gs pos="100000">
                <a:srgbClr val="0067AC"/>
              </a:gs>
            </a:gsLst>
            <a:lin ang="9120000" scaled="1"/>
          </a:grad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3082" name="Rectangle 14"/>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4107" name="Text Box 15"/>
          <p:cNvSpPr txBox="1">
            <a:spLocks noChangeArrowheads="1"/>
          </p:cNvSpPr>
          <p:nvPr/>
        </p:nvSpPr>
        <p:spPr bwMode="auto">
          <a:xfrm>
            <a:off x="336550" y="6334125"/>
            <a:ext cx="2438400" cy="215900"/>
          </a:xfrm>
          <a:prstGeom prst="rect">
            <a:avLst/>
          </a:prstGeom>
          <a:noFill/>
          <a:ln>
            <a:noFill/>
          </a:ln>
          <a:extLst/>
        </p:spPr>
        <p:txBody>
          <a:bodyPr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chemeClr val="bg1"/>
                </a:solidFill>
                <a:latin typeface="Arial" charset="0"/>
                <a:cs typeface="Arial Unicode MS" charset="0"/>
              </a:defRPr>
            </a:lvl9pPr>
          </a:lstStyle>
          <a:p>
            <a:pPr eaLnBrk="1" hangingPunct="1">
              <a:buSzPct val="100000"/>
              <a:defRPr/>
            </a:pPr>
            <a:r>
              <a:rPr lang="en-US" sz="800" dirty="0" smtClean="0">
                <a:solidFill>
                  <a:srgbClr val="FFFFFF"/>
                </a:solidFill>
                <a:latin typeface="Calibri" pitchFamily="32" charset="0"/>
                <a:ea typeface="MS PGothic" charset="-128"/>
              </a:rPr>
              <a:t>Copyright © 2011 Tata Consultancy Services Limited</a:t>
            </a:r>
          </a:p>
        </p:txBody>
      </p:sp>
      <p:grpSp>
        <p:nvGrpSpPr>
          <p:cNvPr id="3084" name="Group 16"/>
          <p:cNvGrpSpPr>
            <a:grpSpLocks/>
          </p:cNvGrpSpPr>
          <p:nvPr/>
        </p:nvGrpSpPr>
        <p:grpSpPr bwMode="auto">
          <a:xfrm>
            <a:off x="423863" y="428625"/>
            <a:ext cx="3259137" cy="373063"/>
            <a:chOff x="267" y="270"/>
            <a:chExt cx="2053" cy="235"/>
          </a:xfrm>
        </p:grpSpPr>
        <p:sp>
          <p:nvSpPr>
            <p:cNvPr id="3089" name="Rectangle 17"/>
            <p:cNvSpPr>
              <a:spLocks noChangeArrowheads="1"/>
            </p:cNvSpPr>
            <p:nvPr/>
          </p:nvSpPr>
          <p:spPr bwMode="auto">
            <a:xfrm>
              <a:off x="267" y="270"/>
              <a:ext cx="2053" cy="235"/>
            </a:xfrm>
            <a:prstGeom prst="rect">
              <a:avLst/>
            </a:prstGeom>
            <a:noFill/>
            <a:ln w="9525">
              <a:noFill/>
              <a:miter lim="800000"/>
              <a:headEnd/>
              <a:tailEnd/>
            </a:ln>
          </p:spPr>
          <p:txBody>
            <a:bodyPr wrap="none" anchor="ctr"/>
            <a:lstStyle/>
            <a:p>
              <a:pPr>
                <a:buClr>
                  <a:srgbClr val="000000"/>
                </a:buClr>
                <a:buSzPct val="100000"/>
                <a:buFont typeface="Times New Roman" pitchFamily="18" charset="0"/>
                <a:buNone/>
                <a:defRPr/>
              </a:pPr>
              <a:endParaRPr lang="en-US"/>
            </a:p>
          </p:txBody>
        </p:sp>
        <p:sp>
          <p:nvSpPr>
            <p:cNvPr id="3090" name="AutoShape 18"/>
            <p:cNvSpPr>
              <a:spLocks noChangeArrowheads="1"/>
            </p:cNvSpPr>
            <p:nvPr/>
          </p:nvSpPr>
          <p:spPr bwMode="auto">
            <a:xfrm>
              <a:off x="1382" y="270"/>
              <a:ext cx="460" cy="78"/>
            </a:xfrm>
            <a:custGeom>
              <a:avLst/>
              <a:gdLst>
                <a:gd name="T0" fmla="*/ 0 w 3691"/>
                <a:gd name="T1" fmla="*/ 0 h 641"/>
                <a:gd name="T2" fmla="*/ 0 w 3691"/>
                <a:gd name="T3" fmla="*/ 0 h 641"/>
                <a:gd name="T4" fmla="*/ 0 w 3691"/>
                <a:gd name="T5" fmla="*/ 0 h 641"/>
                <a:gd name="T6" fmla="*/ 0 w 3691"/>
                <a:gd name="T7" fmla="*/ 0 h 641"/>
                <a:gd name="T8" fmla="*/ 0 w 3691"/>
                <a:gd name="T9" fmla="*/ 0 h 641"/>
                <a:gd name="T10" fmla="*/ 0 w 3691"/>
                <a:gd name="T11" fmla="*/ 0 h 641"/>
                <a:gd name="T12" fmla="*/ 0 w 3691"/>
                <a:gd name="T13" fmla="*/ 0 h 641"/>
                <a:gd name="T14" fmla="*/ 0 w 3691"/>
                <a:gd name="T15" fmla="*/ 0 h 641"/>
                <a:gd name="T16" fmla="*/ 0 w 3691"/>
                <a:gd name="T17" fmla="*/ 0 h 641"/>
                <a:gd name="T18" fmla="*/ 0 w 3691"/>
                <a:gd name="T19" fmla="*/ 0 h 641"/>
                <a:gd name="T20" fmla="*/ 0 w 3691"/>
                <a:gd name="T21" fmla="*/ 0 h 641"/>
                <a:gd name="T22" fmla="*/ 0 w 3691"/>
                <a:gd name="T23" fmla="*/ 0 h 641"/>
                <a:gd name="T24" fmla="*/ 0 w 3691"/>
                <a:gd name="T25" fmla="*/ 0 h 641"/>
                <a:gd name="T26" fmla="*/ 0 w 3691"/>
                <a:gd name="T27" fmla="*/ 0 h 641"/>
                <a:gd name="T28" fmla="*/ 0 w 3691"/>
                <a:gd name="T29" fmla="*/ 0 h 641"/>
                <a:gd name="T30" fmla="*/ 0 w 3691"/>
                <a:gd name="T31" fmla="*/ 0 h 641"/>
                <a:gd name="T32" fmla="*/ 0 w 3691"/>
                <a:gd name="T33" fmla="*/ 0 h 641"/>
                <a:gd name="T34" fmla="*/ 0 w 3691"/>
                <a:gd name="T35" fmla="*/ 0 h 641"/>
                <a:gd name="T36" fmla="*/ 0 w 3691"/>
                <a:gd name="T37" fmla="*/ 0 h 641"/>
                <a:gd name="T38" fmla="*/ 0 w 3691"/>
                <a:gd name="T39" fmla="*/ 0 h 641"/>
                <a:gd name="T40" fmla="*/ 0 w 3691"/>
                <a:gd name="T41" fmla="*/ 0 h 641"/>
                <a:gd name="T42" fmla="*/ 0 w 3691"/>
                <a:gd name="T43" fmla="*/ 0 h 641"/>
                <a:gd name="T44" fmla="*/ 0 w 3691"/>
                <a:gd name="T45" fmla="*/ 0 h 641"/>
                <a:gd name="T46" fmla="*/ 0 w 3691"/>
                <a:gd name="T47" fmla="*/ 0 h 641"/>
                <a:gd name="T48" fmla="*/ 0 w 3691"/>
                <a:gd name="T49" fmla="*/ 0 h 641"/>
                <a:gd name="T50" fmla="*/ 0 w 3691"/>
                <a:gd name="T51" fmla="*/ 0 h 641"/>
                <a:gd name="T52" fmla="*/ 0 w 3691"/>
                <a:gd name="T53" fmla="*/ 0 h 641"/>
                <a:gd name="T54" fmla="*/ 0 w 3691"/>
                <a:gd name="T55" fmla="*/ 0 h 641"/>
                <a:gd name="T56" fmla="*/ 0 w 3691"/>
                <a:gd name="T57" fmla="*/ 0 h 641"/>
                <a:gd name="T58" fmla="*/ 0 w 3691"/>
                <a:gd name="T59" fmla="*/ 0 h 641"/>
                <a:gd name="T60" fmla="*/ 0 w 3691"/>
                <a:gd name="T61" fmla="*/ 0 h 641"/>
                <a:gd name="T62" fmla="*/ 0 w 3691"/>
                <a:gd name="T63" fmla="*/ 0 h 641"/>
                <a:gd name="T64" fmla="*/ 0 w 3691"/>
                <a:gd name="T65" fmla="*/ 0 h 641"/>
                <a:gd name="T66" fmla="*/ 0 w 3691"/>
                <a:gd name="T67" fmla="*/ 0 h 641"/>
                <a:gd name="T68" fmla="*/ 0 w 3691"/>
                <a:gd name="T69" fmla="*/ 0 h 641"/>
                <a:gd name="T70" fmla="*/ 0 w 3691"/>
                <a:gd name="T71" fmla="*/ 0 h 641"/>
                <a:gd name="T72" fmla="*/ 0 w 3691"/>
                <a:gd name="T73" fmla="*/ 0 h 641"/>
                <a:gd name="T74" fmla="*/ 0 w 3691"/>
                <a:gd name="T75" fmla="*/ 0 h 641"/>
                <a:gd name="T76" fmla="*/ 0 w 3691"/>
                <a:gd name="T77" fmla="*/ 0 h 641"/>
                <a:gd name="T78" fmla="*/ 0 w 3691"/>
                <a:gd name="T79" fmla="*/ 0 h 641"/>
                <a:gd name="T80" fmla="*/ 0 w 3691"/>
                <a:gd name="T81" fmla="*/ 0 h 641"/>
                <a:gd name="T82" fmla="*/ 0 w 3691"/>
                <a:gd name="T83" fmla="*/ 0 h 641"/>
                <a:gd name="T84" fmla="*/ 0 w 3691"/>
                <a:gd name="T85" fmla="*/ 0 h 641"/>
                <a:gd name="T86" fmla="*/ 0 w 3691"/>
                <a:gd name="T87" fmla="*/ 0 h 641"/>
                <a:gd name="T88" fmla="*/ 0 w 3691"/>
                <a:gd name="T89" fmla="*/ 0 h 641"/>
                <a:gd name="T90" fmla="*/ 0 w 3691"/>
                <a:gd name="T91" fmla="*/ 0 h 641"/>
                <a:gd name="T92" fmla="*/ 0 w 3691"/>
                <a:gd name="T93" fmla="*/ 0 h 641"/>
                <a:gd name="T94" fmla="*/ 0 w 3691"/>
                <a:gd name="T95" fmla="*/ 0 h 641"/>
                <a:gd name="T96" fmla="*/ 0 w 3691"/>
                <a:gd name="T97" fmla="*/ 0 h 641"/>
                <a:gd name="T98" fmla="*/ 0 w 3691"/>
                <a:gd name="T99" fmla="*/ 0 h 641"/>
                <a:gd name="T100" fmla="*/ 0 w 3691"/>
                <a:gd name="T101" fmla="*/ 0 h 641"/>
                <a:gd name="T102" fmla="*/ 0 w 3691"/>
                <a:gd name="T103" fmla="*/ 0 h 641"/>
                <a:gd name="T104" fmla="*/ 0 w 3691"/>
                <a:gd name="T105" fmla="*/ 0 h 641"/>
                <a:gd name="T106" fmla="*/ 0 w 3691"/>
                <a:gd name="T107" fmla="*/ 0 h 641"/>
                <a:gd name="T108" fmla="*/ 0 w 3691"/>
                <a:gd name="T109" fmla="*/ 0 h 641"/>
                <a:gd name="T110" fmla="*/ 0 w 3691"/>
                <a:gd name="T111" fmla="*/ 0 h 641"/>
                <a:gd name="T112" fmla="*/ 0 w 3691"/>
                <a:gd name="T113" fmla="*/ 0 h 641"/>
                <a:gd name="T114" fmla="*/ 0 w 3691"/>
                <a:gd name="T115" fmla="*/ 0 h 641"/>
                <a:gd name="T116" fmla="*/ 0 w 3691"/>
                <a:gd name="T117" fmla="*/ 0 h 641"/>
                <a:gd name="T118" fmla="*/ 0 w 3691"/>
                <a:gd name="T119" fmla="*/ 0 h 641"/>
                <a:gd name="T120" fmla="*/ 0 w 3691"/>
                <a:gd name="T121" fmla="*/ 0 h 64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691"/>
                <a:gd name="T184" fmla="*/ 0 h 641"/>
                <a:gd name="T185" fmla="*/ 3691 w 3691"/>
                <a:gd name="T186" fmla="*/ 641 h 64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wrap="none" anchor="ctr"/>
            <a:lstStyle/>
            <a:p>
              <a:pPr>
                <a:defRPr/>
              </a:pPr>
              <a:endParaRPr lang="en-US"/>
            </a:p>
          </p:txBody>
        </p:sp>
        <p:sp>
          <p:nvSpPr>
            <p:cNvPr id="3091" name="AutoShape 19"/>
            <p:cNvSpPr>
              <a:spLocks noChangeArrowheads="1"/>
            </p:cNvSpPr>
            <p:nvPr/>
          </p:nvSpPr>
          <p:spPr bwMode="auto">
            <a:xfrm>
              <a:off x="617" y="270"/>
              <a:ext cx="735" cy="78"/>
            </a:xfrm>
            <a:custGeom>
              <a:avLst/>
              <a:gdLst>
                <a:gd name="T0" fmla="*/ 0 w 5893"/>
                <a:gd name="T1" fmla="*/ 0 h 641"/>
                <a:gd name="T2" fmla="*/ 0 w 5893"/>
                <a:gd name="T3" fmla="*/ 0 h 641"/>
                <a:gd name="T4" fmla="*/ 0 w 5893"/>
                <a:gd name="T5" fmla="*/ 0 h 641"/>
                <a:gd name="T6" fmla="*/ 0 w 5893"/>
                <a:gd name="T7" fmla="*/ 0 h 641"/>
                <a:gd name="T8" fmla="*/ 0 w 5893"/>
                <a:gd name="T9" fmla="*/ 0 h 641"/>
                <a:gd name="T10" fmla="*/ 0 w 5893"/>
                <a:gd name="T11" fmla="*/ 0 h 641"/>
                <a:gd name="T12" fmla="*/ 0 w 5893"/>
                <a:gd name="T13" fmla="*/ 0 h 641"/>
                <a:gd name="T14" fmla="*/ 0 w 5893"/>
                <a:gd name="T15" fmla="*/ 0 h 641"/>
                <a:gd name="T16" fmla="*/ 0 w 5893"/>
                <a:gd name="T17" fmla="*/ 0 h 641"/>
                <a:gd name="T18" fmla="*/ 0 w 5893"/>
                <a:gd name="T19" fmla="*/ 0 h 641"/>
                <a:gd name="T20" fmla="*/ 0 w 5893"/>
                <a:gd name="T21" fmla="*/ 0 h 641"/>
                <a:gd name="T22" fmla="*/ 0 w 5893"/>
                <a:gd name="T23" fmla="*/ 0 h 641"/>
                <a:gd name="T24" fmla="*/ 0 w 5893"/>
                <a:gd name="T25" fmla="*/ 0 h 641"/>
                <a:gd name="T26" fmla="*/ 0 w 5893"/>
                <a:gd name="T27" fmla="*/ 0 h 641"/>
                <a:gd name="T28" fmla="*/ 0 w 5893"/>
                <a:gd name="T29" fmla="*/ 0 h 641"/>
                <a:gd name="T30" fmla="*/ 0 w 5893"/>
                <a:gd name="T31" fmla="*/ 0 h 641"/>
                <a:gd name="T32" fmla="*/ 0 w 5893"/>
                <a:gd name="T33" fmla="*/ 0 h 641"/>
                <a:gd name="T34" fmla="*/ 0 w 5893"/>
                <a:gd name="T35" fmla="*/ 0 h 641"/>
                <a:gd name="T36" fmla="*/ 0 w 5893"/>
                <a:gd name="T37" fmla="*/ 0 h 641"/>
                <a:gd name="T38" fmla="*/ 0 w 5893"/>
                <a:gd name="T39" fmla="*/ 0 h 641"/>
                <a:gd name="T40" fmla="*/ 0 w 5893"/>
                <a:gd name="T41" fmla="*/ 0 h 641"/>
                <a:gd name="T42" fmla="*/ 0 w 5893"/>
                <a:gd name="T43" fmla="*/ 0 h 641"/>
                <a:gd name="T44" fmla="*/ 0 w 5893"/>
                <a:gd name="T45" fmla="*/ 0 h 641"/>
                <a:gd name="T46" fmla="*/ 0 w 5893"/>
                <a:gd name="T47" fmla="*/ 0 h 641"/>
                <a:gd name="T48" fmla="*/ 0 w 5893"/>
                <a:gd name="T49" fmla="*/ 0 h 641"/>
                <a:gd name="T50" fmla="*/ 0 w 5893"/>
                <a:gd name="T51" fmla="*/ 0 h 641"/>
                <a:gd name="T52" fmla="*/ 0 w 5893"/>
                <a:gd name="T53" fmla="*/ 0 h 641"/>
                <a:gd name="T54" fmla="*/ 0 w 5893"/>
                <a:gd name="T55" fmla="*/ 0 h 641"/>
                <a:gd name="T56" fmla="*/ 0 w 5893"/>
                <a:gd name="T57" fmla="*/ 0 h 641"/>
                <a:gd name="T58" fmla="*/ 0 w 5893"/>
                <a:gd name="T59" fmla="*/ 0 h 641"/>
                <a:gd name="T60" fmla="*/ 0 w 5893"/>
                <a:gd name="T61" fmla="*/ 0 h 641"/>
                <a:gd name="T62" fmla="*/ 0 w 5893"/>
                <a:gd name="T63" fmla="*/ 0 h 641"/>
                <a:gd name="T64" fmla="*/ 0 w 5893"/>
                <a:gd name="T65" fmla="*/ 0 h 641"/>
                <a:gd name="T66" fmla="*/ 0 w 5893"/>
                <a:gd name="T67" fmla="*/ 0 h 641"/>
                <a:gd name="T68" fmla="*/ 0 w 5893"/>
                <a:gd name="T69" fmla="*/ 0 h 641"/>
                <a:gd name="T70" fmla="*/ 0 w 5893"/>
                <a:gd name="T71" fmla="*/ 0 h 641"/>
                <a:gd name="T72" fmla="*/ 0 w 5893"/>
                <a:gd name="T73" fmla="*/ 0 h 641"/>
                <a:gd name="T74" fmla="*/ 0 w 5893"/>
                <a:gd name="T75" fmla="*/ 0 h 641"/>
                <a:gd name="T76" fmla="*/ 0 w 5893"/>
                <a:gd name="T77" fmla="*/ 0 h 641"/>
                <a:gd name="T78" fmla="*/ 0 w 5893"/>
                <a:gd name="T79" fmla="*/ 0 h 641"/>
                <a:gd name="T80" fmla="*/ 0 w 5893"/>
                <a:gd name="T81" fmla="*/ 0 h 641"/>
                <a:gd name="T82" fmla="*/ 0 w 5893"/>
                <a:gd name="T83" fmla="*/ 0 h 641"/>
                <a:gd name="T84" fmla="*/ 0 w 5893"/>
                <a:gd name="T85" fmla="*/ 0 h 641"/>
                <a:gd name="T86" fmla="*/ 0 w 5893"/>
                <a:gd name="T87" fmla="*/ 0 h 641"/>
                <a:gd name="T88" fmla="*/ 0 w 5893"/>
                <a:gd name="T89" fmla="*/ 0 h 641"/>
                <a:gd name="T90" fmla="*/ 0 w 5893"/>
                <a:gd name="T91" fmla="*/ 0 h 641"/>
                <a:gd name="T92" fmla="*/ 0 w 5893"/>
                <a:gd name="T93" fmla="*/ 0 h 641"/>
                <a:gd name="T94" fmla="*/ 0 w 5893"/>
                <a:gd name="T95" fmla="*/ 0 h 641"/>
                <a:gd name="T96" fmla="*/ 0 w 5893"/>
                <a:gd name="T97" fmla="*/ 0 h 641"/>
                <a:gd name="T98" fmla="*/ 0 w 5893"/>
                <a:gd name="T99" fmla="*/ 0 h 641"/>
                <a:gd name="T100" fmla="*/ 0 w 5893"/>
                <a:gd name="T101" fmla="*/ 0 h 641"/>
                <a:gd name="T102" fmla="*/ 0 w 5893"/>
                <a:gd name="T103" fmla="*/ 0 h 641"/>
                <a:gd name="T104" fmla="*/ 0 w 5893"/>
                <a:gd name="T105" fmla="*/ 0 h 641"/>
                <a:gd name="T106" fmla="*/ 0 w 5893"/>
                <a:gd name="T107" fmla="*/ 0 h 641"/>
                <a:gd name="T108" fmla="*/ 0 w 5893"/>
                <a:gd name="T109" fmla="*/ 0 h 641"/>
                <a:gd name="T110" fmla="*/ 0 w 5893"/>
                <a:gd name="T111" fmla="*/ 0 h 641"/>
                <a:gd name="T112" fmla="*/ 0 w 5893"/>
                <a:gd name="T113" fmla="*/ 0 h 641"/>
                <a:gd name="T114" fmla="*/ 0 w 5893"/>
                <a:gd name="T115" fmla="*/ 0 h 641"/>
                <a:gd name="T116" fmla="*/ 0 w 5893"/>
                <a:gd name="T117" fmla="*/ 0 h 641"/>
                <a:gd name="T118" fmla="*/ 0 w 5893"/>
                <a:gd name="T119" fmla="*/ 0 h 641"/>
                <a:gd name="T120" fmla="*/ 0 w 5893"/>
                <a:gd name="T121" fmla="*/ 0 h 641"/>
                <a:gd name="T122" fmla="*/ 0 w 5893"/>
                <a:gd name="T123" fmla="*/ 0 h 641"/>
                <a:gd name="T124" fmla="*/ 0 w 5893"/>
                <a:gd name="T125" fmla="*/ 0 h 64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93"/>
                <a:gd name="T190" fmla="*/ 0 h 641"/>
                <a:gd name="T191" fmla="*/ 5893 w 5893"/>
                <a:gd name="T192" fmla="*/ 641 h 64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wrap="none" anchor="ctr"/>
            <a:lstStyle/>
            <a:p>
              <a:pPr>
                <a:defRPr/>
              </a:pPr>
              <a:endParaRPr lang="en-US"/>
            </a:p>
          </p:txBody>
        </p:sp>
        <p:sp>
          <p:nvSpPr>
            <p:cNvPr id="3092" name="AutoShape 20"/>
            <p:cNvSpPr>
              <a:spLocks noChangeArrowheads="1"/>
            </p:cNvSpPr>
            <p:nvPr/>
          </p:nvSpPr>
          <p:spPr bwMode="auto">
            <a:xfrm>
              <a:off x="267" y="271"/>
              <a:ext cx="309" cy="76"/>
            </a:xfrm>
            <a:custGeom>
              <a:avLst/>
              <a:gdLst>
                <a:gd name="T0" fmla="*/ 0 w 2491"/>
                <a:gd name="T1" fmla="*/ 0 h 621"/>
                <a:gd name="T2" fmla="*/ 0 w 2491"/>
                <a:gd name="T3" fmla="*/ 0 h 621"/>
                <a:gd name="T4" fmla="*/ 0 w 2491"/>
                <a:gd name="T5" fmla="*/ 0 h 621"/>
                <a:gd name="T6" fmla="*/ 0 w 2491"/>
                <a:gd name="T7" fmla="*/ 0 h 621"/>
                <a:gd name="T8" fmla="*/ 0 w 2491"/>
                <a:gd name="T9" fmla="*/ 0 h 621"/>
                <a:gd name="T10" fmla="*/ 0 w 2491"/>
                <a:gd name="T11" fmla="*/ 0 h 621"/>
                <a:gd name="T12" fmla="*/ 0 w 2491"/>
                <a:gd name="T13" fmla="*/ 0 h 621"/>
                <a:gd name="T14" fmla="*/ 0 w 2491"/>
                <a:gd name="T15" fmla="*/ 0 h 621"/>
                <a:gd name="T16" fmla="*/ 0 w 2491"/>
                <a:gd name="T17" fmla="*/ 0 h 621"/>
                <a:gd name="T18" fmla="*/ 0 w 2491"/>
                <a:gd name="T19" fmla="*/ 0 h 621"/>
                <a:gd name="T20" fmla="*/ 0 w 2491"/>
                <a:gd name="T21" fmla="*/ 0 h 621"/>
                <a:gd name="T22" fmla="*/ 0 w 2491"/>
                <a:gd name="T23" fmla="*/ 0 h 621"/>
                <a:gd name="T24" fmla="*/ 0 w 2491"/>
                <a:gd name="T25" fmla="*/ 0 h 621"/>
                <a:gd name="T26" fmla="*/ 0 w 2491"/>
                <a:gd name="T27" fmla="*/ 0 h 621"/>
                <a:gd name="T28" fmla="*/ 0 w 2491"/>
                <a:gd name="T29" fmla="*/ 0 h 621"/>
                <a:gd name="T30" fmla="*/ 0 w 2491"/>
                <a:gd name="T31" fmla="*/ 0 h 621"/>
                <a:gd name="T32" fmla="*/ 0 w 2491"/>
                <a:gd name="T33" fmla="*/ 0 h 621"/>
                <a:gd name="T34" fmla="*/ 0 w 2491"/>
                <a:gd name="T35" fmla="*/ 0 h 621"/>
                <a:gd name="T36" fmla="*/ 0 w 2491"/>
                <a:gd name="T37" fmla="*/ 0 h 621"/>
                <a:gd name="T38" fmla="*/ 0 w 2491"/>
                <a:gd name="T39" fmla="*/ 0 h 621"/>
                <a:gd name="T40" fmla="*/ 0 w 2491"/>
                <a:gd name="T41" fmla="*/ 0 h 621"/>
                <a:gd name="T42" fmla="*/ 0 w 2491"/>
                <a:gd name="T43" fmla="*/ 0 h 621"/>
                <a:gd name="T44" fmla="*/ 0 w 2491"/>
                <a:gd name="T45" fmla="*/ 0 h 621"/>
                <a:gd name="T46" fmla="*/ 0 w 2491"/>
                <a:gd name="T47" fmla="*/ 0 h 621"/>
                <a:gd name="T48" fmla="*/ 0 w 2491"/>
                <a:gd name="T49" fmla="*/ 0 h 621"/>
                <a:gd name="T50" fmla="*/ 0 w 2491"/>
                <a:gd name="T51" fmla="*/ 0 h 621"/>
                <a:gd name="T52" fmla="*/ 0 w 2491"/>
                <a:gd name="T53" fmla="*/ 0 h 621"/>
                <a:gd name="T54" fmla="*/ 0 w 2491"/>
                <a:gd name="T55" fmla="*/ 0 h 621"/>
                <a:gd name="T56" fmla="*/ 0 w 2491"/>
                <a:gd name="T57" fmla="*/ 0 h 621"/>
                <a:gd name="T58" fmla="*/ 0 w 2491"/>
                <a:gd name="T59" fmla="*/ 0 h 621"/>
                <a:gd name="T60" fmla="*/ 0 w 2491"/>
                <a:gd name="T61" fmla="*/ 0 h 621"/>
                <a:gd name="T62" fmla="*/ 0 w 2491"/>
                <a:gd name="T63" fmla="*/ 0 h 621"/>
                <a:gd name="T64" fmla="*/ 0 w 2491"/>
                <a:gd name="T65" fmla="*/ 0 h 621"/>
                <a:gd name="T66" fmla="*/ 0 w 2491"/>
                <a:gd name="T67" fmla="*/ 0 h 621"/>
                <a:gd name="T68" fmla="*/ 0 w 2491"/>
                <a:gd name="T69" fmla="*/ 0 h 621"/>
                <a:gd name="T70" fmla="*/ 0 w 2491"/>
                <a:gd name="T71" fmla="*/ 0 h 621"/>
                <a:gd name="T72" fmla="*/ 0 w 2491"/>
                <a:gd name="T73" fmla="*/ 0 h 621"/>
                <a:gd name="T74" fmla="*/ 0 w 2491"/>
                <a:gd name="T75" fmla="*/ 0 h 621"/>
                <a:gd name="T76" fmla="*/ 0 w 2491"/>
                <a:gd name="T77" fmla="*/ 0 h 621"/>
                <a:gd name="T78" fmla="*/ 0 w 2491"/>
                <a:gd name="T79" fmla="*/ 0 h 621"/>
                <a:gd name="T80" fmla="*/ 0 w 2491"/>
                <a:gd name="T81" fmla="*/ 0 h 621"/>
                <a:gd name="T82" fmla="*/ 0 w 2491"/>
                <a:gd name="T83" fmla="*/ 0 h 621"/>
                <a:gd name="T84" fmla="*/ 0 w 2491"/>
                <a:gd name="T85" fmla="*/ 0 h 621"/>
                <a:gd name="T86" fmla="*/ 0 w 2491"/>
                <a:gd name="T87" fmla="*/ 0 h 621"/>
                <a:gd name="T88" fmla="*/ 0 w 2491"/>
                <a:gd name="T89" fmla="*/ 0 h 621"/>
                <a:gd name="T90" fmla="*/ 0 w 2491"/>
                <a:gd name="T91" fmla="*/ 0 h 621"/>
                <a:gd name="T92" fmla="*/ 0 w 2491"/>
                <a:gd name="T93" fmla="*/ 0 h 621"/>
                <a:gd name="T94" fmla="*/ 0 w 2491"/>
                <a:gd name="T95" fmla="*/ 0 h 621"/>
                <a:gd name="T96" fmla="*/ 0 w 2491"/>
                <a:gd name="T97" fmla="*/ 0 h 621"/>
                <a:gd name="T98" fmla="*/ 0 w 2491"/>
                <a:gd name="T99" fmla="*/ 0 h 621"/>
                <a:gd name="T100" fmla="*/ 0 w 2491"/>
                <a:gd name="T101" fmla="*/ 0 h 621"/>
                <a:gd name="T102" fmla="*/ 0 w 2491"/>
                <a:gd name="T103" fmla="*/ 0 h 621"/>
                <a:gd name="T104" fmla="*/ 0 w 2491"/>
                <a:gd name="T105" fmla="*/ 0 h 621"/>
                <a:gd name="T106" fmla="*/ 0 w 2491"/>
                <a:gd name="T107" fmla="*/ 0 h 621"/>
                <a:gd name="T108" fmla="*/ 0 w 2491"/>
                <a:gd name="T109" fmla="*/ 0 h 621"/>
                <a:gd name="T110" fmla="*/ 0 w 2491"/>
                <a:gd name="T111" fmla="*/ 0 h 621"/>
                <a:gd name="T112" fmla="*/ 0 w 2491"/>
                <a:gd name="T113" fmla="*/ 0 h 621"/>
                <a:gd name="T114" fmla="*/ 0 w 2491"/>
                <a:gd name="T115" fmla="*/ 0 h 621"/>
                <a:gd name="T116" fmla="*/ 0 w 2491"/>
                <a:gd name="T117" fmla="*/ 0 h 621"/>
                <a:gd name="T118" fmla="*/ 0 w 2491"/>
                <a:gd name="T119" fmla="*/ 0 h 621"/>
                <a:gd name="T120" fmla="*/ 0 w 2491"/>
                <a:gd name="T121" fmla="*/ 0 h 621"/>
                <a:gd name="T122" fmla="*/ 0 w 2491"/>
                <a:gd name="T123" fmla="*/ 0 h 62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91"/>
                <a:gd name="T187" fmla="*/ 0 h 621"/>
                <a:gd name="T188" fmla="*/ 2491 w 2491"/>
                <a:gd name="T189" fmla="*/ 621 h 62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wrap="none" anchor="ctr"/>
            <a:lstStyle/>
            <a:p>
              <a:pPr>
                <a:defRPr/>
              </a:pPr>
              <a:endParaRPr lang="en-US"/>
            </a:p>
          </p:txBody>
        </p:sp>
        <p:sp>
          <p:nvSpPr>
            <p:cNvPr id="3093" name="AutoShape 21"/>
            <p:cNvSpPr>
              <a:spLocks noChangeArrowheads="1"/>
            </p:cNvSpPr>
            <p:nvPr/>
          </p:nvSpPr>
          <p:spPr bwMode="auto">
            <a:xfrm>
              <a:off x="1328" y="402"/>
              <a:ext cx="992" cy="103"/>
            </a:xfrm>
            <a:custGeom>
              <a:avLst/>
              <a:gdLst>
                <a:gd name="T0" fmla="*/ 0 w 7953"/>
                <a:gd name="T1" fmla="*/ 0 h 842"/>
                <a:gd name="T2" fmla="*/ 0 w 7953"/>
                <a:gd name="T3" fmla="*/ 0 h 842"/>
                <a:gd name="T4" fmla="*/ 0 w 7953"/>
                <a:gd name="T5" fmla="*/ 0 h 842"/>
                <a:gd name="T6" fmla="*/ 0 w 7953"/>
                <a:gd name="T7" fmla="*/ 0 h 842"/>
                <a:gd name="T8" fmla="*/ 0 w 7953"/>
                <a:gd name="T9" fmla="*/ 0 h 842"/>
                <a:gd name="T10" fmla="*/ 0 w 7953"/>
                <a:gd name="T11" fmla="*/ 0 h 842"/>
                <a:gd name="T12" fmla="*/ 0 w 7953"/>
                <a:gd name="T13" fmla="*/ 0 h 842"/>
                <a:gd name="T14" fmla="*/ 0 w 7953"/>
                <a:gd name="T15" fmla="*/ 0 h 842"/>
                <a:gd name="T16" fmla="*/ 0 w 7953"/>
                <a:gd name="T17" fmla="*/ 0 h 842"/>
                <a:gd name="T18" fmla="*/ 0 w 7953"/>
                <a:gd name="T19" fmla="*/ 0 h 842"/>
                <a:gd name="T20" fmla="*/ 0 w 7953"/>
                <a:gd name="T21" fmla="*/ 0 h 842"/>
                <a:gd name="T22" fmla="*/ 0 w 7953"/>
                <a:gd name="T23" fmla="*/ 0 h 842"/>
                <a:gd name="T24" fmla="*/ 0 w 7953"/>
                <a:gd name="T25" fmla="*/ 0 h 842"/>
                <a:gd name="T26" fmla="*/ 0 w 7953"/>
                <a:gd name="T27" fmla="*/ 0 h 842"/>
                <a:gd name="T28" fmla="*/ 0 w 7953"/>
                <a:gd name="T29" fmla="*/ 0 h 842"/>
                <a:gd name="T30" fmla="*/ 0 w 7953"/>
                <a:gd name="T31" fmla="*/ 0 h 842"/>
                <a:gd name="T32" fmla="*/ 0 w 7953"/>
                <a:gd name="T33" fmla="*/ 0 h 842"/>
                <a:gd name="T34" fmla="*/ 0 w 7953"/>
                <a:gd name="T35" fmla="*/ 0 h 842"/>
                <a:gd name="T36" fmla="*/ 0 w 7953"/>
                <a:gd name="T37" fmla="*/ 0 h 842"/>
                <a:gd name="T38" fmla="*/ 0 w 7953"/>
                <a:gd name="T39" fmla="*/ 0 h 842"/>
                <a:gd name="T40" fmla="*/ 0 w 7953"/>
                <a:gd name="T41" fmla="*/ 0 h 842"/>
                <a:gd name="T42" fmla="*/ 0 w 7953"/>
                <a:gd name="T43" fmla="*/ 0 h 842"/>
                <a:gd name="T44" fmla="*/ 0 w 7953"/>
                <a:gd name="T45" fmla="*/ 0 h 842"/>
                <a:gd name="T46" fmla="*/ 0 w 7953"/>
                <a:gd name="T47" fmla="*/ 0 h 842"/>
                <a:gd name="T48" fmla="*/ 0 w 7953"/>
                <a:gd name="T49" fmla="*/ 0 h 842"/>
                <a:gd name="T50" fmla="*/ 0 w 7953"/>
                <a:gd name="T51" fmla="*/ 0 h 842"/>
                <a:gd name="T52" fmla="*/ 0 w 7953"/>
                <a:gd name="T53" fmla="*/ 0 h 842"/>
                <a:gd name="T54" fmla="*/ 0 w 7953"/>
                <a:gd name="T55" fmla="*/ 0 h 842"/>
                <a:gd name="T56" fmla="*/ 0 w 7953"/>
                <a:gd name="T57" fmla="*/ 0 h 842"/>
                <a:gd name="T58" fmla="*/ 0 w 7953"/>
                <a:gd name="T59" fmla="*/ 0 h 842"/>
                <a:gd name="T60" fmla="*/ 0 w 7953"/>
                <a:gd name="T61" fmla="*/ 0 h 842"/>
                <a:gd name="T62" fmla="*/ 0 w 7953"/>
                <a:gd name="T63" fmla="*/ 0 h 842"/>
                <a:gd name="T64" fmla="*/ 0 w 7953"/>
                <a:gd name="T65" fmla="*/ 0 h 842"/>
                <a:gd name="T66" fmla="*/ 0 w 7953"/>
                <a:gd name="T67" fmla="*/ 0 h 842"/>
                <a:gd name="T68" fmla="*/ 0 w 7953"/>
                <a:gd name="T69" fmla="*/ 0 h 842"/>
                <a:gd name="T70" fmla="*/ 0 w 7953"/>
                <a:gd name="T71" fmla="*/ 0 h 842"/>
                <a:gd name="T72" fmla="*/ 0 w 7953"/>
                <a:gd name="T73" fmla="*/ 0 h 842"/>
                <a:gd name="T74" fmla="*/ 0 w 7953"/>
                <a:gd name="T75" fmla="*/ 0 h 842"/>
                <a:gd name="T76" fmla="*/ 0 w 7953"/>
                <a:gd name="T77" fmla="*/ 0 h 842"/>
                <a:gd name="T78" fmla="*/ 0 w 7953"/>
                <a:gd name="T79" fmla="*/ 0 h 842"/>
                <a:gd name="T80" fmla="*/ 0 w 7953"/>
                <a:gd name="T81" fmla="*/ 0 h 842"/>
                <a:gd name="T82" fmla="*/ 0 w 7953"/>
                <a:gd name="T83" fmla="*/ 0 h 842"/>
                <a:gd name="T84" fmla="*/ 0 w 7953"/>
                <a:gd name="T85" fmla="*/ 0 h 842"/>
                <a:gd name="T86" fmla="*/ 0 w 7953"/>
                <a:gd name="T87" fmla="*/ 0 h 842"/>
                <a:gd name="T88" fmla="*/ 0 w 7953"/>
                <a:gd name="T89" fmla="*/ 0 h 842"/>
                <a:gd name="T90" fmla="*/ 0 w 7953"/>
                <a:gd name="T91" fmla="*/ 0 h 842"/>
                <a:gd name="T92" fmla="*/ 0 w 7953"/>
                <a:gd name="T93" fmla="*/ 0 h 842"/>
                <a:gd name="T94" fmla="*/ 0 w 7953"/>
                <a:gd name="T95" fmla="*/ 0 h 842"/>
                <a:gd name="T96" fmla="*/ 0 w 7953"/>
                <a:gd name="T97" fmla="*/ 0 h 842"/>
                <a:gd name="T98" fmla="*/ 0 w 7953"/>
                <a:gd name="T99" fmla="*/ 0 h 842"/>
                <a:gd name="T100" fmla="*/ 0 w 7953"/>
                <a:gd name="T101" fmla="*/ 0 h 842"/>
                <a:gd name="T102" fmla="*/ 0 w 7953"/>
                <a:gd name="T103" fmla="*/ 0 h 842"/>
                <a:gd name="T104" fmla="*/ 0 w 7953"/>
                <a:gd name="T105" fmla="*/ 0 h 842"/>
                <a:gd name="T106" fmla="*/ 0 w 7953"/>
                <a:gd name="T107" fmla="*/ 0 h 842"/>
                <a:gd name="T108" fmla="*/ 0 w 7953"/>
                <a:gd name="T109" fmla="*/ 0 h 842"/>
                <a:gd name="T110" fmla="*/ 0 w 7953"/>
                <a:gd name="T111" fmla="*/ 0 h 842"/>
                <a:gd name="T112" fmla="*/ 0 w 7953"/>
                <a:gd name="T113" fmla="*/ 0 h 842"/>
                <a:gd name="T114" fmla="*/ 0 w 7953"/>
                <a:gd name="T115" fmla="*/ 0 h 842"/>
                <a:gd name="T116" fmla="*/ 0 w 7953"/>
                <a:gd name="T117" fmla="*/ 0 h 842"/>
                <a:gd name="T118" fmla="*/ 0 w 7953"/>
                <a:gd name="T119" fmla="*/ 0 h 842"/>
                <a:gd name="T120" fmla="*/ 0 w 7953"/>
                <a:gd name="T121" fmla="*/ 0 h 842"/>
                <a:gd name="T122" fmla="*/ 0 w 7953"/>
                <a:gd name="T123" fmla="*/ 0 h 842"/>
                <a:gd name="T124" fmla="*/ 0 w 7953"/>
                <a:gd name="T125" fmla="*/ 0 h 84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53"/>
                <a:gd name="T190" fmla="*/ 0 h 842"/>
                <a:gd name="T191" fmla="*/ 7953 w 7953"/>
                <a:gd name="T192" fmla="*/ 842 h 84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wrap="none" anchor="ctr"/>
            <a:lstStyle/>
            <a:p>
              <a:pPr>
                <a:defRPr/>
              </a:pPr>
              <a:endParaRPr lang="en-US"/>
            </a:p>
          </p:txBody>
        </p:sp>
      </p:grpSp>
      <p:sp>
        <p:nvSpPr>
          <p:cNvPr id="3085" name="AutoShape 22"/>
          <p:cNvSpPr>
            <a:spLocks noChangeArrowheads="1"/>
          </p:cNvSpPr>
          <p:nvPr/>
        </p:nvSpPr>
        <p:spPr bwMode="auto">
          <a:xfrm>
            <a:off x="8181975" y="425450"/>
            <a:ext cx="485775" cy="423863"/>
          </a:xfrm>
          <a:custGeom>
            <a:avLst/>
            <a:gdLst>
              <a:gd name="T0" fmla="*/ 2147483647 w 835"/>
              <a:gd name="T1" fmla="*/ 2147483647 h 727"/>
              <a:gd name="T2" fmla="*/ 2147483647 w 835"/>
              <a:gd name="T3" fmla="*/ 2147483647 h 727"/>
              <a:gd name="T4" fmla="*/ 2147483647 w 835"/>
              <a:gd name="T5" fmla="*/ 2147483647 h 727"/>
              <a:gd name="T6" fmla="*/ 2147483647 w 835"/>
              <a:gd name="T7" fmla="*/ 2147483647 h 727"/>
              <a:gd name="T8" fmla="*/ 2147483647 w 835"/>
              <a:gd name="T9" fmla="*/ 2147483647 h 727"/>
              <a:gd name="T10" fmla="*/ 2147483647 w 835"/>
              <a:gd name="T11" fmla="*/ 2147483647 h 727"/>
              <a:gd name="T12" fmla="*/ 2147483647 w 835"/>
              <a:gd name="T13" fmla="*/ 2147483647 h 727"/>
              <a:gd name="T14" fmla="*/ 2147483647 w 835"/>
              <a:gd name="T15" fmla="*/ 2147483647 h 727"/>
              <a:gd name="T16" fmla="*/ 2147483647 w 835"/>
              <a:gd name="T17" fmla="*/ 2147483647 h 727"/>
              <a:gd name="T18" fmla="*/ 2147483647 w 835"/>
              <a:gd name="T19" fmla="*/ 2147483647 h 727"/>
              <a:gd name="T20" fmla="*/ 2147483647 w 835"/>
              <a:gd name="T21" fmla="*/ 2147483647 h 727"/>
              <a:gd name="T22" fmla="*/ 2147483647 w 835"/>
              <a:gd name="T23" fmla="*/ 2147483647 h 727"/>
              <a:gd name="T24" fmla="*/ 2147483647 w 835"/>
              <a:gd name="T25" fmla="*/ 2147483647 h 727"/>
              <a:gd name="T26" fmla="*/ 2147483647 w 835"/>
              <a:gd name="T27" fmla="*/ 2147483647 h 727"/>
              <a:gd name="T28" fmla="*/ 2147483647 w 835"/>
              <a:gd name="T29" fmla="*/ 2147483647 h 727"/>
              <a:gd name="T30" fmla="*/ 2147483647 w 835"/>
              <a:gd name="T31" fmla="*/ 2147483647 h 727"/>
              <a:gd name="T32" fmla="*/ 2147483647 w 835"/>
              <a:gd name="T33" fmla="*/ 2147483647 h 727"/>
              <a:gd name="T34" fmla="*/ 2147483647 w 835"/>
              <a:gd name="T35" fmla="*/ 2147483647 h 727"/>
              <a:gd name="T36" fmla="*/ 2147483647 w 835"/>
              <a:gd name="T37" fmla="*/ 2147483647 h 727"/>
              <a:gd name="T38" fmla="*/ 0 w 835"/>
              <a:gd name="T39" fmla="*/ 2147483647 h 727"/>
              <a:gd name="T40" fmla="*/ 2147483647 w 835"/>
              <a:gd name="T41" fmla="*/ 2147483647 h 727"/>
              <a:gd name="T42" fmla="*/ 2147483647 w 835"/>
              <a:gd name="T43" fmla="*/ 2147483647 h 727"/>
              <a:gd name="T44" fmla="*/ 2147483647 w 835"/>
              <a:gd name="T45" fmla="*/ 2147483647 h 727"/>
              <a:gd name="T46" fmla="*/ 2147483647 w 835"/>
              <a:gd name="T47" fmla="*/ 2147483647 h 727"/>
              <a:gd name="T48" fmla="*/ 2147483647 w 835"/>
              <a:gd name="T49" fmla="*/ 2147483647 h 727"/>
              <a:gd name="T50" fmla="*/ 2147483647 w 835"/>
              <a:gd name="T51" fmla="*/ 2147483647 h 727"/>
              <a:gd name="T52" fmla="*/ 2147483647 w 835"/>
              <a:gd name="T53" fmla="*/ 2147483647 h 727"/>
              <a:gd name="T54" fmla="*/ 2147483647 w 835"/>
              <a:gd name="T55" fmla="*/ 2147483647 h 727"/>
              <a:gd name="T56" fmla="*/ 2147483647 w 835"/>
              <a:gd name="T57" fmla="*/ 2147483647 h 727"/>
              <a:gd name="T58" fmla="*/ 2147483647 w 835"/>
              <a:gd name="T59" fmla="*/ 2147483647 h 727"/>
              <a:gd name="T60" fmla="*/ 2147483647 w 835"/>
              <a:gd name="T61" fmla="*/ 2147483647 h 727"/>
              <a:gd name="T62" fmla="*/ 2147483647 w 835"/>
              <a:gd name="T63" fmla="*/ 2147483647 h 727"/>
              <a:gd name="T64" fmla="*/ 2147483647 w 835"/>
              <a:gd name="T65" fmla="*/ 2147483647 h 727"/>
              <a:gd name="T66" fmla="*/ 2147483647 w 835"/>
              <a:gd name="T67" fmla="*/ 2147483647 h 727"/>
              <a:gd name="T68" fmla="*/ 2147483647 w 835"/>
              <a:gd name="T69" fmla="*/ 2147483647 h 727"/>
              <a:gd name="T70" fmla="*/ 2147483647 w 835"/>
              <a:gd name="T71" fmla="*/ 2147483647 h 727"/>
              <a:gd name="T72" fmla="*/ 2147483647 w 835"/>
              <a:gd name="T73" fmla="*/ 2147483647 h 727"/>
              <a:gd name="T74" fmla="*/ 2147483647 w 835"/>
              <a:gd name="T75" fmla="*/ 2147483647 h 727"/>
              <a:gd name="T76" fmla="*/ 2147483647 w 835"/>
              <a:gd name="T77" fmla="*/ 2147483647 h 727"/>
              <a:gd name="T78" fmla="*/ 2147483647 w 835"/>
              <a:gd name="T79" fmla="*/ 2147483647 h 727"/>
              <a:gd name="T80" fmla="*/ 2147483647 w 835"/>
              <a:gd name="T81" fmla="*/ 2147483647 h 727"/>
              <a:gd name="T82" fmla="*/ 2147483647 w 835"/>
              <a:gd name="T83" fmla="*/ 2147483647 h 727"/>
              <a:gd name="T84" fmla="*/ 2147483647 w 835"/>
              <a:gd name="T85" fmla="*/ 2147483647 h 727"/>
              <a:gd name="T86" fmla="*/ 2147483647 w 835"/>
              <a:gd name="T87" fmla="*/ 2147483647 h 727"/>
              <a:gd name="T88" fmla="*/ 2147483647 w 835"/>
              <a:gd name="T89" fmla="*/ 2147483647 h 727"/>
              <a:gd name="T90" fmla="*/ 2147483647 w 835"/>
              <a:gd name="T91" fmla="*/ 2147483647 h 727"/>
              <a:gd name="T92" fmla="*/ 2147483647 w 835"/>
              <a:gd name="T93" fmla="*/ 2147483647 h 727"/>
              <a:gd name="T94" fmla="*/ 2147483647 w 835"/>
              <a:gd name="T95" fmla="*/ 2147483647 h 727"/>
              <a:gd name="T96" fmla="*/ 2147483647 w 835"/>
              <a:gd name="T97" fmla="*/ 2147483647 h 727"/>
              <a:gd name="T98" fmla="*/ 2147483647 w 835"/>
              <a:gd name="T99" fmla="*/ 2147483647 h 727"/>
              <a:gd name="T100" fmla="*/ 2147483647 w 835"/>
              <a:gd name="T101" fmla="*/ 2147483647 h 727"/>
              <a:gd name="T102" fmla="*/ 2147483647 w 835"/>
              <a:gd name="T103" fmla="*/ 2147483647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35"/>
              <a:gd name="T157" fmla="*/ 0 h 727"/>
              <a:gd name="T158" fmla="*/ 835 w 835"/>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wrap="none" anchor="ctr"/>
          <a:lstStyle/>
          <a:p>
            <a:pPr>
              <a:defRPr/>
            </a:pPr>
            <a:endParaRPr lang="en-US"/>
          </a:p>
        </p:txBody>
      </p:sp>
      <p:pic>
        <p:nvPicPr>
          <p:cNvPr id="3086" name="Picture 23"/>
          <p:cNvPicPr>
            <a:picLocks noChangeAspect="1" noChangeArrowheads="1"/>
          </p:cNvPicPr>
          <p:nvPr/>
        </p:nvPicPr>
        <p:blipFill>
          <a:blip r:embed="rId14"/>
          <a:srcRect/>
          <a:stretch>
            <a:fillRect/>
          </a:stretch>
        </p:blipFill>
        <p:spPr bwMode="auto">
          <a:xfrm>
            <a:off x="0" y="1344613"/>
            <a:ext cx="2462213" cy="1260475"/>
          </a:xfrm>
          <a:prstGeom prst="rect">
            <a:avLst/>
          </a:prstGeom>
          <a:noFill/>
          <a:ln w="9525">
            <a:noFill/>
            <a:miter lim="800000"/>
            <a:headEnd/>
            <a:tailEnd/>
          </a:ln>
        </p:spPr>
      </p:pic>
      <p:sp>
        <p:nvSpPr>
          <p:cNvPr id="3087" name="Rectangle 24"/>
          <p:cNvSpPr>
            <a:spLocks noGrp="1" noChangeArrowheads="1"/>
          </p:cNvSpPr>
          <p:nvPr>
            <p:ph type="title"/>
          </p:nvPr>
        </p:nvSpPr>
        <p:spPr bwMode="auto">
          <a:xfrm>
            <a:off x="1231900" y="122238"/>
            <a:ext cx="7540625" cy="484187"/>
          </a:xfrm>
          <a:prstGeom prst="rect">
            <a:avLst/>
          </a:prstGeom>
          <a:noFill/>
          <a:ln w="9525">
            <a:noFill/>
            <a:miter lim="800000"/>
            <a:headEnd/>
            <a:tailEnd/>
          </a:ln>
        </p:spPr>
        <p:txBody>
          <a:bodyPr vert="horz" wrap="square" lIns="90000" tIns="46800" rIns="90000" bIns="46800" numCol="1" anchor="ctr" anchorCtr="0" compatLnSpc="1">
            <a:prstTxWarp prst="textNoShape">
              <a:avLst/>
            </a:prstTxWarp>
          </a:bodyPr>
          <a:lstStyle/>
          <a:p>
            <a:pPr lvl="0"/>
            <a:r>
              <a:rPr lang="en-US" smtClean="0"/>
              <a:t>Click to edit the title text format</a:t>
            </a:r>
          </a:p>
        </p:txBody>
      </p:sp>
      <p:sp>
        <p:nvSpPr>
          <p:cNvPr id="3088" name="Rectangle 25"/>
          <p:cNvSpPr>
            <a:spLocks noGrp="1" noChangeArrowheads="1"/>
          </p:cNvSpPr>
          <p:nvPr>
            <p:ph type="body" idx="1"/>
          </p:nvPr>
        </p:nvSpPr>
        <p:spPr bwMode="auto">
          <a:xfrm>
            <a:off x="411163" y="1189038"/>
            <a:ext cx="8424862" cy="4522787"/>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the outline text format</a:t>
            </a:r>
          </a:p>
          <a:p>
            <a:pPr lvl="1"/>
            <a:r>
              <a:rPr lang="en-US" smtClean="0"/>
              <a:t>Second Outline Level</a:t>
            </a:r>
          </a:p>
          <a:p>
            <a:pPr lvl="2"/>
            <a:r>
              <a:rPr lang="en-US" smtClean="0"/>
              <a:t>Third Outline Level</a:t>
            </a:r>
          </a:p>
          <a:p>
            <a:pPr lvl="3"/>
            <a:r>
              <a:rPr lang="en-US" smtClean="0"/>
              <a:t>Fourth Outline Level</a:t>
            </a:r>
          </a:p>
          <a:p>
            <a:pPr lvl="4"/>
            <a:r>
              <a:rPr lang="en-US" smtClean="0"/>
              <a:t>Fifth Outline Level</a:t>
            </a:r>
          </a:p>
          <a:p>
            <a:pPr lvl="4"/>
            <a:r>
              <a:rPr lang="en-US" smtClean="0"/>
              <a:t>Sixth Outline Level</a:t>
            </a:r>
          </a:p>
          <a:p>
            <a:pPr lvl="4"/>
            <a:r>
              <a:rPr lang="en-US" smtClean="0"/>
              <a:t>Seventh Outline Level</a:t>
            </a:r>
          </a:p>
          <a:p>
            <a:pPr lvl="4"/>
            <a:r>
              <a:rPr lang="en-US" smtClean="0"/>
              <a:t>Eighth Outline Level</a:t>
            </a:r>
          </a:p>
          <a:p>
            <a:pPr lvl="4"/>
            <a:r>
              <a:rPr lang="en-US" smtClean="0"/>
              <a:t>Ninth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mj-lt"/>
          <a:ea typeface="Arial Unicode MS" pitchFamily="34" charset="-128"/>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2pPr>
      <a:lvl3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3pPr>
      <a:lvl4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4pPr>
      <a:lvl5pPr algn="l" defTabSz="457200" rtl="0" eaLnBrk="0" fontAlgn="base" hangingPunct="0">
        <a:spcBef>
          <a:spcPct val="0"/>
        </a:spcBef>
        <a:spcAft>
          <a:spcPct val="0"/>
        </a:spcAft>
        <a:buClr>
          <a:srgbClr val="000000"/>
        </a:buClr>
        <a:buSzPct val="100000"/>
        <a:buFont typeface="Times New Roman" pitchFamily="18" charset="0"/>
        <a:defRPr sz="2400" b="1">
          <a:solidFill>
            <a:srgbClr val="FFFFFF"/>
          </a:solidFill>
          <a:latin typeface="Calibri" pitchFamily="32" charset="0"/>
          <a:ea typeface="Arial Unicode MS" pitchFamily="34" charset="-128"/>
          <a:cs typeface="Arial Unicode MS"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2400" b="1">
          <a:solidFill>
            <a:srgbClr val="FFFFFF"/>
          </a:solidFill>
          <a:latin typeface="Calibri" pitchFamily="32" charset="0"/>
          <a:cs typeface="Arial Unicode MS" charset="0"/>
        </a:defRPr>
      </a:lvl9pPr>
    </p:titleStyle>
    <p:bodyStyle>
      <a:lvl1pPr marL="342900" indent="-342900" algn="l" defTabSz="457200" rtl="0" eaLnBrk="0" fontAlgn="base" hangingPunct="0">
        <a:spcBef>
          <a:spcPts val="550"/>
        </a:spcBef>
        <a:spcAft>
          <a:spcPct val="0"/>
        </a:spcAft>
        <a:buClr>
          <a:srgbClr val="000000"/>
        </a:buClr>
        <a:buSzPct val="100000"/>
        <a:buFont typeface="Times New Roman" pitchFamily="18" charset="0"/>
        <a:buChar char="•"/>
        <a:defRPr sz="2200">
          <a:solidFill>
            <a:srgbClr val="000000"/>
          </a:solidFill>
          <a:latin typeface="+mn-lt"/>
          <a:ea typeface="Arial Unicode MS" pitchFamily="34" charset="-128"/>
          <a:cs typeface="+mn-cs"/>
        </a:defRPr>
      </a:lvl1pPr>
      <a:lvl2pPr marL="742950" indent="-28575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Arial Unicode MS" pitchFamily="34" charset="-128"/>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8" charset="0"/>
        <a:buChar char="•"/>
        <a:defRPr sz="2400">
          <a:solidFill>
            <a:srgbClr val="000000"/>
          </a:solidFill>
          <a:latin typeface="+mn-lt"/>
          <a:ea typeface="Arial Unicode MS" pitchFamily="34" charset="-128"/>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n-lt"/>
          <a:ea typeface="Arial Unicode MS" pitchFamily="34" charset="-128"/>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buChar char="»"/>
        <a:defRPr sz="2000">
          <a:solidFill>
            <a:srgbClr val="000000"/>
          </a:solidFill>
          <a:latin typeface="Myriad Pro" charset="0"/>
          <a:ea typeface="Arial Unicode MS" pitchFamily="34" charset="-128"/>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yriad Pro"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6BBED"/>
            </a:gs>
            <a:gs pos="100000">
              <a:srgbClr val="0067AC"/>
            </a:gs>
          </a:gsLst>
          <a:lin ang="9120000" scaled="1"/>
        </a:gra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169863" y="3165475"/>
            <a:ext cx="8645525" cy="868363"/>
          </a:xfrm>
          <a:prstGeom prst="rect">
            <a:avLst/>
          </a:prstGeom>
          <a:noFill/>
          <a:ln w="9525">
            <a:noFill/>
            <a:miter lim="800000"/>
            <a:headEnd/>
            <a:tailEnd/>
          </a:ln>
        </p:spPr>
        <p:txBody>
          <a:bodyPr lIns="90000" tIns="46800" rIns="90000" bIns="46800" anchor="ct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1" dirty="0">
                <a:solidFill>
                  <a:srgbClr val="FFFFFF"/>
                </a:solidFill>
                <a:latin typeface="Calibri" pitchFamily="34" charset="0"/>
              </a:rPr>
              <a:t>  Monthly Report of Delivery Support to Accounts  by HiTech TEG</a:t>
            </a:r>
          </a:p>
        </p:txBody>
      </p:sp>
      <p:sp>
        <p:nvSpPr>
          <p:cNvPr id="4099" name="Rectangle 2"/>
          <p:cNvSpPr>
            <a:spLocks noChangeArrowheads="1"/>
          </p:cNvSpPr>
          <p:nvPr/>
        </p:nvSpPr>
        <p:spPr bwMode="auto">
          <a:xfrm>
            <a:off x="376238" y="4629150"/>
            <a:ext cx="8286750" cy="400050"/>
          </a:xfrm>
          <a:prstGeom prst="rect">
            <a:avLst/>
          </a:prstGeom>
          <a:noFill/>
          <a:ln w="9525">
            <a:noFill/>
            <a:miter lim="800000"/>
            <a:headEnd/>
            <a:tailEnd/>
          </a:ln>
        </p:spPr>
        <p:txBody>
          <a:bodyPr lIns="90000" tIns="46800" rIns="90000" bIns="46800"/>
          <a:lstStyle/>
          <a:p>
            <a:pPr>
              <a:spcBef>
                <a:spcPts val="35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smtClean="0">
                <a:solidFill>
                  <a:srgbClr val="FFFFFF"/>
                </a:solidFill>
                <a:latin typeface="Calibri" pitchFamily="34" charset="0"/>
              </a:rPr>
              <a:t>3</a:t>
            </a:r>
            <a:r>
              <a:rPr lang="en-US" sz="1800" baseline="30000" dirty="0" smtClean="0">
                <a:solidFill>
                  <a:srgbClr val="FFFFFF"/>
                </a:solidFill>
                <a:latin typeface="Calibri" pitchFamily="34" charset="0"/>
              </a:rPr>
              <a:t>rd</a:t>
            </a:r>
            <a:r>
              <a:rPr lang="en-US" sz="1800" dirty="0" smtClean="0">
                <a:solidFill>
                  <a:srgbClr val="FFFFFF"/>
                </a:solidFill>
                <a:latin typeface="Calibri" pitchFamily="34" charset="0"/>
              </a:rPr>
              <a:t> December-14</a:t>
            </a:r>
            <a:endParaRPr lang="en-US" sz="1800" dirty="0">
              <a:solidFill>
                <a:srgbClr val="FFFFFF"/>
              </a:solidFill>
              <a:latin typeface="Calibri" pitchFamily="34" charset="0"/>
            </a:endParaRPr>
          </a:p>
        </p:txBody>
      </p:sp>
      <p:sp>
        <p:nvSpPr>
          <p:cNvPr id="4100" name="Text Box 3"/>
          <p:cNvSpPr txBox="1">
            <a:spLocks noChangeArrowheads="1"/>
          </p:cNvSpPr>
          <p:nvPr/>
        </p:nvSpPr>
        <p:spPr bwMode="auto">
          <a:xfrm>
            <a:off x="376238" y="3790950"/>
            <a:ext cx="8439150" cy="609600"/>
          </a:xfrm>
          <a:prstGeom prst="rect">
            <a:avLst/>
          </a:prstGeom>
          <a:noFill/>
          <a:ln w="9525">
            <a:noFill/>
            <a:miter lim="800000"/>
            <a:headEnd/>
            <a:tailEnd/>
          </a:ln>
        </p:spPr>
        <p:txBody>
          <a:bodyPr/>
          <a:lstStyle/>
          <a:p>
            <a:pPr>
              <a:spcBef>
                <a:spcPts val="500"/>
              </a:spcBef>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dirty="0">
                <a:solidFill>
                  <a:srgbClr val="FFFFFF"/>
                </a:solidFill>
                <a:latin typeface="Myriad Pro"/>
              </a:rPr>
              <a:t>Month </a:t>
            </a:r>
            <a:r>
              <a:rPr lang="en-US" sz="2000" dirty="0" smtClean="0">
                <a:solidFill>
                  <a:srgbClr val="FFFFFF"/>
                </a:solidFill>
                <a:latin typeface="Myriad Pro"/>
              </a:rPr>
              <a:t>– </a:t>
            </a:r>
            <a:r>
              <a:rPr lang="en-US" sz="2000" dirty="0" smtClean="0">
                <a:solidFill>
                  <a:srgbClr val="FFFFFF"/>
                </a:solidFill>
                <a:latin typeface="Calibri" pitchFamily="34" charset="0"/>
              </a:rPr>
              <a:t>November</a:t>
            </a:r>
            <a:r>
              <a:rPr lang="en-US" sz="2000" dirty="0" smtClean="0">
                <a:solidFill>
                  <a:srgbClr val="FFFFFF"/>
                </a:solidFill>
                <a:latin typeface="Myriad Pro"/>
              </a:rPr>
              <a:t>’14</a:t>
            </a:r>
            <a:endParaRPr lang="en-US" sz="2000" dirty="0">
              <a:solidFill>
                <a:srgbClr val="FFFFFF"/>
              </a:solidFill>
              <a:latin typeface="Myriad Pro"/>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Miscellaneous Support  to Accounts</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1048045206"/>
              </p:ext>
            </p:extLst>
          </p:nvPr>
        </p:nvGraphicFramePr>
        <p:xfrm>
          <a:off x="152401" y="685798"/>
          <a:ext cx="8839196" cy="5597697"/>
        </p:xfrm>
        <a:graphic>
          <a:graphicData uri="http://schemas.openxmlformats.org/drawingml/2006/table">
            <a:tbl>
              <a:tblPr firstRow="1" bandRow="1">
                <a:tableStyleId>{93296810-A885-4BE3-A3E7-6D5BEEA58F35}</a:tableStyleId>
              </a:tblPr>
              <a:tblGrid>
                <a:gridCol w="525162"/>
                <a:gridCol w="913777"/>
                <a:gridCol w="3768651"/>
                <a:gridCol w="890771"/>
                <a:gridCol w="988238"/>
                <a:gridCol w="767837"/>
                <a:gridCol w="984760"/>
              </a:tblGrid>
              <a:tr h="683302">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CoE/Focus Area</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Collaboration Details</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Account</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Start Date</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End Date</a:t>
                      </a:r>
                      <a:endParaRPr lang="en-US" sz="1200" b="1" kern="1200" dirty="0">
                        <a:solidFill>
                          <a:schemeClr val="lt1"/>
                        </a:solidFill>
                        <a:latin typeface="Calibri"/>
                        <a:ea typeface="+mn-ea"/>
                        <a:cs typeface="+mn-cs"/>
                      </a:endParaRPr>
                    </a:p>
                  </a:txBody>
                  <a:tcPr marL="91435" marR="91435">
                    <a:solidFill>
                      <a:srgbClr val="0063BE"/>
                    </a:solidFill>
                  </a:tcPr>
                </a:tc>
              </a:tr>
              <a:tr h="1093007">
                <a:tc>
                  <a:txBody>
                    <a:bodyPr/>
                    <a:lstStyle/>
                    <a:p>
                      <a:pPr algn="l" fontAlgn="t"/>
                      <a:r>
                        <a:rPr lang="en-US" sz="1200" b="0" i="0" u="none" strike="noStrike" dirty="0" smtClean="0">
                          <a:solidFill>
                            <a:srgbClr val="000000"/>
                          </a:solidFill>
                          <a:effectLst/>
                          <a:latin typeface="Calibri" panose="020F0502020204030204" pitchFamily="34" charset="0"/>
                        </a:rPr>
                        <a:t>4</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Issue: Issues in setting up SharePoint pilot environment for migration</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Solution: Going thru the details now to handle the issue</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Irdeto</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29-Oct-14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In Progress</a:t>
                      </a:r>
                    </a:p>
                  </a:txBody>
                  <a:tcPr marL="9525" marR="9525" marT="9525" marB="0">
                    <a:solidFill>
                      <a:srgbClr val="B8CEE8"/>
                    </a:solidFill>
                  </a:tcPr>
                </a:tc>
              </a:tr>
              <a:tr h="1273796">
                <a:tc>
                  <a:txBody>
                    <a:bodyPr/>
                    <a:lstStyle/>
                    <a:p>
                      <a:pPr algn="l" fontAlgn="t"/>
                      <a:r>
                        <a:rPr lang="en-US" sz="1200" b="0" i="0" u="none" strike="noStrike" dirty="0" smtClean="0">
                          <a:solidFill>
                            <a:srgbClr val="000000"/>
                          </a:solidFill>
                          <a:effectLst/>
                          <a:latin typeface="Calibri" panose="020F0502020204030204" pitchFamily="34" charset="0"/>
                        </a:rPr>
                        <a:t>5</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Cloud</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Support for the resolution of issue for migrating WCF Configuration Issue for a project </a:t>
                      </a:r>
                      <a:endParaRPr lang="en-US" sz="1200" b="0" i="0" u="none" strike="noStrike" dirty="0" smtClean="0">
                        <a:solidFill>
                          <a:srgbClr val="000000"/>
                        </a:solidFill>
                        <a:effectLst/>
                        <a:latin typeface="Calibri" panose="020F0502020204030204" pitchFamily="34" charset="0"/>
                      </a:endParaRPr>
                    </a:p>
                    <a:p>
                      <a:pPr algn="l" fontAlgn="t"/>
                      <a:r>
                        <a:rPr lang="en-US" sz="1200" b="0" i="0" u="none" strike="noStrike" dirty="0" smtClean="0">
                          <a:solidFill>
                            <a:srgbClr val="000000"/>
                          </a:solidFill>
                          <a:effectLst/>
                          <a:latin typeface="Calibri" panose="020F0502020204030204" pitchFamily="34" charset="0"/>
                        </a:rPr>
                        <a:t>Resolution : Recommended the changes to configuration file to fix the issue.</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Infineon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6-Nov-14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7-Nov-14</a:t>
                      </a:r>
                    </a:p>
                  </a:txBody>
                  <a:tcPr marL="9525" marR="9525" marT="9525" marB="0">
                    <a:solidFill>
                      <a:srgbClr val="B8CEE8"/>
                    </a:solidFill>
                  </a:tcPr>
                </a:tc>
              </a:tr>
              <a:tr h="1273796">
                <a:tc>
                  <a:txBody>
                    <a:bodyPr/>
                    <a:lstStyle/>
                    <a:p>
                      <a:pPr algn="l" fontAlgn="t"/>
                      <a:r>
                        <a:rPr lang="en-US" sz="1200" b="0" i="0" u="none" strike="noStrike" dirty="0">
                          <a:solidFill>
                            <a:srgbClr val="000000"/>
                          </a:solidFill>
                          <a:effectLst/>
                          <a:latin typeface="Calibri" panose="020F0502020204030204" pitchFamily="34" charset="0"/>
                        </a:rPr>
                        <a:t>6</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ABIM</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Helped Micron team by providing best practices document on EDI, as they have client visit next week</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10-Nov-14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20-Nov-14</a:t>
                      </a:r>
                    </a:p>
                  </a:txBody>
                  <a:tcPr marL="9525" marR="9525" marT="9525" marB="0">
                    <a:solidFill>
                      <a:srgbClr val="B8CEE8"/>
                    </a:solidFill>
                  </a:tcPr>
                </a:tc>
              </a:tr>
              <a:tr h="1273796">
                <a:tc>
                  <a:txBody>
                    <a:bodyPr/>
                    <a:lstStyle/>
                    <a:p>
                      <a:pPr algn="l" fontAlgn="t"/>
                      <a:r>
                        <a:rPr lang="en-US" sz="1200" b="0" i="0" u="none" strike="noStrike" dirty="0" smtClean="0">
                          <a:solidFill>
                            <a:srgbClr val="000000"/>
                          </a:solidFill>
                          <a:effectLst/>
                          <a:latin typeface="Calibri" panose="020F0502020204030204" pitchFamily="34" charset="0"/>
                        </a:rPr>
                        <a:t>7</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Issue : Unable to connect to HTTPS web services from windows phone application.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Fuji Xerox</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Computer Platform</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10-Nov-14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 Progress</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1825336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Miscellaneous Support  to Accounts</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4116611238"/>
              </p:ext>
            </p:extLst>
          </p:nvPr>
        </p:nvGraphicFramePr>
        <p:xfrm>
          <a:off x="152401" y="685798"/>
          <a:ext cx="8839196" cy="5861245"/>
        </p:xfrm>
        <a:graphic>
          <a:graphicData uri="http://schemas.openxmlformats.org/drawingml/2006/table">
            <a:tbl>
              <a:tblPr firstRow="1" bandRow="1">
                <a:tableStyleId>{93296810-A885-4BE3-A3E7-6D5BEEA58F35}</a:tableStyleId>
              </a:tblPr>
              <a:tblGrid>
                <a:gridCol w="525162"/>
                <a:gridCol w="913777"/>
                <a:gridCol w="3768651"/>
                <a:gridCol w="890771"/>
                <a:gridCol w="988238"/>
                <a:gridCol w="767837"/>
                <a:gridCol w="984760"/>
              </a:tblGrid>
              <a:tr h="772517">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CoE/Focus Area</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Collaboration Details</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Account</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Start Date</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End Date</a:t>
                      </a:r>
                      <a:endParaRPr lang="en-US" sz="1200" b="1" kern="1200" dirty="0">
                        <a:solidFill>
                          <a:schemeClr val="lt1"/>
                        </a:solidFill>
                        <a:latin typeface="Calibri"/>
                        <a:ea typeface="+mn-ea"/>
                        <a:cs typeface="+mn-cs"/>
                      </a:endParaRPr>
                    </a:p>
                  </a:txBody>
                  <a:tcPr marL="91435" marR="91435">
                    <a:solidFill>
                      <a:srgbClr val="0063BE"/>
                    </a:solidFill>
                  </a:tcPr>
                </a:tc>
              </a:tr>
              <a:tr h="990600">
                <a:tc>
                  <a:txBody>
                    <a:bodyPr/>
                    <a:lstStyle/>
                    <a:p>
                      <a:pPr algn="l" fontAlgn="t"/>
                      <a:r>
                        <a:rPr lang="en-US" sz="1200" b="0" i="0" u="none" strike="noStrike" dirty="0" smtClean="0">
                          <a:solidFill>
                            <a:srgbClr val="000000"/>
                          </a:solidFill>
                          <a:effectLst/>
                          <a:latin typeface="Calibri" panose="020F0502020204030204" pitchFamily="34" charset="0"/>
                        </a:rPr>
                        <a:t>8</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ABIM</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Discussion on Next Gen BI solutions for Apple team, retail BI </a:t>
                      </a:r>
                      <a:r>
                        <a:rPr lang="en-US" sz="1200" b="0" i="0" u="none" strike="noStrike" dirty="0" err="1">
                          <a:solidFill>
                            <a:srgbClr val="000000"/>
                          </a:solidFill>
                          <a:effectLst/>
                          <a:latin typeface="Calibri" panose="020F0502020204030204" pitchFamily="34" charset="0"/>
                        </a:rPr>
                        <a:t>CoE</a:t>
                      </a:r>
                      <a:r>
                        <a:rPr lang="en-US" sz="1200" b="0" i="0" u="none" strike="noStrike" dirty="0">
                          <a:solidFill>
                            <a:srgbClr val="000000"/>
                          </a:solidFill>
                          <a:effectLst/>
                          <a:latin typeface="Calibri" panose="020F0502020204030204" pitchFamily="34" charset="0"/>
                        </a:rPr>
                        <a:t> was also invited for the discussion. Apple team to now share authorization forms for SMEs to conduct detailed review of the apple's landscape.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Apple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Apple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11-Nov-14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 Progress</a:t>
                      </a:r>
                    </a:p>
                  </a:txBody>
                  <a:tcPr marL="9525" marR="9525" marT="9525" marB="0">
                    <a:solidFill>
                      <a:srgbClr val="B8CEE8"/>
                    </a:solidFill>
                  </a:tcPr>
                </a:tc>
              </a:tr>
              <a:tr h="1024532">
                <a:tc>
                  <a:txBody>
                    <a:bodyPr/>
                    <a:lstStyle/>
                    <a:p>
                      <a:pPr algn="l" fontAlgn="t"/>
                      <a:r>
                        <a:rPr lang="en-US" sz="1200" b="0" i="0" u="none" strike="noStrike" dirty="0" smtClean="0">
                          <a:solidFill>
                            <a:srgbClr val="000000"/>
                          </a:solidFill>
                          <a:effectLst/>
                          <a:latin typeface="Calibri" panose="020F0502020204030204" pitchFamily="34" charset="0"/>
                        </a:rPr>
                        <a:t>9</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Issue: APM tool showing some performance pointers at customer end.</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Solution: Account was unable to replicate the issue and did not hear any such from end user. Investigating the root cause</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ASML</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12-Nov-14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 Progress</a:t>
                      </a:r>
                    </a:p>
                  </a:txBody>
                  <a:tcPr marL="9525" marR="9525" marT="9525" marB="0">
                    <a:solidFill>
                      <a:srgbClr val="B8CEE8"/>
                    </a:solidFill>
                  </a:tcPr>
                </a:tc>
              </a:tr>
              <a:tr h="1024532">
                <a:tc>
                  <a:txBody>
                    <a:bodyPr/>
                    <a:lstStyle/>
                    <a:p>
                      <a:pPr algn="l" fontAlgn="t"/>
                      <a:r>
                        <a:rPr lang="en-US" sz="1200" b="0" i="0" u="none" strike="noStrike" dirty="0" smtClean="0">
                          <a:solidFill>
                            <a:srgbClr val="000000"/>
                          </a:solidFill>
                          <a:effectLst/>
                          <a:latin typeface="Calibri" panose="020F0502020204030204" pitchFamily="34" charset="0"/>
                        </a:rPr>
                        <a:t>10</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Problem: There are 6 issues reported by Client and have to be checked on priority</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Solution: Except performance and page view issue all other closed. Prepared a defect fix report to share with customer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ASML</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17-Nov-14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In Progress</a:t>
                      </a:r>
                    </a:p>
                  </a:txBody>
                  <a:tcPr marL="9525" marR="9525" marT="9525" marB="0">
                    <a:solidFill>
                      <a:srgbClr val="B8CEE8"/>
                    </a:solidFill>
                  </a:tcPr>
                </a:tc>
              </a:tr>
              <a:tr h="1024532">
                <a:tc>
                  <a:txBody>
                    <a:bodyPr/>
                    <a:lstStyle/>
                    <a:p>
                      <a:pPr algn="l" fontAlgn="t"/>
                      <a:r>
                        <a:rPr lang="en-US" sz="1200" b="0" i="0" u="none" strike="noStrike" dirty="0" smtClean="0">
                          <a:solidFill>
                            <a:srgbClr val="000000"/>
                          </a:solidFill>
                          <a:effectLst/>
                          <a:latin typeface="Calibri" panose="020F0502020204030204" pitchFamily="34" charset="0"/>
                        </a:rPr>
                        <a:t>11</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Problem: Adding autocorrect entry to Outlook 2013 using </a:t>
                      </a:r>
                      <a:r>
                        <a:rPr lang="en-US" sz="1200" b="0" i="0" u="none" strike="noStrike" dirty="0" err="1">
                          <a:solidFill>
                            <a:srgbClr val="000000"/>
                          </a:solidFill>
                          <a:effectLst/>
                          <a:latin typeface="Calibri" panose="020F0502020204030204" pitchFamily="34" charset="0"/>
                        </a:rPr>
                        <a:t>Powershell</a:t>
                      </a:r>
                      <a:r>
                        <a:rPr lang="en-US" sz="1200" b="0" i="0" u="none" strike="noStrike" dirty="0">
                          <a:solidFill>
                            <a:srgbClr val="000000"/>
                          </a:solidFill>
                          <a:effectLst/>
                          <a:latin typeface="Calibri" panose="020F0502020204030204" pitchFamily="34" charset="0"/>
                        </a:rPr>
                        <a:t> scripts</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Solution: Shared the </a:t>
                      </a:r>
                      <a:r>
                        <a:rPr lang="en-US" sz="1200" b="0" i="0" u="none" strike="noStrike" dirty="0" err="1">
                          <a:solidFill>
                            <a:srgbClr val="000000"/>
                          </a:solidFill>
                          <a:effectLst/>
                          <a:latin typeface="Calibri" panose="020F0502020204030204" pitchFamily="34" charset="0"/>
                        </a:rPr>
                        <a:t>Powershell</a:t>
                      </a:r>
                      <a:r>
                        <a:rPr lang="en-US" sz="1200" b="0" i="0" u="none" strike="noStrike" dirty="0">
                          <a:solidFill>
                            <a:srgbClr val="000000"/>
                          </a:solidFill>
                          <a:effectLst/>
                          <a:latin typeface="Calibri" panose="020F0502020204030204" pitchFamily="34" charset="0"/>
                        </a:rPr>
                        <a:t> script to enter AutoCorrect entry to Word</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KPMG</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18-Nov-14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25-Nov-14</a:t>
                      </a:r>
                    </a:p>
                  </a:txBody>
                  <a:tcPr marL="9525" marR="9525" marT="9525" marB="0">
                    <a:solidFill>
                      <a:srgbClr val="B8CEE8"/>
                    </a:solidFill>
                  </a:tcPr>
                </a:tc>
              </a:tr>
              <a:tr h="1024532">
                <a:tc>
                  <a:txBody>
                    <a:bodyPr/>
                    <a:lstStyle/>
                    <a:p>
                      <a:pPr algn="l" fontAlgn="t"/>
                      <a:r>
                        <a:rPr lang="en-US" sz="1200" b="0" i="0" u="none" strike="noStrike" dirty="0" smtClean="0">
                          <a:solidFill>
                            <a:srgbClr val="000000"/>
                          </a:solidFill>
                          <a:effectLst/>
                          <a:latin typeface="Calibri" panose="020F0502020204030204" pitchFamily="34" charset="0"/>
                        </a:rPr>
                        <a:t>12</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Cloud</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Provide the Use Case Scenarios for </a:t>
                      </a:r>
                      <a:r>
                        <a:rPr lang="en-US" sz="1200" b="0" i="0" u="none" strike="noStrike" dirty="0" err="1">
                          <a:solidFill>
                            <a:srgbClr val="000000"/>
                          </a:solidFill>
                          <a:effectLst/>
                          <a:latin typeface="Calibri" panose="020F0502020204030204" pitchFamily="34" charset="0"/>
                        </a:rPr>
                        <a:t>Openstack</a:t>
                      </a:r>
                      <a:r>
                        <a:rPr lang="en-US" sz="1200" b="0" i="0" u="none" strike="noStrike" dirty="0">
                          <a:solidFill>
                            <a:srgbClr val="000000"/>
                          </a:solidFill>
                          <a:effectLst/>
                          <a:latin typeface="Calibri" panose="020F0502020204030204" pitchFamily="34" charset="0"/>
                        </a:rPr>
                        <a:t> Cloud Automation by using JP1-AO </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Hitachi</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Computer Platform</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19-Nov-14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20-Nov-14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1896443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Miscellaneous Support  to Accounts</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4195079268"/>
              </p:ext>
            </p:extLst>
          </p:nvPr>
        </p:nvGraphicFramePr>
        <p:xfrm>
          <a:off x="152401" y="685798"/>
          <a:ext cx="8839196" cy="2707602"/>
        </p:xfrm>
        <a:graphic>
          <a:graphicData uri="http://schemas.openxmlformats.org/drawingml/2006/table">
            <a:tbl>
              <a:tblPr firstRow="1" bandRow="1">
                <a:tableStyleId>{93296810-A885-4BE3-A3E7-6D5BEEA58F35}</a:tableStyleId>
              </a:tblPr>
              <a:tblGrid>
                <a:gridCol w="525162"/>
                <a:gridCol w="913777"/>
                <a:gridCol w="3768651"/>
                <a:gridCol w="890771"/>
                <a:gridCol w="988238"/>
                <a:gridCol w="767837"/>
                <a:gridCol w="984760"/>
              </a:tblGrid>
              <a:tr h="744524">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CoE/Focus Area</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Collaboration Details</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Account</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Start Date</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End Date</a:t>
                      </a:r>
                      <a:endParaRPr lang="en-US" sz="1200" b="1" kern="1200" dirty="0">
                        <a:solidFill>
                          <a:schemeClr val="lt1"/>
                        </a:solidFill>
                        <a:latin typeface="Calibri"/>
                        <a:ea typeface="+mn-ea"/>
                        <a:cs typeface="+mn-cs"/>
                      </a:endParaRPr>
                    </a:p>
                  </a:txBody>
                  <a:tcPr marL="91435" marR="91435">
                    <a:solidFill>
                      <a:srgbClr val="0063BE"/>
                    </a:solidFill>
                  </a:tcPr>
                </a:tc>
              </a:tr>
              <a:tr h="981539">
                <a:tc>
                  <a:txBody>
                    <a:bodyPr/>
                    <a:lstStyle/>
                    <a:p>
                      <a:pPr algn="l" fontAlgn="t"/>
                      <a:r>
                        <a:rPr lang="en-US" sz="1200" b="0" i="0" u="none" strike="noStrike" dirty="0" smtClean="0">
                          <a:solidFill>
                            <a:srgbClr val="000000"/>
                          </a:solidFill>
                          <a:effectLst/>
                          <a:latin typeface="Calibri" panose="020F0502020204030204" pitchFamily="34" charset="0"/>
                        </a:rPr>
                        <a:t>13</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Enterprise Architecture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Adobe Account - IMFG project review - escalation support</a:t>
                      </a:r>
                      <a:br>
                        <a:rPr lang="en-US" sz="1200" b="0" i="0" u="none" strike="noStrike" dirty="0">
                          <a:solidFill>
                            <a:srgbClr val="000000"/>
                          </a:solidFill>
                          <a:effectLst/>
                          <a:latin typeface="Calibri" panose="020F0502020204030204" pitchFamily="34" charset="0"/>
                        </a:rPr>
                      </a:br>
                      <a:r>
                        <a:rPr lang="en-US" sz="1200" b="0" i="0" u="none" strike="noStrike" dirty="0" smtClean="0">
                          <a:solidFill>
                            <a:srgbClr val="000000"/>
                          </a:solidFill>
                          <a:effectLst/>
                          <a:latin typeface="Calibri" panose="020F0502020204030204" pitchFamily="34" charset="0"/>
                        </a:rPr>
                        <a:t>Account </a:t>
                      </a:r>
                      <a:r>
                        <a:rPr lang="en-US" sz="1200" b="0" i="0" u="none" strike="noStrike" dirty="0">
                          <a:solidFill>
                            <a:srgbClr val="000000"/>
                          </a:solidFill>
                          <a:effectLst/>
                          <a:latin typeface="Calibri" panose="020F0502020204030204" pitchFamily="34" charset="0"/>
                        </a:rPr>
                        <a:t>is delivering the IMFG project for Testing. Senior VP requested Nagaraj to provide support with pro-active external reviews so that project does not entail issues.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Adobe</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24-Nov-14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2-Dec-14</a:t>
                      </a:r>
                    </a:p>
                  </a:txBody>
                  <a:tcPr marL="9525" marR="9525" marT="9525" marB="0">
                    <a:solidFill>
                      <a:srgbClr val="B8CEE8"/>
                    </a:solidFill>
                  </a:tcPr>
                </a:tc>
              </a:tr>
              <a:tr h="981539">
                <a:tc>
                  <a:txBody>
                    <a:bodyPr/>
                    <a:lstStyle/>
                    <a:p>
                      <a:pPr algn="l" fontAlgn="t"/>
                      <a:r>
                        <a:rPr lang="en-US" sz="1200" b="0" i="0" u="none" strike="noStrike" dirty="0" smtClean="0">
                          <a:solidFill>
                            <a:srgbClr val="000000"/>
                          </a:solidFill>
                          <a:effectLst/>
                          <a:latin typeface="Calibri" panose="020F0502020204030204" pitchFamily="34" charset="0"/>
                        </a:rPr>
                        <a:t>14</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smtClean="0">
                          <a:solidFill>
                            <a:srgbClr val="000000"/>
                          </a:solidFill>
                          <a:effectLst/>
                          <a:latin typeface="Calibri" panose="020F0502020204030204" pitchFamily="34" charset="0"/>
                        </a:rPr>
                        <a:t>Enterprise</a:t>
                      </a:r>
                      <a:r>
                        <a:rPr lang="en-US" sz="1200" b="0" i="0" u="none" strike="noStrike" baseline="0" dirty="0" smtClean="0">
                          <a:solidFill>
                            <a:srgbClr val="000000"/>
                          </a:solidFill>
                          <a:effectLst/>
                          <a:latin typeface="Calibri" panose="020F0502020204030204" pitchFamily="34" charset="0"/>
                        </a:rPr>
                        <a:t> Architecture</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smtClean="0">
                          <a:solidFill>
                            <a:srgbClr val="000000"/>
                          </a:solidFill>
                          <a:effectLst/>
                          <a:latin typeface="Calibri" panose="020F0502020204030204" pitchFamily="34" charset="0"/>
                        </a:rPr>
                        <a:t>QAD Code Review and assessment of Code quality Report submitted</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HP</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Computer Platform</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25-Nov-14</a:t>
                      </a:r>
                    </a:p>
                  </a:txBody>
                  <a:tcPr marL="9525" marR="9525" marT="9525" marB="0">
                    <a:solidFill>
                      <a:srgbClr val="B8CEE8"/>
                    </a:solidFill>
                  </a:tcPr>
                </a:tc>
                <a:tc>
                  <a:txBody>
                    <a:bodyPr/>
                    <a:lstStyle/>
                    <a:p>
                      <a:pPr algn="l" fontAlgn="t"/>
                      <a:r>
                        <a:rPr lang="en-US" sz="1200" b="0" i="0" u="none" strike="noStrike" dirty="0" smtClean="0">
                          <a:solidFill>
                            <a:srgbClr val="000000"/>
                          </a:solidFill>
                          <a:effectLst/>
                          <a:latin typeface="Calibri" panose="020F0502020204030204" pitchFamily="34" charset="0"/>
                        </a:rPr>
                        <a:t>7-Nov-14</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r>
            </a:tbl>
          </a:graphicData>
        </a:graphic>
      </p:graphicFrame>
    </p:spTree>
    <p:extLst>
      <p:ext uri="{BB962C8B-B14F-4D97-AF65-F5344CB8AC3E}">
        <p14:creationId xmlns:p14="http://schemas.microsoft.com/office/powerpoint/2010/main" val="1334760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Cross ISU Support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2546035832"/>
              </p:ext>
            </p:extLst>
          </p:nvPr>
        </p:nvGraphicFramePr>
        <p:xfrm>
          <a:off x="381000" y="685800"/>
          <a:ext cx="8391525" cy="5943600"/>
        </p:xfrm>
        <a:graphic>
          <a:graphicData uri="http://schemas.openxmlformats.org/drawingml/2006/table">
            <a:tbl>
              <a:tblPr firstRow="1" bandRow="1">
                <a:tableStyleId>{93296810-A885-4BE3-A3E7-6D5BEEA58F35}</a:tableStyleId>
              </a:tblPr>
              <a:tblGrid>
                <a:gridCol w="576134"/>
                <a:gridCol w="795466"/>
                <a:gridCol w="3205595"/>
                <a:gridCol w="991726"/>
                <a:gridCol w="982358"/>
                <a:gridCol w="838273"/>
                <a:gridCol w="1001973"/>
              </a:tblGrid>
              <a:tr h="1104147">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T="45704" marB="45704">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 Focus Area</a:t>
                      </a:r>
                      <a:endParaRPr lang="en-US" sz="1200" b="1" kern="1200" dirty="0">
                        <a:solidFill>
                          <a:schemeClr val="lt1"/>
                        </a:solidFill>
                        <a:latin typeface="Calibri"/>
                        <a:ea typeface="+mn-ea"/>
                        <a:cs typeface="+mn-cs"/>
                      </a:endParaRPr>
                    </a:p>
                  </a:txBody>
                  <a:tcPr marT="45704" marB="45704">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Collaboration Details</a:t>
                      </a:r>
                      <a:endParaRPr lang="en-US" sz="1200" b="1" kern="1200" dirty="0">
                        <a:solidFill>
                          <a:schemeClr val="lt1"/>
                        </a:solidFill>
                        <a:latin typeface="Calibri"/>
                        <a:ea typeface="+mn-ea"/>
                        <a:cs typeface="+mn-cs"/>
                      </a:endParaRPr>
                    </a:p>
                  </a:txBody>
                  <a:tcPr marT="45704" marB="45704">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ISU</a:t>
                      </a:r>
                      <a:endParaRPr lang="en-US" sz="1200" b="1" kern="1200" dirty="0">
                        <a:solidFill>
                          <a:schemeClr val="lt1"/>
                        </a:solidFill>
                        <a:latin typeface="Calibri"/>
                        <a:ea typeface="+mn-ea"/>
                        <a:cs typeface="+mn-cs"/>
                      </a:endParaRPr>
                    </a:p>
                  </a:txBody>
                  <a:tcPr marT="45704" marB="45704">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Account</a:t>
                      </a:r>
                      <a:endParaRPr lang="en-US" sz="1200" b="1" kern="1200" dirty="0">
                        <a:solidFill>
                          <a:schemeClr val="lt1"/>
                        </a:solidFill>
                        <a:latin typeface="Calibri"/>
                        <a:ea typeface="+mn-ea"/>
                        <a:cs typeface="+mn-cs"/>
                      </a:endParaRPr>
                    </a:p>
                  </a:txBody>
                  <a:tcPr marT="45704" marB="45704">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Start Date</a:t>
                      </a:r>
                      <a:endParaRPr lang="en-US" sz="1200" b="1" kern="1200" dirty="0">
                        <a:solidFill>
                          <a:schemeClr val="lt1"/>
                        </a:solidFill>
                        <a:latin typeface="Calibri"/>
                        <a:ea typeface="+mn-ea"/>
                        <a:cs typeface="+mn-cs"/>
                      </a:endParaRPr>
                    </a:p>
                  </a:txBody>
                  <a:tcPr marT="45704" marB="45704">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End Date</a:t>
                      </a:r>
                      <a:endParaRPr lang="en-US" sz="1200" b="1" kern="1200" dirty="0">
                        <a:solidFill>
                          <a:schemeClr val="lt1"/>
                        </a:solidFill>
                        <a:latin typeface="Calibri"/>
                        <a:ea typeface="+mn-ea"/>
                        <a:cs typeface="+mn-cs"/>
                      </a:endParaRPr>
                    </a:p>
                  </a:txBody>
                  <a:tcPr marT="45704" marB="45704">
                    <a:solidFill>
                      <a:srgbClr val="0063BE"/>
                    </a:solidFill>
                  </a:tcPr>
                </a:tc>
              </a:tr>
              <a:tr h="1025279">
                <a:tc>
                  <a:txBody>
                    <a:bodyPr/>
                    <a:lstStyle/>
                    <a:p>
                      <a:pPr algn="l" fontAlgn="t"/>
                      <a:r>
                        <a:rPr lang="en-US" sz="1200" b="0" i="0" u="none" strike="noStrike" dirty="0">
                          <a:solidFill>
                            <a:srgbClr val="000000"/>
                          </a:solidFill>
                          <a:effectLst/>
                          <a:latin typeface="Calibri" panose="020F0502020204030204" pitchFamily="34" charset="0"/>
                        </a:rPr>
                        <a:t>1</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Issue: Need to verify the architecture and configure SharePoint farm in the new environment</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Solution: given best possible infrastructure topology based on the initial discussions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Telecom</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Ericsson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26-Oct-14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20-Nov-14</a:t>
                      </a:r>
                    </a:p>
                  </a:txBody>
                  <a:tcPr marL="9525" marR="9525" marT="9525" marB="0">
                    <a:solidFill>
                      <a:srgbClr val="B8CEE8"/>
                    </a:solidFill>
                  </a:tcPr>
                </a:tc>
              </a:tr>
              <a:tr h="766988">
                <a:tc>
                  <a:txBody>
                    <a:bodyPr/>
                    <a:lstStyle/>
                    <a:p>
                      <a:pPr algn="l" fontAlgn="t"/>
                      <a:r>
                        <a:rPr lang="en-US" sz="1200" b="0" i="0" u="none" strike="noStrike">
                          <a:solidFill>
                            <a:srgbClr val="000000"/>
                          </a:solidFill>
                          <a:effectLst/>
                          <a:latin typeface="Calibri" panose="020F0502020204030204" pitchFamily="34" charset="0"/>
                        </a:rPr>
                        <a:t>2</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Issue : Web Test and Load Test in VSTS are unable to automate some button clicks in a web site.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Solution: Unable to replicate the issue as it comes once in a moon time. Hence closed</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ERU</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BP</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10-Nov-14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27-Nov-14</a:t>
                      </a:r>
                    </a:p>
                  </a:txBody>
                  <a:tcPr marL="9525" marR="9525" marT="9525" marB="0">
                    <a:solidFill>
                      <a:srgbClr val="B8CEE8"/>
                    </a:solidFill>
                  </a:tcPr>
                </a:tc>
              </a:tr>
              <a:tr h="950817">
                <a:tc>
                  <a:txBody>
                    <a:bodyPr/>
                    <a:lstStyle/>
                    <a:p>
                      <a:pPr algn="l" fontAlgn="t"/>
                      <a:r>
                        <a:rPr lang="en-US" sz="1200" b="0" i="0" u="none" strike="noStrike">
                          <a:solidFill>
                            <a:srgbClr val="000000"/>
                          </a:solidFill>
                          <a:effectLst/>
                          <a:latin typeface="Calibri" panose="020F0502020204030204" pitchFamily="34" charset="0"/>
                        </a:rPr>
                        <a:t>3</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Issue: SharePoint workflow not responding in different hosted environment</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Solution: Investigating the issue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Telecom</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Ericsson</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18-Nov-14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 Progress</a:t>
                      </a:r>
                    </a:p>
                  </a:txBody>
                  <a:tcPr marL="9525" marR="9525" marT="9525" marB="0">
                    <a:solidFill>
                      <a:srgbClr val="B8CEE8"/>
                    </a:solidFill>
                  </a:tcPr>
                </a:tc>
              </a:tr>
              <a:tr h="950817">
                <a:tc>
                  <a:txBody>
                    <a:bodyPr/>
                    <a:lstStyle/>
                    <a:p>
                      <a:pPr algn="l" fontAlgn="t"/>
                      <a:r>
                        <a:rPr lang="en-US" sz="1200" b="0" i="0" u="none" strike="noStrike">
                          <a:solidFill>
                            <a:srgbClr val="000000"/>
                          </a:solidFill>
                          <a:effectLst/>
                          <a:latin typeface="Calibri" panose="020F0502020204030204" pitchFamily="34" charset="0"/>
                        </a:rPr>
                        <a:t>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Cloud</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Provide support on the issue faced on Azure - Sharepoint 2013 Testing</a:t>
                      </a:r>
                    </a:p>
                  </a:txBody>
                  <a:tcPr marL="9525" marR="9525" marT="9525" marB="0">
                    <a:solidFill>
                      <a:srgbClr val="B8CEE8"/>
                    </a:solidFill>
                  </a:tcPr>
                </a:tc>
                <a:tc>
                  <a:txBody>
                    <a:bodyPr/>
                    <a:lstStyle/>
                    <a:p>
                      <a:pPr algn="l" fontAlgn="t"/>
                      <a:r>
                        <a:rPr lang="en-US" sz="1200" b="0" i="0" u="none" strike="noStrike" dirty="0" smtClean="0">
                          <a:solidFill>
                            <a:srgbClr val="000000"/>
                          </a:solidFill>
                          <a:effectLst/>
                          <a:latin typeface="Calibri" panose="020F0502020204030204" pitchFamily="34" charset="0"/>
                        </a:rPr>
                        <a:t>Ent.</a:t>
                      </a:r>
                      <a:r>
                        <a:rPr lang="en-US" sz="1200" b="0" i="0" u="none" strike="noStrike" baseline="0" dirty="0" smtClean="0">
                          <a:solidFill>
                            <a:srgbClr val="000000"/>
                          </a:solidFill>
                          <a:effectLst/>
                          <a:latin typeface="Calibri" panose="020F0502020204030204" pitchFamily="34" charset="0"/>
                        </a:rPr>
                        <a:t> Sol</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Ent. Sol - Assurance CoE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20-Nov-14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20-Nov-14</a:t>
                      </a:r>
                    </a:p>
                  </a:txBody>
                  <a:tcPr marL="9525" marR="9525" marT="9525" marB="0">
                    <a:solidFill>
                      <a:srgbClr val="B8CEE8"/>
                    </a:solidFill>
                  </a:tcPr>
                </a:tc>
              </a:tr>
              <a:tr h="1145552">
                <a:tc>
                  <a:txBody>
                    <a:bodyPr/>
                    <a:lstStyle/>
                    <a:p>
                      <a:pPr algn="l" fontAlgn="t"/>
                      <a:r>
                        <a:rPr lang="en-US" sz="1200" b="0" i="0" u="none" strike="noStrike">
                          <a:solidFill>
                            <a:srgbClr val="000000"/>
                          </a:solidFill>
                          <a:effectLst/>
                          <a:latin typeface="Calibri" panose="020F0502020204030204" pitchFamily="34" charset="0"/>
                        </a:rPr>
                        <a:t>5</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Issue: </a:t>
                      </a:r>
                      <a:r>
                        <a:rPr lang="en-US" sz="1200" b="0" i="0" u="none" strike="noStrike" dirty="0" smtClean="0">
                          <a:solidFill>
                            <a:srgbClr val="000000"/>
                          </a:solidFill>
                          <a:effectLst/>
                          <a:latin typeface="Calibri" panose="020F0502020204030204" pitchFamily="34" charset="0"/>
                        </a:rPr>
                        <a:t>1 The </a:t>
                      </a:r>
                      <a:r>
                        <a:rPr lang="en-US" sz="1200" b="0" i="0" u="none" strike="noStrike" dirty="0">
                          <a:solidFill>
                            <a:srgbClr val="000000"/>
                          </a:solidFill>
                          <a:effectLst/>
                          <a:latin typeface="Calibri" panose="020F0502020204030204" pitchFamily="34" charset="0"/>
                        </a:rPr>
                        <a:t>possibility  of storing large(5 MB) of data  in SharePoint </a:t>
                      </a:r>
                      <a:r>
                        <a:rPr lang="en-US" sz="1200" b="0" i="0" u="none" strike="noStrike" dirty="0" smtClean="0">
                          <a:solidFill>
                            <a:srgbClr val="000000"/>
                          </a:solidFill>
                          <a:effectLst/>
                          <a:latin typeface="Calibri" panose="020F0502020204030204" pitchFamily="34" charset="0"/>
                        </a:rPr>
                        <a:t>column.</a:t>
                      </a:r>
                    </a:p>
                    <a:p>
                      <a:pPr algn="l" fontAlgn="t"/>
                      <a:r>
                        <a:rPr lang="en-US" sz="1200" b="0" i="0" u="none" strike="noStrike" dirty="0" smtClean="0">
                          <a:solidFill>
                            <a:srgbClr val="000000"/>
                          </a:solidFill>
                          <a:effectLst/>
                          <a:latin typeface="Calibri" panose="020F0502020204030204" pitchFamily="34" charset="0"/>
                        </a:rPr>
                        <a:t> 2.</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smtClean="0">
                          <a:solidFill>
                            <a:srgbClr val="000000"/>
                          </a:solidFill>
                          <a:effectLst/>
                          <a:latin typeface="Calibri" panose="020F0502020204030204" pitchFamily="34" charset="0"/>
                        </a:rPr>
                        <a:t>Approach  </a:t>
                      </a:r>
                      <a:r>
                        <a:rPr lang="en-US" sz="1200" b="0" i="0" u="none" strike="noStrike" dirty="0">
                          <a:solidFill>
                            <a:srgbClr val="000000"/>
                          </a:solidFill>
                          <a:effectLst/>
                          <a:latin typeface="Calibri" panose="020F0502020204030204" pitchFamily="34" charset="0"/>
                        </a:rPr>
                        <a:t>on syncing the documents from On-Premise to O365</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Solution: Investigating the requirement to provide solution</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BFS</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World Bank</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25-Nov-14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 Progress</a:t>
                      </a:r>
                    </a:p>
                  </a:txBody>
                  <a:tcPr marL="9525" marR="9525" marT="9525" marB="0">
                    <a:solidFill>
                      <a:srgbClr val="B8CEE8"/>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6"/>
          <p:cNvPicPr>
            <a:picLocks noChangeAspect="1" noChangeArrowheads="1"/>
          </p:cNvPicPr>
          <p:nvPr/>
        </p:nvPicPr>
        <p:blipFill>
          <a:blip r:embed="rId2"/>
          <a:srcRect/>
          <a:stretch>
            <a:fillRect/>
          </a:stretch>
        </p:blipFill>
        <p:spPr bwMode="auto">
          <a:xfrm>
            <a:off x="304800" y="838200"/>
            <a:ext cx="84582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Delivery Support</a:t>
            </a:r>
          </a:p>
        </p:txBody>
      </p:sp>
      <p:sp>
        <p:nvSpPr>
          <p:cNvPr id="5123" name="TextBox 2"/>
          <p:cNvSpPr txBox="1">
            <a:spLocks noChangeArrowheads="1"/>
          </p:cNvSpPr>
          <p:nvPr/>
        </p:nvSpPr>
        <p:spPr bwMode="auto">
          <a:xfrm>
            <a:off x="1524000" y="728663"/>
            <a:ext cx="5715000" cy="338554"/>
          </a:xfrm>
          <a:prstGeom prst="rect">
            <a:avLst/>
          </a:prstGeom>
          <a:noFill/>
          <a:ln w="9525">
            <a:noFill/>
            <a:miter lim="800000"/>
            <a:headEnd/>
            <a:tailEnd/>
          </a:ln>
        </p:spPr>
        <p:txBody>
          <a:bodyPr wrap="square">
            <a:spAutoFit/>
          </a:bodyPr>
          <a:lstStyle/>
          <a:p>
            <a:pPr>
              <a:buClr>
                <a:srgbClr val="000000"/>
              </a:buClr>
              <a:buSzPct val="100000"/>
              <a:buFont typeface="Times New Roman" pitchFamily="18" charset="0"/>
              <a:buNone/>
            </a:pPr>
            <a:r>
              <a:rPr lang="en-US" b="1" dirty="0">
                <a:solidFill>
                  <a:srgbClr val="000000"/>
                </a:solidFill>
              </a:rPr>
              <a:t>No Of </a:t>
            </a:r>
            <a:r>
              <a:rPr lang="en-US" b="1" dirty="0" smtClean="0">
                <a:solidFill>
                  <a:srgbClr val="000000"/>
                </a:solidFill>
              </a:rPr>
              <a:t>Delivery Support </a:t>
            </a:r>
            <a:r>
              <a:rPr lang="en-US" b="1" dirty="0">
                <a:solidFill>
                  <a:srgbClr val="000000"/>
                </a:solidFill>
              </a:rPr>
              <a:t>Instances by Support Category</a:t>
            </a:r>
          </a:p>
        </p:txBody>
      </p:sp>
      <p:graphicFrame>
        <p:nvGraphicFramePr>
          <p:cNvPr id="4" name="Table 3"/>
          <p:cNvGraphicFramePr>
            <a:graphicFrameLocks noGrp="1"/>
          </p:cNvGraphicFramePr>
          <p:nvPr>
            <p:extLst>
              <p:ext uri="{D42A27DB-BD31-4B8C-83A1-F6EECF244321}">
                <p14:modId xmlns:p14="http://schemas.microsoft.com/office/powerpoint/2010/main" val="3635130648"/>
              </p:ext>
            </p:extLst>
          </p:nvPr>
        </p:nvGraphicFramePr>
        <p:xfrm>
          <a:off x="1524000" y="1125538"/>
          <a:ext cx="6096000" cy="1852840"/>
        </p:xfrm>
        <a:graphic>
          <a:graphicData uri="http://schemas.openxmlformats.org/drawingml/2006/table">
            <a:tbl>
              <a:tblPr firstRow="1" bandRow="1">
                <a:tableStyleId>{93296810-A885-4BE3-A3E7-6D5BEEA58F35}</a:tableStyleId>
              </a:tblPr>
              <a:tblGrid>
                <a:gridCol w="3048000"/>
                <a:gridCol w="3048000"/>
              </a:tblGrid>
              <a:tr h="370568">
                <a:tc>
                  <a:txBody>
                    <a:bodyPr/>
                    <a:lstStyle/>
                    <a:p>
                      <a:pPr algn="ctr"/>
                      <a:r>
                        <a:rPr lang="en-US" sz="1400" dirty="0" smtClean="0">
                          <a:latin typeface="Myriad Pro"/>
                        </a:rPr>
                        <a:t>Support Of Category</a:t>
                      </a:r>
                      <a:endParaRPr lang="en-US" sz="1400" dirty="0">
                        <a:latin typeface="Myriad Pro"/>
                      </a:endParaRPr>
                    </a:p>
                  </a:txBody>
                  <a:tcPr marT="45686" marB="45686">
                    <a:solidFill>
                      <a:srgbClr val="0063BE"/>
                    </a:solidFill>
                  </a:tcPr>
                </a:tc>
                <a:tc>
                  <a:txBody>
                    <a:bodyPr/>
                    <a:lstStyle/>
                    <a:p>
                      <a:pPr algn="ctr"/>
                      <a:r>
                        <a:rPr lang="en-US" sz="1400" dirty="0" smtClean="0">
                          <a:latin typeface="Myriad Pro"/>
                        </a:rPr>
                        <a:t># of Support instances</a:t>
                      </a:r>
                      <a:endParaRPr lang="en-US" sz="1400" dirty="0">
                        <a:latin typeface="Myriad Pro"/>
                      </a:endParaRPr>
                    </a:p>
                  </a:txBody>
                  <a:tcPr marT="45686" marB="45686">
                    <a:solidFill>
                      <a:srgbClr val="0063BE"/>
                    </a:solidFill>
                  </a:tcPr>
                </a:tc>
              </a:tr>
              <a:tr h="370568">
                <a:tc>
                  <a:txBody>
                    <a:bodyPr/>
                    <a:lstStyle/>
                    <a:p>
                      <a:r>
                        <a:rPr lang="en-US" sz="1400" dirty="0" smtClean="0">
                          <a:latin typeface="Calibri"/>
                        </a:rPr>
                        <a:t>Consulting Engagements </a:t>
                      </a:r>
                      <a:endParaRPr lang="en-US" sz="1400" dirty="0">
                        <a:latin typeface="Calibri"/>
                      </a:endParaRPr>
                    </a:p>
                  </a:txBody>
                  <a:tcPr marT="45712" marB="45712">
                    <a:solidFill>
                      <a:schemeClr val="accent2">
                        <a:lumMod val="20000"/>
                        <a:lumOff val="80000"/>
                      </a:schemeClr>
                    </a:solidFill>
                  </a:tcPr>
                </a:tc>
                <a:tc>
                  <a:txBody>
                    <a:bodyPr/>
                    <a:lstStyle/>
                    <a:p>
                      <a:pPr algn="ctr"/>
                      <a:r>
                        <a:rPr lang="en-US" sz="1400" dirty="0" smtClean="0">
                          <a:latin typeface="Calibri"/>
                        </a:rPr>
                        <a:t>  5</a:t>
                      </a:r>
                      <a:endParaRPr lang="en-US" sz="1400" dirty="0">
                        <a:latin typeface="Calibri"/>
                      </a:endParaRPr>
                    </a:p>
                  </a:txBody>
                  <a:tcPr marT="45712" marB="45712">
                    <a:solidFill>
                      <a:schemeClr val="accent2">
                        <a:lumMod val="20000"/>
                        <a:lumOff val="80000"/>
                      </a:schemeClr>
                    </a:solidFill>
                  </a:tcPr>
                </a:tc>
              </a:tr>
              <a:tr h="370568">
                <a:tc>
                  <a:txBody>
                    <a:bodyPr/>
                    <a:lstStyle/>
                    <a:p>
                      <a:r>
                        <a:rPr lang="en-US" sz="1400" dirty="0" smtClean="0">
                          <a:latin typeface="+mn-lt"/>
                        </a:rPr>
                        <a:t>Project Technical Reviews </a:t>
                      </a:r>
                      <a:endParaRPr lang="en-US" sz="1400" dirty="0">
                        <a:latin typeface="Calibri"/>
                      </a:endParaRPr>
                    </a:p>
                  </a:txBody>
                  <a:tcPr marT="45712" marB="45712">
                    <a:solidFill>
                      <a:schemeClr val="accent2">
                        <a:lumMod val="20000"/>
                        <a:lumOff val="80000"/>
                      </a:schemeClr>
                    </a:solidFill>
                  </a:tcPr>
                </a:tc>
                <a:tc>
                  <a:txBody>
                    <a:bodyPr/>
                    <a:lstStyle/>
                    <a:p>
                      <a:pPr algn="ctr"/>
                      <a:r>
                        <a:rPr lang="en-US" sz="1400" dirty="0" smtClean="0">
                          <a:latin typeface="Calibri"/>
                        </a:rPr>
                        <a:t>  10</a:t>
                      </a:r>
                      <a:endParaRPr lang="en-US" sz="1400" dirty="0">
                        <a:latin typeface="Calibri"/>
                      </a:endParaRPr>
                    </a:p>
                  </a:txBody>
                  <a:tcPr marT="45712" marB="45712">
                    <a:solidFill>
                      <a:schemeClr val="accent2">
                        <a:lumMod val="20000"/>
                        <a:lumOff val="80000"/>
                      </a:schemeClr>
                    </a:solidFill>
                  </a:tcPr>
                </a:tc>
              </a:tr>
              <a:tr h="370568">
                <a:tc>
                  <a:txBody>
                    <a:bodyPr/>
                    <a:lstStyle/>
                    <a:p>
                      <a:r>
                        <a:rPr lang="en-US" sz="1400" dirty="0" smtClean="0">
                          <a:latin typeface="Calibri"/>
                        </a:rPr>
                        <a:t>Miscellaneous Support  to Accounts</a:t>
                      </a:r>
                      <a:endParaRPr lang="en-US" sz="1400" dirty="0">
                        <a:latin typeface="Calibri"/>
                      </a:endParaRPr>
                    </a:p>
                  </a:txBody>
                  <a:tcPr marT="45712" marB="45712">
                    <a:solidFill>
                      <a:schemeClr val="accent2">
                        <a:lumMod val="20000"/>
                        <a:lumOff val="80000"/>
                      </a:schemeClr>
                    </a:solidFill>
                  </a:tcPr>
                </a:tc>
                <a:tc>
                  <a:txBody>
                    <a:bodyPr/>
                    <a:lstStyle/>
                    <a:p>
                      <a:pPr algn="ctr"/>
                      <a:r>
                        <a:rPr lang="en-US" sz="1400" dirty="0" smtClean="0">
                          <a:latin typeface="Calibri"/>
                        </a:rPr>
                        <a:t>  </a:t>
                      </a:r>
                      <a:r>
                        <a:rPr lang="en-US" sz="1400" dirty="0" smtClean="0">
                          <a:latin typeface="Calibri"/>
                        </a:rPr>
                        <a:t>14</a:t>
                      </a:r>
                      <a:endParaRPr lang="en-US" sz="1400" dirty="0">
                        <a:latin typeface="Calibri"/>
                      </a:endParaRPr>
                    </a:p>
                  </a:txBody>
                  <a:tcPr marT="45712" marB="45712">
                    <a:solidFill>
                      <a:schemeClr val="accent2">
                        <a:lumMod val="20000"/>
                        <a:lumOff val="80000"/>
                      </a:schemeClr>
                    </a:solidFill>
                  </a:tcPr>
                </a:tc>
              </a:tr>
              <a:tr h="370568">
                <a:tc>
                  <a:txBody>
                    <a:bodyPr/>
                    <a:lstStyle/>
                    <a:p>
                      <a:r>
                        <a:rPr lang="en-US" sz="1400" dirty="0" smtClean="0">
                          <a:latin typeface="Calibri"/>
                        </a:rPr>
                        <a:t>Cross ISU Delivery Support </a:t>
                      </a:r>
                      <a:endParaRPr lang="en-US" sz="1400" dirty="0">
                        <a:latin typeface="Calibri"/>
                      </a:endParaRPr>
                    </a:p>
                  </a:txBody>
                  <a:tcPr marT="45712" marB="45712">
                    <a:solidFill>
                      <a:schemeClr val="accent2">
                        <a:lumMod val="20000"/>
                        <a:lumOff val="80000"/>
                      </a:schemeClr>
                    </a:solidFill>
                  </a:tcPr>
                </a:tc>
                <a:tc>
                  <a:txBody>
                    <a:bodyPr/>
                    <a:lstStyle/>
                    <a:p>
                      <a:pPr algn="ctr"/>
                      <a:r>
                        <a:rPr lang="en-US" sz="1400" dirty="0" smtClean="0">
                          <a:latin typeface="Calibri"/>
                        </a:rPr>
                        <a:t>  5</a:t>
                      </a:r>
                      <a:endParaRPr lang="en-US" sz="1400" dirty="0">
                        <a:latin typeface="Calibri"/>
                      </a:endParaRPr>
                    </a:p>
                  </a:txBody>
                  <a:tcPr marT="45712" marB="45712">
                    <a:solidFill>
                      <a:schemeClr val="accent2">
                        <a:lumMod val="20000"/>
                        <a:lumOff val="80000"/>
                      </a:schemeClr>
                    </a:solidFill>
                  </a:tcPr>
                </a:tc>
              </a:tr>
            </a:tbl>
          </a:graphicData>
        </a:graphic>
      </p:graphicFrame>
      <p:graphicFrame>
        <p:nvGraphicFramePr>
          <p:cNvPr id="5" name="Group 54"/>
          <p:cNvGraphicFramePr>
            <a:graphicFrameLocks noGrp="1"/>
          </p:cNvGraphicFramePr>
          <p:nvPr>
            <p:extLst>
              <p:ext uri="{D42A27DB-BD31-4B8C-83A1-F6EECF244321}">
                <p14:modId xmlns:p14="http://schemas.microsoft.com/office/powerpoint/2010/main" val="2463000314"/>
              </p:ext>
            </p:extLst>
          </p:nvPr>
        </p:nvGraphicFramePr>
        <p:xfrm>
          <a:off x="1524000" y="4267200"/>
          <a:ext cx="6096000" cy="1729611"/>
        </p:xfrm>
        <a:graphic>
          <a:graphicData uri="http://schemas.openxmlformats.org/drawingml/2006/table">
            <a:tbl>
              <a:tblPr/>
              <a:tblGrid>
                <a:gridCol w="3048000"/>
                <a:gridCol w="3048000"/>
              </a:tblGrid>
              <a:tr h="358214">
                <a:tc>
                  <a:txBody>
                    <a:bodyPr/>
                    <a:lstStyle/>
                    <a:p>
                      <a:pPr marL="0" marR="0" lvl="0" indent="0" algn="ctr" defTabSz="457200" rtl="0" eaLnBrk="1" fontAlgn="base" latinLnBrk="0" hangingPunct="1">
                        <a:lnSpc>
                          <a:spcPct val="12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FFFFFF"/>
                          </a:solidFill>
                          <a:effectLst/>
                          <a:latin typeface="Myriad Pro" charset="0"/>
                          <a:ea typeface="MS PGothic" charset="0"/>
                          <a:cs typeface="MS PGothic" charset="0"/>
                        </a:rPr>
                        <a:t>Account Name   </a:t>
                      </a: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0063BE"/>
                    </a:solidFill>
                  </a:tcPr>
                </a:tc>
                <a:tc>
                  <a:txBody>
                    <a:bodyPr/>
                    <a:lstStyle/>
                    <a:p>
                      <a:pPr marL="0" marR="0" lvl="0" indent="0" algn="ctr" defTabSz="457200" rtl="0" eaLnBrk="1" fontAlgn="base" latinLnBrk="0" hangingPunct="1">
                        <a:lnSpc>
                          <a:spcPct val="125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1" i="0" u="none" strike="noStrike" cap="none" normalizeH="0" baseline="0" dirty="0" smtClean="0">
                          <a:ln>
                            <a:noFill/>
                          </a:ln>
                          <a:solidFill>
                            <a:srgbClr val="FFFFFF"/>
                          </a:solidFill>
                          <a:effectLst/>
                          <a:latin typeface="Myriad Pro" charset="0"/>
                          <a:ea typeface="MS PGothic" charset="0"/>
                          <a:cs typeface="MS PGothic" charset="0"/>
                        </a:rPr>
                        <a:t># of Support instances </a:t>
                      </a: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0063BE"/>
                    </a:solidFill>
                  </a:tcPr>
                </a:tc>
              </a:tr>
              <a:tr h="313504">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rgbClr val="000000"/>
                          </a:solidFill>
                          <a:effectLst/>
                          <a:latin typeface="Calibri" pitchFamily="32" charset="0"/>
                          <a:ea typeface="MS PGothic" charset="0"/>
                          <a:cs typeface="MS PGothic" charset="0"/>
                        </a:rPr>
                        <a:t>ASML</a:t>
                      </a: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chemeClr val="tx1"/>
                          </a:solidFill>
                          <a:effectLst/>
                          <a:latin typeface="Calibri" pitchFamily="32" charset="0"/>
                          <a:ea typeface="MS PGothic" charset="0"/>
                          <a:cs typeface="MS PGothic" charset="0"/>
                        </a:rPr>
                        <a:t>2</a:t>
                      </a:r>
                      <a:endParaRPr kumimoji="0" lang="en-US" sz="1400" b="0" i="0" u="none" strike="noStrike" cap="none" normalizeH="0" baseline="0" dirty="0" smtClean="0">
                        <a:ln>
                          <a:noFill/>
                        </a:ln>
                        <a:solidFill>
                          <a:schemeClr val="tx1"/>
                        </a:solidFill>
                        <a:effectLst/>
                        <a:latin typeface="Calibri" pitchFamily="32" charset="0"/>
                        <a:ea typeface="MS PGothic" charset="0"/>
                        <a:cs typeface="MS PGothic" charset="0"/>
                      </a:endParaRP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r>
              <a:tr h="35263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kern="1200" cap="none" normalizeH="0" baseline="0" dirty="0" smtClean="0">
                          <a:ln>
                            <a:noFill/>
                          </a:ln>
                          <a:solidFill>
                            <a:srgbClr val="000000"/>
                          </a:solidFill>
                          <a:effectLst/>
                          <a:latin typeface="Calibri" pitchFamily="32" charset="0"/>
                          <a:ea typeface="MS PGothic" charset="0"/>
                          <a:cs typeface="MS PGothic" charset="0"/>
                        </a:rPr>
                        <a:t>  Infineon</a:t>
                      </a:r>
                      <a:endParaRPr kumimoji="0" lang="en-US" sz="1400" b="0" i="0" u="none" strike="noStrike" kern="1200" cap="none" normalizeH="0" baseline="0" dirty="0">
                        <a:ln>
                          <a:noFill/>
                        </a:ln>
                        <a:solidFill>
                          <a:srgbClr val="000000"/>
                        </a:solidFill>
                        <a:effectLst/>
                        <a:latin typeface="Calibri" pitchFamily="32" charset="0"/>
                        <a:ea typeface="MS PGothic" charset="0"/>
                        <a:cs typeface="MS PGothic" charset="0"/>
                      </a:endParaRPr>
                    </a:p>
                  </a:txBody>
                  <a:tcPr marL="9525" marR="9525" marT="9525" marB="0">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chemeClr val="tx1"/>
                          </a:solidFill>
                          <a:effectLst/>
                          <a:latin typeface="Calibri" pitchFamily="32" charset="0"/>
                          <a:ea typeface="MS PGothic" charset="0"/>
                          <a:cs typeface="MS PGothic" charset="0"/>
                        </a:rPr>
                        <a:t>2</a:t>
                      </a: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r>
              <a:tr h="35263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kern="1200" cap="none" normalizeH="0" baseline="0" dirty="0" smtClean="0">
                          <a:ln>
                            <a:noFill/>
                          </a:ln>
                          <a:solidFill>
                            <a:srgbClr val="000000"/>
                          </a:solidFill>
                          <a:effectLst/>
                          <a:latin typeface="Calibri" pitchFamily="32" charset="0"/>
                          <a:ea typeface="MS PGothic" charset="0"/>
                          <a:cs typeface="MS PGothic" charset="0"/>
                        </a:rPr>
                        <a:t>  NXP</a:t>
                      </a:r>
                      <a:endParaRPr kumimoji="0" lang="en-US" sz="1400" b="0" i="0" u="none" strike="noStrike" kern="1200" cap="none" normalizeH="0" baseline="0" dirty="0">
                        <a:ln>
                          <a:noFill/>
                        </a:ln>
                        <a:solidFill>
                          <a:srgbClr val="000000"/>
                        </a:solidFill>
                        <a:effectLst/>
                        <a:latin typeface="Calibri" pitchFamily="32" charset="0"/>
                        <a:ea typeface="MS PGothic" charset="0"/>
                        <a:cs typeface="MS PGothic" charset="0"/>
                      </a:endParaRPr>
                    </a:p>
                  </a:txBody>
                  <a:tcPr marL="9525" marR="9525" marT="9525" marB="0">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chemeClr val="tx1"/>
                          </a:solidFill>
                          <a:effectLst/>
                          <a:latin typeface="Calibri" pitchFamily="32" charset="0"/>
                          <a:ea typeface="MS PGothic" charset="0"/>
                          <a:cs typeface="MS PGothic" charset="0"/>
                        </a:rPr>
                        <a:t> 1 </a:t>
                      </a: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r>
              <a:tr h="352631">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kern="1200" cap="none" normalizeH="0" baseline="0" dirty="0" smtClean="0">
                          <a:ln>
                            <a:noFill/>
                          </a:ln>
                          <a:solidFill>
                            <a:srgbClr val="000000"/>
                          </a:solidFill>
                          <a:effectLst/>
                          <a:latin typeface="Calibri" pitchFamily="32" charset="0"/>
                          <a:ea typeface="MS PGothic" charset="0"/>
                          <a:cs typeface="MS PGothic" charset="0"/>
                        </a:rPr>
                        <a:t>  KPMG</a:t>
                      </a:r>
                      <a:endParaRPr kumimoji="0" lang="en-US" sz="1400" b="0" i="0" u="none" strike="noStrike" kern="1200" cap="none" normalizeH="0" baseline="0" dirty="0">
                        <a:ln>
                          <a:noFill/>
                        </a:ln>
                        <a:solidFill>
                          <a:srgbClr val="000000"/>
                        </a:solidFill>
                        <a:effectLst/>
                        <a:latin typeface="Calibri" pitchFamily="32" charset="0"/>
                        <a:ea typeface="MS PGothic" charset="0"/>
                        <a:cs typeface="MS PGothic" charset="0"/>
                      </a:endParaRPr>
                    </a:p>
                  </a:txBody>
                  <a:tcPr marL="9525" marR="9525" marT="9525" marB="0">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400" b="0" i="0" u="none" strike="noStrike" cap="none" normalizeH="0" baseline="0" dirty="0" smtClean="0">
                          <a:ln>
                            <a:noFill/>
                          </a:ln>
                          <a:solidFill>
                            <a:schemeClr val="tx1"/>
                          </a:solidFill>
                          <a:effectLst/>
                          <a:latin typeface="Calibri" pitchFamily="32" charset="0"/>
                          <a:ea typeface="MS PGothic" charset="0"/>
                          <a:cs typeface="MS PGothic" charset="0"/>
                        </a:rPr>
                        <a:t>1</a:t>
                      </a:r>
                    </a:p>
                  </a:txBody>
                  <a:tcPr marL="90000" marR="90000" marT="45747" marB="45747"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5170" name="Rectangle 100"/>
          <p:cNvSpPr>
            <a:spLocks noChangeArrowheads="1"/>
          </p:cNvSpPr>
          <p:nvPr/>
        </p:nvSpPr>
        <p:spPr bwMode="auto">
          <a:xfrm>
            <a:off x="1600200" y="3810000"/>
            <a:ext cx="4572000" cy="341313"/>
          </a:xfrm>
          <a:prstGeom prst="rect">
            <a:avLst/>
          </a:prstGeom>
          <a:noFill/>
          <a:ln w="9525">
            <a:noFill/>
            <a:round/>
            <a:headEnd/>
            <a:tailEnd/>
          </a:ln>
        </p:spPr>
        <p:txBody>
          <a:bodyPr lIns="90000" tIns="46800" rIns="90000" bIns="46800">
            <a:spAutoFit/>
          </a:bodyPr>
          <a:lstStyle/>
          <a:p>
            <a:pPr>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b="1" dirty="0">
                <a:solidFill>
                  <a:srgbClr val="000000"/>
                </a:solidFill>
              </a:rPr>
              <a:t>Top </a:t>
            </a:r>
            <a:r>
              <a:rPr lang="en-US" b="1" dirty="0" smtClean="0">
                <a:solidFill>
                  <a:srgbClr val="000000"/>
                </a:solidFill>
              </a:rPr>
              <a:t>4 </a:t>
            </a:r>
            <a:r>
              <a:rPr lang="en-US" b="1" dirty="0">
                <a:solidFill>
                  <a:srgbClr val="000000"/>
                </a:solidFill>
              </a:rPr>
              <a:t>Accounts supported</a:t>
            </a:r>
          </a:p>
        </p:txBody>
      </p:sp>
    </p:spTree>
    <p:extLst>
      <p:ext uri="{BB962C8B-B14F-4D97-AF65-F5344CB8AC3E}">
        <p14:creationId xmlns:p14="http://schemas.microsoft.com/office/powerpoint/2010/main" val="3033178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Consulting Engagements for Accounts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1454859840"/>
              </p:ext>
            </p:extLst>
          </p:nvPr>
        </p:nvGraphicFramePr>
        <p:xfrm>
          <a:off x="314326" y="685800"/>
          <a:ext cx="8458199" cy="5486400"/>
        </p:xfrm>
        <a:graphic>
          <a:graphicData uri="http://schemas.openxmlformats.org/drawingml/2006/table">
            <a:tbl>
              <a:tblPr firstRow="1" bandRow="1">
                <a:tableStyleId>{93296810-A885-4BE3-A3E7-6D5BEEA58F35}</a:tableStyleId>
              </a:tblPr>
              <a:tblGrid>
                <a:gridCol w="472141"/>
                <a:gridCol w="813733"/>
                <a:gridCol w="949422"/>
                <a:gridCol w="1184178"/>
                <a:gridCol w="2514600"/>
                <a:gridCol w="982721"/>
                <a:gridCol w="770702"/>
                <a:gridCol w="770702"/>
              </a:tblGrid>
              <a:tr h="742293">
                <a:tc>
                  <a:txBody>
                    <a:bodyPr/>
                    <a:lstStyle/>
                    <a:p>
                      <a:pPr algn="ctr"/>
                      <a:r>
                        <a:rPr lang="en-US" sz="1200" dirty="0" smtClean="0">
                          <a:latin typeface="Calibri"/>
                        </a:rPr>
                        <a:t>Sr. No</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COE</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Client Name</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Segment ID</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Brief  Scope</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Associate Name</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Start Date</a:t>
                      </a:r>
                      <a:endParaRPr lang="en-US" sz="1200" dirty="0">
                        <a:latin typeface="Calibri"/>
                      </a:endParaRPr>
                    </a:p>
                  </a:txBody>
                  <a:tcPr marT="45704" marB="45704">
                    <a:solidFill>
                      <a:srgbClr val="0063BE"/>
                    </a:solidFill>
                  </a:tcPr>
                </a:tc>
                <a:tc>
                  <a:txBody>
                    <a:bodyPr/>
                    <a:lstStyle/>
                    <a:p>
                      <a:pPr algn="ctr"/>
                      <a:r>
                        <a:rPr lang="en-US" sz="1200" dirty="0" smtClean="0">
                          <a:latin typeface="Calibri"/>
                        </a:rPr>
                        <a:t>End Date</a:t>
                      </a:r>
                      <a:endParaRPr lang="en-US" sz="1200" dirty="0">
                        <a:latin typeface="Calibri"/>
                      </a:endParaRPr>
                    </a:p>
                  </a:txBody>
                  <a:tcPr marT="45704" marB="45704">
                    <a:solidFill>
                      <a:srgbClr val="0063BE"/>
                    </a:solidFill>
                  </a:tcPr>
                </a:tc>
              </a:tr>
              <a:tr h="1229646">
                <a:tc>
                  <a:txBody>
                    <a:bodyPr/>
                    <a:lstStyle/>
                    <a:p>
                      <a:pPr algn="l" fontAlgn="t"/>
                      <a:r>
                        <a:rPr lang="en-US" sz="1200" b="0" i="0" u="none" strike="noStrike">
                          <a:solidFill>
                            <a:srgbClr val="000000"/>
                          </a:solidFill>
                          <a:effectLst/>
                          <a:latin typeface="Calibri" panose="020F0502020204030204" pitchFamily="34" charset="0"/>
                        </a:rPr>
                        <a:t>1</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Cloud</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Fuji Xerox</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Computer Platform</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Do the feasibility study of IGA application and provide the different considerations for IGA for hosting on Cloud (IaaS)</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Sudhakar Kolluru</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30-Oct-14</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14-Nov-14</a:t>
                      </a:r>
                    </a:p>
                  </a:txBody>
                  <a:tcPr marL="0" marR="0" marT="0" marB="0">
                    <a:solidFill>
                      <a:srgbClr val="B8CEE8"/>
                    </a:solidFill>
                  </a:tcPr>
                </a:tc>
              </a:tr>
              <a:tr h="771261">
                <a:tc>
                  <a:txBody>
                    <a:bodyPr/>
                    <a:lstStyle/>
                    <a:p>
                      <a:pPr algn="l" fontAlgn="t"/>
                      <a:r>
                        <a:rPr lang="en-US" sz="1200" b="0" i="0" u="none" strike="noStrike">
                          <a:solidFill>
                            <a:srgbClr val="000000"/>
                          </a:solidFill>
                          <a:effectLst/>
                          <a:latin typeface="Calibri" panose="020F0502020204030204" pitchFamily="34" charset="0"/>
                        </a:rPr>
                        <a:t>2</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PwC</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PwC</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Upgrade from Microsoft Dynamics CRM 2011 to MS Dynamics CRM 2013.</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Manish Raj</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29-Sep-14</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14-Nov-14</a:t>
                      </a:r>
                    </a:p>
                  </a:txBody>
                  <a:tcPr marL="0" marR="0" marT="0" marB="0">
                    <a:solidFill>
                      <a:srgbClr val="B8CEE8"/>
                    </a:solidFill>
                  </a:tcPr>
                </a:tc>
              </a:tr>
              <a:tr h="762000">
                <a:tc>
                  <a:txBody>
                    <a:bodyPr/>
                    <a:lstStyle/>
                    <a:p>
                      <a:pPr algn="l" fontAlgn="t"/>
                      <a:r>
                        <a:rPr lang="en-US" sz="1200" b="0" i="0" u="none" strike="noStrike">
                          <a:solidFill>
                            <a:srgbClr val="000000"/>
                          </a:solidFill>
                          <a:effectLst/>
                          <a:latin typeface="Calibri" panose="020F0502020204030204" pitchFamily="34" charset="0"/>
                        </a:rPr>
                        <a:t>3</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 Mobile</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Understand the existing application landscape and provide to be solution for the Microsoft Technology transition related activities involved in PLM</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Ambily K</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1-Oct-14</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30-Nov-14</a:t>
                      </a:r>
                    </a:p>
                  </a:txBody>
                  <a:tcPr marL="0" marR="0" marT="0" marB="0">
                    <a:solidFill>
                      <a:srgbClr val="B8CEE8"/>
                    </a:solidFill>
                  </a:tcPr>
                </a:tc>
              </a:tr>
              <a:tr h="1066800">
                <a:tc>
                  <a:txBody>
                    <a:bodyPr/>
                    <a:lstStyle/>
                    <a:p>
                      <a:pPr algn="l" fontAlgn="t"/>
                      <a:r>
                        <a:rPr lang="en-US" sz="1200" b="0" i="0" u="none" strike="noStrike">
                          <a:solidFill>
                            <a:srgbClr val="000000"/>
                          </a:solidFill>
                          <a:effectLst/>
                          <a:latin typeface="Calibri" panose="020F0502020204030204" pitchFamily="34" charset="0"/>
                        </a:rPr>
                        <a:t>4</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ASML</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There are 6 critical issues reported for ASML intranet  portal which are to be resolved</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Jabeen Begum</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17-Nov-14</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5-Dec-14</a:t>
                      </a:r>
                    </a:p>
                  </a:txBody>
                  <a:tcPr marL="0" marR="0" marT="0" marB="0">
                    <a:solidFill>
                      <a:srgbClr val="B8CEE8"/>
                    </a:solidFill>
                  </a:tcPr>
                </a:tc>
              </a:tr>
              <a:tr h="914400">
                <a:tc>
                  <a:txBody>
                    <a:bodyPr/>
                    <a:lstStyle/>
                    <a:p>
                      <a:pPr algn="l" fontAlgn="t"/>
                      <a:r>
                        <a:rPr lang="en-US" sz="1200" b="0" i="0" u="none" strike="noStrike">
                          <a:solidFill>
                            <a:srgbClr val="000000"/>
                          </a:solidFill>
                          <a:effectLst/>
                          <a:latin typeface="Calibri" panose="020F0502020204030204" pitchFamily="34" charset="0"/>
                        </a:rPr>
                        <a:t>5</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Java &amp; OS</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ASML</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Tiger Team - Due Diligence Assessment</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Jitendra Maan</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10-Nov-14</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31-Dec-14</a:t>
                      </a:r>
                    </a:p>
                  </a:txBody>
                  <a:tcPr marL="0" marR="0" marT="0" marB="0">
                    <a:solidFill>
                      <a:srgbClr val="B8CEE8"/>
                    </a:solidFill>
                  </a:tcPr>
                </a:tc>
              </a:tr>
            </a:tbl>
          </a:graphicData>
        </a:graphic>
      </p:graphicFrame>
    </p:spTree>
    <p:extLst>
      <p:ext uri="{BB962C8B-B14F-4D97-AF65-F5344CB8AC3E}">
        <p14:creationId xmlns:p14="http://schemas.microsoft.com/office/powerpoint/2010/main" val="27070344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Project Technical Reviews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1673234856"/>
              </p:ext>
            </p:extLst>
          </p:nvPr>
        </p:nvGraphicFramePr>
        <p:xfrm>
          <a:off x="152401" y="685800"/>
          <a:ext cx="8839199" cy="5448836"/>
        </p:xfrm>
        <a:graphic>
          <a:graphicData uri="http://schemas.openxmlformats.org/drawingml/2006/table">
            <a:tbl>
              <a:tblPr firstRow="1" bandRow="1">
                <a:tableStyleId>{93296810-A885-4BE3-A3E7-6D5BEEA58F35}</a:tableStyleId>
              </a:tblPr>
              <a:tblGrid>
                <a:gridCol w="400044"/>
                <a:gridCol w="742956"/>
                <a:gridCol w="855428"/>
                <a:gridCol w="820971"/>
                <a:gridCol w="2971800"/>
                <a:gridCol w="2279374"/>
                <a:gridCol w="768626"/>
              </a:tblGrid>
              <a:tr h="532033">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Client Name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Brief Scope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indent="-171450" algn="ctr" defTabSz="914400" rtl="0" eaLnBrk="1" latinLnBrk="0" hangingPunct="1">
                        <a:buFont typeface="Arial" pitchFamily="34" charset="0"/>
                        <a:buNone/>
                      </a:pPr>
                      <a:r>
                        <a:rPr lang="en-US" sz="1200" b="1" kern="1200" dirty="0" smtClean="0">
                          <a:solidFill>
                            <a:schemeClr val="lt1"/>
                          </a:solidFill>
                          <a:latin typeface="Calibri"/>
                          <a:ea typeface="+mn-ea"/>
                          <a:cs typeface="+mn-cs"/>
                        </a:rPr>
                        <a:t>Findings</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Date Of Review</a:t>
                      </a:r>
                      <a:endParaRPr lang="en-US" sz="1200" b="1" kern="1200" dirty="0">
                        <a:solidFill>
                          <a:schemeClr val="lt1"/>
                        </a:solidFill>
                        <a:latin typeface="Calibri"/>
                        <a:ea typeface="+mn-ea"/>
                        <a:cs typeface="+mn-cs"/>
                      </a:endParaRPr>
                    </a:p>
                  </a:txBody>
                  <a:tcPr marT="45721" marB="45721">
                    <a:solidFill>
                      <a:srgbClr val="0063BE"/>
                    </a:solidFill>
                  </a:tcPr>
                </a:tc>
              </a:tr>
              <a:tr h="960118">
                <a:tc>
                  <a:txBody>
                    <a:bodyPr/>
                    <a:lstStyle/>
                    <a:p>
                      <a:pPr algn="l" fontAlgn="t"/>
                      <a:r>
                        <a:rPr lang="en-US" sz="1200" b="0" i="0" u="none" strike="noStrike" dirty="0">
                          <a:solidFill>
                            <a:srgbClr val="000000"/>
                          </a:solidFill>
                          <a:effectLst/>
                          <a:latin typeface="Calibri" panose="020F0502020204030204" pitchFamily="34" charset="0"/>
                        </a:rPr>
                        <a:t>1</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ABIM</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Adobe</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Supporting around 10 applications where web Methods 9.0 is the backbone for interfacing with partners/suppliers.</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 Team is only into support/admin activities.</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2. Do not have access to wM developer.</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13-Nov-14</a:t>
                      </a:r>
                    </a:p>
                  </a:txBody>
                  <a:tcPr marL="0" marR="0" marT="0" marB="0">
                    <a:solidFill>
                      <a:srgbClr val="B8CEE8"/>
                    </a:solidFill>
                  </a:tcPr>
                </a:tc>
              </a:tr>
              <a:tr h="838200">
                <a:tc>
                  <a:txBody>
                    <a:bodyPr/>
                    <a:lstStyle/>
                    <a:p>
                      <a:pPr algn="l" fontAlgn="t"/>
                      <a:r>
                        <a:rPr lang="en-US" sz="1200" b="0" i="0" u="none" strike="noStrike" dirty="0">
                          <a:solidFill>
                            <a:srgbClr val="000000"/>
                          </a:solidFill>
                          <a:effectLst/>
                          <a:latin typeface="Calibri" panose="020F0502020204030204" pitchFamily="34" charset="0"/>
                        </a:rPr>
                        <a:t>2</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ABIM</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Ceridian</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Team is only into support/Maintenance/Enhancement activities.</a:t>
                      </a:r>
                    </a:p>
                  </a:txBody>
                  <a:tcPr marL="0" marR="0" marT="0"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Team is looking forward to the consolidation of BI Area of Ceridian and newly acquired company "Day Force".</a:t>
                      </a:r>
                    </a:p>
                  </a:txBody>
                  <a:tcPr marL="0" marR="0" marT="0"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17-Nov-14</a:t>
                      </a:r>
                    </a:p>
                  </a:txBody>
                  <a:tcPr marL="0" marR="0" marT="0" marB="0">
                    <a:solidFill>
                      <a:srgbClr val="B8CEE8"/>
                    </a:solidFill>
                  </a:tcPr>
                </a:tc>
              </a:tr>
              <a:tr h="1219200">
                <a:tc>
                  <a:txBody>
                    <a:bodyPr/>
                    <a:lstStyle/>
                    <a:p>
                      <a:pPr algn="l" fontAlgn="t"/>
                      <a:r>
                        <a:rPr lang="en-US" sz="1200" b="0" i="0" u="none" strike="noStrike">
                          <a:solidFill>
                            <a:srgbClr val="000000"/>
                          </a:solidFill>
                          <a:effectLst/>
                          <a:latin typeface="Calibri" panose="020F0502020204030204" pitchFamily="34" charset="0"/>
                        </a:rPr>
                        <a:t>3</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Assurance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Cushman &amp; Wakefield</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C&amp;W: Project Overview, Test Process, Support required from </a:t>
                      </a:r>
                      <a:r>
                        <a:rPr lang="en-US" sz="1200" b="0" i="0" u="none" strike="noStrike" dirty="0" smtClean="0">
                          <a:solidFill>
                            <a:srgbClr val="000000"/>
                          </a:solidFill>
                          <a:effectLst/>
                          <a:latin typeface="Calibri" panose="020F0502020204030204" pitchFamily="34" charset="0"/>
                        </a:rPr>
                        <a:t>CoE</a:t>
                      </a:r>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smtClean="0">
                          <a:solidFill>
                            <a:srgbClr val="000000"/>
                          </a:solidFill>
                          <a:effectLst/>
                          <a:latin typeface="Calibri" panose="020F0502020204030204" pitchFamily="34" charset="0"/>
                        </a:rPr>
                        <a:t>Team </a:t>
                      </a:r>
                      <a:r>
                        <a:rPr lang="en-US" sz="1200" b="0" i="0" u="none" strike="noStrike" dirty="0">
                          <a:solidFill>
                            <a:srgbClr val="000000"/>
                          </a:solidFill>
                          <a:effectLst/>
                          <a:latin typeface="Calibri" panose="020F0502020204030204" pitchFamily="34" charset="0"/>
                        </a:rPr>
                        <a:t>Size: 09 (</a:t>
                      </a:r>
                      <a:r>
                        <a:rPr lang="en-US" sz="1200" b="0" i="0" u="none" strike="noStrike" dirty="0" smtClean="0">
                          <a:solidFill>
                            <a:srgbClr val="000000"/>
                          </a:solidFill>
                          <a:effectLst/>
                          <a:latin typeface="Calibri" panose="020F0502020204030204" pitchFamily="34" charset="0"/>
                        </a:rPr>
                        <a:t>Offshore)</a:t>
                      </a:r>
                      <a:r>
                        <a:rPr lang="en-US" sz="1200" b="0" i="0" u="none" strike="noStrike" baseline="0" dirty="0" smtClean="0">
                          <a:solidFill>
                            <a:srgbClr val="000000"/>
                          </a:solidFill>
                          <a:effectLst/>
                          <a:latin typeface="Calibri" panose="020F0502020204030204" pitchFamily="34" charset="0"/>
                        </a:rPr>
                        <a:t> </a:t>
                      </a:r>
                      <a:r>
                        <a:rPr lang="en-US" sz="1200" b="0" i="0" u="none" strike="noStrike" dirty="0" smtClean="0">
                          <a:solidFill>
                            <a:srgbClr val="000000"/>
                          </a:solidFill>
                          <a:effectLst/>
                          <a:latin typeface="Calibri" panose="020F0502020204030204" pitchFamily="34" charset="0"/>
                        </a:rPr>
                        <a:t>Location </a:t>
                      </a:r>
                      <a:r>
                        <a:rPr lang="en-US" sz="1200" b="0" i="0" u="none" strike="noStrike" dirty="0">
                          <a:solidFill>
                            <a:srgbClr val="000000"/>
                          </a:solidFill>
                          <a:effectLst/>
                          <a:latin typeface="Calibri" panose="020F0502020204030204" pitchFamily="34" charset="0"/>
                        </a:rPr>
                        <a:t>: Bengaluru, India </a:t>
                      </a:r>
                      <a:endParaRPr lang="en-US" sz="1200" b="0" i="0" u="none" strike="noStrike" dirty="0" smtClean="0">
                        <a:solidFill>
                          <a:srgbClr val="000000"/>
                        </a:solidFill>
                        <a:effectLst/>
                        <a:latin typeface="Calibri" panose="020F0502020204030204" pitchFamily="34" charset="0"/>
                      </a:endParaRPr>
                    </a:p>
                    <a:p>
                      <a:pPr algn="l" fontAlgn="t"/>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smtClean="0">
                          <a:solidFill>
                            <a:srgbClr val="000000"/>
                          </a:solidFill>
                          <a:effectLst/>
                          <a:latin typeface="Calibri" panose="020F0502020204030204" pitchFamily="34" charset="0"/>
                        </a:rPr>
                        <a:t>Scope </a:t>
                      </a:r>
                      <a:r>
                        <a:rPr lang="en-US" sz="1200" b="0" i="0" u="none" strike="noStrike" dirty="0">
                          <a:solidFill>
                            <a:srgbClr val="000000"/>
                          </a:solidFill>
                          <a:effectLst/>
                          <a:latin typeface="Calibri" panose="020F0502020204030204" pitchFamily="34" charset="0"/>
                        </a:rPr>
                        <a:t>of Review:</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 Understand the scope, current happenings in the project in terms of major initiatives planned and key customer asks.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2. Understand the need, help required from CoE in terms of larger assurance assets, tools in the assurance space.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3. Automation Tools that project team is considering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4. Explore the possibility of externalization of Assets created by Project that can be of benefit to similar projects.</a:t>
                      </a:r>
                    </a:p>
                  </a:txBody>
                  <a:tcPr marL="9525" marR="9525" marT="9525" marB="0">
                    <a:solidFill>
                      <a:srgbClr val="B8CEE8"/>
                    </a:solidFill>
                  </a:tcPr>
                </a:tc>
                <a:tc>
                  <a:txBody>
                    <a:bodyPr/>
                    <a:lstStyle/>
                    <a:p>
                      <a:pPr marL="228600" indent="-228600" algn="l" fontAlgn="t">
                        <a:buAutoNum type="arabicPeriod"/>
                      </a:pPr>
                      <a:r>
                        <a:rPr lang="en-US" sz="1200" b="0" i="0" u="none" strike="noStrike" dirty="0" smtClean="0">
                          <a:solidFill>
                            <a:srgbClr val="000000"/>
                          </a:solidFill>
                          <a:effectLst/>
                          <a:latin typeface="Calibri" panose="020F0502020204030204" pitchFamily="34" charset="0"/>
                        </a:rPr>
                        <a:t>Need </a:t>
                      </a:r>
                      <a:r>
                        <a:rPr lang="en-US" sz="1200" b="0" i="0" u="none" strike="noStrike" dirty="0">
                          <a:solidFill>
                            <a:srgbClr val="000000"/>
                          </a:solidFill>
                          <a:effectLst/>
                          <a:latin typeface="Calibri" panose="020F0502020204030204" pitchFamily="34" charset="0"/>
                        </a:rPr>
                        <a:t>to share the regression score card for selecting the regression suite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2. Case Study </a:t>
                      </a:r>
                      <a:r>
                        <a:rPr lang="en-US" sz="1200" b="0" i="0" u="none" strike="noStrike" dirty="0" smtClean="0">
                          <a:solidFill>
                            <a:srgbClr val="000000"/>
                          </a:solidFill>
                          <a:effectLst/>
                          <a:latin typeface="Calibri" panose="020F0502020204030204" pitchFamily="34" charset="0"/>
                        </a:rPr>
                        <a:t>Template</a:t>
                      </a:r>
                    </a:p>
                    <a:p>
                      <a:pPr marL="228600" indent="-228600" algn="l" fontAlgn="t">
                        <a:buAutoNum type="arabicPeriod"/>
                      </a:pPr>
                      <a:endParaRPr lang="en-US" sz="1200" b="0" i="0" u="none" strike="noStrike" dirty="0" smtClean="0">
                        <a:solidFill>
                          <a:srgbClr val="000000"/>
                        </a:solidFill>
                        <a:effectLst/>
                        <a:latin typeface="Calibri" panose="020F0502020204030204" pitchFamily="34" charset="0"/>
                      </a:endParaRPr>
                    </a:p>
                    <a:p>
                      <a:pPr marL="0" indent="0" algn="l" fontAlgn="t">
                        <a:buFontTx/>
                        <a:buNone/>
                      </a:pPr>
                      <a:r>
                        <a:rPr lang="en-US" sz="1200" b="0" i="0" u="none" strike="noStrike" dirty="0" smtClean="0">
                          <a:solidFill>
                            <a:srgbClr val="000000"/>
                          </a:solidFill>
                          <a:effectLst/>
                          <a:latin typeface="Calibri" panose="020F0502020204030204" pitchFamily="34" charset="0"/>
                        </a:rPr>
                        <a:t>Applications in Scope:(Long Term)</a:t>
                      </a:r>
                    </a:p>
                    <a:p>
                      <a:pPr marL="0" indent="0" algn="l" fontAlgn="t">
                        <a:buFontTx/>
                        <a:buNone/>
                      </a:pPr>
                      <a:r>
                        <a:rPr lang="en-US" sz="1200" b="0" i="0" u="none" strike="noStrike" dirty="0" smtClean="0">
                          <a:solidFill>
                            <a:srgbClr val="000000"/>
                          </a:solidFill>
                          <a:effectLst/>
                          <a:latin typeface="Calibri" panose="020F0502020204030204" pitchFamily="34" charset="0"/>
                        </a:rPr>
                        <a:t>1. CRM Sales Force</a:t>
                      </a:r>
                    </a:p>
                    <a:p>
                      <a:pPr marL="0" indent="0" algn="l" fontAlgn="t">
                        <a:buFontTx/>
                        <a:buNone/>
                      </a:pPr>
                      <a:r>
                        <a:rPr lang="en-US" sz="1200" b="0" i="0" u="none" strike="noStrike" dirty="0" smtClean="0">
                          <a:solidFill>
                            <a:srgbClr val="000000"/>
                          </a:solidFill>
                          <a:effectLst/>
                          <a:latin typeface="Calibri" panose="020F0502020204030204" pitchFamily="34" charset="0"/>
                        </a:rPr>
                        <a:t>2. PeopleSoft</a:t>
                      </a:r>
                    </a:p>
                    <a:p>
                      <a:pPr marL="0" indent="0" algn="l" fontAlgn="t">
                        <a:buFontTx/>
                        <a:buNone/>
                      </a:pPr>
                      <a:r>
                        <a:rPr lang="en-US" sz="1200" b="0" i="0" u="none" strike="noStrike" dirty="0" smtClean="0">
                          <a:solidFill>
                            <a:srgbClr val="000000"/>
                          </a:solidFill>
                          <a:effectLst/>
                          <a:latin typeface="Calibri" panose="020F0502020204030204" pitchFamily="34" charset="0"/>
                        </a:rPr>
                        <a:t>3. CIS (Corporate Investment Services)</a:t>
                      </a:r>
                    </a:p>
                    <a:p>
                      <a:pPr marL="0" indent="0" algn="l" fontAlgn="t">
                        <a:buFontTx/>
                        <a:buNone/>
                      </a:pPr>
                      <a:r>
                        <a:rPr lang="en-US" sz="1200" b="0" i="0" u="none" strike="noStrike" dirty="0" smtClean="0">
                          <a:solidFill>
                            <a:srgbClr val="000000"/>
                          </a:solidFill>
                          <a:effectLst/>
                          <a:latin typeface="Calibri" panose="020F0502020204030204" pitchFamily="34" charset="0"/>
                        </a:rPr>
                        <a:t>Short Term:</a:t>
                      </a:r>
                    </a:p>
                    <a:p>
                      <a:pPr marL="0" indent="0" algn="l" fontAlgn="t">
                        <a:buFontTx/>
                        <a:buNone/>
                      </a:pPr>
                      <a:r>
                        <a:rPr lang="en-US" sz="1200" b="0" i="0" u="none" strike="noStrike" dirty="0" smtClean="0">
                          <a:solidFill>
                            <a:srgbClr val="000000"/>
                          </a:solidFill>
                          <a:effectLst/>
                          <a:latin typeface="Calibri" panose="020F0502020204030204" pitchFamily="34" charset="0"/>
                        </a:rPr>
                        <a:t>4. GTT (Global Tools &amp; Templates)</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5-Nov-14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4236723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Project Technical Reviews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185506466"/>
              </p:ext>
            </p:extLst>
          </p:nvPr>
        </p:nvGraphicFramePr>
        <p:xfrm>
          <a:off x="152401" y="685801"/>
          <a:ext cx="8839199" cy="4516304"/>
        </p:xfrm>
        <a:graphic>
          <a:graphicData uri="http://schemas.openxmlformats.org/drawingml/2006/table">
            <a:tbl>
              <a:tblPr firstRow="1" bandRow="1">
                <a:tableStyleId>{93296810-A885-4BE3-A3E7-6D5BEEA58F35}</a:tableStyleId>
              </a:tblPr>
              <a:tblGrid>
                <a:gridCol w="400044"/>
                <a:gridCol w="742956"/>
                <a:gridCol w="855428"/>
                <a:gridCol w="820971"/>
                <a:gridCol w="3886200"/>
                <a:gridCol w="1364974"/>
                <a:gridCol w="768626"/>
              </a:tblGrid>
              <a:tr h="483419">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Client Name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Brief Scope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indent="-171450" algn="ctr" defTabSz="914400" rtl="0" eaLnBrk="1" latinLnBrk="0" hangingPunct="1">
                        <a:buFont typeface="Arial" pitchFamily="34" charset="0"/>
                        <a:buNone/>
                      </a:pPr>
                      <a:r>
                        <a:rPr lang="en-US" sz="1200" b="1" kern="1200" dirty="0" smtClean="0">
                          <a:solidFill>
                            <a:schemeClr val="lt1"/>
                          </a:solidFill>
                          <a:latin typeface="Calibri"/>
                          <a:ea typeface="+mn-ea"/>
                          <a:cs typeface="+mn-cs"/>
                        </a:rPr>
                        <a:t>Findings</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Date Of Review</a:t>
                      </a:r>
                      <a:endParaRPr lang="en-US" sz="1200" b="1" kern="1200" dirty="0">
                        <a:solidFill>
                          <a:schemeClr val="lt1"/>
                        </a:solidFill>
                        <a:latin typeface="Calibri"/>
                        <a:ea typeface="+mn-ea"/>
                        <a:cs typeface="+mn-cs"/>
                      </a:endParaRPr>
                    </a:p>
                  </a:txBody>
                  <a:tcPr marT="45721" marB="45721">
                    <a:solidFill>
                      <a:srgbClr val="0063BE"/>
                    </a:solidFill>
                  </a:tcPr>
                </a:tc>
              </a:tr>
              <a:tr h="1940865">
                <a:tc>
                  <a:txBody>
                    <a:bodyPr/>
                    <a:lstStyle/>
                    <a:p>
                      <a:pPr algn="l" fontAlgn="t"/>
                      <a:r>
                        <a:rPr lang="en-US" sz="1200" b="0" i="0" u="none" strike="noStrike" dirty="0">
                          <a:solidFill>
                            <a:srgbClr val="000000"/>
                          </a:solidFill>
                          <a:effectLst/>
                          <a:latin typeface="Calibri" panose="020F0502020204030204" pitchFamily="34" charset="0"/>
                        </a:rPr>
                        <a:t>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Assurance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Adobe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Adobe: Project Overview, Test Process, Support required from </a:t>
                      </a:r>
                      <a:r>
                        <a:rPr lang="en-US" sz="1200" b="0" i="0" u="none" strike="noStrike" dirty="0" smtClean="0">
                          <a:solidFill>
                            <a:srgbClr val="000000"/>
                          </a:solidFill>
                          <a:effectLst/>
                          <a:latin typeface="Calibri" panose="020F0502020204030204" pitchFamily="34" charset="0"/>
                        </a:rPr>
                        <a:t>CoE</a:t>
                      </a:r>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The customer is a global leader in digital marketing and digital media solutions, headquartered in San Jose, California, United States.</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Applications in Scope: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TCS QA services will include all P2 stores (NL, IT, SE, NO, DK, FI, AT, CZ, PL, ES, CH, BE, BR, NZ, IE, Africa, PT, Europe and LU)</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Team uses Data driven framework for ecommerce applications and Hybrid Framework for </a:t>
                      </a:r>
                      <a:r>
                        <a:rPr lang="en-US" sz="1200" b="0" i="0" u="none" strike="noStrike" dirty="0" smtClean="0">
                          <a:solidFill>
                            <a:srgbClr val="000000"/>
                          </a:solidFill>
                          <a:effectLst/>
                          <a:latin typeface="Calibri" panose="020F0502020204030204" pitchFamily="34" charset="0"/>
                        </a:rPr>
                        <a:t>SFDC</a:t>
                      </a:r>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Team Size: 35 (Offshore)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Location : Bengaluru, </a:t>
                      </a:r>
                      <a:r>
                        <a:rPr lang="en-US" sz="1200" b="0" i="0" u="none" strike="noStrike" dirty="0" smtClean="0">
                          <a:solidFill>
                            <a:srgbClr val="000000"/>
                          </a:solidFill>
                          <a:effectLst/>
                          <a:latin typeface="Calibri" panose="020F0502020204030204" pitchFamily="34" charset="0"/>
                        </a:rPr>
                        <a:t>India</a:t>
                      </a:r>
                    </a:p>
                    <a:p>
                      <a:pPr algn="l" fontAlgn="t"/>
                      <a:r>
                        <a:rPr lang="en-US" sz="1200" b="0" i="0" u="none" strike="noStrike" dirty="0">
                          <a:solidFill>
                            <a:srgbClr val="000000"/>
                          </a:solidFill>
                          <a:effectLst/>
                          <a:latin typeface="Calibri" panose="020F0502020204030204" pitchFamily="34" charset="0"/>
                        </a:rPr>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Scope of Review:</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 Understand the scope, current happenings in the project in terms of major initiatives planned and key customer asks.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2. Understand the need, help required from CoE in terms of larger assurance assets, tools in the assurance space.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3. Automation Tools that project team is considering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4. Explore the possibility of externalization of Assets created by Project that can be of benefit to similar projects.</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 </a:t>
                      </a:r>
                      <a:r>
                        <a:rPr lang="en-US" sz="1200" b="0" i="0" u="none" strike="noStrike" dirty="0" smtClean="0">
                          <a:solidFill>
                            <a:srgbClr val="000000"/>
                          </a:solidFill>
                          <a:effectLst/>
                          <a:latin typeface="Calibri" panose="020F0502020204030204" pitchFamily="34" charset="0"/>
                        </a:rPr>
                        <a:t>Shared the SaaS Testing</a:t>
                      </a:r>
                      <a:r>
                        <a:rPr lang="en-US" sz="1200" b="0" i="0" u="none" strike="noStrike" baseline="0" dirty="0" smtClean="0">
                          <a:solidFill>
                            <a:srgbClr val="000000"/>
                          </a:solidFill>
                          <a:effectLst/>
                          <a:latin typeface="Calibri" panose="020F0502020204030204" pitchFamily="34" charset="0"/>
                        </a:rPr>
                        <a:t> guidelines and checklists.</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19-Nov-14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772210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Project Technical Reviews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1972513119"/>
              </p:ext>
            </p:extLst>
          </p:nvPr>
        </p:nvGraphicFramePr>
        <p:xfrm>
          <a:off x="152401" y="685800"/>
          <a:ext cx="8839199" cy="5556885"/>
        </p:xfrm>
        <a:graphic>
          <a:graphicData uri="http://schemas.openxmlformats.org/drawingml/2006/table">
            <a:tbl>
              <a:tblPr firstRow="1" bandRow="1">
                <a:tableStyleId>{93296810-A885-4BE3-A3E7-6D5BEEA58F35}</a:tableStyleId>
              </a:tblPr>
              <a:tblGrid>
                <a:gridCol w="380999"/>
                <a:gridCol w="838200"/>
                <a:gridCol w="609600"/>
                <a:gridCol w="762000"/>
                <a:gridCol w="3581400"/>
                <a:gridCol w="1981200"/>
                <a:gridCol w="685800"/>
              </a:tblGrid>
              <a:tr h="532033">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Client Name </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Brief Scope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indent="-171450" algn="ctr" defTabSz="914400" rtl="0" eaLnBrk="1" latinLnBrk="0" hangingPunct="1">
                        <a:buFont typeface="Arial" pitchFamily="34" charset="0"/>
                        <a:buNone/>
                      </a:pPr>
                      <a:r>
                        <a:rPr lang="en-US" sz="1200" b="1" kern="1200" dirty="0" smtClean="0">
                          <a:solidFill>
                            <a:schemeClr val="lt1"/>
                          </a:solidFill>
                          <a:latin typeface="Calibri"/>
                          <a:ea typeface="+mn-ea"/>
                          <a:cs typeface="+mn-cs"/>
                        </a:rPr>
                        <a:t>Findings</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Date Of Review</a:t>
                      </a:r>
                      <a:endParaRPr lang="en-US" sz="1200" b="1" kern="1200" dirty="0">
                        <a:solidFill>
                          <a:schemeClr val="lt1"/>
                        </a:solidFill>
                        <a:latin typeface="Calibri"/>
                        <a:ea typeface="+mn-ea"/>
                        <a:cs typeface="+mn-cs"/>
                      </a:endParaRPr>
                    </a:p>
                  </a:txBody>
                  <a:tcPr marT="45721" marB="45721">
                    <a:solidFill>
                      <a:srgbClr val="0063BE"/>
                    </a:solidFill>
                  </a:tcPr>
                </a:tc>
              </a:tr>
              <a:tr h="2820767">
                <a:tc>
                  <a:txBody>
                    <a:bodyPr/>
                    <a:lstStyle/>
                    <a:p>
                      <a:pPr algn="l" fontAlgn="t"/>
                      <a:r>
                        <a:rPr lang="en-US" sz="1200" b="0" i="0" u="none" strike="noStrike" dirty="0">
                          <a:solidFill>
                            <a:srgbClr val="000000"/>
                          </a:solidFill>
                          <a:effectLst/>
                          <a:latin typeface="Calibri" panose="020F0502020204030204" pitchFamily="34" charset="0"/>
                        </a:rPr>
                        <a:t>5</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Enterprise Architecture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ASML</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COACH 5 Upgrade is an outcome of the study done with COACH 6 Re-architecture, a consulting effort for ASML CIO, to identify options to recover COACH 6 application from serious architecture and design problems. After the analysis and recommendation were shared to the CIO, it was taken as the next step to the Business stakeholders for their approval. Business however, did not want a full-blown exercise of recovery and wanted to instead focus on upgrading the existing, stable COACH 5 with manageable enhancements. This entails the following:</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 Revoke admin rights on laptop</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2. Ensure that copying of data to import into laptop is done in a secure manner</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3. Review possibility of fixing import mechanism which is broken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 Import mechanism is quite faulty. We need to ensure that we understand the problem, design the solution and check if it can be delivered in the given timelines</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2. Discover where COACH 5 code is. Ensure that proper KT is initiated/discussed</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7-Nov-14</a:t>
                      </a:r>
                    </a:p>
                  </a:txBody>
                  <a:tcPr marL="9525" marR="9525" marT="9525" marB="0">
                    <a:solidFill>
                      <a:srgbClr val="B8CEE8"/>
                    </a:solidFill>
                  </a:tcPr>
                </a:tc>
              </a:tr>
              <a:tr h="838200">
                <a:tc>
                  <a:txBody>
                    <a:bodyPr/>
                    <a:lstStyle/>
                    <a:p>
                      <a:pPr algn="l" fontAlgn="t"/>
                      <a:r>
                        <a:rPr lang="en-US" sz="1200" b="0" i="0" u="none" strike="noStrike">
                          <a:solidFill>
                            <a:srgbClr val="000000"/>
                          </a:solidFill>
                          <a:effectLst/>
                          <a:latin typeface="Calibri" panose="020F0502020204030204" pitchFamily="34" charset="0"/>
                        </a:rPr>
                        <a:t>6</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Enterprise Architecture</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ASML</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COACH 5 Upgrade project review requires consist support to ensure that the Design of the solution is in line with the stated requirements and architecture.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In this review session, the team had issues in convincing customer on the approach of defining a secure mechanism to launch remote scripts. Discussed the approach, had a document created to review with ASML Workplace team and outlined the POC for the proposed </a:t>
                      </a:r>
                      <a:r>
                        <a:rPr lang="en-US" sz="1200" b="0" i="0" u="none" strike="noStrike" dirty="0" smtClean="0">
                          <a:solidFill>
                            <a:srgbClr val="000000"/>
                          </a:solidFill>
                          <a:effectLst/>
                          <a:latin typeface="Calibri" panose="020F0502020204030204" pitchFamily="34" charset="0"/>
                        </a:rPr>
                        <a:t>design</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smtClean="0">
                          <a:solidFill>
                            <a:srgbClr val="000000"/>
                          </a:solidFill>
                          <a:effectLst/>
                          <a:latin typeface="Calibri" panose="020F0502020204030204" pitchFamily="34" charset="0"/>
                        </a:rPr>
                        <a:t>1. COACH 5 offline client will now require a Java-based service hosted in tomcat, to securely call remote scripts.</a:t>
                      </a:r>
                      <a:br>
                        <a:rPr lang="en-US" sz="1200" b="0" i="0" u="none" strike="noStrike" dirty="0" smtClean="0">
                          <a:solidFill>
                            <a:srgbClr val="000000"/>
                          </a:solidFill>
                          <a:effectLst/>
                          <a:latin typeface="Calibri" panose="020F0502020204030204" pitchFamily="34" charset="0"/>
                        </a:rPr>
                      </a:br>
                      <a:r>
                        <a:rPr lang="en-US" sz="1200" b="0" i="0" u="none" strike="noStrike" dirty="0" smtClean="0">
                          <a:solidFill>
                            <a:srgbClr val="000000"/>
                          </a:solidFill>
                          <a:effectLst/>
                          <a:latin typeface="Calibri" panose="020F0502020204030204" pitchFamily="34" charset="0"/>
                        </a:rPr>
                        <a:t>2</a:t>
                      </a:r>
                      <a:r>
                        <a:rPr lang="en-US" sz="1200" b="0" i="0" u="none" strike="noStrike" dirty="0">
                          <a:solidFill>
                            <a:srgbClr val="000000"/>
                          </a:solidFill>
                          <a:effectLst/>
                          <a:latin typeface="Calibri" panose="020F0502020204030204" pitchFamily="34" charset="0"/>
                        </a:rPr>
                        <a:t>. New "Coach5User" domain credential will be created, and Tomcat  will run in this domain. Further, local user will not have access to Tomcat files and remote folder will have permissions for only this account</a:t>
                      </a:r>
                      <a:r>
                        <a:rPr lang="en-US" sz="1200" b="0" i="0" u="none" strike="noStrike" dirty="0" smtClean="0">
                          <a:solidFill>
                            <a:srgbClr val="000000"/>
                          </a:solidFill>
                          <a:effectLst/>
                          <a:latin typeface="Calibri" panose="020F0502020204030204" pitchFamily="34" charset="0"/>
                        </a:rPr>
                        <a:t>.</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20-Nov-14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2227549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Project Technical Reviews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823184782"/>
              </p:ext>
            </p:extLst>
          </p:nvPr>
        </p:nvGraphicFramePr>
        <p:xfrm>
          <a:off x="152401" y="676275"/>
          <a:ext cx="8839199" cy="4251960"/>
        </p:xfrm>
        <a:graphic>
          <a:graphicData uri="http://schemas.openxmlformats.org/drawingml/2006/table">
            <a:tbl>
              <a:tblPr firstRow="1" bandRow="1">
                <a:tableStyleId>{93296810-A885-4BE3-A3E7-6D5BEEA58F35}</a:tableStyleId>
              </a:tblPr>
              <a:tblGrid>
                <a:gridCol w="380999"/>
                <a:gridCol w="762001"/>
                <a:gridCol w="685799"/>
                <a:gridCol w="762000"/>
                <a:gridCol w="2286000"/>
                <a:gridCol w="3276600"/>
                <a:gridCol w="685800"/>
              </a:tblGrid>
              <a:tr h="532033">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Client Name </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Brief Scope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indent="-171450" algn="ctr" defTabSz="914400" rtl="0" eaLnBrk="1" latinLnBrk="0" hangingPunct="1">
                        <a:buFont typeface="Arial" pitchFamily="34" charset="0"/>
                        <a:buNone/>
                      </a:pPr>
                      <a:r>
                        <a:rPr lang="en-US" sz="1200" b="1" kern="1200" dirty="0" smtClean="0">
                          <a:solidFill>
                            <a:schemeClr val="lt1"/>
                          </a:solidFill>
                          <a:latin typeface="Calibri"/>
                          <a:ea typeface="+mn-ea"/>
                          <a:cs typeface="+mn-cs"/>
                        </a:rPr>
                        <a:t>Findings</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Date Of Review</a:t>
                      </a:r>
                      <a:endParaRPr lang="en-US" sz="1200" b="1" kern="1200" dirty="0">
                        <a:solidFill>
                          <a:schemeClr val="lt1"/>
                        </a:solidFill>
                        <a:latin typeface="Calibri"/>
                        <a:ea typeface="+mn-ea"/>
                        <a:cs typeface="+mn-cs"/>
                      </a:endParaRPr>
                    </a:p>
                  </a:txBody>
                  <a:tcPr marT="45721" marB="45721">
                    <a:solidFill>
                      <a:srgbClr val="0063BE"/>
                    </a:solidFill>
                  </a:tcPr>
                </a:tc>
              </a:tr>
              <a:tr h="1332962">
                <a:tc>
                  <a:txBody>
                    <a:bodyPr/>
                    <a:lstStyle/>
                    <a:p>
                      <a:pPr algn="l" fontAlgn="t"/>
                      <a:r>
                        <a:rPr lang="en-US" sz="1200" b="0" i="0" u="none" strike="noStrike" dirty="0">
                          <a:solidFill>
                            <a:srgbClr val="000000"/>
                          </a:solidFill>
                          <a:effectLst/>
                          <a:latin typeface="Calibri" panose="020F0502020204030204" pitchFamily="34" charset="0"/>
                        </a:rPr>
                        <a:t>7</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Infineon</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Infineon</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Infineon Applications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Showcase Lync and SharePoint integration and content search demo to Customer. This will be a good move in MySites and Collaboration area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Create a small performance monitoring application as there are 20,000 team site collections in use. This usage view portal will be a value add to customer    </a:t>
                      </a:r>
                      <a:br>
                        <a:rPr lang="en-US" sz="1200" b="0" i="0" u="none" strike="noStrike">
                          <a:solidFill>
                            <a:srgbClr val="000000"/>
                          </a:solidFill>
                          <a:effectLst/>
                          <a:latin typeface="Calibri" panose="020F0502020204030204" pitchFamily="34" charset="0"/>
                        </a:rPr>
                      </a:br>
                      <a:endParaRPr lang="en-US" sz="1200" b="0" i="0" u="none" strike="noStrike">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21-Nov-14</a:t>
                      </a:r>
                    </a:p>
                  </a:txBody>
                  <a:tcPr marL="9525" marR="9525" marT="9525" marB="0">
                    <a:solidFill>
                      <a:srgbClr val="B8CEE8"/>
                    </a:solidFill>
                  </a:tcPr>
                </a:tc>
              </a:tr>
              <a:tr h="2133600">
                <a:tc>
                  <a:txBody>
                    <a:bodyPr/>
                    <a:lstStyle/>
                    <a:p>
                      <a:pPr algn="l" fontAlgn="t"/>
                      <a:r>
                        <a:rPr lang="en-US" sz="1200" b="0" i="0" u="none" strike="noStrike">
                          <a:solidFill>
                            <a:srgbClr val="000000"/>
                          </a:solidFill>
                          <a:effectLst/>
                          <a:latin typeface="Calibri" panose="020F0502020204030204" pitchFamily="34" charset="0"/>
                        </a:rPr>
                        <a:t>8</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KPMG</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ICP Portal technical review</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Application has users sync from AD. But if any users are deleted from AD the half completed processes should have an auto routing / manual routing which has to be verified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A recommended home page design to avoid any vertical scroll bars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There are many tiny projects created in one solution which can be grouped. The class coupling has to be verified to avoid any onion cycles in the looping logics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Some projects do not follow naming convention and it has to be verified     </a:t>
                      </a:r>
                      <a:br>
                        <a:rPr lang="en-US" sz="1200" b="0" i="0" u="none" strike="noStrike">
                          <a:solidFill>
                            <a:srgbClr val="000000"/>
                          </a:solidFill>
                          <a:effectLst/>
                          <a:latin typeface="Calibri" panose="020F0502020204030204" pitchFamily="34" charset="0"/>
                        </a:rPr>
                      </a:br>
                      <a:endParaRPr lang="en-US" sz="1200" b="0" i="0" u="none" strike="noStrike">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18-Nov-14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31396119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Project Technical Reviews </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94676913"/>
              </p:ext>
            </p:extLst>
          </p:nvPr>
        </p:nvGraphicFramePr>
        <p:xfrm>
          <a:off x="152401" y="676275"/>
          <a:ext cx="8839199" cy="6037483"/>
        </p:xfrm>
        <a:graphic>
          <a:graphicData uri="http://schemas.openxmlformats.org/drawingml/2006/table">
            <a:tbl>
              <a:tblPr firstRow="1" bandRow="1">
                <a:tableStyleId>{93296810-A885-4BE3-A3E7-6D5BEEA58F35}</a:tableStyleId>
              </a:tblPr>
              <a:tblGrid>
                <a:gridCol w="380999"/>
                <a:gridCol w="762001"/>
                <a:gridCol w="685799"/>
                <a:gridCol w="762000"/>
                <a:gridCol w="1143000"/>
                <a:gridCol w="4419600"/>
                <a:gridCol w="685800"/>
              </a:tblGrid>
              <a:tr h="532033">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Client Name </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Brief Scope</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indent="-171450" algn="ctr" defTabSz="914400" rtl="0" eaLnBrk="1" latinLnBrk="0" hangingPunct="1">
                        <a:buFont typeface="Arial" pitchFamily="34" charset="0"/>
                        <a:buNone/>
                      </a:pPr>
                      <a:r>
                        <a:rPr lang="en-US" sz="1200" b="1" kern="1200" dirty="0" smtClean="0">
                          <a:solidFill>
                            <a:schemeClr val="lt1"/>
                          </a:solidFill>
                          <a:latin typeface="Calibri"/>
                          <a:ea typeface="+mn-ea"/>
                          <a:cs typeface="+mn-cs"/>
                        </a:rPr>
                        <a:t>Findings</a:t>
                      </a:r>
                      <a:endParaRPr lang="en-US" sz="1200" b="1" kern="1200" dirty="0">
                        <a:solidFill>
                          <a:schemeClr val="lt1"/>
                        </a:solidFill>
                        <a:latin typeface="Calibri"/>
                        <a:ea typeface="+mn-ea"/>
                        <a:cs typeface="+mn-cs"/>
                      </a:endParaRPr>
                    </a:p>
                  </a:txBody>
                  <a:tcPr marT="45721" marB="45721">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Date Of Review</a:t>
                      </a:r>
                      <a:endParaRPr lang="en-US" sz="1200" b="1" kern="1200" dirty="0">
                        <a:solidFill>
                          <a:schemeClr val="lt1"/>
                        </a:solidFill>
                        <a:latin typeface="Calibri"/>
                        <a:ea typeface="+mn-ea"/>
                        <a:cs typeface="+mn-cs"/>
                      </a:endParaRPr>
                    </a:p>
                  </a:txBody>
                  <a:tcPr marT="45721" marB="45721">
                    <a:solidFill>
                      <a:srgbClr val="0063BE"/>
                    </a:solidFill>
                  </a:tcPr>
                </a:tc>
              </a:tr>
              <a:tr h="960118">
                <a:tc>
                  <a:txBody>
                    <a:bodyPr/>
                    <a:lstStyle/>
                    <a:p>
                      <a:pPr algn="l" fontAlgn="t"/>
                      <a:r>
                        <a:rPr lang="en-US" sz="1200" b="0" i="0" u="none" strike="noStrike" dirty="0">
                          <a:solidFill>
                            <a:srgbClr val="000000"/>
                          </a:solidFill>
                          <a:effectLst/>
                          <a:latin typeface="Calibri" panose="020F0502020204030204" pitchFamily="34" charset="0"/>
                        </a:rPr>
                        <a:t>9</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ASML</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ASML intranet and collaboration portal</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Portal performance during office hours and weekends. Suggested for speed check with Google page speed, performance monitoring thru IIS diagnostic tool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sharepoint calendar issue - provided one hotfix but better to get approval from client to install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Sync with MPP - analyzed the scenario and suggestion to have environment     </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Global navigation and page view - there are certain limitations , suggestion is to actually get exact business requirement and advantages to hear from customer     </a:t>
                      </a:r>
                      <a:br>
                        <a:rPr lang="en-US" sz="1200" b="0" i="0" u="none" strike="noStrike">
                          <a:solidFill>
                            <a:srgbClr val="000000"/>
                          </a:solidFill>
                          <a:effectLst/>
                          <a:latin typeface="Calibri" panose="020F0502020204030204" pitchFamily="34" charset="0"/>
                        </a:rPr>
                      </a:br>
                      <a:endParaRPr lang="en-US" sz="1200" b="0" i="0" u="none" strike="noStrike">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19-Nov-14</a:t>
                      </a:r>
                    </a:p>
                  </a:txBody>
                  <a:tcPr marL="9525" marR="9525" marT="9525" marB="0">
                    <a:solidFill>
                      <a:srgbClr val="B8CEE8"/>
                    </a:solidFill>
                  </a:tcPr>
                </a:tc>
              </a:tr>
              <a:tr h="1332962">
                <a:tc>
                  <a:txBody>
                    <a:bodyPr/>
                    <a:lstStyle/>
                    <a:p>
                      <a:pPr algn="l" fontAlgn="t"/>
                      <a:r>
                        <a:rPr lang="en-US" sz="1200" b="0" i="0" u="none" strike="noStrike">
                          <a:solidFill>
                            <a:srgbClr val="000000"/>
                          </a:solidFill>
                          <a:effectLst/>
                          <a:latin typeface="Calibri" panose="020F0502020204030204" pitchFamily="34" charset="0"/>
                        </a:rPr>
                        <a:t>10</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Xerox</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Computer Platform</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Global BI Decision Application</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 Modify expressions that reference user variables to use parameters, wherever appropriate.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2. Remove all configuration management for configuration files (.</a:t>
                      </a:r>
                      <a:r>
                        <a:rPr lang="en-US" sz="1200" b="0" i="0" u="none" strike="noStrike" dirty="0" err="1">
                          <a:solidFill>
                            <a:srgbClr val="000000"/>
                          </a:solidFill>
                          <a:effectLst/>
                          <a:latin typeface="Calibri" panose="020F0502020204030204" pitchFamily="34" charset="0"/>
                        </a:rPr>
                        <a:t>dtsconfig</a:t>
                      </a:r>
                      <a:r>
                        <a:rPr lang="en-US" sz="1200" b="0" i="0" u="none" strike="noStrike" dirty="0">
                          <a:solidFill>
                            <a:srgbClr val="000000"/>
                          </a:solidFill>
                          <a:effectLst/>
                          <a:latin typeface="Calibri" panose="020F0502020204030204" pitchFamily="34" charset="0"/>
                        </a:rPr>
                        <a:t>)</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3. Remove all Logging providers in SSIS Logging. Custom Code in Event handlers for custom logging is still permitted.</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4. Make sure to set the project protection level to Don't Save Sensitive.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5. Remove expression based reference from Execute package tasks.</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6. Make sure there aren’t any inline Sql statements for Execute Sql tasks. Use store procedures instead.</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7. Use Event handlers for execution events where ever required instead of failure and success constraints.</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8. Confirm the Delay Validation property in the package and on the first task is set to true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9. Confirm you are using Project and package level parameters for passing run time values to your package.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10. Once the project has been deployed, make sure to create an environment with the same name as the project. Create environment variables to reference for the project parameters for run time values.</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19-Nov-14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218231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Miscellaneous Support  to Accounts</a:t>
            </a:r>
          </a:p>
        </p:txBody>
      </p:sp>
      <p:graphicFrame>
        <p:nvGraphicFramePr>
          <p:cNvPr id="4" name="Table Placeholder 3"/>
          <p:cNvGraphicFramePr>
            <a:graphicFrameLocks noGrp="1"/>
          </p:cNvGraphicFramePr>
          <p:nvPr>
            <p:ph type="tbl" idx="1"/>
            <p:extLst>
              <p:ext uri="{D42A27DB-BD31-4B8C-83A1-F6EECF244321}">
                <p14:modId xmlns:p14="http://schemas.microsoft.com/office/powerpoint/2010/main" val="2913647664"/>
              </p:ext>
            </p:extLst>
          </p:nvPr>
        </p:nvGraphicFramePr>
        <p:xfrm>
          <a:off x="152401" y="685798"/>
          <a:ext cx="8839196" cy="6116647"/>
        </p:xfrm>
        <a:graphic>
          <a:graphicData uri="http://schemas.openxmlformats.org/drawingml/2006/table">
            <a:tbl>
              <a:tblPr firstRow="1" bandRow="1">
                <a:tableStyleId>{93296810-A885-4BE3-A3E7-6D5BEEA58F35}</a:tableStyleId>
              </a:tblPr>
              <a:tblGrid>
                <a:gridCol w="525162"/>
                <a:gridCol w="913777"/>
                <a:gridCol w="3768651"/>
                <a:gridCol w="890771"/>
                <a:gridCol w="988238"/>
                <a:gridCol w="767837"/>
                <a:gridCol w="984760"/>
              </a:tblGrid>
              <a:tr h="670163">
                <a:tc>
                  <a:txBody>
                    <a:bodyPr/>
                    <a:lstStyle/>
                    <a:p>
                      <a:pPr marL="0" algn="ctr" defTabSz="914400" rtl="0" eaLnBrk="1" latinLnBrk="0" hangingPunct="1"/>
                      <a:r>
                        <a:rPr lang="en-US" sz="1200" b="1" kern="1200" dirty="0" smtClean="0">
                          <a:solidFill>
                            <a:schemeClr val="lt1"/>
                          </a:solidFill>
                          <a:latin typeface="Calibri"/>
                          <a:ea typeface="+mn-ea"/>
                          <a:cs typeface="+mn-cs"/>
                        </a:rPr>
                        <a:t>Sr. No</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CoE/Focus Area</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Collaboration Details</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Account</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Segment</a:t>
                      </a:r>
                      <a:r>
                        <a:rPr lang="en-US" sz="1200" b="1" kern="1200" baseline="0" dirty="0" smtClean="0">
                          <a:solidFill>
                            <a:schemeClr val="lt1"/>
                          </a:solidFill>
                          <a:latin typeface="Calibri"/>
                          <a:ea typeface="+mn-ea"/>
                          <a:cs typeface="+mn-cs"/>
                        </a:rPr>
                        <a:t> ID</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Start Date</a:t>
                      </a:r>
                      <a:endParaRPr lang="en-US" sz="1200" b="1" kern="1200" dirty="0">
                        <a:solidFill>
                          <a:schemeClr val="lt1"/>
                        </a:solidFill>
                        <a:latin typeface="Calibri"/>
                        <a:ea typeface="+mn-ea"/>
                        <a:cs typeface="+mn-cs"/>
                      </a:endParaRPr>
                    </a:p>
                  </a:txBody>
                  <a:tcPr marL="91435" marR="91435">
                    <a:solidFill>
                      <a:srgbClr val="0063BE"/>
                    </a:solidFill>
                  </a:tcPr>
                </a:tc>
                <a:tc>
                  <a:txBody>
                    <a:bodyPr/>
                    <a:lstStyle/>
                    <a:p>
                      <a:pPr marL="0" algn="ctr" defTabSz="914400" rtl="0" eaLnBrk="1" latinLnBrk="0" hangingPunct="1"/>
                      <a:r>
                        <a:rPr lang="en-US" sz="1200" b="1" kern="1200" dirty="0" smtClean="0">
                          <a:solidFill>
                            <a:schemeClr val="lt1"/>
                          </a:solidFill>
                          <a:latin typeface="Calibri"/>
                          <a:ea typeface="+mn-ea"/>
                          <a:cs typeface="+mn-cs"/>
                        </a:rPr>
                        <a:t>End Date</a:t>
                      </a:r>
                      <a:endParaRPr lang="en-US" sz="1200" b="1" kern="1200" dirty="0">
                        <a:solidFill>
                          <a:schemeClr val="lt1"/>
                        </a:solidFill>
                        <a:latin typeface="Calibri"/>
                        <a:ea typeface="+mn-ea"/>
                        <a:cs typeface="+mn-cs"/>
                      </a:endParaRPr>
                    </a:p>
                  </a:txBody>
                  <a:tcPr marL="91435" marR="91435">
                    <a:solidFill>
                      <a:srgbClr val="0063BE"/>
                    </a:solidFill>
                  </a:tcPr>
                </a:tc>
              </a:tr>
              <a:tr h="1535386">
                <a:tc>
                  <a:txBody>
                    <a:bodyPr/>
                    <a:lstStyle/>
                    <a:p>
                      <a:pPr algn="l" fontAlgn="t"/>
                      <a:r>
                        <a:rPr lang="en-US" sz="1200" b="0" i="0" u="none" strike="noStrike" dirty="0">
                          <a:solidFill>
                            <a:srgbClr val="000000"/>
                          </a:solidFill>
                          <a:effectLst/>
                          <a:latin typeface="Calibri" panose="020F0502020204030204" pitchFamily="34" charset="0"/>
                        </a:rPr>
                        <a:t>1</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Issue: Customer is not interested to upgrade existing oracle forms application from 10G to 11G and interested in conversion to other technologies as they do not have folks to work on Oracle Forms and finding other difficulties in maintaining it.. We have analyzed with the following two approaches:</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1) Manual Conversion (Re-engineering) to .Net: - Extract the Functionalities from existing system and re-write in .Net. But we feel, this approach will be more cost and effort consuming.</a:t>
                      </a:r>
                      <a:br>
                        <a:rPr lang="en-US" sz="1200" b="0" i="0" u="none" strike="noStrike">
                          <a:solidFill>
                            <a:srgbClr val="000000"/>
                          </a:solidFill>
                          <a:effectLst/>
                          <a:latin typeface="Calibri" panose="020F0502020204030204" pitchFamily="34" charset="0"/>
                        </a:rPr>
                      </a:br>
                      <a:r>
                        <a:rPr lang="en-US" sz="1200" b="0" i="0" u="none" strike="noStrike">
                          <a:solidFill>
                            <a:srgbClr val="000000"/>
                          </a:solidFill>
                          <a:effectLst/>
                          <a:latin typeface="Calibri" panose="020F0502020204030204" pitchFamily="34" charset="0"/>
                        </a:rPr>
                        <a:t>2) Tool based automated conversion: - Look for any tool in the market ( like Forms2Net) to automate the conversion.  </a:t>
                      </a:r>
                      <a:br>
                        <a:rPr lang="en-US" sz="1200" b="0"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Solution</a:t>
                      </a:r>
                      <a:r>
                        <a:rPr lang="en-US" sz="1200" b="0" i="0" u="none" strike="noStrike">
                          <a:solidFill>
                            <a:srgbClr val="000000"/>
                          </a:solidFill>
                          <a:effectLst/>
                          <a:latin typeface="Calibri" panose="020F0502020204030204" pitchFamily="34" charset="0"/>
                        </a:rPr>
                        <a:t>: Identifying right people to fix this issue</a:t>
                      </a:r>
                      <a:br>
                        <a:rPr lang="en-US" sz="1200" b="0" i="0" u="none" strike="noStrike">
                          <a:solidFill>
                            <a:srgbClr val="000000"/>
                          </a:solidFill>
                          <a:effectLst/>
                          <a:latin typeface="Calibri" panose="020F0502020204030204" pitchFamily="34" charset="0"/>
                        </a:rPr>
                      </a:br>
                      <a:endParaRPr lang="en-US" sz="1200" b="0" i="0" u="none" strike="noStrike">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Ceridian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Software Professional Services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29-Sep-14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In Progress</a:t>
                      </a:r>
                    </a:p>
                  </a:txBody>
                  <a:tcPr marL="9525" marR="9525" marT="9525" marB="0">
                    <a:solidFill>
                      <a:srgbClr val="B8CEE8"/>
                    </a:solidFill>
                  </a:tcPr>
                </a:tc>
              </a:tr>
              <a:tr h="1560594">
                <a:tc>
                  <a:txBody>
                    <a:bodyPr/>
                    <a:lstStyle/>
                    <a:p>
                      <a:pPr algn="l" fontAlgn="t"/>
                      <a:r>
                        <a:rPr lang="en-US" sz="1200" b="0" i="0" u="none" strike="noStrike" dirty="0">
                          <a:solidFill>
                            <a:srgbClr val="000000"/>
                          </a:solidFill>
                          <a:effectLst/>
                          <a:latin typeface="Calibri" panose="020F0502020204030204" pitchFamily="34" charset="0"/>
                        </a:rPr>
                        <a:t>2</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Microsoft</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Issue: NXP intranet portal has responsive design issue to support for PC, Mobile and Tablets.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Solution: Doing a POC with team using twitter bootstrap 3.0 to make portal responsive and supports any resolution. Nishant is </a:t>
                      </a:r>
                      <a:r>
                        <a:rPr lang="en-US" sz="1200" b="0" i="0" u="none" strike="noStrike" dirty="0" smtClean="0">
                          <a:solidFill>
                            <a:srgbClr val="000000"/>
                          </a:solidFill>
                          <a:effectLst/>
                          <a:latin typeface="Calibri" panose="020F0502020204030204" pitchFamily="34" charset="0"/>
                        </a:rPr>
                        <a:t>worked </a:t>
                      </a:r>
                      <a:r>
                        <a:rPr lang="en-US" sz="1200" b="0" i="0" u="none" strike="noStrike" dirty="0">
                          <a:solidFill>
                            <a:srgbClr val="000000"/>
                          </a:solidFill>
                          <a:effectLst/>
                          <a:latin typeface="Calibri" panose="020F0502020204030204" pitchFamily="34" charset="0"/>
                        </a:rPr>
                        <a:t>with team and </a:t>
                      </a:r>
                      <a:r>
                        <a:rPr lang="en-US" sz="1200" b="0" i="0" u="none" strike="noStrike" dirty="0" smtClean="0">
                          <a:solidFill>
                            <a:srgbClr val="000000"/>
                          </a:solidFill>
                          <a:effectLst/>
                          <a:latin typeface="Calibri" panose="020F0502020204030204" pitchFamily="34" charset="0"/>
                        </a:rPr>
                        <a:t>helping </a:t>
                      </a:r>
                      <a:r>
                        <a:rPr lang="en-US" sz="1200" b="0" i="0" u="none" strike="noStrike" dirty="0">
                          <a:solidFill>
                            <a:srgbClr val="000000"/>
                          </a:solidFill>
                          <a:effectLst/>
                          <a:latin typeface="Calibri" panose="020F0502020204030204" pitchFamily="34" charset="0"/>
                        </a:rPr>
                        <a:t>to create PoCs on bootstrap. Proposal with POC included presented to customer on 12th Nov'14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NXP</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28-Oct-14</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12-Nov-14</a:t>
                      </a:r>
                    </a:p>
                  </a:txBody>
                  <a:tcPr marL="9525" marR="9525" marT="9525" marB="0">
                    <a:solidFill>
                      <a:srgbClr val="B8CEE8"/>
                    </a:solidFill>
                  </a:tcPr>
                </a:tc>
              </a:tr>
              <a:tr h="1316045">
                <a:tc>
                  <a:txBody>
                    <a:bodyPr/>
                    <a:lstStyle/>
                    <a:p>
                      <a:pPr algn="l" fontAlgn="t"/>
                      <a:r>
                        <a:rPr lang="en-US" sz="1200" b="0" i="0" u="none" strike="noStrike" dirty="0">
                          <a:solidFill>
                            <a:srgbClr val="000000"/>
                          </a:solidFill>
                          <a:effectLst/>
                          <a:latin typeface="Calibri" panose="020F0502020204030204" pitchFamily="34" charset="0"/>
                        </a:rPr>
                        <a:t>3</a:t>
                      </a:r>
                      <a:endParaRPr lang="en-US" sz="1200" b="0" i="0" u="none" strike="noStrike" dirty="0">
                        <a:solidFill>
                          <a:srgbClr val="000000"/>
                        </a:solidFill>
                        <a:effectLst/>
                        <a:latin typeface="Calibri" panose="020F0502020204030204" pitchFamily="34" charset="0"/>
                      </a:endParaRP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Cloud</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Support for the resolution of issue for migrating VB6 to VB.Net (Database Connectivity Issue Resolved), TruDBGrid Issue still Resolution in Progress</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Infineon</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Semiconductor</a:t>
                      </a:r>
                    </a:p>
                  </a:txBody>
                  <a:tcPr marL="9525" marR="9525" marT="9525" marB="0">
                    <a:solidFill>
                      <a:srgbClr val="B8CEE8"/>
                    </a:solidFill>
                  </a:tcPr>
                </a:tc>
                <a:tc>
                  <a:txBody>
                    <a:bodyPr/>
                    <a:lstStyle/>
                    <a:p>
                      <a:pPr algn="l" fontAlgn="t"/>
                      <a:r>
                        <a:rPr lang="en-US" sz="1200" b="0" i="0" u="none" strike="noStrike">
                          <a:solidFill>
                            <a:srgbClr val="000000"/>
                          </a:solidFill>
                          <a:effectLst/>
                          <a:latin typeface="Calibri" panose="020F0502020204030204" pitchFamily="34" charset="0"/>
                        </a:rPr>
                        <a:t>28-Oct-14</a:t>
                      </a:r>
                    </a:p>
                  </a:txBody>
                  <a:tcPr marL="9525" marR="9525" marT="9525" marB="0">
                    <a:solidFill>
                      <a:srgbClr val="B8CEE8"/>
                    </a:solidFill>
                  </a:tcPr>
                </a:tc>
                <a:tc>
                  <a:txBody>
                    <a:bodyPr/>
                    <a:lstStyle/>
                    <a:p>
                      <a:pPr algn="l" fontAlgn="t"/>
                      <a:r>
                        <a:rPr lang="en-US" sz="1200" b="0" i="0" u="none" strike="noStrike" dirty="0">
                          <a:solidFill>
                            <a:srgbClr val="000000"/>
                          </a:solidFill>
                          <a:effectLst/>
                          <a:latin typeface="Calibri" panose="020F0502020204030204" pitchFamily="34" charset="0"/>
                        </a:rPr>
                        <a:t>25-Nov-14</a:t>
                      </a:r>
                    </a:p>
                  </a:txBody>
                  <a:tcPr marL="9525" marR="9525" marT="9525" marB="0">
                    <a:solidFill>
                      <a:srgbClr val="B8CEE8"/>
                    </a:solidFill>
                  </a:tcPr>
                </a:tc>
              </a:tr>
            </a:tbl>
          </a:graphicData>
        </a:graphic>
      </p:graphicFrame>
    </p:spTree>
    <p:extLst>
      <p:ext uri="{BB962C8B-B14F-4D97-AF65-F5344CB8AC3E}">
        <p14:creationId xmlns:p14="http://schemas.microsoft.com/office/powerpoint/2010/main" val="1402764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Myriad Pro"/>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Arial Unicode MS"/>
      </a:majorFont>
      <a:minorFont>
        <a:latin typeface="Calibri"/>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D6FBE3CB74AEF4CA3C8171EF1FE3314" ma:contentTypeVersion="0" ma:contentTypeDescription="Create a new document." ma:contentTypeScope="" ma:versionID="b4fe32e990bbb6e055ab6d22b900f917">
  <xsd:schema xmlns:xsd="http://www.w3.org/2001/XMLSchema" xmlns:p="http://schemas.microsoft.com/office/2006/metadata/properties" targetNamespace="http://schemas.microsoft.com/office/2006/metadata/properties" ma:root="true" ma:fieldsID="9fc352b7ce49a95c589741577547184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Name/Title of The Paper"/>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DEE5A29-9679-438D-8445-B828197424B7}">
  <ds:schemaRefs>
    <ds:schemaRef ds:uri="http://www.w3.org/XML/1998/namespace"/>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42B006D1-8B98-401F-B2E7-FF74EB0A37D1}">
  <ds:schemaRefs>
    <ds:schemaRef ds:uri="http://schemas.microsoft.com/sharepoint/v3/contenttype/forms"/>
  </ds:schemaRefs>
</ds:datastoreItem>
</file>

<file path=customXml/itemProps3.xml><?xml version="1.0" encoding="utf-8"?>
<ds:datastoreItem xmlns:ds="http://schemas.openxmlformats.org/officeDocument/2006/customXml" ds:itemID="{1332934E-031F-4043-8F0C-63EB038841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48674</TotalTime>
  <Words>1347</Words>
  <Application>Microsoft Office PowerPoint</Application>
  <PresentationFormat>On-screen Show (4:3)</PresentationFormat>
  <Paragraphs>378</Paragraphs>
  <Slides>14</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 Unicode MS</vt:lpstr>
      <vt:lpstr>MS PGothic</vt:lpstr>
      <vt:lpstr>Arial</vt:lpstr>
      <vt:lpstr>Calibri</vt:lpstr>
      <vt:lpstr>Myriad Pro</vt:lpstr>
      <vt:lpstr>Times New Roman</vt:lpstr>
      <vt:lpstr>Office Theme</vt:lpstr>
      <vt:lpstr>1_Office Theme</vt:lpstr>
      <vt:lpstr>3_Office Theme</vt:lpstr>
      <vt:lpstr>PowerPoint Presentation</vt:lpstr>
      <vt:lpstr>Delivery Support</vt:lpstr>
      <vt:lpstr>Consulting Engagements for Accounts </vt:lpstr>
      <vt:lpstr>Project Technical Reviews </vt:lpstr>
      <vt:lpstr>Project Technical Reviews </vt:lpstr>
      <vt:lpstr>Project Technical Reviews </vt:lpstr>
      <vt:lpstr>Project Technical Reviews </vt:lpstr>
      <vt:lpstr>Project Technical Reviews </vt:lpstr>
      <vt:lpstr>Miscellaneous Support  to Accounts</vt:lpstr>
      <vt:lpstr>Miscellaneous Support  to Accounts</vt:lpstr>
      <vt:lpstr>Miscellaneous Support  to Accounts</vt:lpstr>
      <vt:lpstr>Miscellaneous Support  to Accounts</vt:lpstr>
      <vt:lpstr>Cross ISU Support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RFP Response - Apple Sales TM_v1 (Final)</dc:title>
  <dc:creator>Nishant Verma</dc:creator>
  <cp:lastModifiedBy>Bala Prasad</cp:lastModifiedBy>
  <cp:revision>1291</cp:revision>
  <cp:lastPrinted>1601-01-01T00:00:00Z</cp:lastPrinted>
  <dcterms:created xsi:type="dcterms:W3CDTF">2010-07-06T23:06:25Z</dcterms:created>
  <dcterms:modified xsi:type="dcterms:W3CDTF">2014-12-13T15:01:01Z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0x010100ED6FBE3CB74AEF4CA3C8171EF1FE3314</vt:lpwstr>
  </property>
  <property fmtid="{D5CDD505-2E9C-101B-9397-08002B2CF9AE}" pid="4" name="Description0">
    <vt:lpwstr>Deep Freez </vt:lpwstr>
  </property>
</Properties>
</file>