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81" r:id="rId6"/>
  </p:sldMasterIdLst>
  <p:notesMasterIdLst>
    <p:notesMasterId r:id="rId27"/>
  </p:notesMasterIdLst>
  <p:sldIdLst>
    <p:sldId id="355" r:id="rId7"/>
    <p:sldId id="352" r:id="rId8"/>
    <p:sldId id="333" r:id="rId9"/>
    <p:sldId id="356" r:id="rId10"/>
    <p:sldId id="334" r:id="rId11"/>
    <p:sldId id="304" r:id="rId12"/>
    <p:sldId id="340" r:id="rId13"/>
    <p:sldId id="305" r:id="rId14"/>
    <p:sldId id="306" r:id="rId15"/>
    <p:sldId id="358" r:id="rId16"/>
    <p:sldId id="330" r:id="rId17"/>
    <p:sldId id="331" r:id="rId18"/>
    <p:sldId id="339" r:id="rId19"/>
    <p:sldId id="332" r:id="rId20"/>
    <p:sldId id="316" r:id="rId21"/>
    <p:sldId id="349" r:id="rId22"/>
    <p:sldId id="350" r:id="rId23"/>
    <p:sldId id="359" r:id="rId24"/>
    <p:sldId id="360" r:id="rId25"/>
    <p:sldId id="361"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18298" initials="1"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3" autoAdjust="0"/>
    <p:restoredTop sz="94419" autoAdjust="0"/>
  </p:normalViewPr>
  <p:slideViewPr>
    <p:cSldViewPr>
      <p:cViewPr varScale="1">
        <p:scale>
          <a:sx n="74" d="100"/>
          <a:sy n="74" d="100"/>
        </p:scale>
        <p:origin x="1296" y="72"/>
      </p:cViewPr>
      <p:guideLst>
        <p:guide orient="horz" pos="2160"/>
        <p:guide pos="2880"/>
      </p:guideLst>
    </p:cSldViewPr>
  </p:slideViewPr>
  <p:outlineViewPr>
    <p:cViewPr>
      <p:scale>
        <a:sx n="33" d="100"/>
        <a:sy n="33" d="100"/>
      </p:scale>
      <p:origin x="54" y="442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C47A2D6-6C53-468F-8B84-C83A90DE7161}" type="datetimeFigureOut">
              <a:rPr lang="en-US"/>
              <a:pPr>
                <a:defRPr/>
              </a:pPr>
              <a:t>10/15/2014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5A26F69-C815-4FEC-872D-0EE4BD725961}" type="slidenum">
              <a:rPr lang="en-US"/>
              <a:pPr>
                <a:defRPr/>
              </a:pPr>
              <a:t>‹#›</a:t>
            </a:fld>
            <a:endParaRPr lang="en-US"/>
          </a:p>
        </p:txBody>
      </p:sp>
    </p:spTree>
    <p:extLst>
      <p:ext uri="{BB962C8B-B14F-4D97-AF65-F5344CB8AC3E}">
        <p14:creationId xmlns:p14="http://schemas.microsoft.com/office/powerpoint/2010/main" val="41545669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08"/>
          <p:cNvGrpSpPr>
            <a:grpSpLocks/>
          </p:cNvGrpSpPr>
          <p:nvPr/>
        </p:nvGrpSpPr>
        <p:grpSpPr bwMode="auto">
          <a:xfrm>
            <a:off x="0" y="1343025"/>
            <a:ext cx="9144000" cy="2943225"/>
            <a:chOff x="0" y="846"/>
            <a:chExt cx="5760" cy="1854"/>
          </a:xfrm>
        </p:grpSpPr>
        <p:pic>
          <p:nvPicPr>
            <p:cNvPr id="5" name="Picture 198" descr="Blue 200_1row"/>
            <p:cNvPicPr>
              <a:picLocks noChangeAspect="1" noChangeArrowheads="1"/>
            </p:cNvPicPr>
            <p:nvPr userDrawn="1"/>
          </p:nvPicPr>
          <p:blipFill>
            <a:blip r:embed="rId2"/>
            <a:srcRect l="3499" r="2338"/>
            <a:stretch>
              <a:fillRect/>
            </a:stretch>
          </p:blipFill>
          <p:spPr bwMode="auto">
            <a:xfrm>
              <a:off x="0" y="1224"/>
              <a:ext cx="5760" cy="135"/>
            </a:xfrm>
            <a:prstGeom prst="rect">
              <a:avLst/>
            </a:prstGeom>
            <a:noFill/>
            <a:ln w="9525">
              <a:noFill/>
              <a:miter lim="800000"/>
              <a:headEnd/>
              <a:tailEnd/>
            </a:ln>
          </p:spPr>
        </p:pic>
        <p:pic>
          <p:nvPicPr>
            <p:cNvPr id="6" name="Picture 199" descr="Blue 200_1row"/>
            <p:cNvPicPr>
              <a:picLocks noChangeAspect="1" noChangeArrowheads="1"/>
            </p:cNvPicPr>
            <p:nvPr userDrawn="1"/>
          </p:nvPicPr>
          <p:blipFill>
            <a:blip r:embed="rId2"/>
            <a:srcRect l="1276" r="4561"/>
            <a:stretch>
              <a:fillRect/>
            </a:stretch>
          </p:blipFill>
          <p:spPr bwMode="auto">
            <a:xfrm>
              <a:off x="0" y="1375"/>
              <a:ext cx="5760" cy="135"/>
            </a:xfrm>
            <a:prstGeom prst="rect">
              <a:avLst/>
            </a:prstGeom>
            <a:noFill/>
            <a:ln w="9525">
              <a:noFill/>
              <a:miter lim="800000"/>
              <a:headEnd/>
              <a:tailEnd/>
            </a:ln>
          </p:spPr>
        </p:pic>
        <p:pic>
          <p:nvPicPr>
            <p:cNvPr id="7" name="Picture 200" descr="Blue 200_1row"/>
            <p:cNvPicPr>
              <a:picLocks noChangeAspect="1" noChangeArrowheads="1"/>
            </p:cNvPicPr>
            <p:nvPr userDrawn="1"/>
          </p:nvPicPr>
          <p:blipFill>
            <a:blip r:embed="rId2"/>
            <a:srcRect l="1276" r="4561"/>
            <a:stretch>
              <a:fillRect/>
            </a:stretch>
          </p:blipFill>
          <p:spPr bwMode="auto">
            <a:xfrm>
              <a:off x="0" y="1074"/>
              <a:ext cx="5760" cy="135"/>
            </a:xfrm>
            <a:prstGeom prst="rect">
              <a:avLst/>
            </a:prstGeom>
            <a:noFill/>
            <a:ln w="9525">
              <a:noFill/>
              <a:miter lim="800000"/>
              <a:headEnd/>
              <a:tailEnd/>
            </a:ln>
          </p:spPr>
        </p:pic>
        <p:pic>
          <p:nvPicPr>
            <p:cNvPr id="8" name="Picture 201" descr="Blue 200_1row"/>
            <p:cNvPicPr>
              <a:picLocks noChangeAspect="1" noChangeArrowheads="1"/>
            </p:cNvPicPr>
            <p:nvPr userDrawn="1"/>
          </p:nvPicPr>
          <p:blipFill>
            <a:blip r:embed="rId2"/>
            <a:srcRect l="3499" r="2338"/>
            <a:stretch>
              <a:fillRect/>
            </a:stretch>
          </p:blipFill>
          <p:spPr bwMode="auto">
            <a:xfrm>
              <a:off x="0" y="1522"/>
              <a:ext cx="5760" cy="135"/>
            </a:xfrm>
            <a:prstGeom prst="rect">
              <a:avLst/>
            </a:prstGeom>
            <a:noFill/>
            <a:ln w="9525">
              <a:noFill/>
              <a:miter lim="800000"/>
              <a:headEnd/>
              <a:tailEnd/>
            </a:ln>
          </p:spPr>
        </p:pic>
        <p:pic>
          <p:nvPicPr>
            <p:cNvPr id="9" name="Picture 202" descr="Blue 200_1row"/>
            <p:cNvPicPr>
              <a:picLocks noChangeAspect="1" noChangeArrowheads="1"/>
            </p:cNvPicPr>
            <p:nvPr userDrawn="1"/>
          </p:nvPicPr>
          <p:blipFill>
            <a:blip r:embed="rId2"/>
            <a:srcRect l="1276" r="4561"/>
            <a:stretch>
              <a:fillRect/>
            </a:stretch>
          </p:blipFill>
          <p:spPr bwMode="auto">
            <a:xfrm>
              <a:off x="0" y="1673"/>
              <a:ext cx="5760" cy="135"/>
            </a:xfrm>
            <a:prstGeom prst="rect">
              <a:avLst/>
            </a:prstGeom>
            <a:noFill/>
            <a:ln w="9525">
              <a:noFill/>
              <a:miter lim="800000"/>
              <a:headEnd/>
              <a:tailEnd/>
            </a:ln>
          </p:spPr>
        </p:pic>
        <p:pic>
          <p:nvPicPr>
            <p:cNvPr id="10" name="Picture 203" descr="Blue 200_1row"/>
            <p:cNvPicPr>
              <a:picLocks noChangeAspect="1" noChangeArrowheads="1"/>
            </p:cNvPicPr>
            <p:nvPr userDrawn="1"/>
          </p:nvPicPr>
          <p:blipFill>
            <a:blip r:embed="rId2"/>
            <a:srcRect l="3499" r="2338"/>
            <a:stretch>
              <a:fillRect/>
            </a:stretch>
          </p:blipFill>
          <p:spPr bwMode="auto">
            <a:xfrm>
              <a:off x="0" y="1822"/>
              <a:ext cx="5760" cy="135"/>
            </a:xfrm>
            <a:prstGeom prst="rect">
              <a:avLst/>
            </a:prstGeom>
            <a:noFill/>
            <a:ln w="9525">
              <a:noFill/>
              <a:miter lim="800000"/>
              <a:headEnd/>
              <a:tailEnd/>
            </a:ln>
          </p:spPr>
        </p:pic>
        <p:pic>
          <p:nvPicPr>
            <p:cNvPr id="11" name="Picture 204" descr="Blue 200_1row"/>
            <p:cNvPicPr>
              <a:picLocks noChangeAspect="1" noChangeArrowheads="1"/>
            </p:cNvPicPr>
            <p:nvPr userDrawn="1"/>
          </p:nvPicPr>
          <p:blipFill>
            <a:blip r:embed="rId2"/>
            <a:srcRect l="1276" r="4561"/>
            <a:stretch>
              <a:fillRect/>
            </a:stretch>
          </p:blipFill>
          <p:spPr bwMode="auto">
            <a:xfrm>
              <a:off x="0" y="1970"/>
              <a:ext cx="5760" cy="135"/>
            </a:xfrm>
            <a:prstGeom prst="rect">
              <a:avLst/>
            </a:prstGeom>
            <a:noFill/>
            <a:ln w="9525">
              <a:noFill/>
              <a:miter lim="800000"/>
              <a:headEnd/>
              <a:tailEnd/>
            </a:ln>
          </p:spPr>
        </p:pic>
        <p:pic>
          <p:nvPicPr>
            <p:cNvPr id="12" name="Picture 205" descr="Blue 200_1row"/>
            <p:cNvPicPr>
              <a:picLocks noChangeAspect="1" noChangeArrowheads="1"/>
            </p:cNvPicPr>
            <p:nvPr userDrawn="1"/>
          </p:nvPicPr>
          <p:blipFill>
            <a:blip r:embed="rId2"/>
            <a:srcRect l="3499" r="2338"/>
            <a:stretch>
              <a:fillRect/>
            </a:stretch>
          </p:blipFill>
          <p:spPr bwMode="auto">
            <a:xfrm>
              <a:off x="0" y="2120"/>
              <a:ext cx="5760" cy="135"/>
            </a:xfrm>
            <a:prstGeom prst="rect">
              <a:avLst/>
            </a:prstGeom>
            <a:noFill/>
            <a:ln w="9525">
              <a:noFill/>
              <a:miter lim="800000"/>
              <a:headEnd/>
              <a:tailEnd/>
            </a:ln>
          </p:spPr>
        </p:pic>
        <p:pic>
          <p:nvPicPr>
            <p:cNvPr id="13" name="Picture 206" descr="Blue 200_1row"/>
            <p:cNvPicPr>
              <a:picLocks noChangeAspect="1" noChangeArrowheads="1"/>
            </p:cNvPicPr>
            <p:nvPr userDrawn="1"/>
          </p:nvPicPr>
          <p:blipFill>
            <a:blip r:embed="rId2"/>
            <a:srcRect l="1276" r="4561"/>
            <a:stretch>
              <a:fillRect/>
            </a:stretch>
          </p:blipFill>
          <p:spPr bwMode="auto">
            <a:xfrm>
              <a:off x="0" y="2271"/>
              <a:ext cx="5760" cy="135"/>
            </a:xfrm>
            <a:prstGeom prst="rect">
              <a:avLst/>
            </a:prstGeom>
            <a:noFill/>
            <a:ln w="9525">
              <a:noFill/>
              <a:miter lim="800000"/>
              <a:headEnd/>
              <a:tailEnd/>
            </a:ln>
          </p:spPr>
        </p:pic>
        <p:pic>
          <p:nvPicPr>
            <p:cNvPr id="14" name="Picture 207" descr="Blue 200_1row"/>
            <p:cNvPicPr>
              <a:picLocks noChangeAspect="1" noChangeArrowheads="1"/>
            </p:cNvPicPr>
            <p:nvPr userDrawn="1"/>
          </p:nvPicPr>
          <p:blipFill>
            <a:blip r:embed="rId2"/>
            <a:srcRect l="3499" r="2338"/>
            <a:stretch>
              <a:fillRect/>
            </a:stretch>
          </p:blipFill>
          <p:spPr bwMode="auto">
            <a:xfrm>
              <a:off x="0" y="2421"/>
              <a:ext cx="5760" cy="135"/>
            </a:xfrm>
            <a:prstGeom prst="rect">
              <a:avLst/>
            </a:prstGeom>
            <a:noFill/>
            <a:ln w="9525">
              <a:noFill/>
              <a:miter lim="800000"/>
              <a:headEnd/>
              <a:tailEnd/>
            </a:ln>
          </p:spPr>
        </p:pic>
        <p:pic>
          <p:nvPicPr>
            <p:cNvPr id="15" name="Picture 185" descr="blue_walla"/>
            <p:cNvPicPr>
              <a:picLocks noChangeAspect="1" noChangeArrowheads="1"/>
            </p:cNvPicPr>
            <p:nvPr userDrawn="1"/>
          </p:nvPicPr>
          <p:blipFill>
            <a:blip r:embed="rId3"/>
            <a:srcRect r="36000" b="54196"/>
            <a:stretch>
              <a:fillRect/>
            </a:stretch>
          </p:blipFill>
          <p:spPr bwMode="auto">
            <a:xfrm>
              <a:off x="0" y="1674"/>
              <a:ext cx="5760" cy="1026"/>
            </a:xfrm>
            <a:prstGeom prst="rect">
              <a:avLst/>
            </a:prstGeom>
            <a:noFill/>
            <a:ln w="9525">
              <a:noFill/>
              <a:miter lim="800000"/>
              <a:headEnd/>
              <a:tailEnd/>
            </a:ln>
          </p:spPr>
        </p:pic>
        <p:pic>
          <p:nvPicPr>
            <p:cNvPr id="16" name="Picture 182" descr="blue_walla"/>
            <p:cNvPicPr>
              <a:picLocks noChangeAspect="1" noChangeArrowheads="1"/>
            </p:cNvPicPr>
            <p:nvPr userDrawn="1"/>
          </p:nvPicPr>
          <p:blipFill>
            <a:blip r:embed="rId4"/>
            <a:srcRect t="46428" r="36000"/>
            <a:stretch>
              <a:fillRect/>
            </a:stretch>
          </p:blipFill>
          <p:spPr bwMode="auto">
            <a:xfrm>
              <a:off x="0" y="846"/>
              <a:ext cx="5760" cy="900"/>
            </a:xfrm>
            <a:prstGeom prst="rect">
              <a:avLst/>
            </a:prstGeom>
            <a:noFill/>
            <a:ln w="9525">
              <a:noFill/>
              <a:miter lim="800000"/>
              <a:headEnd/>
              <a:tailEnd/>
            </a:ln>
          </p:spPr>
        </p:pic>
        <p:sp>
          <p:nvSpPr>
            <p:cNvPr id="17" name="Line 180"/>
            <p:cNvSpPr>
              <a:spLocks noChangeShapeType="1"/>
            </p:cNvSpPr>
            <p:nvPr userDrawn="1"/>
          </p:nvSpPr>
          <p:spPr bwMode="auto">
            <a:xfrm>
              <a:off x="175" y="2531"/>
              <a:ext cx="3647" cy="0"/>
            </a:xfrm>
            <a:prstGeom prst="line">
              <a:avLst/>
            </a:prstGeom>
            <a:noFill/>
            <a:ln w="9525">
              <a:solidFill>
                <a:schemeClr val="bg1"/>
              </a:solidFill>
              <a:round/>
              <a:headEnd/>
              <a:tailEnd/>
            </a:ln>
            <a:effectLst/>
          </p:spPr>
          <p:txBody>
            <a:bodyPr/>
            <a:lstStyle/>
            <a:p>
              <a:pPr algn="ctr" fontAlgn="auto">
                <a:spcBef>
                  <a:spcPts val="0"/>
                </a:spcBef>
                <a:spcAft>
                  <a:spcPts val="0"/>
                </a:spcAft>
                <a:defRPr/>
              </a:pPr>
              <a:endParaRPr lang="en-US" sz="1600" dirty="0">
                <a:solidFill>
                  <a:srgbClr val="000000"/>
                </a:solidFill>
                <a:latin typeface="Arial" pitchFamily="34" charset="0"/>
              </a:endParaRPr>
            </a:p>
          </p:txBody>
        </p:sp>
      </p:grpSp>
      <p:graphicFrame>
        <p:nvGraphicFramePr>
          <p:cNvPr id="18" name="table1"/>
          <p:cNvGraphicFramePr>
            <a:graphicFrameLocks noGrp="1"/>
          </p:cNvGraphicFramePr>
          <p:nvPr/>
        </p:nvGraphicFramePr>
        <p:xfrm>
          <a:off x="23707725" y="9223375"/>
          <a:ext cx="6643688" cy="1323975"/>
        </p:xfrm>
        <a:graphic>
          <a:graphicData uri="http://schemas.openxmlformats.org/drawingml/2006/table">
            <a:tbl>
              <a:tblPr/>
              <a:tblGrid>
                <a:gridCol w="2217738"/>
                <a:gridCol w="2208212"/>
                <a:gridCol w="2217738"/>
              </a:tblGrid>
              <a:tr h="409575">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1" i="0" u="none" strike="noStrike" cap="none" normalizeH="0" baseline="0" dirty="0" smtClean="0">
                          <a:ln>
                            <a:noFill/>
                          </a:ln>
                          <a:solidFill>
                            <a:schemeClr val="tx1"/>
                          </a:solidFill>
                          <a:effectLst/>
                          <a:latin typeface="Arial" pitchFamily="34"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1" i="0" u="none" strike="noStrike" cap="none" normalizeH="0" baseline="0" dirty="0" smtClean="0">
                          <a:ln>
                            <a:noFill/>
                          </a:ln>
                          <a:solidFill>
                            <a:schemeClr val="tx1"/>
                          </a:solidFill>
                          <a:effectLst/>
                          <a:latin typeface="Arial" pitchFamily="34"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1" i="0" u="none" strike="noStrike" cap="none" normalizeH="0" baseline="0" dirty="0" smtClean="0">
                          <a:ln>
                            <a:noFill/>
                          </a:ln>
                          <a:solidFill>
                            <a:schemeClr val="tx1"/>
                          </a:solidFill>
                          <a:effectLst/>
                          <a:latin typeface="Arial" pitchFamily="34"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r>
              <a:tr h="239713">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238125">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239713">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bl>
          </a:graphicData>
        </a:graphic>
      </p:graphicFrame>
      <p:pic>
        <p:nvPicPr>
          <p:cNvPr id="19" name="Picture 13" descr="EC"/>
          <p:cNvPicPr>
            <a:picLocks noChangeAspect="1" noChangeArrowheads="1"/>
          </p:cNvPicPr>
          <p:nvPr/>
        </p:nvPicPr>
        <p:blipFill>
          <a:blip r:embed="rId5"/>
          <a:srcRect l="1355" t="5624" r="1581" b="3751"/>
          <a:stretch>
            <a:fillRect/>
          </a:stretch>
        </p:blipFill>
        <p:spPr bwMode="auto">
          <a:xfrm>
            <a:off x="6759575" y="6091238"/>
            <a:ext cx="2046288" cy="460375"/>
          </a:xfrm>
          <a:prstGeom prst="rect">
            <a:avLst/>
          </a:prstGeom>
          <a:noFill/>
          <a:ln w="9525">
            <a:noFill/>
            <a:miter lim="800000"/>
            <a:headEnd/>
            <a:tailEnd/>
          </a:ln>
        </p:spPr>
      </p:pic>
      <p:sp>
        <p:nvSpPr>
          <p:cNvPr id="20" name="Rectangle 127" descr="10%"/>
          <p:cNvSpPr>
            <a:spLocks noChangeArrowheads="1"/>
          </p:cNvSpPr>
          <p:nvPr/>
        </p:nvSpPr>
        <p:spPr bwMode="auto">
          <a:xfrm>
            <a:off x="23747413" y="9009063"/>
            <a:ext cx="3616325" cy="201612"/>
          </a:xfrm>
          <a:prstGeom prst="rect">
            <a:avLst/>
          </a:prstGeom>
          <a:solidFill>
            <a:srgbClr val="FBB034"/>
          </a:solidFill>
          <a:ln w="12700" algn="ctr">
            <a:solidFill>
              <a:srgbClr val="969696"/>
            </a:solidFill>
            <a:miter lim="800000"/>
            <a:headEnd/>
            <a:tailEnd/>
          </a:ln>
          <a:effectLst/>
        </p:spPr>
        <p:txBody>
          <a:bodyPr wrap="none" anchor="ctr"/>
          <a:lstStyle/>
          <a:p>
            <a:pPr algn="ctr" fontAlgn="auto">
              <a:spcBef>
                <a:spcPts val="0"/>
              </a:spcBef>
              <a:spcAft>
                <a:spcPts val="0"/>
              </a:spcAft>
              <a:defRPr/>
            </a:pPr>
            <a:endParaRPr lang="en-US" sz="1600" dirty="0">
              <a:solidFill>
                <a:srgbClr val="000000"/>
              </a:solidFill>
              <a:latin typeface="Arial" pitchFamily="34" charset="0"/>
            </a:endParaRPr>
          </a:p>
        </p:txBody>
      </p:sp>
      <p:sp>
        <p:nvSpPr>
          <p:cNvPr id="21" name="Rectangle 128" descr="10%"/>
          <p:cNvSpPr>
            <a:spLocks noChangeArrowheads="1"/>
          </p:cNvSpPr>
          <p:nvPr/>
        </p:nvSpPr>
        <p:spPr bwMode="auto">
          <a:xfrm>
            <a:off x="-23747413" y="-8994775"/>
            <a:ext cx="3616325" cy="201612"/>
          </a:xfrm>
          <a:prstGeom prst="rect">
            <a:avLst/>
          </a:prstGeom>
          <a:solidFill>
            <a:srgbClr val="FBB034"/>
          </a:solidFill>
          <a:ln w="12700" algn="ctr">
            <a:solidFill>
              <a:srgbClr val="969696"/>
            </a:solidFill>
            <a:miter lim="800000"/>
            <a:headEnd/>
            <a:tailEnd/>
          </a:ln>
          <a:effectLst/>
        </p:spPr>
        <p:txBody>
          <a:bodyPr wrap="none" anchor="ctr"/>
          <a:lstStyle/>
          <a:p>
            <a:pPr algn="ctr" fontAlgn="auto">
              <a:spcBef>
                <a:spcPts val="0"/>
              </a:spcBef>
              <a:spcAft>
                <a:spcPts val="0"/>
              </a:spcAft>
              <a:defRPr/>
            </a:pPr>
            <a:endParaRPr lang="en-US" sz="1600" dirty="0">
              <a:solidFill>
                <a:srgbClr val="000000"/>
              </a:solidFill>
              <a:latin typeface="Arial" pitchFamily="34" charset="0"/>
            </a:endParaRPr>
          </a:p>
        </p:txBody>
      </p:sp>
      <p:pic>
        <p:nvPicPr>
          <p:cNvPr id="22" name="Picture 155" descr="tcs-trans"/>
          <p:cNvPicPr>
            <a:picLocks noChangeAspect="1" noChangeArrowheads="1"/>
          </p:cNvPicPr>
          <p:nvPr/>
        </p:nvPicPr>
        <p:blipFill>
          <a:blip r:embed="rId6"/>
          <a:srcRect/>
          <a:stretch>
            <a:fillRect/>
          </a:stretch>
        </p:blipFill>
        <p:spPr bwMode="auto">
          <a:xfrm>
            <a:off x="352425" y="712788"/>
            <a:ext cx="2843213" cy="222250"/>
          </a:xfrm>
          <a:prstGeom prst="rect">
            <a:avLst/>
          </a:prstGeom>
          <a:noFill/>
          <a:ln w="9525">
            <a:noFill/>
            <a:miter lim="800000"/>
            <a:headEnd/>
            <a:tailEnd/>
          </a:ln>
        </p:spPr>
      </p:pic>
      <p:pic>
        <p:nvPicPr>
          <p:cNvPr id="23" name="Picture 156" descr="tata-trans-new"/>
          <p:cNvPicPr>
            <a:picLocks noChangeAspect="1" noChangeArrowheads="1"/>
          </p:cNvPicPr>
          <p:nvPr/>
        </p:nvPicPr>
        <p:blipFill>
          <a:blip r:embed="rId7"/>
          <a:srcRect/>
          <a:stretch>
            <a:fillRect/>
          </a:stretch>
        </p:blipFill>
        <p:spPr bwMode="auto">
          <a:xfrm>
            <a:off x="8189913" y="355600"/>
            <a:ext cx="560387" cy="496888"/>
          </a:xfrm>
          <a:prstGeom prst="rect">
            <a:avLst/>
          </a:prstGeom>
          <a:noFill/>
          <a:ln w="9525">
            <a:noFill/>
            <a:miter lim="800000"/>
            <a:headEnd/>
            <a:tailEnd/>
          </a:ln>
        </p:spPr>
      </p:pic>
      <p:sp>
        <p:nvSpPr>
          <p:cNvPr id="5124" name="Rectangle 4"/>
          <p:cNvSpPr>
            <a:spLocks noGrp="1" noChangeArrowheads="1"/>
          </p:cNvSpPr>
          <p:nvPr>
            <p:ph type="subTitle" idx="1"/>
          </p:nvPr>
        </p:nvSpPr>
        <p:spPr>
          <a:xfrm>
            <a:off x="195263" y="4789488"/>
            <a:ext cx="5878512" cy="336550"/>
          </a:xfrm>
          <a:ln/>
        </p:spPr>
        <p:txBody>
          <a:bodyPr anchor="ctr"/>
          <a:lstStyle>
            <a:lvl1pPr marL="0" indent="0">
              <a:buFontTx/>
              <a:buNone/>
              <a:defRPr>
                <a:solidFill>
                  <a:schemeClr val="bg1"/>
                </a:solidFill>
              </a:defRPr>
            </a:lvl1pPr>
          </a:lstStyle>
          <a:p>
            <a:r>
              <a:rPr lang="en-US"/>
              <a:t>Click to edit Master subtitle style</a:t>
            </a:r>
          </a:p>
        </p:txBody>
      </p:sp>
      <p:sp>
        <p:nvSpPr>
          <p:cNvPr id="5299" name="Rectangle 179"/>
          <p:cNvSpPr>
            <a:spLocks noGrp="1" noChangeArrowheads="1"/>
          </p:cNvSpPr>
          <p:nvPr>
            <p:ph type="ctrTitle"/>
          </p:nvPr>
        </p:nvSpPr>
        <p:spPr>
          <a:xfrm>
            <a:off x="195263" y="3511550"/>
            <a:ext cx="5878512" cy="512763"/>
          </a:xfrm>
        </p:spPr>
        <p:txBody>
          <a:bodyPr/>
          <a:lstStyle>
            <a:lvl1pPr>
              <a:defRPr sz="2400">
                <a:solidFill>
                  <a:schemeClr val="bg1"/>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CBCDC8CD-5BF8-4281-B0F9-61764E833AC2}" type="slidenum">
              <a:rPr lang="en-US"/>
              <a:pPr>
                <a:defRPr/>
              </a:pPr>
              <a:t>‹#›</a:t>
            </a:fld>
            <a:r>
              <a:rPr lang="en-US"/>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7825" y="53975"/>
            <a:ext cx="2187575" cy="1919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1925" y="53975"/>
            <a:ext cx="6413500" cy="1919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53676A44-97D9-4F51-B2E4-D0C10AA772CD}" type="slidenum">
              <a:rPr lang="en-US"/>
              <a:pPr>
                <a:defRPr/>
              </a:pPr>
              <a:t>‹#›</a:t>
            </a:fld>
            <a:r>
              <a:rPr lang="en-US"/>
              <a:t>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71"/>
          <p:cNvSpPr>
            <a:spLocks noGrp="1" noChangeArrowheads="1"/>
          </p:cNvSpPr>
          <p:nvPr>
            <p:ph type="sldNum" sz="quarter" idx="10"/>
          </p:nvPr>
        </p:nvSpPr>
        <p:spPr>
          <a:ln/>
        </p:spPr>
        <p:txBody>
          <a:bodyPr/>
          <a:lstStyle>
            <a:lvl1pPr>
              <a:defRPr/>
            </a:lvl1pPr>
          </a:lstStyle>
          <a:p>
            <a:pPr>
              <a:defRPr/>
            </a:pPr>
            <a:r>
              <a:rPr lang="en-US"/>
              <a:t>- </a:t>
            </a:r>
            <a:fld id="{246590C4-AB88-4A31-90D7-7365D3CB14B2}" type="slidenum">
              <a:rPr lang="en-US"/>
              <a:pPr>
                <a:defRPr/>
              </a:pPr>
              <a:t>‹#›</a:t>
            </a:fld>
            <a:r>
              <a:rPr lang="en-US"/>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77838"/>
          </a:xfrm>
        </p:spPr>
        <p:txBody>
          <a:bodyPr/>
          <a:lstStyle/>
          <a:p>
            <a:r>
              <a:rPr lang="en-US" smtClean="0"/>
              <a:t>Click to edit Master title style</a:t>
            </a:r>
            <a:endParaRPr lang="en-IN"/>
          </a:p>
        </p:txBody>
      </p:sp>
      <p:sp>
        <p:nvSpPr>
          <p:cNvPr id="3" name="Chart Placeholder 2"/>
          <p:cNvSpPr>
            <a:spLocks noGrp="1"/>
          </p:cNvSpPr>
          <p:nvPr>
            <p:ph type="chart" idx="1"/>
          </p:nvPr>
        </p:nvSpPr>
        <p:spPr>
          <a:xfrm>
            <a:off x="207963" y="677863"/>
            <a:ext cx="8710612" cy="1323975"/>
          </a:xfrm>
        </p:spPr>
        <p:txBody>
          <a:bodyPr vert="horz" wrap="square" lIns="91440" tIns="45720" rIns="91440" bIns="45720" numCol="1" anchor="t" anchorCtr="0" compatLnSpc="1">
            <a:prstTxWarp prst="textNoShape">
              <a:avLst/>
            </a:prstTxWarp>
            <a:spAutoFit/>
          </a:bodyPr>
          <a:lstStyle/>
          <a:p>
            <a:pPr lvl="0"/>
            <a:endParaRPr lang="en-IN" noProof="0" dirty="0" smtClean="0"/>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C31C0D07-CF7E-4167-BA4C-C205B45EAE2B}" type="slidenum">
              <a:rPr lang="en-US"/>
              <a:pPr>
                <a:defRPr/>
              </a:pPr>
              <a:t>‹#›</a:t>
            </a:fld>
            <a:r>
              <a:rPr lang="en-US"/>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1"/>
          <p:cNvSpPr>
            <a:spLocks noGrp="1" noChangeArrowheads="1"/>
          </p:cNvSpPr>
          <p:nvPr>
            <p:ph type="sldNum" sz="quarter" idx="10"/>
          </p:nvPr>
        </p:nvSpPr>
        <p:spPr>
          <a:ln/>
        </p:spPr>
        <p:txBody>
          <a:bodyPr/>
          <a:lstStyle>
            <a:lvl1pPr>
              <a:defRPr/>
            </a:lvl1pPr>
          </a:lstStyle>
          <a:p>
            <a:pPr>
              <a:defRPr/>
            </a:pPr>
            <a:r>
              <a:rPr lang="en-US"/>
              <a:t>- </a:t>
            </a:r>
            <a:fld id="{F579C79F-9230-43AD-8D71-4A2840C12282}" type="slidenum">
              <a:rPr lang="en-US"/>
              <a:pPr>
                <a:defRPr/>
              </a:pPr>
              <a:t>‹#›</a:t>
            </a:fld>
            <a:r>
              <a:rPr lang="en-US"/>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grpSp>
        <p:nvGrpSpPr>
          <p:cNvPr id="3" name="Group 165"/>
          <p:cNvGrpSpPr>
            <a:grpSpLocks/>
          </p:cNvGrpSpPr>
          <p:nvPr/>
        </p:nvGrpSpPr>
        <p:grpSpPr bwMode="auto">
          <a:xfrm>
            <a:off x="0" y="5113338"/>
            <a:ext cx="9150350" cy="1482725"/>
            <a:chOff x="0" y="3221"/>
            <a:chExt cx="5764" cy="934"/>
          </a:xfrm>
        </p:grpSpPr>
        <p:pic>
          <p:nvPicPr>
            <p:cNvPr id="4" name="Picture 161" descr="70"/>
            <p:cNvPicPr>
              <a:picLocks noChangeAspect="1" noChangeArrowheads="1"/>
            </p:cNvPicPr>
            <p:nvPr userDrawn="1"/>
          </p:nvPicPr>
          <p:blipFill>
            <a:blip r:embed="rId2"/>
            <a:srcRect l="3949"/>
            <a:stretch>
              <a:fillRect/>
            </a:stretch>
          </p:blipFill>
          <p:spPr bwMode="auto">
            <a:xfrm>
              <a:off x="0" y="3855"/>
              <a:ext cx="5764" cy="134"/>
            </a:xfrm>
            <a:prstGeom prst="rect">
              <a:avLst/>
            </a:prstGeom>
            <a:noFill/>
            <a:ln w="9525">
              <a:noFill/>
              <a:miter lim="800000"/>
              <a:headEnd/>
              <a:tailEnd/>
            </a:ln>
          </p:spPr>
        </p:pic>
        <p:pic>
          <p:nvPicPr>
            <p:cNvPr id="5" name="Picture 162" descr="70"/>
            <p:cNvPicPr>
              <a:picLocks noChangeAspect="1" noChangeArrowheads="1"/>
            </p:cNvPicPr>
            <p:nvPr userDrawn="1"/>
          </p:nvPicPr>
          <p:blipFill>
            <a:blip r:embed="rId2"/>
            <a:srcRect l="1717" r="2299"/>
            <a:stretch>
              <a:fillRect/>
            </a:stretch>
          </p:blipFill>
          <p:spPr bwMode="auto">
            <a:xfrm>
              <a:off x="0" y="3704"/>
              <a:ext cx="5760" cy="134"/>
            </a:xfrm>
            <a:prstGeom prst="rect">
              <a:avLst/>
            </a:prstGeom>
            <a:noFill/>
            <a:ln w="9525">
              <a:noFill/>
              <a:miter lim="800000"/>
              <a:headEnd/>
              <a:tailEnd/>
            </a:ln>
          </p:spPr>
        </p:pic>
        <p:pic>
          <p:nvPicPr>
            <p:cNvPr id="6" name="Picture 164" descr="70"/>
            <p:cNvPicPr>
              <a:picLocks noChangeAspect="1" noChangeArrowheads="1"/>
            </p:cNvPicPr>
            <p:nvPr userDrawn="1"/>
          </p:nvPicPr>
          <p:blipFill>
            <a:blip r:embed="rId2"/>
            <a:srcRect l="1717" r="2299"/>
            <a:stretch>
              <a:fillRect/>
            </a:stretch>
          </p:blipFill>
          <p:spPr bwMode="auto">
            <a:xfrm>
              <a:off x="0" y="3409"/>
              <a:ext cx="5760" cy="134"/>
            </a:xfrm>
            <a:prstGeom prst="rect">
              <a:avLst/>
            </a:prstGeom>
            <a:noFill/>
            <a:ln w="9525">
              <a:noFill/>
              <a:miter lim="800000"/>
              <a:headEnd/>
              <a:tailEnd/>
            </a:ln>
          </p:spPr>
        </p:pic>
        <p:pic>
          <p:nvPicPr>
            <p:cNvPr id="7" name="Picture 153" descr="grad-white-box-2"/>
            <p:cNvPicPr>
              <a:picLocks noChangeAspect="1" noChangeArrowheads="1"/>
            </p:cNvPicPr>
            <p:nvPr userDrawn="1"/>
          </p:nvPicPr>
          <p:blipFill>
            <a:blip r:embed="rId3"/>
            <a:srcRect r="36000"/>
            <a:stretch>
              <a:fillRect/>
            </a:stretch>
          </p:blipFill>
          <p:spPr bwMode="auto">
            <a:xfrm>
              <a:off x="0" y="3789"/>
              <a:ext cx="5760" cy="366"/>
            </a:xfrm>
            <a:prstGeom prst="rect">
              <a:avLst/>
            </a:prstGeom>
            <a:noFill/>
            <a:ln w="9525">
              <a:noFill/>
              <a:miter lim="800000"/>
              <a:headEnd/>
              <a:tailEnd/>
            </a:ln>
          </p:spPr>
        </p:pic>
        <p:pic>
          <p:nvPicPr>
            <p:cNvPr id="8" name="Picture 150" descr="grad-white-box-2"/>
            <p:cNvPicPr>
              <a:picLocks noChangeAspect="1" noChangeArrowheads="1"/>
            </p:cNvPicPr>
            <p:nvPr userDrawn="1"/>
          </p:nvPicPr>
          <p:blipFill>
            <a:blip r:embed="rId4"/>
            <a:srcRect r="36000"/>
            <a:stretch>
              <a:fillRect/>
            </a:stretch>
          </p:blipFill>
          <p:spPr bwMode="auto">
            <a:xfrm>
              <a:off x="0" y="3221"/>
              <a:ext cx="5760" cy="366"/>
            </a:xfrm>
            <a:prstGeom prst="rect">
              <a:avLst/>
            </a:prstGeom>
            <a:noFill/>
            <a:ln w="9525">
              <a:noFill/>
              <a:miter lim="800000"/>
              <a:headEnd/>
              <a:tailEnd/>
            </a:ln>
          </p:spPr>
        </p:pic>
        <p:pic>
          <p:nvPicPr>
            <p:cNvPr id="9" name="Picture 163" descr="70"/>
            <p:cNvPicPr>
              <a:picLocks noChangeAspect="1" noChangeArrowheads="1"/>
            </p:cNvPicPr>
            <p:nvPr userDrawn="1"/>
          </p:nvPicPr>
          <p:blipFill>
            <a:blip r:embed="rId2"/>
            <a:srcRect l="3949"/>
            <a:stretch>
              <a:fillRect/>
            </a:stretch>
          </p:blipFill>
          <p:spPr bwMode="auto">
            <a:xfrm>
              <a:off x="0" y="3558"/>
              <a:ext cx="5764" cy="134"/>
            </a:xfrm>
            <a:prstGeom prst="rect">
              <a:avLst/>
            </a:prstGeom>
            <a:noFill/>
            <a:ln w="9525">
              <a:noFill/>
              <a:miter lim="800000"/>
              <a:headEnd/>
              <a:tailEnd/>
            </a:ln>
          </p:spPr>
        </p:pic>
      </p:grpSp>
      <p:sp>
        <p:nvSpPr>
          <p:cNvPr id="10" name="Line 73"/>
          <p:cNvSpPr>
            <a:spLocks noChangeShapeType="1"/>
          </p:cNvSpPr>
          <p:nvPr/>
        </p:nvSpPr>
        <p:spPr bwMode="auto">
          <a:xfrm>
            <a:off x="236538" y="519113"/>
            <a:ext cx="8636000" cy="0"/>
          </a:xfrm>
          <a:prstGeom prst="line">
            <a:avLst/>
          </a:prstGeom>
          <a:noFill/>
          <a:ln w="9525">
            <a:solidFill>
              <a:srgbClr val="C0C0C0"/>
            </a:solidFill>
            <a:round/>
            <a:headEnd/>
            <a:tailEnd/>
          </a:ln>
          <a:effectLst/>
        </p:spPr>
        <p:txBody>
          <a:bodyPr/>
          <a:lstStyle/>
          <a:p>
            <a:pPr algn="ctr" fontAlgn="auto">
              <a:spcBef>
                <a:spcPts val="0"/>
              </a:spcBef>
              <a:spcAft>
                <a:spcPts val="0"/>
              </a:spcAft>
              <a:defRPr/>
            </a:pPr>
            <a:endParaRPr lang="en-US" sz="1600" dirty="0">
              <a:solidFill>
                <a:srgbClr val="000000"/>
              </a:solidFill>
              <a:latin typeface="Arial" pitchFamily="34" charset="0"/>
            </a:endParaRPr>
          </a:p>
        </p:txBody>
      </p:sp>
      <p:sp>
        <p:nvSpPr>
          <p:cNvPr id="11" name="Text Box 97"/>
          <p:cNvSpPr txBox="1">
            <a:spLocks noChangeArrowheads="1"/>
          </p:cNvSpPr>
          <p:nvPr/>
        </p:nvSpPr>
        <p:spPr bwMode="auto">
          <a:xfrm>
            <a:off x="5091113" y="6535738"/>
            <a:ext cx="3894137" cy="152400"/>
          </a:xfrm>
          <a:prstGeom prst="rect">
            <a:avLst/>
          </a:prstGeom>
          <a:noFill/>
          <a:ln w="9525">
            <a:noFill/>
            <a:miter lim="800000"/>
            <a:headEnd/>
            <a:tailEnd/>
          </a:ln>
          <a:effectLst/>
        </p:spPr>
        <p:txBody>
          <a:bodyPr wrap="none" lIns="0" tIns="0" rIns="0" bIns="0"/>
          <a:lstStyle/>
          <a:p>
            <a:pPr algn="r" fontAlgn="auto">
              <a:spcBef>
                <a:spcPts val="0"/>
              </a:spcBef>
              <a:spcAft>
                <a:spcPts val="0"/>
              </a:spcAft>
              <a:defRPr/>
            </a:pPr>
            <a:r>
              <a:rPr lang="en-US" sz="1000" dirty="0">
                <a:solidFill>
                  <a:srgbClr val="4E84C4"/>
                </a:solidFill>
                <a:latin typeface="Arial" pitchFamily="34" charset="0"/>
              </a:rPr>
              <a:t>TCS – HiTech ISU</a:t>
            </a:r>
          </a:p>
        </p:txBody>
      </p:sp>
      <p:pic>
        <p:nvPicPr>
          <p:cNvPr id="12" name="Picture 126" descr="tcs-blue-trans"/>
          <p:cNvPicPr>
            <a:picLocks noChangeAspect="1" noChangeArrowheads="1"/>
          </p:cNvPicPr>
          <p:nvPr/>
        </p:nvPicPr>
        <p:blipFill>
          <a:blip r:embed="rId5"/>
          <a:srcRect/>
          <a:stretch>
            <a:fillRect/>
          </a:stretch>
        </p:blipFill>
        <p:spPr bwMode="auto">
          <a:xfrm>
            <a:off x="169863" y="6513513"/>
            <a:ext cx="2843212" cy="2222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grpSp>
        <p:nvGrpSpPr>
          <p:cNvPr id="3" name="Group 165"/>
          <p:cNvGrpSpPr>
            <a:grpSpLocks/>
          </p:cNvGrpSpPr>
          <p:nvPr/>
        </p:nvGrpSpPr>
        <p:grpSpPr bwMode="auto">
          <a:xfrm>
            <a:off x="0" y="5113338"/>
            <a:ext cx="9150350" cy="1482725"/>
            <a:chOff x="0" y="3221"/>
            <a:chExt cx="5764" cy="934"/>
          </a:xfrm>
        </p:grpSpPr>
        <p:pic>
          <p:nvPicPr>
            <p:cNvPr id="4" name="Picture 161" descr="70"/>
            <p:cNvPicPr>
              <a:picLocks noChangeAspect="1" noChangeArrowheads="1"/>
            </p:cNvPicPr>
            <p:nvPr userDrawn="1"/>
          </p:nvPicPr>
          <p:blipFill>
            <a:blip r:embed="rId2"/>
            <a:srcRect l="3949"/>
            <a:stretch>
              <a:fillRect/>
            </a:stretch>
          </p:blipFill>
          <p:spPr bwMode="auto">
            <a:xfrm>
              <a:off x="0" y="3855"/>
              <a:ext cx="5764" cy="134"/>
            </a:xfrm>
            <a:prstGeom prst="rect">
              <a:avLst/>
            </a:prstGeom>
            <a:noFill/>
            <a:ln w="9525">
              <a:noFill/>
              <a:miter lim="800000"/>
              <a:headEnd/>
              <a:tailEnd/>
            </a:ln>
          </p:spPr>
        </p:pic>
        <p:pic>
          <p:nvPicPr>
            <p:cNvPr id="5" name="Picture 162" descr="70"/>
            <p:cNvPicPr>
              <a:picLocks noChangeAspect="1" noChangeArrowheads="1"/>
            </p:cNvPicPr>
            <p:nvPr userDrawn="1"/>
          </p:nvPicPr>
          <p:blipFill>
            <a:blip r:embed="rId2"/>
            <a:srcRect l="1717" r="2299"/>
            <a:stretch>
              <a:fillRect/>
            </a:stretch>
          </p:blipFill>
          <p:spPr bwMode="auto">
            <a:xfrm>
              <a:off x="0" y="3704"/>
              <a:ext cx="5760" cy="134"/>
            </a:xfrm>
            <a:prstGeom prst="rect">
              <a:avLst/>
            </a:prstGeom>
            <a:noFill/>
            <a:ln w="9525">
              <a:noFill/>
              <a:miter lim="800000"/>
              <a:headEnd/>
              <a:tailEnd/>
            </a:ln>
          </p:spPr>
        </p:pic>
        <p:pic>
          <p:nvPicPr>
            <p:cNvPr id="6" name="Picture 164" descr="70"/>
            <p:cNvPicPr>
              <a:picLocks noChangeAspect="1" noChangeArrowheads="1"/>
            </p:cNvPicPr>
            <p:nvPr userDrawn="1"/>
          </p:nvPicPr>
          <p:blipFill>
            <a:blip r:embed="rId2"/>
            <a:srcRect l="1717" r="2299"/>
            <a:stretch>
              <a:fillRect/>
            </a:stretch>
          </p:blipFill>
          <p:spPr bwMode="auto">
            <a:xfrm>
              <a:off x="0" y="3409"/>
              <a:ext cx="5760" cy="134"/>
            </a:xfrm>
            <a:prstGeom prst="rect">
              <a:avLst/>
            </a:prstGeom>
            <a:noFill/>
            <a:ln w="9525">
              <a:noFill/>
              <a:miter lim="800000"/>
              <a:headEnd/>
              <a:tailEnd/>
            </a:ln>
          </p:spPr>
        </p:pic>
        <p:pic>
          <p:nvPicPr>
            <p:cNvPr id="7" name="Picture 153" descr="grad-white-box-2"/>
            <p:cNvPicPr>
              <a:picLocks noChangeAspect="1" noChangeArrowheads="1"/>
            </p:cNvPicPr>
            <p:nvPr userDrawn="1"/>
          </p:nvPicPr>
          <p:blipFill>
            <a:blip r:embed="rId3"/>
            <a:srcRect r="36000"/>
            <a:stretch>
              <a:fillRect/>
            </a:stretch>
          </p:blipFill>
          <p:spPr bwMode="auto">
            <a:xfrm>
              <a:off x="0" y="3789"/>
              <a:ext cx="5760" cy="366"/>
            </a:xfrm>
            <a:prstGeom prst="rect">
              <a:avLst/>
            </a:prstGeom>
            <a:noFill/>
            <a:ln w="9525">
              <a:noFill/>
              <a:miter lim="800000"/>
              <a:headEnd/>
              <a:tailEnd/>
            </a:ln>
          </p:spPr>
        </p:pic>
        <p:pic>
          <p:nvPicPr>
            <p:cNvPr id="8" name="Picture 150" descr="grad-white-box-2"/>
            <p:cNvPicPr>
              <a:picLocks noChangeAspect="1" noChangeArrowheads="1"/>
            </p:cNvPicPr>
            <p:nvPr userDrawn="1"/>
          </p:nvPicPr>
          <p:blipFill>
            <a:blip r:embed="rId4"/>
            <a:srcRect r="36000"/>
            <a:stretch>
              <a:fillRect/>
            </a:stretch>
          </p:blipFill>
          <p:spPr bwMode="auto">
            <a:xfrm>
              <a:off x="0" y="3221"/>
              <a:ext cx="5760" cy="366"/>
            </a:xfrm>
            <a:prstGeom prst="rect">
              <a:avLst/>
            </a:prstGeom>
            <a:noFill/>
            <a:ln w="9525">
              <a:noFill/>
              <a:miter lim="800000"/>
              <a:headEnd/>
              <a:tailEnd/>
            </a:ln>
          </p:spPr>
        </p:pic>
        <p:pic>
          <p:nvPicPr>
            <p:cNvPr id="9" name="Picture 163" descr="70"/>
            <p:cNvPicPr>
              <a:picLocks noChangeAspect="1" noChangeArrowheads="1"/>
            </p:cNvPicPr>
            <p:nvPr userDrawn="1"/>
          </p:nvPicPr>
          <p:blipFill>
            <a:blip r:embed="rId2"/>
            <a:srcRect l="3949"/>
            <a:stretch>
              <a:fillRect/>
            </a:stretch>
          </p:blipFill>
          <p:spPr bwMode="auto">
            <a:xfrm>
              <a:off x="0" y="3558"/>
              <a:ext cx="5764" cy="134"/>
            </a:xfrm>
            <a:prstGeom prst="rect">
              <a:avLst/>
            </a:prstGeom>
            <a:noFill/>
            <a:ln w="9525">
              <a:noFill/>
              <a:miter lim="800000"/>
              <a:headEnd/>
              <a:tailEnd/>
            </a:ln>
          </p:spPr>
        </p:pic>
      </p:grpSp>
      <p:sp>
        <p:nvSpPr>
          <p:cNvPr id="10" name="Line 73"/>
          <p:cNvSpPr>
            <a:spLocks noChangeShapeType="1"/>
          </p:cNvSpPr>
          <p:nvPr/>
        </p:nvSpPr>
        <p:spPr bwMode="auto">
          <a:xfrm>
            <a:off x="236538" y="519113"/>
            <a:ext cx="8636000" cy="0"/>
          </a:xfrm>
          <a:prstGeom prst="line">
            <a:avLst/>
          </a:prstGeom>
          <a:noFill/>
          <a:ln w="9525">
            <a:solidFill>
              <a:srgbClr val="C0C0C0"/>
            </a:solidFill>
            <a:round/>
            <a:headEnd/>
            <a:tailEnd/>
          </a:ln>
          <a:effectLst/>
        </p:spPr>
        <p:txBody>
          <a:bodyPr/>
          <a:lstStyle/>
          <a:p>
            <a:pPr algn="ctr" fontAlgn="auto">
              <a:spcBef>
                <a:spcPts val="0"/>
              </a:spcBef>
              <a:spcAft>
                <a:spcPts val="0"/>
              </a:spcAft>
              <a:defRPr/>
            </a:pPr>
            <a:endParaRPr lang="en-US" sz="1600" dirty="0">
              <a:solidFill>
                <a:srgbClr val="000000"/>
              </a:solidFill>
              <a:latin typeface="Arial" pitchFamily="34" charset="0"/>
            </a:endParaRPr>
          </a:p>
        </p:txBody>
      </p:sp>
      <p:sp>
        <p:nvSpPr>
          <p:cNvPr id="11" name="Text Box 97"/>
          <p:cNvSpPr txBox="1">
            <a:spLocks noChangeArrowheads="1"/>
          </p:cNvSpPr>
          <p:nvPr/>
        </p:nvSpPr>
        <p:spPr bwMode="auto">
          <a:xfrm>
            <a:off x="5091113" y="6535738"/>
            <a:ext cx="3894137" cy="152400"/>
          </a:xfrm>
          <a:prstGeom prst="rect">
            <a:avLst/>
          </a:prstGeom>
          <a:noFill/>
          <a:ln w="9525">
            <a:noFill/>
            <a:miter lim="800000"/>
            <a:headEnd/>
            <a:tailEnd/>
          </a:ln>
          <a:effectLst/>
        </p:spPr>
        <p:txBody>
          <a:bodyPr wrap="none" lIns="0" tIns="0" rIns="0" bIns="0"/>
          <a:lstStyle/>
          <a:p>
            <a:pPr algn="r" fontAlgn="auto">
              <a:spcBef>
                <a:spcPts val="0"/>
              </a:spcBef>
              <a:spcAft>
                <a:spcPts val="0"/>
              </a:spcAft>
              <a:defRPr/>
            </a:pPr>
            <a:r>
              <a:rPr lang="en-US" sz="1000" dirty="0">
                <a:solidFill>
                  <a:srgbClr val="4E84C4"/>
                </a:solidFill>
                <a:latin typeface="Arial" pitchFamily="34" charset="0"/>
              </a:rPr>
              <a:t>TCS – HiTech ISU</a:t>
            </a:r>
          </a:p>
        </p:txBody>
      </p:sp>
      <p:pic>
        <p:nvPicPr>
          <p:cNvPr id="12" name="Picture 126" descr="tcs-blue-trans"/>
          <p:cNvPicPr>
            <a:picLocks noChangeAspect="1" noChangeArrowheads="1"/>
          </p:cNvPicPr>
          <p:nvPr/>
        </p:nvPicPr>
        <p:blipFill>
          <a:blip r:embed="rId5"/>
          <a:srcRect/>
          <a:stretch>
            <a:fillRect/>
          </a:stretch>
        </p:blipFill>
        <p:spPr bwMode="auto">
          <a:xfrm>
            <a:off x="169863" y="6513513"/>
            <a:ext cx="2843212" cy="2222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1"/>
          <p:cNvSpPr>
            <a:spLocks noGrp="1" noChangeArrowheads="1"/>
          </p:cNvSpPr>
          <p:nvPr>
            <p:ph type="sldNum" sz="quarter" idx="10"/>
          </p:nvPr>
        </p:nvSpPr>
        <p:spPr>
          <a:ln/>
        </p:spPr>
        <p:txBody>
          <a:bodyPr/>
          <a:lstStyle>
            <a:lvl1pPr>
              <a:defRPr/>
            </a:lvl1pPr>
          </a:lstStyle>
          <a:p>
            <a:pPr>
              <a:defRPr/>
            </a:pPr>
            <a:r>
              <a:rPr lang="en-US"/>
              <a:t>- </a:t>
            </a:r>
            <a:fld id="{CCD92FC7-5FBE-4EE9-AD5A-10A80719C651}" type="slidenum">
              <a:rPr lang="en-US"/>
              <a:pPr>
                <a:defRPr/>
              </a:pPr>
              <a:t>‹#›</a:t>
            </a:fld>
            <a:r>
              <a:rPr lang="en-US"/>
              <a:t> -</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1"/>
          <p:cNvSpPr>
            <a:spLocks noGrp="1" noChangeArrowheads="1"/>
          </p:cNvSpPr>
          <p:nvPr>
            <p:ph type="sldNum" sz="quarter" idx="10"/>
          </p:nvPr>
        </p:nvSpPr>
        <p:spPr>
          <a:ln/>
        </p:spPr>
        <p:txBody>
          <a:bodyPr/>
          <a:lstStyle>
            <a:lvl1pPr>
              <a:defRPr/>
            </a:lvl1pPr>
          </a:lstStyle>
          <a:p>
            <a:pPr>
              <a:defRPr/>
            </a:pPr>
            <a:r>
              <a:rPr lang="en-US"/>
              <a:t>- </a:t>
            </a:r>
            <a:fld id="{BF9F70E2-AFE6-4592-AAFB-EFFD862225C8}" type="slidenum">
              <a:rPr lang="en-US"/>
              <a:pPr>
                <a:defRPr/>
              </a:pPr>
              <a:t>‹#›</a:t>
            </a:fld>
            <a:r>
              <a:rPr lang="en-US"/>
              <a:t> -</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1"/>
          <p:cNvSpPr>
            <a:spLocks noGrp="1" noChangeArrowheads="1"/>
          </p:cNvSpPr>
          <p:nvPr>
            <p:ph type="sldNum" sz="quarter" idx="10"/>
          </p:nvPr>
        </p:nvSpPr>
        <p:spPr>
          <a:ln/>
        </p:spPr>
        <p:txBody>
          <a:bodyPr/>
          <a:lstStyle>
            <a:lvl1pPr>
              <a:defRPr/>
            </a:lvl1pPr>
          </a:lstStyle>
          <a:p>
            <a:pPr>
              <a:defRPr/>
            </a:pPr>
            <a:r>
              <a:rPr lang="en-US"/>
              <a:t>- </a:t>
            </a:r>
            <a:fld id="{BE10588F-3234-48F4-94B1-3CFC00AEEF9D}" type="slidenum">
              <a:rPr lang="en-US"/>
              <a:pPr>
                <a:defRPr/>
              </a:pPr>
              <a:t>‹#›</a:t>
            </a:fld>
            <a:r>
              <a:rPr lang="en-US"/>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4F740BAB-9ED6-4A40-81DB-2FE694177AF4}" type="slidenum">
              <a:rPr lang="en-US"/>
              <a:pPr>
                <a:defRPr/>
              </a:pPr>
              <a:t>‹#›</a:t>
            </a:fld>
            <a:r>
              <a:rPr lang="en-US"/>
              <a:t>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grpSp>
        <p:nvGrpSpPr>
          <p:cNvPr id="5" name="Group 165"/>
          <p:cNvGrpSpPr>
            <a:grpSpLocks/>
          </p:cNvGrpSpPr>
          <p:nvPr/>
        </p:nvGrpSpPr>
        <p:grpSpPr bwMode="auto">
          <a:xfrm>
            <a:off x="0" y="5113338"/>
            <a:ext cx="9150350" cy="1482725"/>
            <a:chOff x="0" y="3221"/>
            <a:chExt cx="5764" cy="934"/>
          </a:xfrm>
        </p:grpSpPr>
        <p:pic>
          <p:nvPicPr>
            <p:cNvPr id="6" name="Picture 161" descr="70"/>
            <p:cNvPicPr>
              <a:picLocks noChangeAspect="1" noChangeArrowheads="1"/>
            </p:cNvPicPr>
            <p:nvPr userDrawn="1"/>
          </p:nvPicPr>
          <p:blipFill>
            <a:blip r:embed="rId2"/>
            <a:srcRect l="3949"/>
            <a:stretch>
              <a:fillRect/>
            </a:stretch>
          </p:blipFill>
          <p:spPr bwMode="auto">
            <a:xfrm>
              <a:off x="0" y="3855"/>
              <a:ext cx="5764" cy="134"/>
            </a:xfrm>
            <a:prstGeom prst="rect">
              <a:avLst/>
            </a:prstGeom>
            <a:noFill/>
            <a:ln w="9525">
              <a:noFill/>
              <a:miter lim="800000"/>
              <a:headEnd/>
              <a:tailEnd/>
            </a:ln>
          </p:spPr>
        </p:pic>
        <p:pic>
          <p:nvPicPr>
            <p:cNvPr id="7" name="Picture 162" descr="70"/>
            <p:cNvPicPr>
              <a:picLocks noChangeAspect="1" noChangeArrowheads="1"/>
            </p:cNvPicPr>
            <p:nvPr userDrawn="1"/>
          </p:nvPicPr>
          <p:blipFill>
            <a:blip r:embed="rId2"/>
            <a:srcRect l="1717" r="2299"/>
            <a:stretch>
              <a:fillRect/>
            </a:stretch>
          </p:blipFill>
          <p:spPr bwMode="auto">
            <a:xfrm>
              <a:off x="0" y="3704"/>
              <a:ext cx="5760" cy="134"/>
            </a:xfrm>
            <a:prstGeom prst="rect">
              <a:avLst/>
            </a:prstGeom>
            <a:noFill/>
            <a:ln w="9525">
              <a:noFill/>
              <a:miter lim="800000"/>
              <a:headEnd/>
              <a:tailEnd/>
            </a:ln>
          </p:spPr>
        </p:pic>
        <p:pic>
          <p:nvPicPr>
            <p:cNvPr id="8" name="Picture 164" descr="70"/>
            <p:cNvPicPr>
              <a:picLocks noChangeAspect="1" noChangeArrowheads="1"/>
            </p:cNvPicPr>
            <p:nvPr userDrawn="1"/>
          </p:nvPicPr>
          <p:blipFill>
            <a:blip r:embed="rId2"/>
            <a:srcRect l="1717" r="2299"/>
            <a:stretch>
              <a:fillRect/>
            </a:stretch>
          </p:blipFill>
          <p:spPr bwMode="auto">
            <a:xfrm>
              <a:off x="0" y="3409"/>
              <a:ext cx="5760" cy="134"/>
            </a:xfrm>
            <a:prstGeom prst="rect">
              <a:avLst/>
            </a:prstGeom>
            <a:noFill/>
            <a:ln w="9525">
              <a:noFill/>
              <a:miter lim="800000"/>
              <a:headEnd/>
              <a:tailEnd/>
            </a:ln>
          </p:spPr>
        </p:pic>
        <p:pic>
          <p:nvPicPr>
            <p:cNvPr id="9" name="Picture 153" descr="grad-white-box-2"/>
            <p:cNvPicPr>
              <a:picLocks noChangeAspect="1" noChangeArrowheads="1"/>
            </p:cNvPicPr>
            <p:nvPr userDrawn="1"/>
          </p:nvPicPr>
          <p:blipFill>
            <a:blip r:embed="rId3"/>
            <a:srcRect r="36000"/>
            <a:stretch>
              <a:fillRect/>
            </a:stretch>
          </p:blipFill>
          <p:spPr bwMode="auto">
            <a:xfrm>
              <a:off x="0" y="3789"/>
              <a:ext cx="5760" cy="366"/>
            </a:xfrm>
            <a:prstGeom prst="rect">
              <a:avLst/>
            </a:prstGeom>
            <a:noFill/>
            <a:ln w="9525">
              <a:noFill/>
              <a:miter lim="800000"/>
              <a:headEnd/>
              <a:tailEnd/>
            </a:ln>
          </p:spPr>
        </p:pic>
        <p:pic>
          <p:nvPicPr>
            <p:cNvPr id="10" name="Picture 150" descr="grad-white-box-2"/>
            <p:cNvPicPr>
              <a:picLocks noChangeAspect="1" noChangeArrowheads="1"/>
            </p:cNvPicPr>
            <p:nvPr userDrawn="1"/>
          </p:nvPicPr>
          <p:blipFill>
            <a:blip r:embed="rId4"/>
            <a:srcRect r="36000"/>
            <a:stretch>
              <a:fillRect/>
            </a:stretch>
          </p:blipFill>
          <p:spPr bwMode="auto">
            <a:xfrm>
              <a:off x="0" y="3221"/>
              <a:ext cx="5760" cy="366"/>
            </a:xfrm>
            <a:prstGeom prst="rect">
              <a:avLst/>
            </a:prstGeom>
            <a:noFill/>
            <a:ln w="9525">
              <a:noFill/>
              <a:miter lim="800000"/>
              <a:headEnd/>
              <a:tailEnd/>
            </a:ln>
          </p:spPr>
        </p:pic>
        <p:pic>
          <p:nvPicPr>
            <p:cNvPr id="11" name="Picture 163" descr="70"/>
            <p:cNvPicPr>
              <a:picLocks noChangeAspect="1" noChangeArrowheads="1"/>
            </p:cNvPicPr>
            <p:nvPr userDrawn="1"/>
          </p:nvPicPr>
          <p:blipFill>
            <a:blip r:embed="rId2"/>
            <a:srcRect l="3949"/>
            <a:stretch>
              <a:fillRect/>
            </a:stretch>
          </p:blipFill>
          <p:spPr bwMode="auto">
            <a:xfrm>
              <a:off x="0" y="3558"/>
              <a:ext cx="5764" cy="134"/>
            </a:xfrm>
            <a:prstGeom prst="rect">
              <a:avLst/>
            </a:prstGeom>
            <a:noFill/>
            <a:ln w="9525">
              <a:noFill/>
              <a:miter lim="800000"/>
              <a:headEnd/>
              <a:tailEnd/>
            </a:ln>
          </p:spPr>
        </p:pic>
      </p:grpSp>
      <p:sp>
        <p:nvSpPr>
          <p:cNvPr id="12" name="Line 73"/>
          <p:cNvSpPr>
            <a:spLocks noChangeShapeType="1"/>
          </p:cNvSpPr>
          <p:nvPr/>
        </p:nvSpPr>
        <p:spPr bwMode="auto">
          <a:xfrm>
            <a:off x="236538" y="519113"/>
            <a:ext cx="8636000" cy="0"/>
          </a:xfrm>
          <a:prstGeom prst="line">
            <a:avLst/>
          </a:prstGeom>
          <a:noFill/>
          <a:ln w="9525">
            <a:solidFill>
              <a:srgbClr val="C0C0C0"/>
            </a:solidFill>
            <a:round/>
            <a:headEnd/>
            <a:tailEnd/>
          </a:ln>
          <a:effectLst/>
        </p:spPr>
        <p:txBody>
          <a:bodyPr/>
          <a:lstStyle/>
          <a:p>
            <a:pPr algn="ctr" fontAlgn="auto">
              <a:spcBef>
                <a:spcPts val="0"/>
              </a:spcBef>
              <a:spcAft>
                <a:spcPts val="0"/>
              </a:spcAft>
              <a:defRPr/>
            </a:pPr>
            <a:endParaRPr lang="en-US" sz="1600" dirty="0">
              <a:solidFill>
                <a:srgbClr val="000000"/>
              </a:solidFill>
              <a:latin typeface="Arial" pitchFamily="34" charset="0"/>
            </a:endParaRPr>
          </a:p>
        </p:txBody>
      </p:sp>
      <p:sp>
        <p:nvSpPr>
          <p:cNvPr id="13" name="Text Box 97"/>
          <p:cNvSpPr txBox="1">
            <a:spLocks noChangeArrowheads="1"/>
          </p:cNvSpPr>
          <p:nvPr/>
        </p:nvSpPr>
        <p:spPr bwMode="auto">
          <a:xfrm>
            <a:off x="5091113" y="6535738"/>
            <a:ext cx="3894137" cy="152400"/>
          </a:xfrm>
          <a:prstGeom prst="rect">
            <a:avLst/>
          </a:prstGeom>
          <a:noFill/>
          <a:ln w="9525">
            <a:noFill/>
            <a:miter lim="800000"/>
            <a:headEnd/>
            <a:tailEnd/>
          </a:ln>
          <a:effectLst/>
        </p:spPr>
        <p:txBody>
          <a:bodyPr wrap="none" lIns="0" tIns="0" rIns="0" bIns="0"/>
          <a:lstStyle/>
          <a:p>
            <a:pPr algn="r" fontAlgn="auto">
              <a:spcBef>
                <a:spcPts val="0"/>
              </a:spcBef>
              <a:spcAft>
                <a:spcPts val="0"/>
              </a:spcAft>
              <a:defRPr/>
            </a:pPr>
            <a:r>
              <a:rPr lang="en-US" sz="1000" dirty="0">
                <a:solidFill>
                  <a:srgbClr val="4E84C4"/>
                </a:solidFill>
                <a:latin typeface="Arial" pitchFamily="34" charset="0"/>
              </a:rPr>
              <a:t>TCS – HiTech ISU</a:t>
            </a:r>
          </a:p>
        </p:txBody>
      </p:sp>
      <p:pic>
        <p:nvPicPr>
          <p:cNvPr id="14" name="Picture 126" descr="tcs-blue-trans"/>
          <p:cNvPicPr>
            <a:picLocks noChangeAspect="1" noChangeArrowheads="1"/>
          </p:cNvPicPr>
          <p:nvPr/>
        </p:nvPicPr>
        <p:blipFill>
          <a:blip r:embed="rId5"/>
          <a:srcRect/>
          <a:stretch>
            <a:fillRect/>
          </a:stretch>
        </p:blipFill>
        <p:spPr bwMode="auto">
          <a:xfrm>
            <a:off x="169863" y="6513513"/>
            <a:ext cx="2843212" cy="222250"/>
          </a:xfrm>
          <a:prstGeom prst="rect">
            <a:avLst/>
          </a:prstGeom>
          <a:noFill/>
          <a:ln w="9525">
            <a:noFill/>
            <a:miter lim="800000"/>
            <a:headEnd/>
            <a:tailEnd/>
          </a:ln>
        </p:spPr>
      </p:pic>
      <p:sp>
        <p:nvSpPr>
          <p:cNvPr id="2" name="Title 1"/>
          <p:cNvSpPr>
            <a:spLocks noGrp="1"/>
          </p:cNvSpPr>
          <p:nvPr>
            <p:ph type="title"/>
          </p:nvPr>
        </p:nvSpPr>
        <p:spPr>
          <a:xfrm>
            <a:off x="342900" y="274638"/>
            <a:ext cx="8442325" cy="5953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2900" y="955675"/>
            <a:ext cx="414496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0263" y="955675"/>
            <a:ext cx="4144962" cy="4525963"/>
          </a:xfrm>
        </p:spPr>
        <p:txBody>
          <a:bodyPr vert="horz" wrap="square" lIns="91440" tIns="45720" rIns="91440" bIns="45720" numCol="1" anchor="t" anchorCtr="0" compatLnSpc="1">
            <a:prstTxWarp prst="textNoShape">
              <a:avLst/>
            </a:prstTxWarp>
            <a:spAutoFit/>
          </a:bodyPr>
          <a:lstStyle/>
          <a:p>
            <a:pPr lvl="0"/>
            <a:endParaRPr lang="en-US" noProof="0"/>
          </a:p>
        </p:txBody>
      </p:sp>
      <p:sp>
        <p:nvSpPr>
          <p:cNvPr id="15" name="Slide Number Placeholder 4"/>
          <p:cNvSpPr>
            <a:spLocks noGrp="1"/>
          </p:cNvSpPr>
          <p:nvPr>
            <p:ph type="sldNum" sz="quarter" idx="10"/>
          </p:nvPr>
        </p:nvSpPr>
        <p:spPr>
          <a:xfrm>
            <a:off x="8477250" y="6461125"/>
            <a:ext cx="381000" cy="265113"/>
          </a:xfrm>
        </p:spPr>
        <p:txBody>
          <a:bodyPr/>
          <a:lstStyle>
            <a:lvl1pPr>
              <a:defRPr/>
            </a:lvl1pPr>
          </a:lstStyle>
          <a:p>
            <a:pPr>
              <a:defRPr/>
            </a:pPr>
            <a:fld id="{71E2E5BC-6D2A-41CA-8B3C-FD5F5F1025C2}" type="slidenum">
              <a:rPr lang="en-US"/>
              <a:pPr>
                <a:defRPr/>
              </a:pPr>
              <a:t>‹#›</a:t>
            </a:fld>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08"/>
          <p:cNvGrpSpPr>
            <a:grpSpLocks/>
          </p:cNvGrpSpPr>
          <p:nvPr/>
        </p:nvGrpSpPr>
        <p:grpSpPr bwMode="auto">
          <a:xfrm>
            <a:off x="0" y="1343025"/>
            <a:ext cx="9144000" cy="2943225"/>
            <a:chOff x="0" y="846"/>
            <a:chExt cx="5760" cy="1854"/>
          </a:xfrm>
        </p:grpSpPr>
        <p:pic>
          <p:nvPicPr>
            <p:cNvPr id="5" name="Picture 198" descr="Blue 200_1row"/>
            <p:cNvPicPr>
              <a:picLocks noChangeAspect="1" noChangeArrowheads="1"/>
            </p:cNvPicPr>
            <p:nvPr userDrawn="1"/>
          </p:nvPicPr>
          <p:blipFill>
            <a:blip r:embed="rId2"/>
            <a:srcRect l="3499" r="2338"/>
            <a:stretch>
              <a:fillRect/>
            </a:stretch>
          </p:blipFill>
          <p:spPr bwMode="auto">
            <a:xfrm>
              <a:off x="0" y="1224"/>
              <a:ext cx="5760" cy="135"/>
            </a:xfrm>
            <a:prstGeom prst="rect">
              <a:avLst/>
            </a:prstGeom>
            <a:noFill/>
            <a:ln w="9525">
              <a:noFill/>
              <a:miter lim="800000"/>
              <a:headEnd/>
              <a:tailEnd/>
            </a:ln>
          </p:spPr>
        </p:pic>
        <p:pic>
          <p:nvPicPr>
            <p:cNvPr id="6" name="Picture 199" descr="Blue 200_1row"/>
            <p:cNvPicPr>
              <a:picLocks noChangeAspect="1" noChangeArrowheads="1"/>
            </p:cNvPicPr>
            <p:nvPr userDrawn="1"/>
          </p:nvPicPr>
          <p:blipFill>
            <a:blip r:embed="rId2"/>
            <a:srcRect l="1276" r="4561"/>
            <a:stretch>
              <a:fillRect/>
            </a:stretch>
          </p:blipFill>
          <p:spPr bwMode="auto">
            <a:xfrm>
              <a:off x="0" y="1375"/>
              <a:ext cx="5760" cy="135"/>
            </a:xfrm>
            <a:prstGeom prst="rect">
              <a:avLst/>
            </a:prstGeom>
            <a:noFill/>
            <a:ln w="9525">
              <a:noFill/>
              <a:miter lim="800000"/>
              <a:headEnd/>
              <a:tailEnd/>
            </a:ln>
          </p:spPr>
        </p:pic>
        <p:pic>
          <p:nvPicPr>
            <p:cNvPr id="7" name="Picture 200" descr="Blue 200_1row"/>
            <p:cNvPicPr>
              <a:picLocks noChangeAspect="1" noChangeArrowheads="1"/>
            </p:cNvPicPr>
            <p:nvPr userDrawn="1"/>
          </p:nvPicPr>
          <p:blipFill>
            <a:blip r:embed="rId2"/>
            <a:srcRect l="1276" r="4561"/>
            <a:stretch>
              <a:fillRect/>
            </a:stretch>
          </p:blipFill>
          <p:spPr bwMode="auto">
            <a:xfrm>
              <a:off x="0" y="1074"/>
              <a:ext cx="5760" cy="135"/>
            </a:xfrm>
            <a:prstGeom prst="rect">
              <a:avLst/>
            </a:prstGeom>
            <a:noFill/>
            <a:ln w="9525">
              <a:noFill/>
              <a:miter lim="800000"/>
              <a:headEnd/>
              <a:tailEnd/>
            </a:ln>
          </p:spPr>
        </p:pic>
        <p:pic>
          <p:nvPicPr>
            <p:cNvPr id="8" name="Picture 201" descr="Blue 200_1row"/>
            <p:cNvPicPr>
              <a:picLocks noChangeAspect="1" noChangeArrowheads="1"/>
            </p:cNvPicPr>
            <p:nvPr userDrawn="1"/>
          </p:nvPicPr>
          <p:blipFill>
            <a:blip r:embed="rId2"/>
            <a:srcRect l="3499" r="2338"/>
            <a:stretch>
              <a:fillRect/>
            </a:stretch>
          </p:blipFill>
          <p:spPr bwMode="auto">
            <a:xfrm>
              <a:off x="0" y="1522"/>
              <a:ext cx="5760" cy="135"/>
            </a:xfrm>
            <a:prstGeom prst="rect">
              <a:avLst/>
            </a:prstGeom>
            <a:noFill/>
            <a:ln w="9525">
              <a:noFill/>
              <a:miter lim="800000"/>
              <a:headEnd/>
              <a:tailEnd/>
            </a:ln>
          </p:spPr>
        </p:pic>
        <p:pic>
          <p:nvPicPr>
            <p:cNvPr id="9" name="Picture 202" descr="Blue 200_1row"/>
            <p:cNvPicPr>
              <a:picLocks noChangeAspect="1" noChangeArrowheads="1"/>
            </p:cNvPicPr>
            <p:nvPr userDrawn="1"/>
          </p:nvPicPr>
          <p:blipFill>
            <a:blip r:embed="rId2"/>
            <a:srcRect l="1276" r="4561"/>
            <a:stretch>
              <a:fillRect/>
            </a:stretch>
          </p:blipFill>
          <p:spPr bwMode="auto">
            <a:xfrm>
              <a:off x="0" y="1673"/>
              <a:ext cx="5760" cy="135"/>
            </a:xfrm>
            <a:prstGeom prst="rect">
              <a:avLst/>
            </a:prstGeom>
            <a:noFill/>
            <a:ln w="9525">
              <a:noFill/>
              <a:miter lim="800000"/>
              <a:headEnd/>
              <a:tailEnd/>
            </a:ln>
          </p:spPr>
        </p:pic>
        <p:pic>
          <p:nvPicPr>
            <p:cNvPr id="10" name="Picture 203" descr="Blue 200_1row"/>
            <p:cNvPicPr>
              <a:picLocks noChangeAspect="1" noChangeArrowheads="1"/>
            </p:cNvPicPr>
            <p:nvPr userDrawn="1"/>
          </p:nvPicPr>
          <p:blipFill>
            <a:blip r:embed="rId2"/>
            <a:srcRect l="3499" r="2338"/>
            <a:stretch>
              <a:fillRect/>
            </a:stretch>
          </p:blipFill>
          <p:spPr bwMode="auto">
            <a:xfrm>
              <a:off x="0" y="1822"/>
              <a:ext cx="5760" cy="135"/>
            </a:xfrm>
            <a:prstGeom prst="rect">
              <a:avLst/>
            </a:prstGeom>
            <a:noFill/>
            <a:ln w="9525">
              <a:noFill/>
              <a:miter lim="800000"/>
              <a:headEnd/>
              <a:tailEnd/>
            </a:ln>
          </p:spPr>
        </p:pic>
        <p:pic>
          <p:nvPicPr>
            <p:cNvPr id="11" name="Picture 204" descr="Blue 200_1row"/>
            <p:cNvPicPr>
              <a:picLocks noChangeAspect="1" noChangeArrowheads="1"/>
            </p:cNvPicPr>
            <p:nvPr userDrawn="1"/>
          </p:nvPicPr>
          <p:blipFill>
            <a:blip r:embed="rId2"/>
            <a:srcRect l="1276" r="4561"/>
            <a:stretch>
              <a:fillRect/>
            </a:stretch>
          </p:blipFill>
          <p:spPr bwMode="auto">
            <a:xfrm>
              <a:off x="0" y="1970"/>
              <a:ext cx="5760" cy="135"/>
            </a:xfrm>
            <a:prstGeom prst="rect">
              <a:avLst/>
            </a:prstGeom>
            <a:noFill/>
            <a:ln w="9525">
              <a:noFill/>
              <a:miter lim="800000"/>
              <a:headEnd/>
              <a:tailEnd/>
            </a:ln>
          </p:spPr>
        </p:pic>
        <p:pic>
          <p:nvPicPr>
            <p:cNvPr id="12" name="Picture 205" descr="Blue 200_1row"/>
            <p:cNvPicPr>
              <a:picLocks noChangeAspect="1" noChangeArrowheads="1"/>
            </p:cNvPicPr>
            <p:nvPr userDrawn="1"/>
          </p:nvPicPr>
          <p:blipFill>
            <a:blip r:embed="rId2"/>
            <a:srcRect l="3499" r="2338"/>
            <a:stretch>
              <a:fillRect/>
            </a:stretch>
          </p:blipFill>
          <p:spPr bwMode="auto">
            <a:xfrm>
              <a:off x="0" y="2120"/>
              <a:ext cx="5760" cy="135"/>
            </a:xfrm>
            <a:prstGeom prst="rect">
              <a:avLst/>
            </a:prstGeom>
            <a:noFill/>
            <a:ln w="9525">
              <a:noFill/>
              <a:miter lim="800000"/>
              <a:headEnd/>
              <a:tailEnd/>
            </a:ln>
          </p:spPr>
        </p:pic>
        <p:pic>
          <p:nvPicPr>
            <p:cNvPr id="13" name="Picture 206" descr="Blue 200_1row"/>
            <p:cNvPicPr>
              <a:picLocks noChangeAspect="1" noChangeArrowheads="1"/>
            </p:cNvPicPr>
            <p:nvPr userDrawn="1"/>
          </p:nvPicPr>
          <p:blipFill>
            <a:blip r:embed="rId2"/>
            <a:srcRect l="1276" r="4561"/>
            <a:stretch>
              <a:fillRect/>
            </a:stretch>
          </p:blipFill>
          <p:spPr bwMode="auto">
            <a:xfrm>
              <a:off x="0" y="2271"/>
              <a:ext cx="5760" cy="135"/>
            </a:xfrm>
            <a:prstGeom prst="rect">
              <a:avLst/>
            </a:prstGeom>
            <a:noFill/>
            <a:ln w="9525">
              <a:noFill/>
              <a:miter lim="800000"/>
              <a:headEnd/>
              <a:tailEnd/>
            </a:ln>
          </p:spPr>
        </p:pic>
        <p:pic>
          <p:nvPicPr>
            <p:cNvPr id="14" name="Picture 207" descr="Blue 200_1row"/>
            <p:cNvPicPr>
              <a:picLocks noChangeAspect="1" noChangeArrowheads="1"/>
            </p:cNvPicPr>
            <p:nvPr userDrawn="1"/>
          </p:nvPicPr>
          <p:blipFill>
            <a:blip r:embed="rId2"/>
            <a:srcRect l="3499" r="2338"/>
            <a:stretch>
              <a:fillRect/>
            </a:stretch>
          </p:blipFill>
          <p:spPr bwMode="auto">
            <a:xfrm>
              <a:off x="0" y="2421"/>
              <a:ext cx="5760" cy="135"/>
            </a:xfrm>
            <a:prstGeom prst="rect">
              <a:avLst/>
            </a:prstGeom>
            <a:noFill/>
            <a:ln w="9525">
              <a:noFill/>
              <a:miter lim="800000"/>
              <a:headEnd/>
              <a:tailEnd/>
            </a:ln>
          </p:spPr>
        </p:pic>
        <p:pic>
          <p:nvPicPr>
            <p:cNvPr id="15" name="Picture 185" descr="blue_walla"/>
            <p:cNvPicPr>
              <a:picLocks noChangeAspect="1" noChangeArrowheads="1"/>
            </p:cNvPicPr>
            <p:nvPr userDrawn="1"/>
          </p:nvPicPr>
          <p:blipFill>
            <a:blip r:embed="rId3"/>
            <a:srcRect r="36000" b="54196"/>
            <a:stretch>
              <a:fillRect/>
            </a:stretch>
          </p:blipFill>
          <p:spPr bwMode="auto">
            <a:xfrm>
              <a:off x="0" y="1674"/>
              <a:ext cx="5760" cy="1026"/>
            </a:xfrm>
            <a:prstGeom prst="rect">
              <a:avLst/>
            </a:prstGeom>
            <a:noFill/>
            <a:ln w="9525">
              <a:noFill/>
              <a:miter lim="800000"/>
              <a:headEnd/>
              <a:tailEnd/>
            </a:ln>
          </p:spPr>
        </p:pic>
        <p:pic>
          <p:nvPicPr>
            <p:cNvPr id="16" name="Picture 182" descr="blue_walla"/>
            <p:cNvPicPr>
              <a:picLocks noChangeAspect="1" noChangeArrowheads="1"/>
            </p:cNvPicPr>
            <p:nvPr userDrawn="1"/>
          </p:nvPicPr>
          <p:blipFill>
            <a:blip r:embed="rId4"/>
            <a:srcRect t="46428" r="36000"/>
            <a:stretch>
              <a:fillRect/>
            </a:stretch>
          </p:blipFill>
          <p:spPr bwMode="auto">
            <a:xfrm>
              <a:off x="0" y="846"/>
              <a:ext cx="5760" cy="900"/>
            </a:xfrm>
            <a:prstGeom prst="rect">
              <a:avLst/>
            </a:prstGeom>
            <a:noFill/>
            <a:ln w="9525">
              <a:noFill/>
              <a:miter lim="800000"/>
              <a:headEnd/>
              <a:tailEnd/>
            </a:ln>
          </p:spPr>
        </p:pic>
        <p:sp>
          <p:nvSpPr>
            <p:cNvPr id="17" name="Line 180"/>
            <p:cNvSpPr>
              <a:spLocks noChangeShapeType="1"/>
            </p:cNvSpPr>
            <p:nvPr userDrawn="1"/>
          </p:nvSpPr>
          <p:spPr bwMode="auto">
            <a:xfrm>
              <a:off x="175" y="2531"/>
              <a:ext cx="3647" cy="0"/>
            </a:xfrm>
            <a:prstGeom prst="line">
              <a:avLst/>
            </a:prstGeom>
            <a:noFill/>
            <a:ln w="9525">
              <a:solidFill>
                <a:schemeClr val="bg1"/>
              </a:solidFill>
              <a:round/>
              <a:headEnd/>
              <a:tailEnd/>
            </a:ln>
            <a:effectLst/>
          </p:spPr>
          <p:txBody>
            <a:bodyPr/>
            <a:lstStyle/>
            <a:p>
              <a:pPr algn="ctr" fontAlgn="auto">
                <a:spcBef>
                  <a:spcPts val="0"/>
                </a:spcBef>
                <a:spcAft>
                  <a:spcPts val="0"/>
                </a:spcAft>
                <a:defRPr/>
              </a:pPr>
              <a:endParaRPr lang="en-US" sz="1600" dirty="0">
                <a:solidFill>
                  <a:srgbClr val="000000"/>
                </a:solidFill>
                <a:latin typeface="Arial" pitchFamily="34" charset="0"/>
              </a:endParaRPr>
            </a:p>
          </p:txBody>
        </p:sp>
      </p:grpSp>
      <p:graphicFrame>
        <p:nvGraphicFramePr>
          <p:cNvPr id="18" name="table1"/>
          <p:cNvGraphicFramePr>
            <a:graphicFrameLocks noGrp="1"/>
          </p:cNvGraphicFramePr>
          <p:nvPr/>
        </p:nvGraphicFramePr>
        <p:xfrm>
          <a:off x="23707725" y="9223375"/>
          <a:ext cx="6643688" cy="1323975"/>
        </p:xfrm>
        <a:graphic>
          <a:graphicData uri="http://schemas.openxmlformats.org/drawingml/2006/table">
            <a:tbl>
              <a:tblPr/>
              <a:tblGrid>
                <a:gridCol w="2217738"/>
                <a:gridCol w="2208212"/>
                <a:gridCol w="2217738"/>
              </a:tblGrid>
              <a:tr h="409575">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1" i="0" u="none" strike="noStrike" cap="none" normalizeH="0" baseline="0" dirty="0" smtClean="0">
                          <a:ln>
                            <a:noFill/>
                          </a:ln>
                          <a:solidFill>
                            <a:schemeClr val="tx1"/>
                          </a:solidFill>
                          <a:effectLst/>
                          <a:latin typeface="Arial" pitchFamily="34"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1" i="0" u="none" strike="noStrike" cap="none" normalizeH="0" baseline="0" dirty="0" smtClean="0">
                          <a:ln>
                            <a:noFill/>
                          </a:ln>
                          <a:solidFill>
                            <a:schemeClr val="tx1"/>
                          </a:solidFill>
                          <a:effectLst/>
                          <a:latin typeface="Arial" pitchFamily="34"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1" i="0" u="none" strike="noStrike" cap="none" normalizeH="0" baseline="0" dirty="0" smtClean="0">
                          <a:ln>
                            <a:noFill/>
                          </a:ln>
                          <a:solidFill>
                            <a:schemeClr val="tx1"/>
                          </a:solidFill>
                          <a:effectLst/>
                          <a:latin typeface="Arial" pitchFamily="34"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r>
              <a:tr h="239713">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238125">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239713">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bl>
          </a:graphicData>
        </a:graphic>
      </p:graphicFrame>
      <p:pic>
        <p:nvPicPr>
          <p:cNvPr id="19" name="Picture 13" descr="EC"/>
          <p:cNvPicPr>
            <a:picLocks noChangeAspect="1" noChangeArrowheads="1"/>
          </p:cNvPicPr>
          <p:nvPr/>
        </p:nvPicPr>
        <p:blipFill>
          <a:blip r:embed="rId5"/>
          <a:srcRect l="1355" t="5624" r="1581" b="3751"/>
          <a:stretch>
            <a:fillRect/>
          </a:stretch>
        </p:blipFill>
        <p:spPr bwMode="auto">
          <a:xfrm>
            <a:off x="6759575" y="6091238"/>
            <a:ext cx="2046288" cy="460375"/>
          </a:xfrm>
          <a:prstGeom prst="rect">
            <a:avLst/>
          </a:prstGeom>
          <a:noFill/>
          <a:ln w="9525">
            <a:noFill/>
            <a:miter lim="800000"/>
            <a:headEnd/>
            <a:tailEnd/>
          </a:ln>
        </p:spPr>
      </p:pic>
      <p:sp>
        <p:nvSpPr>
          <p:cNvPr id="20" name="Rectangle 127" descr="10%"/>
          <p:cNvSpPr>
            <a:spLocks noChangeArrowheads="1"/>
          </p:cNvSpPr>
          <p:nvPr/>
        </p:nvSpPr>
        <p:spPr bwMode="auto">
          <a:xfrm>
            <a:off x="23747413" y="9009063"/>
            <a:ext cx="3616325" cy="201612"/>
          </a:xfrm>
          <a:prstGeom prst="rect">
            <a:avLst/>
          </a:prstGeom>
          <a:solidFill>
            <a:srgbClr val="FBB034"/>
          </a:solidFill>
          <a:ln w="12700" algn="ctr">
            <a:solidFill>
              <a:srgbClr val="969696"/>
            </a:solidFill>
            <a:miter lim="800000"/>
            <a:headEnd/>
            <a:tailEnd/>
          </a:ln>
          <a:effectLst/>
        </p:spPr>
        <p:txBody>
          <a:bodyPr wrap="none" anchor="ctr"/>
          <a:lstStyle/>
          <a:p>
            <a:pPr algn="ctr" fontAlgn="auto">
              <a:spcBef>
                <a:spcPts val="0"/>
              </a:spcBef>
              <a:spcAft>
                <a:spcPts val="0"/>
              </a:spcAft>
              <a:defRPr/>
            </a:pPr>
            <a:endParaRPr lang="en-US" sz="1600" dirty="0">
              <a:solidFill>
                <a:srgbClr val="000000"/>
              </a:solidFill>
              <a:latin typeface="Arial" pitchFamily="34" charset="0"/>
            </a:endParaRPr>
          </a:p>
        </p:txBody>
      </p:sp>
      <p:sp>
        <p:nvSpPr>
          <p:cNvPr id="21" name="Rectangle 128" descr="10%"/>
          <p:cNvSpPr>
            <a:spLocks noChangeArrowheads="1"/>
          </p:cNvSpPr>
          <p:nvPr/>
        </p:nvSpPr>
        <p:spPr bwMode="auto">
          <a:xfrm>
            <a:off x="-23747413" y="-8994775"/>
            <a:ext cx="3616325" cy="201612"/>
          </a:xfrm>
          <a:prstGeom prst="rect">
            <a:avLst/>
          </a:prstGeom>
          <a:solidFill>
            <a:srgbClr val="FBB034"/>
          </a:solidFill>
          <a:ln w="12700" algn="ctr">
            <a:solidFill>
              <a:srgbClr val="969696"/>
            </a:solidFill>
            <a:miter lim="800000"/>
            <a:headEnd/>
            <a:tailEnd/>
          </a:ln>
          <a:effectLst/>
        </p:spPr>
        <p:txBody>
          <a:bodyPr wrap="none" anchor="ctr"/>
          <a:lstStyle/>
          <a:p>
            <a:pPr algn="ctr" fontAlgn="auto">
              <a:spcBef>
                <a:spcPts val="0"/>
              </a:spcBef>
              <a:spcAft>
                <a:spcPts val="0"/>
              </a:spcAft>
              <a:defRPr/>
            </a:pPr>
            <a:endParaRPr lang="en-US" sz="1600" dirty="0">
              <a:solidFill>
                <a:srgbClr val="000000"/>
              </a:solidFill>
              <a:latin typeface="Arial" pitchFamily="34" charset="0"/>
            </a:endParaRPr>
          </a:p>
        </p:txBody>
      </p:sp>
      <p:pic>
        <p:nvPicPr>
          <p:cNvPr id="22" name="Picture 155" descr="tcs-trans"/>
          <p:cNvPicPr>
            <a:picLocks noChangeAspect="1" noChangeArrowheads="1"/>
          </p:cNvPicPr>
          <p:nvPr/>
        </p:nvPicPr>
        <p:blipFill>
          <a:blip r:embed="rId6"/>
          <a:srcRect/>
          <a:stretch>
            <a:fillRect/>
          </a:stretch>
        </p:blipFill>
        <p:spPr bwMode="auto">
          <a:xfrm>
            <a:off x="352425" y="712788"/>
            <a:ext cx="2843213" cy="222250"/>
          </a:xfrm>
          <a:prstGeom prst="rect">
            <a:avLst/>
          </a:prstGeom>
          <a:noFill/>
          <a:ln w="9525">
            <a:noFill/>
            <a:miter lim="800000"/>
            <a:headEnd/>
            <a:tailEnd/>
          </a:ln>
        </p:spPr>
      </p:pic>
      <p:pic>
        <p:nvPicPr>
          <p:cNvPr id="23" name="Picture 156" descr="tata-trans-new"/>
          <p:cNvPicPr>
            <a:picLocks noChangeAspect="1" noChangeArrowheads="1"/>
          </p:cNvPicPr>
          <p:nvPr/>
        </p:nvPicPr>
        <p:blipFill>
          <a:blip r:embed="rId7"/>
          <a:srcRect/>
          <a:stretch>
            <a:fillRect/>
          </a:stretch>
        </p:blipFill>
        <p:spPr bwMode="auto">
          <a:xfrm>
            <a:off x="8189913" y="355600"/>
            <a:ext cx="560387" cy="496888"/>
          </a:xfrm>
          <a:prstGeom prst="rect">
            <a:avLst/>
          </a:prstGeom>
          <a:noFill/>
          <a:ln w="9525">
            <a:noFill/>
            <a:miter lim="800000"/>
            <a:headEnd/>
            <a:tailEnd/>
          </a:ln>
        </p:spPr>
      </p:pic>
      <p:sp>
        <p:nvSpPr>
          <p:cNvPr id="5124" name="Rectangle 4"/>
          <p:cNvSpPr>
            <a:spLocks noGrp="1" noChangeArrowheads="1"/>
          </p:cNvSpPr>
          <p:nvPr>
            <p:ph type="subTitle" idx="1"/>
          </p:nvPr>
        </p:nvSpPr>
        <p:spPr>
          <a:xfrm>
            <a:off x="195263" y="4789488"/>
            <a:ext cx="5878512" cy="336550"/>
          </a:xfrm>
          <a:ln/>
        </p:spPr>
        <p:txBody>
          <a:bodyPr anchor="ctr"/>
          <a:lstStyle>
            <a:lvl1pPr marL="0" indent="0">
              <a:buFontTx/>
              <a:buNone/>
              <a:defRPr>
                <a:solidFill>
                  <a:schemeClr val="bg1"/>
                </a:solidFill>
              </a:defRPr>
            </a:lvl1pPr>
          </a:lstStyle>
          <a:p>
            <a:r>
              <a:rPr lang="en-US"/>
              <a:t>Click to edit Master subtitle style</a:t>
            </a:r>
          </a:p>
        </p:txBody>
      </p:sp>
      <p:sp>
        <p:nvSpPr>
          <p:cNvPr id="5299" name="Rectangle 179"/>
          <p:cNvSpPr>
            <a:spLocks noGrp="1" noChangeArrowheads="1"/>
          </p:cNvSpPr>
          <p:nvPr>
            <p:ph type="ctrTitle"/>
          </p:nvPr>
        </p:nvSpPr>
        <p:spPr>
          <a:xfrm>
            <a:off x="195263" y="3511550"/>
            <a:ext cx="5878512" cy="512763"/>
          </a:xfrm>
        </p:spPr>
        <p:txBody>
          <a:bodyPr/>
          <a:lstStyle>
            <a:lvl1pPr>
              <a:defRPr sz="2400">
                <a:solidFill>
                  <a:schemeClr val="bg1"/>
                </a:solidFill>
              </a:defRPr>
            </a:lvl1pPr>
          </a:lstStyle>
          <a:p>
            <a:r>
              <a:rPr lang="en-US"/>
              <a:t>Click to edit Master title style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D4FC1DC3-BD3F-44ED-8FF7-1ADDFC9D6A12}" type="slidenum">
              <a:rPr lang="en-US"/>
              <a:pPr>
                <a:defRPr/>
              </a:pPr>
              <a:t>‹#›</a:t>
            </a:fld>
            <a:r>
              <a:rPr lang="en-US"/>
              <a:t> -</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D5F07DA2-9FC5-40D2-A3A6-E06439D7CAAC}" type="slidenum">
              <a:rPr lang="en-US"/>
              <a:pPr>
                <a:defRPr/>
              </a:pPr>
              <a:t>‹#›</a:t>
            </a:fld>
            <a:r>
              <a:rPr lang="en-US"/>
              <a:t> -</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4625" y="649288"/>
            <a:ext cx="4294188"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1213" y="649288"/>
            <a:ext cx="4294187"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1"/>
          <p:cNvSpPr>
            <a:spLocks noGrp="1" noChangeArrowheads="1"/>
          </p:cNvSpPr>
          <p:nvPr>
            <p:ph type="sldNum" sz="quarter" idx="10"/>
          </p:nvPr>
        </p:nvSpPr>
        <p:spPr>
          <a:ln/>
        </p:spPr>
        <p:txBody>
          <a:bodyPr/>
          <a:lstStyle>
            <a:lvl1pPr>
              <a:defRPr/>
            </a:lvl1pPr>
          </a:lstStyle>
          <a:p>
            <a:pPr>
              <a:defRPr/>
            </a:pPr>
            <a:r>
              <a:rPr lang="en-US"/>
              <a:t>- </a:t>
            </a:r>
            <a:fld id="{72D3CC8B-501E-4B38-8FE6-4A9D3C605BD8}" type="slidenum">
              <a:rPr lang="en-US"/>
              <a:pPr>
                <a:defRPr/>
              </a:pPr>
              <a:t>‹#›</a:t>
            </a:fld>
            <a:r>
              <a:rPr lang="en-US"/>
              <a:t>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1"/>
          <p:cNvSpPr>
            <a:spLocks noGrp="1" noChangeArrowheads="1"/>
          </p:cNvSpPr>
          <p:nvPr>
            <p:ph type="sldNum" sz="quarter" idx="10"/>
          </p:nvPr>
        </p:nvSpPr>
        <p:spPr>
          <a:ln/>
        </p:spPr>
        <p:txBody>
          <a:bodyPr/>
          <a:lstStyle>
            <a:lvl1pPr>
              <a:defRPr/>
            </a:lvl1pPr>
          </a:lstStyle>
          <a:p>
            <a:pPr>
              <a:defRPr/>
            </a:pPr>
            <a:r>
              <a:rPr lang="en-US"/>
              <a:t>- </a:t>
            </a:r>
            <a:fld id="{1870BEA9-5F70-4A2F-9777-75A2F9E489BF}" type="slidenum">
              <a:rPr lang="en-US"/>
              <a:pPr>
                <a:defRPr/>
              </a:pPr>
              <a:t>‹#›</a:t>
            </a:fld>
            <a:r>
              <a:rPr lang="en-US"/>
              <a:t> -</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1"/>
          <p:cNvSpPr>
            <a:spLocks noGrp="1" noChangeArrowheads="1"/>
          </p:cNvSpPr>
          <p:nvPr>
            <p:ph type="sldNum" sz="quarter" idx="10"/>
          </p:nvPr>
        </p:nvSpPr>
        <p:spPr>
          <a:ln/>
        </p:spPr>
        <p:txBody>
          <a:bodyPr/>
          <a:lstStyle>
            <a:lvl1pPr>
              <a:defRPr/>
            </a:lvl1pPr>
          </a:lstStyle>
          <a:p>
            <a:pPr>
              <a:defRPr/>
            </a:pPr>
            <a:r>
              <a:rPr lang="en-US"/>
              <a:t>- </a:t>
            </a:r>
            <a:fld id="{74B09C0E-ED12-4B61-A128-A58D24E772CB}" type="slidenum">
              <a:rPr lang="en-US"/>
              <a:pPr>
                <a:defRPr/>
              </a:pPr>
              <a:t>‹#›</a:t>
            </a:fld>
            <a:r>
              <a:rPr lang="en-US"/>
              <a:t> -</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1"/>
          <p:cNvSpPr>
            <a:spLocks noGrp="1" noChangeArrowheads="1"/>
          </p:cNvSpPr>
          <p:nvPr>
            <p:ph type="sldNum" sz="quarter" idx="10"/>
          </p:nvPr>
        </p:nvSpPr>
        <p:spPr>
          <a:ln/>
        </p:spPr>
        <p:txBody>
          <a:bodyPr/>
          <a:lstStyle>
            <a:lvl1pPr>
              <a:defRPr/>
            </a:lvl1pPr>
          </a:lstStyle>
          <a:p>
            <a:pPr>
              <a:defRPr/>
            </a:pPr>
            <a:r>
              <a:rPr lang="en-US"/>
              <a:t>- </a:t>
            </a:r>
            <a:fld id="{9C98FD5C-9DC3-4055-A612-2A9306574FC7}" type="slidenum">
              <a:rPr lang="en-US"/>
              <a:pPr>
                <a:defRPr/>
              </a:pPr>
              <a:t>‹#›</a:t>
            </a:fld>
            <a:r>
              <a:rPr lang="en-US"/>
              <a:t> -</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pPr>
              <a:defRPr/>
            </a:pPr>
            <a:r>
              <a:rPr lang="en-US"/>
              <a:t>- </a:t>
            </a:r>
            <a:fld id="{FA74ABF0-47AE-4896-B731-8E782F636582}" type="slidenum">
              <a:rPr lang="en-US"/>
              <a:pPr>
                <a:defRPr/>
              </a:pPr>
              <a:t>‹#›</a:t>
            </a:fld>
            <a:r>
              <a:rPr lang="en-US"/>
              <a:t> -</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pPr>
              <a:defRPr/>
            </a:pPr>
            <a:r>
              <a:rPr lang="en-US"/>
              <a:t>- </a:t>
            </a:r>
            <a:fld id="{9858959C-10F0-460B-BE0A-4F3C7F160936}" type="slidenum">
              <a:rPr lang="en-US"/>
              <a:pPr>
                <a:defRPr/>
              </a:pPr>
              <a:t>‹#›</a:t>
            </a:fld>
            <a:r>
              <a:rPr lang="en-US"/>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051A791F-22CC-4B58-AC5F-4AB3C3295F04}" type="slidenum">
              <a:rPr lang="en-US"/>
              <a:pPr>
                <a:defRPr/>
              </a:pPr>
              <a:t>‹#›</a:t>
            </a:fld>
            <a:r>
              <a:rPr lang="en-US"/>
              <a:t> -</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B51200E2-F8DE-42D4-96ED-8D3D850AC7BD}" type="slidenum">
              <a:rPr lang="en-US"/>
              <a:pPr>
                <a:defRPr/>
              </a:pPr>
              <a:t>‹#›</a:t>
            </a:fld>
            <a:r>
              <a:rPr lang="en-US"/>
              <a:t>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7825" y="53975"/>
            <a:ext cx="2187575" cy="1919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1925" y="53975"/>
            <a:ext cx="6413500" cy="1919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A69D3D17-7EBE-4B92-ADCE-9A875696615A}" type="slidenum">
              <a:rPr lang="en-US"/>
              <a:pPr>
                <a:defRPr/>
              </a:pPr>
              <a:t>‹#›</a:t>
            </a:fld>
            <a:r>
              <a:rPr lang="en-US"/>
              <a:t> -</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71"/>
          <p:cNvSpPr>
            <a:spLocks noGrp="1" noChangeArrowheads="1"/>
          </p:cNvSpPr>
          <p:nvPr>
            <p:ph type="sldNum" sz="quarter" idx="10"/>
          </p:nvPr>
        </p:nvSpPr>
        <p:spPr>
          <a:ln/>
        </p:spPr>
        <p:txBody>
          <a:bodyPr/>
          <a:lstStyle>
            <a:lvl1pPr>
              <a:defRPr/>
            </a:lvl1pPr>
          </a:lstStyle>
          <a:p>
            <a:pPr>
              <a:defRPr/>
            </a:pPr>
            <a:r>
              <a:rPr lang="en-US"/>
              <a:t>- </a:t>
            </a:r>
            <a:fld id="{68BD7BEB-75F7-4A17-8F0B-FFF5458C1414}" type="slidenum">
              <a:rPr lang="en-US"/>
              <a:pPr>
                <a:defRPr/>
              </a:pPr>
              <a:t>‹#›</a:t>
            </a:fld>
            <a:r>
              <a:rPr lang="en-US"/>
              <a:t> -</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77838"/>
          </a:xfrm>
        </p:spPr>
        <p:txBody>
          <a:bodyPr/>
          <a:lstStyle/>
          <a:p>
            <a:r>
              <a:rPr lang="en-US" smtClean="0"/>
              <a:t>Click to edit Master title style</a:t>
            </a:r>
            <a:endParaRPr lang="en-IN"/>
          </a:p>
        </p:txBody>
      </p:sp>
      <p:sp>
        <p:nvSpPr>
          <p:cNvPr id="3" name="Chart Placeholder 2"/>
          <p:cNvSpPr>
            <a:spLocks noGrp="1"/>
          </p:cNvSpPr>
          <p:nvPr>
            <p:ph type="chart" idx="1"/>
          </p:nvPr>
        </p:nvSpPr>
        <p:spPr>
          <a:xfrm>
            <a:off x="207963" y="677863"/>
            <a:ext cx="8710612" cy="1323975"/>
          </a:xfrm>
        </p:spPr>
        <p:txBody>
          <a:bodyPr/>
          <a:lstStyle/>
          <a:p>
            <a:pPr lvl="0"/>
            <a:endParaRPr lang="en-IN" noProof="0" dirty="0" smtClean="0"/>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A4B21C4E-98FC-4544-8BDB-D5029F2594FC}" type="slidenum">
              <a:rPr lang="en-US"/>
              <a:pPr>
                <a:defRPr/>
              </a:pPr>
              <a:t>‹#›</a:t>
            </a:fld>
            <a:r>
              <a:rPr lang="en-US"/>
              <a:t> -</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1"/>
          <p:cNvSpPr>
            <a:spLocks noGrp="1" noChangeArrowheads="1"/>
          </p:cNvSpPr>
          <p:nvPr>
            <p:ph type="sldNum" sz="quarter" idx="10"/>
          </p:nvPr>
        </p:nvSpPr>
        <p:spPr>
          <a:ln/>
        </p:spPr>
        <p:txBody>
          <a:bodyPr/>
          <a:lstStyle>
            <a:lvl1pPr>
              <a:defRPr/>
            </a:lvl1pPr>
          </a:lstStyle>
          <a:p>
            <a:pPr>
              <a:defRPr/>
            </a:pPr>
            <a:r>
              <a:rPr lang="en-US"/>
              <a:t>- </a:t>
            </a:r>
            <a:fld id="{9959764E-73F3-477B-8AFE-6E39837443FB}" type="slidenum">
              <a:rPr lang="en-US"/>
              <a:pPr>
                <a:defRPr/>
              </a:pPr>
              <a:t>‹#›</a:t>
            </a:fld>
            <a:r>
              <a:rPr lang="en-US"/>
              <a:t> -</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1"/>
          <p:cNvSpPr>
            <a:spLocks noGrp="1" noChangeArrowheads="1"/>
          </p:cNvSpPr>
          <p:nvPr>
            <p:ph type="sldNum" sz="quarter" idx="10"/>
          </p:nvPr>
        </p:nvSpPr>
        <p:spPr>
          <a:ln/>
        </p:spPr>
        <p:txBody>
          <a:bodyPr/>
          <a:lstStyle>
            <a:lvl1pPr>
              <a:defRPr/>
            </a:lvl1pPr>
          </a:lstStyle>
          <a:p>
            <a:pPr>
              <a:defRPr/>
            </a:pPr>
            <a:r>
              <a:rPr lang="en-US"/>
              <a:t>- </a:t>
            </a:r>
            <a:fld id="{3F02ADEF-0ED6-41C2-ADB1-D2DB3F4F16D4}" type="slidenum">
              <a:rPr lang="en-US"/>
              <a:pPr>
                <a:defRPr/>
              </a:pPr>
              <a:t>‹#›</a:t>
            </a:fld>
            <a:r>
              <a:rPr lang="en-US"/>
              <a:t> -</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1"/>
          <p:cNvSpPr>
            <a:spLocks noGrp="1" noChangeArrowheads="1"/>
          </p:cNvSpPr>
          <p:nvPr>
            <p:ph type="sldNum" sz="quarter" idx="10"/>
          </p:nvPr>
        </p:nvSpPr>
        <p:spPr>
          <a:ln/>
        </p:spPr>
        <p:txBody>
          <a:bodyPr/>
          <a:lstStyle>
            <a:lvl1pPr>
              <a:defRPr/>
            </a:lvl1pPr>
          </a:lstStyle>
          <a:p>
            <a:pPr>
              <a:defRPr/>
            </a:pPr>
            <a:r>
              <a:rPr lang="en-US"/>
              <a:t>- </a:t>
            </a:r>
            <a:fld id="{C04CC191-C7A0-4877-AB39-B141BD910B8D}" type="slidenum">
              <a:rPr lang="en-US"/>
              <a:pPr>
                <a:defRPr/>
              </a:pPr>
              <a:t>‹#›</a:t>
            </a:fld>
            <a:r>
              <a:rPr lang="en-US"/>
              <a:t> -</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1"/>
          <p:cNvSpPr>
            <a:spLocks noGrp="1" noChangeArrowheads="1"/>
          </p:cNvSpPr>
          <p:nvPr>
            <p:ph type="sldNum" sz="quarter" idx="10"/>
          </p:nvPr>
        </p:nvSpPr>
        <p:spPr>
          <a:ln/>
        </p:spPr>
        <p:txBody>
          <a:bodyPr/>
          <a:lstStyle>
            <a:lvl1pPr>
              <a:defRPr/>
            </a:lvl1pPr>
          </a:lstStyle>
          <a:p>
            <a:pPr>
              <a:defRPr/>
            </a:pPr>
            <a:r>
              <a:rPr lang="en-US"/>
              <a:t>- </a:t>
            </a:r>
            <a:fld id="{17D9A2BE-F5AF-482E-84E5-A3578E8AE986}" type="slidenum">
              <a:rPr lang="en-US"/>
              <a:pPr>
                <a:defRPr/>
              </a:pPr>
              <a:t>‹#›</a:t>
            </a:fld>
            <a:r>
              <a:rPr lang="en-US"/>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4625" y="649288"/>
            <a:ext cx="4294188"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1213" y="649288"/>
            <a:ext cx="4294187"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1"/>
          <p:cNvSpPr>
            <a:spLocks noGrp="1" noChangeArrowheads="1"/>
          </p:cNvSpPr>
          <p:nvPr>
            <p:ph type="sldNum" sz="quarter" idx="10"/>
          </p:nvPr>
        </p:nvSpPr>
        <p:spPr>
          <a:ln/>
        </p:spPr>
        <p:txBody>
          <a:bodyPr/>
          <a:lstStyle>
            <a:lvl1pPr>
              <a:defRPr/>
            </a:lvl1pPr>
          </a:lstStyle>
          <a:p>
            <a:pPr>
              <a:defRPr/>
            </a:pPr>
            <a:r>
              <a:rPr lang="en-US"/>
              <a:t>- </a:t>
            </a:r>
            <a:fld id="{9599DF24-21B6-418A-A41A-55481E9FB0A9}" type="slidenum">
              <a:rPr lang="en-US"/>
              <a:pPr>
                <a:defRPr/>
              </a:pPr>
              <a:t>‹#›</a:t>
            </a:fld>
            <a:r>
              <a:rPr lang="en-US"/>
              <a:t> -</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342900" y="274638"/>
            <a:ext cx="8442325" cy="5953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2900" y="955675"/>
            <a:ext cx="414496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0263" y="955675"/>
            <a:ext cx="4144962" cy="4525963"/>
          </a:xfrm>
        </p:spPr>
        <p:txBody>
          <a:bodyPr/>
          <a:lstStyle/>
          <a:p>
            <a:pPr lvl="0"/>
            <a:endParaRPr lang="en-US" noProof="0"/>
          </a:p>
        </p:txBody>
      </p:sp>
      <p:sp>
        <p:nvSpPr>
          <p:cNvPr id="5" name="Slide Number Placeholder 4"/>
          <p:cNvSpPr>
            <a:spLocks noGrp="1"/>
          </p:cNvSpPr>
          <p:nvPr>
            <p:ph type="sldNum" sz="quarter" idx="10"/>
          </p:nvPr>
        </p:nvSpPr>
        <p:spPr>
          <a:xfrm>
            <a:off x="8477250" y="6461125"/>
            <a:ext cx="381000" cy="265113"/>
          </a:xfrm>
        </p:spPr>
        <p:txBody>
          <a:bodyPr/>
          <a:lstStyle>
            <a:lvl1pPr>
              <a:defRPr/>
            </a:lvl1pPr>
          </a:lstStyle>
          <a:p>
            <a:pPr>
              <a:defRPr/>
            </a:pPr>
            <a:fld id="{E0743141-797B-4C70-BA45-2B1D1E3394A0}" type="slidenum">
              <a:rPr lang="en-US"/>
              <a:pPr>
                <a:defRPr/>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1"/>
          <p:cNvSpPr>
            <a:spLocks noGrp="1" noChangeArrowheads="1"/>
          </p:cNvSpPr>
          <p:nvPr>
            <p:ph type="sldNum" sz="quarter" idx="10"/>
          </p:nvPr>
        </p:nvSpPr>
        <p:spPr>
          <a:ln/>
        </p:spPr>
        <p:txBody>
          <a:bodyPr/>
          <a:lstStyle>
            <a:lvl1pPr>
              <a:defRPr/>
            </a:lvl1pPr>
          </a:lstStyle>
          <a:p>
            <a:pPr>
              <a:defRPr/>
            </a:pPr>
            <a:r>
              <a:rPr lang="en-US"/>
              <a:t>- </a:t>
            </a:r>
            <a:fld id="{D048B7BF-7BCA-47FD-A9DC-8E6EA1847747}" type="slidenum">
              <a:rPr lang="en-US"/>
              <a:pPr>
                <a:defRPr/>
              </a:pPr>
              <a:t>‹#›</a:t>
            </a:fld>
            <a:r>
              <a:rPr lang="en-US"/>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1"/>
          <p:cNvSpPr>
            <a:spLocks noGrp="1" noChangeArrowheads="1"/>
          </p:cNvSpPr>
          <p:nvPr>
            <p:ph type="sldNum" sz="quarter" idx="10"/>
          </p:nvPr>
        </p:nvSpPr>
        <p:spPr>
          <a:ln/>
        </p:spPr>
        <p:txBody>
          <a:bodyPr/>
          <a:lstStyle>
            <a:lvl1pPr>
              <a:defRPr/>
            </a:lvl1pPr>
          </a:lstStyle>
          <a:p>
            <a:pPr>
              <a:defRPr/>
            </a:pPr>
            <a:r>
              <a:rPr lang="en-US"/>
              <a:t>- </a:t>
            </a:r>
            <a:fld id="{329FE285-FC8C-40B5-A883-8BBA42850705}" type="slidenum">
              <a:rPr lang="en-US"/>
              <a:pPr>
                <a:defRPr/>
              </a:pPr>
              <a:t>‹#›</a:t>
            </a:fld>
            <a:r>
              <a:rPr lang="en-US"/>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1"/>
          <p:cNvSpPr>
            <a:spLocks noGrp="1" noChangeArrowheads="1"/>
          </p:cNvSpPr>
          <p:nvPr>
            <p:ph type="sldNum" sz="quarter" idx="10"/>
          </p:nvPr>
        </p:nvSpPr>
        <p:spPr>
          <a:ln/>
        </p:spPr>
        <p:txBody>
          <a:bodyPr/>
          <a:lstStyle>
            <a:lvl1pPr>
              <a:defRPr/>
            </a:lvl1pPr>
          </a:lstStyle>
          <a:p>
            <a:pPr>
              <a:defRPr/>
            </a:pPr>
            <a:r>
              <a:rPr lang="en-US"/>
              <a:t>- </a:t>
            </a:r>
            <a:fld id="{587D08D3-C378-4EC1-B0E2-FB230418813D}" type="slidenum">
              <a:rPr lang="en-US"/>
              <a:pPr>
                <a:defRPr/>
              </a:pPr>
              <a:t>‹#›</a:t>
            </a:fld>
            <a:r>
              <a:rPr lang="en-US"/>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pPr>
              <a:defRPr/>
            </a:pPr>
            <a:r>
              <a:rPr lang="en-US"/>
              <a:t>- </a:t>
            </a:r>
            <a:fld id="{E496C659-1F76-4B3D-A380-9E139F5736F9}" type="slidenum">
              <a:rPr lang="en-US"/>
              <a:pPr>
                <a:defRPr/>
              </a:pPr>
              <a:t>‹#›</a:t>
            </a:fld>
            <a:r>
              <a:rPr lang="en-US"/>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prstTxWarp prst="textNoShape">
              <a:avLst/>
            </a:prstTxWarp>
            <a:sp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pPr>
              <a:defRPr/>
            </a:pPr>
            <a:r>
              <a:rPr lang="en-US"/>
              <a:t>- </a:t>
            </a:r>
            <a:fld id="{4A99EDF1-43B2-4675-BA47-D7FEDA8D59D5}" type="slidenum">
              <a:rPr lang="en-US"/>
              <a:pPr>
                <a:defRPr/>
              </a:pPr>
              <a:t>‹#›</a:t>
            </a:fld>
            <a:r>
              <a:rPr lang="en-US"/>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image" Target="../media/image5.png"/><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image" Target="../media/image4.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3.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2.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alphaModFix amt="25000"/>
            <a:lum/>
          </a:blip>
          <a:srcRect/>
          <a:stretch>
            <a:fillRect l="25000" t="25000" r="25000" b="25000"/>
          </a:stretch>
        </a:blipFill>
        <a:effectLst/>
      </p:bgPr>
    </p:bg>
    <p:spTree>
      <p:nvGrpSpPr>
        <p:cNvPr id="1" name=""/>
        <p:cNvGrpSpPr/>
        <p:nvPr/>
      </p:nvGrpSpPr>
      <p:grpSpPr>
        <a:xfrm>
          <a:off x="0" y="0"/>
          <a:ext cx="0" cy="0"/>
          <a:chOff x="0" y="0"/>
          <a:chExt cx="0" cy="0"/>
        </a:xfrm>
      </p:grpSpPr>
      <p:grpSp>
        <p:nvGrpSpPr>
          <p:cNvPr id="1026" name="Group 165"/>
          <p:cNvGrpSpPr>
            <a:grpSpLocks/>
          </p:cNvGrpSpPr>
          <p:nvPr/>
        </p:nvGrpSpPr>
        <p:grpSpPr bwMode="auto">
          <a:xfrm>
            <a:off x="0" y="5135563"/>
            <a:ext cx="9150350" cy="1482725"/>
            <a:chOff x="0" y="3221"/>
            <a:chExt cx="5764" cy="934"/>
          </a:xfrm>
        </p:grpSpPr>
        <p:pic>
          <p:nvPicPr>
            <p:cNvPr id="5" name="Picture 161" descr="70"/>
            <p:cNvPicPr>
              <a:picLocks noChangeAspect="1" noChangeArrowheads="1"/>
            </p:cNvPicPr>
            <p:nvPr userDrawn="1"/>
          </p:nvPicPr>
          <p:blipFill>
            <a:blip r:embed="rId23"/>
            <a:srcRect l="3949"/>
            <a:stretch>
              <a:fillRect/>
            </a:stretch>
          </p:blipFill>
          <p:spPr bwMode="auto">
            <a:xfrm>
              <a:off x="0" y="3855"/>
              <a:ext cx="5764" cy="134"/>
            </a:xfrm>
            <a:prstGeom prst="rect">
              <a:avLst/>
            </a:prstGeom>
            <a:noFill/>
            <a:ln w="9525">
              <a:noFill/>
              <a:miter lim="800000"/>
              <a:headEnd/>
              <a:tailEnd/>
            </a:ln>
          </p:spPr>
        </p:pic>
        <p:pic>
          <p:nvPicPr>
            <p:cNvPr id="1057" name="Picture 162" descr="70"/>
            <p:cNvPicPr>
              <a:picLocks noChangeAspect="1" noChangeArrowheads="1"/>
            </p:cNvPicPr>
            <p:nvPr userDrawn="1"/>
          </p:nvPicPr>
          <p:blipFill>
            <a:blip r:embed="rId23"/>
            <a:srcRect l="1717" r="2299"/>
            <a:stretch>
              <a:fillRect/>
            </a:stretch>
          </p:blipFill>
          <p:spPr bwMode="auto">
            <a:xfrm>
              <a:off x="0" y="3704"/>
              <a:ext cx="5760" cy="134"/>
            </a:xfrm>
            <a:prstGeom prst="rect">
              <a:avLst/>
            </a:prstGeom>
            <a:noFill/>
            <a:ln w="9525">
              <a:noFill/>
              <a:miter lim="800000"/>
              <a:headEnd/>
              <a:tailEnd/>
            </a:ln>
          </p:spPr>
        </p:pic>
        <p:pic>
          <p:nvPicPr>
            <p:cNvPr id="1058" name="Picture 164" descr="70"/>
            <p:cNvPicPr>
              <a:picLocks noChangeAspect="1" noChangeArrowheads="1"/>
            </p:cNvPicPr>
            <p:nvPr userDrawn="1"/>
          </p:nvPicPr>
          <p:blipFill>
            <a:blip r:embed="rId23"/>
            <a:srcRect l="1717" r="2299"/>
            <a:stretch>
              <a:fillRect/>
            </a:stretch>
          </p:blipFill>
          <p:spPr bwMode="auto">
            <a:xfrm>
              <a:off x="0" y="3409"/>
              <a:ext cx="5760" cy="134"/>
            </a:xfrm>
            <a:prstGeom prst="rect">
              <a:avLst/>
            </a:prstGeom>
            <a:noFill/>
            <a:ln w="9525">
              <a:noFill/>
              <a:miter lim="800000"/>
              <a:headEnd/>
              <a:tailEnd/>
            </a:ln>
          </p:spPr>
        </p:pic>
        <p:pic>
          <p:nvPicPr>
            <p:cNvPr id="1059" name="Picture 153" descr="grad-white-box-2"/>
            <p:cNvPicPr>
              <a:picLocks noChangeAspect="1" noChangeArrowheads="1"/>
            </p:cNvPicPr>
            <p:nvPr userDrawn="1"/>
          </p:nvPicPr>
          <p:blipFill>
            <a:blip r:embed="rId24"/>
            <a:srcRect r="36000"/>
            <a:stretch>
              <a:fillRect/>
            </a:stretch>
          </p:blipFill>
          <p:spPr bwMode="auto">
            <a:xfrm>
              <a:off x="0" y="3789"/>
              <a:ext cx="5760" cy="366"/>
            </a:xfrm>
            <a:prstGeom prst="rect">
              <a:avLst/>
            </a:prstGeom>
            <a:noFill/>
            <a:ln w="9525">
              <a:noFill/>
              <a:miter lim="800000"/>
              <a:headEnd/>
              <a:tailEnd/>
            </a:ln>
          </p:spPr>
        </p:pic>
        <p:pic>
          <p:nvPicPr>
            <p:cNvPr id="6" name="Picture 150" descr="grad-white-box-2"/>
            <p:cNvPicPr>
              <a:picLocks noChangeAspect="1" noChangeArrowheads="1"/>
            </p:cNvPicPr>
            <p:nvPr userDrawn="1"/>
          </p:nvPicPr>
          <p:blipFill>
            <a:blip r:embed="rId25"/>
            <a:srcRect r="36000"/>
            <a:stretch>
              <a:fillRect/>
            </a:stretch>
          </p:blipFill>
          <p:spPr bwMode="auto">
            <a:xfrm>
              <a:off x="0" y="3221"/>
              <a:ext cx="5760" cy="366"/>
            </a:xfrm>
            <a:prstGeom prst="rect">
              <a:avLst/>
            </a:prstGeom>
            <a:noFill/>
            <a:ln w="9525">
              <a:noFill/>
              <a:miter lim="800000"/>
              <a:headEnd/>
              <a:tailEnd/>
            </a:ln>
          </p:spPr>
        </p:pic>
        <p:pic>
          <p:nvPicPr>
            <p:cNvPr id="1061" name="Picture 163" descr="70"/>
            <p:cNvPicPr>
              <a:picLocks noChangeAspect="1" noChangeArrowheads="1"/>
            </p:cNvPicPr>
            <p:nvPr userDrawn="1"/>
          </p:nvPicPr>
          <p:blipFill>
            <a:blip r:embed="rId23"/>
            <a:srcRect l="3949"/>
            <a:stretch>
              <a:fillRect/>
            </a:stretch>
          </p:blipFill>
          <p:spPr bwMode="auto">
            <a:xfrm>
              <a:off x="0" y="3558"/>
              <a:ext cx="5764" cy="134"/>
            </a:xfrm>
            <a:prstGeom prst="rect">
              <a:avLst/>
            </a:prstGeom>
            <a:noFill/>
            <a:ln w="9525">
              <a:noFill/>
              <a:miter lim="800000"/>
              <a:headEnd/>
              <a:tailEnd/>
            </a:ln>
          </p:spPr>
        </p:pic>
      </p:grpSp>
      <p:sp>
        <p:nvSpPr>
          <p:cNvPr id="4169" name="Line 73"/>
          <p:cNvSpPr>
            <a:spLocks noChangeShapeType="1"/>
          </p:cNvSpPr>
          <p:nvPr/>
        </p:nvSpPr>
        <p:spPr bwMode="auto">
          <a:xfrm>
            <a:off x="236538" y="519113"/>
            <a:ext cx="8636000" cy="0"/>
          </a:xfrm>
          <a:prstGeom prst="line">
            <a:avLst/>
          </a:prstGeom>
          <a:noFill/>
          <a:ln w="9525">
            <a:solidFill>
              <a:srgbClr val="C0C0C0"/>
            </a:solidFill>
            <a:round/>
            <a:headEnd/>
            <a:tailEnd/>
          </a:ln>
          <a:effectLst/>
        </p:spPr>
        <p:txBody>
          <a:bodyPr/>
          <a:lstStyle/>
          <a:p>
            <a:pPr algn="ctr" fontAlgn="auto">
              <a:spcBef>
                <a:spcPts val="0"/>
              </a:spcBef>
              <a:spcAft>
                <a:spcPts val="0"/>
              </a:spcAft>
              <a:defRPr/>
            </a:pPr>
            <a:endParaRPr lang="en-US" sz="1600" dirty="0">
              <a:solidFill>
                <a:srgbClr val="000000"/>
              </a:solidFill>
              <a:latin typeface="Arial" pitchFamily="34" charset="0"/>
            </a:endParaRPr>
          </a:p>
        </p:txBody>
      </p:sp>
      <p:sp>
        <p:nvSpPr>
          <p:cNvPr id="4193" name="Text Box 97"/>
          <p:cNvSpPr txBox="1">
            <a:spLocks noChangeArrowheads="1"/>
          </p:cNvSpPr>
          <p:nvPr/>
        </p:nvSpPr>
        <p:spPr bwMode="auto">
          <a:xfrm>
            <a:off x="5091113" y="6535738"/>
            <a:ext cx="3894137" cy="152400"/>
          </a:xfrm>
          <a:prstGeom prst="rect">
            <a:avLst/>
          </a:prstGeom>
          <a:noFill/>
          <a:ln w="9525">
            <a:noFill/>
            <a:miter lim="800000"/>
            <a:headEnd/>
            <a:tailEnd/>
          </a:ln>
          <a:effectLst/>
        </p:spPr>
        <p:txBody>
          <a:bodyPr wrap="none" lIns="0" tIns="0" rIns="0" bIns="0"/>
          <a:lstStyle/>
          <a:p>
            <a:pPr algn="r" fontAlgn="auto">
              <a:spcBef>
                <a:spcPts val="0"/>
              </a:spcBef>
              <a:spcAft>
                <a:spcPts val="0"/>
              </a:spcAft>
              <a:defRPr/>
            </a:pPr>
            <a:r>
              <a:rPr lang="en-US" sz="1000" dirty="0">
                <a:solidFill>
                  <a:srgbClr val="4E84C4"/>
                </a:solidFill>
                <a:latin typeface="Arial" pitchFamily="34" charset="0"/>
              </a:rPr>
              <a:t>TCS – HiTech ISU</a:t>
            </a:r>
          </a:p>
        </p:txBody>
      </p:sp>
      <p:sp>
        <p:nvSpPr>
          <p:cNvPr id="4167" name="Rectangle 71"/>
          <p:cNvSpPr>
            <a:spLocks noGrp="1" noChangeArrowheads="1"/>
          </p:cNvSpPr>
          <p:nvPr>
            <p:ph type="sldNum" sz="quarter" idx="4"/>
          </p:nvPr>
        </p:nvSpPr>
        <p:spPr bwMode="auto">
          <a:xfrm>
            <a:off x="4240213" y="6405563"/>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fontAlgn="auto">
              <a:spcBef>
                <a:spcPts val="0"/>
              </a:spcBef>
              <a:spcAft>
                <a:spcPts val="0"/>
              </a:spcAft>
              <a:defRPr sz="1000">
                <a:solidFill>
                  <a:srgbClr val="4E84C4"/>
                </a:solidFill>
                <a:latin typeface="Arial" pitchFamily="34" charset="0"/>
                <a:cs typeface="+mn-cs"/>
              </a:defRPr>
            </a:lvl1pPr>
          </a:lstStyle>
          <a:p>
            <a:pPr>
              <a:defRPr/>
            </a:pPr>
            <a:r>
              <a:rPr lang="en-US"/>
              <a:t>- </a:t>
            </a:r>
            <a:fld id="{E320C542-9878-4DB3-8FCD-1555681B7291}" type="slidenum">
              <a:rPr lang="en-US"/>
              <a:pPr>
                <a:defRPr/>
              </a:pPr>
              <a:t>‹#›</a:t>
            </a:fld>
            <a:r>
              <a:rPr lang="en-US"/>
              <a:t> -</a:t>
            </a:r>
          </a:p>
        </p:txBody>
      </p:sp>
      <p:pic>
        <p:nvPicPr>
          <p:cNvPr id="1030" name="Picture 126" descr="tcs-blue-trans"/>
          <p:cNvPicPr>
            <a:picLocks noChangeAspect="1" noChangeArrowheads="1"/>
          </p:cNvPicPr>
          <p:nvPr/>
        </p:nvPicPr>
        <p:blipFill>
          <a:blip r:embed="rId26"/>
          <a:srcRect/>
          <a:stretch>
            <a:fillRect/>
          </a:stretch>
        </p:blipFill>
        <p:spPr bwMode="auto">
          <a:xfrm>
            <a:off x="169863" y="6513513"/>
            <a:ext cx="2843212" cy="222250"/>
          </a:xfrm>
          <a:prstGeom prst="rect">
            <a:avLst/>
          </a:prstGeom>
          <a:noFill/>
          <a:ln w="9525">
            <a:noFill/>
            <a:miter lim="800000"/>
            <a:headEnd/>
            <a:tailEnd/>
          </a:ln>
        </p:spPr>
      </p:pic>
      <p:sp>
        <p:nvSpPr>
          <p:cNvPr id="1039" name="Slide Number Placeholder 3"/>
          <p:cNvSpPr txBox="1">
            <a:spLocks noGrp="1"/>
          </p:cNvSpPr>
          <p:nvPr userDrawn="1"/>
        </p:nvSpPr>
        <p:spPr bwMode="auto">
          <a:xfrm>
            <a:off x="4240213" y="6405563"/>
            <a:ext cx="663575" cy="360362"/>
          </a:xfrm>
          <a:prstGeom prst="rect">
            <a:avLst/>
          </a:prstGeom>
          <a:noFill/>
          <a:ln w="9525">
            <a:noFill/>
            <a:miter lim="800000"/>
            <a:headEnd/>
            <a:tailEnd/>
          </a:ln>
        </p:spPr>
        <p:txBody>
          <a:bodyPr lIns="45720" rIns="0" anchor="ctr"/>
          <a:lstStyle/>
          <a:p>
            <a:pPr algn="ctr">
              <a:defRPr/>
            </a:pPr>
            <a:r>
              <a:rPr lang="en-US" sz="1000">
                <a:solidFill>
                  <a:srgbClr val="4E84C4"/>
                </a:solidFill>
              </a:rPr>
              <a:t>- </a:t>
            </a:r>
            <a:fld id="{0D0D4906-F509-4973-BEBD-F928E3FF34E2}" type="slidenum">
              <a:rPr lang="en-US" sz="1000">
                <a:solidFill>
                  <a:srgbClr val="4E84C4"/>
                </a:solidFill>
              </a:rPr>
              <a:pPr algn="ctr">
                <a:defRPr/>
              </a:pPr>
              <a:t>‹#›</a:t>
            </a:fld>
            <a:r>
              <a:rPr lang="en-US" sz="1000">
                <a:solidFill>
                  <a:srgbClr val="4E84C4"/>
                </a:solidFill>
              </a:rPr>
              <a:t> -</a:t>
            </a:r>
          </a:p>
        </p:txBody>
      </p:sp>
      <p:sp>
        <p:nvSpPr>
          <p:cNvPr id="1049" name="AutoShape 13"/>
          <p:cNvSpPr>
            <a:spLocks noChangeArrowheads="1"/>
          </p:cNvSpPr>
          <p:nvPr userDrawn="1"/>
        </p:nvSpPr>
        <p:spPr bwMode="auto">
          <a:xfrm>
            <a:off x="1682750" y="598488"/>
            <a:ext cx="2193925" cy="468312"/>
          </a:xfrm>
          <a:prstGeom prst="roundRect">
            <a:avLst>
              <a:gd name="adj" fmla="val 11176"/>
            </a:avLst>
          </a:prstGeom>
          <a:solidFill>
            <a:srgbClr val="6CCFF6"/>
          </a:solidFill>
          <a:ln w="12700" algn="ctr">
            <a:solidFill>
              <a:srgbClr val="969696"/>
            </a:solidFill>
            <a:round/>
            <a:headEnd/>
            <a:tailEnd/>
          </a:ln>
        </p:spPr>
        <p:txBody>
          <a:bodyPr wrap="none" anchor="ctr"/>
          <a:lstStyle/>
          <a:p>
            <a:pPr algn="ctr">
              <a:defRPr/>
            </a:pPr>
            <a:r>
              <a:rPr lang="en-US" sz="1400" b="1"/>
              <a:t>What we provide </a:t>
            </a:r>
            <a:endParaRPr lang="en-US" sz="1400" b="1">
              <a:solidFill>
                <a:srgbClr val="000000"/>
              </a:solidFill>
            </a:endParaRPr>
          </a:p>
        </p:txBody>
      </p:sp>
      <p:sp>
        <p:nvSpPr>
          <p:cNvPr id="1050" name="AutoShape 14"/>
          <p:cNvSpPr>
            <a:spLocks noChangeArrowheads="1"/>
          </p:cNvSpPr>
          <p:nvPr userDrawn="1"/>
        </p:nvSpPr>
        <p:spPr bwMode="auto">
          <a:xfrm>
            <a:off x="3924300" y="609600"/>
            <a:ext cx="2709863" cy="457200"/>
          </a:xfrm>
          <a:prstGeom prst="roundRect">
            <a:avLst>
              <a:gd name="adj" fmla="val 11176"/>
            </a:avLst>
          </a:prstGeom>
          <a:solidFill>
            <a:srgbClr val="FCC05D"/>
          </a:solidFill>
          <a:ln w="12700" algn="ctr">
            <a:solidFill>
              <a:srgbClr val="969696"/>
            </a:solidFill>
            <a:round/>
            <a:headEnd/>
            <a:tailEnd/>
          </a:ln>
        </p:spPr>
        <p:txBody>
          <a:bodyPr wrap="none" anchor="ctr"/>
          <a:lstStyle/>
          <a:p>
            <a:pPr algn="ctr">
              <a:defRPr/>
            </a:pPr>
            <a:r>
              <a:rPr lang="en-US" sz="1400" b="1"/>
              <a:t>Customer Benefits</a:t>
            </a:r>
            <a:endParaRPr lang="en-US" sz="1400" b="1">
              <a:solidFill>
                <a:srgbClr val="000000"/>
              </a:solidFill>
            </a:endParaRPr>
          </a:p>
        </p:txBody>
      </p:sp>
      <p:sp>
        <p:nvSpPr>
          <p:cNvPr id="1051" name="AutoShape 15"/>
          <p:cNvSpPr>
            <a:spLocks noChangeArrowheads="1"/>
          </p:cNvSpPr>
          <p:nvPr userDrawn="1"/>
        </p:nvSpPr>
        <p:spPr bwMode="auto">
          <a:xfrm>
            <a:off x="6705600" y="609600"/>
            <a:ext cx="2193925" cy="457200"/>
          </a:xfrm>
          <a:prstGeom prst="roundRect">
            <a:avLst>
              <a:gd name="adj" fmla="val 11176"/>
            </a:avLst>
          </a:prstGeom>
          <a:solidFill>
            <a:srgbClr val="76C76D"/>
          </a:solidFill>
          <a:ln w="12700" algn="ctr">
            <a:solidFill>
              <a:srgbClr val="969696"/>
            </a:solidFill>
            <a:round/>
            <a:headEnd/>
            <a:tailEnd/>
          </a:ln>
        </p:spPr>
        <p:txBody>
          <a:bodyPr wrap="none" anchor="ctr"/>
          <a:lstStyle/>
          <a:p>
            <a:pPr>
              <a:defRPr/>
            </a:pPr>
            <a:r>
              <a:rPr lang="en-US" sz="1400" b="1"/>
              <a:t>Why TCS –</a:t>
            </a:r>
          </a:p>
          <a:p>
            <a:pPr>
              <a:defRPr/>
            </a:pPr>
            <a:r>
              <a:rPr lang="en-US" sz="1400" b="1"/>
              <a:t>Our Differentiators</a:t>
            </a:r>
          </a:p>
        </p:txBody>
      </p:sp>
      <p:sp>
        <p:nvSpPr>
          <p:cNvPr id="1043" name="Line 7"/>
          <p:cNvSpPr>
            <a:spLocks noChangeShapeType="1"/>
          </p:cNvSpPr>
          <p:nvPr userDrawn="1"/>
        </p:nvSpPr>
        <p:spPr bwMode="auto">
          <a:xfrm>
            <a:off x="1525588" y="1781175"/>
            <a:ext cx="6705600" cy="0"/>
          </a:xfrm>
          <a:prstGeom prst="line">
            <a:avLst/>
          </a:prstGeom>
          <a:noFill/>
          <a:ln w="38100" cmpd="dbl">
            <a:solidFill>
              <a:schemeClr val="bg2"/>
            </a:solidFill>
            <a:round/>
            <a:headEnd/>
            <a:tailEnd/>
          </a:ln>
        </p:spPr>
        <p:txBody>
          <a:bodyPr wrap="none" lIns="45720" rIns="0" anchor="ctr"/>
          <a:lstStyle/>
          <a:p>
            <a:pPr>
              <a:defRPr/>
            </a:pPr>
            <a:endParaRPr lang="en-US"/>
          </a:p>
        </p:txBody>
      </p:sp>
      <p:sp>
        <p:nvSpPr>
          <p:cNvPr id="1044" name="Line 8"/>
          <p:cNvSpPr>
            <a:spLocks noChangeShapeType="1"/>
          </p:cNvSpPr>
          <p:nvPr userDrawn="1"/>
        </p:nvSpPr>
        <p:spPr bwMode="auto">
          <a:xfrm>
            <a:off x="1525588" y="3127375"/>
            <a:ext cx="6705600" cy="0"/>
          </a:xfrm>
          <a:prstGeom prst="line">
            <a:avLst/>
          </a:prstGeom>
          <a:noFill/>
          <a:ln w="38100" cmpd="dbl">
            <a:solidFill>
              <a:schemeClr val="bg2"/>
            </a:solidFill>
            <a:round/>
            <a:headEnd/>
            <a:tailEnd/>
          </a:ln>
        </p:spPr>
        <p:txBody>
          <a:bodyPr wrap="none" lIns="45720" rIns="0" anchor="ctr"/>
          <a:lstStyle/>
          <a:p>
            <a:pPr>
              <a:defRPr/>
            </a:pPr>
            <a:endParaRPr lang="en-US"/>
          </a:p>
        </p:txBody>
      </p:sp>
      <p:sp>
        <p:nvSpPr>
          <p:cNvPr id="1045" name="Line 9"/>
          <p:cNvSpPr>
            <a:spLocks noChangeShapeType="1"/>
          </p:cNvSpPr>
          <p:nvPr userDrawn="1"/>
        </p:nvSpPr>
        <p:spPr bwMode="auto">
          <a:xfrm>
            <a:off x="1525588" y="4425950"/>
            <a:ext cx="6705600" cy="0"/>
          </a:xfrm>
          <a:prstGeom prst="line">
            <a:avLst/>
          </a:prstGeom>
          <a:noFill/>
          <a:ln w="38100" cmpd="dbl">
            <a:solidFill>
              <a:schemeClr val="bg2"/>
            </a:solidFill>
            <a:round/>
            <a:headEnd/>
            <a:tailEnd/>
          </a:ln>
        </p:spPr>
        <p:txBody>
          <a:bodyPr wrap="none" lIns="45720" rIns="0" anchor="ctr"/>
          <a:lstStyle/>
          <a:p>
            <a:pPr>
              <a:defRPr/>
            </a:pPr>
            <a:endParaRPr lang="en-US"/>
          </a:p>
        </p:txBody>
      </p:sp>
      <p:sp>
        <p:nvSpPr>
          <p:cNvPr id="161802" name="AutoShape 10"/>
          <p:cNvSpPr>
            <a:spLocks noChangeArrowheads="1"/>
          </p:cNvSpPr>
          <p:nvPr userDrawn="1"/>
        </p:nvSpPr>
        <p:spPr bwMode="auto">
          <a:xfrm>
            <a:off x="1682750" y="1158875"/>
            <a:ext cx="2193925" cy="1279525"/>
          </a:xfrm>
          <a:prstGeom prst="roundRect">
            <a:avLst>
              <a:gd name="adj" fmla="val 11176"/>
            </a:avLst>
          </a:prstGeom>
          <a:gradFill rotWithShape="1">
            <a:gsLst>
              <a:gs pos="0">
                <a:schemeClr val="bg1"/>
              </a:gs>
              <a:gs pos="50000">
                <a:srgbClr val="D3F1FC"/>
              </a:gs>
              <a:gs pos="100000">
                <a:schemeClr val="bg1"/>
              </a:gs>
            </a:gsLst>
            <a:lin ang="18900000" scaled="1"/>
          </a:gradFill>
          <a:ln w="12700" algn="ctr">
            <a:solidFill>
              <a:srgbClr val="969696"/>
            </a:solidFill>
            <a:round/>
            <a:headEnd/>
            <a:tailEnd/>
          </a:ln>
        </p:spPr>
        <p:txBody>
          <a:bodyPr lIns="45720" rIns="0" anchor="ctr"/>
          <a:lstStyle/>
          <a:p>
            <a:pPr marL="119063" indent="-119063">
              <a:buClr>
                <a:srgbClr val="4E84C4"/>
              </a:buClr>
              <a:buFontTx/>
              <a:buChar char="•"/>
              <a:defRPr/>
            </a:pPr>
            <a:endParaRPr lang="en-US" sz="1200">
              <a:solidFill>
                <a:srgbClr val="000000"/>
              </a:solidFill>
            </a:endParaRPr>
          </a:p>
        </p:txBody>
      </p:sp>
      <p:sp>
        <p:nvSpPr>
          <p:cNvPr id="161803" name="AutoShape 11"/>
          <p:cNvSpPr>
            <a:spLocks noChangeArrowheads="1"/>
          </p:cNvSpPr>
          <p:nvPr userDrawn="1"/>
        </p:nvSpPr>
        <p:spPr bwMode="auto">
          <a:xfrm>
            <a:off x="3924300" y="1158875"/>
            <a:ext cx="2746375" cy="1279525"/>
          </a:xfrm>
          <a:prstGeom prst="roundRect">
            <a:avLst>
              <a:gd name="adj" fmla="val 11176"/>
            </a:avLst>
          </a:prstGeom>
          <a:gradFill rotWithShape="1">
            <a:gsLst>
              <a:gs pos="0">
                <a:schemeClr val="bg1"/>
              </a:gs>
              <a:gs pos="50000">
                <a:srgbClr val="FEE7C2"/>
              </a:gs>
              <a:gs pos="100000">
                <a:schemeClr val="bg1"/>
              </a:gs>
            </a:gsLst>
            <a:lin ang="18900000" scaled="1"/>
          </a:gradFill>
          <a:ln w="12700" algn="ctr">
            <a:solidFill>
              <a:srgbClr val="969696"/>
            </a:solidFill>
            <a:round/>
            <a:headEnd/>
            <a:tailEnd/>
          </a:ln>
        </p:spPr>
        <p:txBody>
          <a:bodyPr lIns="45720" rIns="0" anchor="ctr"/>
          <a:lstStyle/>
          <a:p>
            <a:pPr marL="122238" indent="-122238">
              <a:buClr>
                <a:srgbClr val="4E84C4"/>
              </a:buClr>
              <a:buFontTx/>
              <a:buChar char="•"/>
              <a:defRPr/>
            </a:pPr>
            <a:endParaRPr lang="en-GB" sz="1200">
              <a:solidFill>
                <a:srgbClr val="000000"/>
              </a:solidFill>
              <a:cs typeface="Arial" charset="0"/>
            </a:endParaRPr>
          </a:p>
        </p:txBody>
      </p:sp>
      <p:sp>
        <p:nvSpPr>
          <p:cNvPr id="161804" name="AutoShape 12"/>
          <p:cNvSpPr>
            <a:spLocks noChangeArrowheads="1"/>
          </p:cNvSpPr>
          <p:nvPr userDrawn="1"/>
        </p:nvSpPr>
        <p:spPr bwMode="auto">
          <a:xfrm>
            <a:off x="6705600" y="1158875"/>
            <a:ext cx="2193925" cy="1279525"/>
          </a:xfrm>
          <a:prstGeom prst="roundRect">
            <a:avLst>
              <a:gd name="adj" fmla="val 11176"/>
            </a:avLst>
          </a:prstGeom>
          <a:gradFill rotWithShape="1">
            <a:gsLst>
              <a:gs pos="0">
                <a:schemeClr val="bg1"/>
              </a:gs>
              <a:gs pos="50000">
                <a:srgbClr val="CBEAC8"/>
              </a:gs>
              <a:gs pos="100000">
                <a:schemeClr val="bg1"/>
              </a:gs>
            </a:gsLst>
            <a:lin ang="18900000" scaled="1"/>
          </a:gradFill>
          <a:ln w="12700" algn="ctr">
            <a:solidFill>
              <a:srgbClr val="969696"/>
            </a:solidFill>
            <a:round/>
            <a:headEnd/>
            <a:tailEnd/>
          </a:ln>
        </p:spPr>
        <p:txBody>
          <a:bodyPr lIns="45720" rIns="0" anchor="ctr"/>
          <a:lstStyle/>
          <a:p>
            <a:pPr marL="122238" indent="-122238">
              <a:lnSpc>
                <a:spcPct val="110000"/>
              </a:lnSpc>
              <a:buClr>
                <a:srgbClr val="4E84C4"/>
              </a:buClr>
              <a:buFontTx/>
              <a:buChar char="•"/>
              <a:defRPr/>
            </a:pPr>
            <a:endParaRPr lang="en-US" sz="1200">
              <a:solidFill>
                <a:srgbClr val="000000"/>
              </a:solidFill>
            </a:endParaRPr>
          </a:p>
        </p:txBody>
      </p:sp>
      <p:sp>
        <p:nvSpPr>
          <p:cNvPr id="1052" name="AutoShape 16"/>
          <p:cNvSpPr>
            <a:spLocks noChangeArrowheads="1"/>
          </p:cNvSpPr>
          <p:nvPr userDrawn="1"/>
        </p:nvSpPr>
        <p:spPr bwMode="auto">
          <a:xfrm>
            <a:off x="311150" y="1295400"/>
            <a:ext cx="1325563" cy="922338"/>
          </a:xfrm>
          <a:prstGeom prst="roundRect">
            <a:avLst>
              <a:gd name="adj" fmla="val 32426"/>
            </a:avLst>
          </a:prstGeom>
          <a:solidFill>
            <a:srgbClr val="4E84C4"/>
          </a:solidFill>
          <a:ln w="12700" algn="ctr">
            <a:solidFill>
              <a:srgbClr val="969696"/>
            </a:solidFill>
            <a:round/>
            <a:headEnd/>
            <a:tailEnd/>
          </a:ln>
        </p:spPr>
        <p:txBody>
          <a:bodyPr anchor="ctr"/>
          <a:lstStyle/>
          <a:p>
            <a:pPr algn="ctr">
              <a:defRPr/>
            </a:pPr>
            <a:endParaRPr lang="en-US" sz="1200" b="1">
              <a:solidFill>
                <a:srgbClr val="FFFFFF"/>
              </a:solidFill>
            </a:endParaRPr>
          </a:p>
        </p:txBody>
      </p:sp>
      <p:sp>
        <p:nvSpPr>
          <p:cNvPr id="161809" name="AutoShape 17"/>
          <p:cNvSpPr>
            <a:spLocks noChangeArrowheads="1"/>
          </p:cNvSpPr>
          <p:nvPr userDrawn="1"/>
        </p:nvSpPr>
        <p:spPr bwMode="auto">
          <a:xfrm>
            <a:off x="1682750" y="2478088"/>
            <a:ext cx="2193925" cy="1279525"/>
          </a:xfrm>
          <a:prstGeom prst="roundRect">
            <a:avLst>
              <a:gd name="adj" fmla="val 11176"/>
            </a:avLst>
          </a:prstGeom>
          <a:gradFill rotWithShape="1">
            <a:gsLst>
              <a:gs pos="0">
                <a:schemeClr val="bg1"/>
              </a:gs>
              <a:gs pos="50000">
                <a:srgbClr val="D3F1FC"/>
              </a:gs>
              <a:gs pos="100000">
                <a:schemeClr val="bg1"/>
              </a:gs>
            </a:gsLst>
            <a:lin ang="18900000" scaled="1"/>
          </a:gradFill>
          <a:ln w="12700" algn="ctr">
            <a:solidFill>
              <a:srgbClr val="969696"/>
            </a:solidFill>
            <a:round/>
            <a:headEnd/>
            <a:tailEnd/>
          </a:ln>
        </p:spPr>
        <p:txBody>
          <a:bodyPr lIns="45720" rIns="0" anchor="ctr"/>
          <a:lstStyle/>
          <a:p>
            <a:pPr marL="122238" indent="-122238">
              <a:lnSpc>
                <a:spcPct val="110000"/>
              </a:lnSpc>
              <a:buClr>
                <a:srgbClr val="4E84C4"/>
              </a:buClr>
              <a:buFontTx/>
              <a:buChar char="•"/>
              <a:defRPr/>
            </a:pPr>
            <a:endParaRPr lang="en-US" sz="1200">
              <a:solidFill>
                <a:srgbClr val="000000"/>
              </a:solidFill>
            </a:endParaRPr>
          </a:p>
        </p:txBody>
      </p:sp>
      <p:sp>
        <p:nvSpPr>
          <p:cNvPr id="161810" name="AutoShape 18"/>
          <p:cNvSpPr>
            <a:spLocks noChangeArrowheads="1"/>
          </p:cNvSpPr>
          <p:nvPr userDrawn="1"/>
        </p:nvSpPr>
        <p:spPr bwMode="auto">
          <a:xfrm>
            <a:off x="3924300" y="2478088"/>
            <a:ext cx="2746375" cy="1279525"/>
          </a:xfrm>
          <a:prstGeom prst="roundRect">
            <a:avLst>
              <a:gd name="adj" fmla="val 11176"/>
            </a:avLst>
          </a:prstGeom>
          <a:gradFill rotWithShape="1">
            <a:gsLst>
              <a:gs pos="0">
                <a:schemeClr val="bg1"/>
              </a:gs>
              <a:gs pos="50000">
                <a:srgbClr val="FEE7C2"/>
              </a:gs>
              <a:gs pos="100000">
                <a:schemeClr val="bg1"/>
              </a:gs>
            </a:gsLst>
            <a:lin ang="18900000" scaled="1"/>
          </a:gradFill>
          <a:ln w="12700" algn="ctr">
            <a:solidFill>
              <a:srgbClr val="969696"/>
            </a:solidFill>
            <a:round/>
            <a:headEnd/>
            <a:tailEnd/>
          </a:ln>
        </p:spPr>
        <p:txBody>
          <a:bodyPr lIns="45720" rIns="0" anchor="ctr"/>
          <a:lstStyle/>
          <a:p>
            <a:pPr marL="122238" indent="-122238">
              <a:buClr>
                <a:srgbClr val="4E84C4"/>
              </a:buClr>
              <a:buFontTx/>
              <a:buChar char="•"/>
              <a:defRPr/>
            </a:pPr>
            <a:endParaRPr lang="en-US" sz="1200">
              <a:solidFill>
                <a:srgbClr val="000000"/>
              </a:solidFill>
            </a:endParaRPr>
          </a:p>
        </p:txBody>
      </p:sp>
      <p:sp>
        <p:nvSpPr>
          <p:cNvPr id="161811" name="AutoShape 19"/>
          <p:cNvSpPr>
            <a:spLocks noChangeArrowheads="1"/>
          </p:cNvSpPr>
          <p:nvPr userDrawn="1"/>
        </p:nvSpPr>
        <p:spPr bwMode="auto">
          <a:xfrm>
            <a:off x="6705600" y="2478088"/>
            <a:ext cx="2193925" cy="1279525"/>
          </a:xfrm>
          <a:prstGeom prst="roundRect">
            <a:avLst>
              <a:gd name="adj" fmla="val 11176"/>
            </a:avLst>
          </a:prstGeom>
          <a:gradFill rotWithShape="1">
            <a:gsLst>
              <a:gs pos="0">
                <a:schemeClr val="bg1"/>
              </a:gs>
              <a:gs pos="50000">
                <a:srgbClr val="CBEAC8"/>
              </a:gs>
              <a:gs pos="100000">
                <a:schemeClr val="bg1"/>
              </a:gs>
            </a:gsLst>
            <a:lin ang="18900000" scaled="1"/>
          </a:gradFill>
          <a:ln w="12700" algn="ctr">
            <a:solidFill>
              <a:srgbClr val="969696"/>
            </a:solidFill>
            <a:round/>
            <a:headEnd/>
            <a:tailEnd/>
          </a:ln>
        </p:spPr>
        <p:txBody>
          <a:bodyPr lIns="45720" rIns="0" anchor="ctr"/>
          <a:lstStyle/>
          <a:p>
            <a:pPr marL="122238" indent="-122238">
              <a:lnSpc>
                <a:spcPct val="110000"/>
              </a:lnSpc>
              <a:buClr>
                <a:srgbClr val="4E84C4"/>
              </a:buClr>
              <a:buFontTx/>
              <a:buChar char="•"/>
              <a:defRPr/>
            </a:pPr>
            <a:endParaRPr lang="en-US" sz="1200"/>
          </a:p>
        </p:txBody>
      </p:sp>
      <p:sp>
        <p:nvSpPr>
          <p:cNvPr id="1056" name="AutoShape 20"/>
          <p:cNvSpPr>
            <a:spLocks noChangeArrowheads="1"/>
          </p:cNvSpPr>
          <p:nvPr userDrawn="1"/>
        </p:nvSpPr>
        <p:spPr bwMode="auto">
          <a:xfrm>
            <a:off x="311150" y="2630488"/>
            <a:ext cx="1325563" cy="922337"/>
          </a:xfrm>
          <a:prstGeom prst="roundRect">
            <a:avLst>
              <a:gd name="adj" fmla="val 34903"/>
            </a:avLst>
          </a:prstGeom>
          <a:solidFill>
            <a:srgbClr val="4E84C4"/>
          </a:solidFill>
          <a:ln w="12700" algn="ctr">
            <a:solidFill>
              <a:srgbClr val="969696"/>
            </a:solidFill>
            <a:round/>
            <a:headEnd/>
            <a:tailEnd/>
          </a:ln>
        </p:spPr>
        <p:txBody>
          <a:bodyPr anchor="ctr"/>
          <a:lstStyle/>
          <a:p>
            <a:pPr algn="ctr">
              <a:defRPr/>
            </a:pPr>
            <a:endParaRPr lang="en-US" sz="1200" b="1">
              <a:solidFill>
                <a:srgbClr val="FFFFFF"/>
              </a:solidFill>
            </a:endParaRPr>
          </a:p>
        </p:txBody>
      </p:sp>
      <p:sp>
        <p:nvSpPr>
          <p:cNvPr id="161813" name="AutoShape 21"/>
          <p:cNvSpPr>
            <a:spLocks noChangeArrowheads="1"/>
          </p:cNvSpPr>
          <p:nvPr userDrawn="1"/>
        </p:nvSpPr>
        <p:spPr bwMode="auto">
          <a:xfrm>
            <a:off x="1682750" y="3800475"/>
            <a:ext cx="2193925" cy="1279525"/>
          </a:xfrm>
          <a:prstGeom prst="roundRect">
            <a:avLst>
              <a:gd name="adj" fmla="val 11176"/>
            </a:avLst>
          </a:prstGeom>
          <a:gradFill rotWithShape="1">
            <a:gsLst>
              <a:gs pos="0">
                <a:schemeClr val="bg1"/>
              </a:gs>
              <a:gs pos="50000">
                <a:srgbClr val="D3F1FC"/>
              </a:gs>
              <a:gs pos="100000">
                <a:schemeClr val="bg1"/>
              </a:gs>
            </a:gsLst>
            <a:lin ang="18900000" scaled="1"/>
          </a:gradFill>
          <a:ln w="12700" algn="ctr">
            <a:solidFill>
              <a:srgbClr val="969696"/>
            </a:solidFill>
            <a:round/>
            <a:headEnd/>
            <a:tailEnd/>
          </a:ln>
        </p:spPr>
        <p:txBody>
          <a:bodyPr lIns="45720" rIns="0" anchor="ctr"/>
          <a:lstStyle/>
          <a:p>
            <a:pPr marL="122238" indent="-122238">
              <a:lnSpc>
                <a:spcPct val="110000"/>
              </a:lnSpc>
              <a:buClr>
                <a:srgbClr val="4E84C4"/>
              </a:buClr>
              <a:defRPr/>
            </a:pPr>
            <a:endParaRPr lang="en-US" sz="1200">
              <a:solidFill>
                <a:srgbClr val="000000"/>
              </a:solidFill>
            </a:endParaRPr>
          </a:p>
        </p:txBody>
      </p:sp>
      <p:sp>
        <p:nvSpPr>
          <p:cNvPr id="161814" name="AutoShape 22"/>
          <p:cNvSpPr>
            <a:spLocks noChangeArrowheads="1"/>
          </p:cNvSpPr>
          <p:nvPr userDrawn="1"/>
        </p:nvSpPr>
        <p:spPr bwMode="auto">
          <a:xfrm>
            <a:off x="3924300" y="3800475"/>
            <a:ext cx="2746375" cy="1279525"/>
          </a:xfrm>
          <a:prstGeom prst="roundRect">
            <a:avLst>
              <a:gd name="adj" fmla="val 11176"/>
            </a:avLst>
          </a:prstGeom>
          <a:gradFill rotWithShape="1">
            <a:gsLst>
              <a:gs pos="0">
                <a:schemeClr val="bg1"/>
              </a:gs>
              <a:gs pos="50000">
                <a:srgbClr val="FEE7C2"/>
              </a:gs>
              <a:gs pos="100000">
                <a:schemeClr val="bg1"/>
              </a:gs>
            </a:gsLst>
            <a:lin ang="18900000" scaled="1"/>
          </a:gradFill>
          <a:ln w="12700" algn="ctr">
            <a:solidFill>
              <a:srgbClr val="969696"/>
            </a:solidFill>
            <a:round/>
            <a:headEnd/>
            <a:tailEnd/>
          </a:ln>
        </p:spPr>
        <p:txBody>
          <a:bodyPr lIns="45720" rIns="0" anchor="ctr"/>
          <a:lstStyle/>
          <a:p>
            <a:pPr marL="122238" indent="-122238">
              <a:buClr>
                <a:srgbClr val="4E84C4"/>
              </a:buClr>
              <a:buFontTx/>
              <a:buChar char="•"/>
              <a:defRPr/>
            </a:pPr>
            <a:endParaRPr lang="en-US" sz="1200">
              <a:solidFill>
                <a:srgbClr val="000000"/>
              </a:solidFill>
            </a:endParaRPr>
          </a:p>
        </p:txBody>
      </p:sp>
      <p:sp>
        <p:nvSpPr>
          <p:cNvPr id="161815" name="AutoShape 23"/>
          <p:cNvSpPr>
            <a:spLocks noChangeArrowheads="1"/>
          </p:cNvSpPr>
          <p:nvPr userDrawn="1"/>
        </p:nvSpPr>
        <p:spPr bwMode="auto">
          <a:xfrm>
            <a:off x="6705600" y="3800475"/>
            <a:ext cx="2193925" cy="1279525"/>
          </a:xfrm>
          <a:prstGeom prst="roundRect">
            <a:avLst>
              <a:gd name="adj" fmla="val 11176"/>
            </a:avLst>
          </a:prstGeom>
          <a:gradFill rotWithShape="1">
            <a:gsLst>
              <a:gs pos="0">
                <a:schemeClr val="bg1"/>
              </a:gs>
              <a:gs pos="50000">
                <a:srgbClr val="CBEAC8"/>
              </a:gs>
              <a:gs pos="100000">
                <a:schemeClr val="bg1"/>
              </a:gs>
            </a:gsLst>
            <a:lin ang="18900000" scaled="1"/>
          </a:gradFill>
          <a:ln w="12700" algn="ctr">
            <a:solidFill>
              <a:srgbClr val="969696"/>
            </a:solidFill>
            <a:round/>
            <a:headEnd/>
            <a:tailEnd/>
          </a:ln>
        </p:spPr>
        <p:txBody>
          <a:bodyPr lIns="45720" rIns="0" anchor="ctr"/>
          <a:lstStyle/>
          <a:p>
            <a:pPr marL="122238" indent="-122238">
              <a:buClr>
                <a:srgbClr val="4E84C4"/>
              </a:buClr>
              <a:buFontTx/>
              <a:buChar char="•"/>
              <a:defRPr/>
            </a:pPr>
            <a:endParaRPr lang="en-US" sz="1200">
              <a:solidFill>
                <a:srgbClr val="000000"/>
              </a:solidFill>
            </a:endParaRPr>
          </a:p>
        </p:txBody>
      </p:sp>
      <p:sp>
        <p:nvSpPr>
          <p:cNvPr id="1060" name="AutoShape 24"/>
          <p:cNvSpPr>
            <a:spLocks noChangeArrowheads="1"/>
          </p:cNvSpPr>
          <p:nvPr userDrawn="1"/>
        </p:nvSpPr>
        <p:spPr bwMode="auto">
          <a:xfrm>
            <a:off x="311150" y="3944938"/>
            <a:ext cx="1325563" cy="922337"/>
          </a:xfrm>
          <a:prstGeom prst="roundRect">
            <a:avLst>
              <a:gd name="adj" fmla="val 32671"/>
            </a:avLst>
          </a:prstGeom>
          <a:solidFill>
            <a:srgbClr val="4E84C4"/>
          </a:solidFill>
          <a:ln w="12700" algn="ctr">
            <a:solidFill>
              <a:srgbClr val="969696"/>
            </a:solidFill>
            <a:round/>
            <a:headEnd/>
            <a:tailEnd/>
          </a:ln>
        </p:spPr>
        <p:txBody>
          <a:bodyPr anchor="ctr"/>
          <a:lstStyle/>
          <a:p>
            <a:pPr algn="ctr">
              <a:defRPr/>
            </a:pPr>
            <a:endParaRPr lang="en-US" sz="1200" b="1">
              <a:solidFill>
                <a:srgbClr val="FFFFFF"/>
              </a:solidFill>
            </a:endParaRPr>
          </a:p>
        </p:txBody>
      </p:sp>
      <p:sp>
        <p:nvSpPr>
          <p:cNvPr id="1067" name="Rectangle 2"/>
          <p:cNvSpPr>
            <a:spLocks noChangeArrowheads="1"/>
          </p:cNvSpPr>
          <p:nvPr userDrawn="1"/>
        </p:nvSpPr>
        <p:spPr bwMode="auto">
          <a:xfrm>
            <a:off x="161925" y="53975"/>
            <a:ext cx="8753475" cy="477838"/>
          </a:xfrm>
          <a:prstGeom prst="rect">
            <a:avLst/>
          </a:prstGeom>
          <a:noFill/>
          <a:ln w="9525">
            <a:noFill/>
            <a:miter lim="800000"/>
            <a:headEnd/>
            <a:tailEnd/>
          </a:ln>
        </p:spPr>
        <p:txBody>
          <a:bodyPr>
            <a:spAutoFit/>
          </a:bodyPr>
          <a:lstStyle/>
          <a:p>
            <a:pPr eaLnBrk="0" hangingPunct="0">
              <a:lnSpc>
                <a:spcPct val="115000"/>
              </a:lnSpc>
              <a:defRPr/>
            </a:pPr>
            <a:r>
              <a:rPr lang="en-US" sz="2200" b="1">
                <a:solidFill>
                  <a:srgbClr val="4E84C4"/>
                </a:solidFill>
              </a:rPr>
              <a:t>HiTech ISU Offerings </a:t>
            </a:r>
          </a:p>
        </p:txBody>
      </p:sp>
      <p:sp>
        <p:nvSpPr>
          <p:cNvPr id="1071" name="Line 9"/>
          <p:cNvSpPr>
            <a:spLocks noChangeShapeType="1"/>
          </p:cNvSpPr>
          <p:nvPr userDrawn="1"/>
        </p:nvSpPr>
        <p:spPr bwMode="auto">
          <a:xfrm>
            <a:off x="1533525" y="5741988"/>
            <a:ext cx="6705600" cy="0"/>
          </a:xfrm>
          <a:prstGeom prst="line">
            <a:avLst/>
          </a:prstGeom>
          <a:noFill/>
          <a:ln w="38100" cmpd="dbl">
            <a:solidFill>
              <a:schemeClr val="bg2"/>
            </a:solidFill>
            <a:round/>
            <a:headEnd/>
            <a:tailEnd/>
          </a:ln>
        </p:spPr>
        <p:txBody>
          <a:bodyPr wrap="none" lIns="45720" rIns="0" anchor="ctr"/>
          <a:lstStyle/>
          <a:p>
            <a:pPr>
              <a:defRPr/>
            </a:pPr>
            <a:endParaRPr lang="en-US"/>
          </a:p>
        </p:txBody>
      </p:sp>
      <p:sp>
        <p:nvSpPr>
          <p:cNvPr id="2" name="AutoShape 21"/>
          <p:cNvSpPr>
            <a:spLocks noChangeArrowheads="1"/>
          </p:cNvSpPr>
          <p:nvPr userDrawn="1"/>
        </p:nvSpPr>
        <p:spPr bwMode="auto">
          <a:xfrm>
            <a:off x="1690688" y="5116513"/>
            <a:ext cx="2193925" cy="1279525"/>
          </a:xfrm>
          <a:prstGeom prst="roundRect">
            <a:avLst>
              <a:gd name="adj" fmla="val 11176"/>
            </a:avLst>
          </a:prstGeom>
          <a:gradFill rotWithShape="1">
            <a:gsLst>
              <a:gs pos="0">
                <a:schemeClr val="bg1"/>
              </a:gs>
              <a:gs pos="50000">
                <a:srgbClr val="D3F1FC"/>
              </a:gs>
              <a:gs pos="100000">
                <a:schemeClr val="bg1"/>
              </a:gs>
            </a:gsLst>
            <a:lin ang="18900000" scaled="1"/>
          </a:gradFill>
          <a:ln w="12700" algn="ctr">
            <a:solidFill>
              <a:srgbClr val="969696"/>
            </a:solidFill>
            <a:round/>
            <a:headEnd/>
            <a:tailEnd/>
          </a:ln>
        </p:spPr>
        <p:txBody>
          <a:bodyPr lIns="45720" rIns="0" anchor="ctr"/>
          <a:lstStyle/>
          <a:p>
            <a:pPr marL="122238" indent="-122238">
              <a:lnSpc>
                <a:spcPct val="110000"/>
              </a:lnSpc>
              <a:buClr>
                <a:srgbClr val="4E84C4"/>
              </a:buClr>
              <a:defRPr/>
            </a:pPr>
            <a:endParaRPr lang="en-US" sz="1200">
              <a:solidFill>
                <a:srgbClr val="000000"/>
              </a:solidFill>
            </a:endParaRPr>
          </a:p>
        </p:txBody>
      </p:sp>
      <p:sp>
        <p:nvSpPr>
          <p:cNvPr id="3" name="AutoShape 22"/>
          <p:cNvSpPr>
            <a:spLocks noChangeArrowheads="1"/>
          </p:cNvSpPr>
          <p:nvPr userDrawn="1"/>
        </p:nvSpPr>
        <p:spPr bwMode="auto">
          <a:xfrm>
            <a:off x="3932238" y="5116513"/>
            <a:ext cx="2746375" cy="1279525"/>
          </a:xfrm>
          <a:prstGeom prst="roundRect">
            <a:avLst>
              <a:gd name="adj" fmla="val 11176"/>
            </a:avLst>
          </a:prstGeom>
          <a:gradFill rotWithShape="1">
            <a:gsLst>
              <a:gs pos="0">
                <a:schemeClr val="bg1"/>
              </a:gs>
              <a:gs pos="50000">
                <a:srgbClr val="FEE7C2"/>
              </a:gs>
              <a:gs pos="100000">
                <a:schemeClr val="bg1"/>
              </a:gs>
            </a:gsLst>
            <a:lin ang="18900000" scaled="1"/>
          </a:gradFill>
          <a:ln w="12700" algn="ctr">
            <a:solidFill>
              <a:srgbClr val="969696"/>
            </a:solidFill>
            <a:round/>
            <a:headEnd/>
            <a:tailEnd/>
          </a:ln>
        </p:spPr>
        <p:txBody>
          <a:bodyPr lIns="45720" rIns="0" anchor="ctr"/>
          <a:lstStyle/>
          <a:p>
            <a:pPr marL="122238" indent="-122238">
              <a:buClr>
                <a:srgbClr val="4E84C4"/>
              </a:buClr>
              <a:buFontTx/>
              <a:buChar char="•"/>
              <a:defRPr/>
            </a:pPr>
            <a:endParaRPr lang="en-US" sz="1200">
              <a:solidFill>
                <a:srgbClr val="000000"/>
              </a:solidFill>
            </a:endParaRPr>
          </a:p>
        </p:txBody>
      </p:sp>
      <p:sp>
        <p:nvSpPr>
          <p:cNvPr id="4" name="AutoShape 23"/>
          <p:cNvSpPr>
            <a:spLocks noChangeArrowheads="1"/>
          </p:cNvSpPr>
          <p:nvPr userDrawn="1"/>
        </p:nvSpPr>
        <p:spPr bwMode="auto">
          <a:xfrm>
            <a:off x="6713538" y="5116513"/>
            <a:ext cx="2193925" cy="1279525"/>
          </a:xfrm>
          <a:prstGeom prst="roundRect">
            <a:avLst>
              <a:gd name="adj" fmla="val 11176"/>
            </a:avLst>
          </a:prstGeom>
          <a:gradFill rotWithShape="1">
            <a:gsLst>
              <a:gs pos="0">
                <a:schemeClr val="bg1"/>
              </a:gs>
              <a:gs pos="50000">
                <a:srgbClr val="CBEAC8"/>
              </a:gs>
              <a:gs pos="100000">
                <a:schemeClr val="bg1"/>
              </a:gs>
            </a:gsLst>
            <a:lin ang="18900000" scaled="1"/>
          </a:gradFill>
          <a:ln w="12700" algn="ctr">
            <a:solidFill>
              <a:srgbClr val="969696"/>
            </a:solidFill>
            <a:round/>
            <a:headEnd/>
            <a:tailEnd/>
          </a:ln>
        </p:spPr>
        <p:txBody>
          <a:bodyPr lIns="45720" rIns="0" anchor="ctr"/>
          <a:lstStyle/>
          <a:p>
            <a:pPr marL="122238" indent="-122238">
              <a:buClr>
                <a:srgbClr val="4E84C4"/>
              </a:buClr>
              <a:buFontTx/>
              <a:buChar char="•"/>
              <a:defRPr/>
            </a:pPr>
            <a:endParaRPr lang="en-US" sz="1200">
              <a:solidFill>
                <a:srgbClr val="000000"/>
              </a:solidFill>
            </a:endParaRPr>
          </a:p>
        </p:txBody>
      </p:sp>
      <p:sp>
        <p:nvSpPr>
          <p:cNvPr id="1075" name="AutoShape 24"/>
          <p:cNvSpPr>
            <a:spLocks noChangeArrowheads="1"/>
          </p:cNvSpPr>
          <p:nvPr userDrawn="1"/>
        </p:nvSpPr>
        <p:spPr bwMode="auto">
          <a:xfrm>
            <a:off x="319088" y="5260975"/>
            <a:ext cx="1325562" cy="922338"/>
          </a:xfrm>
          <a:prstGeom prst="roundRect">
            <a:avLst>
              <a:gd name="adj" fmla="val 32671"/>
            </a:avLst>
          </a:prstGeom>
          <a:solidFill>
            <a:srgbClr val="4E84C4"/>
          </a:solidFill>
          <a:ln w="12700" algn="ctr">
            <a:solidFill>
              <a:srgbClr val="969696"/>
            </a:solidFill>
            <a:round/>
            <a:headEnd/>
            <a:tailEnd/>
          </a:ln>
        </p:spPr>
        <p:txBody>
          <a:bodyPr anchor="ctr"/>
          <a:lstStyle/>
          <a:p>
            <a:pPr algn="ctr">
              <a:defRPr/>
            </a:pPr>
            <a:endParaRPr lang="en-US" sz="12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866"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67" r:id="rId15"/>
    <p:sldLayoutId id="2147483868" r:id="rId16"/>
    <p:sldLayoutId id="2147483847" r:id="rId17"/>
    <p:sldLayoutId id="2147483848" r:id="rId18"/>
    <p:sldLayoutId id="2147483849" r:id="rId19"/>
    <p:sldLayoutId id="2147483869" r:id="rId20"/>
  </p:sldLayoutIdLst>
  <p:hf hdr="0" ftr="0" dt="0"/>
  <p:txStyles>
    <p:titleStyle>
      <a:lvl1pPr algn="l" rtl="0" eaLnBrk="0" fontAlgn="base" hangingPunct="0">
        <a:lnSpc>
          <a:spcPct val="115000"/>
        </a:lnSpc>
        <a:spcBef>
          <a:spcPct val="0"/>
        </a:spcBef>
        <a:spcAft>
          <a:spcPct val="0"/>
        </a:spcAft>
        <a:defRPr sz="2200" b="1">
          <a:solidFill>
            <a:srgbClr val="4E84C4"/>
          </a:solidFill>
          <a:latin typeface="+mj-lt"/>
          <a:ea typeface="+mj-ea"/>
          <a:cs typeface="+mj-cs"/>
        </a:defRPr>
      </a:lvl1pPr>
      <a:lvl2pPr algn="l" rtl="0" eaLnBrk="0" fontAlgn="base" hangingPunct="0">
        <a:lnSpc>
          <a:spcPct val="115000"/>
        </a:lnSpc>
        <a:spcBef>
          <a:spcPct val="0"/>
        </a:spcBef>
        <a:spcAft>
          <a:spcPct val="0"/>
        </a:spcAft>
        <a:defRPr sz="2200" b="1">
          <a:solidFill>
            <a:srgbClr val="4E84C4"/>
          </a:solidFill>
          <a:latin typeface="Arial" pitchFamily="34" charset="0"/>
        </a:defRPr>
      </a:lvl2pPr>
      <a:lvl3pPr algn="l" rtl="0" eaLnBrk="0" fontAlgn="base" hangingPunct="0">
        <a:lnSpc>
          <a:spcPct val="115000"/>
        </a:lnSpc>
        <a:spcBef>
          <a:spcPct val="0"/>
        </a:spcBef>
        <a:spcAft>
          <a:spcPct val="0"/>
        </a:spcAft>
        <a:defRPr sz="2200" b="1">
          <a:solidFill>
            <a:srgbClr val="4E84C4"/>
          </a:solidFill>
          <a:latin typeface="Arial" pitchFamily="34" charset="0"/>
        </a:defRPr>
      </a:lvl3pPr>
      <a:lvl4pPr algn="l" rtl="0" eaLnBrk="0" fontAlgn="base" hangingPunct="0">
        <a:lnSpc>
          <a:spcPct val="115000"/>
        </a:lnSpc>
        <a:spcBef>
          <a:spcPct val="0"/>
        </a:spcBef>
        <a:spcAft>
          <a:spcPct val="0"/>
        </a:spcAft>
        <a:defRPr sz="2200" b="1">
          <a:solidFill>
            <a:srgbClr val="4E84C4"/>
          </a:solidFill>
          <a:latin typeface="Arial" pitchFamily="34" charset="0"/>
        </a:defRPr>
      </a:lvl4pPr>
      <a:lvl5pPr algn="l" rtl="0" eaLnBrk="0" fontAlgn="base" hangingPunct="0">
        <a:lnSpc>
          <a:spcPct val="115000"/>
        </a:lnSpc>
        <a:spcBef>
          <a:spcPct val="0"/>
        </a:spcBef>
        <a:spcAft>
          <a:spcPct val="0"/>
        </a:spcAft>
        <a:defRPr sz="2200" b="1">
          <a:solidFill>
            <a:srgbClr val="4E84C4"/>
          </a:solidFill>
          <a:latin typeface="Arial" pitchFamily="34" charset="0"/>
        </a:defRPr>
      </a:lvl5pPr>
      <a:lvl6pPr marL="457200" algn="l" rtl="0" fontAlgn="base">
        <a:lnSpc>
          <a:spcPct val="115000"/>
        </a:lnSpc>
        <a:spcBef>
          <a:spcPct val="0"/>
        </a:spcBef>
        <a:spcAft>
          <a:spcPct val="0"/>
        </a:spcAft>
        <a:defRPr sz="2200" b="1">
          <a:solidFill>
            <a:srgbClr val="4E84C4"/>
          </a:solidFill>
          <a:latin typeface="Arial" pitchFamily="34" charset="0"/>
        </a:defRPr>
      </a:lvl6pPr>
      <a:lvl7pPr marL="914400" algn="l" rtl="0" fontAlgn="base">
        <a:lnSpc>
          <a:spcPct val="115000"/>
        </a:lnSpc>
        <a:spcBef>
          <a:spcPct val="0"/>
        </a:spcBef>
        <a:spcAft>
          <a:spcPct val="0"/>
        </a:spcAft>
        <a:defRPr sz="2200" b="1">
          <a:solidFill>
            <a:srgbClr val="4E84C4"/>
          </a:solidFill>
          <a:latin typeface="Arial" pitchFamily="34" charset="0"/>
        </a:defRPr>
      </a:lvl7pPr>
      <a:lvl8pPr marL="1371600" algn="l" rtl="0" fontAlgn="base">
        <a:lnSpc>
          <a:spcPct val="115000"/>
        </a:lnSpc>
        <a:spcBef>
          <a:spcPct val="0"/>
        </a:spcBef>
        <a:spcAft>
          <a:spcPct val="0"/>
        </a:spcAft>
        <a:defRPr sz="2200" b="1">
          <a:solidFill>
            <a:srgbClr val="4E84C4"/>
          </a:solidFill>
          <a:latin typeface="Arial" pitchFamily="34" charset="0"/>
        </a:defRPr>
      </a:lvl8pPr>
      <a:lvl9pPr marL="1828800" algn="l" rtl="0" fontAlgn="base">
        <a:lnSpc>
          <a:spcPct val="115000"/>
        </a:lnSpc>
        <a:spcBef>
          <a:spcPct val="0"/>
        </a:spcBef>
        <a:spcAft>
          <a:spcPct val="0"/>
        </a:spcAft>
        <a:defRPr sz="2200" b="1">
          <a:solidFill>
            <a:srgbClr val="4E84C4"/>
          </a:solidFill>
          <a:latin typeface="Arial" pitchFamily="34" charset="0"/>
        </a:defRPr>
      </a:lvl9pPr>
    </p:titleStyle>
    <p:bodyStyle>
      <a:lvl1pPr marL="169863" indent="-169863" algn="l" rtl="0" eaLnBrk="0" fontAlgn="base" hangingPunct="0">
        <a:spcBef>
          <a:spcPct val="20000"/>
        </a:spcBef>
        <a:spcAft>
          <a:spcPct val="0"/>
        </a:spcAft>
        <a:buClr>
          <a:srgbClr val="4E84C4"/>
        </a:buClr>
        <a:buChar char="•"/>
        <a:defRPr sz="1600">
          <a:solidFill>
            <a:schemeClr val="tx1"/>
          </a:solidFill>
          <a:latin typeface="+mn-lt"/>
          <a:ea typeface="+mn-ea"/>
          <a:cs typeface="+mn-cs"/>
        </a:defRPr>
      </a:lvl1pPr>
      <a:lvl2pPr marL="457200" indent="-173038" algn="l" rtl="0" eaLnBrk="0" fontAlgn="base" hangingPunct="0">
        <a:spcBef>
          <a:spcPct val="20000"/>
        </a:spcBef>
        <a:spcAft>
          <a:spcPct val="0"/>
        </a:spcAft>
        <a:buClr>
          <a:srgbClr val="4E84C4"/>
        </a:buClr>
        <a:buChar char="–"/>
        <a:defRPr sz="1600">
          <a:solidFill>
            <a:schemeClr val="tx1"/>
          </a:solidFill>
          <a:latin typeface="+mn-lt"/>
        </a:defRPr>
      </a:lvl2pPr>
      <a:lvl3pPr marL="741363" indent="-169863" algn="l" rtl="0" eaLnBrk="0" fontAlgn="base" hangingPunct="0">
        <a:spcBef>
          <a:spcPct val="20000"/>
        </a:spcBef>
        <a:spcAft>
          <a:spcPct val="0"/>
        </a:spcAft>
        <a:buClr>
          <a:srgbClr val="4E84C4"/>
        </a:buClr>
        <a:buChar char="•"/>
        <a:defRPr sz="1400">
          <a:solidFill>
            <a:schemeClr val="tx1"/>
          </a:solidFill>
          <a:latin typeface="+mn-lt"/>
        </a:defRPr>
      </a:lvl3pPr>
      <a:lvl4pPr marL="1027113" indent="-171450" algn="l" rtl="0" eaLnBrk="0" fontAlgn="base" hangingPunct="0">
        <a:spcBef>
          <a:spcPct val="20000"/>
        </a:spcBef>
        <a:spcAft>
          <a:spcPct val="0"/>
        </a:spcAft>
        <a:buClr>
          <a:srgbClr val="4E84C4"/>
        </a:buClr>
        <a:buChar char="–"/>
        <a:defRPr sz="1200">
          <a:solidFill>
            <a:schemeClr val="tx1"/>
          </a:solidFill>
          <a:latin typeface="+mn-lt"/>
        </a:defRPr>
      </a:lvl4pPr>
      <a:lvl5pPr marL="1314450" indent="-171450" algn="l" rtl="0" eaLnBrk="0" fontAlgn="base" hangingPunct="0">
        <a:spcBef>
          <a:spcPct val="20000"/>
        </a:spcBef>
        <a:spcAft>
          <a:spcPct val="0"/>
        </a:spcAft>
        <a:buClr>
          <a:srgbClr val="4E84C4"/>
        </a:buClr>
        <a:buChar char="»"/>
        <a:defRPr sz="1200">
          <a:solidFill>
            <a:schemeClr val="tx1"/>
          </a:solidFill>
          <a:latin typeface="+mn-lt"/>
        </a:defRPr>
      </a:lvl5pPr>
      <a:lvl6pPr marL="1771650" indent="-171450" algn="l" rtl="0" fontAlgn="base">
        <a:spcBef>
          <a:spcPct val="20000"/>
        </a:spcBef>
        <a:spcAft>
          <a:spcPct val="0"/>
        </a:spcAft>
        <a:buClr>
          <a:srgbClr val="4E84C4"/>
        </a:buClr>
        <a:buChar char="»"/>
        <a:defRPr sz="1200">
          <a:solidFill>
            <a:schemeClr val="tx1"/>
          </a:solidFill>
          <a:latin typeface="+mn-lt"/>
        </a:defRPr>
      </a:lvl6pPr>
      <a:lvl7pPr marL="2228850" indent="-171450" algn="l" rtl="0" fontAlgn="base">
        <a:spcBef>
          <a:spcPct val="20000"/>
        </a:spcBef>
        <a:spcAft>
          <a:spcPct val="0"/>
        </a:spcAft>
        <a:buClr>
          <a:srgbClr val="4E84C4"/>
        </a:buClr>
        <a:buChar char="»"/>
        <a:defRPr sz="1200">
          <a:solidFill>
            <a:schemeClr val="tx1"/>
          </a:solidFill>
          <a:latin typeface="+mn-lt"/>
        </a:defRPr>
      </a:lvl7pPr>
      <a:lvl8pPr marL="2686050" indent="-171450" algn="l" rtl="0" fontAlgn="base">
        <a:spcBef>
          <a:spcPct val="20000"/>
        </a:spcBef>
        <a:spcAft>
          <a:spcPct val="0"/>
        </a:spcAft>
        <a:buClr>
          <a:srgbClr val="4E84C4"/>
        </a:buClr>
        <a:buChar char="»"/>
        <a:defRPr sz="1200">
          <a:solidFill>
            <a:schemeClr val="tx1"/>
          </a:solidFill>
          <a:latin typeface="+mn-lt"/>
        </a:defRPr>
      </a:lvl8pPr>
      <a:lvl9pPr marL="3143250" indent="-171450" algn="l" rtl="0" fontAlgn="base">
        <a:spcBef>
          <a:spcPct val="20000"/>
        </a:spcBef>
        <a:spcAft>
          <a:spcPct val="0"/>
        </a:spcAft>
        <a:buClr>
          <a:srgbClr val="4E84C4"/>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alphaModFix amt="25000"/>
            <a:lum/>
          </a:blip>
          <a:srcRect/>
          <a:stretch>
            <a:fillRect l="25000" t="25000" r="25000" b="25000"/>
          </a:stretch>
        </a:blipFill>
        <a:effectLst/>
      </p:bgPr>
    </p:bg>
    <p:spTree>
      <p:nvGrpSpPr>
        <p:cNvPr id="1" name=""/>
        <p:cNvGrpSpPr/>
        <p:nvPr/>
      </p:nvGrpSpPr>
      <p:grpSpPr>
        <a:xfrm>
          <a:off x="0" y="0"/>
          <a:ext cx="0" cy="0"/>
          <a:chOff x="0" y="0"/>
          <a:chExt cx="0" cy="0"/>
        </a:xfrm>
      </p:grpSpPr>
      <p:grpSp>
        <p:nvGrpSpPr>
          <p:cNvPr id="2050" name="Group 165"/>
          <p:cNvGrpSpPr>
            <a:grpSpLocks/>
          </p:cNvGrpSpPr>
          <p:nvPr/>
        </p:nvGrpSpPr>
        <p:grpSpPr bwMode="auto">
          <a:xfrm>
            <a:off x="0" y="5113338"/>
            <a:ext cx="9150350" cy="1482725"/>
            <a:chOff x="0" y="3221"/>
            <a:chExt cx="5764" cy="934"/>
          </a:xfrm>
        </p:grpSpPr>
        <p:pic>
          <p:nvPicPr>
            <p:cNvPr id="2057" name="Picture 161" descr="70"/>
            <p:cNvPicPr>
              <a:picLocks noChangeAspect="1" noChangeArrowheads="1"/>
            </p:cNvPicPr>
            <p:nvPr userDrawn="1"/>
          </p:nvPicPr>
          <p:blipFill>
            <a:blip r:embed="rId23"/>
            <a:srcRect l="3949"/>
            <a:stretch>
              <a:fillRect/>
            </a:stretch>
          </p:blipFill>
          <p:spPr bwMode="auto">
            <a:xfrm>
              <a:off x="0" y="3855"/>
              <a:ext cx="5764" cy="134"/>
            </a:xfrm>
            <a:prstGeom prst="rect">
              <a:avLst/>
            </a:prstGeom>
            <a:noFill/>
            <a:ln w="9525">
              <a:noFill/>
              <a:miter lim="800000"/>
              <a:headEnd/>
              <a:tailEnd/>
            </a:ln>
          </p:spPr>
        </p:pic>
        <p:pic>
          <p:nvPicPr>
            <p:cNvPr id="2058" name="Picture 162" descr="70"/>
            <p:cNvPicPr>
              <a:picLocks noChangeAspect="1" noChangeArrowheads="1"/>
            </p:cNvPicPr>
            <p:nvPr userDrawn="1"/>
          </p:nvPicPr>
          <p:blipFill>
            <a:blip r:embed="rId23"/>
            <a:srcRect l="1717" r="2299"/>
            <a:stretch>
              <a:fillRect/>
            </a:stretch>
          </p:blipFill>
          <p:spPr bwMode="auto">
            <a:xfrm>
              <a:off x="0" y="3704"/>
              <a:ext cx="5760" cy="134"/>
            </a:xfrm>
            <a:prstGeom prst="rect">
              <a:avLst/>
            </a:prstGeom>
            <a:noFill/>
            <a:ln w="9525">
              <a:noFill/>
              <a:miter lim="800000"/>
              <a:headEnd/>
              <a:tailEnd/>
            </a:ln>
          </p:spPr>
        </p:pic>
        <p:pic>
          <p:nvPicPr>
            <p:cNvPr id="2059" name="Picture 164" descr="70"/>
            <p:cNvPicPr>
              <a:picLocks noChangeAspect="1" noChangeArrowheads="1"/>
            </p:cNvPicPr>
            <p:nvPr userDrawn="1"/>
          </p:nvPicPr>
          <p:blipFill>
            <a:blip r:embed="rId23"/>
            <a:srcRect l="1717" r="2299"/>
            <a:stretch>
              <a:fillRect/>
            </a:stretch>
          </p:blipFill>
          <p:spPr bwMode="auto">
            <a:xfrm>
              <a:off x="0" y="3409"/>
              <a:ext cx="5760" cy="134"/>
            </a:xfrm>
            <a:prstGeom prst="rect">
              <a:avLst/>
            </a:prstGeom>
            <a:noFill/>
            <a:ln w="9525">
              <a:noFill/>
              <a:miter lim="800000"/>
              <a:headEnd/>
              <a:tailEnd/>
            </a:ln>
          </p:spPr>
        </p:pic>
        <p:pic>
          <p:nvPicPr>
            <p:cNvPr id="2060" name="Picture 153" descr="grad-white-box-2"/>
            <p:cNvPicPr>
              <a:picLocks noChangeAspect="1" noChangeArrowheads="1"/>
            </p:cNvPicPr>
            <p:nvPr userDrawn="1"/>
          </p:nvPicPr>
          <p:blipFill>
            <a:blip r:embed="rId24"/>
            <a:srcRect r="36000"/>
            <a:stretch>
              <a:fillRect/>
            </a:stretch>
          </p:blipFill>
          <p:spPr bwMode="auto">
            <a:xfrm>
              <a:off x="0" y="3789"/>
              <a:ext cx="5760" cy="366"/>
            </a:xfrm>
            <a:prstGeom prst="rect">
              <a:avLst/>
            </a:prstGeom>
            <a:noFill/>
            <a:ln w="9525">
              <a:noFill/>
              <a:miter lim="800000"/>
              <a:headEnd/>
              <a:tailEnd/>
            </a:ln>
          </p:spPr>
        </p:pic>
        <p:pic>
          <p:nvPicPr>
            <p:cNvPr id="2061" name="Picture 150" descr="grad-white-box-2"/>
            <p:cNvPicPr>
              <a:picLocks noChangeAspect="1" noChangeArrowheads="1"/>
            </p:cNvPicPr>
            <p:nvPr userDrawn="1"/>
          </p:nvPicPr>
          <p:blipFill>
            <a:blip r:embed="rId25"/>
            <a:srcRect r="36000"/>
            <a:stretch>
              <a:fillRect/>
            </a:stretch>
          </p:blipFill>
          <p:spPr bwMode="auto">
            <a:xfrm>
              <a:off x="0" y="3221"/>
              <a:ext cx="5760" cy="366"/>
            </a:xfrm>
            <a:prstGeom prst="rect">
              <a:avLst/>
            </a:prstGeom>
            <a:noFill/>
            <a:ln w="9525">
              <a:noFill/>
              <a:miter lim="800000"/>
              <a:headEnd/>
              <a:tailEnd/>
            </a:ln>
          </p:spPr>
        </p:pic>
        <p:pic>
          <p:nvPicPr>
            <p:cNvPr id="2062" name="Picture 163" descr="70"/>
            <p:cNvPicPr>
              <a:picLocks noChangeAspect="1" noChangeArrowheads="1"/>
            </p:cNvPicPr>
            <p:nvPr userDrawn="1"/>
          </p:nvPicPr>
          <p:blipFill>
            <a:blip r:embed="rId23"/>
            <a:srcRect l="3949"/>
            <a:stretch>
              <a:fillRect/>
            </a:stretch>
          </p:blipFill>
          <p:spPr bwMode="auto">
            <a:xfrm>
              <a:off x="0" y="3558"/>
              <a:ext cx="5764" cy="134"/>
            </a:xfrm>
            <a:prstGeom prst="rect">
              <a:avLst/>
            </a:prstGeom>
            <a:noFill/>
            <a:ln w="9525">
              <a:noFill/>
              <a:miter lim="800000"/>
              <a:headEnd/>
              <a:tailEnd/>
            </a:ln>
          </p:spPr>
        </p:pic>
      </p:grpSp>
      <p:sp>
        <p:nvSpPr>
          <p:cNvPr id="2051" name="Rectangle 3"/>
          <p:cNvSpPr>
            <a:spLocks noGrp="1" noChangeArrowheads="1"/>
          </p:cNvSpPr>
          <p:nvPr>
            <p:ph type="title"/>
          </p:nvPr>
        </p:nvSpPr>
        <p:spPr bwMode="auto">
          <a:xfrm>
            <a:off x="161925" y="53975"/>
            <a:ext cx="8753475" cy="47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2052" name="Rectangle 4"/>
          <p:cNvSpPr>
            <a:spLocks noGrp="1" noChangeArrowheads="1"/>
          </p:cNvSpPr>
          <p:nvPr>
            <p:ph type="body" idx="1"/>
          </p:nvPr>
        </p:nvSpPr>
        <p:spPr bwMode="auto">
          <a:xfrm>
            <a:off x="174625" y="649288"/>
            <a:ext cx="8740775" cy="13239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69" name="Line 73"/>
          <p:cNvSpPr>
            <a:spLocks noChangeShapeType="1"/>
          </p:cNvSpPr>
          <p:nvPr/>
        </p:nvSpPr>
        <p:spPr bwMode="auto">
          <a:xfrm>
            <a:off x="236538" y="519113"/>
            <a:ext cx="8636000" cy="0"/>
          </a:xfrm>
          <a:prstGeom prst="line">
            <a:avLst/>
          </a:prstGeom>
          <a:noFill/>
          <a:ln w="9525">
            <a:solidFill>
              <a:srgbClr val="C0C0C0"/>
            </a:solidFill>
            <a:round/>
            <a:headEnd/>
            <a:tailEnd/>
          </a:ln>
          <a:effectLst/>
        </p:spPr>
        <p:txBody>
          <a:bodyPr/>
          <a:lstStyle/>
          <a:p>
            <a:pPr algn="ctr" fontAlgn="auto">
              <a:spcBef>
                <a:spcPts val="0"/>
              </a:spcBef>
              <a:spcAft>
                <a:spcPts val="0"/>
              </a:spcAft>
              <a:defRPr/>
            </a:pPr>
            <a:endParaRPr lang="en-US" sz="1600" dirty="0">
              <a:solidFill>
                <a:srgbClr val="000000"/>
              </a:solidFill>
              <a:latin typeface="Arial" pitchFamily="34" charset="0"/>
            </a:endParaRPr>
          </a:p>
        </p:txBody>
      </p:sp>
      <p:sp>
        <p:nvSpPr>
          <p:cNvPr id="4193" name="Text Box 97"/>
          <p:cNvSpPr txBox="1">
            <a:spLocks noChangeArrowheads="1"/>
          </p:cNvSpPr>
          <p:nvPr/>
        </p:nvSpPr>
        <p:spPr bwMode="auto">
          <a:xfrm>
            <a:off x="5091113" y="6535738"/>
            <a:ext cx="3894137" cy="152400"/>
          </a:xfrm>
          <a:prstGeom prst="rect">
            <a:avLst/>
          </a:prstGeom>
          <a:noFill/>
          <a:ln w="9525">
            <a:noFill/>
            <a:miter lim="800000"/>
            <a:headEnd/>
            <a:tailEnd/>
          </a:ln>
          <a:effectLst/>
        </p:spPr>
        <p:txBody>
          <a:bodyPr wrap="none" lIns="0" tIns="0" rIns="0" bIns="0"/>
          <a:lstStyle/>
          <a:p>
            <a:pPr algn="r" fontAlgn="auto">
              <a:spcBef>
                <a:spcPts val="0"/>
              </a:spcBef>
              <a:spcAft>
                <a:spcPts val="0"/>
              </a:spcAft>
              <a:defRPr/>
            </a:pPr>
            <a:r>
              <a:rPr lang="en-US" sz="1000" dirty="0">
                <a:solidFill>
                  <a:srgbClr val="4E84C4"/>
                </a:solidFill>
                <a:latin typeface="Arial" pitchFamily="34" charset="0"/>
              </a:rPr>
              <a:t>TCS – HiTech ISU</a:t>
            </a:r>
          </a:p>
        </p:txBody>
      </p:sp>
      <p:sp>
        <p:nvSpPr>
          <p:cNvPr id="4167" name="Rectangle 71"/>
          <p:cNvSpPr>
            <a:spLocks noGrp="1" noChangeArrowheads="1"/>
          </p:cNvSpPr>
          <p:nvPr>
            <p:ph type="sldNum" sz="quarter" idx="4"/>
          </p:nvPr>
        </p:nvSpPr>
        <p:spPr bwMode="auto">
          <a:xfrm>
            <a:off x="4240213" y="6405563"/>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fontAlgn="auto">
              <a:spcBef>
                <a:spcPts val="0"/>
              </a:spcBef>
              <a:spcAft>
                <a:spcPts val="0"/>
              </a:spcAft>
              <a:defRPr sz="1000">
                <a:solidFill>
                  <a:srgbClr val="4E84C4"/>
                </a:solidFill>
                <a:latin typeface="Arial" pitchFamily="34" charset="0"/>
                <a:cs typeface="+mn-cs"/>
              </a:defRPr>
            </a:lvl1pPr>
          </a:lstStyle>
          <a:p>
            <a:pPr>
              <a:defRPr/>
            </a:pPr>
            <a:r>
              <a:rPr lang="en-US"/>
              <a:t>- </a:t>
            </a:r>
            <a:fld id="{698C8C54-7D5E-4E9D-817C-CCDBEF3DB1FA}" type="slidenum">
              <a:rPr lang="en-US"/>
              <a:pPr>
                <a:defRPr/>
              </a:pPr>
              <a:t>‹#›</a:t>
            </a:fld>
            <a:r>
              <a:rPr lang="en-US"/>
              <a:t> -</a:t>
            </a:r>
          </a:p>
        </p:txBody>
      </p:sp>
      <p:pic>
        <p:nvPicPr>
          <p:cNvPr id="2056" name="Picture 126" descr="tcs-blue-trans"/>
          <p:cNvPicPr>
            <a:picLocks noChangeAspect="1" noChangeArrowheads="1"/>
          </p:cNvPicPr>
          <p:nvPr/>
        </p:nvPicPr>
        <p:blipFill>
          <a:blip r:embed="rId26"/>
          <a:srcRect/>
          <a:stretch>
            <a:fillRect/>
          </a:stretch>
        </p:blipFill>
        <p:spPr bwMode="auto">
          <a:xfrm>
            <a:off x="169863" y="6513513"/>
            <a:ext cx="2843212" cy="222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70"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71" r:id="rId15"/>
    <p:sldLayoutId id="2147483872" r:id="rId16"/>
    <p:sldLayoutId id="2147483863" r:id="rId17"/>
    <p:sldLayoutId id="2147483864" r:id="rId18"/>
    <p:sldLayoutId id="2147483865" r:id="rId19"/>
    <p:sldLayoutId id="2147483873" r:id="rId20"/>
  </p:sldLayoutIdLst>
  <p:hf hdr="0" ftr="0" dt="0"/>
  <p:txStyles>
    <p:titleStyle>
      <a:lvl1pPr algn="l" rtl="0" eaLnBrk="0" fontAlgn="base" hangingPunct="0">
        <a:lnSpc>
          <a:spcPct val="115000"/>
        </a:lnSpc>
        <a:spcBef>
          <a:spcPct val="0"/>
        </a:spcBef>
        <a:spcAft>
          <a:spcPct val="0"/>
        </a:spcAft>
        <a:defRPr sz="2200" b="1">
          <a:solidFill>
            <a:srgbClr val="4E84C4"/>
          </a:solidFill>
          <a:latin typeface="+mj-lt"/>
          <a:ea typeface="+mj-ea"/>
          <a:cs typeface="+mj-cs"/>
        </a:defRPr>
      </a:lvl1pPr>
      <a:lvl2pPr algn="l" rtl="0" eaLnBrk="0" fontAlgn="base" hangingPunct="0">
        <a:lnSpc>
          <a:spcPct val="115000"/>
        </a:lnSpc>
        <a:spcBef>
          <a:spcPct val="0"/>
        </a:spcBef>
        <a:spcAft>
          <a:spcPct val="0"/>
        </a:spcAft>
        <a:defRPr sz="2200" b="1">
          <a:solidFill>
            <a:srgbClr val="4E84C4"/>
          </a:solidFill>
          <a:latin typeface="Arial" pitchFamily="34" charset="0"/>
        </a:defRPr>
      </a:lvl2pPr>
      <a:lvl3pPr algn="l" rtl="0" eaLnBrk="0" fontAlgn="base" hangingPunct="0">
        <a:lnSpc>
          <a:spcPct val="115000"/>
        </a:lnSpc>
        <a:spcBef>
          <a:spcPct val="0"/>
        </a:spcBef>
        <a:spcAft>
          <a:spcPct val="0"/>
        </a:spcAft>
        <a:defRPr sz="2200" b="1">
          <a:solidFill>
            <a:srgbClr val="4E84C4"/>
          </a:solidFill>
          <a:latin typeface="Arial" pitchFamily="34" charset="0"/>
        </a:defRPr>
      </a:lvl3pPr>
      <a:lvl4pPr algn="l" rtl="0" eaLnBrk="0" fontAlgn="base" hangingPunct="0">
        <a:lnSpc>
          <a:spcPct val="115000"/>
        </a:lnSpc>
        <a:spcBef>
          <a:spcPct val="0"/>
        </a:spcBef>
        <a:spcAft>
          <a:spcPct val="0"/>
        </a:spcAft>
        <a:defRPr sz="2200" b="1">
          <a:solidFill>
            <a:srgbClr val="4E84C4"/>
          </a:solidFill>
          <a:latin typeface="Arial" pitchFamily="34" charset="0"/>
        </a:defRPr>
      </a:lvl4pPr>
      <a:lvl5pPr algn="l" rtl="0" eaLnBrk="0" fontAlgn="base" hangingPunct="0">
        <a:lnSpc>
          <a:spcPct val="115000"/>
        </a:lnSpc>
        <a:spcBef>
          <a:spcPct val="0"/>
        </a:spcBef>
        <a:spcAft>
          <a:spcPct val="0"/>
        </a:spcAft>
        <a:defRPr sz="2200" b="1">
          <a:solidFill>
            <a:srgbClr val="4E84C4"/>
          </a:solidFill>
          <a:latin typeface="Arial" pitchFamily="34" charset="0"/>
        </a:defRPr>
      </a:lvl5pPr>
      <a:lvl6pPr marL="457200" algn="l" rtl="0" fontAlgn="base">
        <a:lnSpc>
          <a:spcPct val="115000"/>
        </a:lnSpc>
        <a:spcBef>
          <a:spcPct val="0"/>
        </a:spcBef>
        <a:spcAft>
          <a:spcPct val="0"/>
        </a:spcAft>
        <a:defRPr sz="2200" b="1">
          <a:solidFill>
            <a:srgbClr val="4E84C4"/>
          </a:solidFill>
          <a:latin typeface="Arial" pitchFamily="34" charset="0"/>
        </a:defRPr>
      </a:lvl6pPr>
      <a:lvl7pPr marL="914400" algn="l" rtl="0" fontAlgn="base">
        <a:lnSpc>
          <a:spcPct val="115000"/>
        </a:lnSpc>
        <a:spcBef>
          <a:spcPct val="0"/>
        </a:spcBef>
        <a:spcAft>
          <a:spcPct val="0"/>
        </a:spcAft>
        <a:defRPr sz="2200" b="1">
          <a:solidFill>
            <a:srgbClr val="4E84C4"/>
          </a:solidFill>
          <a:latin typeface="Arial" pitchFamily="34" charset="0"/>
        </a:defRPr>
      </a:lvl7pPr>
      <a:lvl8pPr marL="1371600" algn="l" rtl="0" fontAlgn="base">
        <a:lnSpc>
          <a:spcPct val="115000"/>
        </a:lnSpc>
        <a:spcBef>
          <a:spcPct val="0"/>
        </a:spcBef>
        <a:spcAft>
          <a:spcPct val="0"/>
        </a:spcAft>
        <a:defRPr sz="2200" b="1">
          <a:solidFill>
            <a:srgbClr val="4E84C4"/>
          </a:solidFill>
          <a:latin typeface="Arial" pitchFamily="34" charset="0"/>
        </a:defRPr>
      </a:lvl8pPr>
      <a:lvl9pPr marL="1828800" algn="l" rtl="0" fontAlgn="base">
        <a:lnSpc>
          <a:spcPct val="115000"/>
        </a:lnSpc>
        <a:spcBef>
          <a:spcPct val="0"/>
        </a:spcBef>
        <a:spcAft>
          <a:spcPct val="0"/>
        </a:spcAft>
        <a:defRPr sz="2200" b="1">
          <a:solidFill>
            <a:srgbClr val="4E84C4"/>
          </a:solidFill>
          <a:latin typeface="Arial" pitchFamily="34" charset="0"/>
        </a:defRPr>
      </a:lvl9pPr>
    </p:titleStyle>
    <p:bodyStyle>
      <a:lvl1pPr marL="169863" indent="-169863" algn="l" rtl="0" eaLnBrk="0" fontAlgn="base" hangingPunct="0">
        <a:spcBef>
          <a:spcPct val="20000"/>
        </a:spcBef>
        <a:spcAft>
          <a:spcPct val="0"/>
        </a:spcAft>
        <a:buClr>
          <a:srgbClr val="4E84C4"/>
        </a:buClr>
        <a:buChar char="•"/>
        <a:defRPr sz="1600">
          <a:solidFill>
            <a:schemeClr val="tx1"/>
          </a:solidFill>
          <a:latin typeface="+mn-lt"/>
          <a:ea typeface="+mn-ea"/>
          <a:cs typeface="+mn-cs"/>
        </a:defRPr>
      </a:lvl1pPr>
      <a:lvl2pPr marL="457200" indent="-173038" algn="l" rtl="0" eaLnBrk="0" fontAlgn="base" hangingPunct="0">
        <a:spcBef>
          <a:spcPct val="20000"/>
        </a:spcBef>
        <a:spcAft>
          <a:spcPct val="0"/>
        </a:spcAft>
        <a:buClr>
          <a:srgbClr val="4E84C4"/>
        </a:buClr>
        <a:buChar char="–"/>
        <a:defRPr sz="1600">
          <a:solidFill>
            <a:schemeClr val="tx1"/>
          </a:solidFill>
          <a:latin typeface="+mn-lt"/>
        </a:defRPr>
      </a:lvl2pPr>
      <a:lvl3pPr marL="741363" indent="-169863" algn="l" rtl="0" eaLnBrk="0" fontAlgn="base" hangingPunct="0">
        <a:spcBef>
          <a:spcPct val="20000"/>
        </a:spcBef>
        <a:spcAft>
          <a:spcPct val="0"/>
        </a:spcAft>
        <a:buClr>
          <a:srgbClr val="4E84C4"/>
        </a:buClr>
        <a:buChar char="•"/>
        <a:defRPr sz="1400">
          <a:solidFill>
            <a:schemeClr val="tx1"/>
          </a:solidFill>
          <a:latin typeface="+mn-lt"/>
        </a:defRPr>
      </a:lvl3pPr>
      <a:lvl4pPr marL="1027113" indent="-171450" algn="l" rtl="0" eaLnBrk="0" fontAlgn="base" hangingPunct="0">
        <a:spcBef>
          <a:spcPct val="20000"/>
        </a:spcBef>
        <a:spcAft>
          <a:spcPct val="0"/>
        </a:spcAft>
        <a:buClr>
          <a:srgbClr val="4E84C4"/>
        </a:buClr>
        <a:buChar char="–"/>
        <a:defRPr sz="1200">
          <a:solidFill>
            <a:schemeClr val="tx1"/>
          </a:solidFill>
          <a:latin typeface="+mn-lt"/>
        </a:defRPr>
      </a:lvl4pPr>
      <a:lvl5pPr marL="1314450" indent="-171450" algn="l" rtl="0" eaLnBrk="0" fontAlgn="base" hangingPunct="0">
        <a:spcBef>
          <a:spcPct val="20000"/>
        </a:spcBef>
        <a:spcAft>
          <a:spcPct val="0"/>
        </a:spcAft>
        <a:buClr>
          <a:srgbClr val="4E84C4"/>
        </a:buClr>
        <a:buChar char="»"/>
        <a:defRPr sz="1200">
          <a:solidFill>
            <a:schemeClr val="tx1"/>
          </a:solidFill>
          <a:latin typeface="+mn-lt"/>
        </a:defRPr>
      </a:lvl5pPr>
      <a:lvl6pPr marL="1771650" indent="-171450" algn="l" rtl="0" fontAlgn="base">
        <a:spcBef>
          <a:spcPct val="20000"/>
        </a:spcBef>
        <a:spcAft>
          <a:spcPct val="0"/>
        </a:spcAft>
        <a:buClr>
          <a:srgbClr val="4E84C4"/>
        </a:buClr>
        <a:buChar char="»"/>
        <a:defRPr sz="1200">
          <a:solidFill>
            <a:schemeClr val="tx1"/>
          </a:solidFill>
          <a:latin typeface="+mn-lt"/>
        </a:defRPr>
      </a:lvl6pPr>
      <a:lvl7pPr marL="2228850" indent="-171450" algn="l" rtl="0" fontAlgn="base">
        <a:spcBef>
          <a:spcPct val="20000"/>
        </a:spcBef>
        <a:spcAft>
          <a:spcPct val="0"/>
        </a:spcAft>
        <a:buClr>
          <a:srgbClr val="4E84C4"/>
        </a:buClr>
        <a:buChar char="»"/>
        <a:defRPr sz="1200">
          <a:solidFill>
            <a:schemeClr val="tx1"/>
          </a:solidFill>
          <a:latin typeface="+mn-lt"/>
        </a:defRPr>
      </a:lvl7pPr>
      <a:lvl8pPr marL="2686050" indent="-171450" algn="l" rtl="0" fontAlgn="base">
        <a:spcBef>
          <a:spcPct val="20000"/>
        </a:spcBef>
        <a:spcAft>
          <a:spcPct val="0"/>
        </a:spcAft>
        <a:buClr>
          <a:srgbClr val="4E84C4"/>
        </a:buClr>
        <a:buChar char="»"/>
        <a:defRPr sz="1200">
          <a:solidFill>
            <a:schemeClr val="tx1"/>
          </a:solidFill>
          <a:latin typeface="+mn-lt"/>
        </a:defRPr>
      </a:lvl8pPr>
      <a:lvl9pPr marL="3143250" indent="-171450" algn="l" rtl="0" fontAlgn="base">
        <a:spcBef>
          <a:spcPct val="20000"/>
        </a:spcBef>
        <a:spcAft>
          <a:spcPct val="0"/>
        </a:spcAft>
        <a:buClr>
          <a:srgbClr val="4E84C4"/>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152400" y="1447800"/>
            <a:ext cx="8839200" cy="5068888"/>
          </a:xfrm>
          <a:prstGeom prst="rect">
            <a:avLst/>
          </a:prstGeom>
          <a:noFill/>
          <a:ln w="12700" algn="ctr">
            <a:solidFill>
              <a:srgbClr val="969696"/>
            </a:solidFill>
            <a:round/>
            <a:headEnd/>
            <a:tailEnd/>
          </a:ln>
        </p:spPr>
        <p:txBody>
          <a:bodyPr wrap="none" anchor="ctr"/>
          <a:lstStyle/>
          <a:p>
            <a:pPr algn="ctr"/>
            <a:endParaRPr lang="en-US" sz="1600"/>
          </a:p>
        </p:txBody>
      </p:sp>
      <p:sp>
        <p:nvSpPr>
          <p:cNvPr id="13315" name="Title 17"/>
          <p:cNvSpPr>
            <a:spLocks noGrp="1"/>
          </p:cNvSpPr>
          <p:nvPr>
            <p:ph type="title"/>
          </p:nvPr>
        </p:nvSpPr>
        <p:spPr>
          <a:xfrm>
            <a:off x="76200" y="0"/>
            <a:ext cx="8763000" cy="446276"/>
          </a:xfrm>
        </p:spPr>
        <p:txBody>
          <a:bodyPr/>
          <a:lstStyle/>
          <a:p>
            <a:r>
              <a:rPr lang="en-US" sz="2000" dirty="0" smtClean="0"/>
              <a:t>Cloud Services- Application Migration to Public Cloud Environments.</a:t>
            </a:r>
          </a:p>
        </p:txBody>
      </p:sp>
      <p:sp>
        <p:nvSpPr>
          <p:cNvPr id="13316" name="Content Placeholder 19"/>
          <p:cNvSpPr>
            <a:spLocks noGrp="1"/>
          </p:cNvSpPr>
          <p:nvPr>
            <p:ph sz="half" idx="2"/>
          </p:nvPr>
        </p:nvSpPr>
        <p:spPr>
          <a:xfrm>
            <a:off x="152400" y="4267200"/>
            <a:ext cx="4040188" cy="2154436"/>
          </a:xfrm>
          <a:solidFill>
            <a:srgbClr val="FFFF00">
              <a:alpha val="0"/>
            </a:srgbClr>
          </a:solidFill>
        </p:spPr>
        <p:txBody>
          <a:bodyPr/>
          <a:lstStyle/>
          <a:p>
            <a:pPr>
              <a:buFontTx/>
              <a:buNone/>
              <a:defRPr/>
            </a:pPr>
            <a:r>
              <a:rPr lang="en-US" dirty="0" smtClean="0"/>
              <a:t>Differentiators</a:t>
            </a:r>
          </a:p>
          <a:p>
            <a:pPr marL="228600" indent="-228600">
              <a:spcBef>
                <a:spcPct val="0"/>
              </a:spcBef>
              <a:buFont typeface="Arial" pitchFamily="34" charset="0"/>
              <a:buChar char="•"/>
              <a:defRPr/>
            </a:pPr>
            <a:r>
              <a:rPr lang="en-US" sz="1100" kern="1200" dirty="0" smtClean="0"/>
              <a:t>TCS Cloud Solution Accelerators (Windows Azure, AWS, OpenStack Cloud) helps in improving the productivity of the development</a:t>
            </a:r>
          </a:p>
          <a:p>
            <a:pPr marL="228600" indent="-228600">
              <a:spcBef>
                <a:spcPct val="0"/>
              </a:spcBef>
              <a:buFont typeface="Arial" pitchFamily="34" charset="0"/>
              <a:buChar char="•"/>
              <a:defRPr/>
            </a:pPr>
            <a:r>
              <a:rPr lang="en-US" sz="1100" kern="1200" dirty="0" smtClean="0"/>
              <a:t>TCS Cloud Migration Framework helps in holistic migration ensuring to achieve highest quality.</a:t>
            </a:r>
          </a:p>
          <a:p>
            <a:pPr marL="228600" indent="-228600">
              <a:spcBef>
                <a:spcPct val="0"/>
              </a:spcBef>
              <a:buFont typeface="Arial" pitchFamily="34" charset="0"/>
              <a:buChar char="•"/>
              <a:defRPr/>
            </a:pPr>
            <a:r>
              <a:rPr lang="en-US" sz="1100" kern="1200" dirty="0" smtClean="0"/>
              <a:t>TCS Co-innovation Network Leverage the Cloud partners across to provide seamless services to customers.</a:t>
            </a:r>
          </a:p>
          <a:p>
            <a:pPr marL="228600" indent="-228600">
              <a:spcBef>
                <a:spcPct val="0"/>
              </a:spcBef>
              <a:buFont typeface="Arial" pitchFamily="34" charset="0"/>
              <a:buChar char="•"/>
              <a:defRPr/>
            </a:pPr>
            <a:r>
              <a:rPr lang="en-US" sz="1100" kern="1200" dirty="0" smtClean="0"/>
              <a:t>Proven Global Network Delivery Model ensuring consistent, seamless, scalable, timely, and high-quality delivery of services across the globe.</a:t>
            </a:r>
          </a:p>
        </p:txBody>
      </p:sp>
      <p:sp>
        <p:nvSpPr>
          <p:cNvPr id="25" name="Content Placeholder 19"/>
          <p:cNvSpPr>
            <a:spLocks noGrp="1"/>
          </p:cNvSpPr>
          <p:nvPr>
            <p:ph sz="half" idx="2"/>
          </p:nvPr>
        </p:nvSpPr>
        <p:spPr>
          <a:xfrm>
            <a:off x="4572000" y="4267201"/>
            <a:ext cx="4040188" cy="2249488"/>
          </a:xfrm>
          <a:noFill/>
        </p:spPr>
        <p:txBody>
          <a:bodyPr/>
          <a:lstStyle/>
          <a:p>
            <a:pPr>
              <a:buFontTx/>
              <a:buNone/>
              <a:defRPr/>
            </a:pPr>
            <a:r>
              <a:rPr lang="en-US" dirty="0" smtClean="0"/>
              <a:t>Success Stories</a:t>
            </a:r>
          </a:p>
          <a:p>
            <a:pPr>
              <a:buClrTx/>
              <a:defRPr/>
            </a:pPr>
            <a:r>
              <a:rPr lang="en-US" sz="1200" kern="1200" dirty="0" smtClean="0"/>
              <a:t>Microsoft Field IT</a:t>
            </a:r>
          </a:p>
          <a:p>
            <a:pPr>
              <a:buClrTx/>
              <a:defRPr/>
            </a:pPr>
            <a:r>
              <a:rPr lang="en-US" sz="1200" kern="1200" dirty="0" smtClean="0"/>
              <a:t>Olympic.com</a:t>
            </a:r>
          </a:p>
          <a:p>
            <a:pPr>
              <a:buClrTx/>
              <a:defRPr/>
            </a:pPr>
            <a:r>
              <a:rPr lang="en-US" sz="1200" kern="1200" dirty="0" smtClean="0"/>
              <a:t>Fuji Xerox – DS Connect</a:t>
            </a:r>
          </a:p>
          <a:p>
            <a:pPr>
              <a:buClrTx/>
              <a:defRPr/>
            </a:pPr>
            <a:r>
              <a:rPr lang="en-US" sz="1200" kern="1200" dirty="0" smtClean="0"/>
              <a:t>Microsoft – HR IT for Global Career Platform to move onto Windows Azure Platform</a:t>
            </a:r>
          </a:p>
          <a:p>
            <a:pPr>
              <a:buClrTx/>
              <a:defRPr/>
            </a:pPr>
            <a:r>
              <a:rPr lang="en-US" sz="1200" kern="1200" dirty="0" smtClean="0"/>
              <a:t>PwC </a:t>
            </a:r>
            <a:r>
              <a:rPr lang="en-US" sz="1200" kern="1200" dirty="0"/>
              <a:t>– HP CMP Cloud Implementation for Private Cloud Implementation</a:t>
            </a:r>
          </a:p>
          <a:p>
            <a:pPr>
              <a:buClrTx/>
              <a:defRPr/>
            </a:pPr>
            <a:endParaRPr lang="en-US" sz="1200" kern="1200" dirty="0" smtClean="0"/>
          </a:p>
          <a:p>
            <a:pPr>
              <a:buClrTx/>
              <a:defRPr/>
            </a:pPr>
            <a:endParaRPr lang="en-US" sz="1200" kern="1200" dirty="0" smtClean="0"/>
          </a:p>
        </p:txBody>
      </p:sp>
      <p:sp>
        <p:nvSpPr>
          <p:cNvPr id="26" name="Content Placeholder 19"/>
          <p:cNvSpPr txBox="1">
            <a:spLocks/>
          </p:cNvSpPr>
          <p:nvPr/>
        </p:nvSpPr>
        <p:spPr bwMode="auto">
          <a:xfrm>
            <a:off x="4572000" y="1554163"/>
            <a:ext cx="4040188" cy="1570037"/>
          </a:xfrm>
          <a:prstGeom prst="rect">
            <a:avLst/>
          </a:prstGeom>
          <a:noFill/>
          <a:ln w="9525" algn="ctr">
            <a:noFill/>
            <a:miter lim="800000"/>
            <a:headEnd/>
            <a:tailEnd/>
          </a:ln>
        </p:spPr>
        <p:txBody>
          <a:bodyPr>
            <a:spAutoFit/>
          </a:bodyPr>
          <a:lstStyle/>
          <a:p>
            <a:pPr marL="169863" indent="-169863" eaLnBrk="0" hangingPunct="0">
              <a:spcBef>
                <a:spcPct val="20000"/>
              </a:spcBef>
              <a:buClr>
                <a:srgbClr val="4E84C4"/>
              </a:buClr>
              <a:defRPr/>
            </a:pPr>
            <a:r>
              <a:rPr lang="en-US" sz="2400" kern="0" dirty="0">
                <a:latin typeface="+mn-lt"/>
              </a:rPr>
              <a:t>Solution Features</a:t>
            </a:r>
          </a:p>
          <a:p>
            <a:pPr marL="169863" indent="-169863" eaLnBrk="0" hangingPunct="0">
              <a:spcBef>
                <a:spcPct val="20000"/>
              </a:spcBef>
              <a:buFontTx/>
              <a:buChar char="•"/>
              <a:defRPr/>
            </a:pPr>
            <a:r>
              <a:rPr lang="en-US" sz="1200" kern="0" dirty="0">
                <a:latin typeface="+mn-lt"/>
              </a:rPr>
              <a:t>Cloud Advisory and Consulting Services</a:t>
            </a:r>
          </a:p>
          <a:p>
            <a:pPr marL="169863" indent="-169863" eaLnBrk="0" hangingPunct="0">
              <a:spcBef>
                <a:spcPct val="20000"/>
              </a:spcBef>
              <a:buFontTx/>
              <a:buChar char="•"/>
              <a:defRPr/>
            </a:pPr>
            <a:r>
              <a:rPr lang="en-US" sz="1200" kern="0" dirty="0">
                <a:latin typeface="+mn-lt"/>
              </a:rPr>
              <a:t>Cloud Strategy services</a:t>
            </a:r>
          </a:p>
          <a:p>
            <a:pPr marL="169863" indent="-169863" eaLnBrk="0" hangingPunct="0">
              <a:spcBef>
                <a:spcPct val="20000"/>
              </a:spcBef>
              <a:buFontTx/>
              <a:buChar char="•"/>
              <a:defRPr/>
            </a:pPr>
            <a:r>
              <a:rPr lang="en-US" sz="1200" kern="0" dirty="0">
                <a:latin typeface="+mn-lt"/>
              </a:rPr>
              <a:t>Cloud Migration Services</a:t>
            </a:r>
          </a:p>
          <a:p>
            <a:pPr marL="169863" indent="-169863" eaLnBrk="0" hangingPunct="0">
              <a:spcBef>
                <a:spcPct val="20000"/>
              </a:spcBef>
              <a:buFontTx/>
              <a:buChar char="•"/>
              <a:defRPr/>
            </a:pPr>
            <a:r>
              <a:rPr lang="en-US" sz="1200" kern="0" dirty="0">
                <a:latin typeface="+mn-lt"/>
              </a:rPr>
              <a:t>Cloud Development and Test Automation Services</a:t>
            </a:r>
          </a:p>
          <a:p>
            <a:pPr marL="169863" indent="-169863" eaLnBrk="0" hangingPunct="0">
              <a:spcBef>
                <a:spcPct val="20000"/>
              </a:spcBef>
              <a:buFontTx/>
              <a:buChar char="•"/>
              <a:defRPr/>
            </a:pPr>
            <a:r>
              <a:rPr lang="en-US" sz="1200" kern="0" dirty="0">
                <a:latin typeface="+mn-lt"/>
              </a:rPr>
              <a:t>Cloud Managed Services</a:t>
            </a:r>
          </a:p>
        </p:txBody>
      </p:sp>
      <p:cxnSp>
        <p:nvCxnSpPr>
          <p:cNvPr id="13320" name="Straight Connector 27"/>
          <p:cNvCxnSpPr>
            <a:cxnSpLocks noChangeShapeType="1"/>
            <a:stCxn id="9" idx="2"/>
            <a:endCxn id="13314" idx="2"/>
          </p:cNvCxnSpPr>
          <p:nvPr/>
        </p:nvCxnSpPr>
        <p:spPr bwMode="auto">
          <a:xfrm rot="5400000">
            <a:off x="2042319" y="3985419"/>
            <a:ext cx="5059363" cy="3175"/>
          </a:xfrm>
          <a:prstGeom prst="line">
            <a:avLst/>
          </a:prstGeom>
          <a:noFill/>
          <a:ln w="19050" cap="rnd" cmpd="dbl" algn="ctr">
            <a:solidFill>
              <a:srgbClr val="969696"/>
            </a:solidFill>
            <a:miter lim="800000"/>
            <a:headEnd/>
            <a:tailEnd/>
          </a:ln>
        </p:spPr>
      </p:cxnSp>
      <p:cxnSp>
        <p:nvCxnSpPr>
          <p:cNvPr id="13321" name="Straight Connector 29"/>
          <p:cNvCxnSpPr>
            <a:cxnSpLocks noChangeShapeType="1"/>
          </p:cNvCxnSpPr>
          <p:nvPr/>
        </p:nvCxnSpPr>
        <p:spPr bwMode="auto">
          <a:xfrm rot="10800000" flipH="1">
            <a:off x="152400" y="4265613"/>
            <a:ext cx="8839200" cy="1587"/>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152400" y="533400"/>
            <a:ext cx="8839200" cy="923925"/>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a:spAutoFit/>
          </a:bodyPr>
          <a:lstStyle/>
          <a:p>
            <a:pPr marL="169863" indent="-169863" eaLnBrk="0" hangingPunct="0">
              <a:spcBef>
                <a:spcPct val="20000"/>
              </a:spcBef>
              <a:buClr>
                <a:srgbClr val="4E84C4"/>
              </a:buClr>
              <a:defRPr/>
            </a:pPr>
            <a:r>
              <a:rPr lang="en-US" kern="0" dirty="0">
                <a:latin typeface="+mn-lt"/>
              </a:rPr>
              <a:t>Business Scenario / Problem Statement</a:t>
            </a:r>
          </a:p>
          <a:p>
            <a:pPr algn="just" eaLnBrk="0" hangingPunct="0">
              <a:defRPr/>
            </a:pPr>
            <a:r>
              <a:rPr lang="en-US" sz="1200" dirty="0">
                <a:cs typeface="Arial" pitchFamily="34" charset="0"/>
              </a:rPr>
              <a:t>Enterprise need innovative solutions which can provide cost savings, increased productivity and improve Collaboration of services which can expand the business operational growth and streamline the business processes – Hence there is a need a solution which can cater to the needs and we suggest a Comprehensive Cloud based solutions.</a:t>
            </a:r>
          </a:p>
        </p:txBody>
      </p:sp>
      <p:sp>
        <p:nvSpPr>
          <p:cNvPr id="11" name="Content Placeholder 19"/>
          <p:cNvSpPr txBox="1">
            <a:spLocks/>
          </p:cNvSpPr>
          <p:nvPr/>
        </p:nvSpPr>
        <p:spPr bwMode="auto">
          <a:xfrm>
            <a:off x="228600" y="1524000"/>
            <a:ext cx="4040188" cy="2123658"/>
          </a:xfrm>
          <a:prstGeom prst="rect">
            <a:avLst/>
          </a:prstGeom>
          <a:noFill/>
          <a:ln w="9525" algn="ctr">
            <a:noFill/>
            <a:miter lim="800000"/>
            <a:headEnd/>
            <a:tailEnd/>
          </a:ln>
        </p:spPr>
        <p:txBody>
          <a:bodyPr>
            <a:spAutoFit/>
          </a:bodyPr>
          <a:lstStyle/>
          <a:p>
            <a:pPr marL="169863" indent="-169863" eaLnBrk="0" hangingPunct="0">
              <a:spcBef>
                <a:spcPct val="20000"/>
              </a:spcBef>
              <a:buClr>
                <a:srgbClr val="4E84C4"/>
              </a:buClr>
              <a:defRPr/>
            </a:pPr>
            <a:r>
              <a:rPr lang="en-US" sz="2400" kern="0" dirty="0">
                <a:latin typeface="+mn-lt"/>
              </a:rPr>
              <a:t>Key Business Benefits </a:t>
            </a:r>
          </a:p>
          <a:p>
            <a:pPr marL="228600" indent="-228600">
              <a:buFont typeface="Arial" pitchFamily="34" charset="0"/>
              <a:buChar char="•"/>
              <a:defRPr/>
            </a:pPr>
            <a:r>
              <a:rPr lang="en-US" sz="1200" dirty="0" smtClean="0"/>
              <a:t>Trusted business solutions on Cloud aligned to security </a:t>
            </a:r>
            <a:r>
              <a:rPr lang="en-US" sz="1200" dirty="0"/>
              <a:t>compliance standards such as </a:t>
            </a:r>
            <a:r>
              <a:rPr lang="en-US" sz="1200" dirty="0" smtClean="0"/>
              <a:t>SSAE-16, </a:t>
            </a:r>
            <a:r>
              <a:rPr lang="en-US" sz="1200" dirty="0"/>
              <a:t>ISO 27001, and so on;</a:t>
            </a:r>
          </a:p>
          <a:p>
            <a:pPr marL="228600" indent="-228600">
              <a:buFont typeface="Arial" pitchFamily="34" charset="0"/>
              <a:buChar char="•"/>
              <a:defRPr/>
            </a:pPr>
            <a:r>
              <a:rPr lang="en-US" sz="1200" dirty="0" smtClean="0"/>
              <a:t>Improved Time to Market services leveraging cloud power.</a:t>
            </a:r>
          </a:p>
          <a:p>
            <a:pPr marL="228600" indent="-228600">
              <a:buFont typeface="Arial" pitchFamily="34" charset="0"/>
              <a:buChar char="•"/>
              <a:defRPr/>
            </a:pPr>
            <a:r>
              <a:rPr lang="en-US" sz="1200" dirty="0" smtClean="0"/>
              <a:t>Expansion of business operations with a global reach of applications. </a:t>
            </a:r>
          </a:p>
          <a:p>
            <a:pPr marL="228600" indent="-228600">
              <a:buFont typeface="Arial" pitchFamily="34" charset="0"/>
              <a:buChar char="•"/>
              <a:defRPr/>
            </a:pPr>
            <a:r>
              <a:rPr lang="en-US" sz="1200" dirty="0" smtClean="0"/>
              <a:t>Improves business operations in terms of liquid by moving away from </a:t>
            </a:r>
            <a:r>
              <a:rPr lang="en-US" sz="1200" dirty="0" err="1" smtClean="0"/>
              <a:t>CapEx</a:t>
            </a:r>
            <a:r>
              <a:rPr lang="en-US" sz="1200" dirty="0" smtClean="0"/>
              <a:t> to </a:t>
            </a:r>
            <a:r>
              <a:rPr lang="en-US" sz="1200" dirty="0" err="1" smtClean="0"/>
              <a:t>OpEx</a:t>
            </a:r>
            <a:r>
              <a:rPr lang="en-US" sz="1200" dirty="0" smtClean="0"/>
              <a:t> models.</a:t>
            </a:r>
            <a:endParaRPr lang="en-US" sz="1200" dirty="0"/>
          </a:p>
        </p:txBody>
      </p:sp>
    </p:spTree>
    <p:extLst>
      <p:ext uri="{BB962C8B-B14F-4D97-AF65-F5344CB8AC3E}">
        <p14:creationId xmlns:p14="http://schemas.microsoft.com/office/powerpoint/2010/main" val="2121809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152400" y="1295400"/>
            <a:ext cx="8839200" cy="5068888"/>
          </a:xfrm>
          <a:prstGeom prst="rect">
            <a:avLst/>
          </a:prstGeom>
          <a:noFill/>
          <a:ln w="12700" algn="ctr">
            <a:solidFill>
              <a:srgbClr val="969696"/>
            </a:solidFill>
            <a:round/>
            <a:headEnd/>
            <a:tailEnd/>
          </a:ln>
        </p:spPr>
        <p:txBody>
          <a:bodyPr wrap="none" anchor="ctr"/>
          <a:lstStyle/>
          <a:p>
            <a:pPr algn="ctr"/>
            <a:endParaRPr lang="en-US" sz="1600">
              <a:solidFill>
                <a:srgbClr val="000000"/>
              </a:solidFill>
            </a:endParaRPr>
          </a:p>
        </p:txBody>
      </p:sp>
      <p:sp>
        <p:nvSpPr>
          <p:cNvPr id="13315" name="Title 17"/>
          <p:cNvSpPr>
            <a:spLocks noGrp="1"/>
          </p:cNvSpPr>
          <p:nvPr>
            <p:ph type="title"/>
          </p:nvPr>
        </p:nvSpPr>
        <p:spPr>
          <a:xfrm>
            <a:off x="152400" y="0"/>
            <a:ext cx="8763000" cy="416204"/>
          </a:xfrm>
        </p:spPr>
        <p:txBody>
          <a:bodyPr/>
          <a:lstStyle/>
          <a:p>
            <a:r>
              <a:rPr lang="en-US" sz="2000" dirty="0" smtClean="0"/>
              <a:t>SQL BI Enablement Offering</a:t>
            </a:r>
          </a:p>
        </p:txBody>
      </p:sp>
      <p:sp>
        <p:nvSpPr>
          <p:cNvPr id="13316" name="Content Placeholder 19"/>
          <p:cNvSpPr>
            <a:spLocks noGrp="1"/>
          </p:cNvSpPr>
          <p:nvPr>
            <p:ph sz="half" idx="2"/>
          </p:nvPr>
        </p:nvSpPr>
        <p:spPr>
          <a:xfrm>
            <a:off x="152400" y="4057876"/>
            <a:ext cx="4343400" cy="2419124"/>
          </a:xfrm>
        </p:spPr>
        <p:txBody>
          <a:bodyPr/>
          <a:lstStyle/>
          <a:p>
            <a:pPr>
              <a:buFontTx/>
              <a:buNone/>
              <a:defRPr/>
            </a:pPr>
            <a:r>
              <a:rPr lang="en-US" dirty="0" smtClean="0"/>
              <a:t>Differentiators</a:t>
            </a:r>
          </a:p>
          <a:p>
            <a:r>
              <a:rPr lang="en-US" sz="1200" b="1" dirty="0"/>
              <a:t>Configurable BIDS™ Framework</a:t>
            </a:r>
            <a:r>
              <a:rPr lang="en-US" sz="1200" dirty="0" smtClean="0"/>
              <a:t>: </a:t>
            </a:r>
            <a:r>
              <a:rPr lang="en-US" sz="1200" dirty="0"/>
              <a:t>Based on the ‘Think Big, </a:t>
            </a:r>
            <a:r>
              <a:rPr lang="en-US" sz="1200" dirty="0" smtClean="0"/>
              <a:t>Build Step-by-Step</a:t>
            </a:r>
            <a:r>
              <a:rPr lang="en-US" sz="1200" dirty="0"/>
              <a:t>’ concept, our framework enables global enterprises </a:t>
            </a:r>
            <a:r>
              <a:rPr lang="en-US" sz="1200" dirty="0" smtClean="0"/>
              <a:t>to extract </a:t>
            </a:r>
            <a:r>
              <a:rPr lang="en-US" sz="1200" dirty="0"/>
              <a:t>business relevant insights from unprocessed </a:t>
            </a:r>
            <a:r>
              <a:rPr lang="en-US" sz="1200" dirty="0" smtClean="0"/>
              <a:t>information, thereby </a:t>
            </a:r>
            <a:r>
              <a:rPr lang="en-US" sz="1200" dirty="0"/>
              <a:t>empowering them to take relevant, timely and </a:t>
            </a:r>
            <a:r>
              <a:rPr lang="en-US" sz="1200" dirty="0" smtClean="0"/>
              <a:t>intelligent decisions.</a:t>
            </a:r>
          </a:p>
          <a:p>
            <a:r>
              <a:rPr lang="en-US" sz="1200" b="1" dirty="0"/>
              <a:t>Data Accessibility and Management Enablers</a:t>
            </a:r>
            <a:r>
              <a:rPr lang="en-US" sz="1200" dirty="0" smtClean="0"/>
              <a:t>: </a:t>
            </a:r>
            <a:r>
              <a:rPr lang="en-US" sz="1200" dirty="0"/>
              <a:t>TCS’ </a:t>
            </a:r>
            <a:r>
              <a:rPr lang="en-US" sz="1200" dirty="0" smtClean="0"/>
              <a:t>Enterprise Data </a:t>
            </a:r>
            <a:r>
              <a:rPr lang="en-US" sz="1200" dirty="0"/>
              <a:t>Management Suite offers a consolidated view of </a:t>
            </a:r>
            <a:r>
              <a:rPr lang="en-US" sz="1200" dirty="0" smtClean="0"/>
              <a:t>enterprise wide </a:t>
            </a:r>
            <a:r>
              <a:rPr lang="en-US" sz="1200" dirty="0"/>
              <a:t>data</a:t>
            </a:r>
            <a:r>
              <a:rPr lang="en-US" sz="1200" dirty="0" smtClean="0"/>
              <a:t>.</a:t>
            </a:r>
          </a:p>
          <a:p>
            <a:r>
              <a:rPr lang="en-US" sz="1200" b="1" dirty="0"/>
              <a:t>Dynamic Cube Builder</a:t>
            </a:r>
            <a:r>
              <a:rPr lang="en-US" sz="1200" dirty="0"/>
              <a:t>: This tool builds the data cube to be used </a:t>
            </a:r>
            <a:r>
              <a:rPr lang="en-US" sz="1200" dirty="0" smtClean="0"/>
              <a:t>for analysis </a:t>
            </a:r>
            <a:r>
              <a:rPr lang="en-US" sz="1200" dirty="0"/>
              <a:t>by business users.</a:t>
            </a:r>
            <a:endParaRPr lang="en-US" sz="1200" kern="1200" dirty="0"/>
          </a:p>
        </p:txBody>
      </p:sp>
      <p:sp>
        <p:nvSpPr>
          <p:cNvPr id="25" name="Content Placeholder 19"/>
          <p:cNvSpPr>
            <a:spLocks noGrp="1"/>
          </p:cNvSpPr>
          <p:nvPr>
            <p:ph sz="half" idx="2"/>
          </p:nvPr>
        </p:nvSpPr>
        <p:spPr>
          <a:xfrm>
            <a:off x="4572000" y="4415540"/>
            <a:ext cx="4040188" cy="1495794"/>
          </a:xfrm>
        </p:spPr>
        <p:txBody>
          <a:bodyPr/>
          <a:lstStyle/>
          <a:p>
            <a:pPr>
              <a:buFontTx/>
              <a:buNone/>
              <a:defRPr/>
            </a:pPr>
            <a:r>
              <a:rPr lang="en-US" dirty="0" smtClean="0"/>
              <a:t>Success Stories</a:t>
            </a:r>
          </a:p>
          <a:p>
            <a:pPr>
              <a:buClrTx/>
              <a:defRPr/>
            </a:pPr>
            <a:r>
              <a:rPr lang="en-US" sz="1200" kern="1200" dirty="0" smtClean="0"/>
              <a:t>Leading Semiconductor Company – Microsoft BI Administrative Services</a:t>
            </a:r>
            <a:endParaRPr lang="en-US" sz="1200" kern="1200" dirty="0"/>
          </a:p>
          <a:p>
            <a:pPr lvl="0">
              <a:buClrTx/>
              <a:defRPr/>
            </a:pPr>
            <a:r>
              <a:rPr lang="en-US" sz="1200" kern="1200" dirty="0"/>
              <a:t>L</a:t>
            </a:r>
            <a:r>
              <a:rPr lang="en-US" sz="1200" kern="1200" dirty="0" smtClean="0"/>
              <a:t>eader </a:t>
            </a:r>
            <a:r>
              <a:rPr lang="en-US" sz="1200" kern="1200" dirty="0"/>
              <a:t>in </a:t>
            </a:r>
            <a:r>
              <a:rPr lang="en-US" sz="1200" kern="1200" dirty="0" smtClean="0"/>
              <a:t>Devices &amp; </a:t>
            </a:r>
            <a:r>
              <a:rPr lang="en-US" sz="1200" kern="1200" dirty="0"/>
              <a:t>services </a:t>
            </a:r>
            <a:r>
              <a:rPr lang="en-US" sz="1200" kern="1200" dirty="0" smtClean="0"/>
              <a:t>– Maintenance / Support of large data marts.</a:t>
            </a:r>
            <a:endParaRPr lang="en-US" sz="1200" kern="1200" dirty="0"/>
          </a:p>
          <a:p>
            <a:pPr>
              <a:buClrTx/>
              <a:defRPr/>
            </a:pPr>
            <a:endParaRPr lang="en-US" sz="1200" kern="1200" dirty="0" smtClean="0"/>
          </a:p>
        </p:txBody>
      </p:sp>
      <p:sp>
        <p:nvSpPr>
          <p:cNvPr id="26" name="Content Placeholder 19"/>
          <p:cNvSpPr txBox="1">
            <a:spLocks/>
          </p:cNvSpPr>
          <p:nvPr/>
        </p:nvSpPr>
        <p:spPr bwMode="auto">
          <a:xfrm>
            <a:off x="4572000" y="1328678"/>
            <a:ext cx="4040188" cy="2862322"/>
          </a:xfrm>
          <a:prstGeom prst="rect">
            <a:avLst/>
          </a:prstGeom>
          <a:noFill/>
          <a:ln w="9525" algn="ctr">
            <a:noFill/>
            <a:miter lim="800000"/>
            <a:headEnd/>
            <a:tailEnd/>
          </a:ln>
        </p:spPr>
        <p:txBody>
          <a:bodyPr>
            <a:spAutoFit/>
          </a:bodyPr>
          <a:lstStyle/>
          <a:p>
            <a:pPr marL="169863" indent="-169863" eaLnBrk="0" hangingPunct="0">
              <a:spcBef>
                <a:spcPct val="20000"/>
              </a:spcBef>
              <a:buClr>
                <a:srgbClr val="4E84C4"/>
              </a:buClr>
              <a:defRPr/>
            </a:pPr>
            <a:r>
              <a:rPr lang="en-US" sz="2400" kern="0" dirty="0">
                <a:solidFill>
                  <a:srgbClr val="000000"/>
                </a:solidFill>
                <a:latin typeface="Arial"/>
              </a:rPr>
              <a:t>Solution Features</a:t>
            </a:r>
          </a:p>
          <a:p>
            <a:pPr marL="122238" indent="-122238" fontAlgn="ctr">
              <a:buClr>
                <a:srgbClr val="4E84C4"/>
              </a:buClr>
              <a:buFontTx/>
              <a:buChar char="•"/>
            </a:pPr>
            <a:r>
              <a:rPr lang="en-US" sz="1200" dirty="0" smtClean="0">
                <a:solidFill>
                  <a:srgbClr val="000000"/>
                </a:solidFill>
              </a:rPr>
              <a:t>Think Offering</a:t>
            </a:r>
            <a:endParaRPr lang="en-US" sz="1200" dirty="0">
              <a:solidFill>
                <a:srgbClr val="000000"/>
              </a:solidFill>
            </a:endParaRPr>
          </a:p>
          <a:p>
            <a:pPr marL="628650" lvl="1" indent="-171450">
              <a:buFont typeface="Arial" pitchFamily="34" charset="0"/>
              <a:buChar char="•"/>
            </a:pPr>
            <a:r>
              <a:rPr lang="en-US" sz="1200" dirty="0">
                <a:latin typeface="Segoe UI" pitchFamily="34" charset="0"/>
                <a:ea typeface="Segoe UI" pitchFamily="34" charset="0"/>
                <a:cs typeface="Segoe UI" pitchFamily="34" charset="0"/>
              </a:rPr>
              <a:t>MS BI Architecture Strategy</a:t>
            </a:r>
          </a:p>
          <a:p>
            <a:pPr marL="628650" lvl="1" indent="-171450">
              <a:buFont typeface="Arial" pitchFamily="34" charset="0"/>
              <a:buChar char="•"/>
            </a:pPr>
            <a:r>
              <a:rPr lang="en-US" sz="1200" dirty="0">
                <a:latin typeface="Segoe UI" pitchFamily="34" charset="0"/>
                <a:ea typeface="Segoe UI" pitchFamily="34" charset="0"/>
                <a:cs typeface="Segoe UI" pitchFamily="34" charset="0"/>
              </a:rPr>
              <a:t>MS BI Blueprinting </a:t>
            </a:r>
            <a:endParaRPr lang="en-US" sz="1200" dirty="0">
              <a:solidFill>
                <a:srgbClr val="000000"/>
              </a:solidFill>
            </a:endParaRPr>
          </a:p>
          <a:p>
            <a:pPr marL="122238" indent="-122238" fontAlgn="ctr">
              <a:buClr>
                <a:srgbClr val="4E84C4"/>
              </a:buClr>
              <a:buFontTx/>
              <a:buChar char="•"/>
            </a:pPr>
            <a:r>
              <a:rPr lang="en-US" sz="1200" dirty="0" smtClean="0">
                <a:solidFill>
                  <a:srgbClr val="000000"/>
                </a:solidFill>
              </a:rPr>
              <a:t>Build Offering</a:t>
            </a:r>
            <a:endParaRPr lang="en-US" sz="1200" dirty="0">
              <a:solidFill>
                <a:srgbClr val="000000"/>
              </a:solidFill>
            </a:endParaRPr>
          </a:p>
          <a:p>
            <a:pPr lvl="1"/>
            <a:r>
              <a:rPr lang="en-US" sz="1200" dirty="0">
                <a:latin typeface="Segoe UI" pitchFamily="34" charset="0"/>
                <a:ea typeface="Segoe UI" pitchFamily="34" charset="0"/>
                <a:cs typeface="Segoe UI" pitchFamily="34" charset="0"/>
              </a:rPr>
              <a:t>Design/Development </a:t>
            </a:r>
          </a:p>
          <a:p>
            <a:pPr marL="628650" lvl="1" indent="-171450" fontAlgn="auto">
              <a:spcBef>
                <a:spcPts val="0"/>
              </a:spcBef>
              <a:spcAft>
                <a:spcPts val="0"/>
              </a:spcAft>
              <a:buFont typeface="Arial" pitchFamily="34" charset="0"/>
              <a:buChar char="•"/>
              <a:defRPr/>
            </a:pPr>
            <a:r>
              <a:rPr lang="en-US" sz="1200" dirty="0">
                <a:solidFill>
                  <a:schemeClr val="dk1"/>
                </a:solidFill>
                <a:latin typeface="Segoe UI" pitchFamily="34" charset="0"/>
                <a:ea typeface="Segoe UI" pitchFamily="34" charset="0"/>
                <a:cs typeface="Segoe UI" pitchFamily="34" charset="0"/>
              </a:rPr>
              <a:t>EDW Design</a:t>
            </a:r>
          </a:p>
          <a:p>
            <a:pPr marL="628650" lvl="1" indent="-171450" fontAlgn="auto">
              <a:spcBef>
                <a:spcPts val="0"/>
              </a:spcBef>
              <a:spcAft>
                <a:spcPts val="0"/>
              </a:spcAft>
              <a:buFont typeface="Arial" pitchFamily="34" charset="0"/>
              <a:buChar char="•"/>
              <a:defRPr/>
            </a:pPr>
            <a:r>
              <a:rPr lang="en-US" sz="1200" dirty="0">
                <a:latin typeface="Segoe UI" pitchFamily="34" charset="0"/>
                <a:ea typeface="Segoe UI" pitchFamily="34" charset="0"/>
                <a:cs typeface="Segoe UI" pitchFamily="34" charset="0"/>
              </a:rPr>
              <a:t>BI Development</a:t>
            </a:r>
          </a:p>
          <a:p>
            <a:pPr lvl="1"/>
            <a:r>
              <a:rPr lang="en-US" sz="1200" dirty="0">
                <a:latin typeface="Segoe UI" pitchFamily="34" charset="0"/>
                <a:ea typeface="Segoe UI" pitchFamily="34" charset="0"/>
                <a:cs typeface="Segoe UI" pitchFamily="34" charset="0"/>
              </a:rPr>
              <a:t>Migration Services</a:t>
            </a:r>
          </a:p>
          <a:p>
            <a:pPr marL="633413" lvl="1" indent="-176213">
              <a:buClr>
                <a:srgbClr val="4E84C4"/>
              </a:buClr>
              <a:buFont typeface="Wingdings" pitchFamily="2" charset="2"/>
              <a:buChar char="§"/>
            </a:pPr>
            <a:r>
              <a:rPr lang="en-US" sz="1200" dirty="0">
                <a:solidFill>
                  <a:schemeClr val="dk1"/>
                </a:solidFill>
                <a:latin typeface="Segoe UI" pitchFamily="34" charset="0"/>
                <a:ea typeface="Segoe UI" pitchFamily="34" charset="0"/>
                <a:cs typeface="Segoe UI" pitchFamily="34" charset="0"/>
              </a:rPr>
              <a:t>Phased</a:t>
            </a:r>
          </a:p>
          <a:p>
            <a:pPr marL="633413" lvl="1" indent="-176213">
              <a:buClr>
                <a:srgbClr val="4E84C4"/>
              </a:buClr>
              <a:buFont typeface="Wingdings" pitchFamily="2" charset="2"/>
              <a:buChar char="§"/>
            </a:pPr>
            <a:r>
              <a:rPr lang="en-US" sz="1200" dirty="0">
                <a:solidFill>
                  <a:schemeClr val="dk1"/>
                </a:solidFill>
                <a:latin typeface="Segoe UI" pitchFamily="34" charset="0"/>
                <a:ea typeface="Segoe UI" pitchFamily="34" charset="0"/>
                <a:cs typeface="Segoe UI" pitchFamily="34" charset="0"/>
              </a:rPr>
              <a:t>Big Bang</a:t>
            </a:r>
          </a:p>
          <a:p>
            <a:pPr marL="122238" indent="-122238" fontAlgn="ctr">
              <a:buClr>
                <a:srgbClr val="4E84C4"/>
              </a:buClr>
              <a:buFontTx/>
              <a:buChar char="•"/>
            </a:pPr>
            <a:r>
              <a:rPr lang="en-US" sz="1200" dirty="0" smtClean="0">
                <a:solidFill>
                  <a:srgbClr val="000000"/>
                </a:solidFill>
              </a:rPr>
              <a:t>Operate / Support Offering</a:t>
            </a:r>
            <a:endParaRPr lang="en-US" sz="1200" dirty="0">
              <a:solidFill>
                <a:srgbClr val="000000"/>
              </a:solidFill>
            </a:endParaRPr>
          </a:p>
          <a:p>
            <a:pPr marL="628650" lvl="1" indent="-171450">
              <a:buFont typeface="Arial" panose="020B0604020202020204" pitchFamily="34" charset="0"/>
              <a:buChar char="•"/>
            </a:pPr>
            <a:r>
              <a:rPr lang="en-US" sz="1200" dirty="0">
                <a:latin typeface="Segoe UI" pitchFamily="34" charset="0"/>
                <a:ea typeface="Segoe UI" pitchFamily="34" charset="0"/>
                <a:cs typeface="Segoe UI" pitchFamily="34" charset="0"/>
              </a:rPr>
              <a:t>MS BI Administration, Configuration, Tuning and Support Services</a:t>
            </a:r>
          </a:p>
        </p:txBody>
      </p:sp>
      <p:cxnSp>
        <p:nvCxnSpPr>
          <p:cNvPr id="13320" name="Straight Connector 27"/>
          <p:cNvCxnSpPr>
            <a:cxnSpLocks noChangeShapeType="1"/>
            <a:stCxn id="9" idx="2"/>
            <a:endCxn id="13314" idx="2"/>
          </p:cNvCxnSpPr>
          <p:nvPr/>
        </p:nvCxnSpPr>
        <p:spPr bwMode="auto">
          <a:xfrm>
            <a:off x="4572000" y="1272064"/>
            <a:ext cx="0" cy="5092224"/>
          </a:xfrm>
          <a:prstGeom prst="line">
            <a:avLst/>
          </a:prstGeom>
          <a:noFill/>
          <a:ln w="19050" cap="rnd" cmpd="dbl" algn="ctr">
            <a:solidFill>
              <a:srgbClr val="969696"/>
            </a:solidFill>
            <a:miter lim="800000"/>
            <a:headEnd/>
            <a:tailEnd/>
          </a:ln>
        </p:spPr>
      </p:cxnSp>
      <p:cxnSp>
        <p:nvCxnSpPr>
          <p:cNvPr id="13321" name="Straight Connector 29"/>
          <p:cNvCxnSpPr>
            <a:cxnSpLocks noChangeShapeType="1"/>
          </p:cNvCxnSpPr>
          <p:nvPr/>
        </p:nvCxnSpPr>
        <p:spPr bwMode="auto">
          <a:xfrm rot="10800000" flipH="1">
            <a:off x="152400" y="4113212"/>
            <a:ext cx="8839200" cy="1587"/>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152400" y="533400"/>
            <a:ext cx="8839200" cy="738664"/>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a:spAutoFit/>
          </a:bodyPr>
          <a:lstStyle/>
          <a:p>
            <a:pPr marL="169863" indent="-169863" eaLnBrk="0" hangingPunct="0">
              <a:spcBef>
                <a:spcPct val="20000"/>
              </a:spcBef>
              <a:buClr>
                <a:srgbClr val="4E84C4"/>
              </a:buClr>
              <a:defRPr/>
            </a:pPr>
            <a:r>
              <a:rPr lang="en-US" kern="0" dirty="0">
                <a:solidFill>
                  <a:srgbClr val="000000"/>
                </a:solidFill>
                <a:latin typeface="Arial"/>
              </a:rPr>
              <a:t>Business Scenario / Problem </a:t>
            </a:r>
            <a:r>
              <a:rPr lang="en-US" kern="0" dirty="0" smtClean="0">
                <a:solidFill>
                  <a:srgbClr val="000000"/>
                </a:solidFill>
                <a:latin typeface="Arial"/>
              </a:rPr>
              <a:t>Statement</a:t>
            </a:r>
          </a:p>
          <a:p>
            <a:r>
              <a:rPr lang="en-US" sz="1200" dirty="0" smtClean="0"/>
              <a:t>Gain insights </a:t>
            </a:r>
            <a:r>
              <a:rPr lang="en-US" sz="1200" dirty="0"/>
              <a:t>on market trends, organizational </a:t>
            </a:r>
            <a:r>
              <a:rPr lang="en-US" sz="1200" dirty="0" smtClean="0"/>
              <a:t>functions, business objectives</a:t>
            </a:r>
            <a:r>
              <a:rPr lang="en-US" sz="1200" dirty="0" smtClean="0">
                <a:solidFill>
                  <a:srgbClr val="000000"/>
                </a:solidFill>
              </a:rPr>
              <a:t>, from </a:t>
            </a:r>
            <a:r>
              <a:rPr lang="en-US" sz="1200" dirty="0" smtClean="0"/>
              <a:t>large </a:t>
            </a:r>
            <a:r>
              <a:rPr lang="en-US" sz="1200" dirty="0"/>
              <a:t>volumes of data </a:t>
            </a:r>
            <a:r>
              <a:rPr lang="en-US" sz="1200" dirty="0" smtClean="0"/>
              <a:t>from different </a:t>
            </a:r>
            <a:r>
              <a:rPr lang="en-US" sz="1200" dirty="0"/>
              <a:t>sources, stored in independent repositories and in </a:t>
            </a:r>
            <a:r>
              <a:rPr lang="en-US" sz="1200" dirty="0" smtClean="0"/>
              <a:t>different formats</a:t>
            </a:r>
            <a:r>
              <a:rPr lang="en-US" sz="1200" dirty="0"/>
              <a:t>, with varying levels of </a:t>
            </a:r>
            <a:r>
              <a:rPr lang="en-US" sz="1200" dirty="0" smtClean="0"/>
              <a:t>access.</a:t>
            </a:r>
            <a:endParaRPr lang="en-US" sz="1200" dirty="0">
              <a:solidFill>
                <a:srgbClr val="000000"/>
              </a:solidFill>
            </a:endParaRPr>
          </a:p>
        </p:txBody>
      </p:sp>
      <p:sp>
        <p:nvSpPr>
          <p:cNvPr id="11" name="Content Placeholder 19"/>
          <p:cNvSpPr txBox="1">
            <a:spLocks/>
          </p:cNvSpPr>
          <p:nvPr/>
        </p:nvSpPr>
        <p:spPr bwMode="auto">
          <a:xfrm>
            <a:off x="228600" y="1371600"/>
            <a:ext cx="4343400" cy="2677656"/>
          </a:xfrm>
          <a:prstGeom prst="rect">
            <a:avLst/>
          </a:prstGeom>
          <a:noFill/>
          <a:ln w="9525" algn="ctr">
            <a:noFill/>
            <a:miter lim="800000"/>
            <a:headEnd/>
            <a:tailEnd/>
          </a:ln>
        </p:spPr>
        <p:txBody>
          <a:bodyPr wrap="square">
            <a:spAutoFit/>
          </a:bodyPr>
          <a:lstStyle/>
          <a:p>
            <a:pPr marL="169863" indent="-169863" eaLnBrk="0" hangingPunct="0">
              <a:spcBef>
                <a:spcPct val="20000"/>
              </a:spcBef>
              <a:buClr>
                <a:srgbClr val="4E84C4"/>
              </a:buClr>
              <a:defRPr/>
            </a:pPr>
            <a:r>
              <a:rPr lang="en-US" sz="2400" kern="0" dirty="0">
                <a:solidFill>
                  <a:srgbClr val="000000"/>
                </a:solidFill>
                <a:latin typeface="Arial"/>
              </a:rPr>
              <a:t>Key Business Benefits </a:t>
            </a:r>
          </a:p>
          <a:p>
            <a:r>
              <a:rPr lang="en-US" sz="1200" b="1" dirty="0"/>
              <a:t>Enhanced business </a:t>
            </a:r>
            <a:r>
              <a:rPr lang="en-US" sz="1200" b="1" dirty="0" smtClean="0"/>
              <a:t>intelligence</a:t>
            </a:r>
            <a:r>
              <a:rPr lang="en-US" sz="1200" dirty="0" smtClean="0"/>
              <a:t>: </a:t>
            </a:r>
            <a:r>
              <a:rPr lang="en-US" sz="1200" dirty="0"/>
              <a:t>Streamline and enhance </a:t>
            </a:r>
            <a:r>
              <a:rPr lang="en-US" sz="1200" dirty="0" smtClean="0"/>
              <a:t>all aspects of </a:t>
            </a:r>
            <a:r>
              <a:rPr lang="en-US" sz="1200" dirty="0"/>
              <a:t>business intelligence solution, </a:t>
            </a:r>
            <a:r>
              <a:rPr lang="en-US" sz="1200" dirty="0" smtClean="0"/>
              <a:t>driving performance improvement </a:t>
            </a:r>
            <a:r>
              <a:rPr lang="en-US" sz="1200" dirty="0"/>
              <a:t>and progressive solution </a:t>
            </a:r>
            <a:r>
              <a:rPr lang="en-US" sz="1200" dirty="0" smtClean="0"/>
              <a:t>maturity.</a:t>
            </a:r>
            <a:endParaRPr lang="en-US" sz="1200" dirty="0">
              <a:solidFill>
                <a:srgbClr val="000000"/>
              </a:solidFill>
            </a:endParaRPr>
          </a:p>
          <a:p>
            <a:r>
              <a:rPr lang="en-US" sz="1200" b="1" dirty="0"/>
              <a:t>Improved revenue </a:t>
            </a:r>
            <a:r>
              <a:rPr lang="en-US" sz="1200" b="1" dirty="0" smtClean="0"/>
              <a:t>growth</a:t>
            </a:r>
            <a:r>
              <a:rPr lang="en-US" sz="1200" dirty="0" smtClean="0"/>
              <a:t>: </a:t>
            </a:r>
            <a:r>
              <a:rPr lang="en-US" sz="1200" dirty="0"/>
              <a:t>Leverage deeper analytical insights </a:t>
            </a:r>
            <a:r>
              <a:rPr lang="en-US" sz="1200" dirty="0" smtClean="0"/>
              <a:t>to identify </a:t>
            </a:r>
            <a:r>
              <a:rPr lang="en-US" sz="1200" dirty="0"/>
              <a:t>trends and address market dynamics in real time.</a:t>
            </a:r>
            <a:endParaRPr lang="en-US" sz="1200" dirty="0">
              <a:solidFill>
                <a:srgbClr val="000000"/>
              </a:solidFill>
            </a:endParaRPr>
          </a:p>
          <a:p>
            <a:r>
              <a:rPr lang="en-US" sz="1200" b="1" dirty="0"/>
              <a:t>Reduced operational </a:t>
            </a:r>
            <a:r>
              <a:rPr lang="en-US" sz="1200" b="1" dirty="0" smtClean="0"/>
              <a:t>overheads</a:t>
            </a:r>
            <a:r>
              <a:rPr lang="en-US" sz="1200" dirty="0" smtClean="0"/>
              <a:t>: </a:t>
            </a:r>
            <a:r>
              <a:rPr lang="en-US" sz="1200" dirty="0"/>
              <a:t>With a consolidated data</a:t>
            </a:r>
          </a:p>
          <a:p>
            <a:r>
              <a:rPr lang="en-US" sz="1200" dirty="0"/>
              <a:t>management strategy and comprehensive BI reports, closely</a:t>
            </a:r>
          </a:p>
          <a:p>
            <a:r>
              <a:rPr lang="en-US" sz="1200" dirty="0"/>
              <a:t>monitor business metrics to identify cost contributors and </a:t>
            </a:r>
            <a:r>
              <a:rPr lang="en-US" sz="1200" dirty="0" smtClean="0"/>
              <a:t>initiate corrective </a:t>
            </a:r>
            <a:r>
              <a:rPr lang="en-US" sz="1200" dirty="0"/>
              <a:t>action to optimize resource utilization</a:t>
            </a:r>
            <a:endParaRPr lang="en-US" sz="1200" dirty="0" smtClean="0">
              <a:solidFill>
                <a:srgbClr val="000000"/>
              </a:solidFill>
            </a:endParaRPr>
          </a:p>
          <a:p>
            <a:r>
              <a:rPr lang="en-US" sz="1200" b="1" dirty="0"/>
              <a:t>Lower Total Cost of </a:t>
            </a:r>
            <a:r>
              <a:rPr lang="en-US" sz="1200" b="1" dirty="0" smtClean="0"/>
              <a:t>Ownership</a:t>
            </a:r>
            <a:r>
              <a:rPr lang="en-US" sz="1200" dirty="0" smtClean="0"/>
              <a:t>: </a:t>
            </a:r>
            <a:r>
              <a:rPr lang="en-US" sz="1200" dirty="0"/>
              <a:t>Optimize your IT budget spends </a:t>
            </a:r>
            <a:r>
              <a:rPr lang="en-US" sz="1200" dirty="0" smtClean="0"/>
              <a:t>by using </a:t>
            </a:r>
            <a:r>
              <a:rPr lang="en-US" sz="1200" dirty="0"/>
              <a:t>Microsoft BI.</a:t>
            </a:r>
            <a:endParaRPr lang="en-US" sz="1200" dirty="0">
              <a:solidFill>
                <a:srgbClr val="000000"/>
              </a:solidFill>
            </a:endParaRPr>
          </a:p>
        </p:txBody>
      </p:sp>
    </p:spTree>
    <p:extLst>
      <p:ext uri="{BB962C8B-B14F-4D97-AF65-F5344CB8AC3E}">
        <p14:creationId xmlns:p14="http://schemas.microsoft.com/office/powerpoint/2010/main" val="173290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152400" y="1447800"/>
            <a:ext cx="8839200" cy="5068888"/>
          </a:xfrm>
          <a:prstGeom prst="rect">
            <a:avLst/>
          </a:prstGeom>
          <a:noFill/>
          <a:ln w="12700" algn="ctr">
            <a:solidFill>
              <a:srgbClr val="969696"/>
            </a:solidFill>
            <a:round/>
            <a:headEnd/>
            <a:tailEnd/>
          </a:ln>
        </p:spPr>
        <p:txBody>
          <a:bodyPr wrap="none" anchor="ctr"/>
          <a:lstStyle/>
          <a:p>
            <a:pPr algn="ctr"/>
            <a:endParaRPr lang="en-US" sz="1600"/>
          </a:p>
        </p:txBody>
      </p:sp>
      <p:sp>
        <p:nvSpPr>
          <p:cNvPr id="13315" name="Title 17"/>
          <p:cNvSpPr>
            <a:spLocks noGrp="1"/>
          </p:cNvSpPr>
          <p:nvPr>
            <p:ph type="title"/>
          </p:nvPr>
        </p:nvSpPr>
        <p:spPr>
          <a:xfrm>
            <a:off x="76200" y="0"/>
            <a:ext cx="8763000" cy="446276"/>
          </a:xfrm>
        </p:spPr>
        <p:txBody>
          <a:bodyPr/>
          <a:lstStyle/>
          <a:p>
            <a:r>
              <a:rPr lang="en-US" sz="2000" dirty="0" smtClean="0"/>
              <a:t>Social Computing Umbrella Offering</a:t>
            </a:r>
          </a:p>
        </p:txBody>
      </p:sp>
      <p:sp>
        <p:nvSpPr>
          <p:cNvPr id="13316" name="Content Placeholder 19"/>
          <p:cNvSpPr>
            <a:spLocks noGrp="1"/>
          </p:cNvSpPr>
          <p:nvPr>
            <p:ph sz="half" idx="2"/>
          </p:nvPr>
        </p:nvSpPr>
        <p:spPr>
          <a:xfrm>
            <a:off x="152400" y="4191000"/>
            <a:ext cx="4191000" cy="2345257"/>
          </a:xfrm>
          <a:noFill/>
        </p:spPr>
        <p:txBody>
          <a:bodyPr/>
          <a:lstStyle/>
          <a:p>
            <a:pPr>
              <a:buFontTx/>
              <a:buNone/>
              <a:defRPr/>
            </a:pPr>
            <a:r>
              <a:rPr lang="en-US" dirty="0" smtClean="0"/>
              <a:t>Differentiators</a:t>
            </a:r>
          </a:p>
          <a:p>
            <a:pPr>
              <a:defRPr/>
            </a:pPr>
            <a:r>
              <a:rPr lang="en-US" sz="1200" dirty="0" smtClean="0"/>
              <a:t>Leverage Solution Accelerators –Listening Platform, CubbuZZ, Crowdwise etc</a:t>
            </a:r>
          </a:p>
          <a:p>
            <a:pPr>
              <a:defRPr/>
            </a:pPr>
            <a:r>
              <a:rPr lang="en-US" sz="1200" dirty="0" smtClean="0"/>
              <a:t>TCS Knome – A Social Collaboration &amp; Knowledge Platform</a:t>
            </a:r>
          </a:p>
          <a:p>
            <a:pPr>
              <a:defRPr/>
            </a:pPr>
            <a:r>
              <a:rPr lang="en-US" sz="1200" dirty="0" smtClean="0"/>
              <a:t>TCS Voice of Customer Analytics (VOCA) Framework</a:t>
            </a:r>
          </a:p>
          <a:p>
            <a:pPr>
              <a:defRPr/>
            </a:pPr>
            <a:r>
              <a:rPr lang="en-US" sz="1200" dirty="0" smtClean="0"/>
              <a:t>TCS BIDS</a:t>
            </a:r>
            <a:r>
              <a:rPr lang="en-US" sz="1200" baseline="30000" dirty="0" smtClean="0"/>
              <a:t>TM</a:t>
            </a:r>
            <a:r>
              <a:rPr lang="en-US" sz="1200" dirty="0" smtClean="0"/>
              <a:t> Web Analytics Framework</a:t>
            </a:r>
          </a:p>
          <a:p>
            <a:pPr>
              <a:defRPr/>
            </a:pPr>
            <a:r>
              <a:rPr lang="en-US" sz="1200" dirty="0" smtClean="0"/>
              <a:t>TCS User Experience Lab  -Deliver rich user experience </a:t>
            </a:r>
          </a:p>
          <a:p>
            <a:r>
              <a:rPr lang="en-GB" sz="1200" dirty="0" smtClean="0"/>
              <a:t>Solution capabilities on Jive social communities, sales campaign promotions and social analytics</a:t>
            </a:r>
            <a:endParaRPr lang="en-US" sz="1200" dirty="0"/>
          </a:p>
        </p:txBody>
      </p:sp>
      <p:sp>
        <p:nvSpPr>
          <p:cNvPr id="25" name="Content Placeholder 19"/>
          <p:cNvSpPr>
            <a:spLocks noGrp="1"/>
          </p:cNvSpPr>
          <p:nvPr>
            <p:ph sz="half" idx="2"/>
          </p:nvPr>
        </p:nvSpPr>
        <p:spPr>
          <a:xfrm>
            <a:off x="4572000" y="4267201"/>
            <a:ext cx="4343400" cy="2285999"/>
          </a:xfrm>
          <a:solidFill>
            <a:schemeClr val="bg1">
              <a:alpha val="0"/>
            </a:schemeClr>
          </a:solidFill>
          <a:ln>
            <a:solidFill>
              <a:schemeClr val="bg1"/>
            </a:solidFill>
          </a:ln>
        </p:spPr>
        <p:txBody>
          <a:bodyPr/>
          <a:lstStyle/>
          <a:p>
            <a:pPr>
              <a:buFontTx/>
              <a:buNone/>
              <a:defRPr/>
            </a:pPr>
            <a:r>
              <a:rPr lang="en-US" dirty="0" smtClean="0"/>
              <a:t>Success Stories</a:t>
            </a:r>
          </a:p>
          <a:p>
            <a:pPr>
              <a:buClrTx/>
              <a:defRPr/>
            </a:pPr>
            <a:r>
              <a:rPr lang="en-US" sz="1200" kern="1200" dirty="0" smtClean="0"/>
              <a:t>Xerox - </a:t>
            </a:r>
            <a:r>
              <a:rPr lang="en-US" sz="1200" kern="1200" dirty="0" err="1" smtClean="0"/>
              <a:t>Aprimo</a:t>
            </a:r>
            <a:r>
              <a:rPr lang="en-US" sz="1200" kern="1200" dirty="0" smtClean="0"/>
              <a:t> implementation for Marketing Management (UK)</a:t>
            </a:r>
          </a:p>
          <a:p>
            <a:pPr>
              <a:buClrTx/>
              <a:defRPr/>
            </a:pPr>
            <a:r>
              <a:rPr lang="en-US" sz="1200" kern="1200" dirty="0" smtClean="0"/>
              <a:t>Agilent – Design campaign for different products using </a:t>
            </a:r>
            <a:r>
              <a:rPr lang="en-US" sz="1200" kern="1200" dirty="0" err="1" smtClean="0"/>
              <a:t>Unica</a:t>
            </a:r>
            <a:endParaRPr lang="en-US" sz="1200" kern="1200" dirty="0" smtClean="0"/>
          </a:p>
          <a:p>
            <a:pPr>
              <a:buClrTx/>
              <a:defRPr/>
            </a:pPr>
            <a:r>
              <a:rPr lang="en-US" sz="1200" kern="1200" dirty="0" smtClean="0"/>
              <a:t>Microsoft – Marketing Operations Support</a:t>
            </a:r>
          </a:p>
          <a:p>
            <a:pPr>
              <a:buClrTx/>
              <a:buFont typeface="Arial" pitchFamily="34" charset="0"/>
              <a:buChar char="•"/>
              <a:defRPr/>
            </a:pPr>
            <a:r>
              <a:rPr lang="en-US" sz="1200" kern="1200" dirty="0" smtClean="0"/>
              <a:t>HDFC life – in progress</a:t>
            </a:r>
          </a:p>
          <a:p>
            <a:pPr>
              <a:buClrTx/>
              <a:defRPr/>
            </a:pPr>
            <a:r>
              <a:rPr lang="en-US" sz="1100" kern="1200" dirty="0" smtClean="0"/>
              <a:t>Sony Entertainment – Social Listening Platform implementation</a:t>
            </a:r>
          </a:p>
          <a:p>
            <a:pPr>
              <a:buClrTx/>
              <a:defRPr/>
            </a:pPr>
            <a:r>
              <a:rPr lang="en-US" sz="1100" kern="1200" dirty="0" smtClean="0"/>
              <a:t>Apple – Marketing Campaigns</a:t>
            </a:r>
          </a:p>
          <a:p>
            <a:pPr>
              <a:buClrTx/>
              <a:buFont typeface="Arial" pitchFamily="34" charset="0"/>
              <a:buChar char="•"/>
              <a:defRPr/>
            </a:pPr>
            <a:endParaRPr lang="en-US" sz="1200" kern="1200" dirty="0" smtClean="0"/>
          </a:p>
        </p:txBody>
      </p:sp>
      <p:sp>
        <p:nvSpPr>
          <p:cNvPr id="26" name="Content Placeholder 19"/>
          <p:cNvSpPr txBox="1">
            <a:spLocks/>
          </p:cNvSpPr>
          <p:nvPr/>
        </p:nvSpPr>
        <p:spPr bwMode="auto">
          <a:xfrm>
            <a:off x="4572000" y="1438452"/>
            <a:ext cx="4343400" cy="2752548"/>
          </a:xfrm>
          <a:prstGeom prst="rect">
            <a:avLst/>
          </a:prstGeom>
          <a:solidFill>
            <a:srgbClr val="FFFF00">
              <a:alpha val="0"/>
            </a:srgbClr>
          </a:solidFill>
          <a:ln w="9525" algn="ctr">
            <a:noFill/>
            <a:miter lim="800000"/>
            <a:headEnd/>
            <a:tailEnd/>
          </a:ln>
        </p:spPr>
        <p:txBody>
          <a:bodyPr wrap="square">
            <a:spAutoFit/>
          </a:bodyPr>
          <a:lstStyle/>
          <a:p>
            <a:pPr marL="169863" indent="-169863" eaLnBrk="0" hangingPunct="0">
              <a:spcBef>
                <a:spcPct val="20000"/>
              </a:spcBef>
              <a:buClr>
                <a:srgbClr val="4E84C4"/>
              </a:buClr>
              <a:defRPr/>
            </a:pPr>
            <a:r>
              <a:rPr lang="en-US" sz="2400" kern="0" dirty="0">
                <a:latin typeface="+mn-lt"/>
              </a:rPr>
              <a:t>Solution Features</a:t>
            </a:r>
          </a:p>
          <a:p>
            <a:pPr marL="169863" lvl="1" indent="-169863" eaLnBrk="0" hangingPunct="0">
              <a:spcBef>
                <a:spcPct val="20000"/>
              </a:spcBef>
              <a:buClr>
                <a:srgbClr val="4E84C4"/>
              </a:buClr>
              <a:buFontTx/>
              <a:buChar char="•"/>
              <a:defRPr/>
            </a:pPr>
            <a:r>
              <a:rPr lang="en-US" sz="1200" kern="0" dirty="0" smtClean="0">
                <a:latin typeface="+mn-lt"/>
              </a:rPr>
              <a:t>Social Consulting advisory and Strategy Services</a:t>
            </a:r>
          </a:p>
          <a:p>
            <a:pPr marL="169863" lvl="1" indent="-169863" eaLnBrk="0" hangingPunct="0">
              <a:spcBef>
                <a:spcPct val="20000"/>
              </a:spcBef>
              <a:buClr>
                <a:srgbClr val="4E84C4"/>
              </a:buClr>
              <a:buFontTx/>
              <a:buChar char="•"/>
              <a:defRPr/>
            </a:pPr>
            <a:r>
              <a:rPr lang="en-US" sz="1200" kern="0" dirty="0" smtClean="0">
                <a:latin typeface="+mn-lt"/>
              </a:rPr>
              <a:t>Social Platform/Tool Evaluation and fitment for enterprises</a:t>
            </a:r>
          </a:p>
          <a:p>
            <a:pPr marL="228600" lvl="1" indent="-228600">
              <a:buClr>
                <a:srgbClr val="4E84C4"/>
              </a:buClr>
              <a:buFont typeface="Arial" pitchFamily="34" charset="0"/>
              <a:buChar char="•"/>
              <a:defRPr/>
            </a:pPr>
            <a:r>
              <a:rPr lang="en-US" sz="1200" dirty="0" smtClean="0"/>
              <a:t>Conceptualize, Design and Build Social Computing solutions in following areas -</a:t>
            </a:r>
          </a:p>
          <a:p>
            <a:pPr marL="685800" lvl="3" indent="-228600">
              <a:lnSpc>
                <a:spcPts val="1400"/>
              </a:lnSpc>
              <a:buClr>
                <a:srgbClr val="4E84C4"/>
              </a:buClr>
              <a:buFont typeface="Wingdings" pitchFamily="2" charset="2"/>
              <a:buChar char="§"/>
              <a:defRPr/>
            </a:pPr>
            <a:r>
              <a:rPr lang="en-US" sz="1200" dirty="0" smtClean="0"/>
              <a:t>Social Analytics, Monitoring &amp; Reporting</a:t>
            </a:r>
          </a:p>
          <a:p>
            <a:pPr marL="685800" lvl="3" indent="-228600">
              <a:lnSpc>
                <a:spcPts val="1400"/>
              </a:lnSpc>
              <a:buClr>
                <a:srgbClr val="4E84C4"/>
              </a:buClr>
              <a:buFont typeface="Wingdings" pitchFamily="2" charset="2"/>
              <a:buChar char="§"/>
              <a:defRPr/>
            </a:pPr>
            <a:r>
              <a:rPr lang="en-US" sz="1200" dirty="0" smtClean="0"/>
              <a:t>Social CRM </a:t>
            </a:r>
          </a:p>
          <a:p>
            <a:pPr marL="685800" lvl="3" indent="-228600">
              <a:lnSpc>
                <a:spcPts val="1400"/>
              </a:lnSpc>
              <a:buClr>
                <a:srgbClr val="4E84C4"/>
              </a:buClr>
              <a:buFont typeface="Wingdings" pitchFamily="2" charset="2"/>
              <a:buChar char="§"/>
              <a:defRPr/>
            </a:pPr>
            <a:r>
              <a:rPr lang="en-US" sz="1200" dirty="0" smtClean="0"/>
              <a:t>Social Collaboration – Jive &amp; SharePoint 2010 platforms</a:t>
            </a:r>
          </a:p>
          <a:p>
            <a:pPr marL="685800" lvl="3" indent="-228600">
              <a:lnSpc>
                <a:spcPts val="1400"/>
              </a:lnSpc>
              <a:buClr>
                <a:srgbClr val="4E84C4"/>
              </a:buClr>
              <a:buFont typeface="Wingdings" pitchFamily="2" charset="2"/>
              <a:buChar char="§"/>
              <a:defRPr/>
            </a:pPr>
            <a:r>
              <a:rPr lang="en-US" sz="1200" b="1" dirty="0"/>
              <a:t>Extend solutions on Gamification use case – </a:t>
            </a:r>
            <a:r>
              <a:rPr lang="en-US" sz="1200" b="1" dirty="0" err="1"/>
              <a:t>Gamified</a:t>
            </a:r>
            <a:r>
              <a:rPr lang="en-US" sz="1200" b="1" dirty="0"/>
              <a:t> Sales Goal Tracking</a:t>
            </a:r>
          </a:p>
          <a:p>
            <a:pPr marL="685800" lvl="3" indent="-228600">
              <a:lnSpc>
                <a:spcPts val="1400"/>
              </a:lnSpc>
              <a:buClr>
                <a:srgbClr val="4E84C4"/>
              </a:buClr>
              <a:buFont typeface="Wingdings" pitchFamily="2" charset="2"/>
              <a:buChar char="§"/>
              <a:defRPr/>
            </a:pPr>
            <a:endParaRPr lang="en-US" sz="1200" dirty="0" smtClean="0"/>
          </a:p>
          <a:p>
            <a:pPr marL="169863" lvl="1" indent="-169863" eaLnBrk="0" hangingPunct="0">
              <a:spcBef>
                <a:spcPct val="20000"/>
              </a:spcBef>
              <a:buClr>
                <a:srgbClr val="4E84C4"/>
              </a:buClr>
              <a:buFontTx/>
              <a:buChar char="•"/>
              <a:defRPr/>
            </a:pPr>
            <a:endParaRPr lang="en-US" sz="1200" kern="0" dirty="0" smtClean="0">
              <a:latin typeface="+mn-lt"/>
            </a:endParaRPr>
          </a:p>
        </p:txBody>
      </p:sp>
      <p:cxnSp>
        <p:nvCxnSpPr>
          <p:cNvPr id="13320" name="Straight Connector 27"/>
          <p:cNvCxnSpPr>
            <a:cxnSpLocks noChangeShapeType="1"/>
            <a:stCxn id="9" idx="2"/>
            <a:endCxn id="13314" idx="2"/>
          </p:cNvCxnSpPr>
          <p:nvPr/>
        </p:nvCxnSpPr>
        <p:spPr bwMode="auto">
          <a:xfrm>
            <a:off x="4572000" y="1456730"/>
            <a:ext cx="0" cy="5059958"/>
          </a:xfrm>
          <a:prstGeom prst="line">
            <a:avLst/>
          </a:prstGeom>
          <a:noFill/>
          <a:ln w="19050" cap="rnd" cmpd="dbl" algn="ctr">
            <a:solidFill>
              <a:srgbClr val="969696"/>
            </a:solidFill>
            <a:miter lim="800000"/>
            <a:headEnd/>
            <a:tailEnd/>
          </a:ln>
        </p:spPr>
      </p:cxnSp>
      <p:cxnSp>
        <p:nvCxnSpPr>
          <p:cNvPr id="13321" name="Straight Connector 29"/>
          <p:cNvCxnSpPr>
            <a:cxnSpLocks noChangeShapeType="1"/>
          </p:cNvCxnSpPr>
          <p:nvPr/>
        </p:nvCxnSpPr>
        <p:spPr bwMode="auto">
          <a:xfrm rot="10800000" flipH="1">
            <a:off x="152400" y="4265613"/>
            <a:ext cx="8839200" cy="1587"/>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152400" y="533400"/>
            <a:ext cx="8839200" cy="923330"/>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a:spAutoFit/>
          </a:bodyPr>
          <a:lstStyle/>
          <a:p>
            <a:pPr marL="169863" indent="-169863" eaLnBrk="0" hangingPunct="0">
              <a:spcBef>
                <a:spcPct val="20000"/>
              </a:spcBef>
              <a:buClr>
                <a:srgbClr val="4E84C4"/>
              </a:buClr>
              <a:defRPr/>
            </a:pPr>
            <a:r>
              <a:rPr lang="en-US" kern="0" dirty="0">
                <a:latin typeface="+mn-lt"/>
              </a:rPr>
              <a:t>Business Scenario / Problem Statement</a:t>
            </a:r>
          </a:p>
          <a:p>
            <a:pPr algn="just" eaLnBrk="0" hangingPunct="0">
              <a:defRPr/>
            </a:pPr>
            <a:r>
              <a:rPr lang="en-US" sz="1200" dirty="0" smtClean="0">
                <a:cs typeface="Arial" pitchFamily="34" charset="0"/>
              </a:rPr>
              <a:t>Enterprise need </a:t>
            </a:r>
            <a:r>
              <a:rPr lang="en-US" sz="1200" dirty="0" smtClean="0"/>
              <a:t>platform-based, custom-build Social Computing Solutions in areas – Social Analytics, Social Collaboration and Social CRM to help their clients to quickly demonstrate valuable insights and sentiment analysis from customer-centric conversations and leverage those insights to drive business outcomes and improve customer experience</a:t>
            </a:r>
          </a:p>
        </p:txBody>
      </p:sp>
      <p:sp>
        <p:nvSpPr>
          <p:cNvPr id="11" name="Content Placeholder 19"/>
          <p:cNvSpPr txBox="1">
            <a:spLocks/>
          </p:cNvSpPr>
          <p:nvPr/>
        </p:nvSpPr>
        <p:spPr bwMode="auto">
          <a:xfrm>
            <a:off x="228600" y="1524000"/>
            <a:ext cx="4040188" cy="2862322"/>
          </a:xfrm>
          <a:prstGeom prst="rect">
            <a:avLst/>
          </a:prstGeom>
          <a:noFill/>
          <a:ln w="9525" algn="ctr">
            <a:noFill/>
            <a:miter lim="800000"/>
            <a:headEnd/>
            <a:tailEnd/>
          </a:ln>
        </p:spPr>
        <p:txBody>
          <a:bodyPr>
            <a:spAutoFit/>
          </a:bodyPr>
          <a:lstStyle/>
          <a:p>
            <a:pPr marL="169863" indent="-169863" eaLnBrk="0" hangingPunct="0">
              <a:spcBef>
                <a:spcPct val="20000"/>
              </a:spcBef>
              <a:buClr>
                <a:srgbClr val="4E84C4"/>
              </a:buClr>
              <a:defRPr/>
            </a:pPr>
            <a:r>
              <a:rPr lang="en-US" sz="2400" kern="0" dirty="0">
                <a:latin typeface="+mn-lt"/>
              </a:rPr>
              <a:t>Key Business Benefits </a:t>
            </a:r>
          </a:p>
          <a:p>
            <a:pPr marL="228600" indent="-228600">
              <a:buFont typeface="Arial" pitchFamily="34" charset="0"/>
              <a:buChar char="•"/>
              <a:defRPr/>
            </a:pPr>
            <a:r>
              <a:rPr lang="en-US" sz="1200" dirty="0" smtClean="0"/>
              <a:t>Driving real-time business decisions</a:t>
            </a:r>
          </a:p>
          <a:p>
            <a:pPr marL="228600" indent="-228600">
              <a:buFont typeface="Arial" pitchFamily="34" charset="0"/>
              <a:buChar char="•"/>
              <a:defRPr/>
            </a:pPr>
            <a:r>
              <a:rPr lang="en-US" sz="1200" dirty="0" smtClean="0"/>
              <a:t>Improved Time to Market Capabilities</a:t>
            </a:r>
          </a:p>
          <a:p>
            <a:pPr marL="228600" indent="-228600">
              <a:buClr>
                <a:srgbClr val="4E84C4"/>
              </a:buClr>
              <a:buFont typeface="Arial" pitchFamily="34" charset="0"/>
              <a:buChar char="•"/>
              <a:defRPr/>
            </a:pPr>
            <a:r>
              <a:rPr lang="en-US" sz="1200" dirty="0" smtClean="0"/>
              <a:t>Increased organizational efficiency and agility through effective Collaboration among </a:t>
            </a:r>
            <a:r>
              <a:rPr lang="en-US" sz="1200" dirty="0" smtClean="0">
                <a:solidFill>
                  <a:schemeClr val="dk1"/>
                </a:solidFill>
                <a:cs typeface="Arial" pitchFamily="34" charset="0"/>
              </a:rPr>
              <a:t>Customers, Partners &amp; Employees</a:t>
            </a:r>
            <a:endParaRPr lang="en-US" sz="1200" dirty="0" smtClean="0"/>
          </a:p>
          <a:p>
            <a:pPr marL="228600" indent="-228600">
              <a:buClr>
                <a:srgbClr val="4E84C4"/>
              </a:buClr>
              <a:buFont typeface="Arial" pitchFamily="34" charset="0"/>
              <a:buChar char="•"/>
              <a:defRPr/>
            </a:pPr>
            <a:r>
              <a:rPr lang="en-US" sz="1200" dirty="0" smtClean="0"/>
              <a:t>Faster product introductions and new ideas through product branding</a:t>
            </a:r>
          </a:p>
          <a:p>
            <a:pPr marL="228600" indent="-228600">
              <a:buClr>
                <a:srgbClr val="4E84C4"/>
              </a:buClr>
              <a:buFont typeface="Arial" pitchFamily="34" charset="0"/>
              <a:buChar char="•"/>
              <a:defRPr/>
            </a:pPr>
            <a:r>
              <a:rPr lang="en-US" sz="1200" dirty="0" smtClean="0"/>
              <a:t>Improved customer experience through behavioral analysis and valuable Insights</a:t>
            </a:r>
          </a:p>
          <a:p>
            <a:pPr marL="228600" lvl="0" indent="-228600">
              <a:buClr>
                <a:srgbClr val="4E84C4"/>
              </a:buClr>
              <a:buFont typeface="Arial" pitchFamily="34" charset="0"/>
              <a:buChar char="•"/>
              <a:defRPr/>
            </a:pPr>
            <a:r>
              <a:rPr lang="en-US" sz="1200" dirty="0" smtClean="0"/>
              <a:t>Engage Clients, Employees and Industry Consultants through theme-based communities</a:t>
            </a:r>
          </a:p>
          <a:p>
            <a:pPr marL="228600" indent="-228600">
              <a:buClr>
                <a:srgbClr val="4E84C4"/>
              </a:buClr>
              <a:buFont typeface="Arial" pitchFamily="34" charset="0"/>
              <a:buChar char="•"/>
              <a:defRPr/>
            </a:pPr>
            <a:r>
              <a:rPr lang="en-US" sz="1200" dirty="0" smtClean="0"/>
              <a:t>Improved customer brand advocacy</a:t>
            </a:r>
          </a:p>
          <a:p>
            <a:pPr marL="228600" indent="-228600">
              <a:buClr>
                <a:srgbClr val="4E84C4"/>
              </a:buClr>
              <a:buFont typeface="Arial" pitchFamily="34" charset="0"/>
              <a:buChar char="•"/>
              <a:defRPr/>
            </a:pPr>
            <a:endParaRPr lang="en-US" sz="12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152400" y="1447800"/>
            <a:ext cx="8839200" cy="5068888"/>
          </a:xfrm>
          <a:prstGeom prst="rect">
            <a:avLst/>
          </a:prstGeom>
          <a:noFill/>
          <a:ln w="12700" algn="ctr">
            <a:solidFill>
              <a:srgbClr val="969696"/>
            </a:solidFill>
            <a:round/>
            <a:headEnd/>
            <a:tailEnd/>
          </a:ln>
        </p:spPr>
        <p:txBody>
          <a:bodyPr wrap="none" anchor="ctr"/>
          <a:lstStyle/>
          <a:p>
            <a:pPr algn="ctr"/>
            <a:endParaRPr lang="en-US" sz="1600"/>
          </a:p>
        </p:txBody>
      </p:sp>
      <p:sp>
        <p:nvSpPr>
          <p:cNvPr id="13315" name="Title 17"/>
          <p:cNvSpPr>
            <a:spLocks noGrp="1"/>
          </p:cNvSpPr>
          <p:nvPr>
            <p:ph type="title"/>
          </p:nvPr>
        </p:nvSpPr>
        <p:spPr>
          <a:xfrm>
            <a:off x="76200" y="0"/>
            <a:ext cx="8763000" cy="446276"/>
          </a:xfrm>
        </p:spPr>
        <p:txBody>
          <a:bodyPr/>
          <a:lstStyle/>
          <a:p>
            <a:r>
              <a:rPr lang="en-US" sz="2000" dirty="0" smtClean="0"/>
              <a:t>Social Collaboration– Jive Social Business Platform</a:t>
            </a:r>
          </a:p>
        </p:txBody>
      </p:sp>
      <p:sp>
        <p:nvSpPr>
          <p:cNvPr id="13316" name="Content Placeholder 19"/>
          <p:cNvSpPr>
            <a:spLocks noGrp="1"/>
          </p:cNvSpPr>
          <p:nvPr>
            <p:ph sz="half" idx="2"/>
          </p:nvPr>
        </p:nvSpPr>
        <p:spPr>
          <a:xfrm>
            <a:off x="152400" y="4191000"/>
            <a:ext cx="4267200" cy="2492990"/>
          </a:xfrm>
        </p:spPr>
        <p:txBody>
          <a:bodyPr/>
          <a:lstStyle/>
          <a:p>
            <a:pPr>
              <a:buFontTx/>
              <a:buNone/>
              <a:defRPr/>
            </a:pPr>
            <a:r>
              <a:rPr lang="en-US" dirty="0" smtClean="0"/>
              <a:t>Differentiators</a:t>
            </a:r>
          </a:p>
          <a:p>
            <a:pPr>
              <a:defRPr/>
            </a:pPr>
            <a:r>
              <a:rPr lang="en-US" sz="1200" dirty="0" smtClean="0"/>
              <a:t>TCS Knome – Enterprise Social Collaboration Platform</a:t>
            </a:r>
          </a:p>
          <a:p>
            <a:pPr>
              <a:defRPr/>
            </a:pPr>
            <a:r>
              <a:rPr lang="en-US" sz="1200" dirty="0" smtClean="0"/>
              <a:t>TCS Social Listening Platform – Help to analyze data across multiple domains and derive actionable insights</a:t>
            </a:r>
          </a:p>
          <a:p>
            <a:pPr>
              <a:defRPr/>
            </a:pPr>
            <a:r>
              <a:rPr lang="en-US" sz="1200" dirty="0" smtClean="0"/>
              <a:t>Jive integration with Social Buzz (Social CRM) – Creating opportunities and Service Request in Siebel CRM from social blog conversations in Jive SBS </a:t>
            </a:r>
          </a:p>
          <a:p>
            <a:pPr>
              <a:defRPr/>
            </a:pPr>
            <a:r>
              <a:rPr lang="en-US" sz="1200" dirty="0" smtClean="0"/>
              <a:t> </a:t>
            </a:r>
            <a:r>
              <a:rPr lang="en-US" sz="1200" dirty="0" err="1" smtClean="0"/>
              <a:t>eCollab</a:t>
            </a:r>
            <a:r>
              <a:rPr lang="en-US" sz="1200" dirty="0" smtClean="0"/>
              <a:t> – Build on Chatter platform to collaborate across all the business Units in the organization</a:t>
            </a:r>
          </a:p>
          <a:p>
            <a:pPr>
              <a:defRPr/>
            </a:pPr>
            <a:r>
              <a:rPr lang="en-US" sz="1200" dirty="0" smtClean="0"/>
              <a:t>Google Analytics Dashboard and Jive Integration Solution</a:t>
            </a:r>
            <a:endParaRPr lang="en-US" sz="1200" dirty="0"/>
          </a:p>
        </p:txBody>
      </p:sp>
      <p:sp>
        <p:nvSpPr>
          <p:cNvPr id="25" name="Content Placeholder 19"/>
          <p:cNvSpPr>
            <a:spLocks noGrp="1"/>
          </p:cNvSpPr>
          <p:nvPr>
            <p:ph sz="half" idx="2"/>
          </p:nvPr>
        </p:nvSpPr>
        <p:spPr>
          <a:xfrm>
            <a:off x="4572000" y="4267200"/>
            <a:ext cx="4040188" cy="683264"/>
          </a:xfrm>
        </p:spPr>
        <p:txBody>
          <a:bodyPr/>
          <a:lstStyle/>
          <a:p>
            <a:pPr>
              <a:buFontTx/>
              <a:buNone/>
              <a:defRPr/>
            </a:pPr>
            <a:r>
              <a:rPr lang="en-US" dirty="0" smtClean="0"/>
              <a:t>Success Stories</a:t>
            </a:r>
          </a:p>
          <a:p>
            <a:pPr>
              <a:buClrTx/>
              <a:defRPr/>
            </a:pPr>
            <a:r>
              <a:rPr lang="en-US" sz="1200" kern="1200" dirty="0" smtClean="0"/>
              <a:t>None</a:t>
            </a:r>
          </a:p>
        </p:txBody>
      </p:sp>
      <p:sp>
        <p:nvSpPr>
          <p:cNvPr id="26" name="Content Placeholder 19"/>
          <p:cNvSpPr txBox="1">
            <a:spLocks/>
          </p:cNvSpPr>
          <p:nvPr/>
        </p:nvSpPr>
        <p:spPr bwMode="auto">
          <a:xfrm>
            <a:off x="4572000" y="1554163"/>
            <a:ext cx="4040188" cy="2509918"/>
          </a:xfrm>
          <a:prstGeom prst="rect">
            <a:avLst/>
          </a:prstGeom>
          <a:noFill/>
          <a:ln w="9525" algn="ctr">
            <a:noFill/>
            <a:miter lim="800000"/>
            <a:headEnd/>
            <a:tailEnd/>
          </a:ln>
        </p:spPr>
        <p:txBody>
          <a:bodyPr>
            <a:spAutoFit/>
          </a:bodyPr>
          <a:lstStyle/>
          <a:p>
            <a:pPr marL="169863" indent="-169863" eaLnBrk="0" hangingPunct="0">
              <a:spcBef>
                <a:spcPct val="20000"/>
              </a:spcBef>
              <a:buClr>
                <a:srgbClr val="4E84C4"/>
              </a:buClr>
              <a:defRPr/>
            </a:pPr>
            <a:r>
              <a:rPr lang="en-US" sz="2400" kern="0" dirty="0">
                <a:latin typeface="+mn-lt"/>
              </a:rPr>
              <a:t>Solution Features</a:t>
            </a:r>
          </a:p>
          <a:p>
            <a:pPr marL="169863" lvl="1" indent="-169863" eaLnBrk="0" hangingPunct="0">
              <a:spcBef>
                <a:spcPct val="20000"/>
              </a:spcBef>
              <a:buClr>
                <a:srgbClr val="4E84C4"/>
              </a:buClr>
              <a:buFontTx/>
              <a:buChar char="•"/>
              <a:defRPr/>
            </a:pPr>
            <a:r>
              <a:rPr lang="en-US" sz="1200" kern="0" dirty="0" smtClean="0">
                <a:latin typeface="+mn-lt"/>
              </a:rPr>
              <a:t>Social Collaboration Consulting and advisory Services</a:t>
            </a:r>
          </a:p>
          <a:p>
            <a:pPr marL="169863" lvl="1" indent="-169863" eaLnBrk="0" hangingPunct="0">
              <a:spcBef>
                <a:spcPct val="20000"/>
              </a:spcBef>
              <a:buClr>
                <a:srgbClr val="4E84C4"/>
              </a:buClr>
              <a:buFontTx/>
              <a:buChar char="•"/>
              <a:defRPr/>
            </a:pPr>
            <a:r>
              <a:rPr lang="en-US" sz="1200" dirty="0" smtClean="0"/>
              <a:t>Customer Portfolio analysis and deliver social  Collaboration roadmap, strategy, architecture blueprint</a:t>
            </a:r>
            <a:endParaRPr lang="en-US" sz="1200" kern="0" dirty="0" smtClean="0">
              <a:latin typeface="+mn-lt"/>
            </a:endParaRPr>
          </a:p>
          <a:p>
            <a:pPr marL="169863" lvl="1" indent="-169863" eaLnBrk="0" hangingPunct="0">
              <a:spcBef>
                <a:spcPct val="20000"/>
              </a:spcBef>
              <a:buClr>
                <a:srgbClr val="4E84C4"/>
              </a:buClr>
              <a:buFontTx/>
              <a:buChar char="•"/>
              <a:defRPr/>
            </a:pPr>
            <a:r>
              <a:rPr lang="en-US" sz="1200" dirty="0" smtClean="0">
                <a:cs typeface="Arial" pitchFamily="34" charset="0"/>
              </a:rPr>
              <a:t>Develop social collaboration business scenarios &amp; define success metrics and KPIs</a:t>
            </a:r>
            <a:endParaRPr lang="en-US" sz="1200" kern="0" dirty="0" smtClean="0">
              <a:latin typeface="+mn-lt"/>
            </a:endParaRPr>
          </a:p>
          <a:p>
            <a:pPr marL="169863" lvl="1" indent="-169863" eaLnBrk="0" hangingPunct="0">
              <a:spcBef>
                <a:spcPct val="20000"/>
              </a:spcBef>
              <a:buClr>
                <a:srgbClr val="4E84C4"/>
              </a:buClr>
              <a:buFontTx/>
              <a:buChar char="•"/>
              <a:defRPr/>
            </a:pPr>
            <a:r>
              <a:rPr lang="en-US" sz="1200" kern="0" dirty="0" smtClean="0">
                <a:latin typeface="+mn-lt"/>
              </a:rPr>
              <a:t>Social Collaboration Platform/Tool Evaluation and fitment of Jive SBS to the  enterprise needs</a:t>
            </a:r>
          </a:p>
          <a:p>
            <a:pPr marL="169863" lvl="1" indent="-169863" eaLnBrk="0" hangingPunct="0">
              <a:spcBef>
                <a:spcPct val="20000"/>
              </a:spcBef>
              <a:buClr>
                <a:srgbClr val="4E84C4"/>
              </a:buClr>
              <a:buFontTx/>
              <a:buChar char="•"/>
              <a:defRPr/>
            </a:pPr>
            <a:r>
              <a:rPr lang="en-US" sz="1200" dirty="0" smtClean="0"/>
              <a:t>Conceptualize, design and recommend custom-build social collaboration solutions on Jive</a:t>
            </a:r>
          </a:p>
          <a:p>
            <a:pPr marL="169863" lvl="1" indent="-169863" eaLnBrk="0" hangingPunct="0">
              <a:spcBef>
                <a:spcPct val="20000"/>
              </a:spcBef>
              <a:buClr>
                <a:srgbClr val="4E84C4"/>
              </a:buClr>
              <a:buFontTx/>
              <a:buChar char="•"/>
              <a:defRPr/>
            </a:pPr>
            <a:endParaRPr lang="en-US" sz="1200" kern="0" dirty="0" smtClean="0">
              <a:latin typeface="+mn-lt"/>
            </a:endParaRPr>
          </a:p>
        </p:txBody>
      </p:sp>
      <p:cxnSp>
        <p:nvCxnSpPr>
          <p:cNvPr id="13320" name="Straight Connector 27"/>
          <p:cNvCxnSpPr>
            <a:cxnSpLocks noChangeShapeType="1"/>
            <a:stCxn id="9" idx="2"/>
            <a:endCxn id="13314" idx="2"/>
          </p:cNvCxnSpPr>
          <p:nvPr/>
        </p:nvCxnSpPr>
        <p:spPr bwMode="auto">
          <a:xfrm rot="5400000">
            <a:off x="2042021" y="3986709"/>
            <a:ext cx="5059958" cy="1588"/>
          </a:xfrm>
          <a:prstGeom prst="line">
            <a:avLst/>
          </a:prstGeom>
          <a:noFill/>
          <a:ln w="19050" cap="rnd" cmpd="dbl" algn="ctr">
            <a:solidFill>
              <a:srgbClr val="969696"/>
            </a:solidFill>
            <a:miter lim="800000"/>
            <a:headEnd/>
            <a:tailEnd/>
          </a:ln>
        </p:spPr>
      </p:cxnSp>
      <p:cxnSp>
        <p:nvCxnSpPr>
          <p:cNvPr id="13321" name="Straight Connector 29"/>
          <p:cNvCxnSpPr>
            <a:cxnSpLocks noChangeShapeType="1"/>
          </p:cNvCxnSpPr>
          <p:nvPr/>
        </p:nvCxnSpPr>
        <p:spPr bwMode="auto">
          <a:xfrm rot="10800000" flipH="1">
            <a:off x="152400" y="4265613"/>
            <a:ext cx="8839200" cy="1587"/>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152400" y="533400"/>
            <a:ext cx="8839200" cy="923330"/>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a:spAutoFit/>
          </a:bodyPr>
          <a:lstStyle/>
          <a:p>
            <a:pPr marL="169863" indent="-169863" eaLnBrk="0" hangingPunct="0">
              <a:spcBef>
                <a:spcPct val="20000"/>
              </a:spcBef>
              <a:buClr>
                <a:srgbClr val="4E84C4"/>
              </a:buClr>
              <a:defRPr/>
            </a:pPr>
            <a:r>
              <a:rPr lang="en-US" kern="0" dirty="0">
                <a:latin typeface="+mn-lt"/>
              </a:rPr>
              <a:t>Business Scenario / Problem Statement</a:t>
            </a:r>
          </a:p>
          <a:p>
            <a:r>
              <a:rPr lang="en-US" sz="1200" dirty="0" smtClean="0"/>
              <a:t>Organizations are increasingly on the lookout for a comprehensive collaboration platform, which would harness the collective wisdom of their employees, experts and business partners into one unified environment where focus is continuously shifting from document –centric to people-centric platforms which results in an improved productivity at all levels.</a:t>
            </a:r>
          </a:p>
        </p:txBody>
      </p:sp>
      <p:sp>
        <p:nvSpPr>
          <p:cNvPr id="11" name="Content Placeholder 19"/>
          <p:cNvSpPr txBox="1">
            <a:spLocks/>
          </p:cNvSpPr>
          <p:nvPr/>
        </p:nvSpPr>
        <p:spPr bwMode="auto">
          <a:xfrm>
            <a:off x="228600" y="1524000"/>
            <a:ext cx="4040188" cy="3046988"/>
          </a:xfrm>
          <a:prstGeom prst="rect">
            <a:avLst/>
          </a:prstGeom>
          <a:noFill/>
          <a:ln w="9525" algn="ctr">
            <a:noFill/>
            <a:miter lim="800000"/>
            <a:headEnd/>
            <a:tailEnd/>
          </a:ln>
        </p:spPr>
        <p:txBody>
          <a:bodyPr>
            <a:spAutoFit/>
          </a:bodyPr>
          <a:lstStyle/>
          <a:p>
            <a:pPr marL="169863" indent="-169863" eaLnBrk="0" hangingPunct="0">
              <a:spcBef>
                <a:spcPct val="20000"/>
              </a:spcBef>
              <a:buClr>
                <a:srgbClr val="4E84C4"/>
              </a:buClr>
              <a:defRPr/>
            </a:pPr>
            <a:r>
              <a:rPr lang="en-US" sz="2400" kern="0" dirty="0">
                <a:latin typeface="+mn-lt"/>
              </a:rPr>
              <a:t>Key Business Benefits </a:t>
            </a:r>
          </a:p>
          <a:p>
            <a:pPr marL="228600" indent="-228600">
              <a:buFont typeface="Arial" pitchFamily="34" charset="0"/>
              <a:buChar char="•"/>
              <a:defRPr/>
            </a:pPr>
            <a:r>
              <a:rPr lang="en-US" sz="1200" dirty="0" smtClean="0"/>
              <a:t>Increased organizational efficiency and agility through effective Collaboration across time zones, hierarchy</a:t>
            </a:r>
          </a:p>
          <a:p>
            <a:pPr marL="228600" indent="-228600">
              <a:buFont typeface="Arial" pitchFamily="34" charset="0"/>
              <a:buChar char="•"/>
              <a:defRPr/>
            </a:pPr>
            <a:r>
              <a:rPr lang="en-US" sz="1200" dirty="0" smtClean="0"/>
              <a:t>One-stop shop to facilitate sharing of knowledge </a:t>
            </a:r>
          </a:p>
          <a:p>
            <a:pPr marL="228600" indent="-228600">
              <a:buFont typeface="Arial" pitchFamily="34" charset="0"/>
              <a:buChar char="•"/>
              <a:defRPr/>
            </a:pPr>
            <a:r>
              <a:rPr lang="en-US" sz="1200" dirty="0" smtClean="0"/>
              <a:t>Driving real-time decisioning making</a:t>
            </a:r>
          </a:p>
          <a:p>
            <a:pPr marL="228600" indent="-228600">
              <a:buFont typeface="Arial" pitchFamily="34" charset="0"/>
              <a:buChar char="•"/>
              <a:defRPr/>
            </a:pPr>
            <a:r>
              <a:rPr lang="en-US" sz="1200" dirty="0" smtClean="0"/>
              <a:t>Capture, collaborate and Capitalize on new Ideas</a:t>
            </a:r>
          </a:p>
          <a:p>
            <a:pPr marL="228600" lvl="1" indent="-228600">
              <a:buFont typeface="Arial" pitchFamily="34" charset="0"/>
              <a:buChar char="•"/>
              <a:defRPr/>
            </a:pPr>
            <a:r>
              <a:rPr lang="en-US" sz="1200" dirty="0" smtClean="0"/>
              <a:t>Increased employee productivity &amp; job satisfaction</a:t>
            </a:r>
          </a:p>
          <a:p>
            <a:pPr marL="228600" indent="-228600">
              <a:buFont typeface="Arial" pitchFamily="34" charset="0"/>
              <a:buChar char="•"/>
              <a:defRPr/>
            </a:pPr>
            <a:r>
              <a:rPr lang="en-US" sz="1200" dirty="0" smtClean="0"/>
              <a:t>Decrease time-to-market – Sales channel communities to reduce sales cycle time</a:t>
            </a:r>
          </a:p>
          <a:p>
            <a:pPr marL="228600" lvl="0" indent="-228600">
              <a:buClr>
                <a:srgbClr val="4E84C4"/>
              </a:buClr>
              <a:buFont typeface="Arial" pitchFamily="34" charset="0"/>
              <a:buChar char="•"/>
              <a:defRPr/>
            </a:pPr>
            <a:r>
              <a:rPr lang="en-US" sz="1200" dirty="0" smtClean="0"/>
              <a:t>Increased Collective intelligence  through theme-based communities</a:t>
            </a:r>
          </a:p>
          <a:p>
            <a:pPr marL="228600" lvl="0" indent="-228600">
              <a:buClr>
                <a:srgbClr val="4E84C4"/>
              </a:buClr>
              <a:buFont typeface="Arial" pitchFamily="34" charset="0"/>
              <a:buChar char="•"/>
              <a:defRPr/>
            </a:pPr>
            <a:r>
              <a:rPr lang="en-US" sz="1200" dirty="0" smtClean="0"/>
              <a:t>Seamless collaboration between consumer-facing Sales teams and IT teams</a:t>
            </a:r>
          </a:p>
          <a:p>
            <a:pPr marL="228600" lvl="0" indent="-228600">
              <a:buClr>
                <a:srgbClr val="4E84C4"/>
              </a:buClr>
              <a:buFont typeface="Arial" pitchFamily="34" charset="0"/>
              <a:buChar char="•"/>
              <a:defRPr/>
            </a:pPr>
            <a:endParaRPr lang="en-US" sz="1200" dirty="0" smtClean="0"/>
          </a:p>
          <a:p>
            <a:pPr marL="228600" indent="-228600">
              <a:buClr>
                <a:srgbClr val="4E84C4"/>
              </a:buClr>
              <a:buFont typeface="Arial" pitchFamily="34" charset="0"/>
              <a:buChar char="•"/>
              <a:defRPr/>
            </a:pPr>
            <a:endParaRPr lang="en-US" sz="12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152400" y="1447800"/>
            <a:ext cx="8839200" cy="5068888"/>
          </a:xfrm>
          <a:prstGeom prst="rect">
            <a:avLst/>
          </a:prstGeom>
          <a:noFill/>
          <a:ln w="12700" algn="ctr">
            <a:solidFill>
              <a:srgbClr val="969696"/>
            </a:solidFill>
            <a:round/>
            <a:headEnd/>
            <a:tailEnd/>
          </a:ln>
        </p:spPr>
        <p:txBody>
          <a:bodyPr wrap="none" anchor="ctr"/>
          <a:lstStyle/>
          <a:p>
            <a:pPr algn="ctr"/>
            <a:endParaRPr lang="en-US" sz="1600">
              <a:solidFill>
                <a:srgbClr val="000000"/>
              </a:solidFill>
            </a:endParaRPr>
          </a:p>
        </p:txBody>
      </p:sp>
      <p:sp>
        <p:nvSpPr>
          <p:cNvPr id="13315" name="Title 17"/>
          <p:cNvSpPr>
            <a:spLocks noGrp="1"/>
          </p:cNvSpPr>
          <p:nvPr>
            <p:ph type="title"/>
          </p:nvPr>
        </p:nvSpPr>
        <p:spPr>
          <a:xfrm>
            <a:off x="76200" y="0"/>
            <a:ext cx="8763000" cy="446276"/>
          </a:xfrm>
        </p:spPr>
        <p:txBody>
          <a:bodyPr/>
          <a:lstStyle/>
          <a:p>
            <a:r>
              <a:rPr lang="en-US" sz="2000" dirty="0" smtClean="0"/>
              <a:t>Social Collaboration</a:t>
            </a:r>
            <a:r>
              <a:rPr lang="en-US" sz="2000" smtClean="0"/>
              <a:t>– SharePoint </a:t>
            </a:r>
            <a:r>
              <a:rPr lang="en-US" sz="2000" dirty="0" smtClean="0"/>
              <a:t>Social Business Platform</a:t>
            </a:r>
          </a:p>
        </p:txBody>
      </p:sp>
      <p:sp>
        <p:nvSpPr>
          <p:cNvPr id="13316" name="Content Placeholder 19"/>
          <p:cNvSpPr>
            <a:spLocks noGrp="1"/>
          </p:cNvSpPr>
          <p:nvPr>
            <p:ph sz="half" idx="2"/>
          </p:nvPr>
        </p:nvSpPr>
        <p:spPr>
          <a:xfrm>
            <a:off x="152400" y="4191000"/>
            <a:ext cx="4267200" cy="2271391"/>
          </a:xfrm>
          <a:solidFill>
            <a:schemeClr val="bg1">
              <a:alpha val="0"/>
            </a:schemeClr>
          </a:solidFill>
        </p:spPr>
        <p:txBody>
          <a:bodyPr/>
          <a:lstStyle/>
          <a:p>
            <a:pPr>
              <a:buFontTx/>
              <a:buNone/>
              <a:defRPr/>
            </a:pPr>
            <a:r>
              <a:rPr lang="en-US" dirty="0" smtClean="0"/>
              <a:t>Differentiators</a:t>
            </a:r>
          </a:p>
          <a:p>
            <a:pPr>
              <a:defRPr/>
            </a:pPr>
            <a:r>
              <a:rPr lang="en-US" sz="1200" dirty="0" smtClean="0"/>
              <a:t>SharePoint Twitter Integration – Collaborate with Twitter from SharePoint</a:t>
            </a:r>
          </a:p>
          <a:p>
            <a:pPr>
              <a:defRPr/>
            </a:pPr>
            <a:r>
              <a:rPr lang="en-US" sz="1200" dirty="0" smtClean="0"/>
              <a:t>SharePoint SFDC Integration – Helps the sales team to collaborate with technology teams to resolve any issue</a:t>
            </a:r>
          </a:p>
          <a:p>
            <a:pPr>
              <a:defRPr/>
            </a:pPr>
            <a:r>
              <a:rPr lang="en-US" sz="1200" dirty="0" smtClean="0"/>
              <a:t>SharePoint SFDC Chatter Integration – Helps teams to chat between SharePoint platform and SFDC Chatter, and also save chats</a:t>
            </a:r>
          </a:p>
          <a:p>
            <a:pPr>
              <a:defRPr/>
            </a:pPr>
            <a:r>
              <a:rPr lang="en-US" sz="1200" dirty="0" smtClean="0"/>
              <a:t>SharePoint Lync Collaboration – Chat with colleagues on Lync from within SharePoint platform</a:t>
            </a:r>
          </a:p>
        </p:txBody>
      </p:sp>
      <p:sp>
        <p:nvSpPr>
          <p:cNvPr id="25" name="Content Placeholder 19"/>
          <p:cNvSpPr>
            <a:spLocks noGrp="1"/>
          </p:cNvSpPr>
          <p:nvPr>
            <p:ph sz="half" idx="2"/>
          </p:nvPr>
        </p:nvSpPr>
        <p:spPr>
          <a:xfrm>
            <a:off x="4572000" y="4345936"/>
            <a:ext cx="4040188" cy="683264"/>
          </a:xfrm>
        </p:spPr>
        <p:txBody>
          <a:bodyPr/>
          <a:lstStyle/>
          <a:p>
            <a:pPr>
              <a:buFontTx/>
              <a:buNone/>
              <a:defRPr/>
            </a:pPr>
            <a:r>
              <a:rPr lang="en-US" dirty="0" smtClean="0"/>
              <a:t>Success Stories</a:t>
            </a:r>
          </a:p>
          <a:p>
            <a:pPr>
              <a:buClrTx/>
              <a:defRPr/>
            </a:pPr>
            <a:r>
              <a:rPr lang="en-US" sz="1200" kern="1200" dirty="0" smtClean="0"/>
              <a:t>None</a:t>
            </a:r>
          </a:p>
        </p:txBody>
      </p:sp>
      <p:sp>
        <p:nvSpPr>
          <p:cNvPr id="26" name="Content Placeholder 19"/>
          <p:cNvSpPr txBox="1">
            <a:spLocks/>
          </p:cNvSpPr>
          <p:nvPr/>
        </p:nvSpPr>
        <p:spPr bwMode="auto">
          <a:xfrm>
            <a:off x="4572000" y="1554163"/>
            <a:ext cx="4040188" cy="2973122"/>
          </a:xfrm>
          <a:prstGeom prst="rect">
            <a:avLst/>
          </a:prstGeom>
          <a:solidFill>
            <a:schemeClr val="bg1">
              <a:alpha val="0"/>
            </a:schemeClr>
          </a:solidFill>
          <a:ln w="9525" algn="ctr">
            <a:noFill/>
            <a:miter lim="800000"/>
            <a:headEnd/>
            <a:tailEnd/>
          </a:ln>
        </p:spPr>
        <p:txBody>
          <a:bodyPr>
            <a:spAutoFit/>
          </a:bodyPr>
          <a:lstStyle/>
          <a:p>
            <a:pPr marL="169863" indent="-169863" eaLnBrk="0" hangingPunct="0">
              <a:spcBef>
                <a:spcPct val="20000"/>
              </a:spcBef>
              <a:buClr>
                <a:srgbClr val="4E84C4"/>
              </a:buClr>
              <a:defRPr/>
            </a:pPr>
            <a:r>
              <a:rPr lang="en-US" sz="2400" kern="0" dirty="0">
                <a:solidFill>
                  <a:srgbClr val="000000"/>
                </a:solidFill>
                <a:latin typeface="Arial"/>
              </a:rPr>
              <a:t>Solution Features</a:t>
            </a:r>
          </a:p>
          <a:p>
            <a:pPr marL="169863" lvl="1" indent="-169863" eaLnBrk="0" hangingPunct="0">
              <a:spcBef>
                <a:spcPct val="20000"/>
              </a:spcBef>
              <a:buClr>
                <a:srgbClr val="4E84C4"/>
              </a:buClr>
              <a:buFontTx/>
              <a:buChar char="•"/>
              <a:defRPr/>
            </a:pPr>
            <a:r>
              <a:rPr lang="en-US" sz="1200" kern="0" dirty="0" smtClean="0">
                <a:solidFill>
                  <a:srgbClr val="000000"/>
                </a:solidFill>
                <a:latin typeface="Arial"/>
              </a:rPr>
              <a:t>Post tweets from within SharePoint sites</a:t>
            </a:r>
          </a:p>
          <a:p>
            <a:pPr marL="169863" lvl="1" indent="-169863" eaLnBrk="0" hangingPunct="0">
              <a:spcBef>
                <a:spcPct val="20000"/>
              </a:spcBef>
              <a:buClr>
                <a:srgbClr val="4E84C4"/>
              </a:buClr>
              <a:buFontTx/>
              <a:buChar char="•"/>
              <a:defRPr/>
            </a:pPr>
            <a:r>
              <a:rPr lang="en-US" sz="1200" dirty="0" smtClean="0">
                <a:solidFill>
                  <a:srgbClr val="000000"/>
                </a:solidFill>
              </a:rPr>
              <a:t>Sales team can create workspace in SharePoint and collaborate</a:t>
            </a:r>
            <a:endParaRPr lang="en-US" sz="1200" kern="0" dirty="0" smtClean="0">
              <a:solidFill>
                <a:srgbClr val="000000"/>
              </a:solidFill>
              <a:latin typeface="Arial"/>
            </a:endParaRPr>
          </a:p>
          <a:p>
            <a:pPr marL="169863" lvl="1" indent="-169863" eaLnBrk="0" hangingPunct="0">
              <a:spcBef>
                <a:spcPct val="20000"/>
              </a:spcBef>
              <a:buClr>
                <a:srgbClr val="4E84C4"/>
              </a:buClr>
              <a:buFontTx/>
              <a:buChar char="•"/>
              <a:defRPr/>
            </a:pPr>
            <a:r>
              <a:rPr lang="en-US" sz="1200" dirty="0" smtClean="0">
                <a:solidFill>
                  <a:srgbClr val="000000"/>
                </a:solidFill>
                <a:cs typeface="Arial" pitchFamily="34" charset="0"/>
              </a:rPr>
              <a:t>People logged into SFDC Chatter can chat with people logged into SharePoint</a:t>
            </a:r>
            <a:endParaRPr lang="en-US" sz="1200" kern="0" dirty="0" smtClean="0">
              <a:solidFill>
                <a:srgbClr val="000000"/>
              </a:solidFill>
              <a:latin typeface="Arial"/>
            </a:endParaRPr>
          </a:p>
          <a:p>
            <a:pPr marL="169863" lvl="1" indent="-169863" eaLnBrk="0" hangingPunct="0">
              <a:spcBef>
                <a:spcPct val="20000"/>
              </a:spcBef>
              <a:buClr>
                <a:srgbClr val="4E84C4"/>
              </a:buClr>
              <a:buFontTx/>
              <a:buChar char="•"/>
              <a:defRPr/>
            </a:pPr>
            <a:r>
              <a:rPr lang="en-US" sz="1200" kern="0" dirty="0" smtClean="0">
                <a:solidFill>
                  <a:srgbClr val="000000"/>
                </a:solidFill>
                <a:latin typeface="Arial"/>
              </a:rPr>
              <a:t>Chat from within SharePoint with colleague logged into Lync</a:t>
            </a:r>
          </a:p>
          <a:p>
            <a:pPr marL="169863" lvl="1" indent="-169863" eaLnBrk="0" hangingPunct="0">
              <a:spcBef>
                <a:spcPct val="20000"/>
              </a:spcBef>
              <a:buClr>
                <a:srgbClr val="4E84C4"/>
              </a:buClr>
              <a:buFontTx/>
              <a:buChar char="•"/>
              <a:defRPr/>
            </a:pPr>
            <a:r>
              <a:rPr lang="en-US" sz="1200" dirty="0" smtClean="0">
                <a:solidFill>
                  <a:srgbClr val="000000"/>
                </a:solidFill>
              </a:rPr>
              <a:t>Search for resources with specific skills from within Lync</a:t>
            </a:r>
          </a:p>
          <a:p>
            <a:pPr marL="169863" lvl="1" indent="-169863" eaLnBrk="0" hangingPunct="0">
              <a:spcBef>
                <a:spcPct val="20000"/>
              </a:spcBef>
              <a:buClr>
                <a:srgbClr val="4E84C4"/>
              </a:buClr>
              <a:buFontTx/>
              <a:buChar char="•"/>
              <a:defRPr/>
            </a:pPr>
            <a:r>
              <a:rPr lang="en-US" sz="1200" dirty="0">
                <a:solidFill>
                  <a:srgbClr val="000000"/>
                </a:solidFill>
              </a:rPr>
              <a:t>Integrate Yammer social features in Share Point</a:t>
            </a:r>
          </a:p>
          <a:p>
            <a:pPr marL="169863" lvl="1" indent="-169863" eaLnBrk="0" hangingPunct="0">
              <a:spcBef>
                <a:spcPct val="20000"/>
              </a:spcBef>
              <a:buClr>
                <a:srgbClr val="4E84C4"/>
              </a:buClr>
              <a:buFontTx/>
              <a:buChar char="•"/>
              <a:defRPr/>
            </a:pPr>
            <a:endParaRPr lang="en-US" sz="1200" dirty="0" smtClean="0">
              <a:solidFill>
                <a:srgbClr val="000000"/>
              </a:solidFill>
            </a:endParaRPr>
          </a:p>
          <a:p>
            <a:pPr marL="169863" lvl="1" indent="-169863" eaLnBrk="0" hangingPunct="0">
              <a:spcBef>
                <a:spcPct val="20000"/>
              </a:spcBef>
              <a:buClr>
                <a:srgbClr val="4E84C4"/>
              </a:buClr>
              <a:buFontTx/>
              <a:buChar char="•"/>
              <a:defRPr/>
            </a:pPr>
            <a:endParaRPr lang="en-US" sz="1200" kern="0" dirty="0" smtClean="0">
              <a:solidFill>
                <a:srgbClr val="000000"/>
              </a:solidFill>
              <a:latin typeface="Arial"/>
            </a:endParaRPr>
          </a:p>
        </p:txBody>
      </p:sp>
      <p:cxnSp>
        <p:nvCxnSpPr>
          <p:cNvPr id="13320" name="Straight Connector 27"/>
          <p:cNvCxnSpPr>
            <a:cxnSpLocks noChangeShapeType="1"/>
            <a:stCxn id="9" idx="2"/>
            <a:endCxn id="13314" idx="2"/>
          </p:cNvCxnSpPr>
          <p:nvPr/>
        </p:nvCxnSpPr>
        <p:spPr bwMode="auto">
          <a:xfrm rot="5400000">
            <a:off x="2042021" y="3986709"/>
            <a:ext cx="5059958" cy="1588"/>
          </a:xfrm>
          <a:prstGeom prst="line">
            <a:avLst/>
          </a:prstGeom>
          <a:noFill/>
          <a:ln w="19050" cap="rnd" cmpd="dbl" algn="ctr">
            <a:solidFill>
              <a:srgbClr val="969696"/>
            </a:solidFill>
            <a:miter lim="800000"/>
            <a:headEnd/>
            <a:tailEnd/>
          </a:ln>
        </p:spPr>
      </p:cxnSp>
      <p:cxnSp>
        <p:nvCxnSpPr>
          <p:cNvPr id="13321" name="Straight Connector 29"/>
          <p:cNvCxnSpPr>
            <a:cxnSpLocks noChangeShapeType="1"/>
          </p:cNvCxnSpPr>
          <p:nvPr/>
        </p:nvCxnSpPr>
        <p:spPr bwMode="auto">
          <a:xfrm rot="10800000" flipH="1">
            <a:off x="152400" y="4265613"/>
            <a:ext cx="8839200" cy="1587"/>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152400" y="533400"/>
            <a:ext cx="8839200" cy="923330"/>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a:spAutoFit/>
          </a:bodyPr>
          <a:lstStyle/>
          <a:p>
            <a:pPr marL="169863" indent="-169863" eaLnBrk="0" hangingPunct="0">
              <a:spcBef>
                <a:spcPct val="20000"/>
              </a:spcBef>
              <a:buClr>
                <a:srgbClr val="4E84C4"/>
              </a:buClr>
              <a:defRPr/>
            </a:pPr>
            <a:r>
              <a:rPr lang="en-US" kern="0" dirty="0">
                <a:solidFill>
                  <a:srgbClr val="000000"/>
                </a:solidFill>
                <a:latin typeface="Arial"/>
              </a:rPr>
              <a:t>Business Scenario / Problem Statement</a:t>
            </a:r>
          </a:p>
          <a:p>
            <a:r>
              <a:rPr lang="en-US" sz="1200" dirty="0" smtClean="0">
                <a:solidFill>
                  <a:srgbClr val="000000"/>
                </a:solidFill>
              </a:rPr>
              <a:t>Organizations are increasingly on the lookout for a comprehensive collaboration platform, which would harness the collective wisdom of their employees, experts and business partners into one unified environment where focus is continuously shifting from document –centric to people-centric platforms which results in an improved productivity at all levels.</a:t>
            </a:r>
          </a:p>
        </p:txBody>
      </p:sp>
      <p:sp>
        <p:nvSpPr>
          <p:cNvPr id="11" name="Content Placeholder 19"/>
          <p:cNvSpPr txBox="1">
            <a:spLocks/>
          </p:cNvSpPr>
          <p:nvPr/>
        </p:nvSpPr>
        <p:spPr bwMode="auto">
          <a:xfrm>
            <a:off x="228600" y="1524000"/>
            <a:ext cx="4040188" cy="3046988"/>
          </a:xfrm>
          <a:prstGeom prst="rect">
            <a:avLst/>
          </a:prstGeom>
          <a:noFill/>
          <a:ln w="9525" algn="ctr">
            <a:noFill/>
            <a:miter lim="800000"/>
            <a:headEnd/>
            <a:tailEnd/>
          </a:ln>
        </p:spPr>
        <p:txBody>
          <a:bodyPr>
            <a:spAutoFit/>
          </a:bodyPr>
          <a:lstStyle/>
          <a:p>
            <a:pPr marL="169863" indent="-169863" eaLnBrk="0" hangingPunct="0">
              <a:spcBef>
                <a:spcPct val="20000"/>
              </a:spcBef>
              <a:buClr>
                <a:srgbClr val="4E84C4"/>
              </a:buClr>
              <a:defRPr/>
            </a:pPr>
            <a:r>
              <a:rPr lang="en-US" sz="2400" kern="0" dirty="0">
                <a:solidFill>
                  <a:srgbClr val="000000"/>
                </a:solidFill>
                <a:latin typeface="Arial"/>
              </a:rPr>
              <a:t>Key Business Benefits </a:t>
            </a:r>
          </a:p>
          <a:p>
            <a:pPr marL="228600" indent="-228600">
              <a:buFont typeface="Arial" pitchFamily="34" charset="0"/>
              <a:buChar char="•"/>
              <a:defRPr/>
            </a:pPr>
            <a:r>
              <a:rPr lang="en-US" sz="1200" dirty="0" smtClean="0">
                <a:solidFill>
                  <a:srgbClr val="000000"/>
                </a:solidFill>
              </a:rPr>
              <a:t>Increased organizational efficiency and agility through effective Collaboration across time zones, hierarchy</a:t>
            </a:r>
          </a:p>
          <a:p>
            <a:pPr marL="228600" indent="-228600">
              <a:buFont typeface="Arial" pitchFamily="34" charset="0"/>
              <a:buChar char="•"/>
              <a:defRPr/>
            </a:pPr>
            <a:r>
              <a:rPr lang="en-US" sz="1200" dirty="0" smtClean="0">
                <a:solidFill>
                  <a:srgbClr val="000000"/>
                </a:solidFill>
              </a:rPr>
              <a:t>One-stop shop to facilitate sharing of knowledge </a:t>
            </a:r>
          </a:p>
          <a:p>
            <a:pPr marL="228600" indent="-228600">
              <a:buFont typeface="Arial" pitchFamily="34" charset="0"/>
              <a:buChar char="•"/>
              <a:defRPr/>
            </a:pPr>
            <a:r>
              <a:rPr lang="en-US" sz="1200" dirty="0" smtClean="0">
                <a:solidFill>
                  <a:srgbClr val="000000"/>
                </a:solidFill>
              </a:rPr>
              <a:t>Driving real-time decisioning making</a:t>
            </a:r>
          </a:p>
          <a:p>
            <a:pPr marL="228600" indent="-228600">
              <a:buFont typeface="Arial" pitchFamily="34" charset="0"/>
              <a:buChar char="•"/>
              <a:defRPr/>
            </a:pPr>
            <a:r>
              <a:rPr lang="en-US" sz="1200" dirty="0" smtClean="0">
                <a:solidFill>
                  <a:srgbClr val="000000"/>
                </a:solidFill>
              </a:rPr>
              <a:t>Capture, collaborate and Capitalize on new Ideas</a:t>
            </a:r>
          </a:p>
          <a:p>
            <a:pPr marL="228600" lvl="1" indent="-228600">
              <a:buFont typeface="Arial" pitchFamily="34" charset="0"/>
              <a:buChar char="•"/>
              <a:defRPr/>
            </a:pPr>
            <a:r>
              <a:rPr lang="en-US" sz="1200" dirty="0" smtClean="0">
                <a:solidFill>
                  <a:srgbClr val="000000"/>
                </a:solidFill>
              </a:rPr>
              <a:t>Increased employee productivity &amp; job satisfaction</a:t>
            </a:r>
          </a:p>
          <a:p>
            <a:pPr marL="228600" indent="-228600">
              <a:buFont typeface="Arial" pitchFamily="34" charset="0"/>
              <a:buChar char="•"/>
              <a:defRPr/>
            </a:pPr>
            <a:r>
              <a:rPr lang="en-US" sz="1200" dirty="0" smtClean="0">
                <a:solidFill>
                  <a:srgbClr val="000000"/>
                </a:solidFill>
              </a:rPr>
              <a:t>Decrease time-to-market – Sales channel communities to reduce sales cycle time</a:t>
            </a:r>
          </a:p>
          <a:p>
            <a:pPr marL="228600" indent="-228600">
              <a:buClr>
                <a:srgbClr val="4E84C4"/>
              </a:buClr>
              <a:buFont typeface="Arial" pitchFamily="34" charset="0"/>
              <a:buChar char="•"/>
              <a:defRPr/>
            </a:pPr>
            <a:r>
              <a:rPr lang="en-US" sz="1200" dirty="0" smtClean="0">
                <a:solidFill>
                  <a:srgbClr val="000000"/>
                </a:solidFill>
              </a:rPr>
              <a:t>Increased Collective intelligence  through theme-based communities</a:t>
            </a:r>
          </a:p>
          <a:p>
            <a:pPr marL="228600" indent="-228600">
              <a:buClr>
                <a:srgbClr val="4E84C4"/>
              </a:buClr>
              <a:buFont typeface="Arial" pitchFamily="34" charset="0"/>
              <a:buChar char="•"/>
              <a:defRPr/>
            </a:pPr>
            <a:r>
              <a:rPr lang="en-US" sz="1200" dirty="0" smtClean="0">
                <a:solidFill>
                  <a:srgbClr val="000000"/>
                </a:solidFill>
              </a:rPr>
              <a:t>Seamless collaboration between consumer-facing Sales teams and IT teams</a:t>
            </a:r>
          </a:p>
          <a:p>
            <a:pPr marL="228600" indent="-228600">
              <a:buClr>
                <a:srgbClr val="4E84C4"/>
              </a:buClr>
              <a:buFont typeface="Arial" pitchFamily="34" charset="0"/>
              <a:buChar char="•"/>
              <a:defRPr/>
            </a:pPr>
            <a:endParaRPr lang="en-US" sz="1200" dirty="0" smtClean="0">
              <a:solidFill>
                <a:srgbClr val="000000"/>
              </a:solidFill>
            </a:endParaRPr>
          </a:p>
          <a:p>
            <a:pPr marL="228600" indent="-228600">
              <a:buClr>
                <a:srgbClr val="4E84C4"/>
              </a:buClr>
              <a:buFont typeface="Arial" pitchFamily="34" charset="0"/>
              <a:buChar char="•"/>
              <a:defRPr/>
            </a:pPr>
            <a:endParaRPr lang="en-US" sz="1200" dirty="0" smtClean="0">
              <a:solidFill>
                <a:srgbClr val="000000"/>
              </a:solidFill>
            </a:endParaRPr>
          </a:p>
        </p:txBody>
      </p:sp>
    </p:spTree>
    <p:extLst>
      <p:ext uri="{BB962C8B-B14F-4D97-AF65-F5344CB8AC3E}">
        <p14:creationId xmlns:p14="http://schemas.microsoft.com/office/powerpoint/2010/main" val="1696737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ChangeArrowheads="1"/>
          </p:cNvSpPr>
          <p:nvPr/>
        </p:nvSpPr>
        <p:spPr bwMode="auto">
          <a:xfrm>
            <a:off x="152400" y="1600200"/>
            <a:ext cx="8839200" cy="4916488"/>
          </a:xfrm>
          <a:prstGeom prst="rect">
            <a:avLst/>
          </a:prstGeom>
          <a:noFill/>
          <a:ln w="12700" algn="ctr">
            <a:solidFill>
              <a:srgbClr val="969696"/>
            </a:solidFill>
            <a:round/>
            <a:headEnd/>
            <a:tailEnd/>
          </a:ln>
        </p:spPr>
        <p:txBody>
          <a:bodyPr wrap="none" anchor="ctr"/>
          <a:lstStyle/>
          <a:p>
            <a:pPr algn="ctr" fontAlgn="base">
              <a:spcBef>
                <a:spcPct val="0"/>
              </a:spcBef>
              <a:spcAft>
                <a:spcPct val="0"/>
              </a:spcAft>
            </a:pPr>
            <a:endParaRPr lang="en-US" sz="1600">
              <a:solidFill>
                <a:srgbClr val="000000"/>
              </a:solidFill>
            </a:endParaRPr>
          </a:p>
        </p:txBody>
      </p:sp>
      <p:sp>
        <p:nvSpPr>
          <p:cNvPr id="11267" name="Title 17"/>
          <p:cNvSpPr>
            <a:spLocks noGrp="1"/>
          </p:cNvSpPr>
          <p:nvPr>
            <p:ph type="title"/>
          </p:nvPr>
        </p:nvSpPr>
        <p:spPr>
          <a:xfrm>
            <a:off x="228600" y="76200"/>
            <a:ext cx="8229600" cy="416204"/>
          </a:xfrm>
        </p:spPr>
        <p:txBody>
          <a:bodyPr/>
          <a:lstStyle/>
          <a:p>
            <a:r>
              <a:rPr lang="en-US" sz="2000" dirty="0" smtClean="0"/>
              <a:t>Social Computing - CRM</a:t>
            </a:r>
            <a:endParaRPr lang="en-US" dirty="0" smtClean="0"/>
          </a:p>
        </p:txBody>
      </p:sp>
      <p:sp>
        <p:nvSpPr>
          <p:cNvPr id="20" name="Content Placeholder 19"/>
          <p:cNvSpPr>
            <a:spLocks noGrp="1"/>
          </p:cNvSpPr>
          <p:nvPr>
            <p:ph sz="half" idx="2"/>
          </p:nvPr>
        </p:nvSpPr>
        <p:spPr>
          <a:xfrm>
            <a:off x="150813" y="4038600"/>
            <a:ext cx="4116387" cy="2456057"/>
          </a:xfrm>
        </p:spPr>
        <p:txBody>
          <a:bodyPr/>
          <a:lstStyle/>
          <a:p>
            <a:pPr>
              <a:buFontTx/>
              <a:buNone/>
              <a:defRPr/>
            </a:pPr>
            <a:r>
              <a:rPr lang="en-US" dirty="0" smtClean="0"/>
              <a:t>Differentiators</a:t>
            </a:r>
          </a:p>
          <a:p>
            <a:r>
              <a:rPr lang="en-GB" sz="1200" dirty="0" smtClean="0"/>
              <a:t>Proprietary listening platform and un-structured conversation analysis engine;</a:t>
            </a:r>
            <a:endParaRPr lang="en-US" sz="1200" dirty="0" smtClean="0"/>
          </a:p>
          <a:p>
            <a:r>
              <a:rPr lang="en-GB" sz="1200" dirty="0" smtClean="0"/>
              <a:t>Expertise in the implementation of multi-channel contact centre in CRM</a:t>
            </a:r>
            <a:endParaRPr lang="en-US" sz="1200" dirty="0" smtClean="0"/>
          </a:p>
          <a:p>
            <a:r>
              <a:rPr lang="en-GB" sz="1200" dirty="0" smtClean="0"/>
              <a:t>Understanding of the emerging social CRM space and customer needs, we help you derive the best from the investment in the social CRM space</a:t>
            </a:r>
            <a:endParaRPr lang="en-US" sz="1200" dirty="0" smtClean="0"/>
          </a:p>
          <a:p>
            <a:r>
              <a:rPr lang="en-GB" sz="1200" dirty="0" smtClean="0"/>
              <a:t>System Integration (SI) expertise along with end to end solutions for social media communities, social network promotions and social analytics</a:t>
            </a:r>
            <a:endParaRPr lang="en-US" sz="1200" dirty="0"/>
          </a:p>
        </p:txBody>
      </p:sp>
      <p:sp>
        <p:nvSpPr>
          <p:cNvPr id="24" name="Content Placeholder 19"/>
          <p:cNvSpPr txBox="1">
            <a:spLocks/>
          </p:cNvSpPr>
          <p:nvPr/>
        </p:nvSpPr>
        <p:spPr bwMode="auto">
          <a:xfrm>
            <a:off x="152400" y="1600200"/>
            <a:ext cx="4419600" cy="2492990"/>
          </a:xfrm>
          <a:prstGeom prst="rect">
            <a:avLst/>
          </a:prstGeom>
          <a:noFill/>
          <a:ln w="9525" algn="ctr">
            <a:noFill/>
            <a:miter lim="800000"/>
            <a:headEnd/>
            <a:tailEnd/>
          </a:ln>
        </p:spPr>
        <p:txBody>
          <a:bodyPr wrap="square">
            <a:spAutoFit/>
          </a:bodyPr>
          <a:lstStyle/>
          <a:p>
            <a:pPr marL="169863" indent="-169863" eaLnBrk="0" fontAlgn="base" hangingPunct="0">
              <a:spcBef>
                <a:spcPct val="20000"/>
              </a:spcBef>
              <a:spcAft>
                <a:spcPct val="0"/>
              </a:spcAft>
              <a:buClr>
                <a:srgbClr val="4E84C4"/>
              </a:buClr>
              <a:defRPr/>
            </a:pPr>
            <a:r>
              <a:rPr lang="en-US" sz="2400" kern="0" dirty="0">
                <a:solidFill>
                  <a:srgbClr val="000000"/>
                </a:solidFill>
              </a:rPr>
              <a:t>Key Business Benefits </a:t>
            </a:r>
          </a:p>
          <a:p>
            <a:pPr marL="168275" lvl="2" indent="-168275" eaLnBrk="0" hangingPunct="0">
              <a:buClr>
                <a:schemeClr val="tx1"/>
              </a:buClr>
              <a:buFont typeface="Arial" pitchFamily="34" charset="0"/>
              <a:buChar char="•"/>
              <a:defRPr/>
            </a:pPr>
            <a:r>
              <a:rPr lang="en-US" sz="1200" dirty="0" smtClean="0">
                <a:solidFill>
                  <a:srgbClr val="000000"/>
                </a:solidFill>
              </a:rPr>
              <a:t>Integrate social media conversations with the traditional CRM processes</a:t>
            </a:r>
          </a:p>
          <a:p>
            <a:pPr marL="168275" lvl="2" indent="-168275" eaLnBrk="0" hangingPunct="0">
              <a:buClr>
                <a:schemeClr val="tx1"/>
              </a:buClr>
              <a:buFont typeface="Arial" pitchFamily="34" charset="0"/>
              <a:buChar char="•"/>
              <a:defRPr/>
            </a:pPr>
            <a:r>
              <a:rPr lang="en-US" sz="1200" dirty="0" smtClean="0">
                <a:solidFill>
                  <a:srgbClr val="000000"/>
                </a:solidFill>
              </a:rPr>
              <a:t>Listen to the voice of the customer using the listening tools capability to ‘crawl’ the data and analyze it</a:t>
            </a:r>
          </a:p>
          <a:p>
            <a:pPr marL="168275" lvl="2" indent="-168275" eaLnBrk="0" hangingPunct="0">
              <a:buClr>
                <a:schemeClr val="tx1"/>
              </a:buClr>
              <a:buFont typeface="Arial" pitchFamily="34" charset="0"/>
              <a:buChar char="•"/>
              <a:defRPr/>
            </a:pPr>
            <a:r>
              <a:rPr lang="en-US" sz="1200" dirty="0" smtClean="0">
                <a:solidFill>
                  <a:srgbClr val="000000"/>
                </a:solidFill>
              </a:rPr>
              <a:t>Use ‘sentiment analysis’ to understand customers’ views on products and services, and influence the sales, services, and marketing strategy by mining structured and unstructured data.</a:t>
            </a:r>
          </a:p>
          <a:p>
            <a:pPr marL="168275" lvl="2" indent="-168275" eaLnBrk="0" hangingPunct="0">
              <a:buClr>
                <a:schemeClr val="tx1"/>
              </a:buClr>
              <a:buFont typeface="Arial" pitchFamily="34" charset="0"/>
              <a:buChar char="•"/>
              <a:defRPr/>
            </a:pPr>
            <a:r>
              <a:rPr lang="en-US" sz="1200" dirty="0" smtClean="0">
                <a:solidFill>
                  <a:srgbClr val="000000"/>
                </a:solidFill>
              </a:rPr>
              <a:t>Enable seamless integration with CRM</a:t>
            </a:r>
          </a:p>
          <a:p>
            <a:pPr marL="168275" lvl="2" indent="-168275" eaLnBrk="0" hangingPunct="0">
              <a:buClr>
                <a:schemeClr val="tx1"/>
              </a:buClr>
              <a:buFont typeface="Arial" pitchFamily="34" charset="0"/>
              <a:buChar char="•"/>
              <a:defRPr/>
            </a:pPr>
            <a:r>
              <a:rPr lang="en-US" sz="1200" dirty="0" smtClean="0">
                <a:solidFill>
                  <a:srgbClr val="000000"/>
                </a:solidFill>
              </a:rPr>
              <a:t>Provide sales and service reports around the data captured from social media, including correlation</a:t>
            </a:r>
            <a:endParaRPr lang="en-US" sz="900" dirty="0">
              <a:solidFill>
                <a:srgbClr val="000000"/>
              </a:solidFill>
              <a:cs typeface="Arial" pitchFamily="34" charset="0"/>
            </a:endParaRPr>
          </a:p>
        </p:txBody>
      </p:sp>
      <p:sp>
        <p:nvSpPr>
          <p:cNvPr id="25" name="Content Placeholder 19"/>
          <p:cNvSpPr>
            <a:spLocks noGrp="1"/>
          </p:cNvSpPr>
          <p:nvPr>
            <p:ph sz="half" idx="2"/>
          </p:nvPr>
        </p:nvSpPr>
        <p:spPr>
          <a:xfrm>
            <a:off x="4570413" y="4038600"/>
            <a:ext cx="4040187" cy="683264"/>
          </a:xfrm>
        </p:spPr>
        <p:txBody>
          <a:bodyPr/>
          <a:lstStyle/>
          <a:p>
            <a:pPr>
              <a:buFontTx/>
              <a:buNone/>
              <a:defRPr/>
            </a:pPr>
            <a:r>
              <a:rPr lang="en-US" dirty="0" smtClean="0"/>
              <a:t>Success Stories</a:t>
            </a:r>
          </a:p>
          <a:p>
            <a:pPr>
              <a:buClrTx/>
              <a:buFont typeface="Arial" pitchFamily="34" charset="0"/>
              <a:buChar char="•"/>
              <a:defRPr/>
            </a:pPr>
            <a:r>
              <a:rPr lang="en-US" sz="1200" kern="1200" dirty="0" smtClean="0"/>
              <a:t>HDFC life – in progress</a:t>
            </a:r>
          </a:p>
        </p:txBody>
      </p:sp>
      <p:sp>
        <p:nvSpPr>
          <p:cNvPr id="26" name="Content Placeholder 19"/>
          <p:cNvSpPr txBox="1">
            <a:spLocks/>
          </p:cNvSpPr>
          <p:nvPr/>
        </p:nvSpPr>
        <p:spPr bwMode="auto">
          <a:xfrm>
            <a:off x="4572000" y="1600200"/>
            <a:ext cx="4419600" cy="2492990"/>
          </a:xfrm>
          <a:prstGeom prst="rect">
            <a:avLst/>
          </a:prstGeom>
          <a:noFill/>
          <a:ln w="9525" algn="ctr">
            <a:noFill/>
            <a:miter lim="800000"/>
            <a:headEnd/>
            <a:tailEnd/>
          </a:ln>
        </p:spPr>
        <p:txBody>
          <a:bodyPr wrap="square">
            <a:spAutoFit/>
          </a:bodyPr>
          <a:lstStyle/>
          <a:p>
            <a:pPr marL="169863" indent="-169863" eaLnBrk="0" fontAlgn="base" hangingPunct="0">
              <a:spcBef>
                <a:spcPct val="20000"/>
              </a:spcBef>
              <a:spcAft>
                <a:spcPct val="0"/>
              </a:spcAft>
              <a:buClr>
                <a:srgbClr val="4E84C4"/>
              </a:buClr>
              <a:defRPr/>
            </a:pPr>
            <a:r>
              <a:rPr lang="en-US" sz="2400" kern="0" dirty="0">
                <a:solidFill>
                  <a:srgbClr val="000000"/>
                </a:solidFill>
              </a:rPr>
              <a:t>Solution Features</a:t>
            </a:r>
          </a:p>
          <a:p>
            <a:pPr marL="168275" lvl="2" indent="-168275" eaLnBrk="0" hangingPunct="0">
              <a:buClr>
                <a:schemeClr val="tx1"/>
              </a:buClr>
              <a:buFont typeface="Arial" pitchFamily="34" charset="0"/>
              <a:buChar char="•"/>
              <a:defRPr/>
            </a:pPr>
            <a:r>
              <a:rPr lang="en-GB" sz="1200" dirty="0">
                <a:solidFill>
                  <a:srgbClr val="000000"/>
                </a:solidFill>
              </a:rPr>
              <a:t>Allows </a:t>
            </a:r>
            <a:r>
              <a:rPr lang="en-GB" sz="1200" dirty="0" err="1" smtClean="0">
                <a:solidFill>
                  <a:srgbClr val="000000"/>
                </a:solidFill>
              </a:rPr>
              <a:t>ot</a:t>
            </a:r>
            <a:r>
              <a:rPr lang="en-GB" sz="1200" smtClean="0">
                <a:solidFill>
                  <a:srgbClr val="000000"/>
                </a:solidFill>
              </a:rPr>
              <a:t> </a:t>
            </a:r>
            <a:r>
              <a:rPr lang="en-GB" sz="1200" dirty="0">
                <a:solidFill>
                  <a:srgbClr val="000000"/>
                </a:solidFill>
              </a:rPr>
              <a:t>view what your customers have to say from within your traditional CRM application</a:t>
            </a:r>
            <a:endParaRPr lang="en-US" sz="1200" dirty="0">
              <a:solidFill>
                <a:srgbClr val="000000"/>
              </a:solidFill>
            </a:endParaRPr>
          </a:p>
          <a:p>
            <a:pPr marL="168275" lvl="2" indent="-168275" eaLnBrk="0" hangingPunct="0">
              <a:buClr>
                <a:schemeClr val="tx1"/>
              </a:buClr>
              <a:buFont typeface="Arial" pitchFamily="34" charset="0"/>
              <a:buChar char="•"/>
              <a:defRPr/>
            </a:pPr>
            <a:r>
              <a:rPr lang="en-GB" sz="1200" dirty="0">
                <a:solidFill>
                  <a:srgbClr val="000000"/>
                </a:solidFill>
              </a:rPr>
              <a:t>Access and integrates all the social media data coming through social networking sites, </a:t>
            </a:r>
            <a:r>
              <a:rPr lang="en-GB" sz="1200" dirty="0" err="1">
                <a:solidFill>
                  <a:srgbClr val="000000"/>
                </a:solidFill>
              </a:rPr>
              <a:t>microblogs</a:t>
            </a:r>
            <a:r>
              <a:rPr lang="en-GB" sz="1200" dirty="0">
                <a:solidFill>
                  <a:srgbClr val="000000"/>
                </a:solidFill>
              </a:rPr>
              <a:t>, or </a:t>
            </a:r>
            <a:r>
              <a:rPr lang="en-GB" sz="1200" dirty="0" err="1">
                <a:solidFill>
                  <a:srgbClr val="000000"/>
                </a:solidFill>
              </a:rPr>
              <a:t>forumshave</a:t>
            </a:r>
            <a:r>
              <a:rPr lang="en-GB" sz="1200" dirty="0">
                <a:solidFill>
                  <a:srgbClr val="000000"/>
                </a:solidFill>
              </a:rPr>
              <a:t> </a:t>
            </a:r>
            <a:endParaRPr lang="en-US" sz="1200" dirty="0">
              <a:solidFill>
                <a:srgbClr val="000000"/>
              </a:solidFill>
            </a:endParaRPr>
          </a:p>
          <a:p>
            <a:pPr marL="168275" lvl="2" indent="-168275" eaLnBrk="0" hangingPunct="0">
              <a:buClr>
                <a:schemeClr val="tx1"/>
              </a:buClr>
              <a:buFont typeface="Arial" pitchFamily="34" charset="0"/>
              <a:buChar char="•"/>
              <a:defRPr/>
            </a:pPr>
            <a:r>
              <a:rPr lang="en-GB" sz="1200" dirty="0">
                <a:solidFill>
                  <a:srgbClr val="000000"/>
                </a:solidFill>
              </a:rPr>
              <a:t>Gets insights and feedback on your product and services by analyzing the conversation from social media and communities</a:t>
            </a:r>
            <a:r>
              <a:rPr lang="en-US" sz="1200" dirty="0">
                <a:solidFill>
                  <a:srgbClr val="000000"/>
                </a:solidFill>
              </a:rPr>
              <a:t> </a:t>
            </a:r>
            <a:r>
              <a:rPr lang="en-GB" sz="1200" dirty="0">
                <a:solidFill>
                  <a:srgbClr val="000000"/>
                </a:solidFill>
              </a:rPr>
              <a:t> and also offers new leads</a:t>
            </a:r>
            <a:endParaRPr lang="en-US" sz="1200" dirty="0">
              <a:solidFill>
                <a:srgbClr val="000000"/>
              </a:solidFill>
            </a:endParaRPr>
          </a:p>
          <a:p>
            <a:pPr marL="168275" lvl="2" indent="-168275" eaLnBrk="0" hangingPunct="0">
              <a:buClr>
                <a:schemeClr val="tx1"/>
              </a:buClr>
              <a:buFont typeface="Arial" pitchFamily="34" charset="0"/>
              <a:buChar char="•"/>
              <a:defRPr/>
            </a:pPr>
            <a:r>
              <a:rPr lang="en-GB" sz="1200" dirty="0">
                <a:solidFill>
                  <a:srgbClr val="000000"/>
                </a:solidFill>
              </a:rPr>
              <a:t>Helps you respond to opportunities or customer grievances from within the CRM application and generate new leads.</a:t>
            </a:r>
            <a:endParaRPr lang="en-US" sz="1200" dirty="0">
              <a:solidFill>
                <a:srgbClr val="000000"/>
              </a:solidFill>
            </a:endParaRPr>
          </a:p>
          <a:p>
            <a:pPr marL="168275" lvl="2" indent="-168275" eaLnBrk="0" hangingPunct="0">
              <a:buClr>
                <a:schemeClr val="tx1"/>
              </a:buClr>
              <a:buFont typeface="Arial" pitchFamily="34" charset="0"/>
              <a:buChar char="•"/>
              <a:defRPr/>
            </a:pPr>
            <a:r>
              <a:rPr lang="en-GB" sz="1200" dirty="0">
                <a:solidFill>
                  <a:srgbClr val="000000"/>
                </a:solidFill>
              </a:rPr>
              <a:t>Serves as a single source of all customer and prospects information collated from multiple sources.</a:t>
            </a:r>
            <a:endParaRPr lang="en-US" sz="1200" dirty="0">
              <a:solidFill>
                <a:srgbClr val="000000"/>
              </a:solidFill>
            </a:endParaRPr>
          </a:p>
        </p:txBody>
      </p:sp>
      <p:cxnSp>
        <p:nvCxnSpPr>
          <p:cNvPr id="11272" name="Straight Connector 27"/>
          <p:cNvCxnSpPr>
            <a:cxnSpLocks noChangeShapeType="1"/>
            <a:stCxn id="9" idx="2"/>
            <a:endCxn id="11266" idx="2"/>
          </p:cNvCxnSpPr>
          <p:nvPr/>
        </p:nvCxnSpPr>
        <p:spPr bwMode="auto">
          <a:xfrm>
            <a:off x="4572000" y="1230788"/>
            <a:ext cx="0" cy="5285900"/>
          </a:xfrm>
          <a:prstGeom prst="line">
            <a:avLst/>
          </a:prstGeom>
          <a:noFill/>
          <a:ln w="19050" cap="rnd" cmpd="dbl" algn="ctr">
            <a:solidFill>
              <a:srgbClr val="969696"/>
            </a:solidFill>
            <a:miter lim="800000"/>
            <a:headEnd/>
            <a:tailEnd/>
          </a:ln>
        </p:spPr>
      </p:cxnSp>
      <p:cxnSp>
        <p:nvCxnSpPr>
          <p:cNvPr id="11273" name="Straight Connector 29"/>
          <p:cNvCxnSpPr>
            <a:cxnSpLocks noChangeShapeType="1"/>
          </p:cNvCxnSpPr>
          <p:nvPr/>
        </p:nvCxnSpPr>
        <p:spPr bwMode="auto">
          <a:xfrm rot="10800000" flipH="1">
            <a:off x="152400" y="4112242"/>
            <a:ext cx="8839200" cy="1588"/>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152400" y="492124"/>
            <a:ext cx="8839200" cy="738664"/>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wrap="square">
            <a:spAutoFit/>
          </a:bodyPr>
          <a:lstStyle/>
          <a:p>
            <a:pPr marL="169863" indent="-169863" eaLnBrk="0" fontAlgn="base" hangingPunct="0">
              <a:spcBef>
                <a:spcPct val="20000"/>
              </a:spcBef>
              <a:spcAft>
                <a:spcPct val="0"/>
              </a:spcAft>
              <a:buClr>
                <a:srgbClr val="4E84C4"/>
              </a:buClr>
              <a:defRPr/>
            </a:pPr>
            <a:r>
              <a:rPr lang="en-US" kern="0" dirty="0">
                <a:solidFill>
                  <a:srgbClr val="000000"/>
                </a:solidFill>
              </a:rPr>
              <a:t>Business Scenario / Problem Statement</a:t>
            </a:r>
          </a:p>
          <a:p>
            <a:r>
              <a:rPr lang="en-US" sz="1200" dirty="0" smtClean="0"/>
              <a:t>CRM has evolved </a:t>
            </a:r>
            <a:r>
              <a:rPr lang="en-US" sz="1200" dirty="0"/>
              <a:t> </a:t>
            </a:r>
            <a:r>
              <a:rPr lang="en-US" sz="1200" dirty="0" smtClean="0"/>
              <a:t>over the years </a:t>
            </a:r>
            <a:r>
              <a:rPr lang="en-US" sz="1200" dirty="0"/>
              <a:t> </a:t>
            </a:r>
            <a:r>
              <a:rPr lang="en-US" sz="1200" dirty="0" smtClean="0"/>
              <a:t>for organizations  to have constant connect with their customers and understand their needs to serve better. </a:t>
            </a:r>
            <a:r>
              <a:rPr lang="en-US" sz="1200" dirty="0"/>
              <a:t> </a:t>
            </a:r>
            <a:r>
              <a:rPr lang="en-US" sz="1200" dirty="0" smtClean="0"/>
              <a:t>There is a need to know what users are saying </a:t>
            </a:r>
            <a:r>
              <a:rPr lang="en-US" sz="1200" dirty="0"/>
              <a:t> </a:t>
            </a:r>
            <a:r>
              <a:rPr lang="en-US" sz="1200" dirty="0" smtClean="0"/>
              <a:t>about product and s understand the customer in a better way.</a:t>
            </a:r>
            <a:r>
              <a:rPr lang="en-IN" sz="1200" dirty="0" smtClean="0"/>
              <a:t>.</a:t>
            </a:r>
            <a:endParaRPr lang="en-US" sz="1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ChangeArrowheads="1"/>
          </p:cNvSpPr>
          <p:nvPr/>
        </p:nvSpPr>
        <p:spPr bwMode="auto">
          <a:xfrm>
            <a:off x="152400" y="1600200"/>
            <a:ext cx="8839200" cy="4916488"/>
          </a:xfrm>
          <a:prstGeom prst="rect">
            <a:avLst/>
          </a:prstGeom>
          <a:noFill/>
          <a:ln w="12700" algn="ctr">
            <a:solidFill>
              <a:srgbClr val="969696"/>
            </a:solidFill>
            <a:round/>
            <a:headEnd/>
            <a:tailEnd/>
          </a:ln>
        </p:spPr>
        <p:txBody>
          <a:bodyPr wrap="none" anchor="ctr"/>
          <a:lstStyle/>
          <a:p>
            <a:pPr algn="ctr" fontAlgn="base">
              <a:spcBef>
                <a:spcPct val="0"/>
              </a:spcBef>
              <a:spcAft>
                <a:spcPct val="0"/>
              </a:spcAft>
            </a:pPr>
            <a:endParaRPr lang="en-US" sz="1600">
              <a:solidFill>
                <a:srgbClr val="000000"/>
              </a:solidFill>
            </a:endParaRPr>
          </a:p>
        </p:txBody>
      </p:sp>
      <p:sp>
        <p:nvSpPr>
          <p:cNvPr id="11267" name="Title 17"/>
          <p:cNvSpPr>
            <a:spLocks noGrp="1"/>
          </p:cNvSpPr>
          <p:nvPr>
            <p:ph type="title"/>
          </p:nvPr>
        </p:nvSpPr>
        <p:spPr>
          <a:xfrm>
            <a:off x="228600" y="76200"/>
            <a:ext cx="8229600" cy="416204"/>
          </a:xfrm>
        </p:spPr>
        <p:txBody>
          <a:bodyPr/>
          <a:lstStyle/>
          <a:p>
            <a:r>
              <a:rPr lang="en-US" sz="2000" dirty="0" smtClean="0"/>
              <a:t>Big Data</a:t>
            </a:r>
            <a:endParaRPr lang="en-US" dirty="0" smtClean="0"/>
          </a:p>
        </p:txBody>
      </p:sp>
      <p:sp>
        <p:nvSpPr>
          <p:cNvPr id="20" name="Content Placeholder 19"/>
          <p:cNvSpPr>
            <a:spLocks noGrp="1"/>
          </p:cNvSpPr>
          <p:nvPr>
            <p:ph sz="half" idx="2"/>
          </p:nvPr>
        </p:nvSpPr>
        <p:spPr>
          <a:xfrm>
            <a:off x="150813" y="4038600"/>
            <a:ext cx="4116387" cy="1495794"/>
          </a:xfrm>
        </p:spPr>
        <p:txBody>
          <a:bodyPr/>
          <a:lstStyle/>
          <a:p>
            <a:pPr>
              <a:buFontTx/>
              <a:buNone/>
              <a:defRPr/>
            </a:pPr>
            <a:r>
              <a:rPr lang="en-US" dirty="0" smtClean="0"/>
              <a:t>Differentiators</a:t>
            </a:r>
          </a:p>
          <a:p>
            <a:r>
              <a:rPr lang="en-US" sz="1200" dirty="0" smtClean="0"/>
              <a:t>Solution accelerators to address need of  Infrastructure and BI area</a:t>
            </a:r>
          </a:p>
          <a:p>
            <a:r>
              <a:rPr lang="en-US" sz="1200" dirty="0" smtClean="0"/>
              <a:t>Sample Solution architecture</a:t>
            </a:r>
          </a:p>
          <a:p>
            <a:r>
              <a:rPr lang="en-US" sz="1200" dirty="0" smtClean="0"/>
              <a:t>Competency </a:t>
            </a:r>
            <a:r>
              <a:rPr lang="en-US" sz="1200" dirty="0" err="1" smtClean="0"/>
              <a:t>buliding</a:t>
            </a:r>
            <a:r>
              <a:rPr lang="en-US" sz="1200" dirty="0" smtClean="0"/>
              <a:t> program from core Hadoop technology (HDFS, Pig, MapReduce framework)</a:t>
            </a:r>
            <a:endParaRPr lang="en-US" sz="1200" dirty="0"/>
          </a:p>
        </p:txBody>
      </p:sp>
      <p:sp>
        <p:nvSpPr>
          <p:cNvPr id="24" name="Content Placeholder 19"/>
          <p:cNvSpPr txBox="1">
            <a:spLocks/>
          </p:cNvSpPr>
          <p:nvPr/>
        </p:nvSpPr>
        <p:spPr bwMode="auto">
          <a:xfrm>
            <a:off x="152400" y="1600200"/>
            <a:ext cx="4419600" cy="1708160"/>
          </a:xfrm>
          <a:prstGeom prst="rect">
            <a:avLst/>
          </a:prstGeom>
          <a:noFill/>
          <a:ln w="9525" algn="ctr">
            <a:noFill/>
            <a:miter lim="800000"/>
            <a:headEnd/>
            <a:tailEnd/>
          </a:ln>
        </p:spPr>
        <p:txBody>
          <a:bodyPr wrap="square">
            <a:spAutoFit/>
          </a:bodyPr>
          <a:lstStyle/>
          <a:p>
            <a:pPr marL="169863" indent="-169863" eaLnBrk="0" fontAlgn="base" hangingPunct="0">
              <a:spcBef>
                <a:spcPct val="20000"/>
              </a:spcBef>
              <a:spcAft>
                <a:spcPct val="0"/>
              </a:spcAft>
              <a:buClr>
                <a:srgbClr val="4E84C4"/>
              </a:buClr>
              <a:defRPr/>
            </a:pPr>
            <a:r>
              <a:rPr lang="en-US" sz="2400" kern="0" dirty="0">
                <a:solidFill>
                  <a:srgbClr val="000000"/>
                </a:solidFill>
              </a:rPr>
              <a:t>Key Business Benefits </a:t>
            </a:r>
          </a:p>
          <a:p>
            <a:pPr marL="285750" lvl="0" indent="-285750">
              <a:buFont typeface="Arial" pitchFamily="34" charset="0"/>
              <a:buChar char="•"/>
            </a:pPr>
            <a:r>
              <a:rPr lang="en-US" sz="1200" dirty="0">
                <a:solidFill>
                  <a:srgbClr val="000000"/>
                </a:solidFill>
                <a:latin typeface="Arial"/>
              </a:rPr>
              <a:t>Harness insights from historic data to aid business decisions and optimize business processes</a:t>
            </a:r>
          </a:p>
          <a:p>
            <a:pPr marL="285750" lvl="0" indent="-285750">
              <a:buFont typeface="Arial" pitchFamily="34" charset="0"/>
              <a:buChar char="•"/>
            </a:pPr>
            <a:r>
              <a:rPr lang="en-US" sz="1200" dirty="0">
                <a:solidFill>
                  <a:srgbClr val="000000"/>
                </a:solidFill>
                <a:latin typeface="Arial"/>
              </a:rPr>
              <a:t>Be informed on external environmental factors impacting business functioning </a:t>
            </a:r>
          </a:p>
          <a:p>
            <a:pPr marL="285750" lvl="0" indent="-285750">
              <a:buFont typeface="Arial" pitchFamily="34" charset="0"/>
              <a:buChar char="•"/>
            </a:pPr>
            <a:r>
              <a:rPr lang="en-US" sz="1200" dirty="0">
                <a:solidFill>
                  <a:srgbClr val="000000"/>
                </a:solidFill>
                <a:latin typeface="Arial"/>
              </a:rPr>
              <a:t>Predict outcome rather than react to outcome</a:t>
            </a:r>
          </a:p>
          <a:p>
            <a:pPr marL="285750" lvl="0" indent="-285750">
              <a:buFont typeface="Arial" pitchFamily="34" charset="0"/>
              <a:buChar char="•"/>
            </a:pPr>
            <a:r>
              <a:rPr lang="en-US" sz="1200" dirty="0">
                <a:solidFill>
                  <a:srgbClr val="000000"/>
                </a:solidFill>
                <a:latin typeface="Arial"/>
              </a:rPr>
              <a:t>Optimize resource utilization</a:t>
            </a:r>
            <a:endParaRPr lang="en-US" sz="1600" dirty="0">
              <a:solidFill>
                <a:srgbClr val="000000"/>
              </a:solidFill>
              <a:latin typeface="Arial"/>
            </a:endParaRPr>
          </a:p>
          <a:p>
            <a:pPr marL="168275" lvl="2" indent="-168275" eaLnBrk="0" hangingPunct="0">
              <a:buClr>
                <a:schemeClr val="tx1"/>
              </a:buClr>
              <a:buFont typeface="Arial" pitchFamily="34" charset="0"/>
              <a:buChar char="•"/>
              <a:defRPr/>
            </a:pPr>
            <a:endParaRPr lang="en-US" sz="900" dirty="0">
              <a:solidFill>
                <a:srgbClr val="000000"/>
              </a:solidFill>
              <a:cs typeface="Arial" pitchFamily="34" charset="0"/>
            </a:endParaRPr>
          </a:p>
        </p:txBody>
      </p:sp>
      <p:sp>
        <p:nvSpPr>
          <p:cNvPr id="25" name="Content Placeholder 19"/>
          <p:cNvSpPr>
            <a:spLocks noGrp="1"/>
          </p:cNvSpPr>
          <p:nvPr>
            <p:ph sz="half" idx="2"/>
          </p:nvPr>
        </p:nvSpPr>
        <p:spPr>
          <a:xfrm>
            <a:off x="4570413" y="4038600"/>
            <a:ext cx="4040187" cy="461665"/>
          </a:xfrm>
        </p:spPr>
        <p:txBody>
          <a:bodyPr/>
          <a:lstStyle/>
          <a:p>
            <a:pPr>
              <a:buFontTx/>
              <a:buNone/>
              <a:defRPr/>
            </a:pPr>
            <a:r>
              <a:rPr lang="en-US" dirty="0" smtClean="0"/>
              <a:t>Success Stories</a:t>
            </a:r>
          </a:p>
        </p:txBody>
      </p:sp>
      <p:sp>
        <p:nvSpPr>
          <p:cNvPr id="26" name="Content Placeholder 19"/>
          <p:cNvSpPr txBox="1">
            <a:spLocks/>
          </p:cNvSpPr>
          <p:nvPr/>
        </p:nvSpPr>
        <p:spPr bwMode="auto">
          <a:xfrm>
            <a:off x="4572000" y="1600200"/>
            <a:ext cx="4419600" cy="2523768"/>
          </a:xfrm>
          <a:prstGeom prst="rect">
            <a:avLst/>
          </a:prstGeom>
          <a:noFill/>
          <a:ln w="9525" algn="ctr">
            <a:noFill/>
            <a:miter lim="800000"/>
            <a:headEnd/>
            <a:tailEnd/>
          </a:ln>
        </p:spPr>
        <p:txBody>
          <a:bodyPr wrap="square">
            <a:spAutoFit/>
          </a:bodyPr>
          <a:lstStyle/>
          <a:p>
            <a:pPr marL="169863" indent="-169863" eaLnBrk="0" fontAlgn="base" hangingPunct="0">
              <a:spcBef>
                <a:spcPct val="20000"/>
              </a:spcBef>
              <a:spcAft>
                <a:spcPct val="0"/>
              </a:spcAft>
              <a:buClr>
                <a:srgbClr val="4E84C4"/>
              </a:buClr>
              <a:defRPr/>
            </a:pPr>
            <a:r>
              <a:rPr lang="en-US" sz="2400" kern="0" dirty="0">
                <a:solidFill>
                  <a:srgbClr val="000000"/>
                </a:solidFill>
              </a:rPr>
              <a:t>Solution Features</a:t>
            </a:r>
          </a:p>
          <a:p>
            <a:pPr algn="just"/>
            <a:r>
              <a:rPr lang="en-US" sz="1200" b="1" dirty="0"/>
              <a:t>Analytics </a:t>
            </a:r>
            <a:r>
              <a:rPr lang="en-US" sz="1200" b="1" dirty="0" smtClean="0"/>
              <a:t>Offering : </a:t>
            </a:r>
            <a:r>
              <a:rPr lang="en-US" sz="1200" dirty="0" smtClean="0"/>
              <a:t>Analytics </a:t>
            </a:r>
            <a:r>
              <a:rPr lang="en-US" sz="1200" dirty="0"/>
              <a:t>offering </a:t>
            </a:r>
            <a:r>
              <a:rPr lang="en-US" sz="1200" dirty="0" smtClean="0"/>
              <a:t>addressing different analytics requirement backed with Predictive </a:t>
            </a:r>
            <a:r>
              <a:rPr lang="en-US" sz="1200" dirty="0"/>
              <a:t>modeling, business scenario specific algorithm creation </a:t>
            </a:r>
            <a:endParaRPr lang="en-US" sz="1200" b="1" dirty="0"/>
          </a:p>
          <a:p>
            <a:pPr algn="just"/>
            <a:r>
              <a:rPr lang="en-US" sz="1200" b="1" dirty="0"/>
              <a:t>Software offering</a:t>
            </a:r>
            <a:r>
              <a:rPr lang="en-US" sz="1200" dirty="0"/>
              <a:t>: </a:t>
            </a:r>
            <a:r>
              <a:rPr lang="en-US" sz="1200" dirty="0" smtClean="0"/>
              <a:t>dealing with key software components that enable analytics operation and data processing on Hadoop environment</a:t>
            </a:r>
            <a:endParaRPr lang="en-US" sz="1200" b="1" dirty="0"/>
          </a:p>
          <a:p>
            <a:pPr algn="just"/>
            <a:r>
              <a:rPr lang="en-US" sz="1200" b="1" dirty="0"/>
              <a:t>Infrastructure offering</a:t>
            </a:r>
            <a:r>
              <a:rPr lang="en-US" sz="1400" dirty="0"/>
              <a:t>:  </a:t>
            </a:r>
            <a:r>
              <a:rPr lang="en-US" sz="1200" dirty="0"/>
              <a:t>To </a:t>
            </a:r>
            <a:r>
              <a:rPr lang="en-US" sz="1200" dirty="0" smtClean="0"/>
              <a:t>addresses Infrastructure requirement for Big Data processing. This includes </a:t>
            </a:r>
            <a:r>
              <a:rPr lang="en-US" sz="1200" dirty="0"/>
              <a:t>infrastructure consultancy to explore, design and provision the environment that enables seamless integration of different data sources</a:t>
            </a:r>
            <a:r>
              <a:rPr lang="en-GB" sz="1200" dirty="0" smtClean="0">
                <a:solidFill>
                  <a:srgbClr val="000000"/>
                </a:solidFill>
              </a:rPr>
              <a:t>.</a:t>
            </a:r>
            <a:endParaRPr lang="en-US" sz="1200" dirty="0">
              <a:solidFill>
                <a:srgbClr val="000000"/>
              </a:solidFill>
            </a:endParaRPr>
          </a:p>
        </p:txBody>
      </p:sp>
      <p:cxnSp>
        <p:nvCxnSpPr>
          <p:cNvPr id="11272" name="Straight Connector 27"/>
          <p:cNvCxnSpPr>
            <a:cxnSpLocks noChangeShapeType="1"/>
            <a:stCxn id="9" idx="2"/>
            <a:endCxn id="11266" idx="2"/>
          </p:cNvCxnSpPr>
          <p:nvPr/>
        </p:nvCxnSpPr>
        <p:spPr bwMode="auto">
          <a:xfrm>
            <a:off x="4572000" y="1600120"/>
            <a:ext cx="0" cy="4916568"/>
          </a:xfrm>
          <a:prstGeom prst="line">
            <a:avLst/>
          </a:prstGeom>
          <a:noFill/>
          <a:ln w="19050" cap="rnd" cmpd="dbl" algn="ctr">
            <a:solidFill>
              <a:srgbClr val="969696"/>
            </a:solidFill>
            <a:miter lim="800000"/>
            <a:headEnd/>
            <a:tailEnd/>
          </a:ln>
        </p:spPr>
      </p:cxnSp>
      <p:cxnSp>
        <p:nvCxnSpPr>
          <p:cNvPr id="11273" name="Straight Connector 29"/>
          <p:cNvCxnSpPr>
            <a:cxnSpLocks noChangeShapeType="1"/>
          </p:cNvCxnSpPr>
          <p:nvPr/>
        </p:nvCxnSpPr>
        <p:spPr bwMode="auto">
          <a:xfrm rot="10800000" flipH="1">
            <a:off x="152400" y="4112242"/>
            <a:ext cx="8839200" cy="1588"/>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152400" y="492124"/>
            <a:ext cx="8839200" cy="1107996"/>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wrap="square">
            <a:spAutoFit/>
          </a:bodyPr>
          <a:lstStyle/>
          <a:p>
            <a:pPr marL="169863" indent="-169863" eaLnBrk="0" fontAlgn="base" hangingPunct="0">
              <a:spcBef>
                <a:spcPct val="20000"/>
              </a:spcBef>
              <a:spcAft>
                <a:spcPct val="0"/>
              </a:spcAft>
              <a:buClr>
                <a:srgbClr val="4E84C4"/>
              </a:buClr>
              <a:defRPr/>
            </a:pPr>
            <a:r>
              <a:rPr lang="en-US" kern="0" dirty="0">
                <a:solidFill>
                  <a:srgbClr val="000000"/>
                </a:solidFill>
              </a:rPr>
              <a:t>Business Scenario / Problem Statement</a:t>
            </a:r>
          </a:p>
          <a:p>
            <a:pPr algn="just"/>
            <a:r>
              <a:rPr lang="en-US" sz="1200" dirty="0"/>
              <a:t>In todays technology driven environment more than digitization, the way digital information is harnessed is taking a pivotal standing. CXOs are increasingly looking towards data (not just generated from within the organization but in outside connected world too) to provide them the vital edge to back their decisions. Efficiently and effectively mining the large pool of data and integrating them together is the key now for future success. </a:t>
            </a:r>
          </a:p>
        </p:txBody>
      </p:sp>
      <p:sp>
        <p:nvSpPr>
          <p:cNvPr id="11" name="Rectangle 10"/>
          <p:cNvSpPr/>
          <p:nvPr/>
        </p:nvSpPr>
        <p:spPr>
          <a:xfrm>
            <a:off x="4572000" y="4495800"/>
            <a:ext cx="2438400" cy="830997"/>
          </a:xfrm>
          <a:prstGeom prst="rect">
            <a:avLst/>
          </a:prstGeom>
          <a:solidFill>
            <a:srgbClr val="FFFF00">
              <a:alpha val="0"/>
            </a:srgbClr>
          </a:solidFill>
        </p:spPr>
        <p:txBody>
          <a:bodyPr wrap="square">
            <a:spAutoFit/>
          </a:bodyPr>
          <a:lstStyle/>
          <a:p>
            <a:pPr marL="171450" indent="-171450">
              <a:buFont typeface="Arial" panose="020B0604020202020204" pitchFamily="34" charset="0"/>
              <a:buChar char="•"/>
              <a:defRPr/>
            </a:pPr>
            <a:r>
              <a:rPr lang="en-US" sz="1200" dirty="0" smtClean="0"/>
              <a:t>HP – In progress</a:t>
            </a:r>
          </a:p>
          <a:p>
            <a:pPr marL="171450" indent="-171450">
              <a:buFont typeface="Arial" panose="020B0604020202020204" pitchFamily="34" charset="0"/>
              <a:buChar char="•"/>
              <a:defRPr/>
            </a:pPr>
            <a:r>
              <a:rPr lang="en-US" sz="1200" dirty="0" smtClean="0"/>
              <a:t>Apple – In progress</a:t>
            </a:r>
          </a:p>
          <a:p>
            <a:pPr marL="171450" indent="-171450">
              <a:buFont typeface="Arial" panose="020B0604020202020204" pitchFamily="34" charset="0"/>
              <a:buChar char="•"/>
              <a:defRPr/>
            </a:pPr>
            <a:r>
              <a:rPr lang="en-US" sz="1200" dirty="0" smtClean="0"/>
              <a:t>Hitachi – In Progress</a:t>
            </a:r>
          </a:p>
          <a:p>
            <a:pPr marL="171450" indent="-171450">
              <a:buFont typeface="Arial" panose="020B0604020202020204" pitchFamily="34" charset="0"/>
              <a:buChar char="•"/>
              <a:defRPr/>
            </a:pPr>
            <a:r>
              <a:rPr lang="en-US" sz="1200" dirty="0" smtClean="0"/>
              <a:t>Adobe – In Progress</a:t>
            </a:r>
            <a:endParaRPr lang="en-US" sz="1200" dirty="0"/>
          </a:p>
        </p:txBody>
      </p:sp>
    </p:spTree>
    <p:extLst>
      <p:ext uri="{BB962C8B-B14F-4D97-AF65-F5344CB8AC3E}">
        <p14:creationId xmlns:p14="http://schemas.microsoft.com/office/powerpoint/2010/main" val="683304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152400" y="1447800"/>
            <a:ext cx="8839200" cy="5068888"/>
          </a:xfrm>
          <a:prstGeom prst="rect">
            <a:avLst/>
          </a:prstGeom>
          <a:noFill/>
          <a:ln w="12700" algn="ctr">
            <a:solidFill>
              <a:srgbClr val="969696"/>
            </a:solidFill>
            <a:round/>
            <a:headEnd/>
            <a:tailEnd/>
          </a:ln>
        </p:spPr>
        <p:txBody>
          <a:bodyPr wrap="none" anchor="ctr"/>
          <a:lstStyle/>
          <a:p>
            <a:pPr algn="ctr" fontAlgn="base">
              <a:spcBef>
                <a:spcPct val="0"/>
              </a:spcBef>
              <a:spcAft>
                <a:spcPct val="0"/>
              </a:spcAft>
            </a:pPr>
            <a:endParaRPr lang="en-US" sz="1600">
              <a:solidFill>
                <a:srgbClr val="000000"/>
              </a:solidFill>
            </a:endParaRPr>
          </a:p>
        </p:txBody>
      </p:sp>
      <p:sp>
        <p:nvSpPr>
          <p:cNvPr id="13315" name="Title 17"/>
          <p:cNvSpPr>
            <a:spLocks noGrp="1"/>
          </p:cNvSpPr>
          <p:nvPr>
            <p:ph type="title"/>
          </p:nvPr>
        </p:nvSpPr>
        <p:spPr>
          <a:xfrm>
            <a:off x="152400" y="0"/>
            <a:ext cx="8763000" cy="416204"/>
          </a:xfrm>
        </p:spPr>
        <p:txBody>
          <a:bodyPr/>
          <a:lstStyle/>
          <a:p>
            <a:r>
              <a:rPr lang="en-US" sz="2000" dirty="0" smtClean="0"/>
              <a:t>Rich Internet Applications Services using HTML5</a:t>
            </a:r>
          </a:p>
        </p:txBody>
      </p:sp>
      <p:sp>
        <p:nvSpPr>
          <p:cNvPr id="13316" name="Content Placeholder 19"/>
          <p:cNvSpPr>
            <a:spLocks noGrp="1"/>
          </p:cNvSpPr>
          <p:nvPr>
            <p:ph sz="half" idx="2"/>
          </p:nvPr>
        </p:nvSpPr>
        <p:spPr>
          <a:xfrm>
            <a:off x="152400" y="4440805"/>
            <a:ext cx="4040188" cy="1680460"/>
          </a:xfrm>
        </p:spPr>
        <p:txBody>
          <a:bodyPr/>
          <a:lstStyle/>
          <a:p>
            <a:pPr>
              <a:buFontTx/>
              <a:buNone/>
              <a:defRPr/>
            </a:pPr>
            <a:r>
              <a:rPr lang="en-US" dirty="0" smtClean="0"/>
              <a:t>Differentiators</a:t>
            </a:r>
          </a:p>
          <a:p>
            <a:pPr marL="228600" indent="-228600">
              <a:lnSpc>
                <a:spcPct val="110000"/>
              </a:lnSpc>
              <a:spcBef>
                <a:spcPct val="0"/>
              </a:spcBef>
              <a:buFont typeface="Arial" pitchFamily="34" charset="0"/>
              <a:buChar char="•"/>
              <a:defRPr/>
            </a:pPr>
            <a:r>
              <a:rPr lang="en-US" sz="1200" kern="1200" dirty="0" smtClean="0"/>
              <a:t>Multi touch kiosk to enhance buying experience in brick and mortar stores in retail industry.</a:t>
            </a:r>
          </a:p>
          <a:p>
            <a:pPr marL="228600" indent="-228600">
              <a:lnSpc>
                <a:spcPct val="110000"/>
              </a:lnSpc>
              <a:spcBef>
                <a:spcPct val="0"/>
              </a:spcBef>
              <a:buFont typeface="Arial" pitchFamily="34" charset="0"/>
              <a:buChar char="•"/>
              <a:defRPr/>
            </a:pPr>
            <a:r>
              <a:rPr lang="en-US" sz="1200" kern="1200" dirty="0" smtClean="0"/>
              <a:t>TCS </a:t>
            </a:r>
            <a:r>
              <a:rPr lang="en-US" sz="1200" kern="1200" dirty="0" err="1" smtClean="0"/>
              <a:t>Cubbuzz</a:t>
            </a:r>
            <a:r>
              <a:rPr lang="en-US" sz="1200" kern="1200" dirty="0" smtClean="0"/>
              <a:t> – a product promotion platform</a:t>
            </a:r>
          </a:p>
          <a:p>
            <a:pPr marL="228600" indent="-228600">
              <a:lnSpc>
                <a:spcPct val="110000"/>
              </a:lnSpc>
              <a:spcBef>
                <a:spcPct val="0"/>
              </a:spcBef>
              <a:buFont typeface="Arial" pitchFamily="34" charset="0"/>
              <a:buChar char="•"/>
              <a:defRPr/>
            </a:pPr>
            <a:r>
              <a:rPr lang="en-US" sz="1200" b="1" kern="1200" dirty="0" smtClean="0"/>
              <a:t>Financial Advisor Application</a:t>
            </a:r>
            <a:r>
              <a:rPr lang="en-US" sz="1200" kern="1200" dirty="0" smtClean="0"/>
              <a:t> for financial portfolio manager</a:t>
            </a:r>
          </a:p>
          <a:p>
            <a:pPr marL="228600" indent="-228600">
              <a:lnSpc>
                <a:spcPct val="110000"/>
              </a:lnSpc>
              <a:spcBef>
                <a:spcPct val="0"/>
              </a:spcBef>
              <a:buFont typeface="Arial" pitchFamily="34" charset="0"/>
              <a:buChar char="•"/>
              <a:defRPr/>
            </a:pPr>
            <a:r>
              <a:rPr lang="en-US" sz="1200" kern="1200" dirty="0" smtClean="0"/>
              <a:t>Podcasting toolkit</a:t>
            </a:r>
            <a:endParaRPr lang="en-US" sz="1200" kern="1200" dirty="0"/>
          </a:p>
        </p:txBody>
      </p:sp>
      <p:sp>
        <p:nvSpPr>
          <p:cNvPr id="25" name="Content Placeholder 19"/>
          <p:cNvSpPr>
            <a:spLocks noGrp="1"/>
          </p:cNvSpPr>
          <p:nvPr>
            <p:ph sz="half" idx="2"/>
          </p:nvPr>
        </p:nvSpPr>
        <p:spPr>
          <a:xfrm>
            <a:off x="4572000" y="4415540"/>
            <a:ext cx="4040188" cy="904863"/>
          </a:xfrm>
        </p:spPr>
        <p:txBody>
          <a:bodyPr/>
          <a:lstStyle/>
          <a:p>
            <a:pPr>
              <a:buFontTx/>
              <a:buNone/>
              <a:defRPr/>
            </a:pPr>
            <a:r>
              <a:rPr lang="en-US" dirty="0" smtClean="0"/>
              <a:t>Success Stories</a:t>
            </a:r>
          </a:p>
          <a:p>
            <a:pPr>
              <a:buClrTx/>
              <a:defRPr/>
            </a:pPr>
            <a:r>
              <a:rPr lang="en-US" sz="1200" kern="1200" dirty="0" smtClean="0"/>
              <a:t>McKinsey</a:t>
            </a:r>
            <a:endParaRPr lang="en-US" sz="1200" kern="1200" dirty="0"/>
          </a:p>
          <a:p>
            <a:pPr>
              <a:buClrTx/>
              <a:defRPr/>
            </a:pPr>
            <a:endParaRPr lang="en-US" sz="1200" kern="1200" dirty="0" smtClean="0"/>
          </a:p>
        </p:txBody>
      </p:sp>
      <p:sp>
        <p:nvSpPr>
          <p:cNvPr id="26" name="Content Placeholder 19"/>
          <p:cNvSpPr txBox="1">
            <a:spLocks/>
          </p:cNvSpPr>
          <p:nvPr/>
        </p:nvSpPr>
        <p:spPr bwMode="auto">
          <a:xfrm>
            <a:off x="4572000" y="1554163"/>
            <a:ext cx="4040188" cy="2677656"/>
          </a:xfrm>
          <a:prstGeom prst="rect">
            <a:avLst/>
          </a:prstGeom>
          <a:noFill/>
          <a:ln w="9525" algn="ctr">
            <a:noFill/>
            <a:miter lim="800000"/>
            <a:headEnd/>
            <a:tailEnd/>
          </a:ln>
        </p:spPr>
        <p:txBody>
          <a:bodyPr>
            <a:spAutoFit/>
          </a:bodyPr>
          <a:lstStyle/>
          <a:p>
            <a:pPr marL="169863" indent="-169863" eaLnBrk="0" fontAlgn="base" hangingPunct="0">
              <a:spcBef>
                <a:spcPct val="20000"/>
              </a:spcBef>
              <a:spcAft>
                <a:spcPct val="0"/>
              </a:spcAft>
              <a:buClr>
                <a:srgbClr val="4E84C4"/>
              </a:buClr>
              <a:defRPr/>
            </a:pPr>
            <a:r>
              <a:rPr lang="en-US" sz="2400" kern="0" dirty="0">
                <a:solidFill>
                  <a:srgbClr val="000000"/>
                </a:solidFill>
              </a:rPr>
              <a:t>Solution Features</a:t>
            </a:r>
          </a:p>
          <a:p>
            <a:pPr marL="120650" indent="-120650" fontAlgn="base">
              <a:spcBef>
                <a:spcPct val="0"/>
              </a:spcBef>
              <a:spcAft>
                <a:spcPct val="0"/>
              </a:spcAft>
              <a:buClr>
                <a:srgbClr val="4E84C4"/>
              </a:buClr>
              <a:buFont typeface="Arial" charset="0"/>
              <a:buChar char="•"/>
              <a:defRPr/>
            </a:pPr>
            <a:r>
              <a:rPr lang="en-US" sz="1200" dirty="0">
                <a:solidFill>
                  <a:srgbClr val="000000"/>
                </a:solidFill>
              </a:rPr>
              <a:t>“Think” Services – Architecture and Design Consulting</a:t>
            </a:r>
          </a:p>
          <a:p>
            <a:pPr marL="577850" lvl="1" indent="-120650" fontAlgn="base">
              <a:spcBef>
                <a:spcPct val="0"/>
              </a:spcBef>
              <a:spcAft>
                <a:spcPct val="0"/>
              </a:spcAft>
              <a:buClr>
                <a:srgbClr val="4E84C4"/>
              </a:buClr>
              <a:buSzPts val="1400"/>
              <a:buFont typeface="Arial" charset="0"/>
              <a:buChar char="•"/>
              <a:defRPr/>
            </a:pPr>
            <a:r>
              <a:rPr lang="en-US" sz="1200" dirty="0">
                <a:solidFill>
                  <a:srgbClr val="000000"/>
                </a:solidFill>
              </a:rPr>
              <a:t>Architectural Frameworks for Composite Applications</a:t>
            </a:r>
          </a:p>
          <a:p>
            <a:pPr marL="577850" lvl="1" indent="-120650" fontAlgn="base">
              <a:spcBef>
                <a:spcPct val="0"/>
              </a:spcBef>
              <a:spcAft>
                <a:spcPct val="0"/>
              </a:spcAft>
              <a:buClr>
                <a:srgbClr val="4E84C4"/>
              </a:buClr>
              <a:buSzPts val="1400"/>
              <a:buFont typeface="Arial" charset="0"/>
              <a:buChar char="•"/>
              <a:defRPr/>
            </a:pPr>
            <a:r>
              <a:rPr lang="en-US" sz="1200" dirty="0">
                <a:solidFill>
                  <a:srgbClr val="000000"/>
                </a:solidFill>
              </a:rPr>
              <a:t>Conceptualize User Interface Visualization (Silverlight/HTML 5.0)</a:t>
            </a:r>
          </a:p>
          <a:p>
            <a:pPr marL="120650" indent="-120650" fontAlgn="base">
              <a:spcBef>
                <a:spcPct val="0"/>
              </a:spcBef>
              <a:spcAft>
                <a:spcPct val="0"/>
              </a:spcAft>
              <a:buClr>
                <a:srgbClr val="4E84C4"/>
              </a:buClr>
              <a:buFont typeface="Arial" charset="0"/>
              <a:buChar char="•"/>
              <a:defRPr/>
            </a:pPr>
            <a:r>
              <a:rPr lang="en-US" sz="1200" dirty="0">
                <a:solidFill>
                  <a:srgbClr val="000000"/>
                </a:solidFill>
              </a:rPr>
              <a:t>“Build” Services – Development and Migration Services</a:t>
            </a:r>
          </a:p>
          <a:p>
            <a:pPr marL="577850" lvl="1" indent="-120650" fontAlgn="base">
              <a:spcBef>
                <a:spcPct val="0"/>
              </a:spcBef>
              <a:spcAft>
                <a:spcPct val="0"/>
              </a:spcAft>
              <a:buClr>
                <a:srgbClr val="4E84C4"/>
              </a:buClr>
              <a:buFont typeface="Arial" charset="0"/>
              <a:buChar char="•"/>
              <a:defRPr/>
            </a:pPr>
            <a:r>
              <a:rPr lang="en-US" sz="1200" dirty="0">
                <a:solidFill>
                  <a:srgbClr val="000000"/>
                </a:solidFill>
              </a:rPr>
              <a:t>Enterprise BI Dashboards, Media and Advertising </a:t>
            </a:r>
          </a:p>
          <a:p>
            <a:pPr marL="577850" lvl="1" indent="-120650" fontAlgn="base">
              <a:spcBef>
                <a:spcPct val="0"/>
              </a:spcBef>
              <a:spcAft>
                <a:spcPct val="0"/>
              </a:spcAft>
              <a:buClr>
                <a:srgbClr val="4E84C4"/>
              </a:buClr>
              <a:buFont typeface="Arial" charset="0"/>
              <a:buChar char="•"/>
              <a:defRPr/>
            </a:pPr>
            <a:r>
              <a:rPr lang="en-US" sz="1200" dirty="0">
                <a:solidFill>
                  <a:srgbClr val="000000"/>
                </a:solidFill>
              </a:rPr>
              <a:t>Migration of Web Applications to Silverlight</a:t>
            </a:r>
          </a:p>
          <a:p>
            <a:pPr marL="120650" indent="-120650" fontAlgn="base">
              <a:spcBef>
                <a:spcPct val="0"/>
              </a:spcBef>
              <a:spcAft>
                <a:spcPct val="0"/>
              </a:spcAft>
              <a:buClr>
                <a:srgbClr val="4E84C4"/>
              </a:buClr>
              <a:buFont typeface="Arial" charset="0"/>
              <a:buChar char="•"/>
              <a:defRPr/>
            </a:pPr>
            <a:r>
              <a:rPr lang="en-US" sz="1200" dirty="0">
                <a:solidFill>
                  <a:srgbClr val="000000"/>
                </a:solidFill>
              </a:rPr>
              <a:t>“Operate” Services – Management Services</a:t>
            </a:r>
          </a:p>
          <a:p>
            <a:pPr marL="577850" lvl="1" indent="-120650" fontAlgn="base">
              <a:spcBef>
                <a:spcPct val="0"/>
              </a:spcBef>
              <a:spcAft>
                <a:spcPct val="0"/>
              </a:spcAft>
              <a:buClr>
                <a:srgbClr val="4E84C4"/>
              </a:buClr>
              <a:buFont typeface="Arial" charset="0"/>
              <a:buChar char="•"/>
              <a:defRPr/>
            </a:pPr>
            <a:r>
              <a:rPr lang="en-US" sz="1200" dirty="0">
                <a:solidFill>
                  <a:srgbClr val="000000"/>
                </a:solidFill>
              </a:rPr>
              <a:t>Integration with SharePoint, Mobile apps and Cloud platform</a:t>
            </a:r>
          </a:p>
        </p:txBody>
      </p:sp>
      <p:cxnSp>
        <p:nvCxnSpPr>
          <p:cNvPr id="13320" name="Straight Connector 27"/>
          <p:cNvCxnSpPr>
            <a:cxnSpLocks noChangeShapeType="1"/>
            <a:stCxn id="9" idx="2"/>
            <a:endCxn id="13314" idx="2"/>
          </p:cNvCxnSpPr>
          <p:nvPr/>
        </p:nvCxnSpPr>
        <p:spPr bwMode="auto">
          <a:xfrm>
            <a:off x="4572000" y="1549063"/>
            <a:ext cx="0" cy="4967625"/>
          </a:xfrm>
          <a:prstGeom prst="line">
            <a:avLst/>
          </a:prstGeom>
          <a:noFill/>
          <a:ln w="19050" cap="rnd" cmpd="dbl" algn="ctr">
            <a:solidFill>
              <a:srgbClr val="969696"/>
            </a:solidFill>
            <a:miter lim="800000"/>
            <a:headEnd/>
            <a:tailEnd/>
          </a:ln>
        </p:spPr>
      </p:cxnSp>
      <p:cxnSp>
        <p:nvCxnSpPr>
          <p:cNvPr id="13321" name="Straight Connector 29"/>
          <p:cNvCxnSpPr>
            <a:cxnSpLocks noChangeShapeType="1"/>
          </p:cNvCxnSpPr>
          <p:nvPr/>
        </p:nvCxnSpPr>
        <p:spPr bwMode="auto">
          <a:xfrm rot="10800000" flipH="1">
            <a:off x="152400" y="4341812"/>
            <a:ext cx="8839200" cy="1587"/>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152400" y="533400"/>
            <a:ext cx="8839200" cy="1015663"/>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a:spAutoFit/>
          </a:bodyPr>
          <a:lstStyle/>
          <a:p>
            <a:pPr marL="169863" indent="-169863" eaLnBrk="0" fontAlgn="base" hangingPunct="0">
              <a:spcBef>
                <a:spcPct val="20000"/>
              </a:spcBef>
              <a:spcAft>
                <a:spcPct val="0"/>
              </a:spcAft>
              <a:buClr>
                <a:srgbClr val="4E84C4"/>
              </a:buClr>
              <a:defRPr/>
            </a:pPr>
            <a:r>
              <a:rPr lang="en-US" kern="0" dirty="0">
                <a:solidFill>
                  <a:srgbClr val="000000"/>
                </a:solidFill>
              </a:rPr>
              <a:t>Business Scenario / Problem Statement</a:t>
            </a:r>
          </a:p>
          <a:p>
            <a:pPr fontAlgn="base">
              <a:spcBef>
                <a:spcPct val="50000"/>
              </a:spcBef>
              <a:spcAft>
                <a:spcPct val="0"/>
              </a:spcAft>
              <a:buClr>
                <a:srgbClr val="4E84C4"/>
              </a:buClr>
              <a:defRPr/>
            </a:pPr>
            <a:r>
              <a:rPr lang="en-US" sz="1200" dirty="0">
                <a:solidFill>
                  <a:srgbClr val="000000"/>
                </a:solidFill>
              </a:rPr>
              <a:t>Rich interactive applications (RIAs) are becoming mainstream. There is demand for support for offline scenarios in browser based applications. Adoption of multi-user, multi touch, rich and powerful client applications. The demand for one single platform which can deliver applications for all form factors is increasing. HTML5 is the platform to be adopted to enable these features.</a:t>
            </a:r>
          </a:p>
        </p:txBody>
      </p:sp>
      <p:sp>
        <p:nvSpPr>
          <p:cNvPr id="11" name="Content Placeholder 19"/>
          <p:cNvSpPr txBox="1">
            <a:spLocks/>
          </p:cNvSpPr>
          <p:nvPr/>
        </p:nvSpPr>
        <p:spPr bwMode="auto">
          <a:xfrm>
            <a:off x="228600" y="1524000"/>
            <a:ext cx="4343400" cy="1938992"/>
          </a:xfrm>
          <a:prstGeom prst="rect">
            <a:avLst/>
          </a:prstGeom>
          <a:noFill/>
          <a:ln w="9525" algn="ctr">
            <a:noFill/>
            <a:miter lim="800000"/>
            <a:headEnd/>
            <a:tailEnd/>
          </a:ln>
        </p:spPr>
        <p:txBody>
          <a:bodyPr wrap="square">
            <a:spAutoFit/>
          </a:bodyPr>
          <a:lstStyle/>
          <a:p>
            <a:pPr marL="169863" indent="-169863" eaLnBrk="0" fontAlgn="base" hangingPunct="0">
              <a:spcBef>
                <a:spcPct val="20000"/>
              </a:spcBef>
              <a:spcAft>
                <a:spcPct val="0"/>
              </a:spcAft>
              <a:buClr>
                <a:srgbClr val="4E84C4"/>
              </a:buClr>
              <a:defRPr/>
            </a:pPr>
            <a:r>
              <a:rPr lang="en-US" sz="2400" kern="0" dirty="0">
                <a:solidFill>
                  <a:srgbClr val="000000"/>
                </a:solidFill>
              </a:rPr>
              <a:t>Key Business Benefits </a:t>
            </a:r>
          </a:p>
          <a:p>
            <a:pPr marL="120650" indent="-120650" fontAlgn="base">
              <a:spcBef>
                <a:spcPct val="0"/>
              </a:spcBef>
              <a:spcAft>
                <a:spcPct val="0"/>
              </a:spcAft>
              <a:buClr>
                <a:srgbClr val="4E84C4"/>
              </a:buClr>
              <a:buFontTx/>
              <a:buChar char="•"/>
            </a:pPr>
            <a:r>
              <a:rPr lang="en-US" sz="1200" dirty="0">
                <a:solidFill>
                  <a:srgbClr val="000000"/>
                </a:solidFill>
              </a:rPr>
              <a:t>Compelling and attractive user experience for visualizing multi media content, increasing the traffic of end users to their portal</a:t>
            </a:r>
          </a:p>
          <a:p>
            <a:pPr marL="120650" indent="-120650" fontAlgn="base">
              <a:spcBef>
                <a:spcPct val="0"/>
              </a:spcBef>
              <a:spcAft>
                <a:spcPct val="0"/>
              </a:spcAft>
              <a:buClr>
                <a:srgbClr val="4E84C4"/>
              </a:buClr>
              <a:buFontTx/>
              <a:buChar char="•"/>
            </a:pPr>
            <a:r>
              <a:rPr lang="en-US" sz="1200" dirty="0">
                <a:solidFill>
                  <a:srgbClr val="000000"/>
                </a:solidFill>
              </a:rPr>
              <a:t>End users spend more time on portal because of compelling user experience, hence increasing the probability of online sales.</a:t>
            </a:r>
          </a:p>
          <a:p>
            <a:pPr marL="120650" indent="-120650" fontAlgn="base">
              <a:spcBef>
                <a:spcPct val="0"/>
              </a:spcBef>
              <a:spcAft>
                <a:spcPct val="0"/>
              </a:spcAft>
              <a:buClr>
                <a:srgbClr val="4E84C4"/>
              </a:buClr>
              <a:buFontTx/>
              <a:buChar char="•"/>
            </a:pPr>
            <a:r>
              <a:rPr lang="en-US" sz="1200" dirty="0">
                <a:solidFill>
                  <a:srgbClr val="000000"/>
                </a:solidFill>
              </a:rPr>
              <a:t>Less cost for maintenance of portal because the same portal is consumed by desktop, laptop, tablets and mobiles.</a:t>
            </a:r>
          </a:p>
        </p:txBody>
      </p:sp>
    </p:spTree>
    <p:extLst>
      <p:ext uri="{BB962C8B-B14F-4D97-AF65-F5344CB8AC3E}">
        <p14:creationId xmlns:p14="http://schemas.microsoft.com/office/powerpoint/2010/main" val="8869624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152400" y="1447800"/>
            <a:ext cx="8839200" cy="5068888"/>
          </a:xfrm>
          <a:prstGeom prst="rect">
            <a:avLst/>
          </a:prstGeom>
          <a:noFill/>
          <a:ln w="12700" algn="ctr">
            <a:solidFill>
              <a:srgbClr val="969696"/>
            </a:solidFill>
            <a:round/>
            <a:headEnd/>
            <a:tailEnd/>
          </a:ln>
        </p:spPr>
        <p:txBody>
          <a:bodyPr wrap="none" anchor="ctr"/>
          <a:lstStyle/>
          <a:p>
            <a:pPr algn="ctr" fontAlgn="base">
              <a:spcBef>
                <a:spcPct val="0"/>
              </a:spcBef>
              <a:spcAft>
                <a:spcPct val="0"/>
              </a:spcAft>
            </a:pPr>
            <a:endParaRPr lang="en-US" sz="1600">
              <a:solidFill>
                <a:srgbClr val="000000"/>
              </a:solidFill>
            </a:endParaRPr>
          </a:p>
        </p:txBody>
      </p:sp>
      <p:sp>
        <p:nvSpPr>
          <p:cNvPr id="13315" name="Title 17"/>
          <p:cNvSpPr>
            <a:spLocks noGrp="1"/>
          </p:cNvSpPr>
          <p:nvPr>
            <p:ph type="title"/>
          </p:nvPr>
        </p:nvSpPr>
        <p:spPr>
          <a:xfrm>
            <a:off x="76200" y="0"/>
            <a:ext cx="8763000" cy="446276"/>
          </a:xfrm>
        </p:spPr>
        <p:txBody>
          <a:bodyPr/>
          <a:lstStyle/>
          <a:p>
            <a:r>
              <a:rPr lang="en-US" sz="2000" dirty="0" smtClean="0"/>
              <a:t>Social Collaboration</a:t>
            </a:r>
            <a:r>
              <a:rPr lang="en-US" sz="2000" smtClean="0"/>
              <a:t>– SharePoint </a:t>
            </a:r>
            <a:r>
              <a:rPr lang="en-US" sz="2000" dirty="0" smtClean="0"/>
              <a:t>Social Business Platform</a:t>
            </a:r>
          </a:p>
        </p:txBody>
      </p:sp>
      <p:sp>
        <p:nvSpPr>
          <p:cNvPr id="13316" name="Content Placeholder 19"/>
          <p:cNvSpPr>
            <a:spLocks noGrp="1"/>
          </p:cNvSpPr>
          <p:nvPr>
            <p:ph sz="half" idx="2"/>
          </p:nvPr>
        </p:nvSpPr>
        <p:spPr>
          <a:xfrm>
            <a:off x="152400" y="4191000"/>
            <a:ext cx="4267200" cy="2271391"/>
          </a:xfrm>
          <a:solidFill>
            <a:schemeClr val="bg1">
              <a:alpha val="0"/>
            </a:schemeClr>
          </a:solidFill>
        </p:spPr>
        <p:txBody>
          <a:bodyPr/>
          <a:lstStyle/>
          <a:p>
            <a:pPr>
              <a:buFontTx/>
              <a:buNone/>
              <a:defRPr/>
            </a:pPr>
            <a:r>
              <a:rPr lang="en-US" dirty="0" smtClean="0"/>
              <a:t>Differentiators</a:t>
            </a:r>
          </a:p>
          <a:p>
            <a:pPr>
              <a:defRPr/>
            </a:pPr>
            <a:r>
              <a:rPr lang="en-US" sz="1200" dirty="0" smtClean="0"/>
              <a:t>SharePoint Twitter Integration – Collaborate with Twitter from SharePoint</a:t>
            </a:r>
          </a:p>
          <a:p>
            <a:pPr>
              <a:defRPr/>
            </a:pPr>
            <a:r>
              <a:rPr lang="en-US" sz="1200" dirty="0" smtClean="0"/>
              <a:t>SharePoint SFDC Integration – Helps the sales team to collaborate with technology teams to resolve any issue</a:t>
            </a:r>
          </a:p>
          <a:p>
            <a:pPr>
              <a:defRPr/>
            </a:pPr>
            <a:r>
              <a:rPr lang="en-US" sz="1200" dirty="0" smtClean="0"/>
              <a:t>SharePoint SFDC Chatter Integration – Helps teams to chat between SharePoint platform and SFDC Chatter, and also save chats</a:t>
            </a:r>
          </a:p>
          <a:p>
            <a:pPr>
              <a:defRPr/>
            </a:pPr>
            <a:r>
              <a:rPr lang="en-US" sz="1200" dirty="0" smtClean="0"/>
              <a:t>SharePoint Lync Collaboration – Chat with colleagues on Lync from within SharePoint platform</a:t>
            </a:r>
          </a:p>
        </p:txBody>
      </p:sp>
      <p:sp>
        <p:nvSpPr>
          <p:cNvPr id="25" name="Content Placeholder 19"/>
          <p:cNvSpPr>
            <a:spLocks noGrp="1"/>
          </p:cNvSpPr>
          <p:nvPr>
            <p:ph sz="half" idx="2"/>
          </p:nvPr>
        </p:nvSpPr>
        <p:spPr>
          <a:xfrm>
            <a:off x="4572000" y="4267200"/>
            <a:ext cx="4040188" cy="683264"/>
          </a:xfrm>
        </p:spPr>
        <p:txBody>
          <a:bodyPr/>
          <a:lstStyle/>
          <a:p>
            <a:pPr>
              <a:buFontTx/>
              <a:buNone/>
              <a:defRPr/>
            </a:pPr>
            <a:r>
              <a:rPr lang="en-US" dirty="0" smtClean="0"/>
              <a:t>Success Stories</a:t>
            </a:r>
          </a:p>
          <a:p>
            <a:pPr>
              <a:buClrTx/>
              <a:defRPr/>
            </a:pPr>
            <a:r>
              <a:rPr lang="en-US" sz="1200" kern="1200" dirty="0" smtClean="0"/>
              <a:t>NXP</a:t>
            </a:r>
          </a:p>
        </p:txBody>
      </p:sp>
      <p:sp>
        <p:nvSpPr>
          <p:cNvPr id="26" name="Content Placeholder 19"/>
          <p:cNvSpPr txBox="1">
            <a:spLocks/>
          </p:cNvSpPr>
          <p:nvPr/>
        </p:nvSpPr>
        <p:spPr bwMode="auto">
          <a:xfrm>
            <a:off x="4572000" y="1554163"/>
            <a:ext cx="4040188" cy="2529923"/>
          </a:xfrm>
          <a:prstGeom prst="rect">
            <a:avLst/>
          </a:prstGeom>
          <a:solidFill>
            <a:schemeClr val="bg1">
              <a:alpha val="0"/>
            </a:schemeClr>
          </a:solidFill>
          <a:ln w="9525" algn="ctr">
            <a:noFill/>
            <a:miter lim="800000"/>
            <a:headEnd/>
            <a:tailEnd/>
          </a:ln>
        </p:spPr>
        <p:txBody>
          <a:bodyPr>
            <a:spAutoFit/>
          </a:bodyPr>
          <a:lstStyle/>
          <a:p>
            <a:pPr marL="169863" indent="-169863" eaLnBrk="0" fontAlgn="base" hangingPunct="0">
              <a:spcBef>
                <a:spcPct val="20000"/>
              </a:spcBef>
              <a:spcAft>
                <a:spcPct val="0"/>
              </a:spcAft>
              <a:buClr>
                <a:srgbClr val="4E84C4"/>
              </a:buClr>
              <a:defRPr/>
            </a:pPr>
            <a:r>
              <a:rPr lang="en-US" sz="2400" kern="0" dirty="0">
                <a:solidFill>
                  <a:srgbClr val="000000"/>
                </a:solidFill>
              </a:rPr>
              <a:t>Solution Features</a:t>
            </a:r>
          </a:p>
          <a:p>
            <a:pPr marL="169863" lvl="1" indent="-169863" eaLnBrk="0" fontAlgn="base" hangingPunct="0">
              <a:spcBef>
                <a:spcPct val="20000"/>
              </a:spcBef>
              <a:spcAft>
                <a:spcPct val="0"/>
              </a:spcAft>
              <a:buClr>
                <a:srgbClr val="4E84C4"/>
              </a:buClr>
              <a:buFontTx/>
              <a:buChar char="•"/>
              <a:defRPr/>
            </a:pPr>
            <a:r>
              <a:rPr lang="en-US" sz="1200" kern="0" dirty="0">
                <a:solidFill>
                  <a:srgbClr val="000000"/>
                </a:solidFill>
              </a:rPr>
              <a:t>Post tweets from within SharePoint sites</a:t>
            </a:r>
          </a:p>
          <a:p>
            <a:pPr marL="169863" lvl="1" indent="-169863" eaLnBrk="0" fontAlgn="base" hangingPunct="0">
              <a:spcBef>
                <a:spcPct val="20000"/>
              </a:spcBef>
              <a:spcAft>
                <a:spcPct val="0"/>
              </a:spcAft>
              <a:buClr>
                <a:srgbClr val="4E84C4"/>
              </a:buClr>
              <a:buFontTx/>
              <a:buChar char="•"/>
              <a:defRPr/>
            </a:pPr>
            <a:r>
              <a:rPr lang="en-US" sz="1200" dirty="0">
                <a:solidFill>
                  <a:srgbClr val="000000"/>
                </a:solidFill>
              </a:rPr>
              <a:t>Sales team can create workspace in SharePoint and collaborate</a:t>
            </a:r>
            <a:endParaRPr lang="en-US" sz="1200" kern="0" dirty="0">
              <a:solidFill>
                <a:srgbClr val="000000"/>
              </a:solidFill>
            </a:endParaRPr>
          </a:p>
          <a:p>
            <a:pPr marL="169863" lvl="1" indent="-169863" eaLnBrk="0" fontAlgn="base" hangingPunct="0">
              <a:spcBef>
                <a:spcPct val="20000"/>
              </a:spcBef>
              <a:spcAft>
                <a:spcPct val="0"/>
              </a:spcAft>
              <a:buClr>
                <a:srgbClr val="4E84C4"/>
              </a:buClr>
              <a:buFontTx/>
              <a:buChar char="•"/>
              <a:defRPr/>
            </a:pPr>
            <a:r>
              <a:rPr lang="en-US" sz="1200" dirty="0">
                <a:solidFill>
                  <a:srgbClr val="000000"/>
                </a:solidFill>
                <a:cs typeface="Arial" pitchFamily="34" charset="0"/>
              </a:rPr>
              <a:t>People logged into SFDC Chatter can chat with people logged into SharePoint</a:t>
            </a:r>
            <a:endParaRPr lang="en-US" sz="1200" kern="0" dirty="0">
              <a:solidFill>
                <a:srgbClr val="000000"/>
              </a:solidFill>
            </a:endParaRPr>
          </a:p>
          <a:p>
            <a:pPr marL="169863" lvl="1" indent="-169863" eaLnBrk="0" fontAlgn="base" hangingPunct="0">
              <a:spcBef>
                <a:spcPct val="20000"/>
              </a:spcBef>
              <a:spcAft>
                <a:spcPct val="0"/>
              </a:spcAft>
              <a:buClr>
                <a:srgbClr val="4E84C4"/>
              </a:buClr>
              <a:buFontTx/>
              <a:buChar char="•"/>
              <a:defRPr/>
            </a:pPr>
            <a:r>
              <a:rPr lang="en-US" sz="1200" kern="0" dirty="0">
                <a:solidFill>
                  <a:srgbClr val="000000"/>
                </a:solidFill>
              </a:rPr>
              <a:t>Chat from within SharePoint with colleague logged into Lync</a:t>
            </a:r>
          </a:p>
          <a:p>
            <a:pPr marL="169863" lvl="1" indent="-169863" eaLnBrk="0" fontAlgn="base" hangingPunct="0">
              <a:spcBef>
                <a:spcPct val="20000"/>
              </a:spcBef>
              <a:spcAft>
                <a:spcPct val="0"/>
              </a:spcAft>
              <a:buClr>
                <a:srgbClr val="4E84C4"/>
              </a:buClr>
              <a:buFontTx/>
              <a:buChar char="•"/>
              <a:defRPr/>
            </a:pPr>
            <a:r>
              <a:rPr lang="en-US" sz="1200" dirty="0">
                <a:solidFill>
                  <a:srgbClr val="000000"/>
                </a:solidFill>
              </a:rPr>
              <a:t>Search for resources with specific skills from within Lync</a:t>
            </a:r>
          </a:p>
          <a:p>
            <a:pPr marL="169863" lvl="1" indent="-169863" eaLnBrk="0" fontAlgn="base" hangingPunct="0">
              <a:spcBef>
                <a:spcPct val="20000"/>
              </a:spcBef>
              <a:spcAft>
                <a:spcPct val="0"/>
              </a:spcAft>
              <a:buClr>
                <a:srgbClr val="4E84C4"/>
              </a:buClr>
              <a:buFontTx/>
              <a:buChar char="•"/>
              <a:defRPr/>
            </a:pPr>
            <a:endParaRPr lang="en-US" sz="1200" kern="0" dirty="0">
              <a:solidFill>
                <a:srgbClr val="000000"/>
              </a:solidFill>
            </a:endParaRPr>
          </a:p>
        </p:txBody>
      </p:sp>
      <p:cxnSp>
        <p:nvCxnSpPr>
          <p:cNvPr id="13320" name="Straight Connector 27"/>
          <p:cNvCxnSpPr>
            <a:cxnSpLocks noChangeShapeType="1"/>
            <a:stCxn id="9" idx="2"/>
            <a:endCxn id="13314" idx="2"/>
          </p:cNvCxnSpPr>
          <p:nvPr/>
        </p:nvCxnSpPr>
        <p:spPr bwMode="auto">
          <a:xfrm rot="5400000">
            <a:off x="2042021" y="3986709"/>
            <a:ext cx="5059958" cy="1588"/>
          </a:xfrm>
          <a:prstGeom prst="line">
            <a:avLst/>
          </a:prstGeom>
          <a:noFill/>
          <a:ln w="19050" cap="rnd" cmpd="dbl" algn="ctr">
            <a:solidFill>
              <a:srgbClr val="969696"/>
            </a:solidFill>
            <a:miter lim="800000"/>
            <a:headEnd/>
            <a:tailEnd/>
          </a:ln>
        </p:spPr>
      </p:cxnSp>
      <p:cxnSp>
        <p:nvCxnSpPr>
          <p:cNvPr id="13321" name="Straight Connector 29"/>
          <p:cNvCxnSpPr>
            <a:cxnSpLocks noChangeShapeType="1"/>
          </p:cNvCxnSpPr>
          <p:nvPr/>
        </p:nvCxnSpPr>
        <p:spPr bwMode="auto">
          <a:xfrm rot="10800000" flipH="1">
            <a:off x="152400" y="4265613"/>
            <a:ext cx="8839200" cy="1587"/>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152400" y="533400"/>
            <a:ext cx="8839200" cy="923330"/>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a:spAutoFit/>
          </a:bodyPr>
          <a:lstStyle/>
          <a:p>
            <a:pPr marL="169863" indent="-169863" eaLnBrk="0" fontAlgn="base" hangingPunct="0">
              <a:spcBef>
                <a:spcPct val="20000"/>
              </a:spcBef>
              <a:spcAft>
                <a:spcPct val="0"/>
              </a:spcAft>
              <a:buClr>
                <a:srgbClr val="4E84C4"/>
              </a:buClr>
              <a:defRPr/>
            </a:pPr>
            <a:r>
              <a:rPr lang="en-US" kern="0" dirty="0">
                <a:solidFill>
                  <a:srgbClr val="000000"/>
                </a:solidFill>
              </a:rPr>
              <a:t>Business Scenario / Problem Statement</a:t>
            </a:r>
          </a:p>
          <a:p>
            <a:pPr fontAlgn="base">
              <a:spcBef>
                <a:spcPct val="0"/>
              </a:spcBef>
              <a:spcAft>
                <a:spcPct val="0"/>
              </a:spcAft>
            </a:pPr>
            <a:r>
              <a:rPr lang="en-US" sz="1200" dirty="0">
                <a:solidFill>
                  <a:srgbClr val="000000"/>
                </a:solidFill>
              </a:rPr>
              <a:t>Organizations are increasingly on the lookout for a comprehensive collaboration platform, which would harness the collective wisdom of their employees, experts and business partners into one unified environment where focus is continuously shifting from document –centric to people-centric platforms which results in an improved productivity at all levels.</a:t>
            </a:r>
          </a:p>
        </p:txBody>
      </p:sp>
      <p:sp>
        <p:nvSpPr>
          <p:cNvPr id="11" name="Content Placeholder 19"/>
          <p:cNvSpPr txBox="1">
            <a:spLocks/>
          </p:cNvSpPr>
          <p:nvPr/>
        </p:nvSpPr>
        <p:spPr bwMode="auto">
          <a:xfrm>
            <a:off x="228600" y="1524000"/>
            <a:ext cx="4040188" cy="3046988"/>
          </a:xfrm>
          <a:prstGeom prst="rect">
            <a:avLst/>
          </a:prstGeom>
          <a:noFill/>
          <a:ln w="9525" algn="ctr">
            <a:noFill/>
            <a:miter lim="800000"/>
            <a:headEnd/>
            <a:tailEnd/>
          </a:ln>
        </p:spPr>
        <p:txBody>
          <a:bodyPr>
            <a:spAutoFit/>
          </a:bodyPr>
          <a:lstStyle/>
          <a:p>
            <a:pPr marL="169863" indent="-169863" eaLnBrk="0" fontAlgn="base" hangingPunct="0">
              <a:spcBef>
                <a:spcPct val="20000"/>
              </a:spcBef>
              <a:spcAft>
                <a:spcPct val="0"/>
              </a:spcAft>
              <a:buClr>
                <a:srgbClr val="4E84C4"/>
              </a:buClr>
              <a:defRPr/>
            </a:pPr>
            <a:r>
              <a:rPr lang="en-US" sz="2400" kern="0" dirty="0">
                <a:solidFill>
                  <a:srgbClr val="000000"/>
                </a:solidFill>
              </a:rPr>
              <a:t>Key Business Benefits </a:t>
            </a:r>
          </a:p>
          <a:p>
            <a:pPr marL="228600" indent="-228600" fontAlgn="base">
              <a:spcBef>
                <a:spcPct val="0"/>
              </a:spcBef>
              <a:spcAft>
                <a:spcPct val="0"/>
              </a:spcAft>
              <a:buFont typeface="Arial" pitchFamily="34" charset="0"/>
              <a:buChar char="•"/>
              <a:defRPr/>
            </a:pPr>
            <a:r>
              <a:rPr lang="en-US" sz="1200" dirty="0">
                <a:solidFill>
                  <a:srgbClr val="000000"/>
                </a:solidFill>
              </a:rPr>
              <a:t>Increased organizational efficiency and agility through effective Collaboration across time zones, hierarchy</a:t>
            </a:r>
          </a:p>
          <a:p>
            <a:pPr marL="228600" indent="-228600" fontAlgn="base">
              <a:spcBef>
                <a:spcPct val="0"/>
              </a:spcBef>
              <a:spcAft>
                <a:spcPct val="0"/>
              </a:spcAft>
              <a:buFont typeface="Arial" pitchFamily="34" charset="0"/>
              <a:buChar char="•"/>
              <a:defRPr/>
            </a:pPr>
            <a:r>
              <a:rPr lang="en-US" sz="1200" dirty="0">
                <a:solidFill>
                  <a:srgbClr val="000000"/>
                </a:solidFill>
              </a:rPr>
              <a:t>One-stop shop to facilitate sharing of knowledge </a:t>
            </a:r>
          </a:p>
          <a:p>
            <a:pPr marL="228600" indent="-228600" fontAlgn="base">
              <a:spcBef>
                <a:spcPct val="0"/>
              </a:spcBef>
              <a:spcAft>
                <a:spcPct val="0"/>
              </a:spcAft>
              <a:buFont typeface="Arial" pitchFamily="34" charset="0"/>
              <a:buChar char="•"/>
              <a:defRPr/>
            </a:pPr>
            <a:r>
              <a:rPr lang="en-US" sz="1200" dirty="0">
                <a:solidFill>
                  <a:srgbClr val="000000"/>
                </a:solidFill>
              </a:rPr>
              <a:t>Driving real-time decisioning making</a:t>
            </a:r>
          </a:p>
          <a:p>
            <a:pPr marL="228600" indent="-228600" fontAlgn="base">
              <a:spcBef>
                <a:spcPct val="0"/>
              </a:spcBef>
              <a:spcAft>
                <a:spcPct val="0"/>
              </a:spcAft>
              <a:buFont typeface="Arial" pitchFamily="34" charset="0"/>
              <a:buChar char="•"/>
              <a:defRPr/>
            </a:pPr>
            <a:r>
              <a:rPr lang="en-US" sz="1200" dirty="0">
                <a:solidFill>
                  <a:srgbClr val="000000"/>
                </a:solidFill>
              </a:rPr>
              <a:t>Capture, collaborate and Capitalize on new Ideas</a:t>
            </a:r>
          </a:p>
          <a:p>
            <a:pPr marL="228600" lvl="1" indent="-228600" fontAlgn="base">
              <a:spcBef>
                <a:spcPct val="0"/>
              </a:spcBef>
              <a:spcAft>
                <a:spcPct val="0"/>
              </a:spcAft>
              <a:buFont typeface="Arial" pitchFamily="34" charset="0"/>
              <a:buChar char="•"/>
              <a:defRPr/>
            </a:pPr>
            <a:r>
              <a:rPr lang="en-US" sz="1200" dirty="0">
                <a:solidFill>
                  <a:srgbClr val="000000"/>
                </a:solidFill>
              </a:rPr>
              <a:t>Increased employee productivity &amp; job satisfaction</a:t>
            </a:r>
          </a:p>
          <a:p>
            <a:pPr marL="228600" indent="-228600" fontAlgn="base">
              <a:spcBef>
                <a:spcPct val="0"/>
              </a:spcBef>
              <a:spcAft>
                <a:spcPct val="0"/>
              </a:spcAft>
              <a:buFont typeface="Arial" pitchFamily="34" charset="0"/>
              <a:buChar char="•"/>
              <a:defRPr/>
            </a:pPr>
            <a:r>
              <a:rPr lang="en-US" sz="1200" dirty="0">
                <a:solidFill>
                  <a:srgbClr val="000000"/>
                </a:solidFill>
              </a:rPr>
              <a:t>Decrease time-to-market – Sales channel communities to reduce sales cycle time</a:t>
            </a:r>
          </a:p>
          <a:p>
            <a:pPr marL="228600" indent="-228600" fontAlgn="base">
              <a:spcBef>
                <a:spcPct val="0"/>
              </a:spcBef>
              <a:spcAft>
                <a:spcPct val="0"/>
              </a:spcAft>
              <a:buClr>
                <a:srgbClr val="4E84C4"/>
              </a:buClr>
              <a:buFont typeface="Arial" pitchFamily="34" charset="0"/>
              <a:buChar char="•"/>
              <a:defRPr/>
            </a:pPr>
            <a:r>
              <a:rPr lang="en-US" sz="1200" dirty="0">
                <a:solidFill>
                  <a:srgbClr val="000000"/>
                </a:solidFill>
              </a:rPr>
              <a:t>Increased Collective intelligence  through theme-based communities</a:t>
            </a:r>
          </a:p>
          <a:p>
            <a:pPr marL="228600" indent="-228600" fontAlgn="base">
              <a:spcBef>
                <a:spcPct val="0"/>
              </a:spcBef>
              <a:spcAft>
                <a:spcPct val="0"/>
              </a:spcAft>
              <a:buClr>
                <a:srgbClr val="4E84C4"/>
              </a:buClr>
              <a:buFont typeface="Arial" pitchFamily="34" charset="0"/>
              <a:buChar char="•"/>
              <a:defRPr/>
            </a:pPr>
            <a:r>
              <a:rPr lang="en-US" sz="1200" dirty="0">
                <a:solidFill>
                  <a:srgbClr val="000000"/>
                </a:solidFill>
              </a:rPr>
              <a:t>Seamless collaboration between consumer-facing Sales teams and IT teams</a:t>
            </a:r>
          </a:p>
          <a:p>
            <a:pPr marL="228600" indent="-228600" fontAlgn="base">
              <a:spcBef>
                <a:spcPct val="0"/>
              </a:spcBef>
              <a:spcAft>
                <a:spcPct val="0"/>
              </a:spcAft>
              <a:buClr>
                <a:srgbClr val="4E84C4"/>
              </a:buClr>
              <a:buFont typeface="Arial" pitchFamily="34" charset="0"/>
              <a:buChar char="•"/>
              <a:defRPr/>
            </a:pPr>
            <a:endParaRPr lang="en-US" sz="1200" dirty="0">
              <a:solidFill>
                <a:srgbClr val="000000"/>
              </a:solidFill>
            </a:endParaRPr>
          </a:p>
          <a:p>
            <a:pPr marL="228600" indent="-228600" fontAlgn="base">
              <a:spcBef>
                <a:spcPct val="0"/>
              </a:spcBef>
              <a:spcAft>
                <a:spcPct val="0"/>
              </a:spcAft>
              <a:buClr>
                <a:srgbClr val="4E84C4"/>
              </a:buClr>
              <a:buFont typeface="Arial" pitchFamily="34" charset="0"/>
              <a:buChar char="•"/>
              <a:defRPr/>
            </a:pPr>
            <a:endParaRPr lang="en-US" sz="1200" dirty="0">
              <a:solidFill>
                <a:srgbClr val="000000"/>
              </a:solidFill>
            </a:endParaRPr>
          </a:p>
        </p:txBody>
      </p:sp>
    </p:spTree>
    <p:extLst>
      <p:ext uri="{BB962C8B-B14F-4D97-AF65-F5344CB8AC3E}">
        <p14:creationId xmlns:p14="http://schemas.microsoft.com/office/powerpoint/2010/main" val="3182895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152400" y="1447800"/>
            <a:ext cx="8839200" cy="5068888"/>
          </a:xfrm>
          <a:prstGeom prst="rect">
            <a:avLst/>
          </a:prstGeom>
          <a:noFill/>
          <a:ln w="12700" algn="ctr">
            <a:solidFill>
              <a:srgbClr val="969696"/>
            </a:solidFill>
            <a:round/>
            <a:headEnd/>
            <a:tailEnd/>
          </a:ln>
        </p:spPr>
        <p:txBody>
          <a:bodyPr wrap="none" anchor="ctr"/>
          <a:lstStyle/>
          <a:p>
            <a:pPr algn="ctr"/>
            <a:endParaRPr lang="en-US" sz="1600">
              <a:solidFill>
                <a:srgbClr val="000000"/>
              </a:solidFill>
            </a:endParaRPr>
          </a:p>
        </p:txBody>
      </p:sp>
      <p:sp>
        <p:nvSpPr>
          <p:cNvPr id="13315" name="Title 17"/>
          <p:cNvSpPr>
            <a:spLocks noGrp="1"/>
          </p:cNvSpPr>
          <p:nvPr>
            <p:ph type="title"/>
          </p:nvPr>
        </p:nvSpPr>
        <p:spPr>
          <a:xfrm>
            <a:off x="76200" y="0"/>
            <a:ext cx="8763000" cy="446276"/>
          </a:xfrm>
        </p:spPr>
        <p:txBody>
          <a:bodyPr/>
          <a:lstStyle/>
          <a:p>
            <a:r>
              <a:rPr lang="en-US" sz="2000" dirty="0" smtClean="0"/>
              <a:t>OpenStack Cloud – End to End Services to build/migrate applications</a:t>
            </a:r>
          </a:p>
        </p:txBody>
      </p:sp>
      <p:sp>
        <p:nvSpPr>
          <p:cNvPr id="13316" name="Content Placeholder 19"/>
          <p:cNvSpPr>
            <a:spLocks noGrp="1"/>
          </p:cNvSpPr>
          <p:nvPr>
            <p:ph sz="half" idx="2"/>
          </p:nvPr>
        </p:nvSpPr>
        <p:spPr>
          <a:xfrm>
            <a:off x="152399" y="4267200"/>
            <a:ext cx="4419599" cy="2256002"/>
          </a:xfrm>
          <a:noFill/>
          <a:ln w="9525" algn="ctr">
            <a:noFill/>
            <a:miter lim="800000"/>
            <a:headEnd/>
            <a:tailEnd/>
          </a:ln>
        </p:spPr>
        <p:txBody>
          <a:bodyPr>
            <a:spAutoFit/>
          </a:bodyPr>
          <a:lstStyle/>
          <a:p>
            <a:pPr marL="0" indent="0">
              <a:buNone/>
            </a:pPr>
            <a:r>
              <a:rPr lang="en-US" dirty="0" smtClean="0">
                <a:solidFill>
                  <a:srgbClr val="000000"/>
                </a:solidFill>
                <a:latin typeface="Arial"/>
              </a:rPr>
              <a:t>Differentiators</a:t>
            </a:r>
          </a:p>
          <a:p>
            <a:r>
              <a:rPr lang="en-US" sz="1100" b="1" dirty="0" smtClean="0">
                <a:solidFill>
                  <a:srgbClr val="000000"/>
                </a:solidFill>
                <a:latin typeface="Arial"/>
              </a:rPr>
              <a:t>CMaaS:</a:t>
            </a:r>
            <a:r>
              <a:rPr lang="en-US" sz="1100" dirty="0" smtClean="0">
                <a:solidFill>
                  <a:srgbClr val="000000"/>
                </a:solidFill>
                <a:latin typeface="Arial"/>
              </a:rPr>
              <a:t> It provides </a:t>
            </a:r>
            <a:r>
              <a:rPr lang="en-US" sz="1100" dirty="0">
                <a:solidFill>
                  <a:srgbClr val="000000"/>
                </a:solidFill>
                <a:latin typeface="Arial"/>
              </a:rPr>
              <a:t>an extensible and robust framework for </a:t>
            </a:r>
            <a:r>
              <a:rPr lang="en-US" sz="1100" dirty="0" smtClean="0">
                <a:solidFill>
                  <a:srgbClr val="000000"/>
                </a:solidFill>
                <a:latin typeface="Arial"/>
              </a:rPr>
              <a:t>auto-provisioning of </a:t>
            </a:r>
            <a:r>
              <a:rPr lang="en-US" sz="1100" dirty="0">
                <a:solidFill>
                  <a:srgbClr val="000000"/>
                </a:solidFill>
                <a:latin typeface="Arial"/>
              </a:rPr>
              <a:t>computing clusters as a service (CMaaS), dynamic provisioning </a:t>
            </a:r>
            <a:r>
              <a:rPr lang="en-US" sz="1100" dirty="0" smtClean="0">
                <a:solidFill>
                  <a:srgbClr val="000000"/>
                </a:solidFill>
                <a:latin typeface="Arial"/>
              </a:rPr>
              <a:t>of secure </a:t>
            </a:r>
            <a:r>
              <a:rPr lang="en-US" sz="1100" dirty="0">
                <a:solidFill>
                  <a:srgbClr val="000000"/>
                </a:solidFill>
                <a:latin typeface="Arial"/>
              </a:rPr>
              <a:t>virtual networks equipped with adequate rules and </a:t>
            </a:r>
            <a:r>
              <a:rPr lang="en-US" sz="1100" dirty="0" smtClean="0">
                <a:solidFill>
                  <a:srgbClr val="000000"/>
                </a:solidFill>
                <a:latin typeface="Arial"/>
              </a:rPr>
              <a:t>policies through </a:t>
            </a:r>
            <a:r>
              <a:rPr lang="en-US" sz="1100" dirty="0">
                <a:solidFill>
                  <a:srgbClr val="000000"/>
                </a:solidFill>
                <a:latin typeface="Arial"/>
              </a:rPr>
              <a:t>Firewall as a Service. This enables easy and </a:t>
            </a:r>
            <a:r>
              <a:rPr lang="en-US" sz="1100" dirty="0" smtClean="0">
                <a:solidFill>
                  <a:srgbClr val="000000"/>
                </a:solidFill>
                <a:latin typeface="Arial"/>
              </a:rPr>
              <a:t>simple configuration </a:t>
            </a:r>
            <a:r>
              <a:rPr lang="en-US" sz="1100" dirty="0">
                <a:solidFill>
                  <a:srgbClr val="000000"/>
                </a:solidFill>
                <a:latin typeface="Arial"/>
              </a:rPr>
              <a:t>and reliable monitoring of the </a:t>
            </a:r>
            <a:r>
              <a:rPr lang="en-US" sz="1100" dirty="0" smtClean="0">
                <a:solidFill>
                  <a:srgbClr val="000000"/>
                </a:solidFill>
                <a:latin typeface="Arial"/>
              </a:rPr>
              <a:t>firewall</a:t>
            </a:r>
          </a:p>
          <a:p>
            <a:r>
              <a:rPr lang="en-US" sz="1100" b="1" dirty="0" smtClean="0">
                <a:solidFill>
                  <a:srgbClr val="000000"/>
                </a:solidFill>
                <a:latin typeface="Arial"/>
              </a:rPr>
              <a:t>RIPSAC: </a:t>
            </a:r>
            <a:r>
              <a:rPr lang="en-US" sz="1100" dirty="0"/>
              <a:t>Real Time Integration Platform for Services and</a:t>
            </a:r>
          </a:p>
          <a:p>
            <a:pPr marL="0" indent="0">
              <a:buNone/>
            </a:pPr>
            <a:r>
              <a:rPr lang="en-US" sz="1100" dirty="0"/>
              <a:t>Analytics (RIPSAC) enables deployment of sensor-based </a:t>
            </a:r>
            <a:r>
              <a:rPr lang="en-US" sz="1100" dirty="0" smtClean="0"/>
              <a:t>applications through </a:t>
            </a:r>
            <a:r>
              <a:rPr lang="en-US" sz="1100" dirty="0"/>
              <a:t>platform APIs and software development kits (SDKs</a:t>
            </a:r>
            <a:r>
              <a:rPr lang="en-US" sz="1100" dirty="0" smtClean="0"/>
              <a:t>) for </a:t>
            </a:r>
            <a:r>
              <a:rPr lang="en-US" sz="1100" dirty="0"/>
              <a:t>a secure, multi-tenant platform with minimal </a:t>
            </a:r>
            <a:r>
              <a:rPr lang="en-US" sz="1100" dirty="0" smtClean="0"/>
              <a:t>complexity.</a:t>
            </a:r>
            <a:endParaRPr lang="en-US" sz="1100" dirty="0">
              <a:solidFill>
                <a:srgbClr val="000000"/>
              </a:solidFill>
              <a:latin typeface="Arial"/>
            </a:endParaRPr>
          </a:p>
        </p:txBody>
      </p:sp>
      <p:sp>
        <p:nvSpPr>
          <p:cNvPr id="25" name="Content Placeholder 19"/>
          <p:cNvSpPr>
            <a:spLocks noGrp="1"/>
          </p:cNvSpPr>
          <p:nvPr>
            <p:ph sz="half" idx="2"/>
          </p:nvPr>
        </p:nvSpPr>
        <p:spPr>
          <a:xfrm>
            <a:off x="4572000" y="4267200"/>
            <a:ext cx="4040188" cy="904863"/>
          </a:xfrm>
        </p:spPr>
        <p:txBody>
          <a:bodyPr/>
          <a:lstStyle/>
          <a:p>
            <a:pPr>
              <a:buFontTx/>
              <a:buNone/>
              <a:defRPr/>
            </a:pPr>
            <a:r>
              <a:rPr lang="en-US" dirty="0" smtClean="0"/>
              <a:t>Success Stories</a:t>
            </a:r>
          </a:p>
          <a:p>
            <a:pPr>
              <a:buClrTx/>
              <a:defRPr/>
            </a:pPr>
            <a:r>
              <a:rPr lang="en-US" sz="1200" kern="1200" dirty="0" smtClean="0"/>
              <a:t>NSN</a:t>
            </a:r>
          </a:p>
          <a:p>
            <a:pPr>
              <a:buClrTx/>
              <a:defRPr/>
            </a:pPr>
            <a:endParaRPr lang="en-US" sz="1200" kern="1200" dirty="0" smtClean="0"/>
          </a:p>
        </p:txBody>
      </p:sp>
      <p:sp>
        <p:nvSpPr>
          <p:cNvPr id="26" name="Content Placeholder 19"/>
          <p:cNvSpPr txBox="1">
            <a:spLocks/>
          </p:cNvSpPr>
          <p:nvPr/>
        </p:nvSpPr>
        <p:spPr bwMode="auto">
          <a:xfrm>
            <a:off x="4572000" y="1554163"/>
            <a:ext cx="4040188" cy="1754326"/>
          </a:xfrm>
          <a:prstGeom prst="rect">
            <a:avLst/>
          </a:prstGeom>
          <a:noFill/>
          <a:ln w="9525" algn="ctr">
            <a:noFill/>
            <a:miter lim="800000"/>
            <a:headEnd/>
            <a:tailEnd/>
          </a:ln>
        </p:spPr>
        <p:txBody>
          <a:bodyPr>
            <a:spAutoFit/>
          </a:bodyPr>
          <a:lstStyle/>
          <a:p>
            <a:pPr marL="169863" indent="-169863" eaLnBrk="0" hangingPunct="0">
              <a:spcBef>
                <a:spcPct val="20000"/>
              </a:spcBef>
              <a:buClr>
                <a:srgbClr val="4E84C4"/>
              </a:buClr>
              <a:defRPr/>
            </a:pPr>
            <a:r>
              <a:rPr lang="en-US" sz="2400" kern="0" dirty="0">
                <a:solidFill>
                  <a:srgbClr val="000000"/>
                </a:solidFill>
                <a:latin typeface="Arial"/>
              </a:rPr>
              <a:t>Solution Features</a:t>
            </a:r>
          </a:p>
          <a:p>
            <a:pPr marL="169863" indent="-169863" eaLnBrk="0" hangingPunct="0">
              <a:spcBef>
                <a:spcPct val="20000"/>
              </a:spcBef>
              <a:buFontTx/>
              <a:buChar char="•"/>
              <a:defRPr/>
            </a:pPr>
            <a:r>
              <a:rPr lang="en-US" sz="1200" kern="0" dirty="0">
                <a:solidFill>
                  <a:srgbClr val="000000"/>
                </a:solidFill>
                <a:latin typeface="Arial"/>
              </a:rPr>
              <a:t>Cloud Advisory and Consulting </a:t>
            </a:r>
            <a:r>
              <a:rPr lang="en-US" sz="1200" kern="0" dirty="0" smtClean="0">
                <a:solidFill>
                  <a:srgbClr val="000000"/>
                </a:solidFill>
                <a:latin typeface="Arial"/>
              </a:rPr>
              <a:t>Services </a:t>
            </a:r>
          </a:p>
          <a:p>
            <a:pPr marL="169863" indent="-169863" eaLnBrk="0" hangingPunct="0">
              <a:spcBef>
                <a:spcPct val="20000"/>
              </a:spcBef>
              <a:buFontTx/>
              <a:buChar char="•"/>
              <a:defRPr/>
            </a:pPr>
            <a:r>
              <a:rPr lang="en-US" sz="1200" kern="0" dirty="0" smtClean="0">
                <a:solidFill>
                  <a:srgbClr val="000000"/>
                </a:solidFill>
                <a:latin typeface="Arial"/>
              </a:rPr>
              <a:t>Cloud </a:t>
            </a:r>
            <a:r>
              <a:rPr lang="en-US" sz="1200" kern="0" dirty="0">
                <a:solidFill>
                  <a:srgbClr val="000000"/>
                </a:solidFill>
                <a:latin typeface="Arial"/>
              </a:rPr>
              <a:t>Strategy services</a:t>
            </a:r>
          </a:p>
          <a:p>
            <a:pPr marL="169863" indent="-169863" eaLnBrk="0" hangingPunct="0">
              <a:spcBef>
                <a:spcPct val="20000"/>
              </a:spcBef>
              <a:buFontTx/>
              <a:buChar char="•"/>
              <a:defRPr/>
            </a:pPr>
            <a:r>
              <a:rPr lang="en-US" sz="1200" kern="0" dirty="0">
                <a:solidFill>
                  <a:srgbClr val="000000"/>
                </a:solidFill>
                <a:latin typeface="Arial"/>
              </a:rPr>
              <a:t>Cloud Migration </a:t>
            </a:r>
            <a:r>
              <a:rPr lang="en-US" sz="1200" kern="0" dirty="0" smtClean="0">
                <a:solidFill>
                  <a:srgbClr val="000000"/>
                </a:solidFill>
                <a:latin typeface="Arial"/>
              </a:rPr>
              <a:t>Services </a:t>
            </a:r>
            <a:r>
              <a:rPr lang="en-US" sz="1200" kern="0" dirty="0">
                <a:solidFill>
                  <a:srgbClr val="000000"/>
                </a:solidFill>
                <a:latin typeface="Arial"/>
              </a:rPr>
              <a:t>using OpenStack Cloud</a:t>
            </a:r>
          </a:p>
          <a:p>
            <a:pPr marL="169863" indent="-169863" eaLnBrk="0" hangingPunct="0">
              <a:spcBef>
                <a:spcPct val="20000"/>
              </a:spcBef>
              <a:buFontTx/>
              <a:buChar char="•"/>
              <a:defRPr/>
            </a:pPr>
            <a:r>
              <a:rPr lang="en-US" sz="1200" kern="0" dirty="0" smtClean="0">
                <a:solidFill>
                  <a:srgbClr val="000000"/>
                </a:solidFill>
                <a:latin typeface="Arial"/>
              </a:rPr>
              <a:t>Cloud </a:t>
            </a:r>
            <a:r>
              <a:rPr lang="en-US" sz="1200" kern="0" dirty="0">
                <a:solidFill>
                  <a:srgbClr val="000000"/>
                </a:solidFill>
                <a:latin typeface="Arial"/>
              </a:rPr>
              <a:t>Development and Test Automation </a:t>
            </a:r>
            <a:r>
              <a:rPr lang="en-US" sz="1200" kern="0" dirty="0" smtClean="0">
                <a:solidFill>
                  <a:srgbClr val="000000"/>
                </a:solidFill>
                <a:latin typeface="Arial"/>
              </a:rPr>
              <a:t>Services using OpenStack Cloud</a:t>
            </a:r>
            <a:endParaRPr lang="en-US" sz="1200" kern="0" dirty="0">
              <a:solidFill>
                <a:srgbClr val="000000"/>
              </a:solidFill>
              <a:latin typeface="Arial"/>
            </a:endParaRPr>
          </a:p>
          <a:p>
            <a:pPr marL="169863" indent="-169863" eaLnBrk="0" hangingPunct="0">
              <a:spcBef>
                <a:spcPct val="20000"/>
              </a:spcBef>
              <a:buFontTx/>
              <a:buChar char="•"/>
              <a:defRPr/>
            </a:pPr>
            <a:r>
              <a:rPr lang="en-US" sz="1200" kern="0" dirty="0">
                <a:solidFill>
                  <a:srgbClr val="000000"/>
                </a:solidFill>
                <a:latin typeface="Arial"/>
              </a:rPr>
              <a:t>Cloud Managed Services</a:t>
            </a:r>
          </a:p>
        </p:txBody>
      </p:sp>
      <p:cxnSp>
        <p:nvCxnSpPr>
          <p:cNvPr id="13320" name="Straight Connector 27"/>
          <p:cNvCxnSpPr>
            <a:cxnSpLocks noChangeShapeType="1"/>
            <a:stCxn id="9" idx="2"/>
            <a:endCxn id="13314" idx="2"/>
          </p:cNvCxnSpPr>
          <p:nvPr/>
        </p:nvCxnSpPr>
        <p:spPr bwMode="auto">
          <a:xfrm flipH="1">
            <a:off x="4572000" y="1419747"/>
            <a:ext cx="38100" cy="5096941"/>
          </a:xfrm>
          <a:prstGeom prst="line">
            <a:avLst/>
          </a:prstGeom>
          <a:noFill/>
          <a:ln w="19050" cap="rnd" cmpd="dbl" algn="ctr">
            <a:solidFill>
              <a:srgbClr val="969696"/>
            </a:solidFill>
            <a:miter lim="800000"/>
            <a:headEnd/>
            <a:tailEnd/>
          </a:ln>
        </p:spPr>
      </p:cxnSp>
      <p:cxnSp>
        <p:nvCxnSpPr>
          <p:cNvPr id="13321" name="Straight Connector 29"/>
          <p:cNvCxnSpPr>
            <a:cxnSpLocks noChangeShapeType="1"/>
          </p:cNvCxnSpPr>
          <p:nvPr/>
        </p:nvCxnSpPr>
        <p:spPr bwMode="auto">
          <a:xfrm rot="10800000" flipH="1">
            <a:off x="152400" y="4265613"/>
            <a:ext cx="8839200" cy="1587"/>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228600" y="381001"/>
            <a:ext cx="8763000" cy="1038746"/>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wrap="square">
            <a:spAutoFit/>
          </a:bodyPr>
          <a:lstStyle/>
          <a:p>
            <a:pPr marL="169863" indent="-169863" eaLnBrk="0" hangingPunct="0">
              <a:spcBef>
                <a:spcPct val="20000"/>
              </a:spcBef>
              <a:buClr>
                <a:srgbClr val="4E84C4"/>
              </a:buClr>
              <a:defRPr/>
            </a:pPr>
            <a:r>
              <a:rPr lang="en-US" sz="1400" b="1" kern="0" dirty="0">
                <a:solidFill>
                  <a:srgbClr val="000000"/>
                </a:solidFill>
                <a:latin typeface="Arial"/>
              </a:rPr>
              <a:t>Business Scenario / Problem Statement</a:t>
            </a:r>
          </a:p>
          <a:p>
            <a:r>
              <a:rPr lang="en-US" sz="950" dirty="0"/>
              <a:t>demand for next-generation virtualization solutions is growing due to the need for driving simplification </a:t>
            </a:r>
            <a:r>
              <a:rPr lang="en-US" sz="950" dirty="0" smtClean="0"/>
              <a:t>and consolidation </a:t>
            </a:r>
            <a:r>
              <a:rPr lang="en-US" sz="950" dirty="0"/>
              <a:t>efficiencies to optimize cost. Business solutions that support technology based allocation and scaling </a:t>
            </a:r>
            <a:r>
              <a:rPr lang="en-US" sz="950" dirty="0" smtClean="0"/>
              <a:t>of storage </a:t>
            </a:r>
            <a:r>
              <a:rPr lang="en-US" sz="950" dirty="0"/>
              <a:t>are also needed to address the dynamic nature of domain specific solutions and improve Return on </a:t>
            </a:r>
            <a:r>
              <a:rPr lang="en-US" sz="950" dirty="0" smtClean="0"/>
              <a:t>Investment (</a:t>
            </a:r>
            <a:r>
              <a:rPr lang="en-US" sz="950" dirty="0"/>
              <a:t>ROI).</a:t>
            </a:r>
            <a:r>
              <a:rPr lang="en-US" sz="950" dirty="0" smtClean="0">
                <a:solidFill>
                  <a:srgbClr val="000000"/>
                </a:solidFill>
                <a:cs typeface="Arial" pitchFamily="34" charset="0"/>
              </a:rPr>
              <a:t> </a:t>
            </a:r>
            <a:r>
              <a:rPr lang="en-US" sz="950" dirty="0">
                <a:solidFill>
                  <a:srgbClr val="000000"/>
                </a:solidFill>
                <a:cs typeface="Arial" pitchFamily="34" charset="0"/>
              </a:rPr>
              <a:t>– </a:t>
            </a:r>
            <a:r>
              <a:rPr lang="en-US" sz="950" dirty="0"/>
              <a:t>OpenStack enables businesses to develop </a:t>
            </a:r>
            <a:r>
              <a:rPr lang="en-US" sz="950" dirty="0" smtClean="0"/>
              <a:t>and host </a:t>
            </a:r>
            <a:r>
              <a:rPr lang="en-US" sz="950" dirty="0"/>
              <a:t>flexible offerings with faster provisioning, both on public and private cloud platforms. OpenStack also helps </a:t>
            </a:r>
            <a:r>
              <a:rPr lang="en-US" sz="950" dirty="0" smtClean="0"/>
              <a:t>in setting </a:t>
            </a:r>
            <a:r>
              <a:rPr lang="en-US" sz="950" dirty="0"/>
              <a:t>up Private Cloud environments and cutting down license costs associated to Virtualization and monitoring</a:t>
            </a:r>
          </a:p>
          <a:p>
            <a:r>
              <a:rPr lang="en-US" sz="950" dirty="0" smtClean="0"/>
              <a:t>software</a:t>
            </a:r>
            <a:endParaRPr lang="en-US" sz="950" dirty="0">
              <a:solidFill>
                <a:srgbClr val="000000"/>
              </a:solidFill>
              <a:cs typeface="Arial" pitchFamily="34" charset="0"/>
            </a:endParaRPr>
          </a:p>
        </p:txBody>
      </p:sp>
      <p:sp>
        <p:nvSpPr>
          <p:cNvPr id="11" name="Content Placeholder 19"/>
          <p:cNvSpPr txBox="1">
            <a:spLocks/>
          </p:cNvSpPr>
          <p:nvPr/>
        </p:nvSpPr>
        <p:spPr bwMode="auto">
          <a:xfrm>
            <a:off x="228600" y="1524000"/>
            <a:ext cx="4040188" cy="2862322"/>
          </a:xfrm>
          <a:prstGeom prst="rect">
            <a:avLst/>
          </a:prstGeom>
          <a:noFill/>
          <a:ln w="9525" algn="ctr">
            <a:noFill/>
            <a:miter lim="800000"/>
            <a:headEnd/>
            <a:tailEnd/>
          </a:ln>
        </p:spPr>
        <p:txBody>
          <a:bodyPr>
            <a:spAutoFit/>
          </a:bodyPr>
          <a:lstStyle/>
          <a:p>
            <a:pPr marL="169863" indent="-169863" eaLnBrk="0" hangingPunct="0">
              <a:spcBef>
                <a:spcPct val="20000"/>
              </a:spcBef>
              <a:buClr>
                <a:srgbClr val="4E84C4"/>
              </a:buClr>
              <a:defRPr/>
            </a:pPr>
            <a:r>
              <a:rPr lang="en-US" sz="2400" kern="0" dirty="0">
                <a:solidFill>
                  <a:srgbClr val="000000"/>
                </a:solidFill>
                <a:latin typeface="Arial"/>
              </a:rPr>
              <a:t>Key Business Benefits </a:t>
            </a:r>
          </a:p>
          <a:p>
            <a:pPr marL="171450" indent="-171450">
              <a:buFont typeface="Arial" panose="020B0604020202020204" pitchFamily="34" charset="0"/>
              <a:buChar char="•"/>
            </a:pPr>
            <a:r>
              <a:rPr lang="en-US" sz="1200" b="1" dirty="0"/>
              <a:t>Optimized costs and reduced TCO:</a:t>
            </a:r>
            <a:r>
              <a:rPr lang="en-US" sz="1200" dirty="0"/>
              <a:t> </a:t>
            </a:r>
            <a:r>
              <a:rPr lang="en-US" sz="1200" dirty="0" smtClean="0"/>
              <a:t>Cost effectiveness </a:t>
            </a:r>
            <a:r>
              <a:rPr lang="en-US" sz="1200" dirty="0"/>
              <a:t>by hosting applications on OpenStack </a:t>
            </a:r>
            <a:r>
              <a:rPr lang="en-US" sz="1200" dirty="0" smtClean="0"/>
              <a:t>Cloud and </a:t>
            </a:r>
            <a:r>
              <a:rPr lang="en-US" sz="1200" dirty="0"/>
              <a:t>further optimizing the hardware, software licensing </a:t>
            </a:r>
            <a:r>
              <a:rPr lang="en-US" sz="1200" dirty="0" smtClean="0"/>
              <a:t>and maintenance costs</a:t>
            </a:r>
          </a:p>
          <a:p>
            <a:pPr marL="171450" indent="-171450">
              <a:buFont typeface="Arial" panose="020B0604020202020204" pitchFamily="34" charset="0"/>
              <a:buChar char="•"/>
            </a:pPr>
            <a:r>
              <a:rPr lang="en-US" sz="1200" b="1" dirty="0" smtClean="0">
                <a:solidFill>
                  <a:srgbClr val="000000"/>
                </a:solidFill>
              </a:rPr>
              <a:t>Enhanced business performance: </a:t>
            </a:r>
            <a:r>
              <a:rPr lang="en-US" sz="1200" dirty="0"/>
              <a:t>E</a:t>
            </a:r>
            <a:r>
              <a:rPr lang="en-US" sz="1200" dirty="0" smtClean="0"/>
              <a:t>nable </a:t>
            </a:r>
            <a:r>
              <a:rPr lang="en-US" sz="1200" dirty="0"/>
              <a:t>agility </a:t>
            </a:r>
            <a:r>
              <a:rPr lang="en-US" sz="1200" dirty="0" smtClean="0"/>
              <a:t>and massive </a:t>
            </a:r>
            <a:r>
              <a:rPr lang="en-US" sz="1200" dirty="0"/>
              <a:t>scalability through its web-scale </a:t>
            </a:r>
            <a:r>
              <a:rPr lang="en-US" sz="1200" dirty="0" smtClean="0"/>
              <a:t>architecture </a:t>
            </a:r>
            <a:r>
              <a:rPr lang="en-US" sz="1200" dirty="0"/>
              <a:t>on </a:t>
            </a:r>
            <a:r>
              <a:rPr lang="en-US" sz="1200" dirty="0" smtClean="0"/>
              <a:t>OpenStack Cloud</a:t>
            </a:r>
            <a:r>
              <a:rPr lang="en-US" sz="1200" dirty="0"/>
              <a:t>, as well as dynamic provisioning and management of </a:t>
            </a:r>
            <a:r>
              <a:rPr lang="en-US" sz="1200" dirty="0" smtClean="0"/>
              <a:t>storage and </a:t>
            </a:r>
            <a:r>
              <a:rPr lang="en-US" sz="1200" dirty="0"/>
              <a:t>computing </a:t>
            </a:r>
            <a:r>
              <a:rPr lang="en-US" sz="1200" dirty="0" smtClean="0"/>
              <a:t>resources</a:t>
            </a:r>
          </a:p>
          <a:p>
            <a:r>
              <a:rPr lang="en-US" sz="1200" dirty="0" smtClean="0">
                <a:solidFill>
                  <a:srgbClr val="000000"/>
                </a:solidFill>
              </a:rPr>
              <a:t>Freedom from Vendor Lock-in: </a:t>
            </a:r>
            <a:r>
              <a:rPr lang="en-US" sz="1200" dirty="0"/>
              <a:t>deliver solutions for all </a:t>
            </a:r>
            <a:r>
              <a:rPr lang="en-US" sz="1200" dirty="0" smtClean="0"/>
              <a:t>types of </a:t>
            </a:r>
            <a:r>
              <a:rPr lang="en-US" sz="1200" dirty="0"/>
              <a:t>cloud platforms including public, private and hybrid</a:t>
            </a:r>
            <a:r>
              <a:rPr lang="en-US" sz="1200" dirty="0" smtClean="0"/>
              <a:t>, </a:t>
            </a:r>
            <a:r>
              <a:rPr lang="en-US" sz="1200" dirty="0"/>
              <a:t>as well as, not being locked-in </a:t>
            </a:r>
            <a:r>
              <a:rPr lang="en-US" sz="1200" dirty="0" smtClean="0"/>
              <a:t>to a </a:t>
            </a:r>
            <a:r>
              <a:rPr lang="en-US" sz="1200" dirty="0"/>
              <a:t>specific cloud vendor.</a:t>
            </a:r>
            <a:endParaRPr lang="en-US" sz="1200" dirty="0">
              <a:solidFill>
                <a:srgbClr val="000000"/>
              </a:solidFill>
            </a:endParaRPr>
          </a:p>
        </p:txBody>
      </p:sp>
    </p:spTree>
    <p:extLst>
      <p:ext uri="{BB962C8B-B14F-4D97-AF65-F5344CB8AC3E}">
        <p14:creationId xmlns:p14="http://schemas.microsoft.com/office/powerpoint/2010/main" val="551243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152400" y="1447800"/>
            <a:ext cx="8839200" cy="5068888"/>
          </a:xfrm>
          <a:prstGeom prst="rect">
            <a:avLst/>
          </a:prstGeom>
          <a:noFill/>
          <a:ln w="12700" algn="ctr">
            <a:solidFill>
              <a:srgbClr val="969696"/>
            </a:solidFill>
            <a:round/>
            <a:headEnd/>
            <a:tailEnd/>
          </a:ln>
        </p:spPr>
        <p:txBody>
          <a:bodyPr wrap="none" anchor="ctr"/>
          <a:lstStyle/>
          <a:p>
            <a:pPr algn="ctr" fontAlgn="base">
              <a:spcBef>
                <a:spcPct val="0"/>
              </a:spcBef>
              <a:spcAft>
                <a:spcPct val="0"/>
              </a:spcAft>
            </a:pPr>
            <a:endParaRPr lang="en-US" sz="1600">
              <a:solidFill>
                <a:srgbClr val="000000"/>
              </a:solidFill>
            </a:endParaRPr>
          </a:p>
        </p:txBody>
      </p:sp>
      <p:sp>
        <p:nvSpPr>
          <p:cNvPr id="13315" name="Title 17"/>
          <p:cNvSpPr>
            <a:spLocks noGrp="1"/>
          </p:cNvSpPr>
          <p:nvPr>
            <p:ph type="title"/>
          </p:nvPr>
        </p:nvSpPr>
        <p:spPr>
          <a:xfrm>
            <a:off x="76200" y="0"/>
            <a:ext cx="8763000" cy="416204"/>
          </a:xfrm>
        </p:spPr>
        <p:txBody>
          <a:bodyPr/>
          <a:lstStyle/>
          <a:p>
            <a:r>
              <a:rPr lang="en-US" sz="2000" dirty="0" smtClean="0"/>
              <a:t>Cloud Enterprise Application Integration</a:t>
            </a:r>
          </a:p>
        </p:txBody>
      </p:sp>
      <p:sp>
        <p:nvSpPr>
          <p:cNvPr id="13316" name="Content Placeholder 19"/>
          <p:cNvSpPr>
            <a:spLocks noGrp="1"/>
          </p:cNvSpPr>
          <p:nvPr>
            <p:ph sz="half" idx="2"/>
          </p:nvPr>
        </p:nvSpPr>
        <p:spPr>
          <a:xfrm>
            <a:off x="152400" y="4191000"/>
            <a:ext cx="4267200" cy="1754326"/>
          </a:xfrm>
          <a:solidFill>
            <a:schemeClr val="bg1">
              <a:alpha val="0"/>
            </a:schemeClr>
          </a:solidFill>
        </p:spPr>
        <p:txBody>
          <a:bodyPr/>
          <a:lstStyle/>
          <a:p>
            <a:pPr>
              <a:buFontTx/>
              <a:buNone/>
              <a:defRPr/>
            </a:pPr>
            <a:r>
              <a:rPr lang="en-US" dirty="0" smtClean="0"/>
              <a:t>Differentiators</a:t>
            </a:r>
          </a:p>
          <a:p>
            <a:pPr marL="118872" lvl="1" indent="-118872">
              <a:spcBef>
                <a:spcPct val="0"/>
              </a:spcBef>
              <a:buFontTx/>
              <a:buChar char="•"/>
              <a:defRPr/>
            </a:pPr>
            <a:r>
              <a:rPr lang="en-US" sz="1200" kern="1200" dirty="0">
                <a:latin typeface="Arial" charset="0"/>
                <a:ea typeface="+mn-ea"/>
                <a:cs typeface="+mn-cs"/>
              </a:rPr>
              <a:t>Proven EAI Process, Methodologies and </a:t>
            </a:r>
            <a:r>
              <a:rPr lang="en-US" sz="1200" kern="1200" dirty="0" smtClean="0">
                <a:latin typeface="Arial" charset="0"/>
                <a:ea typeface="+mn-ea"/>
                <a:cs typeface="+mn-cs"/>
              </a:rPr>
              <a:t>Tools</a:t>
            </a:r>
          </a:p>
          <a:p>
            <a:pPr marL="118872" lvl="1" indent="-118872">
              <a:spcBef>
                <a:spcPct val="0"/>
              </a:spcBef>
              <a:buFontTx/>
              <a:buChar char="•"/>
              <a:defRPr/>
            </a:pPr>
            <a:r>
              <a:rPr lang="en-US" sz="1200" kern="1200" dirty="0" smtClean="0">
                <a:latin typeface="Arial" charset="0"/>
                <a:ea typeface="+mn-ea"/>
                <a:cs typeface="+mn-cs"/>
              </a:rPr>
              <a:t>Cloud EAI </a:t>
            </a:r>
            <a:r>
              <a:rPr lang="en-US" sz="1200" kern="1200" dirty="0">
                <a:latin typeface="Arial" charset="0"/>
                <a:ea typeface="+mn-ea"/>
                <a:cs typeface="+mn-cs"/>
              </a:rPr>
              <a:t>Solution Accelerators - cloud migration framework</a:t>
            </a:r>
            <a:r>
              <a:rPr lang="en-US" sz="1200" kern="1200" dirty="0" smtClean="0">
                <a:latin typeface="Arial" charset="0"/>
                <a:ea typeface="+mn-ea"/>
                <a:cs typeface="+mn-cs"/>
              </a:rPr>
              <a:t>, ROI </a:t>
            </a:r>
            <a:r>
              <a:rPr lang="en-US" sz="1200" kern="1200" dirty="0">
                <a:latin typeface="Arial" charset="0"/>
                <a:ea typeface="+mn-ea"/>
                <a:cs typeface="+mn-cs"/>
              </a:rPr>
              <a:t>calculator, cloud EAI product comparison matrix, assessment questionnaire, and mature ready to use templates</a:t>
            </a:r>
          </a:p>
          <a:p>
            <a:pPr marL="118872" lvl="1" indent="-118872">
              <a:spcBef>
                <a:spcPct val="0"/>
              </a:spcBef>
              <a:buFontTx/>
              <a:buChar char="•"/>
              <a:defRPr/>
            </a:pPr>
            <a:r>
              <a:rPr lang="en-US" sz="1200" kern="1200" dirty="0">
                <a:latin typeface="Arial" charset="0"/>
                <a:ea typeface="+mn-ea"/>
                <a:cs typeface="+mn-cs"/>
              </a:rPr>
              <a:t>Mature EAI Centers of Excellence</a:t>
            </a:r>
          </a:p>
          <a:p>
            <a:pPr marL="118872" lvl="1" indent="-118872">
              <a:spcBef>
                <a:spcPct val="0"/>
              </a:spcBef>
              <a:buFontTx/>
              <a:buChar char="•"/>
              <a:defRPr/>
            </a:pPr>
            <a:r>
              <a:rPr lang="en-US" sz="1200" kern="1200" dirty="0">
                <a:latin typeface="Arial" charset="0"/>
                <a:ea typeface="+mn-ea"/>
                <a:cs typeface="+mn-cs"/>
              </a:rPr>
              <a:t>Strategic alliances with leading </a:t>
            </a:r>
            <a:r>
              <a:rPr lang="en-US" sz="1200" kern="1200" dirty="0" smtClean="0">
                <a:latin typeface="Arial" charset="0"/>
                <a:ea typeface="+mn-ea"/>
                <a:cs typeface="+mn-cs"/>
              </a:rPr>
              <a:t>Cloud EAI </a:t>
            </a:r>
            <a:r>
              <a:rPr lang="en-US" sz="1200" kern="1200" dirty="0">
                <a:latin typeface="Arial" charset="0"/>
                <a:ea typeface="+mn-ea"/>
                <a:cs typeface="+mn-cs"/>
              </a:rPr>
              <a:t>vendors</a:t>
            </a:r>
          </a:p>
        </p:txBody>
      </p:sp>
      <p:sp>
        <p:nvSpPr>
          <p:cNvPr id="25" name="Content Placeholder 19"/>
          <p:cNvSpPr>
            <a:spLocks noGrp="1"/>
          </p:cNvSpPr>
          <p:nvPr>
            <p:ph sz="half" idx="2"/>
          </p:nvPr>
        </p:nvSpPr>
        <p:spPr>
          <a:xfrm>
            <a:off x="4572000" y="4267200"/>
            <a:ext cx="4040188" cy="683264"/>
          </a:xfrm>
        </p:spPr>
        <p:txBody>
          <a:bodyPr/>
          <a:lstStyle/>
          <a:p>
            <a:pPr>
              <a:buFontTx/>
              <a:buNone/>
              <a:defRPr/>
            </a:pPr>
            <a:r>
              <a:rPr lang="en-US" dirty="0" smtClean="0"/>
              <a:t>Success Stories</a:t>
            </a:r>
          </a:p>
          <a:p>
            <a:pPr>
              <a:buClrTx/>
              <a:defRPr/>
            </a:pPr>
            <a:r>
              <a:rPr lang="en-US" sz="1200" kern="1200" dirty="0" smtClean="0"/>
              <a:t>N/A</a:t>
            </a:r>
          </a:p>
        </p:txBody>
      </p:sp>
      <p:sp>
        <p:nvSpPr>
          <p:cNvPr id="26" name="Content Placeholder 19"/>
          <p:cNvSpPr txBox="1">
            <a:spLocks/>
          </p:cNvSpPr>
          <p:nvPr/>
        </p:nvSpPr>
        <p:spPr bwMode="auto">
          <a:xfrm>
            <a:off x="4572000" y="1554163"/>
            <a:ext cx="4040188" cy="1643527"/>
          </a:xfrm>
          <a:prstGeom prst="rect">
            <a:avLst/>
          </a:prstGeom>
          <a:solidFill>
            <a:schemeClr val="bg1">
              <a:alpha val="0"/>
            </a:schemeClr>
          </a:solidFill>
          <a:ln w="9525" algn="ctr">
            <a:noFill/>
            <a:miter lim="800000"/>
            <a:headEnd/>
            <a:tailEnd/>
          </a:ln>
        </p:spPr>
        <p:txBody>
          <a:bodyPr>
            <a:spAutoFit/>
          </a:bodyPr>
          <a:lstStyle/>
          <a:p>
            <a:pPr marL="169863" indent="-169863" eaLnBrk="0" fontAlgn="base" hangingPunct="0">
              <a:spcBef>
                <a:spcPct val="20000"/>
              </a:spcBef>
              <a:spcAft>
                <a:spcPct val="0"/>
              </a:spcAft>
              <a:buClr>
                <a:srgbClr val="4E84C4"/>
              </a:buClr>
              <a:defRPr/>
            </a:pPr>
            <a:r>
              <a:rPr lang="en-US" sz="2400" kern="0" dirty="0">
                <a:solidFill>
                  <a:srgbClr val="000000"/>
                </a:solidFill>
              </a:rPr>
              <a:t>Solution Features</a:t>
            </a:r>
          </a:p>
          <a:p>
            <a:pPr marL="169863" lvl="1" indent="-169863" eaLnBrk="0" fontAlgn="base" hangingPunct="0">
              <a:spcBef>
                <a:spcPct val="20000"/>
              </a:spcBef>
              <a:spcAft>
                <a:spcPct val="0"/>
              </a:spcAft>
              <a:buClr>
                <a:srgbClr val="4E84C4"/>
              </a:buClr>
              <a:buFontTx/>
              <a:buChar char="•"/>
              <a:defRPr/>
            </a:pPr>
            <a:r>
              <a:rPr lang="en-US" sz="1200" kern="0" dirty="0" smtClean="0">
                <a:solidFill>
                  <a:srgbClr val="000000"/>
                </a:solidFill>
              </a:rPr>
              <a:t>Advisory  Offering -   </a:t>
            </a:r>
            <a:r>
              <a:rPr lang="en-US" sz="1200" dirty="0"/>
              <a:t>Readiness </a:t>
            </a:r>
            <a:r>
              <a:rPr lang="en-US" sz="1200" dirty="0" smtClean="0"/>
              <a:t>Assessment,  Strategy Definition </a:t>
            </a:r>
            <a:r>
              <a:rPr lang="en-US" sz="1200" dirty="0"/>
              <a:t>and </a:t>
            </a:r>
            <a:r>
              <a:rPr lang="en-US" sz="1200" dirty="0" smtClean="0"/>
              <a:t>Planning, Product Evaluation,   </a:t>
            </a:r>
            <a:r>
              <a:rPr lang="en-US" sz="1200" dirty="0"/>
              <a:t>Reference Architecture Definition</a:t>
            </a:r>
          </a:p>
          <a:p>
            <a:pPr marL="169863" lvl="1" indent="-169863" eaLnBrk="0" hangingPunct="0">
              <a:spcBef>
                <a:spcPct val="20000"/>
              </a:spcBef>
              <a:buClr>
                <a:srgbClr val="4E84C4"/>
              </a:buClr>
              <a:buFontTx/>
              <a:buChar char="•"/>
              <a:defRPr/>
            </a:pPr>
            <a:r>
              <a:rPr lang="en-US" sz="1200" dirty="0" smtClean="0">
                <a:solidFill>
                  <a:srgbClr val="000000"/>
                </a:solidFill>
              </a:rPr>
              <a:t>Implementation Offering -  </a:t>
            </a:r>
            <a:r>
              <a:rPr lang="en-US" sz="1200" dirty="0"/>
              <a:t>New Cloud Integration Solutions, ICC setup, </a:t>
            </a:r>
            <a:r>
              <a:rPr lang="en-US" sz="1200" dirty="0" smtClean="0"/>
              <a:t>Upgrade, Migrate/Re-engineer </a:t>
            </a:r>
            <a:r>
              <a:rPr lang="en-US" sz="1200" dirty="0" err="1" smtClean="0"/>
              <a:t>on-premise</a:t>
            </a:r>
            <a:r>
              <a:rPr lang="en-US" sz="1200" dirty="0" smtClean="0"/>
              <a:t> to on-cloud integrations</a:t>
            </a:r>
            <a:endParaRPr lang="en-US" sz="1200" kern="0" dirty="0">
              <a:solidFill>
                <a:srgbClr val="000000"/>
              </a:solidFill>
            </a:endParaRPr>
          </a:p>
        </p:txBody>
      </p:sp>
      <p:cxnSp>
        <p:nvCxnSpPr>
          <p:cNvPr id="13320" name="Straight Connector 27"/>
          <p:cNvCxnSpPr>
            <a:cxnSpLocks noChangeShapeType="1"/>
            <a:stCxn id="9" idx="2"/>
            <a:endCxn id="13314" idx="2"/>
          </p:cNvCxnSpPr>
          <p:nvPr/>
        </p:nvCxnSpPr>
        <p:spPr bwMode="auto">
          <a:xfrm>
            <a:off x="4572000" y="1272064"/>
            <a:ext cx="0" cy="5244624"/>
          </a:xfrm>
          <a:prstGeom prst="line">
            <a:avLst/>
          </a:prstGeom>
          <a:noFill/>
          <a:ln w="19050" cap="rnd" cmpd="dbl" algn="ctr">
            <a:solidFill>
              <a:srgbClr val="969696"/>
            </a:solidFill>
            <a:miter lim="800000"/>
            <a:headEnd/>
            <a:tailEnd/>
          </a:ln>
        </p:spPr>
      </p:cxnSp>
      <p:cxnSp>
        <p:nvCxnSpPr>
          <p:cNvPr id="13321" name="Straight Connector 29"/>
          <p:cNvCxnSpPr>
            <a:cxnSpLocks noChangeShapeType="1"/>
          </p:cNvCxnSpPr>
          <p:nvPr/>
        </p:nvCxnSpPr>
        <p:spPr bwMode="auto">
          <a:xfrm rot="10800000" flipH="1">
            <a:off x="152400" y="4265613"/>
            <a:ext cx="8839200" cy="1587"/>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152400" y="533400"/>
            <a:ext cx="8839200" cy="738664"/>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a:spAutoFit/>
          </a:bodyPr>
          <a:lstStyle/>
          <a:p>
            <a:pPr marL="169863" indent="-169863" eaLnBrk="0" fontAlgn="base" hangingPunct="0">
              <a:spcBef>
                <a:spcPct val="20000"/>
              </a:spcBef>
              <a:spcAft>
                <a:spcPct val="0"/>
              </a:spcAft>
              <a:buClr>
                <a:srgbClr val="4E84C4"/>
              </a:buClr>
              <a:defRPr/>
            </a:pPr>
            <a:r>
              <a:rPr lang="en-US" kern="0" dirty="0">
                <a:solidFill>
                  <a:srgbClr val="000000"/>
                </a:solidFill>
              </a:rPr>
              <a:t>Business Scenario / Problem Statement</a:t>
            </a:r>
          </a:p>
          <a:p>
            <a:pPr fontAlgn="base">
              <a:spcBef>
                <a:spcPct val="0"/>
              </a:spcBef>
              <a:spcAft>
                <a:spcPct val="0"/>
              </a:spcAft>
            </a:pPr>
            <a:r>
              <a:rPr lang="en-US" sz="1200" dirty="0" smtClean="0">
                <a:solidFill>
                  <a:srgbClr val="000000"/>
                </a:solidFill>
              </a:rPr>
              <a:t>Enterprises are turning to Cloud EAI aka </a:t>
            </a:r>
            <a:r>
              <a:rPr lang="en-US" sz="1200" dirty="0" err="1" smtClean="0">
                <a:solidFill>
                  <a:srgbClr val="000000"/>
                </a:solidFill>
              </a:rPr>
              <a:t>iPaaS</a:t>
            </a:r>
            <a:r>
              <a:rPr lang="en-US" sz="1200" dirty="0" smtClean="0">
                <a:solidFill>
                  <a:srgbClr val="000000"/>
                </a:solidFill>
              </a:rPr>
              <a:t> to overcome the challenges with traditional </a:t>
            </a:r>
            <a:r>
              <a:rPr lang="en-US" sz="1200" dirty="0" err="1" smtClean="0">
                <a:solidFill>
                  <a:srgbClr val="000000"/>
                </a:solidFill>
              </a:rPr>
              <a:t>on-premise</a:t>
            </a:r>
            <a:r>
              <a:rPr lang="en-US" sz="1200" dirty="0" smtClean="0">
                <a:solidFill>
                  <a:srgbClr val="000000"/>
                </a:solidFill>
              </a:rPr>
              <a:t> integration solutions and for realizing seamless interfacing between cloud-cloud and cloud-</a:t>
            </a:r>
            <a:r>
              <a:rPr lang="en-US" sz="1200" dirty="0" err="1" smtClean="0">
                <a:solidFill>
                  <a:srgbClr val="000000"/>
                </a:solidFill>
              </a:rPr>
              <a:t>on-premise</a:t>
            </a:r>
            <a:r>
              <a:rPr lang="en-US" sz="1200" dirty="0" smtClean="0">
                <a:solidFill>
                  <a:srgbClr val="000000"/>
                </a:solidFill>
              </a:rPr>
              <a:t> applications.</a:t>
            </a:r>
            <a:endParaRPr lang="en-US" sz="1200" dirty="0">
              <a:solidFill>
                <a:srgbClr val="000000"/>
              </a:solidFill>
            </a:endParaRPr>
          </a:p>
        </p:txBody>
      </p:sp>
      <p:sp>
        <p:nvSpPr>
          <p:cNvPr id="11" name="Content Placeholder 19"/>
          <p:cNvSpPr txBox="1">
            <a:spLocks/>
          </p:cNvSpPr>
          <p:nvPr/>
        </p:nvSpPr>
        <p:spPr bwMode="auto">
          <a:xfrm>
            <a:off x="228600" y="1524000"/>
            <a:ext cx="4040188" cy="1384995"/>
          </a:xfrm>
          <a:prstGeom prst="rect">
            <a:avLst/>
          </a:prstGeom>
          <a:noFill/>
          <a:ln w="9525" algn="ctr">
            <a:noFill/>
            <a:miter lim="800000"/>
            <a:headEnd/>
            <a:tailEnd/>
          </a:ln>
        </p:spPr>
        <p:txBody>
          <a:bodyPr>
            <a:spAutoFit/>
          </a:bodyPr>
          <a:lstStyle/>
          <a:p>
            <a:pPr marL="169863" indent="-169863" eaLnBrk="0" fontAlgn="base" hangingPunct="0">
              <a:spcBef>
                <a:spcPct val="20000"/>
              </a:spcBef>
              <a:spcAft>
                <a:spcPct val="0"/>
              </a:spcAft>
              <a:buClr>
                <a:srgbClr val="4E84C4"/>
              </a:buClr>
              <a:defRPr/>
            </a:pPr>
            <a:r>
              <a:rPr lang="en-US" sz="2400" kern="0" dirty="0">
                <a:solidFill>
                  <a:srgbClr val="000000"/>
                </a:solidFill>
              </a:rPr>
              <a:t>Key Business Benefits </a:t>
            </a:r>
          </a:p>
          <a:p>
            <a:pPr marL="118872" lvl="1" indent="-118872">
              <a:buClr>
                <a:srgbClr val="4E84C4"/>
              </a:buClr>
              <a:buFontTx/>
              <a:buChar char="•"/>
              <a:defRPr/>
            </a:pPr>
            <a:r>
              <a:rPr lang="en-US" sz="1200" dirty="0"/>
              <a:t>Improved time to market</a:t>
            </a:r>
          </a:p>
          <a:p>
            <a:pPr marL="118872" lvl="1" indent="-118872">
              <a:buClr>
                <a:srgbClr val="4E84C4"/>
              </a:buClr>
              <a:buFontTx/>
              <a:buChar char="•"/>
              <a:defRPr/>
            </a:pPr>
            <a:r>
              <a:rPr lang="en-US" sz="1200" dirty="0"/>
              <a:t>Reduction in TCO</a:t>
            </a:r>
          </a:p>
          <a:p>
            <a:pPr marL="118872" lvl="1" indent="-118872">
              <a:buClr>
                <a:srgbClr val="4E84C4"/>
              </a:buClr>
              <a:buFontTx/>
              <a:buChar char="•"/>
              <a:defRPr/>
            </a:pPr>
            <a:r>
              <a:rPr lang="en-US" sz="1200" dirty="0"/>
              <a:t>Flexible and Scalable integration </a:t>
            </a:r>
            <a:r>
              <a:rPr lang="en-US" sz="1200" dirty="0" smtClean="0"/>
              <a:t>solutions</a:t>
            </a:r>
            <a:endParaRPr lang="en-US" sz="1200" dirty="0">
              <a:solidFill>
                <a:srgbClr val="000000"/>
              </a:solidFill>
            </a:endParaRPr>
          </a:p>
          <a:p>
            <a:pPr marL="228600" indent="-228600" fontAlgn="base">
              <a:spcBef>
                <a:spcPct val="0"/>
              </a:spcBef>
              <a:spcAft>
                <a:spcPct val="0"/>
              </a:spcAft>
              <a:buClr>
                <a:srgbClr val="4E84C4"/>
              </a:buClr>
              <a:buFont typeface="Arial" pitchFamily="34" charset="0"/>
              <a:buChar char="•"/>
              <a:defRPr/>
            </a:pPr>
            <a:endParaRPr lang="en-US" sz="1200" dirty="0">
              <a:solidFill>
                <a:srgbClr val="000000"/>
              </a:solidFill>
            </a:endParaRPr>
          </a:p>
          <a:p>
            <a:pPr marL="228600" indent="-228600" fontAlgn="base">
              <a:spcBef>
                <a:spcPct val="0"/>
              </a:spcBef>
              <a:spcAft>
                <a:spcPct val="0"/>
              </a:spcAft>
              <a:buClr>
                <a:srgbClr val="4E84C4"/>
              </a:buClr>
              <a:buFont typeface="Arial" pitchFamily="34" charset="0"/>
              <a:buChar char="•"/>
              <a:defRPr/>
            </a:pPr>
            <a:endParaRPr lang="en-US" sz="1200" dirty="0">
              <a:solidFill>
                <a:srgbClr val="000000"/>
              </a:solidFill>
            </a:endParaRPr>
          </a:p>
        </p:txBody>
      </p:sp>
    </p:spTree>
    <p:extLst>
      <p:ext uri="{BB962C8B-B14F-4D97-AF65-F5344CB8AC3E}">
        <p14:creationId xmlns:p14="http://schemas.microsoft.com/office/powerpoint/2010/main" val="1503593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9"/>
          <p:cNvSpPr>
            <a:spLocks noChangeArrowheads="1"/>
          </p:cNvSpPr>
          <p:nvPr/>
        </p:nvSpPr>
        <p:spPr bwMode="auto">
          <a:xfrm>
            <a:off x="152400" y="1600200"/>
            <a:ext cx="8839200" cy="4916488"/>
          </a:xfrm>
          <a:prstGeom prst="rect">
            <a:avLst/>
          </a:prstGeom>
          <a:noFill/>
          <a:ln w="12700" algn="ctr">
            <a:solidFill>
              <a:srgbClr val="969696"/>
            </a:solidFill>
            <a:round/>
            <a:headEnd/>
            <a:tailEnd/>
          </a:ln>
        </p:spPr>
        <p:txBody>
          <a:bodyPr wrap="none" anchor="ctr"/>
          <a:lstStyle/>
          <a:p>
            <a:pPr algn="ctr"/>
            <a:endParaRPr lang="en-US" sz="1600"/>
          </a:p>
        </p:txBody>
      </p:sp>
      <p:sp>
        <p:nvSpPr>
          <p:cNvPr id="14339" name="Title 17"/>
          <p:cNvSpPr>
            <a:spLocks noGrp="1"/>
          </p:cNvSpPr>
          <p:nvPr>
            <p:ph type="title"/>
          </p:nvPr>
        </p:nvSpPr>
        <p:spPr>
          <a:xfrm>
            <a:off x="228600" y="76200"/>
            <a:ext cx="8229600" cy="416204"/>
          </a:xfrm>
        </p:spPr>
        <p:txBody>
          <a:bodyPr/>
          <a:lstStyle/>
          <a:p>
            <a:r>
              <a:rPr lang="en-US" sz="2000" dirty="0" smtClean="0"/>
              <a:t>Desktop Virtualization Services</a:t>
            </a:r>
            <a:endParaRPr lang="en-US" dirty="0" smtClean="0"/>
          </a:p>
        </p:txBody>
      </p:sp>
      <p:sp>
        <p:nvSpPr>
          <p:cNvPr id="20" name="Content Placeholder 19"/>
          <p:cNvSpPr>
            <a:spLocks noGrp="1"/>
          </p:cNvSpPr>
          <p:nvPr>
            <p:ph sz="half" idx="2"/>
          </p:nvPr>
        </p:nvSpPr>
        <p:spPr>
          <a:xfrm>
            <a:off x="228600" y="4114800"/>
            <a:ext cx="4040188" cy="2474913"/>
          </a:xfrm>
        </p:spPr>
        <p:txBody>
          <a:bodyPr/>
          <a:lstStyle/>
          <a:p>
            <a:pPr>
              <a:buFontTx/>
              <a:buNone/>
              <a:defRPr/>
            </a:pPr>
            <a:r>
              <a:rPr lang="en-US" dirty="0" smtClean="0"/>
              <a:t>Differentiators</a:t>
            </a:r>
          </a:p>
          <a:p>
            <a:pPr>
              <a:defRPr/>
            </a:pPr>
            <a:r>
              <a:rPr lang="en-US" sz="1200" dirty="0" smtClean="0"/>
              <a:t>TCS has number of solution accelerators including:</a:t>
            </a:r>
          </a:p>
          <a:p>
            <a:pPr marL="407987" lvl="1" indent="-120650" algn="just">
              <a:spcBef>
                <a:spcPct val="0"/>
              </a:spcBef>
              <a:defRPr/>
            </a:pPr>
            <a:r>
              <a:rPr lang="en-US" sz="1100" kern="1200" dirty="0" smtClean="0">
                <a:ea typeface="Times New Roman" pitchFamily="18" charset="0"/>
                <a:cs typeface="Arial" pitchFamily="34" charset="0"/>
              </a:rPr>
              <a:t>VMware VDI PoC Results</a:t>
            </a:r>
          </a:p>
          <a:p>
            <a:pPr marL="407987" lvl="1" indent="-120650" algn="just">
              <a:spcBef>
                <a:spcPct val="0"/>
              </a:spcBef>
              <a:defRPr/>
            </a:pPr>
            <a:r>
              <a:rPr lang="en-US" sz="1100" kern="1200" dirty="0" smtClean="0">
                <a:ea typeface="Times New Roman" pitchFamily="18" charset="0"/>
                <a:cs typeface="Arial" pitchFamily="34" charset="0"/>
              </a:rPr>
              <a:t>Microsoft Hyper-V PoC Results</a:t>
            </a:r>
          </a:p>
          <a:p>
            <a:pPr marL="407987" lvl="1" indent="-120650" algn="just">
              <a:spcBef>
                <a:spcPct val="0"/>
              </a:spcBef>
              <a:defRPr/>
            </a:pPr>
            <a:r>
              <a:rPr lang="en-US" sz="1100" kern="1200" dirty="0" smtClean="0">
                <a:ea typeface="Times New Roman" pitchFamily="18" charset="0"/>
                <a:cs typeface="Arial" pitchFamily="34" charset="0"/>
              </a:rPr>
              <a:t>Best Practices Documents</a:t>
            </a:r>
          </a:p>
          <a:p>
            <a:pPr marL="407987" lvl="1" indent="-120650" algn="just">
              <a:spcBef>
                <a:spcPct val="0"/>
              </a:spcBef>
              <a:defRPr/>
            </a:pPr>
            <a:r>
              <a:rPr lang="en-US" sz="1100" kern="1200" dirty="0" smtClean="0">
                <a:ea typeface="Times New Roman" pitchFamily="18" charset="0"/>
                <a:cs typeface="Arial" pitchFamily="34" charset="0"/>
              </a:rPr>
              <a:t>Assessment Questionnaire</a:t>
            </a:r>
          </a:p>
          <a:p>
            <a:pPr marL="407987" lvl="1" indent="-120650" algn="just">
              <a:spcBef>
                <a:spcPct val="0"/>
              </a:spcBef>
              <a:defRPr/>
            </a:pPr>
            <a:r>
              <a:rPr lang="en-US" sz="1100" kern="1200" dirty="0" smtClean="0">
                <a:ea typeface="Times New Roman" pitchFamily="18" charset="0"/>
                <a:cs typeface="Arial" pitchFamily="34" charset="0"/>
              </a:rPr>
              <a:t>VDI Sizing Calculator</a:t>
            </a:r>
          </a:p>
          <a:p>
            <a:pPr>
              <a:defRPr/>
            </a:pPr>
            <a:r>
              <a:rPr lang="en-US" sz="1200" dirty="0" smtClean="0"/>
              <a:t>Joint programs with Microsoft, Citrix, VMware, EMC and NetApp </a:t>
            </a:r>
          </a:p>
          <a:p>
            <a:pPr marL="120650" indent="-120650" algn="just">
              <a:spcBef>
                <a:spcPct val="0"/>
              </a:spcBef>
              <a:buClrTx/>
              <a:defRPr/>
            </a:pPr>
            <a:r>
              <a:rPr lang="en-US" sz="1200" dirty="0" smtClean="0"/>
              <a:t>Solutions Lab for rapid prototyping</a:t>
            </a:r>
          </a:p>
          <a:p>
            <a:pPr marL="120650" indent="-120650" algn="just">
              <a:spcBef>
                <a:spcPct val="0"/>
              </a:spcBef>
              <a:buClrTx/>
              <a:defRPr/>
            </a:pPr>
            <a:r>
              <a:rPr lang="en-US" sz="1200" dirty="0" smtClean="0"/>
              <a:t>TCS’ Proven GNDM Framework</a:t>
            </a:r>
          </a:p>
          <a:p>
            <a:pPr marL="407987" lvl="1" indent="-120650" algn="just">
              <a:spcBef>
                <a:spcPct val="0"/>
              </a:spcBef>
              <a:defRPr/>
            </a:pPr>
            <a:endParaRPr lang="en-US" sz="1100" kern="1200" dirty="0" smtClean="0">
              <a:ea typeface="Times New Roman" pitchFamily="18" charset="0"/>
              <a:cs typeface="Arial" pitchFamily="34" charset="0"/>
            </a:endParaRPr>
          </a:p>
        </p:txBody>
      </p:sp>
      <p:sp>
        <p:nvSpPr>
          <p:cNvPr id="24" name="Content Placeholder 19"/>
          <p:cNvSpPr txBox="1">
            <a:spLocks/>
          </p:cNvSpPr>
          <p:nvPr/>
        </p:nvSpPr>
        <p:spPr bwMode="auto">
          <a:xfrm>
            <a:off x="228600" y="1676400"/>
            <a:ext cx="4040188" cy="2105025"/>
          </a:xfrm>
          <a:prstGeom prst="rect">
            <a:avLst/>
          </a:prstGeom>
          <a:noFill/>
          <a:ln w="9525" algn="ctr">
            <a:noFill/>
            <a:miter lim="800000"/>
            <a:headEnd/>
            <a:tailEnd/>
          </a:ln>
        </p:spPr>
        <p:txBody>
          <a:bodyPr>
            <a:spAutoFit/>
          </a:bodyPr>
          <a:lstStyle/>
          <a:p>
            <a:pPr marL="169863" indent="-169863" eaLnBrk="0" hangingPunct="0">
              <a:spcBef>
                <a:spcPct val="20000"/>
              </a:spcBef>
              <a:buClr>
                <a:srgbClr val="4E84C4"/>
              </a:buClr>
              <a:defRPr/>
            </a:pPr>
            <a:r>
              <a:rPr lang="en-US" sz="2400" kern="0" dirty="0">
                <a:latin typeface="+mn-lt"/>
              </a:rPr>
              <a:t>Key Business Benefits </a:t>
            </a:r>
          </a:p>
          <a:p>
            <a:pPr marL="120650" indent="-120650" algn="just">
              <a:buFontTx/>
              <a:buChar char="•"/>
              <a:defRPr/>
            </a:pPr>
            <a:r>
              <a:rPr lang="en-US" sz="1200" dirty="0">
                <a:ea typeface="Times New Roman" pitchFamily="18" charset="0"/>
                <a:cs typeface="Arial" pitchFamily="34" charset="0"/>
              </a:rPr>
              <a:t>Desktop management costs decline by simplifying and standardizing the server hardware and client access devices.</a:t>
            </a:r>
          </a:p>
          <a:p>
            <a:pPr marL="120650" indent="-120650" algn="just">
              <a:buFontTx/>
              <a:buChar char="•"/>
              <a:defRPr/>
            </a:pPr>
            <a:r>
              <a:rPr lang="en-US" sz="1200" dirty="0">
                <a:ea typeface="Times New Roman" pitchFamily="18" charset="0"/>
                <a:cs typeface="Arial" pitchFamily="34" charset="0"/>
              </a:rPr>
              <a:t>Increase information security and reduce vulnerabilities</a:t>
            </a:r>
          </a:p>
          <a:p>
            <a:pPr marL="120650" indent="-120650" algn="just">
              <a:buFontTx/>
              <a:buChar char="•"/>
              <a:defRPr/>
            </a:pPr>
            <a:r>
              <a:rPr lang="en-US" sz="1200" dirty="0">
                <a:ea typeface="Times New Roman" pitchFamily="18" charset="0"/>
                <a:cs typeface="Arial" pitchFamily="34" charset="0"/>
              </a:rPr>
              <a:t>Improved user Productivity</a:t>
            </a:r>
          </a:p>
          <a:p>
            <a:pPr marL="120650" indent="-120650" algn="just">
              <a:buFontTx/>
              <a:buChar char="•"/>
              <a:defRPr/>
            </a:pPr>
            <a:r>
              <a:rPr lang="en-US" sz="1200" dirty="0">
                <a:cs typeface="Arial" pitchFamily="34" charset="0"/>
              </a:rPr>
              <a:t>Reduction in OPEX and overall improvement in TCO</a:t>
            </a:r>
          </a:p>
          <a:p>
            <a:pPr marL="120650" indent="-120650">
              <a:lnSpc>
                <a:spcPts val="1300"/>
              </a:lnSpc>
              <a:buFont typeface="Arial" pitchFamily="34" charset="0"/>
              <a:buChar char="•"/>
              <a:defRPr/>
            </a:pPr>
            <a:r>
              <a:rPr lang="en-US" sz="1200" dirty="0">
                <a:cs typeface="Arial" pitchFamily="34" charset="0"/>
              </a:rPr>
              <a:t>Rapid Provisioning of desktops and Improved SLA</a:t>
            </a:r>
          </a:p>
          <a:p>
            <a:pPr marL="120650" indent="-120650" algn="just">
              <a:buFontTx/>
              <a:buChar char="•"/>
              <a:defRPr/>
            </a:pPr>
            <a:endParaRPr lang="en-US" sz="1200" dirty="0">
              <a:cs typeface="Arial" pitchFamily="34" charset="0"/>
            </a:endParaRPr>
          </a:p>
          <a:p>
            <a:pPr marL="120650" indent="-120650" algn="just">
              <a:buFontTx/>
              <a:buChar char="•"/>
              <a:defRPr/>
            </a:pPr>
            <a:endParaRPr lang="en-US" sz="1200" dirty="0">
              <a:ea typeface="Times New Roman" pitchFamily="18" charset="0"/>
              <a:cs typeface="Arial" pitchFamily="34" charset="0"/>
            </a:endParaRPr>
          </a:p>
        </p:txBody>
      </p:sp>
      <p:sp>
        <p:nvSpPr>
          <p:cNvPr id="14342" name="Content Placeholder 19"/>
          <p:cNvSpPr>
            <a:spLocks noGrp="1"/>
          </p:cNvSpPr>
          <p:nvPr>
            <p:ph sz="half" idx="2"/>
          </p:nvPr>
        </p:nvSpPr>
        <p:spPr>
          <a:xfrm>
            <a:off x="4648200" y="4038600"/>
            <a:ext cx="4040188" cy="461963"/>
          </a:xfrm>
        </p:spPr>
        <p:txBody>
          <a:bodyPr/>
          <a:lstStyle/>
          <a:p>
            <a:pPr>
              <a:buFontTx/>
              <a:buNone/>
            </a:pPr>
            <a:r>
              <a:rPr lang="en-US" smtClean="0"/>
              <a:t>Success Stories</a:t>
            </a:r>
          </a:p>
        </p:txBody>
      </p:sp>
      <p:sp>
        <p:nvSpPr>
          <p:cNvPr id="26" name="Content Placeholder 19"/>
          <p:cNvSpPr txBox="1">
            <a:spLocks/>
          </p:cNvSpPr>
          <p:nvPr/>
        </p:nvSpPr>
        <p:spPr bwMode="auto">
          <a:xfrm>
            <a:off x="4646613" y="1600200"/>
            <a:ext cx="4040187" cy="2382838"/>
          </a:xfrm>
          <a:prstGeom prst="rect">
            <a:avLst/>
          </a:prstGeom>
          <a:noFill/>
          <a:ln w="9525" algn="ctr">
            <a:noFill/>
            <a:miter lim="800000"/>
            <a:headEnd/>
            <a:tailEnd/>
          </a:ln>
        </p:spPr>
        <p:txBody>
          <a:bodyPr>
            <a:spAutoFit/>
          </a:bodyPr>
          <a:lstStyle/>
          <a:p>
            <a:pPr marL="169863" indent="-169863" eaLnBrk="0" hangingPunct="0">
              <a:spcBef>
                <a:spcPct val="20000"/>
              </a:spcBef>
              <a:buClr>
                <a:srgbClr val="4E84C4"/>
              </a:buClr>
              <a:defRPr/>
            </a:pPr>
            <a:r>
              <a:rPr lang="en-US" sz="2400" kern="0" dirty="0">
                <a:latin typeface="+mn-lt"/>
              </a:rPr>
              <a:t>Solution Features</a:t>
            </a:r>
          </a:p>
          <a:p>
            <a:pPr marL="120650" indent="-120650" algn="just">
              <a:lnSpc>
                <a:spcPct val="80000"/>
              </a:lnSpc>
              <a:buFontTx/>
              <a:buChar char="•"/>
              <a:defRPr/>
            </a:pPr>
            <a:r>
              <a:rPr lang="en-US" sz="1200" dirty="0">
                <a:ea typeface="Times New Roman" pitchFamily="18" charset="0"/>
                <a:cs typeface="Arial" pitchFamily="34" charset="0"/>
              </a:rPr>
              <a:t>Seamless conversion of the distributed physical desktops to virtual desktops in centralized datacenter</a:t>
            </a:r>
          </a:p>
          <a:p>
            <a:pPr marL="120650" indent="-120650" algn="just">
              <a:lnSpc>
                <a:spcPct val="80000"/>
              </a:lnSpc>
              <a:buFontTx/>
              <a:buChar char="•"/>
              <a:defRPr/>
            </a:pPr>
            <a:r>
              <a:rPr lang="en-US" sz="1200" dirty="0">
                <a:ea typeface="Times New Roman" pitchFamily="18" charset="0"/>
                <a:cs typeface="Arial" pitchFamily="34" charset="0"/>
              </a:rPr>
              <a:t>User-Profile based model selection (5 comprehensive user profiles based on usage type)</a:t>
            </a:r>
          </a:p>
          <a:p>
            <a:pPr marL="120650" indent="-120650" algn="just">
              <a:lnSpc>
                <a:spcPct val="80000"/>
              </a:lnSpc>
              <a:buFontTx/>
              <a:buChar char="•"/>
              <a:defRPr/>
            </a:pPr>
            <a:r>
              <a:rPr lang="en-US" sz="1200" dirty="0">
                <a:ea typeface="Times New Roman" pitchFamily="18" charset="0"/>
                <a:cs typeface="Arial" pitchFamily="34" charset="0"/>
              </a:rPr>
              <a:t> Best-of-breed Storage Virtualization Technology Implementation</a:t>
            </a:r>
          </a:p>
          <a:p>
            <a:pPr marL="120650" indent="-120650" algn="just">
              <a:lnSpc>
                <a:spcPct val="80000"/>
              </a:lnSpc>
              <a:buFontTx/>
              <a:buChar char="•"/>
              <a:defRPr/>
            </a:pPr>
            <a:r>
              <a:rPr lang="en-US" sz="1200" dirty="0">
                <a:ea typeface="Times New Roman" pitchFamily="18" charset="0"/>
                <a:cs typeface="Arial" pitchFamily="34" charset="0"/>
              </a:rPr>
              <a:t> Flexible deployment models based on customer’s cost and data privacy requirements</a:t>
            </a:r>
          </a:p>
          <a:p>
            <a:pPr marL="120650" indent="-120650" algn="just">
              <a:buFontTx/>
              <a:buChar char="•"/>
              <a:defRPr/>
            </a:pPr>
            <a:r>
              <a:rPr lang="en-US" sz="1200" dirty="0">
                <a:ea typeface="Times New Roman" pitchFamily="18" charset="0"/>
                <a:cs typeface="Arial" pitchFamily="34" charset="0"/>
              </a:rPr>
              <a:t> Accelerated data management using Shared storage  Snapshot technology.</a:t>
            </a:r>
          </a:p>
          <a:p>
            <a:pPr marL="120650" indent="-120650" algn="just">
              <a:buFontTx/>
              <a:buChar char="•"/>
              <a:defRPr/>
            </a:pPr>
            <a:r>
              <a:rPr lang="en-US" sz="1200" dirty="0">
                <a:ea typeface="Times New Roman" pitchFamily="18" charset="0"/>
                <a:cs typeface="Arial" pitchFamily="34" charset="0"/>
              </a:rPr>
              <a:t>Simplified storage administration using Shared storage API’s</a:t>
            </a:r>
          </a:p>
        </p:txBody>
      </p:sp>
      <p:cxnSp>
        <p:nvCxnSpPr>
          <p:cNvPr id="14344" name="Straight Connector 27"/>
          <p:cNvCxnSpPr>
            <a:cxnSpLocks noChangeShapeType="1"/>
            <a:stCxn id="9" idx="2"/>
            <a:endCxn id="14338" idx="2"/>
          </p:cNvCxnSpPr>
          <p:nvPr/>
        </p:nvCxnSpPr>
        <p:spPr bwMode="auto">
          <a:xfrm rot="5400000">
            <a:off x="2145506" y="4090194"/>
            <a:ext cx="4852988" cy="0"/>
          </a:xfrm>
          <a:prstGeom prst="line">
            <a:avLst/>
          </a:prstGeom>
          <a:noFill/>
          <a:ln w="19050" cap="rnd" cmpd="dbl" algn="ctr">
            <a:solidFill>
              <a:srgbClr val="969696"/>
            </a:solidFill>
            <a:miter lim="800000"/>
            <a:headEnd/>
            <a:tailEnd/>
          </a:ln>
        </p:spPr>
      </p:cxnSp>
      <p:cxnSp>
        <p:nvCxnSpPr>
          <p:cNvPr id="14345" name="Straight Connector 29"/>
          <p:cNvCxnSpPr>
            <a:cxnSpLocks noChangeShapeType="1"/>
            <a:stCxn id="14338" idx="1"/>
            <a:endCxn id="14338" idx="3"/>
          </p:cNvCxnSpPr>
          <p:nvPr/>
        </p:nvCxnSpPr>
        <p:spPr bwMode="auto">
          <a:xfrm rot="10800000" flipH="1">
            <a:off x="152400" y="4057650"/>
            <a:ext cx="8839200" cy="1588"/>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152400" y="460375"/>
            <a:ext cx="8839200" cy="1203325"/>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a:spAutoFit/>
          </a:bodyPr>
          <a:lstStyle/>
          <a:p>
            <a:pPr marL="169863" indent="-169863" eaLnBrk="0" hangingPunct="0">
              <a:spcBef>
                <a:spcPct val="20000"/>
              </a:spcBef>
              <a:buClr>
                <a:srgbClr val="4E84C4"/>
              </a:buClr>
              <a:defRPr/>
            </a:pPr>
            <a:r>
              <a:rPr lang="en-US" kern="0" dirty="0">
                <a:latin typeface="+mn-lt"/>
              </a:rPr>
              <a:t>Business Scenario / Problem Statement</a:t>
            </a:r>
          </a:p>
          <a:p>
            <a:pPr marL="120650" indent="-120650">
              <a:lnSpc>
                <a:spcPts val="1300"/>
              </a:lnSpc>
              <a:buFont typeface="Arial" pitchFamily="34" charset="0"/>
              <a:buChar char="•"/>
              <a:defRPr/>
            </a:pPr>
            <a:r>
              <a:rPr lang="en-US" sz="1200" dirty="0">
                <a:cs typeface="Arial" pitchFamily="34" charset="0"/>
              </a:rPr>
              <a:t>High proliferation of desktops in the Organizations.</a:t>
            </a:r>
          </a:p>
          <a:p>
            <a:pPr marL="120650" indent="-120650">
              <a:lnSpc>
                <a:spcPts val="1300"/>
              </a:lnSpc>
              <a:buFont typeface="Arial" pitchFamily="34" charset="0"/>
              <a:buChar char="•"/>
              <a:defRPr/>
            </a:pPr>
            <a:r>
              <a:rPr lang="en-US" sz="1200" dirty="0">
                <a:cs typeface="Arial" pitchFamily="34" charset="0"/>
              </a:rPr>
              <a:t>High Desktop Provisioning Time and Management costs</a:t>
            </a:r>
          </a:p>
          <a:p>
            <a:pPr marL="120650" indent="-120650">
              <a:lnSpc>
                <a:spcPts val="1300"/>
              </a:lnSpc>
              <a:buFont typeface="Arial" pitchFamily="34" charset="0"/>
              <a:buChar char="•"/>
              <a:defRPr/>
            </a:pPr>
            <a:r>
              <a:rPr lang="en-US" sz="1200" dirty="0">
                <a:cs typeface="Arial" pitchFamily="34" charset="0"/>
              </a:rPr>
              <a:t>Strong Urge for Improved adherence to IT Security and Regulatory Compliance</a:t>
            </a:r>
          </a:p>
          <a:p>
            <a:pPr marL="120650" indent="-120650">
              <a:lnSpc>
                <a:spcPts val="1300"/>
              </a:lnSpc>
              <a:buFont typeface="Arial" pitchFamily="34" charset="0"/>
              <a:buChar char="•"/>
              <a:defRPr/>
            </a:pPr>
            <a:r>
              <a:rPr lang="en-US" sz="1200" dirty="0">
                <a:cs typeface="Arial" pitchFamily="34" charset="0"/>
              </a:rPr>
              <a:t>Secure Access for Outsourcing vendors</a:t>
            </a:r>
          </a:p>
          <a:p>
            <a:pPr marL="120650" indent="-120650">
              <a:lnSpc>
                <a:spcPts val="1300"/>
              </a:lnSpc>
              <a:buFont typeface="Arial" pitchFamily="34" charset="0"/>
              <a:buChar char="•"/>
              <a:defRPr/>
            </a:pPr>
            <a:r>
              <a:rPr lang="en-US" sz="1200" dirty="0">
                <a:cs typeface="Arial" pitchFamily="34" charset="0"/>
              </a:rPr>
              <a:t>Centralized Management of Desktop Infrastructure</a:t>
            </a:r>
          </a:p>
        </p:txBody>
      </p:sp>
      <p:sp>
        <p:nvSpPr>
          <p:cNvPr id="14347" name="Rectangle 10"/>
          <p:cNvSpPr>
            <a:spLocks noChangeArrowheads="1"/>
          </p:cNvSpPr>
          <p:nvPr/>
        </p:nvSpPr>
        <p:spPr bwMode="auto">
          <a:xfrm>
            <a:off x="4572000" y="4406900"/>
            <a:ext cx="4473575" cy="1200150"/>
          </a:xfrm>
          <a:prstGeom prst="rect">
            <a:avLst/>
          </a:prstGeom>
          <a:noFill/>
          <a:ln w="9525">
            <a:noFill/>
            <a:miter lim="800000"/>
            <a:headEnd/>
            <a:tailEnd/>
          </a:ln>
        </p:spPr>
        <p:txBody>
          <a:bodyPr>
            <a:spAutoFit/>
          </a:bodyPr>
          <a:lstStyle/>
          <a:p>
            <a:pPr>
              <a:buFont typeface="Arial" charset="0"/>
              <a:buChar char="•"/>
            </a:pPr>
            <a:r>
              <a:rPr lang="en-US" sz="1200" b="1"/>
              <a:t> Health and Hygiene Customer in US </a:t>
            </a:r>
            <a:r>
              <a:rPr lang="en-US" sz="1200"/>
              <a:t>–  400 Virtual Desktops and Servers by leveraging VMWare VDI</a:t>
            </a:r>
          </a:p>
          <a:p>
            <a:pPr>
              <a:buFont typeface="Arial" charset="0"/>
              <a:buChar char="•"/>
            </a:pPr>
            <a:endParaRPr lang="en-US" sz="1200"/>
          </a:p>
          <a:p>
            <a:pPr marL="0" lvl="1">
              <a:buFont typeface="Arial" charset="0"/>
              <a:buChar char="•"/>
            </a:pPr>
            <a:r>
              <a:rPr lang="en-US" sz="1200" b="1"/>
              <a:t> Large Insurance Customer in UK </a:t>
            </a:r>
            <a:r>
              <a:rPr lang="en-US" sz="1200"/>
              <a:t>– Virtualized 800+ desktops with 200+ applications by leveraging VMWare ESX 3.5, Virtual VDI and Virtual Desktop Manager</a:t>
            </a:r>
          </a:p>
        </p:txBody>
      </p:sp>
    </p:spTree>
    <p:extLst>
      <p:ext uri="{BB962C8B-B14F-4D97-AF65-F5344CB8AC3E}">
        <p14:creationId xmlns:p14="http://schemas.microsoft.com/office/powerpoint/2010/main" val="28398235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152400" y="1447800"/>
            <a:ext cx="8839200" cy="5068888"/>
          </a:xfrm>
          <a:prstGeom prst="rect">
            <a:avLst/>
          </a:prstGeom>
          <a:noFill/>
          <a:ln w="12700" algn="ctr">
            <a:solidFill>
              <a:srgbClr val="969696"/>
            </a:solidFill>
            <a:round/>
            <a:headEnd/>
            <a:tailEnd/>
          </a:ln>
        </p:spPr>
        <p:txBody>
          <a:bodyPr wrap="none" anchor="ctr"/>
          <a:lstStyle/>
          <a:p>
            <a:pPr algn="ctr"/>
            <a:endParaRPr lang="en-US" sz="1600"/>
          </a:p>
        </p:txBody>
      </p:sp>
      <p:sp>
        <p:nvSpPr>
          <p:cNvPr id="13315" name="Title 17"/>
          <p:cNvSpPr>
            <a:spLocks noGrp="1"/>
          </p:cNvSpPr>
          <p:nvPr>
            <p:ph type="title"/>
          </p:nvPr>
        </p:nvSpPr>
        <p:spPr>
          <a:xfrm>
            <a:off x="76200" y="0"/>
            <a:ext cx="8763000" cy="446276"/>
          </a:xfrm>
        </p:spPr>
        <p:txBody>
          <a:bodyPr/>
          <a:lstStyle/>
          <a:p>
            <a:r>
              <a:rPr lang="en-US" sz="2000" dirty="0" smtClean="0"/>
              <a:t>Connected Equipment and Big Data Integration</a:t>
            </a:r>
          </a:p>
        </p:txBody>
      </p:sp>
      <p:sp>
        <p:nvSpPr>
          <p:cNvPr id="13316" name="Content Placeholder 19"/>
          <p:cNvSpPr>
            <a:spLocks noGrp="1"/>
          </p:cNvSpPr>
          <p:nvPr>
            <p:ph sz="half" idx="2"/>
          </p:nvPr>
        </p:nvSpPr>
        <p:spPr>
          <a:xfrm>
            <a:off x="152400" y="4267200"/>
            <a:ext cx="4040188" cy="1646605"/>
          </a:xfrm>
          <a:solidFill>
            <a:srgbClr val="FFFF00">
              <a:alpha val="0"/>
            </a:srgbClr>
          </a:solidFill>
        </p:spPr>
        <p:txBody>
          <a:bodyPr/>
          <a:lstStyle/>
          <a:p>
            <a:pPr>
              <a:buFontTx/>
              <a:buNone/>
              <a:defRPr/>
            </a:pPr>
            <a:r>
              <a:rPr lang="en-US" dirty="0" smtClean="0"/>
              <a:t>Differentiators</a:t>
            </a:r>
          </a:p>
          <a:p>
            <a:pPr marL="228600" indent="-228600">
              <a:spcBef>
                <a:spcPct val="0"/>
              </a:spcBef>
              <a:buFont typeface="Arial" pitchFamily="34" charset="0"/>
              <a:buChar char="•"/>
              <a:defRPr/>
            </a:pPr>
            <a:r>
              <a:rPr lang="en-US" sz="1100" kern="1200" dirty="0" smtClean="0"/>
              <a:t>TCS IOT Platform – RIPSAC (</a:t>
            </a:r>
            <a:r>
              <a:rPr lang="en-US" sz="1100" kern="1200" dirty="0" err="1" smtClean="0"/>
              <a:t>TeaCup</a:t>
            </a:r>
            <a:r>
              <a:rPr lang="en-US" sz="1100" kern="1200" dirty="0" smtClean="0"/>
              <a:t>) </a:t>
            </a:r>
          </a:p>
          <a:p>
            <a:pPr marL="228600" indent="-228600">
              <a:spcBef>
                <a:spcPct val="0"/>
              </a:spcBef>
              <a:buFont typeface="Arial" pitchFamily="34" charset="0"/>
              <a:buChar char="•"/>
              <a:defRPr/>
            </a:pPr>
            <a:r>
              <a:rPr lang="en-US" sz="1100" kern="1200" dirty="0" smtClean="0"/>
              <a:t>TCS Co-innovation Network Leverage the IOT partners across to provide seamless services to customers.</a:t>
            </a:r>
          </a:p>
          <a:p>
            <a:pPr marL="228600" indent="-228600">
              <a:spcBef>
                <a:spcPct val="0"/>
              </a:spcBef>
              <a:buFont typeface="Arial" pitchFamily="34" charset="0"/>
              <a:buChar char="•"/>
              <a:defRPr/>
            </a:pPr>
            <a:r>
              <a:rPr lang="en-US" sz="1100" kern="1200" dirty="0" smtClean="0"/>
              <a:t>Special focused IOT innovation team under CTO incubation </a:t>
            </a:r>
          </a:p>
          <a:p>
            <a:pPr marL="228600" indent="-228600">
              <a:spcBef>
                <a:spcPct val="0"/>
              </a:spcBef>
              <a:buFont typeface="Arial" pitchFamily="34" charset="0"/>
              <a:buChar char="•"/>
              <a:defRPr/>
            </a:pPr>
            <a:r>
              <a:rPr lang="en-US" sz="1100" kern="1200" dirty="0" smtClean="0"/>
              <a:t>Dedicated Big Data service practice for quick </a:t>
            </a:r>
            <a:r>
              <a:rPr lang="en-US" sz="1100" kern="1200" dirty="0" err="1" smtClean="0"/>
              <a:t>PoC</a:t>
            </a:r>
            <a:r>
              <a:rPr lang="en-US" sz="1100" kern="1200" dirty="0" smtClean="0"/>
              <a:t> and production adoption</a:t>
            </a:r>
          </a:p>
        </p:txBody>
      </p:sp>
      <p:sp>
        <p:nvSpPr>
          <p:cNvPr id="25" name="Content Placeholder 19"/>
          <p:cNvSpPr>
            <a:spLocks noGrp="1"/>
          </p:cNvSpPr>
          <p:nvPr>
            <p:ph sz="half" idx="2"/>
          </p:nvPr>
        </p:nvSpPr>
        <p:spPr>
          <a:xfrm>
            <a:off x="4572000" y="4267201"/>
            <a:ext cx="4040188" cy="1348061"/>
          </a:xfrm>
          <a:noFill/>
        </p:spPr>
        <p:txBody>
          <a:bodyPr/>
          <a:lstStyle/>
          <a:p>
            <a:pPr>
              <a:buFontTx/>
              <a:buNone/>
              <a:defRPr/>
            </a:pPr>
            <a:r>
              <a:rPr lang="en-US" dirty="0" smtClean="0"/>
              <a:t>Success Stories</a:t>
            </a:r>
          </a:p>
          <a:p>
            <a:pPr>
              <a:buClrTx/>
              <a:defRPr/>
            </a:pPr>
            <a:r>
              <a:rPr lang="en-US" sz="1200" kern="1200" dirty="0" smtClean="0"/>
              <a:t>HP – Printer division</a:t>
            </a:r>
          </a:p>
          <a:p>
            <a:pPr>
              <a:buClrTx/>
              <a:defRPr/>
            </a:pPr>
            <a:endParaRPr lang="en-US" sz="1200" kern="1200" dirty="0"/>
          </a:p>
          <a:p>
            <a:pPr>
              <a:buClrTx/>
              <a:defRPr/>
            </a:pPr>
            <a:endParaRPr lang="en-US" sz="1200" kern="1200" dirty="0" smtClean="0"/>
          </a:p>
          <a:p>
            <a:pPr>
              <a:buClrTx/>
              <a:defRPr/>
            </a:pPr>
            <a:endParaRPr lang="en-US" sz="1200" kern="1200" dirty="0" smtClean="0"/>
          </a:p>
        </p:txBody>
      </p:sp>
      <p:sp>
        <p:nvSpPr>
          <p:cNvPr id="26" name="Content Placeholder 19"/>
          <p:cNvSpPr txBox="1">
            <a:spLocks/>
          </p:cNvSpPr>
          <p:nvPr/>
        </p:nvSpPr>
        <p:spPr bwMode="auto">
          <a:xfrm>
            <a:off x="4572000" y="1554163"/>
            <a:ext cx="4040188" cy="1569660"/>
          </a:xfrm>
          <a:prstGeom prst="rect">
            <a:avLst/>
          </a:prstGeom>
          <a:noFill/>
          <a:ln w="9525" algn="ctr">
            <a:noFill/>
            <a:miter lim="800000"/>
            <a:headEnd/>
            <a:tailEnd/>
          </a:ln>
        </p:spPr>
        <p:txBody>
          <a:bodyPr>
            <a:spAutoFit/>
          </a:bodyPr>
          <a:lstStyle/>
          <a:p>
            <a:pPr marL="169863" indent="-169863" eaLnBrk="0" hangingPunct="0">
              <a:spcBef>
                <a:spcPct val="20000"/>
              </a:spcBef>
              <a:buClr>
                <a:srgbClr val="4E84C4"/>
              </a:buClr>
              <a:defRPr/>
            </a:pPr>
            <a:r>
              <a:rPr lang="en-US" sz="2400" kern="0" dirty="0">
                <a:latin typeface="+mn-lt"/>
              </a:rPr>
              <a:t>Solution Features</a:t>
            </a:r>
          </a:p>
          <a:p>
            <a:pPr marL="169863" indent="-169863" eaLnBrk="0" hangingPunct="0">
              <a:spcBef>
                <a:spcPct val="20000"/>
              </a:spcBef>
              <a:buFontTx/>
              <a:buChar char="•"/>
              <a:defRPr/>
            </a:pPr>
            <a:r>
              <a:rPr lang="en-US" sz="1200" kern="0" dirty="0" smtClean="0">
                <a:latin typeface="+mn-lt"/>
              </a:rPr>
              <a:t>Big Data </a:t>
            </a:r>
            <a:r>
              <a:rPr lang="en-US" sz="1200" kern="0" dirty="0">
                <a:latin typeface="+mn-lt"/>
              </a:rPr>
              <a:t>Advisory and Consulting Services</a:t>
            </a:r>
          </a:p>
          <a:p>
            <a:pPr marL="169863" indent="-169863" eaLnBrk="0" hangingPunct="0">
              <a:spcBef>
                <a:spcPct val="20000"/>
              </a:spcBef>
              <a:buFontTx/>
              <a:buChar char="•"/>
              <a:defRPr/>
            </a:pPr>
            <a:r>
              <a:rPr lang="en-US" sz="1200" kern="0" dirty="0" smtClean="0">
                <a:latin typeface="+mn-lt"/>
              </a:rPr>
              <a:t>Big Data Strategy </a:t>
            </a:r>
            <a:r>
              <a:rPr lang="en-US" sz="1200" kern="0" dirty="0">
                <a:latin typeface="+mn-lt"/>
              </a:rPr>
              <a:t>services</a:t>
            </a:r>
          </a:p>
          <a:p>
            <a:pPr marL="169863" indent="-169863" eaLnBrk="0" hangingPunct="0">
              <a:spcBef>
                <a:spcPct val="20000"/>
              </a:spcBef>
              <a:buFontTx/>
              <a:buChar char="•"/>
              <a:defRPr/>
            </a:pPr>
            <a:r>
              <a:rPr lang="en-US" sz="1200" kern="0" dirty="0" smtClean="0">
                <a:latin typeface="+mn-lt"/>
              </a:rPr>
              <a:t>Big Data implementation and maintenance services</a:t>
            </a:r>
          </a:p>
          <a:p>
            <a:pPr marL="169863" indent="-169863" eaLnBrk="0" hangingPunct="0">
              <a:spcBef>
                <a:spcPct val="20000"/>
              </a:spcBef>
              <a:buFontTx/>
              <a:buChar char="•"/>
              <a:defRPr/>
            </a:pPr>
            <a:r>
              <a:rPr lang="en-US" sz="1200" kern="0" dirty="0" smtClean="0">
                <a:latin typeface="+mn-lt"/>
              </a:rPr>
              <a:t>Connected equipment </a:t>
            </a:r>
            <a:r>
              <a:rPr lang="en-US" sz="1200" kern="0" smtClean="0">
                <a:latin typeface="+mn-lt"/>
              </a:rPr>
              <a:t>management services</a:t>
            </a:r>
            <a:endParaRPr lang="en-US" sz="1200" kern="0" dirty="0" smtClean="0">
              <a:latin typeface="+mn-lt"/>
            </a:endParaRPr>
          </a:p>
          <a:p>
            <a:pPr marL="169863" indent="-169863" eaLnBrk="0" hangingPunct="0">
              <a:spcBef>
                <a:spcPct val="20000"/>
              </a:spcBef>
              <a:buFontTx/>
              <a:buChar char="•"/>
              <a:defRPr/>
            </a:pPr>
            <a:endParaRPr lang="en-US" sz="1200" kern="0" dirty="0">
              <a:latin typeface="+mn-lt"/>
            </a:endParaRPr>
          </a:p>
        </p:txBody>
      </p:sp>
      <p:cxnSp>
        <p:nvCxnSpPr>
          <p:cNvPr id="13320" name="Straight Connector 27"/>
          <p:cNvCxnSpPr>
            <a:cxnSpLocks noChangeShapeType="1"/>
            <a:stCxn id="9" idx="2"/>
            <a:endCxn id="13314" idx="2"/>
          </p:cNvCxnSpPr>
          <p:nvPr/>
        </p:nvCxnSpPr>
        <p:spPr bwMode="auto">
          <a:xfrm>
            <a:off x="4572000" y="1456730"/>
            <a:ext cx="0" cy="5059958"/>
          </a:xfrm>
          <a:prstGeom prst="line">
            <a:avLst/>
          </a:prstGeom>
          <a:noFill/>
          <a:ln w="19050" cap="rnd" cmpd="dbl" algn="ctr">
            <a:solidFill>
              <a:srgbClr val="969696"/>
            </a:solidFill>
            <a:miter lim="800000"/>
            <a:headEnd/>
            <a:tailEnd/>
          </a:ln>
        </p:spPr>
      </p:cxnSp>
      <p:cxnSp>
        <p:nvCxnSpPr>
          <p:cNvPr id="13321" name="Straight Connector 29"/>
          <p:cNvCxnSpPr>
            <a:cxnSpLocks noChangeShapeType="1"/>
          </p:cNvCxnSpPr>
          <p:nvPr/>
        </p:nvCxnSpPr>
        <p:spPr bwMode="auto">
          <a:xfrm rot="10800000" flipH="1">
            <a:off x="152400" y="4265613"/>
            <a:ext cx="8839200" cy="1587"/>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152400" y="533400"/>
            <a:ext cx="8839200" cy="923330"/>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a:spAutoFit/>
          </a:bodyPr>
          <a:lstStyle/>
          <a:p>
            <a:pPr marL="169863" indent="-169863" eaLnBrk="0" hangingPunct="0">
              <a:spcBef>
                <a:spcPct val="20000"/>
              </a:spcBef>
              <a:buClr>
                <a:srgbClr val="4E84C4"/>
              </a:buClr>
              <a:defRPr/>
            </a:pPr>
            <a:r>
              <a:rPr lang="en-US" kern="0" dirty="0">
                <a:latin typeface="+mn-lt"/>
              </a:rPr>
              <a:t>Business Scenario / Problem Statement</a:t>
            </a:r>
          </a:p>
          <a:p>
            <a:pPr algn="just" eaLnBrk="0" hangingPunct="0">
              <a:defRPr/>
            </a:pPr>
            <a:r>
              <a:rPr lang="en-US" sz="1200" dirty="0" smtClean="0">
                <a:cs typeface="Arial" pitchFamily="34" charset="0"/>
              </a:rPr>
              <a:t>Increasing geographic spread of installed equipment, competitive pressures, technology transformation, reducing product lifecycle and increasing need of quick issue resolution are putting pressure on equipment manufactures to find newer ways to deal with changing market dynamics and provide near real time insight to their operational metrics. </a:t>
            </a:r>
            <a:endParaRPr lang="en-US" sz="1200" dirty="0">
              <a:cs typeface="Arial" pitchFamily="34" charset="0"/>
            </a:endParaRPr>
          </a:p>
        </p:txBody>
      </p:sp>
      <p:sp>
        <p:nvSpPr>
          <p:cNvPr id="11" name="Content Placeholder 19"/>
          <p:cNvSpPr txBox="1">
            <a:spLocks/>
          </p:cNvSpPr>
          <p:nvPr/>
        </p:nvSpPr>
        <p:spPr bwMode="auto">
          <a:xfrm>
            <a:off x="228600" y="1524000"/>
            <a:ext cx="4040188" cy="1938992"/>
          </a:xfrm>
          <a:prstGeom prst="rect">
            <a:avLst/>
          </a:prstGeom>
          <a:noFill/>
          <a:ln w="9525" algn="ctr">
            <a:noFill/>
            <a:miter lim="800000"/>
            <a:headEnd/>
            <a:tailEnd/>
          </a:ln>
        </p:spPr>
        <p:txBody>
          <a:bodyPr>
            <a:spAutoFit/>
          </a:bodyPr>
          <a:lstStyle/>
          <a:p>
            <a:pPr marL="169863" indent="-169863" eaLnBrk="0" hangingPunct="0">
              <a:spcBef>
                <a:spcPct val="20000"/>
              </a:spcBef>
              <a:buClr>
                <a:srgbClr val="4E84C4"/>
              </a:buClr>
              <a:defRPr/>
            </a:pPr>
            <a:r>
              <a:rPr lang="en-US" sz="2400" kern="0" dirty="0">
                <a:latin typeface="+mn-lt"/>
              </a:rPr>
              <a:t>Key Business Benefits </a:t>
            </a:r>
          </a:p>
          <a:p>
            <a:pPr marL="228600" indent="-228600">
              <a:buFont typeface="Arial" pitchFamily="34" charset="0"/>
              <a:buChar char="•"/>
              <a:defRPr/>
            </a:pPr>
            <a:r>
              <a:rPr lang="en-US" sz="1200" dirty="0" smtClean="0"/>
              <a:t>Derive insight from machine/equipment generated data </a:t>
            </a:r>
          </a:p>
          <a:p>
            <a:pPr marL="228600" indent="-228600">
              <a:buFont typeface="Arial" pitchFamily="34" charset="0"/>
              <a:buChar char="•"/>
              <a:defRPr/>
            </a:pPr>
            <a:r>
              <a:rPr lang="en-US" sz="1200" dirty="0" smtClean="0"/>
              <a:t>Move towards predictive equipment maintenance scenario reducing downtime and business impact</a:t>
            </a:r>
          </a:p>
          <a:p>
            <a:pPr marL="228600" indent="-228600">
              <a:buFont typeface="Arial" pitchFamily="34" charset="0"/>
              <a:buChar char="•"/>
              <a:defRPr/>
            </a:pPr>
            <a:r>
              <a:rPr lang="en-US" sz="1200" dirty="0" smtClean="0"/>
              <a:t>Enrich enterprise operational metrics and dashboard  with real time data feeds from connected equipment</a:t>
            </a:r>
          </a:p>
          <a:p>
            <a:pPr marL="228600" indent="-228600">
              <a:buFont typeface="Arial" pitchFamily="34" charset="0"/>
              <a:buChar char="•"/>
              <a:defRPr/>
            </a:pPr>
            <a:r>
              <a:rPr lang="en-US" sz="1200" dirty="0" smtClean="0"/>
              <a:t>Assist product planning exercise by providing inputs from actual usage of equipment </a:t>
            </a:r>
            <a:endParaRPr lang="en-US" sz="1200" dirty="0"/>
          </a:p>
        </p:txBody>
      </p:sp>
    </p:spTree>
    <p:extLst>
      <p:ext uri="{BB962C8B-B14F-4D97-AF65-F5344CB8AC3E}">
        <p14:creationId xmlns:p14="http://schemas.microsoft.com/office/powerpoint/2010/main" val="1219270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152400" y="1712912"/>
            <a:ext cx="8839200" cy="5068888"/>
          </a:xfrm>
          <a:prstGeom prst="rect">
            <a:avLst/>
          </a:prstGeom>
          <a:noFill/>
          <a:ln w="12700" algn="ctr">
            <a:solidFill>
              <a:srgbClr val="969696"/>
            </a:solidFill>
            <a:round/>
            <a:headEnd/>
            <a:tailEnd/>
          </a:ln>
        </p:spPr>
        <p:txBody>
          <a:bodyPr wrap="none" anchor="ctr"/>
          <a:lstStyle/>
          <a:p>
            <a:pPr algn="ctr"/>
            <a:endParaRPr lang="en-US" sz="1600"/>
          </a:p>
        </p:txBody>
      </p:sp>
      <p:sp>
        <p:nvSpPr>
          <p:cNvPr id="13315" name="Title 17"/>
          <p:cNvSpPr>
            <a:spLocks noGrp="1"/>
          </p:cNvSpPr>
          <p:nvPr>
            <p:ph type="title"/>
          </p:nvPr>
        </p:nvSpPr>
        <p:spPr>
          <a:xfrm>
            <a:off x="152400" y="0"/>
            <a:ext cx="8763000" cy="416204"/>
          </a:xfrm>
        </p:spPr>
        <p:txBody>
          <a:bodyPr/>
          <a:lstStyle/>
          <a:p>
            <a:r>
              <a:rPr lang="en-US" sz="2000" dirty="0" smtClean="0"/>
              <a:t>Supplier Social Network</a:t>
            </a:r>
          </a:p>
        </p:txBody>
      </p:sp>
      <p:sp>
        <p:nvSpPr>
          <p:cNvPr id="13316" name="Content Placeholder 19"/>
          <p:cNvSpPr>
            <a:spLocks noGrp="1"/>
          </p:cNvSpPr>
          <p:nvPr>
            <p:ph sz="half" idx="2"/>
          </p:nvPr>
        </p:nvSpPr>
        <p:spPr>
          <a:xfrm>
            <a:off x="152400" y="3889546"/>
            <a:ext cx="4040188" cy="2031325"/>
          </a:xfrm>
        </p:spPr>
        <p:txBody>
          <a:bodyPr/>
          <a:lstStyle/>
          <a:p>
            <a:pPr>
              <a:buFontTx/>
              <a:buNone/>
              <a:defRPr/>
            </a:pPr>
            <a:r>
              <a:rPr lang="en-US" dirty="0" smtClean="0"/>
              <a:t>Differentiators</a:t>
            </a:r>
          </a:p>
          <a:p>
            <a:pPr marL="95250" indent="-95250" fontAlgn="ctr">
              <a:lnSpc>
                <a:spcPct val="110000"/>
              </a:lnSpc>
              <a:buFont typeface="Arial" pitchFamily="34" charset="0"/>
              <a:buChar char="•"/>
            </a:pPr>
            <a:r>
              <a:rPr lang="en-US" sz="1200" dirty="0" smtClean="0"/>
              <a:t>Experience </a:t>
            </a:r>
            <a:r>
              <a:rPr lang="en-US" sz="1200" dirty="0"/>
              <a:t>&amp; capability in Enterprise Digital Transformation initiatives</a:t>
            </a:r>
          </a:p>
          <a:p>
            <a:pPr marL="95250" indent="-95250" fontAlgn="ctr">
              <a:lnSpc>
                <a:spcPct val="110000"/>
              </a:lnSpc>
              <a:buFont typeface="Arial" pitchFamily="34" charset="0"/>
              <a:buChar char="•"/>
            </a:pPr>
            <a:r>
              <a:rPr lang="en-US" sz="1200" dirty="0"/>
              <a:t>Capability to work on multiple technology platforms</a:t>
            </a:r>
          </a:p>
          <a:p>
            <a:pPr marL="95250" indent="-95250" fontAlgn="ctr">
              <a:lnSpc>
                <a:spcPct val="110000"/>
              </a:lnSpc>
              <a:buFont typeface="Arial" pitchFamily="34" charset="0"/>
              <a:buChar char="•"/>
            </a:pPr>
            <a:r>
              <a:rPr lang="en-US" sz="1200" dirty="0"/>
              <a:t>Innovative social business service </a:t>
            </a:r>
            <a:r>
              <a:rPr lang="en-US" sz="1200" dirty="0" smtClean="0"/>
              <a:t>offerings</a:t>
            </a:r>
          </a:p>
          <a:p>
            <a:pPr marL="95250" indent="-95250" fontAlgn="ctr">
              <a:lnSpc>
                <a:spcPct val="110000"/>
              </a:lnSpc>
              <a:buFont typeface="Arial" pitchFamily="34" charset="0"/>
              <a:buChar char="•"/>
            </a:pPr>
            <a:r>
              <a:rPr lang="en-US" sz="1200" dirty="0" smtClean="0"/>
              <a:t>TCS </a:t>
            </a:r>
            <a:r>
              <a:rPr lang="en-US" sz="1200" dirty="0" err="1" smtClean="0"/>
              <a:t>Knome</a:t>
            </a:r>
            <a:r>
              <a:rPr lang="en-US" sz="1200" dirty="0" smtClean="0"/>
              <a:t> platform, a proprietary product for developing Social Networking Solutions</a:t>
            </a:r>
            <a:endParaRPr lang="en-IN" sz="1200" dirty="0"/>
          </a:p>
          <a:p>
            <a:pPr marL="228600" indent="-228600">
              <a:lnSpc>
                <a:spcPct val="110000"/>
              </a:lnSpc>
              <a:spcBef>
                <a:spcPct val="0"/>
              </a:spcBef>
              <a:defRPr/>
            </a:pPr>
            <a:endParaRPr lang="en-US" sz="1200" kern="1200" dirty="0"/>
          </a:p>
        </p:txBody>
      </p:sp>
      <p:sp>
        <p:nvSpPr>
          <p:cNvPr id="25" name="Content Placeholder 19"/>
          <p:cNvSpPr>
            <a:spLocks noGrp="1"/>
          </p:cNvSpPr>
          <p:nvPr>
            <p:ph sz="half" idx="2"/>
          </p:nvPr>
        </p:nvSpPr>
        <p:spPr>
          <a:xfrm>
            <a:off x="4572000" y="3864281"/>
            <a:ext cx="4040188" cy="4819781"/>
          </a:xfrm>
        </p:spPr>
        <p:txBody>
          <a:bodyPr/>
          <a:lstStyle/>
          <a:p>
            <a:pPr>
              <a:buFontTx/>
              <a:buNone/>
              <a:defRPr/>
            </a:pPr>
            <a:r>
              <a:rPr lang="en-US" dirty="0" smtClean="0"/>
              <a:t>Success Stories</a:t>
            </a:r>
          </a:p>
          <a:p>
            <a:pPr marL="120650" indent="-120650">
              <a:spcBef>
                <a:spcPct val="0"/>
              </a:spcBef>
              <a:defRPr/>
            </a:pPr>
            <a:r>
              <a:rPr lang="en-IN" sz="1200" kern="1200" dirty="0" smtClean="0">
                <a:latin typeface="Arial" charset="0"/>
              </a:rPr>
              <a:t>TCS </a:t>
            </a:r>
            <a:r>
              <a:rPr lang="en-IN" sz="1200" kern="1200" dirty="0" err="1" smtClean="0">
                <a:latin typeface="Arial" charset="0"/>
              </a:rPr>
              <a:t>Knome</a:t>
            </a:r>
            <a:r>
              <a:rPr lang="en-IN" sz="1200" kern="1200" dirty="0" smtClean="0">
                <a:latin typeface="Arial" charset="0"/>
              </a:rPr>
              <a:t> – Vivacious TCS initiative to bring all associates on single </a:t>
            </a:r>
            <a:r>
              <a:rPr lang="en-IN" sz="1200" kern="1200" dirty="0" err="1" smtClean="0">
                <a:latin typeface="Arial" charset="0"/>
              </a:rPr>
              <a:t>SoE</a:t>
            </a:r>
            <a:r>
              <a:rPr lang="en-IN" sz="1200" kern="1200" dirty="0" smtClean="0">
                <a:latin typeface="Arial" charset="0"/>
              </a:rPr>
              <a:t> for idea &amp; information exchanges</a:t>
            </a:r>
          </a:p>
          <a:p>
            <a:pPr marL="120650" indent="-120650">
              <a:spcBef>
                <a:spcPct val="0"/>
              </a:spcBef>
              <a:defRPr/>
            </a:pPr>
            <a:r>
              <a:rPr lang="en-US" sz="1200" kern="1200" dirty="0" smtClean="0">
                <a:latin typeface="Arial" charset="0"/>
              </a:rPr>
              <a:t>US based global money transfer company (</a:t>
            </a:r>
            <a:r>
              <a:rPr lang="en-US" sz="1200" kern="1200" dirty="0" err="1" smtClean="0">
                <a:latin typeface="Arial" charset="0"/>
              </a:rPr>
              <a:t>Knome</a:t>
            </a:r>
            <a:r>
              <a:rPr lang="en-US" sz="1200" kern="1200" dirty="0" smtClean="0">
                <a:latin typeface="Arial" charset="0"/>
              </a:rPr>
              <a:t>) – to facilitate collaboration with vendors distributed across the world </a:t>
            </a:r>
          </a:p>
          <a:p>
            <a:pPr marL="120650" indent="-120650">
              <a:spcBef>
                <a:spcPct val="0"/>
              </a:spcBef>
              <a:defRPr/>
            </a:pPr>
            <a:r>
              <a:rPr lang="en-US" sz="1200" kern="1200" dirty="0" smtClean="0">
                <a:latin typeface="Arial" charset="0"/>
              </a:rPr>
              <a:t>Tata </a:t>
            </a:r>
            <a:r>
              <a:rPr lang="en-US" sz="1200" kern="1200" smtClean="0">
                <a:latin typeface="Arial" charset="0"/>
              </a:rPr>
              <a:t>InnoVerse</a:t>
            </a:r>
            <a:r>
              <a:rPr lang="en-US" sz="1200" kern="1200" dirty="0" smtClean="0">
                <a:latin typeface="Arial" charset="0"/>
              </a:rPr>
              <a:t> (</a:t>
            </a:r>
            <a:r>
              <a:rPr lang="en-US" sz="1200" kern="1200" dirty="0" err="1" smtClean="0">
                <a:latin typeface="Arial" charset="0"/>
              </a:rPr>
              <a:t>Ideamax</a:t>
            </a:r>
            <a:r>
              <a:rPr lang="en-US" sz="1200" kern="1200" dirty="0" smtClean="0">
                <a:latin typeface="Arial" charset="0"/>
              </a:rPr>
              <a:t>) – A social ideation platform</a:t>
            </a:r>
          </a:p>
          <a:p>
            <a:pPr marL="120650" indent="-120650">
              <a:spcBef>
                <a:spcPct val="0"/>
              </a:spcBef>
              <a:defRPr/>
            </a:pPr>
            <a:r>
              <a:rPr lang="en-US" sz="1200" kern="1200" dirty="0">
                <a:latin typeface="Arial" charset="0"/>
              </a:rPr>
              <a:t>P&amp;G (</a:t>
            </a:r>
            <a:r>
              <a:rPr lang="en-US" sz="1200" kern="1200" dirty="0" err="1">
                <a:latin typeface="Arial" charset="0"/>
              </a:rPr>
              <a:t>Knome</a:t>
            </a:r>
            <a:r>
              <a:rPr lang="en-US" sz="1200" kern="1200" dirty="0" smtClean="0">
                <a:latin typeface="Arial" charset="0"/>
              </a:rPr>
              <a:t>) – </a:t>
            </a:r>
            <a:r>
              <a:rPr lang="en-US" sz="1200" kern="1200" dirty="0" err="1" smtClean="0">
                <a:latin typeface="Arial" charset="0"/>
              </a:rPr>
              <a:t>iSourcing</a:t>
            </a:r>
            <a:r>
              <a:rPr lang="en-US" sz="1200" kern="1200" dirty="0" smtClean="0">
                <a:latin typeface="Arial" charset="0"/>
              </a:rPr>
              <a:t> supplier platform </a:t>
            </a:r>
            <a:r>
              <a:rPr lang="en-US" sz="1200" kern="1200" dirty="0" err="1" smtClean="0">
                <a:latin typeface="Arial" charset="0"/>
              </a:rPr>
              <a:t>PoC</a:t>
            </a:r>
            <a:endParaRPr lang="en-IN" sz="1200" kern="1200" dirty="0" smtClean="0">
              <a:latin typeface="Arial" charset="0"/>
            </a:endParaRPr>
          </a:p>
          <a:p>
            <a:pPr>
              <a:buFontTx/>
              <a:buNone/>
              <a:defRPr/>
            </a:pPr>
            <a:endParaRPr lang="en-IN" dirty="0" smtClean="0"/>
          </a:p>
          <a:p>
            <a:pPr>
              <a:buFontTx/>
              <a:buNone/>
              <a:defRPr/>
            </a:pPr>
            <a:endParaRPr lang="en-IN" dirty="0" smtClean="0"/>
          </a:p>
          <a:p>
            <a:pPr>
              <a:buFontTx/>
              <a:buNone/>
              <a:defRPr/>
            </a:pPr>
            <a:endParaRPr lang="en-IN" dirty="0" smtClean="0"/>
          </a:p>
          <a:p>
            <a:pPr>
              <a:buFontTx/>
              <a:buNone/>
              <a:defRPr/>
            </a:pPr>
            <a:endParaRPr lang="en-IN" dirty="0" smtClean="0"/>
          </a:p>
          <a:p>
            <a:pPr>
              <a:buFontTx/>
              <a:buNone/>
              <a:defRPr/>
            </a:pPr>
            <a:endParaRPr lang="en-IN" dirty="0" smtClean="0"/>
          </a:p>
          <a:p>
            <a:pPr>
              <a:buFontTx/>
              <a:buNone/>
              <a:defRPr/>
            </a:pPr>
            <a:endParaRPr lang="en-US" dirty="0" smtClean="0"/>
          </a:p>
          <a:p>
            <a:pPr>
              <a:buClrTx/>
              <a:defRPr/>
            </a:pPr>
            <a:endParaRPr lang="en-US" sz="1200" kern="1200" dirty="0" smtClean="0"/>
          </a:p>
        </p:txBody>
      </p:sp>
      <p:sp>
        <p:nvSpPr>
          <p:cNvPr id="26" name="Content Placeholder 19"/>
          <p:cNvSpPr txBox="1">
            <a:spLocks/>
          </p:cNvSpPr>
          <p:nvPr/>
        </p:nvSpPr>
        <p:spPr bwMode="auto">
          <a:xfrm>
            <a:off x="4572000" y="1727537"/>
            <a:ext cx="4040188" cy="1754326"/>
          </a:xfrm>
          <a:prstGeom prst="rect">
            <a:avLst/>
          </a:prstGeom>
          <a:noFill/>
          <a:ln w="9525" algn="ctr">
            <a:noFill/>
            <a:miter lim="800000"/>
            <a:headEnd/>
            <a:tailEnd/>
          </a:ln>
        </p:spPr>
        <p:txBody>
          <a:bodyPr>
            <a:spAutoFit/>
          </a:bodyPr>
          <a:lstStyle/>
          <a:p>
            <a:pPr marL="169863" indent="-169863" eaLnBrk="0" hangingPunct="0">
              <a:spcBef>
                <a:spcPct val="20000"/>
              </a:spcBef>
              <a:buClr>
                <a:srgbClr val="4E84C4"/>
              </a:buClr>
              <a:defRPr/>
            </a:pPr>
            <a:r>
              <a:rPr lang="en-US" sz="2400" kern="0" dirty="0">
                <a:latin typeface="+mn-lt"/>
              </a:rPr>
              <a:t>Solution </a:t>
            </a:r>
            <a:r>
              <a:rPr lang="en-US" sz="2400" kern="0" dirty="0" smtClean="0">
                <a:latin typeface="+mn-lt"/>
              </a:rPr>
              <a:t>Features</a:t>
            </a:r>
          </a:p>
          <a:p>
            <a:pPr marL="122238" indent="-122238" fontAlgn="ctr">
              <a:buClr>
                <a:srgbClr val="4E84C4"/>
              </a:buClr>
              <a:buFontTx/>
              <a:buChar char="•"/>
            </a:pPr>
            <a:r>
              <a:rPr lang="en-US" sz="1200" dirty="0" smtClean="0">
                <a:solidFill>
                  <a:srgbClr val="000000"/>
                </a:solidFill>
              </a:rPr>
              <a:t>Advisory and implementation support services on developing SSN platform as part of company’s Digital Transformation Journey</a:t>
            </a:r>
          </a:p>
          <a:p>
            <a:pPr marL="122238" indent="-122238" fontAlgn="ctr">
              <a:buClr>
                <a:srgbClr val="4E84C4"/>
              </a:buClr>
              <a:buFontTx/>
              <a:buChar char="•"/>
            </a:pPr>
            <a:r>
              <a:rPr lang="en-US" sz="1200" dirty="0" smtClean="0">
                <a:solidFill>
                  <a:srgbClr val="000000"/>
                </a:solidFill>
              </a:rPr>
              <a:t>IT solutions for integrating different </a:t>
            </a:r>
            <a:r>
              <a:rPr lang="en-US" sz="1200" dirty="0" err="1" smtClean="0">
                <a:solidFill>
                  <a:srgbClr val="000000"/>
                </a:solidFill>
              </a:rPr>
              <a:t>SoE</a:t>
            </a:r>
            <a:r>
              <a:rPr lang="en-US" sz="1200" dirty="0" smtClean="0">
                <a:solidFill>
                  <a:srgbClr val="000000"/>
                </a:solidFill>
              </a:rPr>
              <a:t> (Systems of Engagement - </a:t>
            </a:r>
            <a:r>
              <a:rPr lang="en-US" sz="1200" dirty="0" err="1" smtClean="0">
                <a:solidFill>
                  <a:srgbClr val="000000"/>
                </a:solidFill>
              </a:rPr>
              <a:t>inhouse</a:t>
            </a:r>
            <a:r>
              <a:rPr lang="en-US" sz="1200" dirty="0" smtClean="0">
                <a:solidFill>
                  <a:srgbClr val="000000"/>
                </a:solidFill>
              </a:rPr>
              <a:t>/ COTS) </a:t>
            </a:r>
            <a:r>
              <a:rPr lang="en-US" sz="1200" dirty="0">
                <a:solidFill>
                  <a:srgbClr val="000000"/>
                </a:solidFill>
              </a:rPr>
              <a:t>with SSN </a:t>
            </a:r>
            <a:r>
              <a:rPr lang="en-US" sz="1200" dirty="0" smtClean="0">
                <a:solidFill>
                  <a:srgbClr val="000000"/>
                </a:solidFill>
              </a:rPr>
              <a:t>platform</a:t>
            </a:r>
          </a:p>
          <a:p>
            <a:pPr marL="122238" indent="-122238" fontAlgn="ctr">
              <a:buClr>
                <a:srgbClr val="4E84C4"/>
              </a:buClr>
              <a:buFontTx/>
              <a:buChar char="•"/>
            </a:pPr>
            <a:r>
              <a:rPr lang="en-US" sz="1200" dirty="0" smtClean="0">
                <a:solidFill>
                  <a:srgbClr val="000000"/>
                </a:solidFill>
              </a:rPr>
              <a:t>Design, development and maintenance of applications on SSN platform</a:t>
            </a:r>
            <a:endParaRPr lang="en-US" sz="1200" dirty="0">
              <a:solidFill>
                <a:srgbClr val="000000"/>
              </a:solidFill>
            </a:endParaRPr>
          </a:p>
        </p:txBody>
      </p:sp>
      <p:cxnSp>
        <p:nvCxnSpPr>
          <p:cNvPr id="13320" name="Straight Connector 27"/>
          <p:cNvCxnSpPr>
            <a:cxnSpLocks noChangeShapeType="1"/>
            <a:stCxn id="9" idx="2"/>
            <a:endCxn id="13314" idx="2"/>
          </p:cNvCxnSpPr>
          <p:nvPr/>
        </p:nvCxnSpPr>
        <p:spPr bwMode="auto">
          <a:xfrm>
            <a:off x="4572000" y="1493663"/>
            <a:ext cx="0" cy="5288137"/>
          </a:xfrm>
          <a:prstGeom prst="line">
            <a:avLst/>
          </a:prstGeom>
          <a:noFill/>
          <a:ln w="19050" cap="rnd" cmpd="dbl" algn="ctr">
            <a:solidFill>
              <a:srgbClr val="969696"/>
            </a:solidFill>
            <a:miter lim="800000"/>
            <a:headEnd/>
            <a:tailEnd/>
          </a:ln>
        </p:spPr>
      </p:cxnSp>
      <p:cxnSp>
        <p:nvCxnSpPr>
          <p:cNvPr id="13321" name="Straight Connector 29"/>
          <p:cNvCxnSpPr>
            <a:cxnSpLocks noChangeShapeType="1"/>
          </p:cNvCxnSpPr>
          <p:nvPr/>
        </p:nvCxnSpPr>
        <p:spPr bwMode="auto">
          <a:xfrm rot="10800000" flipH="1">
            <a:off x="152400" y="3886200"/>
            <a:ext cx="8839200" cy="1587"/>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152400" y="533400"/>
            <a:ext cx="8839200" cy="960263"/>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a:spAutoFit/>
          </a:bodyPr>
          <a:lstStyle/>
          <a:p>
            <a:pPr marL="169863" indent="-169863" eaLnBrk="0" hangingPunct="0">
              <a:spcBef>
                <a:spcPct val="20000"/>
              </a:spcBef>
              <a:buClr>
                <a:srgbClr val="4E84C4"/>
              </a:buClr>
              <a:defRPr/>
            </a:pPr>
            <a:r>
              <a:rPr lang="en-US" kern="0" dirty="0">
                <a:latin typeface="+mn-lt"/>
              </a:rPr>
              <a:t>Business Scenario / Problem </a:t>
            </a:r>
            <a:r>
              <a:rPr lang="en-US" kern="0" dirty="0" smtClean="0">
                <a:latin typeface="+mn-lt"/>
              </a:rPr>
              <a:t>Statement</a:t>
            </a:r>
          </a:p>
          <a:p>
            <a:pPr marL="169863" indent="-169863" eaLnBrk="0" hangingPunct="0">
              <a:spcBef>
                <a:spcPct val="20000"/>
              </a:spcBef>
              <a:buClr>
                <a:srgbClr val="4E84C4"/>
              </a:buClr>
              <a:defRPr/>
            </a:pPr>
            <a:r>
              <a:rPr lang="en-IN" sz="1000" dirty="0" smtClean="0"/>
              <a:t>.</a:t>
            </a:r>
            <a:r>
              <a:rPr lang="en-US" sz="1000" dirty="0" smtClean="0"/>
              <a:t> </a:t>
            </a:r>
            <a:r>
              <a:rPr lang="en-IN" sz="1200" dirty="0" smtClean="0">
                <a:cs typeface="Arial" pitchFamily="34" charset="0"/>
              </a:rPr>
              <a:t>Provide Enterprise  </a:t>
            </a:r>
            <a:r>
              <a:rPr lang="en-IN" sz="1200" dirty="0">
                <a:cs typeface="Arial" pitchFamily="34" charset="0"/>
              </a:rPr>
              <a:t>Social Networking Platform to connect with supplier community on issues related to business </a:t>
            </a:r>
            <a:r>
              <a:rPr lang="en-IN" sz="1200" dirty="0" smtClean="0">
                <a:cs typeface="Arial" pitchFamily="34" charset="0"/>
              </a:rPr>
              <a:t>operations. The solution focus on 3 critical areas requiring deeper supplier engagement viz. Risk management, operational issue resolution and product/ process innovation. </a:t>
            </a:r>
            <a:endParaRPr lang="en-IN" sz="1200" dirty="0">
              <a:cs typeface="Arial" pitchFamily="34" charset="0"/>
            </a:endParaRPr>
          </a:p>
        </p:txBody>
      </p:sp>
      <p:sp>
        <p:nvSpPr>
          <p:cNvPr id="11" name="Content Placeholder 19"/>
          <p:cNvSpPr txBox="1">
            <a:spLocks/>
          </p:cNvSpPr>
          <p:nvPr/>
        </p:nvSpPr>
        <p:spPr bwMode="auto">
          <a:xfrm>
            <a:off x="228600" y="1697374"/>
            <a:ext cx="4343400" cy="1569660"/>
          </a:xfrm>
          <a:prstGeom prst="rect">
            <a:avLst/>
          </a:prstGeom>
          <a:noFill/>
          <a:ln w="9525" algn="ctr">
            <a:noFill/>
            <a:miter lim="800000"/>
            <a:headEnd/>
            <a:tailEnd/>
          </a:ln>
        </p:spPr>
        <p:txBody>
          <a:bodyPr wrap="square">
            <a:spAutoFit/>
          </a:bodyPr>
          <a:lstStyle/>
          <a:p>
            <a:pPr marL="169863" indent="-169863" eaLnBrk="0" hangingPunct="0">
              <a:spcBef>
                <a:spcPct val="20000"/>
              </a:spcBef>
              <a:buClr>
                <a:srgbClr val="4E84C4"/>
              </a:buClr>
              <a:defRPr/>
            </a:pPr>
            <a:r>
              <a:rPr lang="en-US" sz="2400" kern="0" dirty="0">
                <a:latin typeface="+mn-lt"/>
              </a:rPr>
              <a:t>Key Business Benefits </a:t>
            </a:r>
          </a:p>
          <a:p>
            <a:pPr marL="120650" indent="-120650">
              <a:buFont typeface="Arial" pitchFamily="34" charset="0"/>
              <a:buChar char="•"/>
            </a:pPr>
            <a:r>
              <a:rPr lang="en-IN" sz="1200" dirty="0"/>
              <a:t>Agility in Supply Chain  by speedy issue identification and resolution</a:t>
            </a:r>
          </a:p>
          <a:p>
            <a:pPr marL="120650" indent="-120650">
              <a:buFont typeface="Arial" pitchFamily="34" charset="0"/>
              <a:buChar char="•"/>
            </a:pPr>
            <a:r>
              <a:rPr lang="en-US" sz="1200" dirty="0"/>
              <a:t>Fostering partner collaboration  by easing access to information and expertise</a:t>
            </a:r>
          </a:p>
          <a:p>
            <a:pPr marL="120650" indent="-120650">
              <a:buFont typeface="Arial" pitchFamily="34" charset="0"/>
              <a:buChar char="•"/>
            </a:pPr>
            <a:r>
              <a:rPr lang="en-US" sz="1200" dirty="0"/>
              <a:t>Enabling innovation by leveraging collective intelligence &amp; </a:t>
            </a:r>
            <a:r>
              <a:rPr lang="en-US" sz="1200" dirty="0" smtClean="0"/>
              <a:t>capabilities</a:t>
            </a:r>
            <a:endParaRPr lang="en-IN" sz="1200" dirty="0"/>
          </a:p>
        </p:txBody>
      </p:sp>
    </p:spTree>
    <p:extLst>
      <p:ext uri="{BB962C8B-B14F-4D97-AF65-F5344CB8AC3E}">
        <p14:creationId xmlns:p14="http://schemas.microsoft.com/office/powerpoint/2010/main" val="2078280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ChangeArrowheads="1"/>
          </p:cNvSpPr>
          <p:nvPr/>
        </p:nvSpPr>
        <p:spPr bwMode="auto">
          <a:xfrm>
            <a:off x="152400" y="1600200"/>
            <a:ext cx="8839200" cy="5029200"/>
          </a:xfrm>
          <a:prstGeom prst="rect">
            <a:avLst/>
          </a:prstGeom>
          <a:noFill/>
          <a:ln w="12700" algn="ctr">
            <a:solidFill>
              <a:srgbClr val="969696"/>
            </a:solidFill>
            <a:round/>
            <a:headEnd/>
            <a:tailEnd/>
          </a:ln>
        </p:spPr>
        <p:txBody>
          <a:bodyPr wrap="none" anchor="ctr"/>
          <a:lstStyle/>
          <a:p>
            <a:pPr algn="ctr" fontAlgn="base">
              <a:spcBef>
                <a:spcPct val="0"/>
              </a:spcBef>
              <a:spcAft>
                <a:spcPct val="0"/>
              </a:spcAft>
            </a:pPr>
            <a:endParaRPr lang="en-US" sz="1600">
              <a:solidFill>
                <a:srgbClr val="000000"/>
              </a:solidFill>
            </a:endParaRPr>
          </a:p>
        </p:txBody>
      </p:sp>
      <p:sp>
        <p:nvSpPr>
          <p:cNvPr id="11267" name="Title 17"/>
          <p:cNvSpPr>
            <a:spLocks noGrp="1"/>
          </p:cNvSpPr>
          <p:nvPr>
            <p:ph type="title"/>
          </p:nvPr>
        </p:nvSpPr>
        <p:spPr>
          <a:xfrm>
            <a:off x="228600" y="76200"/>
            <a:ext cx="8229600" cy="416204"/>
          </a:xfrm>
        </p:spPr>
        <p:txBody>
          <a:bodyPr/>
          <a:lstStyle/>
          <a:p>
            <a:r>
              <a:rPr lang="en-US" sz="2000" dirty="0" smtClean="0"/>
              <a:t>Comprehensive Testing Solution for Cloud </a:t>
            </a:r>
            <a:r>
              <a:rPr lang="en-US" sz="2000" dirty="0" err="1" smtClean="0"/>
              <a:t>SaaS</a:t>
            </a:r>
            <a:endParaRPr lang="en-US" dirty="0" smtClean="0"/>
          </a:p>
        </p:txBody>
      </p:sp>
      <p:sp>
        <p:nvSpPr>
          <p:cNvPr id="20" name="Content Placeholder 19"/>
          <p:cNvSpPr>
            <a:spLocks noGrp="1"/>
          </p:cNvSpPr>
          <p:nvPr>
            <p:ph sz="half" idx="2"/>
          </p:nvPr>
        </p:nvSpPr>
        <p:spPr>
          <a:xfrm>
            <a:off x="114300" y="4492622"/>
            <a:ext cx="4116387" cy="1569660"/>
          </a:xfrm>
        </p:spPr>
        <p:txBody>
          <a:bodyPr/>
          <a:lstStyle/>
          <a:p>
            <a:pPr>
              <a:buFontTx/>
              <a:buNone/>
              <a:defRPr/>
            </a:pPr>
            <a:r>
              <a:rPr lang="en-US" dirty="0" smtClean="0"/>
              <a:t>Differentiators</a:t>
            </a:r>
          </a:p>
          <a:p>
            <a:pPr marL="168275" lvl="2" indent="-168275">
              <a:spcBef>
                <a:spcPct val="0"/>
              </a:spcBef>
              <a:buClr>
                <a:schemeClr val="tx1"/>
              </a:buClr>
              <a:buFont typeface="Arial" pitchFamily="34" charset="0"/>
              <a:buChar char="•"/>
              <a:defRPr/>
            </a:pPr>
            <a:r>
              <a:rPr lang="en-GB" sz="1200" kern="1200" dirty="0">
                <a:solidFill>
                  <a:srgbClr val="000000"/>
                </a:solidFill>
                <a:latin typeface="Arial" charset="0"/>
                <a:ea typeface="+mn-ea"/>
                <a:cs typeface="+mn-cs"/>
              </a:rPr>
              <a:t>1. Cloud </a:t>
            </a:r>
            <a:r>
              <a:rPr lang="en-GB" sz="1200" kern="1200" dirty="0" err="1">
                <a:solidFill>
                  <a:srgbClr val="000000"/>
                </a:solidFill>
                <a:latin typeface="Arial" charset="0"/>
                <a:ea typeface="+mn-ea"/>
                <a:cs typeface="+mn-cs"/>
              </a:rPr>
              <a:t>SaaS</a:t>
            </a:r>
            <a:r>
              <a:rPr lang="en-GB" sz="1200" kern="1200" dirty="0">
                <a:solidFill>
                  <a:srgbClr val="000000"/>
                </a:solidFill>
                <a:latin typeface="Arial" charset="0"/>
                <a:ea typeface="+mn-ea"/>
                <a:cs typeface="+mn-cs"/>
              </a:rPr>
              <a:t> Based Test Design/Test Coverage – Test cases are designed covering various functional and non functional areas</a:t>
            </a:r>
            <a:endParaRPr lang="en-US" sz="1200" kern="1200" dirty="0">
              <a:solidFill>
                <a:srgbClr val="000000"/>
              </a:solidFill>
              <a:latin typeface="Arial" charset="0"/>
              <a:ea typeface="+mn-ea"/>
              <a:cs typeface="+mn-cs"/>
            </a:endParaRPr>
          </a:p>
          <a:p>
            <a:pPr marL="168275" lvl="2" indent="-168275">
              <a:spcBef>
                <a:spcPct val="0"/>
              </a:spcBef>
              <a:buClr>
                <a:schemeClr val="tx1"/>
              </a:buClr>
              <a:buFont typeface="Arial" pitchFamily="34" charset="0"/>
              <a:buChar char="•"/>
              <a:defRPr/>
            </a:pPr>
            <a:r>
              <a:rPr lang="en-GB" sz="1200" kern="1200" dirty="0">
                <a:solidFill>
                  <a:srgbClr val="000000"/>
                </a:solidFill>
                <a:latin typeface="Arial" charset="0"/>
                <a:ea typeface="+mn-ea"/>
                <a:cs typeface="+mn-cs"/>
              </a:rPr>
              <a:t>2.iBrowse – TCS tool for OS and browser compatibility testing</a:t>
            </a:r>
            <a:endParaRPr lang="en-US" sz="1200" kern="1200" dirty="0">
              <a:solidFill>
                <a:srgbClr val="000000"/>
              </a:solidFill>
              <a:latin typeface="Arial" charset="0"/>
              <a:ea typeface="+mn-ea"/>
              <a:cs typeface="+mn-cs"/>
            </a:endParaRPr>
          </a:p>
          <a:p>
            <a:pPr marL="168275" lvl="2" indent="-168275">
              <a:spcBef>
                <a:spcPct val="0"/>
              </a:spcBef>
              <a:buClr>
                <a:schemeClr val="tx1"/>
              </a:buClr>
              <a:buFont typeface="Arial" pitchFamily="34" charset="0"/>
              <a:buChar char="•"/>
              <a:defRPr/>
            </a:pPr>
            <a:r>
              <a:rPr lang="en-GB" sz="1200" kern="1200" dirty="0">
                <a:solidFill>
                  <a:srgbClr val="000000"/>
                </a:solidFill>
                <a:latin typeface="Arial" charset="0"/>
                <a:ea typeface="+mn-ea"/>
                <a:cs typeface="+mn-cs"/>
              </a:rPr>
              <a:t>3.ASU Niche Testing </a:t>
            </a:r>
            <a:r>
              <a:rPr lang="en-GB" sz="1200" kern="1200" dirty="0" err="1">
                <a:solidFill>
                  <a:srgbClr val="000000"/>
                </a:solidFill>
                <a:latin typeface="Arial" charset="0"/>
                <a:ea typeface="+mn-ea"/>
                <a:cs typeface="+mn-cs"/>
              </a:rPr>
              <a:t>CoE</a:t>
            </a:r>
            <a:r>
              <a:rPr lang="en-GB" sz="1200" kern="1200" dirty="0">
                <a:solidFill>
                  <a:srgbClr val="000000"/>
                </a:solidFill>
                <a:latin typeface="Arial" charset="0"/>
                <a:ea typeface="+mn-ea"/>
                <a:cs typeface="+mn-cs"/>
              </a:rPr>
              <a:t> experience</a:t>
            </a:r>
          </a:p>
        </p:txBody>
      </p:sp>
      <p:sp>
        <p:nvSpPr>
          <p:cNvPr id="24" name="Content Placeholder 19"/>
          <p:cNvSpPr txBox="1">
            <a:spLocks/>
          </p:cNvSpPr>
          <p:nvPr/>
        </p:nvSpPr>
        <p:spPr bwMode="auto">
          <a:xfrm>
            <a:off x="152400" y="1600200"/>
            <a:ext cx="4040188" cy="1523494"/>
          </a:xfrm>
          <a:prstGeom prst="rect">
            <a:avLst/>
          </a:prstGeom>
          <a:noFill/>
          <a:ln w="9525" algn="ctr">
            <a:noFill/>
            <a:miter lim="800000"/>
            <a:headEnd/>
            <a:tailEnd/>
          </a:ln>
        </p:spPr>
        <p:txBody>
          <a:bodyPr>
            <a:spAutoFit/>
          </a:bodyPr>
          <a:lstStyle/>
          <a:p>
            <a:pPr marL="169863" indent="-169863" eaLnBrk="0" fontAlgn="base" hangingPunct="0">
              <a:spcBef>
                <a:spcPct val="20000"/>
              </a:spcBef>
              <a:spcAft>
                <a:spcPct val="0"/>
              </a:spcAft>
              <a:buClr>
                <a:srgbClr val="4E84C4"/>
              </a:buClr>
              <a:defRPr/>
            </a:pPr>
            <a:r>
              <a:rPr lang="en-US" sz="2400" kern="0" dirty="0">
                <a:solidFill>
                  <a:srgbClr val="000000"/>
                </a:solidFill>
              </a:rPr>
              <a:t>Key Business Benefits </a:t>
            </a:r>
          </a:p>
          <a:p>
            <a:pPr marL="168275" lvl="2" indent="-168275" eaLnBrk="0" fontAlgn="base" hangingPunct="0">
              <a:spcBef>
                <a:spcPct val="0"/>
              </a:spcBef>
              <a:spcAft>
                <a:spcPct val="0"/>
              </a:spcAft>
              <a:buClr>
                <a:schemeClr val="tx1"/>
              </a:buClr>
              <a:buFont typeface="Arial" pitchFamily="34" charset="0"/>
              <a:buChar char="•"/>
              <a:defRPr/>
            </a:pPr>
            <a:endParaRPr lang="en-US" sz="1200" dirty="0" smtClean="0">
              <a:solidFill>
                <a:srgbClr val="000000"/>
              </a:solidFill>
            </a:endParaRPr>
          </a:p>
          <a:p>
            <a:pPr marL="168275" lvl="2" indent="-168275" eaLnBrk="0" hangingPunct="0">
              <a:buClr>
                <a:schemeClr val="tx1"/>
              </a:buClr>
              <a:buFont typeface="Arial" pitchFamily="34" charset="0"/>
              <a:buChar char="•"/>
              <a:defRPr/>
            </a:pPr>
            <a:r>
              <a:rPr lang="en-US" sz="1200" dirty="0">
                <a:solidFill>
                  <a:srgbClr val="000000"/>
                </a:solidFill>
              </a:rPr>
              <a:t>Improved Business </a:t>
            </a:r>
            <a:r>
              <a:rPr lang="en-US" sz="1200" dirty="0" smtClean="0">
                <a:solidFill>
                  <a:srgbClr val="000000"/>
                </a:solidFill>
              </a:rPr>
              <a:t>Alignment</a:t>
            </a:r>
            <a:endParaRPr lang="en-US" sz="1200" dirty="0">
              <a:solidFill>
                <a:srgbClr val="000000"/>
              </a:solidFill>
            </a:endParaRPr>
          </a:p>
          <a:p>
            <a:pPr marL="168275" lvl="2" indent="-168275" eaLnBrk="0" hangingPunct="0">
              <a:buClr>
                <a:schemeClr val="tx1"/>
              </a:buClr>
              <a:buFont typeface="Arial" pitchFamily="34" charset="0"/>
              <a:buChar char="•"/>
              <a:defRPr/>
            </a:pPr>
            <a:r>
              <a:rPr lang="en-US" sz="1200" dirty="0">
                <a:solidFill>
                  <a:srgbClr val="000000"/>
                </a:solidFill>
              </a:rPr>
              <a:t>Reduction in  test case preparation </a:t>
            </a:r>
            <a:r>
              <a:rPr lang="en-US" sz="1200" dirty="0" smtClean="0">
                <a:solidFill>
                  <a:srgbClr val="000000"/>
                </a:solidFill>
              </a:rPr>
              <a:t>effort</a:t>
            </a:r>
            <a:endParaRPr lang="en-US" sz="1200" dirty="0">
              <a:solidFill>
                <a:srgbClr val="000000"/>
              </a:solidFill>
            </a:endParaRPr>
          </a:p>
          <a:p>
            <a:pPr marL="168275" lvl="2" indent="-168275" eaLnBrk="0" hangingPunct="0">
              <a:buClr>
                <a:schemeClr val="tx1"/>
              </a:buClr>
              <a:buFont typeface="Arial" pitchFamily="34" charset="0"/>
              <a:buChar char="•"/>
              <a:defRPr/>
            </a:pPr>
            <a:r>
              <a:rPr lang="en-US" sz="1200" dirty="0">
                <a:solidFill>
                  <a:srgbClr val="000000"/>
                </a:solidFill>
              </a:rPr>
              <a:t>Overall test effort </a:t>
            </a:r>
            <a:r>
              <a:rPr lang="en-US" sz="1200" dirty="0" smtClean="0">
                <a:solidFill>
                  <a:srgbClr val="000000"/>
                </a:solidFill>
              </a:rPr>
              <a:t>reduction</a:t>
            </a:r>
            <a:endParaRPr lang="en-US" sz="1200" dirty="0">
              <a:solidFill>
                <a:srgbClr val="000000"/>
              </a:solidFill>
            </a:endParaRPr>
          </a:p>
          <a:p>
            <a:pPr marL="168275" lvl="2" indent="-168275" eaLnBrk="0" hangingPunct="0">
              <a:buClr>
                <a:schemeClr val="tx1"/>
              </a:buClr>
              <a:buFont typeface="Arial" pitchFamily="34" charset="0"/>
              <a:buChar char="•"/>
              <a:defRPr/>
            </a:pPr>
            <a:r>
              <a:rPr lang="en-US" sz="1200" dirty="0">
                <a:solidFill>
                  <a:srgbClr val="000000"/>
                </a:solidFill>
              </a:rPr>
              <a:t>Test Coverage Enhancement</a:t>
            </a:r>
          </a:p>
          <a:p>
            <a:pPr eaLnBrk="0" fontAlgn="base" hangingPunct="0">
              <a:spcBef>
                <a:spcPct val="0"/>
              </a:spcBef>
              <a:spcAft>
                <a:spcPct val="0"/>
              </a:spcAft>
              <a:buFont typeface="Arial" pitchFamily="34" charset="0"/>
              <a:buChar char="•"/>
              <a:defRPr/>
            </a:pPr>
            <a:endParaRPr lang="en-US" sz="900" dirty="0">
              <a:solidFill>
                <a:srgbClr val="000000"/>
              </a:solidFill>
              <a:cs typeface="Arial" pitchFamily="34" charset="0"/>
            </a:endParaRPr>
          </a:p>
        </p:txBody>
      </p:sp>
      <p:sp>
        <p:nvSpPr>
          <p:cNvPr id="25" name="Content Placeholder 19"/>
          <p:cNvSpPr>
            <a:spLocks noGrp="1"/>
          </p:cNvSpPr>
          <p:nvPr>
            <p:ph sz="half" idx="2"/>
          </p:nvPr>
        </p:nvSpPr>
        <p:spPr>
          <a:xfrm>
            <a:off x="4572001" y="4418011"/>
            <a:ext cx="4040187" cy="646331"/>
          </a:xfrm>
        </p:spPr>
        <p:txBody>
          <a:bodyPr/>
          <a:lstStyle/>
          <a:p>
            <a:pPr>
              <a:buFontTx/>
              <a:buNone/>
              <a:defRPr/>
            </a:pPr>
            <a:r>
              <a:rPr lang="en-US" dirty="0" smtClean="0"/>
              <a:t>Success Stories</a:t>
            </a:r>
          </a:p>
          <a:p>
            <a:pPr marL="168275" lvl="2" indent="-168275">
              <a:spcBef>
                <a:spcPct val="0"/>
              </a:spcBef>
              <a:buClr>
                <a:schemeClr val="tx1"/>
              </a:buClr>
              <a:buFont typeface="Arial" pitchFamily="34" charset="0"/>
              <a:buChar char="•"/>
              <a:defRPr/>
            </a:pPr>
            <a:r>
              <a:rPr lang="en-US" sz="1200" kern="1200" dirty="0">
                <a:solidFill>
                  <a:srgbClr val="000000"/>
                </a:solidFill>
                <a:latin typeface="Arial" charset="0"/>
                <a:ea typeface="+mn-ea"/>
                <a:cs typeface="+mn-cs"/>
              </a:rPr>
              <a:t>Microsoft  Application migration and testing  on Azure</a:t>
            </a:r>
          </a:p>
        </p:txBody>
      </p:sp>
      <p:sp>
        <p:nvSpPr>
          <p:cNvPr id="26" name="Content Placeholder 19"/>
          <p:cNvSpPr txBox="1">
            <a:spLocks/>
          </p:cNvSpPr>
          <p:nvPr/>
        </p:nvSpPr>
        <p:spPr bwMode="auto">
          <a:xfrm>
            <a:off x="4572000" y="1600200"/>
            <a:ext cx="4040188" cy="1754326"/>
          </a:xfrm>
          <a:prstGeom prst="rect">
            <a:avLst/>
          </a:prstGeom>
          <a:noFill/>
          <a:ln w="9525" algn="ctr">
            <a:noFill/>
            <a:miter lim="800000"/>
            <a:headEnd/>
            <a:tailEnd/>
          </a:ln>
        </p:spPr>
        <p:txBody>
          <a:bodyPr>
            <a:spAutoFit/>
          </a:bodyPr>
          <a:lstStyle/>
          <a:p>
            <a:pPr marL="169863" indent="-169863" eaLnBrk="0" fontAlgn="base" hangingPunct="0">
              <a:spcBef>
                <a:spcPct val="20000"/>
              </a:spcBef>
              <a:spcAft>
                <a:spcPct val="0"/>
              </a:spcAft>
              <a:buClr>
                <a:srgbClr val="4E84C4"/>
              </a:buClr>
              <a:defRPr/>
            </a:pPr>
            <a:r>
              <a:rPr lang="en-US" sz="2400" kern="0" dirty="0">
                <a:solidFill>
                  <a:srgbClr val="000000"/>
                </a:solidFill>
              </a:rPr>
              <a:t>Solution Features</a:t>
            </a:r>
          </a:p>
          <a:p>
            <a:pPr marL="168275" lvl="2" indent="-168275" eaLnBrk="0" hangingPunct="0">
              <a:buClr>
                <a:schemeClr val="tx1"/>
              </a:buClr>
              <a:buFont typeface="Arial" pitchFamily="34" charset="0"/>
              <a:buChar char="•"/>
              <a:defRPr/>
            </a:pPr>
            <a:r>
              <a:rPr lang="en-US" sz="1200" dirty="0">
                <a:solidFill>
                  <a:srgbClr val="000000"/>
                </a:solidFill>
              </a:rPr>
              <a:t>Well defined framework for rationalizing the regression suite based on usage </a:t>
            </a:r>
            <a:r>
              <a:rPr lang="en-US" sz="1200" dirty="0" smtClean="0">
                <a:solidFill>
                  <a:srgbClr val="000000"/>
                </a:solidFill>
              </a:rPr>
              <a:t>parameters</a:t>
            </a:r>
            <a:endParaRPr lang="en-US" sz="1200" dirty="0">
              <a:solidFill>
                <a:srgbClr val="000000"/>
              </a:solidFill>
            </a:endParaRPr>
          </a:p>
          <a:p>
            <a:pPr marL="168275" lvl="2" indent="-168275" eaLnBrk="0" hangingPunct="0">
              <a:buClr>
                <a:schemeClr val="tx1"/>
              </a:buClr>
              <a:buFont typeface="Arial" pitchFamily="34" charset="0"/>
              <a:buChar char="•"/>
              <a:defRPr/>
            </a:pPr>
            <a:r>
              <a:rPr lang="en-US" sz="1200" dirty="0">
                <a:solidFill>
                  <a:srgbClr val="000000"/>
                </a:solidFill>
              </a:rPr>
              <a:t>Process – Reusable test scenarios for quick test startup for cloud </a:t>
            </a:r>
            <a:r>
              <a:rPr lang="en-US" sz="1200" dirty="0" smtClean="0">
                <a:solidFill>
                  <a:srgbClr val="000000"/>
                </a:solidFill>
              </a:rPr>
              <a:t>services</a:t>
            </a:r>
            <a:endParaRPr lang="en-US" sz="1200" dirty="0">
              <a:solidFill>
                <a:srgbClr val="000000"/>
              </a:solidFill>
            </a:endParaRPr>
          </a:p>
          <a:p>
            <a:pPr marL="168275" lvl="2" indent="-168275" eaLnBrk="0" hangingPunct="0">
              <a:buClr>
                <a:schemeClr val="tx1"/>
              </a:buClr>
              <a:buFont typeface="Arial" pitchFamily="34" charset="0"/>
              <a:buChar char="•"/>
              <a:defRPr/>
            </a:pPr>
            <a:r>
              <a:rPr lang="en-US" sz="1200" dirty="0">
                <a:solidFill>
                  <a:srgbClr val="000000"/>
                </a:solidFill>
              </a:rPr>
              <a:t>Tools – </a:t>
            </a:r>
            <a:r>
              <a:rPr lang="en-US" sz="1200" dirty="0" err="1">
                <a:solidFill>
                  <a:srgbClr val="000000"/>
                </a:solidFill>
              </a:rPr>
              <a:t>iBrowse</a:t>
            </a:r>
            <a:r>
              <a:rPr lang="en-US" sz="1200" dirty="0">
                <a:solidFill>
                  <a:srgbClr val="000000"/>
                </a:solidFill>
              </a:rPr>
              <a:t> and </a:t>
            </a:r>
            <a:r>
              <a:rPr lang="en-US" sz="1200" dirty="0" err="1" smtClean="0">
                <a:solidFill>
                  <a:srgbClr val="000000"/>
                </a:solidFill>
              </a:rPr>
              <a:t>iAccess</a:t>
            </a:r>
            <a:endParaRPr lang="en-US" sz="1200" dirty="0">
              <a:solidFill>
                <a:srgbClr val="000000"/>
              </a:solidFill>
            </a:endParaRPr>
          </a:p>
          <a:p>
            <a:pPr marL="168275" lvl="2" indent="-168275" eaLnBrk="0" hangingPunct="0">
              <a:buClr>
                <a:schemeClr val="tx1"/>
              </a:buClr>
              <a:buFont typeface="Arial" pitchFamily="34" charset="0"/>
              <a:buChar char="•"/>
              <a:defRPr/>
            </a:pPr>
            <a:r>
              <a:rPr lang="en-US" sz="1200" dirty="0">
                <a:solidFill>
                  <a:srgbClr val="000000"/>
                </a:solidFill>
              </a:rPr>
              <a:t>Well defined set of metrics for various types of testing for better reporting and control</a:t>
            </a:r>
          </a:p>
        </p:txBody>
      </p:sp>
      <p:cxnSp>
        <p:nvCxnSpPr>
          <p:cNvPr id="11272" name="Straight Connector 27"/>
          <p:cNvCxnSpPr>
            <a:cxnSpLocks noChangeShapeType="1"/>
            <a:stCxn id="9" idx="2"/>
            <a:endCxn id="11266" idx="2"/>
          </p:cNvCxnSpPr>
          <p:nvPr/>
        </p:nvCxnSpPr>
        <p:spPr bwMode="auto">
          <a:xfrm>
            <a:off x="4572000" y="1415455"/>
            <a:ext cx="0" cy="5213945"/>
          </a:xfrm>
          <a:prstGeom prst="line">
            <a:avLst/>
          </a:prstGeom>
          <a:noFill/>
          <a:ln w="19050" cap="rnd" cmpd="dbl" algn="ctr">
            <a:solidFill>
              <a:srgbClr val="969696"/>
            </a:solidFill>
            <a:miter lim="800000"/>
            <a:headEnd/>
            <a:tailEnd/>
          </a:ln>
        </p:spPr>
      </p:cxnSp>
      <p:cxnSp>
        <p:nvCxnSpPr>
          <p:cNvPr id="11273" name="Straight Connector 29"/>
          <p:cNvCxnSpPr>
            <a:cxnSpLocks noChangeShapeType="1"/>
          </p:cNvCxnSpPr>
          <p:nvPr/>
        </p:nvCxnSpPr>
        <p:spPr bwMode="auto">
          <a:xfrm rot="10800000" flipH="1">
            <a:off x="152400" y="4418011"/>
            <a:ext cx="8839200" cy="1588"/>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152400" y="492125"/>
            <a:ext cx="8839200" cy="923330"/>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a:spAutoFit/>
          </a:bodyPr>
          <a:lstStyle/>
          <a:p>
            <a:pPr marL="169863" indent="-169863" eaLnBrk="0" fontAlgn="base" hangingPunct="0">
              <a:spcBef>
                <a:spcPct val="20000"/>
              </a:spcBef>
              <a:spcAft>
                <a:spcPct val="0"/>
              </a:spcAft>
              <a:buClr>
                <a:srgbClr val="4E84C4"/>
              </a:buClr>
              <a:defRPr/>
            </a:pPr>
            <a:r>
              <a:rPr lang="en-US" kern="0" dirty="0">
                <a:solidFill>
                  <a:srgbClr val="000000"/>
                </a:solidFill>
              </a:rPr>
              <a:t>Business Scenario / Problem Statement</a:t>
            </a:r>
          </a:p>
          <a:p>
            <a:pPr marL="0" lvl="1"/>
            <a:r>
              <a:rPr lang="en-US" sz="1200" dirty="0" smtClean="0"/>
              <a:t>Reduced capital expenditure with  optimized cost and quicker time to market are the key considerations for the organizations. This is leading to increase in Cloud adoptions , at the same time there are apprehensions on the security and data on cloud, hence testing of the services available on cloud becomes critical to instill the confidence in the services for cloud adoption</a:t>
            </a:r>
          </a:p>
        </p:txBody>
      </p:sp>
    </p:spTree>
    <p:extLst>
      <p:ext uri="{BB962C8B-B14F-4D97-AF65-F5344CB8AC3E}">
        <p14:creationId xmlns:p14="http://schemas.microsoft.com/office/powerpoint/2010/main" val="1604956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ChangeArrowheads="1"/>
          </p:cNvSpPr>
          <p:nvPr/>
        </p:nvSpPr>
        <p:spPr bwMode="auto">
          <a:xfrm>
            <a:off x="152400" y="1600200"/>
            <a:ext cx="8839200" cy="5029200"/>
          </a:xfrm>
          <a:prstGeom prst="rect">
            <a:avLst/>
          </a:prstGeom>
          <a:noFill/>
          <a:ln w="12700" algn="ctr">
            <a:solidFill>
              <a:srgbClr val="969696"/>
            </a:solidFill>
            <a:round/>
            <a:headEnd/>
            <a:tailEnd/>
          </a:ln>
        </p:spPr>
        <p:txBody>
          <a:bodyPr wrap="none" anchor="ctr"/>
          <a:lstStyle/>
          <a:p>
            <a:pPr algn="ctr" fontAlgn="base">
              <a:spcBef>
                <a:spcPct val="0"/>
              </a:spcBef>
              <a:spcAft>
                <a:spcPct val="0"/>
              </a:spcAft>
            </a:pPr>
            <a:endParaRPr lang="en-US" sz="1600">
              <a:solidFill>
                <a:srgbClr val="000000"/>
              </a:solidFill>
            </a:endParaRPr>
          </a:p>
        </p:txBody>
      </p:sp>
      <p:sp>
        <p:nvSpPr>
          <p:cNvPr id="11267" name="Title 17"/>
          <p:cNvSpPr>
            <a:spLocks noGrp="1"/>
          </p:cNvSpPr>
          <p:nvPr>
            <p:ph type="title"/>
          </p:nvPr>
        </p:nvSpPr>
        <p:spPr>
          <a:xfrm>
            <a:off x="228600" y="76200"/>
            <a:ext cx="8229600" cy="416204"/>
          </a:xfrm>
        </p:spPr>
        <p:txBody>
          <a:bodyPr/>
          <a:lstStyle/>
          <a:p>
            <a:r>
              <a:rPr lang="en-US" sz="2000" dirty="0" smtClean="0"/>
              <a:t>Test Center of Excellence</a:t>
            </a:r>
            <a:endParaRPr lang="en-US" dirty="0" smtClean="0"/>
          </a:p>
        </p:txBody>
      </p:sp>
      <p:sp>
        <p:nvSpPr>
          <p:cNvPr id="20" name="Content Placeholder 19"/>
          <p:cNvSpPr>
            <a:spLocks noGrp="1"/>
          </p:cNvSpPr>
          <p:nvPr>
            <p:ph sz="half" idx="2"/>
          </p:nvPr>
        </p:nvSpPr>
        <p:spPr>
          <a:xfrm>
            <a:off x="114300" y="4492622"/>
            <a:ext cx="4116387" cy="2188291"/>
          </a:xfrm>
        </p:spPr>
        <p:txBody>
          <a:bodyPr/>
          <a:lstStyle/>
          <a:p>
            <a:pPr>
              <a:buFontTx/>
              <a:buNone/>
              <a:defRPr/>
            </a:pPr>
            <a:r>
              <a:rPr lang="en-US" dirty="0" smtClean="0"/>
              <a:t>Differentiators</a:t>
            </a:r>
          </a:p>
          <a:p>
            <a:pPr marL="63500" indent="-63500" fontAlgn="ctr">
              <a:spcBef>
                <a:spcPct val="0"/>
              </a:spcBef>
            </a:pPr>
            <a:r>
              <a:rPr lang="en-US" sz="1100" dirty="0" smtClean="0">
                <a:solidFill>
                  <a:srgbClr val="000000"/>
                </a:solidFill>
                <a:cs typeface="Arial" pitchFamily="34" charset="0"/>
              </a:rPr>
              <a:t>70,000 Person Years of IV&amp;V experience</a:t>
            </a:r>
          </a:p>
          <a:p>
            <a:pPr marL="63500" indent="-63500" fontAlgn="ctr">
              <a:spcBef>
                <a:spcPct val="0"/>
              </a:spcBef>
            </a:pPr>
            <a:r>
              <a:rPr lang="en-US" sz="1100" dirty="0" smtClean="0">
                <a:solidFill>
                  <a:srgbClr val="000000"/>
                </a:solidFill>
                <a:cs typeface="Arial" pitchFamily="34" charset="0"/>
              </a:rPr>
              <a:t>Series of QA  tools, frameworks</a:t>
            </a:r>
          </a:p>
          <a:p>
            <a:pPr marL="63500" indent="-63500" fontAlgn="ctr">
              <a:spcBef>
                <a:spcPct val="0"/>
              </a:spcBef>
            </a:pPr>
            <a:r>
              <a:rPr lang="en-US" sz="1100" dirty="0" smtClean="0">
                <a:solidFill>
                  <a:srgbClr val="000000"/>
                </a:solidFill>
                <a:cs typeface="Arial" pitchFamily="34" charset="0"/>
              </a:rPr>
              <a:t>55+ Active Test Centers of Excellence</a:t>
            </a:r>
          </a:p>
          <a:p>
            <a:pPr marL="63500" indent="-63500" fontAlgn="ctr">
              <a:lnSpc>
                <a:spcPct val="120000"/>
              </a:lnSpc>
              <a:spcBef>
                <a:spcPct val="0"/>
              </a:spcBef>
              <a:buClr>
                <a:schemeClr val="tx1"/>
              </a:buClr>
              <a:buFont typeface="Arial" pitchFamily="34" charset="0"/>
              <a:buChar char="•"/>
              <a:tabLst>
                <a:tab pos="109538" algn="l"/>
                <a:tab pos="1023938" algn="l"/>
                <a:tab pos="1938338" algn="l"/>
                <a:tab pos="2852738" algn="l"/>
                <a:tab pos="3767138" algn="l"/>
                <a:tab pos="4681538" algn="l"/>
                <a:tab pos="5595938" algn="l"/>
                <a:tab pos="6510338" algn="l"/>
                <a:tab pos="7424738" algn="l"/>
                <a:tab pos="8339138" algn="l"/>
                <a:tab pos="9253538" algn="l"/>
                <a:tab pos="10167938" algn="l"/>
              </a:tabLst>
            </a:pPr>
            <a:r>
              <a:rPr lang="en-US" sz="1100" dirty="0" smtClean="0">
                <a:solidFill>
                  <a:srgbClr val="000000"/>
                </a:solidFill>
                <a:cs typeface="Arial" pitchFamily="34" charset="0"/>
              </a:rPr>
              <a:t>340+ customers ; 2000+ Completed engagements</a:t>
            </a:r>
          </a:p>
          <a:p>
            <a:pPr marL="63500" indent="-63500" fontAlgn="ctr">
              <a:lnSpc>
                <a:spcPct val="120000"/>
              </a:lnSpc>
              <a:spcBef>
                <a:spcPct val="0"/>
              </a:spcBef>
              <a:buClr>
                <a:schemeClr val="tx1"/>
              </a:buClr>
              <a:buFont typeface="Arial" pitchFamily="34" charset="0"/>
              <a:buChar char="•"/>
              <a:tabLst>
                <a:tab pos="109538" algn="l"/>
                <a:tab pos="1023938" algn="l"/>
                <a:tab pos="1938338" algn="l"/>
                <a:tab pos="2852738" algn="l"/>
                <a:tab pos="3767138" algn="l"/>
                <a:tab pos="4681538" algn="l"/>
                <a:tab pos="5595938" algn="l"/>
                <a:tab pos="6510338" algn="l"/>
                <a:tab pos="7424738" algn="l"/>
                <a:tab pos="8339138" algn="l"/>
                <a:tab pos="9253538" algn="l"/>
                <a:tab pos="10167938" algn="l"/>
              </a:tabLst>
            </a:pPr>
            <a:r>
              <a:rPr lang="en-US" sz="1100" dirty="0" smtClean="0">
                <a:solidFill>
                  <a:srgbClr val="000000"/>
                </a:solidFill>
                <a:cs typeface="Arial" pitchFamily="34" charset="0"/>
              </a:rPr>
              <a:t>4500+ Automation/Performance Test Professionals</a:t>
            </a:r>
          </a:p>
          <a:p>
            <a:pPr marL="63500" indent="-63500" fontAlgn="ctr">
              <a:lnSpc>
                <a:spcPct val="120000"/>
              </a:lnSpc>
              <a:spcBef>
                <a:spcPct val="0"/>
              </a:spcBef>
              <a:buClr>
                <a:schemeClr val="tx1"/>
              </a:buClr>
              <a:buFont typeface="Arial" pitchFamily="34" charset="0"/>
              <a:buChar char="•"/>
              <a:tabLst>
                <a:tab pos="109538" algn="l"/>
                <a:tab pos="1023938" algn="l"/>
                <a:tab pos="1938338" algn="l"/>
                <a:tab pos="2852738" algn="l"/>
                <a:tab pos="3767138" algn="l"/>
                <a:tab pos="4681538" algn="l"/>
                <a:tab pos="5595938" algn="l"/>
                <a:tab pos="6510338" algn="l"/>
                <a:tab pos="7424738" algn="l"/>
                <a:tab pos="8339138" algn="l"/>
                <a:tab pos="9253538" algn="l"/>
                <a:tab pos="10167938" algn="l"/>
              </a:tabLst>
            </a:pPr>
            <a:r>
              <a:rPr lang="en-US" sz="1100" dirty="0" smtClean="0">
                <a:solidFill>
                  <a:srgbClr val="000000"/>
                </a:solidFill>
                <a:cs typeface="Arial" pitchFamily="34" charset="0"/>
              </a:rPr>
              <a:t>17000+ Test Professionals in Independent Testing Services</a:t>
            </a:r>
          </a:p>
          <a:p>
            <a:pPr marL="63500" indent="-63500" fontAlgn="ctr">
              <a:lnSpc>
                <a:spcPct val="120000"/>
              </a:lnSpc>
              <a:spcBef>
                <a:spcPct val="0"/>
              </a:spcBef>
              <a:buClr>
                <a:schemeClr val="tx1"/>
              </a:buClr>
              <a:buFont typeface="Arial" pitchFamily="34" charset="0"/>
              <a:buChar char="•"/>
              <a:tabLst>
                <a:tab pos="109538" algn="l"/>
                <a:tab pos="1023938" algn="l"/>
                <a:tab pos="1938338" algn="l"/>
                <a:tab pos="2852738" algn="l"/>
                <a:tab pos="3767138" algn="l"/>
                <a:tab pos="4681538" algn="l"/>
                <a:tab pos="5595938" algn="l"/>
                <a:tab pos="6510338" algn="l"/>
                <a:tab pos="7424738" algn="l"/>
                <a:tab pos="8339138" algn="l"/>
                <a:tab pos="9253538" algn="l"/>
                <a:tab pos="10167938" algn="l"/>
              </a:tabLst>
            </a:pPr>
            <a:r>
              <a:rPr lang="en-US" sz="1100" dirty="0" smtClean="0">
                <a:solidFill>
                  <a:srgbClr val="000000"/>
                </a:solidFill>
                <a:cs typeface="Arial" pitchFamily="34" charset="0"/>
              </a:rPr>
              <a:t>10000+ certified professionals (CSQA, CSTE, CSTM, ISTQB, ISEB, HP) – 5000+ ISQTB, 3000+ HP tools, 1500+ IBM, 1000+ Domain certifications </a:t>
            </a:r>
            <a:endParaRPr lang="en-US" sz="1100" kern="1200" dirty="0" smtClean="0"/>
          </a:p>
        </p:txBody>
      </p:sp>
      <p:sp>
        <p:nvSpPr>
          <p:cNvPr id="24" name="Content Placeholder 19"/>
          <p:cNvSpPr txBox="1">
            <a:spLocks/>
          </p:cNvSpPr>
          <p:nvPr/>
        </p:nvSpPr>
        <p:spPr bwMode="auto">
          <a:xfrm>
            <a:off x="152400" y="1600200"/>
            <a:ext cx="4040188" cy="2631490"/>
          </a:xfrm>
          <a:prstGeom prst="rect">
            <a:avLst/>
          </a:prstGeom>
          <a:noFill/>
          <a:ln w="9525" algn="ctr">
            <a:noFill/>
            <a:miter lim="800000"/>
            <a:headEnd/>
            <a:tailEnd/>
          </a:ln>
        </p:spPr>
        <p:txBody>
          <a:bodyPr>
            <a:spAutoFit/>
          </a:bodyPr>
          <a:lstStyle/>
          <a:p>
            <a:pPr marL="169863" indent="-169863" eaLnBrk="0" fontAlgn="base" hangingPunct="0">
              <a:spcBef>
                <a:spcPct val="20000"/>
              </a:spcBef>
              <a:spcAft>
                <a:spcPct val="0"/>
              </a:spcAft>
              <a:buClr>
                <a:srgbClr val="4E84C4"/>
              </a:buClr>
              <a:defRPr/>
            </a:pPr>
            <a:r>
              <a:rPr lang="en-US" sz="2400" kern="0" dirty="0">
                <a:solidFill>
                  <a:srgbClr val="000000"/>
                </a:solidFill>
              </a:rPr>
              <a:t>Key Business Benefits </a:t>
            </a:r>
          </a:p>
          <a:p>
            <a:pPr marL="168275" lvl="2" indent="-168275" eaLnBrk="0" fontAlgn="base" hangingPunct="0">
              <a:spcBef>
                <a:spcPct val="0"/>
              </a:spcBef>
              <a:spcAft>
                <a:spcPct val="0"/>
              </a:spcAft>
              <a:buClr>
                <a:schemeClr val="tx1"/>
              </a:buClr>
              <a:buFont typeface="Arial" pitchFamily="34" charset="0"/>
              <a:buChar char="•"/>
              <a:defRPr/>
            </a:pPr>
            <a:r>
              <a:rPr lang="en-US" sz="1200" dirty="0" smtClean="0">
                <a:solidFill>
                  <a:srgbClr val="000000"/>
                </a:solidFill>
              </a:rPr>
              <a:t>Improved product, application quality through deployment of test design, proven test methods</a:t>
            </a:r>
          </a:p>
          <a:p>
            <a:pPr marL="168275" lvl="2" indent="-168275" eaLnBrk="0" fontAlgn="base" hangingPunct="0">
              <a:spcBef>
                <a:spcPct val="0"/>
              </a:spcBef>
              <a:spcAft>
                <a:spcPct val="0"/>
              </a:spcAft>
              <a:buClr>
                <a:schemeClr val="tx1"/>
              </a:buClr>
              <a:buFont typeface="Arial" pitchFamily="34" charset="0"/>
              <a:buChar char="•"/>
              <a:defRPr/>
            </a:pPr>
            <a:r>
              <a:rPr lang="en-US" sz="1200" dirty="0" smtClean="0">
                <a:solidFill>
                  <a:srgbClr val="000000"/>
                </a:solidFill>
              </a:rPr>
              <a:t>Centralized testing services providing Ala-carte  testing services meeting all needs</a:t>
            </a:r>
          </a:p>
          <a:p>
            <a:pPr marL="168275" lvl="2" indent="-168275" eaLnBrk="0" fontAlgn="base" hangingPunct="0">
              <a:spcBef>
                <a:spcPct val="0"/>
              </a:spcBef>
              <a:spcAft>
                <a:spcPct val="0"/>
              </a:spcAft>
              <a:buClr>
                <a:schemeClr val="tx1"/>
              </a:buClr>
              <a:buFont typeface="Arial" pitchFamily="34" charset="0"/>
              <a:buChar char="•"/>
              <a:defRPr/>
            </a:pPr>
            <a:r>
              <a:rPr lang="en-US" sz="1200" dirty="0" smtClean="0">
                <a:solidFill>
                  <a:srgbClr val="000000"/>
                </a:solidFill>
              </a:rPr>
              <a:t>Cost optimization through</a:t>
            </a:r>
          </a:p>
          <a:p>
            <a:pPr marL="625475" lvl="3" indent="-168275" eaLnBrk="0" fontAlgn="base" hangingPunct="0">
              <a:spcBef>
                <a:spcPct val="0"/>
              </a:spcBef>
              <a:spcAft>
                <a:spcPct val="0"/>
              </a:spcAft>
              <a:buClr>
                <a:schemeClr val="tx1"/>
              </a:buClr>
              <a:buFont typeface="Arial" pitchFamily="34" charset="0"/>
              <a:buChar char="•"/>
              <a:defRPr/>
            </a:pPr>
            <a:r>
              <a:rPr lang="en-US" sz="1200" dirty="0" smtClean="0">
                <a:solidFill>
                  <a:srgbClr val="000000"/>
                </a:solidFill>
              </a:rPr>
              <a:t>Scalable QA resource model by Core Flexi model, Shared services</a:t>
            </a:r>
          </a:p>
          <a:p>
            <a:pPr marL="625475" lvl="3" indent="-168275" eaLnBrk="0" fontAlgn="base" hangingPunct="0">
              <a:spcBef>
                <a:spcPct val="0"/>
              </a:spcBef>
              <a:spcAft>
                <a:spcPct val="0"/>
              </a:spcAft>
              <a:buClr>
                <a:schemeClr val="tx1"/>
              </a:buClr>
              <a:buFont typeface="Arial" pitchFamily="34" charset="0"/>
              <a:buChar char="•"/>
              <a:defRPr/>
            </a:pPr>
            <a:r>
              <a:rPr lang="en-US" sz="1200" dirty="0" smtClean="0">
                <a:solidFill>
                  <a:srgbClr val="000000"/>
                </a:solidFill>
              </a:rPr>
              <a:t>Flexible Pricing Model</a:t>
            </a:r>
          </a:p>
          <a:p>
            <a:pPr marL="625475" lvl="3" indent="-168275" eaLnBrk="0" fontAlgn="base" hangingPunct="0">
              <a:spcBef>
                <a:spcPct val="0"/>
              </a:spcBef>
              <a:spcAft>
                <a:spcPct val="0"/>
              </a:spcAft>
              <a:buClr>
                <a:schemeClr val="tx1"/>
              </a:buClr>
              <a:buFont typeface="Arial" pitchFamily="34" charset="0"/>
              <a:buChar char="•"/>
              <a:defRPr/>
            </a:pPr>
            <a:r>
              <a:rPr lang="en-US" sz="1200" dirty="0" smtClean="0">
                <a:solidFill>
                  <a:srgbClr val="000000"/>
                </a:solidFill>
              </a:rPr>
              <a:t>Tool License rationalization</a:t>
            </a:r>
          </a:p>
          <a:p>
            <a:pPr marL="168275" lvl="2" indent="-168275" eaLnBrk="0" fontAlgn="base" hangingPunct="0">
              <a:spcBef>
                <a:spcPct val="0"/>
              </a:spcBef>
              <a:spcAft>
                <a:spcPct val="0"/>
              </a:spcAft>
              <a:buClr>
                <a:schemeClr val="tx1"/>
              </a:buClr>
              <a:buFont typeface="Arial" pitchFamily="34" charset="0"/>
              <a:buChar char="•"/>
              <a:defRPr/>
            </a:pPr>
            <a:r>
              <a:rPr lang="en-US" sz="1200" dirty="0" smtClean="0">
                <a:solidFill>
                  <a:srgbClr val="000000"/>
                </a:solidFill>
              </a:rPr>
              <a:t>Test Process Standardization</a:t>
            </a:r>
          </a:p>
          <a:p>
            <a:pPr marL="168275" lvl="2" indent="-168275" eaLnBrk="0" fontAlgn="base" hangingPunct="0">
              <a:spcBef>
                <a:spcPct val="0"/>
              </a:spcBef>
              <a:spcAft>
                <a:spcPct val="0"/>
              </a:spcAft>
              <a:buClr>
                <a:schemeClr val="tx1"/>
              </a:buClr>
              <a:buFont typeface="Arial" pitchFamily="34" charset="0"/>
              <a:buChar char="•"/>
              <a:defRPr/>
            </a:pPr>
            <a:r>
              <a:rPr lang="en-US" sz="1200" dirty="0" smtClean="0">
                <a:solidFill>
                  <a:srgbClr val="000000"/>
                </a:solidFill>
              </a:rPr>
              <a:t>QA Continuous improvements</a:t>
            </a:r>
          </a:p>
          <a:p>
            <a:pPr eaLnBrk="0" fontAlgn="base" hangingPunct="0">
              <a:spcBef>
                <a:spcPct val="0"/>
              </a:spcBef>
              <a:spcAft>
                <a:spcPct val="0"/>
              </a:spcAft>
              <a:buFont typeface="Arial" pitchFamily="34" charset="0"/>
              <a:buChar char="•"/>
              <a:defRPr/>
            </a:pPr>
            <a:endParaRPr lang="en-US" sz="900" dirty="0">
              <a:solidFill>
                <a:srgbClr val="000000"/>
              </a:solidFill>
              <a:cs typeface="Arial" pitchFamily="34" charset="0"/>
            </a:endParaRPr>
          </a:p>
        </p:txBody>
      </p:sp>
      <p:sp>
        <p:nvSpPr>
          <p:cNvPr id="25" name="Content Placeholder 19"/>
          <p:cNvSpPr>
            <a:spLocks noGrp="1"/>
          </p:cNvSpPr>
          <p:nvPr>
            <p:ph sz="half" idx="2"/>
          </p:nvPr>
        </p:nvSpPr>
        <p:spPr>
          <a:xfrm>
            <a:off x="4572001" y="4418011"/>
            <a:ext cx="4040187" cy="1126462"/>
          </a:xfrm>
        </p:spPr>
        <p:txBody>
          <a:bodyPr/>
          <a:lstStyle/>
          <a:p>
            <a:pPr>
              <a:buFontTx/>
              <a:buNone/>
              <a:defRPr/>
            </a:pPr>
            <a:r>
              <a:rPr lang="en-US" dirty="0" smtClean="0"/>
              <a:t>Success Stories</a:t>
            </a:r>
          </a:p>
          <a:p>
            <a:pPr>
              <a:buClrTx/>
              <a:buFont typeface="Arial" pitchFamily="34" charset="0"/>
              <a:buChar char="•"/>
              <a:defRPr/>
            </a:pPr>
            <a:r>
              <a:rPr lang="en-US" sz="1200" kern="1200" dirty="0" smtClean="0"/>
              <a:t>Agilent Enterprise Test Center</a:t>
            </a:r>
          </a:p>
          <a:p>
            <a:pPr>
              <a:buClrTx/>
              <a:buFont typeface="Arial" pitchFamily="34" charset="0"/>
              <a:buChar char="•"/>
              <a:defRPr/>
            </a:pPr>
            <a:r>
              <a:rPr lang="en-US" sz="1200" kern="1200" dirty="0" smtClean="0"/>
              <a:t>SAP AG Run Test Center</a:t>
            </a:r>
          </a:p>
          <a:p>
            <a:pPr>
              <a:buClrTx/>
              <a:buFont typeface="Arial" pitchFamily="34" charset="0"/>
              <a:buChar char="•"/>
              <a:defRPr/>
            </a:pPr>
            <a:r>
              <a:rPr lang="en-US" sz="1200" kern="1200" dirty="0" smtClean="0"/>
              <a:t>Microsoft Manageability Solutions Group</a:t>
            </a:r>
            <a:endParaRPr lang="en-US" dirty="0" smtClean="0"/>
          </a:p>
        </p:txBody>
      </p:sp>
      <p:sp>
        <p:nvSpPr>
          <p:cNvPr id="26" name="Content Placeholder 19"/>
          <p:cNvSpPr txBox="1">
            <a:spLocks/>
          </p:cNvSpPr>
          <p:nvPr/>
        </p:nvSpPr>
        <p:spPr bwMode="auto">
          <a:xfrm>
            <a:off x="4572000" y="1600200"/>
            <a:ext cx="4040188" cy="3231654"/>
          </a:xfrm>
          <a:prstGeom prst="rect">
            <a:avLst/>
          </a:prstGeom>
          <a:noFill/>
          <a:ln w="9525" algn="ctr">
            <a:noFill/>
            <a:miter lim="800000"/>
            <a:headEnd/>
            <a:tailEnd/>
          </a:ln>
        </p:spPr>
        <p:txBody>
          <a:bodyPr>
            <a:spAutoFit/>
          </a:bodyPr>
          <a:lstStyle/>
          <a:p>
            <a:pPr marL="169863" indent="-169863" eaLnBrk="0" fontAlgn="base" hangingPunct="0">
              <a:spcBef>
                <a:spcPct val="20000"/>
              </a:spcBef>
              <a:spcAft>
                <a:spcPct val="0"/>
              </a:spcAft>
              <a:buClr>
                <a:srgbClr val="4E84C4"/>
              </a:buClr>
              <a:defRPr/>
            </a:pPr>
            <a:r>
              <a:rPr lang="en-US" sz="2400" kern="0" dirty="0">
                <a:solidFill>
                  <a:srgbClr val="000000"/>
                </a:solidFill>
              </a:rPr>
              <a:t>Solution Features</a:t>
            </a:r>
          </a:p>
          <a:p>
            <a:pPr marL="168275" lvl="2" indent="-168275" eaLnBrk="0" fontAlgn="base" hangingPunct="0">
              <a:spcBef>
                <a:spcPct val="0"/>
              </a:spcBef>
              <a:spcAft>
                <a:spcPct val="0"/>
              </a:spcAft>
              <a:buFont typeface="Arial" pitchFamily="34" charset="0"/>
              <a:buChar char="•"/>
              <a:defRPr/>
            </a:pPr>
            <a:r>
              <a:rPr lang="en-US" sz="1200" dirty="0" smtClean="0">
                <a:solidFill>
                  <a:srgbClr val="000000"/>
                </a:solidFill>
              </a:rPr>
              <a:t>Unified Test Center Built on 4 Key Drivers – People, Process, Tools, Governance</a:t>
            </a:r>
          </a:p>
          <a:p>
            <a:pPr marL="168275" lvl="2" indent="-168275" eaLnBrk="0" fontAlgn="base" hangingPunct="0">
              <a:spcBef>
                <a:spcPct val="0"/>
              </a:spcBef>
              <a:spcAft>
                <a:spcPct val="0"/>
              </a:spcAft>
              <a:buFont typeface="Arial" pitchFamily="34" charset="0"/>
              <a:buChar char="•"/>
              <a:defRPr/>
            </a:pPr>
            <a:r>
              <a:rPr lang="en-US" sz="1200" dirty="0" smtClean="0">
                <a:solidFill>
                  <a:srgbClr val="000000"/>
                </a:solidFill>
              </a:rPr>
              <a:t>Process – Test Process Digitization through Test Process Hand Books; Process Standardization through Reusable assets, templates</a:t>
            </a:r>
          </a:p>
          <a:p>
            <a:pPr marL="168275" lvl="2" indent="-168275" eaLnBrk="0" fontAlgn="base" hangingPunct="0">
              <a:spcBef>
                <a:spcPct val="0"/>
              </a:spcBef>
              <a:spcAft>
                <a:spcPct val="0"/>
              </a:spcAft>
              <a:buFont typeface="Arial" pitchFamily="34" charset="0"/>
              <a:buChar char="•"/>
              <a:defRPr/>
            </a:pPr>
            <a:r>
              <a:rPr lang="en-US" sz="1200" dirty="0" smtClean="0">
                <a:solidFill>
                  <a:srgbClr val="000000"/>
                </a:solidFill>
              </a:rPr>
              <a:t>People – Role based competency training programs by Assurance Academy, Knowledge Management through QA portal</a:t>
            </a:r>
          </a:p>
          <a:p>
            <a:pPr marL="168275" lvl="2" indent="-168275" eaLnBrk="0" fontAlgn="base" hangingPunct="0">
              <a:spcBef>
                <a:spcPct val="0"/>
              </a:spcBef>
              <a:spcAft>
                <a:spcPct val="0"/>
              </a:spcAft>
              <a:buFont typeface="Arial" pitchFamily="34" charset="0"/>
              <a:buChar char="•"/>
              <a:defRPr/>
            </a:pPr>
            <a:r>
              <a:rPr lang="en-US" sz="1200" dirty="0" smtClean="0">
                <a:solidFill>
                  <a:srgbClr val="000000"/>
                </a:solidFill>
              </a:rPr>
              <a:t>Tools – Test Design Techniques, Test Automation Frameworks, Test Value chain digitization</a:t>
            </a:r>
          </a:p>
          <a:p>
            <a:pPr marL="168275" lvl="2" indent="-168275" eaLnBrk="0" fontAlgn="base" hangingPunct="0">
              <a:spcBef>
                <a:spcPct val="0"/>
              </a:spcBef>
              <a:spcAft>
                <a:spcPct val="0"/>
              </a:spcAft>
              <a:buFont typeface="Arial" pitchFamily="34" charset="0"/>
              <a:buChar char="•"/>
              <a:defRPr/>
            </a:pPr>
            <a:r>
              <a:rPr lang="en-US" sz="1200" dirty="0" smtClean="0">
                <a:solidFill>
                  <a:srgbClr val="000000"/>
                </a:solidFill>
              </a:rPr>
              <a:t>Governance – T9/T5/T3 metrics</a:t>
            </a:r>
          </a:p>
          <a:p>
            <a:pPr marL="168275" lvl="2" indent="-168275" eaLnBrk="0" hangingPunct="0">
              <a:buFont typeface="Arial" pitchFamily="34" charset="0"/>
              <a:buChar char="•"/>
              <a:defRPr/>
            </a:pPr>
            <a:r>
              <a:rPr lang="en-US" sz="1200" dirty="0">
                <a:solidFill>
                  <a:srgbClr val="000000"/>
                </a:solidFill>
              </a:rPr>
              <a:t>QA Continuous Improvements – TIARA (TCS Integrated Assessment  </a:t>
            </a:r>
            <a:r>
              <a:rPr lang="en-US" sz="1200" dirty="0" smtClean="0">
                <a:solidFill>
                  <a:srgbClr val="000000"/>
                </a:solidFill>
              </a:rPr>
              <a:t>framework  </a:t>
            </a:r>
            <a:r>
              <a:rPr lang="en-US" sz="1200" dirty="0">
                <a:solidFill>
                  <a:srgbClr val="000000"/>
                </a:solidFill>
              </a:rPr>
              <a:t>for Assurance</a:t>
            </a:r>
          </a:p>
          <a:p>
            <a:pPr marL="168275" lvl="2" indent="-168275" eaLnBrk="0" fontAlgn="base" hangingPunct="0">
              <a:spcBef>
                <a:spcPct val="0"/>
              </a:spcBef>
              <a:spcAft>
                <a:spcPct val="0"/>
              </a:spcAft>
              <a:buFont typeface="Arial" pitchFamily="34" charset="0"/>
              <a:buChar char="•"/>
              <a:defRPr/>
            </a:pPr>
            <a:endParaRPr lang="en-US" sz="1200" dirty="0" smtClean="0">
              <a:solidFill>
                <a:srgbClr val="000000"/>
              </a:solidFill>
            </a:endParaRPr>
          </a:p>
          <a:p>
            <a:pPr marL="168275" lvl="2" indent="-168275" eaLnBrk="0" fontAlgn="base" hangingPunct="0">
              <a:spcBef>
                <a:spcPct val="0"/>
              </a:spcBef>
              <a:spcAft>
                <a:spcPct val="0"/>
              </a:spcAft>
              <a:buFont typeface="Arial" pitchFamily="34" charset="0"/>
              <a:buChar char="•"/>
              <a:defRPr/>
            </a:pPr>
            <a:endParaRPr lang="en-US" sz="1200" dirty="0">
              <a:solidFill>
                <a:srgbClr val="000000"/>
              </a:solidFill>
            </a:endParaRPr>
          </a:p>
        </p:txBody>
      </p:sp>
      <p:cxnSp>
        <p:nvCxnSpPr>
          <p:cNvPr id="11272" name="Straight Connector 27"/>
          <p:cNvCxnSpPr>
            <a:cxnSpLocks noChangeShapeType="1"/>
            <a:stCxn id="9" idx="2"/>
            <a:endCxn id="11266" idx="2"/>
          </p:cNvCxnSpPr>
          <p:nvPr/>
        </p:nvCxnSpPr>
        <p:spPr bwMode="auto">
          <a:xfrm>
            <a:off x="4572000" y="1415455"/>
            <a:ext cx="0" cy="5213945"/>
          </a:xfrm>
          <a:prstGeom prst="line">
            <a:avLst/>
          </a:prstGeom>
          <a:noFill/>
          <a:ln w="19050" cap="rnd" cmpd="dbl" algn="ctr">
            <a:solidFill>
              <a:srgbClr val="969696"/>
            </a:solidFill>
            <a:miter lim="800000"/>
            <a:headEnd/>
            <a:tailEnd/>
          </a:ln>
        </p:spPr>
      </p:cxnSp>
      <p:cxnSp>
        <p:nvCxnSpPr>
          <p:cNvPr id="11273" name="Straight Connector 29"/>
          <p:cNvCxnSpPr>
            <a:cxnSpLocks noChangeShapeType="1"/>
          </p:cNvCxnSpPr>
          <p:nvPr/>
        </p:nvCxnSpPr>
        <p:spPr bwMode="auto">
          <a:xfrm rot="10800000" flipH="1">
            <a:off x="152400" y="4418011"/>
            <a:ext cx="8839200" cy="1588"/>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152400" y="492125"/>
            <a:ext cx="8839200" cy="923330"/>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a:spAutoFit/>
          </a:bodyPr>
          <a:lstStyle/>
          <a:p>
            <a:pPr marL="169863" indent="-169863" eaLnBrk="0" fontAlgn="base" hangingPunct="0">
              <a:spcBef>
                <a:spcPct val="20000"/>
              </a:spcBef>
              <a:spcAft>
                <a:spcPct val="0"/>
              </a:spcAft>
              <a:buClr>
                <a:srgbClr val="4E84C4"/>
              </a:buClr>
              <a:defRPr/>
            </a:pPr>
            <a:r>
              <a:rPr lang="en-US" kern="0" dirty="0">
                <a:solidFill>
                  <a:srgbClr val="000000"/>
                </a:solidFill>
              </a:rPr>
              <a:t>Business Scenario / Problem Statement</a:t>
            </a:r>
          </a:p>
          <a:p>
            <a:pPr marL="0" lvl="1"/>
            <a:r>
              <a:rPr lang="en-US" sz="1200" dirty="0" smtClean="0"/>
              <a:t>Improved customer satisfaction, reduced cycle time, optimized cost of  operations are necessitating  the need for centralized and Independent test operations. Adding to this, customers are also looking to optimize/consolidate their existing facility, Interested to know the value generated by the testing group, ROI of testing group.</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152400" y="1447800"/>
            <a:ext cx="8839200" cy="5068888"/>
          </a:xfrm>
          <a:prstGeom prst="rect">
            <a:avLst/>
          </a:prstGeom>
          <a:noFill/>
          <a:ln w="12700" algn="ctr">
            <a:solidFill>
              <a:srgbClr val="969696"/>
            </a:solidFill>
            <a:round/>
            <a:headEnd/>
            <a:tailEnd/>
          </a:ln>
        </p:spPr>
        <p:txBody>
          <a:bodyPr wrap="none" anchor="ctr"/>
          <a:lstStyle/>
          <a:p>
            <a:pPr algn="ctr"/>
            <a:endParaRPr lang="en-US" sz="1600"/>
          </a:p>
        </p:txBody>
      </p:sp>
      <p:sp>
        <p:nvSpPr>
          <p:cNvPr id="13315" name="Title 17"/>
          <p:cNvSpPr>
            <a:spLocks noGrp="1"/>
          </p:cNvSpPr>
          <p:nvPr>
            <p:ph type="title"/>
          </p:nvPr>
        </p:nvSpPr>
        <p:spPr>
          <a:xfrm>
            <a:off x="152400" y="0"/>
            <a:ext cx="8763000" cy="446276"/>
          </a:xfrm>
        </p:spPr>
        <p:txBody>
          <a:bodyPr/>
          <a:lstStyle/>
          <a:p>
            <a:r>
              <a:rPr lang="en-US" sz="2000" dirty="0" smtClean="0"/>
              <a:t>SharePoint 2010 Offering</a:t>
            </a:r>
          </a:p>
        </p:txBody>
      </p:sp>
      <p:sp>
        <p:nvSpPr>
          <p:cNvPr id="13316" name="Content Placeholder 19"/>
          <p:cNvSpPr>
            <a:spLocks noGrp="1"/>
          </p:cNvSpPr>
          <p:nvPr>
            <p:ph sz="half" idx="2"/>
          </p:nvPr>
        </p:nvSpPr>
        <p:spPr>
          <a:xfrm>
            <a:off x="152400" y="4267200"/>
            <a:ext cx="4040188" cy="2289858"/>
          </a:xfrm>
        </p:spPr>
        <p:txBody>
          <a:bodyPr/>
          <a:lstStyle/>
          <a:p>
            <a:pPr>
              <a:buFontTx/>
              <a:buNone/>
              <a:defRPr/>
            </a:pPr>
            <a:r>
              <a:rPr lang="en-US" dirty="0" smtClean="0"/>
              <a:t>Differentiators</a:t>
            </a:r>
          </a:p>
          <a:p>
            <a:pPr marL="228600" indent="-228600">
              <a:lnSpc>
                <a:spcPct val="110000"/>
              </a:lnSpc>
              <a:spcBef>
                <a:spcPct val="0"/>
              </a:spcBef>
              <a:buFont typeface="Arial" pitchFamily="34" charset="0"/>
              <a:buChar char="•"/>
              <a:defRPr/>
            </a:pPr>
            <a:r>
              <a:rPr lang="en-US" sz="1200" kern="1200" dirty="0" smtClean="0"/>
              <a:t>Large </a:t>
            </a:r>
            <a:r>
              <a:rPr lang="en-US" sz="1200" kern="1200" dirty="0"/>
              <a:t>number of  Tools/ Accelerators</a:t>
            </a:r>
          </a:p>
          <a:p>
            <a:pPr marL="228600" indent="-228600">
              <a:lnSpc>
                <a:spcPct val="110000"/>
              </a:lnSpc>
              <a:spcBef>
                <a:spcPct val="0"/>
              </a:spcBef>
              <a:buFont typeface="Arial" pitchFamily="34" charset="0"/>
              <a:buChar char="•"/>
              <a:defRPr/>
            </a:pPr>
            <a:r>
              <a:rPr lang="en-US" sz="1200" kern="1200" dirty="0"/>
              <a:t>Express KM</a:t>
            </a:r>
          </a:p>
          <a:p>
            <a:pPr marL="228600" indent="-228600">
              <a:lnSpc>
                <a:spcPct val="110000"/>
              </a:lnSpc>
              <a:spcBef>
                <a:spcPct val="0"/>
              </a:spcBef>
              <a:buFont typeface="Arial" pitchFamily="34" charset="0"/>
              <a:buChar char="•"/>
              <a:defRPr/>
            </a:pPr>
            <a:r>
              <a:rPr lang="en-US" sz="1200" kern="1200" dirty="0"/>
              <a:t>Lotus Notes Analyzer</a:t>
            </a:r>
          </a:p>
          <a:p>
            <a:pPr marL="228600" indent="-228600">
              <a:lnSpc>
                <a:spcPct val="110000"/>
              </a:lnSpc>
              <a:spcBef>
                <a:spcPct val="0"/>
              </a:spcBef>
              <a:buFont typeface="Arial" pitchFamily="34" charset="0"/>
              <a:buChar char="•"/>
              <a:defRPr/>
            </a:pPr>
            <a:r>
              <a:rPr lang="en-US" sz="1200" kern="1200" dirty="0"/>
              <a:t>Framework for AJAX enabled SharePoint custom Web parts</a:t>
            </a:r>
          </a:p>
          <a:p>
            <a:pPr marL="228600" indent="-228600">
              <a:lnSpc>
                <a:spcPct val="110000"/>
              </a:lnSpc>
              <a:spcBef>
                <a:spcPct val="0"/>
              </a:spcBef>
              <a:buFont typeface="Arial" pitchFamily="34" charset="0"/>
              <a:buChar char="•"/>
              <a:defRPr/>
            </a:pPr>
            <a:r>
              <a:rPr lang="en-US" sz="1200" kern="1200" dirty="0"/>
              <a:t>Web2Content </a:t>
            </a:r>
            <a:r>
              <a:rPr lang="en-US" sz="1200" kern="1200" dirty="0" smtClean="0"/>
              <a:t>Migrator</a:t>
            </a:r>
          </a:p>
          <a:p>
            <a:pPr marL="228600" indent="-228600">
              <a:lnSpc>
                <a:spcPct val="110000"/>
              </a:lnSpc>
              <a:spcBef>
                <a:spcPct val="0"/>
              </a:spcBef>
              <a:buFont typeface="Arial" pitchFamily="34" charset="0"/>
              <a:buChar char="•"/>
              <a:defRPr/>
            </a:pPr>
            <a:r>
              <a:rPr lang="en-US" sz="1200" kern="1200" dirty="0" smtClean="0"/>
              <a:t>Proven methodology for migration to SharePoint - </a:t>
            </a:r>
            <a:r>
              <a:rPr lang="en-US" sz="1200" b="1" kern="1200" dirty="0" smtClean="0"/>
              <a:t>PROSEAM</a:t>
            </a:r>
            <a:endParaRPr lang="en-US" sz="1200" kern="1200" dirty="0" smtClean="0"/>
          </a:p>
          <a:p>
            <a:pPr marL="228600" indent="-228600">
              <a:lnSpc>
                <a:spcPct val="110000"/>
              </a:lnSpc>
              <a:spcBef>
                <a:spcPct val="0"/>
              </a:spcBef>
              <a:buFont typeface="Arial" pitchFamily="34" charset="0"/>
              <a:buChar char="•"/>
              <a:defRPr/>
            </a:pPr>
            <a:r>
              <a:rPr lang="en-US" sz="1200" dirty="0"/>
              <a:t>Services are end-to-end Solution Focused</a:t>
            </a:r>
            <a:endParaRPr lang="en-US" sz="1200" kern="1200" dirty="0"/>
          </a:p>
        </p:txBody>
      </p:sp>
      <p:sp>
        <p:nvSpPr>
          <p:cNvPr id="25" name="Content Placeholder 19"/>
          <p:cNvSpPr>
            <a:spLocks noGrp="1"/>
          </p:cNvSpPr>
          <p:nvPr>
            <p:ph sz="half" idx="2"/>
          </p:nvPr>
        </p:nvSpPr>
        <p:spPr>
          <a:xfrm>
            <a:off x="4572000" y="4267200"/>
            <a:ext cx="4040188" cy="1311128"/>
          </a:xfrm>
        </p:spPr>
        <p:txBody>
          <a:bodyPr/>
          <a:lstStyle/>
          <a:p>
            <a:pPr>
              <a:buFontTx/>
              <a:buNone/>
              <a:defRPr/>
            </a:pPr>
            <a:r>
              <a:rPr lang="en-US" dirty="0" smtClean="0"/>
              <a:t>Success Stories</a:t>
            </a:r>
          </a:p>
          <a:p>
            <a:pPr>
              <a:buClrTx/>
              <a:defRPr/>
            </a:pPr>
            <a:r>
              <a:rPr lang="en-US" sz="1200" kern="1200" dirty="0" smtClean="0"/>
              <a:t>Global </a:t>
            </a:r>
            <a:r>
              <a:rPr lang="en-US" sz="1200" kern="1200" dirty="0" err="1" smtClean="0"/>
              <a:t>Automative</a:t>
            </a:r>
            <a:r>
              <a:rPr lang="en-US" sz="1200" kern="1200" dirty="0" smtClean="0"/>
              <a:t> Major – Enterprise Collaboration Portal</a:t>
            </a:r>
          </a:p>
          <a:p>
            <a:pPr>
              <a:buClrTx/>
              <a:defRPr/>
            </a:pPr>
            <a:r>
              <a:rPr lang="en-US" sz="1200" kern="1200" dirty="0" smtClean="0"/>
              <a:t>Large Telecom Vendor – Web Portal Transformation</a:t>
            </a:r>
          </a:p>
          <a:p>
            <a:pPr>
              <a:buClrTx/>
              <a:defRPr/>
            </a:pPr>
            <a:r>
              <a:rPr lang="en-US" sz="1200" kern="1200" dirty="0" smtClean="0"/>
              <a:t>TCS KNOWMAX – TCS Intranet Collaboration Portal</a:t>
            </a:r>
            <a:endParaRPr lang="en-US" sz="1200" dirty="0" smtClean="0"/>
          </a:p>
        </p:txBody>
      </p:sp>
      <p:sp>
        <p:nvSpPr>
          <p:cNvPr id="26" name="Content Placeholder 19"/>
          <p:cNvSpPr txBox="1">
            <a:spLocks/>
          </p:cNvSpPr>
          <p:nvPr/>
        </p:nvSpPr>
        <p:spPr bwMode="auto">
          <a:xfrm>
            <a:off x="4572000" y="1554163"/>
            <a:ext cx="4040188" cy="2677656"/>
          </a:xfrm>
          <a:prstGeom prst="rect">
            <a:avLst/>
          </a:prstGeom>
          <a:noFill/>
          <a:ln w="9525" algn="ctr">
            <a:noFill/>
            <a:miter lim="800000"/>
            <a:headEnd/>
            <a:tailEnd/>
          </a:ln>
        </p:spPr>
        <p:txBody>
          <a:bodyPr>
            <a:spAutoFit/>
          </a:bodyPr>
          <a:lstStyle/>
          <a:p>
            <a:pPr marL="169863" indent="-169863" eaLnBrk="0" hangingPunct="0">
              <a:spcBef>
                <a:spcPct val="20000"/>
              </a:spcBef>
              <a:buClr>
                <a:srgbClr val="4E84C4"/>
              </a:buClr>
              <a:defRPr/>
            </a:pPr>
            <a:r>
              <a:rPr lang="en-US" sz="2400" kern="0" dirty="0">
                <a:latin typeface="+mn-lt"/>
              </a:rPr>
              <a:t>Solution Features</a:t>
            </a:r>
          </a:p>
          <a:p>
            <a:pPr marL="122238" indent="-122238" fontAlgn="ctr">
              <a:buClr>
                <a:srgbClr val="4E84C4"/>
              </a:buClr>
              <a:buFontTx/>
              <a:buChar char="•"/>
            </a:pPr>
            <a:r>
              <a:rPr lang="en-US" sz="1200" dirty="0" smtClean="0">
                <a:solidFill>
                  <a:srgbClr val="000000"/>
                </a:solidFill>
              </a:rPr>
              <a:t>Bespoke </a:t>
            </a:r>
            <a:r>
              <a:rPr lang="en-US" sz="1200" dirty="0">
                <a:solidFill>
                  <a:srgbClr val="000000"/>
                </a:solidFill>
              </a:rPr>
              <a:t>Content Management platforms development services.</a:t>
            </a:r>
          </a:p>
          <a:p>
            <a:pPr marL="122238" indent="-122238" fontAlgn="ctr">
              <a:buClr>
                <a:srgbClr val="4E84C4"/>
              </a:buClr>
              <a:buFontTx/>
              <a:buChar char="•"/>
            </a:pPr>
            <a:r>
              <a:rPr lang="en-US" sz="1200" dirty="0">
                <a:solidFill>
                  <a:srgbClr val="000000"/>
                </a:solidFill>
              </a:rPr>
              <a:t>Migration to SharePoint </a:t>
            </a:r>
            <a:r>
              <a:rPr lang="en-US" sz="1200" dirty="0" smtClean="0">
                <a:solidFill>
                  <a:srgbClr val="000000"/>
                </a:solidFill>
              </a:rPr>
              <a:t>Services</a:t>
            </a:r>
          </a:p>
          <a:p>
            <a:pPr marL="579438" lvl="1" indent="-122238" fontAlgn="ctr">
              <a:buClr>
                <a:srgbClr val="4E84C4"/>
              </a:buClr>
              <a:buFontTx/>
              <a:buChar char="•"/>
            </a:pPr>
            <a:r>
              <a:rPr lang="en-US" sz="1200" dirty="0" err="1" smtClean="0">
                <a:solidFill>
                  <a:srgbClr val="000000"/>
                </a:solidFill>
              </a:rPr>
              <a:t>Documentum</a:t>
            </a:r>
            <a:r>
              <a:rPr lang="en-US" sz="1200" dirty="0" smtClean="0">
                <a:solidFill>
                  <a:srgbClr val="000000"/>
                </a:solidFill>
              </a:rPr>
              <a:t> to SharePoint accelerator</a:t>
            </a:r>
          </a:p>
          <a:p>
            <a:pPr marL="579438" lvl="1" indent="-122238" fontAlgn="ctr">
              <a:buClr>
                <a:srgbClr val="4E84C4"/>
              </a:buClr>
              <a:buFontTx/>
              <a:buChar char="•"/>
            </a:pPr>
            <a:r>
              <a:rPr lang="en-US" sz="1200" dirty="0" smtClean="0">
                <a:solidFill>
                  <a:srgbClr val="000000"/>
                </a:solidFill>
              </a:rPr>
              <a:t>Notes to SharePoint accelerator</a:t>
            </a:r>
          </a:p>
          <a:p>
            <a:pPr marL="579438" lvl="1" indent="-122238" fontAlgn="ctr">
              <a:buClr>
                <a:srgbClr val="4E84C4"/>
              </a:buClr>
              <a:buFontTx/>
              <a:buChar char="•"/>
            </a:pPr>
            <a:r>
              <a:rPr lang="en-US" sz="1200" dirty="0" smtClean="0">
                <a:solidFill>
                  <a:srgbClr val="000000"/>
                </a:solidFill>
              </a:rPr>
              <a:t>Vignette to SharePoint accelerator</a:t>
            </a:r>
          </a:p>
          <a:p>
            <a:pPr marL="579438" lvl="1" indent="-122238" fontAlgn="ctr">
              <a:buClr>
                <a:srgbClr val="4E84C4"/>
              </a:buClr>
              <a:buFontTx/>
              <a:buChar char="•"/>
            </a:pPr>
            <a:r>
              <a:rPr lang="en-US" sz="1200" dirty="0" err="1" smtClean="0">
                <a:solidFill>
                  <a:srgbClr val="000000"/>
                </a:solidFill>
              </a:rPr>
              <a:t>Aqualogic</a:t>
            </a:r>
            <a:r>
              <a:rPr lang="en-US" sz="1200" dirty="0" smtClean="0">
                <a:solidFill>
                  <a:srgbClr val="000000"/>
                </a:solidFill>
              </a:rPr>
              <a:t> to SharePoint accelerator</a:t>
            </a:r>
          </a:p>
          <a:p>
            <a:pPr marL="122238" indent="-122238" fontAlgn="ctr">
              <a:buClr>
                <a:srgbClr val="4E84C4"/>
              </a:buClr>
              <a:buFontTx/>
              <a:buChar char="•"/>
            </a:pPr>
            <a:r>
              <a:rPr lang="en-US" sz="1200" dirty="0" smtClean="0">
                <a:solidFill>
                  <a:srgbClr val="000000"/>
                </a:solidFill>
              </a:rPr>
              <a:t>Architecture and Roadmap Consulting</a:t>
            </a:r>
          </a:p>
          <a:p>
            <a:pPr marL="122238" indent="-122238" fontAlgn="ctr">
              <a:buClr>
                <a:srgbClr val="4E84C4"/>
              </a:buClr>
              <a:buFontTx/>
              <a:buChar char="•"/>
            </a:pPr>
            <a:r>
              <a:rPr lang="en-US" sz="1200" dirty="0" smtClean="0">
                <a:solidFill>
                  <a:srgbClr val="000000"/>
                </a:solidFill>
              </a:rPr>
              <a:t>Governance &amp; Support Services</a:t>
            </a:r>
          </a:p>
          <a:p>
            <a:pPr marL="122238" indent="-122238" fontAlgn="ctr">
              <a:buClr>
                <a:srgbClr val="4E84C4"/>
              </a:buClr>
              <a:buFontTx/>
              <a:buChar char="•"/>
            </a:pPr>
            <a:r>
              <a:rPr lang="en-US" sz="1200" dirty="0" smtClean="0">
                <a:solidFill>
                  <a:srgbClr val="000000"/>
                </a:solidFill>
              </a:rPr>
              <a:t>Express KM – Tool for building KM portals from taxonomy in excel sheets</a:t>
            </a:r>
          </a:p>
          <a:p>
            <a:pPr marL="122238" indent="-122238" fontAlgn="ctr">
              <a:buClr>
                <a:srgbClr val="4E84C4"/>
              </a:buClr>
              <a:buFontTx/>
              <a:buChar char="•"/>
            </a:pPr>
            <a:r>
              <a:rPr lang="en-US" sz="1200" dirty="0" smtClean="0">
                <a:solidFill>
                  <a:srgbClr val="000000"/>
                </a:solidFill>
              </a:rPr>
              <a:t>KM Portal Accelerators </a:t>
            </a:r>
            <a:endParaRPr lang="en-US" sz="1200" dirty="0">
              <a:solidFill>
                <a:srgbClr val="000000"/>
              </a:solidFill>
            </a:endParaRPr>
          </a:p>
        </p:txBody>
      </p:sp>
      <p:cxnSp>
        <p:nvCxnSpPr>
          <p:cNvPr id="13320" name="Straight Connector 27"/>
          <p:cNvCxnSpPr>
            <a:cxnSpLocks noChangeShapeType="1"/>
            <a:stCxn id="9" idx="2"/>
            <a:endCxn id="13314" idx="2"/>
          </p:cNvCxnSpPr>
          <p:nvPr/>
        </p:nvCxnSpPr>
        <p:spPr bwMode="auto">
          <a:xfrm>
            <a:off x="4572000" y="1456730"/>
            <a:ext cx="0" cy="5059958"/>
          </a:xfrm>
          <a:prstGeom prst="line">
            <a:avLst/>
          </a:prstGeom>
          <a:noFill/>
          <a:ln w="19050" cap="rnd" cmpd="dbl" algn="ctr">
            <a:solidFill>
              <a:srgbClr val="969696"/>
            </a:solidFill>
            <a:miter lim="800000"/>
            <a:headEnd/>
            <a:tailEnd/>
          </a:ln>
        </p:spPr>
      </p:cxnSp>
      <p:cxnSp>
        <p:nvCxnSpPr>
          <p:cNvPr id="13321" name="Straight Connector 29"/>
          <p:cNvCxnSpPr>
            <a:cxnSpLocks noChangeShapeType="1"/>
          </p:cNvCxnSpPr>
          <p:nvPr/>
        </p:nvCxnSpPr>
        <p:spPr bwMode="auto">
          <a:xfrm rot="10800000" flipH="1">
            <a:off x="152400" y="4265613"/>
            <a:ext cx="8839200" cy="1587"/>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152400" y="533400"/>
            <a:ext cx="8839200" cy="923330"/>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a:spAutoFit/>
          </a:bodyPr>
          <a:lstStyle/>
          <a:p>
            <a:pPr marL="169863" indent="-169863" eaLnBrk="0" hangingPunct="0">
              <a:spcBef>
                <a:spcPct val="20000"/>
              </a:spcBef>
              <a:buClr>
                <a:srgbClr val="4E84C4"/>
              </a:buClr>
              <a:defRPr/>
            </a:pPr>
            <a:r>
              <a:rPr lang="en-US" kern="0" dirty="0">
                <a:latin typeface="+mn-lt"/>
              </a:rPr>
              <a:t>Business Scenario / Problem </a:t>
            </a:r>
            <a:r>
              <a:rPr lang="en-US" kern="0" dirty="0" smtClean="0">
                <a:latin typeface="+mn-lt"/>
              </a:rPr>
              <a:t>Statement</a:t>
            </a:r>
          </a:p>
          <a:p>
            <a:r>
              <a:rPr lang="en-US" sz="1200" dirty="0" smtClean="0"/>
              <a:t>Businesses have the need  for a robust </a:t>
            </a:r>
            <a:r>
              <a:rPr lang="en-US" sz="1200" b="1" dirty="0" smtClean="0"/>
              <a:t>C</a:t>
            </a:r>
            <a:r>
              <a:rPr lang="en-US" sz="1200" dirty="0" smtClean="0"/>
              <a:t>ontent </a:t>
            </a:r>
            <a:r>
              <a:rPr lang="en-US" sz="1200" b="1" dirty="0" smtClean="0"/>
              <a:t>M</a:t>
            </a:r>
            <a:r>
              <a:rPr lang="en-US" sz="1200" dirty="0" smtClean="0"/>
              <a:t>anagement </a:t>
            </a:r>
            <a:r>
              <a:rPr lang="en-US" sz="1200" b="1" dirty="0" smtClean="0"/>
              <a:t>S</a:t>
            </a:r>
            <a:r>
              <a:rPr lang="en-US" sz="1200" dirty="0" smtClean="0"/>
              <a:t>olution and a Knowledge Management Solution that enhances the productivity of their employees, by means of collaboration. They also need a platform which can assist their employees to search for information that they need.</a:t>
            </a:r>
            <a:endParaRPr lang="en-US" sz="1200" dirty="0"/>
          </a:p>
        </p:txBody>
      </p:sp>
      <p:sp>
        <p:nvSpPr>
          <p:cNvPr id="11" name="Content Placeholder 19"/>
          <p:cNvSpPr txBox="1">
            <a:spLocks/>
          </p:cNvSpPr>
          <p:nvPr/>
        </p:nvSpPr>
        <p:spPr bwMode="auto">
          <a:xfrm>
            <a:off x="228600" y="1524000"/>
            <a:ext cx="4419600" cy="1938992"/>
          </a:xfrm>
          <a:prstGeom prst="rect">
            <a:avLst/>
          </a:prstGeom>
          <a:noFill/>
          <a:ln w="9525" algn="ctr">
            <a:noFill/>
            <a:miter lim="800000"/>
            <a:headEnd/>
            <a:tailEnd/>
          </a:ln>
        </p:spPr>
        <p:txBody>
          <a:bodyPr wrap="square">
            <a:spAutoFit/>
          </a:bodyPr>
          <a:lstStyle/>
          <a:p>
            <a:pPr marL="169863" indent="-169863" eaLnBrk="0" hangingPunct="0">
              <a:spcBef>
                <a:spcPct val="20000"/>
              </a:spcBef>
              <a:buClr>
                <a:srgbClr val="4E84C4"/>
              </a:buClr>
              <a:defRPr/>
            </a:pPr>
            <a:r>
              <a:rPr lang="en-US" sz="2400" kern="0" dirty="0">
                <a:latin typeface="+mn-lt"/>
              </a:rPr>
              <a:t>Key Business Benefits </a:t>
            </a:r>
          </a:p>
          <a:p>
            <a:pPr marL="120650" indent="-120650">
              <a:buClr>
                <a:srgbClr val="4E84C4"/>
              </a:buClr>
              <a:buFontTx/>
              <a:buChar char="•"/>
            </a:pPr>
            <a:r>
              <a:rPr lang="en-US" sz="1200" dirty="0" smtClean="0"/>
              <a:t>Reduced </a:t>
            </a:r>
            <a:r>
              <a:rPr lang="en-US" sz="1200" dirty="0"/>
              <a:t>time to market</a:t>
            </a:r>
          </a:p>
          <a:p>
            <a:pPr marL="120650" indent="-120650">
              <a:buClr>
                <a:srgbClr val="4E84C4"/>
              </a:buClr>
              <a:buFontTx/>
              <a:buChar char="•"/>
            </a:pPr>
            <a:r>
              <a:rPr lang="en-US" sz="1200" dirty="0"/>
              <a:t>Cut Cost with Unified Infrastructure</a:t>
            </a:r>
          </a:p>
          <a:p>
            <a:pPr marL="120650" indent="-120650">
              <a:buClr>
                <a:srgbClr val="4E84C4"/>
              </a:buClr>
              <a:buFontTx/>
              <a:buChar char="•"/>
            </a:pPr>
            <a:r>
              <a:rPr lang="en-US" sz="1200" dirty="0"/>
              <a:t>Better integration with Social Networking Features </a:t>
            </a:r>
          </a:p>
          <a:p>
            <a:pPr marL="120650" indent="-120650">
              <a:buClr>
                <a:srgbClr val="4E84C4"/>
              </a:buClr>
              <a:buFontTx/>
              <a:buChar char="•"/>
            </a:pPr>
            <a:r>
              <a:rPr lang="en-US" sz="1200" dirty="0"/>
              <a:t>Productivity improvement tools for Administration, Migration &amp; Editorial </a:t>
            </a:r>
            <a:r>
              <a:rPr lang="en-US" sz="1200" dirty="0" smtClean="0"/>
              <a:t>Services</a:t>
            </a:r>
          </a:p>
          <a:p>
            <a:pPr marL="120650" indent="-120650">
              <a:buClr>
                <a:srgbClr val="4E84C4"/>
              </a:buClr>
              <a:buFontTx/>
              <a:buChar char="•"/>
            </a:pPr>
            <a:r>
              <a:rPr lang="en-US" sz="1200" dirty="0"/>
              <a:t>Application </a:t>
            </a:r>
            <a:r>
              <a:rPr lang="en-US" sz="1200" dirty="0" smtClean="0"/>
              <a:t>Consolidation</a:t>
            </a:r>
          </a:p>
          <a:p>
            <a:pPr marL="120650" indent="-120650">
              <a:buClr>
                <a:srgbClr val="4E84C4"/>
              </a:buClr>
              <a:buFontTx/>
              <a:buChar char="•"/>
            </a:pPr>
            <a:r>
              <a:rPr lang="en-US" sz="1200" dirty="0"/>
              <a:t>Leverage Existing DMS Systems  (</a:t>
            </a:r>
            <a:r>
              <a:rPr lang="en-US" sz="1200" dirty="0" err="1" smtClean="0"/>
              <a:t>Interop</a:t>
            </a:r>
            <a:r>
              <a:rPr lang="en-US" sz="1200" dirty="0" smtClean="0"/>
              <a:t> / Migration)</a:t>
            </a:r>
          </a:p>
          <a:p>
            <a:pPr marL="120650" indent="-120650">
              <a:buClr>
                <a:srgbClr val="4E84C4"/>
              </a:buClr>
              <a:buFontTx/>
              <a:buChar char="•"/>
            </a:pPr>
            <a:r>
              <a:rPr lang="en-US" sz="1200" dirty="0" err="1" smtClean="0"/>
              <a:t>LoB</a:t>
            </a:r>
            <a:r>
              <a:rPr lang="en-US" sz="1200" dirty="0" smtClean="0"/>
              <a:t> Apps </a:t>
            </a:r>
            <a:r>
              <a:rPr lang="en-US" sz="1200" dirty="0"/>
              <a:t>Integration</a:t>
            </a:r>
          </a:p>
        </p:txBody>
      </p:sp>
    </p:spTree>
    <p:extLst>
      <p:ext uri="{BB962C8B-B14F-4D97-AF65-F5344CB8AC3E}">
        <p14:creationId xmlns:p14="http://schemas.microsoft.com/office/powerpoint/2010/main" val="550922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ChangeArrowheads="1"/>
          </p:cNvSpPr>
          <p:nvPr/>
        </p:nvSpPr>
        <p:spPr bwMode="auto">
          <a:xfrm>
            <a:off x="152400" y="1600200"/>
            <a:ext cx="8839200" cy="4916488"/>
          </a:xfrm>
          <a:prstGeom prst="rect">
            <a:avLst/>
          </a:prstGeom>
          <a:noFill/>
          <a:ln w="12700" algn="ctr">
            <a:solidFill>
              <a:srgbClr val="969696"/>
            </a:solidFill>
            <a:round/>
            <a:headEnd/>
            <a:tailEnd/>
          </a:ln>
        </p:spPr>
        <p:txBody>
          <a:bodyPr wrap="none" anchor="ctr"/>
          <a:lstStyle/>
          <a:p>
            <a:pPr algn="ctr"/>
            <a:endParaRPr lang="en-US" sz="1600">
              <a:solidFill>
                <a:srgbClr val="000000"/>
              </a:solidFill>
            </a:endParaRPr>
          </a:p>
        </p:txBody>
      </p:sp>
      <p:sp>
        <p:nvSpPr>
          <p:cNvPr id="11267" name="Title 17"/>
          <p:cNvSpPr>
            <a:spLocks noGrp="1"/>
          </p:cNvSpPr>
          <p:nvPr>
            <p:ph type="title"/>
          </p:nvPr>
        </p:nvSpPr>
        <p:spPr>
          <a:xfrm>
            <a:off x="0" y="76200"/>
            <a:ext cx="9144000" cy="446276"/>
          </a:xfrm>
        </p:spPr>
        <p:txBody>
          <a:bodyPr/>
          <a:lstStyle/>
          <a:p>
            <a:r>
              <a:rPr lang="en-US" sz="2000" dirty="0" smtClean="0"/>
              <a:t>Windows 8 – </a:t>
            </a:r>
            <a:r>
              <a:rPr lang="en-US" sz="1400" u="sng" dirty="0" smtClean="0"/>
              <a:t>Implementation and Migration Services</a:t>
            </a:r>
            <a:endParaRPr lang="en-US" sz="1400" dirty="0" smtClean="0"/>
          </a:p>
        </p:txBody>
      </p:sp>
      <p:sp>
        <p:nvSpPr>
          <p:cNvPr id="20" name="Content Placeholder 19"/>
          <p:cNvSpPr>
            <a:spLocks noGrp="1"/>
          </p:cNvSpPr>
          <p:nvPr>
            <p:ph sz="half" idx="2"/>
          </p:nvPr>
        </p:nvSpPr>
        <p:spPr>
          <a:xfrm>
            <a:off x="150813" y="4038600"/>
            <a:ext cx="4116387" cy="2308324"/>
          </a:xfrm>
          <a:solidFill>
            <a:schemeClr val="bg1">
              <a:alpha val="0"/>
            </a:schemeClr>
          </a:solidFill>
        </p:spPr>
        <p:txBody>
          <a:bodyPr/>
          <a:lstStyle/>
          <a:p>
            <a:pPr>
              <a:buFontTx/>
              <a:buNone/>
              <a:defRPr/>
            </a:pPr>
            <a:r>
              <a:rPr lang="en-US" dirty="0" smtClean="0"/>
              <a:t>Differentiators</a:t>
            </a:r>
          </a:p>
          <a:p>
            <a:pPr marL="168275" lvl="2" indent="-168275">
              <a:spcBef>
                <a:spcPct val="0"/>
              </a:spcBef>
              <a:buClr>
                <a:schemeClr val="tx1"/>
              </a:buClr>
              <a:buFont typeface="Arial" pitchFamily="34" charset="0"/>
              <a:buChar char="•"/>
              <a:defRPr/>
            </a:pPr>
            <a:r>
              <a:rPr lang="en-US" sz="1200" kern="1200" dirty="0" smtClean="0">
                <a:solidFill>
                  <a:srgbClr val="000000"/>
                </a:solidFill>
                <a:latin typeface="Arial" charset="0"/>
                <a:ea typeface="+mn-ea"/>
                <a:cs typeface="+mn-cs"/>
              </a:rPr>
              <a:t>ROLIT Framework – Industry standard framework for upgrading the standard operating environment to Windows 8.</a:t>
            </a:r>
          </a:p>
          <a:p>
            <a:pPr marL="168275" lvl="2" indent="-168275">
              <a:spcBef>
                <a:spcPct val="0"/>
              </a:spcBef>
              <a:buClr>
                <a:schemeClr val="tx1"/>
              </a:buClr>
              <a:buFont typeface="Arial" pitchFamily="34" charset="0"/>
              <a:buChar char="•"/>
              <a:defRPr/>
            </a:pPr>
            <a:r>
              <a:rPr lang="en-US" sz="1200" kern="1200" dirty="0" smtClean="0">
                <a:solidFill>
                  <a:srgbClr val="000000"/>
                </a:solidFill>
                <a:latin typeface="Arial" charset="0"/>
                <a:ea typeface="+mn-ea"/>
                <a:cs typeface="+mn-cs"/>
              </a:rPr>
              <a:t>ACF – </a:t>
            </a:r>
            <a:r>
              <a:rPr lang="en-US" sz="1200" b="1" kern="1200" dirty="0" smtClean="0">
                <a:solidFill>
                  <a:srgbClr val="000000"/>
                </a:solidFill>
                <a:latin typeface="Arial" charset="0"/>
                <a:ea typeface="+mn-ea"/>
                <a:cs typeface="+mn-cs"/>
              </a:rPr>
              <a:t>Application Compatibility Factory</a:t>
            </a:r>
            <a:r>
              <a:rPr lang="en-US" sz="1200" kern="1200" dirty="0" smtClean="0">
                <a:solidFill>
                  <a:srgbClr val="000000"/>
                </a:solidFill>
                <a:latin typeface="Arial" charset="0"/>
                <a:ea typeface="+mn-ea"/>
                <a:cs typeface="+mn-cs"/>
              </a:rPr>
              <a:t> is an approach to migrate applications from previous versions of operating system to Windows 8.</a:t>
            </a:r>
          </a:p>
          <a:p>
            <a:pPr marL="168275" lvl="2" indent="-168275">
              <a:spcBef>
                <a:spcPct val="0"/>
              </a:spcBef>
              <a:buClr>
                <a:schemeClr val="tx1"/>
              </a:buClr>
              <a:buFont typeface="Arial" pitchFamily="34" charset="0"/>
              <a:buChar char="•"/>
              <a:defRPr/>
            </a:pPr>
            <a:r>
              <a:rPr lang="en-US" sz="1200" kern="1200" dirty="0" smtClean="0">
                <a:solidFill>
                  <a:srgbClr val="000000"/>
                </a:solidFill>
                <a:latin typeface="Arial" charset="0"/>
                <a:ea typeface="+mn-ea"/>
                <a:cs typeface="+mn-cs"/>
              </a:rPr>
              <a:t>Global Ops – Solution to give insights into operational metrics of various production units in a manufacturing organization.</a:t>
            </a:r>
          </a:p>
          <a:p>
            <a:pPr marL="168275" lvl="2" indent="-168275">
              <a:spcBef>
                <a:spcPct val="0"/>
              </a:spcBef>
              <a:buClr>
                <a:schemeClr val="tx1"/>
              </a:buClr>
              <a:buFont typeface="Arial" pitchFamily="34" charset="0"/>
              <a:buChar char="•"/>
              <a:defRPr/>
            </a:pPr>
            <a:endParaRPr lang="en-US" sz="1200" kern="1200" dirty="0" smtClean="0">
              <a:solidFill>
                <a:srgbClr val="000000"/>
              </a:solidFill>
              <a:latin typeface="Arial" charset="0"/>
              <a:ea typeface="+mn-ea"/>
              <a:cs typeface="+mn-cs"/>
            </a:endParaRPr>
          </a:p>
        </p:txBody>
      </p:sp>
      <p:sp>
        <p:nvSpPr>
          <p:cNvPr id="24" name="Content Placeholder 19"/>
          <p:cNvSpPr txBox="1">
            <a:spLocks/>
          </p:cNvSpPr>
          <p:nvPr/>
        </p:nvSpPr>
        <p:spPr bwMode="auto">
          <a:xfrm>
            <a:off x="152400" y="1600200"/>
            <a:ext cx="4419600" cy="1384995"/>
          </a:xfrm>
          <a:prstGeom prst="rect">
            <a:avLst/>
          </a:prstGeom>
          <a:solidFill>
            <a:schemeClr val="bg1">
              <a:alpha val="0"/>
            </a:schemeClr>
          </a:solidFill>
          <a:ln w="9525" algn="ctr">
            <a:noFill/>
            <a:miter lim="800000"/>
            <a:headEnd/>
            <a:tailEnd/>
          </a:ln>
        </p:spPr>
        <p:txBody>
          <a:bodyPr wrap="square">
            <a:spAutoFit/>
          </a:bodyPr>
          <a:lstStyle/>
          <a:p>
            <a:pPr marL="169863" indent="-169863" eaLnBrk="0" hangingPunct="0">
              <a:spcBef>
                <a:spcPct val="20000"/>
              </a:spcBef>
              <a:buClr>
                <a:srgbClr val="4E84C4"/>
              </a:buClr>
              <a:defRPr/>
            </a:pPr>
            <a:r>
              <a:rPr lang="en-US" sz="2400" kern="0" dirty="0">
                <a:solidFill>
                  <a:srgbClr val="000000"/>
                </a:solidFill>
              </a:rPr>
              <a:t>Key Business Benefits </a:t>
            </a:r>
          </a:p>
          <a:p>
            <a:pPr marL="168275" lvl="2" indent="-168275" eaLnBrk="0" hangingPunct="0">
              <a:buClr>
                <a:srgbClr val="000000"/>
              </a:buClr>
              <a:buFont typeface="Arial" pitchFamily="34" charset="0"/>
              <a:buChar char="•"/>
              <a:defRPr/>
            </a:pPr>
            <a:r>
              <a:rPr lang="en-US" sz="1200" dirty="0" smtClean="0">
                <a:solidFill>
                  <a:srgbClr val="000000"/>
                </a:solidFill>
              </a:rPr>
              <a:t>Well defined roadmap to upgrade to Windows 8 operating system.</a:t>
            </a:r>
          </a:p>
          <a:p>
            <a:pPr marL="168275" lvl="2" indent="-168275" eaLnBrk="0" hangingPunct="0">
              <a:buClr>
                <a:srgbClr val="000000"/>
              </a:buClr>
              <a:buFont typeface="Arial" pitchFamily="34" charset="0"/>
              <a:buChar char="•"/>
              <a:defRPr/>
            </a:pPr>
            <a:r>
              <a:rPr lang="en-US" sz="1200" dirty="0" smtClean="0">
                <a:solidFill>
                  <a:srgbClr val="000000"/>
                </a:solidFill>
              </a:rPr>
              <a:t>Factory based approach to upgrade applications to Windows 8 </a:t>
            </a:r>
          </a:p>
          <a:p>
            <a:pPr marL="168275" lvl="2" indent="-168275" eaLnBrk="0" hangingPunct="0">
              <a:buClr>
                <a:srgbClr val="000000"/>
              </a:buClr>
              <a:buFont typeface="Arial" pitchFamily="34" charset="0"/>
              <a:buChar char="•"/>
              <a:defRPr/>
            </a:pPr>
            <a:endParaRPr lang="en-US" sz="1200" dirty="0" smtClean="0">
              <a:solidFill>
                <a:srgbClr val="000000"/>
              </a:solidFill>
            </a:endParaRPr>
          </a:p>
        </p:txBody>
      </p:sp>
      <p:sp>
        <p:nvSpPr>
          <p:cNvPr id="25" name="Content Placeholder 19"/>
          <p:cNvSpPr>
            <a:spLocks noGrp="1"/>
          </p:cNvSpPr>
          <p:nvPr>
            <p:ph sz="half" idx="2"/>
          </p:nvPr>
        </p:nvSpPr>
        <p:spPr>
          <a:xfrm>
            <a:off x="4570413" y="4038600"/>
            <a:ext cx="4040187" cy="683264"/>
          </a:xfrm>
        </p:spPr>
        <p:txBody>
          <a:bodyPr/>
          <a:lstStyle/>
          <a:p>
            <a:pPr>
              <a:buFontTx/>
              <a:buNone/>
              <a:defRPr/>
            </a:pPr>
            <a:r>
              <a:rPr lang="en-US" dirty="0" smtClean="0"/>
              <a:t>Success Stories</a:t>
            </a:r>
          </a:p>
          <a:p>
            <a:pPr>
              <a:buClrTx/>
              <a:buFont typeface="Arial" pitchFamily="34" charset="0"/>
              <a:buChar char="•"/>
              <a:defRPr/>
            </a:pPr>
            <a:r>
              <a:rPr lang="en-US" sz="1200" kern="1200" dirty="0" smtClean="0"/>
              <a:t>TBD</a:t>
            </a:r>
          </a:p>
        </p:txBody>
      </p:sp>
      <p:sp>
        <p:nvSpPr>
          <p:cNvPr id="26" name="Content Placeholder 19"/>
          <p:cNvSpPr txBox="1">
            <a:spLocks/>
          </p:cNvSpPr>
          <p:nvPr/>
        </p:nvSpPr>
        <p:spPr bwMode="auto">
          <a:xfrm>
            <a:off x="4572000" y="1600200"/>
            <a:ext cx="4419600" cy="2492990"/>
          </a:xfrm>
          <a:prstGeom prst="rect">
            <a:avLst/>
          </a:prstGeom>
          <a:solidFill>
            <a:schemeClr val="bg1">
              <a:alpha val="0"/>
            </a:schemeClr>
          </a:solidFill>
          <a:ln w="9525" algn="ctr">
            <a:noFill/>
            <a:miter lim="800000"/>
            <a:headEnd/>
            <a:tailEnd/>
          </a:ln>
        </p:spPr>
        <p:txBody>
          <a:bodyPr wrap="square">
            <a:spAutoFit/>
          </a:bodyPr>
          <a:lstStyle/>
          <a:p>
            <a:pPr marL="169863" indent="-169863" eaLnBrk="0" hangingPunct="0">
              <a:spcBef>
                <a:spcPct val="20000"/>
              </a:spcBef>
              <a:buClr>
                <a:srgbClr val="4E84C4"/>
              </a:buClr>
              <a:defRPr/>
            </a:pPr>
            <a:r>
              <a:rPr lang="en-US" sz="2400" kern="0" dirty="0">
                <a:solidFill>
                  <a:srgbClr val="000000"/>
                </a:solidFill>
              </a:rPr>
              <a:t>Solution Features</a:t>
            </a:r>
          </a:p>
          <a:p>
            <a:pPr marL="168275" lvl="2" indent="-168275" eaLnBrk="0" hangingPunct="0">
              <a:buClr>
                <a:srgbClr val="000000"/>
              </a:buClr>
              <a:buFont typeface="Arial" pitchFamily="34" charset="0"/>
              <a:buChar char="•"/>
              <a:defRPr/>
            </a:pPr>
            <a:r>
              <a:rPr lang="en-US" sz="1200" dirty="0">
                <a:latin typeface="+mn-lt"/>
              </a:rPr>
              <a:t>Detailed roadmap to upgrade from previous operating system to Windows, including preparation of a catalog of apps to be migrated, preparation of lab for prototyping the upgrade, and rollout of Windows 8 across the organization</a:t>
            </a:r>
          </a:p>
          <a:p>
            <a:pPr marL="168275" lvl="2" indent="-168275" eaLnBrk="0" hangingPunct="0">
              <a:buClr>
                <a:srgbClr val="000000"/>
              </a:buClr>
              <a:buFont typeface="Arial" pitchFamily="34" charset="0"/>
              <a:buChar char="•"/>
              <a:defRPr/>
            </a:pPr>
            <a:r>
              <a:rPr lang="en-US" sz="1200" dirty="0">
                <a:latin typeface="+mn-lt"/>
              </a:rPr>
              <a:t>Factory based approach to migrate applications to Windows 8 including the following phases – Portfolio Development, Testing, Application Remediation and Application Packaging.</a:t>
            </a:r>
          </a:p>
          <a:p>
            <a:pPr marL="168275" lvl="2" indent="-168275" eaLnBrk="0" hangingPunct="0">
              <a:buClr>
                <a:srgbClr val="000000"/>
              </a:buClr>
              <a:buFont typeface="Arial" pitchFamily="34" charset="0"/>
              <a:buChar char="•"/>
              <a:defRPr/>
            </a:pPr>
            <a:r>
              <a:rPr lang="en-US" sz="1200" dirty="0">
                <a:latin typeface="+mn-lt"/>
              </a:rPr>
              <a:t>Global Ops is a solution that provides key insights into the metrics of a manufacturing organization, with compelling visualizations for metrics related to sales, production across different plants. </a:t>
            </a:r>
          </a:p>
        </p:txBody>
      </p:sp>
      <p:cxnSp>
        <p:nvCxnSpPr>
          <p:cNvPr id="11272" name="Straight Connector 27"/>
          <p:cNvCxnSpPr>
            <a:cxnSpLocks noChangeShapeType="1"/>
            <a:stCxn id="9" idx="2"/>
            <a:endCxn id="11266" idx="2"/>
          </p:cNvCxnSpPr>
          <p:nvPr/>
        </p:nvCxnSpPr>
        <p:spPr bwMode="auto">
          <a:xfrm>
            <a:off x="4572000" y="1600120"/>
            <a:ext cx="0" cy="4916568"/>
          </a:xfrm>
          <a:prstGeom prst="line">
            <a:avLst/>
          </a:prstGeom>
          <a:noFill/>
          <a:ln w="19050" cap="rnd" cmpd="dbl" algn="ctr">
            <a:solidFill>
              <a:srgbClr val="969696"/>
            </a:solidFill>
            <a:miter lim="800000"/>
            <a:headEnd/>
            <a:tailEnd/>
          </a:ln>
        </p:spPr>
      </p:cxnSp>
      <p:cxnSp>
        <p:nvCxnSpPr>
          <p:cNvPr id="11273" name="Straight Connector 29"/>
          <p:cNvCxnSpPr>
            <a:cxnSpLocks noChangeShapeType="1"/>
          </p:cNvCxnSpPr>
          <p:nvPr/>
        </p:nvCxnSpPr>
        <p:spPr bwMode="auto">
          <a:xfrm rot="10800000" flipH="1">
            <a:off x="152400" y="4112242"/>
            <a:ext cx="8839200" cy="1588"/>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152400" y="492124"/>
            <a:ext cx="8839200" cy="1107996"/>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wrap="square">
            <a:spAutoFit/>
          </a:bodyPr>
          <a:lstStyle/>
          <a:p>
            <a:pPr marL="169863" indent="-169863" eaLnBrk="0" hangingPunct="0">
              <a:spcBef>
                <a:spcPct val="20000"/>
              </a:spcBef>
              <a:buClr>
                <a:srgbClr val="4E84C4"/>
              </a:buClr>
              <a:defRPr/>
            </a:pPr>
            <a:r>
              <a:rPr lang="en-US" kern="0" dirty="0">
                <a:solidFill>
                  <a:srgbClr val="000000"/>
                </a:solidFill>
              </a:rPr>
              <a:t>Business Scenario / Problem Statement</a:t>
            </a:r>
          </a:p>
          <a:p>
            <a:r>
              <a:rPr lang="en-US" sz="1200" dirty="0" smtClean="0">
                <a:solidFill>
                  <a:srgbClr val="000000"/>
                </a:solidFill>
              </a:rPr>
              <a:t>Microsoft has released the new operating system </a:t>
            </a:r>
            <a:r>
              <a:rPr lang="en-US" sz="1200" b="1" dirty="0" smtClean="0">
                <a:solidFill>
                  <a:srgbClr val="000000"/>
                </a:solidFill>
              </a:rPr>
              <a:t>Windows 8</a:t>
            </a:r>
            <a:r>
              <a:rPr lang="en-US" sz="1200" dirty="0" smtClean="0">
                <a:solidFill>
                  <a:srgbClr val="000000"/>
                </a:solidFill>
              </a:rPr>
              <a:t>. This operating system serves the dual purpose of giving a tablet experience and desktop experience to the users, on the same piece of hardware. But organizations find it a challenge to figure out whether they would be benefitted by upgrading to Windows 8. Also the other challenge is to arrive at a roadmap to migrate the standard operating environment to Windows 8, and subsequently all applications to Windows 8.</a:t>
            </a:r>
          </a:p>
        </p:txBody>
      </p:sp>
    </p:spTree>
    <p:extLst>
      <p:ext uri="{BB962C8B-B14F-4D97-AF65-F5344CB8AC3E}">
        <p14:creationId xmlns:p14="http://schemas.microsoft.com/office/powerpoint/2010/main" val="1265837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152400" y="1447800"/>
            <a:ext cx="8839200" cy="5068888"/>
          </a:xfrm>
          <a:prstGeom prst="rect">
            <a:avLst/>
          </a:prstGeom>
          <a:noFill/>
          <a:ln w="12700" algn="ctr">
            <a:solidFill>
              <a:srgbClr val="969696"/>
            </a:solidFill>
            <a:round/>
            <a:headEnd/>
            <a:tailEnd/>
          </a:ln>
        </p:spPr>
        <p:txBody>
          <a:bodyPr wrap="none" anchor="ctr"/>
          <a:lstStyle/>
          <a:p>
            <a:pPr algn="ctr"/>
            <a:endParaRPr lang="en-US" sz="1600"/>
          </a:p>
        </p:txBody>
      </p:sp>
      <p:sp>
        <p:nvSpPr>
          <p:cNvPr id="13315" name="Title 17"/>
          <p:cNvSpPr>
            <a:spLocks noGrp="1"/>
          </p:cNvSpPr>
          <p:nvPr>
            <p:ph type="title"/>
          </p:nvPr>
        </p:nvSpPr>
        <p:spPr>
          <a:xfrm>
            <a:off x="152400" y="0"/>
            <a:ext cx="8763000" cy="416204"/>
          </a:xfrm>
        </p:spPr>
        <p:txBody>
          <a:bodyPr/>
          <a:lstStyle/>
          <a:p>
            <a:r>
              <a:rPr lang="en-US" sz="2000" dirty="0" smtClean="0"/>
              <a:t>Microsoft Platform Architecture Consulting</a:t>
            </a:r>
          </a:p>
        </p:txBody>
      </p:sp>
      <p:sp>
        <p:nvSpPr>
          <p:cNvPr id="13316" name="Content Placeholder 19"/>
          <p:cNvSpPr>
            <a:spLocks noGrp="1"/>
          </p:cNvSpPr>
          <p:nvPr>
            <p:ph sz="half" idx="2"/>
          </p:nvPr>
        </p:nvSpPr>
        <p:spPr>
          <a:xfrm>
            <a:off x="152400" y="4267200"/>
            <a:ext cx="4040188" cy="1477328"/>
          </a:xfrm>
        </p:spPr>
        <p:txBody>
          <a:bodyPr/>
          <a:lstStyle/>
          <a:p>
            <a:pPr>
              <a:buFontTx/>
              <a:buNone/>
              <a:defRPr/>
            </a:pPr>
            <a:r>
              <a:rPr lang="en-US" dirty="0" smtClean="0"/>
              <a:t>Differentiators</a:t>
            </a:r>
          </a:p>
          <a:p>
            <a:pPr marL="228600" indent="-228600">
              <a:lnSpc>
                <a:spcPct val="110000"/>
              </a:lnSpc>
              <a:spcBef>
                <a:spcPct val="0"/>
              </a:spcBef>
              <a:buFont typeface="Arial" pitchFamily="34" charset="0"/>
              <a:buChar char="•"/>
              <a:defRPr/>
            </a:pPr>
            <a:r>
              <a:rPr lang="en-US" sz="1200" kern="1200" dirty="0" smtClean="0"/>
              <a:t>Microsoft </a:t>
            </a:r>
            <a:r>
              <a:rPr lang="en-US" sz="1200" kern="1200" dirty="0"/>
              <a:t>Gold Partner</a:t>
            </a:r>
          </a:p>
          <a:p>
            <a:pPr marL="228600" indent="-228600">
              <a:lnSpc>
                <a:spcPct val="110000"/>
              </a:lnSpc>
              <a:spcBef>
                <a:spcPct val="0"/>
              </a:spcBef>
              <a:buFont typeface="Arial" pitchFamily="34" charset="0"/>
              <a:buChar char="•"/>
              <a:defRPr/>
            </a:pPr>
            <a:r>
              <a:rPr lang="en-US" sz="1200" kern="1200" dirty="0"/>
              <a:t>Certified ‘Business Value Planning Service’ specialists</a:t>
            </a:r>
          </a:p>
          <a:p>
            <a:pPr marL="228600" indent="-228600">
              <a:lnSpc>
                <a:spcPct val="110000"/>
              </a:lnSpc>
              <a:spcBef>
                <a:spcPct val="0"/>
              </a:spcBef>
              <a:buFont typeface="Arial" pitchFamily="34" charset="0"/>
              <a:buChar char="•"/>
              <a:defRPr/>
            </a:pPr>
            <a:r>
              <a:rPr lang="en-US" sz="1200" kern="1200" dirty="0"/>
              <a:t>Proven frameworks</a:t>
            </a:r>
          </a:p>
          <a:p>
            <a:pPr marL="228600" indent="-228600">
              <a:lnSpc>
                <a:spcPct val="110000"/>
              </a:lnSpc>
              <a:spcBef>
                <a:spcPct val="0"/>
              </a:spcBef>
              <a:buFont typeface="Arial" pitchFamily="34" charset="0"/>
              <a:buChar char="•"/>
              <a:defRPr/>
            </a:pPr>
            <a:r>
              <a:rPr lang="en-US" sz="1200" kern="1200" dirty="0"/>
              <a:t>Architecture Toolkit</a:t>
            </a:r>
          </a:p>
        </p:txBody>
      </p:sp>
      <p:sp>
        <p:nvSpPr>
          <p:cNvPr id="25" name="Content Placeholder 19"/>
          <p:cNvSpPr>
            <a:spLocks noGrp="1"/>
          </p:cNvSpPr>
          <p:nvPr>
            <p:ph sz="half" idx="2"/>
          </p:nvPr>
        </p:nvSpPr>
        <p:spPr>
          <a:xfrm>
            <a:off x="4572000" y="4267200"/>
            <a:ext cx="4040188" cy="1274195"/>
          </a:xfrm>
        </p:spPr>
        <p:txBody>
          <a:bodyPr/>
          <a:lstStyle/>
          <a:p>
            <a:pPr>
              <a:buFontTx/>
              <a:buNone/>
              <a:defRPr/>
            </a:pPr>
            <a:r>
              <a:rPr lang="en-US" dirty="0" smtClean="0"/>
              <a:t>Success Stories</a:t>
            </a:r>
          </a:p>
          <a:p>
            <a:pPr>
              <a:buClrTx/>
              <a:defRPr/>
            </a:pPr>
            <a:r>
              <a:rPr lang="en-US" sz="1200" kern="1200" dirty="0"/>
              <a:t>Large Telecom Services Provider in UK – </a:t>
            </a:r>
            <a:r>
              <a:rPr lang="en-GB" sz="1200" kern="1200" dirty="0"/>
              <a:t>Microsoft Platform Architecture Review</a:t>
            </a:r>
            <a:endParaRPr lang="en-US" sz="1200" kern="1200" dirty="0"/>
          </a:p>
          <a:p>
            <a:pPr>
              <a:buClrTx/>
              <a:defRPr/>
            </a:pPr>
            <a:r>
              <a:rPr lang="en-US" sz="1200" kern="1200" dirty="0" smtClean="0"/>
              <a:t>Large US based Airlines – </a:t>
            </a:r>
            <a:r>
              <a:rPr lang="en-US" sz="1200" dirty="0"/>
              <a:t>E-Commerce App. Support on MOSS 2007 and .</a:t>
            </a:r>
            <a:r>
              <a:rPr lang="en-US" sz="1200" dirty="0" smtClean="0"/>
              <a:t>NET</a:t>
            </a:r>
            <a:endParaRPr lang="en-US" sz="1200" kern="1200" dirty="0" smtClean="0"/>
          </a:p>
        </p:txBody>
      </p:sp>
      <p:sp>
        <p:nvSpPr>
          <p:cNvPr id="26" name="Content Placeholder 19"/>
          <p:cNvSpPr txBox="1">
            <a:spLocks/>
          </p:cNvSpPr>
          <p:nvPr/>
        </p:nvSpPr>
        <p:spPr bwMode="auto">
          <a:xfrm>
            <a:off x="4572000" y="1554163"/>
            <a:ext cx="4040188" cy="2456057"/>
          </a:xfrm>
          <a:prstGeom prst="rect">
            <a:avLst/>
          </a:prstGeom>
          <a:noFill/>
          <a:ln w="9525" algn="ctr">
            <a:noFill/>
            <a:miter lim="800000"/>
            <a:headEnd/>
            <a:tailEnd/>
          </a:ln>
        </p:spPr>
        <p:txBody>
          <a:bodyPr>
            <a:spAutoFit/>
          </a:bodyPr>
          <a:lstStyle/>
          <a:p>
            <a:pPr marL="169863" indent="-169863" eaLnBrk="0" hangingPunct="0">
              <a:spcBef>
                <a:spcPct val="20000"/>
              </a:spcBef>
              <a:buClr>
                <a:srgbClr val="4E84C4"/>
              </a:buClr>
              <a:defRPr/>
            </a:pPr>
            <a:r>
              <a:rPr lang="en-US" sz="2400" kern="0" dirty="0">
                <a:latin typeface="+mn-lt"/>
              </a:rPr>
              <a:t>Solution Features</a:t>
            </a:r>
          </a:p>
          <a:p>
            <a:pPr marL="122238" indent="-122238" fontAlgn="ctr">
              <a:buClr>
                <a:srgbClr val="4E84C4"/>
              </a:buClr>
              <a:buFontTx/>
              <a:buChar char="•"/>
            </a:pPr>
            <a:r>
              <a:rPr lang="en-US" sz="1200" dirty="0" smtClean="0">
                <a:solidFill>
                  <a:srgbClr val="000000"/>
                </a:solidFill>
              </a:rPr>
              <a:t>Bespoke </a:t>
            </a:r>
            <a:r>
              <a:rPr lang="en-US" sz="1200" dirty="0">
                <a:solidFill>
                  <a:srgbClr val="000000"/>
                </a:solidFill>
              </a:rPr>
              <a:t>Content Management platforms development services.</a:t>
            </a:r>
          </a:p>
          <a:p>
            <a:pPr marL="122238" indent="-122238" fontAlgn="ctr">
              <a:lnSpc>
                <a:spcPct val="110000"/>
              </a:lnSpc>
              <a:buClr>
                <a:srgbClr val="4E84C4"/>
              </a:buClr>
              <a:buFontTx/>
              <a:buChar char="•"/>
            </a:pPr>
            <a:r>
              <a:rPr lang="en-US" sz="1200" dirty="0">
                <a:solidFill>
                  <a:srgbClr val="000000"/>
                </a:solidFill>
              </a:rPr>
              <a:t>Platform Roadmap</a:t>
            </a:r>
          </a:p>
          <a:p>
            <a:pPr marL="122238" indent="-122238" fontAlgn="ctr">
              <a:lnSpc>
                <a:spcPct val="110000"/>
              </a:lnSpc>
              <a:buClr>
                <a:srgbClr val="4E84C4"/>
              </a:buClr>
              <a:buFontTx/>
              <a:buChar char="•"/>
            </a:pPr>
            <a:r>
              <a:rPr lang="en-US" sz="1200" dirty="0">
                <a:solidFill>
                  <a:srgbClr val="000000"/>
                </a:solidFill>
              </a:rPr>
              <a:t>Architecture Consulting</a:t>
            </a:r>
          </a:p>
          <a:p>
            <a:pPr marL="122238" indent="-122238" fontAlgn="ctr">
              <a:lnSpc>
                <a:spcPct val="110000"/>
              </a:lnSpc>
              <a:buClr>
                <a:srgbClr val="4E84C4"/>
              </a:buClr>
              <a:buFontTx/>
              <a:buChar char="•"/>
            </a:pPr>
            <a:r>
              <a:rPr lang="en-US" sz="1200" dirty="0">
                <a:solidFill>
                  <a:srgbClr val="000000"/>
                </a:solidFill>
              </a:rPr>
              <a:t>Architecture Evaluation</a:t>
            </a:r>
          </a:p>
          <a:p>
            <a:pPr marL="122238" indent="-122238" fontAlgn="ctr">
              <a:lnSpc>
                <a:spcPct val="110000"/>
              </a:lnSpc>
              <a:buClr>
                <a:srgbClr val="4E84C4"/>
              </a:buClr>
              <a:buFontTx/>
              <a:buChar char="•"/>
            </a:pPr>
            <a:r>
              <a:rPr lang="en-US" sz="1200" dirty="0">
                <a:solidFill>
                  <a:srgbClr val="000000"/>
                </a:solidFill>
              </a:rPr>
              <a:t>Business Value </a:t>
            </a:r>
            <a:r>
              <a:rPr lang="en-US" sz="1200" dirty="0" smtClean="0">
                <a:solidFill>
                  <a:srgbClr val="000000"/>
                </a:solidFill>
              </a:rPr>
              <a:t>Planning</a:t>
            </a:r>
          </a:p>
          <a:p>
            <a:pPr marL="122238" indent="-122238" fontAlgn="ctr">
              <a:lnSpc>
                <a:spcPct val="110000"/>
              </a:lnSpc>
              <a:buClr>
                <a:srgbClr val="4E84C4"/>
              </a:buClr>
              <a:buFontTx/>
              <a:buChar char="•"/>
            </a:pPr>
            <a:r>
              <a:rPr lang="en-US" sz="1200" dirty="0">
                <a:solidFill>
                  <a:srgbClr val="000000"/>
                </a:solidFill>
              </a:rPr>
              <a:t>Re-usable assets, frameworks, rapid migration tools </a:t>
            </a:r>
            <a:endParaRPr lang="en-US" sz="1200" dirty="0" smtClean="0">
              <a:solidFill>
                <a:srgbClr val="000000"/>
              </a:solidFill>
            </a:endParaRPr>
          </a:p>
          <a:p>
            <a:pPr marL="122238" indent="-122238" fontAlgn="ctr">
              <a:lnSpc>
                <a:spcPct val="110000"/>
              </a:lnSpc>
              <a:buClr>
                <a:srgbClr val="4E84C4"/>
              </a:buClr>
              <a:buFontTx/>
              <a:buChar char="•"/>
            </a:pPr>
            <a:r>
              <a:rPr lang="en-US" sz="1200" dirty="0">
                <a:solidFill>
                  <a:srgbClr val="000000"/>
                </a:solidFill>
              </a:rPr>
              <a:t>Technology Leadership through strong partner </a:t>
            </a:r>
            <a:r>
              <a:rPr lang="en-US" sz="1200" dirty="0" smtClean="0">
                <a:solidFill>
                  <a:srgbClr val="000000"/>
                </a:solidFill>
              </a:rPr>
              <a:t>alliance</a:t>
            </a:r>
          </a:p>
          <a:p>
            <a:pPr marL="122238" indent="-122238" fontAlgn="ctr">
              <a:lnSpc>
                <a:spcPct val="110000"/>
              </a:lnSpc>
              <a:buClr>
                <a:srgbClr val="4E84C4"/>
              </a:buClr>
              <a:buFontTx/>
              <a:buChar char="•"/>
            </a:pPr>
            <a:r>
              <a:rPr lang="en-US" sz="1200" dirty="0">
                <a:solidFill>
                  <a:srgbClr val="000000"/>
                </a:solidFill>
              </a:rPr>
              <a:t>Well defined framework for legacy modernization, application rationalization</a:t>
            </a:r>
          </a:p>
        </p:txBody>
      </p:sp>
      <p:cxnSp>
        <p:nvCxnSpPr>
          <p:cNvPr id="13320" name="Straight Connector 27"/>
          <p:cNvCxnSpPr>
            <a:cxnSpLocks noChangeShapeType="1"/>
            <a:stCxn id="9" idx="2"/>
            <a:endCxn id="13314" idx="2"/>
          </p:cNvCxnSpPr>
          <p:nvPr/>
        </p:nvCxnSpPr>
        <p:spPr bwMode="auto">
          <a:xfrm>
            <a:off x="4572000" y="1487507"/>
            <a:ext cx="0" cy="5029181"/>
          </a:xfrm>
          <a:prstGeom prst="line">
            <a:avLst/>
          </a:prstGeom>
          <a:noFill/>
          <a:ln w="19050" cap="rnd" cmpd="dbl" algn="ctr">
            <a:solidFill>
              <a:srgbClr val="969696"/>
            </a:solidFill>
            <a:miter lim="800000"/>
            <a:headEnd/>
            <a:tailEnd/>
          </a:ln>
        </p:spPr>
      </p:cxnSp>
      <p:cxnSp>
        <p:nvCxnSpPr>
          <p:cNvPr id="13321" name="Straight Connector 29"/>
          <p:cNvCxnSpPr>
            <a:cxnSpLocks noChangeShapeType="1"/>
          </p:cNvCxnSpPr>
          <p:nvPr/>
        </p:nvCxnSpPr>
        <p:spPr bwMode="auto">
          <a:xfrm rot="10800000" flipH="1">
            <a:off x="152400" y="4265613"/>
            <a:ext cx="8839200" cy="1587"/>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152400" y="533400"/>
            <a:ext cx="8839200" cy="954107"/>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a:spAutoFit/>
          </a:bodyPr>
          <a:lstStyle/>
          <a:p>
            <a:pPr marL="169863" indent="-169863" eaLnBrk="0" hangingPunct="0">
              <a:spcBef>
                <a:spcPct val="20000"/>
              </a:spcBef>
              <a:buClr>
                <a:srgbClr val="4E84C4"/>
              </a:buClr>
              <a:defRPr/>
            </a:pPr>
            <a:r>
              <a:rPr lang="en-US" kern="0" dirty="0">
                <a:latin typeface="+mn-lt"/>
              </a:rPr>
              <a:t>Business Scenario / Problem </a:t>
            </a:r>
            <a:r>
              <a:rPr lang="en-US" kern="0" dirty="0" smtClean="0">
                <a:latin typeface="+mn-lt"/>
              </a:rPr>
              <a:t>Statement</a:t>
            </a:r>
          </a:p>
          <a:p>
            <a:r>
              <a:rPr lang="en-US" sz="1200" dirty="0" smtClean="0"/>
              <a:t>There </a:t>
            </a:r>
            <a:r>
              <a:rPr lang="en-US" sz="1200" dirty="0"/>
              <a:t>is an intense pressure on the IT to reduce cost and deliver flexible and agile applications faster then ever</a:t>
            </a:r>
            <a:r>
              <a:rPr lang="en-US" sz="1200" dirty="0" smtClean="0"/>
              <a:t>. Increase </a:t>
            </a:r>
            <a:r>
              <a:rPr lang="en-US" sz="1200" dirty="0"/>
              <a:t>enablement of information workers for </a:t>
            </a:r>
            <a:r>
              <a:rPr lang="en-US" sz="1200" b="1" dirty="0" smtClean="0"/>
              <a:t>Collaboration. </a:t>
            </a:r>
            <a:r>
              <a:rPr lang="en-US" sz="1200" dirty="0" smtClean="0"/>
              <a:t>Increase </a:t>
            </a:r>
            <a:r>
              <a:rPr lang="en-US" sz="1200" dirty="0"/>
              <a:t>need for</a:t>
            </a:r>
            <a:r>
              <a:rPr lang="en-US" sz="1200" b="1" dirty="0"/>
              <a:t> Interoperable </a:t>
            </a:r>
            <a:r>
              <a:rPr lang="en-US" sz="1200" dirty="0"/>
              <a:t>business </a:t>
            </a:r>
            <a:r>
              <a:rPr lang="en-US" sz="1200" dirty="0" smtClean="0"/>
              <a:t>applications. Use SAAS </a:t>
            </a:r>
            <a:r>
              <a:rPr lang="en-US" sz="1200" dirty="0"/>
              <a:t>as an alternate </a:t>
            </a:r>
            <a:r>
              <a:rPr lang="en-US" sz="1200" b="1" dirty="0"/>
              <a:t>Service Delivery </a:t>
            </a:r>
            <a:r>
              <a:rPr lang="en-US" sz="1200" b="1" dirty="0" smtClean="0"/>
              <a:t>Platform.</a:t>
            </a:r>
            <a:endParaRPr lang="en-US" sz="1200" dirty="0"/>
          </a:p>
        </p:txBody>
      </p:sp>
      <p:sp>
        <p:nvSpPr>
          <p:cNvPr id="11" name="Content Placeholder 19"/>
          <p:cNvSpPr txBox="1">
            <a:spLocks/>
          </p:cNvSpPr>
          <p:nvPr/>
        </p:nvSpPr>
        <p:spPr bwMode="auto">
          <a:xfrm>
            <a:off x="228600" y="1524000"/>
            <a:ext cx="4343400" cy="1384995"/>
          </a:xfrm>
          <a:prstGeom prst="rect">
            <a:avLst/>
          </a:prstGeom>
          <a:noFill/>
          <a:ln w="9525" algn="ctr">
            <a:noFill/>
            <a:miter lim="800000"/>
            <a:headEnd/>
            <a:tailEnd/>
          </a:ln>
        </p:spPr>
        <p:txBody>
          <a:bodyPr wrap="square">
            <a:spAutoFit/>
          </a:bodyPr>
          <a:lstStyle/>
          <a:p>
            <a:pPr marL="169863" indent="-169863" eaLnBrk="0" hangingPunct="0">
              <a:spcBef>
                <a:spcPct val="20000"/>
              </a:spcBef>
              <a:buClr>
                <a:srgbClr val="4E84C4"/>
              </a:buClr>
              <a:defRPr/>
            </a:pPr>
            <a:r>
              <a:rPr lang="en-US" sz="2400" kern="0" dirty="0">
                <a:latin typeface="+mn-lt"/>
              </a:rPr>
              <a:t>Key Business Benefits </a:t>
            </a:r>
          </a:p>
          <a:p>
            <a:pPr marL="120650" indent="-120650">
              <a:buClr>
                <a:srgbClr val="4E84C4"/>
              </a:buClr>
              <a:buFontTx/>
              <a:buChar char="•"/>
            </a:pPr>
            <a:r>
              <a:rPr lang="en-US" sz="1200" dirty="0" smtClean="0"/>
              <a:t>Reduced </a:t>
            </a:r>
            <a:r>
              <a:rPr lang="en-US" sz="1200" dirty="0"/>
              <a:t>time to market</a:t>
            </a:r>
          </a:p>
          <a:p>
            <a:pPr marL="120650" indent="-120650">
              <a:buClr>
                <a:srgbClr val="4E84C4"/>
              </a:buClr>
              <a:buFontTx/>
              <a:buChar char="•"/>
            </a:pPr>
            <a:r>
              <a:rPr lang="en-US" sz="1200" dirty="0"/>
              <a:t>Better IT investment planning and maximize ROI</a:t>
            </a:r>
          </a:p>
          <a:p>
            <a:pPr marL="120650" indent="-120650">
              <a:buClr>
                <a:srgbClr val="4E84C4"/>
              </a:buClr>
              <a:buFontTx/>
              <a:buChar char="•"/>
            </a:pPr>
            <a:r>
              <a:rPr lang="en-US" sz="1200" dirty="0"/>
              <a:t>Scalable and Reliable solutions</a:t>
            </a:r>
          </a:p>
          <a:p>
            <a:pPr marL="120650" indent="-120650">
              <a:buClr>
                <a:srgbClr val="4E84C4"/>
              </a:buClr>
              <a:buFontTx/>
              <a:buChar char="•"/>
            </a:pPr>
            <a:r>
              <a:rPr lang="en-US" sz="1200" dirty="0"/>
              <a:t>Low TCO</a:t>
            </a:r>
          </a:p>
          <a:p>
            <a:pPr marL="120650" indent="-120650">
              <a:buClr>
                <a:srgbClr val="4E84C4"/>
              </a:buClr>
              <a:buFontTx/>
              <a:buChar char="•"/>
            </a:pPr>
            <a:r>
              <a:rPr lang="en-US" sz="1200" dirty="0"/>
              <a:t>Global IT alignment across Business Processes</a:t>
            </a:r>
          </a:p>
        </p:txBody>
      </p:sp>
    </p:spTree>
    <p:extLst>
      <p:ext uri="{BB962C8B-B14F-4D97-AF65-F5344CB8AC3E}">
        <p14:creationId xmlns:p14="http://schemas.microsoft.com/office/powerpoint/2010/main" val="2743906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152400" y="1447800"/>
            <a:ext cx="8839200" cy="5068888"/>
          </a:xfrm>
          <a:prstGeom prst="rect">
            <a:avLst/>
          </a:prstGeom>
          <a:noFill/>
          <a:ln w="12700" algn="ctr">
            <a:solidFill>
              <a:srgbClr val="969696"/>
            </a:solidFill>
            <a:round/>
            <a:headEnd/>
            <a:tailEnd/>
          </a:ln>
        </p:spPr>
        <p:txBody>
          <a:bodyPr wrap="none" anchor="ctr"/>
          <a:lstStyle/>
          <a:p>
            <a:pPr algn="ctr"/>
            <a:endParaRPr lang="en-US" sz="1600"/>
          </a:p>
        </p:txBody>
      </p:sp>
      <p:sp>
        <p:nvSpPr>
          <p:cNvPr id="13315" name="Title 17"/>
          <p:cNvSpPr>
            <a:spLocks noGrp="1"/>
          </p:cNvSpPr>
          <p:nvPr>
            <p:ph type="title"/>
          </p:nvPr>
        </p:nvSpPr>
        <p:spPr>
          <a:xfrm>
            <a:off x="152400" y="0"/>
            <a:ext cx="8763000" cy="416204"/>
          </a:xfrm>
        </p:spPr>
        <p:txBody>
          <a:bodyPr/>
          <a:lstStyle/>
          <a:p>
            <a:r>
              <a:rPr lang="en-US" sz="2000" dirty="0" smtClean="0"/>
              <a:t>Comprehensive ALM Solutions using TFS 2010</a:t>
            </a:r>
          </a:p>
        </p:txBody>
      </p:sp>
      <p:sp>
        <p:nvSpPr>
          <p:cNvPr id="13316" name="Content Placeholder 19"/>
          <p:cNvSpPr>
            <a:spLocks noGrp="1"/>
          </p:cNvSpPr>
          <p:nvPr>
            <p:ph sz="half" idx="2"/>
          </p:nvPr>
        </p:nvSpPr>
        <p:spPr>
          <a:xfrm>
            <a:off x="152400" y="4440805"/>
            <a:ext cx="4040188" cy="1274195"/>
          </a:xfrm>
        </p:spPr>
        <p:txBody>
          <a:bodyPr/>
          <a:lstStyle/>
          <a:p>
            <a:pPr>
              <a:buFontTx/>
              <a:buNone/>
              <a:defRPr/>
            </a:pPr>
            <a:r>
              <a:rPr lang="en-US" dirty="0" smtClean="0"/>
              <a:t>Differentiators</a:t>
            </a:r>
          </a:p>
          <a:p>
            <a:pPr marL="228600" indent="-228600">
              <a:lnSpc>
                <a:spcPct val="110000"/>
              </a:lnSpc>
              <a:spcBef>
                <a:spcPct val="0"/>
              </a:spcBef>
              <a:buFont typeface="Arial" pitchFamily="34" charset="0"/>
              <a:buChar char="•"/>
              <a:defRPr/>
            </a:pPr>
            <a:r>
              <a:rPr lang="en-US" sz="1200" kern="1200" dirty="0" smtClean="0"/>
              <a:t>Expertise </a:t>
            </a:r>
            <a:r>
              <a:rPr lang="en-US" sz="1200" kern="1200" dirty="0"/>
              <a:t>on setting up TFS for project management.</a:t>
            </a:r>
          </a:p>
          <a:p>
            <a:pPr marL="228600" indent="-228600">
              <a:lnSpc>
                <a:spcPct val="110000"/>
              </a:lnSpc>
              <a:spcBef>
                <a:spcPct val="0"/>
              </a:spcBef>
              <a:buFont typeface="Arial" pitchFamily="34" charset="0"/>
              <a:buChar char="•"/>
              <a:defRPr/>
            </a:pPr>
            <a:r>
              <a:rPr lang="en-US" sz="1200" kern="1200" dirty="0"/>
              <a:t>Dedicated </a:t>
            </a:r>
            <a:r>
              <a:rPr lang="en-US" sz="1200" kern="1200" dirty="0" err="1"/>
              <a:t>CoE</a:t>
            </a:r>
            <a:r>
              <a:rPr lang="en-US" sz="1200" kern="1200" dirty="0"/>
              <a:t> augmenting TFS capabilities.</a:t>
            </a:r>
          </a:p>
          <a:p>
            <a:pPr marL="228600" indent="-228600">
              <a:lnSpc>
                <a:spcPct val="110000"/>
              </a:lnSpc>
              <a:spcBef>
                <a:spcPct val="0"/>
              </a:spcBef>
              <a:buFont typeface="Arial" pitchFamily="34" charset="0"/>
              <a:buChar char="•"/>
              <a:defRPr/>
            </a:pPr>
            <a:r>
              <a:rPr lang="en-US" sz="1200" kern="1200" dirty="0"/>
              <a:t>Ability to enhance existing project execution templates, tailored to meet client project demands.</a:t>
            </a:r>
          </a:p>
        </p:txBody>
      </p:sp>
      <p:sp>
        <p:nvSpPr>
          <p:cNvPr id="25" name="Content Placeholder 19"/>
          <p:cNvSpPr>
            <a:spLocks noGrp="1"/>
          </p:cNvSpPr>
          <p:nvPr>
            <p:ph sz="half" idx="2"/>
          </p:nvPr>
        </p:nvSpPr>
        <p:spPr>
          <a:xfrm>
            <a:off x="4572000" y="4415540"/>
            <a:ext cx="4040188" cy="1680460"/>
          </a:xfrm>
        </p:spPr>
        <p:txBody>
          <a:bodyPr/>
          <a:lstStyle/>
          <a:p>
            <a:pPr>
              <a:buFontTx/>
              <a:buNone/>
              <a:defRPr/>
            </a:pPr>
            <a:r>
              <a:rPr lang="en-US" dirty="0" smtClean="0"/>
              <a:t>Success Stories</a:t>
            </a:r>
          </a:p>
          <a:p>
            <a:pPr>
              <a:buClrTx/>
              <a:defRPr/>
            </a:pPr>
            <a:r>
              <a:rPr lang="en-US" sz="1200" kern="1200" dirty="0"/>
              <a:t>L</a:t>
            </a:r>
            <a:r>
              <a:rPr lang="en-US" sz="1200" kern="1200" dirty="0" smtClean="0"/>
              <a:t>eading</a:t>
            </a:r>
            <a:r>
              <a:rPr lang="en-US" sz="1200" kern="1200" dirty="0"/>
              <a:t>, global media and technology company – </a:t>
            </a:r>
            <a:r>
              <a:rPr lang="en-GB" sz="1200" kern="1200" dirty="0" smtClean="0"/>
              <a:t>Setup and execute clients projects using TFS</a:t>
            </a:r>
            <a:endParaRPr lang="en-US" sz="1200" kern="1200" dirty="0"/>
          </a:p>
          <a:p>
            <a:pPr lvl="0">
              <a:buClrTx/>
              <a:defRPr/>
            </a:pPr>
            <a:r>
              <a:rPr lang="en-US" sz="1200" kern="1200" dirty="0"/>
              <a:t>L</a:t>
            </a:r>
            <a:r>
              <a:rPr lang="en-US" sz="1200" kern="1200" dirty="0" smtClean="0"/>
              <a:t>eader </a:t>
            </a:r>
            <a:r>
              <a:rPr lang="en-US" sz="1200" kern="1200" dirty="0"/>
              <a:t>in </a:t>
            </a:r>
            <a:r>
              <a:rPr lang="en-US" sz="1200" kern="1200" dirty="0" smtClean="0"/>
              <a:t>software products &amp; </a:t>
            </a:r>
            <a:r>
              <a:rPr lang="en-US" sz="1200" kern="1200" dirty="0"/>
              <a:t>services </a:t>
            </a:r>
            <a:r>
              <a:rPr lang="en-US" sz="1200" kern="1200" dirty="0" smtClean="0"/>
              <a:t>– </a:t>
            </a:r>
            <a:r>
              <a:rPr lang="en-US" sz="1200" kern="1200" dirty="0"/>
              <a:t>Prescriptive guidance for third </a:t>
            </a:r>
            <a:r>
              <a:rPr lang="en-US" sz="1200" kern="1200" dirty="0" smtClean="0"/>
              <a:t>party developers </a:t>
            </a:r>
            <a:r>
              <a:rPr lang="en-US" sz="1200" kern="1200" dirty="0"/>
              <a:t>for building solutions on EPM platform</a:t>
            </a:r>
          </a:p>
          <a:p>
            <a:pPr>
              <a:buClrTx/>
              <a:defRPr/>
            </a:pPr>
            <a:endParaRPr lang="en-US" sz="1200" kern="1200" dirty="0" smtClean="0"/>
          </a:p>
        </p:txBody>
      </p:sp>
      <p:sp>
        <p:nvSpPr>
          <p:cNvPr id="26" name="Content Placeholder 19"/>
          <p:cNvSpPr txBox="1">
            <a:spLocks/>
          </p:cNvSpPr>
          <p:nvPr/>
        </p:nvSpPr>
        <p:spPr bwMode="auto">
          <a:xfrm>
            <a:off x="4572000" y="1554163"/>
            <a:ext cx="4040188" cy="2862322"/>
          </a:xfrm>
          <a:prstGeom prst="rect">
            <a:avLst/>
          </a:prstGeom>
          <a:noFill/>
          <a:ln w="9525" algn="ctr">
            <a:noFill/>
            <a:miter lim="800000"/>
            <a:headEnd/>
            <a:tailEnd/>
          </a:ln>
        </p:spPr>
        <p:txBody>
          <a:bodyPr>
            <a:spAutoFit/>
          </a:bodyPr>
          <a:lstStyle/>
          <a:p>
            <a:pPr marL="169863" indent="-169863" eaLnBrk="0" hangingPunct="0">
              <a:spcBef>
                <a:spcPct val="20000"/>
              </a:spcBef>
              <a:buClr>
                <a:srgbClr val="4E84C4"/>
              </a:buClr>
              <a:defRPr/>
            </a:pPr>
            <a:r>
              <a:rPr lang="en-US" sz="2400" kern="0" dirty="0">
                <a:latin typeface="+mn-lt"/>
              </a:rPr>
              <a:t>Solution Features</a:t>
            </a:r>
          </a:p>
          <a:p>
            <a:pPr marL="122238" indent="-122238" fontAlgn="ctr">
              <a:buClr>
                <a:srgbClr val="4E84C4"/>
              </a:buClr>
              <a:buFontTx/>
              <a:buChar char="•"/>
            </a:pPr>
            <a:r>
              <a:rPr lang="en-US" sz="1200" dirty="0" smtClean="0">
                <a:solidFill>
                  <a:srgbClr val="000000"/>
                </a:solidFill>
              </a:rPr>
              <a:t>Bespoke </a:t>
            </a:r>
            <a:r>
              <a:rPr lang="en-US" sz="1200" dirty="0">
                <a:solidFill>
                  <a:srgbClr val="000000"/>
                </a:solidFill>
              </a:rPr>
              <a:t>Content Management platforms development services.</a:t>
            </a:r>
          </a:p>
          <a:p>
            <a:pPr marL="122238" indent="-122238" fontAlgn="ctr">
              <a:buClr>
                <a:srgbClr val="4E84C4"/>
              </a:buClr>
              <a:buFontTx/>
              <a:buChar char="•"/>
            </a:pPr>
            <a:r>
              <a:rPr lang="en-US" sz="1200" dirty="0">
                <a:solidFill>
                  <a:srgbClr val="000000"/>
                </a:solidFill>
              </a:rPr>
              <a:t>Consultancy Services</a:t>
            </a:r>
          </a:p>
          <a:p>
            <a:pPr marL="579438" lvl="2" indent="-122238" fontAlgn="ctr">
              <a:buClr>
                <a:srgbClr val="4E84C4"/>
              </a:buClr>
              <a:buFontTx/>
              <a:buChar char="•"/>
            </a:pPr>
            <a:r>
              <a:rPr lang="en-US" sz="1200" dirty="0">
                <a:solidFill>
                  <a:srgbClr val="000000"/>
                </a:solidFill>
              </a:rPr>
              <a:t>TFS adoption consulting</a:t>
            </a:r>
          </a:p>
          <a:p>
            <a:pPr marL="579438" lvl="2" indent="-122238" fontAlgn="ctr">
              <a:buClr>
                <a:srgbClr val="4E84C4"/>
              </a:buClr>
              <a:buFontTx/>
              <a:buChar char="•"/>
            </a:pPr>
            <a:r>
              <a:rPr lang="en-US" sz="1200" dirty="0">
                <a:solidFill>
                  <a:srgbClr val="000000"/>
                </a:solidFill>
              </a:rPr>
              <a:t>TFS Process flow customization and Best Practices </a:t>
            </a:r>
            <a:r>
              <a:rPr lang="en-US" sz="1200" dirty="0" smtClean="0">
                <a:solidFill>
                  <a:srgbClr val="000000"/>
                </a:solidFill>
              </a:rPr>
              <a:t>consulting</a:t>
            </a:r>
            <a:endParaRPr lang="en-US" sz="1200" dirty="0">
              <a:solidFill>
                <a:srgbClr val="000000"/>
              </a:solidFill>
            </a:endParaRPr>
          </a:p>
          <a:p>
            <a:pPr marL="122238" indent="-122238" fontAlgn="ctr">
              <a:buClr>
                <a:srgbClr val="4E84C4"/>
              </a:buClr>
              <a:buFontTx/>
              <a:buChar char="•"/>
            </a:pPr>
            <a:r>
              <a:rPr lang="en-US" sz="1200" dirty="0">
                <a:solidFill>
                  <a:srgbClr val="000000"/>
                </a:solidFill>
              </a:rPr>
              <a:t>Migration and Development Services</a:t>
            </a:r>
          </a:p>
          <a:p>
            <a:pPr marL="579438" lvl="2" indent="-122238" fontAlgn="ctr">
              <a:buClr>
                <a:srgbClr val="4E84C4"/>
              </a:buClr>
              <a:buFontTx/>
              <a:buChar char="•"/>
            </a:pPr>
            <a:r>
              <a:rPr lang="en-US" sz="1200" dirty="0">
                <a:solidFill>
                  <a:srgbClr val="000000"/>
                </a:solidFill>
              </a:rPr>
              <a:t>TFS Migration Services</a:t>
            </a:r>
          </a:p>
          <a:p>
            <a:pPr marL="579438" lvl="2" indent="-122238" fontAlgn="ctr">
              <a:buClr>
                <a:srgbClr val="4E84C4"/>
              </a:buClr>
              <a:buFontTx/>
              <a:buChar char="•"/>
            </a:pPr>
            <a:r>
              <a:rPr lang="en-US" sz="1200" dirty="0">
                <a:solidFill>
                  <a:srgbClr val="000000"/>
                </a:solidFill>
              </a:rPr>
              <a:t>Build automation and custom report development </a:t>
            </a:r>
            <a:r>
              <a:rPr lang="en-US" sz="1200" dirty="0" smtClean="0">
                <a:solidFill>
                  <a:srgbClr val="000000"/>
                </a:solidFill>
              </a:rPr>
              <a:t>services</a:t>
            </a:r>
            <a:endParaRPr lang="en-US" sz="1200" dirty="0">
              <a:solidFill>
                <a:srgbClr val="000000"/>
              </a:solidFill>
            </a:endParaRPr>
          </a:p>
          <a:p>
            <a:pPr marL="122238" indent="-122238" fontAlgn="ctr">
              <a:buClr>
                <a:srgbClr val="4E84C4"/>
              </a:buClr>
              <a:buFontTx/>
              <a:buChar char="•"/>
            </a:pPr>
            <a:r>
              <a:rPr lang="en-US" sz="1200" dirty="0">
                <a:solidFill>
                  <a:srgbClr val="000000"/>
                </a:solidFill>
              </a:rPr>
              <a:t>Management &amp; Governance Services</a:t>
            </a:r>
          </a:p>
          <a:p>
            <a:pPr marL="579438" lvl="2" indent="-122238" fontAlgn="ctr">
              <a:buClr>
                <a:srgbClr val="4E84C4"/>
              </a:buClr>
              <a:buFontTx/>
              <a:buChar char="•"/>
            </a:pPr>
            <a:r>
              <a:rPr lang="en-US" sz="1200" dirty="0">
                <a:solidFill>
                  <a:srgbClr val="000000"/>
                </a:solidFill>
              </a:rPr>
              <a:t>Setup, Administration and configuration services</a:t>
            </a:r>
          </a:p>
          <a:p>
            <a:pPr marL="579438" lvl="2" indent="-122238" fontAlgn="ctr">
              <a:buClr>
                <a:srgbClr val="4E84C4"/>
              </a:buClr>
              <a:buFontTx/>
              <a:buChar char="•"/>
            </a:pPr>
            <a:r>
              <a:rPr lang="en-US" sz="1200" dirty="0">
                <a:solidFill>
                  <a:srgbClr val="000000"/>
                </a:solidFill>
              </a:rPr>
              <a:t>TFS Training services</a:t>
            </a:r>
          </a:p>
        </p:txBody>
      </p:sp>
      <p:cxnSp>
        <p:nvCxnSpPr>
          <p:cNvPr id="13320" name="Straight Connector 27"/>
          <p:cNvCxnSpPr>
            <a:cxnSpLocks noChangeShapeType="1"/>
            <a:stCxn id="9" idx="2"/>
            <a:endCxn id="13314" idx="2"/>
          </p:cNvCxnSpPr>
          <p:nvPr/>
        </p:nvCxnSpPr>
        <p:spPr bwMode="auto">
          <a:xfrm>
            <a:off x="4572000" y="1272064"/>
            <a:ext cx="0" cy="5244624"/>
          </a:xfrm>
          <a:prstGeom prst="line">
            <a:avLst/>
          </a:prstGeom>
          <a:noFill/>
          <a:ln w="19050" cap="rnd" cmpd="dbl" algn="ctr">
            <a:solidFill>
              <a:srgbClr val="969696"/>
            </a:solidFill>
            <a:miter lim="800000"/>
            <a:headEnd/>
            <a:tailEnd/>
          </a:ln>
        </p:spPr>
      </p:cxnSp>
      <p:cxnSp>
        <p:nvCxnSpPr>
          <p:cNvPr id="13321" name="Straight Connector 29"/>
          <p:cNvCxnSpPr>
            <a:cxnSpLocks noChangeShapeType="1"/>
          </p:cNvCxnSpPr>
          <p:nvPr/>
        </p:nvCxnSpPr>
        <p:spPr bwMode="auto">
          <a:xfrm rot="10800000" flipH="1">
            <a:off x="152400" y="4341812"/>
            <a:ext cx="8839200" cy="1587"/>
          </a:xfrm>
          <a:prstGeom prst="line">
            <a:avLst/>
          </a:prstGeom>
          <a:noFill/>
          <a:ln w="19050" cap="rnd" cmpd="dbl" algn="ctr">
            <a:solidFill>
              <a:srgbClr val="969696"/>
            </a:solidFill>
            <a:miter lim="800000"/>
            <a:headEnd/>
            <a:tailEnd/>
          </a:ln>
        </p:spPr>
      </p:cxnSp>
      <p:sp>
        <p:nvSpPr>
          <p:cNvPr id="9" name="Content Placeholder 19"/>
          <p:cNvSpPr txBox="1">
            <a:spLocks/>
          </p:cNvSpPr>
          <p:nvPr/>
        </p:nvSpPr>
        <p:spPr bwMode="auto">
          <a:xfrm>
            <a:off x="152400" y="533400"/>
            <a:ext cx="8839200" cy="738664"/>
          </a:xfrm>
          <a:prstGeom prst="rect">
            <a:avLst/>
          </a:prstGeom>
          <a:gradFill>
            <a:gsLst>
              <a:gs pos="0">
                <a:srgbClr val="8488C4"/>
              </a:gs>
              <a:gs pos="53000">
                <a:srgbClr val="D4DEFF"/>
              </a:gs>
              <a:gs pos="83000">
                <a:srgbClr val="D4DEFF"/>
              </a:gs>
              <a:gs pos="100000">
                <a:srgbClr val="96AB94"/>
              </a:gs>
            </a:gsLst>
            <a:lin ang="6000000" scaled="0"/>
          </a:gradFill>
          <a:ln w="9525" algn="ctr">
            <a:noFill/>
            <a:miter lim="800000"/>
            <a:headEnd/>
            <a:tailEnd/>
          </a:ln>
        </p:spPr>
        <p:txBody>
          <a:bodyPr>
            <a:spAutoFit/>
          </a:bodyPr>
          <a:lstStyle/>
          <a:p>
            <a:pPr marL="169863" indent="-169863" eaLnBrk="0" hangingPunct="0">
              <a:spcBef>
                <a:spcPct val="20000"/>
              </a:spcBef>
              <a:buClr>
                <a:srgbClr val="4E84C4"/>
              </a:buClr>
              <a:defRPr/>
            </a:pPr>
            <a:r>
              <a:rPr lang="en-US" kern="0" dirty="0">
                <a:latin typeface="+mn-lt"/>
              </a:rPr>
              <a:t>Business Scenario / Problem </a:t>
            </a:r>
            <a:r>
              <a:rPr lang="en-US" kern="0" dirty="0" smtClean="0">
                <a:latin typeface="+mn-lt"/>
              </a:rPr>
              <a:t>Statement</a:t>
            </a:r>
          </a:p>
          <a:p>
            <a:r>
              <a:rPr lang="en-US" sz="1200" dirty="0" smtClean="0"/>
              <a:t>Adoption </a:t>
            </a:r>
            <a:r>
              <a:rPr lang="en-US" sz="1200" dirty="0"/>
              <a:t>of Unified framework/Tool for Application Lifecycle Management (ALM</a:t>
            </a:r>
            <a:r>
              <a:rPr lang="en-US" sz="1200" dirty="0" smtClean="0"/>
              <a:t>). Need to </a:t>
            </a:r>
            <a:r>
              <a:rPr lang="en-US" sz="1200" dirty="0"/>
              <a:t>bring different persons in the team to work for a shared </a:t>
            </a:r>
            <a:r>
              <a:rPr lang="en-US" sz="1200" dirty="0" smtClean="0"/>
              <a:t>purpose in a project.</a:t>
            </a:r>
            <a:endParaRPr lang="en-US" sz="1200" dirty="0"/>
          </a:p>
        </p:txBody>
      </p:sp>
      <p:sp>
        <p:nvSpPr>
          <p:cNvPr id="11" name="Content Placeholder 19"/>
          <p:cNvSpPr txBox="1">
            <a:spLocks/>
          </p:cNvSpPr>
          <p:nvPr/>
        </p:nvSpPr>
        <p:spPr bwMode="auto">
          <a:xfrm>
            <a:off x="228600" y="1524000"/>
            <a:ext cx="4343400" cy="2862322"/>
          </a:xfrm>
          <a:prstGeom prst="rect">
            <a:avLst/>
          </a:prstGeom>
          <a:noFill/>
          <a:ln w="9525" algn="ctr">
            <a:noFill/>
            <a:miter lim="800000"/>
            <a:headEnd/>
            <a:tailEnd/>
          </a:ln>
        </p:spPr>
        <p:txBody>
          <a:bodyPr wrap="square">
            <a:spAutoFit/>
          </a:bodyPr>
          <a:lstStyle/>
          <a:p>
            <a:pPr marL="169863" indent="-169863" eaLnBrk="0" hangingPunct="0">
              <a:spcBef>
                <a:spcPct val="20000"/>
              </a:spcBef>
              <a:buClr>
                <a:srgbClr val="4E84C4"/>
              </a:buClr>
              <a:defRPr/>
            </a:pPr>
            <a:r>
              <a:rPr lang="en-US" sz="2400" kern="0" dirty="0">
                <a:latin typeface="+mn-lt"/>
              </a:rPr>
              <a:t>Key Business Benefits </a:t>
            </a:r>
          </a:p>
          <a:p>
            <a:pPr marL="120650" lvl="0" indent="-120650">
              <a:buClr>
                <a:srgbClr val="4E84C4"/>
              </a:buClr>
              <a:buFontTx/>
              <a:buChar char="•"/>
            </a:pPr>
            <a:r>
              <a:rPr lang="en-US" sz="1200" dirty="0" smtClean="0"/>
              <a:t>Ability </a:t>
            </a:r>
            <a:r>
              <a:rPr lang="en-US" sz="1200" dirty="0"/>
              <a:t>to rationalize </a:t>
            </a:r>
            <a:r>
              <a:rPr lang="en-US" sz="1200" dirty="0" smtClean="0"/>
              <a:t>number </a:t>
            </a:r>
            <a:r>
              <a:rPr lang="en-US" sz="1200" dirty="0"/>
              <a:t>of applications within an </a:t>
            </a:r>
            <a:r>
              <a:rPr lang="en-US" sz="1200" dirty="0" smtClean="0"/>
              <a:t>organization</a:t>
            </a:r>
          </a:p>
          <a:p>
            <a:pPr marL="120650" lvl="0" indent="-120650">
              <a:buClr>
                <a:srgbClr val="4E84C4"/>
              </a:buClr>
              <a:buFontTx/>
              <a:buChar char="•"/>
            </a:pPr>
            <a:r>
              <a:rPr lang="en-US" sz="1200" dirty="0" smtClean="0"/>
              <a:t>Provides global </a:t>
            </a:r>
            <a:r>
              <a:rPr lang="en-US" sz="1200" dirty="0"/>
              <a:t>view of application </a:t>
            </a:r>
            <a:r>
              <a:rPr lang="en-US" sz="1200" dirty="0" smtClean="0"/>
              <a:t>usage</a:t>
            </a:r>
            <a:endParaRPr lang="en-US" sz="1200" dirty="0"/>
          </a:p>
          <a:p>
            <a:pPr marL="120650" lvl="0" indent="-120650">
              <a:buClr>
                <a:srgbClr val="4E84C4"/>
              </a:buClr>
              <a:buFontTx/>
              <a:buChar char="•"/>
            </a:pPr>
            <a:r>
              <a:rPr lang="en-US" sz="1200" dirty="0" smtClean="0"/>
              <a:t>Aligns </a:t>
            </a:r>
            <a:r>
              <a:rPr lang="en-US" sz="1200" dirty="0"/>
              <a:t>IT with business needs and ensuring that projects in the pipeline meet business </a:t>
            </a:r>
            <a:r>
              <a:rPr lang="en-US" sz="1200" dirty="0" smtClean="0"/>
              <a:t>needs</a:t>
            </a:r>
            <a:endParaRPr lang="en-US" sz="1200" dirty="0"/>
          </a:p>
          <a:p>
            <a:pPr marL="120650" lvl="0" indent="-120650">
              <a:buClr>
                <a:srgbClr val="4E84C4"/>
              </a:buClr>
              <a:buFontTx/>
              <a:buChar char="•"/>
            </a:pPr>
            <a:r>
              <a:rPr lang="en-US" sz="1200" dirty="0" smtClean="0"/>
              <a:t>Enables </a:t>
            </a:r>
            <a:r>
              <a:rPr lang="en-US" sz="1200" dirty="0"/>
              <a:t>parallel development which can help to budget the manpower across the parallel projects and merge at logical standpoint to get a productivity </a:t>
            </a:r>
            <a:r>
              <a:rPr lang="en-US" sz="1200" dirty="0" smtClean="0"/>
              <a:t>benefit.</a:t>
            </a:r>
          </a:p>
          <a:p>
            <a:pPr marL="120650" lvl="0" indent="-120650">
              <a:buClr>
                <a:srgbClr val="4E84C4"/>
              </a:buClr>
              <a:buFontTx/>
              <a:buChar char="•"/>
            </a:pPr>
            <a:r>
              <a:rPr lang="en-US" sz="1200" dirty="0" smtClean="0"/>
              <a:t>Provides </a:t>
            </a:r>
            <a:r>
              <a:rPr lang="en-US" sz="1200" dirty="0"/>
              <a:t>Quality Assurance (QA) software metrics on applications, and making cost benefit decisions on maintenance and support; </a:t>
            </a:r>
          </a:p>
          <a:p>
            <a:pPr marL="120650" lvl="0" indent="-120650">
              <a:buClr>
                <a:srgbClr val="4E84C4"/>
              </a:buClr>
              <a:buFontTx/>
              <a:buChar char="•"/>
            </a:pPr>
            <a:r>
              <a:rPr lang="en-US" sz="1200" dirty="0" smtClean="0"/>
              <a:t>Extends </a:t>
            </a:r>
            <a:r>
              <a:rPr lang="en-US" sz="1200" dirty="0"/>
              <a:t>and provides Business Intelligence (BI) on application development through dashboards and analytics</a:t>
            </a:r>
          </a:p>
        </p:txBody>
      </p:sp>
    </p:spTree>
    <p:extLst>
      <p:ext uri="{BB962C8B-B14F-4D97-AF65-F5344CB8AC3E}">
        <p14:creationId xmlns:p14="http://schemas.microsoft.com/office/powerpoint/2010/main" val="4226805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GCP Deliverable &amp; Presentation Graphics Standard - Master Slide">
  <a:themeElements>
    <a:clrScheme name="GCP Deliverable &amp; Presentation Graphics Standard - Master Slide 2">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A50021"/>
      </a:folHlink>
    </a:clrScheme>
    <a:fontScheme name="GCP Deliverable &amp; Presentation Graphics Standard - Master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
      <a:clrScheme name="GCP Deliverable &amp; Presentation Graphics Standard - Master Slide 2">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GCP Deliverable &amp; Presentation Graphics Standard - Master Slide">
  <a:themeElements>
    <a:clrScheme name="GCP Deliverable &amp; Presentation Graphics Standard - Master Slide 2">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A50021"/>
      </a:folHlink>
    </a:clrScheme>
    <a:fontScheme name="GCP Deliverable &amp; Presentation Graphics Standard - Master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
      <a:clrScheme name="GCP Deliverable &amp; Presentation Graphics Standard - Master Slide 2">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CE8D625AB3F4BC46B19FD91508252CB7" ma:contentTypeVersion="0" ma:contentTypeDescription="Create a new document." ma:contentTypeScope="" ma:versionID="6aca1d24f8bad87b278684b27efadd7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B036738-67C1-4248-B97B-6AB87A036DDC}"/>
</file>

<file path=customXml/itemProps2.xml><?xml version="1.0" encoding="utf-8"?>
<ds:datastoreItem xmlns:ds="http://schemas.openxmlformats.org/officeDocument/2006/customXml" ds:itemID="{1098EF1C-EFA1-4624-9A95-2A6D6F3DA365}"/>
</file>

<file path=customXml/itemProps3.xml><?xml version="1.0" encoding="utf-8"?>
<ds:datastoreItem xmlns:ds="http://schemas.openxmlformats.org/officeDocument/2006/customXml" ds:itemID="{B7657C8E-E623-487C-A937-96A5CC3B8FAB}"/>
</file>

<file path=customXml/itemProps4.xml><?xml version="1.0" encoding="utf-8"?>
<ds:datastoreItem xmlns:ds="http://schemas.openxmlformats.org/officeDocument/2006/customXml" ds:itemID="{0D6C7AB7-A87E-4D36-8067-EF3226679A6C}"/>
</file>

<file path=docProps/app.xml><?xml version="1.0" encoding="utf-8"?>
<Properties xmlns="http://schemas.openxmlformats.org/officeDocument/2006/extended-properties" xmlns:vt="http://schemas.openxmlformats.org/officeDocument/2006/docPropsVTypes">
  <TotalTime>2184</TotalTime>
  <Words>4805</Words>
  <Application>Microsoft Office PowerPoint</Application>
  <PresentationFormat>On-screen Show (4:3)</PresentationFormat>
  <Paragraphs>504</Paragraphs>
  <Slides>20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Segoe UI</vt:lpstr>
      <vt:lpstr>Times New Roman</vt:lpstr>
      <vt:lpstr>Wingdings</vt:lpstr>
      <vt:lpstr>GCP Deliverable &amp; Presentation Graphics Standard - Master Slide</vt:lpstr>
      <vt:lpstr>1_GCP Deliverable &amp; Presentation Graphics Standard - Master Slide</vt:lpstr>
      <vt:lpstr>Cloud Services- Application Migration to Public Cloud Environments.</vt:lpstr>
      <vt:lpstr>Desktop Virtualization Services</vt:lpstr>
      <vt:lpstr>Supplier Social Network</vt:lpstr>
      <vt:lpstr>Comprehensive Testing Solution for Cloud SaaS</vt:lpstr>
      <vt:lpstr>Test Center of Excellence</vt:lpstr>
      <vt:lpstr>SharePoint 2010 Offering</vt:lpstr>
      <vt:lpstr>Windows 8 – Implementation and Migration Services</vt:lpstr>
      <vt:lpstr>Microsoft Platform Architecture Consulting</vt:lpstr>
      <vt:lpstr>Comprehensive ALM Solutions using TFS 2010</vt:lpstr>
      <vt:lpstr>SQL BI Enablement Offering</vt:lpstr>
      <vt:lpstr>Social Computing Umbrella Offering</vt:lpstr>
      <vt:lpstr>Social Collaboration– Jive Social Business Platform</vt:lpstr>
      <vt:lpstr>Social Collaboration– SharePoint Social Business Platform</vt:lpstr>
      <vt:lpstr>Social Computing - CRM</vt:lpstr>
      <vt:lpstr>Big Data</vt:lpstr>
      <vt:lpstr>Rich Internet Applications Services using HTML5</vt:lpstr>
      <vt:lpstr>Social Collaboration– SharePoint Social Business Platform</vt:lpstr>
      <vt:lpstr>OpenStack Cloud – End to End Services to build/migrate applications</vt:lpstr>
      <vt:lpstr>Cloud Enterprise Application Integration</vt:lpstr>
      <vt:lpstr>Connected Equipment and Big Data Integration</vt:lpstr>
    </vt:vector>
  </TitlesOfParts>
  <Company>tcs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HiTech ISU Offerings - Business</dc:title>
  <dc:creator>Nishant Verma</dc:creator>
  <cp:lastModifiedBy>Nishant  Verma</cp:lastModifiedBy>
  <cp:revision>180</cp:revision>
  <dcterms:created xsi:type="dcterms:W3CDTF">2009-07-14T05:21:37Z</dcterms:created>
  <dcterms:modified xsi:type="dcterms:W3CDTF">2014-10-15T06:03:31Z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Audio File">
    <vt:lpwstr/>
  </property>
  <property fmtid="{D5CDD505-2E9C-101B-9397-08002B2CF9AE}" pid="4" name="ContentTypeId">
    <vt:lpwstr>0x010100CE8D625AB3F4BC46B19FD91508252CB7</vt:lpwstr>
  </property>
  <property fmtid="{D5CDD505-2E9C-101B-9397-08002B2CF9AE}" pid="5" name="Q&amp;A">
    <vt:lpwstr/>
  </property>
</Properties>
</file>