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charts/colors6.xml" ContentType="application/vnd.ms-office.chartcolorstyle+xml"/>
  <Override PartName="/ppt/charts/style22.xml" ContentType="application/vnd.ms-office.chartstyle+xml"/>
  <Override PartName="/ppt/slideLayouts/slideLayout2.xml" ContentType="application/vnd.openxmlformats-officedocument.presentationml.slideLayout+xml"/>
  <Override PartName="/ppt/charts/style11.xml" ContentType="application/vnd.ms-office.chartstyl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charts/chart13.xml" ContentType="application/vnd.openxmlformats-officedocument.drawingml.chart+xml"/>
  <Override PartName="/ppt/charts/colors23.xml" ContentType="application/vnd.ms-office.chartcolorstyle+xml"/>
  <Override PartName="/ppt/charts/chart24.xml" ContentType="application/vnd.openxmlformats-officedocument.drawingml.chart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charts/colors12.xml" ContentType="application/vnd.ms-office.chartcolorstyle+xml"/>
  <Override PartName="/ppt/tags/tag41.xml" ContentType="application/vnd.openxmlformats-officedocument.presentationml.tags+xml"/>
  <Override PartName="/ppt/charts/chart3.xml" ContentType="application/vnd.openxmlformats-officedocument.drawingml.chart+xml"/>
  <Override PartName="/ppt/charts/style5.xml" ContentType="application/vnd.ms-office.chartstyle+xml"/>
  <Override PartName="/ppt/tags/tag30.xml" ContentType="application/vnd.openxmlformats-officedocument.presentationml.tags+xml"/>
  <Override PartName="/ppt/charts/style16.xml" ContentType="application/vnd.ms-office.chartstyle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charts/colors17.xml" ContentType="application/vnd.ms-office.chartcolorstyle+xml"/>
  <Override PartName="/ppt/charts/chart18.xml" ContentType="application/vnd.openxmlformats-officedocument.drawingml.chart+xml"/>
  <Override PartName="/ppt/presentation.xml" ContentType="application/vnd.openxmlformats-officedocument.presentationml.presentation.main+xml"/>
  <Override PartName="/ppt/charts/colors3.xml" ContentType="application/vnd.ms-office.chartcolor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charts/chart8.xml" ContentType="application/vnd.openxmlformats-officedocument.drawingml.chart+xml"/>
  <Override PartName="/ppt/charts/chart21.xml" ContentType="application/vnd.openxmlformats-officedocument.drawingml.chart+xml"/>
  <Override PartName="/ppt/tags/tag24.xml" ContentType="application/vnd.openxmlformats-officedocument.presentationml.tags+xml"/>
  <Override PartName="/ppt/charts/chart10.xml" ContentType="application/vnd.openxmlformats-officedocument.drawingml.chart+xml"/>
  <Override PartName="/ppt/charts/colors20.xml" ContentType="application/vnd.ms-office.chartcolorstyl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charts/chart4.xml" ContentType="application/vnd.openxmlformats-officedocument.drawingml.chart+xml"/>
  <Override PartName="/ppt/charts/style6.xml" ContentType="application/vnd.ms-office.chartstyle+xml"/>
  <Override PartName="/ppt/slideMasters/slideMaster5.xml" ContentType="application/vnd.openxmlformats-officedocument.presentationml.slideMaster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charts/style17.xml" ContentType="application/vnd.ms-office.chart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charts/style2.xml" ContentType="application/vnd.ms-office.chartstyle+xml"/>
  <Override PartName="/ppt/charts/colors8.xml" ContentType="application/vnd.ms-office.chartcolorstyle+xml"/>
  <Override PartName="/ppt/charts/style24.xml" ContentType="application/vnd.ms-office.chartstyl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harts/style13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charts/colors4.xml" ContentType="application/vnd.ms-office.chartcolorstyle+xml"/>
  <Override PartName="/ppt/charts/style20.xml" ContentType="application/vnd.ms-office.chartstyl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charts/colors14.xml" ContentType="application/vnd.ms-office.chartcolorstyl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21.xml" ContentType="application/vnd.ms-office.chartcolorstyle+xml"/>
  <Override PartName="/ppt/charts/chart22.xml" ContentType="application/vnd.openxmlformats-officedocument.drawingml.chart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charts/style7.xml" ContentType="application/vnd.ms-office.chartstyle+xml"/>
  <Override PartName="/ppt/charts/colors10.xml" ContentType="application/vnd.ms-office.chartcolorstyle+xml"/>
  <Override PartName="/ppt/tags/tag32.xml" ContentType="application/vnd.openxmlformats-officedocument.presentationml.tags+xml"/>
  <Override PartName="/ppt/charts/chart5.xml" ContentType="application/vnd.openxmlformats-officedocument.drawingml.chart+xml"/>
  <Override PartName="/ppt/charts/style18.xml" ContentType="application/vnd.ms-office.chartstyle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charts/style3.xml" ContentType="application/vnd.ms-office.chartstyl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olors9.xml" ContentType="application/vnd.ms-office.chartcolorstyle+xml"/>
  <Override PartName="/ppt/charts/style14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charts/colors19.xml" ContentType="application/vnd.ms-office.chartcolorstyle+xml"/>
  <Override PartName="/ppt/charts/style21.xml" ContentType="application/vnd.ms-office.chartstyle+xml"/>
  <Default Extension="jpeg" ContentType="image/jpeg"/>
  <Override PartName="/ppt/tags/tag3.xml" ContentType="application/vnd.openxmlformats-officedocument.presentationml.tags+xml"/>
  <Override PartName="/ppt/charts/colors5.xml" ContentType="application/vnd.ms-office.chartcolorstyle+xml"/>
  <Override PartName="/ppt/charts/style10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charts/chart23.xml" ContentType="application/vnd.openxmlformats-officedocument.drawingml.chart+xml"/>
  <Override PartName="/ppt/tags/tag26.xml" ContentType="application/vnd.openxmlformats-officedocument.presentationml.tags+xml"/>
  <Override PartName="/ppt/charts/colors1.xml" ContentType="application/vnd.ms-office.chartcolor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colors22.xml" ContentType="application/vnd.ms-office.chartcolorstyl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charts/chart6.xml" ContentType="application/vnd.openxmlformats-officedocument.drawingml.chart+xml"/>
  <Override PartName="/ppt/charts/style8.xml" ContentType="application/vnd.ms-office.chartstyl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charts/style19.xml" ContentType="application/vnd.ms-office.chartstyl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charts/style4.xml" ContentType="application/vnd.ms-office.chartstyle+xml"/>
  <Override PartName="/ppt/charts/style15.xml" ContentType="application/vnd.ms-office.chartstyl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colors2.xml" ContentType="application/vnd.ms-office.chartcolorstyle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charts/chart7.xml" ContentType="application/vnd.openxmlformats-officedocument.drawingml.chart+xml"/>
  <Override PartName="/ppt/charts/style9.xml" ContentType="application/vnd.ms-office.chartstyle+xml"/>
  <Override PartName="/ppt/charts/chart20.xml" ContentType="application/vnd.openxmlformats-officedocument.drawingml.chart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charts/style1.xml" ContentType="application/vnd.ms-office.chartstyle+xml"/>
  <Override PartName="/ppt/notesSlides/notesSlide3.xml" ContentType="application/vnd.openxmlformats-officedocument.presentationml.notesSlide+xml"/>
  <Override PartName="/ppt/charts/style23.xml" ContentType="application/vnd.ms-office.chartstyle+xml"/>
  <Override PartName="/ppt/presProps.xml" ContentType="application/vnd.openxmlformats-officedocument.presentationml.presProps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tags/tag39.xml" ContentType="application/vnd.openxmlformats-officedocument.presentationml.tags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colors24.xml" ContentType="application/vnd.ms-office.chartcolorstyl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69" r:id="rId5"/>
  </p:sldMasterIdLst>
  <p:notesMasterIdLst>
    <p:notesMasterId r:id="rId24"/>
  </p:notesMasterIdLst>
  <p:sldIdLst>
    <p:sldId id="261" r:id="rId6"/>
    <p:sldId id="331" r:id="rId7"/>
    <p:sldId id="309" r:id="rId8"/>
    <p:sldId id="314" r:id="rId9"/>
    <p:sldId id="317" r:id="rId10"/>
    <p:sldId id="315" r:id="rId11"/>
    <p:sldId id="311" r:id="rId12"/>
    <p:sldId id="321" r:id="rId13"/>
    <p:sldId id="320" r:id="rId14"/>
    <p:sldId id="322" r:id="rId15"/>
    <p:sldId id="325" r:id="rId16"/>
    <p:sldId id="326" r:id="rId17"/>
    <p:sldId id="280" r:id="rId18"/>
    <p:sldId id="318" r:id="rId19"/>
    <p:sldId id="319" r:id="rId20"/>
    <p:sldId id="328" r:id="rId21"/>
    <p:sldId id="329" r:id="rId22"/>
    <p:sldId id="33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67" d="100"/>
          <a:sy n="67" d="100"/>
        </p:scale>
        <p:origin x="14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jay%20Parashar\HiTechSolutionCenter\002%20-%20Artifacts\006%20-%20General\WinLoss%20Analysis\Bid%20entries%20with%20last%20updated%20date%20from%20April'14%20Onward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CoE - Bid</a:t>
            </a:r>
            <a:r>
              <a:rPr lang="en-US" baseline="0"/>
              <a:t> Count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ANALYSIS!$A$2:$A$10</c:f>
              <c:strCache>
                <c:ptCount val="9"/>
                <c:pt idx="0">
                  <c:v>Assurance</c:v>
                </c:pt>
                <c:pt idx="1">
                  <c:v>Big Data</c:v>
                </c:pt>
                <c:pt idx="2">
                  <c:v>BIPM</c:v>
                </c:pt>
                <c:pt idx="3">
                  <c:v>Cloud</c:v>
                </c:pt>
                <c:pt idx="4">
                  <c:v>Enterprise Architecture</c:v>
                </c:pt>
                <c:pt idx="5">
                  <c:v>Java &amp; OS</c:v>
                </c:pt>
                <c:pt idx="6">
                  <c:v>Microsoft</c:v>
                </c:pt>
                <c:pt idx="7">
                  <c:v>Mobility</c:v>
                </c:pt>
                <c:pt idx="8">
                  <c:v>Social Computing</c:v>
                </c:pt>
              </c:strCache>
            </c:strRef>
          </c:cat>
          <c:val>
            <c:numRef>
              <c:f>ANALYSIS!$B$2:$B$10</c:f>
              <c:numCache>
                <c:formatCode>General</c:formatCode>
                <c:ptCount val="9"/>
                <c:pt idx="0">
                  <c:v>12</c:v>
                </c:pt>
                <c:pt idx="1">
                  <c:v>3</c:v>
                </c:pt>
                <c:pt idx="2">
                  <c:v>14</c:v>
                </c:pt>
                <c:pt idx="3">
                  <c:v>10</c:v>
                </c:pt>
                <c:pt idx="4">
                  <c:v>3</c:v>
                </c:pt>
                <c:pt idx="5">
                  <c:v>11</c:v>
                </c:pt>
                <c:pt idx="6">
                  <c:v>40</c:v>
                </c:pt>
                <c:pt idx="7">
                  <c:v>7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27969968"/>
        <c:axId val="327970360"/>
      </c:barChart>
      <c:catAx>
        <c:axId val="327969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70360"/>
        <c:crosses val="autoZero"/>
        <c:auto val="1"/>
        <c:lblAlgn val="ctr"/>
        <c:lblOffset val="100"/>
        <c:noMultiLvlLbl val="0"/>
      </c:catAx>
      <c:valAx>
        <c:axId val="327970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6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Win - Loss $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ANALYSIS!$D$72</c:f>
              <c:strCache>
                <c:ptCount val="1"/>
                <c:pt idx="0">
                  <c:v>Lost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ANALYSIS!$A$73:$A$80</c:f>
              <c:strCache>
                <c:ptCount val="8"/>
                <c:pt idx="0">
                  <c:v>Big Data</c:v>
                </c:pt>
                <c:pt idx="1">
                  <c:v>Enterprise Architecture</c:v>
                </c:pt>
                <c:pt idx="2">
                  <c:v>Mobility</c:v>
                </c:pt>
                <c:pt idx="3">
                  <c:v>Cloud</c:v>
                </c:pt>
                <c:pt idx="4">
                  <c:v>Assurance</c:v>
                </c:pt>
                <c:pt idx="5">
                  <c:v>BIPM</c:v>
                </c:pt>
                <c:pt idx="6">
                  <c:v>Java &amp; OS</c:v>
                </c:pt>
                <c:pt idx="7">
                  <c:v>Microsoft</c:v>
                </c:pt>
              </c:strCache>
            </c:strRef>
          </c:cat>
          <c:val>
            <c:numRef>
              <c:f>ANALYSIS!$D$73:$D$80</c:f>
              <c:numCache>
                <c:formatCode>General</c:formatCode>
                <c:ptCount val="8"/>
                <c:pt idx="0">
                  <c:v>4.1499999999999995</c:v>
                </c:pt>
                <c:pt idx="2">
                  <c:v>3.12</c:v>
                </c:pt>
                <c:pt idx="5">
                  <c:v>2.23</c:v>
                </c:pt>
                <c:pt idx="6">
                  <c:v>18.830000000000002</c:v>
                </c:pt>
              </c:numCache>
            </c:numRef>
          </c:val>
        </c:ser>
        <c:ser>
          <c:idx val="2"/>
          <c:order val="2"/>
          <c:tx>
            <c:strRef>
              <c:f>ANALYSIS!$E$72</c:f>
              <c:strCache>
                <c:ptCount val="1"/>
                <c:pt idx="0">
                  <c:v>Shelved/No Bid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ANALYSIS!$A$73:$A$80</c:f>
              <c:strCache>
                <c:ptCount val="8"/>
                <c:pt idx="0">
                  <c:v>Big Data</c:v>
                </c:pt>
                <c:pt idx="1">
                  <c:v>Enterprise Architecture</c:v>
                </c:pt>
                <c:pt idx="2">
                  <c:v>Mobility</c:v>
                </c:pt>
                <c:pt idx="3">
                  <c:v>Cloud</c:v>
                </c:pt>
                <c:pt idx="4">
                  <c:v>Assurance</c:v>
                </c:pt>
                <c:pt idx="5">
                  <c:v>BIPM</c:v>
                </c:pt>
                <c:pt idx="6">
                  <c:v>Java &amp; OS</c:v>
                </c:pt>
                <c:pt idx="7">
                  <c:v>Microsoft</c:v>
                </c:pt>
              </c:strCache>
            </c:strRef>
          </c:cat>
          <c:val>
            <c:numRef>
              <c:f>ANALYSIS!$E$73:$E$80</c:f>
              <c:numCache>
                <c:formatCode>General</c:formatCode>
                <c:ptCount val="8"/>
                <c:pt idx="0">
                  <c:v>0.29100000000000004</c:v>
                </c:pt>
                <c:pt idx="1">
                  <c:v>0</c:v>
                </c:pt>
                <c:pt idx="2">
                  <c:v>0.161</c:v>
                </c:pt>
                <c:pt idx="3">
                  <c:v>4.0374999999999996</c:v>
                </c:pt>
                <c:pt idx="4">
                  <c:v>0.2</c:v>
                </c:pt>
                <c:pt idx="5">
                  <c:v>0</c:v>
                </c:pt>
                <c:pt idx="6">
                  <c:v>92.827500000000015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5720312"/>
        <c:axId val="345720704"/>
      </c:barChart>
      <c:lineChart>
        <c:grouping val="standard"/>
        <c:varyColors val="0"/>
        <c:ser>
          <c:idx val="0"/>
          <c:order val="0"/>
          <c:tx>
            <c:strRef>
              <c:f>ANALYSIS!$C$72</c:f>
              <c:strCache>
                <c:ptCount val="1"/>
                <c:pt idx="0">
                  <c:v>WON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ANALYSIS!$A$73:$A$80</c:f>
              <c:strCache>
                <c:ptCount val="8"/>
                <c:pt idx="0">
                  <c:v>Big Data</c:v>
                </c:pt>
                <c:pt idx="1">
                  <c:v>Enterprise Architecture</c:v>
                </c:pt>
                <c:pt idx="2">
                  <c:v>Mobility</c:v>
                </c:pt>
                <c:pt idx="3">
                  <c:v>Cloud</c:v>
                </c:pt>
                <c:pt idx="4">
                  <c:v>Assurance</c:v>
                </c:pt>
                <c:pt idx="5">
                  <c:v>BIPM</c:v>
                </c:pt>
                <c:pt idx="6">
                  <c:v>Java &amp; OS</c:v>
                </c:pt>
                <c:pt idx="7">
                  <c:v>Microsoft</c:v>
                </c:pt>
              </c:strCache>
            </c:strRef>
          </c:cat>
          <c:val>
            <c:numRef>
              <c:f>ANALYSIS!$C$73:$C$80</c:f>
              <c:numCache>
                <c:formatCode>General</c:formatCode>
                <c:ptCount val="8"/>
                <c:pt idx="0">
                  <c:v>2.4750000000000001</c:v>
                </c:pt>
                <c:pt idx="2">
                  <c:v>1.6500000000000001</c:v>
                </c:pt>
                <c:pt idx="3">
                  <c:v>0.6</c:v>
                </c:pt>
                <c:pt idx="5">
                  <c:v>2.4</c:v>
                </c:pt>
                <c:pt idx="6">
                  <c:v>0.4</c:v>
                </c:pt>
                <c:pt idx="7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5720312"/>
        <c:axId val="345720704"/>
      </c:lineChart>
      <c:catAx>
        <c:axId val="34572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0704"/>
        <c:crosses val="autoZero"/>
        <c:auto val="1"/>
        <c:lblAlgn val="ctr"/>
        <c:lblOffset val="100"/>
        <c:noMultiLvlLbl val="0"/>
      </c:catAx>
      <c:valAx>
        <c:axId val="34572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Bid Count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ANALYSIS!$Q$272</c:f>
              <c:strCache>
                <c:ptCount val="1"/>
                <c:pt idx="0">
                  <c:v>Bid Count &lt;1M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ANALYSIS!$P$273:$P$278</c:f>
              <c:strCache>
                <c:ptCount val="6"/>
                <c:pt idx="0">
                  <c:v>In progress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ANALYSIS!$Q$273:$Q$278</c:f>
              <c:numCache>
                <c:formatCode>0%</c:formatCode>
                <c:ptCount val="6"/>
                <c:pt idx="0">
                  <c:v>0.19178082191780821</c:v>
                </c:pt>
                <c:pt idx="1">
                  <c:v>0.21917808219178081</c:v>
                </c:pt>
                <c:pt idx="2">
                  <c:v>8.2191780821917804E-2</c:v>
                </c:pt>
                <c:pt idx="3">
                  <c:v>0.13698630136986301</c:v>
                </c:pt>
                <c:pt idx="4">
                  <c:v>0.12328767123287671</c:v>
                </c:pt>
                <c:pt idx="5">
                  <c:v>0.24657534246575341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ANALYSIS!$T$272</c:f>
              <c:strCache>
                <c:ptCount val="1"/>
                <c:pt idx="0">
                  <c:v>Bid Count &gt;5M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ANALYSIS!$P$273:$P$278</c:f>
              <c:strCache>
                <c:ptCount val="6"/>
                <c:pt idx="0">
                  <c:v>In progress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ANALYSIS!$T$273:$T$278</c:f>
              <c:numCache>
                <c:formatCode>0%</c:formatCode>
                <c:ptCount val="6"/>
                <c:pt idx="0">
                  <c:v>0</c:v>
                </c:pt>
                <c:pt idx="1">
                  <c:v>0.54545454545454541</c:v>
                </c:pt>
                <c:pt idx="2">
                  <c:v>0</c:v>
                </c:pt>
                <c:pt idx="3">
                  <c:v>0</c:v>
                </c:pt>
                <c:pt idx="4">
                  <c:v>0.36363636363636365</c:v>
                </c:pt>
                <c:pt idx="5">
                  <c:v>9.0909090909090912E-2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5721488"/>
        <c:axId val="345721880"/>
      </c:lineChart>
      <c:catAx>
        <c:axId val="3457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1880"/>
        <c:crosses val="autoZero"/>
        <c:auto val="1"/>
        <c:lblAlgn val="ctr"/>
        <c:lblOffset val="100"/>
        <c:noMultiLvlLbl val="0"/>
      </c:catAx>
      <c:valAx>
        <c:axId val="34572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Bid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ANALYSIS!$R$272</c:f>
              <c:strCache>
                <c:ptCount val="1"/>
                <c:pt idx="0">
                  <c:v>Bid Value &lt;1M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ANALYSIS!$P$273:$P$278</c:f>
              <c:strCache>
                <c:ptCount val="6"/>
                <c:pt idx="0">
                  <c:v>In progress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ANALYSIS!$R$273:$R$278</c:f>
              <c:numCache>
                <c:formatCode>0%</c:formatCode>
                <c:ptCount val="6"/>
                <c:pt idx="0">
                  <c:v>9.4842690637617119E-2</c:v>
                </c:pt>
                <c:pt idx="1">
                  <c:v>0.43307686447779392</c:v>
                </c:pt>
                <c:pt idx="2">
                  <c:v>7.23699245829207E-2</c:v>
                </c:pt>
                <c:pt idx="3">
                  <c:v>0.1752113963586501</c:v>
                </c:pt>
                <c:pt idx="4">
                  <c:v>0.14702521520530207</c:v>
                </c:pt>
                <c:pt idx="5">
                  <c:v>7.747390873771616E-2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ANALYSIS!$U$272</c:f>
              <c:strCache>
                <c:ptCount val="1"/>
                <c:pt idx="0">
                  <c:v>Bid Value &gt;5M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ANALYSIS!$P$273:$P$278</c:f>
              <c:strCache>
                <c:ptCount val="6"/>
                <c:pt idx="0">
                  <c:v>In progress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ANALYSIS!$U$273:$U$278</c:f>
              <c:numCache>
                <c:formatCode>0%</c:formatCode>
                <c:ptCount val="6"/>
                <c:pt idx="0">
                  <c:v>0</c:v>
                </c:pt>
                <c:pt idx="1">
                  <c:v>0.56165616561656162</c:v>
                </c:pt>
                <c:pt idx="2">
                  <c:v>0</c:v>
                </c:pt>
                <c:pt idx="3">
                  <c:v>0</c:v>
                </c:pt>
                <c:pt idx="4">
                  <c:v>0.36633663366336633</c:v>
                </c:pt>
                <c:pt idx="5">
                  <c:v>7.2007200720071995E-2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5722664"/>
        <c:axId val="345723056"/>
      </c:lineChart>
      <c:catAx>
        <c:axId val="34572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3056"/>
        <c:crosses val="autoZero"/>
        <c:auto val="1"/>
        <c:lblAlgn val="ctr"/>
        <c:lblOffset val="100"/>
        <c:noMultiLvlLbl val="0"/>
      </c:catAx>
      <c:valAx>
        <c:axId val="34572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2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Bid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ANALYSIS!$B$294</c:f>
              <c:strCache>
                <c:ptCount val="1"/>
                <c:pt idx="0">
                  <c:v>Bid 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ANALYSIS!$C$293:$H$293</c:f>
              <c:strCache>
                <c:ptCount val="6"/>
                <c:pt idx="0">
                  <c:v>&lt;1M</c:v>
                </c:pt>
                <c:pt idx="1">
                  <c:v>1-2M</c:v>
                </c:pt>
                <c:pt idx="2">
                  <c:v>2-3M</c:v>
                </c:pt>
                <c:pt idx="3">
                  <c:v>3-5M</c:v>
                </c:pt>
                <c:pt idx="4">
                  <c:v>5-10M</c:v>
                </c:pt>
                <c:pt idx="5">
                  <c:v>&gt;10M</c:v>
                </c:pt>
              </c:strCache>
            </c:strRef>
          </c:cat>
          <c:val>
            <c:numRef>
              <c:f>ANALYSIS!$C$294:$H$294</c:f>
              <c:numCache>
                <c:formatCode>0%</c:formatCode>
                <c:ptCount val="6"/>
                <c:pt idx="0">
                  <c:v>5.2826650354941003E-2</c:v>
                </c:pt>
                <c:pt idx="1">
                  <c:v>0.63583535888479314</c:v>
                </c:pt>
                <c:pt idx="2">
                  <c:v>4.9015662476055565E-2</c:v>
                </c:pt>
                <c:pt idx="3">
                  <c:v>3.8773884068702413E-2</c:v>
                </c:pt>
                <c:pt idx="4">
                  <c:v>0.10481222735540784</c:v>
                </c:pt>
                <c:pt idx="5">
                  <c:v>0.11873621686010014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723840"/>
        <c:axId val="345724232"/>
      </c:barChart>
      <c:lineChart>
        <c:grouping val="standard"/>
        <c:varyColors val="0"/>
        <c:ser>
          <c:idx val="1"/>
          <c:order val="1"/>
          <c:tx>
            <c:strRef>
              <c:f>ANALYSIS!$B$295</c:f>
              <c:strCache>
                <c:ptCount val="1"/>
                <c:pt idx="0">
                  <c:v>Bid Count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ANALYSIS!$C$293:$H$293</c:f>
              <c:strCache>
                <c:ptCount val="6"/>
                <c:pt idx="0">
                  <c:v>&lt;1M</c:v>
                </c:pt>
                <c:pt idx="1">
                  <c:v>1-2M</c:v>
                </c:pt>
                <c:pt idx="2">
                  <c:v>2-3M</c:v>
                </c:pt>
                <c:pt idx="3">
                  <c:v>3-5M</c:v>
                </c:pt>
                <c:pt idx="4">
                  <c:v>5-10M</c:v>
                </c:pt>
                <c:pt idx="5">
                  <c:v>&gt;10M</c:v>
                </c:pt>
              </c:strCache>
            </c:strRef>
          </c:cat>
          <c:val>
            <c:numRef>
              <c:f>ANALYSIS!$C$295:$H$295</c:f>
              <c:numCache>
                <c:formatCode>0%</c:formatCode>
                <c:ptCount val="6"/>
                <c:pt idx="0">
                  <c:v>0.72277227722772275</c:v>
                </c:pt>
                <c:pt idx="1">
                  <c:v>3.9603960396039604E-2</c:v>
                </c:pt>
                <c:pt idx="2">
                  <c:v>8.9108910891089105E-2</c:v>
                </c:pt>
                <c:pt idx="3">
                  <c:v>3.9603960396039604E-2</c:v>
                </c:pt>
                <c:pt idx="4">
                  <c:v>6.9306930693069313E-2</c:v>
                </c:pt>
                <c:pt idx="5">
                  <c:v>3.9603960396039604E-2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5723840"/>
        <c:axId val="345724232"/>
      </c:lineChart>
      <c:catAx>
        <c:axId val="34572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4232"/>
        <c:crosses val="autoZero"/>
        <c:auto val="1"/>
        <c:lblAlgn val="ctr"/>
        <c:lblOffset val="100"/>
        <c:noMultiLvlLbl val="0"/>
      </c:catAx>
      <c:valAx>
        <c:axId val="34572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/>
              <a:t>Ageing In Days</a:t>
            </a:r>
          </a:p>
        </c:rich>
      </c:tx>
      <c:layout>
        <c:manualLayout>
          <c:xMode val="edge"/>
          <c:yMode val="edge"/>
          <c:x val="0.34215457442819647"/>
          <c:y val="2.05362843158118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ANALYSIS!$D$233</c:f>
              <c:strCache>
                <c:ptCount val="1"/>
                <c:pt idx="0">
                  <c:v>CPE Ageing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ANALYSIS!$B$234:$B$239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ANALYSIS!$D$234:$D$239</c:f>
              <c:numCache>
                <c:formatCode>0.00</c:formatCode>
                <c:ptCount val="6"/>
                <c:pt idx="0">
                  <c:v>8.2200000000000006</c:v>
                </c:pt>
                <c:pt idx="1">
                  <c:v>55</c:v>
                </c:pt>
                <c:pt idx="2">
                  <c:v>110</c:v>
                </c:pt>
                <c:pt idx="3">
                  <c:v>117</c:v>
                </c:pt>
                <c:pt idx="4">
                  <c:v>112</c:v>
                </c:pt>
                <c:pt idx="5">
                  <c:v>99</c:v>
                </c:pt>
              </c:numCache>
            </c:numRef>
          </c:val>
        </c:ser>
        <c:ser>
          <c:idx val="2"/>
          <c:order val="2"/>
          <c:tx>
            <c:strRef>
              <c:f>ANALYSIS!$E$233</c:f>
              <c:strCache>
                <c:ptCount val="1"/>
                <c:pt idx="0">
                  <c:v>Semi Ageing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ANALYSIS!$B$234:$B$239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ANALYSIS!$E$234:$E$239</c:f>
              <c:numCache>
                <c:formatCode>0.00</c:formatCode>
                <c:ptCount val="6"/>
                <c:pt idx="0">
                  <c:v>45</c:v>
                </c:pt>
                <c:pt idx="1">
                  <c:v>93</c:v>
                </c:pt>
                <c:pt idx="3">
                  <c:v>32</c:v>
                </c:pt>
                <c:pt idx="4">
                  <c:v>40</c:v>
                </c:pt>
                <c:pt idx="5">
                  <c:v>47</c:v>
                </c:pt>
              </c:numCache>
            </c:numRef>
          </c:val>
        </c:ser>
        <c:ser>
          <c:idx val="3"/>
          <c:order val="3"/>
          <c:tx>
            <c:strRef>
              <c:f>ANALYSIS!$F$233</c:f>
              <c:strCache>
                <c:ptCount val="1"/>
                <c:pt idx="0">
                  <c:v>SPS Ageing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ANALYSIS!$B$234:$B$239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ANALYSIS!$F$234:$F$239</c:f>
              <c:numCache>
                <c:formatCode>0.00</c:formatCode>
                <c:ptCount val="6"/>
                <c:pt idx="0">
                  <c:v>59</c:v>
                </c:pt>
                <c:pt idx="1">
                  <c:v>31.153846153846153</c:v>
                </c:pt>
                <c:pt idx="2">
                  <c:v>67</c:v>
                </c:pt>
                <c:pt idx="3">
                  <c:v>104</c:v>
                </c:pt>
                <c:pt idx="4">
                  <c:v>77</c:v>
                </c:pt>
                <c:pt idx="5">
                  <c:v>73</c:v>
                </c:pt>
              </c:numCache>
            </c:numRef>
          </c:val>
        </c:ser>
        <c:ser>
          <c:idx val="4"/>
          <c:order val="4"/>
          <c:tx>
            <c:strRef>
              <c:f>ANALYSIS!$G$233</c:f>
              <c:strCache>
                <c:ptCount val="1"/>
                <c:pt idx="0">
                  <c:v>Non HiTech Ageing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ANALYSIS!$B$234:$B$239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ANALYSIS!$G$234:$G$239</c:f>
              <c:numCache>
                <c:formatCode>General</c:formatCode>
                <c:ptCount val="6"/>
                <c:pt idx="3" formatCode="0.00">
                  <c:v>69</c:v>
                </c:pt>
                <c:pt idx="5" formatCode="0.00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5725016"/>
        <c:axId val="345725408"/>
      </c:barChart>
      <c:lineChart>
        <c:grouping val="standard"/>
        <c:varyColors val="0"/>
        <c:ser>
          <c:idx val="0"/>
          <c:order val="0"/>
          <c:tx>
            <c:strRef>
              <c:f>ANALYSIS!$C$233</c:f>
              <c:strCache>
                <c:ptCount val="1"/>
                <c:pt idx="0">
                  <c:v>Ovewrall Ageing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ANALYSIS!$B$234:$B$239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ANALYSIS!$C$234:$C$239</c:f>
              <c:numCache>
                <c:formatCode>0.00</c:formatCode>
                <c:ptCount val="6"/>
                <c:pt idx="0">
                  <c:v>36.384615384615387</c:v>
                </c:pt>
                <c:pt idx="1">
                  <c:v>34.81818181818182</c:v>
                </c:pt>
                <c:pt idx="2">
                  <c:v>60.4</c:v>
                </c:pt>
                <c:pt idx="3">
                  <c:v>84.916666666666671</c:v>
                </c:pt>
                <c:pt idx="4">
                  <c:v>80.571428571428569</c:v>
                </c:pt>
                <c:pt idx="5">
                  <c:v>64.055555555555557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5725016"/>
        <c:axId val="345725408"/>
      </c:lineChart>
      <c:catAx>
        <c:axId val="345725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5408"/>
        <c:crosses val="autoZero"/>
        <c:auto val="1"/>
        <c:lblAlgn val="ctr"/>
        <c:lblOffset val="100"/>
        <c:noMultiLvlLbl val="0"/>
      </c:catAx>
      <c:valAx>
        <c:axId val="34572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Effort</a:t>
            </a:r>
            <a:r>
              <a:rPr lang="en-US" baseline="0"/>
              <a:t>(PH)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ANALYSIS!$D$343</c:f>
              <c:strCache>
                <c:ptCount val="1"/>
                <c:pt idx="0">
                  <c:v>CPE Effort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ANALYSIS!$B$344:$B$349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ANALYSIS!$D$344:$D$349</c:f>
              <c:numCache>
                <c:formatCode>0.00</c:formatCode>
                <c:ptCount val="6"/>
                <c:pt idx="0">
                  <c:v>14</c:v>
                </c:pt>
                <c:pt idx="1">
                  <c:v>27.666666666666668</c:v>
                </c:pt>
                <c:pt idx="2">
                  <c:v>4</c:v>
                </c:pt>
                <c:pt idx="3">
                  <c:v>23.2</c:v>
                </c:pt>
                <c:pt idx="4">
                  <c:v>26.625</c:v>
                </c:pt>
                <c:pt idx="5">
                  <c:v>19.333333333333332</c:v>
                </c:pt>
              </c:numCache>
            </c:numRef>
          </c:val>
        </c:ser>
        <c:ser>
          <c:idx val="2"/>
          <c:order val="2"/>
          <c:tx>
            <c:strRef>
              <c:f>ANALYSIS!$E$343</c:f>
              <c:strCache>
                <c:ptCount val="1"/>
                <c:pt idx="0">
                  <c:v>Semi Effort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ANALYSIS!$B$344:$B$349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ANALYSIS!$E$344:$E$349</c:f>
              <c:numCache>
                <c:formatCode>0.00</c:formatCode>
                <c:ptCount val="6"/>
                <c:pt idx="0">
                  <c:v>34.200000000000003</c:v>
                </c:pt>
                <c:pt idx="1">
                  <c:v>12.5</c:v>
                </c:pt>
                <c:pt idx="3">
                  <c:v>16.666666666666668</c:v>
                </c:pt>
                <c:pt idx="4">
                  <c:v>80</c:v>
                </c:pt>
                <c:pt idx="5">
                  <c:v>10.666666666666666</c:v>
                </c:pt>
              </c:numCache>
            </c:numRef>
          </c:val>
        </c:ser>
        <c:ser>
          <c:idx val="3"/>
          <c:order val="3"/>
          <c:tx>
            <c:strRef>
              <c:f>ANALYSIS!$F$343</c:f>
              <c:strCache>
                <c:ptCount val="1"/>
                <c:pt idx="0">
                  <c:v>SPS Effort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ANALYSIS!$B$344:$B$349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ANALYSIS!$F$344:$F$349</c:f>
              <c:numCache>
                <c:formatCode>0.00</c:formatCode>
                <c:ptCount val="6"/>
                <c:pt idx="0">
                  <c:v>11</c:v>
                </c:pt>
                <c:pt idx="1">
                  <c:v>11.692307692307692</c:v>
                </c:pt>
                <c:pt idx="2">
                  <c:v>13.857142857142858</c:v>
                </c:pt>
                <c:pt idx="3">
                  <c:v>7.75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</c:ser>
        <c:ser>
          <c:idx val="4"/>
          <c:order val="4"/>
          <c:tx>
            <c:strRef>
              <c:f>ANALYSIS!$G$343</c:f>
              <c:strCache>
                <c:ptCount val="1"/>
                <c:pt idx="0">
                  <c:v>Non HiTech Effort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ANALYSIS!$B$344:$B$349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ANALYSIS!$G$344:$G$349</c:f>
              <c:numCache>
                <c:formatCode>General</c:formatCode>
                <c:ptCount val="6"/>
                <c:pt idx="3" formatCode="0.00">
                  <c:v>0</c:v>
                </c:pt>
                <c:pt idx="5" formatCode="0.0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726192"/>
        <c:axId val="345726584"/>
      </c:barChart>
      <c:lineChart>
        <c:grouping val="standard"/>
        <c:varyColors val="0"/>
        <c:ser>
          <c:idx val="0"/>
          <c:order val="0"/>
          <c:tx>
            <c:strRef>
              <c:f>ANALYSIS!$C$343</c:f>
              <c:strCache>
                <c:ptCount val="1"/>
                <c:pt idx="0">
                  <c:v>Ovewrall Effort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ANALYSIS!$B$344:$B$349</c:f>
              <c:strCache>
                <c:ptCount val="6"/>
                <c:pt idx="0">
                  <c:v>In Process</c:v>
                </c:pt>
                <c:pt idx="1">
                  <c:v>Submitted</c:v>
                </c:pt>
                <c:pt idx="2">
                  <c:v>Shortlisted/Negotiation</c:v>
                </c:pt>
                <c:pt idx="3">
                  <c:v>Won</c:v>
                </c:pt>
                <c:pt idx="4">
                  <c:v>Lost</c:v>
                </c:pt>
                <c:pt idx="5">
                  <c:v>Shelved/No Bid</c:v>
                </c:pt>
              </c:strCache>
            </c:strRef>
          </c:cat>
          <c:val>
            <c:numRef>
              <c:f>ANALYSIS!$C$344:$C$349</c:f>
              <c:numCache>
                <c:formatCode>0.00</c:formatCode>
                <c:ptCount val="6"/>
                <c:pt idx="0">
                  <c:v>19.333333333333332</c:v>
                </c:pt>
                <c:pt idx="1">
                  <c:v>17.346153846153847</c:v>
                </c:pt>
                <c:pt idx="2">
                  <c:v>11.666666666666666</c:v>
                </c:pt>
                <c:pt idx="3">
                  <c:v>15.153846153846153</c:v>
                </c:pt>
                <c:pt idx="4">
                  <c:v>24.294117647058822</c:v>
                </c:pt>
                <c:pt idx="5">
                  <c:v>13.238095238095237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5726192"/>
        <c:axId val="345726584"/>
      </c:lineChart>
      <c:catAx>
        <c:axId val="34572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6584"/>
        <c:crosses val="autoZero"/>
        <c:auto val="1"/>
        <c:lblAlgn val="ctr"/>
        <c:lblOffset val="100"/>
        <c:noMultiLvlLbl val="0"/>
      </c:catAx>
      <c:valAx>
        <c:axId val="34572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Sheet3!$B$119</c:f>
              <c:strCache>
                <c:ptCount val="1"/>
                <c:pt idx="0">
                  <c:v>CPE - Bid Distribution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Sheet3!$C$118:$H$118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Sheet3!$C$119:$H$119</c:f>
              <c:numCache>
                <c:formatCode>0%</c:formatCode>
                <c:ptCount val="6"/>
                <c:pt idx="0">
                  <c:v>0.15384615384615385</c:v>
                </c:pt>
                <c:pt idx="1">
                  <c:v>0.15384615384615385</c:v>
                </c:pt>
                <c:pt idx="2">
                  <c:v>0.15384615384615385</c:v>
                </c:pt>
                <c:pt idx="3">
                  <c:v>7.6923076923076927E-2</c:v>
                </c:pt>
                <c:pt idx="4">
                  <c:v>0.30769230769230771</c:v>
                </c:pt>
                <c:pt idx="5">
                  <c:v>0.15384615384615385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5727368"/>
        <c:axId val="345727760"/>
      </c:barChart>
      <c:lineChart>
        <c:grouping val="standard"/>
        <c:varyColors val="0"/>
        <c:ser>
          <c:idx val="1"/>
          <c:order val="1"/>
          <c:tx>
            <c:strRef>
              <c:f>Sheet3!$B$120</c:f>
              <c:strCache>
                <c:ptCount val="1"/>
                <c:pt idx="0">
                  <c:v>CPE - Bid Value Distribution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Sheet3!$C$118:$H$118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Sheet3!$C$120:$H$120</c:f>
              <c:numCache>
                <c:formatCode>0%</c:formatCode>
                <c:ptCount val="6"/>
                <c:pt idx="0">
                  <c:v>0.18442622950819673</c:v>
                </c:pt>
                <c:pt idx="1">
                  <c:v>7.3770491803278687E-2</c:v>
                </c:pt>
                <c:pt idx="2">
                  <c:v>0.51229508196721307</c:v>
                </c:pt>
                <c:pt idx="3">
                  <c:v>2.0491803278688527E-2</c:v>
                </c:pt>
                <c:pt idx="4">
                  <c:v>0.20901639344262296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5727368"/>
        <c:axId val="345727760"/>
      </c:lineChart>
      <c:catAx>
        <c:axId val="345727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7760"/>
        <c:crosses val="autoZero"/>
        <c:auto val="1"/>
        <c:lblAlgn val="ctr"/>
        <c:lblOffset val="100"/>
        <c:noMultiLvlLbl val="0"/>
      </c:catAx>
      <c:valAx>
        <c:axId val="34572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27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Non-Hi Tech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Sheet3!$B$122</c:f>
              <c:strCache>
                <c:ptCount val="1"/>
                <c:pt idx="0">
                  <c:v>Non-HiTech  - Bid Distribution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Sheet3!$C$121:$H$121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Sheet3!$C$122:$H$122</c:f>
              <c:numCache>
                <c:formatCode>0%</c:formatCode>
                <c:ptCount val="6"/>
                <c:pt idx="0">
                  <c:v>0.5</c:v>
                </c:pt>
                <c:pt idx="1">
                  <c:v>0</c:v>
                </c:pt>
                <c:pt idx="2">
                  <c:v>0.5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6278976"/>
        <c:axId val="346279368"/>
      </c:barChart>
      <c:lineChart>
        <c:grouping val="standard"/>
        <c:varyColors val="0"/>
        <c:ser>
          <c:idx val="1"/>
          <c:order val="1"/>
          <c:tx>
            <c:strRef>
              <c:f>Sheet3!$B$123</c:f>
              <c:strCache>
                <c:ptCount val="1"/>
                <c:pt idx="0">
                  <c:v>Non-HiTech  - 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Sheet3!$C$121:$H$121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Sheet3!$C$123:$H$123</c:f>
              <c:numCache>
                <c:formatCode>0%</c:formatCode>
                <c:ptCount val="6"/>
                <c:pt idx="0">
                  <c:v>0.74999999999999989</c:v>
                </c:pt>
                <c:pt idx="1">
                  <c:v>0</c:v>
                </c:pt>
                <c:pt idx="2">
                  <c:v>0.25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78976"/>
        <c:axId val="346279368"/>
      </c:lineChart>
      <c:catAx>
        <c:axId val="34627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79368"/>
        <c:crosses val="autoZero"/>
        <c:auto val="1"/>
        <c:lblAlgn val="ctr"/>
        <c:lblOffset val="100"/>
        <c:noMultiLvlLbl val="0"/>
      </c:catAx>
      <c:valAx>
        <c:axId val="34627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7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Semiconductor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Sheet3!$B$125</c:f>
              <c:strCache>
                <c:ptCount val="1"/>
                <c:pt idx="0">
                  <c:v>SM - Bid Distribution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Sheet3!$C$124:$H$124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Sheet3!$C$125:$H$125</c:f>
              <c:numCache>
                <c:formatCode>0%</c:formatCode>
                <c:ptCount val="6"/>
                <c:pt idx="0">
                  <c:v>0.1111111111111111</c:v>
                </c:pt>
                <c:pt idx="1">
                  <c:v>5.5555555555555552E-2</c:v>
                </c:pt>
                <c:pt idx="2">
                  <c:v>0.44444444444444442</c:v>
                </c:pt>
                <c:pt idx="3">
                  <c:v>0</c:v>
                </c:pt>
                <c:pt idx="4">
                  <c:v>0.1111111111111111</c:v>
                </c:pt>
                <c:pt idx="5">
                  <c:v>0.27777777777777779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6280152"/>
        <c:axId val="346280544"/>
      </c:barChart>
      <c:lineChart>
        <c:grouping val="standard"/>
        <c:varyColors val="0"/>
        <c:ser>
          <c:idx val="1"/>
          <c:order val="1"/>
          <c:tx>
            <c:strRef>
              <c:f>Sheet3!$B$126</c:f>
              <c:strCache>
                <c:ptCount val="1"/>
                <c:pt idx="0">
                  <c:v>SM - 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Sheet3!$C$124:$H$124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Sheet3!$C$126:$H$126</c:f>
              <c:numCache>
                <c:formatCode>0%</c:formatCode>
                <c:ptCount val="6"/>
                <c:pt idx="0">
                  <c:v>1.7893088794453144E-2</c:v>
                </c:pt>
                <c:pt idx="1">
                  <c:v>0.16774770744799822</c:v>
                </c:pt>
                <c:pt idx="2">
                  <c:v>0.47886378886155223</c:v>
                </c:pt>
                <c:pt idx="3">
                  <c:v>0</c:v>
                </c:pt>
                <c:pt idx="4">
                  <c:v>0.11183180496533214</c:v>
                </c:pt>
                <c:pt idx="5">
                  <c:v>0.22366360993066428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80152"/>
        <c:axId val="346280544"/>
      </c:lineChart>
      <c:catAx>
        <c:axId val="34628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0544"/>
        <c:crosses val="autoZero"/>
        <c:auto val="1"/>
        <c:lblAlgn val="ctr"/>
        <c:lblOffset val="100"/>
        <c:noMultiLvlLbl val="0"/>
      </c:catAx>
      <c:valAx>
        <c:axId val="34628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Sheet3!$B$128</c:f>
              <c:strCache>
                <c:ptCount val="1"/>
                <c:pt idx="0">
                  <c:v>SPS - Bid Distribution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Sheet3!$C$127:$H$127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Sheet3!$C$128:$H$128</c:f>
              <c:numCache>
                <c:formatCode>0%</c:formatCode>
                <c:ptCount val="6"/>
                <c:pt idx="0">
                  <c:v>0.14285714285714285</c:v>
                </c:pt>
                <c:pt idx="1">
                  <c:v>0.25714285714285712</c:v>
                </c:pt>
                <c:pt idx="2">
                  <c:v>0.17142857142857143</c:v>
                </c:pt>
                <c:pt idx="3">
                  <c:v>5.7142857142857141E-2</c:v>
                </c:pt>
                <c:pt idx="4">
                  <c:v>0.2857142857142857</c:v>
                </c:pt>
                <c:pt idx="5">
                  <c:v>8.5714285714285715E-2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6281328"/>
        <c:axId val="346281720"/>
      </c:barChart>
      <c:lineChart>
        <c:grouping val="standard"/>
        <c:varyColors val="0"/>
        <c:ser>
          <c:idx val="1"/>
          <c:order val="1"/>
          <c:tx>
            <c:strRef>
              <c:f>Sheet3!$B$129</c:f>
              <c:strCache>
                <c:ptCount val="1"/>
                <c:pt idx="0">
                  <c:v>SPS - 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Sheet3!$C$127:$H$127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Sheet3!$C$129:$H$129</c:f>
              <c:numCache>
                <c:formatCode>0%</c:formatCode>
                <c:ptCount val="6"/>
                <c:pt idx="0">
                  <c:v>1.182748190191347E-2</c:v>
                </c:pt>
                <c:pt idx="1">
                  <c:v>0.14879516024878495</c:v>
                </c:pt>
                <c:pt idx="2">
                  <c:v>0.61363559120416</c:v>
                </c:pt>
                <c:pt idx="3">
                  <c:v>0.12235326105427725</c:v>
                </c:pt>
                <c:pt idx="4">
                  <c:v>0.10019372599666927</c:v>
                </c:pt>
                <c:pt idx="5">
                  <c:v>3.1947795941950174E-3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81328"/>
        <c:axId val="346281720"/>
      </c:lineChart>
      <c:catAx>
        <c:axId val="34628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1720"/>
        <c:crosses val="autoZero"/>
        <c:auto val="1"/>
        <c:lblAlgn val="ctr"/>
        <c:lblOffset val="100"/>
        <c:noMultiLvlLbl val="0"/>
      </c:catAx>
      <c:valAx>
        <c:axId val="34628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ANALYSIS!$C$1</c:f>
              <c:strCache>
                <c:ptCount val="1"/>
                <c:pt idx="0">
                  <c:v>Bid 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ANALYSIS!$A$2:$A$10</c:f>
              <c:strCache>
                <c:ptCount val="9"/>
                <c:pt idx="0">
                  <c:v>Assurance</c:v>
                </c:pt>
                <c:pt idx="1">
                  <c:v>Big Data</c:v>
                </c:pt>
                <c:pt idx="2">
                  <c:v>BIPM</c:v>
                </c:pt>
                <c:pt idx="3">
                  <c:v>Cloud</c:v>
                </c:pt>
                <c:pt idx="4">
                  <c:v>Enterprise Architecture</c:v>
                </c:pt>
                <c:pt idx="5">
                  <c:v>Java &amp; OS</c:v>
                </c:pt>
                <c:pt idx="6">
                  <c:v>Microsoft</c:v>
                </c:pt>
                <c:pt idx="7">
                  <c:v>Mobility</c:v>
                </c:pt>
                <c:pt idx="8">
                  <c:v>Social Computing</c:v>
                </c:pt>
              </c:strCache>
            </c:strRef>
          </c:cat>
          <c:val>
            <c:numRef>
              <c:f>ANALYSIS!$C$2:$C$10</c:f>
              <c:numCache>
                <c:formatCode>General</c:formatCode>
                <c:ptCount val="9"/>
                <c:pt idx="0">
                  <c:v>11.815999999999999</c:v>
                </c:pt>
                <c:pt idx="1">
                  <c:v>25</c:v>
                </c:pt>
                <c:pt idx="2">
                  <c:v>41.381</c:v>
                </c:pt>
                <c:pt idx="3">
                  <c:v>9.1574999999999989</c:v>
                </c:pt>
                <c:pt idx="4">
                  <c:v>0.85000000000000009</c:v>
                </c:pt>
                <c:pt idx="5">
                  <c:v>16.07</c:v>
                </c:pt>
                <c:pt idx="6">
                  <c:v>140.28749999999994</c:v>
                </c:pt>
                <c:pt idx="7">
                  <c:v>3.9299999999999997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7971144"/>
        <c:axId val="327971536"/>
      </c:barChart>
      <c:catAx>
        <c:axId val="327971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71536"/>
        <c:crosses val="autoZero"/>
        <c:auto val="1"/>
        <c:lblAlgn val="ctr"/>
        <c:lblOffset val="100"/>
        <c:noMultiLvlLbl val="0"/>
      </c:catAx>
      <c:valAx>
        <c:axId val="32797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71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Cloud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Sheet3!$B$167</c:f>
              <c:strCache>
                <c:ptCount val="1"/>
                <c:pt idx="0">
                  <c:v>Cloud - Bid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Sheet3!$C$166:$H$166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Sheet3!$C$167:$H$167</c:f>
              <c:numCache>
                <c:formatCode>0%</c:formatCode>
                <c:ptCount val="6"/>
                <c:pt idx="0">
                  <c:v>0.14285714285714285</c:v>
                </c:pt>
                <c:pt idx="1">
                  <c:v>0</c:v>
                </c:pt>
                <c:pt idx="2">
                  <c:v>0.14285714285714285</c:v>
                </c:pt>
                <c:pt idx="3">
                  <c:v>0</c:v>
                </c:pt>
                <c:pt idx="4">
                  <c:v>0.2857142857142857</c:v>
                </c:pt>
                <c:pt idx="5">
                  <c:v>0.42857142857142855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6282504"/>
        <c:axId val="346282896"/>
      </c:barChart>
      <c:lineChart>
        <c:grouping val="standard"/>
        <c:varyColors val="0"/>
        <c:ser>
          <c:idx val="1"/>
          <c:order val="1"/>
          <c:tx>
            <c:strRef>
              <c:f>Sheet3!$B$168</c:f>
              <c:strCache>
                <c:ptCount val="1"/>
                <c:pt idx="0">
                  <c:v>Cloud - 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Sheet3!$C$166:$H$166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Sheet3!$C$168:$H$168</c:f>
              <c:numCache>
                <c:formatCode>0%</c:formatCode>
                <c:ptCount val="6"/>
                <c:pt idx="0">
                  <c:v>7.4812967581047385E-2</c:v>
                </c:pt>
                <c:pt idx="1">
                  <c:v>0</c:v>
                </c:pt>
                <c:pt idx="2">
                  <c:v>0.49875311720698257</c:v>
                </c:pt>
                <c:pt idx="3">
                  <c:v>0</c:v>
                </c:pt>
                <c:pt idx="4">
                  <c:v>0.39276807980049877</c:v>
                </c:pt>
                <c:pt idx="5">
                  <c:v>3.3665835411471327E-2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82504"/>
        <c:axId val="346282896"/>
      </c:lineChart>
      <c:catAx>
        <c:axId val="34628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2896"/>
        <c:crosses val="autoZero"/>
        <c:auto val="1"/>
        <c:lblAlgn val="ctr"/>
        <c:lblOffset val="100"/>
        <c:noMultiLvlLbl val="0"/>
      </c:catAx>
      <c:valAx>
        <c:axId val="34628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2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Assurance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Sheet3!$B$170</c:f>
              <c:strCache>
                <c:ptCount val="1"/>
                <c:pt idx="0">
                  <c:v>Assurance - Bid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Sheet3!$C$169:$H$169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Sheet3!$C$170:$H$170</c:f>
              <c:numCache>
                <c:formatCode>0%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0.16666666666666666</c:v>
                </c:pt>
                <c:pt idx="3">
                  <c:v>0</c:v>
                </c:pt>
                <c:pt idx="4">
                  <c:v>0.33333333333333331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6283680"/>
        <c:axId val="346284072"/>
      </c:barChart>
      <c:lineChart>
        <c:grouping val="standard"/>
        <c:varyColors val="0"/>
        <c:ser>
          <c:idx val="1"/>
          <c:order val="1"/>
          <c:tx>
            <c:strRef>
              <c:f>Sheet3!$B$171</c:f>
              <c:strCache>
                <c:ptCount val="1"/>
                <c:pt idx="0">
                  <c:v>Assurance - 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Sheet3!$C$169:$H$169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Sheet3!$C$171:$H$171</c:f>
              <c:numCache>
                <c:formatCode>0%</c:formatCode>
                <c:ptCount val="6"/>
                <c:pt idx="0">
                  <c:v>0</c:v>
                </c:pt>
                <c:pt idx="1">
                  <c:v>0.90989399293286222</c:v>
                </c:pt>
                <c:pt idx="2">
                  <c:v>3.1213191990577153E-2</c:v>
                </c:pt>
                <c:pt idx="3">
                  <c:v>0</c:v>
                </c:pt>
                <c:pt idx="4">
                  <c:v>5.8892815076560662E-2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83680"/>
        <c:axId val="346284072"/>
      </c:lineChart>
      <c:catAx>
        <c:axId val="34628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4072"/>
        <c:crosses val="autoZero"/>
        <c:auto val="1"/>
        <c:lblAlgn val="ctr"/>
        <c:lblOffset val="100"/>
        <c:noMultiLvlLbl val="0"/>
      </c:catAx>
      <c:valAx>
        <c:axId val="34628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Sheet3!$B$173</c:f>
              <c:strCache>
                <c:ptCount val="1"/>
                <c:pt idx="0">
                  <c:v>BIPM - Bid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Sheet3!$C$172:$H$172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Sheet3!$C$173:$H$173</c:f>
              <c:numCache>
                <c:formatCode>0%</c:formatCode>
                <c:ptCount val="6"/>
                <c:pt idx="0">
                  <c:v>8.3333333333333329E-2</c:v>
                </c:pt>
                <c:pt idx="1">
                  <c:v>8.3333333333333329E-2</c:v>
                </c:pt>
                <c:pt idx="2">
                  <c:v>0.41666666666666669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8.3333333333333329E-2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6284856"/>
        <c:axId val="346285248"/>
      </c:barChart>
      <c:lineChart>
        <c:grouping val="standard"/>
        <c:varyColors val="0"/>
        <c:ser>
          <c:idx val="1"/>
          <c:order val="1"/>
          <c:tx>
            <c:strRef>
              <c:f>Sheet3!$B$174</c:f>
              <c:strCache>
                <c:ptCount val="1"/>
                <c:pt idx="0">
                  <c:v>BIPM - 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Sheet3!$C$172:$H$172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Sheet3!$C$174:$H$174</c:f>
              <c:numCache>
                <c:formatCode>0%</c:formatCode>
                <c:ptCount val="6"/>
                <c:pt idx="0">
                  <c:v>5.3813957461347907E-2</c:v>
                </c:pt>
                <c:pt idx="1">
                  <c:v>8.883573930127274E-2</c:v>
                </c:pt>
                <c:pt idx="2">
                  <c:v>4.5841519318925994E-3</c:v>
                </c:pt>
                <c:pt idx="3">
                  <c:v>0.71182483414481357</c:v>
                </c:pt>
                <c:pt idx="4">
                  <c:v>0.13382306881922496</c:v>
                </c:pt>
                <c:pt idx="5">
                  <c:v>7.118248341448136E-3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84856"/>
        <c:axId val="346285248"/>
      </c:lineChart>
      <c:catAx>
        <c:axId val="34628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5248"/>
        <c:crosses val="autoZero"/>
        <c:auto val="1"/>
        <c:lblAlgn val="ctr"/>
        <c:lblOffset val="100"/>
        <c:noMultiLvlLbl val="0"/>
      </c:catAx>
      <c:valAx>
        <c:axId val="34628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Java &amp; Open Source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Sheet3!$B$176</c:f>
              <c:strCache>
                <c:ptCount val="1"/>
                <c:pt idx="0">
                  <c:v>Java &amp; OS - Bid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Sheet3!$C$175:$H$175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Sheet3!$C$176:$H$176</c:f>
              <c:numCache>
                <c:formatCode>0%</c:formatCode>
                <c:ptCount val="6"/>
                <c:pt idx="0">
                  <c:v>0.36363636363636365</c:v>
                </c:pt>
                <c:pt idx="1">
                  <c:v>0.27272727272727271</c:v>
                </c:pt>
                <c:pt idx="2">
                  <c:v>0</c:v>
                </c:pt>
                <c:pt idx="3">
                  <c:v>0</c:v>
                </c:pt>
                <c:pt idx="4">
                  <c:v>0.18181818181818182</c:v>
                </c:pt>
                <c:pt idx="5">
                  <c:v>0.18181818181818182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6286032"/>
        <c:axId val="346602928"/>
      </c:barChart>
      <c:lineChart>
        <c:grouping val="standard"/>
        <c:varyColors val="0"/>
        <c:ser>
          <c:idx val="1"/>
          <c:order val="1"/>
          <c:tx>
            <c:strRef>
              <c:f>Sheet3!$B$177</c:f>
              <c:strCache>
                <c:ptCount val="1"/>
                <c:pt idx="0">
                  <c:v>Java &amp; OS - 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Sheet3!$C$175:$H$175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Sheet3!$C$177:$H$177</c:f>
              <c:numCache>
                <c:formatCode>0%</c:formatCode>
                <c:ptCount val="6"/>
                <c:pt idx="0">
                  <c:v>0.13753581661891118</c:v>
                </c:pt>
                <c:pt idx="1">
                  <c:v>0.21203438395415475</c:v>
                </c:pt>
                <c:pt idx="2">
                  <c:v>0</c:v>
                </c:pt>
                <c:pt idx="3">
                  <c:v>0</c:v>
                </c:pt>
                <c:pt idx="4">
                  <c:v>0.55014326647564471</c:v>
                </c:pt>
                <c:pt idx="5">
                  <c:v>0.10028653295128941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86032"/>
        <c:axId val="346602928"/>
      </c:lineChart>
      <c:catAx>
        <c:axId val="34628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2928"/>
        <c:crosses val="autoZero"/>
        <c:auto val="1"/>
        <c:lblAlgn val="ctr"/>
        <c:lblOffset val="100"/>
        <c:noMultiLvlLbl val="0"/>
      </c:catAx>
      <c:valAx>
        <c:axId val="34660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8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Microsoft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Sheet3!$B$179</c:f>
              <c:strCache>
                <c:ptCount val="1"/>
                <c:pt idx="0">
                  <c:v>Microsoft - Bid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Sheet3!$C$178:$H$178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Sheet3!$C$179:$H$179</c:f>
              <c:numCache>
                <c:formatCode>0%</c:formatCode>
                <c:ptCount val="6"/>
                <c:pt idx="0">
                  <c:v>0.14285714285714285</c:v>
                </c:pt>
                <c:pt idx="1">
                  <c:v>0.2</c:v>
                </c:pt>
                <c:pt idx="2">
                  <c:v>0.25714285714285712</c:v>
                </c:pt>
                <c:pt idx="3">
                  <c:v>5.7142857142857141E-2</c:v>
                </c:pt>
                <c:pt idx="4">
                  <c:v>0.22857142857142856</c:v>
                </c:pt>
                <c:pt idx="5">
                  <c:v>0.11428571428571428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6603712"/>
        <c:axId val="346604104"/>
      </c:barChart>
      <c:lineChart>
        <c:grouping val="standard"/>
        <c:varyColors val="0"/>
        <c:ser>
          <c:idx val="1"/>
          <c:order val="1"/>
          <c:tx>
            <c:strRef>
              <c:f>Sheet3!$B$180</c:f>
              <c:strCache>
                <c:ptCount val="1"/>
                <c:pt idx="0">
                  <c:v>Microsoft - 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Sheet3!$C$178:$H$178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Sheet3!$C$180:$H$180</c:f>
              <c:numCache>
                <c:formatCode>0%</c:formatCode>
                <c:ptCount val="6"/>
                <c:pt idx="0">
                  <c:v>2.859961962505899E-3</c:v>
                </c:pt>
                <c:pt idx="1">
                  <c:v>0.12462284251619454</c:v>
                </c:pt>
                <c:pt idx="2">
                  <c:v>0.66429766484105757</c:v>
                </c:pt>
                <c:pt idx="3">
                  <c:v>0.12941327880339193</c:v>
                </c:pt>
                <c:pt idx="4">
                  <c:v>7.5588794669030901E-2</c:v>
                </c:pt>
                <c:pt idx="5">
                  <c:v>3.2174572078191364E-3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603712"/>
        <c:axId val="346604104"/>
      </c:lineChart>
      <c:catAx>
        <c:axId val="34660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4104"/>
        <c:crosses val="autoZero"/>
        <c:auto val="1"/>
        <c:lblAlgn val="ctr"/>
        <c:lblOffset val="100"/>
        <c:noMultiLvlLbl val="0"/>
      </c:catAx>
      <c:valAx>
        <c:axId val="34660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ANALYSIS!$D$1</c:f>
              <c:strCache>
                <c:ptCount val="1"/>
                <c:pt idx="0">
                  <c:v>Average Bid 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ANALYSIS!$A$2:$A$10</c:f>
              <c:strCache>
                <c:ptCount val="9"/>
                <c:pt idx="0">
                  <c:v>Assurance</c:v>
                </c:pt>
                <c:pt idx="1">
                  <c:v>Big Data</c:v>
                </c:pt>
                <c:pt idx="2">
                  <c:v>BIPM</c:v>
                </c:pt>
                <c:pt idx="3">
                  <c:v>Cloud</c:v>
                </c:pt>
                <c:pt idx="4">
                  <c:v>Enterprise Architecture</c:v>
                </c:pt>
                <c:pt idx="5">
                  <c:v>Java &amp; OS</c:v>
                </c:pt>
                <c:pt idx="6">
                  <c:v>Microsoft</c:v>
                </c:pt>
                <c:pt idx="7">
                  <c:v>Mobility</c:v>
                </c:pt>
                <c:pt idx="8">
                  <c:v>Social Computing</c:v>
                </c:pt>
              </c:strCache>
            </c:strRef>
          </c:cat>
          <c:val>
            <c:numRef>
              <c:f>ANALYSIS!$D$2:$D$10</c:f>
              <c:numCache>
                <c:formatCode>General</c:formatCode>
                <c:ptCount val="9"/>
                <c:pt idx="0">
                  <c:v>0.98466666666666658</c:v>
                </c:pt>
                <c:pt idx="1">
                  <c:v>8.3333333333333339</c:v>
                </c:pt>
                <c:pt idx="2">
                  <c:v>2.9557857142857142</c:v>
                </c:pt>
                <c:pt idx="3">
                  <c:v>0.91574999999999984</c:v>
                </c:pt>
                <c:pt idx="4">
                  <c:v>0.28333333333333338</c:v>
                </c:pt>
                <c:pt idx="5">
                  <c:v>1.4609090909090909</c:v>
                </c:pt>
                <c:pt idx="6">
                  <c:v>3.5071874999999983</c:v>
                </c:pt>
                <c:pt idx="7">
                  <c:v>0.56142857142857139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7972320"/>
        <c:axId val="344858104"/>
      </c:barChart>
      <c:catAx>
        <c:axId val="32797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58104"/>
        <c:crosses val="autoZero"/>
        <c:auto val="1"/>
        <c:lblAlgn val="ctr"/>
        <c:lblOffset val="100"/>
        <c:noMultiLvlLbl val="0"/>
      </c:catAx>
      <c:valAx>
        <c:axId val="344858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7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ANALYSIS!$B$12</c:f>
              <c:strCache>
                <c:ptCount val="1"/>
                <c:pt idx="0">
                  <c:v>Bid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ANALYSIS!$A$13:$A$16</c:f>
              <c:strCache>
                <c:ptCount val="4"/>
                <c:pt idx="0">
                  <c:v>CPE</c:v>
                </c:pt>
                <c:pt idx="1">
                  <c:v>Non-HiTech</c:v>
                </c:pt>
                <c:pt idx="2">
                  <c:v>SM</c:v>
                </c:pt>
                <c:pt idx="3">
                  <c:v>SPS</c:v>
                </c:pt>
              </c:strCache>
            </c:strRef>
          </c:cat>
          <c:val>
            <c:numRef>
              <c:f>ANALYSIS!$B$13:$B$16</c:f>
              <c:numCache>
                <c:formatCode>General</c:formatCode>
                <c:ptCount val="4"/>
                <c:pt idx="0">
                  <c:v>30</c:v>
                </c:pt>
                <c:pt idx="1">
                  <c:v>2</c:v>
                </c:pt>
                <c:pt idx="2">
                  <c:v>22</c:v>
                </c:pt>
                <c:pt idx="3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44858888"/>
        <c:axId val="344859280"/>
      </c:barChart>
      <c:catAx>
        <c:axId val="344858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59280"/>
        <c:crosses val="autoZero"/>
        <c:auto val="1"/>
        <c:lblAlgn val="ctr"/>
        <c:lblOffset val="100"/>
        <c:noMultiLvlLbl val="0"/>
      </c:catAx>
      <c:valAx>
        <c:axId val="34485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58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ANALYSIS!$C$12</c:f>
              <c:strCache>
                <c:ptCount val="1"/>
                <c:pt idx="0">
                  <c:v>Bid 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ANALYSIS!$A$13:$A$16</c:f>
              <c:strCache>
                <c:ptCount val="4"/>
                <c:pt idx="0">
                  <c:v>CPE</c:v>
                </c:pt>
                <c:pt idx="1">
                  <c:v>Non-HiTech</c:v>
                </c:pt>
                <c:pt idx="2">
                  <c:v>SM</c:v>
                </c:pt>
                <c:pt idx="3">
                  <c:v>SPS</c:v>
                </c:pt>
              </c:strCache>
            </c:strRef>
          </c:cat>
          <c:val>
            <c:numRef>
              <c:f>ANALYSIS!$C$13:$C$16</c:f>
              <c:numCache>
                <c:formatCode>General</c:formatCode>
                <c:ptCount val="4"/>
                <c:pt idx="0">
                  <c:v>37.480000000000004</c:v>
                </c:pt>
                <c:pt idx="1">
                  <c:v>0.8</c:v>
                </c:pt>
                <c:pt idx="2">
                  <c:v>10.182</c:v>
                </c:pt>
                <c:pt idx="3">
                  <c:v>200.02999999999994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4860064"/>
        <c:axId val="344860456"/>
      </c:barChart>
      <c:catAx>
        <c:axId val="344860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0456"/>
        <c:crosses val="autoZero"/>
        <c:auto val="1"/>
        <c:lblAlgn val="ctr"/>
        <c:lblOffset val="100"/>
        <c:noMultiLvlLbl val="0"/>
      </c:catAx>
      <c:valAx>
        <c:axId val="34486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ANALYSIS!$D$12</c:f>
              <c:strCache>
                <c:ptCount val="1"/>
                <c:pt idx="0">
                  <c:v>Average bid 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ANALYSIS!$A$13:$A$16</c:f>
              <c:strCache>
                <c:ptCount val="4"/>
                <c:pt idx="0">
                  <c:v>CPE</c:v>
                </c:pt>
                <c:pt idx="1">
                  <c:v>Non-HiTech</c:v>
                </c:pt>
                <c:pt idx="2">
                  <c:v>SM</c:v>
                </c:pt>
                <c:pt idx="3">
                  <c:v>SPS</c:v>
                </c:pt>
              </c:strCache>
            </c:strRef>
          </c:cat>
          <c:val>
            <c:numRef>
              <c:f>ANALYSIS!$D$13:$D$16</c:f>
              <c:numCache>
                <c:formatCode>General</c:formatCode>
                <c:ptCount val="4"/>
                <c:pt idx="0">
                  <c:v>1.2493333333333334</c:v>
                </c:pt>
                <c:pt idx="1">
                  <c:v>0.4</c:v>
                </c:pt>
                <c:pt idx="2">
                  <c:v>0.46281818181818185</c:v>
                </c:pt>
                <c:pt idx="3">
                  <c:v>4.2559574468085097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4861240"/>
        <c:axId val="344861632"/>
      </c:barChart>
      <c:catAx>
        <c:axId val="344861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1632"/>
        <c:crosses val="autoZero"/>
        <c:auto val="1"/>
        <c:lblAlgn val="ctr"/>
        <c:lblOffset val="100"/>
        <c:noMultiLvlLbl val="0"/>
      </c:catAx>
      <c:valAx>
        <c:axId val="34486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Bid Count V/S Bid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ANALYSIS!$B$96</c:f>
              <c:strCache>
                <c:ptCount val="1"/>
                <c:pt idx="0">
                  <c:v>Bid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ANALYSIS!$C$95:$H$95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ANALYSIS!$C$96:$H$96</c:f>
              <c:numCache>
                <c:formatCode>0%</c:formatCode>
                <c:ptCount val="6"/>
                <c:pt idx="0">
                  <c:v>0.12871287128712872</c:v>
                </c:pt>
                <c:pt idx="1">
                  <c:v>0.16831683168316833</c:v>
                </c:pt>
                <c:pt idx="2">
                  <c:v>0.20792079207920791</c:v>
                </c:pt>
                <c:pt idx="3">
                  <c:v>8.9108910891089105E-2</c:v>
                </c:pt>
                <c:pt idx="4">
                  <c:v>0.25742574257425743</c:v>
                </c:pt>
                <c:pt idx="5">
                  <c:v>0.14851485148514851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4862416"/>
        <c:axId val="344862808"/>
      </c:barChart>
      <c:lineChart>
        <c:grouping val="standard"/>
        <c:varyColors val="0"/>
        <c:ser>
          <c:idx val="1"/>
          <c:order val="1"/>
          <c:tx>
            <c:strRef>
              <c:f>ANALYSIS!$B$97</c:f>
              <c:strCache>
                <c:ptCount val="1"/>
                <c:pt idx="0">
                  <c:v>Bid Value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ANALYSIS!$C$95:$H$95</c:f>
              <c:strCache>
                <c:ptCount val="6"/>
                <c:pt idx="0">
                  <c:v>WON</c:v>
                </c:pt>
                <c:pt idx="1">
                  <c:v>Lost</c:v>
                </c:pt>
                <c:pt idx="2">
                  <c:v>Shelved/No Bid</c:v>
                </c:pt>
                <c:pt idx="3">
                  <c:v>Shortlisted/Negotiation</c:v>
                </c:pt>
                <c:pt idx="4">
                  <c:v>Submitted</c:v>
                </c:pt>
                <c:pt idx="5">
                  <c:v>In Progress</c:v>
                </c:pt>
              </c:strCache>
            </c:strRef>
          </c:cat>
          <c:val>
            <c:numRef>
              <c:f>ANALYSIS!$C$97:$H$97</c:f>
              <c:numCache>
                <c:formatCode>0%</c:formatCode>
                <c:ptCount val="6"/>
                <c:pt idx="0">
                  <c:v>3.0886306198992318E-2</c:v>
                </c:pt>
                <c:pt idx="1">
                  <c:v>0.11400769441269738</c:v>
                </c:pt>
                <c:pt idx="2">
                  <c:v>0.39243516893904024</c:v>
                </c:pt>
                <c:pt idx="3">
                  <c:v>0.27747372148801569</c:v>
                </c:pt>
                <c:pt idx="4">
                  <c:v>0.17374804822690468</c:v>
                </c:pt>
                <c:pt idx="5">
                  <c:v>1.1449060734349596E-2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862416"/>
        <c:axId val="344862808"/>
      </c:lineChart>
      <c:catAx>
        <c:axId val="34486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2808"/>
        <c:crosses val="autoZero"/>
        <c:auto val="1"/>
        <c:lblAlgn val="ctr"/>
        <c:lblOffset val="100"/>
        <c:noMultiLvlLbl val="0"/>
      </c:catAx>
      <c:valAx>
        <c:axId val="34486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TEG Supported V/S Bid Size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ANALYSIS!$C$38</c:f>
              <c:strCache>
                <c:ptCount val="1"/>
                <c:pt idx="0">
                  <c:v>TEG Supported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ANALYSIS!$A$39:$A$42</c:f>
              <c:strCache>
                <c:ptCount val="4"/>
                <c:pt idx="0">
                  <c:v>CPE</c:v>
                </c:pt>
                <c:pt idx="1">
                  <c:v>Non-HiTech</c:v>
                </c:pt>
                <c:pt idx="2">
                  <c:v>SM</c:v>
                </c:pt>
                <c:pt idx="3">
                  <c:v>SPS</c:v>
                </c:pt>
              </c:strCache>
            </c:strRef>
          </c:cat>
          <c:val>
            <c:numRef>
              <c:f>ANALYSIS!$C$39:$C$42</c:f>
              <c:numCache>
                <c:formatCode>General</c:formatCode>
                <c:ptCount val="4"/>
                <c:pt idx="0">
                  <c:v>37.480000000000004</c:v>
                </c:pt>
                <c:pt idx="1">
                  <c:v>0.8</c:v>
                </c:pt>
                <c:pt idx="2">
                  <c:v>10.182</c:v>
                </c:pt>
                <c:pt idx="3">
                  <c:v>200.02999999999994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863592"/>
        <c:axId val="344863984"/>
      </c:barChart>
      <c:lineChart>
        <c:grouping val="standard"/>
        <c:varyColors val="0"/>
        <c:ser>
          <c:idx val="0"/>
          <c:order val="0"/>
          <c:tx>
            <c:strRef>
              <c:f>ANALYSIS!$B$38</c:f>
              <c:strCache>
                <c:ptCount val="1"/>
                <c:pt idx="0">
                  <c:v>Bid Size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ANALYSIS!$A$39:$A$42</c:f>
              <c:strCache>
                <c:ptCount val="4"/>
                <c:pt idx="0">
                  <c:v>CPE</c:v>
                </c:pt>
                <c:pt idx="1">
                  <c:v>Non-HiTech</c:v>
                </c:pt>
                <c:pt idx="2">
                  <c:v>SM</c:v>
                </c:pt>
                <c:pt idx="3">
                  <c:v>SPS</c:v>
                </c:pt>
              </c:strCache>
            </c:strRef>
          </c:cat>
          <c:val>
            <c:numRef>
              <c:f>ANALYSIS!$B$39:$B$42</c:f>
              <c:numCache>
                <c:formatCode>General</c:formatCode>
                <c:ptCount val="4"/>
                <c:pt idx="0">
                  <c:v>280.13</c:v>
                </c:pt>
                <c:pt idx="1">
                  <c:v>0.8</c:v>
                </c:pt>
                <c:pt idx="2">
                  <c:v>16.8</c:v>
                </c:pt>
                <c:pt idx="3">
                  <c:v>323.84000000000003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863592"/>
        <c:axId val="344863984"/>
      </c:lineChart>
      <c:catAx>
        <c:axId val="34486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3984"/>
        <c:crosses val="autoZero"/>
        <c:auto val="1"/>
        <c:lblAlgn val="ctr"/>
        <c:lblOffset val="100"/>
        <c:noMultiLvlLbl val="0"/>
      </c:catAx>
      <c:valAx>
        <c:axId val="34486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Win -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ANALYSIS!$C$58</c:f>
              <c:strCache>
                <c:ptCount val="1"/>
                <c:pt idx="0">
                  <c:v>WON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ANALYSIS!$A$59:$A$66</c:f>
              <c:strCache>
                <c:ptCount val="8"/>
                <c:pt idx="0">
                  <c:v>Assurance</c:v>
                </c:pt>
                <c:pt idx="1">
                  <c:v>Big Data</c:v>
                </c:pt>
                <c:pt idx="2">
                  <c:v>BIPM</c:v>
                </c:pt>
                <c:pt idx="3">
                  <c:v>Cloud</c:v>
                </c:pt>
                <c:pt idx="4">
                  <c:v>Enterprise Architecture</c:v>
                </c:pt>
                <c:pt idx="5">
                  <c:v>Java &amp; OS</c:v>
                </c:pt>
                <c:pt idx="6">
                  <c:v>Microsoft</c:v>
                </c:pt>
                <c:pt idx="7">
                  <c:v>Mobility</c:v>
                </c:pt>
              </c:strCache>
            </c:strRef>
          </c:cat>
          <c:val>
            <c:numRef>
              <c:f>ANALYSIS!$C$59:$C$66</c:f>
              <c:numCache>
                <c:formatCode>General</c:formatCode>
                <c:ptCount val="8"/>
                <c:pt idx="0">
                  <c:v>1</c:v>
                </c:pt>
                <c:pt idx="2">
                  <c:v>1</c:v>
                </c:pt>
                <c:pt idx="3">
                  <c:v>1</c:v>
                </c:pt>
                <c:pt idx="5">
                  <c:v>4</c:v>
                </c:pt>
                <c:pt idx="6">
                  <c:v>5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ANALYSIS!$D$58</c:f>
              <c:strCache>
                <c:ptCount val="1"/>
                <c:pt idx="0">
                  <c:v>Lost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ANALYSIS!$A$59:$A$66</c:f>
              <c:strCache>
                <c:ptCount val="8"/>
                <c:pt idx="0">
                  <c:v>Assurance</c:v>
                </c:pt>
                <c:pt idx="1">
                  <c:v>Big Data</c:v>
                </c:pt>
                <c:pt idx="2">
                  <c:v>BIPM</c:v>
                </c:pt>
                <c:pt idx="3">
                  <c:v>Cloud</c:v>
                </c:pt>
                <c:pt idx="4">
                  <c:v>Enterprise Architecture</c:v>
                </c:pt>
                <c:pt idx="5">
                  <c:v>Java &amp; OS</c:v>
                </c:pt>
                <c:pt idx="6">
                  <c:v>Microsoft</c:v>
                </c:pt>
                <c:pt idx="7">
                  <c:v>Mobility</c:v>
                </c:pt>
              </c:strCache>
            </c:strRef>
          </c:cat>
          <c:val>
            <c:numRef>
              <c:f>ANALYSIS!$D$59:$D$66</c:f>
              <c:numCache>
                <c:formatCode>General</c:formatCode>
                <c:ptCount val="8"/>
                <c:pt idx="0">
                  <c:v>5</c:v>
                </c:pt>
                <c:pt idx="2">
                  <c:v>1</c:v>
                </c:pt>
                <c:pt idx="5">
                  <c:v>3</c:v>
                </c:pt>
                <c:pt idx="6">
                  <c:v>8</c:v>
                </c:pt>
              </c:numCache>
            </c:numRef>
          </c:val>
        </c:ser>
        <c:ser>
          <c:idx val="2"/>
          <c:order val="2"/>
          <c:tx>
            <c:strRef>
              <c:f>ANALYSIS!$E$58</c:f>
              <c:strCache>
                <c:ptCount val="1"/>
                <c:pt idx="0">
                  <c:v>Shelved/No Bid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ANALYSIS!$A$59:$A$66</c:f>
              <c:strCache>
                <c:ptCount val="8"/>
                <c:pt idx="0">
                  <c:v>Assurance</c:v>
                </c:pt>
                <c:pt idx="1">
                  <c:v>Big Data</c:v>
                </c:pt>
                <c:pt idx="2">
                  <c:v>BIPM</c:v>
                </c:pt>
                <c:pt idx="3">
                  <c:v>Cloud</c:v>
                </c:pt>
                <c:pt idx="4">
                  <c:v>Enterprise Architecture</c:v>
                </c:pt>
                <c:pt idx="5">
                  <c:v>Java &amp; OS</c:v>
                </c:pt>
                <c:pt idx="6">
                  <c:v>Microsoft</c:v>
                </c:pt>
                <c:pt idx="7">
                  <c:v>Mobility</c:v>
                </c:pt>
              </c:strCache>
            </c:strRef>
          </c:cat>
          <c:val>
            <c:numRef>
              <c:f>ANALYSIS!$E$59:$E$66</c:f>
              <c:numCache>
                <c:formatCode>General</c:formatCode>
                <c:ptCount val="8"/>
                <c:pt idx="0">
                  <c:v>3</c:v>
                </c:pt>
                <c:pt idx="1">
                  <c:v>0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4864768"/>
        <c:axId val="344865160"/>
      </c:barChart>
      <c:catAx>
        <c:axId val="34486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5160"/>
        <c:crosses val="autoZero"/>
        <c:auto val="1"/>
        <c:lblAlgn val="ctr"/>
        <c:lblOffset val="100"/>
        <c:noMultiLvlLbl val="0"/>
      </c:catAx>
      <c:valAx>
        <c:axId val="34486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6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88437-0A99-4C92-B5AA-73ABD0F44FF7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51BFA-7A31-4AE1-9762-86D94FEA8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51BFA-7A31-4AE1-9762-86D94FEA87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2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51BFA-7A31-4AE1-9762-86D94FEA87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ISU level </a:t>
            </a:r>
          </a:p>
          <a:p>
            <a:r>
              <a:rPr lang="en-US" dirty="0" smtClean="0"/>
              <a:t>WON Bid Value – 13% WON Bid Count – 17%</a:t>
            </a:r>
          </a:p>
          <a:p>
            <a:r>
              <a:rPr lang="en-US" dirty="0" smtClean="0"/>
              <a:t>Loss Value – 19% Count – 6% </a:t>
            </a:r>
          </a:p>
          <a:p>
            <a:r>
              <a:rPr lang="en-US" dirty="0" smtClean="0"/>
              <a:t>Shelved Value – 21% count – 29%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51BFA-7A31-4AE1-9762-86D94FEA87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51BFA-7A31-4AE1-9762-86D94FEA87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51BFA-7A31-4AE1-9762-86D94FEA87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5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109</a:t>
                </a:r>
              </a:p>
              <a:p>
                <a:r>
                  <a:rPr lang="en-US" sz="1200" smtClean="0"/>
                  <a:t>207</a:t>
                </a:r>
              </a:p>
              <a:p>
                <a:r>
                  <a:rPr lang="en-US" sz="1200" smtClean="0"/>
                  <a:t>246</a:t>
                </a:r>
                <a:endParaRPr lang="en-US" sz="1200"/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1</a:t>
                </a:r>
                <a:endParaRPr lang="en-US" sz="1200"/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  <a:endParaRPr lang="en-US"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1</a:t>
                </a:r>
                <a:endParaRPr lang="en-US" sz="1200"/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131</a:t>
                </a:r>
              </a:p>
              <a:p>
                <a:r>
                  <a:rPr lang="en-US" sz="1200" smtClean="0"/>
                  <a:t>56</a:t>
                </a:r>
              </a:p>
              <a:p>
                <a:r>
                  <a:rPr lang="en-US" sz="1200" smtClean="0"/>
                  <a:t>155</a:t>
                </a:r>
                <a:endParaRPr lang="en-US" sz="1200"/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2</a:t>
                </a:r>
                <a:endParaRPr lang="en-US" sz="1200"/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0</a:t>
                </a:r>
              </a:p>
              <a:p>
                <a:r>
                  <a:rPr lang="en-US" sz="1200" smtClean="0"/>
                  <a:t>99</a:t>
                </a:r>
              </a:p>
              <a:p>
                <a:r>
                  <a:rPr lang="en-US" sz="1200" smtClean="0"/>
                  <a:t>190</a:t>
                </a:r>
                <a:endParaRPr lang="en-US" sz="1200"/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2</a:t>
                </a:r>
                <a:endParaRPr lang="en-US" sz="1200"/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85</a:t>
                </a:r>
              </a:p>
              <a:p>
                <a:r>
                  <a:rPr lang="en-US" sz="1200" smtClean="0"/>
                  <a:t>165</a:t>
                </a:r>
              </a:p>
              <a:p>
                <a:r>
                  <a:rPr lang="en-US" sz="1200" smtClean="0"/>
                  <a:t>28</a:t>
                </a:r>
                <a:endParaRPr lang="en-US" sz="1200"/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1</a:t>
                </a:r>
                <a:endParaRPr lang="en-US" sz="1200"/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73</a:t>
                </a:r>
              </a:p>
              <a:p>
                <a:r>
                  <a:rPr lang="en-US" sz="1200" smtClean="0"/>
                  <a:t>42</a:t>
                </a:r>
                <a:endParaRPr lang="en-US" sz="1200"/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2</a:t>
                </a:r>
                <a:endParaRPr lang="en-US" sz="1200"/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185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164</a:t>
                </a:r>
                <a:endParaRPr lang="en-US" sz="1200"/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3</a:t>
                </a:r>
                <a:endParaRPr lang="en-US" sz="1200"/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151</a:t>
                </a:r>
              </a:p>
              <a:p>
                <a:r>
                  <a:rPr lang="en-US" sz="1200" smtClean="0"/>
                  <a:t>75</a:t>
                </a:r>
              </a:p>
              <a:p>
                <a:r>
                  <a:rPr lang="en-US" sz="1200" smtClean="0"/>
                  <a:t>7</a:t>
                </a:r>
                <a:endParaRPr lang="en-US" sz="1200"/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4</a:t>
                </a:r>
                <a:endParaRPr lang="en-US" sz="1200"/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193</a:t>
                </a:r>
              </a:p>
              <a:p>
                <a:r>
                  <a:rPr lang="en-US" sz="1200" smtClean="0"/>
                  <a:t>187</a:t>
                </a:r>
              </a:p>
              <a:p>
                <a:r>
                  <a:rPr lang="en-US" sz="1200" smtClean="0"/>
                  <a:t>0</a:t>
                </a:r>
                <a:endParaRPr lang="en-US" sz="1200"/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5</a:t>
                </a:r>
                <a:endParaRPr lang="en-US" sz="1200"/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221</a:t>
                </a:r>
              </a:p>
              <a:p>
                <a:r>
                  <a:rPr lang="en-US" sz="1200" smtClean="0"/>
                  <a:t>62</a:t>
                </a:r>
                <a:endParaRPr lang="en-US" sz="1200"/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6</a:t>
                </a:r>
                <a:endParaRPr lang="en-US" sz="1200"/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  <a:endParaRPr lang="en-US" sz="1200"/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Hyperlink</a:t>
                </a:r>
                <a:endParaRPr lang="en-US" sz="1200"/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236</a:t>
                </a:r>
              </a:p>
              <a:p>
                <a:r>
                  <a:rPr lang="en-US" sz="1200" smtClean="0"/>
                  <a:t>137</a:t>
                </a:r>
              </a:p>
              <a:p>
                <a:r>
                  <a:rPr lang="en-US" sz="1200" smtClean="0"/>
                  <a:t>29</a:t>
                </a:r>
                <a:endParaRPr lang="en-US" sz="1200"/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Followed Hyperlink</a:t>
                </a:r>
                <a:endParaRPr lang="en-US" sz="1200"/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127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50%</a:t>
                </a:r>
                <a:endParaRPr lang="en-US" sz="1200" dirty="0"/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203</a:t>
                </a:r>
              </a:p>
              <a:p>
                <a:r>
                  <a:rPr lang="en-US" sz="1200" smtClean="0"/>
                  <a:t>215</a:t>
                </a:r>
              </a:p>
              <a:p>
                <a:r>
                  <a:rPr lang="en-US" sz="1200" smtClean="0"/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25%</a:t>
                </a:r>
                <a:endParaRPr lang="en-US" sz="1200" dirty="0"/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50 %</a:t>
                </a:r>
                <a:endParaRPr lang="en-US" sz="1200" dirty="0"/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212</a:t>
                </a:r>
              </a:p>
              <a:p>
                <a:r>
                  <a:rPr lang="en-US" sz="1200" smtClean="0"/>
                  <a:t>195</a:t>
                </a:r>
              </a:p>
              <a:p>
                <a:r>
                  <a:rPr lang="en-US" sz="1200" smtClean="0"/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25 %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242</a:t>
                </a:r>
              </a:p>
              <a:p>
                <a:r>
                  <a:rPr lang="en-US" sz="1200" smtClean="0"/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50 %</a:t>
                </a:r>
                <a:endParaRPr lang="en-US" sz="1200" dirty="0"/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249</a:t>
                </a:r>
              </a:p>
              <a:p>
                <a:r>
                  <a:rPr lang="en-US" sz="1200" smtClean="0"/>
                  <a:t>213</a:t>
                </a:r>
                <a:endParaRPr lang="en-US" sz="1200" dirty="0" smtClean="0"/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25 %</a:t>
                </a:r>
                <a:endParaRPr lang="en-US" sz="1200" dirty="0"/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229</a:t>
                </a:r>
              </a:p>
              <a:p>
                <a:r>
                  <a:rPr lang="en-US" sz="1200" smtClean="0"/>
                  <a:t>205</a:t>
                </a:r>
              </a:p>
              <a:p>
                <a:r>
                  <a:rPr lang="en-US" sz="1200" smtClean="0"/>
                  <a:t>186</a:t>
                </a:r>
                <a:endParaRPr lang="en-US" sz="1200" dirty="0" smtClean="0"/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50 %</a:t>
                </a:r>
                <a:endParaRPr lang="en-US" sz="1200" dirty="0"/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248</a:t>
                </a:r>
              </a:p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25 %</a:t>
                </a:r>
                <a:endParaRPr lang="en-US" sz="1200" dirty="0"/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50 %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231</a:t>
                </a:r>
              </a:p>
              <a:p>
                <a:r>
                  <a:rPr lang="en-US" sz="1200" smtClean="0"/>
                  <a:t>200</a:t>
                </a:r>
                <a:endParaRPr lang="en-US" sz="1200" dirty="0" smtClean="0"/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25 %</a:t>
                </a:r>
                <a:endParaRPr lang="en-US" sz="1200" dirty="0"/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240</a:t>
                </a:r>
              </a:p>
              <a:p>
                <a:r>
                  <a:rPr lang="en-US" sz="1200" smtClean="0"/>
                  <a:t>202</a:t>
                </a:r>
                <a:endParaRPr lang="en-US" sz="1200" dirty="0" smtClean="0"/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50%</a:t>
                </a:r>
                <a:endParaRPr lang="en-US" sz="1200" dirty="0"/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241</a:t>
                </a:r>
                <a:endParaRPr lang="en-US" sz="1200" dirty="0" smtClean="0"/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25%</a:t>
                </a:r>
                <a:endParaRPr lang="en-US" sz="12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</a:rPr>
                <a:t>Title and Content</a:t>
              </a:r>
              <a:endParaRPr lang="en-US" dirty="0"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E457-4FDE-4506-8230-DAA4A7B7D5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E457-4FDE-4506-8230-DAA4A7B7D5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7656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E457-4FDE-4506-8230-DAA4A7B7D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469" b="9277"/>
          <a:stretch>
            <a:fillRect/>
          </a:stretch>
        </p:blipFill>
        <p:spPr bwMode="auto">
          <a:xfrm>
            <a:off x="98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l="19531" t="20410" r="5391" b="9375"/>
          <a:stretch>
            <a:fillRect/>
          </a:stretch>
        </p:blipFill>
        <p:spPr bwMode="auto">
          <a:xfrm>
            <a:off x="-9427" y="98"/>
            <a:ext cx="91535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444241"/>
            <a:ext cx="89154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Win </a:t>
            </a:r>
            <a:r>
              <a:rPr lang="en-US" dirty="0">
                <a:solidFill>
                  <a:schemeClr val="bg1"/>
                </a:solidFill>
              </a:rPr>
              <a:t>Loss Analysis – </a:t>
            </a:r>
            <a:r>
              <a:rPr lang="en-US" dirty="0" smtClean="0">
                <a:solidFill>
                  <a:schemeClr val="bg1"/>
                </a:solidFill>
              </a:rPr>
              <a:t>Apr-Aug FY15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112395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HiTech</a:t>
            </a:r>
            <a:r>
              <a:rPr lang="en-US" sz="2000" dirty="0" smtClean="0"/>
              <a:t> TEG</a:t>
            </a:r>
            <a:endParaRPr lang="en-US" sz="1300" dirty="0"/>
          </a:p>
          <a:p>
            <a:r>
              <a:rPr lang="en-US" sz="1300" dirty="0" smtClean="0"/>
              <a:t> 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426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TEG share is 39% of Bid Value coming our way (USD 248M out of USD 621M)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TEG is involved in supporting 13% of bids addressed by ISU (CPE – 13%, Semi – 8% and SPS – 21%)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are winning 13% of bids supported (~4% of bid value that we bid for) – (23% bids and 13% value at overall ISU level)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75% of bid value that TEG bids for is getting shelved (41% at ISU level)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70% of bids supported by TEG have value less than USD 1M contributing to 5% wallet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Bid value at TEG level is close average Bid value at ISU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838200"/>
            <a:ext cx="4267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SPS segment contribute maximum to TEG supported bids and maximum wallet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Microsoft </a:t>
            </a:r>
            <a:r>
              <a:rPr lang="en-US" sz="1600" dirty="0" err="1"/>
              <a:t>CoE</a:t>
            </a:r>
            <a:r>
              <a:rPr lang="en-US" sz="1600" dirty="0"/>
              <a:t> is front ending majority of </a:t>
            </a:r>
            <a:r>
              <a:rPr lang="en-US" sz="1600" dirty="0" smtClean="0"/>
              <a:t>bids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Bids from CPE segment are taking most time in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account that contribute most number of bids or contributing towards bigger bids (Microsoft, PWC, HP and Intel), we are not winning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Our biggest wins have been Cannon (USD 1.89M out of USD 16.5M) and </a:t>
            </a:r>
            <a:r>
              <a:rPr lang="en-US" sz="1600" dirty="0" err="1" smtClean="0"/>
              <a:t>Equinix</a:t>
            </a:r>
            <a:r>
              <a:rPr lang="en-US" sz="1600" dirty="0" smtClean="0"/>
              <a:t> (USD 1.25M out of USD 2.5m)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9162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effectiveness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35171"/>
            <a:ext cx="2743200" cy="2655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a value less then 1M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Involve MS Tech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from Semi or SPS segment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77844"/>
            <a:ext cx="883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Qualify bids as they are </a:t>
            </a:r>
            <a:r>
              <a:rPr lang="en-US" b="1" dirty="0" smtClean="0"/>
              <a:t>received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0" y="1535171"/>
            <a:ext cx="2895600" cy="2655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value averaging to 1M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clear defined requirement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TEG has major stake (% share &gt;75%)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535171"/>
            <a:ext cx="2895600" cy="2655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Some observed characteristics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value (typically &gt;3M)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requirements mainly asking for approach in areas like managed services, capabilities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TEG share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0" y="4267200"/>
            <a:ext cx="2895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Chance </a:t>
            </a:r>
            <a:r>
              <a:rPr lang="en-US" sz="1600" dirty="0" smtClean="0"/>
              <a:t>losing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4267200"/>
            <a:ext cx="2895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Chance of </a:t>
            </a:r>
            <a:r>
              <a:rPr lang="en-US" sz="1600" dirty="0" smtClean="0"/>
              <a:t>Winning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65847" y="4267200"/>
            <a:ext cx="2729753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Chance of getting shelved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847" y="4800600"/>
            <a:ext cx="8825753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What about Large Deals (&gt;10M Opportunities)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Are mainly vendor consolidation, Level 3 support, ADM services kind of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Overall TEG Share is less than 25% </a:t>
            </a:r>
          </a:p>
          <a:p>
            <a:endParaRPr lang="en-US" dirty="0" smtClean="0"/>
          </a:p>
          <a:p>
            <a:r>
              <a:rPr lang="en-US" dirty="0" smtClean="0"/>
              <a:t>Effort will be better spent on other activities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50656" y="3748087"/>
            <a:ext cx="7636144" cy="18907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0656" y="1385887"/>
            <a:ext cx="7636144" cy="18907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business and Talk Business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56" y="1373679"/>
            <a:ext cx="2092833" cy="190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23" y="3810000"/>
            <a:ext cx="1965698" cy="1838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058" y="3657600"/>
            <a:ext cx="2384263" cy="194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758" y="1333500"/>
            <a:ext cx="2060864" cy="194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892" y="1385887"/>
            <a:ext cx="1907708" cy="1890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618" y="3810000"/>
            <a:ext cx="1762256" cy="18383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8600" y="1385887"/>
            <a:ext cx="609600" cy="18907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3753130"/>
            <a:ext cx="609600" cy="18907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7704" y="763883"/>
            <a:ext cx="2075785" cy="4765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Opportunity Description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76067" y="763883"/>
            <a:ext cx="2075785" cy="4765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HTSC Contribution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462" y="763883"/>
            <a:ext cx="2075785" cy="4765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45571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7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 : Bid Status – Segment wise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728250"/>
              </p:ext>
            </p:extLst>
          </p:nvPr>
        </p:nvGraphicFramePr>
        <p:xfrm>
          <a:off x="76200" y="838200"/>
          <a:ext cx="4380989" cy="217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853945"/>
              </p:ext>
            </p:extLst>
          </p:nvPr>
        </p:nvGraphicFramePr>
        <p:xfrm>
          <a:off x="76200" y="3124200"/>
          <a:ext cx="4397188" cy="223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21089"/>
              </p:ext>
            </p:extLst>
          </p:nvPr>
        </p:nvGraphicFramePr>
        <p:xfrm>
          <a:off x="4591050" y="838200"/>
          <a:ext cx="4464780" cy="217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638426"/>
              </p:ext>
            </p:extLst>
          </p:nvPr>
        </p:nvGraphicFramePr>
        <p:xfrm>
          <a:off x="4591050" y="3124200"/>
          <a:ext cx="447675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5638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Across Segments – shelved bids are contributing most towards supported bid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B : Bid Status –</a:t>
            </a:r>
            <a:r>
              <a:rPr lang="en-US" dirty="0" err="1" smtClean="0"/>
              <a:t>CoE</a:t>
            </a:r>
            <a:r>
              <a:rPr lang="en-US" dirty="0" smtClean="0"/>
              <a:t> Wise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746"/>
              </p:ext>
            </p:extLst>
          </p:nvPr>
        </p:nvGraphicFramePr>
        <p:xfrm>
          <a:off x="0" y="838200"/>
          <a:ext cx="2971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326225"/>
              </p:ext>
            </p:extLst>
          </p:nvPr>
        </p:nvGraphicFramePr>
        <p:xfrm>
          <a:off x="3048000" y="838200"/>
          <a:ext cx="2971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841824"/>
              </p:ext>
            </p:extLst>
          </p:nvPr>
        </p:nvGraphicFramePr>
        <p:xfrm>
          <a:off x="0" y="3200399"/>
          <a:ext cx="2971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499310"/>
              </p:ext>
            </p:extLst>
          </p:nvPr>
        </p:nvGraphicFramePr>
        <p:xfrm>
          <a:off x="3048000" y="3200400"/>
          <a:ext cx="2971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53133"/>
              </p:ext>
            </p:extLst>
          </p:nvPr>
        </p:nvGraphicFramePr>
        <p:xfrm>
          <a:off x="6096000" y="838200"/>
          <a:ext cx="2971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613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8382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Opportunity Description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1736" y="8382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Proposed Offering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961" y="4726441"/>
            <a:ext cx="2876550" cy="18040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21736" y="4279067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26782"/>
            <a:ext cx="3728708" cy="3233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386" y="128847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8382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1736" y="8382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Loss Comments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19200"/>
            <a:ext cx="3962400" cy="4333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73" y="1426782"/>
            <a:ext cx="4200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8382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HTSC Contribution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426782"/>
            <a:ext cx="3943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Analysis done on 101 Bids supported till end of Aug’14</a:t>
            </a:r>
          </a:p>
          <a:p>
            <a:r>
              <a:rPr lang="en-US" dirty="0" smtClean="0"/>
              <a:t>Total Supported bid </a:t>
            </a:r>
            <a:r>
              <a:rPr lang="en-US" smtClean="0"/>
              <a:t>value was USD 248M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</a:t>
            </a:r>
            <a:r>
              <a:rPr lang="en-US" dirty="0" err="1" smtClean="0"/>
              <a:t>CoE</a:t>
            </a:r>
            <a:r>
              <a:rPr lang="en-US" dirty="0" smtClean="0"/>
              <a:t>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Microsoft </a:t>
            </a:r>
            <a:r>
              <a:rPr lang="en-US" sz="1400" dirty="0" err="1" smtClean="0"/>
              <a:t>CoE</a:t>
            </a:r>
            <a:r>
              <a:rPr lang="en-US" sz="1400" dirty="0" smtClean="0"/>
              <a:t> is supporting close to 50% of bids coming following by BIPM and Java </a:t>
            </a:r>
            <a:r>
              <a:rPr lang="en-US" sz="1400" dirty="0" err="1" smtClean="0"/>
              <a:t>CoE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Average Bid Size for Big Data is high on account of a single large bid from Microsoft</a:t>
            </a:r>
            <a:endParaRPr lang="en-US" sz="14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139477"/>
              </p:ext>
            </p:extLst>
          </p:nvPr>
        </p:nvGraphicFramePr>
        <p:xfrm>
          <a:off x="-1" y="838200"/>
          <a:ext cx="5541264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594785"/>
              </p:ext>
            </p:extLst>
          </p:nvPr>
        </p:nvGraphicFramePr>
        <p:xfrm>
          <a:off x="-1" y="3428999"/>
          <a:ext cx="5541264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484764"/>
              </p:ext>
            </p:extLst>
          </p:nvPr>
        </p:nvGraphicFramePr>
        <p:xfrm>
          <a:off x="5638800" y="838199"/>
          <a:ext cx="3355848" cy="5102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12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Segment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943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SPS segment is accounting for close to 50% of bids and around 90% of supported big value. </a:t>
            </a:r>
          </a:p>
          <a:p>
            <a:r>
              <a:rPr lang="en-US" sz="1400" dirty="0" smtClean="0"/>
              <a:t>Average Bid Size of bids is less than 1M for all segments apart from SPS (couple of bids from Microsoft)</a:t>
            </a:r>
            <a:endParaRPr lang="en-US" sz="14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314391"/>
              </p:ext>
            </p:extLst>
          </p:nvPr>
        </p:nvGraphicFramePr>
        <p:xfrm>
          <a:off x="0" y="838199"/>
          <a:ext cx="5541264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821097"/>
              </p:ext>
            </p:extLst>
          </p:nvPr>
        </p:nvGraphicFramePr>
        <p:xfrm>
          <a:off x="-1" y="3428999"/>
          <a:ext cx="5541264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523158"/>
              </p:ext>
            </p:extLst>
          </p:nvPr>
        </p:nvGraphicFramePr>
        <p:xfrm>
          <a:off x="5638800" y="838200"/>
          <a:ext cx="3355848" cy="5102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028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Bid Status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42672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WON 13% of Bids where participated. This however accounted for just 3% of supported bid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9</a:t>
            </a:r>
            <a:r>
              <a:rPr lang="en-US" sz="1600" dirty="0" smtClean="0"/>
              <a:t>% of bids are in shortlisted stage accounting close to 29% of supported bid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21% of Bids Supported where shelved accounting for 39% of supported bid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17% of supported bid were lost contributing to 12% of supported Bid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Across segments and </a:t>
            </a:r>
            <a:r>
              <a:rPr lang="en-US" sz="1600" dirty="0" err="1" smtClean="0"/>
              <a:t>CoE</a:t>
            </a:r>
            <a:r>
              <a:rPr lang="en-US" sz="1600" dirty="0" smtClean="0"/>
              <a:t>  Shelved bids are biggest contributor (~50%) to supported bids</a:t>
            </a:r>
            <a:endParaRPr lang="en-US" sz="1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93411"/>
              </p:ext>
            </p:extLst>
          </p:nvPr>
        </p:nvGraphicFramePr>
        <p:xfrm>
          <a:off x="-1" y="838200"/>
          <a:ext cx="8915400" cy="2898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1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TEG Support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3896089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TEG is supporting/influencing around 53% of Bid value coming our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Share of TEG is lowest in Bids belonging to CPE Segment (~26%)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849470" y="3817571"/>
            <a:ext cx="3200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~43% </a:t>
            </a:r>
            <a:r>
              <a:rPr lang="en-US" sz="1600" dirty="0"/>
              <a:t>of bids from MS Account with 93% wallet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PWC : </a:t>
            </a:r>
            <a:r>
              <a:rPr lang="en-US" sz="1600" dirty="0" smtClean="0"/>
              <a:t>5 </a:t>
            </a:r>
            <a:r>
              <a:rPr lang="en-US" sz="1600" dirty="0"/>
              <a:t>bids worth USD 25M with TEG share of USD </a:t>
            </a:r>
            <a:r>
              <a:rPr lang="en-US" sz="1600" dirty="0" smtClean="0"/>
              <a:t>0.2M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Excluding MS and PWC bids, average Bid size is less than </a:t>
            </a:r>
            <a:r>
              <a:rPr lang="en-US" sz="1600" dirty="0" smtClean="0"/>
              <a:t>1M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49471" y="888289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Largest Bids from HP (USD 57M with TEG share of 27%)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Rest of the bids average around 300k (12 bids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67399" y="2326429"/>
            <a:ext cx="3182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Intel bids contributed to 44% of TEG supported bid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bid value supported by TEG ~USD 0.5M	</a:t>
            </a:r>
          </a:p>
          <a:p>
            <a:endParaRPr lang="en-US" sz="1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204283"/>
              </p:ext>
            </p:extLst>
          </p:nvPr>
        </p:nvGraphicFramePr>
        <p:xfrm>
          <a:off x="0" y="852429"/>
          <a:ext cx="5541264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5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– Loss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762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 % : 27%(we are winning nearly one third of bids where decision has been taken)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Shelved % : ~41% of bids where TEG is participating are getting shelved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Going by this of the 40 bids either being worked upon or decision is pending we might win 10, loose 12 and 16 will get shelved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3348097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are winning 4% of bid value where decision is taken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75% of value TEG bids for, is getting shelved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Going by this we will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 bids worth ~4M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Loose bids worth 21M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Bids worth 77M will get shelved</a:t>
            </a:r>
            <a:endParaRPr lang="en-US" sz="16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36130"/>
              </p:ext>
            </p:extLst>
          </p:nvPr>
        </p:nvGraphicFramePr>
        <p:xfrm>
          <a:off x="-1" y="838200"/>
          <a:ext cx="548640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492272"/>
              </p:ext>
            </p:extLst>
          </p:nvPr>
        </p:nvGraphicFramePr>
        <p:xfrm>
          <a:off x="-1" y="3348097"/>
          <a:ext cx="548640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10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 Distribution across Bid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2" y="3657600"/>
            <a:ext cx="419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 than 70% of bids are less then 1M in value (TEG Supported) and contribute 5% of wallet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9% of bids are for more than 5M in value and contribute 78% of wallet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are winning bids that are less than 1M in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Losing more bids in &gt;5M category as compared to &lt;1M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While we are submitting more or less equivalent number of &lt;1 and &gt;5M bids, when it comes to winning &gt;5M is lagging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452509"/>
              </p:ext>
            </p:extLst>
          </p:nvPr>
        </p:nvGraphicFramePr>
        <p:xfrm>
          <a:off x="4419599" y="7619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252698"/>
              </p:ext>
            </p:extLst>
          </p:nvPr>
        </p:nvGraphicFramePr>
        <p:xfrm>
          <a:off x="4419600" y="35862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440374"/>
              </p:ext>
            </p:extLst>
          </p:nvPr>
        </p:nvGraphicFramePr>
        <p:xfrm>
          <a:off x="40341" y="762000"/>
          <a:ext cx="430305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8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 Ageing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33E457-4FDE-4506-8230-DAA4A7B7D5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96089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Semiconductor segment is quickest in taking </a:t>
            </a:r>
            <a:r>
              <a:rPr lang="en-US" sz="1600" dirty="0" smtClean="0"/>
              <a:t>decision (bids coming to TEG are mostly with full ownership)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CPE Segment takes maximum time to respond back (where we have around 13% wallet share) – </a:t>
            </a:r>
            <a:r>
              <a:rPr lang="en-US" sz="1600" dirty="0"/>
              <a:t>around 4 </a:t>
            </a:r>
            <a:r>
              <a:rPr lang="en-US" sz="1600" dirty="0" smtClean="0"/>
              <a:t>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SPS Segment (contributing maximum number of bids and close to 60% wallet share) is taking roughly around 3 months to take decision</a:t>
            </a:r>
            <a:endParaRPr lang="en-US" sz="1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716662"/>
              </p:ext>
            </p:extLst>
          </p:nvPr>
        </p:nvGraphicFramePr>
        <p:xfrm>
          <a:off x="0" y="838200"/>
          <a:ext cx="42672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19600" y="3896089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Responding to bids from Semiconductor segment is least effort consuming (one outlier (One lost bid Global Foundries contributing to high value)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Responses to bids from CPE Segment takes maximum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167252"/>
              </p:ext>
            </p:extLst>
          </p:nvPr>
        </p:nvGraphicFramePr>
        <p:xfrm>
          <a:off x="4437529" y="820145"/>
          <a:ext cx="4572000" cy="283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53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heme/theme1.xml><?xml version="1.0" encoding="utf-8"?>
<a:theme xmlns:a="http://schemas.openxmlformats.org/drawingml/2006/main" name="T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Divid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Divid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Divider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D625AB3F4BC46B19FD91508252CB7" ma:contentTypeVersion="0" ma:contentTypeDescription="Create a new document." ma:contentTypeScope="" ma:versionID="6aca1d24f8bad87b278684b27efadd7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A632BCE-9543-46D5-8410-BEFD4BBA9451}"/>
</file>

<file path=customXml/itemProps2.xml><?xml version="1.0" encoding="utf-8"?>
<ds:datastoreItem xmlns:ds="http://schemas.openxmlformats.org/officeDocument/2006/customXml" ds:itemID="{11417A59-5D95-4ABC-8316-FF9DE99042DE}"/>
</file>

<file path=customXml/itemProps3.xml><?xml version="1.0" encoding="utf-8"?>
<ds:datastoreItem xmlns:ds="http://schemas.openxmlformats.org/officeDocument/2006/customXml" ds:itemID="{34D6E020-96DD-48FE-818B-44F38CA8E852}"/>
</file>

<file path=docProps/app.xml><?xml version="1.0" encoding="utf-8"?>
<Properties xmlns="http://schemas.openxmlformats.org/officeDocument/2006/extended-properties" xmlns:vt="http://schemas.openxmlformats.org/officeDocument/2006/docPropsVTypes">
  <Template>TCS</Template>
  <TotalTime>33873</TotalTime>
  <Words>1120</Words>
  <Application>Microsoft Office PowerPoint</Application>
  <PresentationFormat>On-screen Show (4:3)</PresentationFormat>
  <Paragraphs>161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Myriad Pro</vt:lpstr>
      <vt:lpstr>Myriad Pro Light</vt:lpstr>
      <vt:lpstr>Wingdings</vt:lpstr>
      <vt:lpstr>TCS</vt:lpstr>
      <vt:lpstr>Divider 1</vt:lpstr>
      <vt:lpstr>Divider 2</vt:lpstr>
      <vt:lpstr>Divider 3</vt:lpstr>
      <vt:lpstr>Thank You</vt:lpstr>
      <vt:lpstr>Win Loss Analysis – Apr-Aug FY15</vt:lpstr>
      <vt:lpstr>Overall Statistics</vt:lpstr>
      <vt:lpstr>Summary – CoE Level</vt:lpstr>
      <vt:lpstr>Summary – Segment Level</vt:lpstr>
      <vt:lpstr>Summary – Bid Status</vt:lpstr>
      <vt:lpstr>Summary – TEG Support</vt:lpstr>
      <vt:lpstr>Win – Loss Details</vt:lpstr>
      <vt:lpstr>Bid Distribution across Bid Value</vt:lpstr>
      <vt:lpstr>Bid Ageing</vt:lpstr>
      <vt:lpstr>Key findings</vt:lpstr>
      <vt:lpstr>Increase effectiveness</vt:lpstr>
      <vt:lpstr>Understand business and Talk Business</vt:lpstr>
      <vt:lpstr>PowerPoint Presentation</vt:lpstr>
      <vt:lpstr>Appendix A : Bid Status – Segment wise</vt:lpstr>
      <vt:lpstr>Appendix B : Bid Status –CoE Wise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112077</dc:creator>
  <cp:lastModifiedBy>Ajay  Parashar</cp:lastModifiedBy>
  <cp:revision>391</cp:revision>
  <dcterms:created xsi:type="dcterms:W3CDTF">2010-06-03T04:16:01Z</dcterms:created>
  <dcterms:modified xsi:type="dcterms:W3CDTF">2014-10-29T09:22:35Z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0x010100CE8D625AB3F4BC46B19FD91508252CB7</vt:lpwstr>
  </property>
</Properties>
</file>