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73" r:id="rId6"/>
  </p:sldMasterIdLst>
  <p:notesMasterIdLst>
    <p:notesMasterId r:id="rId30"/>
  </p:notesMasterIdLst>
  <p:sldIdLst>
    <p:sldId id="256" r:id="rId7"/>
    <p:sldId id="263" r:id="rId8"/>
    <p:sldId id="303" r:id="rId9"/>
    <p:sldId id="275" r:id="rId10"/>
    <p:sldId id="304" r:id="rId11"/>
    <p:sldId id="311" r:id="rId12"/>
    <p:sldId id="270" r:id="rId13"/>
    <p:sldId id="310" r:id="rId14"/>
    <p:sldId id="298" r:id="rId15"/>
    <p:sldId id="305" r:id="rId16"/>
    <p:sldId id="306" r:id="rId17"/>
    <p:sldId id="315" r:id="rId18"/>
    <p:sldId id="312" r:id="rId19"/>
    <p:sldId id="297" r:id="rId20"/>
    <p:sldId id="300" r:id="rId21"/>
    <p:sldId id="299" r:id="rId22"/>
    <p:sldId id="302" r:id="rId23"/>
    <p:sldId id="301" r:id="rId24"/>
    <p:sldId id="274" r:id="rId25"/>
    <p:sldId id="307" r:id="rId26"/>
    <p:sldId id="308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 Presentation" id="{49D8B2E5-9D10-48D4-A1E0-063E98D5A021}">
          <p14:sldIdLst>
            <p14:sldId id="256"/>
            <p14:sldId id="263"/>
            <p14:sldId id="303"/>
            <p14:sldId id="275"/>
            <p14:sldId id="304"/>
            <p14:sldId id="311"/>
            <p14:sldId id="270"/>
            <p14:sldId id="310"/>
            <p14:sldId id="298"/>
            <p14:sldId id="305"/>
            <p14:sldId id="306"/>
            <p14:sldId id="315"/>
            <p14:sldId id="312"/>
            <p14:sldId id="297"/>
            <p14:sldId id="300"/>
            <p14:sldId id="299"/>
            <p14:sldId id="302"/>
            <p14:sldId id="301"/>
            <p14:sldId id="274"/>
          </p14:sldIdLst>
        </p14:section>
        <p14:section name="Appendix" id="{B08CCDB7-7E9D-4C46-BBD8-5024EDFCC5B9}">
          <p14:sldIdLst>
            <p14:sldId id="307"/>
            <p14:sldId id="308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D5B392-6739-675B-901B-28D0C9FFF642}" name="aking7" initials="ak" userId="S::aking7@uw.edu::b192f787-7cb8-4d46-8c36-4f23188b3b13" providerId="AD"/>
  <p188:author id="{3500BE9E-390E-A7D3-12B9-F9300096BF69}" name="Katie McFarlane" initials="KM" userId="S::knmcfar@uw.edu::89d61e85-55c8-44eb-8187-ffe9a2efbad1" providerId="AD"/>
  <p188:author id="{D7D20EFA-6CC5-C759-996E-90853CA693EA}" name="Katie McFarlane" initials="KM" userId="Katie McFarl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76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B0500-7508-47B0-BB8C-F5FDB900DF10}" type="datetimeFigureOut"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B406B-D3B5-4626-A157-58BE1A3E03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5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4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2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Ethics consults: consultations between ethics consultants and a client (patient, doctor, family of patient, etc.) regarding some ethical issue (e.g. end of life care) in hopes of addressing this issue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1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406B-D3B5-4626-A157-58BE1A3E03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2" y="6131476"/>
            <a:ext cx="3221697" cy="284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29640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413452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" y="1818011"/>
            <a:ext cx="1453460" cy="128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2978"/>
            <a:ext cx="10912883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2381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" y="1818011"/>
            <a:ext cx="1453460" cy="128483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97231" y="2299970"/>
            <a:ext cx="10912883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Graphics can go here – </a:t>
            </a:r>
            <a:br>
              <a:rPr lang="en-US"/>
            </a:br>
            <a:r>
              <a:rPr lang="en-US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508812"/>
            <a:ext cx="10896280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5198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19E-1170-7742-B37C-02C1B71B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0323-1948-A0DB-D525-6C714936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A9D-6704-8488-C642-83AF2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BD87-4ED6-4873-AB2F-0DF1AD7E8E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4741-B65E-75B6-AFC7-E735E18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FD54-316A-3C44-07C2-88F3337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AADC-D0A3-4A84-8EA2-ADF86AAA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REGULAR, 24 PT.)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1" y="495348"/>
            <a:ext cx="10929485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63099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1" y="6132013"/>
            <a:ext cx="3233635" cy="284364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2996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7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5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85003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509" y="1819205"/>
            <a:ext cx="1471708" cy="128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9619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033825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97231" y="2299970"/>
            <a:ext cx="10912883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Graphics can go here – </a:t>
            </a:r>
            <a:br>
              <a:rPr lang="en-US"/>
            </a:br>
            <a:r>
              <a:rPr lang="en-US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2978"/>
            <a:ext cx="10896280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4346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19E-1170-7742-B37C-02C1B71B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0323-1948-A0DB-D525-6C714936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A9D-6704-8488-C642-83AF2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BD87-4ED6-4873-AB2F-0DF1AD7E8E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4741-B65E-75B6-AFC7-E735E18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FD54-316A-3C44-07C2-88F3337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AADC-D0A3-4A84-8EA2-ADF86AAA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1" y="6234041"/>
            <a:ext cx="3386667" cy="229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1" y="4568599"/>
            <a:ext cx="2133600" cy="186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/>
              <a:t>TITLE HERE </a:t>
            </a:r>
            <a:br>
              <a:rPr lang="en-US"/>
            </a:br>
            <a:r>
              <a:rPr lang="en-US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6601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49" y="6234041"/>
            <a:ext cx="3386667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1" y="495348"/>
            <a:ext cx="10929485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850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7231" y="492978"/>
            <a:ext cx="10929485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155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97231" y="2299970"/>
            <a:ext cx="10912883" cy="377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Graphics can go here – </a:t>
            </a:r>
            <a:br>
              <a:rPr lang="en-US"/>
            </a:br>
            <a:r>
              <a:rPr lang="en-US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818011"/>
            <a:ext cx="1471708" cy="1284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49" y="6234041"/>
            <a:ext cx="3386667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112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19E-1170-7742-B37C-02C1B71B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0323-1948-A0DB-D525-6C714936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A9D-6704-8488-C642-83AF2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BD87-4ED6-4873-AB2F-0DF1AD7E8E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4741-B65E-75B6-AFC7-E735E18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FD54-316A-3C44-07C2-88F3337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AADC-D0A3-4A84-8EA2-ADF86AAAE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" y="4568599"/>
            <a:ext cx="2129919" cy="18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2" y="6132143"/>
            <a:ext cx="3221697" cy="283315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42220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53" y="5626608"/>
            <a:ext cx="1828800" cy="1231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2" y="4568599"/>
            <a:ext cx="2129919" cy="186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7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859991"/>
            <a:ext cx="9296400" cy="3522341"/>
          </a:xfrm>
          <a:prstGeom prst="rect">
            <a:avLst/>
          </a:prstGeom>
        </p:spPr>
        <p:txBody>
          <a:bodyPr anchor="b"/>
          <a:lstStyle>
            <a:lvl1pPr algn="l">
              <a:defRPr sz="6667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83023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</p:spPr>
        <p:txBody>
          <a:bodyPr/>
          <a:lstStyle>
            <a:lvl1pPr marL="457189" indent="-457189">
              <a:buFont typeface="Lucida Grande"/>
              <a:buChar char="&gt;"/>
              <a:defRPr sz="32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6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>
              <a:buSzPct val="100000"/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2133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>
              <a:buFont typeface="Lucida Grande"/>
              <a:buChar char="&gt;"/>
              <a:defRPr sz="1867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12191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24383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6" y="1818011"/>
            <a:ext cx="1453460" cy="128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5" y="6234041"/>
            <a:ext cx="3386655" cy="22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3" y="492978"/>
            <a:ext cx="10912876" cy="1325033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0799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650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56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80" r:id="rId6"/>
    <p:sldLayoutId id="2147483681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2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98A-2F2E-DEAF-733F-495FFEB3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402" y="1051148"/>
            <a:ext cx="10269196" cy="2957319"/>
          </a:xfrm>
        </p:spPr>
        <p:txBody>
          <a:bodyPr lIns="91440" tIns="45720" rIns="91440" bIns="45720" anchor="b"/>
          <a:lstStyle/>
          <a:p>
            <a:r>
              <a:rPr lang="en-US" sz="4800" b="1">
                <a:latin typeface="Open Sans"/>
                <a:ea typeface="Open Sans"/>
                <a:cs typeface="Open Sans"/>
              </a:rPr>
              <a:t>A novel approach to analyzing the caliber of University of Washington Medicine clinical ethics consults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0D508-F7E6-AFB9-D10D-2933D1C5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748" y="4193123"/>
            <a:ext cx="507050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solidFill>
                  <a:schemeClr val="tx2"/>
                </a:solidFill>
                <a:latin typeface="Open Sans"/>
                <a:ea typeface="Open Sans"/>
                <a:cs typeface="Calibri"/>
              </a:rPr>
              <a:t>Alison King and Katie McFarlane</a:t>
            </a:r>
          </a:p>
          <a:p>
            <a:r>
              <a:rPr lang="en-US" i="1">
                <a:solidFill>
                  <a:schemeClr val="tx2"/>
                </a:solidFill>
                <a:latin typeface="Open Sans"/>
                <a:ea typeface="Open Sans"/>
                <a:cs typeface="Calibri"/>
              </a:rPr>
              <a:t>In collaboration with the UW Department of Bioethics</a:t>
            </a:r>
          </a:p>
        </p:txBody>
      </p:sp>
    </p:spTree>
    <p:extLst>
      <p:ext uri="{BB962C8B-B14F-4D97-AF65-F5344CB8AC3E}">
        <p14:creationId xmlns:p14="http://schemas.microsoft.com/office/powerpoint/2010/main" val="1071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E12E1-6F25-6D47-1A97-AD8C5439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Statistics: Primary Ethics Issues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94A5DB3-A52E-3403-2F34-6592BF1F5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8932" y="2396091"/>
            <a:ext cx="5196683" cy="3720127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 sz="2800">
                <a:latin typeface="Open Sans"/>
                <a:ea typeface="Open Sans"/>
                <a:cs typeface="Open Sans"/>
              </a:rPr>
              <a:t>Issues compiled into top 5 issues and “Other”</a:t>
            </a:r>
          </a:p>
          <a:p>
            <a:pPr marL="989330" lvl="1" indent="-456565"/>
            <a:r>
              <a:rPr lang="en-US" sz="2100">
                <a:latin typeface="Open Sans"/>
                <a:ea typeface="Open Sans"/>
                <a:cs typeface="Open Sans"/>
              </a:rPr>
              <a:t>Other consists of 15 less common issues and those labeled as “Other” by consultants</a:t>
            </a:r>
          </a:p>
          <a:p>
            <a:pPr marL="455930" indent="-456565"/>
            <a:r>
              <a:rPr lang="en-US" sz="2800">
                <a:latin typeface="Open Sans"/>
                <a:ea typeface="Open Sans"/>
                <a:cs typeface="Open Sans"/>
              </a:rPr>
              <a:t>These 6 categories are used in the models for adjustment</a:t>
            </a:r>
            <a:endParaRPr lang="en-US" sz="2800"/>
          </a:p>
          <a:p>
            <a:pPr marL="456565" indent="-456565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FC213C6-C226-CA27-6A13-6DCAB65D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4" y="2000250"/>
            <a:ext cx="6378688" cy="47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9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B7D0C-E319-D9C0-7BD4-BDF4F0CB5E75}"/>
              </a:ext>
            </a:extLst>
          </p:cNvPr>
          <p:cNvSpPr/>
          <p:nvPr/>
        </p:nvSpPr>
        <p:spPr>
          <a:xfrm>
            <a:off x="7576458" y="5910941"/>
            <a:ext cx="4212771" cy="7837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5A3CE-A8C2-5DBB-478D-A90E29A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Descriptive Statistics: Completion</a:t>
            </a:r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4E2B436-1B9B-5651-2A98-9637F0228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04" y="2035527"/>
            <a:ext cx="852599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B7D0C-E319-D9C0-7BD4-BDF4F0CB5E75}"/>
              </a:ext>
            </a:extLst>
          </p:cNvPr>
          <p:cNvSpPr/>
          <p:nvPr/>
        </p:nvSpPr>
        <p:spPr>
          <a:xfrm>
            <a:off x="7576458" y="5910941"/>
            <a:ext cx="4212771" cy="7837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5A3CE-A8C2-5DBB-478D-A90E29A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Descriptive Statistics: Completion</a:t>
            </a:r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88275C4-F86D-0D46-C774-0D10B2C5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69" y="2167269"/>
            <a:ext cx="8522208" cy="43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6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BE3832-A1D5-A4A3-CC9B-3545B9793FE0}"/>
              </a:ext>
            </a:extLst>
          </p:cNvPr>
          <p:cNvSpPr/>
          <p:nvPr/>
        </p:nvSpPr>
        <p:spPr>
          <a:xfrm>
            <a:off x="7576458" y="5910941"/>
            <a:ext cx="4212771" cy="7837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5A3CE-A8C2-5DBB-478D-A90E29A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Descriptive Statistics: Quality</a:t>
            </a:r>
            <a:endParaRPr lang="en-US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9A8510F-5199-A24F-BBE1-BEB73CA5B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6" y="2028689"/>
            <a:ext cx="8525991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5A3CE-A8C2-5DBB-478D-A90E29A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Primary</a:t>
            </a:r>
            <a:br>
              <a:rPr lang="en-US">
                <a:latin typeface="Encode Sans Normal Black"/>
              </a:rPr>
            </a:br>
            <a:r>
              <a:rPr lang="en-US">
                <a:latin typeface="Encode Sans Normal Black"/>
              </a:rPr>
              <a:t>Results</a:t>
            </a:r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E14B28F-874D-FBDA-64DD-5EE88A446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818" y="2143567"/>
            <a:ext cx="3448599" cy="4344992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 sz="2200" b="0">
                <a:latin typeface="Open Sans"/>
                <a:ea typeface="Open Sans"/>
                <a:cs typeface="Open Sans"/>
              </a:rPr>
              <a:t>Predicted proportions shrink towards the center as this method accounts for different numbers of consults</a:t>
            </a:r>
            <a:endParaRPr lang="en-US" sz="2200" b="0"/>
          </a:p>
          <a:p>
            <a:pPr marL="456565" indent="-456565"/>
            <a:r>
              <a:rPr lang="en-US" sz="2200" b="0">
                <a:latin typeface="Open Sans"/>
                <a:ea typeface="Open Sans"/>
                <a:cs typeface="Open Sans"/>
              </a:rPr>
              <a:t>Adjustment for primary ethical issue did not change ranking results</a:t>
            </a:r>
            <a:endParaRPr lang="en-US" sz="2200" b="0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A81C5F9-6160-E1CD-A88A-A8F6B544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93" y="2170"/>
            <a:ext cx="8486052" cy="5996057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210EDF96-5C86-9840-F603-AABA2354D646}"/>
              </a:ext>
            </a:extLst>
          </p:cNvPr>
          <p:cNvSpPr/>
          <p:nvPr/>
        </p:nvSpPr>
        <p:spPr>
          <a:xfrm>
            <a:off x="5328029" y="4315580"/>
            <a:ext cx="484632" cy="978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13C8FFB-7E10-3F9B-5743-6978DB2523EF}"/>
              </a:ext>
            </a:extLst>
          </p:cNvPr>
          <p:cNvSpPr/>
          <p:nvPr/>
        </p:nvSpPr>
        <p:spPr>
          <a:xfrm>
            <a:off x="7146859" y="4311307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115627D-CE9E-38F5-090B-279F56E12603}"/>
              </a:ext>
            </a:extLst>
          </p:cNvPr>
          <p:cNvSpPr/>
          <p:nvPr/>
        </p:nvSpPr>
        <p:spPr>
          <a:xfrm>
            <a:off x="8979932" y="4314156"/>
            <a:ext cx="484632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9D6F7C-6977-9D12-09B0-9BF5420F4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32" y="2161796"/>
            <a:ext cx="3283486" cy="4093957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 sz="2200" b="0">
                <a:latin typeface="Open Sans"/>
                <a:ea typeface="Open Sans"/>
                <a:cs typeface="Open Sans"/>
              </a:rPr>
              <a:t>Consultants’ scores do not have a large range</a:t>
            </a:r>
          </a:p>
          <a:p>
            <a:pPr marL="456565" indent="-456565"/>
            <a:r>
              <a:rPr lang="en-US" sz="2200" b="0">
                <a:latin typeface="Open Sans"/>
                <a:ea typeface="Open Sans"/>
                <a:cs typeface="Open Sans"/>
              </a:rPr>
              <a:t>As with primary results, we see a shrinkage effect, and adjustment for primary ethics issues had little effect on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6F07BD-D803-CFB6-1843-E800E6D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Secondary</a:t>
            </a:r>
            <a:br>
              <a:rPr lang="en-US">
                <a:latin typeface="Encode Sans Normal Black"/>
              </a:rPr>
            </a:br>
            <a:r>
              <a:rPr lang="en-US">
                <a:latin typeface="Encode Sans Normal Black"/>
              </a:rPr>
              <a:t>Results</a:t>
            </a:r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F1582BD-562B-1853-11F5-FA70B9838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4" y="-3139"/>
            <a:ext cx="8594846" cy="5977479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5DAB6248-7E33-5837-43BD-CFE74CA38238}"/>
              </a:ext>
            </a:extLst>
          </p:cNvPr>
          <p:cNvSpPr/>
          <p:nvPr/>
        </p:nvSpPr>
        <p:spPr>
          <a:xfrm>
            <a:off x="5271057" y="4928029"/>
            <a:ext cx="484632" cy="59384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533714-2D0D-1BD2-5459-CF7C253E9716}"/>
              </a:ext>
            </a:extLst>
          </p:cNvPr>
          <p:cNvSpPr/>
          <p:nvPr/>
        </p:nvSpPr>
        <p:spPr>
          <a:xfrm>
            <a:off x="7104130" y="4923756"/>
            <a:ext cx="484632" cy="59384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FD6BD56-E2DE-738A-BE6F-8AAE96342F84}"/>
              </a:ext>
            </a:extLst>
          </p:cNvPr>
          <p:cNvSpPr/>
          <p:nvPr/>
        </p:nvSpPr>
        <p:spPr>
          <a:xfrm>
            <a:off x="8951446" y="4926605"/>
            <a:ext cx="484632" cy="59384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0E497-DD74-46F3-72C2-0450B05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Discussion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23CF98-CE60-FC67-FBAF-B99E632BD45C}"/>
              </a:ext>
            </a:extLst>
          </p:cNvPr>
          <p:cNvSpPr/>
          <p:nvPr/>
        </p:nvSpPr>
        <p:spPr>
          <a:xfrm>
            <a:off x="8032033" y="2150450"/>
            <a:ext cx="3620513" cy="39391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>
                <a:latin typeface="Open Sans"/>
                <a:ea typeface="+mn-lt"/>
                <a:cs typeface="+mn-lt"/>
              </a:rPr>
              <a:t>Limitations</a:t>
            </a:r>
          </a:p>
          <a:p>
            <a:pPr marL="285750" indent="-28575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Open Sans"/>
              </a:rPr>
              <a:t>Small number of consultants </a:t>
            </a:r>
          </a:p>
          <a:p>
            <a:pPr marL="285750" indent="-28575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Open Sans"/>
              </a:rPr>
              <a:t>Consultant self-reporting and subjectivity</a:t>
            </a:r>
          </a:p>
          <a:p>
            <a:pPr marL="285750" indent="-28575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Open Sans"/>
              </a:rPr>
              <a:t>May not generalize to other hospitals with different data collection systems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13CDFA-68B8-FCF7-A32C-013BEA5A12FB}"/>
              </a:ext>
            </a:extLst>
          </p:cNvPr>
          <p:cNvSpPr/>
          <p:nvPr/>
        </p:nvSpPr>
        <p:spPr>
          <a:xfrm>
            <a:off x="4312989" y="2161083"/>
            <a:ext cx="3614526" cy="39373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3200" b="1">
                <a:latin typeface="Open Sans"/>
                <a:ea typeface="Open Sans"/>
                <a:cs typeface="Calibri"/>
              </a:rPr>
              <a:t>Impacts</a:t>
            </a:r>
          </a:p>
          <a:p>
            <a:pPr marL="342900" indent="-34290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+mn-lt"/>
                <a:cs typeface="+mn-lt"/>
              </a:rPr>
              <a:t>A novel method for quantitatively assessing clinical ethics consultations</a:t>
            </a:r>
          </a:p>
          <a:p>
            <a:pPr marL="342900" indent="-34290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+mn-lt"/>
                <a:cs typeface="+mn-lt"/>
              </a:rPr>
              <a:t>First step in evaluating quality and completeness of ethics consultations </a:t>
            </a:r>
            <a:endParaRPr lang="en-US" sz="2000">
              <a:latin typeface="Calibri"/>
              <a:ea typeface="Open Sans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Wingdings"/>
              <a:buChar char="Ø"/>
            </a:pPr>
            <a:endParaRPr lang="en-US" sz="2000">
              <a:latin typeface="Open Sans"/>
              <a:ea typeface="Open Sans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29BEA3-4FA2-D593-53BD-533A97FD84A7}"/>
              </a:ext>
            </a:extLst>
          </p:cNvPr>
          <p:cNvSpPr/>
          <p:nvPr/>
        </p:nvSpPr>
        <p:spPr>
          <a:xfrm>
            <a:off x="598103" y="2150450"/>
            <a:ext cx="3620513" cy="39391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>
                <a:latin typeface="Open Sans"/>
                <a:ea typeface="+mn-lt"/>
                <a:cs typeface="+mn-lt"/>
              </a:rPr>
              <a:t>Summary</a:t>
            </a:r>
            <a:endParaRPr lang="en-US"/>
          </a:p>
          <a:p>
            <a:pPr marL="285750" indent="-285750">
              <a:spcBef>
                <a:spcPct val="20000"/>
              </a:spcBef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Open Sans"/>
              </a:rPr>
              <a:t>We were able to rank consultants on completeness and quality</a:t>
            </a:r>
          </a:p>
          <a:p>
            <a:pPr marL="285750" indent="-285750">
              <a:spcBef>
                <a:spcPct val="20000"/>
              </a:spcBef>
              <a:buFont typeface="Wingdings"/>
              <a:buChar char="Ø"/>
            </a:pPr>
            <a:endParaRPr lang="en-US" sz="20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924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A92CE-C13F-2BD0-91BF-3DDA841C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Next Steps</a:t>
            </a:r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FDD78EC-03BE-CA2B-023A-ACE49855EB6E}"/>
              </a:ext>
            </a:extLst>
          </p:cNvPr>
          <p:cNvSpPr/>
          <p:nvPr/>
        </p:nvSpPr>
        <p:spPr>
          <a:xfrm>
            <a:off x="764088" y="3284368"/>
            <a:ext cx="10235852" cy="1091852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ct val="20000"/>
              </a:spcBef>
            </a:pPr>
            <a:r>
              <a:rPr lang="en-US" sz="2200">
                <a:latin typeface="Open Sans"/>
                <a:ea typeface="+mn-lt"/>
                <a:cs typeface="+mn-lt"/>
              </a:rPr>
              <a:t>Research other covariates within consultation documentation associated with completion and quality</a:t>
            </a:r>
            <a:endParaRPr lang="en-US" sz="2200">
              <a:latin typeface="Open Sans"/>
              <a:cs typeface="Calibri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42F963-774B-9A6C-8064-B534407B855A}"/>
              </a:ext>
            </a:extLst>
          </p:cNvPr>
          <p:cNvSpPr/>
          <p:nvPr/>
        </p:nvSpPr>
        <p:spPr>
          <a:xfrm>
            <a:off x="764088" y="4473758"/>
            <a:ext cx="10235852" cy="1592891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ct val="20000"/>
              </a:spcBef>
            </a:pPr>
            <a:r>
              <a:rPr lang="en-US" sz="2200">
                <a:latin typeface="Open Sans"/>
                <a:ea typeface="+mn-lt"/>
                <a:cs typeface="+mn-lt"/>
              </a:rPr>
              <a:t>Perform a mixed-methods analysis of quality combining the clinical ethics standards from the VA </a:t>
            </a:r>
            <a:r>
              <a:rPr lang="en-US" sz="2200" err="1">
                <a:latin typeface="Open Sans"/>
                <a:ea typeface="+mn-lt"/>
                <a:cs typeface="+mn-lt"/>
              </a:rPr>
              <a:t>IntegratedEthics</a:t>
            </a:r>
            <a:r>
              <a:rPr lang="en-US" sz="2200">
                <a:latin typeface="Open Sans"/>
                <a:ea typeface="+mn-lt"/>
                <a:cs typeface="+mn-lt"/>
              </a:rPr>
              <a:t>® Service CASES and the American Society for Bioethics &amp; Humanities Core Competencies</a:t>
            </a:r>
            <a:endParaRPr lang="en-US" sz="2200">
              <a:latin typeface="Calibri"/>
              <a:ea typeface="Open Sans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992491-C5E7-61EC-CD5E-0E5720B25992}"/>
              </a:ext>
            </a:extLst>
          </p:cNvPr>
          <p:cNvSpPr/>
          <p:nvPr/>
        </p:nvSpPr>
        <p:spPr>
          <a:xfrm>
            <a:off x="764088" y="2094978"/>
            <a:ext cx="10235852" cy="1091852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>
                <a:latin typeface="Open Sans"/>
                <a:ea typeface="+mn-lt"/>
                <a:cs typeface="+mn-lt"/>
              </a:rPr>
              <a:t>Apply these provider ranking methods to more institutions with clinical ethics consultations</a:t>
            </a:r>
            <a:endParaRPr lang="en-US" sz="22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50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06D6-D3BC-2715-27EA-257634255B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b="1" i="1">
                <a:latin typeface="Uni Sans"/>
              </a:rPr>
              <a:t>Questions?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3504B-94C3-3F36-F676-D9EA1ACE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768C1-F51B-7822-8CD2-567F8A08A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230" y="1961321"/>
            <a:ext cx="10929485" cy="4427835"/>
          </a:xfrm>
        </p:spPr>
        <p:txBody>
          <a:bodyPr>
            <a:normAutofit/>
          </a:bodyPr>
          <a:lstStyle/>
          <a:p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Berkowitz K,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Chanko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B,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Foglia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M, Fox E, Powell T. National Center for Ethics in Health Care, Ethics Consultation: Responding to Ethics Questions in Health Care. 2nd ed. Washington, DC: U.S. Department of Veterans Affairs; 2015. </a:t>
            </a:r>
          </a:p>
          <a:p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Ethics Consultation, UW Department of Bioethics &amp; Humanities.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depts.washington.edu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. Accessed October 2022. https://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depts.washington.edu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bhdept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/ethics-medicine/ethics-consultation </a:t>
            </a:r>
          </a:p>
          <a:p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Fiester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A. Neglected Ends: Clinical Ethics Consultation and the Prospects for Closure. The American Journal of Bioethics. 2015;15(1):29-36. doi:10.1080/15265161.2014.974770 </a:t>
            </a:r>
          </a:p>
          <a:p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Gaudine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A, Lamb M,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LeFort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SM, Thorne L. Barriers and facilitators to consulting hospital clinical ethics committees. Nursing Ethics. 2011;18(6):767-780. doi:10.1177/0969733011403808 </a:t>
            </a:r>
          </a:p>
          <a:p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Geppert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CMA, Shelton WN. A Comparison of General Medical and Clinical Ethics Consultations: What Can We Learn From Each Other? Mayo Clinic Proceedings. 2012;87(4):381-389. doi:10.1016/j.mayocp.2011.10.010 </a:t>
            </a:r>
          </a:p>
          <a:p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Pearlman, RA. Ethics Committees and Consultation, Department of Bioethics &amp; Humanities.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depts.washington.edu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. Accessed October 2022. https://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depts.washington.edu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bhdept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/ethics-medicine/bioethics-topics/detail/64.  </a:t>
            </a:r>
          </a:p>
          <a:p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Resources for Developing Advanced Skills in Ethics Consultation. Chicago, IL: American Society for Bioethics and Humanities; 2017. https://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asbh.org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/uploads/publications/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Resources_for_Ethics_Consultation.pdf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Scher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DS, </a:t>
            </a:r>
            <a:r>
              <a:rPr lang="en-US" sz="1600" b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Kozlowska</a:t>
            </a:r>
            <a:r>
              <a:rPr lang="en-US" sz="1600" b="0">
                <a:latin typeface="Times New Roman" panose="02020603050405020304" pitchFamily="18" charset="0"/>
                <a:ea typeface="Times New Roman" panose="02020603050405020304" pitchFamily="18" charset="0"/>
              </a:rPr>
              <a:t> DK. Rethinking Health Care Ethics. Chapter 3: The Rise of Bioethics: A Historical Overview. Singapore: Palgrave Pivot; 2018. https://www.ncbi.nlm.nih.gov/books/NBK543570/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1DD4FA-EF4F-1060-3D16-56B8C1DF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CB62-7031-3FAC-7FCD-89C28A158F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4973" y="2316417"/>
            <a:ext cx="3744767" cy="53936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b="1" i="1">
                <a:latin typeface="Uni Sans"/>
              </a:rPr>
              <a:t>Katie McFarlane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55CD3B-9E2C-8AF4-D238-DD338A10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Team</a:t>
            </a:r>
          </a:p>
        </p:txBody>
      </p:sp>
      <p:pic>
        <p:nvPicPr>
          <p:cNvPr id="6" name="Picture 5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CEF59A9-EF35-482C-92E7-BA37B841F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20703"/>
          <a:stretch/>
        </p:blipFill>
        <p:spPr>
          <a:xfrm>
            <a:off x="612787" y="2996888"/>
            <a:ext cx="3748785" cy="308410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5E054D-5DD9-6C09-45CC-D138C8C84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5" t="31990" r="9677" b="-373"/>
          <a:stretch/>
        </p:blipFill>
        <p:spPr>
          <a:xfrm>
            <a:off x="4936736" y="2993374"/>
            <a:ext cx="2858017" cy="308500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ECEF05-5291-6C2F-7FDC-EEF8C233F85A}"/>
              </a:ext>
            </a:extLst>
          </p:cNvPr>
          <p:cNvSpPr txBox="1">
            <a:spLocks/>
          </p:cNvSpPr>
          <p:nvPr/>
        </p:nvSpPr>
        <p:spPr>
          <a:xfrm>
            <a:off x="4939512" y="2309329"/>
            <a:ext cx="3505535" cy="53936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Uni Sans"/>
              </a:rPr>
              <a:t>Alison King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33D45EE-CB36-B73A-FF53-FD33DE41B779}"/>
              </a:ext>
            </a:extLst>
          </p:cNvPr>
          <p:cNvSpPr txBox="1">
            <a:spLocks/>
          </p:cNvSpPr>
          <p:nvPr/>
        </p:nvSpPr>
        <p:spPr>
          <a:xfrm>
            <a:off x="8234519" y="2319766"/>
            <a:ext cx="3505535" cy="361868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Uni Sans"/>
              </a:rPr>
              <a:t>UW Bioethics Department</a:t>
            </a:r>
            <a:endParaRPr lang="en-US" b="1" i="1"/>
          </a:p>
          <a:p>
            <a:pPr marL="457200" indent="-457200">
              <a:buFont typeface="Wingdings"/>
              <a:buChar char="Ø"/>
            </a:pPr>
            <a:r>
              <a:rPr lang="en-US" b="1">
                <a:latin typeface="Uni Sans"/>
              </a:rPr>
              <a:t>Dr. Jim Kirkpatrick</a:t>
            </a:r>
            <a:endParaRPr lang="en-US" b="1"/>
          </a:p>
          <a:p>
            <a:pPr marL="457200" indent="-457200">
              <a:buFont typeface="Wingdings"/>
              <a:buChar char="Ø"/>
            </a:pPr>
            <a:r>
              <a:rPr lang="en-US" b="1">
                <a:latin typeface="Uni Sans"/>
              </a:rPr>
              <a:t>Niambi Kanye</a:t>
            </a:r>
            <a:endParaRPr lang="en-US" b="1"/>
          </a:p>
          <a:p>
            <a:pPr marL="457200" indent="-457200">
              <a:buFont typeface="Wingdings"/>
              <a:buChar char="Ø"/>
            </a:pPr>
            <a:r>
              <a:rPr lang="en-US" b="1">
                <a:latin typeface="Uni Sans"/>
              </a:rPr>
              <a:t>Mandy Morneault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8458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19D75-8CA7-56B1-5A3C-55F26052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Appendix A: Sensitivity Analysis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CF82B-372B-B3AB-73FC-D781DE38353D}"/>
              </a:ext>
            </a:extLst>
          </p:cNvPr>
          <p:cNvSpPr/>
          <p:nvPr/>
        </p:nvSpPr>
        <p:spPr>
          <a:xfrm>
            <a:off x="622521" y="4004145"/>
            <a:ext cx="3265177" cy="20351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Open Sans"/>
                <a:ea typeface="+mn-lt"/>
                <a:cs typeface="+mn-lt"/>
              </a:rPr>
              <a:t>Simple model with random intercepts for consultants</a:t>
            </a:r>
            <a:endParaRPr lang="en-US">
              <a:latin typeface="Open Sa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E5BEB4-5D4C-EB91-76C1-028062F697C2}"/>
              </a:ext>
            </a:extLst>
          </p:cNvPr>
          <p:cNvSpPr/>
          <p:nvPr/>
        </p:nvSpPr>
        <p:spPr>
          <a:xfrm>
            <a:off x="4051892" y="4002814"/>
            <a:ext cx="3260915" cy="20237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Open Sans"/>
                <a:ea typeface="Open Sans"/>
                <a:cs typeface="Open Sans"/>
              </a:rPr>
              <a:t>Our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7DCA57-2731-DDC3-D03A-4BD60F616820}"/>
              </a:ext>
            </a:extLst>
          </p:cNvPr>
          <p:cNvSpPr/>
          <p:nvPr/>
        </p:nvSpPr>
        <p:spPr>
          <a:xfrm>
            <a:off x="7476261" y="4004147"/>
            <a:ext cx="3265177" cy="20351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Open Sans"/>
                <a:ea typeface="+mn-lt"/>
                <a:cs typeface="+mn-lt"/>
              </a:rPr>
              <a:t>Multivariate model with addition of number of secondary consultants/</a:t>
            </a:r>
            <a:endParaRPr lang="en-US"/>
          </a:p>
          <a:p>
            <a:pPr algn="ctr"/>
            <a:r>
              <a:rPr lang="en-US">
                <a:latin typeface="Open Sans"/>
                <a:ea typeface="+mn-lt"/>
                <a:cs typeface="+mn-lt"/>
              </a:rPr>
              <a:t>issues and time to completion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D29A73-FBC7-8ED4-F537-5BFE6989AB74}"/>
              </a:ext>
            </a:extLst>
          </p:cNvPr>
          <p:cNvSpPr txBox="1">
            <a:spLocks/>
          </p:cNvSpPr>
          <p:nvPr/>
        </p:nvSpPr>
        <p:spPr>
          <a:xfrm>
            <a:off x="627320" y="1998920"/>
            <a:ext cx="10899395" cy="9708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Uni Sans"/>
              </a:rPr>
              <a:t>To see how robust our findings are when including other, less-understood variables in our models</a:t>
            </a:r>
            <a:endParaRPr lang="en-US" b="1" i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65C07F-D1EB-1C5B-6E36-B0469BC80AAC}"/>
              </a:ext>
            </a:extLst>
          </p:cNvPr>
          <p:cNvSpPr/>
          <p:nvPr/>
        </p:nvSpPr>
        <p:spPr>
          <a:xfrm>
            <a:off x="962910" y="3057289"/>
            <a:ext cx="9446671" cy="8584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ea typeface="Open Sans"/>
                <a:cs typeface="Calibri"/>
              </a:rPr>
              <a:t>Simplest                                                                                                    Most Complex</a:t>
            </a:r>
            <a:endParaRPr lang="en-US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2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F07BD-D803-CFB6-1843-E800E6D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Appendix B: Sensitivity Analysis Results</a:t>
            </a:r>
            <a:endParaRPr lang="en-US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A977D38-8EDA-1164-F98C-E6FDC7C8F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4" y="2122634"/>
            <a:ext cx="5688459" cy="387555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EBD88CE-59FC-33B1-842F-E48E0041A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20" y="2122634"/>
            <a:ext cx="5688459" cy="38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2448A-ADA0-A73F-C477-401BA8E9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Appendix C:</a:t>
            </a:r>
            <a:br>
              <a:rPr lang="en-US">
                <a:latin typeface="Encode Sans Normal Black"/>
              </a:rPr>
            </a:br>
            <a:r>
              <a:rPr lang="en-US">
                <a:latin typeface="Encode Sans Normal Black"/>
              </a:rPr>
              <a:t>Primary Model Prediction Intervals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1F9DDA0-B0EB-8D7E-5370-5177881E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82" y="2102010"/>
            <a:ext cx="8484781" cy="40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2448A-ADA0-A73F-C477-401BA8E9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Appendix D:</a:t>
            </a:r>
            <a:br>
              <a:rPr lang="en-US">
                <a:latin typeface="Encode Sans Normal Black"/>
              </a:rPr>
            </a:br>
            <a:r>
              <a:rPr lang="en-US">
                <a:latin typeface="Encode Sans Normal Black"/>
              </a:rPr>
              <a:t>Secondary Model Prediction Intervals</a:t>
            </a:r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289EE2A-F43E-485E-1A6C-8766E1AB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5" y="2281635"/>
            <a:ext cx="9739309" cy="36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F040A3-F8C3-6BBC-6757-E97B76BC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Background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DA4704-327F-3BF8-4E67-F81D89A97ABC}"/>
              </a:ext>
            </a:extLst>
          </p:cNvPr>
          <p:cNvSpPr/>
          <p:nvPr/>
        </p:nvSpPr>
        <p:spPr>
          <a:xfrm>
            <a:off x="1070346" y="3317358"/>
            <a:ext cx="3125972" cy="16586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Regulation of ethics consultations 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1C8C2B-0530-44E1-8677-3B73887D3811}"/>
              </a:ext>
            </a:extLst>
          </p:cNvPr>
          <p:cNvSpPr/>
          <p:nvPr/>
        </p:nvSpPr>
        <p:spPr>
          <a:xfrm>
            <a:off x="7995682" y="3312775"/>
            <a:ext cx="3125972" cy="16586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Greater completion rates and overall quality of consults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9E5F10B-E601-F2E8-F07D-A0EF418ED8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230" y="2307557"/>
            <a:ext cx="10929485" cy="1009801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 sz="2800">
                <a:latin typeface="Open Sans"/>
                <a:ea typeface="Open Sans"/>
                <a:cs typeface="Open Sans"/>
              </a:rPr>
              <a:t>Most hospitals offer ethics consults, no universal quality standard for these consultations exists</a:t>
            </a:r>
            <a:endParaRPr lang="en-US" sz="2800"/>
          </a:p>
          <a:p>
            <a:pPr marL="456565" indent="-456565"/>
            <a:endParaRPr lang="en-US" sz="2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A09BC1-18A6-73F1-113D-0750E907239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196318" y="4142115"/>
            <a:ext cx="3799364" cy="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298029-C26D-8312-54BD-0FD1E0B4F997}"/>
              </a:ext>
            </a:extLst>
          </p:cNvPr>
          <p:cNvSpPr txBox="1"/>
          <p:nvPr/>
        </p:nvSpPr>
        <p:spPr>
          <a:xfrm>
            <a:off x="5455916" y="3775074"/>
            <a:ext cx="12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Conjecture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935D2B3-70BE-273A-12A6-2A917993723C}"/>
              </a:ext>
            </a:extLst>
          </p:cNvPr>
          <p:cNvSpPr txBox="1">
            <a:spLocks/>
          </p:cNvSpPr>
          <p:nvPr/>
        </p:nvSpPr>
        <p:spPr>
          <a:xfrm>
            <a:off x="597230" y="5213789"/>
            <a:ext cx="10929485" cy="10098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Lucida Grande"/>
              <a:buChar char="&gt;"/>
              <a:defRPr sz="32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2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Lucida Grande"/>
              <a:buChar char="&gt;"/>
              <a:defRPr sz="1867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2800">
                <a:latin typeface="Open Sans"/>
                <a:ea typeface="Open Sans"/>
                <a:cs typeface="Open Sans"/>
              </a:rPr>
              <a:t>First step: create a framework to analyze the completion and quality</a:t>
            </a:r>
            <a:endParaRPr lang="en-US" sz="2800"/>
          </a:p>
          <a:p>
            <a:pPr marL="456565" indent="-456565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13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D4230-43CD-AD19-F07C-15752A2D3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466" y="2379163"/>
            <a:ext cx="5196683" cy="3401151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>
                <a:latin typeface="Open Sans"/>
                <a:ea typeface="Open Sans"/>
                <a:cs typeface="Open Sans"/>
              </a:rPr>
              <a:t>326 formal UW Medicine clinical ethics consults from 1/1/2017, to 6/21/2022</a:t>
            </a:r>
            <a:endParaRPr lang="en-US"/>
          </a:p>
          <a:p>
            <a:pPr marL="989965" lvl="1" indent="-380365"/>
            <a:r>
              <a:rPr lang="en-US" sz="2650">
                <a:latin typeface="Open Sans"/>
                <a:ea typeface="Open Sans"/>
                <a:cs typeface="Open Sans"/>
              </a:rPr>
              <a:t>UW Medical Centers Montlake, Northwest, and Harborview</a:t>
            </a:r>
            <a:endParaRPr lang="en-US" sz="2650"/>
          </a:p>
          <a:p>
            <a:pPr marL="989965" lvl="1" indent="-380365"/>
            <a:r>
              <a:rPr lang="en-US" sz="2650">
                <a:latin typeface="Open Sans"/>
                <a:ea typeface="Open Sans"/>
                <a:cs typeface="Open Sans"/>
              </a:rPr>
              <a:t>12 consultants</a:t>
            </a:r>
            <a:endParaRPr lang="en-US" sz="2650"/>
          </a:p>
          <a:p>
            <a:pPr marL="456565" indent="-456565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19D75-8CA7-56B1-5A3C-55F26052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Consult Data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B36D1B-62DB-4007-DFEC-8868EC4A2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70966"/>
              </p:ext>
            </p:extLst>
          </p:nvPr>
        </p:nvGraphicFramePr>
        <p:xfrm>
          <a:off x="6282905" y="1078301"/>
          <a:ext cx="5612610" cy="502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756">
                  <a:extLst>
                    <a:ext uri="{9D8B030D-6E8A-4147-A177-3AD203B41FA5}">
                      <a16:colId xmlns:a16="http://schemas.microsoft.com/office/drawing/2014/main" val="3516543941"/>
                    </a:ext>
                  </a:extLst>
                </a:gridCol>
                <a:gridCol w="2578854">
                  <a:extLst>
                    <a:ext uri="{9D8B030D-6E8A-4147-A177-3AD203B41FA5}">
                      <a16:colId xmlns:a16="http://schemas.microsoft.com/office/drawing/2014/main" val="2830496828"/>
                    </a:ext>
                  </a:extLst>
                </a:gridCol>
              </a:tblGrid>
              <a:tr h="510506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Field​</a:t>
                      </a:r>
                      <a:endParaRPr lang="en-US" sz="2000" b="1">
                        <a:solidFill>
                          <a:srgbClr val="E8D3A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Example​</a:t>
                      </a:r>
                      <a:endParaRPr lang="en-US" sz="2000" b="1">
                        <a:solidFill>
                          <a:srgbClr val="E8D3A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21222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Consult Location​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UWMC - Montlake​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1900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>
                          <a:effectLst/>
                        </a:rPr>
                        <a:t>Lead Consultant ID​</a:t>
                      </a:r>
                      <a:endParaRPr lang="en-US" sz="2000" b="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0">
                          <a:effectLst/>
                        </a:rPr>
                        <a:t>C1​</a:t>
                      </a:r>
                      <a:endParaRPr lang="en-US" sz="2000" b="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60070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Assistant Consultant(s)​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N/A​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35267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Caller's Role / Service​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Resident / Orthopedic​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66601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Total Time Spent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300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7110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Primary Ethics Issue​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End of Life Care Issue​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56046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Additional Issue(s)​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Guardianship​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1790"/>
                  </a:ext>
                </a:extLst>
              </a:tr>
              <a:tr h="737396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Patient had Decision Making Capacity​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No​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34802"/>
                  </a:ext>
                </a:extLst>
              </a:tr>
              <a:tr h="47268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Legal Surrogate Contacted​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Yes​</a:t>
                      </a:r>
                      <a:endParaRPr lang="en-US" sz="2000">
                        <a:solidFill>
                          <a:srgbClr val="4B2E83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1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19D75-8CA7-56B1-5A3C-55F26052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Objectives and Outcomes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CF82B-372B-B3AB-73FC-D781DE38353D}"/>
              </a:ext>
            </a:extLst>
          </p:cNvPr>
          <p:cNvSpPr/>
          <p:nvPr/>
        </p:nvSpPr>
        <p:spPr>
          <a:xfrm>
            <a:off x="2782331" y="3041520"/>
            <a:ext cx="1736650" cy="9659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Primary Goal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B41574-98A8-AE5B-39EF-E737A3ED002E}"/>
              </a:ext>
            </a:extLst>
          </p:cNvPr>
          <p:cNvSpPr/>
          <p:nvPr/>
        </p:nvSpPr>
        <p:spPr>
          <a:xfrm>
            <a:off x="2087670" y="4238745"/>
            <a:ext cx="3125972" cy="9708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Rank consultants’ overall completion of consults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A3D292-2CCA-102B-0FA8-A7308F02037A}"/>
              </a:ext>
            </a:extLst>
          </p:cNvPr>
          <p:cNvSpPr/>
          <p:nvPr/>
        </p:nvSpPr>
        <p:spPr>
          <a:xfrm>
            <a:off x="6852324" y="4238745"/>
            <a:ext cx="3125972" cy="9708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Rank consultants’ overall quality of consults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E5BEB4-5D4C-EB91-76C1-028062F697C2}"/>
              </a:ext>
            </a:extLst>
          </p:cNvPr>
          <p:cNvSpPr/>
          <p:nvPr/>
        </p:nvSpPr>
        <p:spPr>
          <a:xfrm>
            <a:off x="7546985" y="3041519"/>
            <a:ext cx="1736650" cy="9659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Secondary Goal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AF1BAF-6C91-C56D-27DF-808A92B27A63}"/>
              </a:ext>
            </a:extLst>
          </p:cNvPr>
          <p:cNvSpPr/>
          <p:nvPr/>
        </p:nvSpPr>
        <p:spPr>
          <a:xfrm>
            <a:off x="2087670" y="5624237"/>
            <a:ext cx="3125972" cy="418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Binary completion variable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673D0D-6489-F7CF-DC28-84AD471AB880}"/>
              </a:ext>
            </a:extLst>
          </p:cNvPr>
          <p:cNvSpPr/>
          <p:nvPr/>
        </p:nvSpPr>
        <p:spPr>
          <a:xfrm>
            <a:off x="6852324" y="5624237"/>
            <a:ext cx="3125972" cy="418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Continuous quality score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568F4F-CF75-1D87-009A-7D71A2DBA513}"/>
              </a:ext>
            </a:extLst>
          </p:cNvPr>
          <p:cNvCxnSpPr>
            <a:cxnSpLocks/>
          </p:cNvCxnSpPr>
          <p:nvPr/>
        </p:nvCxnSpPr>
        <p:spPr>
          <a:xfrm>
            <a:off x="3650656" y="5209553"/>
            <a:ext cx="0" cy="41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958436-5139-5ABA-24DE-2B91AE8A4E35}"/>
              </a:ext>
            </a:extLst>
          </p:cNvPr>
          <p:cNvCxnSpPr>
            <a:cxnSpLocks/>
          </p:cNvCxnSpPr>
          <p:nvPr/>
        </p:nvCxnSpPr>
        <p:spPr>
          <a:xfrm>
            <a:off x="8415310" y="5209553"/>
            <a:ext cx="0" cy="41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640602A-AA12-505F-5D60-085AA9D48BB6}"/>
              </a:ext>
            </a:extLst>
          </p:cNvPr>
          <p:cNvSpPr txBox="1">
            <a:spLocks/>
          </p:cNvSpPr>
          <p:nvPr/>
        </p:nvSpPr>
        <p:spPr>
          <a:xfrm>
            <a:off x="627320" y="1998920"/>
            <a:ext cx="10899395" cy="9708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Uni Sans"/>
              </a:rPr>
              <a:t>Rank completeness and quality, accounting for varying caseloads and difficulties of ethical issues</a:t>
            </a:r>
            <a:endParaRPr lang="en-US" i="1">
              <a:latin typeface="Uni Sans"/>
            </a:endParaRPr>
          </a:p>
        </p:txBody>
      </p:sp>
    </p:spTree>
    <p:extLst>
      <p:ext uri="{BB962C8B-B14F-4D97-AF65-F5344CB8AC3E}">
        <p14:creationId xmlns:p14="http://schemas.microsoft.com/office/powerpoint/2010/main" val="33729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5C73-3BA1-61BE-357A-3B4D525BC4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3833" y="2057036"/>
            <a:ext cx="10912883" cy="54822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2800" b="1" i="1">
                <a:latin typeface="Uni Sans"/>
              </a:rPr>
              <a:t>Are all key fields of the consultation documentation filled out?</a:t>
            </a:r>
            <a:endParaRPr lang="en-US" sz="2800">
              <a:latin typeface="Uni San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6157-74C8-01D4-992A-94CF51F0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Completion Outcome</a:t>
            </a:r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5EF859D-585F-03DB-CD94-2F9307AF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" y="2607213"/>
            <a:ext cx="6893872" cy="42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DD4FA-EF4F-1060-3D16-56B8C1D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1" y="495348"/>
            <a:ext cx="4617825" cy="1325033"/>
          </a:xfrm>
        </p:spPr>
        <p:txBody>
          <a:bodyPr/>
          <a:lstStyle/>
          <a:p>
            <a:r>
              <a:rPr lang="en-US"/>
              <a:t>Quality Score: CASES Standard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DD26E2A-7D3A-D750-6E76-37C820EF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80" y="948307"/>
            <a:ext cx="4740108" cy="496138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FC0FE0-8C40-02E1-DE2F-A274F1C7F381}"/>
              </a:ext>
            </a:extLst>
          </p:cNvPr>
          <p:cNvSpPr txBox="1">
            <a:spLocks/>
          </p:cNvSpPr>
          <p:nvPr/>
        </p:nvSpPr>
        <p:spPr>
          <a:xfrm>
            <a:off x="462768" y="2772627"/>
            <a:ext cx="6870512" cy="353721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609585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200" b="0" i="0" kern="120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733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"/>
              </a:rPr>
              <a:t>U.S. Department of Veterans Affairs National Center for Ethics Care </a:t>
            </a:r>
            <a:r>
              <a:rPr lang="en-US" sz="2800" err="1">
                <a:latin typeface="Open Sans"/>
              </a:rPr>
              <a:t>IntegratedEthics</a:t>
            </a:r>
            <a:r>
              <a:rPr lang="en-US" sz="2800">
                <a:latin typeface="Open Sans"/>
              </a:rPr>
              <a:t>® Service: </a:t>
            </a:r>
            <a:r>
              <a:rPr lang="en-US" sz="2800" b="1" i="1">
                <a:latin typeface="Open Sans"/>
              </a:rPr>
              <a:t>"CASES" approach </a:t>
            </a:r>
            <a:r>
              <a:rPr lang="en-US" sz="2800">
                <a:latin typeface="Open Sans"/>
              </a:rPr>
              <a:t>(pictured right)</a:t>
            </a:r>
          </a:p>
          <a:p>
            <a:endParaRPr lang="en-US" sz="2800">
              <a:latin typeface="Open Sans"/>
            </a:endParaRPr>
          </a:p>
          <a:p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val="32147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0FE3A1-090F-0D03-8D23-A1E1B7513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4201" y="3158680"/>
            <a:ext cx="9143999" cy="300234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Caller role and caller service</a:t>
            </a:r>
          </a:p>
          <a:p>
            <a:pPr marL="0" indent="0">
              <a:buNone/>
            </a:pPr>
            <a:r>
              <a:rPr lang="en-US"/>
              <a:t>Spoke to patient or surrogate</a:t>
            </a:r>
          </a:p>
          <a:p>
            <a:pPr marL="0" indent="0">
              <a:buNone/>
            </a:pPr>
            <a:r>
              <a:rPr lang="en-US"/>
              <a:t>Determined primary ethics issue</a:t>
            </a:r>
          </a:p>
          <a:p>
            <a:pPr marL="0" indent="0">
              <a:buNone/>
            </a:pPr>
            <a:r>
              <a:rPr lang="en-US"/>
              <a:t>Wrote explanation of ethical obligations</a:t>
            </a:r>
          </a:p>
          <a:p>
            <a:pPr marL="0" indent="0">
              <a:buNone/>
            </a:pPr>
            <a:r>
              <a:rPr lang="en-US"/>
              <a:t>Amount of time and how time was spent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ADE3-24FC-2867-78D4-C1230A124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b="1" i="1">
                <a:latin typeface="Open Sans"/>
              </a:rPr>
              <a:t>One or two variables mapped to each aspect of CASES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06FDC4-EA05-1472-8D52-905B24B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Quality Score: CASES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8A7F0-2455-4ED9-E006-DE7007446724}"/>
              </a:ext>
            </a:extLst>
          </p:cNvPr>
          <p:cNvSpPr/>
          <p:nvPr/>
        </p:nvSpPr>
        <p:spPr>
          <a:xfrm>
            <a:off x="835962" y="3084290"/>
            <a:ext cx="14214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Clarify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14BC9-95C3-06E8-ECFF-F8229BAEB58F}"/>
              </a:ext>
            </a:extLst>
          </p:cNvPr>
          <p:cNvSpPr/>
          <p:nvPr/>
        </p:nvSpPr>
        <p:spPr>
          <a:xfrm>
            <a:off x="835962" y="3657505"/>
            <a:ext cx="2002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Assemble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B8F55-DA62-2BFF-59BE-33EBCC5D3B34}"/>
              </a:ext>
            </a:extLst>
          </p:cNvPr>
          <p:cNvSpPr/>
          <p:nvPr/>
        </p:nvSpPr>
        <p:spPr>
          <a:xfrm>
            <a:off x="835962" y="4860155"/>
            <a:ext cx="15452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Explain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0268F-72BB-B7D1-EE6F-11BCAC411A0C}"/>
              </a:ext>
            </a:extLst>
          </p:cNvPr>
          <p:cNvSpPr/>
          <p:nvPr/>
        </p:nvSpPr>
        <p:spPr>
          <a:xfrm>
            <a:off x="835962" y="5408902"/>
            <a:ext cx="17262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</a:t>
            </a:r>
            <a:endParaRPr lang="en-US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8AF670-CB06-A706-0604-FCC95EB5D1F6}"/>
              </a:ext>
            </a:extLst>
          </p:cNvPr>
          <p:cNvSpPr/>
          <p:nvPr/>
        </p:nvSpPr>
        <p:spPr>
          <a:xfrm>
            <a:off x="835963" y="4262472"/>
            <a:ext cx="21358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Synthesize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27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3C14A-D08F-1BB2-18B3-ABEC48F5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latin typeface="Encode Sans Normal Black"/>
              </a:rPr>
              <a:t>The Provider Ranking Model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2ED16D-93D8-048B-3997-65EA49758064}"/>
              </a:ext>
            </a:extLst>
          </p:cNvPr>
          <p:cNvSpPr/>
          <p:nvPr/>
        </p:nvSpPr>
        <p:spPr>
          <a:xfrm>
            <a:off x="596781" y="2288136"/>
            <a:ext cx="4717279" cy="3449652"/>
          </a:xfrm>
          <a:prstGeom prst="round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>
                <a:latin typeface="Open Sans"/>
                <a:ea typeface="Open Sans"/>
                <a:cs typeface="Calibri"/>
              </a:rPr>
              <a:t>Specify mixed effects logistic regression model</a:t>
            </a:r>
            <a:endParaRPr lang="en-US" sz="2600">
              <a:latin typeface="Calibri"/>
              <a:ea typeface="Open Sans"/>
              <a:cs typeface="Calibri"/>
            </a:endParaRPr>
          </a:p>
          <a:p>
            <a:pPr algn="ctr"/>
            <a:endParaRPr lang="en-US" sz="2000" b="1">
              <a:latin typeface="Open Sans"/>
              <a:ea typeface="Open Sans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Calibri"/>
              </a:rPr>
              <a:t>Random intercepts for lead consultant</a:t>
            </a:r>
          </a:p>
          <a:p>
            <a:pPr marL="342900" indent="-342900"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Calibri"/>
              </a:rPr>
              <a:t>Case-mix adjustment (fixed effects) for primary ethics issue consolidated into top 5 issues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1A6616-9CC4-CF41-53F6-9594DDFC83D1}"/>
              </a:ext>
            </a:extLst>
          </p:cNvPr>
          <p:cNvSpPr/>
          <p:nvPr/>
        </p:nvSpPr>
        <p:spPr>
          <a:xfrm>
            <a:off x="6877938" y="2288135"/>
            <a:ext cx="4717279" cy="3449652"/>
          </a:xfrm>
          <a:prstGeom prst="round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>
                <a:latin typeface="Open Sans"/>
                <a:ea typeface="Open Sans"/>
                <a:cs typeface="Calibri"/>
              </a:rPr>
              <a:t>Predict adjusted completion rates</a:t>
            </a:r>
          </a:p>
          <a:p>
            <a:pPr algn="ctr"/>
            <a:endParaRPr lang="en-US" sz="2000" b="1">
              <a:latin typeface="Open Sans"/>
              <a:ea typeface="Open Sans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>
                <a:latin typeface="Open Sans"/>
                <a:ea typeface="Open Sans"/>
                <a:cs typeface="Calibri"/>
              </a:rPr>
              <a:t>Model prevents small caseloads and differences in difficulty from misclassifying consultants' completion</a:t>
            </a:r>
            <a:endParaRPr lang="en-US" sz="200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1B7C9A-9BF6-F712-2AA8-999D3B85E654}"/>
              </a:ext>
            </a:extLst>
          </p:cNvPr>
          <p:cNvSpPr/>
          <p:nvPr/>
        </p:nvSpPr>
        <p:spPr>
          <a:xfrm>
            <a:off x="5571188" y="377064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724C2-5EF2-8EF4-04D7-93AC8C62F68F}"/>
              </a:ext>
            </a:extLst>
          </p:cNvPr>
          <p:cNvSpPr txBox="1"/>
          <p:nvPr/>
        </p:nvSpPr>
        <p:spPr>
          <a:xfrm>
            <a:off x="598205" y="6095999"/>
            <a:ext cx="6900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Open Sans"/>
                <a:ea typeface="Open Sans"/>
                <a:cs typeface="Calibri"/>
              </a:rPr>
              <a:t>Repeat for secondary model using linear regression</a:t>
            </a:r>
            <a:endParaRPr lang="en-US" sz="20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893013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A80ACEBF03D4D9126638DA9799C2C" ma:contentTypeVersion="7" ma:contentTypeDescription="Create a new document." ma:contentTypeScope="" ma:versionID="f8500fab992183547f11793a67754e52">
  <xsd:schema xmlns:xsd="http://www.w3.org/2001/XMLSchema" xmlns:xs="http://www.w3.org/2001/XMLSchema" xmlns:p="http://schemas.microsoft.com/office/2006/metadata/properties" xmlns:ns3="832edcf1-89ef-4f1c-8cf2-7195ef72f599" xmlns:ns4="a88fe870-8355-47d7-988a-7a229330c1ea" targetNamespace="http://schemas.microsoft.com/office/2006/metadata/properties" ma:root="true" ma:fieldsID="3a9645ca82e3585caab4c97d3562edfa" ns3:_="" ns4:_="">
    <xsd:import namespace="832edcf1-89ef-4f1c-8cf2-7195ef72f599"/>
    <xsd:import namespace="a88fe870-8355-47d7-988a-7a229330c1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edcf1-89ef-4f1c-8cf2-7195ef72f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fe870-8355-47d7-988a-7a229330c1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252CFE-112B-47B2-A219-37083F9E2E4B}">
  <ds:schemaRefs>
    <ds:schemaRef ds:uri="832edcf1-89ef-4f1c-8cf2-7195ef72f599"/>
    <ds:schemaRef ds:uri="a88fe870-8355-47d7-988a-7a229330c1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AF960B-325E-4D09-868D-749CE1F28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F3496-8A63-4507-8F89-4297796A3ADC}">
  <ds:schemaRefs>
    <ds:schemaRef ds:uri="832edcf1-89ef-4f1c-8cf2-7195ef72f599"/>
    <ds:schemaRef ds:uri="a88fe870-8355-47d7-988a-7a229330c1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PPT_Template_16x9-Solid-ADA</Template>
  <TotalTime>0</TotalTime>
  <Words>1047</Words>
  <Application>Microsoft Office PowerPoint</Application>
  <PresentationFormat>Widescreen</PresentationFormat>
  <Paragraphs>143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Encode Sans Normal Black</vt:lpstr>
      <vt:lpstr>Lucida Grande</vt:lpstr>
      <vt:lpstr>Open Sans</vt:lpstr>
      <vt:lpstr>Open Sans Light</vt:lpstr>
      <vt:lpstr>Times New Roman</vt:lpstr>
      <vt:lpstr>Uni Sans</vt:lpstr>
      <vt:lpstr>Wingdings</vt:lpstr>
      <vt:lpstr>Custom Design</vt:lpstr>
      <vt:lpstr>2_Custom Design</vt:lpstr>
      <vt:lpstr>1_Custom Design</vt:lpstr>
      <vt:lpstr>A novel approach to analyzing the caliber of University of Washington Medicine clinical ethics consults</vt:lpstr>
      <vt:lpstr>Meet the Team</vt:lpstr>
      <vt:lpstr>Background</vt:lpstr>
      <vt:lpstr>Consult Data</vt:lpstr>
      <vt:lpstr>Objectives and Outcomes</vt:lpstr>
      <vt:lpstr>Completion Outcome</vt:lpstr>
      <vt:lpstr>Quality Score: CASES Standard </vt:lpstr>
      <vt:lpstr>Quality Score: CASES</vt:lpstr>
      <vt:lpstr>The Provider Ranking Model</vt:lpstr>
      <vt:lpstr>Descriptive Statistics: Primary Ethics Issues</vt:lpstr>
      <vt:lpstr>Descriptive Statistics: Completion</vt:lpstr>
      <vt:lpstr>Descriptive Statistics: Completion</vt:lpstr>
      <vt:lpstr>Descriptive Statistics: Quality</vt:lpstr>
      <vt:lpstr>Primary Results</vt:lpstr>
      <vt:lpstr>Secondary Results</vt:lpstr>
      <vt:lpstr>Discussion</vt:lpstr>
      <vt:lpstr>Next Steps</vt:lpstr>
      <vt:lpstr>Thank you!</vt:lpstr>
      <vt:lpstr>References</vt:lpstr>
      <vt:lpstr>Appendix A: Sensitivity Analysis Methods</vt:lpstr>
      <vt:lpstr>Appendix B: Sensitivity Analysis Results</vt:lpstr>
      <vt:lpstr>Appendix C: Primary Model Prediction Intervals</vt:lpstr>
      <vt:lpstr>Appendix D: Secondary Model Prediction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Katie McFarlane</dc:creator>
  <cp:lastModifiedBy>Katie McFarlane</cp:lastModifiedBy>
  <cp:revision>4</cp:revision>
  <dcterms:created xsi:type="dcterms:W3CDTF">2022-10-13T23:08:09Z</dcterms:created>
  <dcterms:modified xsi:type="dcterms:W3CDTF">2023-03-14T00:39:25Z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0x010100C81A80ACEBF03D4D9126638DA9799C2C</vt:lpwstr>
  </property>
</Properties>
</file>