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4"/>
  </p:notesMasterIdLst>
  <p:sldIdLst>
    <p:sldId id="256" r:id="rId2"/>
    <p:sldId id="278" r:id="rId3"/>
    <p:sldId id="279" r:id="rId4"/>
    <p:sldId id="268" r:id="rId5"/>
    <p:sldId id="275" r:id="rId6"/>
    <p:sldId id="277" r:id="rId7"/>
    <p:sldId id="276" r:id="rId8"/>
    <p:sldId id="258" r:id="rId9"/>
    <p:sldId id="285" r:id="rId10"/>
    <p:sldId id="287" r:id="rId11"/>
    <p:sldId id="280" r:id="rId12"/>
    <p:sldId id="261" r:id="rId13"/>
    <p:sldId id="274" r:id="rId14"/>
    <p:sldId id="272" r:id="rId15"/>
    <p:sldId id="270" r:id="rId16"/>
    <p:sldId id="281" r:id="rId17"/>
    <p:sldId id="282" r:id="rId18"/>
    <p:sldId id="283" r:id="rId19"/>
    <p:sldId id="284" r:id="rId20"/>
    <p:sldId id="260" r:id="rId21"/>
    <p:sldId id="288" r:id="rId22"/>
    <p:sldId id="267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Krawiec" initials="PK" lastIdx="2" clrIdx="0">
    <p:extLst>
      <p:ext uri="{19B8F6BF-5375-455C-9EA6-DF929625EA0E}">
        <p15:presenceInfo xmlns:p15="http://schemas.microsoft.com/office/powerpoint/2012/main" userId="S::164165@o365.prz.edu.pl::959b2886-e65d-4722-96f6-8ba6bd21c5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DF3C3-BEF1-74F6-F927-CC1715B66BB3}" v="73" dt="2021-09-15T15:19:46.631"/>
    <p1510:client id="{07C1BBEA-4A4D-1AC7-2940-1AB972E65A61}" v="3" dt="2021-06-19T17:37:01.181"/>
    <p1510:client id="{0C2C10A7-BC04-5C55-BDA8-82DACB4A4AD6}" v="1646" dt="2021-06-19T12:27:07.833"/>
    <p1510:client id="{1B0AE1F7-8FA2-70DD-7AAD-26F15C295FED}" v="2" dt="2021-06-21T07:49:08.869"/>
    <p1510:client id="{1C0347AA-0CE6-4674-5727-6133BC2D8782}" v="194" dt="2021-09-15T20:45:35.934"/>
    <p1510:client id="{1C695B23-B4EE-93AA-B0C3-20E207EA80C1}" v="1" dt="2021-09-15T19:43:22.386"/>
    <p1510:client id="{22BF2CCC-DAE1-4D9D-8689-8B8BCBE12596}" v="1432" dt="2021-06-14T09:35:19.006"/>
    <p1510:client id="{6B889502-F603-1353-6018-F1F33D554BCF}" v="60" dt="2021-06-22T13:40:32.436"/>
    <p1510:client id="{72D142F8-4B5B-5541-4111-C8C5934B303D}" v="377" dt="2021-09-18T10:20:51.179"/>
    <p1510:client id="{8AE48862-4DFD-61B4-C40A-7FFF1F8C1323}" v="3" dt="2021-06-19T18:18:19.639"/>
    <p1510:client id="{A2775AB8-A56F-E3B8-324C-6B970B3A0825}" v="305" dt="2021-09-12T12:02:49.270"/>
    <p1510:client id="{A5A5959F-225A-247D-A973-AA653EC721C1}" v="203" dt="2021-09-09T09:50:08"/>
    <p1510:client id="{B1DBB08F-5BD5-4C3B-A837-312D6152D47C}" v="2" dt="2021-09-15T18:11:15.106"/>
    <p1510:client id="{BBA105AF-87E3-0A4A-91D8-3737D4F95AE5}" v="35" dt="2021-06-19T17:38:26.885"/>
    <p1510:client id="{C17D2BD1-E8D4-6683-24DE-C50BB0245673}" v="30" dt="2021-06-21T07:46:47.112"/>
    <p1510:client id="{C506D186-E4A0-2F2E-8C09-1D145C6E7354}" v="15" dt="2021-06-21T15:43:48.502"/>
    <p1510:client id="{C69626C4-02B8-4820-56BC-EECF7F9C03F2}" v="133" dt="2021-09-11T19:53:33.057"/>
    <p1510:client id="{CAC3544B-D330-18D3-4865-7D607280A25A}" v="58" dt="2021-09-12T16:58:26.053"/>
    <p1510:client id="{E4923930-B6FA-FBC9-5038-A1C12F3125B5}" v="31" dt="2021-06-19T10:30:00.106"/>
    <p1510:client id="{EC2A0C68-230C-8A26-A2CE-8D80C80A6E61}" v="412" dt="2021-09-11T16:46:16.440"/>
    <p1510:client id="{FB1FC8B1-826F-B0A1-F182-2F46516576BC}" v="6" dt="2021-06-14T15:41:29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02:49:56.952" idx="2">
    <p:pos x="10" y="10"/>
    <p:text>Chyba zostanie, bo to w końcu ta innowacyjna aplikacja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8E1AD-2149-49C3-95D2-7DBBEF48433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74835A-8DD7-4C33-A610-D40A0BEB146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CERT Polska </a:t>
          </a:r>
          <a:endParaRPr lang="en-US"/>
        </a:p>
      </dgm:t>
    </dgm:pt>
    <dgm:pt modelId="{19D06131-5249-404D-821B-C822E338FE94}" type="parTrans" cxnId="{15E1C6F9-504E-497F-9E16-751EE14DD72F}">
      <dgm:prSet/>
      <dgm:spPr/>
      <dgm:t>
        <a:bodyPr/>
        <a:lstStyle/>
        <a:p>
          <a:endParaRPr lang="en-US"/>
        </a:p>
      </dgm:t>
    </dgm:pt>
    <dgm:pt modelId="{4364139E-96CC-4CB7-8132-1D236DE25983}" type="sibTrans" cxnId="{15E1C6F9-504E-497F-9E16-751EE14DD72F}">
      <dgm:prSet/>
      <dgm:spPr/>
      <dgm:t>
        <a:bodyPr/>
        <a:lstStyle/>
        <a:p>
          <a:endParaRPr lang="en-US"/>
        </a:p>
      </dgm:t>
    </dgm:pt>
    <dgm:pt modelId="{2850EC06-E6BF-4978-B1DC-04DBD6855D3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l-PL"/>
            <a:t>Wykaz stron internetowych podmiotów publicznych</a:t>
          </a:r>
          <a:r>
            <a:rPr lang="pl-PL">
              <a:latin typeface="Gill Sans Nova"/>
            </a:rPr>
            <a:t> </a:t>
          </a:r>
          <a:endParaRPr lang="en-US"/>
        </a:p>
      </dgm:t>
    </dgm:pt>
    <dgm:pt modelId="{AEDFD27B-0833-46A0-8154-448428AE1F6C}" type="parTrans" cxnId="{AA273202-D65C-4640-A1F6-0F7121A4BEAC}">
      <dgm:prSet/>
      <dgm:spPr/>
      <dgm:t>
        <a:bodyPr/>
        <a:lstStyle/>
        <a:p>
          <a:endParaRPr lang="en-US"/>
        </a:p>
      </dgm:t>
    </dgm:pt>
    <dgm:pt modelId="{ED231CB4-7680-49C2-BC71-D79E222141DA}" type="sibTrans" cxnId="{AA273202-D65C-4640-A1F6-0F7121A4BEAC}">
      <dgm:prSet/>
      <dgm:spPr/>
      <dgm:t>
        <a:bodyPr/>
        <a:lstStyle/>
        <a:p>
          <a:endParaRPr lang="en-US"/>
        </a:p>
      </dgm:t>
    </dgm:pt>
    <dgm:pt modelId="{CA529A6F-0605-4BB7-99EC-BD45B109B372}" type="pres">
      <dgm:prSet presAssocID="{2BF8E1AD-2149-49C3-95D2-7DBBEF48433A}" presName="root" presStyleCnt="0">
        <dgm:presLayoutVars>
          <dgm:dir/>
          <dgm:resizeHandles val="exact"/>
        </dgm:presLayoutVars>
      </dgm:prSet>
      <dgm:spPr/>
    </dgm:pt>
    <dgm:pt modelId="{1624B53C-85A2-4959-8B8F-99DCA6687B3D}" type="pres">
      <dgm:prSet presAssocID="{2F74835A-8DD7-4C33-A610-D40A0BEB1467}" presName="compNode" presStyleCnt="0"/>
      <dgm:spPr/>
    </dgm:pt>
    <dgm:pt modelId="{3E4E7E75-CA43-4853-88D1-DC9E93DB5039}" type="pres">
      <dgm:prSet presAssocID="{2F74835A-8DD7-4C33-A610-D40A0BEB14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tektyw"/>
        </a:ext>
      </dgm:extLst>
    </dgm:pt>
    <dgm:pt modelId="{818A9D68-F3A4-4B2A-9C69-3464006963E3}" type="pres">
      <dgm:prSet presAssocID="{2F74835A-8DD7-4C33-A610-D40A0BEB1467}" presName="spaceRect" presStyleCnt="0"/>
      <dgm:spPr/>
    </dgm:pt>
    <dgm:pt modelId="{889719E1-98D1-49EB-B7AD-9FE9E7C80A62}" type="pres">
      <dgm:prSet presAssocID="{2F74835A-8DD7-4C33-A610-D40A0BEB1467}" presName="textRect" presStyleLbl="revTx" presStyleIdx="0" presStyleCnt="2">
        <dgm:presLayoutVars>
          <dgm:chMax val="1"/>
          <dgm:chPref val="1"/>
        </dgm:presLayoutVars>
      </dgm:prSet>
      <dgm:spPr/>
    </dgm:pt>
    <dgm:pt modelId="{658FB7DE-F479-4BDA-B853-A1F64139C224}" type="pres">
      <dgm:prSet presAssocID="{4364139E-96CC-4CB7-8132-1D236DE25983}" presName="sibTrans" presStyleCnt="0"/>
      <dgm:spPr/>
    </dgm:pt>
    <dgm:pt modelId="{CEB93BC9-0B68-44E4-AFEF-2BA29CB94F28}" type="pres">
      <dgm:prSet presAssocID="{2850EC06-E6BF-4978-B1DC-04DBD6855D37}" presName="compNode" presStyleCnt="0"/>
      <dgm:spPr/>
    </dgm:pt>
    <dgm:pt modelId="{43B634E3-1187-4C5D-AF27-F456D4EB98F9}" type="pres">
      <dgm:prSet presAssocID="{2850EC06-E6BF-4978-B1DC-04DBD6855D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3D516F4-EACC-47BA-9B17-4328DCD09C1E}" type="pres">
      <dgm:prSet presAssocID="{2850EC06-E6BF-4978-B1DC-04DBD6855D37}" presName="spaceRect" presStyleCnt="0"/>
      <dgm:spPr/>
    </dgm:pt>
    <dgm:pt modelId="{4A50DC92-882C-40FF-9278-3D2393EBCF27}" type="pres">
      <dgm:prSet presAssocID="{2850EC06-E6BF-4978-B1DC-04DBD6855D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A273202-D65C-4640-A1F6-0F7121A4BEAC}" srcId="{2BF8E1AD-2149-49C3-95D2-7DBBEF48433A}" destId="{2850EC06-E6BF-4978-B1DC-04DBD6855D37}" srcOrd="1" destOrd="0" parTransId="{AEDFD27B-0833-46A0-8154-448428AE1F6C}" sibTransId="{ED231CB4-7680-49C2-BC71-D79E222141DA}"/>
    <dgm:cxn modelId="{90A21013-8FA3-4BB1-9A0E-A6D92E386EB0}" type="presOf" srcId="{2850EC06-E6BF-4978-B1DC-04DBD6855D37}" destId="{4A50DC92-882C-40FF-9278-3D2393EBCF27}" srcOrd="0" destOrd="0" presId="urn:microsoft.com/office/officeart/2018/2/layout/IconLabelList"/>
    <dgm:cxn modelId="{CC001C88-B51D-47E9-AE5C-E8B38466A358}" type="presOf" srcId="{2BF8E1AD-2149-49C3-95D2-7DBBEF48433A}" destId="{CA529A6F-0605-4BB7-99EC-BD45B109B372}" srcOrd="0" destOrd="0" presId="urn:microsoft.com/office/officeart/2018/2/layout/IconLabelList"/>
    <dgm:cxn modelId="{68F520F9-4AE1-4033-8EE3-8505556653D6}" type="presOf" srcId="{2F74835A-8DD7-4C33-A610-D40A0BEB1467}" destId="{889719E1-98D1-49EB-B7AD-9FE9E7C80A62}" srcOrd="0" destOrd="0" presId="urn:microsoft.com/office/officeart/2018/2/layout/IconLabelList"/>
    <dgm:cxn modelId="{15E1C6F9-504E-497F-9E16-751EE14DD72F}" srcId="{2BF8E1AD-2149-49C3-95D2-7DBBEF48433A}" destId="{2F74835A-8DD7-4C33-A610-D40A0BEB1467}" srcOrd="0" destOrd="0" parTransId="{19D06131-5249-404D-821B-C822E338FE94}" sibTransId="{4364139E-96CC-4CB7-8132-1D236DE25983}"/>
    <dgm:cxn modelId="{6733ED87-2060-47E1-8EF3-E159F40892A8}" type="presParOf" srcId="{CA529A6F-0605-4BB7-99EC-BD45B109B372}" destId="{1624B53C-85A2-4959-8B8F-99DCA6687B3D}" srcOrd="0" destOrd="0" presId="urn:microsoft.com/office/officeart/2018/2/layout/IconLabelList"/>
    <dgm:cxn modelId="{92386F2C-9810-4ECB-8BDB-C06F9A38ECEF}" type="presParOf" srcId="{1624B53C-85A2-4959-8B8F-99DCA6687B3D}" destId="{3E4E7E75-CA43-4853-88D1-DC9E93DB5039}" srcOrd="0" destOrd="0" presId="urn:microsoft.com/office/officeart/2018/2/layout/IconLabelList"/>
    <dgm:cxn modelId="{214C78C2-C458-4FD5-8AAF-FA011547F878}" type="presParOf" srcId="{1624B53C-85A2-4959-8B8F-99DCA6687B3D}" destId="{818A9D68-F3A4-4B2A-9C69-3464006963E3}" srcOrd="1" destOrd="0" presId="urn:microsoft.com/office/officeart/2018/2/layout/IconLabelList"/>
    <dgm:cxn modelId="{12D47068-FCC7-4D02-A986-A50F0E5CA433}" type="presParOf" srcId="{1624B53C-85A2-4959-8B8F-99DCA6687B3D}" destId="{889719E1-98D1-49EB-B7AD-9FE9E7C80A62}" srcOrd="2" destOrd="0" presId="urn:microsoft.com/office/officeart/2018/2/layout/IconLabelList"/>
    <dgm:cxn modelId="{20297AF0-ABEE-427E-8FD1-1934C209053A}" type="presParOf" srcId="{CA529A6F-0605-4BB7-99EC-BD45B109B372}" destId="{658FB7DE-F479-4BDA-B853-A1F64139C224}" srcOrd="1" destOrd="0" presId="urn:microsoft.com/office/officeart/2018/2/layout/IconLabelList"/>
    <dgm:cxn modelId="{114D8FF5-D305-4F18-B42B-EA90695C54E6}" type="presParOf" srcId="{CA529A6F-0605-4BB7-99EC-BD45B109B372}" destId="{CEB93BC9-0B68-44E4-AFEF-2BA29CB94F28}" srcOrd="2" destOrd="0" presId="urn:microsoft.com/office/officeart/2018/2/layout/IconLabelList"/>
    <dgm:cxn modelId="{04DE73EC-297F-4A49-8A2E-442F683201BF}" type="presParOf" srcId="{CEB93BC9-0B68-44E4-AFEF-2BA29CB94F28}" destId="{43B634E3-1187-4C5D-AF27-F456D4EB98F9}" srcOrd="0" destOrd="0" presId="urn:microsoft.com/office/officeart/2018/2/layout/IconLabelList"/>
    <dgm:cxn modelId="{30E4C78F-6755-449D-8EB6-C2E8BEA18126}" type="presParOf" srcId="{CEB93BC9-0B68-44E4-AFEF-2BA29CB94F28}" destId="{63D516F4-EACC-47BA-9B17-4328DCD09C1E}" srcOrd="1" destOrd="0" presId="urn:microsoft.com/office/officeart/2018/2/layout/IconLabelList"/>
    <dgm:cxn modelId="{656233E0-AD9A-4E30-8F0C-485E332AB114}" type="presParOf" srcId="{CEB93BC9-0B68-44E4-AFEF-2BA29CB94F28}" destId="{4A50DC92-882C-40FF-9278-3D2393EBCF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E7E75-CA43-4853-88D1-DC9E93DB5039}">
      <dsp:nvSpPr>
        <dsp:cNvPr id="0" name=""/>
        <dsp:cNvSpPr/>
      </dsp:nvSpPr>
      <dsp:spPr>
        <a:xfrm>
          <a:off x="1214399" y="23300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719E1-98D1-49EB-B7AD-9FE9E7C80A62}">
      <dsp:nvSpPr>
        <dsp:cNvPr id="0" name=""/>
        <dsp:cNvSpPr/>
      </dsp:nvSpPr>
      <dsp:spPr>
        <a:xfrm>
          <a:off x="26399" y="264745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CERT Polska </a:t>
          </a:r>
          <a:endParaRPr lang="en-US" sz="2100" kern="1200"/>
        </a:p>
      </dsp:txBody>
      <dsp:txXfrm>
        <a:off x="26399" y="2647450"/>
        <a:ext cx="4320000" cy="720000"/>
      </dsp:txXfrm>
    </dsp:sp>
    <dsp:sp modelId="{43B634E3-1187-4C5D-AF27-F456D4EB98F9}">
      <dsp:nvSpPr>
        <dsp:cNvPr id="0" name=""/>
        <dsp:cNvSpPr/>
      </dsp:nvSpPr>
      <dsp:spPr>
        <a:xfrm>
          <a:off x="6290399" y="23300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0DC92-882C-40FF-9278-3D2393EBCF27}">
      <dsp:nvSpPr>
        <dsp:cNvPr id="0" name=""/>
        <dsp:cNvSpPr/>
      </dsp:nvSpPr>
      <dsp:spPr>
        <a:xfrm>
          <a:off x="5102399" y="264745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Wykaz stron internetowych podmiotów publicznych</a:t>
          </a:r>
          <a:r>
            <a:rPr lang="pl-PL" sz="2100" kern="1200">
              <a:latin typeface="Gill Sans Nova"/>
            </a:rPr>
            <a:t> </a:t>
          </a:r>
          <a:endParaRPr lang="en-US" sz="2100" kern="1200"/>
        </a:p>
      </dsp:txBody>
      <dsp:txXfrm>
        <a:off x="5102399" y="264745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55EB7-84E6-4D65-A02B-7C5B9D84EC05}" type="datetimeFigureOut">
              <a:rPr lang="pl-PL"/>
              <a:t>19.09.2021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8D8B3-92B5-4C4E-BD9C-21C8EB5DFDFB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73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Piotr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*</a:t>
            </a:r>
            <a:r>
              <a:rPr lang="en-US" err="1">
                <a:cs typeface="Calibri"/>
              </a:rPr>
              <a:t>Przywitać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się</a:t>
            </a:r>
            <a:r>
              <a:rPr lang="en-US">
                <a:cs typeface="Calibri"/>
              </a:rPr>
              <a:t>* </a:t>
            </a:r>
            <a:r>
              <a:rPr lang="en-US" err="1">
                <a:cs typeface="Calibri"/>
              </a:rPr>
              <a:t>Mnie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Patryka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możecie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już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znać</a:t>
            </a:r>
            <a:r>
              <a:rPr lang="en-US">
                <a:cs typeface="Calibri"/>
              </a:rPr>
              <a:t> z </a:t>
            </a:r>
            <a:r>
              <a:rPr lang="en-US" err="1">
                <a:cs typeface="Calibri"/>
              </a:rPr>
              <a:t>poprzedniej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prezentacji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Dołączył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nas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nas</a:t>
            </a:r>
            <a:r>
              <a:rPr lang="en-US">
                <a:cs typeface="Calibri"/>
              </a:rPr>
              <a:t> Vitali. Tym </a:t>
            </a:r>
            <a:r>
              <a:rPr lang="en-US" err="1">
                <a:cs typeface="Calibri"/>
              </a:rPr>
              <a:t>razem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Zajmiemy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problemem</a:t>
            </a:r>
            <a:r>
              <a:rPr lang="en-US">
                <a:cs typeface="Calibri"/>
              </a:rPr>
              <a:t> </a:t>
            </a:r>
          </a:p>
          <a:p>
            <a:endParaRPr lang="en-US"/>
          </a:p>
          <a:p>
            <a:r>
              <a:rPr lang="en-US"/>
              <a:t>Celem </a:t>
            </a:r>
            <a:r>
              <a:rPr lang="en-US" err="1"/>
              <a:t>naszego</a:t>
            </a:r>
            <a:r>
              <a:rPr lang="en-US"/>
              <a:t> </a:t>
            </a:r>
            <a:r>
              <a:rPr lang="en-US" err="1"/>
              <a:t>projektu</a:t>
            </a:r>
            <a:r>
              <a:rPr lang="en-US"/>
              <a:t> </a:t>
            </a:r>
            <a:r>
              <a:rPr lang="en-US" err="1"/>
              <a:t>było</a:t>
            </a:r>
            <a:r>
              <a:rPr lang="en-US"/>
              <a:t> </a:t>
            </a:r>
            <a:r>
              <a:rPr lang="en-US" err="1"/>
              <a:t>stworzenie</a:t>
            </a:r>
            <a:r>
              <a:rPr lang="en-US"/>
              <a:t> </a:t>
            </a:r>
            <a:r>
              <a:rPr lang="en-US" err="1"/>
              <a:t>aplikacji</a:t>
            </a:r>
            <a:r>
              <a:rPr lang="en-US"/>
              <a:t>, </a:t>
            </a:r>
            <a:r>
              <a:rPr lang="en-US" err="1"/>
              <a:t>która</a:t>
            </a:r>
            <a:r>
              <a:rPr lang="en-US"/>
              <a:t> </a:t>
            </a:r>
            <a:r>
              <a:rPr lang="en-US" err="1"/>
              <a:t>pozytywnie</a:t>
            </a:r>
            <a:r>
              <a:rPr lang="en-US"/>
              <a:t> </a:t>
            </a:r>
            <a:r>
              <a:rPr lang="en-US" err="1"/>
              <a:t>wpłynie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użytkowników</a:t>
            </a:r>
            <a:r>
              <a:rPr lang="en-US"/>
              <a:t>, </a:t>
            </a:r>
            <a:r>
              <a:rPr lang="en-US" err="1"/>
              <a:t>którą</a:t>
            </a:r>
            <a:r>
              <a:rPr lang="en-US"/>
              <a:t> </a:t>
            </a:r>
            <a:r>
              <a:rPr lang="en-US" err="1"/>
              <a:t>można</a:t>
            </a:r>
            <a:r>
              <a:rPr lang="en-US"/>
              <a:t> </a:t>
            </a:r>
            <a:r>
              <a:rPr lang="en-US" err="1"/>
              <a:t>zainstalować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każdym</a:t>
            </a:r>
            <a:r>
              <a:rPr lang="en-US"/>
              <a:t> </a:t>
            </a:r>
            <a:r>
              <a:rPr lang="en-US" err="1"/>
              <a:t>urządzeniu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podniesie</a:t>
            </a:r>
            <a:r>
              <a:rPr lang="en-US"/>
              <a:t> </a:t>
            </a:r>
            <a:r>
              <a:rPr lang="en-US" err="1"/>
              <a:t>bezpieczeństwo</a:t>
            </a:r>
            <a:r>
              <a:rPr lang="en-US"/>
              <a:t> </a:t>
            </a:r>
            <a:r>
              <a:rPr lang="en-US" err="1"/>
              <a:t>użytkowania</a:t>
            </a:r>
            <a:r>
              <a:rPr lang="en-US"/>
              <a:t> </a:t>
            </a:r>
            <a:r>
              <a:rPr lang="en-US" err="1"/>
              <a:t>sieci</a:t>
            </a:r>
            <a:r>
              <a:rPr lang="en-US"/>
              <a:t> </a:t>
            </a:r>
            <a:r>
              <a:rPr lang="en-US" err="1"/>
              <a:t>małym</a:t>
            </a:r>
            <a:r>
              <a:rPr lang="en-US"/>
              <a:t> </a:t>
            </a:r>
            <a:r>
              <a:rPr lang="en-US" err="1"/>
              <a:t>kosztem</a:t>
            </a:r>
            <a:r>
              <a:rPr lang="en-US"/>
              <a:t>. </a:t>
            </a:r>
            <a:endParaRPr lang="pl-PL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Nie </a:t>
            </a:r>
            <a:r>
              <a:rPr lang="en-US" err="1"/>
              <a:t>raz</a:t>
            </a:r>
            <a:r>
              <a:rPr lang="en-US"/>
              <a:t> </a:t>
            </a:r>
            <a:r>
              <a:rPr lang="en-US" err="1"/>
              <a:t>każdego</a:t>
            </a:r>
            <a:r>
              <a:rPr lang="en-US"/>
              <a:t> z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dotkną</a:t>
            </a:r>
            <a:r>
              <a:rPr lang="en-US"/>
              <a:t> problem </a:t>
            </a:r>
            <a:r>
              <a:rPr lang="en-US" err="1"/>
              <a:t>tego</a:t>
            </a:r>
            <a:r>
              <a:rPr lang="en-US"/>
              <a:t>, </a:t>
            </a:r>
            <a:r>
              <a:rPr lang="en-US" err="1"/>
              <a:t>że</a:t>
            </a:r>
            <a:r>
              <a:rPr lang="en-US"/>
              <a:t> </a:t>
            </a:r>
            <a:r>
              <a:rPr lang="en-US" err="1"/>
              <a:t>kliknęliśmy</a:t>
            </a:r>
            <a:r>
              <a:rPr lang="en-US"/>
              <a:t> w </a:t>
            </a:r>
            <a:r>
              <a:rPr lang="en-US" err="1"/>
              <a:t>nieodpowiedni</a:t>
            </a:r>
            <a:r>
              <a:rPr lang="en-US"/>
              <a:t> link </a:t>
            </a:r>
            <a:r>
              <a:rPr lang="en-US" err="1"/>
              <a:t>niezauważyliśmy</a:t>
            </a:r>
            <a:r>
              <a:rPr lang="en-US"/>
              <a:t> </a:t>
            </a:r>
            <a:r>
              <a:rPr lang="en-US" err="1"/>
              <a:t>braku</a:t>
            </a:r>
            <a:r>
              <a:rPr lang="en-US"/>
              <a:t> "</a:t>
            </a:r>
            <a:r>
              <a:rPr lang="en-US" err="1"/>
              <a:t>czerwonej</a:t>
            </a:r>
            <a:r>
              <a:rPr lang="en-US"/>
              <a:t> </a:t>
            </a:r>
            <a:r>
              <a:rPr lang="en-US" err="1"/>
              <a:t>kłódki</a:t>
            </a:r>
            <a:r>
              <a:rPr lang="en-US"/>
              <a:t>" w chrome, </a:t>
            </a:r>
            <a:r>
              <a:rPr lang="en-US" err="1"/>
              <a:t>przeglądarka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wyświetliła</a:t>
            </a:r>
            <a:r>
              <a:rPr lang="en-US"/>
              <a:t> </a:t>
            </a:r>
            <a:r>
              <a:rPr lang="en-US" err="1"/>
              <a:t>powiedomienia</a:t>
            </a:r>
            <a:r>
              <a:rPr lang="en-US"/>
              <a:t> o </a:t>
            </a:r>
            <a:r>
              <a:rPr lang="en-US" err="1"/>
              <a:t>tym</a:t>
            </a:r>
            <a:r>
              <a:rPr lang="en-US"/>
              <a:t>, </a:t>
            </a:r>
            <a:r>
              <a:rPr lang="en-US" err="1"/>
              <a:t>że</a:t>
            </a:r>
            <a:r>
              <a:rPr lang="en-US"/>
              <a:t> </a:t>
            </a:r>
            <a:r>
              <a:rPr lang="en-US" err="1"/>
              <a:t>domena</a:t>
            </a:r>
            <a:r>
              <a:rPr lang="en-US"/>
              <a:t> jest </a:t>
            </a:r>
            <a:r>
              <a:rPr lang="en-US" err="1"/>
              <a:t>niebezpieczna</a:t>
            </a:r>
            <a:r>
              <a:rPr lang="en-US"/>
              <a:t>, </a:t>
            </a:r>
            <a:r>
              <a:rPr lang="en-US" err="1"/>
              <a:t>ponieważ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została</a:t>
            </a:r>
            <a:r>
              <a:rPr lang="en-US"/>
              <a:t> </a:t>
            </a:r>
            <a:r>
              <a:rPr lang="en-US" err="1"/>
              <a:t>zaindeksowana</a:t>
            </a:r>
            <a:r>
              <a:rPr lang="en-US"/>
              <a:t> w </a:t>
            </a:r>
            <a:r>
              <a:rPr lang="en-US" err="1"/>
              <a:t>żadnej</a:t>
            </a:r>
            <a:r>
              <a:rPr lang="en-US"/>
              <a:t> z </a:t>
            </a:r>
            <a:r>
              <a:rPr lang="en-US" err="1"/>
              <a:t>baz</a:t>
            </a:r>
            <a:r>
              <a:rPr lang="en-US"/>
              <a:t> </a:t>
            </a:r>
            <a:r>
              <a:rPr lang="en-US" err="1"/>
              <a:t>domen</a:t>
            </a:r>
            <a:r>
              <a:rPr lang="en-US"/>
              <a:t> </a:t>
            </a:r>
            <a:r>
              <a:rPr lang="en-US" err="1"/>
              <a:t>podejrzanych</a:t>
            </a:r>
            <a:r>
              <a:rPr lang="en-US"/>
              <a:t>. </a:t>
            </a:r>
            <a:r>
              <a:rPr lang="en-US" err="1"/>
              <a:t>Postanowiliśmy</a:t>
            </a:r>
            <a:r>
              <a:rPr lang="en-US"/>
              <a:t> </a:t>
            </a:r>
            <a:r>
              <a:rPr lang="en-US" err="1"/>
              <a:t>zająć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</a:t>
            </a:r>
            <a:r>
              <a:rPr lang="en-US" err="1"/>
              <a:t>tym</a:t>
            </a:r>
            <a:r>
              <a:rPr lang="en-US"/>
              <a:t> </a:t>
            </a:r>
            <a:r>
              <a:rPr lang="en-US" err="1"/>
              <a:t>tematem</a:t>
            </a:r>
            <a:r>
              <a:rPr lang="en-US"/>
              <a:t>. </a:t>
            </a:r>
            <a:r>
              <a:rPr lang="en-US" err="1"/>
              <a:t>Zainspirowała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do </a:t>
            </a:r>
            <a:r>
              <a:rPr lang="en-US" err="1"/>
              <a:t>tego</a:t>
            </a:r>
            <a:r>
              <a:rPr lang="en-US"/>
              <a:t> </a:t>
            </a:r>
            <a:r>
              <a:rPr lang="en-US" err="1"/>
              <a:t>strona</a:t>
            </a:r>
            <a:r>
              <a:rPr lang="en-US"/>
              <a:t> CERT Polska. </a:t>
            </a:r>
            <a:r>
              <a:rPr lang="en-US" err="1"/>
              <a:t>Chcieliśmy</a:t>
            </a:r>
            <a:r>
              <a:rPr lang="en-US"/>
              <a:t> </a:t>
            </a:r>
            <a:r>
              <a:rPr lang="en-US" err="1"/>
              <a:t>więc</a:t>
            </a:r>
            <a:r>
              <a:rPr lang="en-US"/>
              <a:t> </a:t>
            </a:r>
            <a:r>
              <a:rPr lang="en-US" err="1"/>
              <a:t>stworzyć</a:t>
            </a:r>
            <a:r>
              <a:rPr lang="en-US"/>
              <a:t> </a:t>
            </a:r>
            <a:r>
              <a:rPr lang="en-US" err="1"/>
              <a:t>algorytm</a:t>
            </a:r>
            <a:r>
              <a:rPr lang="en-US"/>
              <a:t>, </a:t>
            </a:r>
            <a:r>
              <a:rPr lang="en-US" err="1"/>
              <a:t>który</a:t>
            </a:r>
            <a:r>
              <a:rPr lang="en-US"/>
              <a:t> </a:t>
            </a:r>
            <a:r>
              <a:rPr lang="en-US" err="1"/>
              <a:t>już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podstawie</a:t>
            </a:r>
            <a:r>
              <a:rPr lang="en-US"/>
              <a:t> </a:t>
            </a:r>
            <a:r>
              <a:rPr lang="en-US" err="1"/>
              <a:t>adresu</a:t>
            </a:r>
            <a:r>
              <a:rPr lang="en-US"/>
              <a:t> URL </a:t>
            </a:r>
            <a:r>
              <a:rPr lang="en-US" err="1"/>
              <a:t>będzie</a:t>
            </a:r>
            <a:r>
              <a:rPr lang="en-US"/>
              <a:t> w </a:t>
            </a:r>
            <a:r>
              <a:rPr lang="en-US" err="1"/>
              <a:t>stanie</a:t>
            </a:r>
            <a:r>
              <a:rPr lang="en-US"/>
              <a:t> z </a:t>
            </a:r>
            <a:r>
              <a:rPr lang="en-US" err="1"/>
              <a:t>dużym</a:t>
            </a:r>
            <a:r>
              <a:rPr lang="en-US"/>
              <a:t> </a:t>
            </a:r>
            <a:r>
              <a:rPr lang="en-US" err="1"/>
              <a:t>prawdpodobieństwem</a:t>
            </a:r>
            <a:r>
              <a:rPr lang="en-US"/>
              <a:t> </a:t>
            </a:r>
            <a:r>
              <a:rPr lang="en-US" err="1"/>
              <a:t>stwierdzić</a:t>
            </a:r>
            <a:r>
              <a:rPr lang="en-US"/>
              <a:t> </a:t>
            </a:r>
            <a:r>
              <a:rPr lang="en-US" err="1"/>
              <a:t>czy</a:t>
            </a:r>
            <a:r>
              <a:rPr lang="en-US"/>
              <a:t> </a:t>
            </a:r>
            <a:r>
              <a:rPr lang="en-US" err="1"/>
              <a:t>witryna</a:t>
            </a:r>
            <a:r>
              <a:rPr lang="en-US"/>
              <a:t> jest </a:t>
            </a:r>
            <a:r>
              <a:rPr lang="en-US" err="1"/>
              <a:t>podejrzana</a:t>
            </a:r>
            <a:r>
              <a:rPr lang="en-US"/>
              <a:t>, </a:t>
            </a:r>
            <a:r>
              <a:rPr lang="en-US" err="1"/>
              <a:t>nawet</a:t>
            </a:r>
            <a:r>
              <a:rPr lang="en-US"/>
              <a:t> </a:t>
            </a:r>
            <a:r>
              <a:rPr lang="en-US" err="1"/>
              <a:t>jeżeli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znajduje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żadnej</a:t>
            </a:r>
            <a:r>
              <a:rPr lang="en-US"/>
              <a:t> z </a:t>
            </a:r>
            <a:r>
              <a:rPr lang="en-US" err="1"/>
              <a:t>popularnych</a:t>
            </a:r>
            <a:r>
              <a:rPr lang="en-US"/>
              <a:t> list. </a:t>
            </a:r>
            <a:endParaRPr lang="en-US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Patryk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Na stronie OtwarteDane gov pl znaleźliśmy dane z listą rządowych stron. Problem z tymi danymi jest taki, że większość tych domen została wpisana ręcznie i zawiera błędy i literówki. Dane te zostały więc na chwilę obecną odrzucone, gdyż wymagają ręcznej poprawy.</a:t>
            </a:r>
            <a:endParaRPr lang="pl-PL"/>
          </a:p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785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Patryk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 celu analizy musieliśmy się zaznajomić bardzo dokładnie z budową adresów URI. Tutaj mamy zaprezentowaną (lekko uproszczoną) wersję URI, które niekoniecznie jest adresem URL.</a:t>
            </a:r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73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Vitali</a:t>
            </a:r>
            <a:endParaRPr lang="en-US"/>
          </a:p>
          <a:p>
            <a:endParaRPr lang="en-US"/>
          </a:p>
          <a:p>
            <a:r>
              <a:rPr lang="en-US"/>
              <a:t>Do </a:t>
            </a:r>
            <a:r>
              <a:rPr lang="en-US" err="1"/>
              <a:t>jego</a:t>
            </a:r>
            <a:r>
              <a:rPr lang="en-US"/>
              <a:t> </a:t>
            </a:r>
            <a:r>
              <a:rPr lang="en-US" err="1"/>
              <a:t>wytrenowania</a:t>
            </a:r>
            <a:r>
              <a:rPr lang="en-US"/>
              <a:t> </a:t>
            </a:r>
            <a:r>
              <a:rPr lang="en-US" err="1"/>
              <a:t>potrzebne</a:t>
            </a:r>
            <a:r>
              <a:rPr lang="en-US"/>
              <a:t> </a:t>
            </a:r>
            <a:r>
              <a:rPr lang="en-US" err="1"/>
              <a:t>było</a:t>
            </a:r>
            <a:r>
              <a:rPr lang="en-US"/>
              <a:t> </a:t>
            </a:r>
            <a:r>
              <a:rPr lang="en-US" err="1"/>
              <a:t>sporo</a:t>
            </a:r>
            <a:r>
              <a:rPr lang="en-US"/>
              <a:t> </a:t>
            </a:r>
            <a:r>
              <a:rPr lang="en-US" err="1"/>
              <a:t>pracy</a:t>
            </a:r>
            <a:r>
              <a:rPr lang="en-US"/>
              <a:t>. Ze </a:t>
            </a:r>
            <a:r>
              <a:rPr lang="en-US" err="1"/>
              <a:t>względu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to, </a:t>
            </a:r>
            <a:r>
              <a:rPr lang="en-US" err="1"/>
              <a:t>że</a:t>
            </a:r>
            <a:r>
              <a:rPr lang="en-US"/>
              <a:t> </a:t>
            </a:r>
            <a:r>
              <a:rPr lang="en-US" err="1"/>
              <a:t>złych</a:t>
            </a:r>
            <a:r>
              <a:rPr lang="en-US"/>
              <a:t> </a:t>
            </a:r>
            <a:r>
              <a:rPr lang="en-US" err="1"/>
              <a:t>domen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ma </a:t>
            </a:r>
            <a:r>
              <a:rPr lang="en-US" err="1"/>
              <a:t>sporo</a:t>
            </a:r>
            <a:r>
              <a:rPr lang="en-US"/>
              <a:t>, a np. Alexa </a:t>
            </a:r>
            <a:r>
              <a:rPr lang="en-US" err="1"/>
              <a:t>udostępnia</a:t>
            </a:r>
            <a:r>
              <a:rPr lang="en-US"/>
              <a:t> 1M </a:t>
            </a:r>
            <a:r>
              <a:rPr lang="en-US" err="1"/>
              <a:t>dobrych</a:t>
            </a:r>
            <a:r>
              <a:rPr lang="en-US"/>
              <a:t> </a:t>
            </a:r>
            <a:r>
              <a:rPr lang="en-US" err="1"/>
              <a:t>domen</a:t>
            </a:r>
            <a:r>
              <a:rPr lang="en-US"/>
              <a:t>, </a:t>
            </a:r>
            <a:r>
              <a:rPr lang="en-US" err="1"/>
              <a:t>nasz</a:t>
            </a:r>
            <a:r>
              <a:rPr lang="en-US"/>
              <a:t> </a:t>
            </a:r>
            <a:r>
              <a:rPr lang="en-US" err="1"/>
              <a:t>zbiór</a:t>
            </a:r>
            <a:r>
              <a:rPr lang="en-US"/>
              <a:t> </a:t>
            </a:r>
            <a:r>
              <a:rPr lang="en-US" err="1"/>
              <a:t>danch</a:t>
            </a:r>
            <a:r>
              <a:rPr lang="en-US"/>
              <a:t> </a:t>
            </a:r>
            <a:r>
              <a:rPr lang="en-US" err="1"/>
              <a:t>był</a:t>
            </a:r>
            <a:r>
              <a:rPr lang="en-US"/>
              <a:t> </a:t>
            </a:r>
            <a:r>
              <a:rPr lang="en-US" err="1"/>
              <a:t>bardzo</a:t>
            </a:r>
            <a:r>
              <a:rPr lang="en-US"/>
              <a:t> </a:t>
            </a:r>
            <a:r>
              <a:rPr lang="en-US" err="1"/>
              <a:t>niezbalansowany</a:t>
            </a:r>
            <a:r>
              <a:rPr lang="en-US"/>
              <a:t>. </a:t>
            </a:r>
            <a:r>
              <a:rPr lang="en-US" err="1"/>
              <a:t>Pierwszym</a:t>
            </a:r>
            <a:r>
              <a:rPr lang="en-US"/>
              <a:t> </a:t>
            </a:r>
            <a:r>
              <a:rPr lang="en-US" err="1"/>
              <a:t>kroiem</a:t>
            </a:r>
            <a:r>
              <a:rPr lang="en-US"/>
              <a:t> </a:t>
            </a:r>
            <a:r>
              <a:rPr lang="en-US" err="1"/>
              <a:t>było</a:t>
            </a:r>
            <a:r>
              <a:rPr lang="en-US"/>
              <a:t> </a:t>
            </a:r>
            <a:r>
              <a:rPr lang="en-US" err="1"/>
              <a:t>więc</a:t>
            </a:r>
            <a:r>
              <a:rPr lang="en-US"/>
              <a:t> </a:t>
            </a:r>
            <a:r>
              <a:rPr lang="en-US" err="1"/>
              <a:t>przygotowanie</a:t>
            </a:r>
            <a:r>
              <a:rPr lang="en-US"/>
              <a:t> </a:t>
            </a:r>
            <a:r>
              <a:rPr lang="en-US" err="1"/>
              <a:t>zbioru</a:t>
            </a:r>
            <a:r>
              <a:rPr lang="en-US"/>
              <a:t>. </a:t>
            </a:r>
            <a:r>
              <a:rPr lang="en-US" err="1"/>
              <a:t>Już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wstępnie</a:t>
            </a:r>
            <a:r>
              <a:rPr lang="en-US"/>
              <a:t> </a:t>
            </a:r>
            <a:r>
              <a:rPr lang="en-US" err="1"/>
              <a:t>odrzuciliśmy</a:t>
            </a:r>
            <a:r>
              <a:rPr lang="en-US"/>
              <a:t> </a:t>
            </a:r>
            <a:r>
              <a:rPr lang="en-US" err="1"/>
              <a:t>sporo</a:t>
            </a:r>
            <a:r>
              <a:rPr lang="en-US"/>
              <a:t> </a:t>
            </a:r>
            <a:r>
              <a:rPr lang="en-US" err="1"/>
              <a:t>URLi</a:t>
            </a:r>
            <a:r>
              <a:rPr lang="en-US"/>
              <a:t>, </a:t>
            </a:r>
            <a:r>
              <a:rPr lang="en-US" err="1"/>
              <a:t>które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spełniały</a:t>
            </a:r>
            <a:r>
              <a:rPr lang="en-US"/>
              <a:t> </a:t>
            </a:r>
            <a:r>
              <a:rPr lang="en-US" err="1"/>
              <a:t>wymagań</a:t>
            </a:r>
            <a:r>
              <a:rPr lang="en-US"/>
              <a:t> </a:t>
            </a:r>
            <a:r>
              <a:rPr lang="en-US" err="1"/>
              <a:t>dotyczących</a:t>
            </a:r>
            <a:r>
              <a:rPr lang="en-US"/>
              <a:t> </a:t>
            </a:r>
            <a:r>
              <a:rPr lang="en-US" err="1"/>
              <a:t>składni</a:t>
            </a:r>
            <a:r>
              <a:rPr lang="en-US"/>
              <a:t>. </a:t>
            </a:r>
            <a:r>
              <a:rPr lang="en-US" err="1"/>
              <a:t>Następnie</a:t>
            </a:r>
            <a:r>
              <a:rPr lang="en-US"/>
              <a:t> </a:t>
            </a:r>
            <a:r>
              <a:rPr lang="en-US" err="1"/>
              <a:t>ze</a:t>
            </a:r>
            <a:r>
              <a:rPr lang="en-US"/>
              <a:t> </a:t>
            </a:r>
            <a:r>
              <a:rPr lang="en-US" err="1"/>
              <a:t>zbioru</a:t>
            </a:r>
            <a:r>
              <a:rPr lang="en-US"/>
              <a:t> </a:t>
            </a:r>
            <a:r>
              <a:rPr lang="en-US" err="1"/>
              <a:t>dobrych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 </a:t>
            </a:r>
            <a:r>
              <a:rPr lang="en-US" err="1"/>
              <a:t>została</a:t>
            </a:r>
            <a:r>
              <a:rPr lang="en-US"/>
              <a:t> </a:t>
            </a:r>
            <a:r>
              <a:rPr lang="en-US" err="1"/>
              <a:t>wybrana</a:t>
            </a:r>
            <a:r>
              <a:rPr lang="en-US"/>
              <a:t> </a:t>
            </a:r>
            <a:r>
              <a:rPr lang="en-US" err="1"/>
              <a:t>próba</a:t>
            </a:r>
            <a:r>
              <a:rPr lang="en-US"/>
              <a:t> </a:t>
            </a:r>
            <a:r>
              <a:rPr lang="en-US" err="1"/>
              <a:t>losowa</a:t>
            </a:r>
            <a:r>
              <a:rPr lang="en-US"/>
              <a:t> </a:t>
            </a:r>
            <a:r>
              <a:rPr lang="en-US" err="1"/>
              <a:t>tak</a:t>
            </a:r>
            <a:r>
              <a:rPr lang="en-US"/>
              <a:t>, aby </a:t>
            </a:r>
            <a:r>
              <a:rPr lang="en-US" err="1"/>
              <a:t>zbalansować</a:t>
            </a:r>
            <a:r>
              <a:rPr lang="en-US"/>
              <a:t> </a:t>
            </a:r>
            <a:r>
              <a:rPr lang="en-US" err="1"/>
              <a:t>zbiór</a:t>
            </a:r>
            <a:r>
              <a:rPr lang="en-US"/>
              <a:t>. </a:t>
            </a:r>
            <a:r>
              <a:rPr lang="en-US" err="1"/>
              <a:t>Ostatecznie</a:t>
            </a:r>
            <a:r>
              <a:rPr lang="en-US"/>
              <a:t> </a:t>
            </a:r>
            <a:r>
              <a:rPr lang="en-US" err="1"/>
              <a:t>przez</a:t>
            </a:r>
            <a:r>
              <a:rPr lang="en-US"/>
              <a:t> </a:t>
            </a:r>
            <a:r>
              <a:rPr lang="en-US" err="1"/>
              <a:t>cały</a:t>
            </a:r>
            <a:r>
              <a:rPr lang="en-US"/>
              <a:t> preprocessing </a:t>
            </a:r>
            <a:r>
              <a:rPr lang="en-US" err="1"/>
              <a:t>przeszło</a:t>
            </a:r>
            <a:r>
              <a:rPr lang="en-US"/>
              <a:t> </a:t>
            </a:r>
            <a:r>
              <a:rPr lang="en-US" err="1"/>
              <a:t>około</a:t>
            </a:r>
            <a:r>
              <a:rPr lang="en-US"/>
              <a:t> 60 000 </a:t>
            </a:r>
            <a:r>
              <a:rPr lang="en-US" err="1"/>
              <a:t>domen</a:t>
            </a:r>
            <a:r>
              <a:rPr lang="en-US"/>
              <a:t>, </a:t>
            </a:r>
            <a:r>
              <a:rPr lang="en-US" err="1"/>
              <a:t>połowa</a:t>
            </a:r>
            <a:r>
              <a:rPr lang="en-US"/>
              <a:t> </a:t>
            </a:r>
            <a:r>
              <a:rPr lang="en-US" err="1"/>
              <a:t>dobrych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połowa</a:t>
            </a:r>
            <a:r>
              <a:rPr lang="en-US"/>
              <a:t> </a:t>
            </a:r>
            <a:r>
              <a:rPr lang="en-US" err="1"/>
              <a:t>złych</a:t>
            </a:r>
            <a:r>
              <a:rPr lang="en-US"/>
              <a:t>. URL </a:t>
            </a:r>
            <a:r>
              <a:rPr lang="en-US" err="1"/>
              <a:t>podzielone</a:t>
            </a:r>
            <a:r>
              <a:rPr lang="en-US"/>
              <a:t> </a:t>
            </a:r>
            <a:r>
              <a:rPr lang="en-US" err="1"/>
              <a:t>zostały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sładowe</a:t>
            </a:r>
            <a:r>
              <a:rPr lang="en-US"/>
              <a:t> </a:t>
            </a:r>
            <a:r>
              <a:rPr lang="en-US" err="1"/>
              <a:t>takie</a:t>
            </a:r>
            <a:r>
              <a:rPr lang="en-US"/>
              <a:t> jak:</a:t>
            </a:r>
            <a:endParaRPr lang="pl-PL">
              <a:cs typeface="Calibri"/>
            </a:endParaRPr>
          </a:p>
          <a:p>
            <a:r>
              <a:rPr lang="en-US"/>
              <a:t>- </a:t>
            </a:r>
            <a:r>
              <a:rPr lang="en-US" err="1"/>
              <a:t>protokół</a:t>
            </a:r>
            <a:endParaRPr lang="pl-PL" err="1"/>
          </a:p>
          <a:p>
            <a:r>
              <a:rPr lang="en-US"/>
              <a:t>- host</a:t>
            </a:r>
            <a:endParaRPr lang="pl-PL"/>
          </a:p>
          <a:p>
            <a:r>
              <a:rPr lang="en-US"/>
              <a:t>- </a:t>
            </a:r>
            <a:r>
              <a:rPr lang="en-US" err="1"/>
              <a:t>ścieżka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 </a:t>
            </a:r>
            <a:r>
              <a:rPr lang="en-US" err="1">
                <a:cs typeface="Calibri"/>
              </a:rPr>
              <a:t>dalej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ich </a:t>
            </a:r>
            <a:r>
              <a:rPr lang="en-US" err="1">
                <a:cs typeface="Calibri"/>
              </a:rPr>
              <a:t>podstawie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stworzone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zostały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wektory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takich</a:t>
            </a:r>
            <a:r>
              <a:rPr lang="en-US">
                <a:cs typeface="Calibri"/>
              </a:rPr>
              <a:t> jak </a:t>
            </a:r>
            <a:r>
              <a:rPr lang="en-US" err="1">
                <a:cs typeface="Calibri"/>
              </a:rPr>
              <a:t>długość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ilość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cyfr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itp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wrzucaliśmy</a:t>
            </a:r>
            <a:r>
              <a:rPr lang="en-US">
                <a:cs typeface="Calibri"/>
              </a:rPr>
              <a:t> w </a:t>
            </a:r>
            <a:r>
              <a:rPr lang="en-US" err="1">
                <a:cs typeface="Calibri"/>
              </a:rPr>
              <a:t>wiele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klasyfikatorów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Ostatecznie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wybraliśmy</a:t>
            </a:r>
            <a:r>
              <a:rPr lang="en-US">
                <a:cs typeface="Calibri"/>
              </a:rPr>
              <a:t> SVM (</a:t>
            </a:r>
            <a:r>
              <a:rPr lang="en-US"/>
              <a:t>Support vector machines) - </a:t>
            </a:r>
            <a:r>
              <a:rPr lang="en-US" err="1"/>
              <a:t>maszyna</a:t>
            </a:r>
            <a:r>
              <a:rPr lang="en-US"/>
              <a:t> </a:t>
            </a:r>
            <a:r>
              <a:rPr lang="en-US" err="1"/>
              <a:t>wektorów</a:t>
            </a:r>
            <a:r>
              <a:rPr lang="en-US"/>
              <a:t> </a:t>
            </a:r>
            <a:r>
              <a:rPr lang="en-US" err="1"/>
              <a:t>podpierających</a:t>
            </a:r>
            <a:r>
              <a:rPr lang="en-US"/>
              <a:t>.</a:t>
            </a:r>
            <a:endParaRPr lang="en-US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04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Vitali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4772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Vitali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57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Vitali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52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Piotrek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Przejdziemy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teraz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stworzonych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przez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modeli</a:t>
            </a:r>
            <a:r>
              <a:rPr lang="en-US">
                <a:cs typeface="Calibri"/>
              </a:rPr>
              <a:t>. W </a:t>
            </a:r>
            <a:r>
              <a:rPr lang="en-US" err="1">
                <a:cs typeface="Calibri"/>
              </a:rPr>
              <a:t>oparciu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dane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które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zebraliśmy</a:t>
            </a:r>
            <a:r>
              <a:rPr lang="en-US">
                <a:cs typeface="Calibri"/>
              </a:rPr>
              <a:t> I w </a:t>
            </a:r>
            <a:r>
              <a:rPr lang="en-US" err="1">
                <a:cs typeface="Calibri"/>
              </a:rPr>
              <a:t>oparciu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analizy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które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widzieliście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wcześniej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nauczyliśmy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sieci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neuronowe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rozpoznawać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adresy</a:t>
            </a:r>
            <a:r>
              <a:rPr lang="en-US">
                <a:cs typeface="Calibri"/>
              </a:rPr>
              <a:t> URL. Aby </a:t>
            </a:r>
            <a:r>
              <a:rPr lang="en-US" err="1">
                <a:cs typeface="Calibri"/>
              </a:rPr>
              <a:t>porównać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jakie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najbardziej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wpływają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działanie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sieci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stworzyliśmy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kilka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sieci</a:t>
            </a:r>
            <a:r>
              <a:rPr lang="en-US">
                <a:cs typeface="Calibri"/>
              </a:rPr>
              <a:t>. </a:t>
            </a:r>
            <a:endParaRPr lang="en-US">
              <a:cs typeface="+mn-lt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141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Piotrek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Zacznę</a:t>
            </a:r>
            <a:r>
              <a:rPr lang="en-US">
                <a:cs typeface="Calibri"/>
              </a:rPr>
              <a:t> od </a:t>
            </a:r>
            <a:r>
              <a:rPr lang="en-US" err="1">
                <a:cs typeface="Calibri"/>
              </a:rPr>
              <a:t>modeli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naiwnych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Szybko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wytłumaczę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wam</a:t>
            </a:r>
            <a:r>
              <a:rPr lang="en-US">
                <a:cs typeface="Calibri"/>
              </a:rPr>
              <a:t> jak </a:t>
            </a:r>
            <a:r>
              <a:rPr lang="en-US" err="1">
                <a:cs typeface="Calibri"/>
              </a:rPr>
              <a:t>czytac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dane</a:t>
            </a:r>
            <a:r>
              <a:rPr lang="en-US">
                <a:cs typeface="Calibri"/>
              </a:rPr>
              <a:t>. To co </a:t>
            </a:r>
            <a:r>
              <a:rPr lang="en-US" err="1">
                <a:cs typeface="Calibri"/>
              </a:rPr>
              <a:t>widzicie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tutaj</a:t>
            </a:r>
            <a:r>
              <a:rPr lang="en-US">
                <a:cs typeface="Calibri"/>
              </a:rPr>
              <a:t> to Confusion Matrix (</a:t>
            </a:r>
            <a:r>
              <a:rPr lang="en-US" err="1">
                <a:cs typeface="Calibri"/>
              </a:rPr>
              <a:t>Tablica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pomyłek</a:t>
            </a:r>
            <a:r>
              <a:rPr lang="en-US">
                <a:cs typeface="Calibri"/>
              </a:rPr>
              <a:t>), </a:t>
            </a:r>
            <a:r>
              <a:rPr lang="en-US" err="1">
                <a:cs typeface="Calibri"/>
              </a:rPr>
              <a:t>stostuje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ją</a:t>
            </a:r>
            <a:r>
              <a:rPr lang="en-US">
                <a:cs typeface="Calibri"/>
              </a:rPr>
              <a:t> w </a:t>
            </a:r>
            <a:r>
              <a:rPr lang="en-US" err="1">
                <a:cs typeface="Calibri"/>
              </a:rPr>
              <a:t>przypadku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oceniania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modeli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dokonujących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wyboru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jednej</a:t>
            </a:r>
            <a:r>
              <a:rPr lang="en-US">
                <a:cs typeface="Calibri"/>
              </a:rPr>
              <a:t> z </a:t>
            </a:r>
            <a:r>
              <a:rPr lang="en-US" err="1">
                <a:cs typeface="Calibri"/>
              </a:rPr>
              <a:t>dwóch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klas</a:t>
            </a:r>
            <a:r>
              <a:rPr lang="en-US">
                <a:cs typeface="Calibri"/>
              </a:rPr>
              <a:t> '</a:t>
            </a:r>
            <a:r>
              <a:rPr lang="en-US" err="1">
                <a:cs typeface="Calibri"/>
              </a:rPr>
              <a:t>dobry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zły</a:t>
            </a:r>
            <a:r>
              <a:rPr lang="en-US">
                <a:cs typeface="Calibri"/>
              </a:rPr>
              <a:t>', </a:t>
            </a:r>
            <a:r>
              <a:rPr lang="en-US" err="1">
                <a:cs typeface="Calibri"/>
              </a:rPr>
              <a:t>jedynka</a:t>
            </a:r>
            <a:r>
              <a:rPr lang="en-US">
                <a:cs typeface="Calibri"/>
              </a:rPr>
              <a:t> I zero </a:t>
            </a:r>
            <a:r>
              <a:rPr lang="en-US" err="1">
                <a:cs typeface="Calibri"/>
              </a:rPr>
              <a:t>itp</a:t>
            </a:r>
            <a:r>
              <a:rPr lang="en-US">
                <a:cs typeface="Calibri"/>
              </a:rPr>
              <a:t>.. W </a:t>
            </a:r>
            <a:r>
              <a:rPr lang="en-US" err="1">
                <a:cs typeface="Calibri"/>
              </a:rPr>
              <a:t>tych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kwadracikach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mamy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informację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adresów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wpadło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danego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kubełka</a:t>
            </a:r>
            <a:r>
              <a:rPr lang="en-US">
                <a:cs typeface="Calibri"/>
              </a:rPr>
              <a:t>. Na </a:t>
            </a:r>
            <a:r>
              <a:rPr lang="en-US" err="1">
                <a:cs typeface="Calibri"/>
              </a:rPr>
              <a:t>osi</a:t>
            </a:r>
            <a:r>
              <a:rPr lang="en-US">
                <a:cs typeface="Calibri"/>
              </a:rPr>
              <a:t> OY </a:t>
            </a:r>
            <a:r>
              <a:rPr lang="en-US" err="1">
                <a:cs typeface="Calibri"/>
              </a:rPr>
              <a:t>mamy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zaznaczone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prawdziwe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kubełki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Rząd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górze</a:t>
            </a:r>
            <a:r>
              <a:rPr lang="en-US">
                <a:cs typeface="Calibri"/>
              </a:rPr>
              <a:t> to </a:t>
            </a:r>
            <a:r>
              <a:rPr lang="en-US" err="1">
                <a:cs typeface="Calibri"/>
              </a:rPr>
              <a:t>adresy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które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powinny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trafić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kubełka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dobre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natomiast</a:t>
            </a:r>
            <a:r>
              <a:rPr lang="en-US">
                <a:cs typeface="Calibri"/>
              </a:rPr>
              <a:t> ten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dole to </a:t>
            </a:r>
            <a:r>
              <a:rPr lang="en-US" err="1">
                <a:cs typeface="Calibri"/>
              </a:rPr>
              <a:t>rząd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złych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adresów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zgodnie</a:t>
            </a:r>
            <a:r>
              <a:rPr lang="en-US">
                <a:cs typeface="Calibri"/>
              </a:rPr>
              <a:t> z </a:t>
            </a:r>
            <a:r>
              <a:rPr lang="en-US" err="1">
                <a:cs typeface="Calibri"/>
              </a:rPr>
              <a:t>podpisem</a:t>
            </a:r>
            <a:r>
              <a:rPr lang="en-US">
                <a:cs typeface="Calibri"/>
              </a:rPr>
              <a:t>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 do </a:t>
            </a:r>
            <a:r>
              <a:rPr lang="en-US" err="1">
                <a:cs typeface="Calibri"/>
              </a:rPr>
              <a:t>jakiej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kolumny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trafią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adresy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zależy</a:t>
            </a:r>
            <a:r>
              <a:rPr lang="en-US">
                <a:cs typeface="Calibri"/>
              </a:rPr>
              <a:t> od </a:t>
            </a:r>
            <a:r>
              <a:rPr lang="en-US" err="1">
                <a:cs typeface="Calibri"/>
              </a:rPr>
              <a:t>tego</a:t>
            </a:r>
            <a:r>
              <a:rPr lang="en-US">
                <a:cs typeface="Calibri"/>
              </a:rPr>
              <a:t> jak </a:t>
            </a:r>
            <a:r>
              <a:rPr lang="en-US" err="1">
                <a:cs typeface="Calibri"/>
              </a:rPr>
              <a:t>nasz</a:t>
            </a:r>
            <a:r>
              <a:rPr lang="en-US">
                <a:cs typeface="Calibri"/>
              </a:rPr>
              <a:t> model </a:t>
            </a:r>
            <a:r>
              <a:rPr lang="en-US" err="1">
                <a:cs typeface="Calibri"/>
              </a:rPr>
              <a:t>przewiduje</a:t>
            </a:r>
            <a:r>
              <a:rPr lang="en-US">
                <a:cs typeface="Calibri"/>
              </a:rPr>
              <a:t>.  </a:t>
            </a:r>
            <a:r>
              <a:rPr lang="en-US" err="1">
                <a:cs typeface="Calibri"/>
              </a:rPr>
              <a:t>Zatem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jeżeli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wszystkie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znajdą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wyłącznie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przekątnej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mamy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idelany</a:t>
            </a:r>
            <a:r>
              <a:rPr lang="en-US">
                <a:cs typeface="Calibri"/>
              </a:rPr>
              <a:t> model. Ale u </a:t>
            </a:r>
            <a:r>
              <a:rPr lang="en-US" err="1">
                <a:cs typeface="Calibri"/>
              </a:rPr>
              <a:t>nas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</a:t>
            </a:r>
            <a:r>
              <a:rPr lang="en-US">
                <a:cs typeface="Calibri"/>
              </a:rPr>
              <a:t> jest. </a:t>
            </a:r>
            <a:r>
              <a:rPr lang="en-US" err="1">
                <a:cs typeface="Calibri"/>
              </a:rPr>
              <a:t>Pozostałe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dwie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kratki</a:t>
            </a:r>
            <a:r>
              <a:rPr lang="en-US">
                <a:cs typeface="Calibri"/>
              </a:rPr>
              <a:t> to False Positive, </a:t>
            </a:r>
            <a:r>
              <a:rPr lang="en-US" err="1">
                <a:cs typeface="Calibri"/>
              </a:rPr>
              <a:t>czyli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odpowiednio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Gdy</a:t>
            </a:r>
            <a:r>
              <a:rPr lang="en-US">
                <a:cs typeface="Calibri"/>
              </a:rPr>
              <a:t> model </a:t>
            </a:r>
            <a:r>
              <a:rPr lang="en-US" err="1">
                <a:cs typeface="Calibri"/>
              </a:rPr>
              <a:t>wykrył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zły</a:t>
            </a:r>
            <a:r>
              <a:rPr lang="en-US">
                <a:cs typeface="Calibri"/>
              </a:rPr>
              <a:t> URL </a:t>
            </a:r>
            <a:r>
              <a:rPr lang="en-US" err="1">
                <a:cs typeface="Calibri"/>
              </a:rPr>
              <a:t>gdy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naprawdę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był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dobry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oraz</a:t>
            </a:r>
            <a:r>
              <a:rPr lang="en-US">
                <a:cs typeface="Calibri"/>
              </a:rPr>
              <a:t> False Negative </a:t>
            </a:r>
            <a:r>
              <a:rPr lang="en-US" err="1">
                <a:cs typeface="Calibri"/>
              </a:rPr>
              <a:t>gdy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url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był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dobry</a:t>
            </a:r>
            <a:r>
              <a:rPr lang="en-US">
                <a:cs typeface="Calibri"/>
              </a:rPr>
              <a:t>, a </a:t>
            </a:r>
            <a:r>
              <a:rPr lang="en-US" err="1">
                <a:cs typeface="Calibri"/>
              </a:rPr>
              <a:t>został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przewidziany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jako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zły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017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Piotrek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376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Piotrek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73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Piotr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Zanim </a:t>
            </a:r>
            <a:r>
              <a:rPr lang="en-US" err="1">
                <a:cs typeface="Calibri"/>
              </a:rPr>
              <a:t>przejdziemy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dalej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poproszę</a:t>
            </a:r>
            <a:r>
              <a:rPr lang="en-US">
                <a:cs typeface="Calibri"/>
              </a:rPr>
              <a:t> was o </a:t>
            </a:r>
            <a:r>
              <a:rPr lang="en-US" err="1">
                <a:cs typeface="Calibri"/>
              </a:rPr>
              <a:t>udział</a:t>
            </a:r>
            <a:r>
              <a:rPr lang="en-US">
                <a:cs typeface="Calibri"/>
              </a:rPr>
              <a:t> w </a:t>
            </a:r>
            <a:r>
              <a:rPr lang="en-US" err="1">
                <a:cs typeface="Calibri"/>
              </a:rPr>
              <a:t>którkim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eksperymencie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Zeskanujcie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proszę</a:t>
            </a:r>
            <a:r>
              <a:rPr lang="en-US">
                <a:cs typeface="Calibri"/>
              </a:rPr>
              <a:t> ten </a:t>
            </a:r>
            <a:r>
              <a:rPr lang="en-US" err="1">
                <a:cs typeface="Calibri"/>
              </a:rPr>
              <a:t>kod</a:t>
            </a:r>
            <a:r>
              <a:rPr lang="en-US">
                <a:cs typeface="Calibri"/>
              </a:rPr>
              <a:t> QR </a:t>
            </a:r>
            <a:r>
              <a:rPr lang="en-US" err="1">
                <a:cs typeface="Calibri"/>
              </a:rPr>
              <a:t>lub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przejdźcie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ten </a:t>
            </a:r>
            <a:r>
              <a:rPr lang="en-US" err="1">
                <a:cs typeface="Calibri"/>
              </a:rPr>
              <a:t>adres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Poprosimy</a:t>
            </a:r>
            <a:r>
              <a:rPr lang="en-US">
                <a:cs typeface="Calibri"/>
              </a:rPr>
              <a:t> was o </a:t>
            </a:r>
            <a:r>
              <a:rPr lang="en-US" err="1">
                <a:cs typeface="Calibri"/>
              </a:rPr>
              <a:t>wypełnienie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krótkiej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ankiety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Ocenicie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które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adresy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uważacie</a:t>
            </a:r>
            <a:r>
              <a:rPr lang="en-US">
                <a:cs typeface="Calibri"/>
              </a:rPr>
              <a:t> za </a:t>
            </a:r>
            <a:r>
              <a:rPr lang="en-US" err="1">
                <a:cs typeface="Calibri"/>
              </a:rPr>
              <a:t>podejrzane</a:t>
            </a:r>
            <a:r>
              <a:rPr lang="en-US">
                <a:cs typeface="Calibri"/>
              </a:rPr>
              <a:t>, pod </a:t>
            </a:r>
            <a:r>
              <a:rPr lang="en-US" err="1">
                <a:cs typeface="Calibri"/>
              </a:rPr>
              <a:t>koniec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prezentacji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sprawdzimy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czy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jesteście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lepsi</a:t>
            </a:r>
            <a:r>
              <a:rPr lang="en-US">
                <a:cs typeface="Calibri"/>
              </a:rPr>
              <a:t> w </a:t>
            </a:r>
            <a:r>
              <a:rPr lang="en-US" err="1">
                <a:cs typeface="Calibri"/>
              </a:rPr>
              <a:t>rozpoznawaniu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podejrzanych</a:t>
            </a:r>
            <a:r>
              <a:rPr lang="en-US">
                <a:cs typeface="Calibri"/>
              </a:rPr>
              <a:t> URL od </a:t>
            </a:r>
            <a:r>
              <a:rPr lang="en-US" err="1">
                <a:cs typeface="Calibri"/>
              </a:rPr>
              <a:t>naszego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modelu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295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>
                <a:cs typeface="Calibri"/>
              </a:rPr>
              <a:t>Piotrek</a:t>
            </a:r>
          </a:p>
          <a:p>
            <a:endParaRPr lang="pl-PL">
              <a:cs typeface="Calibri"/>
            </a:endParaRPr>
          </a:p>
          <a:p>
            <a:r>
              <a:rPr lang="pl-PL">
                <a:cs typeface="Calibri"/>
              </a:rPr>
              <a:t>Tak prezentuje się działanie naszej wtyczki. Użytkownik wchodzący na podejrzaną stronę zostanie ostrzeżony, że strona jest podejrzana. Co ciekawe strona podana tu w przykładzie nie została zablokowana przez przeglądarkę, ani </a:t>
            </a:r>
            <a:r>
              <a:rPr lang="pl-PL" err="1">
                <a:cs typeface="Calibri"/>
              </a:rPr>
              <a:t>adblocka</a:t>
            </a:r>
            <a:r>
              <a:rPr lang="pl-PL">
                <a:cs typeface="Calibri"/>
              </a:rPr>
              <a:t>. Zadziałał wyłącznie nasz model i wtyczka.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492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Piotrek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Przedstawiienie wyników 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(w międzyczasie Patryk) - obliczenie precyzji</a:t>
            </a:r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26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Piotrek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51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Vitali</a:t>
            </a:r>
          </a:p>
          <a:p>
            <a:endParaRPr lang="en-US">
              <a:cs typeface="Calibri"/>
            </a:endParaRPr>
          </a:p>
          <a:p>
            <a:r>
              <a:rPr lang="en-US"/>
              <a:t>Zaczniemy od problemu który staramy się rozwiązać.</a:t>
            </a:r>
          </a:p>
          <a:p>
            <a:endParaRPr lang="en-US">
              <a:cs typeface="Calibri"/>
            </a:endParaRPr>
          </a:p>
          <a:p>
            <a:r>
              <a:rPr lang="en-US"/>
              <a:t>Zjawisko Phishingu zachodzi już od wielu lat. </a:t>
            </a:r>
          </a:p>
          <a:p>
            <a:r>
              <a:rPr lang="en-US"/>
              <a:t>Jednak między innymi ostatni rok pokazał nam </a:t>
            </a:r>
          </a:p>
          <a:p>
            <a:r>
              <a:rPr lang="en-US"/>
              <a:t>jak ważne jest bezpieczeństwo w internecie. </a:t>
            </a:r>
          </a:p>
          <a:p>
            <a:r>
              <a:rPr lang="en-US"/>
              <a:t>Od prawie dwóch lat świat się zatrzymał </a:t>
            </a:r>
          </a:p>
          <a:p>
            <a:r>
              <a:rPr lang="en-US"/>
              <a:t>i przeniósł wszystko do Internetu.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3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Vitali</a:t>
            </a:r>
          </a:p>
          <a:p>
            <a:endParaRPr lang="en-US">
              <a:cs typeface="Calibri"/>
            </a:endParaRPr>
          </a:p>
          <a:p>
            <a:r>
              <a:rPr lang="en-US"/>
              <a:t>Phishing jest to atak oparty na wiadomościach e-mail lub SMS.</a:t>
            </a:r>
          </a:p>
          <a:p>
            <a:r>
              <a:rPr lang="en-US"/>
              <a:t> Najczęściej w Europie jest spotykany następujący typ phishingu: </a:t>
            </a:r>
          </a:p>
          <a:p>
            <a:endParaRPr lang="en-US"/>
          </a:p>
          <a:p>
            <a:r>
              <a:rPr lang="en-US"/>
              <a:t>1) Cel otrzymuje linka do strony na której powinna zapłacić za coś lub otrzymać pieniędzy.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25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Vitali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2) </a:t>
            </a:r>
            <a:r>
              <a:rPr lang="en-US"/>
              <a:t>Na takiej stronie cel wpisuje dane swojej karty, a czasami </a:t>
            </a:r>
          </a:p>
          <a:p>
            <a:r>
              <a:rPr lang="en-US"/>
              <a:t>wymagany jest nawet PESEL i nazwisko panieńskie matki.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3) </a:t>
            </a:r>
            <a:r>
              <a:rPr lang="en-US"/>
              <a:t>Znikają wszystkie pieniędzy z konta lub nawet cel traci dostęp do swojego konta. 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Strona zwykle bardzo przypomina serwis na podstawie którego oszustwo zostało rozpoczęte.</a:t>
            </a:r>
          </a:p>
          <a:p>
            <a:r>
              <a:rPr lang="en-US"/>
              <a:t>W danym przypadku to jest OLX. Jedyna rzecz, która wygląda nieprawdopodobnie - to adres URL. </a:t>
            </a:r>
          </a:p>
          <a:p>
            <a:r>
              <a:rPr lang="en-US"/>
              <a:t>Ale co robić, jeżeli nie znamy jak dokładnie powinien wyglądać poprawny link? 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80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Vitali</a:t>
            </a:r>
          </a:p>
          <a:p>
            <a:endParaRPr lang="en-US">
              <a:cs typeface="Calibri"/>
            </a:endParaRPr>
          </a:p>
          <a:p>
            <a:r>
              <a:rPr lang="en-US"/>
              <a:t>Najprostszym sposobem sprawdzenia jest zwykły Google. </a:t>
            </a:r>
          </a:p>
          <a:p>
            <a:r>
              <a:rPr lang="en-US"/>
              <a:t>Po prostu wklejamy link do wyszukiwarki, usuwając przy tym wszystkie znaki punktacyjne. </a:t>
            </a:r>
          </a:p>
          <a:p>
            <a:r>
              <a:rPr lang="en-US"/>
              <a:t>Pierwsze wyniki zawsze będą pokazywać poprawny adres URL. </a:t>
            </a:r>
          </a:p>
          <a:p>
            <a:endParaRPr lang="en-US"/>
          </a:p>
          <a:p>
            <a:r>
              <a:rPr lang="en-US"/>
              <a:t>Ale każdemu szybko się znudzi ciągle sprawdzać linki za pomocą wyszukiwarki, </a:t>
            </a:r>
          </a:p>
          <a:p>
            <a:r>
              <a:rPr lang="en-US"/>
              <a:t>więc chcielibyśmy żeby robił to komputer. </a:t>
            </a:r>
          </a:p>
          <a:p>
            <a:r>
              <a:rPr lang="en-US"/>
              <a:t>Więcej o tym opowie mój kolega - Patryk Gronkiewicz. 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66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Patryk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Najważniejsze pytanie brzmi – czy komputer może zrobić to samo? Odpowiedź brzmi – tak, ale jest to bardziej skomplikowane niż może się to wydawać</a:t>
            </a:r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902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Patryk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Mamy kilka różnych źródeł danych. Dwa z nich to instytucje rządowe - CERT Polska oraz otwarte dane gov pl. Pozostałą część stanowią rejestry prowadzone przez pasjonatów oraz firmy, których nie wymienimy, ale na użycie każdego z tych zbiorów mamy pozwolenie.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85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Patryk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Na stronie CERT Polska znaleźliśmy dane dotyczące domen uznanych za niebezpieczne. Dane na niej umieszczone są ręcznie sprawdzane, stanowią więc idealne źródło danych dla algorytmów.</a:t>
            </a:r>
            <a:endParaRPr lang="pl-PL"/>
          </a:p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D8B3-92B5-4C4E-BD9C-21C8EB5DFDFB}" type="slidenum">
              <a:rPr lang="pl-PL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600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61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September 19, 2021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9662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pl-PL">
                <a:solidFill>
                  <a:schemeClr val="bg1"/>
                </a:solidFill>
              </a:rPr>
              <a:t>Detekcja podejrzanych adresów URL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pl-PL" sz="1400">
                <a:solidFill>
                  <a:schemeClr val="bg1"/>
                </a:solidFill>
              </a:rPr>
              <a:t>GRONKIEWICZ PATRYK</a:t>
            </a:r>
          </a:p>
          <a:p>
            <a:pPr algn="l"/>
            <a:r>
              <a:rPr lang="pl-PL" sz="1400">
                <a:solidFill>
                  <a:schemeClr val="bg1"/>
                </a:solidFill>
              </a:rPr>
              <a:t>KRAWIEC Piotr </a:t>
            </a:r>
          </a:p>
          <a:p>
            <a:pPr algn="l"/>
            <a:r>
              <a:rPr lang="pl-PL" sz="1400" err="1">
                <a:solidFill>
                  <a:schemeClr val="bg1"/>
                </a:solidFill>
              </a:rPr>
              <a:t>MORSKYi</a:t>
            </a:r>
            <a:r>
              <a:rPr lang="pl-PL" sz="1400">
                <a:solidFill>
                  <a:schemeClr val="bg1"/>
                </a:solidFill>
              </a:rPr>
              <a:t> </a:t>
            </a:r>
            <a:r>
              <a:rPr lang="pl-PL" sz="1400" err="1">
                <a:solidFill>
                  <a:schemeClr val="bg1"/>
                </a:solidFill>
              </a:rPr>
              <a:t>vitalii</a:t>
            </a:r>
            <a:endParaRPr lang="pl-PL" sz="1400">
              <a:solidFill>
                <a:schemeClr val="bg1"/>
              </a:solidFill>
            </a:endParaRPr>
          </a:p>
        </p:txBody>
      </p:sp>
      <p:pic>
        <p:nvPicPr>
          <p:cNvPr id="34" name="Picture 3" descr="Żywych sieci cyfrowych">
            <a:extLst>
              <a:ext uri="{FF2B5EF4-FFF2-40B4-BE49-F238E27FC236}">
                <a16:creationId xmlns:a16="http://schemas.microsoft.com/office/drawing/2014/main" id="{CCDCC672-F13C-4C31-AB85-ABC277996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60" r="27528" b="-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42252DB-6D1A-4B3A-B1EC-14C5DC11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Otwarte źródła danych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083DA03C-59BA-451B-AF77-38292221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1557" y="5624764"/>
            <a:ext cx="2583341" cy="808791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cap="all" spc="600" err="1">
                <a:solidFill>
                  <a:schemeClr val="bg1"/>
                </a:solidFill>
              </a:rPr>
              <a:t>Źródło</a:t>
            </a:r>
            <a:r>
              <a:rPr lang="en-US" sz="1200" b="1" cap="all" spc="600">
                <a:solidFill>
                  <a:schemeClr val="bg1"/>
                </a:solidFill>
              </a:rPr>
              <a:t>: dane.gov.pl</a:t>
            </a:r>
          </a:p>
        </p:txBody>
      </p:sp>
      <p:pic>
        <p:nvPicPr>
          <p:cNvPr id="3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94808C7D-C957-4B05-B567-3064A951E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815" y="582300"/>
            <a:ext cx="7343077" cy="40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1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79C9A1-43CE-412F-BF76-62BEA785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Dane</a:t>
            </a:r>
          </a:p>
        </p:txBody>
      </p:sp>
      <p:pic>
        <p:nvPicPr>
          <p:cNvPr id="3" name="Obraz 5">
            <a:extLst>
              <a:ext uri="{FF2B5EF4-FFF2-40B4-BE49-F238E27FC236}">
                <a16:creationId xmlns:a16="http://schemas.microsoft.com/office/drawing/2014/main" id="{55C3913A-5C27-4CC3-88CE-F68B3AF2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22" y="1561920"/>
            <a:ext cx="8885663" cy="1680479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54CE72F4-2FD6-42F2-B138-1C6609FC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142" y="5643349"/>
            <a:ext cx="3196658" cy="780914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cap="all" spc="600" err="1">
                <a:solidFill>
                  <a:schemeClr val="bg1"/>
                </a:solidFill>
              </a:rPr>
              <a:t>Źródło</a:t>
            </a:r>
            <a:r>
              <a:rPr lang="en-US" sz="1200" b="1" cap="all" spc="600">
                <a:solidFill>
                  <a:schemeClr val="bg1"/>
                </a:solidFill>
              </a:rPr>
              <a:t>: Wikipedia</a:t>
            </a:r>
          </a:p>
        </p:txBody>
      </p:sp>
    </p:spTree>
    <p:extLst>
      <p:ext uri="{BB962C8B-B14F-4D97-AF65-F5344CB8AC3E}">
        <p14:creationId xmlns:p14="http://schemas.microsoft.com/office/powerpoint/2010/main" val="209388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37B903-67D2-461F-BD28-0ADD06D1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err="1">
                <a:solidFill>
                  <a:schemeClr val="bg1"/>
                </a:solidFill>
              </a:rPr>
              <a:t>Przygotowanie</a:t>
            </a:r>
            <a:r>
              <a:rPr lang="en-US" sz="3200" spc="750">
                <a:solidFill>
                  <a:schemeClr val="bg1"/>
                </a:solidFill>
              </a:rPr>
              <a:t> </a:t>
            </a:r>
            <a:r>
              <a:rPr lang="en-US" sz="3200" spc="750" err="1">
                <a:solidFill>
                  <a:schemeClr val="bg1"/>
                </a:solidFill>
              </a:rPr>
              <a:t>i</a:t>
            </a:r>
            <a:r>
              <a:rPr lang="en-US" sz="3200" spc="750">
                <a:solidFill>
                  <a:schemeClr val="bg1"/>
                </a:solidFill>
              </a:rPr>
              <a:t> </a:t>
            </a:r>
            <a:r>
              <a:rPr lang="en-US" sz="3200" spc="750" err="1">
                <a:solidFill>
                  <a:schemeClr val="bg1"/>
                </a:solidFill>
              </a:rPr>
              <a:t>zebranie</a:t>
            </a:r>
            <a:r>
              <a:rPr lang="en-US" sz="3200" spc="750">
                <a:solidFill>
                  <a:schemeClr val="bg1"/>
                </a:solidFill>
              </a:rPr>
              <a:t> </a:t>
            </a:r>
            <a:r>
              <a:rPr lang="en-US" sz="3200" spc="750" err="1">
                <a:solidFill>
                  <a:schemeClr val="bg1"/>
                </a:solidFill>
              </a:rPr>
              <a:t>danych</a:t>
            </a:r>
          </a:p>
        </p:txBody>
      </p:sp>
      <p:pic>
        <p:nvPicPr>
          <p:cNvPr id="11" name="Obraz 12">
            <a:extLst>
              <a:ext uri="{FF2B5EF4-FFF2-40B4-BE49-F238E27FC236}">
                <a16:creationId xmlns:a16="http://schemas.microsoft.com/office/drawing/2014/main" id="{96544FB5-C0B7-4817-BBC9-FA3C7D6A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7" y="457200"/>
            <a:ext cx="5597011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79C9A1-43CE-412F-BF76-62BEA785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Dane</a:t>
            </a:r>
          </a:p>
        </p:txBody>
      </p:sp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D93AFC13-9ED7-46EA-9987-DC092C94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61" y="1012556"/>
            <a:ext cx="4804663" cy="3291194"/>
          </a:xfrm>
          <a:prstGeom prst="rect">
            <a:avLst/>
          </a:prstGeom>
        </p:spPr>
      </p:pic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FE398BD7-B7B1-425C-981E-914A3FCC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601" y="1012556"/>
            <a:ext cx="2550959" cy="32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DA69DF-449D-498F-98EE-39B2665D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200" spc="750">
                <a:solidFill>
                  <a:schemeClr val="bg1"/>
                </a:solidFill>
              </a:rPr>
              <a:t>WYKRESY WYBRANYCH METRYK</a:t>
            </a:r>
          </a:p>
          <a:p>
            <a:endParaRPr lang="en-US" sz="2200" spc="750">
              <a:solidFill>
                <a:schemeClr val="bg1"/>
              </a:solidFill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8D8ACA0D-5C89-45C1-879B-8DFBABADC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" r="1" b="1"/>
          <a:stretch/>
        </p:blipFill>
        <p:spPr>
          <a:xfrm>
            <a:off x="1086993" y="1012556"/>
            <a:ext cx="4848138" cy="3291194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9DE225AA-5A6E-4978-9CE4-9F0A6DE98F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3" r="1" b="1"/>
          <a:stretch/>
        </p:blipFill>
        <p:spPr>
          <a:xfrm>
            <a:off x="6265088" y="1012556"/>
            <a:ext cx="4848136" cy="32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8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8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Rectangle 87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89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91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93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6E2014-A4D7-4C7E-AFC4-EEDBEB7B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200" spc="750">
                <a:solidFill>
                  <a:schemeClr val="bg1"/>
                </a:solidFill>
              </a:rPr>
              <a:t>WYKRESY WYBRANYCH METRYK</a:t>
            </a:r>
          </a:p>
          <a:p>
            <a:endParaRPr lang="en-US" sz="2200" spc="750">
              <a:solidFill>
                <a:schemeClr val="bg1"/>
              </a:solidFill>
            </a:endParaRP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76FFFAD5-E7B4-47A1-A9D9-BCF02BC03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73" r="1" b="1"/>
          <a:stretch/>
        </p:blipFill>
        <p:spPr>
          <a:xfrm>
            <a:off x="1086993" y="1012556"/>
            <a:ext cx="4848138" cy="3291194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9D9F53F2-BEA6-491E-8C6E-1589320E8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3" r="1" b="1"/>
          <a:stretch/>
        </p:blipFill>
        <p:spPr>
          <a:xfrm>
            <a:off x="6265088" y="1012556"/>
            <a:ext cx="4848136" cy="32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D243F0-851A-4736-9899-98ABADA8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Modele</a:t>
            </a:r>
          </a:p>
        </p:txBody>
      </p:sp>
    </p:spTree>
    <p:extLst>
      <p:ext uri="{BB962C8B-B14F-4D97-AF65-F5344CB8AC3E}">
        <p14:creationId xmlns:p14="http://schemas.microsoft.com/office/powerpoint/2010/main" val="111749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9D09DA-DADB-4CED-BDB9-B61D69D0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Modele naiwne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474C74-6956-48B1-ADD6-916E1E2C6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pl-PL" sz="1800"/>
              <a:t>Bazujące na:</a:t>
            </a:r>
          </a:p>
          <a:p>
            <a:r>
              <a:rPr lang="pl-PL" sz="1800"/>
              <a:t>Długości hosta</a:t>
            </a:r>
          </a:p>
          <a:p>
            <a:r>
              <a:rPr lang="pl-PL" sz="1800"/>
              <a:t>Długości pierwszej subdomeny</a:t>
            </a:r>
          </a:p>
          <a:p>
            <a:r>
              <a:rPr lang="pl-PL" sz="1800"/>
              <a:t>Długości całego URL</a:t>
            </a:r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F90537BC-9E42-47B0-8A2B-F50BB229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81" y="3203743"/>
            <a:ext cx="5345501" cy="1740691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8C4673C8-0FA0-4D80-BBEA-4D674DBB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78" y="1052042"/>
            <a:ext cx="5489275" cy="35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92A898-B619-4283-8210-4D0C2983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Model pełny</a:t>
            </a:r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13E48EE5-7A06-4A09-9C80-55C152D8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8" y="1711700"/>
            <a:ext cx="5230483" cy="1723692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7C04FB17-735F-4763-9502-78D2AB377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664" y="979947"/>
            <a:ext cx="4899803" cy="31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9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A26DC9-3BDF-498D-9FFE-FD3A4528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Porównanie modeli</a:t>
            </a: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812309CD-D367-4A54-B418-719B0073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49" y="1159098"/>
            <a:ext cx="4971783" cy="3144652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58713F11-8658-47B2-89D9-7DF3C609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088" y="1109378"/>
            <a:ext cx="4971783" cy="319437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6565D9F-5040-427C-B128-A162AE06B9DF}"/>
              </a:ext>
            </a:extLst>
          </p:cNvPr>
          <p:cNvSpPr txBox="1"/>
          <p:nvPr/>
        </p:nvSpPr>
        <p:spPr>
          <a:xfrm>
            <a:off x="2074057" y="64806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/>
              <a:t>Model naiwny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173F287-251A-4898-A8DB-94EE45A646F5}"/>
              </a:ext>
            </a:extLst>
          </p:cNvPr>
          <p:cNvSpPr txBox="1"/>
          <p:nvPr/>
        </p:nvSpPr>
        <p:spPr>
          <a:xfrm>
            <a:off x="7571117" y="65560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/>
              <a:t>Model pełny</a:t>
            </a:r>
          </a:p>
        </p:txBody>
      </p:sp>
    </p:spTree>
    <p:extLst>
      <p:ext uri="{BB962C8B-B14F-4D97-AF65-F5344CB8AC3E}">
        <p14:creationId xmlns:p14="http://schemas.microsoft.com/office/powerpoint/2010/main" val="58493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5C360A-7F71-4BF8-9C85-B24641AC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Eksperyment</a:t>
            </a:r>
          </a:p>
        </p:txBody>
      </p:sp>
      <p:pic>
        <p:nvPicPr>
          <p:cNvPr id="24" name="Obraz 24">
            <a:extLst>
              <a:ext uri="{FF2B5EF4-FFF2-40B4-BE49-F238E27FC236}">
                <a16:creationId xmlns:a16="http://schemas.microsoft.com/office/drawing/2014/main" id="{30B187B5-FD7D-4078-8F84-84A32C98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93" y="260887"/>
            <a:ext cx="4834053" cy="4861931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80ED01DD-9E5C-4EF5-9D08-CE79B01B0932}"/>
              </a:ext>
            </a:extLst>
          </p:cNvPr>
          <p:cNvSpPr txBox="1"/>
          <p:nvPr/>
        </p:nvSpPr>
        <p:spPr>
          <a:xfrm>
            <a:off x="728547" y="1834375"/>
            <a:ext cx="55960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6000">
                <a:ea typeface="+mn-lt"/>
                <a:cs typeface="+mn-lt"/>
              </a:rPr>
              <a:t>itempool.com/</a:t>
            </a:r>
          </a:p>
          <a:p>
            <a:pPr algn="l"/>
            <a:r>
              <a:rPr lang="pl-PL" sz="6000" err="1">
                <a:ea typeface="+mn-lt"/>
                <a:cs typeface="+mn-lt"/>
              </a:rPr>
              <a:t>pgronkievitz</a:t>
            </a:r>
            <a:r>
              <a:rPr lang="pl-PL" sz="6000">
                <a:ea typeface="+mn-lt"/>
                <a:cs typeface="+mn-lt"/>
              </a:rPr>
              <a:t>/live</a:t>
            </a:r>
            <a:endParaRPr lang="pl-PL" sz="6000"/>
          </a:p>
        </p:txBody>
      </p:sp>
    </p:spTree>
    <p:extLst>
      <p:ext uri="{BB962C8B-B14F-4D97-AF65-F5344CB8AC3E}">
        <p14:creationId xmlns:p14="http://schemas.microsoft.com/office/powerpoint/2010/main" val="61569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FE7F05-CBCB-4FFB-AC33-7EA118D4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Zastosowanie - wtyczka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8FF4121-FC3A-46ED-ACCD-29925F5FE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" b="67732"/>
          <a:stretch/>
        </p:blipFill>
        <p:spPr>
          <a:xfrm>
            <a:off x="638979" y="2961153"/>
            <a:ext cx="10243291" cy="1855453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35F6895B-3807-4F29-8D17-DA9623D7A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" b="66879"/>
          <a:stretch/>
        </p:blipFill>
        <p:spPr>
          <a:xfrm>
            <a:off x="638979" y="362294"/>
            <a:ext cx="10253007" cy="19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6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9F854E-225F-455F-ABA0-CCC5BCAC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Eskperyment - wyniki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466FB44-BC1E-4CE7-9C22-73349641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55491"/>
              </p:ext>
            </p:extLst>
          </p:nvPr>
        </p:nvGraphicFramePr>
        <p:xfrm>
          <a:off x="671285" y="761999"/>
          <a:ext cx="8168637" cy="39319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2100291002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07574209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319649608"/>
                    </a:ext>
                  </a:extLst>
                </a:gridCol>
              </a:tblGrid>
              <a:tr h="360887">
                <a:tc>
                  <a:txBody>
                    <a:bodyPr/>
                    <a:lstStyle/>
                    <a:p>
                      <a:r>
                        <a:rPr lang="pl-PL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Rodzaj url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Przewidywania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88127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Gill Sans Nova"/>
                        </a:rPr>
                        <a:t>summervilleminiatureworkshop.com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0623"/>
                  </a:ext>
                </a:extLst>
              </a:tr>
              <a:tr h="360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Gill Sans Nova"/>
                        </a:rPr>
                        <a:t>skullsecurity.org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260429"/>
                  </a:ext>
                </a:extLst>
              </a:tr>
              <a:tr h="360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Gill Sans Nova"/>
                        </a:rPr>
                        <a:t>magnol.ru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53276"/>
                  </a:ext>
                </a:extLst>
              </a:tr>
              <a:tr h="360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Gill Sans Nova"/>
                        </a:rPr>
                        <a:t>knml.prz.edu.pl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47784"/>
                  </a:ext>
                </a:extLst>
              </a:tr>
              <a:tr h="360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Gill Sans Nova"/>
                        </a:rPr>
                        <a:t>olx.pl-informacje.info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zły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zły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9236"/>
                  </a:ext>
                </a:extLst>
              </a:tr>
              <a:tr h="360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Gill Sans Nova"/>
                        </a:rPr>
                        <a:t>pl-przelew.club 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zły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zły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18696"/>
                  </a:ext>
                </a:extLst>
              </a:tr>
              <a:tr h="360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Gill Sans Nova"/>
                        </a:rPr>
                        <a:t>castitu.com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zły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287021"/>
                  </a:ext>
                </a:extLst>
              </a:tr>
              <a:tr h="3520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/>
                        <a:t>tracklostdevice.com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zły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zły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14145"/>
                  </a:ext>
                </a:extLst>
              </a:tr>
              <a:tr h="3520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Gill Sans Nova"/>
                        </a:rPr>
                        <a:t>vodesh.com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zły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dobry</a:t>
                      </a:r>
                      <a:endParaRPr lang="pl-PL" dirty="0"/>
                    </a:p>
                  </a:txBody>
                  <a:tcPr>
                    <a:solidFill>
                      <a:srgbClr val="A9E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261704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2359FB5C-BCB2-42E5-B179-D7907FA0E672}"/>
              </a:ext>
            </a:extLst>
          </p:cNvPr>
          <p:cNvSpPr txBox="1"/>
          <p:nvPr/>
        </p:nvSpPr>
        <p:spPr>
          <a:xfrm>
            <a:off x="8906329" y="120468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/>
              <a:t>Precyzja: 77%</a:t>
            </a: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1145586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F1616CE-1727-4485-A6DC-9688CD5F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441" y="1098466"/>
            <a:ext cx="5108027" cy="72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D3817BF0-C02C-410A-9DFD-E6D9D959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19" y="2168583"/>
            <a:ext cx="7813962" cy="4086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30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750201-9CB2-41B6-AB0F-E6991DD1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80353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19A239-8BC8-4057-9E7E-38F3F262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Problem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90DE82-AF9E-4881-B6D3-53CCAD17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142" y="5643349"/>
            <a:ext cx="3196658" cy="780914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cap="all" spc="600">
                <a:solidFill>
                  <a:schemeClr val="bg1"/>
                </a:solidFill>
              </a:rPr>
              <a:t>Źródło: Niebezpiecznik.pl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8E602FB2-8357-4571-B154-F9614875E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9" b="-2"/>
          <a:stretch/>
        </p:blipFill>
        <p:spPr>
          <a:xfrm>
            <a:off x="1140686" y="1024053"/>
            <a:ext cx="3208036" cy="3199599"/>
          </a:xfrm>
          <a:prstGeom prst="rect">
            <a:avLst/>
          </a:prstGeom>
        </p:spPr>
      </p:pic>
      <p:pic>
        <p:nvPicPr>
          <p:cNvPr id="7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1086F44B-A61D-4E98-B9CA-7DEBB1325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168" y="1007095"/>
            <a:ext cx="3524250" cy="3114675"/>
          </a:xfrm>
          <a:prstGeom prst="rect">
            <a:avLst/>
          </a:prstGeom>
        </p:spPr>
      </p:pic>
      <p:pic>
        <p:nvPicPr>
          <p:cNvPr id="9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F6543F87-C27B-4044-9D35-66D3FE803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94" y="1010580"/>
            <a:ext cx="31051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19A239-8BC8-4057-9E7E-38F3F262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Problem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90DE82-AF9E-4881-B6D3-53CCAD17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142" y="5643349"/>
            <a:ext cx="3196658" cy="780914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cap="all" spc="600">
                <a:solidFill>
                  <a:schemeClr val="bg1"/>
                </a:solidFill>
              </a:rPr>
              <a:t>Źródło: Niebezpiecznik.pl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652C5CF4-5C82-4133-8CF0-5ECC47616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48" b="20437"/>
          <a:stretch/>
        </p:blipFill>
        <p:spPr>
          <a:xfrm>
            <a:off x="966924" y="345688"/>
            <a:ext cx="10546905" cy="463936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1F55DC8-6F3F-4FCE-97B3-6D4F19189570}"/>
              </a:ext>
            </a:extLst>
          </p:cNvPr>
          <p:cNvSpPr txBox="1"/>
          <p:nvPr/>
        </p:nvSpPr>
        <p:spPr>
          <a:xfrm>
            <a:off x="2624254" y="4761571"/>
            <a:ext cx="79656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3200"/>
              <a:t>OLX-PAYCORE.CLUB/PAYMENT/SELL/</a:t>
            </a:r>
          </a:p>
        </p:txBody>
      </p:sp>
    </p:spTree>
    <p:extLst>
      <p:ext uri="{BB962C8B-B14F-4D97-AF65-F5344CB8AC3E}">
        <p14:creationId xmlns:p14="http://schemas.microsoft.com/office/powerpoint/2010/main" val="19693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19A239-8BC8-4057-9E7E-38F3F262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Problem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90DE82-AF9E-4881-B6D3-53CCAD17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142" y="5643349"/>
            <a:ext cx="3196658" cy="780914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cap="all" spc="600">
                <a:solidFill>
                  <a:schemeClr val="bg1"/>
                </a:solidFill>
              </a:rPr>
              <a:t>Źródło: Niebezpiecznik.pl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B2E5789-5DB6-48B5-9C9C-D0F002A4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03" y="252761"/>
            <a:ext cx="7869991" cy="49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8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D967F0-6A4A-4542-973C-87C2F114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CZY MOŻE TO ZROBIĆ KOMPUTER?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BD2357A-2C55-437B-9C56-C7380B0E883F}"/>
              </a:ext>
            </a:extLst>
          </p:cNvPr>
          <p:cNvSpPr txBox="1"/>
          <p:nvPr/>
        </p:nvSpPr>
        <p:spPr>
          <a:xfrm>
            <a:off x="5235498" y="423188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5400">
                <a:solidFill>
                  <a:schemeClr val="bg1"/>
                </a:solidFill>
              </a:rPr>
              <a:t>TAK!*</a:t>
            </a:r>
          </a:p>
        </p:txBody>
      </p:sp>
    </p:spTree>
    <p:extLst>
      <p:ext uri="{BB962C8B-B14F-4D97-AF65-F5344CB8AC3E}">
        <p14:creationId xmlns:p14="http://schemas.microsoft.com/office/powerpoint/2010/main" val="317335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BEA73F-4A99-44DC-A73B-3E2FC196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Otwarte Źródła danych</a:t>
            </a:r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FAAD4DA3-4111-4C37-90AD-B9ECFBB7F3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1" y="1028699"/>
          <a:ext cx="9448799" cy="360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09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42252DB-6D1A-4B3A-B1EC-14C5DC11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Otwarte źródła danych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5E518357-5411-42FA-9DB4-77BD8160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66" y="358125"/>
            <a:ext cx="8225882" cy="4459773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083DA03C-59BA-451B-AF77-38292221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1557" y="5624764"/>
            <a:ext cx="2583341" cy="808791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cap="all" spc="600" err="1">
                <a:solidFill>
                  <a:schemeClr val="bg1"/>
                </a:solidFill>
              </a:rPr>
              <a:t>Źródło</a:t>
            </a:r>
            <a:r>
              <a:rPr lang="en-US" sz="1200" b="1" cap="all" spc="600">
                <a:solidFill>
                  <a:schemeClr val="bg1"/>
                </a:solidFill>
              </a:rPr>
              <a:t>: cert.pl</a:t>
            </a:r>
          </a:p>
        </p:txBody>
      </p:sp>
    </p:spTree>
    <p:extLst>
      <p:ext uri="{BB962C8B-B14F-4D97-AF65-F5344CB8AC3E}">
        <p14:creationId xmlns:p14="http://schemas.microsoft.com/office/powerpoint/2010/main" val="33089091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E03080"/>
      </a:accent1>
      <a:accent2>
        <a:srgbClr val="CE1EB7"/>
      </a:accent2>
      <a:accent3>
        <a:srgbClr val="AE30E0"/>
      </a:accent3>
      <a:accent4>
        <a:srgbClr val="5A28D1"/>
      </a:accent4>
      <a:accent5>
        <a:srgbClr val="3045E0"/>
      </a:accent5>
      <a:accent6>
        <a:srgbClr val="1E7CCE"/>
      </a:accent6>
      <a:hlink>
        <a:srgbClr val="453F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22</Slides>
  <Notes>22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GradientRiseVTI</vt:lpstr>
      <vt:lpstr>Detekcja podejrzanych adresów URL</vt:lpstr>
      <vt:lpstr>Eksperyment</vt:lpstr>
      <vt:lpstr>Problem</vt:lpstr>
      <vt:lpstr>Problem </vt:lpstr>
      <vt:lpstr>Problem </vt:lpstr>
      <vt:lpstr>Problem </vt:lpstr>
      <vt:lpstr>CZY MOŻE TO ZROBIĆ KOMPUTER?</vt:lpstr>
      <vt:lpstr>Otwarte Źródła danych</vt:lpstr>
      <vt:lpstr>Otwarte źródła danych</vt:lpstr>
      <vt:lpstr>Otwarte źródła danych</vt:lpstr>
      <vt:lpstr>Dane</vt:lpstr>
      <vt:lpstr>Przygotowanie i zebranie danych</vt:lpstr>
      <vt:lpstr>Dane</vt:lpstr>
      <vt:lpstr>WYKRESY WYBRANYCH METRYK </vt:lpstr>
      <vt:lpstr>WYKRESY WYBRANYCH METRYK </vt:lpstr>
      <vt:lpstr>Modele</vt:lpstr>
      <vt:lpstr>Modele naiwne</vt:lpstr>
      <vt:lpstr>Model pełny</vt:lpstr>
      <vt:lpstr>Porównanie modeli</vt:lpstr>
      <vt:lpstr>Zastosowanie - wtyczka</vt:lpstr>
      <vt:lpstr>Eskperyment - wyniki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96</cp:revision>
  <dcterms:created xsi:type="dcterms:W3CDTF">2021-06-14T08:21:45Z</dcterms:created>
  <dcterms:modified xsi:type="dcterms:W3CDTF">2021-09-19T10:06:03Z</dcterms:modified>
</cp:coreProperties>
</file>