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6" r:id="rId17"/>
    <p:sldId id="277" r:id="rId18"/>
    <p:sldId id="274" r:id="rId19"/>
    <p:sldId id="278" r:id="rId20"/>
    <p:sldId id="281" r:id="rId21"/>
    <p:sldId id="273" r:id="rId22"/>
    <p:sldId id="269" r:id="rId23"/>
    <p:sldId id="279" r:id="rId24"/>
    <p:sldId id="280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CCB8C-7B9F-1E6D-14FD-FF8CB90B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E7FFEE-6093-E76C-A856-A42FC9AF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65139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3C8FB-B62D-E121-1E2F-2502F1E6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496AF85-F050-76B1-3C52-73C5116BE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3733800"/>
            <a:ext cx="8105775" cy="2295525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5E1F7C-CABE-7B2D-3312-3E32E1BE6AFC}"/>
              </a:ext>
            </a:extLst>
          </p:cNvPr>
          <p:cNvSpPr txBox="1"/>
          <p:nvPr/>
        </p:nvSpPr>
        <p:spPr>
          <a:xfrm>
            <a:off x="2684133" y="2218800"/>
            <a:ext cx="6892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Bytecode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JVM    run</a:t>
            </a:r>
            <a:endParaRPr lang="pl-PL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45C8B-7E77-36CC-8D9D-C29A207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let’s</a:t>
            </a:r>
            <a:r>
              <a:rPr lang="pl-PL" dirty="0">
                <a:solidFill>
                  <a:schemeClr val="bg1"/>
                </a:solidFill>
              </a:rPr>
              <a:t> run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9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1ABD7-58AE-048F-78A6-E0D01A8B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1CDCB9-CE2E-95AF-C4F5-3824D58D44BA}"/>
              </a:ext>
            </a:extLst>
          </p:cNvPr>
          <p:cNvSpPr txBox="1"/>
          <p:nvPr/>
        </p:nvSpPr>
        <p:spPr>
          <a:xfrm>
            <a:off x="600635" y="2514600"/>
            <a:ext cx="5065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 =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9636BA6-2797-90CC-519A-704C9DE2B138}"/>
              </a:ext>
            </a:extLst>
          </p:cNvPr>
          <p:cNvSpPr txBox="1"/>
          <p:nvPr/>
        </p:nvSpPr>
        <p:spPr>
          <a:xfrm>
            <a:off x="6094412" y="2514600"/>
            <a:ext cx="572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@main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"Hello,</a:t>
            </a:r>
            <a: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World!"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B222A08-839E-0480-408F-EF66AF712195}"/>
              </a:ext>
            </a:extLst>
          </p:cNvPr>
          <p:cNvSpPr txBox="1"/>
          <p:nvPr/>
        </p:nvSpPr>
        <p:spPr>
          <a:xfrm>
            <a:off x="600635" y="5244353"/>
            <a:ext cx="736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put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i="1" dirty="0" err="1">
                <a:solidFill>
                  <a:schemeClr val="bg1"/>
                </a:solidFill>
              </a:rPr>
              <a:t>hello.scala</a:t>
            </a:r>
            <a:r>
              <a:rPr lang="pl-PL" dirty="0">
                <a:solidFill>
                  <a:schemeClr val="bg1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39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7F44AE-28B4-4880-9572-98D2E54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CODE?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EF6664-0FB9-AA47-BA65-FD457174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49069"/>
            <a:ext cx="9905998" cy="175260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command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i="1" dirty="0" err="1">
                <a:solidFill>
                  <a:schemeClr val="bg1"/>
                </a:solidFill>
              </a:rPr>
              <a:t>scalac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compile</a:t>
            </a:r>
            <a:r>
              <a:rPr lang="pl-PL" dirty="0">
                <a:solidFill>
                  <a:schemeClr val="bg1"/>
                </a:solidFill>
              </a:rPr>
              <a:t> scala </a:t>
            </a:r>
            <a:r>
              <a:rPr lang="pl-PL" dirty="0" err="1">
                <a:solidFill>
                  <a:schemeClr val="bg1"/>
                </a:solidFill>
              </a:rPr>
              <a:t>source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chemeClr val="bg1"/>
                </a:solidFill>
              </a:rPr>
              <a:t>scala</a:t>
            </a:r>
            <a:r>
              <a:rPr lang="pl-PL" dirty="0">
                <a:solidFill>
                  <a:schemeClr val="bg1"/>
                </a:solidFill>
              </a:rPr>
              <a:t> – run </a:t>
            </a:r>
            <a:r>
              <a:rPr lang="pl-PL" dirty="0" err="1">
                <a:solidFill>
                  <a:schemeClr val="bg1"/>
                </a:solidFill>
              </a:rPr>
              <a:t>compiled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endParaRPr lang="pl-PL" i="1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A4A13F-BE7A-CBCB-991A-29F48645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17" y="4775665"/>
            <a:ext cx="5777965" cy="13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2D7EF8-D4B6-B369-92C8-F2877728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21B4D4-AB91-0FD0-53FE-46ABD68B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0128"/>
            <a:ext cx="9905998" cy="183328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repl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Just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scala</a:t>
            </a:r>
            <a:r>
              <a:rPr lang="pl-PL" dirty="0">
                <a:solidFill>
                  <a:schemeClr val="bg1"/>
                </a:solidFill>
              </a:rPr>
              <a:t> in </a:t>
            </a:r>
            <a:r>
              <a:rPr lang="pl-PL" dirty="0" err="1">
                <a:solidFill>
                  <a:schemeClr val="bg1"/>
                </a:solidFill>
              </a:rPr>
              <a:t>command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4236C7-A65B-AD78-BF2B-5C37EA83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69" y="4213411"/>
            <a:ext cx="8615337" cy="22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11FCB-CA13-F146-39B0-A6CD9A7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8B2CBF-B7C8-DA56-6231-77478592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8911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From </a:t>
            </a:r>
            <a:r>
              <a:rPr lang="pl-PL" dirty="0" err="1">
                <a:solidFill>
                  <a:schemeClr val="bg1"/>
                </a:solidFill>
              </a:rPr>
              <a:t>ide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Popular </a:t>
            </a:r>
            <a:r>
              <a:rPr lang="pl-PL" dirty="0" err="1">
                <a:solidFill>
                  <a:schemeClr val="bg1"/>
                </a:solidFill>
              </a:rPr>
              <a:t>ide’s</a:t>
            </a:r>
            <a:r>
              <a:rPr lang="pl-PL" dirty="0">
                <a:solidFill>
                  <a:schemeClr val="bg1"/>
                </a:solidFill>
              </a:rPr>
              <a:t> for scala: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ide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eclipse</a:t>
            </a:r>
            <a:endParaRPr lang="pl-PL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bg1"/>
                </a:solidFill>
              </a:rPr>
              <a:t>Intellij</a:t>
            </a:r>
            <a:r>
              <a:rPr lang="pl-PL" dirty="0">
                <a:solidFill>
                  <a:schemeClr val="bg1"/>
                </a:solidFill>
              </a:rPr>
              <a:t> idea (with scala </a:t>
            </a:r>
            <a:r>
              <a:rPr lang="pl-PL" dirty="0" err="1">
                <a:solidFill>
                  <a:schemeClr val="bg1"/>
                </a:solidFill>
              </a:rPr>
              <a:t>plugin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bg1"/>
                </a:solidFill>
              </a:rPr>
              <a:t>VSCode</a:t>
            </a:r>
            <a:r>
              <a:rPr lang="pl-PL" dirty="0">
                <a:solidFill>
                  <a:schemeClr val="bg1"/>
                </a:solidFill>
              </a:rPr>
              <a:t> (with </a:t>
            </a:r>
            <a:r>
              <a:rPr lang="pl-PL" dirty="0" err="1">
                <a:solidFill>
                  <a:schemeClr val="bg1"/>
                </a:solidFill>
              </a:rPr>
              <a:t>metals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extension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17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11FCB-CA13-F146-39B0-A6CD9A7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to run scala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8B2CBF-B7C8-DA56-6231-77478592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8911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Using </a:t>
            </a:r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sz="2400" dirty="0">
                <a:solidFill>
                  <a:schemeClr val="bg1"/>
                </a:solidFill>
              </a:rPr>
              <a:t>…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DED56-0069-D44E-2620-60BC4CCB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sbt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671EB-A13A-1A7A-ECCD-8C666DF2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635905" cy="3124201"/>
          </a:xfrm>
        </p:spPr>
        <p:txBody>
          <a:bodyPr>
            <a:normAutofit lnSpcReduction="10000"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(scala </a:t>
            </a:r>
            <a:r>
              <a:rPr lang="pl-PL" dirty="0" err="1">
                <a:solidFill>
                  <a:schemeClr val="bg1"/>
                </a:solidFill>
              </a:rPr>
              <a:t>build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tool</a:t>
            </a:r>
            <a:r>
              <a:rPr lang="pl-PL" dirty="0">
                <a:solidFill>
                  <a:schemeClr val="bg1"/>
                </a:solidFill>
              </a:rPr>
              <a:t>)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popular </a:t>
            </a:r>
            <a:r>
              <a:rPr lang="pl-PL" dirty="0" err="1">
                <a:solidFill>
                  <a:schemeClr val="bg1"/>
                </a:solidFill>
              </a:rPr>
              <a:t>build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tool</a:t>
            </a:r>
            <a:r>
              <a:rPr lang="pl-PL" dirty="0">
                <a:solidFill>
                  <a:schemeClr val="bg1"/>
                </a:solidFill>
              </a:rPr>
              <a:t> for scala </a:t>
            </a:r>
            <a:r>
              <a:rPr lang="pl-PL" dirty="0" err="1">
                <a:solidFill>
                  <a:schemeClr val="bg1"/>
                </a:solidFill>
              </a:rPr>
              <a:t>projects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Sbt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enables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conveniently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>
                <a:solidFill>
                  <a:schemeClr val="bg1"/>
                </a:solidFill>
              </a:rPr>
              <a:t>compile</a:t>
            </a:r>
            <a:endParaRPr lang="pl-PL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>
                <a:solidFill>
                  <a:schemeClr val="bg1"/>
                </a:solidFill>
              </a:rPr>
              <a:t>publish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project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size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3F1ADE5-BB0F-8E5A-4659-4DE49EC8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94" y="2666999"/>
            <a:ext cx="3116618" cy="1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D4C38-163B-0242-E7F4-4D171441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Scala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1BE69A-E44B-204D-D44F-7791CB41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08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C7445-960D-6028-51AE-E116B2B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Scala’s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1DE749-4792-A322-95E3-00DF94E8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b="1" dirty="0">
                <a:solidFill>
                  <a:schemeClr val="bg1"/>
                </a:solidFill>
              </a:rPr>
              <a:t>Fusion of </a:t>
            </a:r>
            <a:r>
              <a:rPr lang="pl-PL" b="1" dirty="0" err="1">
                <a:solidFill>
                  <a:schemeClr val="bg1"/>
                </a:solidFill>
              </a:rPr>
              <a:t>object-oriented</a:t>
            </a:r>
            <a:r>
              <a:rPr lang="pl-PL" b="1" dirty="0">
                <a:solidFill>
                  <a:schemeClr val="bg1"/>
                </a:solidFill>
              </a:rPr>
              <a:t> and </a:t>
            </a:r>
            <a:r>
              <a:rPr lang="pl-PL" b="1" dirty="0" err="1">
                <a:solidFill>
                  <a:schemeClr val="bg1"/>
                </a:solidFill>
              </a:rPr>
              <a:t>functional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programming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Objects in scala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modularity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functions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logic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designed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to show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Fusion of </a:t>
            </a:r>
            <a:r>
              <a:rPr lang="pl-PL" dirty="0" err="1">
                <a:solidFill>
                  <a:schemeClr val="bg1"/>
                </a:solidFill>
              </a:rPr>
              <a:t>object-oriented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functional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possible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practical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20A741-35DD-03B8-0826-2CE80AE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introduction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4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2B7C9B-13C2-82DE-0E59-2FD155B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Worth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reading</a:t>
            </a:r>
            <a:r>
              <a:rPr lang="pl-PL" dirty="0">
                <a:solidFill>
                  <a:schemeClr val="bg1"/>
                </a:solidFill>
              </a:rPr>
              <a:t> –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7DEB07-AD55-4A23-7DAE-9B2F27D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https://www.geeksforgeeks.org/introduction-of-programming-paradigms/</a:t>
            </a:r>
          </a:p>
        </p:txBody>
      </p:sp>
    </p:spTree>
    <p:extLst>
      <p:ext uri="{BB962C8B-B14F-4D97-AF65-F5344CB8AC3E}">
        <p14:creationId xmlns:p14="http://schemas.microsoft.com/office/powerpoint/2010/main" val="357861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CF0F9-6E52-052F-ABAF-E19278C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Bird’s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eye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view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7BA55-7E66-9452-6D1F-23AA15E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Statically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typed</a:t>
            </a:r>
            <a:r>
              <a:rPr lang="pl-PL" dirty="0">
                <a:solidFill>
                  <a:schemeClr val="bg1"/>
                </a:solidFill>
              </a:rPr>
              <a:t> but 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45D5E8-F1FB-C932-EA51-E34004E7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547128" cy="3124201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b="1" dirty="0" err="1">
                <a:solidFill>
                  <a:schemeClr val="bg1"/>
                </a:solidFill>
              </a:rPr>
              <a:t>statically-typed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langugage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variable’s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to be </a:t>
            </a:r>
            <a:r>
              <a:rPr lang="pl-PL" dirty="0" err="1">
                <a:solidFill>
                  <a:schemeClr val="bg1"/>
                </a:solidFill>
              </a:rPr>
              <a:t>known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time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said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scala’s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often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dynamically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due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b="1" dirty="0" err="1">
                <a:solidFill>
                  <a:schemeClr val="bg1"/>
                </a:solidFill>
              </a:rPr>
              <a:t>type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inference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C88BF4-A38A-BE2D-666E-83B766FF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2793065"/>
            <a:ext cx="4109502" cy="28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4ACF-E053-50AA-DC90-57EB0AA4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Write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functional</a:t>
            </a:r>
            <a:r>
              <a:rPr lang="pl-PL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BBD99E-79D2-1F5A-29AC-0C8454D188EF}"/>
              </a:ext>
            </a:extLst>
          </p:cNvPr>
          <p:cNvSpPr txBox="1"/>
          <p:nvPr/>
        </p:nvSpPr>
        <p:spPr>
          <a:xfrm>
            <a:off x="2891116" y="6304891"/>
            <a:ext cx="663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(</a:t>
            </a:r>
            <a:r>
              <a:rPr lang="pl-PL" i="1" dirty="0" err="1"/>
              <a:t>Example</a:t>
            </a:r>
            <a:r>
              <a:rPr lang="pl-PL" i="1" dirty="0"/>
              <a:t> from Scala 3 – </a:t>
            </a:r>
            <a:r>
              <a:rPr lang="pl-PL" i="1" dirty="0" err="1"/>
              <a:t>Book</a:t>
            </a:r>
            <a:r>
              <a:rPr lang="pl-PL" i="1" dirty="0"/>
              <a:t> from docs.scala-lang.org)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0F0B6FA-A857-F8AC-5E1C-E3CE4C05A41D}"/>
              </a:ext>
            </a:extLst>
          </p:cNvPr>
          <p:cNvSpPr txBox="1"/>
          <p:nvPr/>
        </p:nvSpPr>
        <p:spPr>
          <a:xfrm>
            <a:off x="385482" y="2747752"/>
            <a:ext cx="5549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scala.collection.mutable</a:t>
            </a:r>
            <a:r>
              <a:rPr lang="pl-PL" b="0" i="0" dirty="0" err="1">
                <a:effectLst/>
                <a:latin typeface="Consolas" panose="020B0609020204030204" pitchFamily="49" charset="0"/>
              </a:rPr>
              <a:t>.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ListBuffer</a:t>
            </a:r>
            <a:endParaRPr lang="pl-PL" b="1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endParaRPr lang="pl-PL" b="1" i="0" dirty="0">
              <a:effectLst/>
              <a:latin typeface="Consolas" panose="020B0609020204030204" pitchFamily="49" charset="0"/>
            </a:endParaRP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]):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</a:t>
            </a:r>
          </a:p>
          <a:p>
            <a:r>
              <a:rPr lang="pl-PL" b="0" i="0" dirty="0">
                <a:effectLst/>
                <a:latin typeface="Consolas" panose="020B0609020204030204" pitchFamily="49" charset="0"/>
              </a:rPr>
              <a:t>  </a:t>
            </a:r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]()</a:t>
            </a:r>
          </a:p>
          <a:p>
            <a:r>
              <a:rPr lang="pl-PL" b="0" i="0" dirty="0">
                <a:effectLst/>
                <a:latin typeface="Consolas" panose="020B0609020204030204" pitchFamily="49" charset="0"/>
              </a:rPr>
              <a:t> 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+= i * 2</a:t>
            </a: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buffer.toList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(1, 2, 3)</a:t>
            </a: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E365B23-2A11-D21C-A460-58BD97853F65}"/>
              </a:ext>
            </a:extLst>
          </p:cNvPr>
          <p:cNvSpPr txBox="1"/>
          <p:nvPr/>
        </p:nvSpPr>
        <p:spPr>
          <a:xfrm>
            <a:off x="6920751" y="2747752"/>
            <a:ext cx="520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newNumbers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oldNumbers.map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(_ * 2)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E853BE-A700-FD14-EE2D-99D7DEF4F3EF}"/>
              </a:ext>
            </a:extLst>
          </p:cNvPr>
          <p:cNvSpPr txBox="1"/>
          <p:nvPr/>
        </p:nvSpPr>
        <p:spPr>
          <a:xfrm>
            <a:off x="385482" y="2145268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IMPERATIVE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6C8281-CE01-53A0-205E-D769A24F525B}"/>
              </a:ext>
            </a:extLst>
          </p:cNvPr>
          <p:cNvSpPr txBox="1"/>
          <p:nvPr/>
        </p:nvSpPr>
        <p:spPr>
          <a:xfrm>
            <a:off x="6920751" y="2145268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34971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ECABB-55DB-C651-973D-D7302698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IMMUTABILTY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99CEE3C-6D7C-CD79-9735-7012A7F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3" y="3038475"/>
            <a:ext cx="4672288" cy="1372159"/>
          </a:xfrm>
          <a:prstGeom prst="rect">
            <a:avLst/>
          </a:prstGeo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99B1607E-D3EA-6417-664C-AD717B95F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6910" y="3038475"/>
            <a:ext cx="5722952" cy="2358277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C85CA7E-726C-05B7-1024-F2A5AA5445BB}"/>
              </a:ext>
            </a:extLst>
          </p:cNvPr>
          <p:cNvSpPr txBox="1"/>
          <p:nvPr/>
        </p:nvSpPr>
        <p:spPr>
          <a:xfrm>
            <a:off x="665973" y="2402541"/>
            <a:ext cx="45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5F30A8F-E70D-6E06-8F85-91882AD08B6A}"/>
              </a:ext>
            </a:extLst>
          </p:cNvPr>
          <p:cNvSpPr txBox="1"/>
          <p:nvPr/>
        </p:nvSpPr>
        <p:spPr>
          <a:xfrm>
            <a:off x="6094412" y="2402541"/>
            <a:ext cx="45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rgbClr val="FF0000"/>
                </a:solidFill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211796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444D4-EEC7-8803-A099-26B2FC9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87260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D0D6A0-610B-53D6-397E-6C8389FB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Creating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variables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i="1" dirty="0" err="1">
                <a:solidFill>
                  <a:schemeClr val="bg1"/>
                </a:solidFill>
              </a:rPr>
              <a:t>var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6833FC-D87F-49EE-2598-B888D4F4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76600"/>
            <a:ext cx="4452563" cy="2971799"/>
          </a:xfrm>
        </p:spPr>
        <p:txBody>
          <a:bodyPr/>
          <a:lstStyle/>
          <a:p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meaning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not </a:t>
            </a:r>
            <a:r>
              <a:rPr lang="pl-PL" dirty="0" err="1">
                <a:solidFill>
                  <a:schemeClr val="bg1"/>
                </a:solidFill>
              </a:rPr>
              <a:t>reassign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r>
              <a:rPr lang="pl-PL" i="1" dirty="0" err="1">
                <a:solidFill>
                  <a:schemeClr val="bg1"/>
                </a:solidFill>
              </a:rPr>
              <a:t>var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meaning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reassign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recommended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always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variables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unless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know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change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time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3B25E8-0C08-DF06-1409-790E49463508}"/>
              </a:ext>
            </a:extLst>
          </p:cNvPr>
          <p:cNvSpPr txBox="1"/>
          <p:nvPr/>
        </p:nvSpPr>
        <p:spPr>
          <a:xfrm>
            <a:off x="1141413" y="2429435"/>
            <a:ext cx="93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val</a:t>
            </a:r>
            <a:r>
              <a:rPr lang="pl-PL" b="1" dirty="0">
                <a:solidFill>
                  <a:schemeClr val="bg1"/>
                </a:solidFill>
              </a:rPr>
              <a:t> / </a:t>
            </a:r>
            <a:r>
              <a:rPr lang="pl-PL" b="1" dirty="0" err="1">
                <a:solidFill>
                  <a:schemeClr val="bg1"/>
                </a:solidFill>
              </a:rPr>
              <a:t>var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i="1" dirty="0" err="1">
                <a:solidFill>
                  <a:schemeClr val="bg1"/>
                </a:solidFill>
              </a:rPr>
              <a:t>variable_name</a:t>
            </a:r>
            <a:r>
              <a:rPr lang="pl-PL" b="1" dirty="0">
                <a:solidFill>
                  <a:schemeClr val="bg1"/>
                </a:solidFill>
              </a:rPr>
              <a:t>[: </a:t>
            </a:r>
            <a:r>
              <a:rPr lang="pl-PL" b="1" i="1" dirty="0" err="1">
                <a:solidFill>
                  <a:schemeClr val="bg1"/>
                </a:solidFill>
              </a:rPr>
              <a:t>variable_type</a:t>
            </a:r>
            <a:r>
              <a:rPr lang="pl-PL" b="1" dirty="0">
                <a:solidFill>
                  <a:schemeClr val="bg1"/>
                </a:solidFill>
              </a:rPr>
              <a:t>] = </a:t>
            </a:r>
            <a:r>
              <a:rPr lang="pl-PL" b="1" i="1" dirty="0" err="1">
                <a:solidFill>
                  <a:schemeClr val="bg1"/>
                </a:solidFill>
              </a:rPr>
              <a:t>variable_value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4DEE86E-6441-60E9-71E4-149EB9CF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6" y="2887894"/>
            <a:ext cx="7131523" cy="37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CE458-43D4-30EA-F362-C979272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=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dirty="0">
                <a:solidFill>
                  <a:schemeClr val="bg1"/>
                </a:solidFill>
              </a:rPr>
              <a:t> – REALLY??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D9538F-7EDD-B203-22D1-A84289F3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872" y="2317375"/>
            <a:ext cx="3902539" cy="3124201"/>
          </a:xfrm>
        </p:spPr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immutable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dirty="0" err="1">
                <a:solidFill>
                  <a:schemeClr val="bg1"/>
                </a:solidFill>
              </a:rPr>
              <a:t>sense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cannot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b="1" i="1" dirty="0" err="1">
                <a:solidFill>
                  <a:schemeClr val="bg1"/>
                </a:solidFill>
              </a:rPr>
              <a:t>reassign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But </a:t>
            </a:r>
            <a:r>
              <a:rPr lang="pl-PL" dirty="0" err="1">
                <a:solidFill>
                  <a:schemeClr val="bg1"/>
                </a:solidFill>
              </a:rPr>
              <a:t>if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val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object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mutable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itself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modify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object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without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reassingment</a:t>
            </a:r>
            <a:r>
              <a:rPr lang="pl-PL" dirty="0">
                <a:solidFill>
                  <a:schemeClr val="bg1"/>
                </a:solidFill>
              </a:rPr>
              <a:t>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then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43644C-1148-AA9F-494D-7262E25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8" y="3119718"/>
            <a:ext cx="6372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28177-7507-7B24-ADFF-0BFA428E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Declaring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8AF9BD-C8E9-E9B4-0E0A-66C92428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As </a:t>
            </a:r>
            <a:r>
              <a:rPr lang="pl-PL" dirty="0" err="1">
                <a:solidFill>
                  <a:schemeClr val="bg1"/>
                </a:solidFill>
              </a:rPr>
              <a:t>it’s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already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mentioned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omit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declaring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creating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– the </a:t>
            </a:r>
            <a:r>
              <a:rPr lang="pl-PL" dirty="0" err="1">
                <a:solidFill>
                  <a:schemeClr val="bg1"/>
                </a:solidFill>
              </a:rPr>
              <a:t>compiler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infer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On the </a:t>
            </a:r>
            <a:r>
              <a:rPr lang="pl-PL" dirty="0" err="1">
                <a:solidFill>
                  <a:schemeClr val="bg1"/>
                </a:solidFill>
              </a:rPr>
              <a:t>other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hand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if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explicitly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declare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,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control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5961C4-7472-1F20-BC85-43F7AA76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30" y="4724400"/>
            <a:ext cx="6456963" cy="1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83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39879-8D44-3BF4-233E-3BC4967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Chars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strings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8D5BA-9D81-5C09-15F5-1EB6E2D8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>
                <a:solidFill>
                  <a:schemeClr val="bg1"/>
                </a:solidFill>
              </a:rPr>
              <a:t>CHAR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variable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contains</a:t>
            </a:r>
            <a:r>
              <a:rPr lang="pl-PL" dirty="0">
                <a:solidFill>
                  <a:schemeClr val="bg1"/>
                </a:solidFill>
              </a:rPr>
              <a:t> a single </a:t>
            </a:r>
            <a:r>
              <a:rPr lang="pl-PL" dirty="0" err="1">
                <a:solidFill>
                  <a:schemeClr val="bg1"/>
                </a:solidFill>
              </a:rPr>
              <a:t>character</a:t>
            </a:r>
            <a:r>
              <a:rPr lang="pl-PL" dirty="0">
                <a:solidFill>
                  <a:schemeClr val="bg1"/>
                </a:solidFill>
              </a:rPr>
              <a:t>;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chars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single </a:t>
            </a:r>
            <a:r>
              <a:rPr lang="pl-PL" dirty="0" err="1">
                <a:solidFill>
                  <a:schemeClr val="bg1"/>
                </a:solidFill>
              </a:rPr>
              <a:t>quotes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STRING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contain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characters</a:t>
            </a:r>
            <a:r>
              <a:rPr lang="pl-PL" dirty="0">
                <a:solidFill>
                  <a:schemeClr val="bg1"/>
                </a:solidFill>
              </a:rPr>
              <a:t>;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strings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double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quotes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we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concatenate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strings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+</a:t>
            </a:r>
            <a:br>
              <a:rPr lang="pl-PL" i="1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interpolate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i="1" dirty="0">
                <a:solidFill>
                  <a:schemeClr val="bg1"/>
                </a:solidFill>
              </a:rPr>
              <a:t>s and $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C39B9E-588E-18CC-EC4E-2FCFAA2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429000"/>
            <a:ext cx="5432612" cy="33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B4DF9-6AB0-4116-BD70-CB92E4B5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DCC15F-9BE6-B4CE-E6CD-12FDAD7A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528328" cy="3124201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GENERAL-PURPOSE PROGRAMMING LANGUGAGE</a:t>
            </a:r>
          </a:p>
          <a:p>
            <a:r>
              <a:rPr lang="pl-PL" dirty="0">
                <a:solidFill>
                  <a:schemeClr val="bg1"/>
                </a:solidFill>
              </a:rPr>
              <a:t>MULTI-PARADIGM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(OBJECT ORIENTED + FUNCTIONAL)</a:t>
            </a:r>
          </a:p>
          <a:p>
            <a:r>
              <a:rPr lang="pl-PL" dirty="0">
                <a:solidFill>
                  <a:schemeClr val="bg1"/>
                </a:solidFill>
              </a:rPr>
              <a:t>WORKS (ORIGINALLY) ON JAVA VIRTUAL MACHINE (</a:t>
            </a:r>
            <a:r>
              <a:rPr lang="pl-PL" dirty="0" err="1">
                <a:solidFill>
                  <a:schemeClr val="bg1"/>
                </a:solidFill>
              </a:rPr>
              <a:t>jvm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30C03B-27D4-8A01-79CE-88DBAB2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5" y="3082528"/>
            <a:ext cx="5271527" cy="22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EEAC34-2241-B76C-94E8-EC075168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Conditionals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i="1" dirty="0" err="1">
                <a:solidFill>
                  <a:schemeClr val="bg1"/>
                </a:solidFill>
              </a:rPr>
              <a:t>if</a:t>
            </a:r>
            <a:r>
              <a:rPr lang="pl-PL" i="1" dirty="0">
                <a:solidFill>
                  <a:schemeClr val="bg1"/>
                </a:solidFill>
              </a:rPr>
              <a:t>/</a:t>
            </a:r>
            <a:r>
              <a:rPr lang="pl-PL" i="1" dirty="0" err="1">
                <a:solidFill>
                  <a:schemeClr val="bg1"/>
                </a:solidFill>
              </a:rPr>
              <a:t>else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41CA339-6F58-514D-1FCA-0FC34C4AEFA4}"/>
              </a:ext>
            </a:extLst>
          </p:cNvPr>
          <p:cNvSpPr txBox="1"/>
          <p:nvPr/>
        </p:nvSpPr>
        <p:spPr>
          <a:xfrm>
            <a:off x="600635" y="2514600"/>
            <a:ext cx="5065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&lt; 0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 == 0)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{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AA5F1CD-2C18-4B5A-65AA-57DE8B4D7F8F}"/>
              </a:ext>
            </a:extLst>
          </p:cNvPr>
          <p:cNvSpPr txBox="1"/>
          <p:nvPr/>
        </p:nvSpPr>
        <p:spPr>
          <a:xfrm>
            <a:off x="6094412" y="2514600"/>
            <a:ext cx="5721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&lt; 0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== 0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BC33-FE95-BAD5-18BC-675C08A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For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loop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4F7F2F-76C1-AE8A-60C2-ED59314CF471}"/>
              </a:ext>
            </a:extLst>
          </p:cNvPr>
          <p:cNvSpPr txBox="1"/>
          <p:nvPr/>
        </p:nvSpPr>
        <p:spPr>
          <a:xfrm>
            <a:off x="600635" y="2514600"/>
            <a:ext cx="506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(1, 2, 3, 4, 5)</a:t>
            </a:r>
            <a:endParaRPr lang="pl-PL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(i)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9253674-2CE7-9034-1645-35EAA6348081}"/>
              </a:ext>
            </a:extLst>
          </p:cNvPr>
          <p:cNvSpPr txBox="1"/>
          <p:nvPr/>
        </p:nvSpPr>
        <p:spPr>
          <a:xfrm>
            <a:off x="6094412" y="2514600"/>
            <a:ext cx="5721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l-PL" b="0" i="0" dirty="0"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(1, 2, 3, 4, 5)</a:t>
            </a:r>
          </a:p>
          <a:p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&lt;-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223233D-00B5-6E5E-C641-64F78482377A}"/>
              </a:ext>
            </a:extLst>
          </p:cNvPr>
          <p:cNvSpPr txBox="1"/>
          <p:nvPr/>
        </p:nvSpPr>
        <p:spPr>
          <a:xfrm>
            <a:off x="681318" y="5029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and </a:t>
            </a:r>
            <a:r>
              <a:rPr lang="pl-PL" dirty="0" err="1">
                <a:solidFill>
                  <a:schemeClr val="bg1"/>
                </a:solidFill>
              </a:rPr>
              <a:t>many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additional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possibilities</a:t>
            </a:r>
            <a:r>
              <a:rPr lang="pl-PL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7504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564487-9585-3854-3AD3-DE8F48CD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>
                <a:solidFill>
                  <a:schemeClr val="bg1"/>
                </a:solidFill>
              </a:rPr>
              <a:t>WHILE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loop</a:t>
            </a:r>
            <a:endParaRPr lang="pl-PL" i="1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28C687-55F9-24CA-D138-9DD1126F1201}"/>
              </a:ext>
            </a:extLst>
          </p:cNvPr>
          <p:cNvSpPr txBox="1"/>
          <p:nvPr/>
        </p:nvSpPr>
        <p:spPr>
          <a:xfrm>
            <a:off x="600635" y="2514600"/>
            <a:ext cx="50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2</a:t>
            </a: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 &gt;= 0) { x = f(x) }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A84A778-B71B-FD1D-7C93-518278B7EE6F}"/>
              </a:ext>
            </a:extLst>
          </p:cNvPr>
          <p:cNvSpPr txBox="1"/>
          <p:nvPr/>
        </p:nvSpPr>
        <p:spPr>
          <a:xfrm>
            <a:off x="6094412" y="2514600"/>
            <a:ext cx="572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Scala </a:t>
            </a:r>
            <a:r>
              <a:rPr lang="pl-PL" b="1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pl-PL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&gt;= 0 </a:t>
            </a:r>
            <a:r>
              <a:rPr lang="pl-PL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l-PL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x = f(x)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2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EFD53-C503-046E-7CF0-ACB0475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CDD681-FDFA-89D2-E9BC-EF0823A6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SCALA-LANG.ORG</a:t>
            </a:r>
          </a:p>
          <a:p>
            <a:r>
              <a:rPr lang="pl-PL" dirty="0">
                <a:solidFill>
                  <a:schemeClr val="bg1"/>
                </a:solidFill>
              </a:rPr>
              <a:t>WIKIMEDIA COMMONS</a:t>
            </a:r>
          </a:p>
          <a:p>
            <a:r>
              <a:rPr lang="pl-PL" dirty="0">
                <a:solidFill>
                  <a:schemeClr val="bg1"/>
                </a:solidFill>
              </a:rPr>
              <a:t>Geeksforgeeks.org</a:t>
            </a:r>
          </a:p>
          <a:p>
            <a:r>
              <a:rPr lang="pl-PL" dirty="0">
                <a:solidFill>
                  <a:schemeClr val="bg1"/>
                </a:solidFill>
              </a:rPr>
              <a:t>intellipaat.com</a:t>
            </a:r>
          </a:p>
          <a:p>
            <a:r>
              <a:rPr lang="pl-PL" dirty="0">
                <a:solidFill>
                  <a:schemeClr val="bg1"/>
                </a:solidFill>
              </a:rPr>
              <a:t>javatpoint.com</a:t>
            </a:r>
          </a:p>
          <a:p>
            <a:r>
              <a:rPr lang="pl-PL" dirty="0">
                <a:solidFill>
                  <a:schemeClr val="bg1"/>
                </a:solidFill>
              </a:rPr>
              <a:t>livebook.manning.com</a:t>
            </a:r>
          </a:p>
          <a:p>
            <a:r>
              <a:rPr lang="pl-PL" dirty="0">
                <a:solidFill>
                  <a:schemeClr val="bg1"/>
                </a:solidFill>
              </a:rPr>
              <a:t>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176175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F8109-28AC-6FB1-4238-0116D719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SCALABLE LANGUAGE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2E0664-097C-A37C-D151-7D6BA864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NAME </a:t>
            </a:r>
            <a:r>
              <a:rPr lang="pl-PL" i="1" dirty="0"/>
              <a:t>SCALA</a:t>
            </a:r>
            <a:r>
              <a:rPr lang="pl-PL" dirty="0"/>
              <a:t> COMES FROM </a:t>
            </a:r>
            <a:r>
              <a:rPr lang="pl-PL" i="1" dirty="0"/>
              <a:t>SCALABLE</a:t>
            </a:r>
            <a:endParaRPr lang="pl-PL" dirty="0"/>
          </a:p>
          <a:p>
            <a:r>
              <a:rPr lang="pl-PL" dirty="0"/>
              <a:t>SCALA COMBINES </a:t>
            </a:r>
            <a:r>
              <a:rPr lang="pl-PL" i="1" dirty="0"/>
              <a:t>CONCISE SYNTAX</a:t>
            </a:r>
            <a:r>
              <a:rPr lang="pl-PL" dirty="0"/>
              <a:t> WITH </a:t>
            </a:r>
            <a:r>
              <a:rPr lang="pl-PL" i="1" dirty="0"/>
              <a:t>SCALABILITY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2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8EC55-047E-8E48-C17D-92CB181A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usage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B3F0A8-894C-8FD1-3A14-68902569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Data engineering</a:t>
            </a:r>
          </a:p>
          <a:p>
            <a:r>
              <a:rPr lang="pl-PL" dirty="0">
                <a:solidFill>
                  <a:schemeClr val="bg1"/>
                </a:solidFill>
              </a:rPr>
              <a:t>Distributed </a:t>
            </a:r>
            <a:r>
              <a:rPr lang="pl-PL" dirty="0" err="1">
                <a:solidFill>
                  <a:schemeClr val="bg1"/>
                </a:solidFill>
              </a:rPr>
              <a:t>systems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Concurrency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Parallel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processing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95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836E8-DBFF-0690-1B7B-2236C042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Brief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history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78655C-4F7C-0648-7A95-242C1C5F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Created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developed</a:t>
            </a:r>
            <a:r>
              <a:rPr lang="pl-PL" dirty="0">
                <a:solidFill>
                  <a:schemeClr val="bg1"/>
                </a:solidFill>
              </a:rPr>
              <a:t> by martin </a:t>
            </a:r>
            <a:r>
              <a:rPr lang="pl-PL" dirty="0" err="1">
                <a:solidFill>
                  <a:schemeClr val="bg1"/>
                </a:solidFill>
              </a:rPr>
              <a:t>odersky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2001 – martin </a:t>
            </a:r>
            <a:r>
              <a:rPr lang="pl-PL" dirty="0" err="1">
                <a:solidFill>
                  <a:schemeClr val="bg1"/>
                </a:solidFill>
              </a:rPr>
              <a:t>started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working</a:t>
            </a:r>
            <a:r>
              <a:rPr lang="pl-PL" dirty="0">
                <a:solidFill>
                  <a:schemeClr val="bg1"/>
                </a:solidFill>
              </a:rPr>
              <a:t> on scala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ecole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polytechnique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federale</a:t>
            </a:r>
            <a:r>
              <a:rPr lang="pl-PL" dirty="0">
                <a:solidFill>
                  <a:schemeClr val="bg1"/>
                </a:solidFill>
              </a:rPr>
              <a:t> de </a:t>
            </a:r>
            <a:r>
              <a:rPr lang="pl-PL" dirty="0" err="1">
                <a:solidFill>
                  <a:schemeClr val="bg1"/>
                </a:solidFill>
              </a:rPr>
              <a:t>lausanne</a:t>
            </a:r>
            <a:r>
              <a:rPr lang="pl-PL" dirty="0">
                <a:solidFill>
                  <a:schemeClr val="bg1"/>
                </a:solidFill>
              </a:rPr>
              <a:t> (EPFL)</a:t>
            </a:r>
          </a:p>
          <a:p>
            <a:r>
              <a:rPr lang="pl-PL" dirty="0">
                <a:solidFill>
                  <a:schemeClr val="bg1"/>
                </a:solidFill>
              </a:rPr>
              <a:t>2004 – scala </a:t>
            </a:r>
            <a:r>
              <a:rPr lang="pl-PL" dirty="0" err="1">
                <a:solidFill>
                  <a:schemeClr val="bg1"/>
                </a:solidFill>
              </a:rPr>
              <a:t>officially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2006 – scala 2.0</a:t>
            </a:r>
          </a:p>
          <a:p>
            <a:r>
              <a:rPr lang="pl-PL" dirty="0">
                <a:solidFill>
                  <a:schemeClr val="bg1"/>
                </a:solidFill>
              </a:rPr>
              <a:t>2012 – </a:t>
            </a:r>
            <a:r>
              <a:rPr lang="pl-PL" dirty="0" err="1">
                <a:solidFill>
                  <a:schemeClr val="bg1"/>
                </a:solidFill>
              </a:rPr>
              <a:t>started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working</a:t>
            </a:r>
            <a:r>
              <a:rPr lang="pl-PL" dirty="0">
                <a:solidFill>
                  <a:schemeClr val="bg1"/>
                </a:solidFill>
              </a:rPr>
              <a:t> on scala 3</a:t>
            </a:r>
          </a:p>
          <a:p>
            <a:r>
              <a:rPr lang="pl-PL" dirty="0">
                <a:solidFill>
                  <a:schemeClr val="bg1"/>
                </a:solidFill>
              </a:rPr>
              <a:t>2021 – scala 3</a:t>
            </a:r>
          </a:p>
        </p:txBody>
      </p:sp>
    </p:spTree>
    <p:extLst>
      <p:ext uri="{BB962C8B-B14F-4D97-AF65-F5344CB8AC3E}">
        <p14:creationId xmlns:p14="http://schemas.microsoft.com/office/powerpoint/2010/main" val="179353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8E229-0B60-4871-22A8-801798D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program </a:t>
            </a:r>
            <a:r>
              <a:rPr lang="pl-PL" dirty="0" err="1">
                <a:solidFill>
                  <a:schemeClr val="bg1"/>
                </a:solidFill>
              </a:rPr>
              <a:t>executed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44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00CAC-26DE-930E-B9B2-117D99BA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how</a:t>
            </a:r>
            <a:r>
              <a:rPr lang="pl-PL" dirty="0">
                <a:solidFill>
                  <a:schemeClr val="bg1"/>
                </a:solidFill>
              </a:rPr>
              <a:t> c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D845BE-7285-F6F6-7952-33C5CF283C5C}"/>
              </a:ext>
            </a:extLst>
          </p:cNvPr>
          <p:cNvSpPr txBox="1"/>
          <p:nvPr/>
        </p:nvSpPr>
        <p:spPr>
          <a:xfrm>
            <a:off x="2680048" y="2415988"/>
            <a:ext cx="682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Machine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run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6D515A2C-823E-AB00-C482-A662FDEC7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423" y="3518682"/>
            <a:ext cx="6239978" cy="3124200"/>
          </a:xfrm>
        </p:spPr>
      </p:pic>
    </p:spTree>
    <p:extLst>
      <p:ext uri="{BB962C8B-B14F-4D97-AF65-F5344CB8AC3E}">
        <p14:creationId xmlns:p14="http://schemas.microsoft.com/office/powerpoint/2010/main" val="21498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1574E-66B8-A0CC-85AA-8BABA0E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java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runs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E584F69-F17D-14CA-170F-846759AD8E98}"/>
              </a:ext>
            </a:extLst>
          </p:cNvPr>
          <p:cNvSpPr txBox="1"/>
          <p:nvPr/>
        </p:nvSpPr>
        <p:spPr>
          <a:xfrm>
            <a:off x="2684592" y="2223264"/>
            <a:ext cx="6819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In </a:t>
            </a:r>
            <a:r>
              <a:rPr lang="pl-PL" i="1" dirty="0" err="1">
                <a:solidFill>
                  <a:schemeClr val="bg1"/>
                </a:solidFill>
              </a:rPr>
              <a:t>general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endParaRPr lang="pl-PL" i="1" dirty="0">
              <a:solidFill>
                <a:schemeClr val="bg1"/>
              </a:solidFill>
            </a:endParaRPr>
          </a:p>
          <a:p>
            <a:r>
              <a:rPr lang="pl-PL" b="1" i="1" dirty="0">
                <a:solidFill>
                  <a:schemeClr val="bg1"/>
                </a:solidFill>
              </a:rPr>
              <a:t>Source </a:t>
            </a:r>
            <a:r>
              <a:rPr lang="pl-PL" b="1" i="1" dirty="0" err="1">
                <a:solidFill>
                  <a:schemeClr val="bg1"/>
                </a:solidFill>
              </a:rPr>
              <a:t>code</a:t>
            </a:r>
            <a:r>
              <a:rPr lang="pl-PL" i="1" dirty="0">
                <a:solidFill>
                  <a:schemeClr val="bg1"/>
                </a:solidFill>
              </a:rPr>
              <a:t>  </a:t>
            </a:r>
            <a:r>
              <a:rPr lang="pl-PL" i="1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Compilation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</a:t>
            </a:r>
            <a:r>
              <a:rPr lang="pl-PL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Bytecode</a:t>
            </a:r>
            <a:r>
              <a:rPr lang="pl-PL" b="1" i="1" dirty="0">
                <a:solidFill>
                  <a:schemeClr val="bg1"/>
                </a:solidFill>
                <a:sym typeface="Wingdings" panose="05000000000000000000" pitchFamily="2" charset="2"/>
              </a:rPr>
              <a:t>    JVM    run</a:t>
            </a:r>
            <a:endParaRPr lang="pl-PL" b="1" i="1" dirty="0">
              <a:solidFill>
                <a:schemeClr val="bg1"/>
              </a:solidFill>
            </a:endParaRP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815E02E1-8888-D555-7992-6C873C0B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523" y="3735761"/>
            <a:ext cx="8105775" cy="2295525"/>
          </a:xfrm>
        </p:spPr>
      </p:pic>
    </p:spTree>
    <p:extLst>
      <p:ext uri="{BB962C8B-B14F-4D97-AF65-F5344CB8AC3E}">
        <p14:creationId xmlns:p14="http://schemas.microsoft.com/office/powerpoint/2010/main" val="314833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519</TotalTime>
  <Words>903</Words>
  <Application>Microsoft Office PowerPoint</Application>
  <PresentationFormat>Panoramiczny</PresentationFormat>
  <Paragraphs>167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Consolas</vt:lpstr>
      <vt:lpstr>Courier New</vt:lpstr>
      <vt:lpstr>Wingdings</vt:lpstr>
      <vt:lpstr>Siatka</vt:lpstr>
      <vt:lpstr>SCALA</vt:lpstr>
      <vt:lpstr>introduction</vt:lpstr>
      <vt:lpstr>SCALA</vt:lpstr>
      <vt:lpstr>SCALABLE LANGUAGE</vt:lpstr>
      <vt:lpstr>usage</vt:lpstr>
      <vt:lpstr>Brief history</vt:lpstr>
      <vt:lpstr>How is program executed?</vt:lpstr>
      <vt:lpstr>how c code runs</vt:lpstr>
      <vt:lpstr>How java code runs</vt:lpstr>
      <vt:lpstr>How scala code runs</vt:lpstr>
      <vt:lpstr>So let’s run it!</vt:lpstr>
      <vt:lpstr>Hello World</vt:lpstr>
      <vt:lpstr>HOW TO RUN SCALA CODE?</vt:lpstr>
      <vt:lpstr>How to run scala code?</vt:lpstr>
      <vt:lpstr>How to run scala code?</vt:lpstr>
      <vt:lpstr>How to run scala code?</vt:lpstr>
      <vt:lpstr>sbt</vt:lpstr>
      <vt:lpstr>Scala and programming paradigms</vt:lpstr>
      <vt:lpstr>Scala’s paradigm</vt:lpstr>
      <vt:lpstr>Worth reading – programming paradigms</vt:lpstr>
      <vt:lpstr>Bird’s eye view</vt:lpstr>
      <vt:lpstr>Statically typed but …</vt:lpstr>
      <vt:lpstr>Write it like functional!</vt:lpstr>
      <vt:lpstr>IMMUTABILTY</vt:lpstr>
      <vt:lpstr>SYNTAX</vt:lpstr>
      <vt:lpstr>Creating variables – var and val</vt:lpstr>
      <vt:lpstr>Val = immutable – REALLY??</vt:lpstr>
      <vt:lpstr>Declaring variable types</vt:lpstr>
      <vt:lpstr>Chars and strings</vt:lpstr>
      <vt:lpstr>Conditionals – if/else</vt:lpstr>
      <vt:lpstr>For loop</vt:lpstr>
      <vt:lpstr>WHILE loop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Hubert Baran</dc:creator>
  <cp:lastModifiedBy>Hubert Baran</cp:lastModifiedBy>
  <cp:revision>14</cp:revision>
  <dcterms:created xsi:type="dcterms:W3CDTF">2022-10-15T13:10:31Z</dcterms:created>
  <dcterms:modified xsi:type="dcterms:W3CDTF">2022-10-19T17:09:37Z</dcterms:modified>
</cp:coreProperties>
</file>