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6EA726-5F70-474B-B8D4-EFAAF0752439}">
  <a:tblStyle styleId="{A86EA726-5F70-474B-B8D4-EFAAF0752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46b26419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46b26419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46b26419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46b26419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46b264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46b264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46b26419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46b26419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46b26419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46b26419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46b26419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46b26419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46b26419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46b26419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46b26419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46b26419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46b26419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46b26419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46b26419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46b26419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676125" y="1183975"/>
            <a:ext cx="43839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Predicting Default on Loan Payments</a:t>
            </a:r>
            <a:endParaRPr sz="300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410025" y="3359250"/>
            <a:ext cx="4650000" cy="6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/>
              <a:t> Team   40,   Section   B</a:t>
            </a:r>
            <a:r>
              <a:rPr lang="en" sz="1400"/>
              <a:t>    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Arwen   Wang,   Kewei   Jiang,   Kieu   Anh   Nguyen,   Taru   Dharra   and   Vedant   Sahay </a:t>
            </a:r>
            <a:endParaRPr sz="1400" i="1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5" y="637088"/>
            <a:ext cx="4218001" cy="386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and Business Insights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 the model on up to 40% of the customer base to have a performance twice as well as random guessing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 set result: 26% default at 10% threshold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Default risk increasing factors: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Lower education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Applied for loan not in city of residence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Lives outside of the city he applied 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Single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Fail to provide documents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Has people who default in his social circle</a:t>
            </a:r>
            <a:endParaRPr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62BABA-6DCE-4706-8CFA-A26AF9B0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1792246"/>
            <a:ext cx="2621757" cy="27766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000" y="462125"/>
            <a:ext cx="25651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73300"/>
            <a:ext cx="4571400" cy="22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Business Understanding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 of data and harmonization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Exploratory Data Analysis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Segmentation through Clustering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and </a:t>
            </a:r>
            <a:r>
              <a:rPr lang="en-IN" dirty="0"/>
              <a:t>Cross Validation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Deployment and Business Insights</a:t>
            </a: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850" y="493350"/>
            <a:ext cx="25494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Bank Financial Institution (NBFI) - lends primarily to people with zero/little credit history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per Global Monitoring Report, the financial stability risk of NBFI grew by 8.5% to $51.6 trillion in 2017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Credit - NBFI - high risk of default by borrowers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Dataset - Home Credit Risk Default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Core Task - Default Probability Estimation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 and Harmonization</a:t>
            </a:r>
            <a:endParaRPr/>
          </a:p>
        </p:txBody>
      </p:sp>
      <p:graphicFrame>
        <p:nvGraphicFramePr>
          <p:cNvPr id="80" name="Google Shape;80;p16"/>
          <p:cNvGraphicFramePr/>
          <p:nvPr>
            <p:extLst>
              <p:ext uri="{D42A27DB-BD31-4B8C-83A1-F6EECF244321}">
                <p14:modId xmlns:p14="http://schemas.microsoft.com/office/powerpoint/2010/main" val="913458746"/>
              </p:ext>
            </p:extLst>
          </p:nvPr>
        </p:nvGraphicFramePr>
        <p:xfrm>
          <a:off x="845300" y="1080075"/>
          <a:ext cx="7239000" cy="3496886"/>
        </p:xfrm>
        <a:graphic>
          <a:graphicData uri="http://schemas.openxmlformats.org/drawingml/2006/table">
            <a:tbl>
              <a:tblPr>
                <a:noFill/>
                <a:tableStyleId>{A86EA726-5F70-474B-B8D4-EFAAF0752439}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and issues</a:t>
                      </a:r>
                      <a:endParaRPr sz="1800"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</a:rPr>
                        <a:t>Harmonization</a:t>
                      </a:r>
                      <a:endParaRPr sz="18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Main dataset with target variable and test data set without target variable</a:t>
                      </a: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Multiple tables provided</a:t>
                      </a: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122 variables</a:t>
                      </a:r>
                      <a:endParaRPr sz="1800" dirty="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61 variables with missing values coded in various ways, many of which missing up to 40% of the values</a:t>
                      </a:r>
                      <a:endParaRPr sz="1800" dirty="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-US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Format main dataset and test</a:t>
                      </a: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-US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Split main data into </a:t>
                      </a:r>
                      <a:r>
                        <a:rPr lang="en-US" sz="1800" i="1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</a:t>
                      </a:r>
                      <a:r>
                        <a:rPr lang="en-US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and </a:t>
                      </a:r>
                      <a:r>
                        <a:rPr lang="en-US" sz="1800" i="1" dirty="0" err="1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data.holdout</a:t>
                      </a:r>
                      <a:r>
                        <a:rPr lang="en-US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60:40</a:t>
                      </a: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</a:t>
                      </a:r>
                      <a:r>
                        <a:rPr lang="en-IN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move outliers</a:t>
                      </a:r>
                      <a:endParaRPr sz="1800"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Remove variables missing more than 15%</a:t>
                      </a:r>
                      <a:endParaRPr sz="1800"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-US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Remove small number of missing data</a:t>
                      </a: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Proxima Nova"/>
                        <a:buChar char="●"/>
                      </a:pPr>
                      <a:r>
                        <a:rPr lang="en" sz="1800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Impute using classification tree and regression tree</a:t>
                      </a:r>
                      <a:endParaRPr sz="1800"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7588"/>
            <a:ext cx="4419600" cy="290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222775"/>
            <a:ext cx="4572000" cy="285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59625" y="70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through Clustering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t="10546"/>
          <a:stretch/>
        </p:blipFill>
        <p:spPr>
          <a:xfrm>
            <a:off x="205575" y="1549800"/>
            <a:ext cx="4224667" cy="3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025" y="840725"/>
            <a:ext cx="7769625" cy="183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 rot="-5400000">
            <a:off x="2066775" y="3229075"/>
            <a:ext cx="572700" cy="54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701625" y="2632825"/>
            <a:ext cx="17910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Optimal # of clusters</a:t>
            </a:r>
            <a:endParaRPr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5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it’s accuracy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207588" y="559000"/>
            <a:ext cx="8520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ore Data Mining Task - </a:t>
            </a:r>
            <a:r>
              <a:rPr lang="en-IN" b="1" dirty="0"/>
              <a:t>Probability estimation for</a:t>
            </a:r>
            <a:r>
              <a:rPr lang="en-IN" dirty="0"/>
              <a:t> </a:t>
            </a:r>
            <a:r>
              <a:rPr lang="en" b="1" dirty="0"/>
              <a:t>Classification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0" y="1041200"/>
            <a:ext cx="7263326" cy="38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7548675" y="1669275"/>
            <a:ext cx="13641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 - Model meets Criteria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7548675" y="2989825"/>
            <a:ext cx="13641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 - Model does not meet Criteria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5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it’s accuracy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4875"/>
            <a:ext cx="4480925" cy="42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945025" y="1690300"/>
            <a:ext cx="36969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Logistic Regression is the best performing model.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945025" y="2904700"/>
            <a:ext cx="39090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OOS accuracy is quite comparable between all the models indicating that the predictive power is quite comparable.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5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it’s accuracy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8" y="701575"/>
            <a:ext cx="2810175" cy="3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000" y="816100"/>
            <a:ext cx="2810175" cy="331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425" y="1268475"/>
            <a:ext cx="30384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5120300" y="1122300"/>
            <a:ext cx="17910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0.1 Threshold</a:t>
            </a:r>
            <a:endParaRPr sz="1400" b="1">
              <a:solidFill>
                <a:srgbClr val="FF0000"/>
              </a:solidFill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 rot="10800000" flipH="1">
            <a:off x="4495575" y="1368475"/>
            <a:ext cx="957900" cy="83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349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Proxima Nova</vt:lpstr>
      <vt:lpstr>Arial</vt:lpstr>
      <vt:lpstr>Spearmint</vt:lpstr>
      <vt:lpstr>Predicting Default on Loan Payments</vt:lpstr>
      <vt:lpstr>Agenda</vt:lpstr>
      <vt:lpstr>Business Understanding</vt:lpstr>
      <vt:lpstr>Description of Data and Harmonization</vt:lpstr>
      <vt:lpstr>Exploratory Data Analysis</vt:lpstr>
      <vt:lpstr>Segmentation through Clustering</vt:lpstr>
      <vt:lpstr>Models and it’s accuracy</vt:lpstr>
      <vt:lpstr>Models and it’s accuracy</vt:lpstr>
      <vt:lpstr>Models and it’s accuracy</vt:lpstr>
      <vt:lpstr>Deployment and Business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Default on Loan Payments</dc:title>
  <dc:creator>Vedant Sahay</dc:creator>
  <cp:lastModifiedBy>Vedant Sahay</cp:lastModifiedBy>
  <cp:revision>6</cp:revision>
  <dcterms:modified xsi:type="dcterms:W3CDTF">2019-10-14T22:20:39Z</dcterms:modified>
</cp:coreProperties>
</file>