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3" r:id="rId6"/>
    <p:sldId id="258" r:id="rId7"/>
    <p:sldId id="259" r:id="rId8"/>
    <p:sldId id="269" r:id="rId9"/>
    <p:sldId id="261" r:id="rId10"/>
    <p:sldId id="271" r:id="rId11"/>
    <p:sldId id="270" r:id="rId12"/>
    <p:sldId id="260" r:id="rId13"/>
    <p:sldId id="274" r:id="rId14"/>
    <p:sldId id="272"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C8BE07"/>
    <a:srgbClr val="530D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500" b="1" i="0" u="none" strike="noStrike" kern="1200" cap="all" spc="100" normalizeH="0" baseline="0">
                <a:solidFill>
                  <a:srgbClr val="002060"/>
                </a:solidFill>
                <a:latin typeface="+mn-lt"/>
                <a:ea typeface="+mn-ea"/>
                <a:cs typeface="+mn-cs"/>
              </a:defRPr>
            </a:pPr>
            <a:r>
              <a:rPr>
                <a:solidFill>
                  <a:srgbClr val="002060"/>
                </a:solidFill>
              </a:rPr>
              <a:t>initial LOAN CONTRIBUTION SOURCES</a:t>
            </a:r>
            <a:endParaRPr>
              <a:solidFill>
                <a:srgbClr val="002060"/>
              </a:solidFill>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dLbl>
              <c:idx val="0"/>
              <c:layout/>
              <c:tx>
                <c:rich>
                  <a:bodyPr rot="0" spcFirstLastPara="0" vertOverflow="ellipsis" vert="horz" wrap="square" lIns="38100" tIns="19050" rIns="38100" bIns="19050" anchor="ctr" anchorCtr="1"/>
                  <a:lstStyle/>
                  <a:p>
                    <a:pPr defTabSz="914400">
                      <a:defRPr lang="en-US" sz="900" b="1" i="0" u="none" strike="noStrike" kern="1200" baseline="0">
                        <a:solidFill>
                          <a:schemeClr val="accent1"/>
                        </a:solidFill>
                        <a:latin typeface="+mn-lt"/>
                        <a:ea typeface="+mn-ea"/>
                        <a:cs typeface="+mn-cs"/>
                      </a:defRPr>
                    </a:pPr>
                    <a:r>
                      <a:t>1st  src59%</a:t>
                    </a:r>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defTabSz="914400">
                      <a:defRPr lang="en-US" sz="900" b="1" i="0" u="none" strike="noStrike" kern="1200" baseline="0">
                        <a:solidFill>
                          <a:schemeClr val="accent1"/>
                        </a:solidFill>
                        <a:latin typeface="+mn-lt"/>
                        <a:ea typeface="+mn-ea"/>
                        <a:cs typeface="+mn-cs"/>
                      </a:defRPr>
                    </a:pPr>
                    <a:r>
                      <a:t>2nd Src23%</a:t>
                    </a:r>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defTabSz="914400">
                      <a:defRPr lang="en-US" sz="900" b="1" i="0" u="none" strike="noStrike" kern="1200" baseline="0">
                        <a:solidFill>
                          <a:schemeClr val="accent1"/>
                        </a:solidFill>
                        <a:latin typeface="+mn-lt"/>
                        <a:ea typeface="+mn-ea"/>
                        <a:cs typeface="+mn-cs"/>
                      </a:defRPr>
                    </a:pPr>
                    <a:r>
                      <a:t>3rd src10%</a:t>
                    </a:r>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defTabSz="914400">
                      <a:defRPr lang="en-US" sz="900" b="1" i="0" u="none" strike="noStrike" kern="1200" baseline="0">
                        <a:solidFill>
                          <a:schemeClr val="accent1"/>
                        </a:solidFill>
                        <a:latin typeface="+mn-lt"/>
                        <a:ea typeface="+mn-ea"/>
                        <a:cs typeface="+mn-cs"/>
                      </a:defRPr>
                    </a:pPr>
                    <a:r>
                      <a:t>4th src8%</a:t>
                    </a:r>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accent1"/>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6364384012281"/>
          <c:y val="0.00383092836163964"/>
          <c:w val="0.426065025494819"/>
          <c:h val="0.992338143276721"/>
        </c:manualLayout>
      </c:layout>
      <c:radarChart>
        <c:radarStyle val="marker"/>
        <c:varyColors val="0"/>
        <c:ser>
          <c:idx val="0"/>
          <c:order val="0"/>
          <c:tx>
            <c:strRef>
              <c:f>Sheet1!$B$1</c:f>
              <c:strCache>
                <c:ptCount val="1"/>
                <c:pt idx="0">
                  <c:v>Series 1</c:v>
                </c:pt>
              </c:strCache>
            </c:strRef>
          </c:tx>
          <c:spPr>
            <a:ln w="34925" cap="rnd">
              <a:solidFill>
                <a:srgbClr val="00B050"/>
              </a:solidFill>
              <a:round/>
            </a:ln>
            <a:effectLst>
              <a:outerShdw blurRad="57150" dist="19050" dir="5400000" algn="ctr" rotWithShape="0">
                <a:srgbClr val="000000">
                  <a:alpha val="63000"/>
                </a:srgbClr>
              </a:outerShdw>
            </a:effectLst>
          </c:spPr>
          <c:marker>
            <c:symbol val="none"/>
          </c:marker>
          <c:dLbls>
            <c:delete val="1"/>
          </c:dLbls>
          <c:cat>
            <c:numRef>
              <c:f>Sheet1!$A$2:$A$6</c:f>
              <c:numCache>
                <c:formatCode>m/d/yyyy</c:formatCode>
                <c:ptCount val="5"/>
                <c:pt idx="0" c:formatCode="m/d/yyyy">
                  <c:v>37261</c:v>
                </c:pt>
                <c:pt idx="1" c:formatCode="m/d/yyyy">
                  <c:v>37262</c:v>
                </c:pt>
                <c:pt idx="2" c:formatCode="m/d/yyyy">
                  <c:v>37263</c:v>
                </c:pt>
                <c:pt idx="3" c:formatCode="m/d/yyyy">
                  <c:v>37264</c:v>
                </c:pt>
                <c:pt idx="4" c:formatCode="m/d/yyyy">
                  <c:v>37265</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ln w="34925" cap="rnd">
              <a:solidFill>
                <a:srgbClr val="002060"/>
              </a:solidFill>
              <a:round/>
            </a:ln>
            <a:effectLst>
              <a:outerShdw blurRad="57150" dist="19050" dir="5400000" algn="ctr" rotWithShape="0">
                <a:srgbClr val="000000">
                  <a:alpha val="63000"/>
                </a:srgbClr>
              </a:outerShdw>
            </a:effectLst>
          </c:spPr>
          <c:marker>
            <c:symbol val="none"/>
          </c:marker>
          <c:dLbls>
            <c:delete val="1"/>
          </c:dLbls>
          <c:cat>
            <c:numRef>
              <c:f>Sheet1!$A$2:$A$6</c:f>
              <c:numCache>
                <c:formatCode>m/d/yyyy</c:formatCode>
                <c:ptCount val="5"/>
                <c:pt idx="0" c:formatCode="m/d/yyyy">
                  <c:v>37261</c:v>
                </c:pt>
                <c:pt idx="1" c:formatCode="m/d/yyyy">
                  <c:v>37262</c:v>
                </c:pt>
                <c:pt idx="2" c:formatCode="m/d/yyyy">
                  <c:v>37263</c:v>
                </c:pt>
                <c:pt idx="3" c:formatCode="m/d/yyyy">
                  <c:v>37264</c:v>
                </c:pt>
                <c:pt idx="4" c:formatCode="m/d/yyyy">
                  <c:v>37265</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784095925"/>
        <c:axId val="141638022"/>
      </c:radarChart>
      <c:catAx>
        <c:axId val="784095925"/>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1638022"/>
        <c:crosses val="autoZero"/>
        <c:auto val="1"/>
        <c:lblAlgn val="ctr"/>
        <c:lblOffset val="100"/>
        <c:noMultiLvlLbl val="0"/>
      </c:catAx>
      <c:valAx>
        <c:axId val="1416380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84095925"/>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600" b="1" i="0" u="none" strike="noStrike" kern="1200" cap="none" spc="0" normalizeH="0" baseline="0">
                <a:solidFill>
                  <a:schemeClr val="dk1">
                    <a:lumMod val="50000"/>
                    <a:lumOff val="50000"/>
                  </a:schemeClr>
                </a:solidFill>
                <a:latin typeface="+mj-lt"/>
                <a:ea typeface="+mj-ea"/>
                <a:cs typeface="+mj-cs"/>
              </a:defRPr>
            </a:pPr>
            <a:r>
              <a:t>CATEGORY SCALE</a:t>
            </a: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dk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numRef>
              <c:f>Sheet1!$A$2:$A$5</c:f>
              <c:numCache>
                <c:formatCode>General</c:formatCode>
                <c:ptCount val="4"/>
              </c:numCache>
            </c:numRef>
          </c:cat>
          <c:val>
            <c:numRef>
              <c:f>Sheet1!$B$2:$B$5</c:f>
              <c:numCache>
                <c:formatCode>General</c:formatCode>
                <c:ptCount val="4"/>
              </c:numCache>
            </c:numRef>
          </c:val>
        </c:ser>
        <c:ser>
          <c:idx val="1"/>
          <c:order val="1"/>
          <c:tx>
            <c:strRef>
              <c:f>Sheet1!$C$1</c:f>
              <c:strCache>
                <c:ptCount val="1"/>
                <c:pt idx="0">
                  <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dk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numRef>
              <c:f>Sheet1!$A$2:$A$5</c:f>
              <c:numCache>
                <c:formatCode>General</c:formatCode>
                <c:ptCount val="4"/>
              </c:numCache>
            </c:numRef>
          </c:cat>
          <c:val>
            <c:numRef>
              <c:f>Sheet1!$C$2:$C$5</c:f>
              <c:numCache>
                <c:formatCode>General</c:formatCode>
                <c:ptCount val="4"/>
              </c:numCache>
            </c:numRef>
          </c:val>
        </c:ser>
        <c:ser>
          <c:idx val="2"/>
          <c:order val="2"/>
          <c:tx>
            <c:strRef>
              <c:f>Sheet1!$D$1</c:f>
              <c:strCache>
                <c:ptCount val="1"/>
                <c:pt idx="0">
                  <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dk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numRef>
              <c:f>Sheet1!$A$2:$A$5</c:f>
              <c:numCache>
                <c:formatCode>General</c:formatCode>
                <c:ptCount val="4"/>
              </c:numCache>
            </c:numRef>
          </c:cat>
          <c:val>
            <c:numRef>
              <c:f>Sheet1!$D$2:$D$5</c:f>
              <c:numCache>
                <c:formatCode>General</c:formatCode>
                <c:ptCount val="4"/>
              </c:numCache>
            </c:numRef>
          </c:val>
        </c:ser>
        <c:dLbls>
          <c:showLegendKey val="0"/>
          <c:showVal val="1"/>
          <c:showCatName val="0"/>
          <c:showSerName val="0"/>
          <c:showPercent val="0"/>
          <c:showBubbleSize val="0"/>
        </c:dLbls>
        <c:gapWidth val="247"/>
        <c:overlap val="0"/>
        <c:axId val="500134962"/>
        <c:axId val="220033076"/>
      </c:barChart>
      <c:catAx>
        <c:axId val="500134962"/>
        <c:scaling>
          <c:orientation val="minMax"/>
        </c:scaling>
        <c:delete val="0"/>
        <c:axPos val="l"/>
        <c:majorGridlines>
          <c:spPr>
            <a:ln w="9525" cap="flat" cmpd="sng" algn="ctr">
              <a:solidFill>
                <a:schemeClr val="dk1">
                  <a:lumMod val="15000"/>
                  <a:lumOff val="85000"/>
                </a:schemeClr>
              </a:solidFill>
              <a:round/>
            </a:ln>
            <a:effectLst/>
          </c:spPr>
        </c:maj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cap="none" spc="0" normalizeH="0" baseline="0">
                <a:solidFill>
                  <a:schemeClr val="dk1">
                    <a:lumMod val="65000"/>
                    <a:lumOff val="35000"/>
                  </a:schemeClr>
                </a:solidFill>
                <a:latin typeface="+mn-lt"/>
                <a:ea typeface="+mn-ea"/>
                <a:cs typeface="+mn-cs"/>
              </a:defRPr>
            </a:pPr>
          </a:p>
        </c:txPr>
        <c:crossAx val="220033076"/>
        <c:crosses val="autoZero"/>
        <c:auto val="1"/>
        <c:lblAlgn val="ctr"/>
        <c:lblOffset val="100"/>
        <c:noMultiLvlLbl val="0"/>
      </c:catAx>
      <c:valAx>
        <c:axId val="2200330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500134962"/>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solidFill>
                <a:srgbClr val="0070C0"/>
              </a:solidFill>
              <a:highlight>
                <a:srgbClr val="0000FF"/>
              </a:highlight>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5.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11.png"/><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70760"/>
            <a:ext cx="9226550" cy="1388745"/>
          </a:xfrm>
        </p:spPr>
        <p:txBody>
          <a:bodyPr>
            <a:normAutofit fontScale="90000"/>
          </a:bodyPr>
          <a:lstStyle/>
          <a:p>
            <a:br>
              <a:rPr lang="en-US" dirty="0">
                <a:solidFill>
                  <a:schemeClr val="accent5">
                    <a:lumMod val="50000"/>
                  </a:schemeClr>
                </a:solidFill>
              </a:rPr>
            </a:br>
            <a:r>
              <a:rPr lang="en-US" sz="6665"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rPr>
              <a:t>INTRODUCTION </a:t>
            </a:r>
            <a:br>
              <a:rPr lang="en-US" sz="6665"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rPr>
            </a:br>
            <a:r>
              <a:rPr lang="en-US" sz="6665"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rPr>
              <a:t>TO</a:t>
            </a:r>
            <a:endParaRPr lang="en-US" sz="6665"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2861310"/>
            <a:ext cx="9226550" cy="2430145"/>
          </a:xfrm>
        </p:spPr>
        <p:txBody>
          <a:bodyPr>
            <a:noAutofit/>
          </a:bodyPr>
          <a:lstStyle/>
          <a:p>
            <a:endParaRPr lang="en-US" sz="4800" b="1">
              <a:solidFill>
                <a:schemeClr val="accent4">
                  <a:lumMod val="50000"/>
                </a:schemeClr>
              </a:solidFill>
              <a:latin typeface="Algerian" panose="04020705040A02060702" charset="0"/>
              <a:cs typeface="Algerian" panose="04020705040A02060702" charset="0"/>
            </a:endParaRPr>
          </a:p>
          <a:p>
            <a:r>
              <a:rPr lang="en-US" sz="7200" b="1">
                <a:gradFill>
                  <a:gsLst>
                    <a:gs pos="0">
                      <a:srgbClr val="FECF40"/>
                    </a:gs>
                    <a:gs pos="100000">
                      <a:srgbClr val="846C21"/>
                    </a:gs>
                  </a:gsLst>
                  <a:lin scaled="0"/>
                </a:gradFill>
                <a:latin typeface="Algerian" panose="04020705040A02060702" charset="0"/>
                <a:cs typeface="Algerian" panose="04020705040A02060702" charset="0"/>
              </a:rPr>
              <a:t>PI </a:t>
            </a:r>
            <a:r>
              <a:rPr lang="en-US" sz="7200" b="1">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rPr>
              <a:t>LOAN </a:t>
            </a:r>
            <a:r>
              <a:rPr lang="en-US" sz="7200" b="1">
                <a:gradFill>
                  <a:gsLst>
                    <a:gs pos="0">
                      <a:srgbClr val="FECF40"/>
                    </a:gs>
                    <a:gs pos="100000">
                      <a:srgbClr val="846C21"/>
                    </a:gs>
                  </a:gsLst>
                  <a:lin scaled="0"/>
                </a:gradFill>
                <a:latin typeface="Algerian" panose="04020705040A02060702" charset="0"/>
                <a:cs typeface="Algerian" panose="04020705040A02060702" charset="0"/>
              </a:rPr>
              <a:t>APP</a:t>
            </a:r>
            <a:endParaRPr lang="en-US" sz="7200" b="1">
              <a:gradFill>
                <a:gsLst>
                  <a:gs pos="0">
                    <a:srgbClr val="FECF40"/>
                  </a:gs>
                  <a:gs pos="100000">
                    <a:srgbClr val="846C21"/>
                  </a:gs>
                </a:gsLst>
                <a:lin scaled="0"/>
              </a:gradFill>
              <a:latin typeface="Algerian" panose="04020705040A02060702" charset="0"/>
              <a:cs typeface="Algerian" panose="04020705040A02060702" charset="0"/>
            </a:endParaRPr>
          </a:p>
        </p:txBody>
      </p:sp>
      <p:pic>
        <p:nvPicPr>
          <p:cNvPr id="6" name="Picture 5"/>
          <p:cNvPicPr>
            <a:picLocks noChangeAspect="1"/>
          </p:cNvPicPr>
          <p:nvPr/>
        </p:nvPicPr>
        <p:blipFill>
          <a:blip r:embed="rId1">
            <a:alphaModFix amt="60000"/>
          </a:blip>
          <a:srcRect l="48574" t="40810" r="35944" b="35521"/>
          <a:stretch>
            <a:fillRect/>
          </a:stretch>
        </p:blipFill>
        <p:spPr>
          <a:xfrm>
            <a:off x="5296535" y="192405"/>
            <a:ext cx="1682115" cy="1549400"/>
          </a:xfrm>
          <a:prstGeom prst="rect">
            <a:avLst/>
          </a:prstGeom>
        </p:spPr>
      </p:pic>
      <p:sp>
        <p:nvSpPr>
          <p:cNvPr id="13" name="Text Box 12"/>
          <p:cNvSpPr txBox="1"/>
          <p:nvPr/>
        </p:nvSpPr>
        <p:spPr>
          <a:xfrm>
            <a:off x="1550035" y="1522730"/>
            <a:ext cx="309880" cy="368300"/>
          </a:xfrm>
          <a:prstGeom prst="rect">
            <a:avLst/>
          </a:prstGeom>
          <a:noFill/>
        </p:spPr>
        <p:txBody>
          <a:bodyPr wrap="none" rtlCol="0">
            <a:spAutoFit/>
          </a:bodyPr>
          <a:p>
            <a:endParaRPr lang="en-US"/>
          </a:p>
        </p:txBody>
      </p:sp>
      <p:sp>
        <p:nvSpPr>
          <p:cNvPr id="4" name="L-Shape 3"/>
          <p:cNvSpPr/>
          <p:nvPr/>
        </p:nvSpPr>
        <p:spPr>
          <a:xfrm>
            <a:off x="205105" y="191770"/>
            <a:ext cx="643890" cy="6571615"/>
          </a:xfrm>
          <a:prstGeom prst="corner">
            <a:avLst/>
          </a:prstGeom>
          <a:solidFill>
            <a:schemeClr val="accent6">
              <a:lumMod val="20000"/>
              <a:lumOff val="80000"/>
            </a:schemeClr>
          </a:solidFill>
          <a:ln w="9525" cap="flat" cmpd="sng" algn="ctr">
            <a:solidFill>
              <a:schemeClr val="accent6">
                <a:lumMod val="20000"/>
                <a:lumOff val="80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L-Shape 6"/>
          <p:cNvSpPr/>
          <p:nvPr/>
        </p:nvSpPr>
        <p:spPr>
          <a:xfrm rot="16200000">
            <a:off x="8314055" y="3140075"/>
            <a:ext cx="6572250" cy="676275"/>
          </a:xfrm>
          <a:prstGeom prst="corner">
            <a:avLst/>
          </a:prstGeom>
          <a:solidFill>
            <a:schemeClr val="accent6">
              <a:lumMod val="20000"/>
              <a:lumOff val="80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9" name="Picture 8"/>
          <p:cNvPicPr>
            <a:picLocks noChangeAspect="1"/>
          </p:cNvPicPr>
          <p:nvPr/>
        </p:nvPicPr>
        <p:blipFill>
          <a:blip r:embed="rId1">
            <a:alphaModFix amt="60000"/>
          </a:blip>
          <a:srcRect l="48574" t="40810" r="35944" b="35521"/>
          <a:stretch>
            <a:fillRect/>
          </a:stretch>
        </p:blipFill>
        <p:spPr>
          <a:xfrm>
            <a:off x="9762490" y="2861310"/>
            <a:ext cx="1682115" cy="1549400"/>
          </a:xfrm>
          <a:prstGeom prst="rect">
            <a:avLst/>
          </a:prstGeom>
        </p:spPr>
      </p:pic>
      <p:pic>
        <p:nvPicPr>
          <p:cNvPr id="10" name="Picture 9"/>
          <p:cNvPicPr>
            <a:picLocks noChangeAspect="1"/>
          </p:cNvPicPr>
          <p:nvPr/>
        </p:nvPicPr>
        <p:blipFill>
          <a:blip r:embed="rId1">
            <a:alphaModFix amt="60000"/>
          </a:blip>
          <a:srcRect l="48574" t="40810" r="35944" b="35521"/>
          <a:stretch>
            <a:fillRect/>
          </a:stretch>
        </p:blipFill>
        <p:spPr>
          <a:xfrm>
            <a:off x="864235" y="2861310"/>
            <a:ext cx="1682115" cy="1549400"/>
          </a:xfrm>
          <a:prstGeom prst="rect">
            <a:avLst/>
          </a:prstGeom>
        </p:spPr>
      </p:pic>
    </p:spTree>
  </p:cSld>
  <p:clrMapOvr>
    <a:masterClrMapping/>
  </p:clrMapOvr>
  <p:transition advTm="4655"/>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0" y="365125"/>
                <a:ext cx="11353800" cy="1325880"/>
              </a:xfrm>
            </p:spPr>
            <p:style>
              <a:lnRef idx="3">
                <a:schemeClr val="lt1"/>
              </a:lnRef>
              <a:fillRef idx="1">
                <a:schemeClr val="accent5"/>
              </a:fillRef>
              <a:effectRef idx="1">
                <a:schemeClr val="accent5"/>
              </a:effectRef>
              <a:fontRef idx="minor">
                <a:schemeClr val="lt1"/>
              </a:fontRef>
            </p:style>
            <p:txBody>
              <a:bodyPr>
                <a:normAutofit fontScale="90000"/>
              </a:bodyPr>
              <a:p>
                <a14:m>
                  <m:oMath xmlns:m="http://schemas.openxmlformats.org/officeDocument/2006/math">
                    <m:r>
                      <a:rPr lang="en-US" sz="7200" i="1">
                        <a:solidFill>
                          <a:srgbClr val="FFC000"/>
                        </a:solidFill>
                        <a:latin typeface="Cambria Math" panose="02040503050406030204" charset="0"/>
                        <a:ea typeface="MS Mincho" charset="0"/>
                        <a:cs typeface="Cambria Math" panose="02040503050406030204" charset="0"/>
                      </a:rPr>
                      <m:t>      </m:t>
                    </m:r>
                    <m:r>
                      <a:rPr lang="en-US" sz="7200" i="1">
                        <a:solidFill>
                          <a:srgbClr val="FFC000"/>
                        </a:solidFill>
                        <a:latin typeface="Cambria Math" panose="02040503050406030204" charset="0"/>
                        <a:ea typeface="MS Mincho" charset="0"/>
                        <a:cs typeface="Cambria Math" panose="02040503050406030204" charset="0"/>
                      </a:rPr>
                      <m:t>𝜋</m:t>
                    </m:r>
                  </m:oMath>
                </a14:m>
                <a:r>
                  <a:rPr lang="en-US" sz="7200" i="1">
                    <a:solidFill>
                      <a:srgbClr val="FFC000"/>
                    </a:solidFill>
                    <a:latin typeface="Cambria Math" panose="02040503050406030204" charset="0"/>
                    <a:ea typeface="MS Mincho" charset="0"/>
                    <a:cs typeface="Cambria Math" panose="02040503050406030204" charset="0"/>
                  </a:rPr>
                  <a:t> </a:t>
                </a:r>
                <a:r>
                  <a:rPr lang="en-US" sz="4800" i="1">
                    <a:solidFill>
                      <a:srgbClr val="FFC000"/>
                    </a:solidFill>
                    <a:latin typeface="Cambria Math" panose="02040503050406030204" charset="0"/>
                    <a:ea typeface="MS Mincho" charset="0"/>
                    <a:cs typeface="Cambria Math" panose="02040503050406030204" charset="0"/>
                  </a:rPr>
                  <a:t>LOAN </a:t>
                </a:r>
                <a:r>
                  <a:rPr lang="en-US" sz="4800" i="1">
                    <a:solidFill>
                      <a:srgbClr val="FFFF00"/>
                    </a:solidFill>
                    <a:latin typeface="Cambria Math" panose="02040503050406030204" charset="0"/>
                    <a:ea typeface="MS Mincho" charset="0"/>
                    <a:cs typeface="Cambria Math" panose="02040503050406030204" charset="0"/>
                  </a:rPr>
                  <a:t>ELIGIBILITY </a:t>
                </a:r>
                <a:r>
                  <a:rPr lang="en-US" sz="4800" i="1">
                    <a:solidFill>
                      <a:srgbClr val="FFC000"/>
                    </a:solidFill>
                    <a:latin typeface="Cambria Math" panose="02040503050406030204" charset="0"/>
                    <a:ea typeface="MS Mincho" charset="0"/>
                    <a:cs typeface="Cambria Math" panose="02040503050406030204" charset="0"/>
                  </a:rPr>
                  <a:t>/CATEGORY CHAT</a:t>
                </a:r>
                <a:endParaRPr lang="en-US" sz="4800" i="1">
                  <a:solidFill>
                    <a:srgbClr val="FFC000"/>
                  </a:solidFill>
                  <a:latin typeface="Cambria Math" panose="02040503050406030204" charset="0"/>
                  <a:ea typeface="MS Mincho" charset="0"/>
                  <a:cs typeface="Cambria Math" panose="02040503050406030204"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xfrm>
                <a:off x="0" y="365125"/>
                <a:ext cx="11353800" cy="1325880"/>
              </a:xfrm>
              <a:blipFill rotWithShape="1">
                <a:blip r:embed="rId2"/>
                <a:stretch>
                  <a:fillRect l="-84" t="-718" r="-84" b="-718"/>
                </a:stretch>
              </a:blipFill>
            </p:spPr>
            <p:style>
              <a:lnRef idx="3">
                <a:schemeClr val="lt1"/>
              </a:lnRef>
              <a:fillRef idx="1">
                <a:schemeClr val="accent5"/>
              </a:fillRef>
              <a:effectRef idx="1">
                <a:schemeClr val="accent5"/>
              </a:effectRef>
              <a:fontRef idx="minor">
                <a:schemeClr val="lt1"/>
              </a:fontRef>
            </p:style>
            <p:txBody>
              <a:bodyPr/>
              <a:lstStyle/>
              <a:p>
                <a:r>
                  <a:rPr lang="en-US" altLang="en-US">
                    <a:noFill/>
                  </a:rPr>
                  <a:t> </a:t>
                </a:r>
              </a:p>
            </p:txBody>
          </p:sp>
        </mc:Fallback>
      </mc:AlternateContent>
      <p:graphicFrame>
        <p:nvGraphicFramePr>
          <p:cNvPr id="4" name="Content Placeholder 3"/>
          <p:cNvGraphicFramePr/>
          <p:nvPr>
            <p:ph idx="1"/>
          </p:nvPr>
        </p:nvGraphicFramePr>
        <p:xfrm>
          <a:off x="838200" y="1691005"/>
          <a:ext cx="10515600" cy="4716145"/>
        </p:xfrm>
        <a:graphic>
          <a:graphicData uri="http://schemas.openxmlformats.org/drawingml/2006/chart">
            <c:chart xmlns:c="http://schemas.openxmlformats.org/drawingml/2006/chart" xmlns:r="http://schemas.openxmlformats.org/officeDocument/2006/relationships" r:id="rId1"/>
          </a:graphicData>
        </a:graphic>
      </p:graphicFrame>
      <p:sp>
        <p:nvSpPr>
          <p:cNvPr id="6" name="Rectangles 5"/>
          <p:cNvSpPr/>
          <p:nvPr/>
        </p:nvSpPr>
        <p:spPr>
          <a:xfrm>
            <a:off x="4536440" y="5401945"/>
            <a:ext cx="3093085" cy="337185"/>
          </a:xfrm>
          <a:prstGeom prst="rect">
            <a:avLst/>
          </a:prstGeom>
          <a:noFill/>
          <a:ln>
            <a:noFill/>
          </a:ln>
        </p:spPr>
        <p:txBody>
          <a:bodyPr wrap="square" rtlCol="0" anchor="t">
            <a:spAutoFit/>
          </a:bodyPr>
          <a:p>
            <a:pPr algn="l"/>
            <a:r>
              <a:rPr lang="en-US" altLang="zh-CN" sz="1600">
                <a:solidFill>
                  <a:schemeClr val="accent1"/>
                </a:solidFill>
                <a:effectLst>
                  <a:outerShdw blurRad="38100" dist="25400" dir="5400000" algn="ctr" rotWithShape="0">
                    <a:srgbClr val="6E747A">
                      <a:alpha val="43000"/>
                    </a:srgbClr>
                  </a:outerShdw>
                </a:effectLst>
              </a:rPr>
              <a:t>PIONEERS with 3yrs stake</a:t>
            </a:r>
            <a:endParaRPr lang="en-US" altLang="zh-CN" sz="1600">
              <a:solidFill>
                <a:schemeClr val="accent1"/>
              </a:solidFill>
              <a:effectLst>
                <a:outerShdw blurRad="38100" dist="25400" dir="5400000" algn="ctr" rotWithShape="0">
                  <a:srgbClr val="6E747A">
                    <a:alpha val="43000"/>
                  </a:srgbClr>
                </a:outerShdw>
              </a:effectLst>
            </a:endParaRPr>
          </a:p>
        </p:txBody>
      </p:sp>
      <p:sp>
        <p:nvSpPr>
          <p:cNvPr id="9" name="Text Box 8"/>
          <p:cNvSpPr txBox="1"/>
          <p:nvPr/>
        </p:nvSpPr>
        <p:spPr>
          <a:xfrm>
            <a:off x="2306955" y="5201920"/>
            <a:ext cx="3420745" cy="36830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altLang="zh-CN">
                <a:solidFill>
                  <a:schemeClr val="accent3"/>
                </a:solidFill>
                <a:effectLst/>
                <a:sym typeface="+mn-ea"/>
              </a:rPr>
              <a:t>PIONEERS with 1-2yrs stake</a:t>
            </a:r>
            <a:endParaRPr lang="en-US" altLang="zh-CN">
              <a:solidFill>
                <a:schemeClr val="accent3"/>
              </a:solidFill>
              <a:effectLst/>
              <a:sym typeface="+mn-ea"/>
            </a:endParaRPr>
          </a:p>
        </p:txBody>
      </p:sp>
      <p:sp>
        <p:nvSpPr>
          <p:cNvPr id="10" name="Text Box 9"/>
          <p:cNvSpPr txBox="1"/>
          <p:nvPr/>
        </p:nvSpPr>
        <p:spPr>
          <a:xfrm>
            <a:off x="1838325" y="4950460"/>
            <a:ext cx="3228340" cy="368300"/>
          </a:xfrm>
          <a:prstGeom prst="rect">
            <a:avLst/>
          </a:prstGeom>
          <a:noFill/>
        </p:spPr>
        <p:txBody>
          <a:bodyPr wrap="square" rtlCol="0">
            <a:spAutoFit/>
          </a:bodyPr>
          <a:p>
            <a:r>
              <a:rPr lang="en-US" altLang="zh-CN">
                <a:ln w="9525">
                  <a:solidFill>
                    <a:schemeClr val="accent2">
                      <a:lumMod val="50000"/>
                    </a:schemeClr>
                  </a:solidFill>
                  <a:prstDash val="solid"/>
                </a:ln>
                <a:solidFill>
                  <a:srgbClr val="7030A0"/>
                </a:solidFill>
                <a:effectLst/>
                <a:sym typeface="+mn-ea"/>
              </a:rPr>
              <a:t>Swapable AltCoin Holders</a:t>
            </a:r>
            <a:endParaRPr lang="en-US" altLang="zh-CN">
              <a:ln w="9525">
                <a:solidFill>
                  <a:schemeClr val="accent2">
                    <a:lumMod val="50000"/>
                  </a:schemeClr>
                </a:solidFill>
                <a:prstDash val="solid"/>
              </a:ln>
              <a:solidFill>
                <a:srgbClr val="7030A0"/>
              </a:solidFill>
              <a:effectLst/>
              <a:sym typeface="+mn-ea"/>
            </a:endParaRPr>
          </a:p>
        </p:txBody>
      </p:sp>
      <p:sp>
        <p:nvSpPr>
          <p:cNvPr id="11" name="Rectangles 10"/>
          <p:cNvSpPr/>
          <p:nvPr/>
        </p:nvSpPr>
        <p:spPr>
          <a:xfrm>
            <a:off x="-109855" y="5318760"/>
            <a:ext cx="1948180" cy="460375"/>
          </a:xfrm>
          <a:prstGeom prst="rect">
            <a:avLst/>
          </a:prstGeom>
          <a:noFill/>
          <a:ln>
            <a:noFill/>
          </a:ln>
        </p:spPr>
        <p:txBody>
          <a:bodyPr wrap="square" rtlCol="0" anchor="t">
            <a:spAutoFit/>
          </a:bodyPr>
          <a:p>
            <a:pPr algn="ctr"/>
            <a:r>
              <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PIONEERS </a:t>
            </a:r>
            <a:endPar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4" name="Rectangles 13"/>
          <p:cNvSpPr/>
          <p:nvPr/>
        </p:nvSpPr>
        <p:spPr>
          <a:xfrm rot="10800000" flipV="1">
            <a:off x="-109855" y="2611755"/>
            <a:ext cx="1948815" cy="460375"/>
          </a:xfrm>
          <a:prstGeom prst="rect">
            <a:avLst/>
          </a:prstGeom>
          <a:noFill/>
          <a:ln>
            <a:noFill/>
          </a:ln>
        </p:spPr>
        <p:txBody>
          <a:bodyPr wrap="square" rtlCol="0" anchor="t">
            <a:spAutoFit/>
          </a:bodyPr>
          <a:p>
            <a:pPr algn="ctr"/>
            <a:r>
              <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NATIONS</a:t>
            </a:r>
            <a:r>
              <a:rPr lang="en-US" altLang="zh-CN" sz="20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endParaRPr lang="en-US" altLang="zh-CN" sz="20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2" name="Rectangles 11"/>
          <p:cNvSpPr/>
          <p:nvPr/>
        </p:nvSpPr>
        <p:spPr>
          <a:xfrm rot="10800000" flipV="1">
            <a:off x="0" y="4436745"/>
            <a:ext cx="1650365" cy="460375"/>
          </a:xfrm>
          <a:prstGeom prst="rect">
            <a:avLst/>
          </a:prstGeom>
          <a:noFill/>
          <a:ln>
            <a:noFill/>
          </a:ln>
        </p:spPr>
        <p:txBody>
          <a:bodyPr wrap="square" rtlCol="0" anchor="t">
            <a:spAutoFit/>
          </a:bodyPr>
          <a:p>
            <a:pPr algn="ctr"/>
            <a:r>
              <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BANKS </a:t>
            </a:r>
            <a:endPar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3" name="Rectangles 12"/>
          <p:cNvSpPr/>
          <p:nvPr/>
        </p:nvSpPr>
        <p:spPr>
          <a:xfrm rot="10800000" flipV="1">
            <a:off x="-450850" y="3166110"/>
            <a:ext cx="2480310" cy="768350"/>
          </a:xfrm>
          <a:prstGeom prst="rect">
            <a:avLst/>
          </a:prstGeom>
          <a:noFill/>
          <a:ln>
            <a:noFill/>
          </a:ln>
        </p:spPr>
        <p:txBody>
          <a:bodyPr wrap="square" rtlCol="0" anchor="t">
            <a:spAutoFit/>
          </a:bodyPr>
          <a:p>
            <a:pPr algn="ctr"/>
            <a:endParaRPr lang="en-US" altLang="zh-CN" sz="20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a:p>
            <a:pPr algn="ctr"/>
            <a:r>
              <a:rPr lang="en-US" altLang="zh-CN" sz="20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INDUSTRIES</a:t>
            </a:r>
            <a:r>
              <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endParaRPr lang="en-US" altLang="zh-CN" sz="24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Text Box 2"/>
          <p:cNvSpPr txBox="1"/>
          <p:nvPr/>
        </p:nvSpPr>
        <p:spPr>
          <a:xfrm>
            <a:off x="3794125" y="2232660"/>
            <a:ext cx="4422775" cy="368300"/>
          </a:xfrm>
          <a:prstGeom prst="rect">
            <a:avLst/>
          </a:prstGeom>
          <a:noFill/>
        </p:spPr>
        <p:txBody>
          <a:bodyPr wrap="square" rtlCol="0">
            <a:spAutoFit/>
          </a:bodyPr>
          <a:p>
            <a:r>
              <a:rPr lang="en-US">
                <a:ln w="22225">
                  <a:solidFill>
                    <a:schemeClr val="accent2"/>
                  </a:solidFill>
                  <a:prstDash val="solid"/>
                </a:ln>
                <a:solidFill>
                  <a:schemeClr val="accent2">
                    <a:lumMod val="40000"/>
                    <a:lumOff val="60000"/>
                  </a:schemeClr>
                </a:solidFill>
                <a:effectLst/>
              </a:rPr>
              <a:t>Stable Economic</a:t>
            </a:r>
            <a:endParaRPr lang="en-US">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2459990" y="2400300"/>
            <a:ext cx="2877185" cy="506730"/>
          </a:xfrm>
          <a:prstGeom prst="rect">
            <a:avLst/>
          </a:prstGeom>
          <a:noFill/>
        </p:spPr>
        <p:txBody>
          <a:bodyPr wrap="square" rtlCol="0">
            <a:spAutoFit/>
          </a:bodyPr>
          <a:p>
            <a:pPr algn="just">
              <a:lnSpc>
                <a:spcPct val="150000"/>
              </a:lnSpc>
            </a:pPr>
            <a:r>
              <a:rPr lang="en-US"/>
              <a:t>     </a:t>
            </a: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600">
                <a:ln w="10160">
                  <a:solidFill>
                    <a:schemeClr val="accent5"/>
                  </a:solidFill>
                  <a:prstDash val="solid"/>
                </a:ln>
                <a:solidFill>
                  <a:schemeClr val="accent5">
                    <a:lumMod val="75000"/>
                  </a:schemeClr>
                </a:solidFill>
                <a:effectLst>
                  <a:outerShdw blurRad="38100" dist="22860" dir="5400000" algn="tl" rotWithShape="0">
                    <a:srgbClr val="000000">
                      <a:alpha val="30000"/>
                    </a:srgbClr>
                  </a:outerShdw>
                </a:effectLst>
              </a:rPr>
              <a:t>Under Developed</a:t>
            </a:r>
            <a:endParaRPr lang="en-US" sz="1600">
              <a:ln w="10160">
                <a:solidFill>
                  <a:schemeClr val="accent5"/>
                </a:solidFill>
                <a:prstDash val="solid"/>
              </a:ln>
              <a:solidFill>
                <a:schemeClr val="accent5">
                  <a:lumMod val="75000"/>
                </a:schemeClr>
              </a:solidFill>
              <a:effectLst>
                <a:outerShdw blurRad="38100" dist="22860" dir="5400000" algn="tl" rotWithShape="0">
                  <a:srgbClr val="000000">
                    <a:alpha val="30000"/>
                  </a:srgbClr>
                </a:outerShdw>
              </a:effectLst>
            </a:endParaRPr>
          </a:p>
        </p:txBody>
      </p:sp>
      <p:sp>
        <p:nvSpPr>
          <p:cNvPr id="7" name="Text Box 6"/>
          <p:cNvSpPr txBox="1"/>
          <p:nvPr/>
        </p:nvSpPr>
        <p:spPr>
          <a:xfrm>
            <a:off x="3677920" y="2748915"/>
            <a:ext cx="2644140" cy="368300"/>
          </a:xfrm>
          <a:prstGeom prst="rect">
            <a:avLst/>
          </a:prstGeom>
          <a:noFill/>
        </p:spPr>
        <p:txBody>
          <a:bodyPr wrap="square" rtlCol="0">
            <a:spAutoFit/>
            <a:scene3d>
              <a:camera prst="orthographicFront"/>
              <a:lightRig rig="threePt" dir="t"/>
            </a:scene3d>
          </a:bodyPr>
          <a:p>
            <a:pPr algn="r"/>
            <a:r>
              <a:rPr lang="en-US">
                <a:solidFill>
                  <a:schemeClr val="accent1"/>
                </a:solidFill>
                <a:effectLst>
                  <a:outerShdw blurRad="38100" dist="25400" dir="5400000" algn="ctr" rotWithShape="0">
                    <a:srgbClr val="6E747A">
                      <a:alpha val="43000"/>
                    </a:srgbClr>
                  </a:outerShdw>
                </a:effectLst>
              </a:rPr>
              <a:t>Developing</a:t>
            </a:r>
            <a:endParaRPr lang="en-US">
              <a:solidFill>
                <a:schemeClr val="accent1"/>
              </a:solidFill>
              <a:effectLst>
                <a:outerShdw blurRad="38100" dist="25400" dir="5400000" algn="ctr" rotWithShape="0">
                  <a:srgbClr val="6E747A">
                    <a:alpha val="43000"/>
                  </a:srgbClr>
                </a:outerShdw>
              </a:effectLst>
            </a:endParaRPr>
          </a:p>
        </p:txBody>
      </p:sp>
      <p:sp>
        <p:nvSpPr>
          <p:cNvPr id="8" name="Text Box 7"/>
          <p:cNvSpPr txBox="1"/>
          <p:nvPr/>
        </p:nvSpPr>
        <p:spPr>
          <a:xfrm>
            <a:off x="3430270" y="3616960"/>
            <a:ext cx="3139440" cy="368300"/>
          </a:xfrm>
          <a:prstGeom prst="rect">
            <a:avLst/>
          </a:prstGeom>
          <a:noFill/>
        </p:spPr>
        <p:txBody>
          <a:bodyPr wrap="square" rtlCol="0">
            <a:spAutoFit/>
          </a:bodyPr>
          <a:p>
            <a:r>
              <a:rPr lang="en-US">
                <a:ln w="12700">
                  <a:solidFill>
                    <a:schemeClr val="accent5"/>
                  </a:solidFill>
                  <a:prstDash val="solid"/>
                </a:ln>
                <a:pattFill prst="ltDnDiag">
                  <a:fgClr>
                    <a:schemeClr val="accent5">
                      <a:lumMod val="60000"/>
                      <a:lumOff val="40000"/>
                    </a:schemeClr>
                  </a:fgClr>
                  <a:bgClr>
                    <a:schemeClr val="bg1"/>
                  </a:bgClr>
                </a:pattFill>
                <a:effectLst/>
              </a:rPr>
              <a:t>Manufacturing </a:t>
            </a:r>
            <a:r>
              <a:rPr lang="en-US" sz="1600">
                <a:ln w="12700">
                  <a:solidFill>
                    <a:schemeClr val="accent5"/>
                  </a:solidFill>
                  <a:prstDash val="solid"/>
                </a:ln>
                <a:pattFill prst="ltDnDiag">
                  <a:fgClr>
                    <a:schemeClr val="accent5">
                      <a:lumMod val="60000"/>
                      <a:lumOff val="40000"/>
                    </a:schemeClr>
                  </a:fgClr>
                  <a:bgClr>
                    <a:schemeClr val="bg1"/>
                  </a:bgClr>
                </a:pattFill>
                <a:effectLst/>
              </a:rPr>
              <a:t>Engineering</a:t>
            </a:r>
            <a:endParaRPr lang="en-US" sz="160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5" name="Text Box 14"/>
          <p:cNvSpPr txBox="1"/>
          <p:nvPr/>
        </p:nvSpPr>
        <p:spPr>
          <a:xfrm>
            <a:off x="2617470" y="3142615"/>
            <a:ext cx="3579495" cy="368300"/>
          </a:xfrm>
          <a:prstGeom prst="rect">
            <a:avLst/>
          </a:prstGeom>
          <a:noFill/>
        </p:spPr>
        <p:txBody>
          <a:bodyPr wrap="square" rtlCol="0">
            <a:spAutoFit/>
          </a:bodyPr>
          <a:p>
            <a:r>
              <a:rPr lang="en-US">
                <a:ln w="22225">
                  <a:solidFill>
                    <a:schemeClr val="accent2"/>
                  </a:solidFill>
                  <a:prstDash val="solid"/>
                </a:ln>
                <a:solidFill>
                  <a:schemeClr val="tx1"/>
                </a:solidFill>
                <a:effectLst/>
              </a:rPr>
              <a:t>Sports Clubs/Entertainment</a:t>
            </a:r>
            <a:endParaRPr lang="en-US">
              <a:ln w="22225">
                <a:solidFill>
                  <a:schemeClr val="accent2"/>
                </a:solidFill>
                <a:prstDash val="solid"/>
              </a:ln>
              <a:solidFill>
                <a:schemeClr val="tx1"/>
              </a:solidFill>
              <a:effectLst/>
            </a:endParaRPr>
          </a:p>
        </p:txBody>
      </p:sp>
      <p:sp>
        <p:nvSpPr>
          <p:cNvPr id="17" name="Text Box 16"/>
          <p:cNvSpPr txBox="1"/>
          <p:nvPr/>
        </p:nvSpPr>
        <p:spPr>
          <a:xfrm>
            <a:off x="2287270" y="3412490"/>
            <a:ext cx="2061210" cy="368300"/>
          </a:xfrm>
          <a:prstGeom prst="rect">
            <a:avLst/>
          </a:prstGeom>
          <a:noFill/>
        </p:spPr>
        <p:txBody>
          <a:bodyPr wrap="square" rtlCol="0">
            <a:spAutoFit/>
          </a:bodyPr>
          <a:p>
            <a:r>
              <a:rPr lang="en-US">
                <a:solidFill>
                  <a:schemeClr val="accent1"/>
                </a:solidFill>
                <a:effectLst>
                  <a:outerShdw blurRad="38100" dist="25400" dir="5400000" algn="ctr" rotWithShape="0">
                    <a:srgbClr val="6E747A">
                      <a:alpha val="43000"/>
                    </a:srgbClr>
                  </a:outerShdw>
                </a:effectLst>
              </a:rPr>
              <a:t>Large Scaled</a:t>
            </a:r>
            <a:endParaRPr lang="en-US">
              <a:solidFill>
                <a:schemeClr val="accent1"/>
              </a:solidFill>
              <a:effectLst>
                <a:outerShdw blurRad="38100" dist="25400" dir="5400000" algn="ctr" rotWithShape="0">
                  <a:srgbClr val="6E747A">
                    <a:alpha val="43000"/>
                  </a:srgbClr>
                </a:outerShdw>
              </a:effectLst>
            </a:endParaRPr>
          </a:p>
        </p:txBody>
      </p:sp>
      <p:sp>
        <p:nvSpPr>
          <p:cNvPr id="18" name="Text Box 17"/>
          <p:cNvSpPr txBox="1"/>
          <p:nvPr/>
        </p:nvSpPr>
        <p:spPr>
          <a:xfrm>
            <a:off x="2030095" y="4075430"/>
            <a:ext cx="2506345" cy="368300"/>
          </a:xfrm>
          <a:prstGeom prst="rect">
            <a:avLst/>
          </a:prstGeom>
          <a:noFill/>
        </p:spPr>
        <p:txBody>
          <a:bodyPr wrap="square" rtlCol="0">
            <a:spAutoFit/>
          </a:bodyPr>
          <a:p>
            <a:r>
              <a:rPr lang="en-US">
                <a:ln w="22225">
                  <a:solidFill>
                    <a:schemeClr val="accent2"/>
                  </a:solidFill>
                  <a:prstDash val="solid"/>
                </a:ln>
                <a:solidFill>
                  <a:schemeClr val="accent2">
                    <a:lumMod val="40000"/>
                    <a:lumOff val="60000"/>
                  </a:schemeClr>
                </a:solidFill>
                <a:effectLst/>
              </a:rPr>
              <a:t>Internet Trade Mark</a:t>
            </a:r>
            <a:endParaRPr lang="en-US">
              <a:ln w="22225">
                <a:solidFill>
                  <a:schemeClr val="accent2"/>
                </a:solidFill>
                <a:prstDash val="solid"/>
              </a:ln>
              <a:solidFill>
                <a:schemeClr val="accent2">
                  <a:lumMod val="40000"/>
                  <a:lumOff val="60000"/>
                </a:schemeClr>
              </a:solidFill>
              <a:effectLst/>
            </a:endParaRPr>
          </a:p>
        </p:txBody>
      </p:sp>
      <p:sp>
        <p:nvSpPr>
          <p:cNvPr id="19" name="Text Box 18"/>
          <p:cNvSpPr txBox="1"/>
          <p:nvPr/>
        </p:nvSpPr>
        <p:spPr>
          <a:xfrm>
            <a:off x="2617470" y="4304665"/>
            <a:ext cx="2562225" cy="368300"/>
          </a:xfrm>
          <a:prstGeom prst="rect">
            <a:avLst/>
          </a:prstGeom>
          <a:noFill/>
        </p:spPr>
        <p:txBody>
          <a:bodyPr wrap="square" rtlCol="0">
            <a:spAutoFit/>
          </a:bodyPr>
          <a:p>
            <a:r>
              <a:rPr lang="en-US">
                <a:ln w="12700">
                  <a:solidFill>
                    <a:schemeClr val="accent5"/>
                  </a:solidFill>
                  <a:prstDash val="solid"/>
                </a:ln>
                <a:pattFill prst="ltDnDiag">
                  <a:fgClr>
                    <a:schemeClr val="accent5">
                      <a:lumMod val="60000"/>
                      <a:lumOff val="40000"/>
                    </a:schemeClr>
                  </a:fgClr>
                  <a:bgClr>
                    <a:schemeClr val="bg1"/>
                  </a:bgClr>
                </a:pattFill>
                <a:effectLst/>
              </a:rPr>
              <a:t>International Graded</a:t>
            </a:r>
            <a:endParaRPr lang="en-US">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0" name="Text Box 19"/>
          <p:cNvSpPr txBox="1"/>
          <p:nvPr/>
        </p:nvSpPr>
        <p:spPr>
          <a:xfrm>
            <a:off x="2144395" y="4533900"/>
            <a:ext cx="3035300" cy="368300"/>
          </a:xfrm>
          <a:prstGeom prst="rect">
            <a:avLst/>
          </a:prstGeom>
          <a:noFill/>
        </p:spPr>
        <p:txBody>
          <a:bodyPr wrap="square" rtlCol="0">
            <a:spAutoFit/>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Commercial</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advTm="3989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rPr>
              <a:t>IMPORTANT NOTE TO PI CORE TEAM</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313690" y="1417955"/>
            <a:ext cx="11878310" cy="5251450"/>
          </a:xfrm>
        </p:spPr>
        <p:txBody>
          <a:bodyPr/>
          <a:p>
            <a:r>
              <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rPr>
              <a:t>We must systematically induce our intellectual impulses to the pioneers who are altcoin converters by making the usefull Dapp </a:t>
            </a:r>
            <a:r>
              <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sym typeface="+mn-ea"/>
              </a:rPr>
              <a:t>utilities,  proactive in the ecosystem. </a:t>
            </a:r>
            <a:endPar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endParaRPr>
          </a:p>
          <a:p>
            <a:pPr marL="0" indent="0">
              <a:buNone/>
            </a:pPr>
            <a:r>
              <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rPr>
              <a:t>  Though Pi coin being convertible at any point, our app      inpacts can encourage 90% Altcoin to pi conversions instead of its reverse action.</a:t>
            </a:r>
            <a:endPar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endParaRPr>
          </a:p>
          <a:p>
            <a:r>
              <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rPr>
              <a:t>Take example of  a nation’s economi treasures, being looted gradually by it’s compatroits to other nations. By so doing, still call the looted tresures their’s, but have practically funded the other nations for spontaneous and rapid developement, which adverse effect render own economy incapacitated. Again have discouraged genrational developement of their nation.</a:t>
            </a:r>
            <a:endPar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endParaRPr>
          </a:p>
          <a:p>
            <a:r>
              <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rPr>
              <a:t>They looted it away, now its government always tend to borrow from the custodial nations</a:t>
            </a:r>
            <a:endParaRPr lang="en-US" sz="2400">
              <a:ln>
                <a:solidFill>
                  <a:srgbClr val="C8BE07"/>
                </a:solidFill>
              </a:ln>
              <a:solidFill>
                <a:schemeClr val="accent1"/>
              </a:solidFill>
              <a:effectLst>
                <a:outerShdw blurRad="38100" dist="25400" dir="5400000" algn="ctr" rotWithShape="0">
                  <a:srgbClr val="6E747A">
                    <a:alpha val="43000"/>
                  </a:srgbClr>
                </a:outerShdw>
              </a:effectLst>
              <a:highlight>
                <a:srgbClr val="808080"/>
              </a:highlight>
            </a:endParaRPr>
          </a:p>
          <a:p>
            <a:pPr marL="0" indent="0" algn="r">
              <a:buNone/>
            </a:pPr>
            <a:r>
              <a:rPr lang="en-US" sz="3600" i="1">
                <a:ln>
                  <a:solidFill>
                    <a:srgbClr val="C8BE07"/>
                  </a:solidFill>
                </a:ln>
                <a:solidFill>
                  <a:schemeClr val="tx1">
                    <a:lumMod val="95000"/>
                    <a:lumOff val="5000"/>
                  </a:schemeClr>
                </a:solidFill>
                <a:effectLst>
                  <a:outerShdw blurRad="38100" dist="25400" dir="5400000" algn="ctr" rotWithShape="0">
                    <a:srgbClr val="6E747A">
                      <a:alpha val="43000"/>
                    </a:srgbClr>
                  </a:outerShdw>
                </a:effectLst>
                <a:latin typeface="Blackadder ITC" panose="04020505051007020D02" charset="0"/>
                <a:cs typeface="Blackadder ITC" panose="04020505051007020D02" charset="0"/>
              </a:rPr>
              <a:t>‘knnamdi1’in Golden Pen</a:t>
            </a:r>
            <a:endParaRPr lang="en-US" sz="3600" i="1">
              <a:ln>
                <a:solidFill>
                  <a:srgbClr val="C8BE07"/>
                </a:solidFill>
              </a:ln>
              <a:solidFill>
                <a:schemeClr val="tx1">
                  <a:lumMod val="95000"/>
                  <a:lumOff val="5000"/>
                </a:schemeClr>
              </a:solidFill>
              <a:effectLst>
                <a:outerShdw blurRad="38100" dist="25400" dir="5400000" algn="ctr" rotWithShape="0">
                  <a:srgbClr val="6E747A">
                    <a:alpha val="43000"/>
                  </a:srgbClr>
                </a:outerShdw>
              </a:effectLst>
              <a:latin typeface="Blackadder ITC" panose="04020505051007020D02" charset="0"/>
              <a:cs typeface="Blackadder ITC" panose="04020505051007020D02" charset="0"/>
            </a:endParaRPr>
          </a:p>
        </p:txBody>
      </p:sp>
    </p:spTree>
    <p:custDataLst>
      <p:tags r:id="rId1"/>
    </p:custDataLst>
  </p:cSld>
  <p:clrMapOvr>
    <a:masterClrMapping/>
  </p:clrMapOvr>
  <p:transition advTm="293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latin typeface="Algerian" panose="04020705040A02060702" charset="0"/>
                <a:cs typeface="Algerian" panose="04020705040A02060702" charset="0"/>
              </a:rPr>
              <a:t>      PL APP </a:t>
            </a:r>
            <a:r>
              <a:rPr lang="en-US"/>
              <a:t>DEVELOPER REMARKS</a:t>
            </a:r>
            <a:endParaRPr lang="en-US"/>
          </a:p>
        </p:txBody>
      </p:sp>
      <p:sp>
        <p:nvSpPr>
          <p:cNvPr id="3" name="Content Placeholder 2"/>
          <p:cNvSpPr>
            <a:spLocks noGrp="1"/>
          </p:cNvSpPr>
          <p:nvPr>
            <p:ph sz="half" idx="1"/>
          </p:nvPr>
        </p:nvSpPr>
        <p:spPr>
          <a:xfrm>
            <a:off x="609600" y="1271905"/>
            <a:ext cx="5450840" cy="5398135"/>
          </a:xfrm>
        </p:spPr>
        <p:style>
          <a:lnRef idx="1">
            <a:schemeClr val="accent6"/>
          </a:lnRef>
          <a:fillRef idx="2">
            <a:schemeClr val="accent6"/>
          </a:fillRef>
          <a:effectRef idx="1">
            <a:schemeClr val="accent6"/>
          </a:effectRef>
          <a:fontRef idx="minor">
            <a:schemeClr val="dk1"/>
          </a:fontRef>
        </p:style>
        <p:txBody>
          <a:bodyPr/>
          <a:p>
            <a:r>
              <a:rPr lang="en-US" sz="1800">
                <a:ln/>
                <a:solidFill>
                  <a:schemeClr val="tx1"/>
                </a:solidFill>
                <a:effectLst>
                  <a:outerShdw blurRad="38100" dist="19050" dir="2700000" algn="tl" rotWithShape="0">
                    <a:schemeClr val="dk1">
                      <a:alpha val="40000"/>
                    </a:schemeClr>
                  </a:outerShdw>
                </a:effectLst>
                <a:latin typeface="+mj-lt"/>
                <a:cs typeface="+mj-lt"/>
              </a:rPr>
              <a:t>After i joined Pi network, i encouraged new pioneers in the brainstorm chat room, who were eger and inquisitive about price of picoin and lunch date, to keep mining pi. That what we are mining looks like black gold yet to be known to the world.</a:t>
            </a:r>
            <a:endParaRPr lang="en-US" sz="1800">
              <a:ln/>
              <a:solidFill>
                <a:schemeClr val="tx1"/>
              </a:solidFill>
              <a:effectLst>
                <a:outerShdw blurRad="38100" dist="19050" dir="2700000" algn="tl" rotWithShape="0">
                  <a:schemeClr val="dk1">
                    <a:alpha val="40000"/>
                  </a:schemeClr>
                </a:outerShdw>
              </a:effectLst>
              <a:latin typeface="+mj-lt"/>
              <a:cs typeface="+mj-lt"/>
            </a:endParaRPr>
          </a:p>
          <a:p>
            <a:r>
              <a:rPr lang="en-US" sz="1800">
                <a:ln/>
                <a:solidFill>
                  <a:schemeClr val="tx1"/>
                </a:solidFill>
                <a:effectLst>
                  <a:outerShdw blurRad="38100" dist="19050" dir="2700000" algn="tl" rotWithShape="0">
                    <a:schemeClr val="dk1">
                      <a:alpha val="40000"/>
                    </a:schemeClr>
                  </a:outerShdw>
                </a:effectLst>
                <a:latin typeface="+mj-lt"/>
                <a:cs typeface="+mj-lt"/>
              </a:rPr>
              <a:t>But the diagram beside from my disovery, is what we are giving out to wise farmers (Investors). It is a bunch block of first ever, specie of crypto corn, different from others. You crop a seed, it yeilds to other corn bunch which is continually regenerational. The farmer has the potential to multiply, florish and spread out.</a:t>
            </a:r>
            <a:endParaRPr lang="en-US" sz="1800">
              <a:ln/>
              <a:solidFill>
                <a:schemeClr val="tx1"/>
              </a:solidFill>
              <a:effectLst>
                <a:outerShdw blurRad="38100" dist="19050" dir="2700000" algn="tl" rotWithShape="0">
                  <a:schemeClr val="dk1">
                    <a:alpha val="40000"/>
                  </a:schemeClr>
                </a:outerShdw>
              </a:effectLst>
              <a:latin typeface="+mj-lt"/>
              <a:cs typeface="+mj-lt"/>
            </a:endParaRPr>
          </a:p>
          <a:p>
            <a:r>
              <a:rPr lang="en-US" sz="1800">
                <a:ln/>
                <a:solidFill>
                  <a:schemeClr val="tx1"/>
                </a:solidFill>
                <a:effectLst>
                  <a:outerShdw blurRad="38100" dist="19050" dir="2700000" algn="tl" rotWithShape="0">
                    <a:schemeClr val="dk1">
                      <a:alpha val="40000"/>
                    </a:schemeClr>
                  </a:outerShdw>
                </a:effectLst>
                <a:latin typeface="+mj-lt"/>
                <a:cs typeface="+mj-lt"/>
              </a:rPr>
              <a:t>  Moreover, he would gladly make returns in bunches and seedlings (Loan amount + interests) Here i could call it ‘pi corn network’. </a:t>
            </a:r>
            <a:endParaRPr lang="en-US" sz="1800">
              <a:ln/>
              <a:solidFill>
                <a:schemeClr val="tx1"/>
              </a:solidFill>
              <a:effectLst>
                <a:outerShdw blurRad="38100" dist="19050" dir="2700000" algn="tl" rotWithShape="0">
                  <a:schemeClr val="dk1">
                    <a:alpha val="40000"/>
                  </a:schemeClr>
                </a:outerShdw>
              </a:effectLst>
              <a:latin typeface="+mj-lt"/>
              <a:cs typeface="+mj-lt"/>
            </a:endParaRPr>
          </a:p>
          <a:p>
            <a:r>
              <a:rPr lang="en-US" sz="1600">
                <a:ln/>
                <a:solidFill>
                  <a:schemeClr val="tx1"/>
                </a:solidFill>
                <a:effectLst>
                  <a:outerShdw blurRad="38100" dist="19050" dir="2700000" algn="tl" rotWithShape="0">
                    <a:schemeClr val="dk1">
                      <a:alpha val="40000"/>
                    </a:schemeClr>
                  </a:outerShdw>
                </a:effectLst>
                <a:latin typeface="+mj-lt"/>
                <a:cs typeface="+mj-lt"/>
              </a:rPr>
              <a:t>THE PI LOAN FINANCE SYSTEM IS THE HOSPITAL THAT WOULD RESORCITATE AND HEAL THE WORLD ECONOMIC FINANCE INEQUALITIES</a:t>
            </a:r>
            <a:endParaRPr lang="en-US" sz="1600">
              <a:ln/>
              <a:solidFill>
                <a:schemeClr val="tx1"/>
              </a:solidFill>
              <a:effectLst>
                <a:outerShdw blurRad="38100" dist="19050" dir="2700000" algn="tl" rotWithShape="0">
                  <a:schemeClr val="dk1">
                    <a:alpha val="40000"/>
                  </a:schemeClr>
                </a:outerShdw>
              </a:effectLst>
              <a:latin typeface="+mj-lt"/>
              <a:cs typeface="+mj-lt"/>
            </a:endParaRPr>
          </a:p>
        </p:txBody>
      </p:sp>
      <mc:AlternateContent xmlns:mc="http://schemas.openxmlformats.org/markup-compatibility/2006">
        <mc:Choice xmlns:a14="http://schemas.microsoft.com/office/drawing/2010/main" Requires="a14">
          <p:sp>
            <p:nvSpPr>
              <p:cNvPr id="6" name="Text Box 5"/>
              <p:cNvSpPr txBox="1"/>
              <p:nvPr/>
            </p:nvSpPr>
            <p:spPr>
              <a:xfrm>
                <a:off x="1748155" y="175895"/>
                <a:ext cx="922020" cy="11988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sz="7200" i="1">
                          <a:solidFill>
                            <a:schemeClr val="accent1"/>
                          </a:solidFill>
                          <a:effectLst>
                            <a:outerShdw blurRad="38100" dist="25400" dir="5400000" algn="ctr" rotWithShape="0">
                              <a:srgbClr val="6E747A">
                                <a:alpha val="43000"/>
                              </a:srgbClr>
                            </a:outerShdw>
                          </a:effectLst>
                          <a:latin typeface="Cambria Math" panose="02040503050406030204" charset="0"/>
                          <a:ea typeface="MS Mincho" charset="0"/>
                          <a:cs typeface="Cambria Math" panose="02040503050406030204" charset="0"/>
                        </a:rPr>
                        <m:t>𝜋</m:t>
                      </m:r>
                      <m:r>
                        <a:rPr lang="en-US" sz="7200" i="1">
                          <a:solidFill>
                            <a:schemeClr val="accent1"/>
                          </a:solidFill>
                          <a:effectLst>
                            <a:outerShdw blurRad="38100" dist="25400" dir="5400000" algn="ctr" rotWithShape="0">
                              <a:srgbClr val="6E747A">
                                <a:alpha val="43000"/>
                              </a:srgbClr>
                            </a:outerShdw>
                          </a:effectLst>
                          <a:latin typeface="Cambria Math" panose="02040503050406030204" charset="0"/>
                          <a:ea typeface="MS Mincho" charset="0"/>
                          <a:cs typeface="Cambria Math" panose="02040503050406030204" charset="0"/>
                        </a:rPr>
                        <m:t> </m:t>
                      </m:r>
                    </m:oMath>
                  </m:oMathPara>
                </a14:m>
                <a:endParaRPr lang="en-US" sz="7200" i="1">
                  <a:solidFill>
                    <a:schemeClr val="accent1"/>
                  </a:solidFill>
                  <a:effectLst>
                    <a:outerShdw blurRad="38100" dist="25400" dir="5400000" algn="ctr" rotWithShape="0">
                      <a:srgbClr val="6E747A">
                        <a:alpha val="43000"/>
                      </a:srgbClr>
                    </a:outerShdw>
                  </a:effectLst>
                  <a:latin typeface="Cambria Math" panose="02040503050406030204" charset="0"/>
                  <a:ea typeface="MS Mincho" charset="0"/>
                  <a:cs typeface="Cambria Math" panose="02040503050406030204" charset="0"/>
                </a:endParaRPr>
              </a:p>
            </p:txBody>
          </p:sp>
        </mc:Choice>
        <mc:Fallback>
          <p:sp>
            <p:nvSpPr>
              <p:cNvPr id="6" name="Text Box 5"/>
              <p:cNvSpPr txBox="1">
                <a:spLocks noRot="1" noChangeAspect="1" noMove="1" noResize="1" noEditPoints="1" noAdjustHandles="1" noChangeArrowheads="1" noChangeShapeType="1" noTextEdit="1"/>
              </p:cNvSpPr>
              <p:nvPr/>
            </p:nvSpPr>
            <p:spPr>
              <a:xfrm>
                <a:off x="1748155" y="175895"/>
                <a:ext cx="922020" cy="1198880"/>
              </a:xfrm>
              <a:prstGeom prst="rect">
                <a:avLst/>
              </a:prstGeom>
              <a:blipFill rotWithShape="1">
                <a:blip r:embed="rId1"/>
                <a:stretch>
                  <a:fillRect/>
                </a:stretch>
              </a:blipFill>
            </p:spPr>
            <p:txBody>
              <a:bodyPr/>
              <a:lstStyle/>
              <a:p>
                <a:r>
                  <a:rPr lang="en-US" altLang="en-US">
                    <a:noFill/>
                  </a:rPr>
                  <a:t> </a:t>
                </a:r>
              </a:p>
            </p:txBody>
          </p:sp>
        </mc:Fallback>
      </mc:AlternateContent>
      <p:pic>
        <p:nvPicPr>
          <p:cNvPr id="7" name="Picture 6" descr="LOGO 1"/>
          <p:cNvPicPr>
            <a:picLocks noChangeAspect="1"/>
          </p:cNvPicPr>
          <p:nvPr/>
        </p:nvPicPr>
        <p:blipFill>
          <a:blip r:embed="rId2"/>
          <a:stretch>
            <a:fillRect/>
          </a:stretch>
        </p:blipFill>
        <p:spPr>
          <a:xfrm>
            <a:off x="6188710" y="5755640"/>
            <a:ext cx="1000125" cy="914400"/>
          </a:xfrm>
          <a:prstGeom prst="rect">
            <a:avLst/>
          </a:prstGeom>
        </p:spPr>
      </p:pic>
      <p:sp>
        <p:nvSpPr>
          <p:cNvPr id="8" name="Text Box 7"/>
          <p:cNvSpPr txBox="1"/>
          <p:nvPr/>
        </p:nvSpPr>
        <p:spPr>
          <a:xfrm>
            <a:off x="6188710" y="5373370"/>
            <a:ext cx="1464945" cy="306705"/>
          </a:xfrm>
          <a:prstGeom prst="rect">
            <a:avLst/>
          </a:prstGeom>
          <a:noFill/>
        </p:spPr>
        <p:txBody>
          <a:bodyPr wrap="square" rtlCol="0">
            <a:spAutoFit/>
          </a:bodyPr>
          <a:p>
            <a:r>
              <a:rPr lang="en-US" sz="1400">
                <a:solidFill>
                  <a:schemeClr val="tx1"/>
                </a:solidFill>
                <a:effectLst>
                  <a:outerShdw blurRad="38100" dist="19050" dir="2700000" algn="tl" rotWithShape="0">
                    <a:schemeClr val="dk1">
                      <a:alpha val="40000"/>
                    </a:schemeClr>
                  </a:outerShdw>
                </a:effectLst>
              </a:rPr>
              <a:t>APP LOGO</a:t>
            </a:r>
            <a:endParaRPr lang="en-US" sz="1400">
              <a:solidFill>
                <a:schemeClr val="tx1"/>
              </a:solidFill>
              <a:effectLst>
                <a:outerShdw blurRad="38100" dist="19050" dir="2700000" algn="tl" rotWithShape="0">
                  <a:schemeClr val="dk1">
                    <a:alpha val="40000"/>
                  </a:schemeClr>
                </a:outerShdw>
              </a:effectLst>
            </a:endParaRPr>
          </a:p>
        </p:txBody>
      </p:sp>
      <p:pic>
        <p:nvPicPr>
          <p:cNvPr id="5" name="Content Placeholder 4" descr="COLOR CORN"/>
          <p:cNvPicPr>
            <a:picLocks noChangeAspect="1"/>
          </p:cNvPicPr>
          <p:nvPr>
            <p:ph sz="half" idx="2"/>
          </p:nvPr>
        </p:nvPicPr>
        <p:blipFill>
          <a:blip r:embed="rId3"/>
          <a:stretch>
            <a:fillRect/>
          </a:stretch>
        </p:blipFill>
        <p:spPr>
          <a:xfrm>
            <a:off x="6188710" y="1417955"/>
            <a:ext cx="2944495" cy="2066290"/>
          </a:xfrm>
          <a:prstGeom prst="rect">
            <a:avLst/>
          </a:prstGeom>
        </p:spPr>
      </p:pic>
      <p:sp>
        <p:nvSpPr>
          <p:cNvPr id="4" name="Text Box 3"/>
          <p:cNvSpPr txBox="1"/>
          <p:nvPr/>
        </p:nvSpPr>
        <p:spPr>
          <a:xfrm rot="10800000" flipV="1">
            <a:off x="7209155" y="3658870"/>
            <a:ext cx="2723515" cy="645160"/>
          </a:xfrm>
          <a:prstGeom prst="rect">
            <a:avLst/>
          </a:prstGeom>
          <a:noFill/>
        </p:spPr>
        <p:txBody>
          <a:bodyPr wrap="square" rtlCol="0">
            <a:spAutoFit/>
          </a:bodyPr>
          <a:p>
            <a:r>
              <a:rPr lang="en-US"/>
              <a:t>USER NAME</a:t>
            </a:r>
            <a:endParaRPr lang="en-US"/>
          </a:p>
          <a:p>
            <a:r>
              <a:rPr lang="en-US"/>
              <a:t>knnamd1</a:t>
            </a:r>
            <a:endParaRPr lang="en-US"/>
          </a:p>
        </p:txBody>
      </p:sp>
      <p:sp>
        <p:nvSpPr>
          <p:cNvPr id="9" name="Text Box 8"/>
          <p:cNvSpPr txBox="1"/>
          <p:nvPr/>
        </p:nvSpPr>
        <p:spPr>
          <a:xfrm>
            <a:off x="7209155" y="4327525"/>
            <a:ext cx="4003675" cy="368300"/>
          </a:xfrm>
          <a:prstGeom prst="rect">
            <a:avLst/>
          </a:prstGeom>
          <a:noFill/>
        </p:spPr>
        <p:txBody>
          <a:bodyPr wrap="square" rtlCol="0">
            <a:spAutoFit/>
          </a:bodyPr>
          <a:p>
            <a:r>
              <a:rPr lang="en-US"/>
              <a:t>https://piloanworld.com</a:t>
            </a:r>
            <a:endParaRPr lang="en-US"/>
          </a:p>
        </p:txBody>
      </p:sp>
      <p:sp>
        <p:nvSpPr>
          <p:cNvPr id="10" name="Text Box 9"/>
          <p:cNvSpPr txBox="1"/>
          <p:nvPr/>
        </p:nvSpPr>
        <p:spPr>
          <a:xfrm>
            <a:off x="7209155" y="4679315"/>
            <a:ext cx="4373245" cy="368300"/>
          </a:xfrm>
          <a:prstGeom prst="rect">
            <a:avLst/>
          </a:prstGeom>
          <a:noFill/>
        </p:spPr>
        <p:txBody>
          <a:bodyPr wrap="square" rtlCol="0">
            <a:spAutoFit/>
          </a:bodyPr>
          <a:p>
            <a:r>
              <a:rPr lang="en-US"/>
              <a:t>pi://brainstorm.pi/project/63b328f9328b</a:t>
            </a:r>
            <a:endParaRPr lang="en-US"/>
          </a:p>
        </p:txBody>
      </p:sp>
      <p:sp>
        <p:nvSpPr>
          <p:cNvPr id="11" name="Text Box 10"/>
          <p:cNvSpPr txBox="1"/>
          <p:nvPr/>
        </p:nvSpPr>
        <p:spPr>
          <a:xfrm>
            <a:off x="7189470" y="5057775"/>
            <a:ext cx="4671695" cy="368300"/>
          </a:xfrm>
          <a:prstGeom prst="rect">
            <a:avLst/>
          </a:prstGeom>
          <a:noFill/>
        </p:spPr>
        <p:txBody>
          <a:bodyPr wrap="square" rtlCol="0">
            <a:spAutoFit/>
          </a:bodyPr>
          <a:p>
            <a:r>
              <a:rPr lang="en-US"/>
              <a:t>Email:knnamdi1@gmail.com</a:t>
            </a:r>
            <a:endParaRPr lang="en-US"/>
          </a:p>
        </p:txBody>
      </p:sp>
    </p:spTree>
    <p:custDataLst>
      <p:tags r:id="rId4"/>
    </p:custDataLst>
  </p:cSld>
  <p:clrMapOvr>
    <a:masterClrMapping/>
  </p:clrMapOvr>
  <p:transition advTm="401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2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2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p>
                <a14:m>
                  <m:oMathPara xmlns:m="http://schemas.openxmlformats.org/officeDocument/2006/math">
                    <m:oMathParaPr>
                      <m:jc m:val="centerGroup"/>
                    </m:oMathParaPr>
                    <m:oMath xmlns:m="http://schemas.openxmlformats.org/officeDocument/2006/math">
                      <m:r>
                        <a:rPr lang="en-US" sz="7200" i="1">
                          <a:gradFill>
                            <a:gsLst>
                              <a:gs pos="0">
                                <a:srgbClr val="FECF40"/>
                              </a:gs>
                              <a:gs pos="100000">
                                <a:srgbClr val="846C21"/>
                              </a:gs>
                            </a:gsLst>
                            <a:lin scaled="0"/>
                          </a:gradFill>
                          <a:latin typeface="Cambria Math" panose="02040503050406030204" charset="0"/>
                          <a:cs typeface="Cambria Math" panose="02040503050406030204" charset="0"/>
                        </a:rPr>
                        <m:t>𝜋</m:t>
                      </m:r>
                      <m:r>
                        <a:rPr lang="en-US" sz="7200" i="1">
                          <a:latin typeface="Cambria Math" panose="02040503050406030204" charset="0"/>
                          <a:cs typeface="Cambria Math" panose="02040503050406030204" charset="0"/>
                        </a:rPr>
                        <m:t> </m:t>
                      </m:r>
                      <m:r>
                        <a:rPr lang="en-US" sz="7200" i="1">
                          <a:latin typeface="Cambria Math" panose="02040503050406030204" charset="0"/>
                          <a:cs typeface="Cambria Math" panose="02040503050406030204" charset="0"/>
                        </a:rPr>
                        <m:t>𝑃𝐼</m:t>
                      </m:r>
                      <m:r>
                        <a:rPr lang="en-US" sz="7200" i="1">
                          <a:latin typeface="Cambria Math" panose="02040503050406030204" charset="0"/>
                          <a:cs typeface="Cambria Math" panose="02040503050406030204" charset="0"/>
                        </a:rPr>
                        <m:t> </m:t>
                      </m:r>
                      <m:r>
                        <a:rPr lang="en-US" sz="7200" i="1">
                          <a:latin typeface="Cambria Math" panose="02040503050406030204" charset="0"/>
                          <a:cs typeface="Cambria Math" panose="02040503050406030204" charset="0"/>
                        </a:rPr>
                        <m:t>𝐿𝑂𝐴𝑁</m:t>
                      </m:r>
                      <m:r>
                        <a:rPr lang="en-US" sz="7200" i="1">
                          <a:latin typeface="Cambria Math" panose="02040503050406030204" charset="0"/>
                          <a:cs typeface="Cambria Math" panose="02040503050406030204" charset="0"/>
                        </a:rPr>
                        <m:t> </m:t>
                      </m:r>
                      <m:r>
                        <a:rPr lang="en-US" sz="7200" i="1">
                          <a:latin typeface="Cambria Math" panose="02040503050406030204" charset="0"/>
                          <a:cs typeface="Cambria Math" panose="02040503050406030204" charset="0"/>
                        </a:rPr>
                        <m:t>𝐴𝑃𝑃</m:t>
                      </m:r>
                    </m:oMath>
                  </m:oMathPara>
                </a14:m>
                <a:endParaRPr lang="en-US" sz="600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t="-28" b="28"/>
                </a:stretch>
              </a:blipFill>
            </p:spPr>
            <p:txBody>
              <a:bodyPr/>
              <a:lstStyle/>
              <a:p>
                <a:r>
                  <a:rPr lang="en-US" altLang="en-US">
                    <a:noFill/>
                  </a:rPr>
                  <a:t> </a:t>
                </a:r>
              </a:p>
            </p:txBody>
          </p:sp>
        </mc:Fallback>
      </mc:AlternateContent>
      <p:sp>
        <p:nvSpPr>
          <p:cNvPr id="3" name="Content Placeholder 2"/>
          <p:cNvSpPr>
            <a:spLocks noGrp="1"/>
          </p:cNvSpPr>
          <p:nvPr>
            <p:ph sz="half" idx="1"/>
          </p:nvPr>
        </p:nvSpPr>
        <p:spPr>
          <a:xfrm>
            <a:off x="609600" y="1600200"/>
            <a:ext cx="11125200" cy="4526280"/>
          </a:xfrm>
          <a:blipFill rotWithShape="1">
            <a:blip r:embed="rId2"/>
            <a:tile tx="0" ty="0" sx="100000" sy="100000" flip="none" algn="tl"/>
          </a:blipFill>
        </p:spPr>
        <p:txBody>
          <a:bodyPr/>
          <a:p>
            <a:r>
              <a:rPr lang="en-US">
                <a:latin typeface="Algerian" panose="04020705040A02060702" charset="0"/>
                <a:cs typeface="Algerian" panose="04020705040A02060702" charset="0"/>
              </a:rPr>
              <a:t>THANKS TO THE PI CORE TEAM  FOR THE OPPOTUNITY TO IN CRYPTO SPACE AND AN APP DEVELOPER IN PI HACKTHON 2.</a:t>
            </a:r>
            <a:endParaRPr lang="en-US">
              <a:latin typeface="Algerian" panose="04020705040A02060702" charset="0"/>
              <a:cs typeface="Algerian" panose="04020705040A02060702" charset="0"/>
            </a:endParaRPr>
          </a:p>
          <a:p>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rPr>
              <a:t>I APPRECIATE ALL VIEWERS</a:t>
            </a:r>
            <a:endParaRPr lang="en-US">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Tm="7659">
        <p:wedge/>
      </p:transition>
    </mc:Choice>
    <mc:Fallback>
      <p:transition spd="slow" advTm="7659">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0" y="538480"/>
            <a:ext cx="12190730" cy="1519555"/>
          </a:xfr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 pos="0">
                <a:srgbClr val="FECF40"/>
              </a:gs>
              <a:gs pos="100000">
                <a:srgbClr val="846C21"/>
              </a:gs>
            </a:gsLst>
            <a:lin ang="5400000" scaled="0"/>
          </a:gradFill>
          <a:ln>
            <a:solidFill>
              <a:schemeClr val="accent6">
                <a:lumMod val="60000"/>
                <a:lumOff val="40000"/>
              </a:schemeClr>
            </a:solidFill>
          </a:ln>
        </p:spPr>
        <p:style>
          <a:lnRef idx="1">
            <a:schemeClr val="accent5"/>
          </a:lnRef>
          <a:fillRef idx="3">
            <a:schemeClr val="accent5"/>
          </a:fillRef>
          <a:effectRef idx="2">
            <a:schemeClr val="accent5"/>
          </a:effectRef>
          <a:fontRef idx="minor">
            <a:schemeClr val="lt1"/>
          </a:fontRef>
        </p:style>
        <p:txBody>
          <a:bodyPr/>
          <a:p>
            <a:r>
              <a:rPr lang="en-US"/>
              <a:t>PI LOAN APP</a:t>
            </a:r>
            <a:endParaRPr lang="en-US"/>
          </a:p>
        </p:txBody>
      </p:sp>
      <p:sp>
        <p:nvSpPr>
          <p:cNvPr id="5" name="Subtitle 4"/>
          <p:cNvSpPr>
            <a:spLocks noGrp="1"/>
          </p:cNvSpPr>
          <p:nvPr>
            <p:ph type="subTitle" idx="1"/>
          </p:nvPr>
        </p:nvSpPr>
        <p:spPr>
          <a:xfrm>
            <a:off x="2544445" y="2434590"/>
            <a:ext cx="7442200" cy="1505585"/>
          </a:xfr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a:scene3d>
              <a:camera prst="orthographicFront"/>
              <a:lightRig rig="threePt" dir="t"/>
            </a:scene3d>
          </a:bodyPr>
          <a:p>
            <a:r>
              <a:rPr lang="en-US">
                <a:ln w="9525">
                  <a:solidFill>
                    <a:srgbClr val="7030A0"/>
                  </a:solidFill>
                  <a:prstDash val="solid"/>
                </a:ln>
                <a:solidFill>
                  <a:schemeClr val="accent6">
                    <a:lumMod val="50000"/>
                  </a:schemeClr>
                </a:solidFill>
                <a:effectLst>
                  <a:outerShdw blurRad="12700" dist="38100" dir="2700000" algn="tl" rotWithShape="0">
                    <a:schemeClr val="bg1">
                      <a:lumMod val="50000"/>
                    </a:schemeClr>
                  </a:outerShdw>
                </a:effectLst>
              </a:rPr>
              <a:t>This is a loan application that aids the entire sub world to have access to crypto currency finance called pi coin</a:t>
            </a:r>
            <a:endParaRPr lang="en-US">
              <a:ln w="9525">
                <a:solidFill>
                  <a:srgbClr val="7030A0"/>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6" name="Picture 5" descr="LOAN LOGO2"/>
          <p:cNvPicPr>
            <a:picLocks noChangeAspect="1"/>
          </p:cNvPicPr>
          <p:nvPr/>
        </p:nvPicPr>
        <p:blipFill>
          <a:blip r:embed="rId1"/>
          <a:stretch>
            <a:fillRect/>
          </a:stretch>
        </p:blipFill>
        <p:spPr>
          <a:xfrm>
            <a:off x="621665" y="2434590"/>
            <a:ext cx="1609725" cy="1447800"/>
          </a:xfrm>
          <a:prstGeom prst="rect">
            <a:avLst/>
          </a:prstGeom>
          <a:ln>
            <a:solidFill>
              <a:schemeClr val="accent6">
                <a:lumMod val="60000"/>
                <a:lumOff val="40000"/>
              </a:schemeClr>
            </a:solidFill>
          </a:ln>
          <a:effectLst>
            <a:glow rad="228600">
              <a:schemeClr val="accent5">
                <a:satMod val="175000"/>
                <a:alpha val="40000"/>
              </a:schemeClr>
            </a:glow>
            <a:reflection blurRad="6350" stA="52000" endA="300" endPos="35000" dir="5400000" sy="-100000" algn="bl" rotWithShape="0"/>
          </a:effectLst>
        </p:spPr>
      </p:pic>
      <p:pic>
        <p:nvPicPr>
          <p:cNvPr id="7" name="Picture 6" descr="LOAN LOGO2"/>
          <p:cNvPicPr>
            <a:picLocks noChangeAspect="1"/>
          </p:cNvPicPr>
          <p:nvPr/>
        </p:nvPicPr>
        <p:blipFill>
          <a:blip r:embed="rId1"/>
          <a:stretch>
            <a:fillRect/>
          </a:stretch>
        </p:blipFill>
        <p:spPr>
          <a:xfrm>
            <a:off x="10152380" y="2434590"/>
            <a:ext cx="1609725" cy="1447800"/>
          </a:xfrm>
          <a:prstGeom prst="rect">
            <a:avLst/>
          </a:prstGeom>
          <a:effectLst>
            <a:glow rad="228600">
              <a:schemeClr val="accent5">
                <a:satMod val="175000"/>
                <a:alpha val="40000"/>
              </a:schemeClr>
            </a:glow>
            <a:reflection blurRad="6350" stA="52000" endA="300" endPos="35000" dir="5400000" sy="-100000" algn="bl" rotWithShape="0"/>
          </a:effectLst>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660">
        <p159:morph option="byObject"/>
      </p:transition>
    </mc:Choice>
    <mc:Fallback>
      <p:transition spd="slow" advTm="86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100000">
              <a:srgbClr val="401A5D"/>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LOAN BASED ON BLOCKCHAIN TECHNOLOGY</a:t>
            </a:r>
            <a:endParaRPr 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2" name="Content Placeholder 11" descr="PI LOAN LOGO_1675633460_1675888668"/>
          <p:cNvPicPr>
            <a:picLocks noChangeAspect="1"/>
          </p:cNvPicPr>
          <p:nvPr>
            <p:ph idx="1"/>
          </p:nvPr>
        </p:nvPicPr>
        <p:blipFill>
          <a:blip r:embed="rId1"/>
          <a:stretch>
            <a:fillRect/>
          </a:stretch>
        </p:blipFill>
        <p:spPr>
          <a:xfrm>
            <a:off x="3776345" y="1639570"/>
            <a:ext cx="3517900" cy="5218430"/>
          </a:xfrm>
          <a:prstGeom prst="rect">
            <a:avLst/>
          </a:prstGeom>
        </p:spPr>
      </p:pic>
      <p:sp>
        <p:nvSpPr>
          <p:cNvPr id="15" name="Text Box 14"/>
          <p:cNvSpPr txBox="1"/>
          <p:nvPr/>
        </p:nvSpPr>
        <p:spPr>
          <a:xfrm flipH="1">
            <a:off x="11715750" y="1952625"/>
            <a:ext cx="459740" cy="3067050"/>
          </a:xfrm>
          <a:prstGeom prst="rect">
            <a:avLst/>
          </a:prstGeom>
          <a:noFill/>
        </p:spPr>
        <p:txBody>
          <a:bodyPr vert="eaVert" wrap="square" rtlCol="0">
            <a:spAutoFit/>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BLOKCHAIN MATRIX</a:t>
            </a:r>
            <a:endParaRPr lang="en-US">
              <a:ln w="22225">
                <a:solidFill>
                  <a:schemeClr val="accent2"/>
                </a:solidFill>
                <a:prstDash val="solid"/>
              </a:ln>
              <a:solidFill>
                <a:schemeClr val="accent2">
                  <a:lumMod val="40000"/>
                  <a:lumOff val="60000"/>
                </a:schemeClr>
              </a:solidFill>
              <a:effectLst/>
            </a:endParaRPr>
          </a:p>
        </p:txBody>
      </p:sp>
      <p:sp>
        <p:nvSpPr>
          <p:cNvPr id="17" name="Text Box 16"/>
          <p:cNvSpPr txBox="1"/>
          <p:nvPr/>
        </p:nvSpPr>
        <p:spPr>
          <a:xfrm>
            <a:off x="431165" y="1671320"/>
            <a:ext cx="459740" cy="4471035"/>
          </a:xfrm>
          <a:prstGeom prst="rect">
            <a:avLst/>
          </a:prstGeom>
          <a:noFill/>
        </p:spPr>
        <p:txBody>
          <a:bodyPr vert="eaVert" wrap="square" rtlCol="0">
            <a:spAutoFit/>
          </a:bodyPr>
          <a:p>
            <a:r>
              <a:rPr lang="en-US">
                <a:highlight>
                  <a:srgbClr val="808000"/>
                </a:highlight>
              </a:rPr>
              <a:t>SECURED </a:t>
            </a:r>
            <a:r>
              <a:rPr lang="en-US">
                <a:ln w="22225">
                  <a:solidFill>
                    <a:schemeClr val="accent2"/>
                  </a:solidFill>
                  <a:prstDash val="solid"/>
                </a:ln>
                <a:solidFill>
                  <a:schemeClr val="accent2">
                    <a:lumMod val="40000"/>
                    <a:lumOff val="60000"/>
                  </a:schemeClr>
                </a:solidFill>
                <a:effectLst/>
              </a:rPr>
              <a:t>CRYPTO CURENCY</a:t>
            </a:r>
            <a:endParaRPr lang="en-US">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9932">
        <p14:prism isInverted="1"/>
      </p:transition>
    </mc:Choice>
    <mc:Fallback>
      <p:transition spd="slow" advTm="993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0D6F"/>
        </a:solidFill>
        <a:effectLst/>
      </p:bgPr>
    </p:bg>
    <p:spTree>
      <p:nvGrpSpPr>
        <p:cNvPr id="1" name=""/>
        <p:cNvGrpSpPr/>
        <p:nvPr/>
      </p:nvGrpSpPr>
      <p:grpSpPr/>
      <p:sp>
        <p:nvSpPr>
          <p:cNvPr id="2" name="Title 1"/>
          <p:cNvSpPr>
            <a:spLocks noGrp="1"/>
          </p:cNvSpPr>
          <p:nvPr>
            <p:ph type="title"/>
          </p:nvPr>
        </p:nvSpPr>
        <p:spPr>
          <a:xfrm>
            <a:off x="635" y="300355"/>
            <a:ext cx="12191365" cy="2908935"/>
          </a:xfrm>
          <a:gradFill>
            <a:gsLst>
              <a:gs pos="0">
                <a:srgbClr val="7B32B2"/>
              </a:gs>
              <a:gs pos="100000">
                <a:srgbClr val="401A5D"/>
              </a:gs>
            </a:gsLst>
            <a:lin ang="5400000" scaled="0"/>
          </a:gradFill>
        </p:spPr>
        <p:txBody>
          <a:bodyPr>
            <a:normAutofit/>
          </a:bodyPr>
          <a:p>
            <a:r>
              <a:rPr lang="en-US">
                <a:ln w="10160">
                  <a:solidFill>
                    <a:schemeClr val="accent5"/>
                  </a:solidFill>
                  <a:prstDash val="solid"/>
                </a:ln>
                <a:solidFill>
                  <a:srgbClr val="FFFFFF"/>
                </a:solidFill>
                <a:effectLst>
                  <a:outerShdw blurRad="38100" dist="22860" dir="5400000" sx="101000" sy="101000" algn="tl" rotWithShape="0">
                    <a:srgbClr val="FFC000">
                      <a:alpha val="30000"/>
                    </a:srgbClr>
                  </a:outerShdw>
                </a:effectLst>
              </a:rPr>
              <a:t>This application can be downloaded from app stores of mobile devices, while rooted to the inherent domain source called Pi Browser.</a:t>
            </a:r>
            <a:endParaRPr lang="en-US">
              <a:ln w="10160">
                <a:solidFill>
                  <a:schemeClr val="accent5"/>
                </a:solidFill>
                <a:prstDash val="solid"/>
              </a:ln>
              <a:solidFill>
                <a:srgbClr val="FFFFFF"/>
              </a:solidFill>
              <a:effectLst>
                <a:outerShdw blurRad="38100" dist="22860" dir="5400000" sx="101000" sy="101000" algn="tl" rotWithShape="0">
                  <a:srgbClr val="FFC000">
                    <a:alpha val="30000"/>
                  </a:srgbClr>
                </a:outerShdw>
              </a:effectLst>
            </a:endParaRPr>
          </a:p>
        </p:txBody>
      </p:sp>
      <p:pic>
        <p:nvPicPr>
          <p:cNvPr id="4" name="Content Placeholder 3" descr="PI  LOGO 2"/>
          <p:cNvPicPr>
            <a:picLocks noChangeAspect="1"/>
          </p:cNvPicPr>
          <p:nvPr>
            <p:ph idx="1"/>
          </p:nvPr>
        </p:nvPicPr>
        <p:blipFill>
          <a:blip r:embed="rId1"/>
          <a:stretch>
            <a:fillRect/>
          </a:stretch>
        </p:blipFill>
        <p:spPr>
          <a:xfrm>
            <a:off x="5092065" y="3360420"/>
            <a:ext cx="2147570" cy="1491615"/>
          </a:xfrm>
          <a:prstGeom prst="rect">
            <a:avLst/>
          </a:prstGeom>
          <a:solidFill>
            <a:schemeClr val="accent2">
              <a:lumMod val="40000"/>
              <a:lumOff val="60000"/>
            </a:schemeClr>
          </a:solidFill>
          <a:effectLst>
            <a:innerShdw blurRad="63500" dist="50800" dir="10800000">
              <a:prstClr val="black">
                <a:alpha val="50000"/>
              </a:prstClr>
            </a:innerShdw>
          </a:effectLst>
        </p:spPr>
      </p:pic>
    </p:spTree>
  </p:cSld>
  <p:clrMapOvr>
    <a:masterClrMapping/>
  </p:clrMapOvr>
  <p:transition advTm="1223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n w="12700">
                  <a:solidFill>
                    <a:schemeClr val="tx2">
                      <a:lumMod val="75000"/>
                    </a:schemeClr>
                  </a:solidFill>
                  <a:prstDash val="solid"/>
                </a:ln>
                <a:gradFill>
                  <a:gsLst>
                    <a:gs pos="0">
                      <a:srgbClr val="FECF40"/>
                    </a:gs>
                    <a:gs pos="100000">
                      <a:srgbClr val="846C21"/>
                    </a:gs>
                  </a:gsLst>
                  <a:lin ang="5400000" scaled="0"/>
                </a:gradFill>
                <a:effectLst>
                  <a:outerShdw dist="38100" dir="2640000" algn="bl" rotWithShape="0">
                    <a:schemeClr val="tx2">
                      <a:lumMod val="75000"/>
                    </a:schemeClr>
                  </a:outerShdw>
                </a:effectLst>
              </a:rPr>
              <a:t>FINANCE PI CHART</a:t>
            </a:r>
            <a:endParaRPr lang="en-US" b="1">
              <a:ln w="12700">
                <a:solidFill>
                  <a:schemeClr val="tx2">
                    <a:lumMod val="75000"/>
                  </a:schemeClr>
                </a:solidFill>
                <a:prstDash val="solid"/>
              </a:ln>
              <a:gradFill>
                <a:gsLst>
                  <a:gs pos="0">
                    <a:srgbClr val="FECF40"/>
                  </a:gs>
                  <a:gs pos="100000">
                    <a:srgbClr val="846C21"/>
                  </a:gs>
                </a:gsLst>
                <a:lin ang="5400000" scaled="0"/>
              </a:gradFill>
              <a:effectLst>
                <a:outerShdw dist="38100" dir="2640000" algn="bl" rotWithShape="0">
                  <a:schemeClr val="tx2">
                    <a:lumMod val="75000"/>
                  </a:schemeClr>
                </a:outerShdw>
              </a:effectLst>
            </a:endParaRPr>
          </a:p>
        </p:txBody>
      </p:sp>
      <p:graphicFrame>
        <p:nvGraphicFramePr>
          <p:cNvPr id="4" name="Content Placeholder 3"/>
          <p:cNvGraphicFramePr/>
          <p:nvPr>
            <p:ph idx="1"/>
          </p:nvPr>
        </p:nvGraphicFramePr>
        <p:xfrm>
          <a:off x="943610" y="1591945"/>
          <a:ext cx="10515600" cy="4486275"/>
        </p:xfrm>
        <a:graphic>
          <a:graphicData uri="http://schemas.openxmlformats.org/drawingml/2006/chart">
            <c:chart xmlns:c="http://schemas.openxmlformats.org/drawingml/2006/chart" xmlns:r="http://schemas.openxmlformats.org/officeDocument/2006/relationships" r:id="rId1"/>
          </a:graphicData>
        </a:graphic>
      </p:graphicFrame>
      <p:sp>
        <p:nvSpPr>
          <p:cNvPr id="5" name="Rectangles 4"/>
          <p:cNvSpPr/>
          <p:nvPr/>
        </p:nvSpPr>
        <p:spPr>
          <a:xfrm rot="5400000" flipV="1">
            <a:off x="5233035" y="3857625"/>
            <a:ext cx="2603500" cy="368300"/>
          </a:xfrm>
          <a:prstGeom prst="rect">
            <a:avLst/>
          </a:prstGeom>
          <a:noFill/>
          <a:ln w="12700" cmpd="sng">
            <a:noFill/>
            <a:prstDash val="solid"/>
          </a:ln>
        </p:spPr>
        <p:txBody>
          <a:bodyPr wrap="square" rtlCol="0" anchor="t">
            <a:spAutoFit/>
          </a:bodyPr>
          <a:p>
            <a:pPr algn="ctr"/>
            <a:r>
              <a:rPr lang="en-US" altLang="zh-CN">
                <a:ln w="12700">
                  <a:solidFill>
                    <a:srgbClr val="FFC000"/>
                  </a:solidFill>
                  <a:prstDash val="solid"/>
                </a:ln>
                <a:solidFill>
                  <a:srgbClr val="FFC000"/>
                </a:solidFill>
                <a:effectLst/>
              </a:rPr>
              <a:t>CORE</a:t>
            </a:r>
            <a:r>
              <a:rPr lang="en-US" altLang="zh-CN">
                <a:ln w="12700">
                  <a:solidFill>
                    <a:schemeClr val="accent5"/>
                  </a:solidFill>
                  <a:prstDash val="solid"/>
                </a:ln>
                <a:solidFill>
                  <a:srgbClr val="FFC000"/>
                </a:solidFill>
                <a:effectLst/>
              </a:rPr>
              <a:t> </a:t>
            </a:r>
            <a:r>
              <a:rPr lang="en-US" altLang="zh-CN" b="1">
                <a:ln w="12700">
                  <a:solidFill>
                    <a:srgbClr val="FFC000"/>
                  </a:solidFill>
                  <a:prstDash val="solid"/>
                </a:ln>
                <a:gradFill>
                  <a:gsLst>
                    <a:gs pos="0">
                      <a:srgbClr val="FECF40"/>
                    </a:gs>
                    <a:gs pos="100000">
                      <a:srgbClr val="846C21"/>
                    </a:gs>
                  </a:gsLst>
                  <a:lin scaled="0"/>
                </a:gradFill>
                <a:effectLst/>
              </a:rPr>
              <a:t>TEAM</a:t>
            </a:r>
            <a:endParaRPr lang="en-US" altLang="zh-CN" b="1">
              <a:ln w="12700">
                <a:solidFill>
                  <a:srgbClr val="FFC000"/>
                </a:solidFill>
                <a:prstDash val="solid"/>
              </a:ln>
              <a:gradFill>
                <a:gsLst>
                  <a:gs pos="0">
                    <a:srgbClr val="FECF40"/>
                  </a:gs>
                  <a:gs pos="100000">
                    <a:srgbClr val="846C21"/>
                  </a:gs>
                </a:gsLst>
                <a:lin scaled="0"/>
              </a:gradFill>
              <a:effectLst/>
            </a:endParaRPr>
          </a:p>
        </p:txBody>
      </p:sp>
      <p:sp>
        <p:nvSpPr>
          <p:cNvPr id="6" name="Text Box 5"/>
          <p:cNvSpPr txBox="1"/>
          <p:nvPr/>
        </p:nvSpPr>
        <p:spPr>
          <a:xfrm>
            <a:off x="4668520" y="3882390"/>
            <a:ext cx="1418590" cy="368300"/>
          </a:xfrm>
          <a:prstGeom prst="rect">
            <a:avLst/>
          </a:prstGeom>
          <a:noFill/>
        </p:spPr>
        <p:txBody>
          <a:bodyPr wrap="square" rtlCol="0">
            <a:spAutoFit/>
          </a:bodyPr>
          <a:p>
            <a:r>
              <a:rPr lang="en-US" b="1">
                <a:solidFill>
                  <a:srgbClr val="92D050"/>
                </a:solidFill>
              </a:rPr>
              <a:t>PIONEERS</a:t>
            </a:r>
            <a:endParaRPr lang="en-US" b="1">
              <a:solidFill>
                <a:srgbClr val="92D050"/>
              </a:solidFill>
            </a:endParaRPr>
          </a:p>
        </p:txBody>
      </p:sp>
      <p:sp>
        <p:nvSpPr>
          <p:cNvPr id="7" name="Text Box 6"/>
          <p:cNvSpPr txBox="1"/>
          <p:nvPr/>
        </p:nvSpPr>
        <p:spPr>
          <a:xfrm rot="3360000">
            <a:off x="4972685" y="3168650"/>
            <a:ext cx="1207135" cy="306705"/>
          </a:xfrm>
          <a:prstGeom prst="rect">
            <a:avLst/>
          </a:prstGeom>
          <a:noFill/>
        </p:spPr>
        <p:txBody>
          <a:bodyPr wrap="square" rtlCol="0">
            <a:spAutoFit/>
          </a:bodyPr>
          <a:p>
            <a:r>
              <a:rPr lang="en-US" sz="1400">
                <a:ln>
                  <a:solidFill>
                    <a:schemeClr val="accent4">
                      <a:lumMod val="75000"/>
                      <a:lumOff val="25000"/>
                    </a:schemeClr>
                  </a:solidFill>
                </a:ln>
                <a:solidFill>
                  <a:schemeClr val="bg2"/>
                </a:solidFill>
                <a:effectLst>
                  <a:innerShdw blurRad="63500" dist="50800" dir="13500000">
                    <a:srgbClr val="000000">
                      <a:alpha val="50000"/>
                    </a:srgbClr>
                  </a:innerShdw>
                </a:effectLst>
              </a:rPr>
              <a:t>INACTIVE</a:t>
            </a:r>
            <a:endParaRPr lang="en-US" sz="1400">
              <a:ln>
                <a:solidFill>
                  <a:schemeClr val="accent4">
                    <a:lumMod val="75000"/>
                    <a:lumOff val="25000"/>
                  </a:schemeClr>
                </a:solidFill>
              </a:ln>
              <a:solidFill>
                <a:schemeClr val="bg2"/>
              </a:solidFill>
              <a:effectLst>
                <a:innerShdw blurRad="63500" dist="50800" dir="13500000">
                  <a:srgbClr val="000000">
                    <a:alpha val="50000"/>
                  </a:srgbClr>
                </a:innerShdw>
              </a:effectLst>
            </a:endParaRPr>
          </a:p>
        </p:txBody>
      </p:sp>
      <p:sp>
        <p:nvSpPr>
          <p:cNvPr id="8" name="Text Box 7"/>
          <p:cNvSpPr txBox="1"/>
          <p:nvPr/>
        </p:nvSpPr>
        <p:spPr>
          <a:xfrm rot="5400000">
            <a:off x="5254625" y="2921635"/>
            <a:ext cx="1614805" cy="30670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p>
            <a:r>
              <a:rPr lang="en-US" sz="1400">
                <a:ln w="6600">
                  <a:solidFill>
                    <a:schemeClr val="accent5">
                      <a:lumMod val="50000"/>
                    </a:schemeClr>
                  </a:solidFill>
                  <a:prstDash val="solid"/>
                </a:ln>
                <a:solidFill>
                  <a:srgbClr val="002060"/>
                </a:solidFill>
                <a:effectLst/>
              </a:rPr>
              <a:t>PENALTIES</a:t>
            </a:r>
            <a:endParaRPr lang="en-US" sz="1400">
              <a:ln w="6600">
                <a:solidFill>
                  <a:schemeClr val="accent5">
                    <a:lumMod val="50000"/>
                  </a:schemeClr>
                </a:solidFill>
                <a:prstDash val="solid"/>
              </a:ln>
              <a:solidFill>
                <a:srgbClr val="002060"/>
              </a:solidFill>
              <a:effectLst/>
            </a:endParaRPr>
          </a:p>
        </p:txBody>
      </p:sp>
      <mc:AlternateContent xmlns:mc="http://schemas.openxmlformats.org/markup-compatibility/2006">
        <mc:Choice xmlns:a14="http://schemas.microsoft.com/office/drawing/2010/main" Requires="a14">
          <p:sp>
            <p:nvSpPr>
              <p:cNvPr id="9" name="Text Box 8"/>
              <p:cNvSpPr txBox="1"/>
              <p:nvPr/>
            </p:nvSpPr>
            <p:spPr>
              <a:xfrm>
                <a:off x="5908675" y="3637915"/>
                <a:ext cx="607060" cy="70675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rPr>
                        <m:t>𝝅</m:t>
                      </m:r>
                    </m:oMath>
                  </m:oMathPara>
                </a14:m>
                <a:endPar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endParaRPr>
              </a:p>
            </p:txBody>
          </p:sp>
        </mc:Choice>
        <mc:Fallback>
          <p:sp>
            <p:nvSpPr>
              <p:cNvPr id="9" name="Text Box 8"/>
              <p:cNvSpPr txBox="1">
                <a:spLocks noRot="1" noChangeAspect="1" noMove="1" noResize="1" noEditPoints="1" noAdjustHandles="1" noChangeArrowheads="1" noChangeShapeType="1" noTextEdit="1"/>
              </p:cNvSpPr>
              <p:nvPr/>
            </p:nvSpPr>
            <p:spPr>
              <a:xfrm>
                <a:off x="5908675" y="3637915"/>
                <a:ext cx="607060" cy="706755"/>
              </a:xfrm>
              <a:prstGeom prst="rect">
                <a:avLst/>
              </a:prstGeom>
              <a:blipFill rotWithShape="1">
                <a:blip r:embed="rId2"/>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Box 9"/>
              <p:cNvSpPr txBox="1"/>
              <p:nvPr/>
            </p:nvSpPr>
            <p:spPr>
              <a:xfrm>
                <a:off x="8670925" y="1807210"/>
                <a:ext cx="3263900" cy="70675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rPr>
                        <m:t>𝝅</m:t>
                      </m:r>
                    </m:oMath>
                  </m:oMathPara>
                </a14:m>
                <a:endPar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endParaRPr>
              </a:p>
            </p:txBody>
          </p:sp>
        </mc:Choice>
        <mc:Fallback>
          <p:sp>
            <p:nvSpPr>
              <p:cNvPr id="10" name="Text Box 9"/>
              <p:cNvSpPr txBox="1">
                <a:spLocks noRot="1" noChangeAspect="1" noMove="1" noResize="1" noEditPoints="1" noAdjustHandles="1" noChangeArrowheads="1" noChangeShapeType="1" noTextEdit="1"/>
              </p:cNvSpPr>
              <p:nvPr/>
            </p:nvSpPr>
            <p:spPr>
              <a:xfrm>
                <a:off x="8670925" y="1807210"/>
                <a:ext cx="3263900" cy="706755"/>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1"/>
              <p:nvPr/>
            </p:nvSpPr>
            <p:spPr>
              <a:xfrm>
                <a:off x="9437370" y="2931795"/>
                <a:ext cx="1731645" cy="70675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rPr>
                        <m:t>𝝅</m:t>
                      </m:r>
                    </m:oMath>
                  </m:oMathPara>
                </a14:m>
                <a:endPar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endParaRPr>
              </a:p>
            </p:txBody>
          </p:sp>
        </mc:Choice>
        <mc:Fallback>
          <p:sp>
            <p:nvSpPr>
              <p:cNvPr id="11" name="Text Box 10"/>
              <p:cNvSpPr txBox="1">
                <a:spLocks noRot="1" noChangeAspect="1" noMove="1" noResize="1" noEditPoints="1" noAdjustHandles="1" noChangeArrowheads="1" noChangeShapeType="1" noTextEdit="1"/>
              </p:cNvSpPr>
              <p:nvPr/>
            </p:nvSpPr>
            <p:spPr>
              <a:xfrm>
                <a:off x="9437370" y="2931795"/>
                <a:ext cx="1731645" cy="70675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Box 11"/>
              <p:cNvSpPr txBox="1"/>
              <p:nvPr/>
            </p:nvSpPr>
            <p:spPr>
              <a:xfrm>
                <a:off x="9523095" y="3984625"/>
                <a:ext cx="1600200" cy="70675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rPr>
                        <m:t>𝝅</m:t>
                      </m:r>
                    </m:oMath>
                  </m:oMathPara>
                </a14:m>
                <a:endPar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9523095" y="3984625"/>
                <a:ext cx="1600200" cy="706755"/>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Box 12"/>
              <p:cNvSpPr txBox="1"/>
              <p:nvPr/>
            </p:nvSpPr>
            <p:spPr>
              <a:xfrm>
                <a:off x="9964420" y="4905375"/>
                <a:ext cx="873760" cy="70675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rPr>
                        <m:t>𝝅</m:t>
                      </m:r>
                    </m:oMath>
                  </m:oMathPara>
                </a14:m>
                <a:endParaRPr lang="en-US" sz="4000" b="1" i="1">
                  <a:gradFill>
                    <a:gsLst>
                      <a:gs pos="0">
                        <a:srgbClr val="FECF40"/>
                      </a:gs>
                      <a:gs pos="100000">
                        <a:srgbClr val="846C21"/>
                      </a:gs>
                    </a:gsLst>
                    <a:lin scaled="0"/>
                  </a:gradFill>
                  <a:effectLst/>
                  <a:latin typeface="Cambria Math" panose="02040503050406030204" charset="0"/>
                  <a:ea typeface="MS Mincho" charset="0"/>
                  <a:cs typeface="Cambria Math" panose="02040503050406030204" charset="0"/>
                </a:endParaRPr>
              </a:p>
            </p:txBody>
          </p:sp>
        </mc:Choice>
        <mc:Fallback>
          <p:sp>
            <p:nvSpPr>
              <p:cNvPr id="13" name="Text Box 12"/>
              <p:cNvSpPr txBox="1">
                <a:spLocks noRot="1" noChangeAspect="1" noMove="1" noResize="1" noEditPoints="1" noAdjustHandles="1" noChangeArrowheads="1" noChangeShapeType="1" noTextEdit="1"/>
              </p:cNvSpPr>
              <p:nvPr/>
            </p:nvSpPr>
            <p:spPr>
              <a:xfrm>
                <a:off x="9964420" y="4905375"/>
                <a:ext cx="873760" cy="706755"/>
              </a:xfrm>
              <a:prstGeom prst="rect">
                <a:avLst/>
              </a:prstGeom>
              <a:blipFill rotWithShape="1">
                <a:blip r:embed="rId6"/>
                <a:stretch>
                  <a:fillRect/>
                </a:stretch>
              </a:blipFill>
            </p:spPr>
            <p:txBody>
              <a:bodyPr/>
              <a:lstStyle/>
              <a:p>
                <a:r>
                  <a:rPr lang="en-US" altLang="en-US">
                    <a:noFill/>
                  </a:rPr>
                  <a:t> </a:t>
                </a:r>
              </a:p>
            </p:txBody>
          </p:sp>
        </mc:Fallback>
      </mc:AlternateContent>
    </p:spTree>
  </p:cSld>
  <p:clrMapOvr>
    <a:masterClrMapping/>
  </p:clrMapOvr>
  <p:transition advTm="1625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r>
              <a:rPr lang="en-US"/>
              <a:t>PI LOAN FINANCE SOURCES</a:t>
            </a:r>
            <a:endParaRPr lang="en-US"/>
          </a:p>
        </p:txBody>
      </p:sp>
      <p:sp>
        <p:nvSpPr>
          <p:cNvPr id="3" name="Content Placeholder 2"/>
          <p:cNvSpPr>
            <a:spLocks noGrp="1"/>
          </p:cNvSpPr>
          <p:nvPr>
            <p:ph idx="1"/>
          </p:nvPr>
        </p:nvSpPr>
        <p:spPr>
          <a:xfrm>
            <a:off x="0" y="1600200"/>
            <a:ext cx="12191365" cy="4526280"/>
          </a:xfrm>
        </p:spPr>
        <p:txBody>
          <a:bodyPr/>
          <a:p>
            <a:r>
              <a:rPr lang="en-US" sz="2400">
                <a:ln>
                  <a:noFill/>
                </a:ln>
                <a:solidFill>
                  <a:schemeClr val="accent5">
                    <a:lumMod val="50000"/>
                  </a:schemeClr>
                </a:solidFill>
                <a:latin typeface="Copperplate Gothic Light" panose="020E0507020206020404" charset="0"/>
                <a:cs typeface="Copperplate Gothic Light" panose="020E0507020206020404" charset="0"/>
              </a:rPr>
              <a:t>1 PI CORE TEAM : Sugested to contribute 50- 59% for initiating   </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pPr marL="0" indent="0">
              <a:buNone/>
            </a:pPr>
            <a:r>
              <a:rPr lang="en-US" sz="2400">
                <a:ln>
                  <a:noFill/>
                </a:ln>
                <a:solidFill>
                  <a:schemeClr val="accent5">
                    <a:lumMod val="50000"/>
                  </a:schemeClr>
                </a:solidFill>
                <a:latin typeface="Copperplate Gothic Light" panose="020E0507020206020404" charset="0"/>
                <a:cs typeface="Copperplate Gothic Light" panose="020E0507020206020404" charset="0"/>
              </a:rPr>
              <a:t>         purpose.</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r>
              <a:rPr lang="en-US" sz="2400">
                <a:ln>
                  <a:noFill/>
                </a:ln>
                <a:solidFill>
                  <a:schemeClr val="accent5">
                    <a:lumMod val="50000"/>
                  </a:schemeClr>
                </a:solidFill>
                <a:latin typeface="Copperplate Gothic Light" panose="020E0507020206020404" charset="0"/>
                <a:cs typeface="Copperplate Gothic Light" panose="020E0507020206020404" charset="0"/>
              </a:rPr>
              <a:t>2 PIONEERS : To contribute 20-23% for initial reasons</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pPr marL="0" indent="0">
              <a:buNone/>
            </a:pPr>
            <a:r>
              <a:rPr lang="en-US" sz="2400">
                <a:ln>
                  <a:noFill/>
                </a:ln>
                <a:solidFill>
                  <a:schemeClr val="accent5">
                    <a:lumMod val="50000"/>
                  </a:schemeClr>
                </a:solidFill>
                <a:latin typeface="Copperplate Gothic Light" panose="020E0507020206020404" charset="0"/>
                <a:cs typeface="Copperplate Gothic Light" panose="020E0507020206020404" charset="0"/>
              </a:rPr>
              <a:t>          (to increase per time).</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r>
              <a:rPr lang="en-US" sz="2400">
                <a:ln>
                  <a:noFill/>
                </a:ln>
                <a:solidFill>
                  <a:schemeClr val="accent5">
                    <a:lumMod val="50000"/>
                  </a:schemeClr>
                </a:solidFill>
                <a:latin typeface="Copperplate Gothic Light" panose="020E0507020206020404" charset="0"/>
                <a:cs typeface="Copperplate Gothic Light" panose="020E0507020206020404" charset="0"/>
              </a:rPr>
              <a:t>3 INACTIVE WALLETS: To contribute 10%.</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a:p>
            <a:r>
              <a:rPr lang="en-US" sz="2400">
                <a:ln>
                  <a:noFill/>
                </a:ln>
                <a:solidFill>
                  <a:schemeClr val="accent5">
                    <a:lumMod val="50000"/>
                  </a:schemeClr>
                </a:solidFill>
                <a:latin typeface="Copperplate Gothic Light" panose="020E0507020206020404" charset="0"/>
                <a:cs typeface="Copperplate Gothic Light" panose="020E0507020206020404" charset="0"/>
              </a:rPr>
              <a:t>PENALTY WALLETS To contribute pending period of lifting.</a:t>
            </a:r>
            <a:endParaRPr lang="en-US" sz="2400">
              <a:ln>
                <a:noFill/>
              </a:ln>
              <a:solidFill>
                <a:schemeClr val="accent5">
                  <a:lumMod val="50000"/>
                </a:schemeClr>
              </a:solidFill>
              <a:latin typeface="Copperplate Gothic Light" panose="020E0507020206020404" charset="0"/>
              <a:cs typeface="Copperplate Gothic Light" panose="020E0507020206020404" charset="0"/>
            </a:endParaRPr>
          </a:p>
        </p:txBody>
      </p:sp>
      <p:sp>
        <p:nvSpPr>
          <p:cNvPr id="4" name="Text Box 3"/>
          <p:cNvSpPr txBox="1"/>
          <p:nvPr/>
        </p:nvSpPr>
        <p:spPr>
          <a:xfrm>
            <a:off x="11069320" y="1918970"/>
            <a:ext cx="309880" cy="368300"/>
          </a:xfrm>
          <a:prstGeom prst="rect">
            <a:avLst/>
          </a:prstGeom>
          <a:noFill/>
        </p:spPr>
        <p:txBody>
          <a:bodyPr wrap="none" rtlCol="0">
            <a:spAutoFit/>
          </a:bodyPr>
          <a:p>
            <a:endParaRPr lang="en-US"/>
          </a:p>
        </p:txBody>
      </p:sp>
      <mc:AlternateContent xmlns:mc="http://schemas.openxmlformats.org/markup-compatibility/2006">
        <mc:Choice xmlns:a14="http://schemas.microsoft.com/office/drawing/2010/main" Requires="a14">
          <p:sp>
            <p:nvSpPr>
              <p:cNvPr id="5" name="Text Box 4"/>
              <p:cNvSpPr txBox="1"/>
              <p:nvPr/>
            </p:nvSpPr>
            <p:spPr>
              <a:xfrm>
                <a:off x="774700" y="123825"/>
                <a:ext cx="1438275" cy="1445260"/>
              </a:xfrm>
              <a:prstGeom prst="rect">
                <a:avLst/>
              </a:prstGeom>
              <a:noFill/>
            </p:spPr>
            <p:txBody>
              <a:bodyPr wrap="square" rtlCol="0" anchor="t">
                <a:spAutoFit/>
                <a:scene3d>
                  <a:camera prst="perspectiveBelow"/>
                  <a:lightRig rig="threePt" dir="t"/>
                </a:scene3d>
              </a:bodyPr>
              <a:p>
                <a:pPr algn="l"/>
                <a14:m>
                  <m:oMathPara xmlns:m="http://schemas.openxmlformats.org/officeDocument/2006/math">
                    <m:oMathParaPr>
                      <m:jc m:val="centerGroup"/>
                    </m:oMathParaPr>
                    <m:oMath xmlns:m="http://schemas.openxmlformats.org/officeDocument/2006/math">
                      <m:r>
                        <a:rPr lang="en-US" sz="8800" b="1" i="1">
                          <a:ln>
                            <a:solidFill>
                              <a:srgbClr val="C8BE07"/>
                            </a:solidFill>
                          </a:ln>
                          <a:latin typeface="Cambria Math" panose="02040503050406030204" charset="0"/>
                          <a:ea typeface="MS Mincho" charset="0"/>
                          <a:cs typeface="Cambria Math" panose="02040503050406030204" charset="0"/>
                        </a:rPr>
                        <m:t>𝝅</m:t>
                      </m:r>
                    </m:oMath>
                  </m:oMathPara>
                </a14:m>
                <a:endParaRPr lang="en-US" sz="8800" b="1" i="1">
                  <a:ln>
                    <a:solidFill>
                      <a:srgbClr val="C8BE07"/>
                    </a:solidFill>
                  </a:ln>
                  <a:latin typeface="Cambria Math" panose="02040503050406030204" charset="0"/>
                  <a:ea typeface="MS Mincho" charset="0"/>
                  <a:cs typeface="Cambria Math" panose="02040503050406030204" charset="0"/>
                </a:endParaRPr>
              </a:p>
            </p:txBody>
          </p:sp>
        </mc:Choice>
        <mc:Fallback>
          <p:sp>
            <p:nvSpPr>
              <p:cNvPr id="5" name="Text Box 4"/>
              <p:cNvSpPr txBox="1">
                <a:spLocks noRot="1" noChangeAspect="1" noMove="1" noResize="1" noEditPoints="1" noAdjustHandles="1" noChangeArrowheads="1" noChangeShapeType="1" noTextEdit="1"/>
              </p:cNvSpPr>
              <p:nvPr/>
            </p:nvSpPr>
            <p:spPr>
              <a:xfrm>
                <a:off x="774700" y="123825"/>
                <a:ext cx="1438275" cy="1445260"/>
              </a:xfrm>
              <a:prstGeom prst="rect">
                <a:avLst/>
              </a:prstGeom>
              <a:blipFill rotWithShape="1">
                <a:blip r:embed="rId1"/>
                <a:stretch>
                  <a:fillRect/>
                </a:stretch>
              </a:blipFill>
            </p:spPr>
            <p:txBody>
              <a:bodyPr/>
              <a:lstStyle/>
              <a:p>
                <a:r>
                  <a:rPr lang="en-US" altLang="en-US">
                    <a:noFill/>
                  </a:rPr>
                  <a:t> </a:t>
                </a:r>
              </a:p>
            </p:txBody>
          </p:sp>
        </mc:Fallback>
      </mc:AlternateContent>
    </p:spTree>
    <p:custDataLst>
      <p:tags r:id="rId2"/>
    </p:custDataLst>
  </p:cSld>
  <p:clrMapOvr>
    <a:masterClrMapping/>
  </p:clrMapOvr>
  <p:transition advTm="190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2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2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2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ox(in)">
                                      <p:cBhvr>
                                        <p:cTn id="19" dur="2000"/>
                                        <p:tgtEl>
                                          <p:spTgt spid="3">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ox(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p>
                <a14:m>
                  <m:oMath xmlns:m="http://schemas.openxmlformats.org/officeDocument/2006/math">
                    <m:r>
                      <a:rPr lang="en-US" sz="7200" i="1">
                        <a:gradFill>
                          <a:gsLst>
                            <a:gs pos="0">
                              <a:srgbClr val="FECF40"/>
                            </a:gs>
                            <a:gs pos="100000">
                              <a:srgbClr val="846C21"/>
                            </a:gs>
                          </a:gsLst>
                          <a:lin ang="5400000" scaled="0"/>
                        </a:gradFill>
                        <a:latin typeface="Cambria Math" panose="02040503050406030204" charset="0"/>
                        <a:cs typeface="Cambria Math" panose="02040503050406030204" charset="0"/>
                      </a:rPr>
                      <m:t>𝜋</m:t>
                    </m:r>
                    <m:r>
                      <a:rPr lang="en-US" sz="7200" i="1">
                        <a:gradFill>
                          <a:gsLst>
                            <a:gs pos="0">
                              <a:srgbClr val="FECF40"/>
                            </a:gs>
                            <a:gs pos="100000">
                              <a:srgbClr val="846C21"/>
                            </a:gs>
                          </a:gsLst>
                          <a:lin ang="5400000" scaled="0"/>
                        </a:gradFill>
                        <a:latin typeface="Cambria Math" panose="02040503050406030204" charset="0"/>
                        <a:cs typeface="Cambria Math" panose="02040503050406030204" charset="0"/>
                      </a:rPr>
                      <m:t> </m:t>
                    </m:r>
                  </m:oMath>
                </a14:m>
                <a:r>
                  <a:rPr lang="en-US" sz="4800">
                    <a:gradFill>
                      <a:gsLst>
                        <a:gs pos="0">
                          <a:srgbClr val="FECF40"/>
                        </a:gs>
                        <a:gs pos="100000">
                          <a:srgbClr val="846C21"/>
                        </a:gs>
                      </a:gsLst>
                      <a:lin ang="5400000" scaled="0"/>
                    </a:gradFill>
                    <a:latin typeface="Cambria Math" panose="02040503050406030204" charset="0"/>
                    <a:cs typeface="Cambria Math" panose="02040503050406030204" charset="0"/>
                  </a:rPr>
                  <a:t>LOAN </a:t>
                </a:r>
                <a:r>
                  <a:rPr lang="en-US" sz="4800">
                    <a:gradFill>
                      <a:gsLst>
                        <a:gs pos="0">
                          <a:srgbClr val="FECF40"/>
                        </a:gs>
                        <a:gs pos="100000">
                          <a:srgbClr val="846C21"/>
                        </a:gs>
                      </a:gsLst>
                      <a:lin ang="5400000" scaled="0"/>
                    </a:gradFill>
                    <a:latin typeface="Cambria" panose="02040503050406030204" charset="0"/>
                    <a:cs typeface="Cambria" panose="02040503050406030204" charset="0"/>
                  </a:rPr>
                  <a:t>STAKE AND BENEFIT SCALES</a:t>
                </a:r>
                <a:endParaRPr lang="en-US" sz="4800">
                  <a:gradFill>
                    <a:gsLst>
                      <a:gs pos="0">
                        <a:srgbClr val="FECF40"/>
                      </a:gs>
                      <a:gs pos="100000">
                        <a:srgbClr val="846C21"/>
                      </a:gs>
                    </a:gsLst>
                    <a:lin ang="5400000" scaled="0"/>
                  </a:gradFill>
                  <a:latin typeface="Cambria" panose="02040503050406030204" charset="0"/>
                  <a:cs typeface="Cambria" panose="02040503050406030204"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2"/>
                <a:stretch>
                  <a:fillRect t="-28" b="28"/>
                </a:stretch>
              </a:blipFill>
            </p:spPr>
            <p:txBody>
              <a:bodyPr/>
              <a:lstStyle/>
              <a:p>
                <a:r>
                  <a:rPr lang="en-US" altLang="en-US">
                    <a:noFill/>
                  </a:rPr>
                  <a:t> </a:t>
                </a:r>
              </a:p>
            </p:txBody>
          </p:sp>
        </mc:Fallback>
      </mc:AlternateContent>
      <p:graphicFrame>
        <p:nvGraphicFramePr>
          <p:cNvPr id="4" name="Content Placeholder 3"/>
          <p:cNvGraphicFramePr/>
          <p:nvPr>
            <p:ph idx="1"/>
          </p:nvPr>
        </p:nvGraphicFramePr>
        <p:xfrm>
          <a:off x="305435" y="1417955"/>
          <a:ext cx="11581765" cy="5440680"/>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 Box 4"/>
          <p:cNvSpPr txBox="1"/>
          <p:nvPr/>
        </p:nvSpPr>
        <p:spPr>
          <a:xfrm>
            <a:off x="6285230" y="4742815"/>
            <a:ext cx="692785" cy="275590"/>
          </a:xfrm>
          <a:prstGeom prst="rect">
            <a:avLst/>
          </a:prstGeom>
          <a:noFill/>
        </p:spPr>
        <p:txBody>
          <a:bodyPr wrap="square" rtlCol="0">
            <a:spAutoFit/>
          </a:bodyPr>
          <a:p>
            <a:r>
              <a:rPr lang="en-US" sz="1200"/>
              <a:t>10%</a:t>
            </a:r>
            <a:endParaRPr lang="en-US" sz="1200"/>
          </a:p>
        </p:txBody>
      </p:sp>
      <p:sp>
        <p:nvSpPr>
          <p:cNvPr id="6" name="Text Box 5"/>
          <p:cNvSpPr txBox="1"/>
          <p:nvPr/>
        </p:nvSpPr>
        <p:spPr>
          <a:xfrm>
            <a:off x="6697345" y="3538220"/>
            <a:ext cx="791845" cy="245110"/>
          </a:xfrm>
          <a:prstGeom prst="rect">
            <a:avLst/>
          </a:prstGeom>
          <a:noFill/>
        </p:spPr>
        <p:txBody>
          <a:bodyPr wrap="square" rtlCol="0">
            <a:spAutoFit/>
          </a:bodyPr>
          <a:p>
            <a:r>
              <a:rPr lang="en-US" sz="1000"/>
              <a:t>15%</a:t>
            </a:r>
            <a:endParaRPr lang="en-US" sz="1000"/>
          </a:p>
        </p:txBody>
      </p:sp>
      <p:sp>
        <p:nvSpPr>
          <p:cNvPr id="7" name="Text Box 6"/>
          <p:cNvSpPr txBox="1"/>
          <p:nvPr/>
        </p:nvSpPr>
        <p:spPr>
          <a:xfrm>
            <a:off x="4455160" y="3604260"/>
            <a:ext cx="955040" cy="245110"/>
          </a:xfrm>
          <a:prstGeom prst="rect">
            <a:avLst/>
          </a:prstGeom>
          <a:noFill/>
        </p:spPr>
        <p:txBody>
          <a:bodyPr wrap="square" rtlCol="0">
            <a:spAutoFit/>
          </a:bodyPr>
          <a:p>
            <a:r>
              <a:rPr lang="en-US" sz="1000"/>
              <a:t>20%</a:t>
            </a:r>
            <a:endParaRPr lang="en-US" sz="1000"/>
          </a:p>
        </p:txBody>
      </p:sp>
      <p:sp>
        <p:nvSpPr>
          <p:cNvPr id="8" name="Text Box 7"/>
          <p:cNvSpPr txBox="1"/>
          <p:nvPr/>
        </p:nvSpPr>
        <p:spPr>
          <a:xfrm>
            <a:off x="4636135" y="5452110"/>
            <a:ext cx="774700" cy="275590"/>
          </a:xfrm>
          <a:prstGeom prst="rect">
            <a:avLst/>
          </a:prstGeom>
          <a:noFill/>
        </p:spPr>
        <p:txBody>
          <a:bodyPr wrap="square" rtlCol="0">
            <a:spAutoFit/>
          </a:bodyPr>
          <a:p>
            <a:r>
              <a:rPr lang="en-US" sz="1200"/>
              <a:t>25%</a:t>
            </a:r>
            <a:endParaRPr lang="en-US" sz="1200"/>
          </a:p>
        </p:txBody>
      </p:sp>
      <p:sp>
        <p:nvSpPr>
          <p:cNvPr id="9" name="Text Box 8"/>
          <p:cNvSpPr txBox="1"/>
          <p:nvPr/>
        </p:nvSpPr>
        <p:spPr>
          <a:xfrm>
            <a:off x="3860800" y="3373120"/>
            <a:ext cx="908050" cy="275590"/>
          </a:xfrm>
          <a:prstGeom prst="rect">
            <a:avLst/>
          </a:prstGeom>
          <a:noFill/>
        </p:spPr>
        <p:txBody>
          <a:bodyPr wrap="square" rtlCol="0">
            <a:spAutoFit/>
          </a:bodyPr>
          <a:p>
            <a:r>
              <a:rPr lang="en-US" sz="1200"/>
              <a:t>30%</a:t>
            </a:r>
            <a:endParaRPr lang="en-US" sz="1200"/>
          </a:p>
        </p:txBody>
      </p:sp>
      <p:sp>
        <p:nvSpPr>
          <p:cNvPr id="11" name="Regular Pentagon 10"/>
          <p:cNvSpPr/>
          <p:nvPr/>
        </p:nvSpPr>
        <p:spPr>
          <a:xfrm rot="3000000">
            <a:off x="774700" y="2861945"/>
            <a:ext cx="643890" cy="666750"/>
          </a:xfrm>
          <a:prstGeom prst="pentagon">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Hexagon 13"/>
          <p:cNvSpPr/>
          <p:nvPr/>
        </p:nvSpPr>
        <p:spPr>
          <a:xfrm rot="19800000">
            <a:off x="687070" y="1977390"/>
            <a:ext cx="550545" cy="474345"/>
          </a:xfrm>
          <a:prstGeom prst="hexagon">
            <a:avLst/>
          </a:prstGeom>
          <a:gradFill rotWithShape="0">
            <a:gsLst>
              <a:gs pos="0">
                <a:srgbClr val="012D86"/>
              </a:gs>
              <a:gs pos="100000">
                <a:srgbClr val="0E2557"/>
              </a:gs>
            </a:gsLst>
            <a:lin ang="5400000" scaled="0"/>
          </a:gradFill>
          <a:ln w="9525" cap="flat" cmpd="sng" algn="ctr">
            <a:gradFill>
              <a:gsLst>
                <a:gs pos="0">
                  <a:srgbClr val="7B32B2"/>
                </a:gs>
                <a:gs pos="100000">
                  <a:srgbClr val="401A5D"/>
                </a:gs>
              </a:gsLst>
            </a:gra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egular Pentagon 14"/>
          <p:cNvSpPr/>
          <p:nvPr/>
        </p:nvSpPr>
        <p:spPr>
          <a:xfrm>
            <a:off x="676275" y="4043045"/>
            <a:ext cx="643890" cy="637540"/>
          </a:xfrm>
          <a:prstGeom prst="pentagon">
            <a:avLst/>
          </a:prstGeom>
          <a:solidFill>
            <a:schemeClr val="bg1">
              <a:lumMod val="75000"/>
            </a:schemeClr>
          </a:solidFill>
          <a:ln w="9525" cap="flat" cmpd="sng" algn="ctr">
            <a:solidFill>
              <a:schemeClr val="bg1">
                <a:lumMod val="8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ectangles 15"/>
          <p:cNvSpPr/>
          <p:nvPr/>
        </p:nvSpPr>
        <p:spPr>
          <a:xfrm>
            <a:off x="1320165" y="2134235"/>
            <a:ext cx="1764665" cy="1809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Black" panose="020B0A04020102020204" charset="0"/>
                <a:ea typeface="SimSun" panose="02010600030101010101" pitchFamily="2" charset="-122"/>
                <a:cs typeface="Arial Black" panose="020B0A04020102020204" charset="0"/>
              </a:rPr>
              <a:t>Staking power</a:t>
            </a:r>
            <a:endParaRPr kumimoji="0" lang="en-US" altLang="zh-CN" sz="1400" b="0" i="0" u="none" strike="noStrike" cap="none" normalizeH="0" baseline="0" smtClean="0">
              <a:ln>
                <a:noFill/>
              </a:ln>
              <a:solidFill>
                <a:schemeClr val="tx1"/>
              </a:solidFill>
              <a:effectLst/>
              <a:latin typeface="Arial Black" panose="020B0A04020102020204" charset="0"/>
              <a:ea typeface="SimSun" panose="02010600030101010101" pitchFamily="2" charset="-122"/>
              <a:cs typeface="Arial Black" panose="020B0A04020102020204" charset="0"/>
            </a:endParaRPr>
          </a:p>
        </p:txBody>
      </p:sp>
      <p:sp>
        <p:nvSpPr>
          <p:cNvPr id="17" name="Text Box 16"/>
          <p:cNvSpPr txBox="1"/>
          <p:nvPr/>
        </p:nvSpPr>
        <p:spPr>
          <a:xfrm>
            <a:off x="1384300" y="3107055"/>
            <a:ext cx="1699260" cy="306705"/>
          </a:xfrm>
          <a:prstGeom prst="rect">
            <a:avLst/>
          </a:prstGeom>
          <a:noFill/>
        </p:spPr>
        <p:txBody>
          <a:bodyPr wrap="square" rtlCol="0">
            <a:spAutoFit/>
          </a:bodyPr>
          <a:p>
            <a:r>
              <a:rPr lang="en-US" sz="1400">
                <a:latin typeface="Arial Black" panose="020B0A04020102020204" charset="0"/>
                <a:cs typeface="Arial Black" panose="020B0A04020102020204" charset="0"/>
              </a:rPr>
              <a:t>Profit in 3yrs</a:t>
            </a:r>
            <a:endParaRPr lang="en-US" sz="1400">
              <a:latin typeface="Arial Black" panose="020B0A04020102020204" charset="0"/>
              <a:cs typeface="Arial Black" panose="020B0A04020102020204" charset="0"/>
            </a:endParaRPr>
          </a:p>
        </p:txBody>
      </p:sp>
      <p:sp>
        <p:nvSpPr>
          <p:cNvPr id="18" name="Text Box 17"/>
          <p:cNvSpPr txBox="1"/>
          <p:nvPr/>
        </p:nvSpPr>
        <p:spPr>
          <a:xfrm>
            <a:off x="1632585" y="4344035"/>
            <a:ext cx="1121410" cy="306705"/>
          </a:xfrm>
          <a:prstGeom prst="rect">
            <a:avLst/>
          </a:prstGeom>
          <a:noFill/>
        </p:spPr>
        <p:txBody>
          <a:bodyPr wrap="square" rtlCol="0">
            <a:spAutoFit/>
          </a:bodyPr>
          <a:p>
            <a:r>
              <a:rPr lang="en-US" sz="1400">
                <a:latin typeface="Arial Black" panose="020B0A04020102020204" charset="0"/>
                <a:cs typeface="Arial Black" panose="020B0A04020102020204" charset="0"/>
              </a:rPr>
              <a:t>Elasticity</a:t>
            </a:r>
            <a:endParaRPr lang="en-US" sz="1400">
              <a:latin typeface="Arial Black" panose="020B0A04020102020204" charset="0"/>
              <a:cs typeface="Arial Black" panose="020B0A04020102020204" charset="0"/>
            </a:endParaRPr>
          </a:p>
        </p:txBody>
      </p:sp>
    </p:spTree>
    <p:custDataLst>
      <p:tags r:id="rId3"/>
    </p:custDataLst>
  </p:cSld>
  <p:clrMapOvr>
    <a:masterClrMapping/>
  </p:clrMapOvr>
  <p:transition advTm="163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PI LOAN APPLICATION PROCESS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609600" y="1220470"/>
            <a:ext cx="10972800" cy="6489700"/>
          </a:xfrm>
          <a:solidFill>
            <a:schemeClr val="accent6">
              <a:lumMod val="60000"/>
              <a:lumOff val="40000"/>
            </a:schemeClr>
          </a:solidFill>
        </p:spPr>
        <p:txBody>
          <a:bodyPr/>
          <a:p>
            <a:r>
              <a:rPr lang="en-US" sz="2800">
                <a:solidFill>
                  <a:srgbClr val="002060"/>
                </a:solidFill>
              </a:rPr>
              <a:t>There shall be a query form to be completed by the loan applicant, which will be verified and authenticated before disbursement of pi coin as loan.</a:t>
            </a:r>
            <a:endParaRPr lang="en-US" sz="2800">
              <a:solidFill>
                <a:srgbClr val="002060"/>
              </a:solidFill>
            </a:endParaRPr>
          </a:p>
          <a:p>
            <a:pPr marL="0" indent="0">
              <a:buNone/>
            </a:pPr>
            <a:r>
              <a:rPr lang="en-US" sz="2800">
                <a:solidFill>
                  <a:srgbClr val="002060"/>
                </a:solidFill>
              </a:rPr>
              <a:t>*Secured confirmation of persons/organizatios shall include;</a:t>
            </a:r>
            <a:endParaRPr lang="en-US" sz="2800">
              <a:solidFill>
                <a:srgbClr val="002060"/>
              </a:solidFill>
            </a:endParaRPr>
          </a:p>
          <a:p>
            <a:r>
              <a:rPr lang="en-US" sz="2800">
                <a:ln>
                  <a:solidFill>
                    <a:srgbClr val="C8BE07"/>
                  </a:solidFill>
                </a:ln>
                <a:solidFill>
                  <a:srgbClr val="002060"/>
                </a:solidFill>
              </a:rPr>
              <a:t>Website age, </a:t>
            </a:r>
            <a:endParaRPr lang="en-US" sz="2800">
              <a:ln>
                <a:solidFill>
                  <a:srgbClr val="C8BE07"/>
                </a:solidFill>
              </a:ln>
              <a:solidFill>
                <a:srgbClr val="002060"/>
              </a:solidFill>
            </a:endParaRPr>
          </a:p>
          <a:p>
            <a:r>
              <a:rPr lang="en-US" sz="2800">
                <a:ln>
                  <a:solidFill>
                    <a:srgbClr val="C8BE07"/>
                  </a:solidFill>
                </a:ln>
                <a:solidFill>
                  <a:srgbClr val="002060"/>
                </a:solidFill>
              </a:rPr>
              <a:t>Number of followership on social media apps, </a:t>
            </a:r>
            <a:endParaRPr lang="en-US" sz="2800">
              <a:ln>
                <a:solidFill>
                  <a:srgbClr val="C8BE07"/>
                </a:solidFill>
              </a:ln>
              <a:solidFill>
                <a:srgbClr val="002060"/>
              </a:solidFill>
            </a:endParaRPr>
          </a:p>
          <a:p>
            <a:r>
              <a:rPr lang="en-US" sz="2800">
                <a:ln>
                  <a:solidFill>
                    <a:srgbClr val="C8BE07"/>
                  </a:solidFill>
                </a:ln>
                <a:solidFill>
                  <a:srgbClr val="002060"/>
                </a:solidFill>
              </a:rPr>
              <a:t>Website email contact confirmation, </a:t>
            </a:r>
            <a:endParaRPr lang="en-US" sz="2800">
              <a:ln>
                <a:solidFill>
                  <a:srgbClr val="C8BE07"/>
                </a:solidFill>
              </a:ln>
              <a:solidFill>
                <a:srgbClr val="002060"/>
              </a:solidFill>
            </a:endParaRPr>
          </a:p>
          <a:p>
            <a:r>
              <a:rPr lang="en-US" sz="2800">
                <a:ln>
                  <a:solidFill>
                    <a:srgbClr val="C8BE07"/>
                  </a:solidFill>
                </a:ln>
                <a:solidFill>
                  <a:srgbClr val="002060"/>
                </a:solidFill>
              </a:rPr>
              <a:t>Applicant’s email link recomfirmation</a:t>
            </a:r>
            <a:endParaRPr lang="en-US" sz="2800">
              <a:ln>
                <a:solidFill>
                  <a:srgbClr val="C8BE07"/>
                </a:solidFill>
              </a:ln>
              <a:solidFill>
                <a:srgbClr val="002060"/>
              </a:solidFill>
            </a:endParaRPr>
          </a:p>
          <a:p>
            <a:r>
              <a:rPr lang="en-US" sz="2800">
                <a:ln>
                  <a:solidFill>
                    <a:srgbClr val="C8BE07"/>
                  </a:solidFill>
                </a:ln>
                <a:solidFill>
                  <a:srgbClr val="002060"/>
                </a:solidFill>
              </a:rPr>
              <a:t>Face verification, </a:t>
            </a:r>
            <a:endParaRPr lang="en-US" sz="2800">
              <a:ln>
                <a:solidFill>
                  <a:srgbClr val="C8BE07"/>
                </a:solidFill>
              </a:ln>
              <a:solidFill>
                <a:srgbClr val="002060"/>
              </a:solidFill>
            </a:endParaRPr>
          </a:p>
          <a:p>
            <a:r>
              <a:rPr lang="en-US" sz="2800">
                <a:ln>
                  <a:solidFill>
                    <a:srgbClr val="C8BE07"/>
                  </a:solidFill>
                </a:ln>
                <a:solidFill>
                  <a:srgbClr val="002060"/>
                </a:solidFill>
              </a:rPr>
              <a:t>Document uploads,</a:t>
            </a:r>
            <a:endParaRPr lang="en-US" sz="2800">
              <a:ln>
                <a:solidFill>
                  <a:srgbClr val="C8BE07"/>
                </a:solidFill>
              </a:ln>
              <a:solidFill>
                <a:srgbClr val="002060"/>
              </a:solidFill>
            </a:endParaRPr>
          </a:p>
          <a:p>
            <a:r>
              <a:rPr lang="en-US" sz="2800">
                <a:ln>
                  <a:solidFill>
                    <a:srgbClr val="C8BE07"/>
                  </a:solidFill>
                </a:ln>
                <a:solidFill>
                  <a:srgbClr val="002060"/>
                </a:solidFill>
              </a:rPr>
              <a:t>Existing crypto swap to pi and locks, </a:t>
            </a:r>
            <a:endParaRPr lang="en-US" sz="2800">
              <a:ln>
                <a:solidFill>
                  <a:srgbClr val="C8BE07"/>
                </a:solidFill>
              </a:ln>
              <a:solidFill>
                <a:srgbClr val="002060"/>
              </a:solidFill>
            </a:endParaRPr>
          </a:p>
          <a:p>
            <a:r>
              <a:rPr lang="en-US" sz="2800">
                <a:ln>
                  <a:solidFill>
                    <a:srgbClr val="C8BE07"/>
                  </a:solidFill>
                </a:ln>
                <a:solidFill>
                  <a:srgbClr val="002060"/>
                </a:solidFill>
              </a:rPr>
              <a:t>Collaterals</a:t>
            </a:r>
            <a:endParaRPr lang="en-US" sz="2800">
              <a:ln>
                <a:solidFill>
                  <a:srgbClr val="C8BE07"/>
                </a:solidFill>
              </a:ln>
              <a:solidFill>
                <a:srgbClr val="002060"/>
              </a:solidFill>
            </a:endParaRPr>
          </a:p>
          <a:p>
            <a:r>
              <a:rPr lang="en-US" sz="2800">
                <a:ln>
                  <a:solidFill>
                    <a:srgbClr val="C8BE07"/>
                  </a:solidFill>
                </a:ln>
                <a:solidFill>
                  <a:srgbClr val="002060"/>
                </a:solidFill>
              </a:rPr>
              <a:t>Pioneer staked volume</a:t>
            </a:r>
            <a:endParaRPr lang="en-US" sz="2800">
              <a:ln>
                <a:solidFill>
                  <a:srgbClr val="C8BE07"/>
                </a:solidFill>
              </a:ln>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Tm="28510">
        <p:wedge/>
      </p:transition>
    </mc:Choice>
    <mc:Fallback>
      <p:transition spd="slow" advTm="28510">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HOW TO APPLY FOR PI LOAN</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609600" y="1600200"/>
            <a:ext cx="10972800" cy="4888865"/>
          </a:xfrm>
          <a:solidFill>
            <a:schemeClr val="accent6">
              <a:lumMod val="60000"/>
              <a:lumOff val="40000"/>
            </a:schemeClr>
          </a:solidFill>
        </p:spPr>
        <p:txBody>
          <a:bodyPr/>
          <a:p>
            <a:r>
              <a:rPr lang="en-US"/>
              <a:t>Pi loan app has its domain in the Pi Browser where app and loans are asseccible to legitimate pioneers with pi wallets.</a:t>
            </a:r>
            <a:endParaRPr lang="en-US"/>
          </a:p>
          <a:p>
            <a:endParaRPr lang="en-US"/>
          </a:p>
          <a:p>
            <a:r>
              <a:rPr lang="en-US"/>
              <a:t>Pi loan app is also availible in mobile app stores for user who are non-pioneers.</a:t>
            </a:r>
            <a:endParaRPr lang="en-US"/>
          </a:p>
          <a:p>
            <a:endParaRPr lang="en-US"/>
          </a:p>
          <a:p>
            <a:r>
              <a:rPr lang="en-US"/>
              <a:t>Pi Core team would approve the loan through affiliated, off ecosystem Banks</a:t>
            </a:r>
            <a:endParaRPr lang="en-US"/>
          </a:p>
        </p:txBody>
      </p:sp>
    </p:spTree>
  </p:cSld>
  <p:clrMapOvr>
    <a:masterClrMapping/>
  </p:clrMapOvr>
  <p:transition advTm="15102"/>
</p:sld>
</file>

<file path=ppt/tags/tag1.xml><?xml version="1.0" encoding="utf-8"?>
<p:tagLst xmlns:p="http://schemas.openxmlformats.org/presentationml/2006/main">
  <p:tag name="TIMING" val="|1.719|0.881"/>
</p:tagLst>
</file>

<file path=ppt/tags/tag2.xml><?xml version="1.0" encoding="utf-8"?>
<p:tagLst xmlns:p="http://schemas.openxmlformats.org/presentationml/2006/main">
  <p:tag name="TIMING" val="|1.276|1.759"/>
</p:tagLst>
</file>

<file path=ppt/tags/tag3.xml><?xml version="1.0" encoding="utf-8"?>
<p:tagLst xmlns:p="http://schemas.openxmlformats.org/presentationml/2006/main">
  <p:tag name="TIMING" val="|0"/>
</p:tagLst>
</file>

<file path=ppt/tags/tag4.xml><?xml version="1.0" encoding="utf-8"?>
<p:tagLst xmlns:p="http://schemas.openxmlformats.org/presentationml/2006/main">
  <p:tag name="TIMING" val="|1.852|1.295|1.481|2.738|7.61|3.745"/>
</p:tagLst>
</file>

<file path=ppt/tags/tag5.xml><?xml version="1.0" encoding="utf-8"?>
<p:tagLst xmlns:p="http://schemas.openxmlformats.org/presentationml/2006/main">
  <p:tag name="TIMING" val="|0"/>
</p:tagLst>
</file>

<file path=ppt/theme/theme1.xml><?xml version="1.0" encoding="utf-8"?>
<a:theme xmlns:a="http://schemas.openxmlformats.org/drawingml/2006/main" name="Business Cooperat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3793</Words>
  <Application>WPS Presentation</Application>
  <PresentationFormat>Widescreen</PresentationFormat>
  <Paragraphs>158</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Algerian</vt:lpstr>
      <vt:lpstr>Copperplate Gothic Light</vt:lpstr>
      <vt:lpstr>Cambria Math</vt:lpstr>
      <vt:lpstr>MS Mincho</vt:lpstr>
      <vt:lpstr>Cambria</vt:lpstr>
      <vt:lpstr>Arial Black</vt:lpstr>
      <vt:lpstr>Segoe Print</vt:lpstr>
      <vt:lpstr>Blackadder ITC</vt:lpstr>
      <vt:lpstr>Microsoft YaHei</vt:lpstr>
      <vt:lpstr>Arial Unicode MS</vt:lpstr>
      <vt:lpstr>Calibri</vt:lpstr>
      <vt:lpstr>Business Cooperate</vt:lpstr>
      <vt:lpstr> INTRODUCTION  TO</vt:lpstr>
      <vt:lpstr>PI LOAN APP</vt:lpstr>
      <vt:lpstr>LOAN BASED ON BLOCKCHAIN TECHNOLOGY</vt:lpstr>
      <vt:lpstr>This application can be downloaded from app stores of mobile devices, while rooted to the inherent domain source called Pi Browser.</vt:lpstr>
      <vt:lpstr>FINANCE PI CHART</vt:lpstr>
      <vt:lpstr>PI LOAN FINANCE SOURCES</vt:lpstr>
      <vt:lpstr>LOAN STAKE AND BENEFIT SCALES</vt:lpstr>
      <vt:lpstr>PI LOAN APPLICATION PROCESS</vt:lpstr>
      <vt:lpstr>HOW TO APPLY FOR PI LOAN</vt:lpstr>
      <vt:lpstr> LOAN ELIGIBILITY /CATEGORY CHAT</vt:lpstr>
      <vt:lpstr>IMPORTANT NOTE TO PI CORE TEAM</vt:lpstr>
      <vt:lpstr>      PL APP DEVELOPER REMARKS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INTRODUCTION  TO</dc:title>
  <dc:creator/>
  <cp:lastModifiedBy>knnamdi1</cp:lastModifiedBy>
  <cp:revision>13</cp:revision>
  <dcterms:created xsi:type="dcterms:W3CDTF">2023-02-12T16:50:00Z</dcterms:created>
  <dcterms:modified xsi:type="dcterms:W3CDTF">2023-02-16T19:29:07Z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73694C7EE086417FB3751D5A87CB81D3</vt:lpwstr>
  </property>
  <property fmtid="{D5CDD505-2E9C-101B-9397-08002B2CF9AE}" pid="3" name="KSOProductBuildVer">
    <vt:lpwstr>1033-11.2.0.11440</vt:lpwstr>
  </property>
</Properties>
</file>