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58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072">
          <p15:clr>
            <a:srgbClr val="A4A3A4"/>
          </p15:clr>
        </p15:guide>
        <p15:guide id="3" orient="horz" pos="350">
          <p15:clr>
            <a:srgbClr val="A4A3A4"/>
          </p15:clr>
        </p15:guide>
        <p15:guide id="4" orient="horz" pos="798">
          <p15:clr>
            <a:srgbClr val="A4A3A4"/>
          </p15:clr>
        </p15:guide>
        <p15:guide id="5" orient="horz" pos="124">
          <p15:clr>
            <a:srgbClr val="A4A3A4"/>
          </p15:clr>
        </p15:guide>
        <p15:guide id="6" orient="horz" pos="2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61731"/>
    <a:srgbClr val="3A7EAD"/>
    <a:srgbClr val="162852"/>
    <a:srgbClr val="2A79AA"/>
    <a:srgbClr val="2A79B3"/>
    <a:srgbClr val="2B81BC"/>
    <a:srgbClr val="2B81B3"/>
    <a:srgbClr val="2981B5"/>
    <a:srgbClr val="1A9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214B1-4BD0-F57B-4D90-166EE478CBD8}" v="12" dt="2022-08-30T07:11:53.3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orient="horz" pos="3072"/>
        <p:guide orient="horz" pos="350"/>
        <p:guide orient="horz" pos="798"/>
        <p:guide orient="horz" pos="124"/>
        <p:guide orient="horz" pos="2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am Mokayed" userId="S::hamam.mokayed@ltu.se::7d64a01f-1c34-444a-891b-c27f81a47bce" providerId="AD" clId="Web-{E52214B1-4BD0-F57B-4D90-166EE478CBD8}"/>
    <pc:docChg chg="modSld">
      <pc:chgData name="Hamam Mokayed" userId="S::hamam.mokayed@ltu.se::7d64a01f-1c34-444a-891b-c27f81a47bce" providerId="AD" clId="Web-{E52214B1-4BD0-F57B-4D90-166EE478CBD8}" dt="2022-08-30T07:11:50.909" v="4"/>
      <pc:docMkLst>
        <pc:docMk/>
      </pc:docMkLst>
      <pc:sldChg chg="modSp">
        <pc:chgData name="Hamam Mokayed" userId="S::hamam.mokayed@ltu.se::7d64a01f-1c34-444a-891b-c27f81a47bce" providerId="AD" clId="Web-{E52214B1-4BD0-F57B-4D90-166EE478CBD8}" dt="2022-08-30T07:11:50.909" v="4"/>
        <pc:sldMkLst>
          <pc:docMk/>
          <pc:sldMk cId="1312140177" sldId="267"/>
        </pc:sldMkLst>
        <pc:spChg chg="mod">
          <ac:chgData name="Hamam Mokayed" userId="S::hamam.mokayed@ltu.se::7d64a01f-1c34-444a-891b-c27f81a47bce" providerId="AD" clId="Web-{E52214B1-4BD0-F57B-4D90-166EE478CBD8}" dt="2022-08-30T07:11:50.909" v="4"/>
          <ac:spMkLst>
            <pc:docMk/>
            <pc:sldMk cId="1312140177" sldId="267"/>
            <ac:spMk id="9" creationId="{461CA4FB-72D5-4F82-975D-C3D83C511B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0DDCE-071E-41E3-BB82-21D25E842DD9}" type="datetimeFigureOut">
              <a:rPr lang="sv-SE" smtClean="0"/>
              <a:t>2022-08-30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5A05-2AEC-47ED-955F-B68C71711E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280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904"/>
            <a:ext cx="7772400" cy="53022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372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57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AE7FAC0-96F7-4E79-8FD9-FC99DD259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89401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Advanced Data Mining</a:t>
            </a:r>
            <a:endParaRPr lang="LID4096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B572697-A246-412B-9DDA-0AAFCEF1E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8940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1.1 Slide </a:t>
            </a:r>
            <a:fld id="{D03F7B32-AD7B-4F78-B6DF-4764A34201B9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90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 descr="LTU eng - vi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0902" y="1388279"/>
            <a:ext cx="4802195" cy="23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0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objekt 11" descr="isblock frilagda med skugga cmyk blänkare.psd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8709"/>
          <a:stretch/>
        </p:blipFill>
        <p:spPr>
          <a:xfrm>
            <a:off x="7720221" y="2699415"/>
            <a:ext cx="1412136" cy="2540288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27534"/>
            <a:ext cx="8229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91630"/>
            <a:ext cx="8229600" cy="332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pic>
        <p:nvPicPr>
          <p:cNvPr id="9" name="Bildobjekt 8" descr="LTU eng - vit.eps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469" y="4394147"/>
            <a:ext cx="978011" cy="48185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609F7B-2DDB-42EE-B2BF-59E3420CD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89401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Advanced Data Mining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5A3E2A-08A2-43CE-9809-664F957C9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8940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1.1 Slide </a:t>
            </a:r>
            <a:fld id="{D03F7B32-AD7B-4F78-B6DF-4764A34201B9}" type="slidenum">
              <a:rPr lang="LID4096" smtClean="0"/>
              <a:pPr/>
              <a:t>‹#›</a:t>
            </a:fld>
            <a:endParaRPr lang="LID409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3" r:id="rId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 b="1" kern="1200" cap="none" baseline="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cus.liwicki@ltu.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F909E6B8-125B-427F-8138-E1D587D46B96}"/>
              </a:ext>
            </a:extLst>
          </p:cNvPr>
          <p:cNvSpPr txBox="1">
            <a:spLocks/>
          </p:cNvSpPr>
          <p:nvPr/>
        </p:nvSpPr>
        <p:spPr bwMode="auto">
          <a:xfrm>
            <a:off x="685800" y="1426235"/>
            <a:ext cx="7772400" cy="70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cap="all" baseline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cap="none"/>
              <a:t>Artificial Intelligence and Pattern Recognition - D7062E 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C7FA1C77-1D48-4691-BAC5-39BDC76C3C27}"/>
              </a:ext>
            </a:extLst>
          </p:cNvPr>
          <p:cNvSpPr txBox="1">
            <a:spLocks/>
          </p:cNvSpPr>
          <p:nvPr/>
        </p:nvSpPr>
        <p:spPr bwMode="auto">
          <a:xfrm>
            <a:off x="1371600" y="235572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24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b="1">
                <a:latin typeface="Arial" pitchFamily="34"/>
                <a:ea typeface="WenQuanYi Zen Hei" pitchFamily="2"/>
                <a:cs typeface="Lohit Hindi" pitchFamily="2"/>
              </a:rPr>
              <a:t>Marcus</a:t>
            </a:r>
            <a:r>
              <a:rPr lang="fr-CH">
                <a:latin typeface="Arial" pitchFamily="34"/>
                <a:ea typeface="WenQuanYi Zen Hei" pitchFamily="2"/>
                <a:cs typeface="Lohit Hindi" pitchFamily="2"/>
              </a:rPr>
              <a:t> </a:t>
            </a:r>
            <a:r>
              <a:rPr lang="fr-CH" b="1">
                <a:latin typeface="Arial" pitchFamily="34"/>
                <a:ea typeface="WenQuanYi Zen Hei" pitchFamily="2"/>
                <a:cs typeface="Lohit Hindi" pitchFamily="2"/>
              </a:rPr>
              <a:t>Liwicki, Christoforos Kanellakis, György Kovács, Rajkumar Saini, and </a:t>
            </a:r>
            <a:r>
              <a:rPr lang="fr-CH" b="1" err="1">
                <a:latin typeface="Arial" pitchFamily="34"/>
                <a:ea typeface="WenQuanYi Zen Hei" pitchFamily="2"/>
                <a:cs typeface="Lohit Hindi" pitchFamily="2"/>
              </a:rPr>
              <a:t>Homam</a:t>
            </a:r>
            <a:r>
              <a:rPr lang="fr-CH" b="1">
                <a:latin typeface="Arial" pitchFamily="34"/>
                <a:ea typeface="WenQuanYi Zen Hei" pitchFamily="2"/>
                <a:cs typeface="Lohit Hindi" pitchFamily="2"/>
              </a:rPr>
              <a:t> Mokayed. (</a:t>
            </a:r>
            <a:r>
              <a:rPr lang="fr-CH" b="1" err="1">
                <a:latin typeface="Arial" pitchFamily="34"/>
                <a:ea typeface="WenQuanYi Zen Hei" pitchFamily="2"/>
                <a:cs typeface="Lohit Hindi" pitchFamily="2"/>
              </a:rPr>
              <a:t>Teachers</a:t>
            </a:r>
            <a:r>
              <a:rPr lang="fr-CH" b="1">
                <a:latin typeface="Arial" pitchFamily="34"/>
                <a:ea typeface="WenQuanYi Zen Hei" pitchFamily="2"/>
                <a:cs typeface="Lohit Hindi" pitchFamily="2"/>
              </a:rPr>
              <a:t>)</a:t>
            </a:r>
          </a:p>
          <a:p>
            <a:r>
              <a:rPr lang="fr-CH" b="1">
                <a:latin typeface="Arial" pitchFamily="34"/>
                <a:ea typeface="WenQuanYi Zen Hei" pitchFamily="2"/>
                <a:cs typeface="Lohit Hindi" pitchFamily="2"/>
              </a:rPr>
              <a:t>Gustav Grund Pihlgren (TA) </a:t>
            </a:r>
          </a:p>
          <a:p>
            <a:r>
              <a:rPr lang="sv-SE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Hamam.Mokayed@ltu.se</a:t>
            </a:r>
            <a:r>
              <a:rPr lang="sv-SE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086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CF2C0-0F04-4882-82D5-8E25E4A1F0A8}"/>
              </a:ext>
            </a:extLst>
          </p:cNvPr>
          <p:cNvSpPr txBox="1"/>
          <p:nvPr/>
        </p:nvSpPr>
        <p:spPr>
          <a:xfrm>
            <a:off x="251520" y="1635646"/>
            <a:ext cx="28083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AIPR Canvas Page </a:t>
            </a:r>
            <a:endParaRPr kumimoji="0" lang="sv-SE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3C0C4-C865-416A-8DEE-4DD0E0497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711195"/>
            <a:ext cx="5128854" cy="372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1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12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tcoin Price Prediction 2022 2023 2024 2025-2030">
            <a:extLst>
              <a:ext uri="{FF2B5EF4-FFF2-40B4-BE49-F238E27FC236}">
                <a16:creationId xmlns:a16="http://schemas.microsoft.com/office/drawing/2014/main" id="{A359D82A-24E9-44FE-910D-491D10007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02906"/>
            <a:ext cx="1920681" cy="128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D02948-DD68-430A-85A2-89D825EF0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6062"/>
            <a:ext cx="1920681" cy="110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ncer diagnosis: Detection, testing and research | Live Science">
            <a:extLst>
              <a:ext uri="{FF2B5EF4-FFF2-40B4-BE49-F238E27FC236}">
                <a16:creationId xmlns:a16="http://schemas.microsoft.com/office/drawing/2014/main" id="{76EDF3AE-B4FC-4BBF-BEF6-F53A52BF1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12" y="3429566"/>
            <a:ext cx="1877281" cy="12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6C8535-6803-4586-B58C-4B99B9310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368" y="1736596"/>
            <a:ext cx="1575093" cy="161307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636A16-5996-43E0-9C97-CD387805FF18}"/>
              </a:ext>
            </a:extLst>
          </p:cNvPr>
          <p:cNvCxnSpPr>
            <a:endCxn id="10" idx="1"/>
          </p:cNvCxnSpPr>
          <p:nvPr/>
        </p:nvCxnSpPr>
        <p:spPr>
          <a:xfrm>
            <a:off x="2172200" y="1106381"/>
            <a:ext cx="1512168" cy="1436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7A8086-1E77-4A6F-AEFF-CF37BACBF922}"/>
              </a:ext>
            </a:extLst>
          </p:cNvPr>
          <p:cNvCxnSpPr>
            <a:stCxn id="1028" idx="3"/>
          </p:cNvCxnSpPr>
          <p:nvPr/>
        </p:nvCxnSpPr>
        <p:spPr>
          <a:xfrm>
            <a:off x="2100193" y="2543133"/>
            <a:ext cx="1512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2A45A1-32B1-42E1-948C-E1547DB465C0}"/>
              </a:ext>
            </a:extLst>
          </p:cNvPr>
          <p:cNvCxnSpPr>
            <a:stCxn id="1032" idx="3"/>
            <a:endCxn id="10" idx="1"/>
          </p:cNvCxnSpPr>
          <p:nvPr/>
        </p:nvCxnSpPr>
        <p:spPr>
          <a:xfrm flipV="1">
            <a:off x="2100193" y="2643758"/>
            <a:ext cx="1512167" cy="1410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AA1666-401D-45AB-A30E-352CF2F462E9}"/>
              </a:ext>
            </a:extLst>
          </p:cNvPr>
          <p:cNvCxnSpPr/>
          <p:nvPr/>
        </p:nvCxnSpPr>
        <p:spPr>
          <a:xfrm>
            <a:off x="5340552" y="2543133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203E000-7CB2-4D54-83F7-D93BBAADD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2432784"/>
            <a:ext cx="2892549" cy="27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414599-7891-4F66-9236-3EF404220CED}"/>
              </a:ext>
            </a:extLst>
          </p:cNvPr>
          <p:cNvSpPr txBox="1"/>
          <p:nvPr/>
        </p:nvSpPr>
        <p:spPr>
          <a:xfrm>
            <a:off x="326065" y="1971585"/>
            <a:ext cx="22543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Our Journey</a:t>
            </a:r>
            <a:endParaRPr kumimoji="0" lang="sv-SE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8722B0-A89F-48FD-91F6-38B6862D4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734"/>
          <a:stretch/>
        </p:blipFill>
        <p:spPr>
          <a:xfrm>
            <a:off x="3131840" y="493490"/>
            <a:ext cx="4645555" cy="1236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8DCDDD-88C4-4BF4-B1CE-D5DD7852E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76" b="33117"/>
          <a:stretch/>
        </p:blipFill>
        <p:spPr>
          <a:xfrm>
            <a:off x="3419872" y="1729742"/>
            <a:ext cx="4645555" cy="14421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9A7F16-FBFD-4142-A3EE-0844217C4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614"/>
          <a:stretch/>
        </p:blipFill>
        <p:spPr>
          <a:xfrm>
            <a:off x="3131839" y="3291830"/>
            <a:ext cx="4645555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4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CF2C0-0F04-4882-82D5-8E25E4A1F0A8}"/>
              </a:ext>
            </a:extLst>
          </p:cNvPr>
          <p:cNvSpPr txBox="1"/>
          <p:nvPr/>
        </p:nvSpPr>
        <p:spPr>
          <a:xfrm>
            <a:off x="326065" y="1971585"/>
            <a:ext cx="22543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Teaching </a:t>
            </a:r>
          </a:p>
          <a:p>
            <a:r>
              <a:rPr lang="en-US" sz="3600">
                <a:solidFill>
                  <a:schemeClr val="bg1"/>
                </a:solidFill>
              </a:rPr>
              <a:t>Approach</a:t>
            </a:r>
            <a:endParaRPr lang="sv-SE" sz="360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71B568-B593-45BB-8733-59887823A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961"/>
          <a:stretch/>
        </p:blipFill>
        <p:spPr>
          <a:xfrm>
            <a:off x="2051720" y="195486"/>
            <a:ext cx="6096528" cy="1382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FED40-D8CC-4251-886B-255FF8E80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18" b="36019"/>
          <a:stretch/>
        </p:blipFill>
        <p:spPr>
          <a:xfrm>
            <a:off x="2195736" y="1971584"/>
            <a:ext cx="6096528" cy="1200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1F87D-93BE-4388-BD83-F697F49C9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22" b="7461"/>
          <a:stretch/>
        </p:blipFill>
        <p:spPr>
          <a:xfrm>
            <a:off x="2195736" y="3579862"/>
            <a:ext cx="6096528" cy="10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CF2C0-0F04-4882-82D5-8E25E4A1F0A8}"/>
              </a:ext>
            </a:extLst>
          </p:cNvPr>
          <p:cNvSpPr txBox="1"/>
          <p:nvPr/>
        </p:nvSpPr>
        <p:spPr>
          <a:xfrm>
            <a:off x="326065" y="1971585"/>
            <a:ext cx="22543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Teaching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Approach</a:t>
            </a:r>
            <a:endParaRPr kumimoji="0" lang="sv-SE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5FE725-F5A1-4C5A-9E37-D5790C1A4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310258"/>
            <a:ext cx="6078860" cy="3322654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Learning gives best results when it is more </a:t>
            </a:r>
            <a:r>
              <a:rPr lang="en-US" sz="2000" b="1" u="sng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independent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sz="2000" b="1" u="sng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discovery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oriented, therefor, we implement the following pedagogical concepts while designing the course:</a:t>
            </a:r>
          </a:p>
          <a:p>
            <a:pPr marL="0" indent="0">
              <a:buNone/>
            </a:pP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1800">
                <a:latin typeface="Times New Roman" panose="02020603050405020304" pitchFamily="18" charset="0"/>
              </a:rPr>
              <a:t>Flipped classroom</a:t>
            </a:r>
          </a:p>
          <a:p>
            <a:pPr lvl="2"/>
            <a:r>
              <a:rPr lang="en-US" sz="1600">
                <a:latin typeface="Times New Roman" panose="02020603050405020304" pitchFamily="18" charset="0"/>
              </a:rPr>
              <a:t>Short offline videos </a:t>
            </a:r>
          </a:p>
          <a:p>
            <a:pPr lvl="2"/>
            <a:r>
              <a:rPr lang="en-US" sz="1600">
                <a:latin typeface="Times New Roman" panose="02020603050405020304" pitchFamily="18" charset="0"/>
              </a:rPr>
              <a:t>Preparing questions before the Q/A session </a:t>
            </a:r>
          </a:p>
          <a:p>
            <a:pPr lvl="1"/>
            <a:r>
              <a:rPr lang="en-US" sz="1800">
                <a:latin typeface="Times New Roman" panose="02020603050405020304" pitchFamily="18" charset="0"/>
              </a:rPr>
              <a:t>Problem-based learning approach</a:t>
            </a:r>
          </a:p>
          <a:p>
            <a:pPr lvl="2"/>
            <a:r>
              <a:rPr lang="en-US" sz="1600">
                <a:latin typeface="Times New Roman" panose="02020603050405020304" pitchFamily="18" charset="0"/>
              </a:rPr>
              <a:t>Designing problems to be solved in Lab’s session with different level of difficulties</a:t>
            </a:r>
          </a:p>
          <a:p>
            <a:pPr lvl="1"/>
            <a:r>
              <a:rPr lang="en-US" sz="1800">
                <a:latin typeface="Times New Roman" panose="02020603050405020304" pitchFamily="18" charset="0"/>
              </a:rPr>
              <a:t>Active Learning</a:t>
            </a:r>
          </a:p>
          <a:p>
            <a:pPr lvl="2"/>
            <a:r>
              <a:rPr lang="en-US" sz="1600">
                <a:latin typeface="Times New Roman" panose="02020603050405020304" pitchFamily="18" charset="0"/>
              </a:rPr>
              <a:t>Weekly summary reports </a:t>
            </a:r>
          </a:p>
          <a:p>
            <a:pPr lvl="2"/>
            <a:r>
              <a:rPr lang="en-US" sz="1600">
                <a:latin typeface="Times New Roman" panose="02020603050405020304" pitchFamily="18" charset="0"/>
              </a:rPr>
              <a:t>Peer reviews </a:t>
            </a:r>
          </a:p>
          <a:p>
            <a:pPr lvl="2"/>
            <a:r>
              <a:rPr lang="en-US" sz="1600">
                <a:latin typeface="Times New Roman" panose="02020603050405020304" pitchFamily="18" charset="0"/>
              </a:rPr>
              <a:t>Knowledge reflection for every week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2866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CF2C0-0F04-4882-82D5-8E25E4A1F0A8}"/>
              </a:ext>
            </a:extLst>
          </p:cNvPr>
          <p:cNvSpPr txBox="1"/>
          <p:nvPr/>
        </p:nvSpPr>
        <p:spPr>
          <a:xfrm>
            <a:off x="326065" y="1971585"/>
            <a:ext cx="22543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AIPR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Syllabus</a:t>
            </a:r>
            <a:endParaRPr kumimoji="0" lang="sv-SE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CA4FB-72D5-4F82-975D-C3D83C511B66}"/>
              </a:ext>
            </a:extLst>
          </p:cNvPr>
          <p:cNvSpPr txBox="1"/>
          <p:nvPr/>
        </p:nvSpPr>
        <p:spPr>
          <a:xfrm>
            <a:off x="2548984" y="699542"/>
            <a:ext cx="656307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	</a:t>
            </a:r>
          </a:p>
          <a:p>
            <a:r>
              <a:rPr lang="en-US" sz="2200">
                <a:solidFill>
                  <a:schemeClr val="bg1"/>
                </a:solidFill>
              </a:rPr>
              <a:t>1. Week 35 - What is AI?	</a:t>
            </a:r>
          </a:p>
          <a:p>
            <a:r>
              <a:rPr lang="en-US" sz="2200">
                <a:solidFill>
                  <a:schemeClr val="bg1"/>
                </a:solidFill>
              </a:rPr>
              <a:t>2. Week 36 - Reasoning and Retrieval	</a:t>
            </a:r>
          </a:p>
          <a:p>
            <a:r>
              <a:rPr lang="en-US" sz="2200">
                <a:solidFill>
                  <a:schemeClr val="accent4">
                    <a:lumMod val="25000"/>
                    <a:lumOff val="75000"/>
                  </a:schemeClr>
                </a:solidFill>
              </a:rPr>
              <a:t>3. Week 37 - Instance-based Learning	</a:t>
            </a:r>
          </a:p>
          <a:p>
            <a:r>
              <a:rPr lang="en-US" sz="2200">
                <a:solidFill>
                  <a:schemeClr val="accent4">
                    <a:lumMod val="25000"/>
                    <a:lumOff val="75000"/>
                  </a:schemeClr>
                </a:solidFill>
              </a:rPr>
              <a:t>4. Week 38 - Clustering	</a:t>
            </a:r>
          </a:p>
          <a:p>
            <a:r>
              <a:rPr lang="en-US" sz="2200">
                <a:solidFill>
                  <a:schemeClr val="accent4">
                    <a:lumMod val="25000"/>
                    <a:lumOff val="75000"/>
                  </a:schemeClr>
                </a:solidFill>
              </a:rPr>
              <a:t>5. Week 39 - Training-based Classifier</a:t>
            </a:r>
            <a:r>
              <a:rPr lang="en-US" sz="2200">
                <a:solidFill>
                  <a:schemeClr val="bg1"/>
                </a:solidFill>
              </a:rPr>
              <a:t>	</a:t>
            </a:r>
          </a:p>
          <a:p>
            <a:r>
              <a:rPr lang="en-US" sz="2200">
                <a:solidFill>
                  <a:schemeClr val="bg1"/>
                </a:solidFill>
              </a:rPr>
              <a:t>6. Week 40 - Ensemble Methods	</a:t>
            </a:r>
          </a:p>
          <a:p>
            <a:r>
              <a:rPr lang="en-US" sz="2200">
                <a:solidFill>
                  <a:schemeClr val="bg1"/>
                </a:solidFill>
              </a:rPr>
              <a:t>7. Week 41 - Robotics	</a:t>
            </a:r>
          </a:p>
          <a:p>
            <a:r>
              <a:rPr lang="en-US" sz="2200">
                <a:solidFill>
                  <a:schemeClr val="bg1"/>
                </a:solidFill>
              </a:rPr>
              <a:t>8. </a:t>
            </a:r>
            <a:r>
              <a:rPr lang="en-US" sz="2200">
                <a:solidFill>
                  <a:schemeClr val="accent4">
                    <a:lumMod val="25000"/>
                    <a:lumOff val="75000"/>
                  </a:schemeClr>
                </a:solidFill>
              </a:rPr>
              <a:t>Week 42 - Ethics and AI</a:t>
            </a:r>
            <a:r>
              <a:rPr lang="en-US" sz="2200">
                <a:solidFill>
                  <a:schemeClr val="bg1"/>
                </a:solidFill>
              </a:rPr>
              <a:t>. </a:t>
            </a:r>
          </a:p>
          <a:p>
            <a:endParaRPr lang="sv-SE" sz="2200">
              <a:solidFill>
                <a:schemeClr val="bg1"/>
              </a:solidFill>
            </a:endParaRP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72235B0-7EB2-4A9A-B8D1-3C3885F6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66819"/>
              </p:ext>
            </p:extLst>
          </p:nvPr>
        </p:nvGraphicFramePr>
        <p:xfrm>
          <a:off x="4427984" y="4299942"/>
          <a:ext cx="46085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7031656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231749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err="1"/>
                        <a:t>Reflective</a:t>
                      </a:r>
                      <a:r>
                        <a:rPr lang="sv-SE"/>
                        <a:t> Session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46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>
                          <a:solidFill>
                            <a:schemeClr val="bg1"/>
                          </a:solidFill>
                        </a:rPr>
                        <a:t>Live Session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0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56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CF2C0-0F04-4882-82D5-8E25E4A1F0A8}"/>
              </a:ext>
            </a:extLst>
          </p:cNvPr>
          <p:cNvSpPr txBox="1"/>
          <p:nvPr/>
        </p:nvSpPr>
        <p:spPr>
          <a:xfrm>
            <a:off x="326065" y="1971585"/>
            <a:ext cx="22543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Important Dates</a:t>
            </a:r>
            <a:endParaRPr kumimoji="0" lang="sv-SE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CA4FB-72D5-4F82-975D-C3D83C511B66}"/>
              </a:ext>
            </a:extLst>
          </p:cNvPr>
          <p:cNvSpPr txBox="1"/>
          <p:nvPr/>
        </p:nvSpPr>
        <p:spPr>
          <a:xfrm>
            <a:off x="3059832" y="1509920"/>
            <a:ext cx="6563072" cy="21236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2200">
                <a:solidFill>
                  <a:prstClr val="white"/>
                </a:solidFill>
              </a:rPr>
              <a:t>Week 38 - Project introduction. 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Week 39 - Sunday: Project Task 1 deadline	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Week 40 - Sunday: Project Task 2 deadline	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Week 41 - Sunday: Project Task 3 deadline	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Week 42 – Project Presentation.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Week 43 – Exams Oral exam</a:t>
            </a:r>
            <a:endParaRPr kumimoji="0" lang="sv-SE" sz="2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4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CF2C0-0F04-4882-82D5-8E25E4A1F0A8}"/>
              </a:ext>
            </a:extLst>
          </p:cNvPr>
          <p:cNvSpPr txBox="1"/>
          <p:nvPr/>
        </p:nvSpPr>
        <p:spPr>
          <a:xfrm>
            <a:off x="107505" y="1971585"/>
            <a:ext cx="2808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Main Components</a:t>
            </a:r>
            <a:endParaRPr kumimoji="0" lang="sv-SE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CA4FB-72D5-4F82-975D-C3D83C511B66}"/>
              </a:ext>
            </a:extLst>
          </p:cNvPr>
          <p:cNvSpPr txBox="1"/>
          <p:nvPr/>
        </p:nvSpPr>
        <p:spPr>
          <a:xfrm>
            <a:off x="3059832" y="1448364"/>
            <a:ext cx="65630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Videos, Discussion forums, Quizzes, and other material on the course page.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In-person/live Lectures and Lab sessions.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 project, done in pairs, where you will solve a technical problem split into three subtasks.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One out of three books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 final oral exam</a:t>
            </a:r>
            <a:endParaRPr kumimoji="0" lang="sv-SE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1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CF2C0-0F04-4882-82D5-8E25E4A1F0A8}"/>
              </a:ext>
            </a:extLst>
          </p:cNvPr>
          <p:cNvSpPr txBox="1"/>
          <p:nvPr/>
        </p:nvSpPr>
        <p:spPr>
          <a:xfrm>
            <a:off x="107505" y="1971585"/>
            <a:ext cx="2808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Passing Criteria</a:t>
            </a:r>
            <a:endParaRPr kumimoji="0" lang="sv-SE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CA4FB-72D5-4F82-975D-C3D83C511B66}"/>
              </a:ext>
            </a:extLst>
          </p:cNvPr>
          <p:cNvSpPr txBox="1"/>
          <p:nvPr/>
        </p:nvSpPr>
        <p:spPr>
          <a:xfrm>
            <a:off x="2596846" y="1059582"/>
            <a:ext cx="65630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7.5 credits of the course are split between 4.5 credits from the oral exam and 3.0 credits from the quizzes and group project.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Pass all quizzes and all parts of the group project</a:t>
            </a:r>
          </a:p>
          <a:p>
            <a:pPr lvl="1"/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(pass or fail)</a:t>
            </a:r>
          </a:p>
          <a:p>
            <a:pPr lvl="1"/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white"/>
                </a:solidFill>
              </a:rPr>
              <a:t>Pass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Oral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Exa</a:t>
            </a:r>
            <a:r>
              <a:rPr lang="en-US" sz="2000">
                <a:solidFill>
                  <a:prstClr val="white"/>
                </a:solidFill>
              </a:rPr>
              <a:t>m </a:t>
            </a:r>
          </a:p>
          <a:p>
            <a:pPr lvl="1"/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"U" for failed or "3", "4", and "5" as increasing </a:t>
            </a:r>
          </a:p>
          <a:p>
            <a:pPr lvl="1"/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levels of passing grades.</a:t>
            </a:r>
            <a:endParaRPr kumimoji="0" lang="sv-SE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46455"/>
      </p:ext>
    </p:extLst>
  </p:cSld>
  <p:clrMapOvr>
    <a:masterClrMapping/>
  </p:clrMapOvr>
</p:sld>
</file>

<file path=ppt/theme/theme1.xml><?xml version="1.0" encoding="utf-8"?>
<a:theme xmlns:a="http://schemas.openxmlformats.org/drawingml/2006/main" name="12-4086 LTU powerpointmall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ACCD"/>
      </a:accent1>
      <a:accent2>
        <a:srgbClr val="4F81BD"/>
      </a:accent2>
      <a:accent3>
        <a:srgbClr val="BA001C"/>
      </a:accent3>
      <a:accent4>
        <a:srgbClr val="061731"/>
      </a:accent4>
      <a:accent5>
        <a:srgbClr val="3576D0"/>
      </a:accent5>
      <a:accent6>
        <a:srgbClr val="99CCFF"/>
      </a:accent6>
      <a:hlink>
        <a:srgbClr val="FF7D90"/>
      </a:hlink>
      <a:folHlink>
        <a:srgbClr val="FF7D9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LTU-16x9-eng</Template>
  <Application>Microsoft Office PowerPoint</Application>
  <PresentationFormat>On-screen Show (16:9)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12-4086 LTU powerpointmall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Luleå tekniska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Lindberg</dc:creator>
  <cp:revision>1</cp:revision>
  <cp:lastPrinted>2012-01-19T08:37:06Z</cp:lastPrinted>
  <dcterms:created xsi:type="dcterms:W3CDTF">2018-04-26T10:58:47Z</dcterms:created>
  <dcterms:modified xsi:type="dcterms:W3CDTF">2022-08-30T07:12:14Z</dcterms:modified>
</cp:coreProperties>
</file>