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4"/>
  </p:sldMasterIdLst>
  <p:notesMasterIdLst>
    <p:notesMasterId r:id="rId29"/>
  </p:notesMasterIdLst>
  <p:handoutMasterIdLst>
    <p:handoutMasterId r:id="rId30"/>
  </p:handoutMasterIdLst>
  <p:sldIdLst>
    <p:sldId id="256" r:id="rId5"/>
    <p:sldId id="663" r:id="rId6"/>
    <p:sldId id="661" r:id="rId7"/>
    <p:sldId id="670" r:id="rId8"/>
    <p:sldId id="684" r:id="rId9"/>
    <p:sldId id="672" r:id="rId10"/>
    <p:sldId id="287" r:id="rId11"/>
    <p:sldId id="673" r:id="rId12"/>
    <p:sldId id="674" r:id="rId13"/>
    <p:sldId id="678" r:id="rId14"/>
    <p:sldId id="679" r:id="rId15"/>
    <p:sldId id="680" r:id="rId16"/>
    <p:sldId id="334" r:id="rId17"/>
    <p:sldId id="333" r:id="rId18"/>
    <p:sldId id="380" r:id="rId19"/>
    <p:sldId id="677" r:id="rId20"/>
    <p:sldId id="381" r:id="rId21"/>
    <p:sldId id="377" r:id="rId22"/>
    <p:sldId id="676" r:id="rId23"/>
    <p:sldId id="675" r:id="rId24"/>
    <p:sldId id="681" r:id="rId25"/>
    <p:sldId id="683" r:id="rId26"/>
    <p:sldId id="265" r:id="rId27"/>
    <p:sldId id="258" r:id="rId2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7" pos="2880">
          <p15:clr>
            <a:srgbClr val="A4A3A4"/>
          </p15:clr>
        </p15:guide>
        <p15:guide id="8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48"/>
    <a:srgbClr val="032040"/>
    <a:srgbClr val="002D4D"/>
    <a:srgbClr val="162852"/>
    <a:srgbClr val="1A5D91"/>
    <a:srgbClr val="0D84BB"/>
    <a:srgbClr val="3A7EAD"/>
    <a:srgbClr val="2A79AA"/>
    <a:srgbClr val="2A79B3"/>
    <a:srgbClr val="2B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7D8ED-260A-FEFA-0DC3-855A15C8CDAF}" v="6" dt="2022-10-03T14:33:30.164"/>
    <p1510:client id="{AEEBE993-B713-4DE0-B4E4-FDC2906685B7}" v="2" dt="2022-10-01T16:17:55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72" autoAdjust="0"/>
  </p:normalViewPr>
  <p:slideViewPr>
    <p:cSldViewPr snapToObjects="1">
      <p:cViewPr varScale="1">
        <p:scale>
          <a:sx n="150" d="100"/>
          <a:sy n="150" d="100"/>
        </p:scale>
        <p:origin x="510" y="126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50" d="100"/>
          <a:sy n="150" d="100"/>
        </p:scale>
        <p:origin x="51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C951-002B-7745-B3AF-C7DA5B6CF4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0C67-F21E-5C4A-AC5E-B74249DC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8816-6E3A-49F8-9217-807953E148F2}" type="datetimeFigureOut">
              <a:rPr lang="sv-SE" smtClean="0"/>
              <a:t>2023-10-02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C25D-1B13-4680-A11A-83874F706E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7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8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let’s see how a typical neural network looks like</a:t>
            </a:r>
          </a:p>
          <a:p>
            <a:r>
              <a:rPr lang="en-US"/>
              <a:t>First we have the input layer,</a:t>
            </a:r>
          </a:p>
          <a:p>
            <a:r>
              <a:rPr lang="en-US"/>
              <a:t>then this input is connected with every node of the hidden layer </a:t>
            </a:r>
          </a:p>
          <a:p>
            <a:r>
              <a:rPr lang="en-US"/>
              <a:t>and then again with the output layer. </a:t>
            </a:r>
          </a:p>
          <a:p>
            <a:r>
              <a:rPr lang="en-US"/>
              <a:t>And we call these layers fully connected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63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the more hidden layers we add to the neural network the deeper it 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282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the more hidden layers we add to the neural network the deeper it 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282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the more hidden layers we add to the neural network the deeper it 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636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the more hidden layers we add to the neural network the deeper it 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6450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the more hidden layers we add to the neural network the deeper it 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2093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the more hidden layers we add to the neural network the deeper it 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203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513" y="157010"/>
            <a:ext cx="8784976" cy="4820173"/>
          </a:xfrm>
          <a:prstGeom prst="rect">
            <a:avLst/>
          </a:prstGeom>
          <a:blipFill dpi="0" rotWithShape="1">
            <a:blip r:embed="rId2" cstate="hqprint">
              <a:alphaModFix amt="9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3036"/>
            <a:ext cx="7772400" cy="530227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19482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  <a:p>
            <a:r>
              <a:rPr lang="en-GB" sz="1800" noProof="0" dirty="0"/>
              <a:t>Name</a:t>
            </a:r>
          </a:p>
          <a:p>
            <a:r>
              <a:rPr lang="en-GB" sz="1800" noProof="0" dirty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382" y="3720151"/>
            <a:ext cx="2038035" cy="10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B97-BC70-421E-99E9-45376893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6C776-E501-4A5B-8138-28D097F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0A55-713D-4C56-B953-74C869FB6D7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D1814-9191-43CD-8078-FC863054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B4C26-42F9-4D17-B58C-066EF99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BFE5-6627-47A9-AA4D-95A7B5D1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2208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838247"/>
            <a:ext cx="8520600" cy="373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135027" y="4804619"/>
            <a:ext cx="35938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094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here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8482872" cy="29151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sv-SE" dirty="0" smtClean="0"/>
            </a:lvl1pPr>
            <a:lvl2pPr>
              <a:defRPr lang="sv-SE" dirty="0" smtClean="0"/>
            </a:lvl2pPr>
            <a:lvl3pPr>
              <a:defRPr lang="sv-SE" dirty="0" smtClean="0"/>
            </a:lvl3pPr>
            <a:lvl4pPr>
              <a:defRPr lang="sv-SE" dirty="0" smtClean="0"/>
            </a:lvl4pPr>
            <a:lvl5pPr>
              <a:defRPr lang="en-US" dirty="0"/>
            </a:lvl5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4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4176000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4008" y="1080000"/>
            <a:ext cx="4176464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4000" y="180000"/>
            <a:ext cx="8496944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75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84150" y="168274"/>
            <a:ext cx="4105275" cy="4778375"/>
          </a:xfrm>
        </p:spPr>
        <p:txBody>
          <a:bodyPr tIns="720000" anchor="ctr" anchorCtr="1"/>
          <a:lstStyle>
            <a:lvl1pPr>
              <a:defRPr baseline="0"/>
            </a:lvl1pPr>
          </a:lstStyle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here to add title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5"/>
          <p:cNvSpPr>
            <a:spLocks noGrp="1"/>
          </p:cNvSpPr>
          <p:nvPr>
            <p:ph type="pic" sz="quarter" idx="11" hasCustomPrompt="1"/>
          </p:nvPr>
        </p:nvSpPr>
        <p:spPr>
          <a:xfrm>
            <a:off x="179512" y="2582898"/>
            <a:ext cx="4105151" cy="2362437"/>
          </a:xfrm>
        </p:spPr>
        <p:txBody>
          <a:bodyPr tIns="720000" anchor="ctr" anchorCtr="1"/>
          <a:lstStyle/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11" name="Platshållare för bild 5"/>
          <p:cNvSpPr>
            <a:spLocks noGrp="1"/>
          </p:cNvSpPr>
          <p:nvPr>
            <p:ph type="pic" sz="quarter" idx="12" hasCustomPrompt="1"/>
          </p:nvPr>
        </p:nvSpPr>
        <p:spPr>
          <a:xfrm>
            <a:off x="179512" y="168118"/>
            <a:ext cx="4105151" cy="2414780"/>
          </a:xfrm>
        </p:spPr>
        <p:txBody>
          <a:bodyPr tIns="720000" anchor="ctr" anchorCtr="1"/>
          <a:lstStyle/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here to add title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6773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here to add title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7421" y="4003952"/>
            <a:ext cx="8787067" cy="944061"/>
          </a:xfrm>
          <a:prstGeom prst="rect">
            <a:avLst/>
          </a:prstGeom>
          <a:gradFill flip="none" rotWithShape="1">
            <a:gsLst>
              <a:gs pos="0">
                <a:srgbClr val="264468"/>
              </a:gs>
              <a:gs pos="85000">
                <a:srgbClr val="032040">
                  <a:alpha val="0"/>
                </a:srgbClr>
              </a:gs>
            </a:gsLst>
            <a:lin ang="16200000" scaled="1"/>
            <a:tileRect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4094354"/>
            <a:ext cx="1440160" cy="70964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9513" y="167730"/>
            <a:ext cx="8784976" cy="48522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347" y="1780559"/>
            <a:ext cx="3211305" cy="15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st slide with icecube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79513" y="167730"/>
            <a:ext cx="8784976" cy="48350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5"/>
          <a:stretch/>
        </p:blipFill>
        <p:spPr>
          <a:xfrm>
            <a:off x="6660232" y="1148852"/>
            <a:ext cx="2301756" cy="3871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928" y="3821274"/>
            <a:ext cx="1888544" cy="930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F999-2B7C-4DC5-B302-08CE2A0A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8BE9-6696-4B72-84AF-74E8C644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634F-2B2B-4622-B814-9A4120C1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0A55-713D-4C56-B953-74C869FB6D7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5FBF-1FB7-46A8-A1BC-907BF1B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10E5-FAF0-44B8-B0C8-62355AC3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BFE5-6627-47A9-AA4D-95A7B5D1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2530" y="3651870"/>
            <a:ext cx="4286498" cy="1511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79513" y="167730"/>
            <a:ext cx="8784976" cy="47788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1080000"/>
            <a:ext cx="8496300" cy="29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here to add title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 bwMode="auto">
          <a:xfrm>
            <a:off x="107504" y="4966101"/>
            <a:ext cx="4613255" cy="22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2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600" b="1" spc="300" dirty="0">
                <a:solidFill>
                  <a:schemeClr val="bg1"/>
                </a:solidFill>
              </a:rPr>
              <a:t>LULEÅ UNIVERSITY OF</a:t>
            </a:r>
            <a:r>
              <a:rPr lang="sv-SE" sz="600" b="1" spc="300" baseline="0" dirty="0">
                <a:solidFill>
                  <a:schemeClr val="bg1"/>
                </a:solidFill>
              </a:rPr>
              <a:t> TECHNOLOGY                             </a:t>
            </a:r>
            <a:fld id="{23A70E99-6857-D448-BF0E-10EC1EA3EE0F}" type="slidenum">
              <a:rPr lang="en-US" sz="600" b="1" smtClean="0">
                <a:solidFill>
                  <a:schemeClr val="tx1"/>
                </a:solidFill>
              </a:rPr>
              <a:pPr/>
              <a:t>‹#›</a:t>
            </a:fld>
            <a:endParaRPr lang="en-US" sz="600" b="1" spc="3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300" y="4099769"/>
            <a:ext cx="1429172" cy="7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6" r:id="rId4"/>
    <p:sldLayoutId id="2147483794" r:id="rId5"/>
    <p:sldLayoutId id="2147483797" r:id="rId6"/>
    <p:sldLayoutId id="2147483799" r:id="rId7"/>
    <p:sldLayoutId id="2147483798" r:id="rId8"/>
    <p:sldLayoutId id="2147483800" r:id="rId9"/>
    <p:sldLayoutId id="2147483801" r:id="rId10"/>
    <p:sldLayoutId id="214748380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000" b="1" kern="1200" cap="none" baseline="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130.png"/><Relationship Id="rId26" Type="http://schemas.openxmlformats.org/officeDocument/2006/relationships/image" Target="../media/image27.png"/><Relationship Id="rId3" Type="http://schemas.openxmlformats.org/officeDocument/2006/relationships/image" Target="../media/image41.png"/><Relationship Id="rId21" Type="http://schemas.openxmlformats.org/officeDocument/2006/relationships/image" Target="../media/image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6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4.png"/><Relationship Id="rId10" Type="http://schemas.openxmlformats.org/officeDocument/2006/relationships/image" Target="../media/image48.png"/><Relationship Id="rId19" Type="http://schemas.openxmlformats.org/officeDocument/2006/relationships/image" Target="../media/image2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Learning-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classifiers</a:t>
            </a:r>
            <a:r>
              <a:rPr lang="sv-SE" dirty="0"/>
              <a:t> 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Homam</a:t>
            </a:r>
            <a:r>
              <a:rPr lang="sv-SE" dirty="0"/>
              <a:t> Mokayed</a:t>
            </a:r>
          </a:p>
        </p:txBody>
      </p:sp>
    </p:spTree>
    <p:extLst>
      <p:ext uri="{BB962C8B-B14F-4D97-AF65-F5344CB8AC3E}">
        <p14:creationId xmlns:p14="http://schemas.microsoft.com/office/powerpoint/2010/main" val="39138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063229"/>
          <a:ext cx="3810000" cy="348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E1B735-B6E4-4FEC-AC15-278FD84E3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26255"/>
              </p:ext>
            </p:extLst>
          </p:nvPr>
        </p:nvGraphicFramePr>
        <p:xfrm>
          <a:off x="2574032" y="1017271"/>
          <a:ext cx="2286000" cy="208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4C1305-DA89-DA44-77BE-C37E6B91B30B}"/>
              </a:ext>
            </a:extLst>
          </p:cNvPr>
          <p:cNvSpPr txBox="1"/>
          <p:nvPr/>
        </p:nvSpPr>
        <p:spPr>
          <a:xfrm>
            <a:off x="935596" y="3097531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1/9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840E4-7F47-BF00-7D23-103B13DAF1CE}"/>
              </a:ext>
            </a:extLst>
          </p:cNvPr>
          <p:cNvSpPr txBox="1"/>
          <p:nvPr/>
        </p:nvSpPr>
        <p:spPr>
          <a:xfrm>
            <a:off x="323850" y="1537167"/>
            <a:ext cx="20879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1x2 + 1x7 + 1x5 +</a:t>
            </a:r>
          </a:p>
          <a:p>
            <a:r>
              <a:rPr lang="en-US" dirty="0">
                <a:solidFill>
                  <a:schemeClr val="bg1"/>
                </a:solidFill>
              </a:rPr>
              <a:t>1x7 + 1x4 + 1x9 +</a:t>
            </a:r>
          </a:p>
          <a:p>
            <a:r>
              <a:rPr lang="en-US" dirty="0">
                <a:solidFill>
                  <a:schemeClr val="bg1"/>
                </a:solidFill>
              </a:rPr>
              <a:t>1x3 + 1x9 + 1x8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437E8-4017-39AC-BE8F-8FA8455EFE67}"/>
              </a:ext>
            </a:extLst>
          </p:cNvPr>
          <p:cNvSpPr txBox="1"/>
          <p:nvPr/>
        </p:nvSpPr>
        <p:spPr>
          <a:xfrm>
            <a:off x="844135" y="2576827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50</a:t>
            </a:r>
          </a:p>
        </p:txBody>
      </p:sp>
    </p:spTree>
    <p:extLst>
      <p:ext uri="{BB962C8B-B14F-4D97-AF65-F5344CB8AC3E}">
        <p14:creationId xmlns:p14="http://schemas.microsoft.com/office/powerpoint/2010/main" val="38953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063229"/>
          <a:ext cx="3810000" cy="348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E1B735-B6E4-4FEC-AC15-278FD84E3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42604"/>
              </p:ext>
            </p:extLst>
          </p:nvPr>
        </p:nvGraphicFramePr>
        <p:xfrm>
          <a:off x="3347864" y="1017271"/>
          <a:ext cx="2286000" cy="208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4C1305-DA89-DA44-77BE-C37E6B91B30B}"/>
              </a:ext>
            </a:extLst>
          </p:cNvPr>
          <p:cNvSpPr txBox="1"/>
          <p:nvPr/>
        </p:nvSpPr>
        <p:spPr>
          <a:xfrm>
            <a:off x="935596" y="3097531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1/9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437E8-4017-39AC-BE8F-8FA8455EFE67}"/>
              </a:ext>
            </a:extLst>
          </p:cNvPr>
          <p:cNvSpPr txBox="1"/>
          <p:nvPr/>
        </p:nvSpPr>
        <p:spPr>
          <a:xfrm>
            <a:off x="844135" y="2576827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61</a:t>
            </a:r>
          </a:p>
        </p:txBody>
      </p:sp>
    </p:spTree>
    <p:extLst>
      <p:ext uri="{BB962C8B-B14F-4D97-AF65-F5344CB8AC3E}">
        <p14:creationId xmlns:p14="http://schemas.microsoft.com/office/powerpoint/2010/main" val="24831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063229"/>
          <a:ext cx="3810000" cy="348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E1B735-B6E4-4FEC-AC15-278FD84E3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66810"/>
              </p:ext>
            </p:extLst>
          </p:nvPr>
        </p:nvGraphicFramePr>
        <p:xfrm>
          <a:off x="4086200" y="1017271"/>
          <a:ext cx="2286000" cy="208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4C1305-DA89-DA44-77BE-C37E6B91B30B}"/>
              </a:ext>
            </a:extLst>
          </p:cNvPr>
          <p:cNvSpPr txBox="1"/>
          <p:nvPr/>
        </p:nvSpPr>
        <p:spPr>
          <a:xfrm>
            <a:off x="935596" y="307580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1/9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437E8-4017-39AC-BE8F-8FA8455EFE67}"/>
              </a:ext>
            </a:extLst>
          </p:cNvPr>
          <p:cNvSpPr txBox="1"/>
          <p:nvPr/>
        </p:nvSpPr>
        <p:spPr>
          <a:xfrm>
            <a:off x="844135" y="2576827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62</a:t>
            </a:r>
          </a:p>
        </p:txBody>
      </p:sp>
    </p:spTree>
    <p:extLst>
      <p:ext uri="{BB962C8B-B14F-4D97-AF65-F5344CB8AC3E}">
        <p14:creationId xmlns:p14="http://schemas.microsoft.com/office/powerpoint/2010/main" val="22792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F106-875B-4715-BEE1-8E8B32F2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AE3DC-480F-4F54-9BCF-74083C3A6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3598"/>
                <a:ext cx="7886700" cy="143171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y[</a:t>
                </a:r>
                <a:r>
                  <a:rPr lang="en-US" i="1" dirty="0" err="1"/>
                  <a:t>i,j</a:t>
                </a:r>
                <a:r>
                  <a:rPr lang="en-US" i="1" dirty="0"/>
                  <a:t>] = x[</a:t>
                </a:r>
                <a:r>
                  <a:rPr lang="en-US" i="1" dirty="0" err="1"/>
                  <a:t>i,j</a:t>
                </a:r>
                <a:r>
                  <a:rPr lang="en-US" i="1" dirty="0"/>
                  <a:t>] * h[</a:t>
                </a:r>
                <a:r>
                  <a:rPr lang="en-US" i="1" dirty="0" err="1"/>
                  <a:t>i,j</a:t>
                </a:r>
                <a:r>
                  <a:rPr lang="en-US" i="1" dirty="0"/>
                  <a:t>]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AE3DC-480F-4F54-9BCF-74083C3A6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3598"/>
                <a:ext cx="7886700" cy="1431713"/>
              </a:xfrm>
              <a:blipFill>
                <a:blip r:embed="rId2"/>
                <a:stretch>
                  <a:fillRect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4561DD4-50C2-472B-A6C3-E994FF120A4F}"/>
              </a:ext>
            </a:extLst>
          </p:cNvPr>
          <p:cNvSpPr/>
          <p:nvPr/>
        </p:nvSpPr>
        <p:spPr>
          <a:xfrm>
            <a:off x="158292" y="3729812"/>
            <a:ext cx="80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h[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 =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97876D-E67E-4BFB-8D67-4C56A08D696D}"/>
              </a:ext>
            </a:extLst>
          </p:cNvPr>
          <p:cNvSpPr/>
          <p:nvPr/>
        </p:nvSpPr>
        <p:spPr>
          <a:xfrm>
            <a:off x="2598830" y="3707860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 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451905-FCE2-41E5-8724-0A9FC2F8268A}"/>
              </a:ext>
            </a:extLst>
          </p:cNvPr>
          <p:cNvSpPr/>
          <p:nvPr/>
        </p:nvSpPr>
        <p:spPr>
          <a:xfrm>
            <a:off x="5467779" y="3729812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 =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C733A1-4A30-4AC0-8CC2-09CB47E0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4879"/>
              </p:ext>
            </p:extLst>
          </p:nvPr>
        </p:nvGraphicFramePr>
        <p:xfrm>
          <a:off x="1090802" y="3316045"/>
          <a:ext cx="1291509" cy="1175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 descr="A can of soda&#10;&#10;Description automatically generated with low confidence">
            <a:extLst>
              <a:ext uri="{FF2B5EF4-FFF2-40B4-BE49-F238E27FC236}">
                <a16:creationId xmlns:a16="http://schemas.microsoft.com/office/drawing/2014/main" id="{0F672BD5-D55C-7D7F-BFB3-15F5643D6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286" y="2643758"/>
            <a:ext cx="1835581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A51CEC-FB94-475E-5B21-B51867F1D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586" y="2643758"/>
            <a:ext cx="1839478" cy="228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3C8E1F-E528-2CDB-6A6A-DAAED00E8759}"/>
              </a:ext>
            </a:extLst>
          </p:cNvPr>
          <p:cNvSpPr txBox="1"/>
          <p:nvPr/>
        </p:nvSpPr>
        <p:spPr>
          <a:xfrm>
            <a:off x="1580479" y="449996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1/9</a:t>
            </a:r>
          </a:p>
        </p:txBody>
      </p:sp>
    </p:spTree>
    <p:extLst>
      <p:ext uri="{BB962C8B-B14F-4D97-AF65-F5344CB8AC3E}">
        <p14:creationId xmlns:p14="http://schemas.microsoft.com/office/powerpoint/2010/main" val="10409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F106-875B-4715-BEE1-8E8B32F2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AE3DC-480F-4F54-9BCF-74083C3A6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3598"/>
                <a:ext cx="7886700" cy="143171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y[</a:t>
                </a:r>
                <a:r>
                  <a:rPr lang="en-US" i="1" dirty="0" err="1"/>
                  <a:t>i,j</a:t>
                </a:r>
                <a:r>
                  <a:rPr lang="en-US" i="1" dirty="0"/>
                  <a:t>] = x[</a:t>
                </a:r>
                <a:r>
                  <a:rPr lang="en-US" i="1" dirty="0" err="1"/>
                  <a:t>i,j</a:t>
                </a:r>
                <a:r>
                  <a:rPr lang="en-US" i="1" dirty="0"/>
                  <a:t>] * h[</a:t>
                </a:r>
                <a:r>
                  <a:rPr lang="en-US" i="1" dirty="0" err="1"/>
                  <a:t>i,j</a:t>
                </a:r>
                <a:r>
                  <a:rPr lang="en-US" i="1" dirty="0"/>
                  <a:t>]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AE3DC-480F-4F54-9BCF-74083C3A6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3598"/>
                <a:ext cx="7886700" cy="1431713"/>
              </a:xfrm>
              <a:blipFill>
                <a:blip r:embed="rId2"/>
                <a:stretch>
                  <a:fillRect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1B98AAD-986C-4CE4-8CD8-70B1B4CD8091}"/>
              </a:ext>
            </a:extLst>
          </p:cNvPr>
          <p:cNvGraphicFramePr>
            <a:graphicFrameLocks noGrp="1"/>
          </p:cNvGraphicFramePr>
          <p:nvPr/>
        </p:nvGraphicFramePr>
        <p:xfrm>
          <a:off x="1098870" y="3316046"/>
          <a:ext cx="1298313" cy="1175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C4561DD4-50C2-472B-A6C3-E994FF120A4F}"/>
              </a:ext>
            </a:extLst>
          </p:cNvPr>
          <p:cNvSpPr/>
          <p:nvPr/>
        </p:nvSpPr>
        <p:spPr>
          <a:xfrm>
            <a:off x="158292" y="3729812"/>
            <a:ext cx="80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h[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 =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97876D-E67E-4BFB-8D67-4C56A08D696D}"/>
              </a:ext>
            </a:extLst>
          </p:cNvPr>
          <p:cNvSpPr/>
          <p:nvPr/>
        </p:nvSpPr>
        <p:spPr>
          <a:xfrm>
            <a:off x="2598830" y="3707860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 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451905-FCE2-41E5-8724-0A9FC2F8268A}"/>
              </a:ext>
            </a:extLst>
          </p:cNvPr>
          <p:cNvSpPr/>
          <p:nvPr/>
        </p:nvSpPr>
        <p:spPr>
          <a:xfrm>
            <a:off x="5468795" y="3729812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 =</a:t>
            </a:r>
          </a:p>
        </p:txBody>
      </p:sp>
      <p:pic>
        <p:nvPicPr>
          <p:cNvPr id="4" name="Picture 3" descr="A can of soda&#10;&#10;Description automatically generated with low confidence">
            <a:extLst>
              <a:ext uri="{FF2B5EF4-FFF2-40B4-BE49-F238E27FC236}">
                <a16:creationId xmlns:a16="http://schemas.microsoft.com/office/drawing/2014/main" id="{ABFD7D69-9C03-599F-5736-2FA80BE4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286" y="2643758"/>
            <a:ext cx="1835581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089CAC-CE83-9FF6-1C2D-12564793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661" y="2638016"/>
            <a:ext cx="183173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1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F106-875B-4715-BEE1-8E8B32F2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AE3DC-480F-4F54-9BCF-74083C3A6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3598"/>
                <a:ext cx="7886700" cy="143171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y[</a:t>
                </a:r>
                <a:r>
                  <a:rPr lang="en-US" i="1" dirty="0" err="1"/>
                  <a:t>i,j</a:t>
                </a:r>
                <a:r>
                  <a:rPr lang="en-US" i="1" dirty="0"/>
                  <a:t>] = x[</a:t>
                </a:r>
                <a:r>
                  <a:rPr lang="en-US" i="1" dirty="0" err="1"/>
                  <a:t>i,j</a:t>
                </a:r>
                <a:r>
                  <a:rPr lang="en-US" i="1" dirty="0"/>
                  <a:t>] * h[</a:t>
                </a:r>
                <a:r>
                  <a:rPr lang="en-US" i="1" dirty="0" err="1"/>
                  <a:t>i,j</a:t>
                </a:r>
                <a:r>
                  <a:rPr lang="en-US" i="1" dirty="0"/>
                  <a:t>]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AE3DC-480F-4F54-9BCF-74083C3A6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3598"/>
                <a:ext cx="7886700" cy="1431713"/>
              </a:xfrm>
              <a:blipFill>
                <a:blip r:embed="rId2"/>
                <a:stretch>
                  <a:fillRect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1B98AAD-986C-4CE4-8CD8-70B1B4CD8091}"/>
              </a:ext>
            </a:extLst>
          </p:cNvPr>
          <p:cNvGraphicFramePr>
            <a:graphicFrameLocks noGrp="1"/>
          </p:cNvGraphicFramePr>
          <p:nvPr/>
        </p:nvGraphicFramePr>
        <p:xfrm>
          <a:off x="1098870" y="3316046"/>
          <a:ext cx="1298313" cy="1175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</a:p>
                  </a:txBody>
                  <a:tcPr marL="38950" marR="38950" marT="19475" marB="19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C4561DD4-50C2-472B-A6C3-E994FF120A4F}"/>
              </a:ext>
            </a:extLst>
          </p:cNvPr>
          <p:cNvSpPr/>
          <p:nvPr/>
        </p:nvSpPr>
        <p:spPr>
          <a:xfrm>
            <a:off x="158292" y="3729812"/>
            <a:ext cx="80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h[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 =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97876D-E67E-4BFB-8D67-4C56A08D696D}"/>
              </a:ext>
            </a:extLst>
          </p:cNvPr>
          <p:cNvSpPr/>
          <p:nvPr/>
        </p:nvSpPr>
        <p:spPr>
          <a:xfrm>
            <a:off x="2598830" y="3707860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 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451905-FCE2-41E5-8724-0A9FC2F8268A}"/>
              </a:ext>
            </a:extLst>
          </p:cNvPr>
          <p:cNvSpPr/>
          <p:nvPr/>
        </p:nvSpPr>
        <p:spPr>
          <a:xfrm>
            <a:off x="5468795" y="3729812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 =</a:t>
            </a:r>
          </a:p>
        </p:txBody>
      </p:sp>
      <p:pic>
        <p:nvPicPr>
          <p:cNvPr id="5" name="Picture 4" descr="A can of soda&#10;&#10;Description automatically generated with low confidence">
            <a:extLst>
              <a:ext uri="{FF2B5EF4-FFF2-40B4-BE49-F238E27FC236}">
                <a16:creationId xmlns:a16="http://schemas.microsoft.com/office/drawing/2014/main" id="{3555BAC0-C847-7E92-7B4C-4A643339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286" y="2643758"/>
            <a:ext cx="1835581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BE7CE-E202-15A3-B460-0F9A902DB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68" y="2673291"/>
            <a:ext cx="183462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8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EA7A-8A37-46E8-B151-F44F1ACC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Deeper Neural Network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BD0B-0DBA-4C65-9227-9B4695D20840}"/>
              </a:ext>
            </a:extLst>
          </p:cNvPr>
          <p:cNvSpPr/>
          <p:nvPr/>
        </p:nvSpPr>
        <p:spPr>
          <a:xfrm>
            <a:off x="4386750" y="1901833"/>
            <a:ext cx="246162" cy="313463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37E26E-2F25-4C6B-BEC9-3DA58D78481D}"/>
              </a:ext>
            </a:extLst>
          </p:cNvPr>
          <p:cNvSpPr/>
          <p:nvPr/>
        </p:nvSpPr>
        <p:spPr>
          <a:xfrm>
            <a:off x="4386750" y="2743759"/>
            <a:ext cx="246162" cy="313463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6061F-0F36-4FEB-B3A8-4274324C02E9}"/>
              </a:ext>
            </a:extLst>
          </p:cNvPr>
          <p:cNvSpPr/>
          <p:nvPr/>
        </p:nvSpPr>
        <p:spPr>
          <a:xfrm>
            <a:off x="4386750" y="2317389"/>
            <a:ext cx="246162" cy="313463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201244-9B92-4999-9C0D-94299E1F436E}"/>
              </a:ext>
            </a:extLst>
          </p:cNvPr>
          <p:cNvSpPr/>
          <p:nvPr/>
        </p:nvSpPr>
        <p:spPr>
          <a:xfrm>
            <a:off x="5487657" y="1691706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53484A-E245-482A-BC48-CC921A785B8E}"/>
              </a:ext>
            </a:extLst>
          </p:cNvPr>
          <p:cNvSpPr/>
          <p:nvPr/>
        </p:nvSpPr>
        <p:spPr>
          <a:xfrm>
            <a:off x="5487657" y="2080233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C90173-BCD1-424F-BA06-CAC05DA93D4C}"/>
              </a:ext>
            </a:extLst>
          </p:cNvPr>
          <p:cNvSpPr/>
          <p:nvPr/>
        </p:nvSpPr>
        <p:spPr>
          <a:xfrm>
            <a:off x="5487657" y="2857286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00C00B-611A-4E56-B2F7-568C25F388DD}"/>
              </a:ext>
            </a:extLst>
          </p:cNvPr>
          <p:cNvSpPr/>
          <p:nvPr/>
        </p:nvSpPr>
        <p:spPr>
          <a:xfrm>
            <a:off x="5487657" y="2468759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625EED-5FC4-46A6-84D0-E21D31A3742A}"/>
              </a:ext>
            </a:extLst>
          </p:cNvPr>
          <p:cNvSpPr/>
          <p:nvPr/>
        </p:nvSpPr>
        <p:spPr>
          <a:xfrm>
            <a:off x="6576311" y="1698922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7806F8-8314-4654-A373-567B14BF4087}"/>
              </a:ext>
            </a:extLst>
          </p:cNvPr>
          <p:cNvSpPr/>
          <p:nvPr/>
        </p:nvSpPr>
        <p:spPr>
          <a:xfrm>
            <a:off x="6576311" y="2087449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4BB034-5EE1-4B9A-B2B6-4C1BE90400C2}"/>
              </a:ext>
            </a:extLst>
          </p:cNvPr>
          <p:cNvSpPr/>
          <p:nvPr/>
        </p:nvSpPr>
        <p:spPr>
          <a:xfrm>
            <a:off x="6576311" y="2864502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F33582-EBF1-4710-8ADB-ED8D8A52B9B3}"/>
              </a:ext>
            </a:extLst>
          </p:cNvPr>
          <p:cNvSpPr/>
          <p:nvPr/>
        </p:nvSpPr>
        <p:spPr>
          <a:xfrm>
            <a:off x="6576311" y="2475976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123283-F480-4451-983C-2F62799DB6C1}"/>
              </a:ext>
            </a:extLst>
          </p:cNvPr>
          <p:cNvSpPr/>
          <p:nvPr/>
        </p:nvSpPr>
        <p:spPr>
          <a:xfrm>
            <a:off x="7673133" y="2488893"/>
            <a:ext cx="246162" cy="313463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362815-F82A-4562-927C-C6C296B4440C}"/>
              </a:ext>
            </a:extLst>
          </p:cNvPr>
          <p:cNvCxnSpPr/>
          <p:nvPr/>
        </p:nvCxnSpPr>
        <p:spPr>
          <a:xfrm>
            <a:off x="4632912" y="2474121"/>
            <a:ext cx="854745" cy="15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CE7EF-673C-8E7D-5FE1-2B35090EC5FF}"/>
              </a:ext>
            </a:extLst>
          </p:cNvPr>
          <p:cNvGrpSpPr/>
          <p:nvPr/>
        </p:nvGrpSpPr>
        <p:grpSpPr>
          <a:xfrm>
            <a:off x="4632912" y="1848437"/>
            <a:ext cx="854745" cy="1052053"/>
            <a:chOff x="4632912" y="1848437"/>
            <a:chExt cx="854745" cy="105205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D775EA-DEB2-4625-B3C3-69F0F6606C06}"/>
                </a:ext>
              </a:extLst>
            </p:cNvPr>
            <p:cNvCxnSpPr/>
            <p:nvPr/>
          </p:nvCxnSpPr>
          <p:spPr>
            <a:xfrm flipV="1">
              <a:off x="4632912" y="1848437"/>
              <a:ext cx="854745" cy="21012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7CBCD-D544-4AA9-8E73-E1ECBAA168CD}"/>
                </a:ext>
              </a:extLst>
            </p:cNvPr>
            <p:cNvCxnSpPr/>
            <p:nvPr/>
          </p:nvCxnSpPr>
          <p:spPr>
            <a:xfrm flipV="1">
              <a:off x="4632912" y="1848437"/>
              <a:ext cx="854745" cy="62568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E104A99-40B1-431A-A1D3-CECC7AE56577}"/>
                </a:ext>
              </a:extLst>
            </p:cNvPr>
            <p:cNvCxnSpPr/>
            <p:nvPr/>
          </p:nvCxnSpPr>
          <p:spPr>
            <a:xfrm flipV="1">
              <a:off x="4632912" y="1848437"/>
              <a:ext cx="854745" cy="105205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F71E5-762B-684F-27A8-58AC740D3295}"/>
              </a:ext>
            </a:extLst>
          </p:cNvPr>
          <p:cNvGrpSpPr/>
          <p:nvPr/>
        </p:nvGrpSpPr>
        <p:grpSpPr>
          <a:xfrm>
            <a:off x="4632912" y="2058564"/>
            <a:ext cx="854745" cy="841926"/>
            <a:chOff x="4632912" y="2058564"/>
            <a:chExt cx="854745" cy="84192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81ED92D-B8A7-46E1-99AC-A1C628989551}"/>
                </a:ext>
              </a:extLst>
            </p:cNvPr>
            <p:cNvCxnSpPr/>
            <p:nvPr/>
          </p:nvCxnSpPr>
          <p:spPr>
            <a:xfrm>
              <a:off x="4632912" y="2058564"/>
              <a:ext cx="854745" cy="17840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872702-452D-46EA-A6D3-4A2C5781A394}"/>
                </a:ext>
              </a:extLst>
            </p:cNvPr>
            <p:cNvCxnSpPr/>
            <p:nvPr/>
          </p:nvCxnSpPr>
          <p:spPr>
            <a:xfrm flipV="1">
              <a:off x="4632912" y="2236964"/>
              <a:ext cx="854745" cy="23715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7A13AC8-5B0C-4EE1-81FE-CE11CEB4228D}"/>
                </a:ext>
              </a:extLst>
            </p:cNvPr>
            <p:cNvCxnSpPr/>
            <p:nvPr/>
          </p:nvCxnSpPr>
          <p:spPr>
            <a:xfrm flipV="1">
              <a:off x="4632912" y="2236964"/>
              <a:ext cx="854745" cy="66352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2A03F-763A-9D6B-E6B3-0BE023385611}"/>
              </a:ext>
            </a:extLst>
          </p:cNvPr>
          <p:cNvGrpSpPr/>
          <p:nvPr/>
        </p:nvGrpSpPr>
        <p:grpSpPr>
          <a:xfrm>
            <a:off x="4632912" y="2058564"/>
            <a:ext cx="854745" cy="841926"/>
            <a:chOff x="4632912" y="2058564"/>
            <a:chExt cx="854745" cy="84192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18E62E-6D39-46C8-B1B9-9861FA46D6CD}"/>
                </a:ext>
              </a:extLst>
            </p:cNvPr>
            <p:cNvCxnSpPr/>
            <p:nvPr/>
          </p:nvCxnSpPr>
          <p:spPr>
            <a:xfrm>
              <a:off x="4632912" y="2058564"/>
              <a:ext cx="854745" cy="56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BAF0B97-6446-445A-BEE0-48D55C9D5ABA}"/>
                </a:ext>
              </a:extLst>
            </p:cNvPr>
            <p:cNvCxnSpPr/>
            <p:nvPr/>
          </p:nvCxnSpPr>
          <p:spPr>
            <a:xfrm flipV="1">
              <a:off x="4632912" y="2625491"/>
              <a:ext cx="854745" cy="274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C88EB5-41CA-642A-9F84-CF3CAB8162E6}"/>
              </a:ext>
            </a:extLst>
          </p:cNvPr>
          <p:cNvGrpSpPr/>
          <p:nvPr/>
        </p:nvGrpSpPr>
        <p:grpSpPr>
          <a:xfrm>
            <a:off x="4632912" y="2058564"/>
            <a:ext cx="854745" cy="955454"/>
            <a:chOff x="4632912" y="2058564"/>
            <a:chExt cx="854745" cy="95545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FE57F4-C11E-4EC3-B81B-D28BE03694B3}"/>
                </a:ext>
              </a:extLst>
            </p:cNvPr>
            <p:cNvCxnSpPr/>
            <p:nvPr/>
          </p:nvCxnSpPr>
          <p:spPr>
            <a:xfrm>
              <a:off x="4632912" y="2058564"/>
              <a:ext cx="854745" cy="955453"/>
            </a:xfrm>
            <a:prstGeom prst="straightConnector1">
              <a:avLst/>
            </a:prstGeom>
            <a:ln>
              <a:solidFill>
                <a:srgbClr val="FF8248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D8EBC35-48F8-4CCC-BBBA-D34B5F2E2506}"/>
                </a:ext>
              </a:extLst>
            </p:cNvPr>
            <p:cNvCxnSpPr/>
            <p:nvPr/>
          </p:nvCxnSpPr>
          <p:spPr>
            <a:xfrm>
              <a:off x="4632912" y="2474121"/>
              <a:ext cx="854745" cy="539897"/>
            </a:xfrm>
            <a:prstGeom prst="straightConnector1">
              <a:avLst/>
            </a:prstGeom>
            <a:ln>
              <a:solidFill>
                <a:srgbClr val="FF8248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6BCAC4-3B58-49AC-A08A-D2537DDD09C0}"/>
                </a:ext>
              </a:extLst>
            </p:cNvPr>
            <p:cNvCxnSpPr/>
            <p:nvPr/>
          </p:nvCxnSpPr>
          <p:spPr>
            <a:xfrm>
              <a:off x="4632912" y="2900490"/>
              <a:ext cx="854745" cy="113527"/>
            </a:xfrm>
            <a:prstGeom prst="straightConnector1">
              <a:avLst/>
            </a:prstGeom>
            <a:ln>
              <a:solidFill>
                <a:srgbClr val="FF8248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286CD0-0A6C-4B45-9DCB-EF620B468E18}"/>
              </a:ext>
            </a:extLst>
          </p:cNvPr>
          <p:cNvCxnSpPr/>
          <p:nvPr/>
        </p:nvCxnSpPr>
        <p:spPr>
          <a:xfrm>
            <a:off x="5733819" y="1848437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D4973D-C67C-4C6A-A33A-60645D64F219}"/>
              </a:ext>
            </a:extLst>
          </p:cNvPr>
          <p:cNvCxnSpPr/>
          <p:nvPr/>
        </p:nvCxnSpPr>
        <p:spPr>
          <a:xfrm>
            <a:off x="5733819" y="1848437"/>
            <a:ext cx="842492" cy="3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133B2-4E4C-4F16-A72A-2362040A923B}"/>
              </a:ext>
            </a:extLst>
          </p:cNvPr>
          <p:cNvCxnSpPr/>
          <p:nvPr/>
        </p:nvCxnSpPr>
        <p:spPr>
          <a:xfrm>
            <a:off x="5733819" y="1848437"/>
            <a:ext cx="842492" cy="78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D473AC-7819-4BD1-9A7C-1D03A322F32D}"/>
              </a:ext>
            </a:extLst>
          </p:cNvPr>
          <p:cNvCxnSpPr/>
          <p:nvPr/>
        </p:nvCxnSpPr>
        <p:spPr>
          <a:xfrm>
            <a:off x="5733819" y="1848437"/>
            <a:ext cx="842492" cy="117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6B5B02-F79F-409E-BA80-EF2C01A7C6F0}"/>
              </a:ext>
            </a:extLst>
          </p:cNvPr>
          <p:cNvCxnSpPr/>
          <p:nvPr/>
        </p:nvCxnSpPr>
        <p:spPr>
          <a:xfrm flipV="1">
            <a:off x="5733819" y="1855654"/>
            <a:ext cx="842492" cy="3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EFCD2C-1618-4BCF-8EC1-CCAF3FEF89C4}"/>
              </a:ext>
            </a:extLst>
          </p:cNvPr>
          <p:cNvCxnSpPr/>
          <p:nvPr/>
        </p:nvCxnSpPr>
        <p:spPr>
          <a:xfrm>
            <a:off x="5733819" y="2236964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782233-5C63-4C98-B768-E0DAC25425E9}"/>
              </a:ext>
            </a:extLst>
          </p:cNvPr>
          <p:cNvCxnSpPr/>
          <p:nvPr/>
        </p:nvCxnSpPr>
        <p:spPr>
          <a:xfrm>
            <a:off x="5733819" y="2236964"/>
            <a:ext cx="842492" cy="3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5FADFB-1332-4BF1-8CEF-22F8C742F8D9}"/>
              </a:ext>
            </a:extLst>
          </p:cNvPr>
          <p:cNvCxnSpPr/>
          <p:nvPr/>
        </p:nvCxnSpPr>
        <p:spPr>
          <a:xfrm>
            <a:off x="5733819" y="2236964"/>
            <a:ext cx="842492" cy="78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F84277-661F-4612-9050-D558C1F5298A}"/>
              </a:ext>
            </a:extLst>
          </p:cNvPr>
          <p:cNvCxnSpPr/>
          <p:nvPr/>
        </p:nvCxnSpPr>
        <p:spPr>
          <a:xfrm flipV="1">
            <a:off x="5733819" y="1855654"/>
            <a:ext cx="842492" cy="76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8D3001-A3A2-4BA6-8849-147E8AEC476D}"/>
              </a:ext>
            </a:extLst>
          </p:cNvPr>
          <p:cNvCxnSpPr/>
          <p:nvPr/>
        </p:nvCxnSpPr>
        <p:spPr>
          <a:xfrm flipV="1">
            <a:off x="5733819" y="2244180"/>
            <a:ext cx="842492" cy="3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F096A1-F133-4295-8B99-C2B9940C6B75}"/>
              </a:ext>
            </a:extLst>
          </p:cNvPr>
          <p:cNvCxnSpPr/>
          <p:nvPr/>
        </p:nvCxnSpPr>
        <p:spPr>
          <a:xfrm>
            <a:off x="5733819" y="2625491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8CCC4BD-785E-47D9-B3A2-FBE8BFA71E77}"/>
              </a:ext>
            </a:extLst>
          </p:cNvPr>
          <p:cNvCxnSpPr/>
          <p:nvPr/>
        </p:nvCxnSpPr>
        <p:spPr>
          <a:xfrm>
            <a:off x="5733819" y="2625491"/>
            <a:ext cx="842492" cy="3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B3F212-A736-4F60-B9F8-D5A250F689CB}"/>
              </a:ext>
            </a:extLst>
          </p:cNvPr>
          <p:cNvCxnSpPr/>
          <p:nvPr/>
        </p:nvCxnSpPr>
        <p:spPr>
          <a:xfrm flipV="1">
            <a:off x="5733819" y="1855654"/>
            <a:ext cx="842492" cy="115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0EF313-2CD9-473B-B65D-70B49905186E}"/>
              </a:ext>
            </a:extLst>
          </p:cNvPr>
          <p:cNvCxnSpPr/>
          <p:nvPr/>
        </p:nvCxnSpPr>
        <p:spPr>
          <a:xfrm flipV="1">
            <a:off x="5733819" y="2244180"/>
            <a:ext cx="842492" cy="76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733CD2-4C1D-429B-BBE1-806A595A4A94}"/>
              </a:ext>
            </a:extLst>
          </p:cNvPr>
          <p:cNvCxnSpPr/>
          <p:nvPr/>
        </p:nvCxnSpPr>
        <p:spPr>
          <a:xfrm flipV="1">
            <a:off x="5733819" y="2632707"/>
            <a:ext cx="842492" cy="3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3AEE91-3DDD-45D6-A5B1-662001E35B55}"/>
              </a:ext>
            </a:extLst>
          </p:cNvPr>
          <p:cNvCxnSpPr/>
          <p:nvPr/>
        </p:nvCxnSpPr>
        <p:spPr>
          <a:xfrm>
            <a:off x="5733819" y="3014017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B4D690-26BB-43A4-B287-E1232C7E3393}"/>
              </a:ext>
            </a:extLst>
          </p:cNvPr>
          <p:cNvCxnSpPr/>
          <p:nvPr/>
        </p:nvCxnSpPr>
        <p:spPr>
          <a:xfrm>
            <a:off x="6822473" y="1855654"/>
            <a:ext cx="850660" cy="78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620F1B-AB3C-41A1-B648-229DAF87C5DF}"/>
              </a:ext>
            </a:extLst>
          </p:cNvPr>
          <p:cNvCxnSpPr/>
          <p:nvPr/>
        </p:nvCxnSpPr>
        <p:spPr>
          <a:xfrm>
            <a:off x="6822473" y="2244180"/>
            <a:ext cx="850660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86AB82-AE81-4E91-9F13-1C41AEA20C1D}"/>
              </a:ext>
            </a:extLst>
          </p:cNvPr>
          <p:cNvCxnSpPr/>
          <p:nvPr/>
        </p:nvCxnSpPr>
        <p:spPr>
          <a:xfrm>
            <a:off x="6822473" y="2632707"/>
            <a:ext cx="850660" cy="1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1AEA60-958F-4C20-80C6-14EFA6C52354}"/>
              </a:ext>
            </a:extLst>
          </p:cNvPr>
          <p:cNvCxnSpPr/>
          <p:nvPr/>
        </p:nvCxnSpPr>
        <p:spPr>
          <a:xfrm flipV="1">
            <a:off x="6822473" y="2645625"/>
            <a:ext cx="850660" cy="37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053E851-8D65-4568-91B3-74CA7F032F4E}"/>
              </a:ext>
            </a:extLst>
          </p:cNvPr>
          <p:cNvSpPr/>
          <p:nvPr/>
        </p:nvSpPr>
        <p:spPr>
          <a:xfrm>
            <a:off x="7670507" y="1928863"/>
            <a:ext cx="246162" cy="313463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99C56F-0BDF-4CA8-98FD-0D5A3EFAE5AC}"/>
              </a:ext>
            </a:extLst>
          </p:cNvPr>
          <p:cNvCxnSpPr>
            <a:cxnSpLocks/>
          </p:cNvCxnSpPr>
          <p:nvPr/>
        </p:nvCxnSpPr>
        <p:spPr>
          <a:xfrm>
            <a:off x="6830251" y="1863946"/>
            <a:ext cx="838409" cy="18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FF397F-2D03-4425-A3BA-1AD65791F9B8}"/>
              </a:ext>
            </a:extLst>
          </p:cNvPr>
          <p:cNvCxnSpPr>
            <a:cxnSpLocks/>
          </p:cNvCxnSpPr>
          <p:nvPr/>
        </p:nvCxnSpPr>
        <p:spPr>
          <a:xfrm flipV="1">
            <a:off x="6826168" y="2075491"/>
            <a:ext cx="842492" cy="1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A02FFD-A1ED-4861-A8D8-C09448EB69D6}"/>
              </a:ext>
            </a:extLst>
          </p:cNvPr>
          <p:cNvCxnSpPr>
            <a:cxnSpLocks/>
          </p:cNvCxnSpPr>
          <p:nvPr/>
        </p:nvCxnSpPr>
        <p:spPr>
          <a:xfrm flipV="1">
            <a:off x="6830252" y="2091710"/>
            <a:ext cx="834324" cy="52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4D899B-60EE-430A-8994-08BCD1D8C90D}"/>
              </a:ext>
            </a:extLst>
          </p:cNvPr>
          <p:cNvCxnSpPr>
            <a:cxnSpLocks/>
          </p:cNvCxnSpPr>
          <p:nvPr/>
        </p:nvCxnSpPr>
        <p:spPr>
          <a:xfrm flipV="1">
            <a:off x="6830252" y="2070085"/>
            <a:ext cx="842493" cy="93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4514062-1666-4544-BBB9-26105A84A673}"/>
              </a:ext>
            </a:extLst>
          </p:cNvPr>
          <p:cNvSpPr txBox="1"/>
          <p:nvPr/>
        </p:nvSpPr>
        <p:spPr>
          <a:xfrm>
            <a:off x="3865843" y="3148333"/>
            <a:ext cx="1287976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C928C"/>
                </a:solidFill>
              </a:rPr>
              <a:t>Input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2958B-C16E-4661-BE38-7735905428F7}"/>
              </a:ext>
            </a:extLst>
          </p:cNvPr>
          <p:cNvSpPr txBox="1"/>
          <p:nvPr/>
        </p:nvSpPr>
        <p:spPr>
          <a:xfrm>
            <a:off x="4906399" y="3353550"/>
            <a:ext cx="1408679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Hidden Layer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E0551-7D83-4AFC-9154-70EDBC1E45FD}"/>
              </a:ext>
            </a:extLst>
          </p:cNvPr>
          <p:cNvSpPr txBox="1"/>
          <p:nvPr/>
        </p:nvSpPr>
        <p:spPr>
          <a:xfrm>
            <a:off x="6255897" y="3352606"/>
            <a:ext cx="1408679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Hidden Layer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2320EF-4EFD-4723-9E8D-223A58A6AAB0}"/>
              </a:ext>
            </a:extLst>
          </p:cNvPr>
          <p:cNvSpPr txBox="1"/>
          <p:nvPr/>
        </p:nvSpPr>
        <p:spPr>
          <a:xfrm>
            <a:off x="7247414" y="2906533"/>
            <a:ext cx="1287976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9491-88CC-A46E-DBBE-3F2EBCA4E62C}"/>
              </a:ext>
            </a:extLst>
          </p:cNvPr>
          <p:cNvSpPr txBox="1"/>
          <p:nvPr/>
        </p:nvSpPr>
        <p:spPr>
          <a:xfrm>
            <a:off x="467544" y="1558074"/>
            <a:ext cx="339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Convolutional Neural Network: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43D32-EBD1-B8F3-75E3-0738DE326320}"/>
              </a:ext>
            </a:extLst>
          </p:cNvPr>
          <p:cNvSpPr txBox="1"/>
          <p:nvPr/>
        </p:nvSpPr>
        <p:spPr>
          <a:xfrm>
            <a:off x="476766" y="2005169"/>
            <a:ext cx="339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network “learns” the filters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56BF695-5C47-4E7A-9944-B7600DF8280B}"/>
              </a:ext>
            </a:extLst>
          </p:cNvPr>
          <p:cNvSpPr txBox="1"/>
          <p:nvPr/>
        </p:nvSpPr>
        <p:spPr>
          <a:xfrm>
            <a:off x="3834331" y="1792247"/>
            <a:ext cx="3054041" cy="1001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</a:rPr>
              <a:t>Max pool with 2x2 filters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</a:rPr>
              <a:t>and stride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B8E1F-38C1-4B88-A2BE-0967D0E2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Max Pooling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5464B2-2C7D-48F4-B4A3-23FD536F764A}"/>
              </a:ext>
            </a:extLst>
          </p:cNvPr>
          <p:cNvGraphicFramePr>
            <a:graphicFrameLocks noGrp="1"/>
          </p:cNvGraphicFramePr>
          <p:nvPr/>
        </p:nvGraphicFramePr>
        <p:xfrm>
          <a:off x="1005064" y="1586580"/>
          <a:ext cx="2526508" cy="251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27">
                  <a:extLst>
                    <a:ext uri="{9D8B030D-6E8A-4147-A177-3AD203B41FA5}">
                      <a16:colId xmlns:a16="http://schemas.microsoft.com/office/drawing/2014/main" val="129308290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677782312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319121828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1860116589"/>
                    </a:ext>
                  </a:extLst>
                </a:gridCol>
              </a:tblGrid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03351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47298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64514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320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12A2C3-B2BC-48E0-BA15-466F95C79DE7}"/>
              </a:ext>
            </a:extLst>
          </p:cNvPr>
          <p:cNvGraphicFramePr>
            <a:graphicFrameLocks noGrp="1"/>
          </p:cNvGraphicFramePr>
          <p:nvPr/>
        </p:nvGraphicFramePr>
        <p:xfrm>
          <a:off x="6875683" y="2188032"/>
          <a:ext cx="1263254" cy="125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27">
                  <a:extLst>
                    <a:ext uri="{9D8B030D-6E8A-4147-A177-3AD203B41FA5}">
                      <a16:colId xmlns:a16="http://schemas.microsoft.com/office/drawing/2014/main" val="677782312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319121828"/>
                    </a:ext>
                  </a:extLst>
                </a:gridCol>
              </a:tblGrid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47298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6451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1EDE921-9EDE-486B-BECB-6C2449EC9482}"/>
              </a:ext>
            </a:extLst>
          </p:cNvPr>
          <p:cNvSpPr/>
          <p:nvPr/>
        </p:nvSpPr>
        <p:spPr>
          <a:xfrm>
            <a:off x="5608405" y="1890496"/>
            <a:ext cx="1157288" cy="407194"/>
          </a:xfrm>
          <a:prstGeom prst="rect">
            <a:avLst/>
          </a:prstGeom>
          <a:solidFill>
            <a:srgbClr val="E1F71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184DD-FE4A-4A83-ACD8-53524732ADD1}"/>
              </a:ext>
            </a:extLst>
          </p:cNvPr>
          <p:cNvSpPr/>
          <p:nvPr/>
        </p:nvSpPr>
        <p:spPr>
          <a:xfrm>
            <a:off x="4396575" y="2378154"/>
            <a:ext cx="967513" cy="407194"/>
          </a:xfrm>
          <a:prstGeom prst="rect">
            <a:avLst/>
          </a:prstGeom>
          <a:solidFill>
            <a:srgbClr val="E1F71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5AB106-1B27-4A8F-A604-5677174068D5}"/>
              </a:ext>
            </a:extLst>
          </p:cNvPr>
          <p:cNvCxnSpPr/>
          <p:nvPr/>
        </p:nvCxnSpPr>
        <p:spPr>
          <a:xfrm>
            <a:off x="3935896" y="2932043"/>
            <a:ext cx="2669639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EBD66F6-E680-4D07-A0A6-31BD3E57A8AF}"/>
              </a:ext>
            </a:extLst>
          </p:cNvPr>
          <p:cNvSpPr txBox="1"/>
          <p:nvPr/>
        </p:nvSpPr>
        <p:spPr>
          <a:xfrm>
            <a:off x="3834331" y="1792247"/>
            <a:ext cx="3054041" cy="1001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</a:rPr>
              <a:t>Max pool with 2x2 filters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</a:rPr>
              <a:t>and stride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B8E1F-38C1-4B88-A2BE-0967D0E2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D5E57-67AF-46F1-8E27-8C5EFE84E7FA}"/>
              </a:ext>
            </a:extLst>
          </p:cNvPr>
          <p:cNvSpPr/>
          <p:nvPr/>
        </p:nvSpPr>
        <p:spPr>
          <a:xfrm>
            <a:off x="5635809" y="1872208"/>
            <a:ext cx="1157288" cy="407194"/>
          </a:xfrm>
          <a:prstGeom prst="rect">
            <a:avLst/>
          </a:prstGeom>
          <a:solidFill>
            <a:srgbClr val="E1F71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8E2E6-91E5-4C5B-9A55-17F4CA4687E5}"/>
              </a:ext>
            </a:extLst>
          </p:cNvPr>
          <p:cNvSpPr/>
          <p:nvPr/>
        </p:nvSpPr>
        <p:spPr>
          <a:xfrm>
            <a:off x="4404263" y="2378154"/>
            <a:ext cx="957934" cy="407194"/>
          </a:xfrm>
          <a:prstGeom prst="rect">
            <a:avLst/>
          </a:prstGeom>
          <a:solidFill>
            <a:srgbClr val="E1F71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2DA7EB-6380-488F-8527-58A954E02071}"/>
              </a:ext>
            </a:extLst>
          </p:cNvPr>
          <p:cNvGraphicFramePr>
            <a:graphicFrameLocks noGrp="1"/>
          </p:cNvGraphicFramePr>
          <p:nvPr/>
        </p:nvGraphicFramePr>
        <p:xfrm>
          <a:off x="227824" y="1028796"/>
          <a:ext cx="2526508" cy="251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27">
                  <a:extLst>
                    <a:ext uri="{9D8B030D-6E8A-4147-A177-3AD203B41FA5}">
                      <a16:colId xmlns:a16="http://schemas.microsoft.com/office/drawing/2014/main" val="129308290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677782312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319121828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1860116589"/>
                    </a:ext>
                  </a:extLst>
                </a:gridCol>
              </a:tblGrid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03351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47298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64514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320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07576E-F69F-4E49-8E0A-7EDCCD5C6669}"/>
              </a:ext>
            </a:extLst>
          </p:cNvPr>
          <p:cNvGraphicFramePr>
            <a:graphicFrameLocks noGrp="1"/>
          </p:cNvGraphicFramePr>
          <p:nvPr/>
        </p:nvGraphicFramePr>
        <p:xfrm>
          <a:off x="6858879" y="1860325"/>
          <a:ext cx="1894881" cy="188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27">
                  <a:extLst>
                    <a:ext uri="{9D8B030D-6E8A-4147-A177-3AD203B41FA5}">
                      <a16:colId xmlns:a16="http://schemas.microsoft.com/office/drawing/2014/main" val="129308290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677782312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319121828"/>
                    </a:ext>
                  </a:extLst>
                </a:gridCol>
              </a:tblGrid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47298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rgbClr val="0070C0"/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268264514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320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AE57-21E9-4BFC-8ABE-55BAD0639FB0}"/>
              </a:ext>
            </a:extLst>
          </p:cNvPr>
          <p:cNvGraphicFramePr>
            <a:graphicFrameLocks noGrp="1"/>
          </p:cNvGraphicFramePr>
          <p:nvPr/>
        </p:nvGraphicFramePr>
        <p:xfrm>
          <a:off x="1056861" y="2489209"/>
          <a:ext cx="2526508" cy="251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27">
                  <a:extLst>
                    <a:ext uri="{9D8B030D-6E8A-4147-A177-3AD203B41FA5}">
                      <a16:colId xmlns:a16="http://schemas.microsoft.com/office/drawing/2014/main" val="129308290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677782312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319121828"/>
                    </a:ext>
                  </a:extLst>
                </a:gridCol>
                <a:gridCol w="631627">
                  <a:extLst>
                    <a:ext uri="{9D8B030D-6E8A-4147-A177-3AD203B41FA5}">
                      <a16:colId xmlns:a16="http://schemas.microsoft.com/office/drawing/2014/main" val="1860116589"/>
                    </a:ext>
                  </a:extLst>
                </a:gridCol>
              </a:tblGrid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03351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/>
                      </a:fgClr>
                      <a:bgClr>
                        <a:schemeClr val="bg2">
                          <a:lumMod val="7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/>
                      </a:fgClr>
                      <a:bgClr>
                        <a:schemeClr val="bg2">
                          <a:lumMod val="7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78047298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/>
                      </a:fgClr>
                      <a:bgClr>
                        <a:schemeClr val="bg2">
                          <a:lumMod val="7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Horz">
                      <a:fgClr>
                        <a:schemeClr val="accent1"/>
                      </a:fgClr>
                      <a:bgClr>
                        <a:schemeClr val="bg2">
                          <a:lumMod val="7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268264514"/>
                  </a:ext>
                </a:extLst>
              </a:tr>
              <a:tr h="628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3205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16314-7E64-4F28-94F1-690FF58723D0}"/>
              </a:ext>
            </a:extLst>
          </p:cNvPr>
          <p:cNvCxnSpPr/>
          <p:nvPr/>
        </p:nvCxnSpPr>
        <p:spPr>
          <a:xfrm>
            <a:off x="3935896" y="2932043"/>
            <a:ext cx="2669639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38A9B-B288-4117-9DFB-7222FAD05928}"/>
              </a:ext>
            </a:extLst>
          </p:cNvPr>
          <p:cNvSpPr/>
          <p:nvPr/>
        </p:nvSpPr>
        <p:spPr>
          <a:xfrm>
            <a:off x="1689652" y="3122961"/>
            <a:ext cx="1234440" cy="123444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D5F08-BA84-4A6B-8C98-0A33321A61E7}"/>
              </a:ext>
            </a:extLst>
          </p:cNvPr>
          <p:cNvSpPr/>
          <p:nvPr/>
        </p:nvSpPr>
        <p:spPr>
          <a:xfrm>
            <a:off x="7463418" y="2460751"/>
            <a:ext cx="685800" cy="685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EA7A-8A37-46E8-B151-F44F1ACC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Deeper Neural Network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BD0B-0DBA-4C65-9227-9B4695D20840}"/>
              </a:ext>
            </a:extLst>
          </p:cNvPr>
          <p:cNvSpPr/>
          <p:nvPr/>
        </p:nvSpPr>
        <p:spPr>
          <a:xfrm>
            <a:off x="4386750" y="1901833"/>
            <a:ext cx="246162" cy="313463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37E26E-2F25-4C6B-BEC9-3DA58D78481D}"/>
              </a:ext>
            </a:extLst>
          </p:cNvPr>
          <p:cNvSpPr/>
          <p:nvPr/>
        </p:nvSpPr>
        <p:spPr>
          <a:xfrm>
            <a:off x="4386750" y="2743759"/>
            <a:ext cx="246162" cy="313463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6061F-0F36-4FEB-B3A8-4274324C02E9}"/>
              </a:ext>
            </a:extLst>
          </p:cNvPr>
          <p:cNvSpPr/>
          <p:nvPr/>
        </p:nvSpPr>
        <p:spPr>
          <a:xfrm>
            <a:off x="4386750" y="2317389"/>
            <a:ext cx="246162" cy="313463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201244-9B92-4999-9C0D-94299E1F436E}"/>
              </a:ext>
            </a:extLst>
          </p:cNvPr>
          <p:cNvSpPr/>
          <p:nvPr/>
        </p:nvSpPr>
        <p:spPr>
          <a:xfrm>
            <a:off x="5487657" y="1691706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53484A-E245-482A-BC48-CC921A785B8E}"/>
              </a:ext>
            </a:extLst>
          </p:cNvPr>
          <p:cNvSpPr/>
          <p:nvPr/>
        </p:nvSpPr>
        <p:spPr>
          <a:xfrm>
            <a:off x="5487657" y="2080233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C90173-BCD1-424F-BA06-CAC05DA93D4C}"/>
              </a:ext>
            </a:extLst>
          </p:cNvPr>
          <p:cNvSpPr/>
          <p:nvPr/>
        </p:nvSpPr>
        <p:spPr>
          <a:xfrm>
            <a:off x="5487657" y="2857286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00C00B-611A-4E56-B2F7-568C25F388DD}"/>
              </a:ext>
            </a:extLst>
          </p:cNvPr>
          <p:cNvSpPr/>
          <p:nvPr/>
        </p:nvSpPr>
        <p:spPr>
          <a:xfrm>
            <a:off x="5487657" y="2468759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625EED-5FC4-46A6-84D0-E21D31A3742A}"/>
              </a:ext>
            </a:extLst>
          </p:cNvPr>
          <p:cNvSpPr/>
          <p:nvPr/>
        </p:nvSpPr>
        <p:spPr>
          <a:xfrm>
            <a:off x="6576311" y="1698922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7806F8-8314-4654-A373-567B14BF4087}"/>
              </a:ext>
            </a:extLst>
          </p:cNvPr>
          <p:cNvSpPr/>
          <p:nvPr/>
        </p:nvSpPr>
        <p:spPr>
          <a:xfrm>
            <a:off x="6576311" y="2087449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4BB034-5EE1-4B9A-B2B6-4C1BE90400C2}"/>
              </a:ext>
            </a:extLst>
          </p:cNvPr>
          <p:cNvSpPr/>
          <p:nvPr/>
        </p:nvSpPr>
        <p:spPr>
          <a:xfrm>
            <a:off x="6576311" y="2864502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F33582-EBF1-4710-8ADB-ED8D8A52B9B3}"/>
              </a:ext>
            </a:extLst>
          </p:cNvPr>
          <p:cNvSpPr/>
          <p:nvPr/>
        </p:nvSpPr>
        <p:spPr>
          <a:xfrm>
            <a:off x="6576311" y="2475976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123283-F480-4451-983C-2F62799DB6C1}"/>
              </a:ext>
            </a:extLst>
          </p:cNvPr>
          <p:cNvSpPr/>
          <p:nvPr/>
        </p:nvSpPr>
        <p:spPr>
          <a:xfrm>
            <a:off x="7673133" y="2488893"/>
            <a:ext cx="246162" cy="313463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362815-F82A-4562-927C-C6C296B4440C}"/>
              </a:ext>
            </a:extLst>
          </p:cNvPr>
          <p:cNvCxnSpPr/>
          <p:nvPr/>
        </p:nvCxnSpPr>
        <p:spPr>
          <a:xfrm>
            <a:off x="4632912" y="2474121"/>
            <a:ext cx="854745" cy="15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CE7EF-673C-8E7D-5FE1-2B35090EC5FF}"/>
              </a:ext>
            </a:extLst>
          </p:cNvPr>
          <p:cNvGrpSpPr/>
          <p:nvPr/>
        </p:nvGrpSpPr>
        <p:grpSpPr>
          <a:xfrm>
            <a:off x="4632912" y="1848437"/>
            <a:ext cx="854745" cy="1052053"/>
            <a:chOff x="4632912" y="1848437"/>
            <a:chExt cx="854745" cy="105205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D775EA-DEB2-4625-B3C3-69F0F6606C06}"/>
                </a:ext>
              </a:extLst>
            </p:cNvPr>
            <p:cNvCxnSpPr/>
            <p:nvPr/>
          </p:nvCxnSpPr>
          <p:spPr>
            <a:xfrm flipV="1">
              <a:off x="4632912" y="1848437"/>
              <a:ext cx="854745" cy="21012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7CBCD-D544-4AA9-8E73-E1ECBAA168CD}"/>
                </a:ext>
              </a:extLst>
            </p:cNvPr>
            <p:cNvCxnSpPr/>
            <p:nvPr/>
          </p:nvCxnSpPr>
          <p:spPr>
            <a:xfrm flipV="1">
              <a:off x="4632912" y="1848437"/>
              <a:ext cx="854745" cy="62568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E104A99-40B1-431A-A1D3-CECC7AE56577}"/>
                </a:ext>
              </a:extLst>
            </p:cNvPr>
            <p:cNvCxnSpPr/>
            <p:nvPr/>
          </p:nvCxnSpPr>
          <p:spPr>
            <a:xfrm flipV="1">
              <a:off x="4632912" y="1848437"/>
              <a:ext cx="854745" cy="105205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F71E5-762B-684F-27A8-58AC740D3295}"/>
              </a:ext>
            </a:extLst>
          </p:cNvPr>
          <p:cNvGrpSpPr/>
          <p:nvPr/>
        </p:nvGrpSpPr>
        <p:grpSpPr>
          <a:xfrm>
            <a:off x="4632912" y="2058564"/>
            <a:ext cx="854745" cy="841926"/>
            <a:chOff x="4632912" y="2058564"/>
            <a:chExt cx="854745" cy="84192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81ED92D-B8A7-46E1-99AC-A1C628989551}"/>
                </a:ext>
              </a:extLst>
            </p:cNvPr>
            <p:cNvCxnSpPr/>
            <p:nvPr/>
          </p:nvCxnSpPr>
          <p:spPr>
            <a:xfrm>
              <a:off x="4632912" y="2058564"/>
              <a:ext cx="854745" cy="17840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872702-452D-46EA-A6D3-4A2C5781A394}"/>
                </a:ext>
              </a:extLst>
            </p:cNvPr>
            <p:cNvCxnSpPr/>
            <p:nvPr/>
          </p:nvCxnSpPr>
          <p:spPr>
            <a:xfrm flipV="1">
              <a:off x="4632912" y="2236964"/>
              <a:ext cx="854745" cy="23715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7A13AC8-5B0C-4EE1-81FE-CE11CEB4228D}"/>
                </a:ext>
              </a:extLst>
            </p:cNvPr>
            <p:cNvCxnSpPr/>
            <p:nvPr/>
          </p:nvCxnSpPr>
          <p:spPr>
            <a:xfrm flipV="1">
              <a:off x="4632912" y="2236964"/>
              <a:ext cx="854745" cy="66352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2A03F-763A-9D6B-E6B3-0BE023385611}"/>
              </a:ext>
            </a:extLst>
          </p:cNvPr>
          <p:cNvGrpSpPr/>
          <p:nvPr/>
        </p:nvGrpSpPr>
        <p:grpSpPr>
          <a:xfrm>
            <a:off x="4632912" y="2058564"/>
            <a:ext cx="854745" cy="841926"/>
            <a:chOff x="4632912" y="2058564"/>
            <a:chExt cx="854745" cy="84192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18E62E-6D39-46C8-B1B9-9861FA46D6CD}"/>
                </a:ext>
              </a:extLst>
            </p:cNvPr>
            <p:cNvCxnSpPr/>
            <p:nvPr/>
          </p:nvCxnSpPr>
          <p:spPr>
            <a:xfrm>
              <a:off x="4632912" y="2058564"/>
              <a:ext cx="854745" cy="56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BAF0B97-6446-445A-BEE0-48D55C9D5ABA}"/>
                </a:ext>
              </a:extLst>
            </p:cNvPr>
            <p:cNvCxnSpPr/>
            <p:nvPr/>
          </p:nvCxnSpPr>
          <p:spPr>
            <a:xfrm flipV="1">
              <a:off x="4632912" y="2625491"/>
              <a:ext cx="854745" cy="274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C88EB5-41CA-642A-9F84-CF3CAB8162E6}"/>
              </a:ext>
            </a:extLst>
          </p:cNvPr>
          <p:cNvGrpSpPr/>
          <p:nvPr/>
        </p:nvGrpSpPr>
        <p:grpSpPr>
          <a:xfrm>
            <a:off x="4632912" y="2058564"/>
            <a:ext cx="854745" cy="955454"/>
            <a:chOff x="4632912" y="2058564"/>
            <a:chExt cx="854745" cy="95545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FE57F4-C11E-4EC3-B81B-D28BE03694B3}"/>
                </a:ext>
              </a:extLst>
            </p:cNvPr>
            <p:cNvCxnSpPr/>
            <p:nvPr/>
          </p:nvCxnSpPr>
          <p:spPr>
            <a:xfrm>
              <a:off x="4632912" y="2058564"/>
              <a:ext cx="854745" cy="955453"/>
            </a:xfrm>
            <a:prstGeom prst="straightConnector1">
              <a:avLst/>
            </a:prstGeom>
            <a:ln>
              <a:solidFill>
                <a:srgbClr val="FF8248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D8EBC35-48F8-4CCC-BBBA-D34B5F2E2506}"/>
                </a:ext>
              </a:extLst>
            </p:cNvPr>
            <p:cNvCxnSpPr/>
            <p:nvPr/>
          </p:nvCxnSpPr>
          <p:spPr>
            <a:xfrm>
              <a:off x="4632912" y="2474121"/>
              <a:ext cx="854745" cy="539897"/>
            </a:xfrm>
            <a:prstGeom prst="straightConnector1">
              <a:avLst/>
            </a:prstGeom>
            <a:ln>
              <a:solidFill>
                <a:srgbClr val="FF8248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6BCAC4-3B58-49AC-A08A-D2537DDD09C0}"/>
                </a:ext>
              </a:extLst>
            </p:cNvPr>
            <p:cNvCxnSpPr/>
            <p:nvPr/>
          </p:nvCxnSpPr>
          <p:spPr>
            <a:xfrm>
              <a:off x="4632912" y="2900490"/>
              <a:ext cx="854745" cy="113527"/>
            </a:xfrm>
            <a:prstGeom prst="straightConnector1">
              <a:avLst/>
            </a:prstGeom>
            <a:ln>
              <a:solidFill>
                <a:srgbClr val="FF8248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286CD0-0A6C-4B45-9DCB-EF620B468E18}"/>
              </a:ext>
            </a:extLst>
          </p:cNvPr>
          <p:cNvCxnSpPr/>
          <p:nvPr/>
        </p:nvCxnSpPr>
        <p:spPr>
          <a:xfrm>
            <a:off x="5733819" y="1848437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D4973D-C67C-4C6A-A33A-60645D64F219}"/>
              </a:ext>
            </a:extLst>
          </p:cNvPr>
          <p:cNvCxnSpPr/>
          <p:nvPr/>
        </p:nvCxnSpPr>
        <p:spPr>
          <a:xfrm>
            <a:off x="5733819" y="1848437"/>
            <a:ext cx="842492" cy="3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133B2-4E4C-4F16-A72A-2362040A923B}"/>
              </a:ext>
            </a:extLst>
          </p:cNvPr>
          <p:cNvCxnSpPr/>
          <p:nvPr/>
        </p:nvCxnSpPr>
        <p:spPr>
          <a:xfrm>
            <a:off x="5733819" y="1848437"/>
            <a:ext cx="842492" cy="78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D473AC-7819-4BD1-9A7C-1D03A322F32D}"/>
              </a:ext>
            </a:extLst>
          </p:cNvPr>
          <p:cNvCxnSpPr/>
          <p:nvPr/>
        </p:nvCxnSpPr>
        <p:spPr>
          <a:xfrm>
            <a:off x="5733819" y="1848437"/>
            <a:ext cx="842492" cy="117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6B5B02-F79F-409E-BA80-EF2C01A7C6F0}"/>
              </a:ext>
            </a:extLst>
          </p:cNvPr>
          <p:cNvCxnSpPr/>
          <p:nvPr/>
        </p:nvCxnSpPr>
        <p:spPr>
          <a:xfrm flipV="1">
            <a:off x="5733819" y="1855654"/>
            <a:ext cx="842492" cy="3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EFCD2C-1618-4BCF-8EC1-CCAF3FEF89C4}"/>
              </a:ext>
            </a:extLst>
          </p:cNvPr>
          <p:cNvCxnSpPr/>
          <p:nvPr/>
        </p:nvCxnSpPr>
        <p:spPr>
          <a:xfrm>
            <a:off x="5733819" y="2236964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782233-5C63-4C98-B768-E0DAC25425E9}"/>
              </a:ext>
            </a:extLst>
          </p:cNvPr>
          <p:cNvCxnSpPr/>
          <p:nvPr/>
        </p:nvCxnSpPr>
        <p:spPr>
          <a:xfrm>
            <a:off x="5733819" y="2236964"/>
            <a:ext cx="842492" cy="3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5FADFB-1332-4BF1-8CEF-22F8C742F8D9}"/>
              </a:ext>
            </a:extLst>
          </p:cNvPr>
          <p:cNvCxnSpPr/>
          <p:nvPr/>
        </p:nvCxnSpPr>
        <p:spPr>
          <a:xfrm>
            <a:off x="5733819" y="2236964"/>
            <a:ext cx="842492" cy="78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F84277-661F-4612-9050-D558C1F5298A}"/>
              </a:ext>
            </a:extLst>
          </p:cNvPr>
          <p:cNvCxnSpPr/>
          <p:nvPr/>
        </p:nvCxnSpPr>
        <p:spPr>
          <a:xfrm flipV="1">
            <a:off x="5733819" y="1855654"/>
            <a:ext cx="842492" cy="76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8D3001-A3A2-4BA6-8849-147E8AEC476D}"/>
              </a:ext>
            </a:extLst>
          </p:cNvPr>
          <p:cNvCxnSpPr/>
          <p:nvPr/>
        </p:nvCxnSpPr>
        <p:spPr>
          <a:xfrm flipV="1">
            <a:off x="5733819" y="2244180"/>
            <a:ext cx="842492" cy="3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F096A1-F133-4295-8B99-C2B9940C6B75}"/>
              </a:ext>
            </a:extLst>
          </p:cNvPr>
          <p:cNvCxnSpPr/>
          <p:nvPr/>
        </p:nvCxnSpPr>
        <p:spPr>
          <a:xfrm>
            <a:off x="5733819" y="2625491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8CCC4BD-785E-47D9-B3A2-FBE8BFA71E77}"/>
              </a:ext>
            </a:extLst>
          </p:cNvPr>
          <p:cNvCxnSpPr/>
          <p:nvPr/>
        </p:nvCxnSpPr>
        <p:spPr>
          <a:xfrm>
            <a:off x="5733819" y="2625491"/>
            <a:ext cx="842492" cy="3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B3F212-A736-4F60-B9F8-D5A250F689CB}"/>
              </a:ext>
            </a:extLst>
          </p:cNvPr>
          <p:cNvCxnSpPr/>
          <p:nvPr/>
        </p:nvCxnSpPr>
        <p:spPr>
          <a:xfrm flipV="1">
            <a:off x="5733819" y="1855654"/>
            <a:ext cx="842492" cy="115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0EF313-2CD9-473B-B65D-70B49905186E}"/>
              </a:ext>
            </a:extLst>
          </p:cNvPr>
          <p:cNvCxnSpPr/>
          <p:nvPr/>
        </p:nvCxnSpPr>
        <p:spPr>
          <a:xfrm flipV="1">
            <a:off x="5733819" y="2244180"/>
            <a:ext cx="842492" cy="76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733CD2-4C1D-429B-BBE1-806A595A4A94}"/>
              </a:ext>
            </a:extLst>
          </p:cNvPr>
          <p:cNvCxnSpPr/>
          <p:nvPr/>
        </p:nvCxnSpPr>
        <p:spPr>
          <a:xfrm flipV="1">
            <a:off x="5733819" y="2632707"/>
            <a:ext cx="842492" cy="3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3AEE91-3DDD-45D6-A5B1-662001E35B55}"/>
              </a:ext>
            </a:extLst>
          </p:cNvPr>
          <p:cNvCxnSpPr/>
          <p:nvPr/>
        </p:nvCxnSpPr>
        <p:spPr>
          <a:xfrm>
            <a:off x="5733819" y="3014017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B4D690-26BB-43A4-B287-E1232C7E3393}"/>
              </a:ext>
            </a:extLst>
          </p:cNvPr>
          <p:cNvCxnSpPr/>
          <p:nvPr/>
        </p:nvCxnSpPr>
        <p:spPr>
          <a:xfrm>
            <a:off x="6822473" y="1855654"/>
            <a:ext cx="850660" cy="78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620F1B-AB3C-41A1-B648-229DAF87C5DF}"/>
              </a:ext>
            </a:extLst>
          </p:cNvPr>
          <p:cNvCxnSpPr/>
          <p:nvPr/>
        </p:nvCxnSpPr>
        <p:spPr>
          <a:xfrm>
            <a:off x="6822473" y="2244180"/>
            <a:ext cx="850660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86AB82-AE81-4E91-9F13-1C41AEA20C1D}"/>
              </a:ext>
            </a:extLst>
          </p:cNvPr>
          <p:cNvCxnSpPr/>
          <p:nvPr/>
        </p:nvCxnSpPr>
        <p:spPr>
          <a:xfrm>
            <a:off x="6822473" y="2632707"/>
            <a:ext cx="850660" cy="1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1AEA60-958F-4C20-80C6-14EFA6C52354}"/>
              </a:ext>
            </a:extLst>
          </p:cNvPr>
          <p:cNvCxnSpPr/>
          <p:nvPr/>
        </p:nvCxnSpPr>
        <p:spPr>
          <a:xfrm flipV="1">
            <a:off x="6822473" y="2645625"/>
            <a:ext cx="850660" cy="37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053E851-8D65-4568-91B3-74CA7F032F4E}"/>
              </a:ext>
            </a:extLst>
          </p:cNvPr>
          <p:cNvSpPr/>
          <p:nvPr/>
        </p:nvSpPr>
        <p:spPr>
          <a:xfrm>
            <a:off x="7670507" y="1928863"/>
            <a:ext cx="246162" cy="313463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99C56F-0BDF-4CA8-98FD-0D5A3EFAE5AC}"/>
              </a:ext>
            </a:extLst>
          </p:cNvPr>
          <p:cNvCxnSpPr>
            <a:cxnSpLocks/>
          </p:cNvCxnSpPr>
          <p:nvPr/>
        </p:nvCxnSpPr>
        <p:spPr>
          <a:xfrm>
            <a:off x="6830251" y="1863946"/>
            <a:ext cx="838409" cy="18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FF397F-2D03-4425-A3BA-1AD65791F9B8}"/>
              </a:ext>
            </a:extLst>
          </p:cNvPr>
          <p:cNvCxnSpPr>
            <a:cxnSpLocks/>
          </p:cNvCxnSpPr>
          <p:nvPr/>
        </p:nvCxnSpPr>
        <p:spPr>
          <a:xfrm flipV="1">
            <a:off x="6826168" y="2075491"/>
            <a:ext cx="842492" cy="1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A02FFD-A1ED-4861-A8D8-C09448EB69D6}"/>
              </a:ext>
            </a:extLst>
          </p:cNvPr>
          <p:cNvCxnSpPr>
            <a:cxnSpLocks/>
          </p:cNvCxnSpPr>
          <p:nvPr/>
        </p:nvCxnSpPr>
        <p:spPr>
          <a:xfrm flipV="1">
            <a:off x="6830252" y="2091710"/>
            <a:ext cx="834324" cy="52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4D899B-60EE-430A-8994-08BCD1D8C90D}"/>
              </a:ext>
            </a:extLst>
          </p:cNvPr>
          <p:cNvCxnSpPr>
            <a:cxnSpLocks/>
          </p:cNvCxnSpPr>
          <p:nvPr/>
        </p:nvCxnSpPr>
        <p:spPr>
          <a:xfrm flipV="1">
            <a:off x="6830252" y="2070085"/>
            <a:ext cx="842493" cy="93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4514062-1666-4544-BBB9-26105A84A673}"/>
              </a:ext>
            </a:extLst>
          </p:cNvPr>
          <p:cNvSpPr txBox="1"/>
          <p:nvPr/>
        </p:nvSpPr>
        <p:spPr>
          <a:xfrm>
            <a:off x="3865843" y="3148333"/>
            <a:ext cx="1287976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C928C"/>
                </a:solidFill>
              </a:rPr>
              <a:t>Input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2958B-C16E-4661-BE38-7735905428F7}"/>
              </a:ext>
            </a:extLst>
          </p:cNvPr>
          <p:cNvSpPr txBox="1"/>
          <p:nvPr/>
        </p:nvSpPr>
        <p:spPr>
          <a:xfrm>
            <a:off x="4906399" y="3353550"/>
            <a:ext cx="1408679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Hidden Layer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E0551-7D83-4AFC-9154-70EDBC1E45FD}"/>
              </a:ext>
            </a:extLst>
          </p:cNvPr>
          <p:cNvSpPr txBox="1"/>
          <p:nvPr/>
        </p:nvSpPr>
        <p:spPr>
          <a:xfrm>
            <a:off x="6255897" y="3352606"/>
            <a:ext cx="1408679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Hidden Layer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2320EF-4EFD-4723-9E8D-223A58A6AAB0}"/>
              </a:ext>
            </a:extLst>
          </p:cNvPr>
          <p:cNvSpPr txBox="1"/>
          <p:nvPr/>
        </p:nvSpPr>
        <p:spPr>
          <a:xfrm>
            <a:off x="7247414" y="2906533"/>
            <a:ext cx="1287976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9491-88CC-A46E-DBBE-3F2EBCA4E62C}"/>
              </a:ext>
            </a:extLst>
          </p:cNvPr>
          <p:cNvSpPr txBox="1"/>
          <p:nvPr/>
        </p:nvSpPr>
        <p:spPr>
          <a:xfrm>
            <a:off x="467544" y="1558074"/>
            <a:ext cx="339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Convolutional Neural Network: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9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DB28-0377-4B6E-8295-82D14F6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Typical Neural Network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5A0ADF-C44D-4098-A2C8-009D8073612F}"/>
              </a:ext>
            </a:extLst>
          </p:cNvPr>
          <p:cNvSpPr/>
          <p:nvPr/>
        </p:nvSpPr>
        <p:spPr>
          <a:xfrm>
            <a:off x="2854071" y="2022617"/>
            <a:ext cx="324950" cy="312620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C0644-ECC1-4046-8A01-C28B3F3496F7}"/>
              </a:ext>
            </a:extLst>
          </p:cNvPr>
          <p:cNvSpPr/>
          <p:nvPr/>
        </p:nvSpPr>
        <p:spPr>
          <a:xfrm>
            <a:off x="2854071" y="2862279"/>
            <a:ext cx="324950" cy="312620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9AF92E-F7DE-4132-B9A5-E3502B673413}"/>
              </a:ext>
            </a:extLst>
          </p:cNvPr>
          <p:cNvSpPr/>
          <p:nvPr/>
        </p:nvSpPr>
        <p:spPr>
          <a:xfrm>
            <a:off x="2854071" y="2437056"/>
            <a:ext cx="324950" cy="312620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5E39E2-8C3B-4022-9294-A68D56F7FEAB}"/>
              </a:ext>
            </a:extLst>
          </p:cNvPr>
          <p:cNvCxnSpPr/>
          <p:nvPr/>
        </p:nvCxnSpPr>
        <p:spPr>
          <a:xfrm flipV="1">
            <a:off x="3179021" y="1969365"/>
            <a:ext cx="1128319" cy="20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8F2C63-1F01-43F5-8E8B-A2A4630E5E84}"/>
              </a:ext>
            </a:extLst>
          </p:cNvPr>
          <p:cNvCxnSpPr/>
          <p:nvPr/>
        </p:nvCxnSpPr>
        <p:spPr>
          <a:xfrm>
            <a:off x="3179021" y="2178927"/>
            <a:ext cx="1128319" cy="17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7A0746-CE12-40D4-BD9D-C86B69CA1197}"/>
              </a:ext>
            </a:extLst>
          </p:cNvPr>
          <p:cNvCxnSpPr/>
          <p:nvPr/>
        </p:nvCxnSpPr>
        <p:spPr>
          <a:xfrm>
            <a:off x="3179021" y="2178927"/>
            <a:ext cx="1128319" cy="5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7D68B4-977A-4434-8317-C541148490AF}"/>
              </a:ext>
            </a:extLst>
          </p:cNvPr>
          <p:cNvCxnSpPr/>
          <p:nvPr/>
        </p:nvCxnSpPr>
        <p:spPr>
          <a:xfrm>
            <a:off x="3179021" y="2178927"/>
            <a:ext cx="1128319" cy="95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580B8-4C5D-4E63-A695-55AE55EF4701}"/>
              </a:ext>
            </a:extLst>
          </p:cNvPr>
          <p:cNvCxnSpPr/>
          <p:nvPr/>
        </p:nvCxnSpPr>
        <p:spPr>
          <a:xfrm flipV="1">
            <a:off x="3179021" y="1969365"/>
            <a:ext cx="1128319" cy="62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FBC0D-E74A-46CB-BF54-D104C1EE1AB5}"/>
              </a:ext>
            </a:extLst>
          </p:cNvPr>
          <p:cNvCxnSpPr/>
          <p:nvPr/>
        </p:nvCxnSpPr>
        <p:spPr>
          <a:xfrm flipV="1">
            <a:off x="3179021" y="2356847"/>
            <a:ext cx="1128319" cy="23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D9B26A-7190-4588-BCCB-5B743C83AD9C}"/>
              </a:ext>
            </a:extLst>
          </p:cNvPr>
          <p:cNvCxnSpPr/>
          <p:nvPr/>
        </p:nvCxnSpPr>
        <p:spPr>
          <a:xfrm>
            <a:off x="3179021" y="2593366"/>
            <a:ext cx="1128319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739BC2-9205-401F-8CFF-02F31981F6E8}"/>
              </a:ext>
            </a:extLst>
          </p:cNvPr>
          <p:cNvCxnSpPr/>
          <p:nvPr/>
        </p:nvCxnSpPr>
        <p:spPr>
          <a:xfrm>
            <a:off x="3179021" y="2593366"/>
            <a:ext cx="1128319" cy="53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C7BF03-0949-4C4C-9A73-ECB8325CFF42}"/>
              </a:ext>
            </a:extLst>
          </p:cNvPr>
          <p:cNvCxnSpPr/>
          <p:nvPr/>
        </p:nvCxnSpPr>
        <p:spPr>
          <a:xfrm flipV="1">
            <a:off x="3179021" y="1969365"/>
            <a:ext cx="1128319" cy="104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412000-D264-49DF-9B2D-D323BD47115F}"/>
              </a:ext>
            </a:extLst>
          </p:cNvPr>
          <p:cNvCxnSpPr/>
          <p:nvPr/>
        </p:nvCxnSpPr>
        <p:spPr>
          <a:xfrm flipV="1">
            <a:off x="3179021" y="2356847"/>
            <a:ext cx="1128319" cy="6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0DA79D-765E-413C-B01E-D16F37917E36}"/>
              </a:ext>
            </a:extLst>
          </p:cNvPr>
          <p:cNvCxnSpPr/>
          <p:nvPr/>
        </p:nvCxnSpPr>
        <p:spPr>
          <a:xfrm flipV="1">
            <a:off x="3179021" y="2744329"/>
            <a:ext cx="1128319" cy="2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47CD2C-62E5-4CF2-8DF9-75CB99A0B3F5}"/>
              </a:ext>
            </a:extLst>
          </p:cNvPr>
          <p:cNvCxnSpPr/>
          <p:nvPr/>
        </p:nvCxnSpPr>
        <p:spPr>
          <a:xfrm>
            <a:off x="3179021" y="3018589"/>
            <a:ext cx="1128319" cy="11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6E47959-6863-41AB-8BC2-3FEC79F1793B}"/>
              </a:ext>
            </a:extLst>
          </p:cNvPr>
          <p:cNvSpPr/>
          <p:nvPr/>
        </p:nvSpPr>
        <p:spPr>
          <a:xfrm>
            <a:off x="4307340" y="1793047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D5487E-AF64-4BF3-9126-0FA1B6628CB4}"/>
              </a:ext>
            </a:extLst>
          </p:cNvPr>
          <p:cNvSpPr/>
          <p:nvPr/>
        </p:nvSpPr>
        <p:spPr>
          <a:xfrm>
            <a:off x="4307340" y="2180529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7D297-04C1-4095-9C9B-0B01FC4DBCBF}"/>
              </a:ext>
            </a:extLst>
          </p:cNvPr>
          <p:cNvSpPr/>
          <p:nvPr/>
        </p:nvSpPr>
        <p:spPr>
          <a:xfrm>
            <a:off x="4307340" y="2955493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D6925A-3780-43FB-AFB9-D0AB8E614426}"/>
              </a:ext>
            </a:extLst>
          </p:cNvPr>
          <p:cNvSpPr/>
          <p:nvPr/>
        </p:nvSpPr>
        <p:spPr>
          <a:xfrm>
            <a:off x="4307340" y="2568011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590CFE-8294-4C76-B083-1BC10C41681C}"/>
              </a:ext>
            </a:extLst>
          </p:cNvPr>
          <p:cNvSpPr/>
          <p:nvPr/>
        </p:nvSpPr>
        <p:spPr>
          <a:xfrm>
            <a:off x="5760095" y="2722481"/>
            <a:ext cx="324950" cy="312620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F526DB-72B4-4C7F-9D49-E10ABBEC6D79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632290" y="1949357"/>
            <a:ext cx="1127805" cy="92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D7D229-AB3F-41C2-A0C9-4518AC281B34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618554" y="2336839"/>
            <a:ext cx="1141541" cy="54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2614D3-D176-44D2-B6A2-2FE89A113DCE}"/>
              </a:ext>
            </a:extLst>
          </p:cNvPr>
          <p:cNvCxnSpPr/>
          <p:nvPr/>
        </p:nvCxnSpPr>
        <p:spPr>
          <a:xfrm>
            <a:off x="4632290" y="2852667"/>
            <a:ext cx="1122927" cy="1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8554F9-41C9-442B-8557-29BD035CA3E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632290" y="2878791"/>
            <a:ext cx="1127805" cy="23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41D85DE-309A-462B-8451-483F22391DC8}"/>
              </a:ext>
            </a:extLst>
          </p:cNvPr>
          <p:cNvSpPr/>
          <p:nvPr/>
        </p:nvSpPr>
        <p:spPr>
          <a:xfrm>
            <a:off x="5754190" y="2093716"/>
            <a:ext cx="324950" cy="312620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FD9C3-7F0B-4BA2-B3AF-63C964CC4E93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632290" y="1949357"/>
            <a:ext cx="1121900" cy="27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641F2A-BDA1-43DC-98CE-FE63B072BBF0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637168" y="2250026"/>
            <a:ext cx="1117022" cy="8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F503C0-842B-4322-BB76-9BC7BC9031C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642559" y="2250026"/>
            <a:ext cx="1111631" cy="45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E57E34-2DDF-481D-8F76-A7516DED7F1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642559" y="2250026"/>
            <a:ext cx="1111631" cy="85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ED3100A-A1DC-4437-9625-DA62C098EC7C}"/>
              </a:ext>
            </a:extLst>
          </p:cNvPr>
          <p:cNvSpPr txBox="1"/>
          <p:nvPr/>
        </p:nvSpPr>
        <p:spPr>
          <a:xfrm>
            <a:off x="2387896" y="3233292"/>
            <a:ext cx="1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C928C"/>
                </a:solidFill>
              </a:rPr>
              <a:t>Input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D970F1-7B26-426A-8E83-2C5A9A8A24C7}"/>
              </a:ext>
            </a:extLst>
          </p:cNvPr>
          <p:cNvSpPr txBox="1"/>
          <p:nvPr/>
        </p:nvSpPr>
        <p:spPr>
          <a:xfrm>
            <a:off x="3782184" y="3510379"/>
            <a:ext cx="1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Hidden Layer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2E841D-16C5-4653-A770-EF8E132B3CDF}"/>
              </a:ext>
            </a:extLst>
          </p:cNvPr>
          <p:cNvSpPr txBox="1"/>
          <p:nvPr/>
        </p:nvSpPr>
        <p:spPr>
          <a:xfrm>
            <a:off x="5229034" y="3211931"/>
            <a:ext cx="1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Output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6477D-586C-4519-88F8-8BF68A7395F1}"/>
              </a:ext>
            </a:extLst>
          </p:cNvPr>
          <p:cNvSpPr txBox="1"/>
          <p:nvPr/>
        </p:nvSpPr>
        <p:spPr>
          <a:xfrm>
            <a:off x="4978400" y="4350382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9933"/>
                </a:solidFill>
              </a:rPr>
              <a:t>fully-connected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842583-4E0C-43A5-8DAF-ED7FCB8C3FE3}"/>
              </a:ext>
            </a:extLst>
          </p:cNvPr>
          <p:cNvCxnSpPr>
            <a:cxnSpLocks/>
          </p:cNvCxnSpPr>
          <p:nvPr/>
        </p:nvCxnSpPr>
        <p:spPr>
          <a:xfrm flipH="1" flipV="1">
            <a:off x="5384800" y="3959831"/>
            <a:ext cx="461818" cy="392839"/>
          </a:xfrm>
          <a:prstGeom prst="straightConnector1">
            <a:avLst/>
          </a:prstGeom>
          <a:ln>
            <a:solidFill>
              <a:srgbClr val="FF993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6A063A-2D92-4F3F-909C-0DFFAA3CE50C}"/>
              </a:ext>
            </a:extLst>
          </p:cNvPr>
          <p:cNvCxnSpPr>
            <a:cxnSpLocks/>
          </p:cNvCxnSpPr>
          <p:nvPr/>
        </p:nvCxnSpPr>
        <p:spPr>
          <a:xfrm flipH="1" flipV="1">
            <a:off x="5916665" y="3840696"/>
            <a:ext cx="69727" cy="509686"/>
          </a:xfrm>
          <a:prstGeom prst="straightConnector1">
            <a:avLst/>
          </a:prstGeom>
          <a:ln>
            <a:solidFill>
              <a:srgbClr val="FF993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5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1791-E6E5-7F31-3DF9-48E7433B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A707-2347-8D8D-B56C-4F58EBEC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Blocks – (&amp; block size)</a:t>
            </a:r>
          </a:p>
          <a:p>
            <a:r>
              <a:rPr lang="en-US" dirty="0"/>
              <a:t>Max Pooling (area and stride)</a:t>
            </a:r>
          </a:p>
          <a:p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Fully Connected</a:t>
            </a:r>
          </a:p>
          <a:p>
            <a:endParaRPr lang="en-US" dirty="0"/>
          </a:p>
          <a:p>
            <a:r>
              <a:rPr lang="en-US" dirty="0"/>
              <a:t>How many layers, and in which order do you use these?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425E-B194-809E-C5C1-E481E2F2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Weights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F077-4D9A-C77C-1349-5549743B8B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=5	</a:t>
            </a:r>
            <a:r>
              <a:rPr lang="en-US" b="0" i="0" dirty="0">
                <a:effectLst/>
                <a:latin typeface="arial" panose="020B0604020202020204" pitchFamily="34" charset="0"/>
              </a:rPr>
              <a:t>60 000 weights/parameters</a:t>
            </a:r>
          </a:p>
          <a:p>
            <a:r>
              <a:rPr lang="en-US" dirty="0" err="1">
                <a:latin typeface="arial" panose="020B0604020202020204" pitchFamily="34" charset="0"/>
              </a:rPr>
              <a:t>AlexNet</a:t>
            </a:r>
            <a:r>
              <a:rPr lang="en-US" dirty="0">
                <a:latin typeface="arial" panose="020B0604020202020204" pitchFamily="34" charset="0"/>
              </a:rPr>
              <a:t>		61 000 000</a:t>
            </a:r>
            <a:r>
              <a:rPr lang="en-US" b="0" i="0" dirty="0">
                <a:effectLst/>
                <a:latin typeface="arial" panose="020B0604020202020204" pitchFamily="34" charset="0"/>
              </a:rPr>
              <a:t> weights/parameters</a:t>
            </a:r>
          </a:p>
          <a:p>
            <a:r>
              <a:rPr lang="en-US" dirty="0">
                <a:latin typeface="arial" panose="020B0604020202020204" pitchFamily="34" charset="0"/>
              </a:rPr>
              <a:t>VGG-16		138 000 000</a:t>
            </a:r>
            <a:r>
              <a:rPr lang="en-US" b="0" i="0" dirty="0">
                <a:effectLst/>
                <a:latin typeface="arial" panose="020B0604020202020204" pitchFamily="34" charset="0"/>
              </a:rPr>
              <a:t> weights/parameters</a:t>
            </a:r>
          </a:p>
          <a:p>
            <a:r>
              <a:rPr lang="en-US" dirty="0" err="1">
                <a:latin typeface="arial" panose="020B0604020202020204" pitchFamily="34" charset="0"/>
              </a:rPr>
              <a:t>GoogleNet</a:t>
            </a:r>
            <a:r>
              <a:rPr lang="en-US" dirty="0">
                <a:latin typeface="arial" panose="020B0604020202020204" pitchFamily="34" charset="0"/>
              </a:rPr>
              <a:t>	11 000 000 </a:t>
            </a:r>
            <a:r>
              <a:rPr lang="en-US" b="0" i="0" dirty="0">
                <a:effectLst/>
                <a:latin typeface="arial" panose="020B0604020202020204" pitchFamily="34" charset="0"/>
              </a:rPr>
              <a:t> weights/parameters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6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CC9C-B032-AFC9-A7E5-20FF9E68D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851990"/>
            <a:ext cx="4176000" cy="2880000"/>
          </a:xfrm>
        </p:spPr>
        <p:txBody>
          <a:bodyPr/>
          <a:lstStyle/>
          <a:p>
            <a:r>
              <a:rPr lang="en-US" dirty="0"/>
              <a:t>Number of inputs</a:t>
            </a:r>
          </a:p>
          <a:p>
            <a:r>
              <a:rPr lang="en-US" dirty="0"/>
              <a:t>Number of hidden layers</a:t>
            </a:r>
          </a:p>
          <a:p>
            <a:r>
              <a:rPr lang="en-US" dirty="0"/>
              <a:t>Number of nodes in each hidden layer</a:t>
            </a:r>
          </a:p>
          <a:p>
            <a:r>
              <a:rPr lang="en-US" dirty="0"/>
              <a:t>Connectiveness</a:t>
            </a:r>
          </a:p>
          <a:p>
            <a:r>
              <a:rPr lang="en-US" dirty="0"/>
              <a:t>Activation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7A59D-394E-A111-E1E7-9488146E6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4008" y="1851990"/>
            <a:ext cx="4176464" cy="2880000"/>
          </a:xfrm>
        </p:spPr>
        <p:txBody>
          <a:bodyPr/>
          <a:lstStyle/>
          <a:p>
            <a:r>
              <a:rPr lang="en-US" dirty="0"/>
              <a:t>Dropout ratio</a:t>
            </a:r>
          </a:p>
          <a:p>
            <a:r>
              <a:rPr lang="en-US" dirty="0"/>
              <a:t>Weight initialization</a:t>
            </a:r>
          </a:p>
          <a:p>
            <a:r>
              <a:rPr lang="en-US" dirty="0"/>
              <a:t>Learning method</a:t>
            </a:r>
          </a:p>
          <a:p>
            <a:r>
              <a:rPr lang="en-US" dirty="0"/>
              <a:t>Length of training (Number of epochs/stopping criteria)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D92AF-3D1F-97CC-1C48-1286606F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79C92-6C37-546E-4B10-41F61F7F3E22}"/>
              </a:ext>
            </a:extLst>
          </p:cNvPr>
          <p:cNvSpPr txBox="1"/>
          <p:nvPr/>
        </p:nvSpPr>
        <p:spPr>
          <a:xfrm>
            <a:off x="467544" y="1020610"/>
            <a:ext cx="8064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What are some of the parameters that you as the designer have to choose?</a:t>
            </a:r>
          </a:p>
        </p:txBody>
      </p:sp>
    </p:spTree>
    <p:extLst>
      <p:ext uri="{BB962C8B-B14F-4D97-AF65-F5344CB8AC3E}">
        <p14:creationId xmlns:p14="http://schemas.microsoft.com/office/powerpoint/2010/main" val="30594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</a:t>
            </a:r>
            <a:r>
              <a:rPr lang="en-IN" dirty="0" err="1"/>
              <a:t>Underfitting</a:t>
            </a:r>
            <a:r>
              <a:rPr lang="en-IN" dirty="0"/>
              <a:t> and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800" dirty="0"/>
              <a:t>Handling </a:t>
            </a:r>
            <a:r>
              <a:rPr lang="en-IN" sz="1800" dirty="0" err="1"/>
              <a:t>Underfitting</a:t>
            </a:r>
            <a:endParaRPr lang="en-IN" sz="1800" dirty="0"/>
          </a:p>
          <a:p>
            <a:pPr lvl="1"/>
            <a:r>
              <a:rPr lang="en-IN" sz="1600" dirty="0"/>
              <a:t>Training with more data.</a:t>
            </a:r>
          </a:p>
          <a:p>
            <a:pPr lvl="1"/>
            <a:r>
              <a:rPr lang="en-IN" sz="1600" dirty="0"/>
              <a:t>Increase the size or number of parameters in the model.</a:t>
            </a:r>
          </a:p>
          <a:p>
            <a:pPr lvl="1"/>
            <a:r>
              <a:rPr lang="en-IN" sz="1600" dirty="0"/>
              <a:t>Increasing the training time, until cost function is minimised.</a:t>
            </a:r>
          </a:p>
          <a:p>
            <a:endParaRPr lang="en-IN" sz="1800" dirty="0"/>
          </a:p>
          <a:p>
            <a:r>
              <a:rPr lang="en-IN" sz="1800" dirty="0"/>
              <a:t>Handling Overfitting</a:t>
            </a:r>
          </a:p>
          <a:p>
            <a:pPr lvl="1"/>
            <a:r>
              <a:rPr lang="en-IN" sz="1600" dirty="0"/>
              <a:t>Early stopping</a:t>
            </a:r>
          </a:p>
          <a:p>
            <a:pPr lvl="1"/>
            <a:r>
              <a:rPr lang="en-IN" sz="1600" dirty="0"/>
              <a:t>Regularization</a:t>
            </a:r>
          </a:p>
          <a:p>
            <a:pPr lvl="1"/>
            <a:r>
              <a:rPr lang="en-IN" sz="1600" dirty="0"/>
              <a:t>Dropout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9059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6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EA7A-8A37-46E8-B151-F44F1ACC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Deeper Neural Network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BD0B-0DBA-4C65-9227-9B4695D20840}"/>
              </a:ext>
            </a:extLst>
          </p:cNvPr>
          <p:cNvSpPr/>
          <p:nvPr/>
        </p:nvSpPr>
        <p:spPr>
          <a:xfrm>
            <a:off x="2246852" y="2179782"/>
            <a:ext cx="324950" cy="312620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37E26E-2F25-4C6B-BEC9-3DA58D78481D}"/>
              </a:ext>
            </a:extLst>
          </p:cNvPr>
          <p:cNvSpPr/>
          <p:nvPr/>
        </p:nvSpPr>
        <p:spPr>
          <a:xfrm>
            <a:off x="2246852" y="3019444"/>
            <a:ext cx="324950" cy="312620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6061F-0F36-4FEB-B3A8-4274324C02E9}"/>
              </a:ext>
            </a:extLst>
          </p:cNvPr>
          <p:cNvSpPr/>
          <p:nvPr/>
        </p:nvSpPr>
        <p:spPr>
          <a:xfrm>
            <a:off x="2246852" y="2594221"/>
            <a:ext cx="324950" cy="312620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201244-9B92-4999-9C0D-94299E1F436E}"/>
              </a:ext>
            </a:extLst>
          </p:cNvPr>
          <p:cNvSpPr/>
          <p:nvPr/>
        </p:nvSpPr>
        <p:spPr>
          <a:xfrm>
            <a:off x="3700121" y="1970220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53484A-E245-482A-BC48-CC921A785B8E}"/>
              </a:ext>
            </a:extLst>
          </p:cNvPr>
          <p:cNvSpPr/>
          <p:nvPr/>
        </p:nvSpPr>
        <p:spPr>
          <a:xfrm>
            <a:off x="3700121" y="2357702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C90173-BCD1-424F-BA06-CAC05DA93D4C}"/>
              </a:ext>
            </a:extLst>
          </p:cNvPr>
          <p:cNvSpPr/>
          <p:nvPr/>
        </p:nvSpPr>
        <p:spPr>
          <a:xfrm>
            <a:off x="3700121" y="3132666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00C00B-611A-4E56-B2F7-568C25F388DD}"/>
              </a:ext>
            </a:extLst>
          </p:cNvPr>
          <p:cNvSpPr/>
          <p:nvPr/>
        </p:nvSpPr>
        <p:spPr>
          <a:xfrm>
            <a:off x="3700121" y="2745184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625EED-5FC4-46A6-84D0-E21D31A3742A}"/>
              </a:ext>
            </a:extLst>
          </p:cNvPr>
          <p:cNvSpPr/>
          <p:nvPr/>
        </p:nvSpPr>
        <p:spPr>
          <a:xfrm>
            <a:off x="5137215" y="1977417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7806F8-8314-4654-A373-567B14BF4087}"/>
              </a:ext>
            </a:extLst>
          </p:cNvPr>
          <p:cNvSpPr/>
          <p:nvPr/>
        </p:nvSpPr>
        <p:spPr>
          <a:xfrm>
            <a:off x="5137215" y="2364899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4BB034-5EE1-4B9A-B2B6-4C1BE90400C2}"/>
              </a:ext>
            </a:extLst>
          </p:cNvPr>
          <p:cNvSpPr/>
          <p:nvPr/>
        </p:nvSpPr>
        <p:spPr>
          <a:xfrm>
            <a:off x="5137215" y="3139863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F33582-EBF1-4710-8ADB-ED8D8A52B9B3}"/>
              </a:ext>
            </a:extLst>
          </p:cNvPr>
          <p:cNvSpPr/>
          <p:nvPr/>
        </p:nvSpPr>
        <p:spPr>
          <a:xfrm>
            <a:off x="5137215" y="2752381"/>
            <a:ext cx="324950" cy="3126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123283-F480-4451-983C-2F62799DB6C1}"/>
              </a:ext>
            </a:extLst>
          </p:cNvPr>
          <p:cNvSpPr/>
          <p:nvPr/>
        </p:nvSpPr>
        <p:spPr>
          <a:xfrm>
            <a:off x="6585092" y="2765264"/>
            <a:ext cx="324950" cy="312620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D775EA-DEB2-4625-B3C3-69F0F6606C06}"/>
              </a:ext>
            </a:extLst>
          </p:cNvPr>
          <p:cNvCxnSpPr/>
          <p:nvPr/>
        </p:nvCxnSpPr>
        <p:spPr>
          <a:xfrm flipV="1">
            <a:off x="2571802" y="2126530"/>
            <a:ext cx="1128319" cy="20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1ED92D-B8A7-46E1-99AC-A1C628989551}"/>
              </a:ext>
            </a:extLst>
          </p:cNvPr>
          <p:cNvCxnSpPr/>
          <p:nvPr/>
        </p:nvCxnSpPr>
        <p:spPr>
          <a:xfrm>
            <a:off x="2571802" y="2336092"/>
            <a:ext cx="1128319" cy="17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18E62E-6D39-46C8-B1B9-9861FA46D6CD}"/>
              </a:ext>
            </a:extLst>
          </p:cNvPr>
          <p:cNvCxnSpPr/>
          <p:nvPr/>
        </p:nvCxnSpPr>
        <p:spPr>
          <a:xfrm>
            <a:off x="2571802" y="2336092"/>
            <a:ext cx="1128319" cy="5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FE57F4-C11E-4EC3-B81B-D28BE03694B3}"/>
              </a:ext>
            </a:extLst>
          </p:cNvPr>
          <p:cNvCxnSpPr/>
          <p:nvPr/>
        </p:nvCxnSpPr>
        <p:spPr>
          <a:xfrm>
            <a:off x="2571802" y="2336092"/>
            <a:ext cx="1128319" cy="95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CBCD-D544-4AA9-8E73-E1ECBAA168CD}"/>
              </a:ext>
            </a:extLst>
          </p:cNvPr>
          <p:cNvCxnSpPr/>
          <p:nvPr/>
        </p:nvCxnSpPr>
        <p:spPr>
          <a:xfrm flipV="1">
            <a:off x="2571802" y="2126530"/>
            <a:ext cx="1128319" cy="62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872702-452D-46EA-A6D3-4A2C5781A394}"/>
              </a:ext>
            </a:extLst>
          </p:cNvPr>
          <p:cNvCxnSpPr/>
          <p:nvPr/>
        </p:nvCxnSpPr>
        <p:spPr>
          <a:xfrm flipV="1">
            <a:off x="2571802" y="2514012"/>
            <a:ext cx="1128319" cy="23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362815-F82A-4562-927C-C6C296B4440C}"/>
              </a:ext>
            </a:extLst>
          </p:cNvPr>
          <p:cNvCxnSpPr/>
          <p:nvPr/>
        </p:nvCxnSpPr>
        <p:spPr>
          <a:xfrm>
            <a:off x="2571802" y="2750531"/>
            <a:ext cx="1128319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8EBC35-48F8-4CCC-BBBA-D34B5F2E2506}"/>
              </a:ext>
            </a:extLst>
          </p:cNvPr>
          <p:cNvCxnSpPr/>
          <p:nvPr/>
        </p:nvCxnSpPr>
        <p:spPr>
          <a:xfrm>
            <a:off x="2571802" y="2750531"/>
            <a:ext cx="1128319" cy="53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104A99-40B1-431A-A1D3-CECC7AE56577}"/>
              </a:ext>
            </a:extLst>
          </p:cNvPr>
          <p:cNvCxnSpPr/>
          <p:nvPr/>
        </p:nvCxnSpPr>
        <p:spPr>
          <a:xfrm flipV="1">
            <a:off x="2571802" y="2126530"/>
            <a:ext cx="1128319" cy="104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A13AC8-5B0C-4EE1-81FE-CE11CEB4228D}"/>
              </a:ext>
            </a:extLst>
          </p:cNvPr>
          <p:cNvCxnSpPr/>
          <p:nvPr/>
        </p:nvCxnSpPr>
        <p:spPr>
          <a:xfrm flipV="1">
            <a:off x="2571802" y="2514012"/>
            <a:ext cx="1128319" cy="6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AF0B97-6446-445A-BEE0-48D55C9D5ABA}"/>
              </a:ext>
            </a:extLst>
          </p:cNvPr>
          <p:cNvCxnSpPr/>
          <p:nvPr/>
        </p:nvCxnSpPr>
        <p:spPr>
          <a:xfrm flipV="1">
            <a:off x="2571802" y="2901494"/>
            <a:ext cx="1128319" cy="2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6BCAC4-3B58-49AC-A08A-D2537DDD09C0}"/>
              </a:ext>
            </a:extLst>
          </p:cNvPr>
          <p:cNvCxnSpPr/>
          <p:nvPr/>
        </p:nvCxnSpPr>
        <p:spPr>
          <a:xfrm>
            <a:off x="2571802" y="3175754"/>
            <a:ext cx="1128319" cy="11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286CD0-0A6C-4B45-9DCB-EF620B468E18}"/>
              </a:ext>
            </a:extLst>
          </p:cNvPr>
          <p:cNvCxnSpPr/>
          <p:nvPr/>
        </p:nvCxnSpPr>
        <p:spPr>
          <a:xfrm>
            <a:off x="4025071" y="2126530"/>
            <a:ext cx="1112144" cy="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D4973D-C67C-4C6A-A33A-60645D64F219}"/>
              </a:ext>
            </a:extLst>
          </p:cNvPr>
          <p:cNvCxnSpPr/>
          <p:nvPr/>
        </p:nvCxnSpPr>
        <p:spPr>
          <a:xfrm>
            <a:off x="4025071" y="2126530"/>
            <a:ext cx="1112144" cy="39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133B2-4E4C-4F16-A72A-2362040A923B}"/>
              </a:ext>
            </a:extLst>
          </p:cNvPr>
          <p:cNvCxnSpPr/>
          <p:nvPr/>
        </p:nvCxnSpPr>
        <p:spPr>
          <a:xfrm>
            <a:off x="4025071" y="2126530"/>
            <a:ext cx="1112144" cy="7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D473AC-7819-4BD1-9A7C-1D03A322F32D}"/>
              </a:ext>
            </a:extLst>
          </p:cNvPr>
          <p:cNvCxnSpPr/>
          <p:nvPr/>
        </p:nvCxnSpPr>
        <p:spPr>
          <a:xfrm>
            <a:off x="4025071" y="2126530"/>
            <a:ext cx="1112144" cy="116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6B5B02-F79F-409E-BA80-EF2C01A7C6F0}"/>
              </a:ext>
            </a:extLst>
          </p:cNvPr>
          <p:cNvCxnSpPr/>
          <p:nvPr/>
        </p:nvCxnSpPr>
        <p:spPr>
          <a:xfrm flipV="1">
            <a:off x="4025071" y="2133727"/>
            <a:ext cx="1112144" cy="38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EFCD2C-1618-4BCF-8EC1-CCAF3FEF89C4}"/>
              </a:ext>
            </a:extLst>
          </p:cNvPr>
          <p:cNvCxnSpPr/>
          <p:nvPr/>
        </p:nvCxnSpPr>
        <p:spPr>
          <a:xfrm>
            <a:off x="4025071" y="2514012"/>
            <a:ext cx="1112144" cy="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782233-5C63-4C98-B768-E0DAC25425E9}"/>
              </a:ext>
            </a:extLst>
          </p:cNvPr>
          <p:cNvCxnSpPr/>
          <p:nvPr/>
        </p:nvCxnSpPr>
        <p:spPr>
          <a:xfrm>
            <a:off x="4025071" y="2514012"/>
            <a:ext cx="1112144" cy="39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5FADFB-1332-4BF1-8CEF-22F8C742F8D9}"/>
              </a:ext>
            </a:extLst>
          </p:cNvPr>
          <p:cNvCxnSpPr/>
          <p:nvPr/>
        </p:nvCxnSpPr>
        <p:spPr>
          <a:xfrm>
            <a:off x="4025071" y="2514012"/>
            <a:ext cx="1112144" cy="7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F84277-661F-4612-9050-D558C1F5298A}"/>
              </a:ext>
            </a:extLst>
          </p:cNvPr>
          <p:cNvCxnSpPr/>
          <p:nvPr/>
        </p:nvCxnSpPr>
        <p:spPr>
          <a:xfrm flipV="1">
            <a:off x="4025071" y="2133727"/>
            <a:ext cx="1112144" cy="76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8D3001-A3A2-4BA6-8849-147E8AEC476D}"/>
              </a:ext>
            </a:extLst>
          </p:cNvPr>
          <p:cNvCxnSpPr/>
          <p:nvPr/>
        </p:nvCxnSpPr>
        <p:spPr>
          <a:xfrm flipV="1">
            <a:off x="4025071" y="2521209"/>
            <a:ext cx="1112144" cy="38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F096A1-F133-4295-8B99-C2B9940C6B75}"/>
              </a:ext>
            </a:extLst>
          </p:cNvPr>
          <p:cNvCxnSpPr/>
          <p:nvPr/>
        </p:nvCxnSpPr>
        <p:spPr>
          <a:xfrm>
            <a:off x="4025071" y="2901494"/>
            <a:ext cx="1112144" cy="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8CCC4BD-785E-47D9-B3A2-FBE8BFA71E77}"/>
              </a:ext>
            </a:extLst>
          </p:cNvPr>
          <p:cNvCxnSpPr/>
          <p:nvPr/>
        </p:nvCxnSpPr>
        <p:spPr>
          <a:xfrm>
            <a:off x="4025071" y="2901494"/>
            <a:ext cx="1112144" cy="39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B3F212-A736-4F60-B9F8-D5A250F689CB}"/>
              </a:ext>
            </a:extLst>
          </p:cNvPr>
          <p:cNvCxnSpPr/>
          <p:nvPr/>
        </p:nvCxnSpPr>
        <p:spPr>
          <a:xfrm flipV="1">
            <a:off x="4025071" y="2133727"/>
            <a:ext cx="1112144" cy="115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0EF313-2CD9-473B-B65D-70B49905186E}"/>
              </a:ext>
            </a:extLst>
          </p:cNvPr>
          <p:cNvCxnSpPr/>
          <p:nvPr/>
        </p:nvCxnSpPr>
        <p:spPr>
          <a:xfrm flipV="1">
            <a:off x="4025071" y="2521209"/>
            <a:ext cx="1112144" cy="76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733CD2-4C1D-429B-BBE1-806A595A4A94}"/>
              </a:ext>
            </a:extLst>
          </p:cNvPr>
          <p:cNvCxnSpPr/>
          <p:nvPr/>
        </p:nvCxnSpPr>
        <p:spPr>
          <a:xfrm flipV="1">
            <a:off x="4025071" y="2908691"/>
            <a:ext cx="1112144" cy="38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3AEE91-3DDD-45D6-A5B1-662001E35B55}"/>
              </a:ext>
            </a:extLst>
          </p:cNvPr>
          <p:cNvCxnSpPr/>
          <p:nvPr/>
        </p:nvCxnSpPr>
        <p:spPr>
          <a:xfrm>
            <a:off x="4025071" y="3288976"/>
            <a:ext cx="1112144" cy="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B4D690-26BB-43A4-B287-E1232C7E3393}"/>
              </a:ext>
            </a:extLst>
          </p:cNvPr>
          <p:cNvCxnSpPr/>
          <p:nvPr/>
        </p:nvCxnSpPr>
        <p:spPr>
          <a:xfrm>
            <a:off x="5462165" y="2133727"/>
            <a:ext cx="1122927" cy="78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620F1B-AB3C-41A1-B648-229DAF87C5DF}"/>
              </a:ext>
            </a:extLst>
          </p:cNvPr>
          <p:cNvCxnSpPr/>
          <p:nvPr/>
        </p:nvCxnSpPr>
        <p:spPr>
          <a:xfrm>
            <a:off x="5462165" y="2521209"/>
            <a:ext cx="1122927" cy="40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86AB82-AE81-4E91-9F13-1C41AEA20C1D}"/>
              </a:ext>
            </a:extLst>
          </p:cNvPr>
          <p:cNvCxnSpPr/>
          <p:nvPr/>
        </p:nvCxnSpPr>
        <p:spPr>
          <a:xfrm>
            <a:off x="5462165" y="2908691"/>
            <a:ext cx="1122927" cy="1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1AEA60-958F-4C20-80C6-14EFA6C52354}"/>
              </a:ext>
            </a:extLst>
          </p:cNvPr>
          <p:cNvCxnSpPr/>
          <p:nvPr/>
        </p:nvCxnSpPr>
        <p:spPr>
          <a:xfrm flipV="1">
            <a:off x="5462165" y="2921574"/>
            <a:ext cx="1122927" cy="37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053E851-8D65-4568-91B3-74CA7F032F4E}"/>
              </a:ext>
            </a:extLst>
          </p:cNvPr>
          <p:cNvSpPr/>
          <p:nvPr/>
        </p:nvSpPr>
        <p:spPr>
          <a:xfrm>
            <a:off x="6581625" y="2206739"/>
            <a:ext cx="324950" cy="312620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99C56F-0BDF-4CA8-98FD-0D5A3EFAE5AC}"/>
              </a:ext>
            </a:extLst>
          </p:cNvPr>
          <p:cNvCxnSpPr>
            <a:cxnSpLocks/>
          </p:cNvCxnSpPr>
          <p:nvPr/>
        </p:nvCxnSpPr>
        <p:spPr>
          <a:xfrm>
            <a:off x="5472433" y="2141997"/>
            <a:ext cx="1106754" cy="18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FF397F-2D03-4425-A3BA-1AD65791F9B8}"/>
              </a:ext>
            </a:extLst>
          </p:cNvPr>
          <p:cNvCxnSpPr>
            <a:cxnSpLocks/>
          </p:cNvCxnSpPr>
          <p:nvPr/>
        </p:nvCxnSpPr>
        <p:spPr>
          <a:xfrm flipV="1">
            <a:off x="5467043" y="2352973"/>
            <a:ext cx="1112144" cy="16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A02FFD-A1ED-4861-A8D8-C09448EB69D6}"/>
              </a:ext>
            </a:extLst>
          </p:cNvPr>
          <p:cNvCxnSpPr>
            <a:cxnSpLocks/>
          </p:cNvCxnSpPr>
          <p:nvPr/>
        </p:nvCxnSpPr>
        <p:spPr>
          <a:xfrm flipV="1">
            <a:off x="5472434" y="2369148"/>
            <a:ext cx="1101362" cy="52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4D899B-60EE-430A-8994-08BCD1D8C90D}"/>
              </a:ext>
            </a:extLst>
          </p:cNvPr>
          <p:cNvCxnSpPr>
            <a:cxnSpLocks/>
          </p:cNvCxnSpPr>
          <p:nvPr/>
        </p:nvCxnSpPr>
        <p:spPr>
          <a:xfrm flipV="1">
            <a:off x="5472434" y="2347582"/>
            <a:ext cx="1112145" cy="93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4514062-1666-4544-BBB9-26105A84A673}"/>
              </a:ext>
            </a:extLst>
          </p:cNvPr>
          <p:cNvSpPr txBox="1"/>
          <p:nvPr/>
        </p:nvSpPr>
        <p:spPr>
          <a:xfrm>
            <a:off x="1559221" y="3422930"/>
            <a:ext cx="1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C928C"/>
                </a:solidFill>
              </a:rPr>
              <a:t>Input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2958B-C16E-4661-BE38-7735905428F7}"/>
              </a:ext>
            </a:extLst>
          </p:cNvPr>
          <p:cNvSpPr txBox="1"/>
          <p:nvPr/>
        </p:nvSpPr>
        <p:spPr>
          <a:xfrm>
            <a:off x="2932822" y="3627596"/>
            <a:ext cx="185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Hidden Layer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E0551-7D83-4AFC-9154-70EDBC1E45FD}"/>
              </a:ext>
            </a:extLst>
          </p:cNvPr>
          <p:cNvSpPr txBox="1"/>
          <p:nvPr/>
        </p:nvSpPr>
        <p:spPr>
          <a:xfrm>
            <a:off x="4714248" y="3626654"/>
            <a:ext cx="185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Hidden Layer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2320EF-4EFD-4723-9E8D-223A58A6AAB0}"/>
              </a:ext>
            </a:extLst>
          </p:cNvPr>
          <p:cNvSpPr txBox="1"/>
          <p:nvPr/>
        </p:nvSpPr>
        <p:spPr>
          <a:xfrm>
            <a:off x="6023115" y="3181781"/>
            <a:ext cx="1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01320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EA7A-8A37-46E8-B151-F44F1ACC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Deeper Neural Network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258D91-ADFD-C620-8446-7D47B787DB81}"/>
              </a:ext>
            </a:extLst>
          </p:cNvPr>
          <p:cNvGrpSpPr/>
          <p:nvPr/>
        </p:nvGrpSpPr>
        <p:grpSpPr>
          <a:xfrm>
            <a:off x="3865843" y="1691706"/>
            <a:ext cx="4669547" cy="2032172"/>
            <a:chOff x="1559221" y="1970220"/>
            <a:chExt cx="6164106" cy="20267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12BD0B-0DBA-4C65-9227-9B4695D20840}"/>
                </a:ext>
              </a:extLst>
            </p:cNvPr>
            <p:cNvSpPr/>
            <p:nvPr/>
          </p:nvSpPr>
          <p:spPr>
            <a:xfrm>
              <a:off x="2246852" y="2179782"/>
              <a:ext cx="324950" cy="312620"/>
            </a:xfrm>
            <a:prstGeom prst="ellipse">
              <a:avLst/>
            </a:prstGeom>
            <a:solidFill>
              <a:srgbClr val="DC928C"/>
            </a:solidFill>
            <a:ln>
              <a:solidFill>
                <a:srgbClr val="DC9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7E26E-2F25-4C6B-BEC9-3DA58D78481D}"/>
                </a:ext>
              </a:extLst>
            </p:cNvPr>
            <p:cNvSpPr/>
            <p:nvPr/>
          </p:nvSpPr>
          <p:spPr>
            <a:xfrm>
              <a:off x="2246852" y="3019444"/>
              <a:ext cx="324950" cy="312620"/>
            </a:xfrm>
            <a:prstGeom prst="ellipse">
              <a:avLst/>
            </a:prstGeom>
            <a:solidFill>
              <a:srgbClr val="DC928C"/>
            </a:solidFill>
            <a:ln>
              <a:solidFill>
                <a:srgbClr val="DC9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56061F-0F36-4FEB-B3A8-4274324C02E9}"/>
                </a:ext>
              </a:extLst>
            </p:cNvPr>
            <p:cNvSpPr/>
            <p:nvPr/>
          </p:nvSpPr>
          <p:spPr>
            <a:xfrm>
              <a:off x="2246852" y="2594221"/>
              <a:ext cx="324950" cy="312620"/>
            </a:xfrm>
            <a:prstGeom prst="ellipse">
              <a:avLst/>
            </a:prstGeom>
            <a:solidFill>
              <a:srgbClr val="DC928C"/>
            </a:solidFill>
            <a:ln>
              <a:solidFill>
                <a:srgbClr val="DC9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201244-9B92-4999-9C0D-94299E1F436E}"/>
                </a:ext>
              </a:extLst>
            </p:cNvPr>
            <p:cNvSpPr/>
            <p:nvPr/>
          </p:nvSpPr>
          <p:spPr>
            <a:xfrm>
              <a:off x="3700121" y="1970220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53484A-E245-482A-BC48-CC921A785B8E}"/>
                </a:ext>
              </a:extLst>
            </p:cNvPr>
            <p:cNvSpPr/>
            <p:nvPr/>
          </p:nvSpPr>
          <p:spPr>
            <a:xfrm>
              <a:off x="3700121" y="2357702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C90173-BCD1-424F-BA06-CAC05DA93D4C}"/>
                </a:ext>
              </a:extLst>
            </p:cNvPr>
            <p:cNvSpPr/>
            <p:nvPr/>
          </p:nvSpPr>
          <p:spPr>
            <a:xfrm>
              <a:off x="3700121" y="3132666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00C00B-611A-4E56-B2F7-568C25F388DD}"/>
                </a:ext>
              </a:extLst>
            </p:cNvPr>
            <p:cNvSpPr/>
            <p:nvPr/>
          </p:nvSpPr>
          <p:spPr>
            <a:xfrm>
              <a:off x="3700121" y="2745184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625EED-5FC4-46A6-84D0-E21D31A3742A}"/>
                </a:ext>
              </a:extLst>
            </p:cNvPr>
            <p:cNvSpPr/>
            <p:nvPr/>
          </p:nvSpPr>
          <p:spPr>
            <a:xfrm>
              <a:off x="5137215" y="1977417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7806F8-8314-4654-A373-567B14BF4087}"/>
                </a:ext>
              </a:extLst>
            </p:cNvPr>
            <p:cNvSpPr/>
            <p:nvPr/>
          </p:nvSpPr>
          <p:spPr>
            <a:xfrm>
              <a:off x="5137215" y="2364899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64BB034-5EE1-4B9A-B2B6-4C1BE90400C2}"/>
                </a:ext>
              </a:extLst>
            </p:cNvPr>
            <p:cNvSpPr/>
            <p:nvPr/>
          </p:nvSpPr>
          <p:spPr>
            <a:xfrm>
              <a:off x="5137215" y="3139863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F33582-EBF1-4710-8ADB-ED8D8A52B9B3}"/>
                </a:ext>
              </a:extLst>
            </p:cNvPr>
            <p:cNvSpPr/>
            <p:nvPr/>
          </p:nvSpPr>
          <p:spPr>
            <a:xfrm>
              <a:off x="5137215" y="2752381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123283-F480-4451-983C-2F62799DB6C1}"/>
                </a:ext>
              </a:extLst>
            </p:cNvPr>
            <p:cNvSpPr/>
            <p:nvPr/>
          </p:nvSpPr>
          <p:spPr>
            <a:xfrm>
              <a:off x="6585092" y="2765264"/>
              <a:ext cx="324950" cy="312620"/>
            </a:xfrm>
            <a:prstGeom prst="ellipse">
              <a:avLst/>
            </a:prstGeom>
            <a:solidFill>
              <a:srgbClr val="FFFF66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D775EA-DEB2-4625-B3C3-69F0F6606C06}"/>
                </a:ext>
              </a:extLst>
            </p:cNvPr>
            <p:cNvCxnSpPr/>
            <p:nvPr/>
          </p:nvCxnSpPr>
          <p:spPr>
            <a:xfrm flipV="1">
              <a:off x="2571802" y="2126530"/>
              <a:ext cx="1128319" cy="209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81ED92D-B8A7-46E1-99AC-A1C628989551}"/>
                </a:ext>
              </a:extLst>
            </p:cNvPr>
            <p:cNvCxnSpPr/>
            <p:nvPr/>
          </p:nvCxnSpPr>
          <p:spPr>
            <a:xfrm>
              <a:off x="2571802" y="2336092"/>
              <a:ext cx="1128319" cy="177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18E62E-6D39-46C8-B1B9-9861FA46D6CD}"/>
                </a:ext>
              </a:extLst>
            </p:cNvPr>
            <p:cNvCxnSpPr/>
            <p:nvPr/>
          </p:nvCxnSpPr>
          <p:spPr>
            <a:xfrm>
              <a:off x="2571802" y="2336092"/>
              <a:ext cx="1128319" cy="565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FE57F4-C11E-4EC3-B81B-D28BE03694B3}"/>
                </a:ext>
              </a:extLst>
            </p:cNvPr>
            <p:cNvCxnSpPr/>
            <p:nvPr/>
          </p:nvCxnSpPr>
          <p:spPr>
            <a:xfrm>
              <a:off x="2571802" y="2336092"/>
              <a:ext cx="1128319" cy="952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7CBCD-D544-4AA9-8E73-E1ECBAA168CD}"/>
                </a:ext>
              </a:extLst>
            </p:cNvPr>
            <p:cNvCxnSpPr/>
            <p:nvPr/>
          </p:nvCxnSpPr>
          <p:spPr>
            <a:xfrm flipV="1">
              <a:off x="2571802" y="2126530"/>
              <a:ext cx="1128319" cy="62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872702-452D-46EA-A6D3-4A2C5781A394}"/>
                </a:ext>
              </a:extLst>
            </p:cNvPr>
            <p:cNvCxnSpPr/>
            <p:nvPr/>
          </p:nvCxnSpPr>
          <p:spPr>
            <a:xfrm flipV="1">
              <a:off x="2571802" y="2514012"/>
              <a:ext cx="1128319" cy="23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2362815-F82A-4562-927C-C6C296B4440C}"/>
                </a:ext>
              </a:extLst>
            </p:cNvPr>
            <p:cNvCxnSpPr/>
            <p:nvPr/>
          </p:nvCxnSpPr>
          <p:spPr>
            <a:xfrm>
              <a:off x="2571802" y="2750531"/>
              <a:ext cx="1128319" cy="150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D8EBC35-48F8-4CCC-BBBA-D34B5F2E2506}"/>
                </a:ext>
              </a:extLst>
            </p:cNvPr>
            <p:cNvCxnSpPr/>
            <p:nvPr/>
          </p:nvCxnSpPr>
          <p:spPr>
            <a:xfrm>
              <a:off x="2571802" y="2750531"/>
              <a:ext cx="1128319" cy="538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E104A99-40B1-431A-A1D3-CECC7AE56577}"/>
                </a:ext>
              </a:extLst>
            </p:cNvPr>
            <p:cNvCxnSpPr/>
            <p:nvPr/>
          </p:nvCxnSpPr>
          <p:spPr>
            <a:xfrm flipV="1">
              <a:off x="2571802" y="2126530"/>
              <a:ext cx="1128319" cy="1049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7A13AC8-5B0C-4EE1-81FE-CE11CEB4228D}"/>
                </a:ext>
              </a:extLst>
            </p:cNvPr>
            <p:cNvCxnSpPr/>
            <p:nvPr/>
          </p:nvCxnSpPr>
          <p:spPr>
            <a:xfrm flipV="1">
              <a:off x="2571802" y="2514012"/>
              <a:ext cx="1128319" cy="661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BAF0B97-6446-445A-BEE0-48D55C9D5ABA}"/>
                </a:ext>
              </a:extLst>
            </p:cNvPr>
            <p:cNvCxnSpPr/>
            <p:nvPr/>
          </p:nvCxnSpPr>
          <p:spPr>
            <a:xfrm flipV="1">
              <a:off x="2571802" y="2901494"/>
              <a:ext cx="1128319" cy="274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6BCAC4-3B58-49AC-A08A-D2537DDD09C0}"/>
                </a:ext>
              </a:extLst>
            </p:cNvPr>
            <p:cNvCxnSpPr/>
            <p:nvPr/>
          </p:nvCxnSpPr>
          <p:spPr>
            <a:xfrm>
              <a:off x="2571802" y="3175754"/>
              <a:ext cx="1128319" cy="11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286CD0-0A6C-4B45-9DCB-EF620B468E18}"/>
                </a:ext>
              </a:extLst>
            </p:cNvPr>
            <p:cNvCxnSpPr/>
            <p:nvPr/>
          </p:nvCxnSpPr>
          <p:spPr>
            <a:xfrm>
              <a:off x="4025071" y="2126530"/>
              <a:ext cx="1112144" cy="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D4973D-C67C-4C6A-A33A-60645D64F219}"/>
                </a:ext>
              </a:extLst>
            </p:cNvPr>
            <p:cNvCxnSpPr/>
            <p:nvPr/>
          </p:nvCxnSpPr>
          <p:spPr>
            <a:xfrm>
              <a:off x="4025071" y="2126530"/>
              <a:ext cx="1112144" cy="394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5A133B2-4E4C-4F16-A72A-2362040A923B}"/>
                </a:ext>
              </a:extLst>
            </p:cNvPr>
            <p:cNvCxnSpPr/>
            <p:nvPr/>
          </p:nvCxnSpPr>
          <p:spPr>
            <a:xfrm>
              <a:off x="4025071" y="2126530"/>
              <a:ext cx="1112144" cy="78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D473AC-7819-4BD1-9A7C-1D03A322F32D}"/>
                </a:ext>
              </a:extLst>
            </p:cNvPr>
            <p:cNvCxnSpPr/>
            <p:nvPr/>
          </p:nvCxnSpPr>
          <p:spPr>
            <a:xfrm>
              <a:off x="4025071" y="2126530"/>
              <a:ext cx="1112144" cy="116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F6B5B02-F79F-409E-BA80-EF2C01A7C6F0}"/>
                </a:ext>
              </a:extLst>
            </p:cNvPr>
            <p:cNvCxnSpPr/>
            <p:nvPr/>
          </p:nvCxnSpPr>
          <p:spPr>
            <a:xfrm flipV="1">
              <a:off x="4025071" y="2133727"/>
              <a:ext cx="1112144" cy="38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0EFCD2C-1618-4BCF-8EC1-CCAF3FEF89C4}"/>
                </a:ext>
              </a:extLst>
            </p:cNvPr>
            <p:cNvCxnSpPr/>
            <p:nvPr/>
          </p:nvCxnSpPr>
          <p:spPr>
            <a:xfrm>
              <a:off x="4025071" y="2514012"/>
              <a:ext cx="1112144" cy="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5782233-5C63-4C98-B768-E0DAC25425E9}"/>
                </a:ext>
              </a:extLst>
            </p:cNvPr>
            <p:cNvCxnSpPr/>
            <p:nvPr/>
          </p:nvCxnSpPr>
          <p:spPr>
            <a:xfrm>
              <a:off x="4025071" y="2514012"/>
              <a:ext cx="1112144" cy="394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5FADFB-1332-4BF1-8CEF-22F8C742F8D9}"/>
                </a:ext>
              </a:extLst>
            </p:cNvPr>
            <p:cNvCxnSpPr/>
            <p:nvPr/>
          </p:nvCxnSpPr>
          <p:spPr>
            <a:xfrm>
              <a:off x="4025071" y="2514012"/>
              <a:ext cx="1112144" cy="78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1F84277-661F-4612-9050-D558C1F5298A}"/>
                </a:ext>
              </a:extLst>
            </p:cNvPr>
            <p:cNvCxnSpPr/>
            <p:nvPr/>
          </p:nvCxnSpPr>
          <p:spPr>
            <a:xfrm flipV="1">
              <a:off x="4025071" y="2133727"/>
              <a:ext cx="1112144" cy="767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78D3001-A3A2-4BA6-8849-147E8AEC476D}"/>
                </a:ext>
              </a:extLst>
            </p:cNvPr>
            <p:cNvCxnSpPr/>
            <p:nvPr/>
          </p:nvCxnSpPr>
          <p:spPr>
            <a:xfrm flipV="1">
              <a:off x="4025071" y="2521209"/>
              <a:ext cx="1112144" cy="38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1F096A1-F133-4295-8B99-C2B9940C6B75}"/>
                </a:ext>
              </a:extLst>
            </p:cNvPr>
            <p:cNvCxnSpPr/>
            <p:nvPr/>
          </p:nvCxnSpPr>
          <p:spPr>
            <a:xfrm>
              <a:off x="4025071" y="2901494"/>
              <a:ext cx="1112144" cy="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8CCC4BD-785E-47D9-B3A2-FBE8BFA71E77}"/>
                </a:ext>
              </a:extLst>
            </p:cNvPr>
            <p:cNvCxnSpPr/>
            <p:nvPr/>
          </p:nvCxnSpPr>
          <p:spPr>
            <a:xfrm>
              <a:off x="4025071" y="2901494"/>
              <a:ext cx="1112144" cy="394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FB3F212-A736-4F60-B9F8-D5A250F689CB}"/>
                </a:ext>
              </a:extLst>
            </p:cNvPr>
            <p:cNvCxnSpPr/>
            <p:nvPr/>
          </p:nvCxnSpPr>
          <p:spPr>
            <a:xfrm flipV="1">
              <a:off x="4025071" y="2133727"/>
              <a:ext cx="1112144" cy="115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D0EF313-2CD9-473B-B65D-70B49905186E}"/>
                </a:ext>
              </a:extLst>
            </p:cNvPr>
            <p:cNvCxnSpPr/>
            <p:nvPr/>
          </p:nvCxnSpPr>
          <p:spPr>
            <a:xfrm flipV="1">
              <a:off x="4025071" y="2521209"/>
              <a:ext cx="1112144" cy="767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B733CD2-4C1D-429B-BBE1-806A595A4A94}"/>
                </a:ext>
              </a:extLst>
            </p:cNvPr>
            <p:cNvCxnSpPr/>
            <p:nvPr/>
          </p:nvCxnSpPr>
          <p:spPr>
            <a:xfrm flipV="1">
              <a:off x="4025071" y="2908691"/>
              <a:ext cx="1112144" cy="38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A3AEE91-3DDD-45D6-A5B1-662001E35B55}"/>
                </a:ext>
              </a:extLst>
            </p:cNvPr>
            <p:cNvCxnSpPr/>
            <p:nvPr/>
          </p:nvCxnSpPr>
          <p:spPr>
            <a:xfrm>
              <a:off x="4025071" y="3288976"/>
              <a:ext cx="1112144" cy="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B4D690-26BB-43A4-B287-E1232C7E3393}"/>
                </a:ext>
              </a:extLst>
            </p:cNvPr>
            <p:cNvCxnSpPr/>
            <p:nvPr/>
          </p:nvCxnSpPr>
          <p:spPr>
            <a:xfrm>
              <a:off x="5462165" y="2133727"/>
              <a:ext cx="1122927" cy="787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B620F1B-AB3C-41A1-B648-229DAF87C5DF}"/>
                </a:ext>
              </a:extLst>
            </p:cNvPr>
            <p:cNvCxnSpPr/>
            <p:nvPr/>
          </p:nvCxnSpPr>
          <p:spPr>
            <a:xfrm>
              <a:off x="5462165" y="2521209"/>
              <a:ext cx="1122927" cy="400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286AB82-AE81-4E91-9F13-1C41AEA20C1D}"/>
                </a:ext>
              </a:extLst>
            </p:cNvPr>
            <p:cNvCxnSpPr/>
            <p:nvPr/>
          </p:nvCxnSpPr>
          <p:spPr>
            <a:xfrm>
              <a:off x="5462165" y="2908691"/>
              <a:ext cx="1122927" cy="12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81AEA60-958F-4C20-80C6-14EFA6C52354}"/>
                </a:ext>
              </a:extLst>
            </p:cNvPr>
            <p:cNvCxnSpPr/>
            <p:nvPr/>
          </p:nvCxnSpPr>
          <p:spPr>
            <a:xfrm flipV="1">
              <a:off x="5462165" y="2921574"/>
              <a:ext cx="1122927" cy="374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053E851-8D65-4568-91B3-74CA7F032F4E}"/>
                </a:ext>
              </a:extLst>
            </p:cNvPr>
            <p:cNvSpPr/>
            <p:nvPr/>
          </p:nvSpPr>
          <p:spPr>
            <a:xfrm>
              <a:off x="6581625" y="2206739"/>
              <a:ext cx="324950" cy="312620"/>
            </a:xfrm>
            <a:prstGeom prst="ellipse">
              <a:avLst/>
            </a:prstGeom>
            <a:solidFill>
              <a:srgbClr val="FFFF66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199C56F-0BDF-4CA8-98FD-0D5A3EFA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472433" y="2141997"/>
              <a:ext cx="1106754" cy="18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4FF397F-2D03-4425-A3BA-1AD65791F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7043" y="2352973"/>
              <a:ext cx="1112144" cy="166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5A02FFD-A1ED-4861-A8D8-C09448EB6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434" y="2369148"/>
              <a:ext cx="1101362" cy="522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44D899B-60EE-430A-8994-08BCD1D8C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434" y="2347582"/>
              <a:ext cx="1112145" cy="937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514062-1666-4544-BBB9-26105A84A673}"/>
                </a:ext>
              </a:extLst>
            </p:cNvPr>
            <p:cNvSpPr txBox="1"/>
            <p:nvPr/>
          </p:nvSpPr>
          <p:spPr>
            <a:xfrm>
              <a:off x="1559221" y="3422930"/>
              <a:ext cx="1700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DC928C"/>
                  </a:solidFill>
                </a:rPr>
                <a:t>Input Layer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02958B-C16E-4661-BE38-7735905428F7}"/>
                </a:ext>
              </a:extLst>
            </p:cNvPr>
            <p:cNvSpPr txBox="1"/>
            <p:nvPr/>
          </p:nvSpPr>
          <p:spPr>
            <a:xfrm>
              <a:off x="2932822" y="3627596"/>
              <a:ext cx="185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92D050"/>
                  </a:solidFill>
                </a:rPr>
                <a:t>Hidden Layer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E0551-7D83-4AFC-9154-70EDBC1E45FD}"/>
                </a:ext>
              </a:extLst>
            </p:cNvPr>
            <p:cNvSpPr txBox="1"/>
            <p:nvPr/>
          </p:nvSpPr>
          <p:spPr>
            <a:xfrm>
              <a:off x="4714248" y="3626654"/>
              <a:ext cx="185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92D050"/>
                  </a:solidFill>
                </a:rPr>
                <a:t>Hidden Layer 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2320EF-4EFD-4723-9E8D-223A58A6AAB0}"/>
                </a:ext>
              </a:extLst>
            </p:cNvPr>
            <p:cNvSpPr txBox="1"/>
            <p:nvPr/>
          </p:nvSpPr>
          <p:spPr>
            <a:xfrm>
              <a:off x="6023115" y="3181781"/>
              <a:ext cx="1700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FF66"/>
                  </a:solidFill>
                </a:rPr>
                <a:t>Output Layer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8749491-88CC-A46E-DBBE-3F2EBCA4E62C}"/>
              </a:ext>
            </a:extLst>
          </p:cNvPr>
          <p:cNvSpPr txBox="1"/>
          <p:nvPr/>
        </p:nvSpPr>
        <p:spPr>
          <a:xfrm>
            <a:off x="467544" y="1558074"/>
            <a:ext cx="3398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terms: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Input Layer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Hidden Layer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Fully Connected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Output Layer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68A-ABC1-6E46-1CFE-5FE9C806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87BC-4ECF-14F0-C5F7-4FA1B4CBE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ow Images Are Stored in a Computer | Grayscale &amp; RGB">
            <a:extLst>
              <a:ext uri="{FF2B5EF4-FFF2-40B4-BE49-F238E27FC236}">
                <a16:creationId xmlns:a16="http://schemas.microsoft.com/office/drawing/2014/main" id="{0C13F4EB-7FEA-98A2-FA6B-2E53F674A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5" t="9899" r="15723" b="12869"/>
          <a:stretch/>
        </p:blipFill>
        <p:spPr bwMode="auto">
          <a:xfrm>
            <a:off x="2987823" y="987574"/>
            <a:ext cx="273630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4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EA7A-8A37-46E8-B151-F44F1ACC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Deeper Neural Network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258D91-ADFD-C620-8446-7D47B787DB81}"/>
              </a:ext>
            </a:extLst>
          </p:cNvPr>
          <p:cNvGrpSpPr/>
          <p:nvPr/>
        </p:nvGrpSpPr>
        <p:grpSpPr>
          <a:xfrm>
            <a:off x="3865843" y="1691706"/>
            <a:ext cx="4669547" cy="2032172"/>
            <a:chOff x="1559221" y="1970220"/>
            <a:chExt cx="6164106" cy="20267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12BD0B-0DBA-4C65-9227-9B4695D20840}"/>
                </a:ext>
              </a:extLst>
            </p:cNvPr>
            <p:cNvSpPr/>
            <p:nvPr/>
          </p:nvSpPr>
          <p:spPr>
            <a:xfrm>
              <a:off x="2246852" y="2179782"/>
              <a:ext cx="324950" cy="312620"/>
            </a:xfrm>
            <a:prstGeom prst="ellipse">
              <a:avLst/>
            </a:prstGeom>
            <a:solidFill>
              <a:srgbClr val="DC928C"/>
            </a:solidFill>
            <a:ln>
              <a:solidFill>
                <a:srgbClr val="DC9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7E26E-2F25-4C6B-BEC9-3DA58D78481D}"/>
                </a:ext>
              </a:extLst>
            </p:cNvPr>
            <p:cNvSpPr/>
            <p:nvPr/>
          </p:nvSpPr>
          <p:spPr>
            <a:xfrm>
              <a:off x="2246852" y="3019444"/>
              <a:ext cx="324950" cy="312620"/>
            </a:xfrm>
            <a:prstGeom prst="ellipse">
              <a:avLst/>
            </a:prstGeom>
            <a:solidFill>
              <a:srgbClr val="DC928C"/>
            </a:solidFill>
            <a:ln>
              <a:solidFill>
                <a:srgbClr val="DC9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56061F-0F36-4FEB-B3A8-4274324C02E9}"/>
                </a:ext>
              </a:extLst>
            </p:cNvPr>
            <p:cNvSpPr/>
            <p:nvPr/>
          </p:nvSpPr>
          <p:spPr>
            <a:xfrm>
              <a:off x="2246852" y="2594221"/>
              <a:ext cx="324950" cy="312620"/>
            </a:xfrm>
            <a:prstGeom prst="ellipse">
              <a:avLst/>
            </a:prstGeom>
            <a:solidFill>
              <a:srgbClr val="DC928C"/>
            </a:solidFill>
            <a:ln>
              <a:solidFill>
                <a:srgbClr val="DC9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201244-9B92-4999-9C0D-94299E1F436E}"/>
                </a:ext>
              </a:extLst>
            </p:cNvPr>
            <p:cNvSpPr/>
            <p:nvPr/>
          </p:nvSpPr>
          <p:spPr>
            <a:xfrm>
              <a:off x="3700121" y="1970220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53484A-E245-482A-BC48-CC921A785B8E}"/>
                </a:ext>
              </a:extLst>
            </p:cNvPr>
            <p:cNvSpPr/>
            <p:nvPr/>
          </p:nvSpPr>
          <p:spPr>
            <a:xfrm>
              <a:off x="3700121" y="2357702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C90173-BCD1-424F-BA06-CAC05DA93D4C}"/>
                </a:ext>
              </a:extLst>
            </p:cNvPr>
            <p:cNvSpPr/>
            <p:nvPr/>
          </p:nvSpPr>
          <p:spPr>
            <a:xfrm>
              <a:off x="3700121" y="3132666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00C00B-611A-4E56-B2F7-568C25F388DD}"/>
                </a:ext>
              </a:extLst>
            </p:cNvPr>
            <p:cNvSpPr/>
            <p:nvPr/>
          </p:nvSpPr>
          <p:spPr>
            <a:xfrm>
              <a:off x="3700121" y="2745184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625EED-5FC4-46A6-84D0-E21D31A3742A}"/>
                </a:ext>
              </a:extLst>
            </p:cNvPr>
            <p:cNvSpPr/>
            <p:nvPr/>
          </p:nvSpPr>
          <p:spPr>
            <a:xfrm>
              <a:off x="5137215" y="1977417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7806F8-8314-4654-A373-567B14BF4087}"/>
                </a:ext>
              </a:extLst>
            </p:cNvPr>
            <p:cNvSpPr/>
            <p:nvPr/>
          </p:nvSpPr>
          <p:spPr>
            <a:xfrm>
              <a:off x="5137215" y="2364899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64BB034-5EE1-4B9A-B2B6-4C1BE90400C2}"/>
                </a:ext>
              </a:extLst>
            </p:cNvPr>
            <p:cNvSpPr/>
            <p:nvPr/>
          </p:nvSpPr>
          <p:spPr>
            <a:xfrm>
              <a:off x="5137215" y="3139863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F33582-EBF1-4710-8ADB-ED8D8A52B9B3}"/>
                </a:ext>
              </a:extLst>
            </p:cNvPr>
            <p:cNvSpPr/>
            <p:nvPr/>
          </p:nvSpPr>
          <p:spPr>
            <a:xfrm>
              <a:off x="5137215" y="2752381"/>
              <a:ext cx="324950" cy="3126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123283-F480-4451-983C-2F62799DB6C1}"/>
                </a:ext>
              </a:extLst>
            </p:cNvPr>
            <p:cNvSpPr/>
            <p:nvPr/>
          </p:nvSpPr>
          <p:spPr>
            <a:xfrm>
              <a:off x="6585092" y="2765264"/>
              <a:ext cx="324950" cy="312620"/>
            </a:xfrm>
            <a:prstGeom prst="ellipse">
              <a:avLst/>
            </a:prstGeom>
            <a:solidFill>
              <a:srgbClr val="FFFF66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D775EA-DEB2-4625-B3C3-69F0F6606C06}"/>
                </a:ext>
              </a:extLst>
            </p:cNvPr>
            <p:cNvCxnSpPr/>
            <p:nvPr/>
          </p:nvCxnSpPr>
          <p:spPr>
            <a:xfrm flipV="1">
              <a:off x="2571802" y="2126530"/>
              <a:ext cx="1128319" cy="209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81ED92D-B8A7-46E1-99AC-A1C628989551}"/>
                </a:ext>
              </a:extLst>
            </p:cNvPr>
            <p:cNvCxnSpPr/>
            <p:nvPr/>
          </p:nvCxnSpPr>
          <p:spPr>
            <a:xfrm>
              <a:off x="2571802" y="2336092"/>
              <a:ext cx="1128319" cy="177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18E62E-6D39-46C8-B1B9-9861FA46D6CD}"/>
                </a:ext>
              </a:extLst>
            </p:cNvPr>
            <p:cNvCxnSpPr/>
            <p:nvPr/>
          </p:nvCxnSpPr>
          <p:spPr>
            <a:xfrm>
              <a:off x="2571802" y="2336092"/>
              <a:ext cx="1128319" cy="565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FE57F4-C11E-4EC3-B81B-D28BE03694B3}"/>
                </a:ext>
              </a:extLst>
            </p:cNvPr>
            <p:cNvCxnSpPr/>
            <p:nvPr/>
          </p:nvCxnSpPr>
          <p:spPr>
            <a:xfrm>
              <a:off x="2571802" y="2336092"/>
              <a:ext cx="1128319" cy="952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7CBCD-D544-4AA9-8E73-E1ECBAA168CD}"/>
                </a:ext>
              </a:extLst>
            </p:cNvPr>
            <p:cNvCxnSpPr/>
            <p:nvPr/>
          </p:nvCxnSpPr>
          <p:spPr>
            <a:xfrm flipV="1">
              <a:off x="2571802" y="2126530"/>
              <a:ext cx="1128319" cy="62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872702-452D-46EA-A6D3-4A2C5781A394}"/>
                </a:ext>
              </a:extLst>
            </p:cNvPr>
            <p:cNvCxnSpPr/>
            <p:nvPr/>
          </p:nvCxnSpPr>
          <p:spPr>
            <a:xfrm flipV="1">
              <a:off x="2571802" y="2514012"/>
              <a:ext cx="1128319" cy="23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2362815-F82A-4562-927C-C6C296B4440C}"/>
                </a:ext>
              </a:extLst>
            </p:cNvPr>
            <p:cNvCxnSpPr/>
            <p:nvPr/>
          </p:nvCxnSpPr>
          <p:spPr>
            <a:xfrm>
              <a:off x="2571802" y="2750531"/>
              <a:ext cx="1128319" cy="150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D8EBC35-48F8-4CCC-BBBA-D34B5F2E2506}"/>
                </a:ext>
              </a:extLst>
            </p:cNvPr>
            <p:cNvCxnSpPr/>
            <p:nvPr/>
          </p:nvCxnSpPr>
          <p:spPr>
            <a:xfrm>
              <a:off x="2571802" y="2750531"/>
              <a:ext cx="1128319" cy="538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E104A99-40B1-431A-A1D3-CECC7AE56577}"/>
                </a:ext>
              </a:extLst>
            </p:cNvPr>
            <p:cNvCxnSpPr/>
            <p:nvPr/>
          </p:nvCxnSpPr>
          <p:spPr>
            <a:xfrm flipV="1">
              <a:off x="2571802" y="2126530"/>
              <a:ext cx="1128319" cy="1049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7A13AC8-5B0C-4EE1-81FE-CE11CEB4228D}"/>
                </a:ext>
              </a:extLst>
            </p:cNvPr>
            <p:cNvCxnSpPr/>
            <p:nvPr/>
          </p:nvCxnSpPr>
          <p:spPr>
            <a:xfrm flipV="1">
              <a:off x="2571802" y="2514012"/>
              <a:ext cx="1128319" cy="661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BAF0B97-6446-445A-BEE0-48D55C9D5ABA}"/>
                </a:ext>
              </a:extLst>
            </p:cNvPr>
            <p:cNvCxnSpPr/>
            <p:nvPr/>
          </p:nvCxnSpPr>
          <p:spPr>
            <a:xfrm flipV="1">
              <a:off x="2571802" y="2901494"/>
              <a:ext cx="1128319" cy="274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6BCAC4-3B58-49AC-A08A-D2537DDD09C0}"/>
                </a:ext>
              </a:extLst>
            </p:cNvPr>
            <p:cNvCxnSpPr/>
            <p:nvPr/>
          </p:nvCxnSpPr>
          <p:spPr>
            <a:xfrm>
              <a:off x="2571802" y="3175754"/>
              <a:ext cx="1128319" cy="11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286CD0-0A6C-4B45-9DCB-EF620B468E18}"/>
                </a:ext>
              </a:extLst>
            </p:cNvPr>
            <p:cNvCxnSpPr/>
            <p:nvPr/>
          </p:nvCxnSpPr>
          <p:spPr>
            <a:xfrm>
              <a:off x="4025071" y="2126530"/>
              <a:ext cx="1112144" cy="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D4973D-C67C-4C6A-A33A-60645D64F219}"/>
                </a:ext>
              </a:extLst>
            </p:cNvPr>
            <p:cNvCxnSpPr/>
            <p:nvPr/>
          </p:nvCxnSpPr>
          <p:spPr>
            <a:xfrm>
              <a:off x="4025071" y="2126530"/>
              <a:ext cx="1112144" cy="394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5A133B2-4E4C-4F16-A72A-2362040A923B}"/>
                </a:ext>
              </a:extLst>
            </p:cNvPr>
            <p:cNvCxnSpPr/>
            <p:nvPr/>
          </p:nvCxnSpPr>
          <p:spPr>
            <a:xfrm>
              <a:off x="4025071" y="2126530"/>
              <a:ext cx="1112144" cy="78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D473AC-7819-4BD1-9A7C-1D03A322F32D}"/>
                </a:ext>
              </a:extLst>
            </p:cNvPr>
            <p:cNvCxnSpPr/>
            <p:nvPr/>
          </p:nvCxnSpPr>
          <p:spPr>
            <a:xfrm>
              <a:off x="4025071" y="2126530"/>
              <a:ext cx="1112144" cy="116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F6B5B02-F79F-409E-BA80-EF2C01A7C6F0}"/>
                </a:ext>
              </a:extLst>
            </p:cNvPr>
            <p:cNvCxnSpPr/>
            <p:nvPr/>
          </p:nvCxnSpPr>
          <p:spPr>
            <a:xfrm flipV="1">
              <a:off x="4025071" y="2133727"/>
              <a:ext cx="1112144" cy="38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0EFCD2C-1618-4BCF-8EC1-CCAF3FEF89C4}"/>
                </a:ext>
              </a:extLst>
            </p:cNvPr>
            <p:cNvCxnSpPr/>
            <p:nvPr/>
          </p:nvCxnSpPr>
          <p:spPr>
            <a:xfrm>
              <a:off x="4025071" y="2514012"/>
              <a:ext cx="1112144" cy="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5782233-5C63-4C98-B768-E0DAC25425E9}"/>
                </a:ext>
              </a:extLst>
            </p:cNvPr>
            <p:cNvCxnSpPr/>
            <p:nvPr/>
          </p:nvCxnSpPr>
          <p:spPr>
            <a:xfrm>
              <a:off x="4025071" y="2514012"/>
              <a:ext cx="1112144" cy="394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5FADFB-1332-4BF1-8CEF-22F8C742F8D9}"/>
                </a:ext>
              </a:extLst>
            </p:cNvPr>
            <p:cNvCxnSpPr/>
            <p:nvPr/>
          </p:nvCxnSpPr>
          <p:spPr>
            <a:xfrm>
              <a:off x="4025071" y="2514012"/>
              <a:ext cx="1112144" cy="78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1F84277-661F-4612-9050-D558C1F5298A}"/>
                </a:ext>
              </a:extLst>
            </p:cNvPr>
            <p:cNvCxnSpPr/>
            <p:nvPr/>
          </p:nvCxnSpPr>
          <p:spPr>
            <a:xfrm flipV="1">
              <a:off x="4025071" y="2133727"/>
              <a:ext cx="1112144" cy="767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78D3001-A3A2-4BA6-8849-147E8AEC476D}"/>
                </a:ext>
              </a:extLst>
            </p:cNvPr>
            <p:cNvCxnSpPr/>
            <p:nvPr/>
          </p:nvCxnSpPr>
          <p:spPr>
            <a:xfrm flipV="1">
              <a:off x="4025071" y="2521209"/>
              <a:ext cx="1112144" cy="38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1F096A1-F133-4295-8B99-C2B9940C6B75}"/>
                </a:ext>
              </a:extLst>
            </p:cNvPr>
            <p:cNvCxnSpPr/>
            <p:nvPr/>
          </p:nvCxnSpPr>
          <p:spPr>
            <a:xfrm>
              <a:off x="4025071" y="2901494"/>
              <a:ext cx="1112144" cy="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8CCC4BD-785E-47D9-B3A2-FBE8BFA71E77}"/>
                </a:ext>
              </a:extLst>
            </p:cNvPr>
            <p:cNvCxnSpPr/>
            <p:nvPr/>
          </p:nvCxnSpPr>
          <p:spPr>
            <a:xfrm>
              <a:off x="4025071" y="2901494"/>
              <a:ext cx="1112144" cy="394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FB3F212-A736-4F60-B9F8-D5A250F689CB}"/>
                </a:ext>
              </a:extLst>
            </p:cNvPr>
            <p:cNvCxnSpPr/>
            <p:nvPr/>
          </p:nvCxnSpPr>
          <p:spPr>
            <a:xfrm flipV="1">
              <a:off x="4025071" y="2133727"/>
              <a:ext cx="1112144" cy="115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D0EF313-2CD9-473B-B65D-70B49905186E}"/>
                </a:ext>
              </a:extLst>
            </p:cNvPr>
            <p:cNvCxnSpPr/>
            <p:nvPr/>
          </p:nvCxnSpPr>
          <p:spPr>
            <a:xfrm flipV="1">
              <a:off x="4025071" y="2521209"/>
              <a:ext cx="1112144" cy="767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B733CD2-4C1D-429B-BBE1-806A595A4A94}"/>
                </a:ext>
              </a:extLst>
            </p:cNvPr>
            <p:cNvCxnSpPr/>
            <p:nvPr/>
          </p:nvCxnSpPr>
          <p:spPr>
            <a:xfrm flipV="1">
              <a:off x="4025071" y="2908691"/>
              <a:ext cx="1112144" cy="38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A3AEE91-3DDD-45D6-A5B1-662001E35B55}"/>
                </a:ext>
              </a:extLst>
            </p:cNvPr>
            <p:cNvCxnSpPr/>
            <p:nvPr/>
          </p:nvCxnSpPr>
          <p:spPr>
            <a:xfrm>
              <a:off x="4025071" y="3288976"/>
              <a:ext cx="1112144" cy="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B4D690-26BB-43A4-B287-E1232C7E3393}"/>
                </a:ext>
              </a:extLst>
            </p:cNvPr>
            <p:cNvCxnSpPr/>
            <p:nvPr/>
          </p:nvCxnSpPr>
          <p:spPr>
            <a:xfrm>
              <a:off x="5462165" y="2133727"/>
              <a:ext cx="1122927" cy="787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B620F1B-AB3C-41A1-B648-229DAF87C5DF}"/>
                </a:ext>
              </a:extLst>
            </p:cNvPr>
            <p:cNvCxnSpPr/>
            <p:nvPr/>
          </p:nvCxnSpPr>
          <p:spPr>
            <a:xfrm>
              <a:off x="5462165" y="2521209"/>
              <a:ext cx="1122927" cy="400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286AB82-AE81-4E91-9F13-1C41AEA20C1D}"/>
                </a:ext>
              </a:extLst>
            </p:cNvPr>
            <p:cNvCxnSpPr/>
            <p:nvPr/>
          </p:nvCxnSpPr>
          <p:spPr>
            <a:xfrm>
              <a:off x="5462165" y="2908691"/>
              <a:ext cx="1122927" cy="12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81AEA60-958F-4C20-80C6-14EFA6C52354}"/>
                </a:ext>
              </a:extLst>
            </p:cNvPr>
            <p:cNvCxnSpPr/>
            <p:nvPr/>
          </p:nvCxnSpPr>
          <p:spPr>
            <a:xfrm flipV="1">
              <a:off x="5462165" y="2921574"/>
              <a:ext cx="1122927" cy="374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053E851-8D65-4568-91B3-74CA7F032F4E}"/>
                </a:ext>
              </a:extLst>
            </p:cNvPr>
            <p:cNvSpPr/>
            <p:nvPr/>
          </p:nvSpPr>
          <p:spPr>
            <a:xfrm>
              <a:off x="6581625" y="2206739"/>
              <a:ext cx="324950" cy="312620"/>
            </a:xfrm>
            <a:prstGeom prst="ellipse">
              <a:avLst/>
            </a:prstGeom>
            <a:solidFill>
              <a:srgbClr val="FFFF66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199C56F-0BDF-4CA8-98FD-0D5A3EFA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472433" y="2141997"/>
              <a:ext cx="1106754" cy="18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4FF397F-2D03-4425-A3BA-1AD65791F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7043" y="2352973"/>
              <a:ext cx="1112144" cy="166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5A02FFD-A1ED-4861-A8D8-C09448EB6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434" y="2369148"/>
              <a:ext cx="1101362" cy="522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44D899B-60EE-430A-8994-08BCD1D8C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434" y="2347582"/>
              <a:ext cx="1112145" cy="937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514062-1666-4544-BBB9-26105A84A673}"/>
                </a:ext>
              </a:extLst>
            </p:cNvPr>
            <p:cNvSpPr txBox="1"/>
            <p:nvPr/>
          </p:nvSpPr>
          <p:spPr>
            <a:xfrm>
              <a:off x="1559221" y="3422930"/>
              <a:ext cx="1700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DC928C"/>
                  </a:solidFill>
                </a:rPr>
                <a:t>Input Layer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02958B-C16E-4661-BE38-7735905428F7}"/>
                </a:ext>
              </a:extLst>
            </p:cNvPr>
            <p:cNvSpPr txBox="1"/>
            <p:nvPr/>
          </p:nvSpPr>
          <p:spPr>
            <a:xfrm>
              <a:off x="2932822" y="3627596"/>
              <a:ext cx="185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92D050"/>
                  </a:solidFill>
                </a:rPr>
                <a:t>Hidden Layer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E0551-7D83-4AFC-9154-70EDBC1E45FD}"/>
                </a:ext>
              </a:extLst>
            </p:cNvPr>
            <p:cNvSpPr txBox="1"/>
            <p:nvPr/>
          </p:nvSpPr>
          <p:spPr>
            <a:xfrm>
              <a:off x="4714248" y="3626654"/>
              <a:ext cx="185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92D050"/>
                  </a:solidFill>
                </a:rPr>
                <a:t>Hidden Layer 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2320EF-4EFD-4723-9E8D-223A58A6AAB0}"/>
                </a:ext>
              </a:extLst>
            </p:cNvPr>
            <p:cNvSpPr txBox="1"/>
            <p:nvPr/>
          </p:nvSpPr>
          <p:spPr>
            <a:xfrm>
              <a:off x="6023115" y="3181781"/>
              <a:ext cx="1700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FF66"/>
                  </a:solidFill>
                </a:rPr>
                <a:t>Output Layer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8749491-88CC-A46E-DBBE-3F2EBCA4E62C}"/>
              </a:ext>
            </a:extLst>
          </p:cNvPr>
          <p:cNvSpPr txBox="1"/>
          <p:nvPr/>
        </p:nvSpPr>
        <p:spPr>
          <a:xfrm>
            <a:off x="467544" y="1558074"/>
            <a:ext cx="3398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ANN Categories: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Feed Forward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Recurrent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Convolutional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5B1AE-2278-9049-62E2-DEF9D957C3F6}"/>
              </a:ext>
            </a:extLst>
          </p:cNvPr>
          <p:cNvSpPr txBox="1"/>
          <p:nvPr/>
        </p:nvSpPr>
        <p:spPr>
          <a:xfrm>
            <a:off x="504581" y="3142194"/>
            <a:ext cx="2627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3766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FF44-1041-41C5-B57C-85CC4825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Different Architectures – suited to different tasks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194B5-0AD3-4299-BD84-834D4B70C11A}"/>
              </a:ext>
            </a:extLst>
          </p:cNvPr>
          <p:cNvSpPr txBox="1"/>
          <p:nvPr/>
        </p:nvSpPr>
        <p:spPr>
          <a:xfrm>
            <a:off x="395536" y="1199638"/>
            <a:ext cx="335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C000"/>
                </a:solidFill>
              </a:rPr>
              <a:t>Multi-Layer Perceptron (MLP)</a:t>
            </a:r>
          </a:p>
          <a:p>
            <a:r>
              <a:rPr lang="en-IN" sz="1600" i="1" dirty="0">
                <a:solidFill>
                  <a:schemeClr val="bg1"/>
                </a:solidFill>
              </a:rPr>
              <a:t>Fixed-length input/output tasks</a:t>
            </a:r>
          </a:p>
          <a:p>
            <a:r>
              <a:rPr lang="en-IN" sz="1600" i="1" dirty="0">
                <a:solidFill>
                  <a:schemeClr val="bg1"/>
                </a:solidFill>
              </a:rPr>
              <a:t>Ex: Simple symbol recognition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245443-4BBC-4B18-81A9-520A65247CCD}"/>
              </a:ext>
            </a:extLst>
          </p:cNvPr>
          <p:cNvSpPr txBox="1"/>
          <p:nvPr/>
        </p:nvSpPr>
        <p:spPr>
          <a:xfrm>
            <a:off x="395536" y="2030990"/>
            <a:ext cx="4052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C000"/>
                </a:solidFill>
              </a:rPr>
              <a:t>Recurrent Neural Networks (RNN)</a:t>
            </a:r>
          </a:p>
          <a:p>
            <a:r>
              <a:rPr lang="en-IN" sz="1600" i="1" dirty="0">
                <a:solidFill>
                  <a:schemeClr val="bg1"/>
                </a:solidFill>
              </a:rPr>
              <a:t>arbitrary-length input/output tasks</a:t>
            </a:r>
          </a:p>
          <a:p>
            <a:r>
              <a:rPr lang="en-IN" sz="1600" i="1" dirty="0">
                <a:solidFill>
                  <a:schemeClr val="bg1"/>
                </a:solidFill>
              </a:rPr>
              <a:t>Sequence classification and prediction</a:t>
            </a:r>
          </a:p>
          <a:p>
            <a:r>
              <a:rPr lang="en-IN" sz="1600" i="1" dirty="0">
                <a:solidFill>
                  <a:schemeClr val="bg1"/>
                </a:solidFill>
              </a:rPr>
              <a:t>Ex: texts and time sequences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CCE9B8-40E9-4F6A-B7CA-3C9A31288E0F}"/>
              </a:ext>
            </a:extLst>
          </p:cNvPr>
          <p:cNvSpPr txBox="1"/>
          <p:nvPr/>
        </p:nvSpPr>
        <p:spPr>
          <a:xfrm>
            <a:off x="395536" y="3108208"/>
            <a:ext cx="4314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C000"/>
                </a:solidFill>
              </a:rPr>
              <a:t>Convolutional Neural Networks (CNN)</a:t>
            </a:r>
          </a:p>
          <a:p>
            <a:r>
              <a:rPr lang="en-IN" sz="1600" i="1" dirty="0">
                <a:solidFill>
                  <a:schemeClr val="bg1"/>
                </a:solidFill>
              </a:rPr>
              <a:t>Fixed-length multi-dimensional input/output tasks, where local patterns matter</a:t>
            </a:r>
          </a:p>
          <a:p>
            <a:r>
              <a:rPr lang="en-IN" sz="1600" i="1" dirty="0">
                <a:solidFill>
                  <a:schemeClr val="bg1"/>
                </a:solidFill>
              </a:rPr>
              <a:t>Ex: images (2D), short texts (1D)</a:t>
            </a:r>
            <a:endParaRPr lang="en-IN" sz="3600" i="1" dirty="0">
              <a:solidFill>
                <a:schemeClr val="bg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599A7AE-F9F4-4D8D-B919-CE1DDBB591FA}"/>
              </a:ext>
            </a:extLst>
          </p:cNvPr>
          <p:cNvGrpSpPr/>
          <p:nvPr/>
        </p:nvGrpSpPr>
        <p:grpSpPr>
          <a:xfrm>
            <a:off x="6257932" y="1467592"/>
            <a:ext cx="1795048" cy="3006102"/>
            <a:chOff x="6960412" y="1638977"/>
            <a:chExt cx="1795048" cy="3006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DC6898F2-4E52-4355-B3B1-092EF8E716E9}"/>
                    </a:ext>
                  </a:extLst>
                </p:cNvPr>
                <p:cNvSpPr/>
                <p:nvPr/>
              </p:nvSpPr>
              <p:spPr>
                <a:xfrm>
                  <a:off x="6963675" y="3194177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DC6898F2-4E52-4355-B3B1-092EF8E716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75" y="3194177"/>
                  <a:ext cx="343403" cy="343403"/>
                </a:xfrm>
                <a:prstGeom prst="flowChartConnector">
                  <a:avLst/>
                </a:prstGeom>
                <a:blipFill>
                  <a:blip r:embed="rId2"/>
                  <a:stretch>
                    <a:fillRect l="-6667" r="-1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Flowchart: Connector 132">
                  <a:extLst>
                    <a:ext uri="{FF2B5EF4-FFF2-40B4-BE49-F238E27FC236}">
                      <a16:creationId xmlns:a16="http://schemas.microsoft.com/office/drawing/2014/main" id="{573A4C92-917A-48DA-BB73-4908D4204F52}"/>
                    </a:ext>
                  </a:extLst>
                </p:cNvPr>
                <p:cNvSpPr/>
                <p:nvPr/>
              </p:nvSpPr>
              <p:spPr>
                <a:xfrm>
                  <a:off x="7403592" y="3194176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33" name="Flowchart: Connector 132">
                  <a:extLst>
                    <a:ext uri="{FF2B5EF4-FFF2-40B4-BE49-F238E27FC236}">
                      <a16:creationId xmlns:a16="http://schemas.microsoft.com/office/drawing/2014/main" id="{573A4C92-917A-48DA-BB73-4908D4204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592" y="3194176"/>
                  <a:ext cx="343403" cy="343403"/>
                </a:xfrm>
                <a:prstGeom prst="flowChartConnector">
                  <a:avLst/>
                </a:prstGeom>
                <a:blipFill>
                  <a:blip r:embed="rId3"/>
                  <a:stretch>
                    <a:fillRect l="-655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E3D0E344-6BD0-4B68-9E14-8A7C1E017082}"/>
                    </a:ext>
                  </a:extLst>
                </p:cNvPr>
                <p:cNvSpPr/>
                <p:nvPr/>
              </p:nvSpPr>
              <p:spPr>
                <a:xfrm>
                  <a:off x="8401953" y="3198464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E3D0E344-6BD0-4B68-9E14-8A7C1E017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953" y="3198464"/>
                  <a:ext cx="343403" cy="343403"/>
                </a:xfrm>
                <a:prstGeom prst="flowChartConnector">
                  <a:avLst/>
                </a:prstGeom>
                <a:blipFill>
                  <a:blip r:embed="rId4"/>
                  <a:stretch>
                    <a:fillRect l="-8333" r="-1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8C0A4DF-4EA8-4AA1-A836-D144AC35BF29}"/>
                </a:ext>
              </a:extLst>
            </p:cNvPr>
            <p:cNvSpPr txBox="1"/>
            <p:nvPr/>
          </p:nvSpPr>
          <p:spPr>
            <a:xfrm>
              <a:off x="8124115" y="3184823"/>
              <a:ext cx="34992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  <a:cs typeface="Arial" charset="0"/>
                </a:rPr>
                <a:t>…</a:t>
              </a:r>
            </a:p>
            <a:p>
              <a:endParaRPr lang="en-SE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Flowchart: Connector 136">
                  <a:extLst>
                    <a:ext uri="{FF2B5EF4-FFF2-40B4-BE49-F238E27FC236}">
                      <a16:creationId xmlns:a16="http://schemas.microsoft.com/office/drawing/2014/main" id="{D47F4519-9CF8-4F1A-890C-2104FE3980FE}"/>
                    </a:ext>
                  </a:extLst>
                </p:cNvPr>
                <p:cNvSpPr/>
                <p:nvPr/>
              </p:nvSpPr>
              <p:spPr>
                <a:xfrm>
                  <a:off x="6963675" y="3626791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37" name="Flowchart: Connector 136">
                  <a:extLst>
                    <a:ext uri="{FF2B5EF4-FFF2-40B4-BE49-F238E27FC236}">
                      <a16:creationId xmlns:a16="http://schemas.microsoft.com/office/drawing/2014/main" id="{D47F4519-9CF8-4F1A-890C-2104FE39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75" y="3626791"/>
                  <a:ext cx="343403" cy="343403"/>
                </a:xfrm>
                <a:prstGeom prst="flowChartConnector">
                  <a:avLst/>
                </a:prstGeom>
                <a:blipFill>
                  <a:blip r:embed="rId5"/>
                  <a:stretch>
                    <a:fillRect l="-6667" r="-1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Flowchart: Connector 138">
                  <a:extLst>
                    <a:ext uri="{FF2B5EF4-FFF2-40B4-BE49-F238E27FC236}">
                      <a16:creationId xmlns:a16="http://schemas.microsoft.com/office/drawing/2014/main" id="{87E29A3A-5778-4282-88FE-4DDE1213B532}"/>
                    </a:ext>
                  </a:extLst>
                </p:cNvPr>
                <p:cNvSpPr/>
                <p:nvPr/>
              </p:nvSpPr>
              <p:spPr>
                <a:xfrm>
                  <a:off x="7403592" y="3626790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39" name="Flowchart: Connector 138">
                  <a:extLst>
                    <a:ext uri="{FF2B5EF4-FFF2-40B4-BE49-F238E27FC236}">
                      <a16:creationId xmlns:a16="http://schemas.microsoft.com/office/drawing/2014/main" id="{87E29A3A-5778-4282-88FE-4DDE1213B5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592" y="3626790"/>
                  <a:ext cx="343403" cy="343403"/>
                </a:xfrm>
                <a:prstGeom prst="flowChartConnector">
                  <a:avLst/>
                </a:prstGeom>
                <a:blipFill>
                  <a:blip r:embed="rId6"/>
                  <a:stretch>
                    <a:fillRect l="-655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Flowchart: Connector 139">
                  <a:extLst>
                    <a:ext uri="{FF2B5EF4-FFF2-40B4-BE49-F238E27FC236}">
                      <a16:creationId xmlns:a16="http://schemas.microsoft.com/office/drawing/2014/main" id="{F6ED1D78-CC24-4569-8F6B-1B3049540BA9}"/>
                    </a:ext>
                  </a:extLst>
                </p:cNvPr>
                <p:cNvSpPr/>
                <p:nvPr/>
              </p:nvSpPr>
              <p:spPr>
                <a:xfrm>
                  <a:off x="8401953" y="3631078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40" name="Flowchart: Connector 139">
                  <a:extLst>
                    <a:ext uri="{FF2B5EF4-FFF2-40B4-BE49-F238E27FC236}">
                      <a16:creationId xmlns:a16="http://schemas.microsoft.com/office/drawing/2014/main" id="{F6ED1D78-CC24-4569-8F6B-1B3049540B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953" y="3631078"/>
                  <a:ext cx="343403" cy="343403"/>
                </a:xfrm>
                <a:prstGeom prst="flowChartConnector">
                  <a:avLst/>
                </a:prstGeom>
                <a:blipFill>
                  <a:blip r:embed="rId7"/>
                  <a:stretch>
                    <a:fillRect l="-8333" r="-1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A243A17-5BA4-4B93-977E-276B0250291A}"/>
                </a:ext>
              </a:extLst>
            </p:cNvPr>
            <p:cNvSpPr txBox="1"/>
            <p:nvPr/>
          </p:nvSpPr>
          <p:spPr>
            <a:xfrm>
              <a:off x="8124115" y="3617437"/>
              <a:ext cx="34992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  <a:cs typeface="Arial" charset="0"/>
                </a:rPr>
                <a:t>…</a:t>
              </a:r>
            </a:p>
            <a:p>
              <a:endParaRPr lang="en-SE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Flowchart: Connector 142">
                  <a:extLst>
                    <a:ext uri="{FF2B5EF4-FFF2-40B4-BE49-F238E27FC236}">
                      <a16:creationId xmlns:a16="http://schemas.microsoft.com/office/drawing/2014/main" id="{682B85F2-AA7C-4A6A-872A-80BC6B3FF956}"/>
                    </a:ext>
                  </a:extLst>
                </p:cNvPr>
                <p:cNvSpPr/>
                <p:nvPr/>
              </p:nvSpPr>
              <p:spPr>
                <a:xfrm>
                  <a:off x="6963675" y="4297389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43" name="Flowchart: Connector 142">
                  <a:extLst>
                    <a:ext uri="{FF2B5EF4-FFF2-40B4-BE49-F238E27FC236}">
                      <a16:creationId xmlns:a16="http://schemas.microsoft.com/office/drawing/2014/main" id="{682B85F2-AA7C-4A6A-872A-80BC6B3FF9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75" y="4297389"/>
                  <a:ext cx="343403" cy="343403"/>
                </a:xfrm>
                <a:prstGeom prst="flowChartConnector">
                  <a:avLst/>
                </a:prstGeom>
                <a:blipFill>
                  <a:blip r:embed="rId8"/>
                  <a:stretch>
                    <a:fillRect l="-15000" r="-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Flowchart: Connector 144">
                  <a:extLst>
                    <a:ext uri="{FF2B5EF4-FFF2-40B4-BE49-F238E27FC236}">
                      <a16:creationId xmlns:a16="http://schemas.microsoft.com/office/drawing/2014/main" id="{DCBFD87A-143E-4136-B4A6-DED07A06925A}"/>
                    </a:ext>
                  </a:extLst>
                </p:cNvPr>
                <p:cNvSpPr/>
                <p:nvPr/>
              </p:nvSpPr>
              <p:spPr>
                <a:xfrm>
                  <a:off x="7403592" y="4297388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45" name="Flowchart: Connector 144">
                  <a:extLst>
                    <a:ext uri="{FF2B5EF4-FFF2-40B4-BE49-F238E27FC236}">
                      <a16:creationId xmlns:a16="http://schemas.microsoft.com/office/drawing/2014/main" id="{DCBFD87A-143E-4136-B4A6-DED07A069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592" y="4297388"/>
                  <a:ext cx="343403" cy="343403"/>
                </a:xfrm>
                <a:prstGeom prst="flowChartConnector">
                  <a:avLst/>
                </a:prstGeom>
                <a:blipFill>
                  <a:blip r:embed="rId9"/>
                  <a:stretch>
                    <a:fillRect l="-13115" r="-655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Flowchart: Connector 145">
                  <a:extLst>
                    <a:ext uri="{FF2B5EF4-FFF2-40B4-BE49-F238E27FC236}">
                      <a16:creationId xmlns:a16="http://schemas.microsoft.com/office/drawing/2014/main" id="{B141C1C7-3AE7-4B34-8957-3379846A6D65}"/>
                    </a:ext>
                  </a:extLst>
                </p:cNvPr>
                <p:cNvSpPr/>
                <p:nvPr/>
              </p:nvSpPr>
              <p:spPr>
                <a:xfrm>
                  <a:off x="8401953" y="4301676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𝒏𝒎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46" name="Flowchart: Connector 145">
                  <a:extLst>
                    <a:ext uri="{FF2B5EF4-FFF2-40B4-BE49-F238E27FC236}">
                      <a16:creationId xmlns:a16="http://schemas.microsoft.com/office/drawing/2014/main" id="{B141C1C7-3AE7-4B34-8957-3379846A6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953" y="4301676"/>
                  <a:ext cx="343403" cy="343403"/>
                </a:xfrm>
                <a:prstGeom prst="flowChartConnector">
                  <a:avLst/>
                </a:prstGeom>
                <a:blipFill>
                  <a:blip r:embed="rId10"/>
                  <a:stretch>
                    <a:fillRect l="-15000" r="-500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FC18F57-4105-4F1E-AECC-11DD189A918A}"/>
                </a:ext>
              </a:extLst>
            </p:cNvPr>
            <p:cNvSpPr txBox="1"/>
            <p:nvPr/>
          </p:nvSpPr>
          <p:spPr>
            <a:xfrm>
              <a:off x="8124115" y="4288035"/>
              <a:ext cx="3499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  <a:cs typeface="Arial" charset="0"/>
                </a:rPr>
                <a:t>…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4CB6B7-6205-440B-BBAB-18E45C18FB97}"/>
                </a:ext>
              </a:extLst>
            </p:cNvPr>
            <p:cNvSpPr txBox="1"/>
            <p:nvPr/>
          </p:nvSpPr>
          <p:spPr>
            <a:xfrm>
              <a:off x="6960412" y="3932155"/>
              <a:ext cx="3499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  <a:cs typeface="Arial" charset="0"/>
                </a:rPr>
                <a:t>…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F12EC6-7A68-44E3-AA8C-E3795B061FB9}"/>
                </a:ext>
              </a:extLst>
            </p:cNvPr>
            <p:cNvSpPr txBox="1"/>
            <p:nvPr/>
          </p:nvSpPr>
          <p:spPr>
            <a:xfrm>
              <a:off x="7393488" y="3932155"/>
              <a:ext cx="3499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  <a:cs typeface="Arial" charset="0"/>
                </a:rPr>
                <a:t>…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36B4CEA-512E-49F6-B7B3-71DF803CC598}"/>
                </a:ext>
              </a:extLst>
            </p:cNvPr>
            <p:cNvSpPr txBox="1"/>
            <p:nvPr/>
          </p:nvSpPr>
          <p:spPr>
            <a:xfrm>
              <a:off x="8405532" y="3931873"/>
              <a:ext cx="3499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  <a:cs typeface="Arial" charset="0"/>
                </a:rPr>
                <a:t>…</a:t>
              </a:r>
            </a:p>
          </p:txBody>
        </p:sp>
        <p:sp>
          <p:nvSpPr>
            <p:cNvPr id="151" name="Rounded Rectangle 2">
              <a:extLst>
                <a:ext uri="{FF2B5EF4-FFF2-40B4-BE49-F238E27FC236}">
                  <a16:creationId xmlns:a16="http://schemas.microsoft.com/office/drawing/2014/main" id="{850CFAE7-8302-43B9-8A4F-FCBB49F480E3}"/>
                </a:ext>
              </a:extLst>
            </p:cNvPr>
            <p:cNvSpPr/>
            <p:nvPr/>
          </p:nvSpPr>
          <p:spPr>
            <a:xfrm>
              <a:off x="7058926" y="2341989"/>
              <a:ext cx="1457739" cy="5897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NN 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Flowchart: Connector 151">
                  <a:extLst>
                    <a:ext uri="{FF2B5EF4-FFF2-40B4-BE49-F238E27FC236}">
                      <a16:creationId xmlns:a16="http://schemas.microsoft.com/office/drawing/2014/main" id="{A2BA3599-BB23-4FC6-B536-C879F6C225D4}"/>
                    </a:ext>
                  </a:extLst>
                </p:cNvPr>
                <p:cNvSpPr/>
                <p:nvPr/>
              </p:nvSpPr>
              <p:spPr>
                <a:xfrm>
                  <a:off x="7289884" y="1638977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52" name="Flowchart: Connector 151">
                  <a:extLst>
                    <a:ext uri="{FF2B5EF4-FFF2-40B4-BE49-F238E27FC236}">
                      <a16:creationId xmlns:a16="http://schemas.microsoft.com/office/drawing/2014/main" id="{A2BA3599-BB23-4FC6-B536-C879F6C22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9884" y="1638977"/>
                  <a:ext cx="343403" cy="343403"/>
                </a:xfrm>
                <a:prstGeom prst="flowChartConnector">
                  <a:avLst/>
                </a:prstGeom>
                <a:blipFill>
                  <a:blip r:embed="rId11"/>
                  <a:stretch>
                    <a:fillRect l="-15000" r="-1667" b="-1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CDBD55E-829A-442C-9D9D-12618D39F837}"/>
                </a:ext>
              </a:extLst>
            </p:cNvPr>
            <p:cNvCxnSpPr>
              <a:cxnSpLocks/>
              <a:stCxn id="151" idx="0"/>
              <a:endCxn id="152" idx="4"/>
            </p:cNvCxnSpPr>
            <p:nvPr/>
          </p:nvCxnSpPr>
          <p:spPr>
            <a:xfrm flipH="1" flipV="1">
              <a:off x="7461586" y="1982380"/>
              <a:ext cx="326210" cy="35960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E8C5CF0-44EC-4CBA-BC65-A3647B8224C9}"/>
                </a:ext>
              </a:extLst>
            </p:cNvPr>
            <p:cNvCxnSpPr>
              <a:cxnSpLocks/>
              <a:stCxn id="115" idx="0"/>
              <a:endCxn id="151" idx="2"/>
            </p:cNvCxnSpPr>
            <p:nvPr/>
          </p:nvCxnSpPr>
          <p:spPr>
            <a:xfrm flipV="1">
              <a:off x="7135377" y="2931711"/>
              <a:ext cx="652419" cy="2624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212CA9D-3D85-4252-B562-75D5CAB43F51}"/>
                </a:ext>
              </a:extLst>
            </p:cNvPr>
            <p:cNvCxnSpPr>
              <a:cxnSpLocks/>
              <a:stCxn id="133" idx="0"/>
              <a:endCxn id="151" idx="2"/>
            </p:cNvCxnSpPr>
            <p:nvPr/>
          </p:nvCxnSpPr>
          <p:spPr>
            <a:xfrm flipV="1">
              <a:off x="7575294" y="2931711"/>
              <a:ext cx="212502" cy="26246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C7A1879-64BE-44A0-AFFA-759B321CA2B5}"/>
                </a:ext>
              </a:extLst>
            </p:cNvPr>
            <p:cNvCxnSpPr>
              <a:cxnSpLocks/>
              <a:stCxn id="137" idx="0"/>
              <a:endCxn id="151" idx="2"/>
            </p:cNvCxnSpPr>
            <p:nvPr/>
          </p:nvCxnSpPr>
          <p:spPr>
            <a:xfrm flipV="1">
              <a:off x="7135377" y="2931711"/>
              <a:ext cx="652419" cy="69508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7CF4D1F-2B70-4665-9A1A-2F4D98B5BEEA}"/>
                </a:ext>
              </a:extLst>
            </p:cNvPr>
            <p:cNvCxnSpPr>
              <a:cxnSpLocks/>
              <a:stCxn id="139" idx="0"/>
              <a:endCxn id="151" idx="2"/>
            </p:cNvCxnSpPr>
            <p:nvPr/>
          </p:nvCxnSpPr>
          <p:spPr>
            <a:xfrm flipV="1">
              <a:off x="7575294" y="2931711"/>
              <a:ext cx="212502" cy="69507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Flowchart: Connector 167">
                  <a:extLst>
                    <a:ext uri="{FF2B5EF4-FFF2-40B4-BE49-F238E27FC236}">
                      <a16:creationId xmlns:a16="http://schemas.microsoft.com/office/drawing/2014/main" id="{B491A1FE-0E8B-4ADC-B70B-B93F5E0C0D9F}"/>
                    </a:ext>
                  </a:extLst>
                </p:cNvPr>
                <p:cNvSpPr/>
                <p:nvPr/>
              </p:nvSpPr>
              <p:spPr>
                <a:xfrm>
                  <a:off x="7839930" y="3194176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68" name="Flowchart: Connector 167">
                  <a:extLst>
                    <a:ext uri="{FF2B5EF4-FFF2-40B4-BE49-F238E27FC236}">
                      <a16:creationId xmlns:a16="http://schemas.microsoft.com/office/drawing/2014/main" id="{B491A1FE-0E8B-4ADC-B70B-B93F5E0C0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30" y="3194176"/>
                  <a:ext cx="343403" cy="343403"/>
                </a:xfrm>
                <a:prstGeom prst="flowChartConnector">
                  <a:avLst/>
                </a:prstGeom>
                <a:blipFill>
                  <a:blip r:embed="rId12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Connector 168">
                  <a:extLst>
                    <a:ext uri="{FF2B5EF4-FFF2-40B4-BE49-F238E27FC236}">
                      <a16:creationId xmlns:a16="http://schemas.microsoft.com/office/drawing/2014/main" id="{1E68AAB2-8562-4B8A-99DF-0AFF9C8D1CE4}"/>
                    </a:ext>
                  </a:extLst>
                </p:cNvPr>
                <p:cNvSpPr/>
                <p:nvPr/>
              </p:nvSpPr>
              <p:spPr>
                <a:xfrm>
                  <a:off x="7839930" y="3626790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69" name="Flowchart: Connector 168">
                  <a:extLst>
                    <a:ext uri="{FF2B5EF4-FFF2-40B4-BE49-F238E27FC236}">
                      <a16:creationId xmlns:a16="http://schemas.microsoft.com/office/drawing/2014/main" id="{1E68AAB2-8562-4B8A-99DF-0AFF9C8D1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30" y="3626790"/>
                  <a:ext cx="343403" cy="343403"/>
                </a:xfrm>
                <a:prstGeom prst="flowChartConnector">
                  <a:avLst/>
                </a:prstGeom>
                <a:blipFill>
                  <a:blip r:embed="rId13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Flowchart: Connector 171">
                  <a:extLst>
                    <a:ext uri="{FF2B5EF4-FFF2-40B4-BE49-F238E27FC236}">
                      <a16:creationId xmlns:a16="http://schemas.microsoft.com/office/drawing/2014/main" id="{F53EB3D6-1EAC-464B-AAB1-7739DF2D0F2B}"/>
                    </a:ext>
                  </a:extLst>
                </p:cNvPr>
                <p:cNvSpPr/>
                <p:nvPr/>
              </p:nvSpPr>
              <p:spPr>
                <a:xfrm>
                  <a:off x="7839930" y="4297388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72" name="Flowchart: Connector 171">
                  <a:extLst>
                    <a:ext uri="{FF2B5EF4-FFF2-40B4-BE49-F238E27FC236}">
                      <a16:creationId xmlns:a16="http://schemas.microsoft.com/office/drawing/2014/main" id="{F53EB3D6-1EAC-464B-AAB1-7739DF2D0F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30" y="4297388"/>
                  <a:ext cx="343403" cy="343403"/>
                </a:xfrm>
                <a:prstGeom prst="flowChartConnector">
                  <a:avLst/>
                </a:prstGeom>
                <a:blipFill>
                  <a:blip r:embed="rId14"/>
                  <a:stretch>
                    <a:fillRect l="-15000" r="-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5456F42-DEC1-42CA-B294-F56FD45C5926}"/>
                </a:ext>
              </a:extLst>
            </p:cNvPr>
            <p:cNvSpPr txBox="1"/>
            <p:nvPr/>
          </p:nvSpPr>
          <p:spPr>
            <a:xfrm>
              <a:off x="7829826" y="3932155"/>
              <a:ext cx="3499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  <a:cs typeface="Arial" charset="0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Flowchart: Connector 173">
                  <a:extLst>
                    <a:ext uri="{FF2B5EF4-FFF2-40B4-BE49-F238E27FC236}">
                      <a16:creationId xmlns:a16="http://schemas.microsoft.com/office/drawing/2014/main" id="{92C37344-F71B-4E49-90D2-D6A5988D118D}"/>
                    </a:ext>
                  </a:extLst>
                </p:cNvPr>
                <p:cNvSpPr/>
                <p:nvPr/>
              </p:nvSpPr>
              <p:spPr>
                <a:xfrm>
                  <a:off x="7853510" y="1644027"/>
                  <a:ext cx="343403" cy="343403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74" name="Flowchart: Connector 173">
                  <a:extLst>
                    <a:ext uri="{FF2B5EF4-FFF2-40B4-BE49-F238E27FC236}">
                      <a16:creationId xmlns:a16="http://schemas.microsoft.com/office/drawing/2014/main" id="{92C37344-F71B-4E49-90D2-D6A5988D1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510" y="1644027"/>
                  <a:ext cx="343403" cy="343403"/>
                </a:xfrm>
                <a:prstGeom prst="flowChartConnector">
                  <a:avLst/>
                </a:prstGeom>
                <a:blipFill>
                  <a:blip r:embed="rId15"/>
                  <a:stretch>
                    <a:fillRect l="-13333" r="-1667" b="-1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8AE1EE3-7BF5-40F2-A579-F5079B9F5689}"/>
                </a:ext>
              </a:extLst>
            </p:cNvPr>
            <p:cNvCxnSpPr>
              <a:cxnSpLocks/>
              <a:endCxn id="174" idx="4"/>
            </p:cNvCxnSpPr>
            <p:nvPr/>
          </p:nvCxnSpPr>
          <p:spPr>
            <a:xfrm flipH="1" flipV="1">
              <a:off x="8025212" y="1987430"/>
              <a:ext cx="52620" cy="35839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4F7453A-EA3B-400A-81A1-DF4346AAA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5293" y="2946352"/>
              <a:ext cx="652419" cy="26246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7E59B5F-7831-4CFD-A154-6B0339B88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5210" y="2946352"/>
              <a:ext cx="212502" cy="26246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534A695-F581-42CE-9F5C-4B6822FA0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5293" y="2946352"/>
              <a:ext cx="652419" cy="695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2BBF33F-5A7A-485B-81FD-CB46D8414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5210" y="2946352"/>
              <a:ext cx="212502" cy="69507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7652D693-E512-438B-A235-79D5C5F215B3}"/>
                    </a:ext>
                  </a:extLst>
                </p:cNvPr>
                <p:cNvSpPr txBox="1"/>
                <p:nvPr/>
              </p:nvSpPr>
              <p:spPr>
                <a:xfrm>
                  <a:off x="8249534" y="2939010"/>
                  <a:ext cx="4194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sv-SE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IN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7652D693-E512-438B-A235-79D5C5F21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534" y="2939010"/>
                  <a:ext cx="41947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8696" r="-1449" b="-2000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2B910CFC-07FA-479A-A5B7-9579D9D98BEA}"/>
                    </a:ext>
                  </a:extLst>
                </p:cNvPr>
                <p:cNvSpPr txBox="1"/>
                <p:nvPr/>
              </p:nvSpPr>
              <p:spPr>
                <a:xfrm>
                  <a:off x="8063778" y="2072274"/>
                  <a:ext cx="425758" cy="265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sv-SE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</m:oMath>
                    </m:oMathPara>
                  </a14:m>
                  <a:endParaRPr lang="en-IN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2B910CFC-07FA-479A-A5B7-9579D9D98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78" y="2072274"/>
                  <a:ext cx="425758" cy="265650"/>
                </a:xfrm>
                <a:prstGeom prst="rect">
                  <a:avLst/>
                </a:prstGeom>
                <a:blipFill>
                  <a:blip r:embed="rId17"/>
                  <a:stretch>
                    <a:fillRect l="-10145" r="-2899" b="-23256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2540C4F-9B90-456A-9821-24A51BE143FF}"/>
              </a:ext>
            </a:extLst>
          </p:cNvPr>
          <p:cNvGrpSpPr/>
          <p:nvPr/>
        </p:nvGrpSpPr>
        <p:grpSpPr>
          <a:xfrm>
            <a:off x="4538875" y="1683559"/>
            <a:ext cx="1192969" cy="1612283"/>
            <a:chOff x="3739195" y="1607539"/>
            <a:chExt cx="1192969" cy="1612283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EE8AF66-61D1-47E9-9A53-EE6532518705}"/>
                </a:ext>
              </a:extLst>
            </p:cNvPr>
            <p:cNvGrpSpPr/>
            <p:nvPr/>
          </p:nvGrpSpPr>
          <p:grpSpPr>
            <a:xfrm>
              <a:off x="3739195" y="1607539"/>
              <a:ext cx="1161585" cy="1612283"/>
              <a:chOff x="978560" y="1541735"/>
              <a:chExt cx="1924549" cy="26712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Flowchart: Connector 185">
                    <a:extLst>
                      <a:ext uri="{FF2B5EF4-FFF2-40B4-BE49-F238E27FC236}">
                        <a16:creationId xmlns:a16="http://schemas.microsoft.com/office/drawing/2014/main" id="{D0944BE8-105E-4E96-9992-9A7F00EA37D2}"/>
                      </a:ext>
                    </a:extLst>
                  </p:cNvPr>
                  <p:cNvSpPr/>
                  <p:nvPr/>
                </p:nvSpPr>
                <p:spPr>
                  <a:xfrm>
                    <a:off x="1889760" y="3644053"/>
                    <a:ext cx="568960" cy="5689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sv-SE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/>
                  </a:p>
                </p:txBody>
              </p:sp>
            </mc:Choice>
            <mc:Fallback xmlns="">
              <p:sp>
                <p:nvSpPr>
                  <p:cNvPr id="6" name="Flowchart: Connector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9760" y="3644053"/>
                    <a:ext cx="568960" cy="56896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Rounded Rectangle 6">
                <a:extLst>
                  <a:ext uri="{FF2B5EF4-FFF2-40B4-BE49-F238E27FC236}">
                    <a16:creationId xmlns:a16="http://schemas.microsoft.com/office/drawing/2014/main" id="{DF5BB458-9427-4EB3-AEDD-51197C37EEA0}"/>
                  </a:ext>
                </a:extLst>
              </p:cNvPr>
              <p:cNvSpPr/>
              <p:nvPr/>
            </p:nvSpPr>
            <p:spPr>
              <a:xfrm>
                <a:off x="1445370" y="2685216"/>
                <a:ext cx="1457739" cy="58972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RNN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61DFAEA1-9CE8-406B-8DA7-325A85B87C53}"/>
                      </a:ext>
                    </a:extLst>
                  </p:cNvPr>
                  <p:cNvSpPr/>
                  <p:nvPr/>
                </p:nvSpPr>
                <p:spPr>
                  <a:xfrm>
                    <a:off x="1889759" y="1541735"/>
                    <a:ext cx="568960" cy="56896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sv-SE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/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61DFAEA1-9CE8-406B-8DA7-325A85B87C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9759" y="1541735"/>
                    <a:ext cx="568960" cy="56896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50B67C59-8164-4823-952F-D2E1D98A4346}"/>
                  </a:ext>
                </a:extLst>
              </p:cNvPr>
              <p:cNvCxnSpPr>
                <a:stCxn id="186" idx="0"/>
              </p:cNvCxnSpPr>
              <p:nvPr/>
            </p:nvCxnSpPr>
            <p:spPr>
              <a:xfrm flipH="1" flipV="1">
                <a:off x="2174239" y="3274938"/>
                <a:ext cx="1" cy="36911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2EBDBA24-AA60-4488-B566-AB4588B69F2E}"/>
                  </a:ext>
                </a:extLst>
              </p:cNvPr>
              <p:cNvCxnSpPr>
                <a:endCxn id="188" idx="4"/>
              </p:cNvCxnSpPr>
              <p:nvPr/>
            </p:nvCxnSpPr>
            <p:spPr>
              <a:xfrm flipH="1" flipV="1">
                <a:off x="2174239" y="2110695"/>
                <a:ext cx="2" cy="55880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Elbow Connector 10">
                <a:extLst>
                  <a:ext uri="{FF2B5EF4-FFF2-40B4-BE49-F238E27FC236}">
                    <a16:creationId xmlns:a16="http://schemas.microsoft.com/office/drawing/2014/main" id="{ED0D55FD-7ADE-4C9B-BC72-2D73178A8683}"/>
                  </a:ext>
                </a:extLst>
              </p:cNvPr>
              <p:cNvCxnSpPr/>
              <p:nvPr/>
            </p:nvCxnSpPr>
            <p:spPr>
              <a:xfrm flipH="1" flipV="1">
                <a:off x="1445370" y="2980077"/>
                <a:ext cx="1457739" cy="12700"/>
              </a:xfrm>
              <a:prstGeom prst="bentConnector5">
                <a:avLst>
                  <a:gd name="adj1" fmla="val -15682"/>
                  <a:gd name="adj2" fmla="val 4121740"/>
                  <a:gd name="adj3" fmla="val 115682"/>
                </a:avLst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FB73C887-C041-408F-B3BF-EEE5E6C4D018}"/>
                      </a:ext>
                    </a:extLst>
                  </p:cNvPr>
                  <p:cNvSpPr/>
                  <p:nvPr/>
                </p:nvSpPr>
                <p:spPr>
                  <a:xfrm>
                    <a:off x="978560" y="3003327"/>
                    <a:ext cx="808777" cy="5609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sz="16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sv-SE" sz="16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IN" sz="16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FB73C887-C041-408F-B3BF-EEE5E6C4D0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560" y="3003327"/>
                    <a:ext cx="808777" cy="56092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6C640E88-C2B1-438E-BA8A-335B2BA89531}"/>
                    </a:ext>
                  </a:extLst>
                </p:cNvPr>
                <p:cNvSpPr txBox="1"/>
                <p:nvPr/>
              </p:nvSpPr>
              <p:spPr>
                <a:xfrm>
                  <a:off x="4483724" y="1929162"/>
                  <a:ext cx="425758" cy="265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sv-SE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</m:oMath>
                    </m:oMathPara>
                  </a14:m>
                  <a:endParaRPr lang="en-IN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6C640E88-C2B1-438E-BA8A-335B2BA89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724" y="1929162"/>
                  <a:ext cx="425758" cy="265650"/>
                </a:xfrm>
                <a:prstGeom prst="rect">
                  <a:avLst/>
                </a:prstGeom>
                <a:blipFill>
                  <a:blip r:embed="rId21"/>
                  <a:stretch>
                    <a:fillRect l="-10000" r="-1429" b="-20455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1D7E095-6F53-4EAE-A313-8ED6C0180ECE}"/>
                    </a:ext>
                  </a:extLst>
                </p:cNvPr>
                <p:cNvSpPr txBox="1"/>
                <p:nvPr/>
              </p:nvSpPr>
              <p:spPr>
                <a:xfrm>
                  <a:off x="4512690" y="2712284"/>
                  <a:ext cx="4194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sv-SE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en-IN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1D7E095-6F53-4EAE-A313-8ED6C0180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690" y="2712284"/>
                  <a:ext cx="419474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8696" r="-1449" b="-1707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F114BE0-950C-4698-AD90-677032AE7503}"/>
              </a:ext>
            </a:extLst>
          </p:cNvPr>
          <p:cNvGrpSpPr/>
          <p:nvPr/>
        </p:nvGrpSpPr>
        <p:grpSpPr>
          <a:xfrm>
            <a:off x="3542490" y="856366"/>
            <a:ext cx="996385" cy="1621685"/>
            <a:chOff x="443703" y="1701148"/>
            <a:chExt cx="1457739" cy="2665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Flowchart: Connector 193">
                  <a:extLst>
                    <a:ext uri="{FF2B5EF4-FFF2-40B4-BE49-F238E27FC236}">
                      <a16:creationId xmlns:a16="http://schemas.microsoft.com/office/drawing/2014/main" id="{4C00F1C4-40C5-4346-B79C-30E55E10EDA1}"/>
                    </a:ext>
                  </a:extLst>
                </p:cNvPr>
                <p:cNvSpPr/>
                <p:nvPr/>
              </p:nvSpPr>
              <p:spPr>
                <a:xfrm>
                  <a:off x="888093" y="3797822"/>
                  <a:ext cx="568960" cy="56896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94" name="Flowchart: Connector 193">
                  <a:extLst>
                    <a:ext uri="{FF2B5EF4-FFF2-40B4-BE49-F238E27FC236}">
                      <a16:creationId xmlns:a16="http://schemas.microsoft.com/office/drawing/2014/main" id="{4C00F1C4-40C5-4346-B79C-30E55E10ED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93" y="3797822"/>
                  <a:ext cx="568960" cy="56896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C05BB52D-5857-43F6-BF10-D7B590E4D692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1172572" y="3428707"/>
              <a:ext cx="1" cy="36911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ounded Rectangle 2">
              <a:extLst>
                <a:ext uri="{FF2B5EF4-FFF2-40B4-BE49-F238E27FC236}">
                  <a16:creationId xmlns:a16="http://schemas.microsoft.com/office/drawing/2014/main" id="{94270670-C2EE-4269-A371-AA059D7FEE58}"/>
                </a:ext>
              </a:extLst>
            </p:cNvPr>
            <p:cNvSpPr/>
            <p:nvPr/>
          </p:nvSpPr>
          <p:spPr>
            <a:xfrm>
              <a:off x="443703" y="2838985"/>
              <a:ext cx="1457739" cy="5897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NN 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Flowchart: Connector 196">
                  <a:extLst>
                    <a:ext uri="{FF2B5EF4-FFF2-40B4-BE49-F238E27FC236}">
                      <a16:creationId xmlns:a16="http://schemas.microsoft.com/office/drawing/2014/main" id="{176ACE1C-8D49-4859-BC42-590F5AC7016A}"/>
                    </a:ext>
                  </a:extLst>
                </p:cNvPr>
                <p:cNvSpPr/>
                <p:nvPr/>
              </p:nvSpPr>
              <p:spPr>
                <a:xfrm>
                  <a:off x="878624" y="1701148"/>
                  <a:ext cx="568960" cy="56896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sz="1600" b="1" dirty="0"/>
                </a:p>
              </p:txBody>
            </p:sp>
          </mc:Choice>
          <mc:Fallback xmlns="">
            <p:sp>
              <p:nvSpPr>
                <p:cNvPr id="197" name="Flowchart: Connector 196">
                  <a:extLst>
                    <a:ext uri="{FF2B5EF4-FFF2-40B4-BE49-F238E27FC236}">
                      <a16:creationId xmlns:a16="http://schemas.microsoft.com/office/drawing/2014/main" id="{176ACE1C-8D49-4859-BC42-590F5AC70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" y="1701148"/>
                  <a:ext cx="568960" cy="568960"/>
                </a:xfrm>
                <a:prstGeom prst="flowChartConnector">
                  <a:avLst/>
                </a:prstGeom>
                <a:blipFill>
                  <a:blip r:embed="rId2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5FDA004-978E-4676-A2D8-0BDE5CDE4447}"/>
                </a:ext>
              </a:extLst>
            </p:cNvPr>
            <p:cNvCxnSpPr>
              <a:endCxn id="197" idx="4"/>
            </p:cNvCxnSpPr>
            <p:nvPr/>
          </p:nvCxnSpPr>
          <p:spPr>
            <a:xfrm flipH="1" flipV="1">
              <a:off x="1163104" y="2270108"/>
              <a:ext cx="2" cy="5588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2F972B6-3952-46C0-A0BF-05010D61E8BF}"/>
                    </a:ext>
                  </a:extLst>
                </p:cNvPr>
                <p:cNvSpPr txBox="1"/>
                <p:nvPr/>
              </p:nvSpPr>
              <p:spPr>
                <a:xfrm>
                  <a:off x="1172572" y="2476521"/>
                  <a:ext cx="462293" cy="4366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IN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2F972B6-3952-46C0-A0BF-05010D61E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572" y="2476521"/>
                  <a:ext cx="462293" cy="436660"/>
                </a:xfrm>
                <a:prstGeom prst="rect">
                  <a:avLst/>
                </a:prstGeom>
                <a:blipFill>
                  <a:blip r:embed="rId25"/>
                  <a:stretch>
                    <a:fillRect l="-13462" r="-1923" b="-23256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D857DBE-CB8B-4D9E-ABAA-2E5D0B361D89}"/>
                    </a:ext>
                  </a:extLst>
                </p:cNvPr>
                <p:cNvSpPr txBox="1"/>
                <p:nvPr/>
              </p:nvSpPr>
              <p:spPr>
                <a:xfrm>
                  <a:off x="1195211" y="3571294"/>
                  <a:ext cx="453476" cy="404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D857DBE-CB8B-4D9E-ABAA-2E5D0B36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211" y="3571294"/>
                  <a:ext cx="453476" cy="404724"/>
                </a:xfrm>
                <a:prstGeom prst="rect">
                  <a:avLst/>
                </a:prstGeom>
                <a:blipFill>
                  <a:blip r:embed="rId26"/>
                  <a:stretch>
                    <a:fillRect l="-11765" b="-12195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220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EA7A-8A37-46E8-B151-F44F1ACC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Deeper Neural Network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BD0B-0DBA-4C65-9227-9B4695D20840}"/>
              </a:ext>
            </a:extLst>
          </p:cNvPr>
          <p:cNvSpPr/>
          <p:nvPr/>
        </p:nvSpPr>
        <p:spPr>
          <a:xfrm>
            <a:off x="4386750" y="1901833"/>
            <a:ext cx="246162" cy="313463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37E26E-2F25-4C6B-BEC9-3DA58D78481D}"/>
              </a:ext>
            </a:extLst>
          </p:cNvPr>
          <p:cNvSpPr/>
          <p:nvPr/>
        </p:nvSpPr>
        <p:spPr>
          <a:xfrm>
            <a:off x="4386750" y="2743759"/>
            <a:ext cx="246162" cy="313463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6061F-0F36-4FEB-B3A8-4274324C02E9}"/>
              </a:ext>
            </a:extLst>
          </p:cNvPr>
          <p:cNvSpPr/>
          <p:nvPr/>
        </p:nvSpPr>
        <p:spPr>
          <a:xfrm>
            <a:off x="4386750" y="2317389"/>
            <a:ext cx="246162" cy="313463"/>
          </a:xfrm>
          <a:prstGeom prst="ellipse">
            <a:avLst/>
          </a:prstGeom>
          <a:solidFill>
            <a:srgbClr val="DC928C"/>
          </a:solidFill>
          <a:ln>
            <a:solidFill>
              <a:srgbClr val="DC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201244-9B92-4999-9C0D-94299E1F436E}"/>
              </a:ext>
            </a:extLst>
          </p:cNvPr>
          <p:cNvSpPr/>
          <p:nvPr/>
        </p:nvSpPr>
        <p:spPr>
          <a:xfrm>
            <a:off x="5487657" y="1691706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53484A-E245-482A-BC48-CC921A785B8E}"/>
              </a:ext>
            </a:extLst>
          </p:cNvPr>
          <p:cNvSpPr/>
          <p:nvPr/>
        </p:nvSpPr>
        <p:spPr>
          <a:xfrm>
            <a:off x="5487657" y="2080233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C90173-BCD1-424F-BA06-CAC05DA93D4C}"/>
              </a:ext>
            </a:extLst>
          </p:cNvPr>
          <p:cNvSpPr/>
          <p:nvPr/>
        </p:nvSpPr>
        <p:spPr>
          <a:xfrm>
            <a:off x="5487657" y="2857286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00C00B-611A-4E56-B2F7-568C25F388DD}"/>
              </a:ext>
            </a:extLst>
          </p:cNvPr>
          <p:cNvSpPr/>
          <p:nvPr/>
        </p:nvSpPr>
        <p:spPr>
          <a:xfrm>
            <a:off x="5487657" y="2468759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625EED-5FC4-46A6-84D0-E21D31A3742A}"/>
              </a:ext>
            </a:extLst>
          </p:cNvPr>
          <p:cNvSpPr/>
          <p:nvPr/>
        </p:nvSpPr>
        <p:spPr>
          <a:xfrm>
            <a:off x="6576311" y="1698922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7806F8-8314-4654-A373-567B14BF4087}"/>
              </a:ext>
            </a:extLst>
          </p:cNvPr>
          <p:cNvSpPr/>
          <p:nvPr/>
        </p:nvSpPr>
        <p:spPr>
          <a:xfrm>
            <a:off x="6576311" y="2087449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4BB034-5EE1-4B9A-B2B6-4C1BE90400C2}"/>
              </a:ext>
            </a:extLst>
          </p:cNvPr>
          <p:cNvSpPr/>
          <p:nvPr/>
        </p:nvSpPr>
        <p:spPr>
          <a:xfrm>
            <a:off x="6576311" y="2864502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F33582-EBF1-4710-8ADB-ED8D8A52B9B3}"/>
              </a:ext>
            </a:extLst>
          </p:cNvPr>
          <p:cNvSpPr/>
          <p:nvPr/>
        </p:nvSpPr>
        <p:spPr>
          <a:xfrm>
            <a:off x="6576311" y="2475976"/>
            <a:ext cx="246162" cy="3134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123283-F480-4451-983C-2F62799DB6C1}"/>
              </a:ext>
            </a:extLst>
          </p:cNvPr>
          <p:cNvSpPr/>
          <p:nvPr/>
        </p:nvSpPr>
        <p:spPr>
          <a:xfrm>
            <a:off x="7673133" y="2488893"/>
            <a:ext cx="246162" cy="313463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362815-F82A-4562-927C-C6C296B4440C}"/>
              </a:ext>
            </a:extLst>
          </p:cNvPr>
          <p:cNvCxnSpPr/>
          <p:nvPr/>
        </p:nvCxnSpPr>
        <p:spPr>
          <a:xfrm>
            <a:off x="4632912" y="2474121"/>
            <a:ext cx="854745" cy="15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CE7EF-673C-8E7D-5FE1-2B35090EC5FF}"/>
              </a:ext>
            </a:extLst>
          </p:cNvPr>
          <p:cNvGrpSpPr/>
          <p:nvPr/>
        </p:nvGrpSpPr>
        <p:grpSpPr>
          <a:xfrm>
            <a:off x="4632912" y="1848437"/>
            <a:ext cx="854745" cy="1052053"/>
            <a:chOff x="4632912" y="1848437"/>
            <a:chExt cx="854745" cy="105205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D775EA-DEB2-4625-B3C3-69F0F6606C06}"/>
                </a:ext>
              </a:extLst>
            </p:cNvPr>
            <p:cNvCxnSpPr/>
            <p:nvPr/>
          </p:nvCxnSpPr>
          <p:spPr>
            <a:xfrm flipV="1">
              <a:off x="4632912" y="1848437"/>
              <a:ext cx="854745" cy="21012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7CBCD-D544-4AA9-8E73-E1ECBAA168CD}"/>
                </a:ext>
              </a:extLst>
            </p:cNvPr>
            <p:cNvCxnSpPr/>
            <p:nvPr/>
          </p:nvCxnSpPr>
          <p:spPr>
            <a:xfrm flipV="1">
              <a:off x="4632912" y="1848437"/>
              <a:ext cx="854745" cy="62568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E104A99-40B1-431A-A1D3-CECC7AE56577}"/>
                </a:ext>
              </a:extLst>
            </p:cNvPr>
            <p:cNvCxnSpPr/>
            <p:nvPr/>
          </p:nvCxnSpPr>
          <p:spPr>
            <a:xfrm flipV="1">
              <a:off x="4632912" y="1848437"/>
              <a:ext cx="854745" cy="105205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F71E5-762B-684F-27A8-58AC740D3295}"/>
              </a:ext>
            </a:extLst>
          </p:cNvPr>
          <p:cNvGrpSpPr/>
          <p:nvPr/>
        </p:nvGrpSpPr>
        <p:grpSpPr>
          <a:xfrm>
            <a:off x="4632912" y="2058564"/>
            <a:ext cx="854745" cy="841926"/>
            <a:chOff x="4632912" y="2058564"/>
            <a:chExt cx="854745" cy="84192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81ED92D-B8A7-46E1-99AC-A1C628989551}"/>
                </a:ext>
              </a:extLst>
            </p:cNvPr>
            <p:cNvCxnSpPr/>
            <p:nvPr/>
          </p:nvCxnSpPr>
          <p:spPr>
            <a:xfrm>
              <a:off x="4632912" y="2058564"/>
              <a:ext cx="854745" cy="17840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872702-452D-46EA-A6D3-4A2C5781A394}"/>
                </a:ext>
              </a:extLst>
            </p:cNvPr>
            <p:cNvCxnSpPr/>
            <p:nvPr/>
          </p:nvCxnSpPr>
          <p:spPr>
            <a:xfrm flipV="1">
              <a:off x="4632912" y="2236964"/>
              <a:ext cx="854745" cy="23715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7A13AC8-5B0C-4EE1-81FE-CE11CEB4228D}"/>
                </a:ext>
              </a:extLst>
            </p:cNvPr>
            <p:cNvCxnSpPr/>
            <p:nvPr/>
          </p:nvCxnSpPr>
          <p:spPr>
            <a:xfrm flipV="1">
              <a:off x="4632912" y="2236964"/>
              <a:ext cx="854745" cy="66352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2A03F-763A-9D6B-E6B3-0BE023385611}"/>
              </a:ext>
            </a:extLst>
          </p:cNvPr>
          <p:cNvGrpSpPr/>
          <p:nvPr/>
        </p:nvGrpSpPr>
        <p:grpSpPr>
          <a:xfrm>
            <a:off x="4632912" y="2058564"/>
            <a:ext cx="854745" cy="841926"/>
            <a:chOff x="4632912" y="2058564"/>
            <a:chExt cx="854745" cy="84192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18E62E-6D39-46C8-B1B9-9861FA46D6CD}"/>
                </a:ext>
              </a:extLst>
            </p:cNvPr>
            <p:cNvCxnSpPr/>
            <p:nvPr/>
          </p:nvCxnSpPr>
          <p:spPr>
            <a:xfrm>
              <a:off x="4632912" y="2058564"/>
              <a:ext cx="854745" cy="56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BAF0B97-6446-445A-BEE0-48D55C9D5ABA}"/>
                </a:ext>
              </a:extLst>
            </p:cNvPr>
            <p:cNvCxnSpPr/>
            <p:nvPr/>
          </p:nvCxnSpPr>
          <p:spPr>
            <a:xfrm flipV="1">
              <a:off x="4632912" y="2625491"/>
              <a:ext cx="854745" cy="274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C88EB5-41CA-642A-9F84-CF3CAB8162E6}"/>
              </a:ext>
            </a:extLst>
          </p:cNvPr>
          <p:cNvGrpSpPr/>
          <p:nvPr/>
        </p:nvGrpSpPr>
        <p:grpSpPr>
          <a:xfrm>
            <a:off x="4632912" y="2058564"/>
            <a:ext cx="854745" cy="955454"/>
            <a:chOff x="4632912" y="2058564"/>
            <a:chExt cx="854745" cy="95545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FE57F4-C11E-4EC3-B81B-D28BE03694B3}"/>
                </a:ext>
              </a:extLst>
            </p:cNvPr>
            <p:cNvCxnSpPr/>
            <p:nvPr/>
          </p:nvCxnSpPr>
          <p:spPr>
            <a:xfrm>
              <a:off x="4632912" y="2058564"/>
              <a:ext cx="854745" cy="955453"/>
            </a:xfrm>
            <a:prstGeom prst="straightConnector1">
              <a:avLst/>
            </a:prstGeom>
            <a:ln>
              <a:solidFill>
                <a:srgbClr val="FF8248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D8EBC35-48F8-4CCC-BBBA-D34B5F2E2506}"/>
                </a:ext>
              </a:extLst>
            </p:cNvPr>
            <p:cNvCxnSpPr/>
            <p:nvPr/>
          </p:nvCxnSpPr>
          <p:spPr>
            <a:xfrm>
              <a:off x="4632912" y="2474121"/>
              <a:ext cx="854745" cy="539897"/>
            </a:xfrm>
            <a:prstGeom prst="straightConnector1">
              <a:avLst/>
            </a:prstGeom>
            <a:ln>
              <a:solidFill>
                <a:srgbClr val="FF8248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6BCAC4-3B58-49AC-A08A-D2537DDD09C0}"/>
                </a:ext>
              </a:extLst>
            </p:cNvPr>
            <p:cNvCxnSpPr/>
            <p:nvPr/>
          </p:nvCxnSpPr>
          <p:spPr>
            <a:xfrm>
              <a:off x="4632912" y="2900490"/>
              <a:ext cx="854745" cy="113527"/>
            </a:xfrm>
            <a:prstGeom prst="straightConnector1">
              <a:avLst/>
            </a:prstGeom>
            <a:ln>
              <a:solidFill>
                <a:srgbClr val="FF8248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286CD0-0A6C-4B45-9DCB-EF620B468E18}"/>
              </a:ext>
            </a:extLst>
          </p:cNvPr>
          <p:cNvCxnSpPr/>
          <p:nvPr/>
        </p:nvCxnSpPr>
        <p:spPr>
          <a:xfrm>
            <a:off x="5733819" y="1848437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D4973D-C67C-4C6A-A33A-60645D64F219}"/>
              </a:ext>
            </a:extLst>
          </p:cNvPr>
          <p:cNvCxnSpPr/>
          <p:nvPr/>
        </p:nvCxnSpPr>
        <p:spPr>
          <a:xfrm>
            <a:off x="5733819" y="1848437"/>
            <a:ext cx="842492" cy="3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133B2-4E4C-4F16-A72A-2362040A923B}"/>
              </a:ext>
            </a:extLst>
          </p:cNvPr>
          <p:cNvCxnSpPr/>
          <p:nvPr/>
        </p:nvCxnSpPr>
        <p:spPr>
          <a:xfrm>
            <a:off x="5733819" y="1848437"/>
            <a:ext cx="842492" cy="78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D473AC-7819-4BD1-9A7C-1D03A322F32D}"/>
              </a:ext>
            </a:extLst>
          </p:cNvPr>
          <p:cNvCxnSpPr/>
          <p:nvPr/>
        </p:nvCxnSpPr>
        <p:spPr>
          <a:xfrm>
            <a:off x="5733819" y="1848437"/>
            <a:ext cx="842492" cy="117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6B5B02-F79F-409E-BA80-EF2C01A7C6F0}"/>
              </a:ext>
            </a:extLst>
          </p:cNvPr>
          <p:cNvCxnSpPr/>
          <p:nvPr/>
        </p:nvCxnSpPr>
        <p:spPr>
          <a:xfrm flipV="1">
            <a:off x="5733819" y="1855654"/>
            <a:ext cx="842492" cy="3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EFCD2C-1618-4BCF-8EC1-CCAF3FEF89C4}"/>
              </a:ext>
            </a:extLst>
          </p:cNvPr>
          <p:cNvCxnSpPr/>
          <p:nvPr/>
        </p:nvCxnSpPr>
        <p:spPr>
          <a:xfrm>
            <a:off x="5733819" y="2236964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782233-5C63-4C98-B768-E0DAC25425E9}"/>
              </a:ext>
            </a:extLst>
          </p:cNvPr>
          <p:cNvCxnSpPr/>
          <p:nvPr/>
        </p:nvCxnSpPr>
        <p:spPr>
          <a:xfrm>
            <a:off x="5733819" y="2236964"/>
            <a:ext cx="842492" cy="3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5FADFB-1332-4BF1-8CEF-22F8C742F8D9}"/>
              </a:ext>
            </a:extLst>
          </p:cNvPr>
          <p:cNvCxnSpPr/>
          <p:nvPr/>
        </p:nvCxnSpPr>
        <p:spPr>
          <a:xfrm>
            <a:off x="5733819" y="2236964"/>
            <a:ext cx="842492" cy="78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F84277-661F-4612-9050-D558C1F5298A}"/>
              </a:ext>
            </a:extLst>
          </p:cNvPr>
          <p:cNvCxnSpPr/>
          <p:nvPr/>
        </p:nvCxnSpPr>
        <p:spPr>
          <a:xfrm flipV="1">
            <a:off x="5733819" y="1855654"/>
            <a:ext cx="842492" cy="76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8D3001-A3A2-4BA6-8849-147E8AEC476D}"/>
              </a:ext>
            </a:extLst>
          </p:cNvPr>
          <p:cNvCxnSpPr/>
          <p:nvPr/>
        </p:nvCxnSpPr>
        <p:spPr>
          <a:xfrm flipV="1">
            <a:off x="5733819" y="2244180"/>
            <a:ext cx="842492" cy="3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F096A1-F133-4295-8B99-C2B9940C6B75}"/>
              </a:ext>
            </a:extLst>
          </p:cNvPr>
          <p:cNvCxnSpPr/>
          <p:nvPr/>
        </p:nvCxnSpPr>
        <p:spPr>
          <a:xfrm>
            <a:off x="5733819" y="2625491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8CCC4BD-785E-47D9-B3A2-FBE8BFA71E77}"/>
              </a:ext>
            </a:extLst>
          </p:cNvPr>
          <p:cNvCxnSpPr/>
          <p:nvPr/>
        </p:nvCxnSpPr>
        <p:spPr>
          <a:xfrm>
            <a:off x="5733819" y="2625491"/>
            <a:ext cx="842492" cy="3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B3F212-A736-4F60-B9F8-D5A250F689CB}"/>
              </a:ext>
            </a:extLst>
          </p:cNvPr>
          <p:cNvCxnSpPr/>
          <p:nvPr/>
        </p:nvCxnSpPr>
        <p:spPr>
          <a:xfrm flipV="1">
            <a:off x="5733819" y="1855654"/>
            <a:ext cx="842492" cy="115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0EF313-2CD9-473B-B65D-70B49905186E}"/>
              </a:ext>
            </a:extLst>
          </p:cNvPr>
          <p:cNvCxnSpPr/>
          <p:nvPr/>
        </p:nvCxnSpPr>
        <p:spPr>
          <a:xfrm flipV="1">
            <a:off x="5733819" y="2244180"/>
            <a:ext cx="842492" cy="76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733CD2-4C1D-429B-BBE1-806A595A4A94}"/>
              </a:ext>
            </a:extLst>
          </p:cNvPr>
          <p:cNvCxnSpPr/>
          <p:nvPr/>
        </p:nvCxnSpPr>
        <p:spPr>
          <a:xfrm flipV="1">
            <a:off x="5733819" y="2632707"/>
            <a:ext cx="842492" cy="38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3AEE91-3DDD-45D6-A5B1-662001E35B55}"/>
              </a:ext>
            </a:extLst>
          </p:cNvPr>
          <p:cNvCxnSpPr/>
          <p:nvPr/>
        </p:nvCxnSpPr>
        <p:spPr>
          <a:xfrm>
            <a:off x="5733819" y="3014017"/>
            <a:ext cx="842492" cy="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B4D690-26BB-43A4-B287-E1232C7E3393}"/>
              </a:ext>
            </a:extLst>
          </p:cNvPr>
          <p:cNvCxnSpPr/>
          <p:nvPr/>
        </p:nvCxnSpPr>
        <p:spPr>
          <a:xfrm>
            <a:off x="6822473" y="1855654"/>
            <a:ext cx="850660" cy="78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620F1B-AB3C-41A1-B648-229DAF87C5DF}"/>
              </a:ext>
            </a:extLst>
          </p:cNvPr>
          <p:cNvCxnSpPr/>
          <p:nvPr/>
        </p:nvCxnSpPr>
        <p:spPr>
          <a:xfrm>
            <a:off x="6822473" y="2244180"/>
            <a:ext cx="850660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86AB82-AE81-4E91-9F13-1C41AEA20C1D}"/>
              </a:ext>
            </a:extLst>
          </p:cNvPr>
          <p:cNvCxnSpPr/>
          <p:nvPr/>
        </p:nvCxnSpPr>
        <p:spPr>
          <a:xfrm>
            <a:off x="6822473" y="2632707"/>
            <a:ext cx="850660" cy="1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1AEA60-958F-4C20-80C6-14EFA6C52354}"/>
              </a:ext>
            </a:extLst>
          </p:cNvPr>
          <p:cNvCxnSpPr/>
          <p:nvPr/>
        </p:nvCxnSpPr>
        <p:spPr>
          <a:xfrm flipV="1">
            <a:off x="6822473" y="2645625"/>
            <a:ext cx="850660" cy="37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053E851-8D65-4568-91B3-74CA7F032F4E}"/>
              </a:ext>
            </a:extLst>
          </p:cNvPr>
          <p:cNvSpPr/>
          <p:nvPr/>
        </p:nvSpPr>
        <p:spPr>
          <a:xfrm>
            <a:off x="7670507" y="1928863"/>
            <a:ext cx="246162" cy="313463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99C56F-0BDF-4CA8-98FD-0D5A3EFAE5AC}"/>
              </a:ext>
            </a:extLst>
          </p:cNvPr>
          <p:cNvCxnSpPr>
            <a:cxnSpLocks/>
          </p:cNvCxnSpPr>
          <p:nvPr/>
        </p:nvCxnSpPr>
        <p:spPr>
          <a:xfrm>
            <a:off x="6830251" y="1863946"/>
            <a:ext cx="838409" cy="18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FF397F-2D03-4425-A3BA-1AD65791F9B8}"/>
              </a:ext>
            </a:extLst>
          </p:cNvPr>
          <p:cNvCxnSpPr>
            <a:cxnSpLocks/>
          </p:cNvCxnSpPr>
          <p:nvPr/>
        </p:nvCxnSpPr>
        <p:spPr>
          <a:xfrm flipV="1">
            <a:off x="6826168" y="2075491"/>
            <a:ext cx="842492" cy="1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A02FFD-A1ED-4861-A8D8-C09448EB69D6}"/>
              </a:ext>
            </a:extLst>
          </p:cNvPr>
          <p:cNvCxnSpPr>
            <a:cxnSpLocks/>
          </p:cNvCxnSpPr>
          <p:nvPr/>
        </p:nvCxnSpPr>
        <p:spPr>
          <a:xfrm flipV="1">
            <a:off x="6830252" y="2091710"/>
            <a:ext cx="834324" cy="52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4D899B-60EE-430A-8994-08BCD1D8C90D}"/>
              </a:ext>
            </a:extLst>
          </p:cNvPr>
          <p:cNvCxnSpPr>
            <a:cxnSpLocks/>
          </p:cNvCxnSpPr>
          <p:nvPr/>
        </p:nvCxnSpPr>
        <p:spPr>
          <a:xfrm flipV="1">
            <a:off x="6830252" y="2070085"/>
            <a:ext cx="842493" cy="93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4514062-1666-4544-BBB9-26105A84A673}"/>
              </a:ext>
            </a:extLst>
          </p:cNvPr>
          <p:cNvSpPr txBox="1"/>
          <p:nvPr/>
        </p:nvSpPr>
        <p:spPr>
          <a:xfrm>
            <a:off x="3865843" y="3148333"/>
            <a:ext cx="1287976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C928C"/>
                </a:solidFill>
              </a:rPr>
              <a:t>Input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2958B-C16E-4661-BE38-7735905428F7}"/>
              </a:ext>
            </a:extLst>
          </p:cNvPr>
          <p:cNvSpPr txBox="1"/>
          <p:nvPr/>
        </p:nvSpPr>
        <p:spPr>
          <a:xfrm>
            <a:off x="4906399" y="3353550"/>
            <a:ext cx="1408679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Hidden Layer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E0551-7D83-4AFC-9154-70EDBC1E45FD}"/>
              </a:ext>
            </a:extLst>
          </p:cNvPr>
          <p:cNvSpPr txBox="1"/>
          <p:nvPr/>
        </p:nvSpPr>
        <p:spPr>
          <a:xfrm>
            <a:off x="6255897" y="3352606"/>
            <a:ext cx="1408679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Hidden Layer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2320EF-4EFD-4723-9E8D-223A58A6AAB0}"/>
              </a:ext>
            </a:extLst>
          </p:cNvPr>
          <p:cNvSpPr txBox="1"/>
          <p:nvPr/>
        </p:nvSpPr>
        <p:spPr>
          <a:xfrm>
            <a:off x="7247414" y="2906533"/>
            <a:ext cx="1287976" cy="3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9491-88CC-A46E-DBBE-3F2EBCA4E62C}"/>
              </a:ext>
            </a:extLst>
          </p:cNvPr>
          <p:cNvSpPr txBox="1"/>
          <p:nvPr/>
        </p:nvSpPr>
        <p:spPr>
          <a:xfrm>
            <a:off x="467544" y="1558074"/>
            <a:ext cx="3398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Convolutional Neural Network: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have you heard about CNNs?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200151"/>
            <a:ext cx="2821781" cy="320754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949190" y="2338580"/>
            <a:ext cx="2451109" cy="1468061"/>
            <a:chOff x="5074920" y="3118104"/>
            <a:chExt cx="3268145" cy="195741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102569" y="4791801"/>
              <a:ext cx="283848" cy="1524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4"/>
            <p:cNvSpPr txBox="1"/>
            <p:nvPr/>
          </p:nvSpPr>
          <p:spPr>
            <a:xfrm>
              <a:off x="6780244" y="4583075"/>
              <a:ext cx="156282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Horiz</a:t>
              </a:r>
              <a:r>
                <a:rPr lang="en-US" dirty="0">
                  <a:solidFill>
                    <a:schemeClr val="bg1"/>
                  </a:solidFill>
                </a:rPr>
                <a:t> pad</a:t>
              </a: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5291801" y="3118104"/>
              <a:ext cx="140893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Vert pad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074920" y="3355690"/>
              <a:ext cx="236623" cy="18466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23850" y="4557475"/>
            <a:ext cx="169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3">
              <a:defRPr/>
            </a:pPr>
            <a:r>
              <a:rPr lang="en-US" altLang="en-US" dirty="0">
                <a:solidFill>
                  <a:schemeClr val="bg1"/>
                </a:solidFill>
                <a:latin typeface="Times New Roman" charset="0"/>
              </a:rPr>
              <a:t>(c) V.D. Moulin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39C7C9-3C5A-4367-82FE-E73B360BA26C}"/>
              </a:ext>
            </a:extLst>
          </p:cNvPr>
          <p:cNvSpPr/>
          <p:nvPr/>
        </p:nvSpPr>
        <p:spPr>
          <a:xfrm>
            <a:off x="2463884" y="306342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h[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FCB52-B04D-48AF-B4C2-B69D4BAA4190}"/>
              </a:ext>
            </a:extLst>
          </p:cNvPr>
          <p:cNvSpPr/>
          <p:nvPr/>
        </p:nvSpPr>
        <p:spPr>
          <a:xfrm>
            <a:off x="6150840" y="3933930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E607FE-6E8A-42B8-B62B-463384E9CC13}"/>
              </a:ext>
            </a:extLst>
          </p:cNvPr>
          <p:cNvSpPr/>
          <p:nvPr/>
        </p:nvSpPr>
        <p:spPr>
          <a:xfrm>
            <a:off x="2476707" y="1566205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</a:t>
            </a:r>
            <a:r>
              <a:rPr lang="en-US" i="1" dirty="0" err="1">
                <a:solidFill>
                  <a:schemeClr val="bg1"/>
                </a:solidFill>
              </a:rPr>
              <a:t>i,j</a:t>
            </a:r>
            <a:r>
              <a:rPr lang="en-US" i="1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798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-4086 LTU powerpointmall">
  <a:themeElements>
    <a:clrScheme name="LTU 2020">
      <a:dk1>
        <a:srgbClr val="032040"/>
      </a:dk1>
      <a:lt1>
        <a:sysClr val="window" lastClr="FFFFFF"/>
      </a:lt1>
      <a:dk2>
        <a:srgbClr val="17416F"/>
      </a:dk2>
      <a:lt2>
        <a:srgbClr val="E2EEF7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286BBD"/>
      </a:hlink>
      <a:folHlink>
        <a:srgbClr val="286BB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bg2"/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tu_2021_blue_ENG.potx" id="{FE2B6DA0-3469-4C37-A35D-4DBE666A7408}" vid="{A408CBEE-1DE6-4152-A500-5CC3C2EA234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E51C718FEAA4CACC975967F1AA041" ma:contentTypeVersion="14" ma:contentTypeDescription="Create a new document." ma:contentTypeScope="" ma:versionID="5145cbc04ba4fcc7c592678bda3080d2">
  <xsd:schema xmlns:xsd="http://www.w3.org/2001/XMLSchema" xmlns:xs="http://www.w3.org/2001/XMLSchema" xmlns:p="http://schemas.microsoft.com/office/2006/metadata/properties" xmlns:ns3="010e57b9-1b95-43ac-8735-de50b47c2871" xmlns:ns4="07d613bd-cd8f-4ad7-bb4b-b6fa6e7a0183" targetNamespace="http://schemas.microsoft.com/office/2006/metadata/properties" ma:root="true" ma:fieldsID="3455e094d800664fe49f20e6134093db" ns3:_="" ns4:_="">
    <xsd:import namespace="010e57b9-1b95-43ac-8735-de50b47c2871"/>
    <xsd:import namespace="07d613bd-cd8f-4ad7-bb4b-b6fa6e7a01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e57b9-1b95-43ac-8735-de50b47c2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613bd-cd8f-4ad7-bb4b-b6fa6e7a01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051D9F-940B-44BA-A6E9-6F030A89D3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2ECA10-0DC5-4A7A-AE9B-ED96BA812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e57b9-1b95-43ac-8735-de50b47c2871"/>
    <ds:schemaRef ds:uri="07d613bd-cd8f-4ad7-bb4b-b6fa6e7a01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235672-813D-4C23-8D9D-7DFA67DD9068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07d613bd-cd8f-4ad7-bb4b-b6fa6e7a0183"/>
    <ds:schemaRef ds:uri="010e57b9-1b95-43ac-8735-de50b47c287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ltu_2021_blue_ENG</Template>
  <TotalTime>1529</TotalTime>
  <Words>994</Words>
  <Application>Microsoft Office PowerPoint</Application>
  <PresentationFormat>On-screen Show (16:9)</PresentationFormat>
  <Paragraphs>465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Cambria Math</vt:lpstr>
      <vt:lpstr>Times New Roman</vt:lpstr>
      <vt:lpstr>Wingdings</vt:lpstr>
      <vt:lpstr>12-4086 LTU powerpointmall</vt:lpstr>
      <vt:lpstr>Learning-based classifiers </vt:lpstr>
      <vt:lpstr>Typical Neural Network</vt:lpstr>
      <vt:lpstr>Deeper Neural Network</vt:lpstr>
      <vt:lpstr>Deeper Neural Network</vt:lpstr>
      <vt:lpstr>How does it work?</vt:lpstr>
      <vt:lpstr>Deeper Neural Network</vt:lpstr>
      <vt:lpstr>Different Architectures – suited to different tasks</vt:lpstr>
      <vt:lpstr>Deeper Neural Network</vt:lpstr>
      <vt:lpstr>2D Convolution</vt:lpstr>
      <vt:lpstr>2D Convolution</vt:lpstr>
      <vt:lpstr>2D Convolution</vt:lpstr>
      <vt:lpstr>2D Convolution</vt:lpstr>
      <vt:lpstr>2D Convolution</vt:lpstr>
      <vt:lpstr>2D Convolution</vt:lpstr>
      <vt:lpstr>2D Convolution</vt:lpstr>
      <vt:lpstr>Deeper Neural Network</vt:lpstr>
      <vt:lpstr>Max Pooling</vt:lpstr>
      <vt:lpstr>Max Pooling</vt:lpstr>
      <vt:lpstr>Deeper Neural Network</vt:lpstr>
      <vt:lpstr>Convolutional Neural Networks</vt:lpstr>
      <vt:lpstr>Network Weights </vt:lpstr>
      <vt:lpstr>Neural Network Training</vt:lpstr>
      <vt:lpstr>Handling Underfitting and Overfitting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György Kovács</dc:creator>
  <cp:lastModifiedBy>Hamam Mokayed</cp:lastModifiedBy>
  <cp:revision>14</cp:revision>
  <cp:lastPrinted>2012-01-19T08:37:06Z</cp:lastPrinted>
  <dcterms:created xsi:type="dcterms:W3CDTF">2022-10-01T16:03:46Z</dcterms:created>
  <dcterms:modified xsi:type="dcterms:W3CDTF">2023-10-02T11:24:00Z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0x010100F75E51C718FEAA4CACC975967F1AA041</vt:lpwstr>
  </property>
</Properties>
</file>