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0"/>
  </p:notesMasterIdLst>
  <p:handoutMasterIdLst>
    <p:handoutMasterId r:id="rId71"/>
  </p:handoutMasterIdLst>
  <p:sldIdLst>
    <p:sldId id="256" r:id="rId2"/>
    <p:sldId id="356" r:id="rId3"/>
    <p:sldId id="355" r:id="rId4"/>
    <p:sldId id="300" r:id="rId5"/>
    <p:sldId id="279" r:id="rId6"/>
    <p:sldId id="280" r:id="rId7"/>
    <p:sldId id="281" r:id="rId8"/>
    <p:sldId id="304" r:id="rId9"/>
    <p:sldId id="307" r:id="rId10"/>
    <p:sldId id="282" r:id="rId11"/>
    <p:sldId id="283" r:id="rId12"/>
    <p:sldId id="302" r:id="rId13"/>
    <p:sldId id="284" r:id="rId14"/>
    <p:sldId id="285" r:id="rId15"/>
    <p:sldId id="305" r:id="rId16"/>
    <p:sldId id="286" r:id="rId17"/>
    <p:sldId id="287" r:id="rId18"/>
    <p:sldId id="288" r:id="rId19"/>
    <p:sldId id="289" r:id="rId20"/>
    <p:sldId id="290" r:id="rId21"/>
    <p:sldId id="291" r:id="rId22"/>
    <p:sldId id="301" r:id="rId23"/>
    <p:sldId id="346" r:id="rId24"/>
    <p:sldId id="292" r:id="rId25"/>
    <p:sldId id="347" r:id="rId26"/>
    <p:sldId id="293" r:id="rId27"/>
    <p:sldId id="348" r:id="rId28"/>
    <p:sldId id="294" r:id="rId29"/>
    <p:sldId id="349" r:id="rId30"/>
    <p:sldId id="295" r:id="rId31"/>
    <p:sldId id="350" r:id="rId32"/>
    <p:sldId id="296" r:id="rId33"/>
    <p:sldId id="351" r:id="rId34"/>
    <p:sldId id="297" r:id="rId35"/>
    <p:sldId id="352" r:id="rId36"/>
    <p:sldId id="298" r:id="rId37"/>
    <p:sldId id="299" r:id="rId38"/>
    <p:sldId id="278" r:id="rId39"/>
    <p:sldId id="258" r:id="rId40"/>
    <p:sldId id="259" r:id="rId41"/>
    <p:sldId id="260" r:id="rId42"/>
    <p:sldId id="316" r:id="rId43"/>
    <p:sldId id="261" r:id="rId44"/>
    <p:sldId id="262" r:id="rId45"/>
    <p:sldId id="353" r:id="rId46"/>
    <p:sldId id="263" r:id="rId47"/>
    <p:sldId id="264" r:id="rId48"/>
    <p:sldId id="354" r:id="rId49"/>
    <p:sldId id="265" r:id="rId50"/>
    <p:sldId id="266" r:id="rId51"/>
    <p:sldId id="267" r:id="rId52"/>
    <p:sldId id="268" r:id="rId53"/>
    <p:sldId id="277" r:id="rId54"/>
    <p:sldId id="318" r:id="rId55"/>
    <p:sldId id="269" r:id="rId56"/>
    <p:sldId id="319" r:id="rId57"/>
    <p:sldId id="270" r:id="rId58"/>
    <p:sldId id="320" r:id="rId59"/>
    <p:sldId id="271" r:id="rId60"/>
    <p:sldId id="321" r:id="rId61"/>
    <p:sldId id="272" r:id="rId62"/>
    <p:sldId id="322" r:id="rId63"/>
    <p:sldId id="273" r:id="rId64"/>
    <p:sldId id="323" r:id="rId65"/>
    <p:sldId id="274" r:id="rId66"/>
    <p:sldId id="324" r:id="rId67"/>
    <p:sldId id="275" r:id="rId68"/>
    <p:sldId id="276" r:id="rId69"/>
  </p:sldIdLst>
  <p:sldSz cx="9144000" cy="6858000" type="screen4x3"/>
  <p:notesSz cx="6858000" cy="9144000"/>
  <p:defaultTextStyle>
    <a:defPPr>
      <a:defRPr lang="sv-SE"/>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showNarration="1" useTimings="0">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339933"/>
    <a:srgbClr val="0033CC"/>
    <a:srgbClr val="008000"/>
    <a:srgbClr val="FF5050"/>
    <a:srgbClr val="003300"/>
    <a:srgbClr val="9999FF"/>
    <a:srgbClr val="D0001D"/>
    <a:srgbClr val="DC00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118" d="100"/>
          <a:sy n="118" d="100"/>
        </p:scale>
        <p:origin x="173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134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f Hallberg" userId="2394c6b5-89de-437d-ad9e-7cfa3a007786" providerId="ADAL" clId="{43A39548-7AC3-6043-B8E6-0D6A5087DFB7}"/>
    <pc:docChg chg="addSld delSld modSld">
      <pc:chgData name="Josef Hallberg" userId="2394c6b5-89de-437d-ad9e-7cfa3a007786" providerId="ADAL" clId="{43A39548-7AC3-6043-B8E6-0D6A5087DFB7}" dt="2020-09-14T08:35:40.033" v="49" actId="20577"/>
      <pc:docMkLst>
        <pc:docMk/>
      </pc:docMkLst>
      <pc:sldChg chg="addSp modSp mod">
        <pc:chgData name="Josef Hallberg" userId="2394c6b5-89de-437d-ad9e-7cfa3a007786" providerId="ADAL" clId="{43A39548-7AC3-6043-B8E6-0D6A5087DFB7}" dt="2020-09-14T08:08:49.531" v="36" actId="207"/>
        <pc:sldMkLst>
          <pc:docMk/>
          <pc:sldMk cId="1752826016" sldId="261"/>
        </pc:sldMkLst>
        <pc:spChg chg="add mod">
          <ac:chgData name="Josef Hallberg" userId="2394c6b5-89de-437d-ad9e-7cfa3a007786" providerId="ADAL" clId="{43A39548-7AC3-6043-B8E6-0D6A5087DFB7}" dt="2020-09-14T08:08:49.531" v="36" actId="207"/>
          <ac:spMkLst>
            <pc:docMk/>
            <pc:sldMk cId="1752826016" sldId="261"/>
            <ac:spMk id="3" creationId="{04C19BA3-B263-C844-A678-CC4DE9196802}"/>
          </ac:spMkLst>
        </pc:spChg>
      </pc:sldChg>
      <pc:sldChg chg="addSp modSp mod">
        <pc:chgData name="Josef Hallberg" userId="2394c6b5-89de-437d-ad9e-7cfa3a007786" providerId="ADAL" clId="{43A39548-7AC3-6043-B8E6-0D6A5087DFB7}" dt="2020-09-14T08:03:33.111" v="34" actId="207"/>
        <pc:sldMkLst>
          <pc:docMk/>
          <pc:sldMk cId="0" sldId="282"/>
        </pc:sldMkLst>
        <pc:spChg chg="add mod">
          <ac:chgData name="Josef Hallberg" userId="2394c6b5-89de-437d-ad9e-7cfa3a007786" providerId="ADAL" clId="{43A39548-7AC3-6043-B8E6-0D6A5087DFB7}" dt="2020-09-14T08:03:33.111" v="34" actId="207"/>
          <ac:spMkLst>
            <pc:docMk/>
            <pc:sldMk cId="0" sldId="282"/>
            <ac:spMk id="4" creationId="{9A169EA4-02D9-9B4B-AAE0-0041368FCE75}"/>
          </ac:spMkLst>
        </pc:spChg>
      </pc:sldChg>
      <pc:sldChg chg="modSp mod">
        <pc:chgData name="Josef Hallberg" userId="2394c6b5-89de-437d-ad9e-7cfa3a007786" providerId="ADAL" clId="{43A39548-7AC3-6043-B8E6-0D6A5087DFB7}" dt="2020-09-14T08:02:39.694" v="32" actId="15"/>
        <pc:sldMkLst>
          <pc:docMk/>
          <pc:sldMk cId="0" sldId="304"/>
        </pc:sldMkLst>
        <pc:spChg chg="mod">
          <ac:chgData name="Josef Hallberg" userId="2394c6b5-89de-437d-ad9e-7cfa3a007786" providerId="ADAL" clId="{43A39548-7AC3-6043-B8E6-0D6A5087DFB7}" dt="2020-09-14T08:02:39.694" v="32" actId="15"/>
          <ac:spMkLst>
            <pc:docMk/>
            <pc:sldMk cId="0" sldId="304"/>
            <ac:spMk id="47106" creationId="{00000000-0000-0000-0000-000000000000}"/>
          </ac:spMkLst>
        </pc:spChg>
      </pc:sldChg>
      <pc:sldChg chg="del">
        <pc:chgData name="Josef Hallberg" userId="2394c6b5-89de-437d-ad9e-7cfa3a007786" providerId="ADAL" clId="{43A39548-7AC3-6043-B8E6-0D6A5087DFB7}" dt="2020-09-14T08:02:04.298" v="0" actId="2696"/>
        <pc:sldMkLst>
          <pc:docMk/>
          <pc:sldMk cId="455382958" sldId="343"/>
        </pc:sldMkLst>
      </pc:sldChg>
      <pc:sldChg chg="del">
        <pc:chgData name="Josef Hallberg" userId="2394c6b5-89de-437d-ad9e-7cfa3a007786" providerId="ADAL" clId="{43A39548-7AC3-6043-B8E6-0D6A5087DFB7}" dt="2020-09-14T08:02:04.461" v="17" actId="2696"/>
        <pc:sldMkLst>
          <pc:docMk/>
          <pc:sldMk cId="516489406" sldId="344"/>
        </pc:sldMkLst>
      </pc:sldChg>
      <pc:sldChg chg="del">
        <pc:chgData name="Josef Hallberg" userId="2394c6b5-89de-437d-ad9e-7cfa3a007786" providerId="ADAL" clId="{43A39548-7AC3-6043-B8E6-0D6A5087DFB7}" dt="2020-09-14T08:02:04.563" v="29" actId="2696"/>
        <pc:sldMkLst>
          <pc:docMk/>
          <pc:sldMk cId="3211160286" sldId="345"/>
        </pc:sldMkLst>
      </pc:sldChg>
      <pc:sldChg chg="modSp add mod">
        <pc:chgData name="Josef Hallberg" userId="2394c6b5-89de-437d-ad9e-7cfa3a007786" providerId="ADAL" clId="{43A39548-7AC3-6043-B8E6-0D6A5087DFB7}" dt="2020-09-14T08:32:43.604" v="44" actId="20577"/>
        <pc:sldMkLst>
          <pc:docMk/>
          <pc:sldMk cId="171544075" sldId="355"/>
        </pc:sldMkLst>
        <pc:spChg chg="mod">
          <ac:chgData name="Josef Hallberg" userId="2394c6b5-89de-437d-ad9e-7cfa3a007786" providerId="ADAL" clId="{43A39548-7AC3-6043-B8E6-0D6A5087DFB7}" dt="2020-09-14T08:32:43.604" v="44" actId="20577"/>
          <ac:spMkLst>
            <pc:docMk/>
            <pc:sldMk cId="171544075" sldId="355"/>
            <ac:spMk id="2" creationId="{6999E96A-18A6-C647-A0DA-C12DF6697C5E}"/>
          </ac:spMkLst>
        </pc:spChg>
        <pc:spChg chg="mod">
          <ac:chgData name="Josef Hallberg" userId="2394c6b5-89de-437d-ad9e-7cfa3a007786" providerId="ADAL" clId="{43A39548-7AC3-6043-B8E6-0D6A5087DFB7}" dt="2020-09-14T08:32:40.673" v="42" actId="21"/>
          <ac:spMkLst>
            <pc:docMk/>
            <pc:sldMk cId="171544075" sldId="355"/>
            <ac:spMk id="3" creationId="{6EBD5950-6315-8847-BB3C-083A006072ED}"/>
          </ac:spMkLst>
        </pc:spChg>
      </pc:sldChg>
      <pc:sldChg chg="del">
        <pc:chgData name="Josef Hallberg" userId="2394c6b5-89de-437d-ad9e-7cfa3a007786" providerId="ADAL" clId="{43A39548-7AC3-6043-B8E6-0D6A5087DFB7}" dt="2020-09-14T08:02:04.384" v="11" actId="2696"/>
        <pc:sldMkLst>
          <pc:docMk/>
          <pc:sldMk cId="211966902" sldId="355"/>
        </pc:sldMkLst>
      </pc:sldChg>
      <pc:sldChg chg="del">
        <pc:chgData name="Josef Hallberg" userId="2394c6b5-89de-437d-ad9e-7cfa3a007786" providerId="ADAL" clId="{43A39548-7AC3-6043-B8E6-0D6A5087DFB7}" dt="2020-09-14T08:02:04.500" v="22" actId="2696"/>
        <pc:sldMkLst>
          <pc:docMk/>
          <pc:sldMk cId="1555263652" sldId="356"/>
        </pc:sldMkLst>
      </pc:sldChg>
      <pc:sldChg chg="modSp add mod">
        <pc:chgData name="Josef Hallberg" userId="2394c6b5-89de-437d-ad9e-7cfa3a007786" providerId="ADAL" clId="{43A39548-7AC3-6043-B8E6-0D6A5087DFB7}" dt="2020-09-14T08:35:40.033" v="49" actId="20577"/>
        <pc:sldMkLst>
          <pc:docMk/>
          <pc:sldMk cId="4249867750" sldId="356"/>
        </pc:sldMkLst>
        <pc:spChg chg="mod">
          <ac:chgData name="Josef Hallberg" userId="2394c6b5-89de-437d-ad9e-7cfa3a007786" providerId="ADAL" clId="{43A39548-7AC3-6043-B8E6-0D6A5087DFB7}" dt="2020-09-14T08:35:40.033" v="49" actId="20577"/>
          <ac:spMkLst>
            <pc:docMk/>
            <pc:sldMk cId="4249867750" sldId="356"/>
            <ac:spMk id="2" creationId="{175310A4-86F9-EB40-AC57-44EB834BF595}"/>
          </ac:spMkLst>
        </pc:spChg>
        <pc:spChg chg="mod">
          <ac:chgData name="Josef Hallberg" userId="2394c6b5-89de-437d-ad9e-7cfa3a007786" providerId="ADAL" clId="{43A39548-7AC3-6043-B8E6-0D6A5087DFB7}" dt="2020-09-14T08:35:36.523" v="47" actId="21"/>
          <ac:spMkLst>
            <pc:docMk/>
            <pc:sldMk cId="4249867750" sldId="356"/>
            <ac:spMk id="3" creationId="{FED7B1D9-8C3C-FE4E-B0D8-D8341C4E9FF0}"/>
          </ac:spMkLst>
        </pc:spChg>
      </pc:sldChg>
      <pc:sldChg chg="del">
        <pc:chgData name="Josef Hallberg" userId="2394c6b5-89de-437d-ad9e-7cfa3a007786" providerId="ADAL" clId="{43A39548-7AC3-6043-B8E6-0D6A5087DFB7}" dt="2020-09-14T08:02:04.515" v="24" actId="2696"/>
        <pc:sldMkLst>
          <pc:docMk/>
          <pc:sldMk cId="1341106600" sldId="357"/>
        </pc:sldMkLst>
      </pc:sldChg>
      <pc:sldChg chg="del">
        <pc:chgData name="Josef Hallberg" userId="2394c6b5-89de-437d-ad9e-7cfa3a007786" providerId="ADAL" clId="{43A39548-7AC3-6043-B8E6-0D6A5087DFB7}" dt="2020-09-14T08:02:04.544" v="28" actId="2696"/>
        <pc:sldMkLst>
          <pc:docMk/>
          <pc:sldMk cId="1121163898" sldId="358"/>
        </pc:sldMkLst>
      </pc:sldChg>
      <pc:sldChg chg="del">
        <pc:chgData name="Josef Hallberg" userId="2394c6b5-89de-437d-ad9e-7cfa3a007786" providerId="ADAL" clId="{43A39548-7AC3-6043-B8E6-0D6A5087DFB7}" dt="2020-09-14T08:02:04.469" v="18" actId="2696"/>
        <pc:sldMkLst>
          <pc:docMk/>
          <pc:sldMk cId="2912055227" sldId="359"/>
        </pc:sldMkLst>
      </pc:sldChg>
      <pc:sldChg chg="del">
        <pc:chgData name="Josef Hallberg" userId="2394c6b5-89de-437d-ad9e-7cfa3a007786" providerId="ADAL" clId="{43A39548-7AC3-6043-B8E6-0D6A5087DFB7}" dt="2020-09-14T08:02:04.346" v="6" actId="2696"/>
        <pc:sldMkLst>
          <pc:docMk/>
          <pc:sldMk cId="764835716" sldId="360"/>
        </pc:sldMkLst>
      </pc:sldChg>
      <pc:sldChg chg="del">
        <pc:chgData name="Josef Hallberg" userId="2394c6b5-89de-437d-ad9e-7cfa3a007786" providerId="ADAL" clId="{43A39548-7AC3-6043-B8E6-0D6A5087DFB7}" dt="2020-09-14T08:02:04.369" v="9" actId="2696"/>
        <pc:sldMkLst>
          <pc:docMk/>
          <pc:sldMk cId="449426750" sldId="361"/>
        </pc:sldMkLst>
      </pc:sldChg>
      <pc:sldChg chg="del">
        <pc:chgData name="Josef Hallberg" userId="2394c6b5-89de-437d-ad9e-7cfa3a007786" providerId="ADAL" clId="{43A39548-7AC3-6043-B8E6-0D6A5087DFB7}" dt="2020-09-14T08:02:04.339" v="5" actId="2696"/>
        <pc:sldMkLst>
          <pc:docMk/>
          <pc:sldMk cId="1686298768" sldId="362"/>
        </pc:sldMkLst>
      </pc:sldChg>
      <pc:sldChg chg="del">
        <pc:chgData name="Josef Hallberg" userId="2394c6b5-89de-437d-ad9e-7cfa3a007786" providerId="ADAL" clId="{43A39548-7AC3-6043-B8E6-0D6A5087DFB7}" dt="2020-09-14T08:02:04.485" v="20" actId="2696"/>
        <pc:sldMkLst>
          <pc:docMk/>
          <pc:sldMk cId="1069951623" sldId="363"/>
        </pc:sldMkLst>
      </pc:sldChg>
      <pc:sldChg chg="del">
        <pc:chgData name="Josef Hallberg" userId="2394c6b5-89de-437d-ad9e-7cfa3a007786" providerId="ADAL" clId="{43A39548-7AC3-6043-B8E6-0D6A5087DFB7}" dt="2020-09-14T08:02:04.521" v="25" actId="2696"/>
        <pc:sldMkLst>
          <pc:docMk/>
          <pc:sldMk cId="536476983" sldId="364"/>
        </pc:sldMkLst>
      </pc:sldChg>
      <pc:sldChg chg="del">
        <pc:chgData name="Josef Hallberg" userId="2394c6b5-89de-437d-ad9e-7cfa3a007786" providerId="ADAL" clId="{43A39548-7AC3-6043-B8E6-0D6A5087DFB7}" dt="2020-09-14T08:02:04.354" v="7" actId="2696"/>
        <pc:sldMkLst>
          <pc:docMk/>
          <pc:sldMk cId="115452783" sldId="365"/>
        </pc:sldMkLst>
      </pc:sldChg>
      <pc:sldChg chg="del">
        <pc:chgData name="Josef Hallberg" userId="2394c6b5-89de-437d-ad9e-7cfa3a007786" providerId="ADAL" clId="{43A39548-7AC3-6043-B8E6-0D6A5087DFB7}" dt="2020-09-14T08:02:04.411" v="14" actId="2696"/>
        <pc:sldMkLst>
          <pc:docMk/>
          <pc:sldMk cId="1157307692" sldId="366"/>
        </pc:sldMkLst>
      </pc:sldChg>
      <pc:sldChg chg="del">
        <pc:chgData name="Josef Hallberg" userId="2394c6b5-89de-437d-ad9e-7cfa3a007786" providerId="ADAL" clId="{43A39548-7AC3-6043-B8E6-0D6A5087DFB7}" dt="2020-09-14T08:02:04.402" v="13" actId="2696"/>
        <pc:sldMkLst>
          <pc:docMk/>
          <pc:sldMk cId="2723788227" sldId="367"/>
        </pc:sldMkLst>
      </pc:sldChg>
      <pc:sldChg chg="del">
        <pc:chgData name="Josef Hallberg" userId="2394c6b5-89de-437d-ad9e-7cfa3a007786" providerId="ADAL" clId="{43A39548-7AC3-6043-B8E6-0D6A5087DFB7}" dt="2020-09-14T08:02:04.537" v="27" actId="2696"/>
        <pc:sldMkLst>
          <pc:docMk/>
          <pc:sldMk cId="1503543385" sldId="368"/>
        </pc:sldMkLst>
      </pc:sldChg>
      <pc:sldChg chg="del">
        <pc:chgData name="Josef Hallberg" userId="2394c6b5-89de-437d-ad9e-7cfa3a007786" providerId="ADAL" clId="{43A39548-7AC3-6043-B8E6-0D6A5087DFB7}" dt="2020-09-14T08:02:04.436" v="16" actId="2696"/>
        <pc:sldMkLst>
          <pc:docMk/>
          <pc:sldMk cId="4174590989" sldId="369"/>
        </pc:sldMkLst>
      </pc:sldChg>
      <pc:sldChg chg="del">
        <pc:chgData name="Josef Hallberg" userId="2394c6b5-89de-437d-ad9e-7cfa3a007786" providerId="ADAL" clId="{43A39548-7AC3-6043-B8E6-0D6A5087DFB7}" dt="2020-09-14T08:02:04.362" v="8" actId="2696"/>
        <pc:sldMkLst>
          <pc:docMk/>
          <pc:sldMk cId="640376485" sldId="370"/>
        </pc:sldMkLst>
      </pc:sldChg>
      <pc:sldChg chg="del">
        <pc:chgData name="Josef Hallberg" userId="2394c6b5-89de-437d-ad9e-7cfa3a007786" providerId="ADAL" clId="{43A39548-7AC3-6043-B8E6-0D6A5087DFB7}" dt="2020-09-14T08:02:04.306" v="1" actId="2696"/>
        <pc:sldMkLst>
          <pc:docMk/>
          <pc:sldMk cId="1229332165" sldId="371"/>
        </pc:sldMkLst>
      </pc:sldChg>
      <pc:sldChg chg="del">
        <pc:chgData name="Josef Hallberg" userId="2394c6b5-89de-437d-ad9e-7cfa3a007786" providerId="ADAL" clId="{43A39548-7AC3-6043-B8E6-0D6A5087DFB7}" dt="2020-09-14T08:02:04.529" v="26" actId="2696"/>
        <pc:sldMkLst>
          <pc:docMk/>
          <pc:sldMk cId="1682169087" sldId="372"/>
        </pc:sldMkLst>
      </pc:sldChg>
      <pc:sldChg chg="del">
        <pc:chgData name="Josef Hallberg" userId="2394c6b5-89de-437d-ad9e-7cfa3a007786" providerId="ADAL" clId="{43A39548-7AC3-6043-B8E6-0D6A5087DFB7}" dt="2020-09-14T08:02:04.314" v="2" actId="2696"/>
        <pc:sldMkLst>
          <pc:docMk/>
          <pc:sldMk cId="2627792296" sldId="373"/>
        </pc:sldMkLst>
      </pc:sldChg>
      <pc:sldChg chg="del">
        <pc:chgData name="Josef Hallberg" userId="2394c6b5-89de-437d-ad9e-7cfa3a007786" providerId="ADAL" clId="{43A39548-7AC3-6043-B8E6-0D6A5087DFB7}" dt="2020-09-14T08:02:04.477" v="19" actId="2696"/>
        <pc:sldMkLst>
          <pc:docMk/>
          <pc:sldMk cId="3459700081" sldId="376"/>
        </pc:sldMkLst>
      </pc:sldChg>
      <pc:sldChg chg="del">
        <pc:chgData name="Josef Hallberg" userId="2394c6b5-89de-437d-ad9e-7cfa3a007786" providerId="ADAL" clId="{43A39548-7AC3-6043-B8E6-0D6A5087DFB7}" dt="2020-09-14T08:02:04.585" v="31" actId="2696"/>
        <pc:sldMkLst>
          <pc:docMk/>
          <pc:sldMk cId="1857968236" sldId="377"/>
        </pc:sldMkLst>
      </pc:sldChg>
      <pc:sldChg chg="del">
        <pc:chgData name="Josef Hallberg" userId="2394c6b5-89de-437d-ad9e-7cfa3a007786" providerId="ADAL" clId="{43A39548-7AC3-6043-B8E6-0D6A5087DFB7}" dt="2020-09-14T08:02:04.420" v="15" actId="2696"/>
        <pc:sldMkLst>
          <pc:docMk/>
          <pc:sldMk cId="498218258" sldId="378"/>
        </pc:sldMkLst>
      </pc:sldChg>
      <pc:sldChg chg="del">
        <pc:chgData name="Josef Hallberg" userId="2394c6b5-89de-437d-ad9e-7cfa3a007786" providerId="ADAL" clId="{43A39548-7AC3-6043-B8E6-0D6A5087DFB7}" dt="2020-09-14T08:02:04.492" v="21" actId="2696"/>
        <pc:sldMkLst>
          <pc:docMk/>
          <pc:sldMk cId="4037467758" sldId="379"/>
        </pc:sldMkLst>
      </pc:sldChg>
      <pc:sldChg chg="del">
        <pc:chgData name="Josef Hallberg" userId="2394c6b5-89de-437d-ad9e-7cfa3a007786" providerId="ADAL" clId="{43A39548-7AC3-6043-B8E6-0D6A5087DFB7}" dt="2020-09-14T08:02:04.323" v="3" actId="2696"/>
        <pc:sldMkLst>
          <pc:docMk/>
          <pc:sldMk cId="3249069068" sldId="380"/>
        </pc:sldMkLst>
      </pc:sldChg>
      <pc:sldChg chg="del">
        <pc:chgData name="Josef Hallberg" userId="2394c6b5-89de-437d-ad9e-7cfa3a007786" providerId="ADAL" clId="{43A39548-7AC3-6043-B8E6-0D6A5087DFB7}" dt="2020-09-14T08:02:04.570" v="30" actId="2696"/>
        <pc:sldMkLst>
          <pc:docMk/>
          <pc:sldMk cId="4143122907" sldId="381"/>
        </pc:sldMkLst>
      </pc:sldChg>
      <pc:sldChg chg="del">
        <pc:chgData name="Josef Hallberg" userId="2394c6b5-89de-437d-ad9e-7cfa3a007786" providerId="ADAL" clId="{43A39548-7AC3-6043-B8E6-0D6A5087DFB7}" dt="2020-09-14T08:02:04.508" v="23" actId="2696"/>
        <pc:sldMkLst>
          <pc:docMk/>
          <pc:sldMk cId="1580406643" sldId="382"/>
        </pc:sldMkLst>
      </pc:sldChg>
      <pc:sldChg chg="del">
        <pc:chgData name="Josef Hallberg" userId="2394c6b5-89de-437d-ad9e-7cfa3a007786" providerId="ADAL" clId="{43A39548-7AC3-6043-B8E6-0D6A5087DFB7}" dt="2020-09-14T08:02:04.393" v="12" actId="2696"/>
        <pc:sldMkLst>
          <pc:docMk/>
          <pc:sldMk cId="1666773395" sldId="383"/>
        </pc:sldMkLst>
      </pc:sldChg>
      <pc:sldChg chg="del">
        <pc:chgData name="Josef Hallberg" userId="2394c6b5-89de-437d-ad9e-7cfa3a007786" providerId="ADAL" clId="{43A39548-7AC3-6043-B8E6-0D6A5087DFB7}" dt="2020-09-14T08:02:04.331" v="4" actId="2696"/>
        <pc:sldMkLst>
          <pc:docMk/>
          <pc:sldMk cId="11970166" sldId="384"/>
        </pc:sldMkLst>
      </pc:sldChg>
      <pc:sldChg chg="del">
        <pc:chgData name="Josef Hallberg" userId="2394c6b5-89de-437d-ad9e-7cfa3a007786" providerId="ADAL" clId="{43A39548-7AC3-6043-B8E6-0D6A5087DFB7}" dt="2020-09-14T08:02:04.377" v="10" actId="2696"/>
        <pc:sldMkLst>
          <pc:docMk/>
          <pc:sldMk cId="981385032" sldId="385"/>
        </pc:sldMkLst>
      </pc:sldChg>
    </pc:docChg>
  </pc:docChgLst>
  <pc:docChgLst>
    <pc:chgData name="Josef Hallberg" userId="2394c6b5-89de-437d-ad9e-7cfa3a007786" providerId="ADAL" clId="{DC7F04AE-E858-460C-864F-E322095BDB8F}"/>
    <pc:docChg chg="modSld">
      <pc:chgData name="Josef Hallberg" userId="2394c6b5-89de-437d-ad9e-7cfa3a007786" providerId="ADAL" clId="{DC7F04AE-E858-460C-864F-E322095BDB8F}" dt="2021-09-08T11:41:55.822" v="0" actId="1076"/>
      <pc:docMkLst>
        <pc:docMk/>
      </pc:docMkLst>
      <pc:sldChg chg="modSp mod">
        <pc:chgData name="Josef Hallberg" userId="2394c6b5-89de-437d-ad9e-7cfa3a007786" providerId="ADAL" clId="{DC7F04AE-E858-460C-864F-E322095BDB8F}" dt="2021-09-08T11:41:55.822" v="0" actId="1076"/>
        <pc:sldMkLst>
          <pc:docMk/>
          <pc:sldMk cId="0" sldId="282"/>
        </pc:sldMkLst>
        <pc:spChg chg="mod">
          <ac:chgData name="Josef Hallberg" userId="2394c6b5-89de-437d-ad9e-7cfa3a007786" providerId="ADAL" clId="{DC7F04AE-E858-460C-864F-E322095BDB8F}" dt="2021-09-08T11:41:55.822" v="0" actId="1076"/>
          <ac:spMkLst>
            <pc:docMk/>
            <pc:sldMk cId="0" sldId="282"/>
            <ac:spMk id="4" creationId="{9A169EA4-02D9-9B4B-AAE0-0041368FCE7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D9F9B820-EFB5-1F45-BAF2-360FBAD21B3A}" type="datetimeFigureOut">
              <a:rPr lang="en-US" altLang="x-none"/>
              <a:pPr/>
              <a:t>9/8/2021</a:t>
            </a:fld>
            <a:endParaRPr lang="en-US" altLang="x-non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3A1C797-1261-6D4A-A4FA-43C351C9B393}" type="slidenum">
              <a:rPr lang="en-US" altLang="x-none"/>
              <a:pPr/>
              <a:t>‹#›</a:t>
            </a:fld>
            <a:endParaRPr lang="en-US" altLang="x-non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8DB8CBE-1FAB-DA4B-9BE4-6CFA139C96D3}" type="slidenum">
              <a:rPr lang="en-US" altLang="x-none"/>
              <a:pPr/>
              <a:t>‹#›</a:t>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Conditional_(programming)" TargetMode="External"/><Relationship Id="rId2" Type="http://schemas.openxmlformats.org/officeDocument/2006/relationships/slide" Target="../slides/slide57.xml"/><Relationship Id="rId1" Type="http://schemas.openxmlformats.org/officeDocument/2006/relationships/notesMaster" Target="../notesMasters/notesMaster1.xml"/><Relationship Id="rId4" Type="http://schemas.openxmlformats.org/officeDocument/2006/relationships/hyperlink" Target="https://en.wikipedia.org/wiki/Run_time_(program_lifecycle_phas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a:ln/>
        </p:spPr>
      </p:sp>
      <p:sp>
        <p:nvSpPr>
          <p:cNvPr id="798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ea typeface="ＭＳ Ｐゴシック" charset="-128"/>
              </a:rPr>
              <a:t>Non-determinism – same input may yield different results… bad for unit-testing</a:t>
            </a:r>
          </a:p>
        </p:txBody>
      </p:sp>
      <p:sp>
        <p:nvSpPr>
          <p:cNvPr id="798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C1F862B-D9D0-DC49-B079-77345EE2B887}" type="slidenum">
              <a:rPr lang="en-US" altLang="x-none" sz="1200"/>
              <a:pPr eaLnBrk="1" hangingPunct="1"/>
              <a:t>52</a:t>
            </a:fld>
            <a:endParaRPr lang="en-US" altLang="x-none" sz="1200"/>
          </a:p>
        </p:txBody>
      </p:sp>
    </p:spTree>
    <p:extLst>
      <p:ext uri="{BB962C8B-B14F-4D97-AF65-F5344CB8AC3E}">
        <p14:creationId xmlns:p14="http://schemas.microsoft.com/office/powerpoint/2010/main" val="313064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Non-determinism: </a:t>
            </a:r>
            <a:r>
              <a:rPr lang="en-US" sz="1200" b="0" i="0" kern="1200" dirty="0">
                <a:solidFill>
                  <a:schemeClr val="tx1"/>
                </a:solidFill>
                <a:effectLst/>
                <a:latin typeface="Arial" charset="0"/>
                <a:ea typeface="ＭＳ Ｐゴシック" charset="0"/>
                <a:cs typeface="ＭＳ Ｐゴシック" charset="0"/>
              </a:rPr>
              <a:t>Unlike an </a:t>
            </a:r>
            <a:r>
              <a:rPr lang="en-US" sz="1200" b="0" i="0" u="none" strike="noStrike" kern="1200" dirty="0">
                <a:solidFill>
                  <a:schemeClr val="tx1"/>
                </a:solidFill>
                <a:effectLst/>
                <a:latin typeface="Arial" charset="0"/>
                <a:ea typeface="ＭＳ Ｐゴシック" charset="0"/>
                <a:cs typeface="ＭＳ Ｐゴシック" charset="0"/>
                <a:hlinkClick r:id="rId3" tooltip="Conditional (programming)"/>
              </a:rPr>
              <a:t>if-then statement</a:t>
            </a:r>
            <a:r>
              <a:rPr lang="en-US" sz="1200" b="0" i="0" kern="1200" dirty="0">
                <a:solidFill>
                  <a:schemeClr val="tx1"/>
                </a:solidFill>
                <a:effectLst/>
                <a:latin typeface="Arial" charset="0"/>
                <a:ea typeface="ＭＳ Ｐゴシック" charset="0"/>
                <a:cs typeface="ＭＳ Ｐゴシック" charset="0"/>
              </a:rPr>
              <a:t>, the method of choice between these alternatives is not directly specified by the programmer; the program must decide at </a:t>
            </a:r>
            <a:r>
              <a:rPr lang="en-US" sz="1200" b="0" i="0" u="none" strike="noStrike" kern="1200" dirty="0">
                <a:solidFill>
                  <a:schemeClr val="tx1"/>
                </a:solidFill>
                <a:effectLst/>
                <a:latin typeface="Arial" charset="0"/>
                <a:ea typeface="ＭＳ Ｐゴシック" charset="0"/>
                <a:cs typeface="ＭＳ Ｐゴシック" charset="0"/>
                <a:hlinkClick r:id="rId4" tooltip="Run time (program lifecycle phase)"/>
              </a:rPr>
              <a:t>run time</a:t>
            </a:r>
            <a:r>
              <a:rPr lang="en-US" sz="1200" b="0" i="0" kern="1200" dirty="0">
                <a:solidFill>
                  <a:schemeClr val="tx1"/>
                </a:solidFill>
                <a:effectLst/>
                <a:latin typeface="Arial" charset="0"/>
                <a:ea typeface="ＭＳ Ｐゴシック" charset="0"/>
                <a:cs typeface="ＭＳ Ｐゴシック" charset="0"/>
              </a:rPr>
              <a:t> between the alternatives, via some general method applied to all choice points.</a:t>
            </a:r>
            <a:endParaRPr lang="en-US" dirty="0"/>
          </a:p>
        </p:txBody>
      </p:sp>
      <p:sp>
        <p:nvSpPr>
          <p:cNvPr id="4" name="Slide Number Placeholder 3"/>
          <p:cNvSpPr>
            <a:spLocks noGrp="1"/>
          </p:cNvSpPr>
          <p:nvPr>
            <p:ph type="sldNum" sz="quarter" idx="10"/>
          </p:nvPr>
        </p:nvSpPr>
        <p:spPr/>
        <p:txBody>
          <a:bodyPr/>
          <a:lstStyle/>
          <a:p>
            <a:fld id="{239D8A3A-429A-2149-9A43-BB62E454834B}" type="slidenum">
              <a:rPr lang="en-US" altLang="x-none" smtClean="0"/>
              <a:pPr/>
              <a:t>57</a:t>
            </a:fld>
            <a:endParaRPr lang="en-US" altLang="x-none"/>
          </a:p>
        </p:txBody>
      </p:sp>
    </p:spTree>
    <p:extLst>
      <p:ext uri="{BB962C8B-B14F-4D97-AF65-F5344CB8AC3E}">
        <p14:creationId xmlns:p14="http://schemas.microsoft.com/office/powerpoint/2010/main" val="11549139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ubrikbild">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b="72174"/>
          <a:stretch>
            <a:fillRect/>
          </a:stretch>
        </p:blipFill>
        <p:spPr bwMode="auto">
          <a:xfrm>
            <a:off x="0" y="0"/>
            <a:ext cx="9144000"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Text_universitet_e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549275"/>
            <a:ext cx="3633787"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Claim_höger_e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7900" y="6289675"/>
            <a:ext cx="56261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Rectangle 3"/>
          <p:cNvSpPr>
            <a:spLocks noGrp="1" noChangeArrowheads="1"/>
          </p:cNvSpPr>
          <p:nvPr>
            <p:ph type="ctrTitle"/>
          </p:nvPr>
        </p:nvSpPr>
        <p:spPr>
          <a:xfrm>
            <a:off x="684213" y="2420938"/>
            <a:ext cx="7772400" cy="1871662"/>
          </a:xfrm>
        </p:spPr>
        <p:txBody>
          <a:bodyPr/>
          <a:lstStyle>
            <a:lvl1pPr>
              <a:defRPr/>
            </a:lvl1pPr>
          </a:lstStyle>
          <a:p>
            <a:r>
              <a:rPr lang="sv-SE"/>
              <a:t>Klicka här för att ändra format</a:t>
            </a:r>
            <a:endParaRPr lang="en-US"/>
          </a:p>
        </p:txBody>
      </p:sp>
      <p:sp>
        <p:nvSpPr>
          <p:cNvPr id="40964" name="Rectangle 4"/>
          <p:cNvSpPr>
            <a:spLocks noGrp="1" noChangeArrowheads="1"/>
          </p:cNvSpPr>
          <p:nvPr>
            <p:ph type="subTitle" idx="1"/>
          </p:nvPr>
        </p:nvSpPr>
        <p:spPr>
          <a:xfrm>
            <a:off x="1371600" y="4724400"/>
            <a:ext cx="6400800" cy="914400"/>
          </a:xfrm>
        </p:spPr>
        <p:txBody>
          <a:bodyPr/>
          <a:lstStyle>
            <a:lvl1pPr marL="0" indent="0" algn="ctr">
              <a:buFont typeface="Arial" charset="0"/>
              <a:buNone/>
              <a:defRPr>
                <a:effectLst>
                  <a:outerShdw blurRad="38100" dist="38100" dir="2700000" algn="tl">
                    <a:srgbClr val="C0C0C0"/>
                  </a:outerShdw>
                </a:effectLst>
              </a:defRPr>
            </a:lvl1pPr>
          </a:lstStyle>
          <a:p>
            <a:r>
              <a:rPr lang="sv-SE"/>
              <a:t>Klicka här för att ändra format på underrubrik i bakgrunden</a:t>
            </a:r>
            <a:endParaRPr lang="en-US"/>
          </a:p>
        </p:txBody>
      </p:sp>
    </p:spTree>
    <p:extLst>
      <p:ext uri="{BB962C8B-B14F-4D97-AF65-F5344CB8AC3E}">
        <p14:creationId xmlns:p14="http://schemas.microsoft.com/office/powerpoint/2010/main" val="470761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Rectangle 26"/>
          <p:cNvSpPr>
            <a:spLocks noGrp="1" noChangeArrowheads="1"/>
          </p:cNvSpPr>
          <p:nvPr>
            <p:ph type="sldNum" sz="quarter" idx="10"/>
          </p:nvPr>
        </p:nvSpPr>
        <p:spPr>
          <a:ln/>
        </p:spPr>
        <p:txBody>
          <a:bodyPr/>
          <a:lstStyle>
            <a:lvl1pPr>
              <a:defRPr/>
            </a:lvl1pPr>
          </a:lstStyle>
          <a:p>
            <a:fld id="{64F51914-58D6-4546-93D0-721A7E51CE75}" type="slidenum">
              <a:rPr lang="en-US" altLang="x-none"/>
              <a:pPr/>
              <a:t>‹#›</a:t>
            </a:fld>
            <a:endParaRPr lang="en-US" altLang="x-none"/>
          </a:p>
        </p:txBody>
      </p:sp>
    </p:spTree>
    <p:extLst>
      <p:ext uri="{BB962C8B-B14F-4D97-AF65-F5344CB8AC3E}">
        <p14:creationId xmlns:p14="http://schemas.microsoft.com/office/powerpoint/2010/main" val="67126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597650" y="981075"/>
            <a:ext cx="2006600" cy="4962525"/>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574675" y="981075"/>
            <a:ext cx="5870575" cy="4962525"/>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Rectangle 26"/>
          <p:cNvSpPr>
            <a:spLocks noGrp="1" noChangeArrowheads="1"/>
          </p:cNvSpPr>
          <p:nvPr>
            <p:ph type="sldNum" sz="quarter" idx="10"/>
          </p:nvPr>
        </p:nvSpPr>
        <p:spPr>
          <a:ln/>
        </p:spPr>
        <p:txBody>
          <a:bodyPr/>
          <a:lstStyle>
            <a:lvl1pPr>
              <a:defRPr/>
            </a:lvl1pPr>
          </a:lstStyle>
          <a:p>
            <a:fld id="{9B271822-2D06-564D-B4B9-F4DC93B8FD92}" type="slidenum">
              <a:rPr lang="en-US" altLang="x-none"/>
              <a:pPr/>
              <a:t>‹#›</a:t>
            </a:fld>
            <a:endParaRPr lang="en-US" altLang="x-none"/>
          </a:p>
        </p:txBody>
      </p:sp>
    </p:spTree>
    <p:extLst>
      <p:ext uri="{BB962C8B-B14F-4D97-AF65-F5344CB8AC3E}">
        <p14:creationId xmlns:p14="http://schemas.microsoft.com/office/powerpoint/2010/main" val="1183727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Rubrik, text och innehåll">
    <p:spTree>
      <p:nvGrpSpPr>
        <p:cNvPr id="1" name=""/>
        <p:cNvGrpSpPr/>
        <p:nvPr/>
      </p:nvGrpSpPr>
      <p:grpSpPr>
        <a:xfrm>
          <a:off x="0" y="0"/>
          <a:ext cx="0" cy="0"/>
          <a:chOff x="0" y="0"/>
          <a:chExt cx="0" cy="0"/>
        </a:xfrm>
      </p:grpSpPr>
      <p:sp>
        <p:nvSpPr>
          <p:cNvPr id="2" name="Rubrik 1"/>
          <p:cNvSpPr>
            <a:spLocks noGrp="1"/>
          </p:cNvSpPr>
          <p:nvPr>
            <p:ph type="title"/>
          </p:nvPr>
        </p:nvSpPr>
        <p:spPr>
          <a:xfrm>
            <a:off x="684213" y="981075"/>
            <a:ext cx="7920037" cy="1025525"/>
          </a:xfrm>
        </p:spPr>
        <p:txBody>
          <a:bodyPr/>
          <a:lstStyle/>
          <a:p>
            <a:r>
              <a:rPr lang="sv-SE"/>
              <a:t>Klicka här för att ändra format</a:t>
            </a:r>
          </a:p>
        </p:txBody>
      </p:sp>
      <p:sp>
        <p:nvSpPr>
          <p:cNvPr id="3" name="Platshållare för text 2"/>
          <p:cNvSpPr>
            <a:spLocks noGrp="1"/>
          </p:cNvSpPr>
          <p:nvPr>
            <p:ph type="body" sz="half" idx="1"/>
          </p:nvPr>
        </p:nvSpPr>
        <p:spPr>
          <a:xfrm>
            <a:off x="574675" y="2133600"/>
            <a:ext cx="3938588" cy="38100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4665663" y="2133600"/>
            <a:ext cx="3938587" cy="38100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Rectangle 26"/>
          <p:cNvSpPr>
            <a:spLocks noGrp="1" noChangeArrowheads="1"/>
          </p:cNvSpPr>
          <p:nvPr>
            <p:ph type="sldNum" sz="quarter" idx="10"/>
          </p:nvPr>
        </p:nvSpPr>
        <p:spPr>
          <a:ln/>
        </p:spPr>
        <p:txBody>
          <a:bodyPr/>
          <a:lstStyle>
            <a:lvl1pPr>
              <a:defRPr/>
            </a:lvl1pPr>
          </a:lstStyle>
          <a:p>
            <a:fld id="{BF5B4721-F6F9-CD42-B621-D91EF0BEE9A9}" type="slidenum">
              <a:rPr lang="en-US" altLang="x-none"/>
              <a:pPr/>
              <a:t>‹#›</a:t>
            </a:fld>
            <a:endParaRPr lang="en-US" altLang="x-none"/>
          </a:p>
        </p:txBody>
      </p:sp>
    </p:spTree>
    <p:extLst>
      <p:ext uri="{BB962C8B-B14F-4D97-AF65-F5344CB8AC3E}">
        <p14:creationId xmlns:p14="http://schemas.microsoft.com/office/powerpoint/2010/main" val="616410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Rubrik, text och två innehållsdelar">
    <p:spTree>
      <p:nvGrpSpPr>
        <p:cNvPr id="1" name=""/>
        <p:cNvGrpSpPr/>
        <p:nvPr/>
      </p:nvGrpSpPr>
      <p:grpSpPr>
        <a:xfrm>
          <a:off x="0" y="0"/>
          <a:ext cx="0" cy="0"/>
          <a:chOff x="0" y="0"/>
          <a:chExt cx="0" cy="0"/>
        </a:xfrm>
      </p:grpSpPr>
      <p:sp>
        <p:nvSpPr>
          <p:cNvPr id="2" name="Rubrik 1"/>
          <p:cNvSpPr>
            <a:spLocks noGrp="1"/>
          </p:cNvSpPr>
          <p:nvPr>
            <p:ph type="title"/>
          </p:nvPr>
        </p:nvSpPr>
        <p:spPr>
          <a:xfrm>
            <a:off x="684213" y="981075"/>
            <a:ext cx="7920037" cy="1025525"/>
          </a:xfrm>
        </p:spPr>
        <p:txBody>
          <a:bodyPr/>
          <a:lstStyle/>
          <a:p>
            <a:r>
              <a:rPr lang="sv-SE"/>
              <a:t>Klicka här för att ändra format</a:t>
            </a:r>
          </a:p>
        </p:txBody>
      </p:sp>
      <p:sp>
        <p:nvSpPr>
          <p:cNvPr id="3" name="Platshållare för text 2"/>
          <p:cNvSpPr>
            <a:spLocks noGrp="1"/>
          </p:cNvSpPr>
          <p:nvPr>
            <p:ph type="body" sz="half" idx="1"/>
          </p:nvPr>
        </p:nvSpPr>
        <p:spPr>
          <a:xfrm>
            <a:off x="574675" y="2133600"/>
            <a:ext cx="3938588" cy="38100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quarter" idx="2"/>
          </p:nvPr>
        </p:nvSpPr>
        <p:spPr>
          <a:xfrm>
            <a:off x="4665663" y="2133600"/>
            <a:ext cx="3938587" cy="18288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innehåll 4"/>
          <p:cNvSpPr>
            <a:spLocks noGrp="1"/>
          </p:cNvSpPr>
          <p:nvPr>
            <p:ph sz="quarter" idx="3"/>
          </p:nvPr>
        </p:nvSpPr>
        <p:spPr>
          <a:xfrm>
            <a:off x="4665663" y="4114800"/>
            <a:ext cx="3938587" cy="18288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Rectangle 26"/>
          <p:cNvSpPr>
            <a:spLocks noGrp="1" noChangeArrowheads="1"/>
          </p:cNvSpPr>
          <p:nvPr>
            <p:ph type="sldNum" sz="quarter" idx="10"/>
          </p:nvPr>
        </p:nvSpPr>
        <p:spPr>
          <a:ln/>
        </p:spPr>
        <p:txBody>
          <a:bodyPr/>
          <a:lstStyle>
            <a:lvl1pPr>
              <a:defRPr/>
            </a:lvl1pPr>
          </a:lstStyle>
          <a:p>
            <a:fld id="{86E9DE3C-1A7B-894A-8E47-C6D8B7E873A1}" type="slidenum">
              <a:rPr lang="en-US" altLang="x-none"/>
              <a:pPr/>
              <a:t>‹#›</a:t>
            </a:fld>
            <a:endParaRPr lang="en-US" altLang="x-none"/>
          </a:p>
        </p:txBody>
      </p:sp>
    </p:spTree>
    <p:extLst>
      <p:ext uri="{BB962C8B-B14F-4D97-AF65-F5344CB8AC3E}">
        <p14:creationId xmlns:p14="http://schemas.microsoft.com/office/powerpoint/2010/main" val="54459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Rectangle 26"/>
          <p:cNvSpPr>
            <a:spLocks noGrp="1" noChangeArrowheads="1"/>
          </p:cNvSpPr>
          <p:nvPr>
            <p:ph type="sldNum" sz="quarter" idx="10"/>
          </p:nvPr>
        </p:nvSpPr>
        <p:spPr>
          <a:ln/>
        </p:spPr>
        <p:txBody>
          <a:bodyPr/>
          <a:lstStyle>
            <a:lvl1pPr>
              <a:defRPr/>
            </a:lvl1pPr>
          </a:lstStyle>
          <a:p>
            <a:fld id="{1E530835-73E4-7043-8AF6-A5F45A227040}" type="slidenum">
              <a:rPr lang="en-US" altLang="x-none"/>
              <a:pPr/>
              <a:t>‹#›</a:t>
            </a:fld>
            <a:endParaRPr lang="en-US" altLang="x-none"/>
          </a:p>
        </p:txBody>
      </p:sp>
    </p:spTree>
    <p:extLst>
      <p:ext uri="{BB962C8B-B14F-4D97-AF65-F5344CB8AC3E}">
        <p14:creationId xmlns:p14="http://schemas.microsoft.com/office/powerpoint/2010/main" val="1089291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a:t>Klicka här för att ändra format</a:t>
            </a:r>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sv-SE"/>
              <a:t>Klicka här för att ändra format på bakgrundstexten</a:t>
            </a:r>
          </a:p>
        </p:txBody>
      </p:sp>
      <p:sp>
        <p:nvSpPr>
          <p:cNvPr id="4" name="Rectangle 26"/>
          <p:cNvSpPr>
            <a:spLocks noGrp="1" noChangeArrowheads="1"/>
          </p:cNvSpPr>
          <p:nvPr>
            <p:ph type="sldNum" sz="quarter" idx="10"/>
          </p:nvPr>
        </p:nvSpPr>
        <p:spPr>
          <a:ln/>
        </p:spPr>
        <p:txBody>
          <a:bodyPr/>
          <a:lstStyle>
            <a:lvl1pPr>
              <a:defRPr/>
            </a:lvl1pPr>
          </a:lstStyle>
          <a:p>
            <a:fld id="{D6B0E105-63E9-BF47-9BFF-5ED9FA345E33}" type="slidenum">
              <a:rPr lang="en-US" altLang="x-none"/>
              <a:pPr/>
              <a:t>‹#›</a:t>
            </a:fld>
            <a:endParaRPr lang="en-US" altLang="x-none"/>
          </a:p>
        </p:txBody>
      </p:sp>
    </p:spTree>
    <p:extLst>
      <p:ext uri="{BB962C8B-B14F-4D97-AF65-F5344CB8AC3E}">
        <p14:creationId xmlns:p14="http://schemas.microsoft.com/office/powerpoint/2010/main" val="428620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574675" y="2133600"/>
            <a:ext cx="3938588" cy="381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4665663" y="2133600"/>
            <a:ext cx="3938587" cy="381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Rectangle 26"/>
          <p:cNvSpPr>
            <a:spLocks noGrp="1" noChangeArrowheads="1"/>
          </p:cNvSpPr>
          <p:nvPr>
            <p:ph type="sldNum" sz="quarter" idx="10"/>
          </p:nvPr>
        </p:nvSpPr>
        <p:spPr>
          <a:ln/>
        </p:spPr>
        <p:txBody>
          <a:bodyPr/>
          <a:lstStyle>
            <a:lvl1pPr>
              <a:defRPr/>
            </a:lvl1pPr>
          </a:lstStyle>
          <a:p>
            <a:fld id="{DD99273F-3589-CA48-B9CB-7BEF374D29DE}" type="slidenum">
              <a:rPr lang="en-US" altLang="x-none"/>
              <a:pPr/>
              <a:t>‹#›</a:t>
            </a:fld>
            <a:endParaRPr lang="en-US" altLang="x-none"/>
          </a:p>
        </p:txBody>
      </p:sp>
    </p:spTree>
    <p:extLst>
      <p:ext uri="{BB962C8B-B14F-4D97-AF65-F5344CB8AC3E}">
        <p14:creationId xmlns:p14="http://schemas.microsoft.com/office/powerpoint/2010/main" val="1164372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43000"/>
          </a:xfrm>
        </p:spPr>
        <p:txBody>
          <a:bodyPr/>
          <a:lstStyle>
            <a:lvl1pPr>
              <a:defRPr/>
            </a:lvl1pPr>
          </a:lstStyle>
          <a:p>
            <a:r>
              <a:rPr lang="sv-SE"/>
              <a:t>Klicka här för att ändra format</a:t>
            </a:r>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Rectangle 26"/>
          <p:cNvSpPr>
            <a:spLocks noGrp="1" noChangeArrowheads="1"/>
          </p:cNvSpPr>
          <p:nvPr>
            <p:ph type="sldNum" sz="quarter" idx="10"/>
          </p:nvPr>
        </p:nvSpPr>
        <p:spPr>
          <a:ln/>
        </p:spPr>
        <p:txBody>
          <a:bodyPr/>
          <a:lstStyle>
            <a:lvl1pPr>
              <a:defRPr/>
            </a:lvl1pPr>
          </a:lstStyle>
          <a:p>
            <a:fld id="{C2958E87-1421-EA48-AA82-29F0700272EE}" type="slidenum">
              <a:rPr lang="en-US" altLang="x-none"/>
              <a:pPr/>
              <a:t>‹#›</a:t>
            </a:fld>
            <a:endParaRPr lang="en-US" altLang="x-none"/>
          </a:p>
        </p:txBody>
      </p:sp>
    </p:spTree>
    <p:extLst>
      <p:ext uri="{BB962C8B-B14F-4D97-AF65-F5344CB8AC3E}">
        <p14:creationId xmlns:p14="http://schemas.microsoft.com/office/powerpoint/2010/main" val="174553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Rectangle 26"/>
          <p:cNvSpPr>
            <a:spLocks noGrp="1" noChangeArrowheads="1"/>
          </p:cNvSpPr>
          <p:nvPr>
            <p:ph type="sldNum" sz="quarter" idx="10"/>
          </p:nvPr>
        </p:nvSpPr>
        <p:spPr>
          <a:ln/>
        </p:spPr>
        <p:txBody>
          <a:bodyPr/>
          <a:lstStyle>
            <a:lvl1pPr>
              <a:defRPr/>
            </a:lvl1pPr>
          </a:lstStyle>
          <a:p>
            <a:fld id="{D671476F-7F22-F54A-AC5D-29FD9363B4C3}" type="slidenum">
              <a:rPr lang="en-US" altLang="x-none"/>
              <a:pPr/>
              <a:t>‹#›</a:t>
            </a:fld>
            <a:endParaRPr lang="en-US" altLang="x-none"/>
          </a:p>
        </p:txBody>
      </p:sp>
    </p:spTree>
    <p:extLst>
      <p:ext uri="{BB962C8B-B14F-4D97-AF65-F5344CB8AC3E}">
        <p14:creationId xmlns:p14="http://schemas.microsoft.com/office/powerpoint/2010/main" val="38445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Rectangle 26"/>
          <p:cNvSpPr>
            <a:spLocks noGrp="1" noChangeArrowheads="1"/>
          </p:cNvSpPr>
          <p:nvPr>
            <p:ph type="sldNum" sz="quarter" idx="10"/>
          </p:nvPr>
        </p:nvSpPr>
        <p:spPr>
          <a:ln/>
        </p:spPr>
        <p:txBody>
          <a:bodyPr/>
          <a:lstStyle>
            <a:lvl1pPr>
              <a:defRPr/>
            </a:lvl1pPr>
          </a:lstStyle>
          <a:p>
            <a:fld id="{20DC13AD-F2E2-E749-BAED-F3750EFC9130}" type="slidenum">
              <a:rPr lang="en-US" altLang="x-none"/>
              <a:pPr/>
              <a:t>‹#›</a:t>
            </a:fld>
            <a:endParaRPr lang="en-US" altLang="x-none"/>
          </a:p>
        </p:txBody>
      </p:sp>
    </p:spTree>
    <p:extLst>
      <p:ext uri="{BB962C8B-B14F-4D97-AF65-F5344CB8AC3E}">
        <p14:creationId xmlns:p14="http://schemas.microsoft.com/office/powerpoint/2010/main" val="1949148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a:t>Klicka här för att ändra format</a:t>
            </a:r>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Rectangle 26"/>
          <p:cNvSpPr>
            <a:spLocks noGrp="1" noChangeArrowheads="1"/>
          </p:cNvSpPr>
          <p:nvPr>
            <p:ph type="sldNum" sz="quarter" idx="10"/>
          </p:nvPr>
        </p:nvSpPr>
        <p:spPr>
          <a:ln/>
        </p:spPr>
        <p:txBody>
          <a:bodyPr/>
          <a:lstStyle>
            <a:lvl1pPr>
              <a:defRPr/>
            </a:lvl1pPr>
          </a:lstStyle>
          <a:p>
            <a:fld id="{F3F4355D-B3F1-2949-802F-A31F80A7FAE2}" type="slidenum">
              <a:rPr lang="en-US" altLang="x-none"/>
              <a:pPr/>
              <a:t>‹#›</a:t>
            </a:fld>
            <a:endParaRPr lang="en-US" altLang="x-none"/>
          </a:p>
        </p:txBody>
      </p:sp>
    </p:spTree>
    <p:extLst>
      <p:ext uri="{BB962C8B-B14F-4D97-AF65-F5344CB8AC3E}">
        <p14:creationId xmlns:p14="http://schemas.microsoft.com/office/powerpoint/2010/main" val="1626178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a:t>Klicka här för att ändra format</a:t>
            </a:r>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sv-SE" noProof="0"/>
              <a:t>Klicka på ikonen för att lägga till en bild</a:t>
            </a:r>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Rectangle 26"/>
          <p:cNvSpPr>
            <a:spLocks noGrp="1" noChangeArrowheads="1"/>
          </p:cNvSpPr>
          <p:nvPr>
            <p:ph type="sldNum" sz="quarter" idx="10"/>
          </p:nvPr>
        </p:nvSpPr>
        <p:spPr>
          <a:ln/>
        </p:spPr>
        <p:txBody>
          <a:bodyPr/>
          <a:lstStyle>
            <a:lvl1pPr>
              <a:defRPr/>
            </a:lvl1pPr>
          </a:lstStyle>
          <a:p>
            <a:fld id="{0A16E42D-C4C6-B046-9AF6-75E3786EEAC8}" type="slidenum">
              <a:rPr lang="en-US" altLang="x-none"/>
              <a:pPr/>
              <a:t>‹#›</a:t>
            </a:fld>
            <a:endParaRPr lang="en-US" altLang="x-none"/>
          </a:p>
        </p:txBody>
      </p:sp>
    </p:spTree>
    <p:extLst>
      <p:ext uri="{BB962C8B-B14F-4D97-AF65-F5344CB8AC3E}">
        <p14:creationId xmlns:p14="http://schemas.microsoft.com/office/powerpoint/2010/main" val="165506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3"/>
          <p:cNvPicPr>
            <a:picLocks noChangeAspect="1" noChangeArrowheads="1"/>
          </p:cNvPicPr>
          <p:nvPr/>
        </p:nvPicPr>
        <p:blipFill>
          <a:blip r:embed="rId15">
            <a:lum bright="46000" contrast="-40000"/>
            <a:extLst>
              <a:ext uri="{28A0092B-C50C-407E-A947-70E740481C1C}">
                <a14:useLocalDpi xmlns:a14="http://schemas.microsoft.com/office/drawing/2010/main" val="0"/>
              </a:ext>
            </a:extLst>
          </a:blip>
          <a:srcRect b="72174"/>
          <a:stretch>
            <a:fillRect/>
          </a:stretch>
        </p:blipFill>
        <p:spPr bwMode="auto">
          <a:xfrm>
            <a:off x="0" y="0"/>
            <a:ext cx="9144000"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Grp="1" noChangeArrowheads="1"/>
          </p:cNvSpPr>
          <p:nvPr>
            <p:ph type="title"/>
          </p:nvPr>
        </p:nvSpPr>
        <p:spPr bwMode="auto">
          <a:xfrm>
            <a:off x="684213" y="981075"/>
            <a:ext cx="7920037" cy="10255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sv-SE"/>
              <a:t>Title</a:t>
            </a:r>
          </a:p>
        </p:txBody>
      </p:sp>
      <p:sp>
        <p:nvSpPr>
          <p:cNvPr id="1028" name="Rectangle 3"/>
          <p:cNvSpPr>
            <a:spLocks noGrp="1" noChangeArrowheads="1"/>
          </p:cNvSpPr>
          <p:nvPr>
            <p:ph type="body" idx="1"/>
          </p:nvPr>
        </p:nvSpPr>
        <p:spPr bwMode="auto">
          <a:xfrm>
            <a:off x="574675" y="2133600"/>
            <a:ext cx="802957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sv-SE" altLang="x-none"/>
              <a:t>Klicka här för att ändra format på bakgrundstexten</a:t>
            </a:r>
          </a:p>
          <a:p>
            <a:pPr lvl="1"/>
            <a:r>
              <a:rPr lang="sv-SE" altLang="x-none"/>
              <a:t>Nivå två</a:t>
            </a:r>
          </a:p>
          <a:p>
            <a:pPr lvl="2"/>
            <a:r>
              <a:rPr lang="sv-SE" altLang="x-none"/>
              <a:t>Nivå tre</a:t>
            </a:r>
          </a:p>
          <a:p>
            <a:pPr lvl="3"/>
            <a:r>
              <a:rPr lang="sv-SE" altLang="x-none"/>
              <a:t>Nivå fyra</a:t>
            </a:r>
          </a:p>
          <a:p>
            <a:pPr lvl="4"/>
            <a:r>
              <a:rPr lang="sv-SE" altLang="x-none"/>
              <a:t>Nivå fem</a:t>
            </a:r>
          </a:p>
        </p:txBody>
      </p:sp>
      <p:pic>
        <p:nvPicPr>
          <p:cNvPr id="1029" name="Picture 19" descr="Text_universitet_e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1188" y="549275"/>
            <a:ext cx="3633787"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20" descr="Claim_höger_eng"/>
          <p:cNvPicPr>
            <a:picLocks noChangeAspect="1" noChangeArrowheads="1"/>
          </p:cNvPicPr>
          <p:nvPr/>
        </p:nvPicPr>
        <p:blipFill>
          <a:blip r:embed="rId17">
            <a:extLst>
              <a:ext uri="{28A0092B-C50C-407E-A947-70E740481C1C}">
                <a14:useLocalDpi xmlns:a14="http://schemas.microsoft.com/office/drawing/2010/main" val="0"/>
              </a:ext>
            </a:extLst>
          </a:blip>
          <a:srcRect l="89137"/>
          <a:stretch>
            <a:fillRect/>
          </a:stretch>
        </p:blipFill>
        <p:spPr bwMode="auto">
          <a:xfrm>
            <a:off x="8532813" y="6289675"/>
            <a:ext cx="611187"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24"/>
          <p:cNvSpPr>
            <a:spLocks noChangeArrowheads="1"/>
          </p:cNvSpPr>
          <p:nvPr/>
        </p:nvSpPr>
        <p:spPr bwMode="auto">
          <a:xfrm>
            <a:off x="0" y="1268413"/>
            <a:ext cx="468313" cy="431800"/>
          </a:xfrm>
          <a:prstGeom prst="rect">
            <a:avLst/>
          </a:prstGeom>
          <a:solidFill>
            <a:srgbClr val="D0001D"/>
          </a:solidFill>
          <a:ln w="12700">
            <a:solidFill>
              <a:schemeClr val="bg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x-none" sz="1800"/>
          </a:p>
        </p:txBody>
      </p:sp>
      <p:sp>
        <p:nvSpPr>
          <p:cNvPr id="1050" name="Rectangle 26"/>
          <p:cNvSpPr>
            <a:spLocks noGrp="1" noChangeArrowheads="1"/>
          </p:cNvSpPr>
          <p:nvPr>
            <p:ph type="sldNum" sz="quarter" idx="4"/>
          </p:nvPr>
        </p:nvSpPr>
        <p:spPr bwMode="auto">
          <a:xfrm>
            <a:off x="6372225"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Black" charset="0"/>
              </a:defRPr>
            </a:lvl1pPr>
          </a:lstStyle>
          <a:p>
            <a:fld id="{E3789679-2AD0-5F46-81F7-15D790133EE8}"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3815"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Lst>
  <p:hf hdr="0" ftr="0" dt="0"/>
  <p:txStyles>
    <p:titleStyle>
      <a:lvl1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mj-lt"/>
          <a:ea typeface="ＭＳ Ｐゴシック" charset="0"/>
          <a:cs typeface="ＭＳ Ｐゴシック" charset="0"/>
        </a:defRPr>
      </a:lvl1pPr>
      <a:lvl2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Black" pitchFamily="34" charset="0"/>
          <a:ea typeface="ＭＳ Ｐゴシック" charset="0"/>
          <a:cs typeface="ＭＳ Ｐゴシック" charset="0"/>
        </a:defRPr>
      </a:lvl2pPr>
      <a:lvl3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Black" pitchFamily="34" charset="0"/>
          <a:ea typeface="ＭＳ Ｐゴシック" charset="0"/>
          <a:cs typeface="ＭＳ Ｐゴシック" charset="0"/>
        </a:defRPr>
      </a:lvl3pPr>
      <a:lvl4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Black" pitchFamily="34" charset="0"/>
          <a:ea typeface="ＭＳ Ｐゴシック" charset="0"/>
          <a:cs typeface="ＭＳ Ｐゴシック" charset="0"/>
        </a:defRPr>
      </a:lvl4pPr>
      <a:lvl5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Black"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chemeClr val="tx2"/>
          </a:solidFill>
          <a:effectLst>
            <a:outerShdw blurRad="38100" dist="38100" dir="2700000" algn="tl">
              <a:srgbClr val="C0C0C0"/>
            </a:outerShdw>
          </a:effectLst>
          <a:latin typeface="Arial Black" pitchFamily="34" charset="0"/>
        </a:defRPr>
      </a:lvl6pPr>
      <a:lvl7pPr marL="914400" algn="l" rtl="0" eaLnBrk="1" fontAlgn="base" hangingPunct="1">
        <a:spcBef>
          <a:spcPct val="0"/>
        </a:spcBef>
        <a:spcAft>
          <a:spcPct val="0"/>
        </a:spcAft>
        <a:defRPr sz="3600">
          <a:solidFill>
            <a:schemeClr val="tx2"/>
          </a:solidFill>
          <a:effectLst>
            <a:outerShdw blurRad="38100" dist="38100" dir="2700000" algn="tl">
              <a:srgbClr val="C0C0C0"/>
            </a:outerShdw>
          </a:effectLst>
          <a:latin typeface="Arial Black" pitchFamily="34" charset="0"/>
        </a:defRPr>
      </a:lvl7pPr>
      <a:lvl8pPr marL="1371600" algn="l" rtl="0" eaLnBrk="1" fontAlgn="base" hangingPunct="1">
        <a:spcBef>
          <a:spcPct val="0"/>
        </a:spcBef>
        <a:spcAft>
          <a:spcPct val="0"/>
        </a:spcAft>
        <a:defRPr sz="3600">
          <a:solidFill>
            <a:schemeClr val="tx2"/>
          </a:solidFill>
          <a:effectLst>
            <a:outerShdw blurRad="38100" dist="38100" dir="2700000" algn="tl">
              <a:srgbClr val="C0C0C0"/>
            </a:outerShdw>
          </a:effectLst>
          <a:latin typeface="Arial Black" pitchFamily="34" charset="0"/>
        </a:defRPr>
      </a:lvl8pPr>
      <a:lvl9pPr marL="1828800" algn="l" rtl="0" eaLnBrk="1" fontAlgn="base" hangingPunct="1">
        <a:spcBef>
          <a:spcPct val="0"/>
        </a:spcBef>
        <a:spcAft>
          <a:spcPct val="0"/>
        </a:spcAft>
        <a:defRPr sz="3600">
          <a:solidFill>
            <a:schemeClr val="tx2"/>
          </a:solidFill>
          <a:effectLst>
            <a:outerShdw blurRad="38100" dist="38100" dir="2700000" algn="tl">
              <a:srgbClr val="C0C0C0"/>
            </a:outerShdw>
          </a:effectLst>
          <a:latin typeface="Arial Black" pitchFamily="34" charset="0"/>
        </a:defRPr>
      </a:lvl9pPr>
    </p:titleStyle>
    <p:bodyStyle>
      <a:lvl1pPr marL="342900" indent="-342900" algn="l" rtl="0" eaLnBrk="0" fontAlgn="base" hangingPunct="0">
        <a:spcBef>
          <a:spcPct val="20000"/>
        </a:spcBef>
        <a:spcAft>
          <a:spcPct val="0"/>
        </a:spcAft>
        <a:buFont typeface="Arial" charset="0"/>
        <a:buChar char="•"/>
        <a:defRPr sz="2800" b="1">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400" b="1">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b="1">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b="1">
          <a:solidFill>
            <a:schemeClr val="tx1"/>
          </a:solidFill>
          <a:latin typeface="+mn-lt"/>
          <a:ea typeface="ＭＳ Ｐゴシック" charset="0"/>
        </a:defRPr>
      </a:lvl5pPr>
      <a:lvl6pPr marL="2514600" indent="-228600" algn="l" rtl="0" eaLnBrk="1" fontAlgn="base" hangingPunct="1">
        <a:spcBef>
          <a:spcPct val="20000"/>
        </a:spcBef>
        <a:spcAft>
          <a:spcPct val="0"/>
        </a:spcAft>
        <a:buChar char="»"/>
        <a:defRPr b="1">
          <a:solidFill>
            <a:schemeClr val="tx1"/>
          </a:solidFill>
          <a:latin typeface="+mn-lt"/>
        </a:defRPr>
      </a:lvl6pPr>
      <a:lvl7pPr marL="2971800" indent="-228600" algn="l" rtl="0" eaLnBrk="1" fontAlgn="base" hangingPunct="1">
        <a:spcBef>
          <a:spcPct val="20000"/>
        </a:spcBef>
        <a:spcAft>
          <a:spcPct val="0"/>
        </a:spcAft>
        <a:buChar char="»"/>
        <a:defRPr b="1">
          <a:solidFill>
            <a:schemeClr val="tx1"/>
          </a:solidFill>
          <a:latin typeface="+mn-lt"/>
        </a:defRPr>
      </a:lvl7pPr>
      <a:lvl8pPr marL="3429000" indent="-228600" algn="l" rtl="0" eaLnBrk="1" fontAlgn="base" hangingPunct="1">
        <a:spcBef>
          <a:spcPct val="20000"/>
        </a:spcBef>
        <a:spcAft>
          <a:spcPct val="0"/>
        </a:spcAft>
        <a:buChar char="»"/>
        <a:defRPr b="1">
          <a:solidFill>
            <a:schemeClr val="tx1"/>
          </a:solidFill>
          <a:latin typeface="+mn-lt"/>
        </a:defRPr>
      </a:lvl8pPr>
      <a:lvl9pPr marL="3886200" indent="-228600" algn="l" rtl="0" eaLnBrk="1" fontAlgn="base" hangingPunct="1">
        <a:spcBef>
          <a:spcPct val="20000"/>
        </a:spcBef>
        <a:spcAft>
          <a:spcPct val="0"/>
        </a:spcAft>
        <a:buChar char="»"/>
        <a:defRPr b="1">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850" y="1341438"/>
            <a:ext cx="7772400" cy="1871662"/>
          </a:xfrm>
        </p:spPr>
        <p:txBody>
          <a:bodyPr/>
          <a:lstStyle/>
          <a:p>
            <a:r>
              <a:rPr lang="en-US" altLang="x-none">
                <a:ea typeface="ＭＳ Ｐゴシック" charset="-128"/>
              </a:rPr>
              <a:t>Software Engineering</a:t>
            </a:r>
          </a:p>
        </p:txBody>
      </p:sp>
      <p:sp>
        <p:nvSpPr>
          <p:cNvPr id="3" name="Subtitle 2"/>
          <p:cNvSpPr>
            <a:spLocks noGrp="1"/>
          </p:cNvSpPr>
          <p:nvPr>
            <p:ph type="subTitle" idx="1"/>
          </p:nvPr>
        </p:nvSpPr>
        <p:spPr>
          <a:xfrm>
            <a:off x="107950" y="2492375"/>
            <a:ext cx="8928100" cy="914400"/>
          </a:xfrm>
        </p:spPr>
        <p:txBody>
          <a:bodyPr/>
          <a:lstStyle/>
          <a:p>
            <a:r>
              <a:rPr lang="en-US" altLang="x-none" dirty="0">
                <a:ea typeface="ＭＳ Ｐゴシック" charset="-128"/>
              </a:rPr>
              <a:t>Lecture 6 – Quality Attributes</a:t>
            </a:r>
          </a:p>
        </p:txBody>
      </p:sp>
      <p:pic>
        <p:nvPicPr>
          <p:cNvPr id="17411" name="Picture 4"/>
          <p:cNvPicPr>
            <a:picLocks noChangeAspect="1"/>
          </p:cNvPicPr>
          <p:nvPr/>
        </p:nvPicPr>
        <p:blipFill>
          <a:blip r:embed="rId2">
            <a:extLst>
              <a:ext uri="{28A0092B-C50C-407E-A947-70E740481C1C}">
                <a14:useLocalDpi xmlns:a14="http://schemas.microsoft.com/office/drawing/2010/main" val="0"/>
              </a:ext>
            </a:extLst>
          </a:blip>
          <a:srcRect t="32806" b="7982"/>
          <a:stretch>
            <a:fillRect/>
          </a:stretch>
        </p:blipFill>
        <p:spPr bwMode="auto">
          <a:xfrm>
            <a:off x="-19050" y="2930525"/>
            <a:ext cx="9144000" cy="392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ea typeface="ＭＳ Ｐゴシック" charset="-128"/>
              </a:rPr>
              <a:t>Security General Scenario</a:t>
            </a:r>
          </a:p>
        </p:txBody>
      </p:sp>
      <p:sp>
        <p:nvSpPr>
          <p:cNvPr id="49154"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graphicFrame>
        <p:nvGraphicFramePr>
          <p:cNvPr id="3" name="Table 2"/>
          <p:cNvGraphicFramePr>
            <a:graphicFrameLocks noGrp="1"/>
          </p:cNvGraphicFramePr>
          <p:nvPr/>
        </p:nvGraphicFramePr>
        <p:xfrm>
          <a:off x="611188" y="981075"/>
          <a:ext cx="8137525" cy="5253038"/>
        </p:xfrm>
        <a:graphic>
          <a:graphicData uri="http://schemas.openxmlformats.org/drawingml/2006/table">
            <a:tbl>
              <a:tblPr/>
              <a:tblGrid>
                <a:gridCol w="1079500">
                  <a:extLst>
                    <a:ext uri="{9D8B030D-6E8A-4147-A177-3AD203B41FA5}">
                      <a16:colId xmlns:a16="http://schemas.microsoft.com/office/drawing/2014/main" val="20000"/>
                    </a:ext>
                  </a:extLst>
                </a:gridCol>
                <a:gridCol w="7058025">
                  <a:extLst>
                    <a:ext uri="{9D8B030D-6E8A-4147-A177-3AD203B41FA5}">
                      <a16:colId xmlns:a16="http://schemas.microsoft.com/office/drawing/2014/main" val="20001"/>
                    </a:ext>
                  </a:extLst>
                </a:gridCol>
              </a:tblGrid>
              <a:tr h="368300">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ts val="1450"/>
                        </a:lnSpc>
                        <a:spcBef>
                          <a:spcPts val="400"/>
                        </a:spcBef>
                        <a:spcAft>
                          <a:spcPts val="400"/>
                        </a:spcAft>
                        <a:buClrTx/>
                        <a:buSzTx/>
                        <a:buFontTx/>
                        <a:buNone/>
                        <a:tabLst/>
                      </a:pPr>
                      <a:r>
                        <a:rPr kumimoji="0" lang="en-US" altLang="x-none" sz="1400" b="1" i="0" u="none" strike="noStrike" cap="none" normalizeH="0" baseline="0">
                          <a:ln>
                            <a:noFill/>
                          </a:ln>
                          <a:solidFill>
                            <a:srgbClr val="000000"/>
                          </a:solidFill>
                          <a:effectLst/>
                          <a:latin typeface="Arial" charset="0"/>
                          <a:ea typeface="ＭＳ Ｐゴシック" charset="-128"/>
                        </a:rPr>
                        <a:t>Portion of </a:t>
                      </a:r>
                      <a:br>
                        <a:rPr kumimoji="0" lang="en-US" altLang="x-none" sz="1400" b="1" i="0" u="none" strike="noStrike" cap="none" normalizeH="0" baseline="0">
                          <a:ln>
                            <a:noFill/>
                          </a:ln>
                          <a:solidFill>
                            <a:srgbClr val="000000"/>
                          </a:solidFill>
                          <a:effectLst/>
                          <a:latin typeface="Arial" charset="0"/>
                          <a:ea typeface="ＭＳ Ｐゴシック" charset="-128"/>
                        </a:rPr>
                      </a:br>
                      <a:r>
                        <a:rPr kumimoji="0" lang="en-US" altLang="x-none" sz="1400" b="1" i="0" u="none" strike="noStrike" cap="none" normalizeH="0" baseline="0">
                          <a:ln>
                            <a:noFill/>
                          </a:ln>
                          <a:solidFill>
                            <a:srgbClr val="000000"/>
                          </a:solidFill>
                          <a:effectLst/>
                          <a:latin typeface="Arial" charset="0"/>
                          <a:ea typeface="ＭＳ Ｐゴシック" charset="-128"/>
                        </a:rPr>
                        <a:t>Scenario</a:t>
                      </a:r>
                      <a:endParaRPr kumimoji="0" lang="en-US" altLang="x-none" sz="1400" b="1" i="0" u="none" strike="noStrike" cap="none" normalizeH="0" baseline="0">
                        <a:ln>
                          <a:noFill/>
                        </a:ln>
                        <a:solidFill>
                          <a:srgbClr val="000000"/>
                        </a:solidFill>
                        <a:effectLst/>
                        <a:latin typeface="Times" charset="0"/>
                        <a:ea typeface="ＭＳ Ｐゴシック" charset="-128"/>
                      </a:endParaRPr>
                    </a:p>
                  </a:txBody>
                  <a:tcPr marL="47612" marR="47612"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ts val="1450"/>
                        </a:lnSpc>
                        <a:spcBef>
                          <a:spcPts val="400"/>
                        </a:spcBef>
                        <a:spcAft>
                          <a:spcPts val="400"/>
                        </a:spcAft>
                        <a:buClrTx/>
                        <a:buSzTx/>
                        <a:buFontTx/>
                        <a:buNone/>
                        <a:tabLst/>
                      </a:pPr>
                      <a:r>
                        <a:rPr kumimoji="0" lang="en-US" altLang="x-none" sz="1400" b="1" i="0" u="none" strike="noStrike" cap="none" normalizeH="0" baseline="0">
                          <a:ln>
                            <a:noFill/>
                          </a:ln>
                          <a:solidFill>
                            <a:srgbClr val="000000"/>
                          </a:solidFill>
                          <a:effectLst/>
                          <a:latin typeface="Arial" charset="0"/>
                          <a:ea typeface="ＭＳ Ｐゴシック" charset="-128"/>
                        </a:rPr>
                        <a:t>Possible Values</a:t>
                      </a:r>
                      <a:endParaRPr kumimoji="0" lang="en-US" altLang="x-none" sz="1400" b="1" i="0" u="none" strike="noStrike" cap="none" normalizeH="0" baseline="0">
                        <a:ln>
                          <a:noFill/>
                        </a:ln>
                        <a:solidFill>
                          <a:srgbClr val="000000"/>
                        </a:solidFill>
                        <a:effectLst/>
                        <a:latin typeface="Times" charset="0"/>
                        <a:ea typeface="ＭＳ Ｐゴシック" charset="-128"/>
                      </a:endParaRPr>
                    </a:p>
                  </a:txBody>
                  <a:tcPr marL="47612" marR="47612"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0"/>
                  </a:ext>
                </a:extLst>
              </a:tr>
              <a:tr h="552450">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ts val="1450"/>
                        </a:lnSpc>
                        <a:spcBef>
                          <a:spcPts val="400"/>
                        </a:spcBef>
                        <a:spcAft>
                          <a:spcPts val="400"/>
                        </a:spcAft>
                        <a:buClrTx/>
                        <a:buSzTx/>
                        <a:buFontTx/>
                        <a:buNone/>
                        <a:tabLst/>
                      </a:pPr>
                      <a:r>
                        <a:rPr kumimoji="0" lang="en-US" altLang="x-none" sz="1400" b="0" i="0" u="none" strike="noStrike" cap="none" normalizeH="0" baseline="0">
                          <a:ln>
                            <a:noFill/>
                          </a:ln>
                          <a:solidFill>
                            <a:srgbClr val="000000"/>
                          </a:solidFill>
                          <a:effectLst/>
                          <a:latin typeface="Arial" charset="0"/>
                          <a:ea typeface="ＭＳ Ｐゴシック" charset="-128"/>
                        </a:rPr>
                        <a:t>Source</a:t>
                      </a:r>
                      <a:endParaRPr kumimoji="0" lang="en-US" altLang="x-none" sz="1400" b="0" i="0" u="none" strike="noStrike" cap="none" normalizeH="0" baseline="0">
                        <a:ln>
                          <a:noFill/>
                        </a:ln>
                        <a:solidFill>
                          <a:srgbClr val="000000"/>
                        </a:solidFill>
                        <a:effectLst/>
                        <a:latin typeface="Times" charset="0"/>
                        <a:ea typeface="ＭＳ Ｐゴシック" charset="-128"/>
                      </a:endParaRPr>
                    </a:p>
                  </a:txBody>
                  <a:tcPr marL="47612" marR="47612"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buFont typeface="Arial" charset="0"/>
                        <a:tabLst>
                          <a:tab pos="228600" algn="l"/>
                          <a:tab pos="273050" algn="l"/>
                        </a:tabLst>
                        <a:defRPr sz="2400" b="1">
                          <a:solidFill>
                            <a:schemeClr val="tx1"/>
                          </a:solidFill>
                          <a:latin typeface="Arial" charset="0"/>
                          <a:ea typeface="ＭＳ Ｐゴシック" charset="-128"/>
                        </a:defRPr>
                      </a:lvl1pPr>
                      <a:lvl2pPr marL="742950" indent="-285750" eaLnBrk="0" hangingPunct="0">
                        <a:spcBef>
                          <a:spcPct val="20000"/>
                        </a:spcBef>
                        <a:tabLst>
                          <a:tab pos="228600" algn="l"/>
                          <a:tab pos="273050" algn="l"/>
                        </a:tabLst>
                        <a:defRPr sz="2000" b="1">
                          <a:solidFill>
                            <a:schemeClr val="tx1"/>
                          </a:solidFill>
                          <a:latin typeface="Arial" charset="0"/>
                          <a:ea typeface="ＭＳ Ｐゴシック" charset="-128"/>
                        </a:defRPr>
                      </a:lvl2pPr>
                      <a:lvl3pPr marL="1143000" indent="-228600" eaLnBrk="0" hangingPunct="0">
                        <a:spcBef>
                          <a:spcPct val="20000"/>
                        </a:spcBef>
                        <a:tabLst>
                          <a:tab pos="228600" algn="l"/>
                          <a:tab pos="273050" algn="l"/>
                        </a:tabLst>
                        <a:defRPr b="1">
                          <a:solidFill>
                            <a:schemeClr val="tx1"/>
                          </a:solidFill>
                          <a:latin typeface="Arial" charset="0"/>
                          <a:ea typeface="ＭＳ Ｐゴシック" charset="-128"/>
                        </a:defRPr>
                      </a:lvl3pPr>
                      <a:lvl4pPr marL="1600200" indent="-228600" eaLnBrk="0" hangingPunct="0">
                        <a:spcBef>
                          <a:spcPct val="20000"/>
                        </a:spcBef>
                        <a:tabLst>
                          <a:tab pos="228600" algn="l"/>
                          <a:tab pos="273050" algn="l"/>
                        </a:tabLst>
                        <a:defRPr sz="1600" b="1">
                          <a:solidFill>
                            <a:schemeClr val="tx1"/>
                          </a:solidFill>
                          <a:latin typeface="Arial" charset="0"/>
                          <a:ea typeface="ＭＳ Ｐゴシック" charset="-128"/>
                        </a:defRPr>
                      </a:lvl4pPr>
                      <a:lvl5pPr marL="2057400" indent="-228600" eaLnBrk="0" hangingPunct="0">
                        <a:spcBef>
                          <a:spcPct val="20000"/>
                        </a:spcBef>
                        <a:tabLst>
                          <a:tab pos="228600" algn="l"/>
                          <a:tab pos="273050" algn="l"/>
                        </a:tabLst>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tabLst>
                          <a:tab pos="228600" algn="l"/>
                          <a:tab pos="273050" algn="l"/>
                        </a:tabLs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tabLst>
                          <a:tab pos="228600" algn="l"/>
                          <a:tab pos="273050" algn="l"/>
                        </a:tabLs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tabLst>
                          <a:tab pos="228600" algn="l"/>
                          <a:tab pos="273050" algn="l"/>
                        </a:tabLs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tabLst>
                          <a:tab pos="228600" algn="l"/>
                          <a:tab pos="273050" algn="l"/>
                        </a:tabLs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ts val="1450"/>
                        </a:lnSpc>
                        <a:spcBef>
                          <a:spcPts val="100"/>
                        </a:spcBef>
                        <a:spcAft>
                          <a:spcPts val="300"/>
                        </a:spcAft>
                        <a:buClrTx/>
                        <a:buSzTx/>
                        <a:buFontTx/>
                        <a:buNone/>
                        <a:tabLst>
                          <a:tab pos="228600" algn="l"/>
                          <a:tab pos="273050" algn="l"/>
                        </a:tabLst>
                      </a:pPr>
                      <a:r>
                        <a:rPr kumimoji="0" lang="en-US" altLang="x-none" sz="1400" b="0" i="0" u="none" strike="noStrike" cap="none" normalizeH="0" baseline="0">
                          <a:ln>
                            <a:noFill/>
                          </a:ln>
                          <a:solidFill>
                            <a:srgbClr val="000000"/>
                          </a:solidFill>
                          <a:effectLst/>
                          <a:latin typeface="Arial" charset="0"/>
                          <a:ea typeface="ＭＳ Ｐゴシック" charset="-128"/>
                        </a:rPr>
                        <a:t>Human or another system which may have been previously identified (either correctly or incorrectly) or may be currently unknown. A human attacker may be from outside the organization or from inside the organization.</a:t>
                      </a:r>
                      <a:endParaRPr kumimoji="0" lang="en-US" altLang="x-none" sz="1400" b="0" i="0" u="none" strike="noStrike" cap="none" normalizeH="0" baseline="0">
                        <a:ln>
                          <a:noFill/>
                        </a:ln>
                        <a:solidFill>
                          <a:srgbClr val="000000"/>
                        </a:solidFill>
                        <a:effectLst/>
                        <a:latin typeface="Times New Roman" charset="0"/>
                        <a:ea typeface="ＭＳ Ｐゴシック" charset="-128"/>
                      </a:endParaRPr>
                    </a:p>
                  </a:txBody>
                  <a:tcPr marL="47612" marR="47612"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1"/>
                  </a:ext>
                </a:extLst>
              </a:tr>
              <a:tr h="368300">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ts val="1450"/>
                        </a:lnSpc>
                        <a:spcBef>
                          <a:spcPts val="400"/>
                        </a:spcBef>
                        <a:spcAft>
                          <a:spcPts val="400"/>
                        </a:spcAft>
                        <a:buClrTx/>
                        <a:buSzTx/>
                        <a:buFontTx/>
                        <a:buNone/>
                        <a:tabLst/>
                      </a:pPr>
                      <a:r>
                        <a:rPr kumimoji="0" lang="en-US" altLang="x-none" sz="1400" b="0" i="0" u="none" strike="noStrike" cap="none" normalizeH="0" baseline="0">
                          <a:ln>
                            <a:noFill/>
                          </a:ln>
                          <a:solidFill>
                            <a:srgbClr val="000000"/>
                          </a:solidFill>
                          <a:effectLst/>
                          <a:latin typeface="Arial" charset="0"/>
                          <a:ea typeface="ＭＳ Ｐゴシック" charset="-128"/>
                        </a:rPr>
                        <a:t>Stimulus</a:t>
                      </a:r>
                      <a:endParaRPr kumimoji="0" lang="en-US" altLang="x-none" sz="1400" b="0" i="0" u="none" strike="noStrike" cap="none" normalizeH="0" baseline="0">
                        <a:ln>
                          <a:noFill/>
                        </a:ln>
                        <a:solidFill>
                          <a:srgbClr val="000000"/>
                        </a:solidFill>
                        <a:effectLst/>
                        <a:latin typeface="Times" charset="0"/>
                        <a:ea typeface="ＭＳ Ｐゴシック" charset="-128"/>
                      </a:endParaRPr>
                    </a:p>
                  </a:txBody>
                  <a:tcPr marL="47612" marR="47612"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buFont typeface="Arial" charset="0"/>
                        <a:tabLst>
                          <a:tab pos="228600" algn="l"/>
                          <a:tab pos="273050" algn="l"/>
                        </a:tabLst>
                        <a:defRPr sz="2400" b="1">
                          <a:solidFill>
                            <a:schemeClr val="tx1"/>
                          </a:solidFill>
                          <a:latin typeface="Arial" charset="0"/>
                          <a:ea typeface="ＭＳ Ｐゴシック" charset="-128"/>
                        </a:defRPr>
                      </a:lvl1pPr>
                      <a:lvl2pPr marL="742950" indent="-285750" eaLnBrk="0" hangingPunct="0">
                        <a:spcBef>
                          <a:spcPct val="20000"/>
                        </a:spcBef>
                        <a:tabLst>
                          <a:tab pos="228600" algn="l"/>
                          <a:tab pos="273050" algn="l"/>
                        </a:tabLst>
                        <a:defRPr sz="2000" b="1">
                          <a:solidFill>
                            <a:schemeClr val="tx1"/>
                          </a:solidFill>
                          <a:latin typeface="Arial" charset="0"/>
                          <a:ea typeface="ＭＳ Ｐゴシック" charset="-128"/>
                        </a:defRPr>
                      </a:lvl2pPr>
                      <a:lvl3pPr marL="1143000" indent="-228600" eaLnBrk="0" hangingPunct="0">
                        <a:spcBef>
                          <a:spcPct val="20000"/>
                        </a:spcBef>
                        <a:tabLst>
                          <a:tab pos="228600" algn="l"/>
                          <a:tab pos="273050" algn="l"/>
                        </a:tabLst>
                        <a:defRPr b="1">
                          <a:solidFill>
                            <a:schemeClr val="tx1"/>
                          </a:solidFill>
                          <a:latin typeface="Arial" charset="0"/>
                          <a:ea typeface="ＭＳ Ｐゴシック" charset="-128"/>
                        </a:defRPr>
                      </a:lvl3pPr>
                      <a:lvl4pPr marL="1600200" indent="-228600" eaLnBrk="0" hangingPunct="0">
                        <a:spcBef>
                          <a:spcPct val="20000"/>
                        </a:spcBef>
                        <a:tabLst>
                          <a:tab pos="228600" algn="l"/>
                          <a:tab pos="273050" algn="l"/>
                        </a:tabLst>
                        <a:defRPr sz="1600" b="1">
                          <a:solidFill>
                            <a:schemeClr val="tx1"/>
                          </a:solidFill>
                          <a:latin typeface="Arial" charset="0"/>
                          <a:ea typeface="ＭＳ Ｐゴシック" charset="-128"/>
                        </a:defRPr>
                      </a:lvl4pPr>
                      <a:lvl5pPr marL="2057400" indent="-228600" eaLnBrk="0" hangingPunct="0">
                        <a:spcBef>
                          <a:spcPct val="20000"/>
                        </a:spcBef>
                        <a:tabLst>
                          <a:tab pos="228600" algn="l"/>
                          <a:tab pos="273050" algn="l"/>
                        </a:tabLst>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tabLst>
                          <a:tab pos="228600" algn="l"/>
                          <a:tab pos="273050" algn="l"/>
                        </a:tabLs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tabLst>
                          <a:tab pos="228600" algn="l"/>
                          <a:tab pos="273050" algn="l"/>
                        </a:tabLs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tabLst>
                          <a:tab pos="228600" algn="l"/>
                          <a:tab pos="273050" algn="l"/>
                        </a:tabLs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tabLst>
                          <a:tab pos="228600" algn="l"/>
                          <a:tab pos="273050" algn="l"/>
                        </a:tabLs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ts val="1450"/>
                        </a:lnSpc>
                        <a:spcBef>
                          <a:spcPts val="100"/>
                        </a:spcBef>
                        <a:spcAft>
                          <a:spcPts val="300"/>
                        </a:spcAft>
                        <a:buClrTx/>
                        <a:buSzTx/>
                        <a:buFontTx/>
                        <a:buNone/>
                        <a:tabLst>
                          <a:tab pos="228600" algn="l"/>
                          <a:tab pos="273050" algn="l"/>
                        </a:tabLst>
                      </a:pPr>
                      <a:r>
                        <a:rPr kumimoji="0" lang="en-US" altLang="x-none" sz="1400" b="0" i="0" u="none" strike="noStrike" cap="none" normalizeH="0" baseline="0">
                          <a:ln>
                            <a:noFill/>
                          </a:ln>
                          <a:solidFill>
                            <a:srgbClr val="000000"/>
                          </a:solidFill>
                          <a:effectLst/>
                          <a:latin typeface="Arial" charset="0"/>
                          <a:ea typeface="ＭＳ Ｐゴシック" charset="-128"/>
                        </a:rPr>
                        <a:t>Unauthorized attempt is made to display data, change or delete data, access system services, change the system</a:t>
                      </a:r>
                      <a:r>
                        <a:rPr kumimoji="0" lang="en-US" altLang="en-US" sz="1400" b="0" i="0" u="none" strike="noStrike" cap="none" normalizeH="0" baseline="0">
                          <a:ln>
                            <a:noFill/>
                          </a:ln>
                          <a:solidFill>
                            <a:srgbClr val="000000"/>
                          </a:solidFill>
                          <a:effectLst/>
                          <a:latin typeface="Arial" charset="0"/>
                          <a:ea typeface="ＭＳ Ｐゴシック" charset="-128"/>
                        </a:rPr>
                        <a:t>’</a:t>
                      </a:r>
                      <a:r>
                        <a:rPr kumimoji="0" lang="en-US" altLang="x-none" sz="1400" b="0" i="0" u="none" strike="noStrike" cap="none" normalizeH="0" baseline="0">
                          <a:ln>
                            <a:noFill/>
                          </a:ln>
                          <a:solidFill>
                            <a:srgbClr val="000000"/>
                          </a:solidFill>
                          <a:effectLst/>
                          <a:latin typeface="Arial" charset="0"/>
                          <a:ea typeface="ＭＳ Ｐゴシック" charset="-128"/>
                        </a:rPr>
                        <a:t>s behavior, or reduce availability.</a:t>
                      </a:r>
                      <a:endParaRPr kumimoji="0" lang="en-US" altLang="x-none" sz="1400" b="0" i="0" u="none" strike="noStrike" cap="none" normalizeH="0" baseline="0">
                        <a:ln>
                          <a:noFill/>
                        </a:ln>
                        <a:solidFill>
                          <a:srgbClr val="000000"/>
                        </a:solidFill>
                        <a:effectLst/>
                        <a:latin typeface="Times New Roman" charset="0"/>
                        <a:ea typeface="ＭＳ Ｐゴシック" charset="-128"/>
                      </a:endParaRPr>
                    </a:p>
                  </a:txBody>
                  <a:tcPr marL="47612" marR="47612"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552450">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ts val="1450"/>
                        </a:lnSpc>
                        <a:spcBef>
                          <a:spcPts val="400"/>
                        </a:spcBef>
                        <a:spcAft>
                          <a:spcPts val="400"/>
                        </a:spcAft>
                        <a:buClrTx/>
                        <a:buSzTx/>
                        <a:buFontTx/>
                        <a:buNone/>
                        <a:tabLst/>
                      </a:pPr>
                      <a:r>
                        <a:rPr kumimoji="0" lang="en-US" altLang="x-none" sz="1200" b="0" i="0" u="none" strike="noStrike" cap="none" normalizeH="0" baseline="0">
                          <a:ln>
                            <a:noFill/>
                          </a:ln>
                          <a:solidFill>
                            <a:srgbClr val="000000"/>
                          </a:solidFill>
                          <a:effectLst/>
                          <a:latin typeface="Arial" charset="0"/>
                          <a:ea typeface="ＭＳ Ｐゴシック" charset="-128"/>
                        </a:rPr>
                        <a:t>Environment</a:t>
                      </a:r>
                      <a:endParaRPr kumimoji="0" lang="en-US" altLang="x-none" sz="1200" b="0" i="0" u="none" strike="noStrike" cap="none" normalizeH="0" baseline="0">
                        <a:ln>
                          <a:noFill/>
                        </a:ln>
                        <a:solidFill>
                          <a:srgbClr val="000000"/>
                        </a:solidFill>
                        <a:effectLst/>
                        <a:latin typeface="Times" charset="0"/>
                        <a:ea typeface="ＭＳ Ｐゴシック" charset="-128"/>
                      </a:endParaRPr>
                    </a:p>
                  </a:txBody>
                  <a:tcPr marL="47612" marR="47612"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buFont typeface="Arial" charset="0"/>
                        <a:tabLst>
                          <a:tab pos="1968500" algn="ctr"/>
                        </a:tabLst>
                        <a:defRPr sz="2400" b="1">
                          <a:solidFill>
                            <a:schemeClr val="tx1"/>
                          </a:solidFill>
                          <a:latin typeface="Arial" charset="0"/>
                          <a:ea typeface="ＭＳ Ｐゴシック" charset="-128"/>
                        </a:defRPr>
                      </a:lvl1pPr>
                      <a:lvl2pPr marL="742950" indent="-285750" eaLnBrk="0" hangingPunct="0">
                        <a:spcBef>
                          <a:spcPct val="20000"/>
                        </a:spcBef>
                        <a:tabLst>
                          <a:tab pos="1968500" algn="ctr"/>
                        </a:tabLst>
                        <a:defRPr sz="2000" b="1">
                          <a:solidFill>
                            <a:schemeClr val="tx1"/>
                          </a:solidFill>
                          <a:latin typeface="Arial" charset="0"/>
                          <a:ea typeface="ＭＳ Ｐゴシック" charset="-128"/>
                        </a:defRPr>
                      </a:lvl2pPr>
                      <a:lvl3pPr marL="1143000" indent="-228600" eaLnBrk="0" hangingPunct="0">
                        <a:spcBef>
                          <a:spcPct val="20000"/>
                        </a:spcBef>
                        <a:tabLst>
                          <a:tab pos="1968500" algn="ctr"/>
                        </a:tabLst>
                        <a:defRPr b="1">
                          <a:solidFill>
                            <a:schemeClr val="tx1"/>
                          </a:solidFill>
                          <a:latin typeface="Arial" charset="0"/>
                          <a:ea typeface="ＭＳ Ｐゴシック" charset="-128"/>
                        </a:defRPr>
                      </a:lvl3pPr>
                      <a:lvl4pPr marL="1600200" indent="-228600" eaLnBrk="0" hangingPunct="0">
                        <a:spcBef>
                          <a:spcPct val="20000"/>
                        </a:spcBef>
                        <a:tabLst>
                          <a:tab pos="1968500" algn="ctr"/>
                        </a:tabLst>
                        <a:defRPr sz="1600" b="1">
                          <a:solidFill>
                            <a:schemeClr val="tx1"/>
                          </a:solidFill>
                          <a:latin typeface="Arial" charset="0"/>
                          <a:ea typeface="ＭＳ Ｐゴシック" charset="-128"/>
                        </a:defRPr>
                      </a:lvl4pPr>
                      <a:lvl5pPr marL="2057400" indent="-228600" eaLnBrk="0" hangingPunct="0">
                        <a:spcBef>
                          <a:spcPct val="20000"/>
                        </a:spcBef>
                        <a:tabLst>
                          <a:tab pos="1968500" algn="ctr"/>
                        </a:tabLst>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tabLst>
                          <a:tab pos="1968500" algn="ctr"/>
                        </a:tabLs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tabLst>
                          <a:tab pos="1968500" algn="ctr"/>
                        </a:tabLs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tabLst>
                          <a:tab pos="1968500" algn="ctr"/>
                        </a:tabLs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tabLst>
                          <a:tab pos="1968500" algn="ctr"/>
                        </a:tabLs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ts val="1450"/>
                        </a:lnSpc>
                        <a:spcBef>
                          <a:spcPts val="400"/>
                        </a:spcBef>
                        <a:spcAft>
                          <a:spcPts val="400"/>
                        </a:spcAft>
                        <a:buClrTx/>
                        <a:buSzTx/>
                        <a:buFontTx/>
                        <a:buNone/>
                        <a:tabLst>
                          <a:tab pos="1968500" algn="ctr"/>
                        </a:tabLst>
                      </a:pPr>
                      <a:r>
                        <a:rPr kumimoji="0" lang="en-US" altLang="x-none" sz="1400" b="0" i="0" u="none" strike="noStrike" cap="none" normalizeH="0" baseline="0">
                          <a:ln>
                            <a:noFill/>
                          </a:ln>
                          <a:solidFill>
                            <a:srgbClr val="000000"/>
                          </a:solidFill>
                          <a:effectLst/>
                          <a:latin typeface="Arial" charset="0"/>
                          <a:ea typeface="ＭＳ Ｐゴシック" charset="-128"/>
                        </a:rPr>
                        <a:t>The system is either online or offline, connected to or disconnected from a network, behind a firewall or open to a network, fully operational, partially operational, or not operational</a:t>
                      </a:r>
                      <a:endParaRPr kumimoji="0" lang="en-US" altLang="x-none" sz="1400" b="0" i="0" u="none" strike="noStrike" cap="none" normalizeH="0" baseline="0">
                        <a:ln>
                          <a:noFill/>
                        </a:ln>
                        <a:solidFill>
                          <a:srgbClr val="000000"/>
                        </a:solidFill>
                        <a:effectLst/>
                        <a:latin typeface="Times" charset="0"/>
                        <a:ea typeface="ＭＳ Ｐゴシック" charset="-128"/>
                      </a:endParaRPr>
                    </a:p>
                  </a:txBody>
                  <a:tcPr marL="47612" marR="47612"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3"/>
                  </a:ext>
                </a:extLst>
              </a:tr>
              <a:tr h="2052638">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ts val="1450"/>
                        </a:lnSpc>
                        <a:spcBef>
                          <a:spcPts val="400"/>
                        </a:spcBef>
                        <a:spcAft>
                          <a:spcPts val="400"/>
                        </a:spcAft>
                        <a:buClrTx/>
                        <a:buSzTx/>
                        <a:buFontTx/>
                        <a:buNone/>
                        <a:tabLst/>
                      </a:pPr>
                      <a:r>
                        <a:rPr kumimoji="0" lang="en-US" altLang="x-none" sz="1400" b="0" i="0" u="none" strike="noStrike" cap="none" normalizeH="0" baseline="0">
                          <a:ln>
                            <a:noFill/>
                          </a:ln>
                          <a:solidFill>
                            <a:srgbClr val="000000"/>
                          </a:solidFill>
                          <a:effectLst/>
                          <a:latin typeface="Arial" charset="0"/>
                          <a:ea typeface="ＭＳ Ｐゴシック" charset="-128"/>
                        </a:rPr>
                        <a:t>Response</a:t>
                      </a:r>
                      <a:endParaRPr kumimoji="0" lang="en-US" altLang="x-none" sz="1400" b="0" i="0" u="none" strike="noStrike" cap="none" normalizeH="0" baseline="0">
                        <a:ln>
                          <a:noFill/>
                        </a:ln>
                        <a:solidFill>
                          <a:srgbClr val="000000"/>
                        </a:solidFill>
                        <a:effectLst/>
                        <a:latin typeface="Times" charset="0"/>
                        <a:ea typeface="ＭＳ Ｐゴシック" charset="-128"/>
                      </a:endParaRPr>
                    </a:p>
                  </a:txBody>
                  <a:tcPr marL="47612" marR="47612"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buFont typeface="Arial" charset="0"/>
                        <a:tabLst>
                          <a:tab pos="228600" algn="l"/>
                          <a:tab pos="273050" algn="l"/>
                        </a:tabLst>
                        <a:defRPr sz="2400" b="1">
                          <a:solidFill>
                            <a:schemeClr val="tx1"/>
                          </a:solidFill>
                          <a:latin typeface="Arial" charset="0"/>
                          <a:ea typeface="ＭＳ Ｐゴシック" charset="-128"/>
                        </a:defRPr>
                      </a:lvl1pPr>
                      <a:lvl2pPr marL="742950" indent="-285750" eaLnBrk="0" hangingPunct="0">
                        <a:spcBef>
                          <a:spcPct val="20000"/>
                        </a:spcBef>
                        <a:tabLst>
                          <a:tab pos="228600" algn="l"/>
                          <a:tab pos="273050" algn="l"/>
                        </a:tabLst>
                        <a:defRPr sz="2000" b="1">
                          <a:solidFill>
                            <a:schemeClr val="tx1"/>
                          </a:solidFill>
                          <a:latin typeface="Arial" charset="0"/>
                          <a:ea typeface="ＭＳ Ｐゴシック" charset="-128"/>
                        </a:defRPr>
                      </a:lvl2pPr>
                      <a:lvl3pPr marL="1143000" indent="-228600" eaLnBrk="0" hangingPunct="0">
                        <a:spcBef>
                          <a:spcPct val="20000"/>
                        </a:spcBef>
                        <a:tabLst>
                          <a:tab pos="228600" algn="l"/>
                          <a:tab pos="273050" algn="l"/>
                        </a:tabLst>
                        <a:defRPr b="1">
                          <a:solidFill>
                            <a:schemeClr val="tx1"/>
                          </a:solidFill>
                          <a:latin typeface="Arial" charset="0"/>
                          <a:ea typeface="ＭＳ Ｐゴシック" charset="-128"/>
                        </a:defRPr>
                      </a:lvl3pPr>
                      <a:lvl4pPr marL="1600200" indent="-228600" eaLnBrk="0" hangingPunct="0">
                        <a:spcBef>
                          <a:spcPct val="20000"/>
                        </a:spcBef>
                        <a:tabLst>
                          <a:tab pos="228600" algn="l"/>
                          <a:tab pos="273050" algn="l"/>
                        </a:tabLst>
                        <a:defRPr sz="1600" b="1">
                          <a:solidFill>
                            <a:schemeClr val="tx1"/>
                          </a:solidFill>
                          <a:latin typeface="Arial" charset="0"/>
                          <a:ea typeface="ＭＳ Ｐゴシック" charset="-128"/>
                        </a:defRPr>
                      </a:lvl4pPr>
                      <a:lvl5pPr marL="2057400" indent="-228600" eaLnBrk="0" hangingPunct="0">
                        <a:spcBef>
                          <a:spcPct val="20000"/>
                        </a:spcBef>
                        <a:tabLst>
                          <a:tab pos="228600" algn="l"/>
                          <a:tab pos="273050" algn="l"/>
                        </a:tabLst>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tabLst>
                          <a:tab pos="228600" algn="l"/>
                          <a:tab pos="273050" algn="l"/>
                        </a:tabLs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tabLst>
                          <a:tab pos="228600" algn="l"/>
                          <a:tab pos="273050" algn="l"/>
                        </a:tabLs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tabLst>
                          <a:tab pos="228600" algn="l"/>
                          <a:tab pos="273050" algn="l"/>
                        </a:tabLs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tabLst>
                          <a:tab pos="228600" algn="l"/>
                          <a:tab pos="273050" algn="l"/>
                        </a:tabLs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ts val="1450"/>
                        </a:lnSpc>
                        <a:spcBef>
                          <a:spcPts val="100"/>
                        </a:spcBef>
                        <a:spcAft>
                          <a:spcPts val="300"/>
                        </a:spcAft>
                        <a:buClrTx/>
                        <a:buSzTx/>
                        <a:buFontTx/>
                        <a:buNone/>
                        <a:tabLst>
                          <a:tab pos="228600" algn="l"/>
                          <a:tab pos="273050" algn="l"/>
                        </a:tabLst>
                      </a:pPr>
                      <a:r>
                        <a:rPr kumimoji="0" lang="en-US" altLang="x-none" sz="1400" b="0" i="0" u="none" strike="noStrike" cap="none" normalizeH="0" baseline="0">
                          <a:ln>
                            <a:noFill/>
                          </a:ln>
                          <a:solidFill>
                            <a:srgbClr val="000000"/>
                          </a:solidFill>
                          <a:effectLst/>
                          <a:latin typeface="Arial" charset="0"/>
                          <a:ea typeface="ＭＳ Ｐゴシック" charset="-128"/>
                        </a:rPr>
                        <a:t>Transactions are carried out in a fashion such that </a:t>
                      </a:r>
                    </a:p>
                    <a:p>
                      <a:pPr marL="0" marR="0" lvl="0" indent="0" algn="l" defTabSz="914400" rtl="0" eaLnBrk="1" fontAlgn="base" latinLnBrk="0" hangingPunct="1">
                        <a:lnSpc>
                          <a:spcPts val="1400"/>
                        </a:lnSpc>
                        <a:spcBef>
                          <a:spcPct val="0"/>
                        </a:spcBef>
                        <a:spcAft>
                          <a:spcPct val="0"/>
                        </a:spcAft>
                        <a:buClrTx/>
                        <a:buSzTx/>
                        <a:buFont typeface="Symbol" charset="2"/>
                        <a:buChar char=""/>
                        <a:tabLst>
                          <a:tab pos="228600" algn="l"/>
                          <a:tab pos="273050" algn="l"/>
                        </a:tabLst>
                      </a:pPr>
                      <a:r>
                        <a:rPr kumimoji="0" lang="en-US" altLang="x-none" sz="1400" b="0" i="0" u="none" strike="noStrike" cap="none" normalizeH="0" baseline="0">
                          <a:ln>
                            <a:noFill/>
                          </a:ln>
                          <a:solidFill>
                            <a:srgbClr val="000000"/>
                          </a:solidFill>
                          <a:effectLst/>
                          <a:latin typeface="Arial" charset="0"/>
                          <a:ea typeface="ＭＳ Ｐゴシック" charset="-128"/>
                        </a:rPr>
                        <a:t>data or services are protected from unauthorized access; </a:t>
                      </a:r>
                    </a:p>
                    <a:p>
                      <a:pPr marL="0" marR="0" lvl="0" indent="0" algn="l" defTabSz="914400" rtl="0" eaLnBrk="1" fontAlgn="base" latinLnBrk="0" hangingPunct="1">
                        <a:lnSpc>
                          <a:spcPts val="1400"/>
                        </a:lnSpc>
                        <a:spcBef>
                          <a:spcPct val="0"/>
                        </a:spcBef>
                        <a:spcAft>
                          <a:spcPct val="0"/>
                        </a:spcAft>
                        <a:buClrTx/>
                        <a:buSzTx/>
                        <a:buFont typeface="Symbol" charset="2"/>
                        <a:buChar char=""/>
                        <a:tabLst>
                          <a:tab pos="228600" algn="l"/>
                          <a:tab pos="273050" algn="l"/>
                        </a:tabLst>
                      </a:pPr>
                      <a:r>
                        <a:rPr kumimoji="0" lang="en-US" altLang="x-none" sz="1400" b="0" i="0" u="none" strike="noStrike" cap="none" normalizeH="0" baseline="0">
                          <a:ln>
                            <a:noFill/>
                          </a:ln>
                          <a:solidFill>
                            <a:srgbClr val="000000"/>
                          </a:solidFill>
                          <a:effectLst/>
                          <a:latin typeface="Arial" charset="0"/>
                          <a:ea typeface="ＭＳ Ｐゴシック" charset="-128"/>
                        </a:rPr>
                        <a:t>data or services are not being manipulated without authorization;</a:t>
                      </a:r>
                    </a:p>
                    <a:p>
                      <a:pPr marL="0" marR="0" lvl="0" indent="0" algn="l" defTabSz="914400" rtl="0" eaLnBrk="1" fontAlgn="base" latinLnBrk="0" hangingPunct="1">
                        <a:lnSpc>
                          <a:spcPts val="1400"/>
                        </a:lnSpc>
                        <a:spcBef>
                          <a:spcPct val="0"/>
                        </a:spcBef>
                        <a:spcAft>
                          <a:spcPct val="0"/>
                        </a:spcAft>
                        <a:buClrTx/>
                        <a:buSzTx/>
                        <a:buFont typeface="Symbol" charset="2"/>
                        <a:buChar char=""/>
                        <a:tabLst>
                          <a:tab pos="228600" algn="l"/>
                          <a:tab pos="273050" algn="l"/>
                        </a:tabLst>
                      </a:pPr>
                      <a:r>
                        <a:rPr kumimoji="0" lang="en-US" altLang="x-none" sz="1400" b="0" i="0" u="none" strike="noStrike" cap="none" normalizeH="0" baseline="0">
                          <a:ln>
                            <a:noFill/>
                          </a:ln>
                          <a:solidFill>
                            <a:srgbClr val="000000"/>
                          </a:solidFill>
                          <a:effectLst/>
                          <a:latin typeface="Arial" charset="0"/>
                          <a:ea typeface="ＭＳ Ｐゴシック" charset="-128"/>
                        </a:rPr>
                        <a:t>parties to a transaction are identified with assurance; </a:t>
                      </a:r>
                    </a:p>
                    <a:p>
                      <a:pPr marL="0" marR="0" lvl="0" indent="0" algn="l" defTabSz="914400" rtl="0" eaLnBrk="1" fontAlgn="base" latinLnBrk="0" hangingPunct="1">
                        <a:lnSpc>
                          <a:spcPts val="1400"/>
                        </a:lnSpc>
                        <a:spcBef>
                          <a:spcPct val="0"/>
                        </a:spcBef>
                        <a:spcAft>
                          <a:spcPct val="0"/>
                        </a:spcAft>
                        <a:buClrTx/>
                        <a:buSzTx/>
                        <a:buFont typeface="Symbol" charset="2"/>
                        <a:buChar char=""/>
                        <a:tabLst>
                          <a:tab pos="228600" algn="l"/>
                          <a:tab pos="273050" algn="l"/>
                        </a:tabLst>
                      </a:pPr>
                      <a:r>
                        <a:rPr kumimoji="0" lang="en-US" altLang="x-none" sz="1400" b="0" i="0" u="none" strike="noStrike" cap="none" normalizeH="0" baseline="0">
                          <a:ln>
                            <a:noFill/>
                          </a:ln>
                          <a:solidFill>
                            <a:srgbClr val="000000"/>
                          </a:solidFill>
                          <a:effectLst/>
                          <a:latin typeface="Arial" charset="0"/>
                          <a:ea typeface="ＭＳ Ｐゴシック" charset="-128"/>
                        </a:rPr>
                        <a:t>the parties to the transaction cannot repudiate their involvements; </a:t>
                      </a:r>
                    </a:p>
                    <a:p>
                      <a:pPr marL="0" marR="0" lvl="0" indent="0" algn="l" defTabSz="914400" rtl="0" eaLnBrk="1" fontAlgn="base" latinLnBrk="0" hangingPunct="1">
                        <a:lnSpc>
                          <a:spcPts val="1400"/>
                        </a:lnSpc>
                        <a:spcBef>
                          <a:spcPct val="0"/>
                        </a:spcBef>
                        <a:spcAft>
                          <a:spcPct val="0"/>
                        </a:spcAft>
                        <a:buClrTx/>
                        <a:buSzTx/>
                        <a:buFont typeface="Symbol" charset="2"/>
                        <a:buChar char=""/>
                        <a:tabLst>
                          <a:tab pos="228600" algn="l"/>
                          <a:tab pos="273050" algn="l"/>
                        </a:tabLst>
                      </a:pPr>
                      <a:r>
                        <a:rPr kumimoji="0" lang="en-US" altLang="x-none" sz="1400" b="0" i="0" u="none" strike="noStrike" cap="none" normalizeH="0" baseline="0">
                          <a:ln>
                            <a:noFill/>
                          </a:ln>
                          <a:solidFill>
                            <a:srgbClr val="000000"/>
                          </a:solidFill>
                          <a:effectLst/>
                          <a:latin typeface="Arial" charset="0"/>
                          <a:ea typeface="ＭＳ Ｐゴシック" charset="-128"/>
                        </a:rPr>
                        <a:t>the data, resources, and system services will be available for legitimate use. </a:t>
                      </a:r>
                    </a:p>
                    <a:p>
                      <a:pPr marL="0" marR="0" lvl="0" indent="0" algn="l" defTabSz="914400" rtl="0" eaLnBrk="1" fontAlgn="base" latinLnBrk="0" hangingPunct="1">
                        <a:lnSpc>
                          <a:spcPts val="1450"/>
                        </a:lnSpc>
                        <a:spcBef>
                          <a:spcPts val="100"/>
                        </a:spcBef>
                        <a:spcAft>
                          <a:spcPts val="300"/>
                        </a:spcAft>
                        <a:buClrTx/>
                        <a:buSzTx/>
                        <a:buFontTx/>
                        <a:buNone/>
                        <a:tabLst>
                          <a:tab pos="228600" algn="l"/>
                          <a:tab pos="273050" algn="l"/>
                        </a:tabLst>
                      </a:pPr>
                      <a:r>
                        <a:rPr kumimoji="0" lang="en-US" altLang="x-none" sz="1400" b="0" i="0" u="none" strike="noStrike" cap="none" normalizeH="0" baseline="0">
                          <a:ln>
                            <a:noFill/>
                          </a:ln>
                          <a:solidFill>
                            <a:srgbClr val="000000"/>
                          </a:solidFill>
                          <a:effectLst/>
                          <a:latin typeface="Arial" charset="0"/>
                          <a:ea typeface="ＭＳ Ｐゴシック" charset="-128"/>
                        </a:rPr>
                        <a:t>The system tracks activities within it by</a:t>
                      </a:r>
                    </a:p>
                    <a:p>
                      <a:pPr marL="0" marR="0" lvl="0" indent="0" algn="l" defTabSz="914400" rtl="0" eaLnBrk="1" fontAlgn="base" latinLnBrk="0" hangingPunct="1">
                        <a:lnSpc>
                          <a:spcPts val="1400"/>
                        </a:lnSpc>
                        <a:spcBef>
                          <a:spcPct val="0"/>
                        </a:spcBef>
                        <a:spcAft>
                          <a:spcPct val="0"/>
                        </a:spcAft>
                        <a:buClrTx/>
                        <a:buSzTx/>
                        <a:buFont typeface="Symbol" charset="2"/>
                        <a:buChar char=""/>
                        <a:tabLst>
                          <a:tab pos="228600" algn="l"/>
                          <a:tab pos="273050" algn="l"/>
                        </a:tabLst>
                      </a:pPr>
                      <a:r>
                        <a:rPr kumimoji="0" lang="en-US" altLang="x-none" sz="1400" b="0" i="0" u="none" strike="noStrike" cap="none" normalizeH="0" baseline="0">
                          <a:ln>
                            <a:noFill/>
                          </a:ln>
                          <a:solidFill>
                            <a:srgbClr val="000000"/>
                          </a:solidFill>
                          <a:effectLst/>
                          <a:latin typeface="Arial" charset="0"/>
                          <a:ea typeface="ＭＳ Ｐゴシック" charset="-128"/>
                        </a:rPr>
                        <a:t>recording access or modification, </a:t>
                      </a:r>
                    </a:p>
                    <a:p>
                      <a:pPr marL="0" marR="0" lvl="0" indent="0" algn="l" defTabSz="914400" rtl="0" eaLnBrk="1" fontAlgn="base" latinLnBrk="0" hangingPunct="1">
                        <a:lnSpc>
                          <a:spcPts val="1400"/>
                        </a:lnSpc>
                        <a:spcBef>
                          <a:spcPct val="0"/>
                        </a:spcBef>
                        <a:spcAft>
                          <a:spcPct val="0"/>
                        </a:spcAft>
                        <a:buClrTx/>
                        <a:buSzTx/>
                        <a:buFont typeface="Symbol" charset="2"/>
                        <a:buChar char=""/>
                        <a:tabLst>
                          <a:tab pos="228600" algn="l"/>
                          <a:tab pos="273050" algn="l"/>
                        </a:tabLst>
                      </a:pPr>
                      <a:r>
                        <a:rPr kumimoji="0" lang="en-US" altLang="x-none" sz="1400" b="0" i="0" u="none" strike="noStrike" cap="none" normalizeH="0" baseline="0">
                          <a:ln>
                            <a:noFill/>
                          </a:ln>
                          <a:solidFill>
                            <a:srgbClr val="000000"/>
                          </a:solidFill>
                          <a:effectLst/>
                          <a:latin typeface="Arial" charset="0"/>
                          <a:ea typeface="ＭＳ Ｐゴシック" charset="-128"/>
                        </a:rPr>
                        <a:t>recording attempts to access data, resources or services, </a:t>
                      </a:r>
                    </a:p>
                    <a:p>
                      <a:pPr marL="0" marR="0" lvl="0" indent="0" algn="l" defTabSz="914400" rtl="0" eaLnBrk="1" fontAlgn="base" latinLnBrk="0" hangingPunct="1">
                        <a:lnSpc>
                          <a:spcPts val="1400"/>
                        </a:lnSpc>
                        <a:spcBef>
                          <a:spcPct val="0"/>
                        </a:spcBef>
                        <a:spcAft>
                          <a:spcPct val="0"/>
                        </a:spcAft>
                        <a:buClrTx/>
                        <a:buSzTx/>
                        <a:buFont typeface="Symbol" charset="2"/>
                        <a:buChar char=""/>
                        <a:tabLst>
                          <a:tab pos="228600" algn="l"/>
                          <a:tab pos="273050" algn="l"/>
                        </a:tabLst>
                      </a:pPr>
                      <a:r>
                        <a:rPr kumimoji="0" lang="en-US" altLang="x-none" sz="1400" b="0" i="0" u="none" strike="noStrike" cap="none" normalizeH="0" baseline="0">
                          <a:ln>
                            <a:noFill/>
                          </a:ln>
                          <a:solidFill>
                            <a:srgbClr val="000000"/>
                          </a:solidFill>
                          <a:effectLst/>
                          <a:latin typeface="Arial" charset="0"/>
                          <a:ea typeface="ＭＳ Ｐゴシック" charset="-128"/>
                        </a:rPr>
                        <a:t>notifying appropriate entities (people or systems) when an apparent attack is occurring.</a:t>
                      </a:r>
                      <a:endParaRPr kumimoji="0" lang="en-US" altLang="x-none" sz="1400" b="0" i="0" u="none" strike="noStrike" cap="none" normalizeH="0" baseline="0">
                        <a:ln>
                          <a:noFill/>
                        </a:ln>
                        <a:solidFill>
                          <a:srgbClr val="000000"/>
                        </a:solidFill>
                        <a:effectLst/>
                        <a:latin typeface="Times New Roman" charset="0"/>
                        <a:ea typeface="ＭＳ Ｐゴシック" charset="-128"/>
                      </a:endParaRPr>
                    </a:p>
                  </a:txBody>
                  <a:tcPr marL="47612" marR="47612"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4"/>
                  </a:ext>
                </a:extLst>
              </a:tr>
              <a:tr h="1284288">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ts val="1450"/>
                        </a:lnSpc>
                        <a:spcBef>
                          <a:spcPts val="400"/>
                        </a:spcBef>
                        <a:spcAft>
                          <a:spcPts val="400"/>
                        </a:spcAft>
                        <a:buClrTx/>
                        <a:buSzTx/>
                        <a:buFontTx/>
                        <a:buNone/>
                        <a:tabLst/>
                      </a:pPr>
                      <a:r>
                        <a:rPr kumimoji="0" lang="en-US" altLang="x-none" sz="1400" b="0" i="0" u="none" strike="noStrike" cap="none" normalizeH="0" baseline="0">
                          <a:ln>
                            <a:noFill/>
                          </a:ln>
                          <a:solidFill>
                            <a:srgbClr val="000000"/>
                          </a:solidFill>
                          <a:effectLst/>
                          <a:latin typeface="Arial" charset="0"/>
                          <a:ea typeface="ＭＳ Ｐゴシック" charset="-128"/>
                        </a:rPr>
                        <a:t>Response </a:t>
                      </a:r>
                      <a:br>
                        <a:rPr kumimoji="0" lang="en-US" altLang="x-none" sz="1400" b="0" i="0" u="none" strike="noStrike" cap="none" normalizeH="0" baseline="0">
                          <a:ln>
                            <a:noFill/>
                          </a:ln>
                          <a:solidFill>
                            <a:srgbClr val="000000"/>
                          </a:solidFill>
                          <a:effectLst/>
                          <a:latin typeface="Arial" charset="0"/>
                          <a:ea typeface="ＭＳ Ｐゴシック" charset="-128"/>
                        </a:rPr>
                      </a:br>
                      <a:r>
                        <a:rPr kumimoji="0" lang="en-US" altLang="x-none" sz="1400" b="0" i="0" u="none" strike="noStrike" cap="none" normalizeH="0" baseline="0">
                          <a:ln>
                            <a:noFill/>
                          </a:ln>
                          <a:solidFill>
                            <a:srgbClr val="000000"/>
                          </a:solidFill>
                          <a:effectLst/>
                          <a:latin typeface="Arial" charset="0"/>
                          <a:ea typeface="ＭＳ Ｐゴシック" charset="-128"/>
                        </a:rPr>
                        <a:t>Measure</a:t>
                      </a:r>
                      <a:endParaRPr kumimoji="0" lang="en-US" altLang="x-none" sz="1400" b="0" i="0" u="none" strike="noStrike" cap="none" normalizeH="0" baseline="0">
                        <a:ln>
                          <a:noFill/>
                        </a:ln>
                        <a:solidFill>
                          <a:srgbClr val="000000"/>
                        </a:solidFill>
                        <a:effectLst/>
                        <a:latin typeface="Times" charset="0"/>
                        <a:ea typeface="ＭＳ Ｐゴシック" charset="-128"/>
                      </a:endParaRPr>
                    </a:p>
                  </a:txBody>
                  <a:tcPr marL="47612" marR="47612"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buFont typeface="Arial" charset="0"/>
                        <a:tabLst>
                          <a:tab pos="228600" algn="l"/>
                          <a:tab pos="273050" algn="l"/>
                        </a:tabLst>
                        <a:defRPr sz="2400" b="1">
                          <a:solidFill>
                            <a:schemeClr val="tx1"/>
                          </a:solidFill>
                          <a:latin typeface="Arial" charset="0"/>
                          <a:ea typeface="ＭＳ Ｐゴシック" charset="-128"/>
                        </a:defRPr>
                      </a:lvl1pPr>
                      <a:lvl2pPr marL="742950" indent="-285750" eaLnBrk="0" hangingPunct="0">
                        <a:spcBef>
                          <a:spcPct val="20000"/>
                        </a:spcBef>
                        <a:tabLst>
                          <a:tab pos="228600" algn="l"/>
                          <a:tab pos="273050" algn="l"/>
                        </a:tabLst>
                        <a:defRPr sz="2000" b="1">
                          <a:solidFill>
                            <a:schemeClr val="tx1"/>
                          </a:solidFill>
                          <a:latin typeface="Arial" charset="0"/>
                          <a:ea typeface="ＭＳ Ｐゴシック" charset="-128"/>
                        </a:defRPr>
                      </a:lvl2pPr>
                      <a:lvl3pPr marL="1143000" indent="-228600" eaLnBrk="0" hangingPunct="0">
                        <a:spcBef>
                          <a:spcPct val="20000"/>
                        </a:spcBef>
                        <a:tabLst>
                          <a:tab pos="228600" algn="l"/>
                          <a:tab pos="273050" algn="l"/>
                        </a:tabLst>
                        <a:defRPr b="1">
                          <a:solidFill>
                            <a:schemeClr val="tx1"/>
                          </a:solidFill>
                          <a:latin typeface="Arial" charset="0"/>
                          <a:ea typeface="ＭＳ Ｐゴシック" charset="-128"/>
                        </a:defRPr>
                      </a:lvl3pPr>
                      <a:lvl4pPr marL="1600200" indent="-228600" eaLnBrk="0" hangingPunct="0">
                        <a:spcBef>
                          <a:spcPct val="20000"/>
                        </a:spcBef>
                        <a:tabLst>
                          <a:tab pos="228600" algn="l"/>
                          <a:tab pos="273050" algn="l"/>
                        </a:tabLst>
                        <a:defRPr sz="1600" b="1">
                          <a:solidFill>
                            <a:schemeClr val="tx1"/>
                          </a:solidFill>
                          <a:latin typeface="Arial" charset="0"/>
                          <a:ea typeface="ＭＳ Ｐゴシック" charset="-128"/>
                        </a:defRPr>
                      </a:lvl4pPr>
                      <a:lvl5pPr marL="2057400" indent="-228600" eaLnBrk="0" hangingPunct="0">
                        <a:spcBef>
                          <a:spcPct val="20000"/>
                        </a:spcBef>
                        <a:tabLst>
                          <a:tab pos="228600" algn="l"/>
                          <a:tab pos="273050" algn="l"/>
                        </a:tabLst>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tabLst>
                          <a:tab pos="228600" algn="l"/>
                          <a:tab pos="273050" algn="l"/>
                        </a:tabLs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tabLst>
                          <a:tab pos="228600" algn="l"/>
                          <a:tab pos="273050" algn="l"/>
                        </a:tabLs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tabLst>
                          <a:tab pos="228600" algn="l"/>
                          <a:tab pos="273050" algn="l"/>
                        </a:tabLs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tabLst>
                          <a:tab pos="228600" algn="l"/>
                          <a:tab pos="273050" algn="l"/>
                        </a:tabLs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ts val="1450"/>
                        </a:lnSpc>
                        <a:spcBef>
                          <a:spcPts val="100"/>
                        </a:spcBef>
                        <a:spcAft>
                          <a:spcPts val="300"/>
                        </a:spcAft>
                        <a:buClrTx/>
                        <a:buSzTx/>
                        <a:buFontTx/>
                        <a:buNone/>
                        <a:tabLst>
                          <a:tab pos="228600" algn="l"/>
                          <a:tab pos="273050" algn="l"/>
                        </a:tabLst>
                      </a:pPr>
                      <a:r>
                        <a:rPr kumimoji="0" lang="en-US" altLang="x-none" sz="1400" b="0" i="0" u="none" strike="noStrike" cap="none" normalizeH="0" baseline="0">
                          <a:ln>
                            <a:noFill/>
                          </a:ln>
                          <a:solidFill>
                            <a:srgbClr val="000000"/>
                          </a:solidFill>
                          <a:effectLst/>
                          <a:latin typeface="Arial" charset="0"/>
                          <a:ea typeface="ＭＳ Ｐゴシック" charset="-128"/>
                        </a:rPr>
                        <a:t>One or more of the following</a:t>
                      </a:r>
                    </a:p>
                    <a:p>
                      <a:pPr marL="0" marR="0" lvl="0" indent="0" algn="l" defTabSz="914400" rtl="0" eaLnBrk="1" fontAlgn="base" latinLnBrk="0" hangingPunct="1">
                        <a:lnSpc>
                          <a:spcPts val="1400"/>
                        </a:lnSpc>
                        <a:spcBef>
                          <a:spcPct val="0"/>
                        </a:spcBef>
                        <a:spcAft>
                          <a:spcPct val="0"/>
                        </a:spcAft>
                        <a:buClrTx/>
                        <a:buSzTx/>
                        <a:buFont typeface="Symbol" charset="2"/>
                        <a:buChar char=""/>
                        <a:tabLst>
                          <a:tab pos="228600" algn="l"/>
                          <a:tab pos="273050" algn="l"/>
                        </a:tabLst>
                      </a:pPr>
                      <a:r>
                        <a:rPr kumimoji="0" lang="en-US" altLang="x-none" sz="1400" b="0" i="0" u="none" strike="noStrike" cap="none" normalizeH="0" baseline="0">
                          <a:ln>
                            <a:noFill/>
                          </a:ln>
                          <a:solidFill>
                            <a:srgbClr val="000000"/>
                          </a:solidFill>
                          <a:effectLst/>
                          <a:latin typeface="Arial" charset="0"/>
                          <a:ea typeface="ＭＳ Ｐゴシック" charset="-128"/>
                        </a:rPr>
                        <a:t>how much of a system is compromised when a particular component or data value is compromised,</a:t>
                      </a:r>
                    </a:p>
                    <a:p>
                      <a:pPr marL="0" marR="0" lvl="0" indent="0" algn="l" defTabSz="914400" rtl="0" eaLnBrk="1" fontAlgn="base" latinLnBrk="0" hangingPunct="1">
                        <a:lnSpc>
                          <a:spcPts val="1400"/>
                        </a:lnSpc>
                        <a:spcBef>
                          <a:spcPct val="0"/>
                        </a:spcBef>
                        <a:spcAft>
                          <a:spcPct val="0"/>
                        </a:spcAft>
                        <a:buClrTx/>
                        <a:buSzTx/>
                        <a:buFont typeface="Symbol" charset="2"/>
                        <a:buChar char=""/>
                        <a:tabLst>
                          <a:tab pos="228600" algn="l"/>
                          <a:tab pos="273050" algn="l"/>
                        </a:tabLst>
                      </a:pPr>
                      <a:r>
                        <a:rPr kumimoji="0" lang="en-US" altLang="x-none" sz="1400" b="0" i="0" u="none" strike="noStrike" cap="none" normalizeH="0" baseline="0">
                          <a:ln>
                            <a:noFill/>
                          </a:ln>
                          <a:solidFill>
                            <a:srgbClr val="000000"/>
                          </a:solidFill>
                          <a:effectLst/>
                          <a:latin typeface="Arial" charset="0"/>
                          <a:ea typeface="ＭＳ Ｐゴシック" charset="-128"/>
                        </a:rPr>
                        <a:t>how much time passed before an attack was detected, </a:t>
                      </a:r>
                    </a:p>
                    <a:p>
                      <a:pPr marL="0" marR="0" lvl="0" indent="0" algn="l" defTabSz="914400" rtl="0" eaLnBrk="1" fontAlgn="base" latinLnBrk="0" hangingPunct="1">
                        <a:lnSpc>
                          <a:spcPts val="1400"/>
                        </a:lnSpc>
                        <a:spcBef>
                          <a:spcPct val="0"/>
                        </a:spcBef>
                        <a:spcAft>
                          <a:spcPct val="0"/>
                        </a:spcAft>
                        <a:buClrTx/>
                        <a:buSzTx/>
                        <a:buFont typeface="Symbol" charset="2"/>
                        <a:buChar char=""/>
                        <a:tabLst>
                          <a:tab pos="228600" algn="l"/>
                          <a:tab pos="273050" algn="l"/>
                        </a:tabLst>
                      </a:pPr>
                      <a:r>
                        <a:rPr kumimoji="0" lang="en-US" altLang="x-none" sz="1400" b="0" i="0" u="none" strike="noStrike" cap="none" normalizeH="0" baseline="0">
                          <a:ln>
                            <a:noFill/>
                          </a:ln>
                          <a:solidFill>
                            <a:srgbClr val="000000"/>
                          </a:solidFill>
                          <a:effectLst/>
                          <a:latin typeface="Arial" charset="0"/>
                          <a:ea typeface="ＭＳ Ｐゴシック" charset="-128"/>
                        </a:rPr>
                        <a:t>how many attacks were resisted, </a:t>
                      </a:r>
                    </a:p>
                    <a:p>
                      <a:pPr marL="0" marR="0" lvl="0" indent="0" algn="l" defTabSz="914400" rtl="0" eaLnBrk="1" fontAlgn="base" latinLnBrk="0" hangingPunct="1">
                        <a:lnSpc>
                          <a:spcPts val="1400"/>
                        </a:lnSpc>
                        <a:spcBef>
                          <a:spcPct val="0"/>
                        </a:spcBef>
                        <a:spcAft>
                          <a:spcPct val="0"/>
                        </a:spcAft>
                        <a:buClrTx/>
                        <a:buSzTx/>
                        <a:buFont typeface="Symbol" charset="2"/>
                        <a:buChar char=""/>
                        <a:tabLst>
                          <a:tab pos="228600" algn="l"/>
                          <a:tab pos="273050" algn="l"/>
                        </a:tabLst>
                      </a:pPr>
                      <a:r>
                        <a:rPr kumimoji="0" lang="en-US" altLang="x-none" sz="1400" b="0" i="0" u="none" strike="noStrike" cap="none" normalizeH="0" baseline="0">
                          <a:ln>
                            <a:noFill/>
                          </a:ln>
                          <a:solidFill>
                            <a:srgbClr val="000000"/>
                          </a:solidFill>
                          <a:effectLst/>
                          <a:latin typeface="Arial" charset="0"/>
                          <a:ea typeface="ＭＳ Ｐゴシック" charset="-128"/>
                        </a:rPr>
                        <a:t>how long does it take to recover from a successful attack, </a:t>
                      </a:r>
                    </a:p>
                    <a:p>
                      <a:pPr marL="0" marR="0" lvl="0" indent="0" algn="l" defTabSz="914400" rtl="0" eaLnBrk="1" fontAlgn="base" latinLnBrk="0" hangingPunct="1">
                        <a:lnSpc>
                          <a:spcPts val="1400"/>
                        </a:lnSpc>
                        <a:spcBef>
                          <a:spcPct val="0"/>
                        </a:spcBef>
                        <a:spcAft>
                          <a:spcPct val="0"/>
                        </a:spcAft>
                        <a:buClrTx/>
                        <a:buSzTx/>
                        <a:buFont typeface="Symbol" charset="2"/>
                        <a:buChar char=""/>
                        <a:tabLst>
                          <a:tab pos="228600" algn="l"/>
                          <a:tab pos="273050" algn="l"/>
                        </a:tabLst>
                      </a:pPr>
                      <a:r>
                        <a:rPr kumimoji="0" lang="en-US" altLang="x-none" sz="1400" b="0" i="0" u="none" strike="noStrike" cap="none" normalizeH="0" baseline="0">
                          <a:ln>
                            <a:noFill/>
                          </a:ln>
                          <a:solidFill>
                            <a:srgbClr val="000000"/>
                          </a:solidFill>
                          <a:effectLst/>
                          <a:latin typeface="Arial" charset="0"/>
                          <a:ea typeface="ＭＳ Ｐゴシック" charset="-128"/>
                        </a:rPr>
                        <a:t>how much data is vulnerable to a particular attack</a:t>
                      </a:r>
                      <a:endParaRPr kumimoji="0" lang="en-US" altLang="x-none" sz="1400" b="0" i="0" u="none" strike="noStrike" cap="none" normalizeH="0" baseline="0">
                        <a:ln>
                          <a:noFill/>
                        </a:ln>
                        <a:solidFill>
                          <a:srgbClr val="000000"/>
                        </a:solidFill>
                        <a:effectLst/>
                        <a:latin typeface="Times New Roman" charset="0"/>
                        <a:ea typeface="ＭＳ Ｐゴシック" charset="-128"/>
                      </a:endParaRPr>
                    </a:p>
                  </a:txBody>
                  <a:tcPr marL="47612" marR="47612"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9A169EA4-02D9-9B4B-AAE0-0041368FCE75}"/>
              </a:ext>
            </a:extLst>
          </p:cNvPr>
          <p:cNvSpPr/>
          <p:nvPr/>
        </p:nvSpPr>
        <p:spPr>
          <a:xfrm>
            <a:off x="503771" y="836712"/>
            <a:ext cx="8280920" cy="20162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x-none" sz="3200">
                <a:ea typeface="ＭＳ Ｐゴシック" charset="-128"/>
              </a:rPr>
              <a:t>Sample Concrete Security Scenario</a:t>
            </a:r>
          </a:p>
        </p:txBody>
      </p:sp>
      <p:sp>
        <p:nvSpPr>
          <p:cNvPr id="50178" name="Content Placeholder 2"/>
          <p:cNvSpPr>
            <a:spLocks noGrp="1"/>
          </p:cNvSpPr>
          <p:nvPr>
            <p:ph idx="1"/>
          </p:nvPr>
        </p:nvSpPr>
        <p:spPr/>
        <p:txBody>
          <a:bodyPr/>
          <a:lstStyle/>
          <a:p>
            <a:r>
              <a:rPr lang="en-AU" altLang="x-none">
                <a:ea typeface="ＭＳ Ｐゴシック" charset="-128"/>
              </a:rPr>
              <a:t>A disgruntled employee from a remote location attempts to modify the pay rate table during normal operations. The system maintains an audit trail and the correct data is restored within a day.</a:t>
            </a:r>
            <a:endParaRPr lang="en-US" altLang="x-none">
              <a:ea typeface="ＭＳ Ｐゴシック" charset="-128"/>
            </a:endParaRPr>
          </a:p>
        </p:txBody>
      </p:sp>
      <p:sp>
        <p:nvSpPr>
          <p:cNvPr id="50179"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x-none">
                <a:ea typeface="ＭＳ Ｐゴシック" charset="-128"/>
              </a:rPr>
              <a:t>Concrete scenario</a:t>
            </a:r>
          </a:p>
        </p:txBody>
      </p:sp>
      <p:sp>
        <p:nvSpPr>
          <p:cNvPr id="512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B27CC8F-0B09-9E4B-B54C-F8DAE00E201B}" type="slidenum">
              <a:rPr lang="en-US" altLang="x-none" sz="1400">
                <a:latin typeface="Arial Black" charset="0"/>
              </a:rPr>
              <a:pPr eaLnBrk="1" hangingPunct="1"/>
              <a:t>12</a:t>
            </a:fld>
            <a:endParaRPr lang="en-US" altLang="x-none" sz="1400">
              <a:latin typeface="Arial Black" charset="0"/>
            </a:endParaRPr>
          </a:p>
        </p:txBody>
      </p:sp>
      <p:pic>
        <p:nvPicPr>
          <p:cNvPr id="51203"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492375"/>
            <a:ext cx="7302500"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ea typeface="ＭＳ Ｐゴシック" charset="-128"/>
              </a:rPr>
              <a:t>Goal of Security Tactics</a:t>
            </a:r>
          </a:p>
        </p:txBody>
      </p:sp>
      <p:sp>
        <p:nvSpPr>
          <p:cNvPr id="3" name="Content Placeholder 2"/>
          <p:cNvSpPr>
            <a:spLocks noGrp="1"/>
          </p:cNvSpPr>
          <p:nvPr>
            <p:ph idx="1"/>
          </p:nvPr>
        </p:nvSpPr>
        <p:spPr/>
        <p:txBody>
          <a:bodyPr>
            <a:normAutofit/>
          </a:bodyPr>
          <a:lstStyle/>
          <a:p>
            <a:pPr>
              <a:lnSpc>
                <a:spcPct val="80000"/>
              </a:lnSpc>
            </a:pPr>
            <a:r>
              <a:rPr lang="en-US" altLang="x-none" sz="2400">
                <a:ea typeface="ＭＳ Ｐゴシック" charset="-128"/>
              </a:rPr>
              <a:t>One method for thinking about system security is to think about physical security. </a:t>
            </a:r>
          </a:p>
          <a:p>
            <a:pPr>
              <a:lnSpc>
                <a:spcPct val="80000"/>
              </a:lnSpc>
            </a:pPr>
            <a:r>
              <a:rPr lang="en-US" altLang="x-none" sz="2400">
                <a:ea typeface="ＭＳ Ｐゴシック" charset="-128"/>
              </a:rPr>
              <a:t>Secure installations have limited access to them (e.g., by using security checkpoints), have means of detecting intruders (e.g., by requiring legitimate visitors to wear badges), have deterrence mechanisms such as armed guards, have reaction mechanisms such as automatic locking of doors and have recovery mechanisms such as off-site back up. </a:t>
            </a:r>
          </a:p>
          <a:p>
            <a:pPr>
              <a:lnSpc>
                <a:spcPct val="80000"/>
              </a:lnSpc>
            </a:pPr>
            <a:r>
              <a:rPr lang="en-US" altLang="x-none" sz="2400">
                <a:ea typeface="ＭＳ Ｐゴシック" charset="-128"/>
              </a:rPr>
              <a:t>This leads to our four categories of tactics: detect, resist, react, and recover.</a:t>
            </a:r>
          </a:p>
        </p:txBody>
      </p:sp>
      <p:sp>
        <p:nvSpPr>
          <p:cNvPr id="52227"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ea typeface="ＭＳ Ｐゴシック" charset="-128"/>
              </a:rPr>
              <a:t>Goal of Security Tactics</a:t>
            </a:r>
          </a:p>
        </p:txBody>
      </p:sp>
      <p:sp>
        <p:nvSpPr>
          <p:cNvPr id="53250"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pic>
        <p:nvPicPr>
          <p:cNvPr id="5325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708275"/>
            <a:ext cx="755967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x-none">
                <a:ea typeface="ＭＳ Ｐゴシック" charset="-128"/>
              </a:rPr>
              <a:t>Question</a:t>
            </a:r>
          </a:p>
        </p:txBody>
      </p:sp>
      <p:sp>
        <p:nvSpPr>
          <p:cNvPr id="54274" name="Content Placeholder 4"/>
          <p:cNvSpPr>
            <a:spLocks noGrp="1"/>
          </p:cNvSpPr>
          <p:nvPr>
            <p:ph idx="1"/>
          </p:nvPr>
        </p:nvSpPr>
        <p:spPr/>
        <p:txBody>
          <a:bodyPr/>
          <a:lstStyle/>
          <a:p>
            <a:r>
              <a:rPr lang="en-US" altLang="x-none">
                <a:ea typeface="ＭＳ Ｐゴシック" charset="-128"/>
              </a:rPr>
              <a:t>How do we design for security?</a:t>
            </a:r>
          </a:p>
        </p:txBody>
      </p:sp>
      <p:sp>
        <p:nvSpPr>
          <p:cNvPr id="54275"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041A448-69B5-E445-BBD4-89776465ED6A}" type="slidenum">
              <a:rPr lang="en-US" altLang="x-none" sz="1400">
                <a:latin typeface="Arial Black" charset="0"/>
              </a:rPr>
              <a:pPr eaLnBrk="1" hangingPunct="1"/>
              <a:t>15</a:t>
            </a:fld>
            <a:endParaRPr lang="en-US" altLang="x-none" sz="1400">
              <a:latin typeface="Arial Black" charset="0"/>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x-none">
                <a:ea typeface="ＭＳ Ｐゴシック" charset="-128"/>
              </a:rPr>
              <a:t>Security Tactics</a:t>
            </a:r>
          </a:p>
        </p:txBody>
      </p:sp>
      <p:sp>
        <p:nvSpPr>
          <p:cNvPr id="55298"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sp>
        <p:nvSpPr>
          <p:cNvPr id="5529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x-none" sz="1800"/>
          </a:p>
        </p:txBody>
      </p:sp>
      <p:sp>
        <p:nvSpPr>
          <p:cNvPr id="5530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x-none" sz="1800"/>
          </a:p>
        </p:txBody>
      </p:sp>
      <p:graphicFrame>
        <p:nvGraphicFramePr>
          <p:cNvPr id="55301" name="Object 6"/>
          <p:cNvGraphicFramePr>
            <a:graphicFrameLocks noChangeAspect="1"/>
          </p:cNvGraphicFramePr>
          <p:nvPr/>
        </p:nvGraphicFramePr>
        <p:xfrm>
          <a:off x="971550" y="2060575"/>
          <a:ext cx="7273925" cy="4943475"/>
        </p:xfrm>
        <a:graphic>
          <a:graphicData uri="http://schemas.openxmlformats.org/presentationml/2006/ole">
            <mc:AlternateContent xmlns:mc="http://schemas.openxmlformats.org/markup-compatibility/2006">
              <mc:Choice xmlns:v="urn:schemas-microsoft-com:vml" Requires="v">
                <p:oleObj name="Visio" r:id="rId2" imgW="8750300" imgH="6032500" progId="Visio.Drawing.11">
                  <p:embed/>
                </p:oleObj>
              </mc:Choice>
              <mc:Fallback>
                <p:oleObj name="Visio" r:id="rId2" imgW="8750300" imgH="6032500" progId="Visio.Drawing.11">
                  <p:embed/>
                  <p:pic>
                    <p:nvPicPr>
                      <p:cNvPr id="55301"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060575"/>
                        <a:ext cx="7273925"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1763688" y="3212976"/>
            <a:ext cx="4680520" cy="3155219"/>
          </a:xfrm>
          <a:prstGeom prst="rect">
            <a:avLst/>
          </a:prstGeom>
          <a:solidFill>
            <a:srgbClr val="E8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59832" y="3212976"/>
            <a:ext cx="3384376" cy="3307619"/>
          </a:xfrm>
          <a:prstGeom prst="rect">
            <a:avLst/>
          </a:prstGeom>
          <a:solidFill>
            <a:srgbClr val="E8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139952" y="3365376"/>
            <a:ext cx="2304256" cy="3155219"/>
          </a:xfrm>
          <a:prstGeom prst="rect">
            <a:avLst/>
          </a:prstGeom>
          <a:solidFill>
            <a:srgbClr val="E8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04048" y="3365376"/>
            <a:ext cx="1440160" cy="3155219"/>
          </a:xfrm>
          <a:prstGeom prst="rect">
            <a:avLst/>
          </a:prstGeom>
          <a:solidFill>
            <a:srgbClr val="E8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x-none">
                <a:ea typeface="ＭＳ Ｐゴシック" charset="-128"/>
              </a:rPr>
              <a:t>Detect Attacks</a:t>
            </a:r>
          </a:p>
        </p:txBody>
      </p:sp>
      <p:sp>
        <p:nvSpPr>
          <p:cNvPr id="56322" name="Content Placeholder 2"/>
          <p:cNvSpPr>
            <a:spLocks noGrp="1"/>
          </p:cNvSpPr>
          <p:nvPr>
            <p:ph idx="1"/>
          </p:nvPr>
        </p:nvSpPr>
        <p:spPr/>
        <p:txBody>
          <a:bodyPr/>
          <a:lstStyle/>
          <a:p>
            <a:r>
              <a:rPr lang="en-US" altLang="x-none" sz="2000">
                <a:ea typeface="ＭＳ Ｐゴシック" charset="-128"/>
              </a:rPr>
              <a:t>Detect Intrusion: compare network traffic or service request patterns </a:t>
            </a:r>
            <a:r>
              <a:rPr lang="en-US" altLang="x-none" sz="2000" i="1">
                <a:ea typeface="ＭＳ Ｐゴシック" charset="-128"/>
              </a:rPr>
              <a:t>within</a:t>
            </a:r>
            <a:r>
              <a:rPr lang="en-US" altLang="x-none" sz="2000">
                <a:ea typeface="ＭＳ Ｐゴシック" charset="-128"/>
              </a:rPr>
              <a:t> a system to a set of signatures or known patterns of malicious behavior stored in a database. </a:t>
            </a:r>
          </a:p>
          <a:p>
            <a:r>
              <a:rPr lang="en-US" altLang="x-none" sz="2000">
                <a:ea typeface="ＭＳ Ｐゴシック" charset="-128"/>
              </a:rPr>
              <a:t>Detect Service Denial: comparison of the pattern or signature of network traffic </a:t>
            </a:r>
            <a:r>
              <a:rPr lang="en-US" altLang="x-none" sz="2000" i="1">
                <a:ea typeface="ＭＳ Ｐゴシック" charset="-128"/>
              </a:rPr>
              <a:t>coming</a:t>
            </a:r>
            <a:r>
              <a:rPr lang="en-US" altLang="x-none" sz="2000">
                <a:ea typeface="ＭＳ Ｐゴシック" charset="-128"/>
              </a:rPr>
              <a:t> </a:t>
            </a:r>
            <a:r>
              <a:rPr lang="en-US" altLang="x-none" sz="2000" i="1">
                <a:ea typeface="ＭＳ Ｐゴシック" charset="-128"/>
              </a:rPr>
              <a:t>into</a:t>
            </a:r>
            <a:r>
              <a:rPr lang="en-US" altLang="x-none" sz="2000">
                <a:ea typeface="ＭＳ Ｐゴシック" charset="-128"/>
              </a:rPr>
              <a:t> a system to historic profiles of known Denial of Service (DoS) attacks.</a:t>
            </a:r>
          </a:p>
          <a:p>
            <a:r>
              <a:rPr lang="en-US" altLang="x-none" sz="2000">
                <a:ea typeface="ＭＳ Ｐゴシック" charset="-128"/>
              </a:rPr>
              <a:t>Verify Message Integrity: use techniques such as checksums or hash values to verify the integrity of messages, resource files, deployment files, and configuration files. </a:t>
            </a:r>
          </a:p>
          <a:p>
            <a:r>
              <a:rPr lang="en-US" altLang="x-none" sz="2000">
                <a:ea typeface="ＭＳ Ｐゴシック" charset="-128"/>
              </a:rPr>
              <a:t>Detect Message Delay: checking the time that it takes to deliver a message, it is possible to detect suspicious timing behavior.</a:t>
            </a:r>
          </a:p>
        </p:txBody>
      </p:sp>
      <p:sp>
        <p:nvSpPr>
          <p:cNvPr id="56323"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x-none">
                <a:ea typeface="ＭＳ Ｐゴシック" charset="-128"/>
              </a:rPr>
              <a:t>Resist Attacks</a:t>
            </a:r>
          </a:p>
        </p:txBody>
      </p:sp>
      <p:sp>
        <p:nvSpPr>
          <p:cNvPr id="3" name="Content Placeholder 2"/>
          <p:cNvSpPr>
            <a:spLocks noGrp="1"/>
          </p:cNvSpPr>
          <p:nvPr>
            <p:ph idx="1"/>
          </p:nvPr>
        </p:nvSpPr>
        <p:spPr/>
        <p:txBody>
          <a:bodyPr>
            <a:normAutofit fontScale="85000" lnSpcReduction="10000"/>
          </a:bodyPr>
          <a:lstStyle/>
          <a:p>
            <a:pPr>
              <a:defRPr/>
            </a:pPr>
            <a:r>
              <a:rPr lang="en-US" dirty="0"/>
              <a:t>Identify Actors: identify the source of any external input to the system. </a:t>
            </a:r>
          </a:p>
          <a:p>
            <a:pPr>
              <a:defRPr/>
            </a:pPr>
            <a:r>
              <a:rPr lang="en-US" dirty="0"/>
              <a:t>Authenticate Actors: ensure that an actor (user or a remote computer) is actually who or what it purports to be.</a:t>
            </a:r>
          </a:p>
          <a:p>
            <a:pPr>
              <a:defRPr/>
            </a:pPr>
            <a:r>
              <a:rPr lang="en-US" dirty="0"/>
              <a:t>Authorize Actors: ensuring that an authenticated actor has the rights to access and modify either data or services. </a:t>
            </a:r>
          </a:p>
          <a:p>
            <a:pPr>
              <a:defRPr/>
            </a:pPr>
            <a:r>
              <a:rPr lang="en-US" dirty="0"/>
              <a:t>Limit Access: limiting access to resources such as memory, network connections, or access points.</a:t>
            </a:r>
          </a:p>
        </p:txBody>
      </p:sp>
      <p:sp>
        <p:nvSpPr>
          <p:cNvPr id="57347"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x-none">
                <a:ea typeface="ＭＳ Ｐゴシック" charset="-128"/>
              </a:rPr>
              <a:t>Resist Attacks</a:t>
            </a:r>
          </a:p>
        </p:txBody>
      </p:sp>
      <p:sp>
        <p:nvSpPr>
          <p:cNvPr id="3" name="Content Placeholder 2"/>
          <p:cNvSpPr>
            <a:spLocks noGrp="1"/>
          </p:cNvSpPr>
          <p:nvPr>
            <p:ph idx="1"/>
          </p:nvPr>
        </p:nvSpPr>
        <p:spPr/>
        <p:txBody>
          <a:bodyPr>
            <a:normAutofit/>
          </a:bodyPr>
          <a:lstStyle/>
          <a:p>
            <a:pPr>
              <a:lnSpc>
                <a:spcPct val="80000"/>
              </a:lnSpc>
            </a:pPr>
            <a:r>
              <a:rPr lang="en-US" altLang="x-none" sz="2400">
                <a:ea typeface="ＭＳ Ｐゴシック" charset="-128"/>
              </a:rPr>
              <a:t>Limit Exposure: minimize the attack surface of a system by having the fewest possible number of access points.</a:t>
            </a:r>
          </a:p>
          <a:p>
            <a:pPr>
              <a:lnSpc>
                <a:spcPct val="80000"/>
              </a:lnSpc>
            </a:pPr>
            <a:r>
              <a:rPr lang="en-US" altLang="x-none" sz="2400">
                <a:ea typeface="ＭＳ Ｐゴシック" charset="-128"/>
              </a:rPr>
              <a:t>Encrypt Data: apply some form of encryption to data and to communication.</a:t>
            </a:r>
          </a:p>
          <a:p>
            <a:pPr>
              <a:lnSpc>
                <a:spcPct val="80000"/>
              </a:lnSpc>
            </a:pPr>
            <a:r>
              <a:rPr lang="en-US" altLang="x-none" sz="2400">
                <a:ea typeface="ＭＳ Ｐゴシック" charset="-128"/>
              </a:rPr>
              <a:t>Separate Entities: can be done through physical separation on different servers attached to different networks, the use of virtual machines, or an </a:t>
            </a:r>
            <a:r>
              <a:rPr lang="en-US" altLang="en-US" sz="2400">
                <a:ea typeface="ＭＳ Ｐゴシック" charset="-128"/>
              </a:rPr>
              <a:t>“</a:t>
            </a:r>
            <a:r>
              <a:rPr lang="en-US" altLang="ja-JP" sz="2400">
                <a:ea typeface="ＭＳ Ｐゴシック" charset="-128"/>
              </a:rPr>
              <a:t>air gap</a:t>
            </a:r>
            <a:r>
              <a:rPr lang="en-US" altLang="en-US" sz="2400">
                <a:ea typeface="ＭＳ Ｐゴシック" charset="-128"/>
              </a:rPr>
              <a:t>”</a:t>
            </a:r>
            <a:r>
              <a:rPr lang="en-US" altLang="ja-JP" sz="2400">
                <a:ea typeface="ＭＳ Ｐゴシック" charset="-128"/>
              </a:rPr>
              <a:t>.</a:t>
            </a:r>
          </a:p>
          <a:p>
            <a:pPr>
              <a:lnSpc>
                <a:spcPct val="80000"/>
              </a:lnSpc>
            </a:pPr>
            <a:r>
              <a:rPr lang="en-US" altLang="x-none" sz="2400">
                <a:ea typeface="ＭＳ Ｐゴシック" charset="-128"/>
              </a:rPr>
              <a:t>Change Default Settings: Force the user to change settings assigned by default.</a:t>
            </a:r>
          </a:p>
          <a:p>
            <a:pPr>
              <a:lnSpc>
                <a:spcPct val="80000"/>
              </a:lnSpc>
            </a:pPr>
            <a:endParaRPr lang="en-US" altLang="x-none" sz="2400">
              <a:ea typeface="ＭＳ Ｐゴシック" charset="-128"/>
            </a:endParaRPr>
          </a:p>
        </p:txBody>
      </p:sp>
      <p:sp>
        <p:nvSpPr>
          <p:cNvPr id="58371"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310A4-86F9-EB40-AC57-44EB834BF595}"/>
              </a:ext>
            </a:extLst>
          </p:cNvPr>
          <p:cNvSpPr>
            <a:spLocks noGrp="1"/>
          </p:cNvSpPr>
          <p:nvPr>
            <p:ph type="title"/>
          </p:nvPr>
        </p:nvSpPr>
        <p:spPr/>
        <p:txBody>
          <a:bodyPr/>
          <a:lstStyle/>
          <a:p>
            <a:r>
              <a:rPr lang="en-GB" dirty="0"/>
              <a:t>Redesign (q4)</a:t>
            </a:r>
            <a:endParaRPr lang="en-SE" dirty="0"/>
          </a:p>
        </p:txBody>
      </p:sp>
      <p:sp>
        <p:nvSpPr>
          <p:cNvPr id="3" name="Content Placeholder 2">
            <a:extLst>
              <a:ext uri="{FF2B5EF4-FFF2-40B4-BE49-F238E27FC236}">
                <a16:creationId xmlns:a16="http://schemas.microsoft.com/office/drawing/2014/main" id="{FED7B1D9-8C3C-FE4E-B0D8-D8341C4E9FF0}"/>
              </a:ext>
            </a:extLst>
          </p:cNvPr>
          <p:cNvSpPr>
            <a:spLocks noGrp="1"/>
          </p:cNvSpPr>
          <p:nvPr>
            <p:ph idx="1"/>
          </p:nvPr>
        </p:nvSpPr>
        <p:spPr/>
        <p:txBody>
          <a:bodyPr/>
          <a:lstStyle/>
          <a:p>
            <a:r>
              <a:rPr lang="en-GB" b="0" dirty="0"/>
              <a:t>Coding best practices (metrics) (1p): </a:t>
            </a:r>
          </a:p>
          <a:p>
            <a:r>
              <a:rPr lang="en-GB" b="0" dirty="0"/>
              <a:t>Classification of functionality / classes (comprehensibility) (2p):</a:t>
            </a:r>
          </a:p>
          <a:p>
            <a:r>
              <a:rPr lang="en-GB" b="0" dirty="0"/>
              <a:t>Quality attributes (reasoning) (2p):</a:t>
            </a:r>
          </a:p>
          <a:p>
            <a:r>
              <a:rPr lang="en-GB" b="0" dirty="0"/>
              <a:t>Design patterns (reasoning - if applicable) (1p):</a:t>
            </a:r>
          </a:p>
          <a:p>
            <a:endParaRPr lang="en-SE" dirty="0"/>
          </a:p>
        </p:txBody>
      </p:sp>
      <p:sp>
        <p:nvSpPr>
          <p:cNvPr id="4" name="Slide Number Placeholder 3">
            <a:extLst>
              <a:ext uri="{FF2B5EF4-FFF2-40B4-BE49-F238E27FC236}">
                <a16:creationId xmlns:a16="http://schemas.microsoft.com/office/drawing/2014/main" id="{C2BB6029-1CE8-5B44-B1B0-9A8F7D3E651A}"/>
              </a:ext>
            </a:extLst>
          </p:cNvPr>
          <p:cNvSpPr>
            <a:spLocks noGrp="1"/>
          </p:cNvSpPr>
          <p:nvPr>
            <p:ph type="sldNum" sz="quarter" idx="10"/>
          </p:nvPr>
        </p:nvSpPr>
        <p:spPr/>
        <p:txBody>
          <a:bodyPr/>
          <a:lstStyle/>
          <a:p>
            <a:fld id="{1E530835-73E4-7043-8AF6-A5F45A227040}" type="slidenum">
              <a:rPr lang="en-US" altLang="x-none" smtClean="0"/>
              <a:pPr/>
              <a:t>2</a:t>
            </a:fld>
            <a:endParaRPr lang="en-US" altLang="x-none"/>
          </a:p>
        </p:txBody>
      </p:sp>
    </p:spTree>
    <p:extLst>
      <p:ext uri="{BB962C8B-B14F-4D97-AF65-F5344CB8AC3E}">
        <p14:creationId xmlns:p14="http://schemas.microsoft.com/office/powerpoint/2010/main" val="4249867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x-none">
                <a:ea typeface="ＭＳ Ｐゴシック" charset="-128"/>
              </a:rPr>
              <a:t>React to Attacks</a:t>
            </a:r>
          </a:p>
        </p:txBody>
      </p:sp>
      <p:sp>
        <p:nvSpPr>
          <p:cNvPr id="3" name="Content Placeholder 2"/>
          <p:cNvSpPr>
            <a:spLocks noGrp="1"/>
          </p:cNvSpPr>
          <p:nvPr>
            <p:ph idx="1"/>
          </p:nvPr>
        </p:nvSpPr>
        <p:spPr/>
        <p:txBody>
          <a:bodyPr>
            <a:normAutofit lnSpcReduction="10000"/>
          </a:bodyPr>
          <a:lstStyle/>
          <a:p>
            <a:pPr>
              <a:defRPr/>
            </a:pPr>
            <a:r>
              <a:rPr lang="en-US" dirty="0"/>
              <a:t>Revoke Access: limit access to sensitive resources, even for normally legitimate users and uses, if an attack is suspected. </a:t>
            </a:r>
          </a:p>
          <a:p>
            <a:pPr>
              <a:defRPr/>
            </a:pPr>
            <a:r>
              <a:rPr lang="en-US" dirty="0"/>
              <a:t>Lock Computer: limit access to a resource if there are repeated failed attempts to access it.</a:t>
            </a:r>
          </a:p>
          <a:p>
            <a:pPr>
              <a:defRPr/>
            </a:pPr>
            <a:r>
              <a:rPr lang="en-US" dirty="0"/>
              <a:t>Inform Actors: notify operators, other personnel, or cooperating systems when an attack is suspected or detected. </a:t>
            </a:r>
          </a:p>
        </p:txBody>
      </p:sp>
      <p:sp>
        <p:nvSpPr>
          <p:cNvPr id="59395"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x-none">
                <a:ea typeface="ＭＳ Ｐゴシック" charset="-128"/>
              </a:rPr>
              <a:t>Recover From Attacks</a:t>
            </a:r>
          </a:p>
        </p:txBody>
      </p:sp>
      <p:sp>
        <p:nvSpPr>
          <p:cNvPr id="60418" name="Content Placeholder 2"/>
          <p:cNvSpPr>
            <a:spLocks noGrp="1"/>
          </p:cNvSpPr>
          <p:nvPr>
            <p:ph idx="1"/>
          </p:nvPr>
        </p:nvSpPr>
        <p:spPr/>
        <p:txBody>
          <a:bodyPr/>
          <a:lstStyle/>
          <a:p>
            <a:r>
              <a:rPr lang="en-US" altLang="x-none">
                <a:ea typeface="ＭＳ Ｐゴシック" charset="-128"/>
              </a:rPr>
              <a:t>In addition to the Availability tactics for recovery of failed resources there is Audit.</a:t>
            </a:r>
          </a:p>
          <a:p>
            <a:r>
              <a:rPr lang="en-US" altLang="x-none">
                <a:ea typeface="ＭＳ Ｐゴシック" charset="-128"/>
              </a:rPr>
              <a:t>Audit: keep a record of user and system actions and their effects, to help trace the actions of, and to identify, an attacker. </a:t>
            </a:r>
          </a:p>
        </p:txBody>
      </p:sp>
      <p:sp>
        <p:nvSpPr>
          <p:cNvPr id="60419"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ea typeface="ＭＳ Ｐゴシック" charset="-128"/>
              </a:rPr>
              <a:t>Checklist</a:t>
            </a:r>
          </a:p>
        </p:txBody>
      </p:sp>
      <p:sp>
        <p:nvSpPr>
          <p:cNvPr id="61442" name="Content Placeholder 2"/>
          <p:cNvSpPr>
            <a:spLocks noGrp="1"/>
          </p:cNvSpPr>
          <p:nvPr>
            <p:ph idx="1"/>
          </p:nvPr>
        </p:nvSpPr>
        <p:spPr/>
        <p:txBody>
          <a:bodyPr/>
          <a:lstStyle/>
          <a:p>
            <a:pPr marL="971550" lvl="1" indent="-514350">
              <a:buFont typeface="Arial Black" charset="0"/>
              <a:buAutoNum type="arabicPeriod"/>
            </a:pPr>
            <a:r>
              <a:rPr lang="en-US" altLang="x-none" sz="2600">
                <a:ea typeface="ＭＳ Ｐゴシック" charset="-128"/>
              </a:rPr>
              <a:t>Allocation of responsibilities</a:t>
            </a:r>
          </a:p>
          <a:p>
            <a:pPr marL="971550" lvl="1" indent="-514350">
              <a:buFont typeface="Arial Black" charset="0"/>
              <a:buAutoNum type="arabicPeriod"/>
            </a:pPr>
            <a:r>
              <a:rPr lang="en-US" altLang="x-none" sz="2600">
                <a:ea typeface="ＭＳ Ｐゴシック" charset="-128"/>
              </a:rPr>
              <a:t>Coordination model</a:t>
            </a:r>
          </a:p>
          <a:p>
            <a:pPr marL="971550" lvl="1" indent="-514350">
              <a:buFont typeface="Arial Black" charset="0"/>
              <a:buAutoNum type="arabicPeriod"/>
            </a:pPr>
            <a:r>
              <a:rPr lang="en-US" altLang="x-none" sz="2600">
                <a:ea typeface="ＭＳ Ｐゴシック" charset="-128"/>
              </a:rPr>
              <a:t>Data model</a:t>
            </a:r>
          </a:p>
          <a:p>
            <a:pPr marL="971550" lvl="1" indent="-514350">
              <a:buFont typeface="Arial Black" charset="0"/>
              <a:buAutoNum type="arabicPeriod"/>
            </a:pPr>
            <a:r>
              <a:rPr lang="en-US" altLang="x-none" sz="2600">
                <a:ea typeface="ＭＳ Ｐゴシック" charset="-128"/>
              </a:rPr>
              <a:t>Mapping among architectural elements</a:t>
            </a:r>
          </a:p>
          <a:p>
            <a:pPr marL="971550" lvl="1" indent="-514350">
              <a:buFont typeface="Arial Black" charset="0"/>
              <a:buAutoNum type="arabicPeriod"/>
            </a:pPr>
            <a:r>
              <a:rPr lang="en-US" altLang="x-none" sz="2600">
                <a:ea typeface="ＭＳ Ｐゴシック" charset="-128"/>
              </a:rPr>
              <a:t>Management of resources</a:t>
            </a:r>
          </a:p>
          <a:p>
            <a:pPr marL="971550" lvl="1" indent="-514350">
              <a:buFont typeface="Arial Black" charset="0"/>
              <a:buAutoNum type="arabicPeriod"/>
            </a:pPr>
            <a:r>
              <a:rPr lang="en-US" altLang="x-none" sz="2600">
                <a:ea typeface="ＭＳ Ｐゴシック" charset="-128"/>
              </a:rPr>
              <a:t>Binding time decisions</a:t>
            </a:r>
          </a:p>
          <a:p>
            <a:pPr marL="971550" lvl="1" indent="-514350">
              <a:buFont typeface="Arial Black" charset="0"/>
              <a:buAutoNum type="arabicPeriod"/>
            </a:pPr>
            <a:r>
              <a:rPr lang="en-US" altLang="x-none" sz="2600">
                <a:ea typeface="ＭＳ Ｐゴシック" charset="-128"/>
              </a:rPr>
              <a:t>Choice of technology</a:t>
            </a:r>
          </a:p>
          <a:p>
            <a:endParaRPr lang="en-US" altLang="x-none">
              <a:ea typeface="ＭＳ Ｐゴシック" charset="-128"/>
            </a:endParaRPr>
          </a:p>
        </p:txBody>
      </p:sp>
      <p:sp>
        <p:nvSpPr>
          <p:cNvPr id="6144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57B84D7-08E0-144A-B88E-0D86E9DCEEA0}" type="slidenum">
              <a:rPr lang="en-US" altLang="x-none" sz="1400">
                <a:latin typeface="Arial Black" charset="0"/>
              </a:rPr>
              <a:pPr eaLnBrk="1" hangingPunct="1"/>
              <a:t>22</a:t>
            </a:fld>
            <a:endParaRPr lang="en-US" altLang="x-none" sz="1400">
              <a:latin typeface="Arial Black"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981075"/>
            <a:ext cx="8136259" cy="1025525"/>
          </a:xfrm>
        </p:spPr>
        <p:txBody>
          <a:bodyPr/>
          <a:lstStyle/>
          <a:p>
            <a:r>
              <a:rPr lang="en-US" altLang="x-none" dirty="0">
                <a:ea typeface="ＭＳ Ｐゴシック" charset="-128"/>
              </a:rPr>
              <a:t>Allocation of responsibilities</a:t>
            </a:r>
            <a:endParaRPr lang="en-US" dirty="0"/>
          </a:p>
        </p:txBody>
      </p:sp>
      <p:sp>
        <p:nvSpPr>
          <p:cNvPr id="3" name="Content Placeholder 2"/>
          <p:cNvSpPr>
            <a:spLocks noGrp="1"/>
          </p:cNvSpPr>
          <p:nvPr>
            <p:ph idx="1"/>
          </p:nvPr>
        </p:nvSpPr>
        <p:spPr/>
        <p:txBody>
          <a:bodyPr/>
          <a:lstStyle/>
          <a:p>
            <a:r>
              <a:rPr lang="en-US" dirty="0"/>
              <a:t>Who</a:t>
            </a:r>
            <a:r>
              <a:rPr lang="mr-IN" dirty="0"/>
              <a:t>…</a:t>
            </a:r>
            <a:r>
              <a:rPr lang="en-US" dirty="0"/>
              <a:t>? What</a:t>
            </a:r>
            <a:r>
              <a:rPr lang="mr-IN" dirty="0"/>
              <a:t>…</a:t>
            </a:r>
            <a:r>
              <a:rPr lang="en-US" dirty="0"/>
              <a:t>?</a:t>
            </a:r>
          </a:p>
          <a:p>
            <a:r>
              <a:rPr lang="en-US" dirty="0"/>
              <a:t>Authentication, grant, deny, etc.</a:t>
            </a:r>
          </a:p>
          <a:p>
            <a:r>
              <a:rPr lang="en-US" dirty="0"/>
              <a:t>Logs, records, undo</a:t>
            </a:r>
          </a:p>
          <a:p>
            <a:r>
              <a:rPr lang="en-US" dirty="0"/>
              <a:t>Encryption</a:t>
            </a:r>
          </a:p>
          <a:p>
            <a:r>
              <a:rPr lang="en-US" dirty="0"/>
              <a:t>Notifications</a:t>
            </a:r>
          </a:p>
          <a:p>
            <a:r>
              <a:rPr lang="en-US" dirty="0"/>
              <a:t>Recovery</a:t>
            </a:r>
          </a:p>
          <a:p>
            <a:r>
              <a:rPr lang="en-US" dirty="0"/>
              <a:t>Validation (checksums, hash-values, etc.)</a:t>
            </a:r>
          </a:p>
        </p:txBody>
      </p:sp>
      <p:sp>
        <p:nvSpPr>
          <p:cNvPr id="4" name="Slide Number Placeholder 3"/>
          <p:cNvSpPr>
            <a:spLocks noGrp="1"/>
          </p:cNvSpPr>
          <p:nvPr>
            <p:ph type="sldNum" sz="quarter" idx="10"/>
          </p:nvPr>
        </p:nvSpPr>
        <p:spPr/>
        <p:txBody>
          <a:bodyPr/>
          <a:lstStyle/>
          <a:p>
            <a:fld id="{E7D8BEC4-5DFD-124E-9331-0AF1AB120454}" type="slidenum">
              <a:rPr lang="en-US" altLang="x-none" smtClean="0"/>
              <a:pPr/>
              <a:t>23</a:t>
            </a:fld>
            <a:endParaRPr lang="en-US" altLang="x-none"/>
          </a:p>
        </p:txBody>
      </p:sp>
    </p:spTree>
    <p:extLst>
      <p:ext uri="{BB962C8B-B14F-4D97-AF65-F5344CB8AC3E}">
        <p14:creationId xmlns:p14="http://schemas.microsoft.com/office/powerpoint/2010/main" val="1580820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x-none">
                <a:ea typeface="ＭＳ Ｐゴシック" charset="-128"/>
              </a:rPr>
              <a:t>Design Checklist for Security</a:t>
            </a:r>
          </a:p>
        </p:txBody>
      </p:sp>
      <p:sp>
        <p:nvSpPr>
          <p:cNvPr id="62466"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graphicFrame>
        <p:nvGraphicFramePr>
          <p:cNvPr id="3" name="Table 2"/>
          <p:cNvGraphicFramePr>
            <a:graphicFrameLocks noGrp="1"/>
          </p:cNvGraphicFramePr>
          <p:nvPr/>
        </p:nvGraphicFramePr>
        <p:xfrm>
          <a:off x="539750" y="2090738"/>
          <a:ext cx="7993063" cy="4002088"/>
        </p:xfrm>
        <a:graphic>
          <a:graphicData uri="http://schemas.openxmlformats.org/drawingml/2006/table">
            <a:tbl>
              <a:tblPr/>
              <a:tblGrid>
                <a:gridCol w="1800225">
                  <a:extLst>
                    <a:ext uri="{9D8B030D-6E8A-4147-A177-3AD203B41FA5}">
                      <a16:colId xmlns:a16="http://schemas.microsoft.com/office/drawing/2014/main" val="20000"/>
                    </a:ext>
                  </a:extLst>
                </a:gridCol>
                <a:gridCol w="6192838">
                  <a:extLst>
                    <a:ext uri="{9D8B030D-6E8A-4147-A177-3AD203B41FA5}">
                      <a16:colId xmlns:a16="http://schemas.microsoft.com/office/drawing/2014/main" val="20001"/>
                    </a:ext>
                  </a:extLst>
                </a:gridCol>
              </a:tblGrid>
              <a:tr h="4002088">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1600" b="1" i="0" u="none" strike="noStrike" cap="none" normalizeH="0" baseline="0">
                          <a:ln>
                            <a:noFill/>
                          </a:ln>
                          <a:solidFill>
                            <a:srgbClr val="000000"/>
                          </a:solidFill>
                          <a:effectLst/>
                          <a:latin typeface="Arial" charset="0"/>
                          <a:ea typeface="ＭＳ Ｐゴシック" charset="-128"/>
                        </a:rPr>
                        <a:t>Allocation of Responsibilities</a:t>
                      </a:r>
                      <a:endParaRPr kumimoji="0" lang="en-US" altLang="x-none" sz="1600" b="1" i="0" u="none" strike="noStrike" cap="none" normalizeH="0" baseline="0">
                        <a:ln>
                          <a:noFill/>
                        </a:ln>
                        <a:solidFill>
                          <a:srgbClr val="000000"/>
                        </a:solidFill>
                        <a:effectLst/>
                        <a:latin typeface="Times" charset="0"/>
                        <a:ea typeface="ＭＳ Ｐゴシック" charset="-128"/>
                      </a:endParaRPr>
                    </a:p>
                  </a:txBody>
                  <a:tcPr marL="68582" marR="68582"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tabLst>
                          <a:tab pos="228600" algn="l"/>
                          <a:tab pos="273050" algn="l"/>
                        </a:tabLst>
                        <a:defRPr sz="2400" b="1">
                          <a:solidFill>
                            <a:schemeClr val="tx1"/>
                          </a:solidFill>
                          <a:latin typeface="Arial" charset="0"/>
                          <a:ea typeface="ＭＳ Ｐゴシック" charset="-128"/>
                        </a:defRPr>
                      </a:lvl1pPr>
                      <a:lvl2pPr marL="742950" indent="-285750" eaLnBrk="0" hangingPunct="0">
                        <a:spcBef>
                          <a:spcPct val="20000"/>
                        </a:spcBef>
                        <a:tabLst>
                          <a:tab pos="228600" algn="l"/>
                          <a:tab pos="273050" algn="l"/>
                        </a:tabLst>
                        <a:defRPr sz="2000" b="1">
                          <a:solidFill>
                            <a:schemeClr val="tx1"/>
                          </a:solidFill>
                          <a:latin typeface="Arial" charset="0"/>
                          <a:ea typeface="ＭＳ Ｐゴシック" charset="-128"/>
                        </a:defRPr>
                      </a:lvl2pPr>
                      <a:lvl3pPr marL="1143000" indent="-228600" eaLnBrk="0" hangingPunct="0">
                        <a:spcBef>
                          <a:spcPct val="20000"/>
                        </a:spcBef>
                        <a:tabLst>
                          <a:tab pos="228600" algn="l"/>
                          <a:tab pos="273050" algn="l"/>
                        </a:tabLst>
                        <a:defRPr b="1">
                          <a:solidFill>
                            <a:schemeClr val="tx1"/>
                          </a:solidFill>
                          <a:latin typeface="Arial" charset="0"/>
                          <a:ea typeface="ＭＳ Ｐゴシック" charset="-128"/>
                        </a:defRPr>
                      </a:lvl3pPr>
                      <a:lvl4pPr marL="1600200" indent="-228600" eaLnBrk="0" hangingPunct="0">
                        <a:spcBef>
                          <a:spcPct val="20000"/>
                        </a:spcBef>
                        <a:tabLst>
                          <a:tab pos="228600" algn="l"/>
                          <a:tab pos="273050" algn="l"/>
                        </a:tabLst>
                        <a:defRPr sz="1600" b="1">
                          <a:solidFill>
                            <a:schemeClr val="tx1"/>
                          </a:solidFill>
                          <a:latin typeface="Arial" charset="0"/>
                          <a:ea typeface="ＭＳ Ｐゴシック" charset="-128"/>
                        </a:defRPr>
                      </a:lvl4pPr>
                      <a:lvl5pPr marL="2057400" indent="-228600" eaLnBrk="0" hangingPunct="0">
                        <a:spcBef>
                          <a:spcPct val="20000"/>
                        </a:spcBef>
                        <a:tabLst>
                          <a:tab pos="228600" algn="l"/>
                          <a:tab pos="273050" algn="l"/>
                        </a:tabLst>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tabLst>
                          <a:tab pos="228600" algn="l"/>
                          <a:tab pos="273050" algn="l"/>
                        </a:tabLs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tabLst>
                          <a:tab pos="228600" algn="l"/>
                          <a:tab pos="273050" algn="l"/>
                        </a:tabLs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tabLst>
                          <a:tab pos="228600" algn="l"/>
                          <a:tab pos="273050" algn="l"/>
                        </a:tabLs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tabLst>
                          <a:tab pos="228600" algn="l"/>
                          <a:tab pos="273050" algn="l"/>
                        </a:tabLs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100"/>
                        </a:spcBef>
                        <a:spcAft>
                          <a:spcPts val="300"/>
                        </a:spcAft>
                        <a:buClrTx/>
                        <a:buSzTx/>
                        <a:buFontTx/>
                        <a:buNone/>
                        <a:tabLst>
                          <a:tab pos="228600" algn="l"/>
                          <a:tab pos="273050" algn="l"/>
                        </a:tabLst>
                      </a:pPr>
                      <a:r>
                        <a:rPr kumimoji="0" lang="en-US" altLang="x-none" sz="1800" b="0" i="0" u="none" strike="noStrike" cap="none" normalizeH="0" baseline="0">
                          <a:ln>
                            <a:noFill/>
                          </a:ln>
                          <a:solidFill>
                            <a:srgbClr val="000000"/>
                          </a:solidFill>
                          <a:effectLst/>
                          <a:latin typeface="Arial" charset="0"/>
                          <a:ea typeface="ＭＳ Ｐゴシック" charset="-128"/>
                        </a:rPr>
                        <a:t>Determine which system responsibilities need to be secure. For each of these responsibilities ensure that additional responsibilities have been allocated to:</a:t>
                      </a:r>
                    </a:p>
                    <a:p>
                      <a:pPr marL="0" marR="0" lvl="0" indent="0" algn="l" defTabSz="914400" rtl="0" eaLnBrk="1" fontAlgn="base" latinLnBrk="0" hangingPunct="1">
                        <a:lnSpc>
                          <a:spcPct val="80000"/>
                        </a:lnSpc>
                        <a:spcBef>
                          <a:spcPts val="100"/>
                        </a:spcBef>
                        <a:spcAft>
                          <a:spcPts val="100"/>
                        </a:spcAft>
                        <a:buClrTx/>
                        <a:buSzTx/>
                        <a:buFont typeface="Symbol" charset="2"/>
                        <a:buChar char=""/>
                        <a:tabLst>
                          <a:tab pos="228600" algn="l"/>
                          <a:tab pos="273050" algn="l"/>
                        </a:tabLst>
                      </a:pPr>
                      <a:r>
                        <a:rPr kumimoji="0" lang="en-US" altLang="x-none" sz="1800" b="1" i="0" u="none" strike="noStrike" cap="none" normalizeH="0" baseline="0">
                          <a:ln>
                            <a:noFill/>
                          </a:ln>
                          <a:solidFill>
                            <a:srgbClr val="000000"/>
                          </a:solidFill>
                          <a:effectLst/>
                          <a:latin typeface="Arial" charset="0"/>
                          <a:ea typeface="ＭＳ Ｐゴシック" charset="-128"/>
                        </a:rPr>
                        <a:t>identify the actor</a:t>
                      </a:r>
                    </a:p>
                    <a:p>
                      <a:pPr marL="0" marR="0" lvl="0" indent="0" algn="l" defTabSz="914400" rtl="0" eaLnBrk="1" fontAlgn="base" latinLnBrk="0" hangingPunct="1">
                        <a:lnSpc>
                          <a:spcPct val="80000"/>
                        </a:lnSpc>
                        <a:spcBef>
                          <a:spcPts val="100"/>
                        </a:spcBef>
                        <a:spcAft>
                          <a:spcPts val="100"/>
                        </a:spcAft>
                        <a:buClrTx/>
                        <a:buSzTx/>
                        <a:buFont typeface="Symbol" charset="2"/>
                        <a:buChar char=""/>
                        <a:tabLst>
                          <a:tab pos="228600" algn="l"/>
                          <a:tab pos="273050" algn="l"/>
                        </a:tabLst>
                      </a:pPr>
                      <a:r>
                        <a:rPr kumimoji="0" lang="en-US" altLang="x-none" sz="1800" b="1" i="0" u="none" strike="noStrike" cap="none" normalizeH="0" baseline="0">
                          <a:ln>
                            <a:noFill/>
                          </a:ln>
                          <a:solidFill>
                            <a:srgbClr val="000000"/>
                          </a:solidFill>
                          <a:effectLst/>
                          <a:latin typeface="Arial" charset="0"/>
                          <a:ea typeface="ＭＳ Ｐゴシック" charset="-128"/>
                        </a:rPr>
                        <a:t>authenticate the actor</a:t>
                      </a:r>
                    </a:p>
                    <a:p>
                      <a:pPr marL="0" marR="0" lvl="0" indent="0" algn="l" defTabSz="914400" rtl="0" eaLnBrk="1" fontAlgn="base" latinLnBrk="0" hangingPunct="1">
                        <a:lnSpc>
                          <a:spcPct val="80000"/>
                        </a:lnSpc>
                        <a:spcBef>
                          <a:spcPts val="100"/>
                        </a:spcBef>
                        <a:spcAft>
                          <a:spcPts val="100"/>
                        </a:spcAft>
                        <a:buClrTx/>
                        <a:buSzTx/>
                        <a:buFont typeface="Symbol" charset="2"/>
                        <a:buChar char=""/>
                        <a:tabLst>
                          <a:tab pos="228600" algn="l"/>
                          <a:tab pos="273050" algn="l"/>
                        </a:tabLst>
                      </a:pPr>
                      <a:r>
                        <a:rPr kumimoji="0" lang="en-US" altLang="x-none" sz="1800" b="1" i="0" u="none" strike="noStrike" cap="none" normalizeH="0" baseline="0">
                          <a:ln>
                            <a:noFill/>
                          </a:ln>
                          <a:solidFill>
                            <a:srgbClr val="000000"/>
                          </a:solidFill>
                          <a:effectLst/>
                          <a:latin typeface="Arial" charset="0"/>
                          <a:ea typeface="ＭＳ Ｐゴシック" charset="-128"/>
                        </a:rPr>
                        <a:t>authorize actors</a:t>
                      </a:r>
                    </a:p>
                    <a:p>
                      <a:pPr marL="0" marR="0" lvl="0" indent="0" algn="l" defTabSz="914400" rtl="0" eaLnBrk="1" fontAlgn="base" latinLnBrk="0" hangingPunct="1">
                        <a:lnSpc>
                          <a:spcPct val="80000"/>
                        </a:lnSpc>
                        <a:spcBef>
                          <a:spcPts val="100"/>
                        </a:spcBef>
                        <a:spcAft>
                          <a:spcPts val="100"/>
                        </a:spcAft>
                        <a:buClrTx/>
                        <a:buSzTx/>
                        <a:buFont typeface="Symbol" charset="2"/>
                        <a:buChar char=""/>
                        <a:tabLst>
                          <a:tab pos="228600" algn="l"/>
                          <a:tab pos="273050" algn="l"/>
                        </a:tabLst>
                      </a:pPr>
                      <a:r>
                        <a:rPr kumimoji="0" lang="en-US" altLang="x-none" sz="1800" b="1" i="0" u="none" strike="noStrike" cap="none" normalizeH="0" baseline="0">
                          <a:ln>
                            <a:noFill/>
                          </a:ln>
                          <a:solidFill>
                            <a:srgbClr val="000000"/>
                          </a:solidFill>
                          <a:effectLst/>
                          <a:latin typeface="Arial" charset="0"/>
                          <a:ea typeface="ＭＳ Ｐゴシック" charset="-128"/>
                        </a:rPr>
                        <a:t>grant or deny access to data or services</a:t>
                      </a:r>
                    </a:p>
                    <a:p>
                      <a:pPr marL="0" marR="0" lvl="0" indent="0" algn="l" defTabSz="914400" rtl="0" eaLnBrk="1" fontAlgn="base" latinLnBrk="0" hangingPunct="1">
                        <a:lnSpc>
                          <a:spcPct val="80000"/>
                        </a:lnSpc>
                        <a:spcBef>
                          <a:spcPts val="100"/>
                        </a:spcBef>
                        <a:spcAft>
                          <a:spcPts val="100"/>
                        </a:spcAft>
                        <a:buClrTx/>
                        <a:buSzTx/>
                        <a:buFont typeface="Symbol" charset="2"/>
                        <a:buChar char=""/>
                        <a:tabLst>
                          <a:tab pos="228600" algn="l"/>
                          <a:tab pos="273050" algn="l"/>
                        </a:tabLst>
                      </a:pPr>
                      <a:r>
                        <a:rPr kumimoji="0" lang="en-US" altLang="x-none" sz="1800" b="1" i="0" u="none" strike="noStrike" cap="none" normalizeH="0" baseline="0">
                          <a:ln>
                            <a:noFill/>
                          </a:ln>
                          <a:solidFill>
                            <a:srgbClr val="000000"/>
                          </a:solidFill>
                          <a:effectLst/>
                          <a:latin typeface="Arial" charset="0"/>
                          <a:ea typeface="ＭＳ Ｐゴシック" charset="-128"/>
                        </a:rPr>
                        <a:t>record attempts to access or modify data or services</a:t>
                      </a:r>
                    </a:p>
                    <a:p>
                      <a:pPr marL="0" marR="0" lvl="0" indent="0" algn="l" defTabSz="914400" rtl="0" eaLnBrk="1" fontAlgn="base" latinLnBrk="0" hangingPunct="1">
                        <a:lnSpc>
                          <a:spcPct val="80000"/>
                        </a:lnSpc>
                        <a:spcBef>
                          <a:spcPts val="100"/>
                        </a:spcBef>
                        <a:spcAft>
                          <a:spcPts val="100"/>
                        </a:spcAft>
                        <a:buClrTx/>
                        <a:buSzTx/>
                        <a:buFont typeface="Symbol" charset="2"/>
                        <a:buChar char=""/>
                        <a:tabLst>
                          <a:tab pos="228600" algn="l"/>
                          <a:tab pos="273050" algn="l"/>
                        </a:tabLst>
                      </a:pPr>
                      <a:r>
                        <a:rPr kumimoji="0" lang="en-US" altLang="x-none" sz="1800" b="1" i="0" u="none" strike="noStrike" cap="none" normalizeH="0" baseline="0">
                          <a:ln>
                            <a:noFill/>
                          </a:ln>
                          <a:solidFill>
                            <a:srgbClr val="000000"/>
                          </a:solidFill>
                          <a:effectLst/>
                          <a:latin typeface="Arial" charset="0"/>
                          <a:ea typeface="ＭＳ Ｐゴシック" charset="-128"/>
                        </a:rPr>
                        <a:t>encrypt data</a:t>
                      </a:r>
                    </a:p>
                    <a:p>
                      <a:pPr marL="0" marR="0" lvl="0" indent="0" algn="l" defTabSz="914400" rtl="0" eaLnBrk="1" fontAlgn="base" latinLnBrk="0" hangingPunct="1">
                        <a:lnSpc>
                          <a:spcPct val="80000"/>
                        </a:lnSpc>
                        <a:spcBef>
                          <a:spcPts val="100"/>
                        </a:spcBef>
                        <a:spcAft>
                          <a:spcPts val="100"/>
                        </a:spcAft>
                        <a:buClrTx/>
                        <a:buSzTx/>
                        <a:buFont typeface="Symbol" charset="2"/>
                        <a:buChar char=""/>
                        <a:tabLst>
                          <a:tab pos="228600" algn="l"/>
                          <a:tab pos="273050" algn="l"/>
                        </a:tabLst>
                      </a:pPr>
                      <a:r>
                        <a:rPr kumimoji="0" lang="en-US" altLang="x-none" sz="1800" b="1" i="0" u="none" strike="noStrike" cap="none" normalizeH="0" baseline="0">
                          <a:ln>
                            <a:noFill/>
                          </a:ln>
                          <a:solidFill>
                            <a:srgbClr val="000000"/>
                          </a:solidFill>
                          <a:effectLst/>
                          <a:latin typeface="Arial" charset="0"/>
                          <a:ea typeface="ＭＳ Ｐゴシック" charset="-128"/>
                        </a:rPr>
                        <a:t>recognize reduced availability for resources or services and inform appropriate personnel and restrict access</a:t>
                      </a:r>
                    </a:p>
                    <a:p>
                      <a:pPr marL="0" marR="0" lvl="0" indent="0" algn="l" defTabSz="914400" rtl="0" eaLnBrk="1" fontAlgn="base" latinLnBrk="0" hangingPunct="1">
                        <a:lnSpc>
                          <a:spcPct val="80000"/>
                        </a:lnSpc>
                        <a:spcBef>
                          <a:spcPts val="100"/>
                        </a:spcBef>
                        <a:spcAft>
                          <a:spcPts val="100"/>
                        </a:spcAft>
                        <a:buClrTx/>
                        <a:buSzTx/>
                        <a:buFont typeface="Symbol" charset="2"/>
                        <a:buChar char=""/>
                        <a:tabLst>
                          <a:tab pos="228600" algn="l"/>
                          <a:tab pos="273050" algn="l"/>
                        </a:tabLst>
                      </a:pPr>
                      <a:r>
                        <a:rPr kumimoji="0" lang="en-US" altLang="x-none" sz="1800" b="1" i="0" u="none" strike="noStrike" cap="none" normalizeH="0" baseline="0">
                          <a:ln>
                            <a:noFill/>
                          </a:ln>
                          <a:solidFill>
                            <a:srgbClr val="000000"/>
                          </a:solidFill>
                          <a:effectLst/>
                          <a:latin typeface="Arial" charset="0"/>
                          <a:ea typeface="ＭＳ Ｐゴシック" charset="-128"/>
                        </a:rPr>
                        <a:t>recover from an attack</a:t>
                      </a:r>
                    </a:p>
                    <a:p>
                      <a:pPr marL="0" marR="0" lvl="0" indent="0" algn="l" defTabSz="914400" rtl="0" eaLnBrk="1" fontAlgn="base" latinLnBrk="0" hangingPunct="1">
                        <a:lnSpc>
                          <a:spcPct val="80000"/>
                        </a:lnSpc>
                        <a:spcBef>
                          <a:spcPts val="100"/>
                        </a:spcBef>
                        <a:spcAft>
                          <a:spcPts val="100"/>
                        </a:spcAft>
                        <a:buClrTx/>
                        <a:buSzTx/>
                        <a:buFont typeface="Symbol" charset="2"/>
                        <a:buChar char=""/>
                        <a:tabLst>
                          <a:tab pos="228600" algn="l"/>
                          <a:tab pos="273050" algn="l"/>
                        </a:tabLst>
                      </a:pPr>
                      <a:r>
                        <a:rPr kumimoji="0" lang="en-US" altLang="x-none" sz="1800" b="1" i="0" u="none" strike="noStrike" cap="none" normalizeH="0" baseline="0">
                          <a:ln>
                            <a:noFill/>
                          </a:ln>
                          <a:solidFill>
                            <a:srgbClr val="000000"/>
                          </a:solidFill>
                          <a:effectLst/>
                          <a:latin typeface="Arial" charset="0"/>
                          <a:ea typeface="ＭＳ Ｐゴシック" charset="-128"/>
                        </a:rPr>
                        <a:t>verify checksums and hash values</a:t>
                      </a:r>
                      <a:endParaRPr kumimoji="0" lang="en-US" altLang="x-none" sz="1800" b="1" i="0" u="none" strike="noStrike" cap="none" normalizeH="0" baseline="0">
                        <a:ln>
                          <a:noFill/>
                        </a:ln>
                        <a:solidFill>
                          <a:srgbClr val="000000"/>
                        </a:solidFill>
                        <a:effectLst/>
                        <a:latin typeface="Times New Roman" charset="0"/>
                        <a:ea typeface="ＭＳ Ｐゴシック" charset="-128"/>
                      </a:endParaRPr>
                    </a:p>
                  </a:txBody>
                  <a:tcPr marL="68582" marR="68582"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Coordination model</a:t>
            </a:r>
          </a:p>
        </p:txBody>
      </p:sp>
      <p:sp>
        <p:nvSpPr>
          <p:cNvPr id="5" name="Content Placeholder 4"/>
          <p:cNvSpPr>
            <a:spLocks noGrp="1"/>
          </p:cNvSpPr>
          <p:nvPr>
            <p:ph idx="1"/>
          </p:nvPr>
        </p:nvSpPr>
        <p:spPr/>
        <p:txBody>
          <a:bodyPr/>
          <a:lstStyle/>
          <a:p>
            <a:r>
              <a:rPr lang="en-US" dirty="0"/>
              <a:t>Secure connections / transmissions </a:t>
            </a:r>
            <a:r>
              <a:rPr lang="mr-IN" dirty="0"/>
              <a:t>–</a:t>
            </a:r>
            <a:r>
              <a:rPr lang="en-US" dirty="0"/>
              <a:t> encrypted</a:t>
            </a:r>
          </a:p>
          <a:p>
            <a:r>
              <a:rPr lang="en-US" dirty="0"/>
              <a:t>Recognize abnormal behavior (high network demand, etc.)</a:t>
            </a:r>
          </a:p>
          <a:p>
            <a:r>
              <a:rPr lang="en-US" dirty="0"/>
              <a:t>Limit / restrict / deny for connections</a:t>
            </a:r>
          </a:p>
        </p:txBody>
      </p:sp>
      <p:sp>
        <p:nvSpPr>
          <p:cNvPr id="3" name="Slide Number Placeholder 2"/>
          <p:cNvSpPr>
            <a:spLocks noGrp="1"/>
          </p:cNvSpPr>
          <p:nvPr>
            <p:ph type="sldNum" sz="quarter" idx="10"/>
          </p:nvPr>
        </p:nvSpPr>
        <p:spPr/>
        <p:txBody>
          <a:bodyPr/>
          <a:lstStyle/>
          <a:p>
            <a:fld id="{D91B62E0-C086-094E-98E6-D41D399C3A78}" type="slidenum">
              <a:rPr lang="en-US" altLang="x-none" smtClean="0"/>
              <a:pPr/>
              <a:t>25</a:t>
            </a:fld>
            <a:endParaRPr lang="en-US" altLang="x-none"/>
          </a:p>
        </p:txBody>
      </p:sp>
    </p:spTree>
    <p:extLst>
      <p:ext uri="{BB962C8B-B14F-4D97-AF65-F5344CB8AC3E}">
        <p14:creationId xmlns:p14="http://schemas.microsoft.com/office/powerpoint/2010/main" val="174563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x-none">
                <a:ea typeface="ＭＳ Ｐゴシック" charset="-128"/>
              </a:rPr>
              <a:t>Design Checklist for Security</a:t>
            </a:r>
          </a:p>
        </p:txBody>
      </p:sp>
      <p:sp>
        <p:nvSpPr>
          <p:cNvPr id="63490"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graphicFrame>
        <p:nvGraphicFramePr>
          <p:cNvPr id="5" name="Table 4"/>
          <p:cNvGraphicFramePr>
            <a:graphicFrameLocks noGrp="1"/>
          </p:cNvGraphicFramePr>
          <p:nvPr/>
        </p:nvGraphicFramePr>
        <p:xfrm>
          <a:off x="539750" y="2636838"/>
          <a:ext cx="7993063" cy="2879725"/>
        </p:xfrm>
        <a:graphic>
          <a:graphicData uri="http://schemas.openxmlformats.org/drawingml/2006/table">
            <a:tbl>
              <a:tblPr/>
              <a:tblGrid>
                <a:gridCol w="1584325">
                  <a:extLst>
                    <a:ext uri="{9D8B030D-6E8A-4147-A177-3AD203B41FA5}">
                      <a16:colId xmlns:a16="http://schemas.microsoft.com/office/drawing/2014/main" val="20000"/>
                    </a:ext>
                  </a:extLst>
                </a:gridCol>
                <a:gridCol w="6408738">
                  <a:extLst>
                    <a:ext uri="{9D8B030D-6E8A-4147-A177-3AD203B41FA5}">
                      <a16:colId xmlns:a16="http://schemas.microsoft.com/office/drawing/2014/main" val="20001"/>
                    </a:ext>
                  </a:extLst>
                </a:gridCol>
              </a:tblGrid>
              <a:tr h="2879725">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1800" b="1" i="0" u="none" strike="noStrike" cap="none" normalizeH="0" baseline="0">
                          <a:ln>
                            <a:noFill/>
                          </a:ln>
                          <a:solidFill>
                            <a:srgbClr val="000000"/>
                          </a:solidFill>
                          <a:effectLst/>
                          <a:latin typeface="Arial" charset="0"/>
                          <a:ea typeface="ＭＳ Ｐゴシック" charset="-128"/>
                        </a:rPr>
                        <a:t>Coordination Model</a:t>
                      </a:r>
                      <a:endParaRPr kumimoji="0" lang="en-US" altLang="x-none" sz="1800" b="1" i="0" u="none" strike="noStrike" cap="none" normalizeH="0" baseline="0">
                        <a:ln>
                          <a:noFill/>
                        </a:ln>
                        <a:solidFill>
                          <a:srgbClr val="000000"/>
                        </a:solidFill>
                        <a:effectLst/>
                        <a:latin typeface="Times" charset="0"/>
                        <a:ea typeface="ＭＳ Ｐゴシック" charset="-128"/>
                      </a:endParaRPr>
                    </a:p>
                  </a:txBody>
                  <a:tcPr marL="68582" marR="68582"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2000" b="0" i="0" u="none" strike="noStrike" cap="none" normalizeH="0" baseline="0">
                          <a:ln>
                            <a:noFill/>
                          </a:ln>
                          <a:solidFill>
                            <a:srgbClr val="000000"/>
                          </a:solidFill>
                          <a:effectLst/>
                          <a:latin typeface="Arial" charset="0"/>
                          <a:ea typeface="ＭＳ Ｐゴシック" charset="-128"/>
                        </a:rPr>
                        <a:t>Determine mechanisms required to communicate and coordinate with other systems or individuals. For these communications, ensure that </a:t>
                      </a:r>
                      <a:r>
                        <a:rPr kumimoji="0" lang="en-US" altLang="x-none" sz="2000" b="1" i="0" u="none" strike="noStrike" cap="none" normalizeH="0" baseline="0">
                          <a:ln>
                            <a:noFill/>
                          </a:ln>
                          <a:solidFill>
                            <a:srgbClr val="000000"/>
                          </a:solidFill>
                          <a:effectLst/>
                          <a:latin typeface="Arial" charset="0"/>
                          <a:ea typeface="ＭＳ Ｐゴシック" charset="-128"/>
                        </a:rPr>
                        <a:t>mechanisms for authenticating and authorizing the actor or system, and encrypting data for transmission across the connection </a:t>
                      </a:r>
                      <a:r>
                        <a:rPr kumimoji="0" lang="en-US" altLang="x-none" sz="2000" b="0" i="0" u="none" strike="noStrike" cap="none" normalizeH="0" baseline="0">
                          <a:ln>
                            <a:noFill/>
                          </a:ln>
                          <a:solidFill>
                            <a:srgbClr val="000000"/>
                          </a:solidFill>
                          <a:effectLst/>
                          <a:latin typeface="Arial" charset="0"/>
                          <a:ea typeface="ＭＳ Ｐゴシック" charset="-128"/>
                        </a:rPr>
                        <a:t>are in place. </a:t>
                      </a:r>
                    </a:p>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2000" b="0" i="0" u="none" strike="noStrike" cap="none" normalizeH="0" baseline="0">
                          <a:ln>
                            <a:noFill/>
                          </a:ln>
                          <a:solidFill>
                            <a:srgbClr val="000000"/>
                          </a:solidFill>
                          <a:effectLst/>
                          <a:latin typeface="Arial" charset="0"/>
                          <a:ea typeface="ＭＳ Ｐゴシック" charset="-128"/>
                        </a:rPr>
                        <a:t>Ensure also that mechanisms exist for monitoring and </a:t>
                      </a:r>
                      <a:r>
                        <a:rPr kumimoji="0" lang="en-US" altLang="x-none" sz="2000" b="1" i="0" u="none" strike="noStrike" cap="none" normalizeH="0" baseline="0">
                          <a:ln>
                            <a:noFill/>
                          </a:ln>
                          <a:solidFill>
                            <a:srgbClr val="000000"/>
                          </a:solidFill>
                          <a:effectLst/>
                          <a:latin typeface="Arial" charset="0"/>
                          <a:ea typeface="ＭＳ Ｐゴシック" charset="-128"/>
                        </a:rPr>
                        <a:t>recognizing unexpectedly high demands for resources or services </a:t>
                      </a:r>
                      <a:r>
                        <a:rPr kumimoji="0" lang="en-US" altLang="x-none" sz="2000" b="0" i="0" u="none" strike="noStrike" cap="none" normalizeH="0" baseline="0">
                          <a:ln>
                            <a:noFill/>
                          </a:ln>
                          <a:solidFill>
                            <a:srgbClr val="000000"/>
                          </a:solidFill>
                          <a:effectLst/>
                          <a:latin typeface="Arial" charset="0"/>
                          <a:ea typeface="ＭＳ Ｐゴシック" charset="-128"/>
                        </a:rPr>
                        <a:t>as well as </a:t>
                      </a:r>
                      <a:r>
                        <a:rPr kumimoji="0" lang="en-US" altLang="x-none" sz="2000" b="1" i="0" u="none" strike="noStrike" cap="none" normalizeH="0" baseline="0">
                          <a:ln>
                            <a:noFill/>
                          </a:ln>
                          <a:solidFill>
                            <a:srgbClr val="000000"/>
                          </a:solidFill>
                          <a:effectLst/>
                          <a:latin typeface="Arial" charset="0"/>
                          <a:ea typeface="ＭＳ Ｐゴシック" charset="-128"/>
                        </a:rPr>
                        <a:t>mechanisms for restricting or terminating the connection.</a:t>
                      </a:r>
                      <a:endParaRPr kumimoji="0" lang="en-US" altLang="x-none" sz="2000" b="1" i="0" u="none" strike="noStrike" cap="none" normalizeH="0" baseline="0">
                        <a:ln>
                          <a:noFill/>
                        </a:ln>
                        <a:solidFill>
                          <a:srgbClr val="000000"/>
                        </a:solidFill>
                        <a:effectLst/>
                        <a:latin typeface="Times" charset="0"/>
                        <a:ea typeface="ＭＳ Ｐゴシック" charset="-128"/>
                      </a:endParaRPr>
                    </a:p>
                  </a:txBody>
                  <a:tcPr marL="68582" marR="68582"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a:t>
            </a:r>
          </a:p>
        </p:txBody>
      </p:sp>
      <p:sp>
        <p:nvSpPr>
          <p:cNvPr id="3" name="Content Placeholder 2"/>
          <p:cNvSpPr>
            <a:spLocks noGrp="1"/>
          </p:cNvSpPr>
          <p:nvPr>
            <p:ph idx="1"/>
          </p:nvPr>
        </p:nvSpPr>
        <p:spPr/>
        <p:txBody>
          <a:bodyPr/>
          <a:lstStyle/>
          <a:p>
            <a:r>
              <a:rPr lang="en-US" dirty="0"/>
              <a:t>How sensitive is the data?</a:t>
            </a:r>
          </a:p>
          <a:p>
            <a:pPr lvl="1"/>
            <a:r>
              <a:rPr lang="en-US" dirty="0"/>
              <a:t>Is sensitive data separated from non-sensitive?</a:t>
            </a:r>
          </a:p>
          <a:p>
            <a:pPr lvl="1"/>
            <a:r>
              <a:rPr lang="en-US" dirty="0"/>
              <a:t>Different access right?</a:t>
            </a:r>
          </a:p>
          <a:p>
            <a:pPr lvl="1"/>
            <a:r>
              <a:rPr lang="en-US" dirty="0"/>
              <a:t>Is access logged?</a:t>
            </a:r>
          </a:p>
          <a:p>
            <a:pPr lvl="1"/>
            <a:r>
              <a:rPr lang="en-US" dirty="0"/>
              <a:t>Is data encrypted?</a:t>
            </a:r>
          </a:p>
          <a:p>
            <a:pPr lvl="1"/>
            <a:r>
              <a:rPr lang="en-US" dirty="0"/>
              <a:t>Can data be restored?</a:t>
            </a:r>
          </a:p>
        </p:txBody>
      </p:sp>
      <p:sp>
        <p:nvSpPr>
          <p:cNvPr id="4" name="Slide Number Placeholder 3"/>
          <p:cNvSpPr>
            <a:spLocks noGrp="1"/>
          </p:cNvSpPr>
          <p:nvPr>
            <p:ph type="sldNum" sz="quarter" idx="10"/>
          </p:nvPr>
        </p:nvSpPr>
        <p:spPr/>
        <p:txBody>
          <a:bodyPr/>
          <a:lstStyle/>
          <a:p>
            <a:fld id="{E7D8BEC4-5DFD-124E-9331-0AF1AB120454}" type="slidenum">
              <a:rPr lang="en-US" altLang="x-none" smtClean="0"/>
              <a:pPr/>
              <a:t>27</a:t>
            </a:fld>
            <a:endParaRPr lang="en-US" altLang="x-none"/>
          </a:p>
        </p:txBody>
      </p:sp>
    </p:spTree>
    <p:extLst>
      <p:ext uri="{BB962C8B-B14F-4D97-AF65-F5344CB8AC3E}">
        <p14:creationId xmlns:p14="http://schemas.microsoft.com/office/powerpoint/2010/main" val="426519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x-none">
                <a:ea typeface="ＭＳ Ｐゴシック" charset="-128"/>
              </a:rPr>
              <a:t>Design Checklist for Security</a:t>
            </a:r>
          </a:p>
        </p:txBody>
      </p:sp>
      <p:sp>
        <p:nvSpPr>
          <p:cNvPr id="64514"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graphicFrame>
        <p:nvGraphicFramePr>
          <p:cNvPr id="5" name="Table 4"/>
          <p:cNvGraphicFramePr>
            <a:graphicFrameLocks noGrp="1"/>
          </p:cNvGraphicFramePr>
          <p:nvPr/>
        </p:nvGraphicFramePr>
        <p:xfrm>
          <a:off x="539750" y="2300288"/>
          <a:ext cx="7920038" cy="3678238"/>
        </p:xfrm>
        <a:graphic>
          <a:graphicData uri="http://schemas.openxmlformats.org/drawingml/2006/table">
            <a:tbl>
              <a:tblPr/>
              <a:tblGrid>
                <a:gridCol w="1152525">
                  <a:extLst>
                    <a:ext uri="{9D8B030D-6E8A-4147-A177-3AD203B41FA5}">
                      <a16:colId xmlns:a16="http://schemas.microsoft.com/office/drawing/2014/main" val="20000"/>
                    </a:ext>
                  </a:extLst>
                </a:gridCol>
                <a:gridCol w="6767513">
                  <a:extLst>
                    <a:ext uri="{9D8B030D-6E8A-4147-A177-3AD203B41FA5}">
                      <a16:colId xmlns:a16="http://schemas.microsoft.com/office/drawing/2014/main" val="20001"/>
                    </a:ext>
                  </a:extLst>
                </a:gridCol>
              </a:tblGrid>
              <a:tr h="3678238">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2000" b="1" i="0" u="none" strike="noStrike" cap="none" normalizeH="0" baseline="0">
                          <a:ln>
                            <a:noFill/>
                          </a:ln>
                          <a:solidFill>
                            <a:srgbClr val="000000"/>
                          </a:solidFill>
                          <a:effectLst/>
                          <a:latin typeface="Arial" charset="0"/>
                          <a:ea typeface="ＭＳ Ｐゴシック" charset="-128"/>
                        </a:rPr>
                        <a:t>Data Model</a:t>
                      </a:r>
                    </a:p>
                    <a:p>
                      <a:pPr marL="0" marR="0" lvl="0" indent="0" algn="l" defTabSz="914400" rtl="0" eaLnBrk="1" fontAlgn="base" latinLnBrk="0" hangingPunct="1">
                        <a:lnSpc>
                          <a:spcPts val="1450"/>
                        </a:lnSpc>
                        <a:spcBef>
                          <a:spcPts val="400"/>
                        </a:spcBef>
                        <a:spcAft>
                          <a:spcPts val="400"/>
                        </a:spcAft>
                        <a:buClrTx/>
                        <a:buSzTx/>
                        <a:buFontTx/>
                        <a:buNone/>
                        <a:tabLst/>
                      </a:pPr>
                      <a:r>
                        <a:rPr kumimoji="0" lang="en-US" altLang="x-none" sz="2000" b="1" i="0" u="none" strike="noStrike" cap="none" normalizeH="0" baseline="0">
                          <a:ln>
                            <a:noFill/>
                          </a:ln>
                          <a:solidFill>
                            <a:srgbClr val="000000"/>
                          </a:solidFill>
                          <a:effectLst/>
                          <a:latin typeface="Arial" charset="0"/>
                          <a:ea typeface="ＭＳ Ｐゴシック" charset="-128"/>
                        </a:rPr>
                        <a:t> </a:t>
                      </a:r>
                      <a:endParaRPr kumimoji="0" lang="en-US" altLang="x-none" sz="2000" b="1" i="0" u="none" strike="noStrike" cap="none" normalizeH="0" baseline="0">
                        <a:ln>
                          <a:noFill/>
                        </a:ln>
                        <a:solidFill>
                          <a:srgbClr val="000000"/>
                        </a:solidFill>
                        <a:effectLst/>
                        <a:latin typeface="Times" charset="0"/>
                        <a:ea typeface="ＭＳ Ｐゴシック" charset="-128"/>
                      </a:endParaRPr>
                    </a:p>
                  </a:txBody>
                  <a:tcPr marL="68573" marR="6857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2000" b="1" i="0" u="none" strike="noStrike" cap="none" normalizeH="0" baseline="0">
                          <a:ln>
                            <a:noFill/>
                          </a:ln>
                          <a:solidFill>
                            <a:srgbClr val="000000"/>
                          </a:solidFill>
                          <a:effectLst/>
                          <a:latin typeface="Arial" charset="0"/>
                          <a:ea typeface="ＭＳ Ｐゴシック" charset="-128"/>
                        </a:rPr>
                        <a:t>Determine the sensitivity of different data fields.  For each data abstraction</a:t>
                      </a:r>
                    </a:p>
                    <a:p>
                      <a:pPr marL="0" marR="0" lvl="0" indent="0" algn="l" defTabSz="914400" rtl="0" eaLnBrk="1" fontAlgn="base" latinLnBrk="0" hangingPunct="1">
                        <a:lnSpc>
                          <a:spcPct val="80000"/>
                        </a:lnSpc>
                        <a:spcBef>
                          <a:spcPts val="400"/>
                        </a:spcBef>
                        <a:spcAft>
                          <a:spcPts val="400"/>
                        </a:spcAft>
                        <a:buClrTx/>
                        <a:buSzTx/>
                        <a:buFont typeface="Symbol" charset="2"/>
                        <a:buChar char=""/>
                        <a:tabLst/>
                      </a:pPr>
                      <a:r>
                        <a:rPr kumimoji="0" lang="en-US" altLang="x-none" sz="2000" b="1" i="0" u="none" strike="noStrike" cap="none" normalizeH="0" baseline="0">
                          <a:ln>
                            <a:noFill/>
                          </a:ln>
                          <a:solidFill>
                            <a:srgbClr val="000000"/>
                          </a:solidFill>
                          <a:effectLst/>
                          <a:latin typeface="Arial" charset="0"/>
                          <a:ea typeface="ＭＳ Ｐゴシック" charset="-128"/>
                        </a:rPr>
                        <a:t>Ensure that data of different sensitivity is separated.</a:t>
                      </a:r>
                    </a:p>
                    <a:p>
                      <a:pPr marL="0" marR="0" lvl="0" indent="0" algn="l" defTabSz="914400" rtl="0" eaLnBrk="1" fontAlgn="base" latinLnBrk="0" hangingPunct="1">
                        <a:lnSpc>
                          <a:spcPct val="80000"/>
                        </a:lnSpc>
                        <a:spcBef>
                          <a:spcPts val="400"/>
                        </a:spcBef>
                        <a:spcAft>
                          <a:spcPts val="400"/>
                        </a:spcAft>
                        <a:buClrTx/>
                        <a:buSzTx/>
                        <a:buFont typeface="Symbol" charset="2"/>
                        <a:buChar char=""/>
                        <a:tabLst/>
                      </a:pPr>
                      <a:r>
                        <a:rPr kumimoji="0" lang="en-US" altLang="x-none" sz="2000" b="0" i="0" u="none" strike="noStrike" cap="none" normalizeH="0" baseline="0">
                          <a:ln>
                            <a:noFill/>
                          </a:ln>
                          <a:solidFill>
                            <a:srgbClr val="000000"/>
                          </a:solidFill>
                          <a:effectLst/>
                          <a:latin typeface="Arial" charset="0"/>
                          <a:ea typeface="ＭＳ Ｐゴシック" charset="-128"/>
                        </a:rPr>
                        <a:t>Ensure that data of different sensitivity has </a:t>
                      </a:r>
                      <a:r>
                        <a:rPr kumimoji="0" lang="en-US" altLang="x-none" sz="2000" b="1" i="0" u="none" strike="noStrike" cap="none" normalizeH="0" baseline="0">
                          <a:ln>
                            <a:noFill/>
                          </a:ln>
                          <a:solidFill>
                            <a:srgbClr val="000000"/>
                          </a:solidFill>
                          <a:effectLst/>
                          <a:latin typeface="Arial" charset="0"/>
                          <a:ea typeface="ＭＳ Ｐゴシック" charset="-128"/>
                        </a:rPr>
                        <a:t>different access rights </a:t>
                      </a:r>
                      <a:r>
                        <a:rPr kumimoji="0" lang="en-US" altLang="x-none" sz="2000" b="0" i="0" u="none" strike="noStrike" cap="none" normalizeH="0" baseline="0">
                          <a:ln>
                            <a:noFill/>
                          </a:ln>
                          <a:solidFill>
                            <a:srgbClr val="000000"/>
                          </a:solidFill>
                          <a:effectLst/>
                          <a:latin typeface="Arial" charset="0"/>
                          <a:ea typeface="ＭＳ Ｐゴシック" charset="-128"/>
                        </a:rPr>
                        <a:t>and that access rights are checked prior to access.</a:t>
                      </a:r>
                    </a:p>
                    <a:p>
                      <a:pPr marL="0" marR="0" lvl="0" indent="0" algn="l" defTabSz="914400" rtl="0" eaLnBrk="1" fontAlgn="base" latinLnBrk="0" hangingPunct="1">
                        <a:lnSpc>
                          <a:spcPct val="80000"/>
                        </a:lnSpc>
                        <a:spcBef>
                          <a:spcPts val="400"/>
                        </a:spcBef>
                        <a:spcAft>
                          <a:spcPts val="400"/>
                        </a:spcAft>
                        <a:buClrTx/>
                        <a:buSzTx/>
                        <a:buFont typeface="Symbol" charset="2"/>
                        <a:buChar char=""/>
                        <a:tabLst/>
                      </a:pPr>
                      <a:r>
                        <a:rPr kumimoji="0" lang="en-US" altLang="x-none" sz="2000" b="0" i="0" u="none" strike="noStrike" cap="none" normalizeH="0" baseline="0">
                          <a:ln>
                            <a:noFill/>
                          </a:ln>
                          <a:solidFill>
                            <a:srgbClr val="000000"/>
                          </a:solidFill>
                          <a:effectLst/>
                          <a:latin typeface="Arial" charset="0"/>
                          <a:ea typeface="ＭＳ Ｐゴシック" charset="-128"/>
                        </a:rPr>
                        <a:t>Ensure that </a:t>
                      </a:r>
                      <a:r>
                        <a:rPr kumimoji="0" lang="en-US" altLang="x-none" sz="2000" b="1" i="0" u="none" strike="noStrike" cap="none" normalizeH="0" baseline="0">
                          <a:ln>
                            <a:noFill/>
                          </a:ln>
                          <a:solidFill>
                            <a:srgbClr val="000000"/>
                          </a:solidFill>
                          <a:effectLst/>
                          <a:latin typeface="Arial" charset="0"/>
                          <a:ea typeface="ＭＳ Ｐゴシック" charset="-128"/>
                        </a:rPr>
                        <a:t>access </a:t>
                      </a:r>
                      <a:r>
                        <a:rPr kumimoji="0" lang="en-US" altLang="x-none" sz="2000" b="0" i="0" u="none" strike="noStrike" cap="none" normalizeH="0" baseline="0">
                          <a:ln>
                            <a:noFill/>
                          </a:ln>
                          <a:solidFill>
                            <a:srgbClr val="000000"/>
                          </a:solidFill>
                          <a:effectLst/>
                          <a:latin typeface="Arial" charset="0"/>
                          <a:ea typeface="ＭＳ Ｐゴシック" charset="-128"/>
                        </a:rPr>
                        <a:t>to sensitive data </a:t>
                      </a:r>
                      <a:r>
                        <a:rPr kumimoji="0" lang="en-US" altLang="x-none" sz="2000" b="1" i="0" u="none" strike="noStrike" cap="none" normalizeH="0" baseline="0">
                          <a:ln>
                            <a:noFill/>
                          </a:ln>
                          <a:solidFill>
                            <a:srgbClr val="000000"/>
                          </a:solidFill>
                          <a:effectLst/>
                          <a:latin typeface="Arial" charset="0"/>
                          <a:ea typeface="ＭＳ Ｐゴシック" charset="-128"/>
                        </a:rPr>
                        <a:t>is logged </a:t>
                      </a:r>
                      <a:r>
                        <a:rPr kumimoji="0" lang="en-US" altLang="x-none" sz="2000" b="0" i="0" u="none" strike="noStrike" cap="none" normalizeH="0" baseline="0">
                          <a:ln>
                            <a:noFill/>
                          </a:ln>
                          <a:solidFill>
                            <a:srgbClr val="000000"/>
                          </a:solidFill>
                          <a:effectLst/>
                          <a:latin typeface="Arial" charset="0"/>
                          <a:ea typeface="ＭＳ Ｐゴシック" charset="-128"/>
                        </a:rPr>
                        <a:t>and that the log file is suitably protected.</a:t>
                      </a:r>
                    </a:p>
                    <a:p>
                      <a:pPr marL="0" marR="0" lvl="0" indent="0" algn="l" defTabSz="914400" rtl="0" eaLnBrk="1" fontAlgn="base" latinLnBrk="0" hangingPunct="1">
                        <a:lnSpc>
                          <a:spcPct val="80000"/>
                        </a:lnSpc>
                        <a:spcBef>
                          <a:spcPts val="400"/>
                        </a:spcBef>
                        <a:spcAft>
                          <a:spcPts val="400"/>
                        </a:spcAft>
                        <a:buClrTx/>
                        <a:buSzTx/>
                        <a:buFont typeface="Symbol" charset="2"/>
                        <a:buChar char=""/>
                        <a:tabLst/>
                      </a:pPr>
                      <a:r>
                        <a:rPr kumimoji="0" lang="en-US" altLang="x-none" sz="2000" b="0" i="0" u="none" strike="noStrike" cap="none" normalizeH="0" baseline="0">
                          <a:ln>
                            <a:noFill/>
                          </a:ln>
                          <a:solidFill>
                            <a:srgbClr val="000000"/>
                          </a:solidFill>
                          <a:effectLst/>
                          <a:latin typeface="Arial" charset="0"/>
                          <a:ea typeface="ＭＳ Ｐゴシック" charset="-128"/>
                        </a:rPr>
                        <a:t>Ensure that data is suitably </a:t>
                      </a:r>
                      <a:r>
                        <a:rPr kumimoji="0" lang="en-US" altLang="x-none" sz="2000" b="1" i="0" u="none" strike="noStrike" cap="none" normalizeH="0" baseline="0">
                          <a:ln>
                            <a:noFill/>
                          </a:ln>
                          <a:solidFill>
                            <a:srgbClr val="000000"/>
                          </a:solidFill>
                          <a:effectLst/>
                          <a:latin typeface="Arial" charset="0"/>
                          <a:ea typeface="ＭＳ Ｐゴシック" charset="-128"/>
                        </a:rPr>
                        <a:t>encrypted </a:t>
                      </a:r>
                      <a:r>
                        <a:rPr kumimoji="0" lang="en-US" altLang="x-none" sz="2000" b="0" i="0" u="none" strike="noStrike" cap="none" normalizeH="0" baseline="0">
                          <a:ln>
                            <a:noFill/>
                          </a:ln>
                          <a:solidFill>
                            <a:srgbClr val="000000"/>
                          </a:solidFill>
                          <a:effectLst/>
                          <a:latin typeface="Arial" charset="0"/>
                          <a:ea typeface="ＭＳ Ｐゴシック" charset="-128"/>
                        </a:rPr>
                        <a:t>and that keys are separated from the encrypted data.</a:t>
                      </a:r>
                    </a:p>
                    <a:p>
                      <a:pPr marL="0" marR="0" lvl="0" indent="0" algn="l" defTabSz="914400" rtl="0" eaLnBrk="1" fontAlgn="base" latinLnBrk="0" hangingPunct="1">
                        <a:lnSpc>
                          <a:spcPct val="80000"/>
                        </a:lnSpc>
                        <a:spcBef>
                          <a:spcPts val="400"/>
                        </a:spcBef>
                        <a:spcAft>
                          <a:spcPts val="400"/>
                        </a:spcAft>
                        <a:buClrTx/>
                        <a:buSzTx/>
                        <a:buFont typeface="Symbol" charset="2"/>
                        <a:buChar char=""/>
                        <a:tabLst/>
                      </a:pPr>
                      <a:r>
                        <a:rPr kumimoji="0" lang="en-US" altLang="x-none" sz="2000" b="0" i="0" u="none" strike="noStrike" cap="none" normalizeH="0" baseline="0">
                          <a:ln>
                            <a:noFill/>
                          </a:ln>
                          <a:solidFill>
                            <a:srgbClr val="000000"/>
                          </a:solidFill>
                          <a:effectLst/>
                          <a:latin typeface="Arial" charset="0"/>
                          <a:ea typeface="ＭＳ Ｐゴシック" charset="-128"/>
                        </a:rPr>
                        <a:t>Ensure that </a:t>
                      </a:r>
                      <a:r>
                        <a:rPr kumimoji="0" lang="en-US" altLang="x-none" sz="2000" b="1" i="0" u="none" strike="noStrike" cap="none" normalizeH="0" baseline="0">
                          <a:ln>
                            <a:noFill/>
                          </a:ln>
                          <a:solidFill>
                            <a:srgbClr val="000000"/>
                          </a:solidFill>
                          <a:effectLst/>
                          <a:latin typeface="Arial" charset="0"/>
                          <a:ea typeface="ＭＳ Ｐゴシック" charset="-128"/>
                        </a:rPr>
                        <a:t>data can be restored </a:t>
                      </a:r>
                      <a:r>
                        <a:rPr kumimoji="0" lang="en-US" altLang="x-none" sz="2000" b="0" i="0" u="none" strike="noStrike" cap="none" normalizeH="0" baseline="0">
                          <a:ln>
                            <a:noFill/>
                          </a:ln>
                          <a:solidFill>
                            <a:srgbClr val="000000"/>
                          </a:solidFill>
                          <a:effectLst/>
                          <a:latin typeface="Arial" charset="0"/>
                          <a:ea typeface="ＭＳ Ｐゴシック" charset="-128"/>
                        </a:rPr>
                        <a:t>if it is inappropriately modified.</a:t>
                      </a:r>
                      <a:endParaRPr kumimoji="0" lang="en-US" altLang="x-none" sz="2000" b="0" i="0" u="none" strike="noStrike" cap="none" normalizeH="0" baseline="0">
                        <a:ln>
                          <a:noFill/>
                        </a:ln>
                        <a:solidFill>
                          <a:srgbClr val="000000"/>
                        </a:solidFill>
                        <a:effectLst/>
                        <a:latin typeface="Times" charset="0"/>
                        <a:ea typeface="ＭＳ Ｐゴシック" charset="-128"/>
                      </a:endParaRPr>
                    </a:p>
                  </a:txBody>
                  <a:tcPr marL="68573" marR="6857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among architectural elements </a:t>
            </a:r>
          </a:p>
        </p:txBody>
      </p:sp>
      <p:sp>
        <p:nvSpPr>
          <p:cNvPr id="3" name="Content Placeholder 2"/>
          <p:cNvSpPr>
            <a:spLocks noGrp="1"/>
          </p:cNvSpPr>
          <p:nvPr>
            <p:ph idx="1"/>
          </p:nvPr>
        </p:nvSpPr>
        <p:spPr/>
        <p:txBody>
          <a:bodyPr/>
          <a:lstStyle/>
          <a:p>
            <a:r>
              <a:rPr lang="en-US" dirty="0"/>
              <a:t>Alternative mappings based on:</a:t>
            </a:r>
          </a:p>
          <a:p>
            <a:pPr lvl="1"/>
            <a:r>
              <a:rPr lang="en-US" dirty="0"/>
              <a:t>Access rights</a:t>
            </a:r>
          </a:p>
          <a:p>
            <a:pPr lvl="1"/>
            <a:r>
              <a:rPr lang="en-US" dirty="0"/>
              <a:t>System under attack</a:t>
            </a:r>
          </a:p>
          <a:p>
            <a:pPr lvl="1"/>
            <a:r>
              <a:rPr lang="en-US" dirty="0"/>
              <a:t>Suspected behavior</a:t>
            </a:r>
          </a:p>
          <a:p>
            <a:pPr lvl="1"/>
            <a:r>
              <a:rPr lang="en-US" dirty="0"/>
              <a:t>Etc.</a:t>
            </a:r>
          </a:p>
          <a:p>
            <a:r>
              <a:rPr lang="en-US" dirty="0"/>
              <a:t>Alternative mappings to safeguard sensitive information</a:t>
            </a:r>
            <a:r>
              <a:rPr lang="mr-IN" dirty="0"/>
              <a:t>…</a:t>
            </a:r>
            <a:endParaRPr lang="en-US" dirty="0"/>
          </a:p>
          <a:p>
            <a:pPr lvl="1"/>
            <a:r>
              <a:rPr lang="en-US" dirty="0"/>
              <a:t>Read / Write / Modify, etc.</a:t>
            </a:r>
          </a:p>
        </p:txBody>
      </p:sp>
      <p:sp>
        <p:nvSpPr>
          <p:cNvPr id="4" name="Slide Number Placeholder 3"/>
          <p:cNvSpPr>
            <a:spLocks noGrp="1"/>
          </p:cNvSpPr>
          <p:nvPr>
            <p:ph type="sldNum" sz="quarter" idx="10"/>
          </p:nvPr>
        </p:nvSpPr>
        <p:spPr/>
        <p:txBody>
          <a:bodyPr/>
          <a:lstStyle/>
          <a:p>
            <a:fld id="{E7D8BEC4-5DFD-124E-9331-0AF1AB120454}" type="slidenum">
              <a:rPr lang="en-US" altLang="x-none" smtClean="0"/>
              <a:pPr/>
              <a:t>29</a:t>
            </a:fld>
            <a:endParaRPr lang="en-US" altLang="x-none"/>
          </a:p>
        </p:txBody>
      </p:sp>
    </p:spTree>
    <p:extLst>
      <p:ext uri="{BB962C8B-B14F-4D97-AF65-F5344CB8AC3E}">
        <p14:creationId xmlns:p14="http://schemas.microsoft.com/office/powerpoint/2010/main" val="215848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9E96A-18A6-C647-A0DA-C12DF6697C5E}"/>
              </a:ext>
            </a:extLst>
          </p:cNvPr>
          <p:cNvSpPr>
            <a:spLocks noGrp="1"/>
          </p:cNvSpPr>
          <p:nvPr>
            <p:ph type="title"/>
          </p:nvPr>
        </p:nvSpPr>
        <p:spPr/>
        <p:txBody>
          <a:bodyPr/>
          <a:lstStyle/>
          <a:p>
            <a:r>
              <a:rPr lang="en-GB" dirty="0"/>
              <a:t>Re-engineering (q5)</a:t>
            </a:r>
            <a:endParaRPr lang="en-SE" dirty="0"/>
          </a:p>
        </p:txBody>
      </p:sp>
      <p:sp>
        <p:nvSpPr>
          <p:cNvPr id="3" name="Content Placeholder 2">
            <a:extLst>
              <a:ext uri="{FF2B5EF4-FFF2-40B4-BE49-F238E27FC236}">
                <a16:creationId xmlns:a16="http://schemas.microsoft.com/office/drawing/2014/main" id="{6EBD5950-6315-8847-BB3C-083A006072ED}"/>
              </a:ext>
            </a:extLst>
          </p:cNvPr>
          <p:cNvSpPr>
            <a:spLocks noGrp="1"/>
          </p:cNvSpPr>
          <p:nvPr>
            <p:ph idx="1"/>
          </p:nvPr>
        </p:nvSpPr>
        <p:spPr/>
        <p:txBody>
          <a:bodyPr/>
          <a:lstStyle/>
          <a:p>
            <a:r>
              <a:rPr lang="en-GB" sz="2000" b="0" dirty="0"/>
              <a:t>Customising game mechanics and phases of the game  (3p):</a:t>
            </a:r>
          </a:p>
          <a:p>
            <a:r>
              <a:rPr lang="en-GB" sz="2000" b="0" dirty="0"/>
              <a:t>Develop and understand code based on quick glance (1p):</a:t>
            </a:r>
          </a:p>
          <a:p>
            <a:r>
              <a:rPr lang="en-GB" sz="2000" b="0" dirty="0"/>
              <a:t>Coding best practices (structure, standards, naming, etc.) (1p):</a:t>
            </a:r>
          </a:p>
          <a:p>
            <a:r>
              <a:rPr lang="en-GB" sz="2000" b="0" dirty="0"/>
              <a:t>Quality attributes / metrics (implementation) (2p):</a:t>
            </a:r>
          </a:p>
          <a:p>
            <a:r>
              <a:rPr lang="en-GB" sz="2000" b="0" dirty="0"/>
              <a:t>Design patterns (implementation - if applicable) (1p):</a:t>
            </a:r>
          </a:p>
          <a:p>
            <a:r>
              <a:rPr lang="en-GB" sz="2000" b="0" dirty="0"/>
              <a:t>Error handling / error reporting (1p):</a:t>
            </a:r>
          </a:p>
          <a:p>
            <a:r>
              <a:rPr lang="en-GB" sz="2000" b="0" dirty="0"/>
              <a:t>Documentation (1p): </a:t>
            </a:r>
          </a:p>
          <a:p>
            <a:r>
              <a:rPr lang="en-GB" sz="2000" b="0" dirty="0"/>
              <a:t>Unit testing (2p): </a:t>
            </a:r>
          </a:p>
          <a:p>
            <a:r>
              <a:rPr lang="en-GB" sz="2000" b="0" dirty="0"/>
              <a:t>True to the design documents (1p):</a:t>
            </a:r>
          </a:p>
          <a:p>
            <a:pPr marL="0" indent="0">
              <a:buNone/>
            </a:pPr>
            <a:endParaRPr lang="en-SE" dirty="0"/>
          </a:p>
        </p:txBody>
      </p:sp>
      <p:sp>
        <p:nvSpPr>
          <p:cNvPr id="4" name="Slide Number Placeholder 3">
            <a:extLst>
              <a:ext uri="{FF2B5EF4-FFF2-40B4-BE49-F238E27FC236}">
                <a16:creationId xmlns:a16="http://schemas.microsoft.com/office/drawing/2014/main" id="{927A7A25-D05A-3C4F-8246-169AA9BC9CB2}"/>
              </a:ext>
            </a:extLst>
          </p:cNvPr>
          <p:cNvSpPr>
            <a:spLocks noGrp="1"/>
          </p:cNvSpPr>
          <p:nvPr>
            <p:ph type="sldNum" sz="quarter" idx="10"/>
          </p:nvPr>
        </p:nvSpPr>
        <p:spPr/>
        <p:txBody>
          <a:bodyPr/>
          <a:lstStyle/>
          <a:p>
            <a:fld id="{1E530835-73E4-7043-8AF6-A5F45A227040}" type="slidenum">
              <a:rPr lang="en-US" altLang="x-none" smtClean="0"/>
              <a:pPr/>
              <a:t>3</a:t>
            </a:fld>
            <a:endParaRPr lang="en-US" altLang="x-none"/>
          </a:p>
        </p:txBody>
      </p:sp>
    </p:spTree>
    <p:extLst>
      <p:ext uri="{BB962C8B-B14F-4D97-AF65-F5344CB8AC3E}">
        <p14:creationId xmlns:p14="http://schemas.microsoft.com/office/powerpoint/2010/main" val="171544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x-none">
                <a:ea typeface="ＭＳ Ｐゴシック" charset="-128"/>
              </a:rPr>
              <a:t>Design Checklist for Security</a:t>
            </a:r>
          </a:p>
        </p:txBody>
      </p:sp>
      <p:sp>
        <p:nvSpPr>
          <p:cNvPr id="65538"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graphicFrame>
        <p:nvGraphicFramePr>
          <p:cNvPr id="5" name="Table 4"/>
          <p:cNvGraphicFramePr>
            <a:graphicFrameLocks noGrp="1"/>
          </p:cNvGraphicFramePr>
          <p:nvPr/>
        </p:nvGraphicFramePr>
        <p:xfrm>
          <a:off x="539750" y="1255713"/>
          <a:ext cx="7993063" cy="5413375"/>
        </p:xfrm>
        <a:graphic>
          <a:graphicData uri="http://schemas.openxmlformats.org/drawingml/2006/table">
            <a:tbl>
              <a:tblPr/>
              <a:tblGrid>
                <a:gridCol w="1584325">
                  <a:extLst>
                    <a:ext uri="{9D8B030D-6E8A-4147-A177-3AD203B41FA5}">
                      <a16:colId xmlns:a16="http://schemas.microsoft.com/office/drawing/2014/main" val="20000"/>
                    </a:ext>
                  </a:extLst>
                </a:gridCol>
                <a:gridCol w="6408738">
                  <a:extLst>
                    <a:ext uri="{9D8B030D-6E8A-4147-A177-3AD203B41FA5}">
                      <a16:colId xmlns:a16="http://schemas.microsoft.com/office/drawing/2014/main" val="20001"/>
                    </a:ext>
                  </a:extLst>
                </a:gridCol>
              </a:tblGrid>
              <a:tr h="5413375">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1800" b="1" i="0" u="none" strike="noStrike" cap="none" normalizeH="0" baseline="0">
                          <a:ln>
                            <a:noFill/>
                          </a:ln>
                          <a:solidFill>
                            <a:srgbClr val="000000"/>
                          </a:solidFill>
                          <a:effectLst/>
                          <a:latin typeface="Arial" charset="0"/>
                          <a:ea typeface="ＭＳ Ｐゴシック" charset="-128"/>
                        </a:rPr>
                        <a:t>Mapping Among Architectural Elements</a:t>
                      </a:r>
                      <a:endParaRPr kumimoji="0" lang="en-US" altLang="x-none" sz="1800" b="1" i="0" u="none" strike="noStrike" cap="none" normalizeH="0" baseline="0">
                        <a:ln>
                          <a:noFill/>
                        </a:ln>
                        <a:solidFill>
                          <a:srgbClr val="000000"/>
                        </a:solidFill>
                        <a:effectLst/>
                        <a:latin typeface="Times" charset="0"/>
                        <a:ea typeface="ＭＳ Ｐゴシック" charset="-128"/>
                      </a:endParaRPr>
                    </a:p>
                  </a:txBody>
                  <a:tcPr marL="68582" marR="68582"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1800" b="1" i="0" u="none" strike="noStrike" cap="none" normalizeH="0" baseline="0">
                          <a:ln>
                            <a:noFill/>
                          </a:ln>
                          <a:solidFill>
                            <a:srgbClr val="000000"/>
                          </a:solidFill>
                          <a:effectLst/>
                          <a:latin typeface="Arial" charset="0"/>
                          <a:ea typeface="ＭＳ Ｐゴシック" charset="-128"/>
                        </a:rPr>
                        <a:t>Determine how alternative mappings of architectural elements may change how an individual or system may read, write, or modify data, access system services or resources, or reduce their availability. </a:t>
                      </a:r>
                      <a:r>
                        <a:rPr kumimoji="0" lang="en-US" altLang="x-none" sz="1800" b="0" i="0" u="none" strike="noStrike" cap="none" normalizeH="0" baseline="0">
                          <a:ln>
                            <a:noFill/>
                          </a:ln>
                          <a:solidFill>
                            <a:srgbClr val="000000"/>
                          </a:solidFill>
                          <a:effectLst/>
                          <a:latin typeface="Arial" charset="0"/>
                          <a:ea typeface="ＭＳ Ｐゴシック" charset="-128"/>
                        </a:rPr>
                        <a:t>Determine how alternative mappings may affect the recording of access to data, services or resources and the recognition of high demands for resources.</a:t>
                      </a:r>
                    </a:p>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For each such mapping, ensure that there are responsibilities to</a:t>
                      </a:r>
                    </a:p>
                    <a:p>
                      <a:pPr marL="0" marR="0" lvl="0" indent="0" algn="l" defTabSz="914400" rtl="0" eaLnBrk="1" fontAlgn="base" latinLnBrk="0" hangingPunct="1">
                        <a:lnSpc>
                          <a:spcPct val="80000"/>
                        </a:lnSpc>
                        <a:spcBef>
                          <a:spcPts val="400"/>
                        </a:spcBef>
                        <a:spcAft>
                          <a:spcPts val="400"/>
                        </a:spcAft>
                        <a:buClrTx/>
                        <a:buSzTx/>
                        <a:buFont typeface="Symbol" charset="2"/>
                        <a:buChar char=""/>
                        <a:tabLst/>
                      </a:pPr>
                      <a:r>
                        <a:rPr kumimoji="0" lang="en-US" altLang="x-none" sz="1800" b="0" i="0" u="none" strike="noStrike" cap="none" normalizeH="0" baseline="0">
                          <a:ln>
                            <a:noFill/>
                          </a:ln>
                          <a:solidFill>
                            <a:srgbClr val="000000"/>
                          </a:solidFill>
                          <a:effectLst/>
                          <a:latin typeface="Arial" charset="0"/>
                          <a:ea typeface="ＭＳ Ｐゴシック" charset="-128"/>
                        </a:rPr>
                        <a:t>identify an actor</a:t>
                      </a:r>
                    </a:p>
                    <a:p>
                      <a:pPr marL="0" marR="0" lvl="0" indent="0" algn="l" defTabSz="914400" rtl="0" eaLnBrk="1" fontAlgn="base" latinLnBrk="0" hangingPunct="1">
                        <a:lnSpc>
                          <a:spcPct val="80000"/>
                        </a:lnSpc>
                        <a:spcBef>
                          <a:spcPts val="400"/>
                        </a:spcBef>
                        <a:spcAft>
                          <a:spcPts val="400"/>
                        </a:spcAft>
                        <a:buClrTx/>
                        <a:buSzTx/>
                        <a:buFont typeface="Symbol" charset="2"/>
                        <a:buChar char=""/>
                        <a:tabLst/>
                      </a:pPr>
                      <a:r>
                        <a:rPr kumimoji="0" lang="en-US" altLang="x-none" sz="1800" b="0" i="0" u="none" strike="noStrike" cap="none" normalizeH="0" baseline="0">
                          <a:ln>
                            <a:noFill/>
                          </a:ln>
                          <a:solidFill>
                            <a:srgbClr val="000000"/>
                          </a:solidFill>
                          <a:effectLst/>
                          <a:latin typeface="Arial" charset="0"/>
                          <a:ea typeface="ＭＳ Ｐゴシック" charset="-128"/>
                        </a:rPr>
                        <a:t>authenticate an actor</a:t>
                      </a:r>
                    </a:p>
                    <a:p>
                      <a:pPr marL="0" marR="0" lvl="0" indent="0" algn="l" defTabSz="914400" rtl="0" eaLnBrk="1" fontAlgn="base" latinLnBrk="0" hangingPunct="1">
                        <a:lnSpc>
                          <a:spcPct val="80000"/>
                        </a:lnSpc>
                        <a:spcBef>
                          <a:spcPts val="400"/>
                        </a:spcBef>
                        <a:spcAft>
                          <a:spcPts val="400"/>
                        </a:spcAft>
                        <a:buClrTx/>
                        <a:buSzTx/>
                        <a:buFont typeface="Symbol" charset="2"/>
                        <a:buChar char=""/>
                        <a:tabLst/>
                      </a:pPr>
                      <a:r>
                        <a:rPr kumimoji="0" lang="en-US" altLang="x-none" sz="1800" b="0" i="0" u="none" strike="noStrike" cap="none" normalizeH="0" baseline="0">
                          <a:ln>
                            <a:noFill/>
                          </a:ln>
                          <a:solidFill>
                            <a:srgbClr val="000000"/>
                          </a:solidFill>
                          <a:effectLst/>
                          <a:latin typeface="Arial" charset="0"/>
                          <a:ea typeface="ＭＳ Ｐゴシック" charset="-128"/>
                        </a:rPr>
                        <a:t>authorize actors</a:t>
                      </a:r>
                    </a:p>
                    <a:p>
                      <a:pPr marL="0" marR="0" lvl="0" indent="0" algn="l" defTabSz="914400" rtl="0" eaLnBrk="1" fontAlgn="base" latinLnBrk="0" hangingPunct="1">
                        <a:lnSpc>
                          <a:spcPct val="80000"/>
                        </a:lnSpc>
                        <a:spcBef>
                          <a:spcPts val="400"/>
                        </a:spcBef>
                        <a:spcAft>
                          <a:spcPts val="400"/>
                        </a:spcAft>
                        <a:buClrTx/>
                        <a:buSzTx/>
                        <a:buFont typeface="Symbol" charset="2"/>
                        <a:buChar char=""/>
                        <a:tabLst/>
                      </a:pPr>
                      <a:r>
                        <a:rPr kumimoji="0" lang="en-US" altLang="x-none" sz="1800" b="0" i="0" u="none" strike="noStrike" cap="none" normalizeH="0" baseline="0">
                          <a:ln>
                            <a:noFill/>
                          </a:ln>
                          <a:solidFill>
                            <a:srgbClr val="000000"/>
                          </a:solidFill>
                          <a:effectLst/>
                          <a:latin typeface="Arial" charset="0"/>
                          <a:ea typeface="ＭＳ Ｐゴシック" charset="-128"/>
                        </a:rPr>
                        <a:t>grant or deny access to data or services</a:t>
                      </a:r>
                    </a:p>
                    <a:p>
                      <a:pPr marL="0" marR="0" lvl="0" indent="0" algn="l" defTabSz="914400" rtl="0" eaLnBrk="1" fontAlgn="base" latinLnBrk="0" hangingPunct="1">
                        <a:lnSpc>
                          <a:spcPct val="80000"/>
                        </a:lnSpc>
                        <a:spcBef>
                          <a:spcPts val="400"/>
                        </a:spcBef>
                        <a:spcAft>
                          <a:spcPts val="400"/>
                        </a:spcAft>
                        <a:buClrTx/>
                        <a:buSzTx/>
                        <a:buFont typeface="Symbol" charset="2"/>
                        <a:buChar char=""/>
                        <a:tabLst/>
                      </a:pPr>
                      <a:r>
                        <a:rPr kumimoji="0" lang="en-US" altLang="x-none" sz="1800" b="0" i="0" u="none" strike="noStrike" cap="none" normalizeH="0" baseline="0">
                          <a:ln>
                            <a:noFill/>
                          </a:ln>
                          <a:solidFill>
                            <a:srgbClr val="000000"/>
                          </a:solidFill>
                          <a:effectLst/>
                          <a:latin typeface="Arial" charset="0"/>
                          <a:ea typeface="ＭＳ Ｐゴシック" charset="-128"/>
                        </a:rPr>
                        <a:t>record attempts to access or modify data or services</a:t>
                      </a:r>
                    </a:p>
                    <a:p>
                      <a:pPr marL="0" marR="0" lvl="0" indent="0" algn="l" defTabSz="914400" rtl="0" eaLnBrk="1" fontAlgn="base" latinLnBrk="0" hangingPunct="1">
                        <a:lnSpc>
                          <a:spcPct val="80000"/>
                        </a:lnSpc>
                        <a:spcBef>
                          <a:spcPts val="400"/>
                        </a:spcBef>
                        <a:spcAft>
                          <a:spcPts val="400"/>
                        </a:spcAft>
                        <a:buClrTx/>
                        <a:buSzTx/>
                        <a:buFont typeface="Symbol" charset="2"/>
                        <a:buChar char=""/>
                        <a:tabLst/>
                      </a:pPr>
                      <a:r>
                        <a:rPr kumimoji="0" lang="en-US" altLang="x-none" sz="1800" b="0" i="0" u="none" strike="noStrike" cap="none" normalizeH="0" baseline="0">
                          <a:ln>
                            <a:noFill/>
                          </a:ln>
                          <a:solidFill>
                            <a:srgbClr val="000000"/>
                          </a:solidFill>
                          <a:effectLst/>
                          <a:latin typeface="Arial" charset="0"/>
                          <a:ea typeface="ＭＳ Ｐゴシック" charset="-128"/>
                        </a:rPr>
                        <a:t>encrypt data</a:t>
                      </a:r>
                    </a:p>
                    <a:p>
                      <a:pPr marL="0" marR="0" lvl="0" indent="0" algn="l" defTabSz="914400" rtl="0" eaLnBrk="1" fontAlgn="base" latinLnBrk="0" hangingPunct="1">
                        <a:lnSpc>
                          <a:spcPct val="80000"/>
                        </a:lnSpc>
                        <a:spcBef>
                          <a:spcPts val="400"/>
                        </a:spcBef>
                        <a:spcAft>
                          <a:spcPts val="400"/>
                        </a:spcAft>
                        <a:buClrTx/>
                        <a:buSzTx/>
                        <a:buFont typeface="Symbol" charset="2"/>
                        <a:buChar char=""/>
                        <a:tabLst/>
                      </a:pPr>
                      <a:r>
                        <a:rPr kumimoji="0" lang="en-US" altLang="x-none" sz="1800" b="0" i="0" u="none" strike="noStrike" cap="none" normalizeH="0" baseline="0">
                          <a:ln>
                            <a:noFill/>
                          </a:ln>
                          <a:solidFill>
                            <a:srgbClr val="000000"/>
                          </a:solidFill>
                          <a:effectLst/>
                          <a:latin typeface="Arial" charset="0"/>
                          <a:ea typeface="ＭＳ Ｐゴシック" charset="-128"/>
                        </a:rPr>
                        <a:t>recognize reduced availability for resources or services, inform appropriate personnel, and restrict access</a:t>
                      </a:r>
                    </a:p>
                    <a:p>
                      <a:pPr marL="0" marR="0" lvl="0" indent="0" algn="l" defTabSz="914400" rtl="0" eaLnBrk="1" fontAlgn="base" latinLnBrk="0" hangingPunct="1">
                        <a:lnSpc>
                          <a:spcPct val="80000"/>
                        </a:lnSpc>
                        <a:spcBef>
                          <a:spcPts val="400"/>
                        </a:spcBef>
                        <a:spcAft>
                          <a:spcPts val="400"/>
                        </a:spcAft>
                        <a:buClrTx/>
                        <a:buSzTx/>
                        <a:buFont typeface="Symbol" charset="2"/>
                        <a:buChar char=""/>
                        <a:tabLst/>
                      </a:pPr>
                      <a:r>
                        <a:rPr kumimoji="0" lang="en-US" altLang="x-none" sz="1800" b="0" i="0" u="none" strike="noStrike" cap="none" normalizeH="0" baseline="0">
                          <a:ln>
                            <a:noFill/>
                          </a:ln>
                          <a:solidFill>
                            <a:srgbClr val="000000"/>
                          </a:solidFill>
                          <a:effectLst/>
                          <a:latin typeface="Arial" charset="0"/>
                          <a:ea typeface="ＭＳ Ｐゴシック" charset="-128"/>
                        </a:rPr>
                        <a:t>recover from an attack</a:t>
                      </a:r>
                      <a:endParaRPr kumimoji="0" lang="en-US" altLang="x-none" sz="1800" b="0" i="0" u="none" strike="noStrike" cap="none" normalizeH="0" baseline="0">
                        <a:ln>
                          <a:noFill/>
                        </a:ln>
                        <a:solidFill>
                          <a:srgbClr val="000000"/>
                        </a:solidFill>
                        <a:effectLst/>
                        <a:latin typeface="Times" charset="0"/>
                        <a:ea typeface="ＭＳ Ｐゴシック" charset="-128"/>
                      </a:endParaRPr>
                    </a:p>
                  </a:txBody>
                  <a:tcPr marL="68582" marR="68582"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management</a:t>
            </a:r>
          </a:p>
        </p:txBody>
      </p:sp>
      <p:sp>
        <p:nvSpPr>
          <p:cNvPr id="3" name="Content Placeholder 2"/>
          <p:cNvSpPr>
            <a:spLocks noGrp="1"/>
          </p:cNvSpPr>
          <p:nvPr>
            <p:ph idx="1"/>
          </p:nvPr>
        </p:nvSpPr>
        <p:spPr/>
        <p:txBody>
          <a:bodyPr/>
          <a:lstStyle/>
          <a:p>
            <a:r>
              <a:rPr lang="en-US" dirty="0"/>
              <a:t>Which are the critical resources?</a:t>
            </a:r>
          </a:p>
          <a:p>
            <a:pPr lvl="1"/>
            <a:r>
              <a:rPr lang="en-US" dirty="0"/>
              <a:t>These are the likely candidates to be attacked</a:t>
            </a:r>
          </a:p>
          <a:p>
            <a:pPr lvl="2"/>
            <a:r>
              <a:rPr lang="en-US" dirty="0"/>
              <a:t>How do we safeguard these?</a:t>
            </a:r>
          </a:p>
          <a:p>
            <a:pPr lvl="2"/>
            <a:r>
              <a:rPr lang="en-US" dirty="0"/>
              <a:t>How do we limit access if attacked?</a:t>
            </a:r>
          </a:p>
          <a:p>
            <a:pPr lvl="2"/>
            <a:r>
              <a:rPr lang="en-US" dirty="0"/>
              <a:t>How do we provide continuous service (availability)?</a:t>
            </a:r>
          </a:p>
        </p:txBody>
      </p:sp>
      <p:sp>
        <p:nvSpPr>
          <p:cNvPr id="4" name="Slide Number Placeholder 3"/>
          <p:cNvSpPr>
            <a:spLocks noGrp="1"/>
          </p:cNvSpPr>
          <p:nvPr>
            <p:ph type="sldNum" sz="quarter" idx="10"/>
          </p:nvPr>
        </p:nvSpPr>
        <p:spPr/>
        <p:txBody>
          <a:bodyPr/>
          <a:lstStyle/>
          <a:p>
            <a:fld id="{E7D8BEC4-5DFD-124E-9331-0AF1AB120454}" type="slidenum">
              <a:rPr lang="en-US" altLang="x-none" smtClean="0"/>
              <a:pPr/>
              <a:t>31</a:t>
            </a:fld>
            <a:endParaRPr lang="en-US" altLang="x-none"/>
          </a:p>
        </p:txBody>
      </p:sp>
    </p:spTree>
    <p:extLst>
      <p:ext uri="{BB962C8B-B14F-4D97-AF65-F5344CB8AC3E}">
        <p14:creationId xmlns:p14="http://schemas.microsoft.com/office/powerpoint/2010/main" val="658699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x-none">
                <a:ea typeface="ＭＳ Ｐゴシック" charset="-128"/>
              </a:rPr>
              <a:t>Design Checklist for Security</a:t>
            </a:r>
          </a:p>
        </p:txBody>
      </p:sp>
      <p:sp>
        <p:nvSpPr>
          <p:cNvPr id="66562"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graphicFrame>
        <p:nvGraphicFramePr>
          <p:cNvPr id="5" name="Table 4"/>
          <p:cNvGraphicFramePr>
            <a:graphicFrameLocks noGrp="1"/>
          </p:cNvGraphicFramePr>
          <p:nvPr/>
        </p:nvGraphicFramePr>
        <p:xfrm>
          <a:off x="468313" y="1341438"/>
          <a:ext cx="8064500" cy="5183188"/>
        </p:xfrm>
        <a:graphic>
          <a:graphicData uri="http://schemas.openxmlformats.org/drawingml/2006/table">
            <a:tbl>
              <a:tblPr/>
              <a:tblGrid>
                <a:gridCol w="1584325">
                  <a:extLst>
                    <a:ext uri="{9D8B030D-6E8A-4147-A177-3AD203B41FA5}">
                      <a16:colId xmlns:a16="http://schemas.microsoft.com/office/drawing/2014/main" val="20000"/>
                    </a:ext>
                  </a:extLst>
                </a:gridCol>
                <a:gridCol w="6480175">
                  <a:extLst>
                    <a:ext uri="{9D8B030D-6E8A-4147-A177-3AD203B41FA5}">
                      <a16:colId xmlns:a16="http://schemas.microsoft.com/office/drawing/2014/main" val="20001"/>
                    </a:ext>
                  </a:extLst>
                </a:gridCol>
              </a:tblGrid>
              <a:tr h="5183188">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1800" b="1" i="0" u="none" strike="noStrike" cap="none" normalizeH="0" baseline="0">
                          <a:ln>
                            <a:noFill/>
                          </a:ln>
                          <a:solidFill>
                            <a:srgbClr val="000000"/>
                          </a:solidFill>
                          <a:effectLst/>
                          <a:latin typeface="Arial" charset="0"/>
                          <a:ea typeface="ＭＳ Ｐゴシック" charset="-128"/>
                        </a:rPr>
                        <a:t>Resource Management</a:t>
                      </a:r>
                    </a:p>
                    <a:p>
                      <a:pPr marL="0" marR="0" lvl="0" indent="0" algn="l" defTabSz="914400" rtl="0" eaLnBrk="1" fontAlgn="base" latinLnBrk="0" hangingPunct="1">
                        <a:lnSpc>
                          <a:spcPts val="1450"/>
                        </a:lnSpc>
                        <a:spcBef>
                          <a:spcPts val="400"/>
                        </a:spcBef>
                        <a:spcAft>
                          <a:spcPts val="400"/>
                        </a:spcAft>
                        <a:buClrTx/>
                        <a:buSzTx/>
                        <a:buFontTx/>
                        <a:buNone/>
                        <a:tabLst/>
                      </a:pPr>
                      <a:r>
                        <a:rPr kumimoji="0" lang="en-US" altLang="x-none" sz="1800" b="1" i="0" u="none" strike="noStrike" cap="none" normalizeH="0" baseline="0">
                          <a:ln>
                            <a:noFill/>
                          </a:ln>
                          <a:solidFill>
                            <a:srgbClr val="000000"/>
                          </a:solidFill>
                          <a:effectLst/>
                          <a:latin typeface="Arial" charset="0"/>
                          <a:ea typeface="ＭＳ Ｐゴシック" charset="-128"/>
                        </a:rPr>
                        <a:t> </a:t>
                      </a:r>
                      <a:endParaRPr kumimoji="0" lang="en-US" altLang="x-none" sz="1800" b="1" i="0" u="none" strike="noStrike" cap="none" normalizeH="0" baseline="0">
                        <a:ln>
                          <a:noFill/>
                        </a:ln>
                        <a:solidFill>
                          <a:srgbClr val="000000"/>
                        </a:solidFill>
                        <a:effectLst/>
                        <a:latin typeface="Times" charset="0"/>
                        <a:ea typeface="ＭＳ Ｐゴシック" charset="-128"/>
                      </a:endParaRPr>
                    </a:p>
                  </a:txBody>
                  <a:tcPr marL="68577" marR="68577"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1800" b="0" i="0" u="none" strike="noStrike" cap="none" normalizeH="0" baseline="0" dirty="0">
                          <a:ln>
                            <a:noFill/>
                          </a:ln>
                          <a:solidFill>
                            <a:srgbClr val="000000"/>
                          </a:solidFill>
                          <a:effectLst/>
                          <a:latin typeface="Arial" charset="0"/>
                          <a:ea typeface="ＭＳ Ｐゴシック" charset="-128"/>
                        </a:rPr>
                        <a:t>Determine the system resources required to identify and monitor a system or an individual who is internal or external, authorized or not authorized, with access to specific resources or all resources.</a:t>
                      </a:r>
                    </a:p>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1800" b="1" i="0" u="none" strike="noStrike" cap="none" normalizeH="0" baseline="0" dirty="0">
                          <a:ln>
                            <a:noFill/>
                          </a:ln>
                          <a:solidFill>
                            <a:srgbClr val="000000"/>
                          </a:solidFill>
                          <a:effectLst/>
                          <a:latin typeface="Arial" charset="0"/>
                          <a:ea typeface="ＭＳ Ｐゴシック" charset="-128"/>
                        </a:rPr>
                        <a:t>Determine the resources required to authenticate the actor, </a:t>
                      </a:r>
                      <a:r>
                        <a:rPr kumimoji="0" lang="en-US" altLang="x-none" sz="1800" b="0" i="0" u="none" strike="noStrike" cap="none" normalizeH="0" baseline="0" dirty="0">
                          <a:ln>
                            <a:noFill/>
                          </a:ln>
                          <a:solidFill>
                            <a:srgbClr val="000000"/>
                          </a:solidFill>
                          <a:effectLst/>
                          <a:latin typeface="Arial" charset="0"/>
                          <a:ea typeface="ＭＳ Ｐゴシック" charset="-128"/>
                        </a:rPr>
                        <a:t>grant or deny access to data or resources, notify appropriate entities, record attempts to access data or resources, encrypt data, recognize high demand for resources, inform users or systems, and restrict access.  </a:t>
                      </a:r>
                    </a:p>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1800" b="0" i="0" u="none" strike="noStrike" cap="none" normalizeH="0" baseline="0" dirty="0">
                          <a:ln>
                            <a:noFill/>
                          </a:ln>
                          <a:solidFill>
                            <a:srgbClr val="000000"/>
                          </a:solidFill>
                          <a:effectLst/>
                          <a:latin typeface="Arial" charset="0"/>
                          <a:ea typeface="ＭＳ Ｐゴシック" charset="-128"/>
                        </a:rPr>
                        <a:t>For these resources consider whether an external entity can access or exhaust a critical resource; how to monitor the resource; how to manage resource utilization; how to log resource utilization and ensure that there are sufficient resources to perform necessary security operations.</a:t>
                      </a:r>
                    </a:p>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1800" b="0" i="0" u="none" strike="noStrike" cap="none" normalizeH="0" baseline="0" dirty="0">
                          <a:ln>
                            <a:noFill/>
                          </a:ln>
                          <a:solidFill>
                            <a:srgbClr val="000000"/>
                          </a:solidFill>
                          <a:effectLst/>
                          <a:latin typeface="Arial" charset="0"/>
                          <a:ea typeface="ＭＳ Ｐゴシック" charset="-128"/>
                        </a:rPr>
                        <a:t>Ensure that a contaminated element can be prevented from contaminating other elements.</a:t>
                      </a:r>
                    </a:p>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1800" b="0" i="0" u="none" strike="noStrike" cap="none" normalizeH="0" baseline="0" dirty="0">
                          <a:ln>
                            <a:noFill/>
                          </a:ln>
                          <a:solidFill>
                            <a:srgbClr val="000000"/>
                          </a:solidFill>
                          <a:effectLst/>
                          <a:latin typeface="Arial" charset="0"/>
                          <a:ea typeface="ＭＳ Ｐゴシック" charset="-128"/>
                        </a:rPr>
                        <a:t>Ensure that shared resources are not used for passing sensitive data from an actor with access rights to that data to an actor without access rights.</a:t>
                      </a:r>
                      <a:endParaRPr kumimoji="0" lang="en-US" altLang="x-none" sz="1800" b="0" i="0" u="none" strike="noStrike" cap="none" normalizeH="0" baseline="0" dirty="0">
                        <a:ln>
                          <a:noFill/>
                        </a:ln>
                        <a:solidFill>
                          <a:srgbClr val="000000"/>
                        </a:solidFill>
                        <a:effectLst/>
                        <a:latin typeface="Times" charset="0"/>
                        <a:ea typeface="ＭＳ Ｐゴシック" charset="-128"/>
                      </a:endParaRPr>
                    </a:p>
                  </a:txBody>
                  <a:tcPr marL="68577" marR="68577"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time</a:t>
            </a:r>
          </a:p>
        </p:txBody>
      </p:sp>
      <p:sp>
        <p:nvSpPr>
          <p:cNvPr id="3" name="Content Placeholder 2"/>
          <p:cNvSpPr>
            <a:spLocks noGrp="1"/>
          </p:cNvSpPr>
          <p:nvPr>
            <p:ph idx="1"/>
          </p:nvPr>
        </p:nvSpPr>
        <p:spPr/>
        <p:txBody>
          <a:bodyPr/>
          <a:lstStyle/>
          <a:p>
            <a:r>
              <a:rPr lang="en-US" dirty="0"/>
              <a:t>Can late binding result in loss of security?</a:t>
            </a:r>
          </a:p>
          <a:p>
            <a:pPr lvl="1"/>
            <a:r>
              <a:rPr lang="en-US" dirty="0"/>
              <a:t>Is the late-bound resource trusted?</a:t>
            </a:r>
          </a:p>
          <a:p>
            <a:pPr lvl="1"/>
            <a:r>
              <a:rPr lang="en-US" dirty="0"/>
              <a:t>How to prevent man-in-the-middle or spoofing?</a:t>
            </a:r>
          </a:p>
        </p:txBody>
      </p:sp>
      <p:sp>
        <p:nvSpPr>
          <p:cNvPr id="4" name="Slide Number Placeholder 3"/>
          <p:cNvSpPr>
            <a:spLocks noGrp="1"/>
          </p:cNvSpPr>
          <p:nvPr>
            <p:ph type="sldNum" sz="quarter" idx="10"/>
          </p:nvPr>
        </p:nvSpPr>
        <p:spPr/>
        <p:txBody>
          <a:bodyPr/>
          <a:lstStyle/>
          <a:p>
            <a:fld id="{E7D8BEC4-5DFD-124E-9331-0AF1AB120454}" type="slidenum">
              <a:rPr lang="en-US" altLang="x-none" smtClean="0"/>
              <a:pPr/>
              <a:t>33</a:t>
            </a:fld>
            <a:endParaRPr lang="en-US" altLang="x-none"/>
          </a:p>
        </p:txBody>
      </p:sp>
    </p:spTree>
    <p:extLst>
      <p:ext uri="{BB962C8B-B14F-4D97-AF65-F5344CB8AC3E}">
        <p14:creationId xmlns:p14="http://schemas.microsoft.com/office/powerpoint/2010/main" val="4916072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x-none">
                <a:ea typeface="ＭＳ Ｐゴシック" charset="-128"/>
              </a:rPr>
              <a:t>Design Checklist for Security</a:t>
            </a:r>
          </a:p>
        </p:txBody>
      </p:sp>
      <p:sp>
        <p:nvSpPr>
          <p:cNvPr id="67586"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graphicFrame>
        <p:nvGraphicFramePr>
          <p:cNvPr id="5" name="Table 4"/>
          <p:cNvGraphicFramePr>
            <a:graphicFrameLocks noGrp="1"/>
          </p:cNvGraphicFramePr>
          <p:nvPr/>
        </p:nvGraphicFramePr>
        <p:xfrm>
          <a:off x="539750" y="2276475"/>
          <a:ext cx="8064500" cy="3313113"/>
        </p:xfrm>
        <a:graphic>
          <a:graphicData uri="http://schemas.openxmlformats.org/drawingml/2006/table">
            <a:tbl>
              <a:tblPr/>
              <a:tblGrid>
                <a:gridCol w="1008063">
                  <a:extLst>
                    <a:ext uri="{9D8B030D-6E8A-4147-A177-3AD203B41FA5}">
                      <a16:colId xmlns:a16="http://schemas.microsoft.com/office/drawing/2014/main" val="20000"/>
                    </a:ext>
                  </a:extLst>
                </a:gridCol>
                <a:gridCol w="7056437">
                  <a:extLst>
                    <a:ext uri="{9D8B030D-6E8A-4147-A177-3AD203B41FA5}">
                      <a16:colId xmlns:a16="http://schemas.microsoft.com/office/drawing/2014/main" val="20001"/>
                    </a:ext>
                  </a:extLst>
                </a:gridCol>
              </a:tblGrid>
              <a:tr h="3313113">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1800" b="1" i="0" u="none" strike="noStrike" cap="none" normalizeH="0" baseline="0">
                          <a:ln>
                            <a:noFill/>
                          </a:ln>
                          <a:solidFill>
                            <a:srgbClr val="000000"/>
                          </a:solidFill>
                          <a:effectLst/>
                          <a:latin typeface="Arial" charset="0"/>
                          <a:ea typeface="ＭＳ Ｐゴシック" charset="-128"/>
                        </a:rPr>
                        <a:t>Binding Time</a:t>
                      </a:r>
                      <a:endParaRPr kumimoji="0" lang="en-US" altLang="x-none" sz="1800" b="1" i="0" u="none" strike="noStrike" cap="none" normalizeH="0" baseline="0">
                        <a:ln>
                          <a:noFill/>
                        </a:ln>
                        <a:solidFill>
                          <a:srgbClr val="000000"/>
                        </a:solidFill>
                        <a:effectLst/>
                        <a:latin typeface="Times" charset="0"/>
                        <a:ea typeface="ＭＳ Ｐゴシック" charset="-128"/>
                      </a:endParaRPr>
                    </a:p>
                  </a:txBody>
                  <a:tcPr marL="68577" marR="68577"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2000" b="1" i="0" u="none" strike="noStrike" cap="none" normalizeH="0" baseline="0">
                          <a:ln>
                            <a:noFill/>
                          </a:ln>
                          <a:solidFill>
                            <a:srgbClr val="000000"/>
                          </a:solidFill>
                          <a:effectLst/>
                          <a:latin typeface="Arial" charset="0"/>
                          <a:ea typeface="ＭＳ Ｐゴシック" charset="-128"/>
                        </a:rPr>
                        <a:t>Determine cases where an instance of a late bound component may be untrusted. </a:t>
                      </a:r>
                    </a:p>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2000" b="0" i="0" u="none" strike="noStrike" cap="none" normalizeH="0" baseline="0">
                          <a:ln>
                            <a:noFill/>
                          </a:ln>
                          <a:solidFill>
                            <a:srgbClr val="000000"/>
                          </a:solidFill>
                          <a:effectLst/>
                          <a:latin typeface="Arial" charset="0"/>
                          <a:ea typeface="ＭＳ Ｐゴシック" charset="-128"/>
                        </a:rPr>
                        <a:t>For such cases ensure that late bound components can be qualified, that is, if ownership certificates for late bound components are required, there are appropriate mechanisms to manage and validate them; that access to late bound data and services can be managed; that access by late bound components to data and services can be blocked; that mechanisms to record the access, modification, and attempts to access data or services by late bound components are in place; and that system data is encrypted where the keys are intentionally withheld for late bound components</a:t>
                      </a:r>
                      <a:endParaRPr kumimoji="0" lang="en-US" altLang="x-none" sz="2000" b="0" i="0" u="none" strike="noStrike" cap="none" normalizeH="0" baseline="0">
                        <a:ln>
                          <a:noFill/>
                        </a:ln>
                        <a:solidFill>
                          <a:srgbClr val="000000"/>
                        </a:solidFill>
                        <a:effectLst/>
                        <a:latin typeface="Times" charset="0"/>
                        <a:ea typeface="ＭＳ Ｐゴシック" charset="-128"/>
                      </a:endParaRPr>
                    </a:p>
                  </a:txBody>
                  <a:tcPr marL="68577" marR="68577"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of technology</a:t>
            </a:r>
          </a:p>
        </p:txBody>
      </p:sp>
      <p:sp>
        <p:nvSpPr>
          <p:cNvPr id="3" name="Content Placeholder 2"/>
          <p:cNvSpPr>
            <a:spLocks noGrp="1"/>
          </p:cNvSpPr>
          <p:nvPr>
            <p:ph idx="1"/>
          </p:nvPr>
        </p:nvSpPr>
        <p:spPr/>
        <p:txBody>
          <a:bodyPr/>
          <a:lstStyle/>
          <a:p>
            <a:r>
              <a:rPr lang="en-US" dirty="0"/>
              <a:t>Does your choice of technology support the tactics that you decide to use?</a:t>
            </a:r>
          </a:p>
        </p:txBody>
      </p:sp>
      <p:sp>
        <p:nvSpPr>
          <p:cNvPr id="4" name="Slide Number Placeholder 3"/>
          <p:cNvSpPr>
            <a:spLocks noGrp="1"/>
          </p:cNvSpPr>
          <p:nvPr>
            <p:ph type="sldNum" sz="quarter" idx="10"/>
          </p:nvPr>
        </p:nvSpPr>
        <p:spPr/>
        <p:txBody>
          <a:bodyPr/>
          <a:lstStyle/>
          <a:p>
            <a:fld id="{E7D8BEC4-5DFD-124E-9331-0AF1AB120454}" type="slidenum">
              <a:rPr lang="en-US" altLang="x-none" smtClean="0"/>
              <a:pPr/>
              <a:t>35</a:t>
            </a:fld>
            <a:endParaRPr lang="en-US" altLang="x-none"/>
          </a:p>
        </p:txBody>
      </p:sp>
    </p:spTree>
    <p:extLst>
      <p:ext uri="{BB962C8B-B14F-4D97-AF65-F5344CB8AC3E}">
        <p14:creationId xmlns:p14="http://schemas.microsoft.com/office/powerpoint/2010/main" val="1073628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x-none">
                <a:ea typeface="ＭＳ Ｐゴシック" charset="-128"/>
              </a:rPr>
              <a:t>Design Checklist for Security</a:t>
            </a:r>
          </a:p>
        </p:txBody>
      </p:sp>
      <p:sp>
        <p:nvSpPr>
          <p:cNvPr id="68610"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graphicFrame>
        <p:nvGraphicFramePr>
          <p:cNvPr id="5" name="Table 4"/>
          <p:cNvGraphicFramePr>
            <a:graphicFrameLocks noGrp="1"/>
          </p:cNvGraphicFramePr>
          <p:nvPr/>
        </p:nvGraphicFramePr>
        <p:xfrm>
          <a:off x="539750" y="2924175"/>
          <a:ext cx="7848600" cy="1584325"/>
        </p:xfrm>
        <a:graphic>
          <a:graphicData uri="http://schemas.openxmlformats.org/drawingml/2006/table">
            <a:tbl>
              <a:tblPr/>
              <a:tblGrid>
                <a:gridCol w="1512888">
                  <a:extLst>
                    <a:ext uri="{9D8B030D-6E8A-4147-A177-3AD203B41FA5}">
                      <a16:colId xmlns:a16="http://schemas.microsoft.com/office/drawing/2014/main" val="20000"/>
                    </a:ext>
                  </a:extLst>
                </a:gridCol>
                <a:gridCol w="6335712">
                  <a:extLst>
                    <a:ext uri="{9D8B030D-6E8A-4147-A177-3AD203B41FA5}">
                      <a16:colId xmlns:a16="http://schemas.microsoft.com/office/drawing/2014/main" val="20001"/>
                    </a:ext>
                  </a:extLst>
                </a:gridCol>
              </a:tblGrid>
              <a:tr h="1584325">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1800" b="1" i="0" u="none" strike="noStrike" cap="none" normalizeH="0" baseline="0">
                          <a:ln>
                            <a:noFill/>
                          </a:ln>
                          <a:solidFill>
                            <a:srgbClr val="000000"/>
                          </a:solidFill>
                          <a:effectLst/>
                          <a:latin typeface="Arial" charset="0"/>
                          <a:ea typeface="ＭＳ Ｐゴシック" charset="-128"/>
                        </a:rPr>
                        <a:t>Choice of Technology</a:t>
                      </a:r>
                      <a:endParaRPr kumimoji="0" lang="en-US" altLang="x-none" sz="1800" b="1" i="0" u="none" strike="noStrike" cap="none" normalizeH="0" baseline="0">
                        <a:ln>
                          <a:noFill/>
                        </a:ln>
                        <a:solidFill>
                          <a:srgbClr val="000000"/>
                        </a:solidFill>
                        <a:effectLst/>
                        <a:latin typeface="Times" charset="0"/>
                        <a:ea typeface="ＭＳ Ｐゴシック" charset="-128"/>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2000" b="0" i="0" u="none" strike="noStrike" cap="none" normalizeH="0" baseline="0">
                          <a:ln>
                            <a:noFill/>
                          </a:ln>
                          <a:solidFill>
                            <a:srgbClr val="000000"/>
                          </a:solidFill>
                          <a:effectLst/>
                          <a:latin typeface="Arial" charset="0"/>
                          <a:ea typeface="ＭＳ Ｐゴシック" charset="-128"/>
                        </a:rPr>
                        <a:t>Determine what technologies are available to help user authentication, data access rights, resource protection, data encryption.</a:t>
                      </a:r>
                    </a:p>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2000" b="1" i="0" u="none" strike="noStrike" cap="none" normalizeH="0" baseline="0">
                          <a:ln>
                            <a:noFill/>
                          </a:ln>
                          <a:solidFill>
                            <a:srgbClr val="000000"/>
                          </a:solidFill>
                          <a:effectLst/>
                          <a:latin typeface="Arial" charset="0"/>
                          <a:ea typeface="ＭＳ Ｐゴシック" charset="-128"/>
                        </a:rPr>
                        <a:t>Ensure that your chosen technologies support the tactics relevant for your security needs.</a:t>
                      </a:r>
                      <a:endParaRPr kumimoji="0" lang="en-US" altLang="x-none" sz="2000" b="1" i="0" u="none" strike="noStrike" cap="none" normalizeH="0" baseline="0">
                        <a:ln>
                          <a:noFill/>
                        </a:ln>
                        <a:solidFill>
                          <a:srgbClr val="000000"/>
                        </a:solidFill>
                        <a:effectLst/>
                        <a:latin typeface="Times" charset="0"/>
                        <a:ea typeface="ＭＳ Ｐゴシック" charset="-128"/>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ea typeface="ＭＳ Ｐゴシック" charset="-128"/>
              </a:rPr>
              <a:t>Summary</a:t>
            </a:r>
          </a:p>
        </p:txBody>
      </p:sp>
      <p:sp>
        <p:nvSpPr>
          <p:cNvPr id="3" name="Content Placeholder 2"/>
          <p:cNvSpPr>
            <a:spLocks noGrp="1"/>
          </p:cNvSpPr>
          <p:nvPr>
            <p:ph idx="1"/>
          </p:nvPr>
        </p:nvSpPr>
        <p:spPr/>
        <p:txBody>
          <a:bodyPr>
            <a:normAutofit fontScale="85000" lnSpcReduction="20000"/>
          </a:bodyPr>
          <a:lstStyle/>
          <a:p>
            <a:pPr>
              <a:defRPr/>
            </a:pPr>
            <a:r>
              <a:rPr lang="x-none"/>
              <a:t>Attacks against a system can be characterized as attacks against the confidentiality, integrity, or availability of a system or its data. </a:t>
            </a:r>
            <a:endParaRPr lang="en-US" dirty="0"/>
          </a:p>
          <a:p>
            <a:pPr>
              <a:defRPr/>
            </a:pPr>
            <a:r>
              <a:rPr lang="x-none"/>
              <a:t>Th</a:t>
            </a:r>
            <a:r>
              <a:rPr lang="en-US" dirty="0"/>
              <a:t>is</a:t>
            </a:r>
            <a:r>
              <a:rPr lang="x-none"/>
              <a:t> leads to many of the tactics used to achieve security. Identifying, authenticating, and authorizing </a:t>
            </a:r>
            <a:r>
              <a:rPr lang="en-US" dirty="0"/>
              <a:t>actors </a:t>
            </a:r>
            <a:r>
              <a:rPr lang="x-none"/>
              <a:t>are tactics intended to determine which users or systems are entitled to what kind of access to a system.</a:t>
            </a:r>
            <a:endParaRPr lang="en-US" dirty="0"/>
          </a:p>
          <a:p>
            <a:pPr>
              <a:defRPr/>
            </a:pPr>
            <a:r>
              <a:rPr lang="en-US" dirty="0"/>
              <a:t>N</a:t>
            </a:r>
            <a:r>
              <a:rPr lang="x-none"/>
              <a:t>o security tactic is foolproof and systems </a:t>
            </a:r>
            <a:r>
              <a:rPr lang="x-none" i="1"/>
              <a:t>will</a:t>
            </a:r>
            <a:r>
              <a:rPr lang="x-none"/>
              <a:t> be compromised. Hence, tactics exist to detect an attack, limit the spread of any attack, and to react and recover from an attack.</a:t>
            </a:r>
            <a:endParaRPr lang="en-US" dirty="0"/>
          </a:p>
          <a:p>
            <a:pPr>
              <a:defRPr/>
            </a:pPr>
            <a:endParaRPr lang="en-US" dirty="0"/>
          </a:p>
        </p:txBody>
      </p:sp>
      <p:sp>
        <p:nvSpPr>
          <p:cNvPr id="69635"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x-none" cap="none">
                <a:ea typeface="ＭＳ Ｐゴシック" charset="-128"/>
              </a:rPr>
              <a:t>Testability</a:t>
            </a:r>
          </a:p>
        </p:txBody>
      </p:sp>
      <p:sp>
        <p:nvSpPr>
          <p:cNvPr id="17410" name="Text Placeholder 5"/>
          <p:cNvSpPr>
            <a:spLocks noGrp="1"/>
          </p:cNvSpPr>
          <p:nvPr>
            <p:ph type="body" idx="1"/>
          </p:nvPr>
        </p:nvSpPr>
        <p:spPr/>
        <p:txBody>
          <a:bodyPr/>
          <a:lstStyle/>
          <a:p>
            <a:r>
              <a:rPr lang="en-US" altLang="x-none">
                <a:ea typeface="ＭＳ Ｐゴシック" charset="-128"/>
              </a:rPr>
              <a:t>Qualitative attribute</a:t>
            </a:r>
          </a:p>
        </p:txBody>
      </p:sp>
      <p:sp>
        <p:nvSpPr>
          <p:cNvPr id="1741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5F03BBA-D79D-4E4B-BABE-F2FF2CDDC870}" type="slidenum">
              <a:rPr lang="en-US" altLang="x-none" sz="1400">
                <a:latin typeface="Arial Black" charset="0"/>
              </a:rPr>
              <a:pPr eaLnBrk="1" hangingPunct="1"/>
              <a:t>38</a:t>
            </a:fld>
            <a:endParaRPr lang="en-US" altLang="x-none" sz="1400">
              <a:latin typeface="Arial Black" charset="0"/>
            </a:endParaRPr>
          </a:p>
        </p:txBody>
      </p:sp>
    </p:spTree>
    <p:extLst>
      <p:ext uri="{BB962C8B-B14F-4D97-AF65-F5344CB8AC3E}">
        <p14:creationId xmlns:p14="http://schemas.microsoft.com/office/powerpoint/2010/main" val="40977720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x-none">
                <a:ea typeface="ＭＳ Ｐゴシック" charset="-128"/>
              </a:rPr>
              <a:t>Chapter Outline</a:t>
            </a:r>
          </a:p>
        </p:txBody>
      </p:sp>
      <p:sp>
        <p:nvSpPr>
          <p:cNvPr id="3" name="Content Placeholder 2"/>
          <p:cNvSpPr>
            <a:spLocks noGrp="1"/>
          </p:cNvSpPr>
          <p:nvPr>
            <p:ph idx="1"/>
          </p:nvPr>
        </p:nvSpPr>
        <p:spPr/>
        <p:txBody>
          <a:bodyPr/>
          <a:lstStyle/>
          <a:p>
            <a:pPr>
              <a:defRPr/>
            </a:pPr>
            <a:r>
              <a:rPr lang="en-US" sz="3200" b="0" kern="1200" dirty="0">
                <a:ea typeface="+mn-ea"/>
                <a:cs typeface="+mn-cs"/>
              </a:rPr>
              <a:t>What is Testability?</a:t>
            </a:r>
          </a:p>
          <a:p>
            <a:pPr>
              <a:defRPr/>
            </a:pPr>
            <a:r>
              <a:rPr lang="en-US" dirty="0"/>
              <a:t>Testability General </a:t>
            </a:r>
            <a:r>
              <a:rPr lang="en-US" sz="3200" b="0" kern="1200" dirty="0">
                <a:ea typeface="+mn-ea"/>
                <a:cs typeface="+mn-cs"/>
              </a:rPr>
              <a:t>Scenario</a:t>
            </a:r>
          </a:p>
          <a:p>
            <a:pPr>
              <a:defRPr/>
            </a:pPr>
            <a:r>
              <a:rPr lang="en-US" sz="3200" b="0" kern="1200" dirty="0">
                <a:ea typeface="+mn-ea"/>
                <a:cs typeface="+mn-cs"/>
              </a:rPr>
              <a:t>Tactics for </a:t>
            </a:r>
            <a:r>
              <a:rPr lang="en-US" dirty="0"/>
              <a:t>Testability</a:t>
            </a:r>
            <a:endParaRPr lang="en-US" sz="3200" b="0" kern="1200" dirty="0">
              <a:ea typeface="+mn-ea"/>
              <a:cs typeface="+mn-cs"/>
            </a:endParaRPr>
          </a:p>
          <a:p>
            <a:pPr>
              <a:defRPr/>
            </a:pPr>
            <a:r>
              <a:rPr lang="en-US" dirty="0"/>
              <a:t>A Design Checklist for Testability</a:t>
            </a:r>
            <a:endParaRPr lang="en-US" sz="3200" b="0" kern="1200" dirty="0">
              <a:ea typeface="+mn-ea"/>
              <a:cs typeface="+mn-cs"/>
            </a:endParaRPr>
          </a:p>
          <a:p>
            <a:pPr>
              <a:defRPr/>
            </a:pPr>
            <a:r>
              <a:rPr lang="en-US" sz="3200" b="0" kern="1200" dirty="0">
                <a:ea typeface="+mn-ea"/>
                <a:cs typeface="+mn-cs"/>
              </a:rPr>
              <a:t>Summary </a:t>
            </a:r>
          </a:p>
        </p:txBody>
      </p:sp>
      <p:sp>
        <p:nvSpPr>
          <p:cNvPr id="18435"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spTree>
    <p:extLst>
      <p:ext uri="{BB962C8B-B14F-4D97-AF65-F5344CB8AC3E}">
        <p14:creationId xmlns:p14="http://schemas.microsoft.com/office/powerpoint/2010/main" val="1683715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x-none" cap="none">
                <a:ea typeface="ＭＳ Ｐゴシック" charset="-128"/>
              </a:rPr>
              <a:t>Security</a:t>
            </a:r>
          </a:p>
        </p:txBody>
      </p:sp>
      <p:sp>
        <p:nvSpPr>
          <p:cNvPr id="43010" name="Text Placeholder 5"/>
          <p:cNvSpPr>
            <a:spLocks noGrp="1"/>
          </p:cNvSpPr>
          <p:nvPr>
            <p:ph type="body" idx="1"/>
          </p:nvPr>
        </p:nvSpPr>
        <p:spPr/>
        <p:txBody>
          <a:bodyPr/>
          <a:lstStyle/>
          <a:p>
            <a:endParaRPr lang="en-US" altLang="x-none">
              <a:ea typeface="ＭＳ Ｐゴシック" charset="-128"/>
            </a:endParaRPr>
          </a:p>
        </p:txBody>
      </p:sp>
      <p:sp>
        <p:nvSpPr>
          <p:cNvPr id="4301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1FB1242-8E02-F343-B263-558EA1D5AE3C}" type="slidenum">
              <a:rPr lang="en-US" altLang="x-none" sz="1400">
                <a:latin typeface="Arial Black" charset="0"/>
              </a:rPr>
              <a:pPr eaLnBrk="1" hangingPunct="1"/>
              <a:t>4</a:t>
            </a:fld>
            <a:endParaRPr lang="en-US" altLang="x-none" sz="1400">
              <a:latin typeface="Arial Black"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ea typeface="ＭＳ Ｐゴシック" charset="-128"/>
              </a:rPr>
              <a:t>What is Testability?</a:t>
            </a:r>
          </a:p>
        </p:txBody>
      </p:sp>
      <p:sp>
        <p:nvSpPr>
          <p:cNvPr id="19458" name="Content Placeholder 2"/>
          <p:cNvSpPr>
            <a:spLocks noGrp="1"/>
          </p:cNvSpPr>
          <p:nvPr>
            <p:ph idx="1"/>
          </p:nvPr>
        </p:nvSpPr>
        <p:spPr/>
        <p:txBody>
          <a:bodyPr/>
          <a:lstStyle/>
          <a:p>
            <a:r>
              <a:rPr lang="en-US" altLang="x-none">
                <a:ea typeface="ＭＳ Ｐゴシック" charset="-128"/>
              </a:rPr>
              <a:t>Software testability refers to the ease with which software can be made to demonstrate its faults through (typically execution-based) testing.  </a:t>
            </a:r>
          </a:p>
          <a:p>
            <a:endParaRPr lang="en-US" altLang="x-none">
              <a:ea typeface="ＭＳ Ｐゴシック" charset="-128"/>
            </a:endParaRPr>
          </a:p>
          <a:p>
            <a:endParaRPr lang="en-US" altLang="x-none">
              <a:ea typeface="ＭＳ Ｐゴシック" charset="-128"/>
            </a:endParaRPr>
          </a:p>
        </p:txBody>
      </p:sp>
      <p:sp>
        <p:nvSpPr>
          <p:cNvPr id="19459"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spTree>
    <p:extLst>
      <p:ext uri="{BB962C8B-B14F-4D97-AF65-F5344CB8AC3E}">
        <p14:creationId xmlns:p14="http://schemas.microsoft.com/office/powerpoint/2010/main" val="7355256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ea typeface="ＭＳ Ｐゴシック" charset="-128"/>
              </a:rPr>
              <a:t>What is Testability?</a:t>
            </a:r>
          </a:p>
        </p:txBody>
      </p:sp>
      <p:sp>
        <p:nvSpPr>
          <p:cNvPr id="20482" name="Content Placeholder 2"/>
          <p:cNvSpPr>
            <a:spLocks noGrp="1"/>
          </p:cNvSpPr>
          <p:nvPr>
            <p:ph idx="1"/>
          </p:nvPr>
        </p:nvSpPr>
        <p:spPr/>
        <p:txBody>
          <a:bodyPr/>
          <a:lstStyle/>
          <a:p>
            <a:r>
              <a:rPr lang="en-US" altLang="x-none" b="0">
                <a:ea typeface="ＭＳ Ｐゴシック" charset="-128"/>
              </a:rPr>
              <a:t>For a system to be properly testable, it must be possible to </a:t>
            </a:r>
            <a:r>
              <a:rPr lang="en-US" altLang="x-none" i="1">
                <a:ea typeface="ＭＳ Ｐゴシック" charset="-128"/>
              </a:rPr>
              <a:t>control</a:t>
            </a:r>
            <a:r>
              <a:rPr lang="en-US" altLang="x-none">
                <a:ea typeface="ＭＳ Ｐゴシック" charset="-128"/>
              </a:rPr>
              <a:t> each component</a:t>
            </a:r>
            <a:r>
              <a:rPr lang="en-US" altLang="en-US">
                <a:ea typeface="ＭＳ Ｐゴシック" charset="-128"/>
              </a:rPr>
              <a:t>’</a:t>
            </a:r>
            <a:r>
              <a:rPr lang="en-US" altLang="x-none">
                <a:ea typeface="ＭＳ Ｐゴシック" charset="-128"/>
              </a:rPr>
              <a:t>s inputs </a:t>
            </a:r>
            <a:r>
              <a:rPr lang="en-US" altLang="x-none" b="0">
                <a:ea typeface="ＭＳ Ｐゴシック" charset="-128"/>
              </a:rPr>
              <a:t>(and possibly manipulate its internal state) and then to </a:t>
            </a:r>
            <a:r>
              <a:rPr lang="en-US" altLang="x-none" i="1">
                <a:ea typeface="ＭＳ Ｐゴシック" charset="-128"/>
              </a:rPr>
              <a:t>observe</a:t>
            </a:r>
            <a:r>
              <a:rPr lang="en-US" altLang="x-none">
                <a:ea typeface="ＭＳ Ｐゴシック" charset="-128"/>
              </a:rPr>
              <a:t> its outputs </a:t>
            </a:r>
            <a:r>
              <a:rPr lang="en-US" altLang="x-none" b="0">
                <a:ea typeface="ＭＳ Ｐゴシック" charset="-128"/>
              </a:rPr>
              <a:t>(and possibly its internal state). </a:t>
            </a:r>
          </a:p>
        </p:txBody>
      </p:sp>
      <p:sp>
        <p:nvSpPr>
          <p:cNvPr id="20483"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spTree>
    <p:extLst>
      <p:ext uri="{BB962C8B-B14F-4D97-AF65-F5344CB8AC3E}">
        <p14:creationId xmlns:p14="http://schemas.microsoft.com/office/powerpoint/2010/main" val="3042289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ea typeface="ＭＳ Ｐゴシック" charset="-128"/>
              </a:rPr>
              <a:t>Exercise</a:t>
            </a:r>
          </a:p>
        </p:txBody>
      </p:sp>
      <p:sp>
        <p:nvSpPr>
          <p:cNvPr id="21506" name="Content Placeholder 2"/>
          <p:cNvSpPr>
            <a:spLocks noGrp="1"/>
          </p:cNvSpPr>
          <p:nvPr>
            <p:ph idx="1"/>
          </p:nvPr>
        </p:nvSpPr>
        <p:spPr/>
        <p:txBody>
          <a:bodyPr/>
          <a:lstStyle/>
          <a:p>
            <a:r>
              <a:rPr lang="en-US" altLang="x-none" sz="2400">
                <a:ea typeface="ＭＳ Ｐゴシック" charset="-128"/>
              </a:rPr>
              <a:t>What is the difference between software testing and testability?</a:t>
            </a:r>
          </a:p>
          <a:p>
            <a:r>
              <a:rPr lang="en-US" altLang="x-none" sz="2400">
                <a:ea typeface="ＭＳ Ｐゴシック" charset="-128"/>
              </a:rPr>
              <a:t>What tactics can we use to make something testable? (not talking about specific tests, but rather how to make it possible or simplifying it)</a:t>
            </a:r>
          </a:p>
          <a:p>
            <a:r>
              <a:rPr lang="en-US" altLang="x-none" sz="2400">
                <a:ea typeface="ＭＳ Ｐゴシック" charset="-128"/>
              </a:rPr>
              <a:t>How do we measure if something is testable? (response measure / metrics)</a:t>
            </a:r>
          </a:p>
          <a:p>
            <a:endParaRPr lang="en-US" altLang="x-none">
              <a:ea typeface="ＭＳ Ｐゴシック" charset="-128"/>
            </a:endParaRPr>
          </a:p>
          <a:p>
            <a:pPr lvl="1"/>
            <a:endParaRPr lang="en-US" altLang="x-none">
              <a:ea typeface="ＭＳ Ｐゴシック" charset="-128"/>
            </a:endParaRPr>
          </a:p>
          <a:p>
            <a:endParaRPr lang="en-US" altLang="x-none">
              <a:ea typeface="ＭＳ Ｐゴシック" charset="-128"/>
            </a:endParaRPr>
          </a:p>
        </p:txBody>
      </p:sp>
      <p:sp>
        <p:nvSpPr>
          <p:cNvPr id="2150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D1A0740-58EF-894D-8518-059155C13598}" type="slidenum">
              <a:rPr lang="en-US" altLang="x-none" sz="1400">
                <a:latin typeface="Arial Black" charset="0"/>
              </a:rPr>
              <a:pPr eaLnBrk="1" hangingPunct="1"/>
              <a:t>42</a:t>
            </a:fld>
            <a:endParaRPr lang="en-US" altLang="x-none" sz="1400">
              <a:latin typeface="Arial Black" charset="0"/>
            </a:endParaRPr>
          </a:p>
        </p:txBody>
      </p:sp>
    </p:spTree>
    <p:extLst>
      <p:ext uri="{BB962C8B-B14F-4D97-AF65-F5344CB8AC3E}">
        <p14:creationId xmlns:p14="http://schemas.microsoft.com/office/powerpoint/2010/main" val="10606710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ea typeface="ＭＳ Ｐゴシック" charset="-128"/>
              </a:rPr>
              <a:t>Testability General Scenario</a:t>
            </a:r>
          </a:p>
        </p:txBody>
      </p:sp>
      <p:sp>
        <p:nvSpPr>
          <p:cNvPr id="22530"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graphicFrame>
        <p:nvGraphicFramePr>
          <p:cNvPr id="5" name="Table 4"/>
          <p:cNvGraphicFramePr>
            <a:graphicFrameLocks noGrp="1"/>
          </p:cNvGraphicFramePr>
          <p:nvPr/>
        </p:nvGraphicFramePr>
        <p:xfrm>
          <a:off x="611188" y="836613"/>
          <a:ext cx="8208962" cy="5786439"/>
        </p:xfrm>
        <a:graphic>
          <a:graphicData uri="http://schemas.openxmlformats.org/drawingml/2006/table">
            <a:tbl>
              <a:tblPr/>
              <a:tblGrid>
                <a:gridCol w="1512887">
                  <a:extLst>
                    <a:ext uri="{9D8B030D-6E8A-4147-A177-3AD203B41FA5}">
                      <a16:colId xmlns:a16="http://schemas.microsoft.com/office/drawing/2014/main" val="20000"/>
                    </a:ext>
                  </a:extLst>
                </a:gridCol>
                <a:gridCol w="6696075">
                  <a:extLst>
                    <a:ext uri="{9D8B030D-6E8A-4147-A177-3AD203B41FA5}">
                      <a16:colId xmlns:a16="http://schemas.microsoft.com/office/drawing/2014/main" val="20001"/>
                    </a:ext>
                  </a:extLst>
                </a:gridCol>
              </a:tblGrid>
              <a:tr h="539750">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2000" b="1" i="0" u="none" strike="noStrike" cap="none" normalizeH="0" baseline="0">
                          <a:ln>
                            <a:noFill/>
                          </a:ln>
                          <a:solidFill>
                            <a:schemeClr val="tx1"/>
                          </a:solidFill>
                          <a:effectLst/>
                          <a:latin typeface="Arial" charset="0"/>
                          <a:ea typeface="ＭＳ Ｐゴシック" charset="-128"/>
                        </a:rPr>
                        <a:t>Portion of</a:t>
                      </a:r>
                      <a:br>
                        <a:rPr kumimoji="0" lang="en-US" altLang="x-none" sz="2000" b="1" i="0" u="none" strike="noStrike" cap="none" normalizeH="0" baseline="0">
                          <a:ln>
                            <a:noFill/>
                          </a:ln>
                          <a:solidFill>
                            <a:schemeClr val="tx1"/>
                          </a:solidFill>
                          <a:effectLst/>
                          <a:latin typeface="Arial" charset="0"/>
                          <a:ea typeface="ＭＳ Ｐゴシック" charset="-128"/>
                        </a:rPr>
                      </a:br>
                      <a:r>
                        <a:rPr kumimoji="0" lang="en-US" altLang="x-none" sz="2000" b="1" i="0" u="none" strike="noStrike" cap="none" normalizeH="0" baseline="0">
                          <a:ln>
                            <a:noFill/>
                          </a:ln>
                          <a:solidFill>
                            <a:schemeClr val="tx1"/>
                          </a:solidFill>
                          <a:effectLst/>
                          <a:latin typeface="Arial" charset="0"/>
                          <a:ea typeface="ＭＳ Ｐゴシック" charset="-128"/>
                        </a:rPr>
                        <a:t>Scenario</a:t>
                      </a:r>
                      <a:endParaRPr kumimoji="0" lang="en-US" altLang="x-none" sz="2000" b="1" i="0" u="none" strike="noStrike" cap="none" normalizeH="0" baseline="0">
                        <a:ln>
                          <a:noFill/>
                        </a:ln>
                        <a:solidFill>
                          <a:schemeClr val="tx1"/>
                        </a:solidFill>
                        <a:effectLst/>
                        <a:latin typeface="Times" charset="0"/>
                        <a:ea typeface="ＭＳ Ｐゴシック"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1F9F9"/>
                    </a:solid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2000" b="1" i="0" u="none" strike="noStrike" cap="none" normalizeH="0" baseline="0">
                          <a:ln>
                            <a:noFill/>
                          </a:ln>
                          <a:solidFill>
                            <a:schemeClr val="tx1"/>
                          </a:solidFill>
                          <a:effectLst/>
                          <a:latin typeface="Arial" charset="0"/>
                          <a:ea typeface="ＭＳ Ｐゴシック" charset="-128"/>
                        </a:rPr>
                        <a:t>Possible Values</a:t>
                      </a:r>
                      <a:endParaRPr kumimoji="0" lang="en-US" altLang="x-none" sz="2000" b="1" i="0" u="none" strike="noStrike" cap="none" normalizeH="0" baseline="0">
                        <a:ln>
                          <a:noFill/>
                        </a:ln>
                        <a:solidFill>
                          <a:schemeClr val="tx1"/>
                        </a:solidFill>
                        <a:effectLst/>
                        <a:latin typeface="Times" charset="0"/>
                        <a:ea typeface="ＭＳ Ｐゴシック"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1F9F9"/>
                    </a:solidFill>
                  </a:tcPr>
                </a:tc>
                <a:extLst>
                  <a:ext uri="{0D108BD9-81ED-4DB2-BD59-A6C34878D82A}">
                    <a16:rowId xmlns:a16="http://schemas.microsoft.com/office/drawing/2014/main" val="10000"/>
                  </a:ext>
                </a:extLst>
              </a:tr>
              <a:tr h="731838">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2000" b="1" i="0" u="none" strike="noStrike" cap="none" normalizeH="0" baseline="0">
                          <a:ln>
                            <a:noFill/>
                          </a:ln>
                          <a:solidFill>
                            <a:schemeClr val="tx1"/>
                          </a:solidFill>
                          <a:effectLst/>
                          <a:latin typeface="Arial" charset="0"/>
                          <a:ea typeface="ＭＳ Ｐゴシック" charset="-128"/>
                        </a:rPr>
                        <a:t>Source</a:t>
                      </a:r>
                      <a:endParaRPr kumimoji="0" lang="en-US" altLang="x-none" sz="2000" b="1" i="0" u="none" strike="noStrike" cap="none" normalizeH="0" baseline="0">
                        <a:ln>
                          <a:noFill/>
                        </a:ln>
                        <a:solidFill>
                          <a:schemeClr val="tx1"/>
                        </a:solidFill>
                        <a:effectLst/>
                        <a:latin typeface="Times" charset="0"/>
                        <a:ea typeface="ＭＳ Ｐゴシック"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9F9"/>
                    </a:solid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Unit testers, integration testers, system testers, acceptance testers, end users, either running tests manually or using automated testing tools</a:t>
                      </a:r>
                      <a:endParaRPr kumimoji="0" lang="en-US" altLang="x-none" sz="1800" b="0" i="0" u="none" strike="noStrike" cap="none" normalizeH="0" baseline="0">
                        <a:ln>
                          <a:noFill/>
                        </a:ln>
                        <a:solidFill>
                          <a:srgbClr val="000000"/>
                        </a:solidFill>
                        <a:effectLst/>
                        <a:latin typeface="Times" charset="0"/>
                        <a:ea typeface="ＭＳ Ｐゴシック"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9F9"/>
                    </a:solidFill>
                  </a:tcPr>
                </a:tc>
                <a:extLst>
                  <a:ext uri="{0D108BD9-81ED-4DB2-BD59-A6C34878D82A}">
                    <a16:rowId xmlns:a16="http://schemas.microsoft.com/office/drawing/2014/main" val="10001"/>
                  </a:ext>
                </a:extLst>
              </a:tr>
              <a:tr h="889000">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2000" b="1" i="0" u="none" strike="noStrike" cap="none" normalizeH="0" baseline="0">
                          <a:ln>
                            <a:noFill/>
                          </a:ln>
                          <a:solidFill>
                            <a:schemeClr val="tx1"/>
                          </a:solidFill>
                          <a:effectLst/>
                          <a:latin typeface="Arial" charset="0"/>
                          <a:ea typeface="ＭＳ Ｐゴシック" charset="-128"/>
                        </a:rPr>
                        <a:t>Stimulus </a:t>
                      </a:r>
                      <a:endParaRPr kumimoji="0" lang="en-US" altLang="x-none" sz="2000" b="1" i="0" u="none" strike="noStrike" cap="none" normalizeH="0" baseline="0">
                        <a:ln>
                          <a:noFill/>
                        </a:ln>
                        <a:solidFill>
                          <a:schemeClr val="tx1"/>
                        </a:solidFill>
                        <a:effectLst/>
                        <a:latin typeface="Times" charset="0"/>
                        <a:ea typeface="ＭＳ Ｐゴシック"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9F9"/>
                    </a:solidFill>
                  </a:tcPr>
                </a:tc>
                <a:tc>
                  <a:txBody>
                    <a:bodyPr/>
                    <a:lstStyle>
                      <a:lvl1pPr eaLnBrk="0" hangingPunct="0">
                        <a:spcBef>
                          <a:spcPct val="20000"/>
                        </a:spcBef>
                        <a:buFont typeface="Arial" charset="0"/>
                        <a:tabLst>
                          <a:tab pos="228600" algn="l"/>
                          <a:tab pos="273050" algn="l"/>
                        </a:tabLst>
                        <a:defRPr sz="2400" b="1">
                          <a:solidFill>
                            <a:schemeClr val="tx1"/>
                          </a:solidFill>
                          <a:latin typeface="Arial" charset="0"/>
                          <a:ea typeface="ＭＳ Ｐゴシック" charset="-128"/>
                        </a:defRPr>
                      </a:lvl1pPr>
                      <a:lvl2pPr marL="742950" indent="-285750" eaLnBrk="0" hangingPunct="0">
                        <a:spcBef>
                          <a:spcPct val="20000"/>
                        </a:spcBef>
                        <a:tabLst>
                          <a:tab pos="228600" algn="l"/>
                          <a:tab pos="273050" algn="l"/>
                        </a:tabLst>
                        <a:defRPr sz="2000" b="1">
                          <a:solidFill>
                            <a:schemeClr val="tx1"/>
                          </a:solidFill>
                          <a:latin typeface="Arial" charset="0"/>
                          <a:ea typeface="ＭＳ Ｐゴシック" charset="-128"/>
                        </a:defRPr>
                      </a:lvl2pPr>
                      <a:lvl3pPr marL="1143000" indent="-228600" eaLnBrk="0" hangingPunct="0">
                        <a:spcBef>
                          <a:spcPct val="20000"/>
                        </a:spcBef>
                        <a:tabLst>
                          <a:tab pos="228600" algn="l"/>
                          <a:tab pos="273050" algn="l"/>
                        </a:tabLst>
                        <a:defRPr b="1">
                          <a:solidFill>
                            <a:schemeClr val="tx1"/>
                          </a:solidFill>
                          <a:latin typeface="Arial" charset="0"/>
                          <a:ea typeface="ＭＳ Ｐゴシック" charset="-128"/>
                        </a:defRPr>
                      </a:lvl3pPr>
                      <a:lvl4pPr marL="1600200" indent="-228600" eaLnBrk="0" hangingPunct="0">
                        <a:spcBef>
                          <a:spcPct val="20000"/>
                        </a:spcBef>
                        <a:tabLst>
                          <a:tab pos="228600" algn="l"/>
                          <a:tab pos="273050" algn="l"/>
                        </a:tabLst>
                        <a:defRPr sz="1600" b="1">
                          <a:solidFill>
                            <a:schemeClr val="tx1"/>
                          </a:solidFill>
                          <a:latin typeface="Arial" charset="0"/>
                          <a:ea typeface="ＭＳ Ｐゴシック" charset="-128"/>
                        </a:defRPr>
                      </a:lvl4pPr>
                      <a:lvl5pPr marL="2057400" indent="-228600" eaLnBrk="0" hangingPunct="0">
                        <a:spcBef>
                          <a:spcPct val="20000"/>
                        </a:spcBef>
                        <a:tabLst>
                          <a:tab pos="228600" algn="l"/>
                          <a:tab pos="273050" algn="l"/>
                        </a:tabLst>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tabLst>
                          <a:tab pos="228600" algn="l"/>
                          <a:tab pos="273050" algn="l"/>
                        </a:tabLs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tabLst>
                          <a:tab pos="228600" algn="l"/>
                          <a:tab pos="273050" algn="l"/>
                        </a:tabLs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tabLst>
                          <a:tab pos="228600" algn="l"/>
                          <a:tab pos="273050" algn="l"/>
                        </a:tabLs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tabLst>
                          <a:tab pos="228600" algn="l"/>
                          <a:tab pos="273050" algn="l"/>
                        </a:tabLs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100"/>
                        </a:spcBef>
                        <a:spcAft>
                          <a:spcPts val="300"/>
                        </a:spcAft>
                        <a:buClrTx/>
                        <a:buSzTx/>
                        <a:buFontTx/>
                        <a:buNone/>
                        <a:tabLst>
                          <a:tab pos="228600" algn="l"/>
                          <a:tab pos="273050" algn="l"/>
                        </a:tabLst>
                      </a:pPr>
                      <a:r>
                        <a:rPr kumimoji="0" lang="en-US" altLang="x-none" sz="1800" b="0" i="0" u="none" strike="noStrike" cap="none" normalizeH="0" baseline="0">
                          <a:ln>
                            <a:noFill/>
                          </a:ln>
                          <a:solidFill>
                            <a:srgbClr val="000000"/>
                          </a:solidFill>
                          <a:effectLst/>
                          <a:latin typeface="Arial" charset="0"/>
                          <a:ea typeface="ＭＳ Ｐゴシック" charset="-128"/>
                        </a:rPr>
                        <a:t>A set of tests are executed due to the completion of a coding increment such as a class, layer or service; the completed integration of a subsystem; the complete implementation of the system; or the delivery of the system to the customer.</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9F9"/>
                    </a:solidFill>
                  </a:tcPr>
                </a:tc>
                <a:extLst>
                  <a:ext uri="{0D108BD9-81ED-4DB2-BD59-A6C34878D82A}">
                    <a16:rowId xmlns:a16="http://schemas.microsoft.com/office/drawing/2014/main" val="10002"/>
                  </a:ext>
                </a:extLst>
              </a:tr>
              <a:tr h="576263">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1600" b="1" i="0" u="none" strike="noStrike" cap="none" normalizeH="0" baseline="0">
                          <a:ln>
                            <a:noFill/>
                          </a:ln>
                          <a:solidFill>
                            <a:schemeClr val="tx1"/>
                          </a:solidFill>
                          <a:effectLst/>
                          <a:latin typeface="Arial" charset="0"/>
                          <a:ea typeface="ＭＳ Ｐゴシック" charset="-128"/>
                        </a:rPr>
                        <a:t>Environment </a:t>
                      </a:r>
                      <a:endParaRPr kumimoji="0" lang="en-US" altLang="x-none" sz="1600" b="1" i="0" u="none" strike="noStrike" cap="none" normalizeH="0" baseline="0">
                        <a:ln>
                          <a:noFill/>
                        </a:ln>
                        <a:solidFill>
                          <a:schemeClr val="tx1"/>
                        </a:solidFill>
                        <a:effectLst/>
                        <a:latin typeface="Times" charset="0"/>
                        <a:ea typeface="ＭＳ Ｐゴシック"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9F9"/>
                    </a:solid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Design time, development time, compile time, integration time, deployment time, run time</a:t>
                      </a:r>
                      <a:endParaRPr kumimoji="0" lang="en-US" altLang="x-none" sz="1800" b="0" i="0" u="none" strike="noStrike" cap="none" normalizeH="0" baseline="0">
                        <a:ln>
                          <a:noFill/>
                        </a:ln>
                        <a:solidFill>
                          <a:srgbClr val="000000"/>
                        </a:solidFill>
                        <a:effectLst/>
                        <a:latin typeface="Times" charset="0"/>
                        <a:ea typeface="ＭＳ Ｐゴシック"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9F9"/>
                    </a:solidFill>
                  </a:tcPr>
                </a:tc>
                <a:extLst>
                  <a:ext uri="{0D108BD9-81ED-4DB2-BD59-A6C34878D82A}">
                    <a16:rowId xmlns:a16="http://schemas.microsoft.com/office/drawing/2014/main" val="10003"/>
                  </a:ext>
                </a:extLst>
              </a:tr>
              <a:tr h="952500">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2000" b="1" i="0" u="none" strike="noStrike" cap="none" normalizeH="0" baseline="0">
                          <a:ln>
                            <a:noFill/>
                          </a:ln>
                          <a:solidFill>
                            <a:schemeClr val="tx1"/>
                          </a:solidFill>
                          <a:effectLst/>
                          <a:latin typeface="Arial" charset="0"/>
                          <a:ea typeface="ＭＳ Ｐゴシック" charset="-128"/>
                        </a:rPr>
                        <a:t>Response </a:t>
                      </a:r>
                      <a:endParaRPr kumimoji="0" lang="en-US" altLang="x-none" sz="2000" b="1" i="0" u="none" strike="noStrike" cap="none" normalizeH="0" baseline="0">
                        <a:ln>
                          <a:noFill/>
                        </a:ln>
                        <a:solidFill>
                          <a:schemeClr val="tx1"/>
                        </a:solidFill>
                        <a:effectLst/>
                        <a:latin typeface="Times" charset="0"/>
                        <a:ea typeface="ＭＳ Ｐゴシック"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9F9"/>
                    </a:solid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50000"/>
                        </a:lnSpc>
                        <a:spcBef>
                          <a:spcPts val="400"/>
                        </a:spcBef>
                        <a:spcAft>
                          <a:spcPts val="400"/>
                        </a:spcAft>
                        <a:buClrTx/>
                        <a:buSzTx/>
                        <a:buFont typeface="Arial" charset="0"/>
                        <a:buNone/>
                        <a:tabLst/>
                      </a:pPr>
                      <a:r>
                        <a:rPr kumimoji="0" lang="en-US" altLang="x-none" sz="1800" b="0" i="0" u="none" strike="noStrike" cap="none" normalizeH="0" baseline="0">
                          <a:ln>
                            <a:noFill/>
                          </a:ln>
                          <a:solidFill>
                            <a:srgbClr val="000000"/>
                          </a:solidFill>
                          <a:effectLst/>
                          <a:latin typeface="Arial" charset="0"/>
                          <a:ea typeface="ＭＳ Ｐゴシック" charset="-128"/>
                        </a:rPr>
                        <a:t>One or more of the following: </a:t>
                      </a:r>
                    </a:p>
                    <a:p>
                      <a:pPr marL="0" marR="0" lvl="0" indent="0" algn="l" defTabSz="914400" rtl="0" eaLnBrk="1" fontAlgn="base" latinLnBrk="0" hangingPunct="1">
                        <a:lnSpc>
                          <a:spcPct val="50000"/>
                        </a:lnSpc>
                        <a:spcBef>
                          <a:spcPts val="400"/>
                        </a:spcBef>
                        <a:spcAft>
                          <a:spcPts val="400"/>
                        </a:spcAft>
                        <a:buClrTx/>
                        <a:buSzTx/>
                        <a:buFont typeface="Arial" charset="0"/>
                        <a:buChar char="•"/>
                        <a:tabLst/>
                      </a:pPr>
                      <a:r>
                        <a:rPr kumimoji="0" lang="en-US" altLang="x-none" sz="1800" b="0" i="0" u="none" strike="noStrike" cap="none" normalizeH="0" baseline="0">
                          <a:ln>
                            <a:noFill/>
                          </a:ln>
                          <a:solidFill>
                            <a:srgbClr val="000000"/>
                          </a:solidFill>
                          <a:effectLst/>
                          <a:latin typeface="Arial" charset="0"/>
                          <a:ea typeface="ＭＳ Ｐゴシック" charset="-128"/>
                        </a:rPr>
                        <a:t>execute test suite and capture results; </a:t>
                      </a:r>
                    </a:p>
                    <a:p>
                      <a:pPr marL="0" marR="0" lvl="0" indent="0" algn="l" defTabSz="914400" rtl="0" eaLnBrk="1" fontAlgn="base" latinLnBrk="0" hangingPunct="1">
                        <a:lnSpc>
                          <a:spcPct val="50000"/>
                        </a:lnSpc>
                        <a:spcBef>
                          <a:spcPts val="400"/>
                        </a:spcBef>
                        <a:spcAft>
                          <a:spcPts val="400"/>
                        </a:spcAft>
                        <a:buClrTx/>
                        <a:buSzTx/>
                        <a:buFont typeface="Arial" charset="0"/>
                        <a:buChar char="•"/>
                        <a:tabLst/>
                      </a:pPr>
                      <a:r>
                        <a:rPr kumimoji="0" lang="en-US" altLang="x-none" sz="1800" b="0" i="0" u="none" strike="noStrike" cap="none" normalizeH="0" baseline="0">
                          <a:ln>
                            <a:noFill/>
                          </a:ln>
                          <a:solidFill>
                            <a:srgbClr val="000000"/>
                          </a:solidFill>
                          <a:effectLst/>
                          <a:latin typeface="Arial" charset="0"/>
                          <a:ea typeface="ＭＳ Ｐゴシック" charset="-128"/>
                        </a:rPr>
                        <a:t>capture activity that resulted in the fault; </a:t>
                      </a:r>
                    </a:p>
                    <a:p>
                      <a:pPr marL="0" marR="0" lvl="0" indent="0" algn="l" defTabSz="914400" rtl="0" eaLnBrk="1" fontAlgn="base" latinLnBrk="0" hangingPunct="1">
                        <a:lnSpc>
                          <a:spcPct val="50000"/>
                        </a:lnSpc>
                        <a:spcBef>
                          <a:spcPts val="400"/>
                        </a:spcBef>
                        <a:spcAft>
                          <a:spcPts val="400"/>
                        </a:spcAft>
                        <a:buClrTx/>
                        <a:buSzTx/>
                        <a:buFont typeface="Arial" charset="0"/>
                        <a:buChar char="•"/>
                        <a:tabLst/>
                      </a:pPr>
                      <a:r>
                        <a:rPr kumimoji="0" lang="en-US" altLang="x-none" sz="1800" b="0" i="0" u="none" strike="noStrike" cap="none" normalizeH="0" baseline="0">
                          <a:ln>
                            <a:noFill/>
                          </a:ln>
                          <a:solidFill>
                            <a:srgbClr val="000000"/>
                          </a:solidFill>
                          <a:effectLst/>
                          <a:latin typeface="Arial" charset="0"/>
                          <a:ea typeface="ＭＳ Ｐゴシック" charset="-128"/>
                        </a:rPr>
                        <a:t>control and monitor the state of the system</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9F9"/>
                    </a:solidFill>
                  </a:tcPr>
                </a:tc>
                <a:extLst>
                  <a:ext uri="{0D108BD9-81ED-4DB2-BD59-A6C34878D82A}">
                    <a16:rowId xmlns:a16="http://schemas.microsoft.com/office/drawing/2014/main" val="10004"/>
                  </a:ext>
                </a:extLst>
              </a:tr>
              <a:tr h="2097088">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2000" b="1" i="0" u="none" strike="noStrike" cap="none" normalizeH="0" baseline="0">
                          <a:ln>
                            <a:noFill/>
                          </a:ln>
                          <a:solidFill>
                            <a:schemeClr val="tx1"/>
                          </a:solidFill>
                          <a:effectLst/>
                          <a:latin typeface="Arial" charset="0"/>
                          <a:ea typeface="ＭＳ Ｐゴシック" charset="-128"/>
                        </a:rPr>
                        <a:t>Response </a:t>
                      </a:r>
                      <a:br>
                        <a:rPr kumimoji="0" lang="en-US" altLang="x-none" sz="2000" b="1" i="0" u="none" strike="noStrike" cap="none" normalizeH="0" baseline="0">
                          <a:ln>
                            <a:noFill/>
                          </a:ln>
                          <a:solidFill>
                            <a:schemeClr val="tx1"/>
                          </a:solidFill>
                          <a:effectLst/>
                          <a:latin typeface="Arial" charset="0"/>
                          <a:ea typeface="ＭＳ Ｐゴシック" charset="-128"/>
                        </a:rPr>
                      </a:br>
                      <a:r>
                        <a:rPr kumimoji="0" lang="en-US" altLang="x-none" sz="2000" b="1" i="0" u="none" strike="noStrike" cap="none" normalizeH="0" baseline="0">
                          <a:ln>
                            <a:noFill/>
                          </a:ln>
                          <a:solidFill>
                            <a:schemeClr val="tx1"/>
                          </a:solidFill>
                          <a:effectLst/>
                          <a:latin typeface="Arial" charset="0"/>
                          <a:ea typeface="ＭＳ Ｐゴシック" charset="-128"/>
                        </a:rPr>
                        <a:t>Measure </a:t>
                      </a:r>
                      <a:endParaRPr kumimoji="0" lang="en-US" altLang="x-none" sz="2000" b="1" i="0" u="none" strike="noStrike" cap="none" normalizeH="0" baseline="0">
                        <a:ln>
                          <a:noFill/>
                        </a:ln>
                        <a:solidFill>
                          <a:schemeClr val="tx1"/>
                        </a:solidFill>
                        <a:effectLst/>
                        <a:latin typeface="Times" charset="0"/>
                        <a:ea typeface="ＭＳ Ｐゴシック"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9F9"/>
                    </a:solid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50000"/>
                        </a:lnSpc>
                        <a:spcBef>
                          <a:spcPts val="400"/>
                        </a:spcBef>
                        <a:spcAft>
                          <a:spcPts val="40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One or more of the following:  </a:t>
                      </a:r>
                    </a:p>
                    <a:p>
                      <a:pPr marL="0" marR="0" lvl="0" indent="0" algn="l" defTabSz="914400" rtl="0" eaLnBrk="1" fontAlgn="base" latinLnBrk="0" hangingPunct="1">
                        <a:lnSpc>
                          <a:spcPct val="50000"/>
                        </a:lnSpc>
                        <a:spcBef>
                          <a:spcPts val="400"/>
                        </a:spcBef>
                        <a:spcAft>
                          <a:spcPts val="400"/>
                        </a:spcAft>
                        <a:buClrTx/>
                        <a:buSzTx/>
                        <a:buFont typeface="Arial" charset="0"/>
                        <a:buChar char="•"/>
                        <a:tabLst/>
                      </a:pPr>
                      <a:r>
                        <a:rPr kumimoji="0" lang="en-US" altLang="x-none" sz="1800" b="0" i="0" u="none" strike="noStrike" cap="none" normalizeH="0" baseline="0">
                          <a:ln>
                            <a:noFill/>
                          </a:ln>
                          <a:solidFill>
                            <a:srgbClr val="000000"/>
                          </a:solidFill>
                          <a:effectLst/>
                          <a:latin typeface="Arial" charset="0"/>
                          <a:ea typeface="ＭＳ Ｐゴシック" charset="-128"/>
                        </a:rPr>
                        <a:t>effort to find a fault or class of faults, </a:t>
                      </a:r>
                    </a:p>
                    <a:p>
                      <a:pPr marL="0" marR="0" lvl="0" indent="0" algn="l" defTabSz="914400" rtl="0" eaLnBrk="1" fontAlgn="base" latinLnBrk="0" hangingPunct="1">
                        <a:lnSpc>
                          <a:spcPct val="50000"/>
                        </a:lnSpc>
                        <a:spcBef>
                          <a:spcPts val="400"/>
                        </a:spcBef>
                        <a:spcAft>
                          <a:spcPts val="400"/>
                        </a:spcAft>
                        <a:buClrTx/>
                        <a:buSzTx/>
                        <a:buFont typeface="Arial" charset="0"/>
                        <a:buChar char="•"/>
                        <a:tabLst/>
                      </a:pPr>
                      <a:r>
                        <a:rPr kumimoji="0" lang="en-US" altLang="x-none" sz="1800" b="0" i="0" u="none" strike="noStrike" cap="none" normalizeH="0" baseline="0">
                          <a:ln>
                            <a:noFill/>
                          </a:ln>
                          <a:solidFill>
                            <a:srgbClr val="000000"/>
                          </a:solidFill>
                          <a:effectLst/>
                          <a:latin typeface="Arial" charset="0"/>
                          <a:ea typeface="ＭＳ Ｐゴシック" charset="-128"/>
                        </a:rPr>
                        <a:t>effort to achieve a given percentage of state space coverage; </a:t>
                      </a:r>
                    </a:p>
                    <a:p>
                      <a:pPr marL="0" marR="0" lvl="0" indent="0" algn="l" defTabSz="914400" rtl="0" eaLnBrk="1" fontAlgn="base" latinLnBrk="0" hangingPunct="1">
                        <a:lnSpc>
                          <a:spcPct val="50000"/>
                        </a:lnSpc>
                        <a:spcBef>
                          <a:spcPts val="400"/>
                        </a:spcBef>
                        <a:spcAft>
                          <a:spcPts val="400"/>
                        </a:spcAft>
                        <a:buClrTx/>
                        <a:buSzTx/>
                        <a:buFont typeface="Arial" charset="0"/>
                        <a:buChar char="•"/>
                        <a:tabLst/>
                      </a:pPr>
                      <a:r>
                        <a:rPr kumimoji="0" lang="en-US" altLang="x-none" sz="1800" b="0" i="0" u="none" strike="noStrike" cap="none" normalizeH="0" baseline="0">
                          <a:ln>
                            <a:noFill/>
                          </a:ln>
                          <a:solidFill>
                            <a:srgbClr val="000000"/>
                          </a:solidFill>
                          <a:effectLst/>
                          <a:latin typeface="Arial" charset="0"/>
                          <a:ea typeface="ＭＳ Ｐゴシック" charset="-128"/>
                        </a:rPr>
                        <a:t>probability of fault being revealed by the next test; </a:t>
                      </a:r>
                    </a:p>
                    <a:p>
                      <a:pPr marL="0" marR="0" lvl="0" indent="0" algn="l" defTabSz="914400" rtl="0" eaLnBrk="1" fontAlgn="base" latinLnBrk="0" hangingPunct="1">
                        <a:lnSpc>
                          <a:spcPct val="50000"/>
                        </a:lnSpc>
                        <a:spcBef>
                          <a:spcPts val="400"/>
                        </a:spcBef>
                        <a:spcAft>
                          <a:spcPts val="400"/>
                        </a:spcAft>
                        <a:buClrTx/>
                        <a:buSzTx/>
                        <a:buFont typeface="Arial" charset="0"/>
                        <a:buChar char="•"/>
                        <a:tabLst/>
                      </a:pPr>
                      <a:r>
                        <a:rPr kumimoji="0" lang="en-US" altLang="x-none" sz="1800" b="0" i="0" u="none" strike="noStrike" cap="none" normalizeH="0" baseline="0">
                          <a:ln>
                            <a:noFill/>
                          </a:ln>
                          <a:solidFill>
                            <a:srgbClr val="000000"/>
                          </a:solidFill>
                          <a:effectLst/>
                          <a:latin typeface="Arial" charset="0"/>
                          <a:ea typeface="ＭＳ Ｐゴシック" charset="-128"/>
                        </a:rPr>
                        <a:t>time to perform tests; </a:t>
                      </a:r>
                    </a:p>
                    <a:p>
                      <a:pPr marL="0" marR="0" lvl="0" indent="0" algn="l" defTabSz="914400" rtl="0" eaLnBrk="1" fontAlgn="base" latinLnBrk="0" hangingPunct="1">
                        <a:lnSpc>
                          <a:spcPct val="50000"/>
                        </a:lnSpc>
                        <a:spcBef>
                          <a:spcPts val="400"/>
                        </a:spcBef>
                        <a:spcAft>
                          <a:spcPts val="400"/>
                        </a:spcAft>
                        <a:buClrTx/>
                        <a:buSzTx/>
                        <a:buFont typeface="Arial" charset="0"/>
                        <a:buChar char="•"/>
                        <a:tabLst/>
                      </a:pPr>
                      <a:r>
                        <a:rPr kumimoji="0" lang="en-US" altLang="x-none" sz="1800" b="0" i="0" u="none" strike="noStrike" cap="none" normalizeH="0" baseline="0">
                          <a:ln>
                            <a:noFill/>
                          </a:ln>
                          <a:solidFill>
                            <a:srgbClr val="000000"/>
                          </a:solidFill>
                          <a:effectLst/>
                          <a:latin typeface="Arial" charset="0"/>
                          <a:ea typeface="ＭＳ Ｐゴシック" charset="-128"/>
                        </a:rPr>
                        <a:t>effort to detect faults; </a:t>
                      </a:r>
                    </a:p>
                    <a:p>
                      <a:pPr marL="0" marR="0" lvl="0" indent="0" algn="l" defTabSz="914400" rtl="0" eaLnBrk="1" fontAlgn="base" latinLnBrk="0" hangingPunct="1">
                        <a:lnSpc>
                          <a:spcPct val="50000"/>
                        </a:lnSpc>
                        <a:spcBef>
                          <a:spcPts val="400"/>
                        </a:spcBef>
                        <a:spcAft>
                          <a:spcPts val="400"/>
                        </a:spcAft>
                        <a:buClrTx/>
                        <a:buSzTx/>
                        <a:buFont typeface="Arial" charset="0"/>
                        <a:buChar char="•"/>
                        <a:tabLst/>
                      </a:pPr>
                      <a:r>
                        <a:rPr kumimoji="0" lang="en-US" altLang="x-none" sz="1800" b="0" i="0" u="none" strike="noStrike" cap="none" normalizeH="0" baseline="0">
                          <a:ln>
                            <a:noFill/>
                          </a:ln>
                          <a:solidFill>
                            <a:srgbClr val="000000"/>
                          </a:solidFill>
                          <a:effectLst/>
                          <a:latin typeface="Arial" charset="0"/>
                          <a:ea typeface="ＭＳ Ｐゴシック" charset="-128"/>
                        </a:rPr>
                        <a:t>length of longest dependency chain in test; </a:t>
                      </a:r>
                    </a:p>
                    <a:p>
                      <a:pPr marL="0" marR="0" lvl="0" indent="0" algn="l" defTabSz="914400" rtl="0" eaLnBrk="1" fontAlgn="base" latinLnBrk="0" hangingPunct="1">
                        <a:lnSpc>
                          <a:spcPct val="50000"/>
                        </a:lnSpc>
                        <a:spcBef>
                          <a:spcPts val="400"/>
                        </a:spcBef>
                        <a:spcAft>
                          <a:spcPts val="400"/>
                        </a:spcAft>
                        <a:buClrTx/>
                        <a:buSzTx/>
                        <a:buFont typeface="Arial" charset="0"/>
                        <a:buChar char="•"/>
                        <a:tabLst/>
                      </a:pPr>
                      <a:r>
                        <a:rPr kumimoji="0" lang="en-US" altLang="x-none" sz="1800" b="0" i="0" u="none" strike="noStrike" cap="none" normalizeH="0" baseline="0">
                          <a:ln>
                            <a:noFill/>
                          </a:ln>
                          <a:solidFill>
                            <a:srgbClr val="000000"/>
                          </a:solidFill>
                          <a:effectLst/>
                          <a:latin typeface="Arial" charset="0"/>
                          <a:ea typeface="ＭＳ Ｐゴシック" charset="-128"/>
                        </a:rPr>
                        <a:t>length of time to prepare test environment; </a:t>
                      </a:r>
                    </a:p>
                    <a:p>
                      <a:pPr marL="0" marR="0" lvl="0" indent="0" algn="l" defTabSz="914400" rtl="0" eaLnBrk="1" fontAlgn="base" latinLnBrk="0" hangingPunct="1">
                        <a:lnSpc>
                          <a:spcPct val="50000"/>
                        </a:lnSpc>
                        <a:spcBef>
                          <a:spcPts val="400"/>
                        </a:spcBef>
                        <a:spcAft>
                          <a:spcPts val="400"/>
                        </a:spcAft>
                        <a:buClrTx/>
                        <a:buSzTx/>
                        <a:buFont typeface="Arial" charset="0"/>
                        <a:buChar char="•"/>
                        <a:tabLst/>
                      </a:pPr>
                      <a:r>
                        <a:rPr kumimoji="0" lang="en-US" altLang="x-none" sz="1800" b="0" i="0" u="none" strike="noStrike" cap="none" normalizeH="0" baseline="0">
                          <a:ln>
                            <a:noFill/>
                          </a:ln>
                          <a:solidFill>
                            <a:srgbClr val="000000"/>
                          </a:solidFill>
                          <a:effectLst/>
                          <a:latin typeface="Arial" charset="0"/>
                          <a:ea typeface="ＭＳ Ｐゴシック" charset="-128"/>
                        </a:rPr>
                        <a:t>reduction in risk exposure (size(loss) * prob(loss))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9F9"/>
                    </a:solidFill>
                  </a:tcPr>
                </a:tc>
                <a:extLst>
                  <a:ext uri="{0D108BD9-81ED-4DB2-BD59-A6C34878D82A}">
                    <a16:rowId xmlns:a16="http://schemas.microsoft.com/office/drawing/2014/main" val="10005"/>
                  </a:ext>
                </a:extLst>
              </a:tr>
            </a:tbl>
          </a:graphicData>
        </a:graphic>
      </p:graphicFrame>
      <p:sp>
        <p:nvSpPr>
          <p:cNvPr id="3" name="Rectangle 2">
            <a:extLst>
              <a:ext uri="{FF2B5EF4-FFF2-40B4-BE49-F238E27FC236}">
                <a16:creationId xmlns:a16="http://schemas.microsoft.com/office/drawing/2014/main" id="{04C19BA3-B263-C844-A678-CC4DE9196802}"/>
              </a:ext>
            </a:extLst>
          </p:cNvPr>
          <p:cNvSpPr/>
          <p:nvPr/>
        </p:nvSpPr>
        <p:spPr>
          <a:xfrm>
            <a:off x="611188" y="764704"/>
            <a:ext cx="8208962" cy="36724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Tree>
    <p:extLst>
      <p:ext uri="{BB962C8B-B14F-4D97-AF65-F5344CB8AC3E}">
        <p14:creationId xmlns:p14="http://schemas.microsoft.com/office/powerpoint/2010/main" val="17528260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x-none" sz="3200">
                <a:ea typeface="ＭＳ Ｐゴシック" charset="-128"/>
              </a:rPr>
              <a:t>Sample Concrete Testability Scenario</a:t>
            </a:r>
          </a:p>
        </p:txBody>
      </p:sp>
      <p:sp>
        <p:nvSpPr>
          <p:cNvPr id="23554" name="Content Placeholder 2"/>
          <p:cNvSpPr>
            <a:spLocks noGrp="1"/>
          </p:cNvSpPr>
          <p:nvPr>
            <p:ph idx="1"/>
          </p:nvPr>
        </p:nvSpPr>
        <p:spPr/>
        <p:txBody>
          <a:bodyPr/>
          <a:lstStyle/>
          <a:p>
            <a:r>
              <a:rPr lang="en-US" altLang="x-none">
                <a:ea typeface="ＭＳ Ｐゴシック" charset="-128"/>
              </a:rPr>
              <a:t>The unit tester completes a code unit during development and performs a test sequence whose results are captured and that gives 85% path coverage within 3 hours of testing.</a:t>
            </a:r>
          </a:p>
        </p:txBody>
      </p:sp>
      <p:sp>
        <p:nvSpPr>
          <p:cNvPr id="23555"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spTree>
    <p:extLst>
      <p:ext uri="{BB962C8B-B14F-4D97-AF65-F5344CB8AC3E}">
        <p14:creationId xmlns:p14="http://schemas.microsoft.com/office/powerpoint/2010/main" val="11354900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x-none">
                <a:ea typeface="ＭＳ Ｐゴシック" charset="-128"/>
              </a:rPr>
              <a:t>Concrete scenario</a:t>
            </a:r>
          </a:p>
        </p:txBody>
      </p:sp>
      <p:sp>
        <p:nvSpPr>
          <p:cNvPr id="245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D271486-B4C7-D548-AB8E-5FC9C31624EF}" type="slidenum">
              <a:rPr lang="en-US" altLang="x-none" sz="1400">
                <a:latin typeface="Arial Black" charset="0"/>
              </a:rPr>
              <a:pPr eaLnBrk="1" hangingPunct="1"/>
              <a:t>45</a:t>
            </a:fld>
            <a:endParaRPr lang="en-US" altLang="x-none" sz="1400">
              <a:latin typeface="Arial Black" charset="0"/>
            </a:endParaRPr>
          </a:p>
        </p:txBody>
      </p:sp>
      <p:pic>
        <p:nvPicPr>
          <p:cNvPr id="24579"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420938"/>
            <a:ext cx="7594600"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8792885"/>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ea typeface="ＭＳ Ｐゴシック" charset="-128"/>
              </a:rPr>
              <a:t>Goal of Testability Tactics</a:t>
            </a:r>
          </a:p>
        </p:txBody>
      </p:sp>
      <p:sp>
        <p:nvSpPr>
          <p:cNvPr id="3" name="Content Placeholder 2"/>
          <p:cNvSpPr>
            <a:spLocks noGrp="1"/>
          </p:cNvSpPr>
          <p:nvPr>
            <p:ph idx="1"/>
          </p:nvPr>
        </p:nvSpPr>
        <p:spPr/>
        <p:txBody>
          <a:bodyPr>
            <a:normAutofit/>
          </a:bodyPr>
          <a:lstStyle/>
          <a:p>
            <a:pPr>
              <a:lnSpc>
                <a:spcPct val="90000"/>
              </a:lnSpc>
            </a:pPr>
            <a:r>
              <a:rPr lang="en-US" altLang="x-none" sz="2400">
                <a:ea typeface="ＭＳ Ｐゴシック" charset="-128"/>
              </a:rPr>
              <a:t>The goal of tactics for testability is to allow for easier testing when an increment of software development has completed.</a:t>
            </a:r>
          </a:p>
          <a:p>
            <a:pPr>
              <a:lnSpc>
                <a:spcPct val="90000"/>
              </a:lnSpc>
            </a:pPr>
            <a:r>
              <a:rPr lang="en-US" altLang="x-none" sz="2400">
                <a:ea typeface="ＭＳ Ｐゴシック" charset="-128"/>
              </a:rPr>
              <a:t>Anything the architect can do to reduce the high cost of testing will yield a significant benefit.</a:t>
            </a:r>
          </a:p>
          <a:p>
            <a:pPr>
              <a:lnSpc>
                <a:spcPct val="90000"/>
              </a:lnSpc>
            </a:pPr>
            <a:r>
              <a:rPr lang="en-US" altLang="x-none" sz="2400">
                <a:ea typeface="ＭＳ Ｐゴシック" charset="-128"/>
              </a:rPr>
              <a:t>There are two categories of tactics for testability:</a:t>
            </a:r>
          </a:p>
          <a:p>
            <a:pPr lvl="1">
              <a:lnSpc>
                <a:spcPct val="90000"/>
              </a:lnSpc>
            </a:pPr>
            <a:r>
              <a:rPr lang="en-US" altLang="x-none" sz="2000">
                <a:ea typeface="ＭＳ Ｐゴシック" charset="-128"/>
              </a:rPr>
              <a:t>The first category deals with adding controllability and observability to the system.  </a:t>
            </a:r>
          </a:p>
          <a:p>
            <a:pPr lvl="1">
              <a:lnSpc>
                <a:spcPct val="90000"/>
              </a:lnSpc>
            </a:pPr>
            <a:r>
              <a:rPr lang="en-US" altLang="x-none" sz="2000">
                <a:ea typeface="ＭＳ Ｐゴシック" charset="-128"/>
              </a:rPr>
              <a:t>The second deals with limiting complexity in the system</a:t>
            </a:r>
            <a:r>
              <a:rPr lang="en-US" altLang="en-US" sz="2000">
                <a:ea typeface="ＭＳ Ｐゴシック" charset="-128"/>
              </a:rPr>
              <a:t>’</a:t>
            </a:r>
            <a:r>
              <a:rPr lang="en-US" altLang="x-none" sz="2000">
                <a:ea typeface="ＭＳ Ｐゴシック" charset="-128"/>
              </a:rPr>
              <a:t>s design. </a:t>
            </a:r>
          </a:p>
          <a:p>
            <a:pPr>
              <a:lnSpc>
                <a:spcPct val="90000"/>
              </a:lnSpc>
            </a:pPr>
            <a:endParaRPr lang="en-US" altLang="x-none" sz="2400">
              <a:ea typeface="ＭＳ Ｐゴシック" charset="-128"/>
            </a:endParaRPr>
          </a:p>
        </p:txBody>
      </p:sp>
      <p:sp>
        <p:nvSpPr>
          <p:cNvPr id="25603"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spTree>
    <p:extLst>
      <p:ext uri="{BB962C8B-B14F-4D97-AF65-F5344CB8AC3E}">
        <p14:creationId xmlns:p14="http://schemas.microsoft.com/office/powerpoint/2010/main" val="189933614"/>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ea typeface="ＭＳ Ｐゴシック" charset="-128"/>
              </a:rPr>
              <a:t>Goal of Testability Tactics</a:t>
            </a:r>
          </a:p>
        </p:txBody>
      </p:sp>
      <p:sp>
        <p:nvSpPr>
          <p:cNvPr id="26626"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pic>
        <p:nvPicPr>
          <p:cNvPr id="266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636838"/>
            <a:ext cx="6662737" cy="232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0614818"/>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x-none">
                <a:ea typeface="ＭＳ Ｐゴシック" charset="-128"/>
              </a:rPr>
              <a:t>Question</a:t>
            </a:r>
          </a:p>
        </p:txBody>
      </p:sp>
      <p:sp>
        <p:nvSpPr>
          <p:cNvPr id="27650" name="Content Placeholder 4"/>
          <p:cNvSpPr>
            <a:spLocks noGrp="1"/>
          </p:cNvSpPr>
          <p:nvPr>
            <p:ph idx="1"/>
          </p:nvPr>
        </p:nvSpPr>
        <p:spPr/>
        <p:txBody>
          <a:bodyPr/>
          <a:lstStyle/>
          <a:p>
            <a:r>
              <a:rPr lang="en-US" altLang="x-none">
                <a:ea typeface="ＭＳ Ｐゴシック" charset="-128"/>
              </a:rPr>
              <a:t>How do we design for testability?</a:t>
            </a:r>
          </a:p>
        </p:txBody>
      </p:sp>
      <p:sp>
        <p:nvSpPr>
          <p:cNvPr id="27651"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CA67C2B-7165-4843-8D4E-13E43EB7108D}" type="slidenum">
              <a:rPr lang="en-US" altLang="x-none" sz="1400">
                <a:latin typeface="Arial Black" charset="0"/>
              </a:rPr>
              <a:pPr eaLnBrk="1" hangingPunct="1"/>
              <a:t>48</a:t>
            </a:fld>
            <a:endParaRPr lang="en-US" altLang="x-none" sz="1400">
              <a:latin typeface="Arial Black" charset="0"/>
            </a:endParaRPr>
          </a:p>
        </p:txBody>
      </p:sp>
    </p:spTree>
    <p:extLst>
      <p:ext uri="{BB962C8B-B14F-4D97-AF65-F5344CB8AC3E}">
        <p14:creationId xmlns:p14="http://schemas.microsoft.com/office/powerpoint/2010/main" val="2537429470"/>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92150"/>
            <a:ext cx="7920037" cy="1025525"/>
          </a:xfrm>
        </p:spPr>
        <p:txBody>
          <a:bodyPr>
            <a:normAutofit/>
          </a:bodyPr>
          <a:lstStyle/>
          <a:p>
            <a:r>
              <a:rPr lang="en-US" altLang="x-none">
                <a:ea typeface="ＭＳ Ｐゴシック" charset="-128"/>
              </a:rPr>
              <a:t>Testability Tactics</a:t>
            </a:r>
          </a:p>
        </p:txBody>
      </p:sp>
      <p:sp>
        <p:nvSpPr>
          <p:cNvPr id="28674"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sp>
        <p:nvSpPr>
          <p:cNvPr id="2867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x-none" sz="1800"/>
          </a:p>
        </p:txBody>
      </p:sp>
      <p:sp>
        <p:nvSpPr>
          <p:cNvPr id="2867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x-none" sz="1800"/>
          </a:p>
        </p:txBody>
      </p:sp>
      <p:pic>
        <p:nvPicPr>
          <p:cNvPr id="2867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958975"/>
            <a:ext cx="6480175"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p:nvSpPr>
        <p:spPr bwMode="auto">
          <a:xfrm>
            <a:off x="6948488" y="4941888"/>
            <a:ext cx="1473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t>x=1;</a:t>
            </a:r>
          </a:p>
          <a:p>
            <a:pPr eaLnBrk="1" hangingPunct="1"/>
            <a:r>
              <a:rPr lang="en-US" altLang="x-none" sz="1800"/>
              <a:t>assert (x&gt;0);</a:t>
            </a:r>
          </a:p>
        </p:txBody>
      </p:sp>
    </p:spTree>
    <p:extLst>
      <p:ext uri="{BB962C8B-B14F-4D97-AF65-F5344CB8AC3E}">
        <p14:creationId xmlns:p14="http://schemas.microsoft.com/office/powerpoint/2010/main" val="3346492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x-none">
                <a:ea typeface="ＭＳ Ｐゴシック" charset="-128"/>
              </a:rPr>
              <a:t>Chapter Outline</a:t>
            </a:r>
          </a:p>
        </p:txBody>
      </p:sp>
      <p:sp>
        <p:nvSpPr>
          <p:cNvPr id="3" name="Content Placeholder 2"/>
          <p:cNvSpPr>
            <a:spLocks noGrp="1"/>
          </p:cNvSpPr>
          <p:nvPr>
            <p:ph idx="1"/>
          </p:nvPr>
        </p:nvSpPr>
        <p:spPr/>
        <p:txBody>
          <a:bodyPr/>
          <a:lstStyle/>
          <a:p>
            <a:pPr>
              <a:defRPr/>
            </a:pPr>
            <a:r>
              <a:rPr lang="en-US" sz="3200" b="0" kern="1200" dirty="0">
                <a:ea typeface="+mn-ea"/>
                <a:cs typeface="+mn-cs"/>
              </a:rPr>
              <a:t>What is Security?</a:t>
            </a:r>
          </a:p>
          <a:p>
            <a:pPr>
              <a:defRPr/>
            </a:pPr>
            <a:r>
              <a:rPr lang="en-US" dirty="0"/>
              <a:t>Security General </a:t>
            </a:r>
            <a:r>
              <a:rPr lang="en-US" sz="3200" b="0" kern="1200" dirty="0">
                <a:ea typeface="+mn-ea"/>
                <a:cs typeface="+mn-cs"/>
              </a:rPr>
              <a:t>Scenario</a:t>
            </a:r>
          </a:p>
          <a:p>
            <a:pPr>
              <a:defRPr/>
            </a:pPr>
            <a:r>
              <a:rPr lang="en-US" sz="3200" b="0" kern="1200" dirty="0">
                <a:ea typeface="+mn-ea"/>
                <a:cs typeface="+mn-cs"/>
              </a:rPr>
              <a:t>Tactics for </a:t>
            </a:r>
            <a:r>
              <a:rPr lang="en-US" dirty="0"/>
              <a:t>Security</a:t>
            </a:r>
            <a:endParaRPr lang="en-US" sz="3200" b="0" kern="1200" dirty="0">
              <a:ea typeface="+mn-ea"/>
              <a:cs typeface="+mn-cs"/>
            </a:endParaRPr>
          </a:p>
          <a:p>
            <a:pPr>
              <a:defRPr/>
            </a:pPr>
            <a:r>
              <a:rPr lang="en-US" dirty="0"/>
              <a:t>A Design Checklist for Security</a:t>
            </a:r>
            <a:endParaRPr lang="en-US" sz="3200" b="0" kern="1200" dirty="0">
              <a:ea typeface="+mn-ea"/>
              <a:cs typeface="+mn-cs"/>
            </a:endParaRPr>
          </a:p>
          <a:p>
            <a:pPr>
              <a:defRPr/>
            </a:pPr>
            <a:r>
              <a:rPr lang="en-US" sz="3200" b="0" kern="1200" dirty="0">
                <a:ea typeface="+mn-ea"/>
                <a:cs typeface="+mn-cs"/>
              </a:rPr>
              <a:t>Summary </a:t>
            </a:r>
          </a:p>
        </p:txBody>
      </p:sp>
      <p:sp>
        <p:nvSpPr>
          <p:cNvPr id="44035" name="Footer Placeholder 3"/>
          <p:cNvSpPr>
            <a:spLocks noGrp="1"/>
          </p:cNvSpPr>
          <p:nvPr>
            <p:ph type="ftr" sz="quarter" idx="4294967295"/>
          </p:nvPr>
        </p:nvSpPr>
        <p:spPr bwMode="auto">
          <a:xfrm>
            <a:off x="0" y="6664325"/>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x-none" sz="3200">
                <a:ea typeface="ＭＳ Ｐゴシック" charset="-128"/>
              </a:rPr>
              <a:t>Control and Observe System State</a:t>
            </a:r>
          </a:p>
        </p:txBody>
      </p:sp>
      <p:sp>
        <p:nvSpPr>
          <p:cNvPr id="3" name="Content Placeholder 2"/>
          <p:cNvSpPr>
            <a:spLocks noGrp="1"/>
          </p:cNvSpPr>
          <p:nvPr>
            <p:ph idx="1"/>
          </p:nvPr>
        </p:nvSpPr>
        <p:spPr/>
        <p:txBody>
          <a:bodyPr>
            <a:normAutofit fontScale="92500" lnSpcReduction="20000"/>
          </a:bodyPr>
          <a:lstStyle/>
          <a:p>
            <a:pPr>
              <a:defRPr/>
            </a:pPr>
            <a:r>
              <a:rPr lang="en-US" dirty="0"/>
              <a:t>Specialized Interfaces: to control or capture variable values for a component either through a test harness or through normal execution.</a:t>
            </a:r>
          </a:p>
          <a:p>
            <a:pPr>
              <a:defRPr/>
            </a:pPr>
            <a:r>
              <a:rPr lang="en-US" dirty="0"/>
              <a:t>Record/Playback: capturing information crossing an interface and using it as input for further testing.</a:t>
            </a:r>
          </a:p>
          <a:p>
            <a:pPr>
              <a:defRPr/>
            </a:pPr>
            <a:r>
              <a:rPr lang="en-US" dirty="0"/>
              <a:t>Localize State Storage: To start a system, subsystem, or module in an arbitrary state for a test, it is most convenient if that state is stored in a single place. </a:t>
            </a:r>
          </a:p>
        </p:txBody>
      </p:sp>
      <p:sp>
        <p:nvSpPr>
          <p:cNvPr id="29699"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spTree>
    <p:extLst>
      <p:ext uri="{BB962C8B-B14F-4D97-AF65-F5344CB8AC3E}">
        <p14:creationId xmlns:p14="http://schemas.microsoft.com/office/powerpoint/2010/main" val="8204862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x-none" sz="3200">
                <a:ea typeface="ＭＳ Ｐゴシック" charset="-128"/>
              </a:rPr>
              <a:t>Control and Observe System State</a:t>
            </a:r>
          </a:p>
        </p:txBody>
      </p:sp>
      <p:sp>
        <p:nvSpPr>
          <p:cNvPr id="3" name="Content Placeholder 2"/>
          <p:cNvSpPr>
            <a:spLocks noGrp="1"/>
          </p:cNvSpPr>
          <p:nvPr>
            <p:ph idx="1"/>
          </p:nvPr>
        </p:nvSpPr>
        <p:spPr/>
        <p:txBody>
          <a:bodyPr>
            <a:normAutofit fontScale="92500" lnSpcReduction="20000"/>
          </a:bodyPr>
          <a:lstStyle/>
          <a:p>
            <a:pPr>
              <a:defRPr/>
            </a:pPr>
            <a:r>
              <a:rPr lang="en-US" dirty="0"/>
              <a:t>Abstract Data Sources: Abstracting the interfaces lets you substitute test data more easily. </a:t>
            </a:r>
          </a:p>
          <a:p>
            <a:pPr>
              <a:defRPr/>
            </a:pPr>
            <a:r>
              <a:rPr lang="en-US" dirty="0"/>
              <a:t>Sandbox: isolate the system from the real world to enable experimentation that is unconstrained by the worry about having to undo the consequences of the experiment.</a:t>
            </a:r>
          </a:p>
          <a:p>
            <a:pPr>
              <a:defRPr/>
            </a:pPr>
            <a:r>
              <a:rPr lang="en-US" dirty="0"/>
              <a:t>Executable Assertions: assertions are (usually) hand coded and placed at desired locations to indicate when and where a program is in a faulty state. </a:t>
            </a:r>
          </a:p>
        </p:txBody>
      </p:sp>
      <p:sp>
        <p:nvSpPr>
          <p:cNvPr id="30723"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spTree>
    <p:extLst>
      <p:ext uri="{BB962C8B-B14F-4D97-AF65-F5344CB8AC3E}">
        <p14:creationId xmlns:p14="http://schemas.microsoft.com/office/powerpoint/2010/main" val="14075656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x-none">
                <a:ea typeface="ＭＳ Ｐゴシック" charset="-128"/>
              </a:rPr>
              <a:t>Limit Complexity</a:t>
            </a:r>
          </a:p>
        </p:txBody>
      </p:sp>
      <p:sp>
        <p:nvSpPr>
          <p:cNvPr id="3" name="Content Placeholder 2"/>
          <p:cNvSpPr>
            <a:spLocks noGrp="1"/>
          </p:cNvSpPr>
          <p:nvPr>
            <p:ph idx="1"/>
          </p:nvPr>
        </p:nvSpPr>
        <p:spPr/>
        <p:txBody>
          <a:bodyPr>
            <a:normAutofit fontScale="92500" lnSpcReduction="20000"/>
          </a:bodyPr>
          <a:lstStyle/>
          <a:p>
            <a:pPr>
              <a:defRPr/>
            </a:pPr>
            <a:r>
              <a:rPr lang="en-US" dirty="0"/>
              <a:t>Limit Structural Complexity: avoiding or resolving cyclic dependencies between components, isolating and encapsulating dependencies on the external environment, and reducing dependencies between components in general.</a:t>
            </a:r>
          </a:p>
          <a:p>
            <a:pPr>
              <a:defRPr/>
            </a:pPr>
            <a:r>
              <a:rPr lang="en-US" dirty="0"/>
              <a:t>Limit Non-determinism / Limit behavioral complexity: finding all the sources of non-determinism, such as unconstrained parallelism, and weeding them out as far as possible.</a:t>
            </a:r>
          </a:p>
        </p:txBody>
      </p:sp>
      <p:sp>
        <p:nvSpPr>
          <p:cNvPr id="31747"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spTree>
    <p:extLst>
      <p:ext uri="{BB962C8B-B14F-4D97-AF65-F5344CB8AC3E}">
        <p14:creationId xmlns:p14="http://schemas.microsoft.com/office/powerpoint/2010/main" val="3630071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ea typeface="ＭＳ Ｐゴシック" charset="-128"/>
              </a:rPr>
              <a:t>Checklist</a:t>
            </a:r>
          </a:p>
        </p:txBody>
      </p:sp>
      <p:sp>
        <p:nvSpPr>
          <p:cNvPr id="32770" name="Content Placeholder 2"/>
          <p:cNvSpPr>
            <a:spLocks noGrp="1"/>
          </p:cNvSpPr>
          <p:nvPr>
            <p:ph idx="1"/>
          </p:nvPr>
        </p:nvSpPr>
        <p:spPr/>
        <p:txBody>
          <a:bodyPr/>
          <a:lstStyle/>
          <a:p>
            <a:pPr marL="971550" lvl="1" indent="-514350">
              <a:buFont typeface="Arial Black" charset="0"/>
              <a:buAutoNum type="arabicPeriod"/>
            </a:pPr>
            <a:r>
              <a:rPr lang="en-US" altLang="x-none" sz="2600">
                <a:ea typeface="ＭＳ Ｐゴシック" charset="-128"/>
              </a:rPr>
              <a:t>Allocation of responsibilities</a:t>
            </a:r>
          </a:p>
          <a:p>
            <a:pPr marL="971550" lvl="1" indent="-514350">
              <a:buFont typeface="Arial Black" charset="0"/>
              <a:buAutoNum type="arabicPeriod"/>
            </a:pPr>
            <a:r>
              <a:rPr lang="en-US" altLang="x-none" sz="2600">
                <a:ea typeface="ＭＳ Ｐゴシック" charset="-128"/>
              </a:rPr>
              <a:t>Coordination model</a:t>
            </a:r>
          </a:p>
          <a:p>
            <a:pPr marL="971550" lvl="1" indent="-514350">
              <a:buFont typeface="Arial Black" charset="0"/>
              <a:buAutoNum type="arabicPeriod"/>
            </a:pPr>
            <a:r>
              <a:rPr lang="en-US" altLang="x-none" sz="2600">
                <a:ea typeface="ＭＳ Ｐゴシック" charset="-128"/>
              </a:rPr>
              <a:t>Data model</a:t>
            </a:r>
          </a:p>
          <a:p>
            <a:pPr marL="971550" lvl="1" indent="-514350">
              <a:buFont typeface="Arial Black" charset="0"/>
              <a:buAutoNum type="arabicPeriod"/>
            </a:pPr>
            <a:r>
              <a:rPr lang="en-US" altLang="x-none" sz="2600">
                <a:ea typeface="ＭＳ Ｐゴシック" charset="-128"/>
              </a:rPr>
              <a:t>Mapping among architectural elements</a:t>
            </a:r>
          </a:p>
          <a:p>
            <a:pPr marL="971550" lvl="1" indent="-514350">
              <a:buFont typeface="Arial Black" charset="0"/>
              <a:buAutoNum type="arabicPeriod"/>
            </a:pPr>
            <a:r>
              <a:rPr lang="en-US" altLang="x-none" sz="2600">
                <a:ea typeface="ＭＳ Ｐゴシック" charset="-128"/>
              </a:rPr>
              <a:t>Management of resources</a:t>
            </a:r>
          </a:p>
          <a:p>
            <a:pPr marL="971550" lvl="1" indent="-514350">
              <a:buFont typeface="Arial Black" charset="0"/>
              <a:buAutoNum type="arabicPeriod"/>
            </a:pPr>
            <a:r>
              <a:rPr lang="en-US" altLang="x-none" sz="2600">
                <a:ea typeface="ＭＳ Ｐゴシック" charset="-128"/>
              </a:rPr>
              <a:t>Binding time decisions</a:t>
            </a:r>
          </a:p>
          <a:p>
            <a:pPr marL="971550" lvl="1" indent="-514350">
              <a:buFont typeface="Arial Black" charset="0"/>
              <a:buAutoNum type="arabicPeriod"/>
            </a:pPr>
            <a:r>
              <a:rPr lang="en-US" altLang="x-none" sz="2600">
                <a:ea typeface="ＭＳ Ｐゴシック" charset="-128"/>
              </a:rPr>
              <a:t>Choice of technology</a:t>
            </a:r>
          </a:p>
          <a:p>
            <a:endParaRPr lang="en-US" altLang="x-none">
              <a:ea typeface="ＭＳ Ｐゴシック" charset="-128"/>
            </a:endParaRPr>
          </a:p>
        </p:txBody>
      </p:sp>
      <p:sp>
        <p:nvSpPr>
          <p:cNvPr id="3277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00D574E-FD40-5548-BCE2-55721769DEB8}" type="slidenum">
              <a:rPr lang="en-US" altLang="x-none" sz="1400">
                <a:latin typeface="Arial Black" charset="0"/>
              </a:rPr>
              <a:pPr eaLnBrk="1" hangingPunct="1"/>
              <a:t>53</a:t>
            </a:fld>
            <a:endParaRPr lang="en-US" altLang="x-none" sz="1400">
              <a:latin typeface="Arial Black" charset="0"/>
            </a:endParaRPr>
          </a:p>
        </p:txBody>
      </p:sp>
    </p:spTree>
    <p:extLst>
      <p:ext uri="{BB962C8B-B14F-4D97-AF65-F5344CB8AC3E}">
        <p14:creationId xmlns:p14="http://schemas.microsoft.com/office/powerpoint/2010/main" val="37252757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Allocation of responsibilities</a:t>
            </a:r>
          </a:p>
        </p:txBody>
      </p:sp>
      <p:sp>
        <p:nvSpPr>
          <p:cNvPr id="3" name="Content Placeholder 2"/>
          <p:cNvSpPr>
            <a:spLocks noGrp="1"/>
          </p:cNvSpPr>
          <p:nvPr>
            <p:ph idx="1"/>
          </p:nvPr>
        </p:nvSpPr>
        <p:spPr/>
        <p:txBody>
          <a:bodyPr/>
          <a:lstStyle/>
          <a:p>
            <a:r>
              <a:rPr lang="en-US" dirty="0"/>
              <a:t>Determine which responsibilities are critical</a:t>
            </a:r>
          </a:p>
          <a:p>
            <a:pPr lvl="1"/>
            <a:r>
              <a:rPr lang="en-US" dirty="0"/>
              <a:t>Execute test-suite and capture results</a:t>
            </a:r>
          </a:p>
          <a:p>
            <a:pPr lvl="1"/>
            <a:r>
              <a:rPr lang="en-US" dirty="0"/>
              <a:t>Log events leading up to a fault</a:t>
            </a:r>
          </a:p>
        </p:txBody>
      </p:sp>
      <p:sp>
        <p:nvSpPr>
          <p:cNvPr id="4" name="Slide Number Placeholder 3"/>
          <p:cNvSpPr>
            <a:spLocks noGrp="1"/>
          </p:cNvSpPr>
          <p:nvPr>
            <p:ph type="sldNum" sz="quarter" idx="10"/>
          </p:nvPr>
        </p:nvSpPr>
        <p:spPr/>
        <p:txBody>
          <a:bodyPr/>
          <a:lstStyle/>
          <a:p>
            <a:fld id="{19EC74F6-B135-744F-BD7B-6DCED2732C9D}" type="slidenum">
              <a:rPr lang="en-US" altLang="x-none" smtClean="0"/>
              <a:pPr/>
              <a:t>54</a:t>
            </a:fld>
            <a:endParaRPr lang="en-US" altLang="x-none"/>
          </a:p>
        </p:txBody>
      </p:sp>
    </p:spTree>
    <p:extLst>
      <p:ext uri="{BB962C8B-B14F-4D97-AF65-F5344CB8AC3E}">
        <p14:creationId xmlns:p14="http://schemas.microsoft.com/office/powerpoint/2010/main" val="5950539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x-none" sz="3200">
                <a:ea typeface="ＭＳ Ｐゴシック" charset="-128"/>
              </a:rPr>
              <a:t>Design Checklist for Testability</a:t>
            </a:r>
          </a:p>
        </p:txBody>
      </p:sp>
      <p:sp>
        <p:nvSpPr>
          <p:cNvPr id="33794"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graphicFrame>
        <p:nvGraphicFramePr>
          <p:cNvPr id="5" name="Table 4"/>
          <p:cNvGraphicFramePr>
            <a:graphicFrameLocks noGrp="1"/>
          </p:cNvGraphicFramePr>
          <p:nvPr/>
        </p:nvGraphicFramePr>
        <p:xfrm>
          <a:off x="468313" y="2060575"/>
          <a:ext cx="8064500" cy="3919538"/>
        </p:xfrm>
        <a:graphic>
          <a:graphicData uri="http://schemas.openxmlformats.org/drawingml/2006/table">
            <a:tbl>
              <a:tblPr/>
              <a:tblGrid>
                <a:gridCol w="1800225">
                  <a:extLst>
                    <a:ext uri="{9D8B030D-6E8A-4147-A177-3AD203B41FA5}">
                      <a16:colId xmlns:a16="http://schemas.microsoft.com/office/drawing/2014/main" val="20000"/>
                    </a:ext>
                  </a:extLst>
                </a:gridCol>
                <a:gridCol w="6264275">
                  <a:extLst>
                    <a:ext uri="{9D8B030D-6E8A-4147-A177-3AD203B41FA5}">
                      <a16:colId xmlns:a16="http://schemas.microsoft.com/office/drawing/2014/main" val="20001"/>
                    </a:ext>
                  </a:extLst>
                </a:gridCol>
              </a:tblGrid>
              <a:tr h="3919538">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1600" b="1" i="0" u="none" strike="noStrike" cap="none" normalizeH="0" baseline="0">
                          <a:ln>
                            <a:noFill/>
                          </a:ln>
                          <a:solidFill>
                            <a:srgbClr val="000000"/>
                          </a:solidFill>
                          <a:effectLst/>
                          <a:latin typeface="Arial" charset="0"/>
                          <a:ea typeface="ＭＳ Ｐゴシック" charset="-128"/>
                        </a:rPr>
                        <a:t>Allocation of Responsibilities</a:t>
                      </a:r>
                      <a:endParaRPr kumimoji="0" lang="en-US" altLang="x-none" sz="1600" b="1" i="0" u="none" strike="noStrike" cap="none" normalizeH="0" baseline="0">
                        <a:ln>
                          <a:noFill/>
                        </a:ln>
                        <a:solidFill>
                          <a:srgbClr val="000000"/>
                        </a:solidFill>
                        <a:effectLst/>
                        <a:latin typeface="Times" charset="0"/>
                        <a:ea typeface="ＭＳ Ｐゴシック"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2000" b="1" i="0" u="none" strike="noStrike" cap="none" normalizeH="0" baseline="0">
                          <a:ln>
                            <a:noFill/>
                          </a:ln>
                          <a:solidFill>
                            <a:srgbClr val="000000"/>
                          </a:solidFill>
                          <a:effectLst/>
                          <a:latin typeface="Arial" charset="0"/>
                          <a:ea typeface="ＭＳ Ｐゴシック" charset="-128"/>
                        </a:rPr>
                        <a:t>Determine which system responsibilities are most critical </a:t>
                      </a:r>
                      <a:r>
                        <a:rPr kumimoji="0" lang="en-US" altLang="x-none" sz="2000" b="0" i="0" u="none" strike="noStrike" cap="none" normalizeH="0" baseline="0">
                          <a:ln>
                            <a:noFill/>
                          </a:ln>
                          <a:solidFill>
                            <a:srgbClr val="000000"/>
                          </a:solidFill>
                          <a:effectLst/>
                          <a:latin typeface="Arial" charset="0"/>
                          <a:ea typeface="ＭＳ Ｐゴシック" charset="-128"/>
                        </a:rPr>
                        <a:t>and hence need to be most thoroughly tested.</a:t>
                      </a:r>
                    </a:p>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2000" b="0" i="0" u="none" strike="noStrike" cap="none" normalizeH="0" baseline="0">
                          <a:ln>
                            <a:noFill/>
                          </a:ln>
                          <a:solidFill>
                            <a:srgbClr val="000000"/>
                          </a:solidFill>
                          <a:effectLst/>
                          <a:latin typeface="Arial" charset="0"/>
                          <a:ea typeface="ＭＳ Ｐゴシック" charset="-128"/>
                        </a:rPr>
                        <a:t>Ensure that additional system responsibilities have been allocated to do the following:</a:t>
                      </a:r>
                    </a:p>
                    <a:p>
                      <a:pPr marL="0" marR="0" lvl="0" indent="0" algn="l" defTabSz="914400" rtl="0" eaLnBrk="1" fontAlgn="base" latinLnBrk="0" hangingPunct="1">
                        <a:lnSpc>
                          <a:spcPct val="80000"/>
                        </a:lnSpc>
                        <a:spcBef>
                          <a:spcPts val="100"/>
                        </a:spcBef>
                        <a:spcAft>
                          <a:spcPts val="300"/>
                        </a:spcAft>
                        <a:buClrTx/>
                        <a:buSzTx/>
                        <a:buFont typeface="Symbol" charset="2"/>
                        <a:buChar char=""/>
                        <a:tabLst/>
                      </a:pPr>
                      <a:r>
                        <a:rPr kumimoji="0" lang="en-US" altLang="x-none" sz="2000" b="1" i="0" u="none" strike="noStrike" cap="none" normalizeH="0" baseline="0">
                          <a:ln>
                            <a:noFill/>
                          </a:ln>
                          <a:solidFill>
                            <a:srgbClr val="000000"/>
                          </a:solidFill>
                          <a:effectLst/>
                          <a:latin typeface="Arial" charset="0"/>
                          <a:ea typeface="ＭＳ Ｐゴシック" charset="-128"/>
                        </a:rPr>
                        <a:t>execute test suite and capture </a:t>
                      </a:r>
                      <a:r>
                        <a:rPr kumimoji="0" lang="en-US" altLang="x-none" sz="2000" b="0" i="0" u="none" strike="noStrike" cap="none" normalizeH="0" baseline="0">
                          <a:ln>
                            <a:noFill/>
                          </a:ln>
                          <a:solidFill>
                            <a:srgbClr val="000000"/>
                          </a:solidFill>
                          <a:effectLst/>
                          <a:latin typeface="Arial" charset="0"/>
                          <a:ea typeface="ＭＳ Ｐゴシック" charset="-128"/>
                        </a:rPr>
                        <a:t>results (external test or self-test)</a:t>
                      </a:r>
                    </a:p>
                    <a:p>
                      <a:pPr marL="0" marR="0" lvl="0" indent="0" algn="l" defTabSz="914400" rtl="0" eaLnBrk="1" fontAlgn="base" latinLnBrk="0" hangingPunct="1">
                        <a:lnSpc>
                          <a:spcPct val="80000"/>
                        </a:lnSpc>
                        <a:spcBef>
                          <a:spcPts val="100"/>
                        </a:spcBef>
                        <a:spcAft>
                          <a:spcPts val="300"/>
                        </a:spcAft>
                        <a:buClrTx/>
                        <a:buSzTx/>
                        <a:buFont typeface="Symbol" charset="2"/>
                        <a:buChar char=""/>
                        <a:tabLst/>
                      </a:pPr>
                      <a:r>
                        <a:rPr kumimoji="0" lang="en-US" altLang="x-none" sz="2000" b="1" i="0" u="none" strike="noStrike" cap="none" normalizeH="0" baseline="0">
                          <a:ln>
                            <a:noFill/>
                          </a:ln>
                          <a:solidFill>
                            <a:srgbClr val="000000"/>
                          </a:solidFill>
                          <a:effectLst/>
                          <a:latin typeface="Arial" charset="0"/>
                          <a:ea typeface="ＭＳ Ｐゴシック" charset="-128"/>
                        </a:rPr>
                        <a:t>capture (log) the activity that resulted in a fault </a:t>
                      </a:r>
                      <a:r>
                        <a:rPr kumimoji="0" lang="en-US" altLang="x-none" sz="2000" b="0" i="0" u="none" strike="noStrike" cap="none" normalizeH="0" baseline="0">
                          <a:ln>
                            <a:noFill/>
                          </a:ln>
                          <a:solidFill>
                            <a:srgbClr val="000000"/>
                          </a:solidFill>
                          <a:effectLst/>
                          <a:latin typeface="Arial" charset="0"/>
                          <a:ea typeface="ＭＳ Ｐゴシック" charset="-128"/>
                        </a:rPr>
                        <a:t>or that resulted in unexpected (perhaps emergent) behavior that was not necessarily a fault</a:t>
                      </a:r>
                    </a:p>
                    <a:p>
                      <a:pPr marL="0" marR="0" lvl="0" indent="0" algn="l" defTabSz="914400" rtl="0" eaLnBrk="1" fontAlgn="base" latinLnBrk="0" hangingPunct="1">
                        <a:lnSpc>
                          <a:spcPct val="80000"/>
                        </a:lnSpc>
                        <a:spcBef>
                          <a:spcPts val="100"/>
                        </a:spcBef>
                        <a:spcAft>
                          <a:spcPts val="300"/>
                        </a:spcAft>
                        <a:buClrTx/>
                        <a:buSzTx/>
                        <a:buFont typeface="Symbol" charset="2"/>
                        <a:buChar char=""/>
                        <a:tabLst/>
                      </a:pPr>
                      <a:r>
                        <a:rPr kumimoji="0" lang="en-US" altLang="x-none" sz="2000" b="1" i="0" u="none" strike="noStrike" cap="none" normalizeH="0" baseline="0">
                          <a:ln>
                            <a:noFill/>
                          </a:ln>
                          <a:solidFill>
                            <a:srgbClr val="000000"/>
                          </a:solidFill>
                          <a:effectLst/>
                          <a:latin typeface="Arial" charset="0"/>
                          <a:ea typeface="ＭＳ Ｐゴシック" charset="-128"/>
                        </a:rPr>
                        <a:t>control and observe relevant system state for testing</a:t>
                      </a:r>
                    </a:p>
                    <a:p>
                      <a:pPr marL="0" marR="0" lvl="0" indent="0" algn="l" defTabSz="914400" rtl="0" eaLnBrk="1" fontAlgn="base" latinLnBrk="0" hangingPunct="1">
                        <a:lnSpc>
                          <a:spcPct val="80000"/>
                        </a:lnSpc>
                        <a:spcBef>
                          <a:spcPts val="100"/>
                        </a:spcBef>
                        <a:spcAft>
                          <a:spcPts val="300"/>
                        </a:spcAft>
                        <a:buClrTx/>
                        <a:buSzTx/>
                        <a:buFontTx/>
                        <a:buNone/>
                        <a:tabLst/>
                      </a:pPr>
                      <a:r>
                        <a:rPr kumimoji="0" lang="en-US" altLang="x-none" sz="2000" b="1" i="0" u="none" strike="noStrike" cap="none" normalizeH="0" baseline="0">
                          <a:ln>
                            <a:noFill/>
                          </a:ln>
                          <a:solidFill>
                            <a:srgbClr val="000000"/>
                          </a:solidFill>
                          <a:effectLst/>
                          <a:latin typeface="Arial" charset="0"/>
                          <a:ea typeface="ＭＳ Ｐゴシック" charset="-128"/>
                        </a:rPr>
                        <a:t>Make sure the allocation of functionality provides high cohesion, low coupling, strong separation of concerns, and low structural complexity.</a:t>
                      </a:r>
                      <a:endParaRPr kumimoji="0" lang="en-US" altLang="x-none" sz="2000" b="1" i="0" u="none" strike="noStrike" cap="none" normalizeH="0" baseline="0">
                        <a:ln>
                          <a:noFill/>
                        </a:ln>
                        <a:solidFill>
                          <a:srgbClr val="000000"/>
                        </a:solidFill>
                        <a:effectLst/>
                        <a:latin typeface="Times New Roman" charset="0"/>
                        <a:ea typeface="ＭＳ Ｐゴシック"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101412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Coordination model</a:t>
            </a:r>
          </a:p>
        </p:txBody>
      </p:sp>
      <p:sp>
        <p:nvSpPr>
          <p:cNvPr id="3" name="Content Placeholder 2"/>
          <p:cNvSpPr>
            <a:spLocks noGrp="1"/>
          </p:cNvSpPr>
          <p:nvPr>
            <p:ph idx="1"/>
          </p:nvPr>
        </p:nvSpPr>
        <p:spPr/>
        <p:txBody>
          <a:bodyPr/>
          <a:lstStyle/>
          <a:p>
            <a:r>
              <a:rPr lang="en-US" dirty="0"/>
              <a:t>Support injection of a state into communications for use in testing</a:t>
            </a:r>
          </a:p>
          <a:p>
            <a:r>
              <a:rPr lang="en-US" dirty="0"/>
              <a:t>Don’t introduce unnecessary dependencies</a:t>
            </a:r>
          </a:p>
          <a:p>
            <a:r>
              <a:rPr lang="en-US" dirty="0"/>
              <a:t>Don’t introduce needless runtime choices (non-determinism)</a:t>
            </a:r>
          </a:p>
        </p:txBody>
      </p:sp>
      <p:sp>
        <p:nvSpPr>
          <p:cNvPr id="4" name="Slide Number Placeholder 3"/>
          <p:cNvSpPr>
            <a:spLocks noGrp="1"/>
          </p:cNvSpPr>
          <p:nvPr>
            <p:ph type="sldNum" sz="quarter" idx="10"/>
          </p:nvPr>
        </p:nvSpPr>
        <p:spPr/>
        <p:txBody>
          <a:bodyPr/>
          <a:lstStyle/>
          <a:p>
            <a:fld id="{19EC74F6-B135-744F-BD7B-6DCED2732C9D}" type="slidenum">
              <a:rPr lang="en-US" altLang="x-none" smtClean="0"/>
              <a:pPr/>
              <a:t>56</a:t>
            </a:fld>
            <a:endParaRPr lang="en-US" altLang="x-none"/>
          </a:p>
        </p:txBody>
      </p:sp>
    </p:spTree>
    <p:extLst>
      <p:ext uri="{BB962C8B-B14F-4D97-AF65-F5344CB8AC3E}">
        <p14:creationId xmlns:p14="http://schemas.microsoft.com/office/powerpoint/2010/main" val="21724913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x-none" sz="3200">
                <a:ea typeface="ＭＳ Ｐゴシック" charset="-128"/>
              </a:rPr>
              <a:t>Design Checklist for Testability</a:t>
            </a:r>
          </a:p>
        </p:txBody>
      </p:sp>
      <p:sp>
        <p:nvSpPr>
          <p:cNvPr id="34818"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graphicFrame>
        <p:nvGraphicFramePr>
          <p:cNvPr id="3" name="Table 2"/>
          <p:cNvGraphicFramePr>
            <a:graphicFrameLocks noGrp="1"/>
          </p:cNvGraphicFramePr>
          <p:nvPr/>
        </p:nvGraphicFramePr>
        <p:xfrm>
          <a:off x="468313" y="2565400"/>
          <a:ext cx="8135937" cy="2952750"/>
        </p:xfrm>
        <a:graphic>
          <a:graphicData uri="http://schemas.openxmlformats.org/drawingml/2006/table">
            <a:tbl>
              <a:tblPr/>
              <a:tblGrid>
                <a:gridCol w="1670050">
                  <a:extLst>
                    <a:ext uri="{9D8B030D-6E8A-4147-A177-3AD203B41FA5}">
                      <a16:colId xmlns:a16="http://schemas.microsoft.com/office/drawing/2014/main" val="20000"/>
                    </a:ext>
                  </a:extLst>
                </a:gridCol>
                <a:gridCol w="6465887">
                  <a:extLst>
                    <a:ext uri="{9D8B030D-6E8A-4147-A177-3AD203B41FA5}">
                      <a16:colId xmlns:a16="http://schemas.microsoft.com/office/drawing/2014/main" val="20001"/>
                    </a:ext>
                  </a:extLst>
                </a:gridCol>
              </a:tblGrid>
              <a:tr h="2952750">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1800" b="1" i="0" u="none" strike="noStrike" cap="none" normalizeH="0" baseline="0">
                          <a:ln>
                            <a:noFill/>
                          </a:ln>
                          <a:solidFill>
                            <a:srgbClr val="000000"/>
                          </a:solidFill>
                          <a:effectLst/>
                          <a:latin typeface="Arial" charset="0"/>
                          <a:ea typeface="ＭＳ Ｐゴシック" charset="-128"/>
                        </a:rPr>
                        <a:t>Coordination Model</a:t>
                      </a:r>
                      <a:endParaRPr kumimoji="0" lang="en-US" altLang="x-none" sz="1800" b="1" i="0" u="none" strike="noStrike" cap="none" normalizeH="0" baseline="0">
                        <a:ln>
                          <a:noFill/>
                        </a:ln>
                        <a:solidFill>
                          <a:srgbClr val="000000"/>
                        </a:solidFill>
                        <a:effectLst/>
                        <a:latin typeface="Times" charset="0"/>
                        <a:ea typeface="ＭＳ Ｐゴシック"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2000" b="0" i="0" u="none" strike="noStrike" cap="none" normalizeH="0" baseline="0">
                          <a:ln>
                            <a:noFill/>
                          </a:ln>
                          <a:solidFill>
                            <a:srgbClr val="000000"/>
                          </a:solidFill>
                          <a:effectLst/>
                          <a:latin typeface="Arial" charset="0"/>
                          <a:ea typeface="ＭＳ Ｐゴシック" charset="-128"/>
                        </a:rPr>
                        <a:t>Ensure the system</a:t>
                      </a:r>
                      <a:r>
                        <a:rPr kumimoji="0" lang="en-US" altLang="en-US" sz="2000" b="0" i="0" u="none" strike="noStrike" cap="none" normalizeH="0" baseline="0">
                          <a:ln>
                            <a:noFill/>
                          </a:ln>
                          <a:solidFill>
                            <a:srgbClr val="000000"/>
                          </a:solidFill>
                          <a:effectLst/>
                          <a:latin typeface="Arial" charset="0"/>
                          <a:ea typeface="ＭＳ Ｐゴシック" charset="-128"/>
                        </a:rPr>
                        <a:t>’</a:t>
                      </a:r>
                      <a:r>
                        <a:rPr kumimoji="0" lang="en-US" altLang="x-none" sz="2000" b="0" i="0" u="none" strike="noStrike" cap="none" normalizeH="0" baseline="0">
                          <a:ln>
                            <a:noFill/>
                          </a:ln>
                          <a:solidFill>
                            <a:srgbClr val="000000"/>
                          </a:solidFill>
                          <a:effectLst/>
                          <a:latin typeface="Arial" charset="0"/>
                          <a:ea typeface="ＭＳ Ｐゴシック" charset="-128"/>
                        </a:rPr>
                        <a:t>s coordination and communication mechanisms:</a:t>
                      </a:r>
                    </a:p>
                    <a:p>
                      <a:pPr marL="0" marR="0" lvl="0" indent="0" algn="l" defTabSz="914400" rtl="0" eaLnBrk="1" fontAlgn="base" latinLnBrk="0" hangingPunct="1">
                        <a:lnSpc>
                          <a:spcPct val="80000"/>
                        </a:lnSpc>
                        <a:spcBef>
                          <a:spcPts val="100"/>
                        </a:spcBef>
                        <a:spcAft>
                          <a:spcPts val="300"/>
                        </a:spcAft>
                        <a:buClrTx/>
                        <a:buSzTx/>
                        <a:buFont typeface="Symbol" charset="2"/>
                        <a:buChar char=""/>
                        <a:tabLst/>
                      </a:pPr>
                      <a:r>
                        <a:rPr kumimoji="0" lang="en-US" altLang="x-none" sz="2000" b="0" i="0" u="none" strike="noStrike" cap="none" normalizeH="0" baseline="0">
                          <a:ln>
                            <a:noFill/>
                          </a:ln>
                          <a:solidFill>
                            <a:srgbClr val="000000"/>
                          </a:solidFill>
                          <a:effectLst/>
                          <a:latin typeface="Arial" charset="0"/>
                          <a:ea typeface="ＭＳ Ｐゴシック" charset="-128"/>
                        </a:rPr>
                        <a:t>support the execution of a test suite and capture of the results within a system or between systems</a:t>
                      </a:r>
                    </a:p>
                    <a:p>
                      <a:pPr marL="0" marR="0" lvl="0" indent="0" algn="l" defTabSz="914400" rtl="0" eaLnBrk="1" fontAlgn="base" latinLnBrk="0" hangingPunct="1">
                        <a:lnSpc>
                          <a:spcPct val="80000"/>
                        </a:lnSpc>
                        <a:spcBef>
                          <a:spcPts val="100"/>
                        </a:spcBef>
                        <a:spcAft>
                          <a:spcPts val="300"/>
                        </a:spcAft>
                        <a:buClrTx/>
                        <a:buSzTx/>
                        <a:buFont typeface="Symbol" charset="2"/>
                        <a:buChar char=""/>
                        <a:tabLst/>
                      </a:pPr>
                      <a:r>
                        <a:rPr kumimoji="0" lang="en-US" altLang="x-none" sz="2000" b="0" i="0" u="none" strike="noStrike" cap="none" normalizeH="0" baseline="0">
                          <a:ln>
                            <a:noFill/>
                          </a:ln>
                          <a:solidFill>
                            <a:srgbClr val="000000"/>
                          </a:solidFill>
                          <a:effectLst/>
                          <a:latin typeface="Arial" charset="0"/>
                          <a:ea typeface="ＭＳ Ｐゴシック" charset="-128"/>
                        </a:rPr>
                        <a:t>support capturing activity that resulted in a fault within a system or between systems</a:t>
                      </a:r>
                    </a:p>
                    <a:p>
                      <a:pPr marL="0" marR="0" lvl="0" indent="0" algn="l" defTabSz="914400" rtl="0" eaLnBrk="1" fontAlgn="base" latinLnBrk="0" hangingPunct="1">
                        <a:lnSpc>
                          <a:spcPct val="80000"/>
                        </a:lnSpc>
                        <a:spcBef>
                          <a:spcPts val="100"/>
                        </a:spcBef>
                        <a:spcAft>
                          <a:spcPts val="300"/>
                        </a:spcAft>
                        <a:buClrTx/>
                        <a:buSzTx/>
                        <a:buFont typeface="Symbol" charset="2"/>
                        <a:buChar char=""/>
                        <a:tabLst/>
                      </a:pPr>
                      <a:r>
                        <a:rPr kumimoji="0" lang="en-US" altLang="x-none" sz="2000" b="1" i="0" u="none" strike="noStrike" cap="none" normalizeH="0" baseline="0">
                          <a:ln>
                            <a:noFill/>
                          </a:ln>
                          <a:solidFill>
                            <a:srgbClr val="000000"/>
                          </a:solidFill>
                          <a:effectLst/>
                          <a:latin typeface="Arial" charset="0"/>
                          <a:ea typeface="ＭＳ Ｐゴシック" charset="-128"/>
                        </a:rPr>
                        <a:t>support injection and monitoring of state into the communication channels for use in testing, within a system or between systems</a:t>
                      </a:r>
                    </a:p>
                    <a:p>
                      <a:pPr marL="0" marR="0" lvl="0" indent="0" algn="l" defTabSz="914400" rtl="0" eaLnBrk="1" fontAlgn="base" latinLnBrk="0" hangingPunct="1">
                        <a:lnSpc>
                          <a:spcPct val="80000"/>
                        </a:lnSpc>
                        <a:spcBef>
                          <a:spcPts val="100"/>
                        </a:spcBef>
                        <a:spcAft>
                          <a:spcPts val="300"/>
                        </a:spcAft>
                        <a:buClrTx/>
                        <a:buSzTx/>
                        <a:buFont typeface="Symbol" charset="2"/>
                        <a:buChar char=""/>
                        <a:tabLst/>
                      </a:pPr>
                      <a:r>
                        <a:rPr kumimoji="0" lang="en-US" altLang="x-none" sz="2000" b="1" i="0" u="none" strike="noStrike" cap="none" normalizeH="0" baseline="0">
                          <a:ln>
                            <a:noFill/>
                          </a:ln>
                          <a:solidFill>
                            <a:srgbClr val="000000"/>
                          </a:solidFill>
                          <a:effectLst/>
                          <a:latin typeface="Arial" charset="0"/>
                          <a:ea typeface="ＭＳ Ｐゴシック" charset="-128"/>
                        </a:rPr>
                        <a:t>do not introduce needless non-determinism or unnecessary dependencies</a:t>
                      </a:r>
                      <a:endParaRPr kumimoji="0" lang="en-US" altLang="x-none" sz="2000" b="1" i="0" u="none" strike="noStrike" cap="none" normalizeH="0" baseline="0">
                        <a:ln>
                          <a:noFill/>
                        </a:ln>
                        <a:solidFill>
                          <a:srgbClr val="000000"/>
                        </a:solidFill>
                        <a:effectLst/>
                        <a:latin typeface="Times New Roman" charset="0"/>
                        <a:ea typeface="ＭＳ Ｐゴシック"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134119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a:t>
            </a:r>
          </a:p>
        </p:txBody>
      </p:sp>
      <p:sp>
        <p:nvSpPr>
          <p:cNvPr id="3" name="Content Placeholder 2"/>
          <p:cNvSpPr>
            <a:spLocks noGrp="1"/>
          </p:cNvSpPr>
          <p:nvPr>
            <p:ph idx="1"/>
          </p:nvPr>
        </p:nvSpPr>
        <p:spPr/>
        <p:txBody>
          <a:bodyPr/>
          <a:lstStyle/>
          <a:p>
            <a:r>
              <a:rPr lang="en-US" dirty="0"/>
              <a:t>Make sure you can capture values of important data instances</a:t>
            </a:r>
          </a:p>
          <a:p>
            <a:pPr lvl="1"/>
            <a:r>
              <a:rPr lang="en-US" dirty="0"/>
              <a:t>Useful for automated testing (unit-tests)</a:t>
            </a:r>
          </a:p>
          <a:p>
            <a:r>
              <a:rPr lang="en-US" dirty="0"/>
              <a:t>Make sure a state can be injected to test the values of important data instances</a:t>
            </a:r>
          </a:p>
        </p:txBody>
      </p:sp>
      <p:sp>
        <p:nvSpPr>
          <p:cNvPr id="4" name="Slide Number Placeholder 3"/>
          <p:cNvSpPr>
            <a:spLocks noGrp="1"/>
          </p:cNvSpPr>
          <p:nvPr>
            <p:ph type="sldNum" sz="quarter" idx="10"/>
          </p:nvPr>
        </p:nvSpPr>
        <p:spPr/>
        <p:txBody>
          <a:bodyPr/>
          <a:lstStyle/>
          <a:p>
            <a:fld id="{19EC74F6-B135-744F-BD7B-6DCED2732C9D}" type="slidenum">
              <a:rPr lang="en-US" altLang="x-none" smtClean="0"/>
              <a:pPr/>
              <a:t>58</a:t>
            </a:fld>
            <a:endParaRPr lang="en-US" altLang="x-none"/>
          </a:p>
        </p:txBody>
      </p:sp>
    </p:spTree>
    <p:extLst>
      <p:ext uri="{BB962C8B-B14F-4D97-AF65-F5344CB8AC3E}">
        <p14:creationId xmlns:p14="http://schemas.microsoft.com/office/powerpoint/2010/main" val="22930445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x-none" sz="3200">
                <a:ea typeface="ＭＳ Ｐゴシック" charset="-128"/>
              </a:rPr>
              <a:t>Design Checklist for Testability</a:t>
            </a:r>
          </a:p>
        </p:txBody>
      </p:sp>
      <p:sp>
        <p:nvSpPr>
          <p:cNvPr id="35842"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graphicFrame>
        <p:nvGraphicFramePr>
          <p:cNvPr id="3" name="Table 2"/>
          <p:cNvGraphicFramePr>
            <a:graphicFrameLocks noGrp="1"/>
          </p:cNvGraphicFramePr>
          <p:nvPr/>
        </p:nvGraphicFramePr>
        <p:xfrm>
          <a:off x="539750" y="2332038"/>
          <a:ext cx="7848600" cy="3394837"/>
        </p:xfrm>
        <a:graphic>
          <a:graphicData uri="http://schemas.openxmlformats.org/drawingml/2006/table">
            <a:tbl>
              <a:tblPr/>
              <a:tblGrid>
                <a:gridCol w="1439863">
                  <a:extLst>
                    <a:ext uri="{9D8B030D-6E8A-4147-A177-3AD203B41FA5}">
                      <a16:colId xmlns:a16="http://schemas.microsoft.com/office/drawing/2014/main" val="20000"/>
                    </a:ext>
                  </a:extLst>
                </a:gridCol>
                <a:gridCol w="6408737">
                  <a:extLst>
                    <a:ext uri="{9D8B030D-6E8A-4147-A177-3AD203B41FA5}">
                      <a16:colId xmlns:a16="http://schemas.microsoft.com/office/drawing/2014/main" val="20001"/>
                    </a:ext>
                  </a:extLst>
                </a:gridCol>
              </a:tblGrid>
              <a:tr h="3365500">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2000" b="1" i="0" u="none" strike="noStrike" cap="none" normalizeH="0" baseline="0">
                          <a:ln>
                            <a:noFill/>
                          </a:ln>
                          <a:solidFill>
                            <a:srgbClr val="000000"/>
                          </a:solidFill>
                          <a:effectLst/>
                          <a:latin typeface="Arial" charset="0"/>
                          <a:ea typeface="ＭＳ Ｐゴシック" charset="-128"/>
                        </a:rPr>
                        <a:t>Data Model</a:t>
                      </a:r>
                      <a:endParaRPr kumimoji="0" lang="en-US" altLang="x-none" sz="2000" b="1" i="0" u="none" strike="noStrike" cap="none" normalizeH="0" baseline="0">
                        <a:ln>
                          <a:noFill/>
                        </a:ln>
                        <a:solidFill>
                          <a:srgbClr val="000000"/>
                        </a:solidFill>
                        <a:effectLst/>
                        <a:latin typeface="Times" charset="0"/>
                        <a:ea typeface="ＭＳ Ｐゴシック"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2000" b="0" i="0" u="none" strike="noStrike" cap="none" normalizeH="0" baseline="0">
                          <a:ln>
                            <a:noFill/>
                          </a:ln>
                          <a:solidFill>
                            <a:srgbClr val="000000"/>
                          </a:solidFill>
                          <a:effectLst/>
                          <a:latin typeface="Arial" charset="0"/>
                          <a:ea typeface="ＭＳ Ｐゴシック" charset="-128"/>
                        </a:rPr>
                        <a:t>Determine the major data abstractions that must be tested to ensure the correct operation of the system.</a:t>
                      </a:r>
                    </a:p>
                    <a:p>
                      <a:pPr marL="0" marR="0" lvl="0" indent="0" algn="l" defTabSz="914400" rtl="0" eaLnBrk="1" fontAlgn="base" latinLnBrk="0" hangingPunct="1">
                        <a:lnSpc>
                          <a:spcPct val="80000"/>
                        </a:lnSpc>
                        <a:spcBef>
                          <a:spcPts val="100"/>
                        </a:spcBef>
                        <a:spcAft>
                          <a:spcPts val="300"/>
                        </a:spcAft>
                        <a:buClrTx/>
                        <a:buSzTx/>
                        <a:buFont typeface="Symbol" charset="2"/>
                        <a:buChar char=""/>
                        <a:tabLst/>
                      </a:pPr>
                      <a:r>
                        <a:rPr kumimoji="0" lang="en-US" altLang="x-none" sz="2000" b="1" i="0" u="none" strike="noStrike" cap="none" normalizeH="0" baseline="0">
                          <a:ln>
                            <a:noFill/>
                          </a:ln>
                          <a:solidFill>
                            <a:srgbClr val="000000"/>
                          </a:solidFill>
                          <a:effectLst/>
                          <a:latin typeface="Arial" charset="0"/>
                          <a:ea typeface="ＭＳ Ｐゴシック" charset="-128"/>
                        </a:rPr>
                        <a:t>Ensure that it is possible to capture the values of instances of these data abstractions.  </a:t>
                      </a:r>
                    </a:p>
                    <a:p>
                      <a:pPr marL="0" marR="0" lvl="0" indent="0" algn="l" defTabSz="914400" rtl="0" eaLnBrk="1" fontAlgn="base" latinLnBrk="0" hangingPunct="1">
                        <a:lnSpc>
                          <a:spcPct val="80000"/>
                        </a:lnSpc>
                        <a:spcBef>
                          <a:spcPts val="100"/>
                        </a:spcBef>
                        <a:spcAft>
                          <a:spcPts val="300"/>
                        </a:spcAft>
                        <a:buClrTx/>
                        <a:buSzTx/>
                        <a:buFont typeface="Symbol" charset="2"/>
                        <a:buChar char=""/>
                        <a:tabLst/>
                      </a:pPr>
                      <a:r>
                        <a:rPr kumimoji="0" lang="en-US" altLang="x-none" sz="2000" b="0" i="0" u="none" strike="noStrike" cap="none" normalizeH="0" baseline="0">
                          <a:ln>
                            <a:noFill/>
                          </a:ln>
                          <a:solidFill>
                            <a:srgbClr val="000000"/>
                          </a:solidFill>
                          <a:effectLst/>
                          <a:latin typeface="Arial" charset="0"/>
                          <a:ea typeface="ＭＳ Ｐゴシック" charset="-128"/>
                        </a:rPr>
                        <a:t>Ensure that the values of instances of these data abstractions can be set when </a:t>
                      </a:r>
                      <a:r>
                        <a:rPr kumimoji="0" lang="en-US" altLang="x-none" sz="2000" b="1" i="0" u="none" strike="noStrike" cap="none" normalizeH="0" baseline="0">
                          <a:ln>
                            <a:noFill/>
                          </a:ln>
                          <a:solidFill>
                            <a:srgbClr val="000000"/>
                          </a:solidFill>
                          <a:effectLst/>
                          <a:latin typeface="Arial" charset="0"/>
                          <a:ea typeface="ＭＳ Ｐゴシック" charset="-128"/>
                        </a:rPr>
                        <a:t>state is injected</a:t>
                      </a:r>
                      <a:r>
                        <a:rPr kumimoji="0" lang="en-US" altLang="x-none" sz="2000" b="0" i="0" u="none" strike="noStrike" cap="none" normalizeH="0" baseline="0">
                          <a:ln>
                            <a:noFill/>
                          </a:ln>
                          <a:solidFill>
                            <a:srgbClr val="000000"/>
                          </a:solidFill>
                          <a:effectLst/>
                          <a:latin typeface="Arial" charset="0"/>
                          <a:ea typeface="ＭＳ Ｐゴシック" charset="-128"/>
                        </a:rPr>
                        <a:t> into the system, </a:t>
                      </a:r>
                      <a:r>
                        <a:rPr kumimoji="0" lang="en-US" altLang="x-none" sz="2000" b="1" i="0" u="none" strike="noStrike" cap="none" normalizeH="0" baseline="0">
                          <a:ln>
                            <a:noFill/>
                          </a:ln>
                          <a:solidFill>
                            <a:srgbClr val="000000"/>
                          </a:solidFill>
                          <a:effectLst/>
                          <a:latin typeface="Arial" charset="0"/>
                          <a:ea typeface="ＭＳ Ｐゴシック" charset="-128"/>
                        </a:rPr>
                        <a:t>so that system state leading to a fault may be re-created.</a:t>
                      </a:r>
                    </a:p>
                    <a:p>
                      <a:pPr marL="0" marR="0" lvl="0" indent="0" algn="l" defTabSz="914400" rtl="0" eaLnBrk="1" fontAlgn="base" latinLnBrk="0" hangingPunct="1">
                        <a:lnSpc>
                          <a:spcPct val="80000"/>
                        </a:lnSpc>
                        <a:spcBef>
                          <a:spcPts val="100"/>
                        </a:spcBef>
                        <a:spcAft>
                          <a:spcPts val="300"/>
                        </a:spcAft>
                        <a:buClrTx/>
                        <a:buSzTx/>
                        <a:buFont typeface="Symbol" charset="2"/>
                        <a:buChar char=""/>
                        <a:tabLst/>
                      </a:pPr>
                      <a:r>
                        <a:rPr kumimoji="0" lang="en-US" altLang="x-none" sz="2000" b="0" i="0" u="none" strike="noStrike" cap="none" normalizeH="0" baseline="0">
                          <a:ln>
                            <a:noFill/>
                          </a:ln>
                          <a:solidFill>
                            <a:srgbClr val="000000"/>
                          </a:solidFill>
                          <a:effectLst/>
                          <a:latin typeface="Arial" charset="0"/>
                          <a:ea typeface="ＭＳ Ｐゴシック" charset="-128"/>
                        </a:rPr>
                        <a:t>Ensure that the creation, initialization, persistence, manipulation, translation, and destruction of instances of these data abstractions can be exercised and captured </a:t>
                      </a:r>
                    </a:p>
                    <a:p>
                      <a:pPr marL="0" marR="0" lvl="0" indent="0" algn="l" defTabSz="914400" rtl="0" eaLnBrk="1" fontAlgn="base" latinLnBrk="0" hangingPunct="1">
                        <a:lnSpc>
                          <a:spcPts val="1450"/>
                        </a:lnSpc>
                        <a:spcBef>
                          <a:spcPts val="400"/>
                        </a:spcBef>
                        <a:spcAft>
                          <a:spcPts val="400"/>
                        </a:spcAft>
                        <a:buClrTx/>
                        <a:buSzTx/>
                        <a:buFontTx/>
                        <a:buNone/>
                        <a:tabLst/>
                      </a:pPr>
                      <a:r>
                        <a:rPr kumimoji="0" lang="en-US" altLang="x-none" sz="2000" b="1" i="0" u="none" strike="noStrike" cap="none" normalizeH="0" baseline="0">
                          <a:ln>
                            <a:noFill/>
                          </a:ln>
                          <a:solidFill>
                            <a:srgbClr val="000000"/>
                          </a:solidFill>
                          <a:effectLst/>
                          <a:latin typeface="Arial" charset="0"/>
                          <a:ea typeface="ＭＳ Ｐゴシック" charset="-128"/>
                        </a:rPr>
                        <a:t> </a:t>
                      </a:r>
                      <a:endParaRPr kumimoji="0" lang="en-US" altLang="x-none" sz="2000" b="1" i="0" u="none" strike="noStrike" cap="none" normalizeH="0" baseline="0">
                        <a:ln>
                          <a:noFill/>
                        </a:ln>
                        <a:solidFill>
                          <a:srgbClr val="000000"/>
                        </a:solidFill>
                        <a:effectLst/>
                        <a:latin typeface="Times" charset="0"/>
                        <a:ea typeface="ＭＳ Ｐゴシック"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80444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ea typeface="ＭＳ Ｐゴシック" charset="-128"/>
              </a:rPr>
              <a:t>What is Security?</a:t>
            </a:r>
          </a:p>
        </p:txBody>
      </p:sp>
      <p:sp>
        <p:nvSpPr>
          <p:cNvPr id="45058" name="Content Placeholder 2"/>
          <p:cNvSpPr>
            <a:spLocks noGrp="1"/>
          </p:cNvSpPr>
          <p:nvPr>
            <p:ph idx="1"/>
          </p:nvPr>
        </p:nvSpPr>
        <p:spPr/>
        <p:txBody>
          <a:bodyPr/>
          <a:lstStyle/>
          <a:p>
            <a:r>
              <a:rPr lang="en-US" altLang="x-none">
                <a:ea typeface="ＭＳ Ｐゴシック" charset="-128"/>
              </a:rPr>
              <a:t>Protect data and information from unauthorized access </a:t>
            </a:r>
          </a:p>
          <a:p>
            <a:r>
              <a:rPr lang="en-US" altLang="x-none">
                <a:ea typeface="ＭＳ Ｐゴシック" charset="-128"/>
              </a:rPr>
              <a:t>User access control</a:t>
            </a:r>
          </a:p>
          <a:p>
            <a:r>
              <a:rPr lang="en-US" altLang="x-none">
                <a:ea typeface="ＭＳ Ｐゴシック" charset="-128"/>
              </a:rPr>
              <a:t>Attacks: </a:t>
            </a:r>
          </a:p>
          <a:p>
            <a:pPr lvl="1"/>
            <a:r>
              <a:rPr lang="en-US" altLang="x-none">
                <a:ea typeface="ＭＳ Ｐゴシック" charset="-128"/>
              </a:rPr>
              <a:t>Unauthorized access (read/modify)</a:t>
            </a:r>
          </a:p>
          <a:p>
            <a:pPr lvl="1"/>
            <a:r>
              <a:rPr lang="en-US" altLang="x-none">
                <a:ea typeface="ＭＳ Ｐゴシック" charset="-128"/>
              </a:rPr>
              <a:t>Harm the system and the availability of data</a:t>
            </a:r>
          </a:p>
          <a:p>
            <a:pPr lvl="1"/>
            <a:r>
              <a:rPr lang="en-US" altLang="x-none">
                <a:ea typeface="ＭＳ Ｐゴシック" charset="-128"/>
              </a:rPr>
              <a:t>Manipulate data records</a:t>
            </a:r>
          </a:p>
          <a:p>
            <a:endParaRPr lang="en-US" altLang="x-none">
              <a:ea typeface="ＭＳ Ｐゴシック" charset="-128"/>
            </a:endParaRPr>
          </a:p>
          <a:p>
            <a:endParaRPr lang="en-US" altLang="x-none">
              <a:ea typeface="ＭＳ Ｐゴシック" charset="-128"/>
            </a:endParaRPr>
          </a:p>
        </p:txBody>
      </p:sp>
      <p:sp>
        <p:nvSpPr>
          <p:cNvPr id="45059"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among architectural elements</a:t>
            </a:r>
          </a:p>
        </p:txBody>
      </p:sp>
      <p:sp>
        <p:nvSpPr>
          <p:cNvPr id="3" name="Content Placeholder 2"/>
          <p:cNvSpPr>
            <a:spLocks noGrp="1"/>
          </p:cNvSpPr>
          <p:nvPr>
            <p:ph idx="1"/>
          </p:nvPr>
        </p:nvSpPr>
        <p:spPr/>
        <p:txBody>
          <a:bodyPr/>
          <a:lstStyle/>
          <a:p>
            <a:r>
              <a:rPr lang="en-US" dirty="0"/>
              <a:t>Design the architecture with ways to test </a:t>
            </a:r>
          </a:p>
          <a:p>
            <a:pPr lvl="1"/>
            <a:r>
              <a:rPr lang="en-US" dirty="0"/>
              <a:t>Mappings</a:t>
            </a:r>
          </a:p>
          <a:p>
            <a:pPr lvl="1"/>
            <a:r>
              <a:rPr lang="en-US" dirty="0"/>
              <a:t>Elements</a:t>
            </a:r>
          </a:p>
          <a:p>
            <a:pPr lvl="1"/>
            <a:r>
              <a:rPr lang="en-US" dirty="0"/>
              <a:t>Threads</a:t>
            </a:r>
          </a:p>
          <a:p>
            <a:pPr lvl="1"/>
            <a:r>
              <a:rPr lang="en-US" dirty="0"/>
              <a:t>Processes</a:t>
            </a:r>
          </a:p>
          <a:p>
            <a:pPr lvl="1"/>
            <a:r>
              <a:rPr lang="en-US" dirty="0"/>
              <a:t>etc.</a:t>
            </a:r>
          </a:p>
        </p:txBody>
      </p:sp>
      <p:sp>
        <p:nvSpPr>
          <p:cNvPr id="4" name="Slide Number Placeholder 3"/>
          <p:cNvSpPr>
            <a:spLocks noGrp="1"/>
          </p:cNvSpPr>
          <p:nvPr>
            <p:ph type="sldNum" sz="quarter" idx="10"/>
          </p:nvPr>
        </p:nvSpPr>
        <p:spPr/>
        <p:txBody>
          <a:bodyPr/>
          <a:lstStyle/>
          <a:p>
            <a:fld id="{19EC74F6-B135-744F-BD7B-6DCED2732C9D}" type="slidenum">
              <a:rPr lang="en-US" altLang="x-none" smtClean="0"/>
              <a:pPr/>
              <a:t>60</a:t>
            </a:fld>
            <a:endParaRPr lang="en-US" altLang="x-none"/>
          </a:p>
        </p:txBody>
      </p:sp>
    </p:spTree>
    <p:extLst>
      <p:ext uri="{BB962C8B-B14F-4D97-AF65-F5344CB8AC3E}">
        <p14:creationId xmlns:p14="http://schemas.microsoft.com/office/powerpoint/2010/main" val="22085167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x-none" sz="3200">
                <a:ea typeface="ＭＳ Ｐゴシック" charset="-128"/>
              </a:rPr>
              <a:t>Design Checklist for Testability</a:t>
            </a:r>
          </a:p>
        </p:txBody>
      </p:sp>
      <p:sp>
        <p:nvSpPr>
          <p:cNvPr id="36866"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graphicFrame>
        <p:nvGraphicFramePr>
          <p:cNvPr id="3" name="Table 2"/>
          <p:cNvGraphicFramePr>
            <a:graphicFrameLocks noGrp="1"/>
          </p:cNvGraphicFramePr>
          <p:nvPr/>
        </p:nvGraphicFramePr>
        <p:xfrm>
          <a:off x="611188" y="2565400"/>
          <a:ext cx="7921625" cy="2295525"/>
        </p:xfrm>
        <a:graphic>
          <a:graphicData uri="http://schemas.openxmlformats.org/drawingml/2006/table">
            <a:tbl>
              <a:tblPr/>
              <a:tblGrid>
                <a:gridCol w="1905000">
                  <a:extLst>
                    <a:ext uri="{9D8B030D-6E8A-4147-A177-3AD203B41FA5}">
                      <a16:colId xmlns:a16="http://schemas.microsoft.com/office/drawing/2014/main" val="20000"/>
                    </a:ext>
                  </a:extLst>
                </a:gridCol>
                <a:gridCol w="6016625">
                  <a:extLst>
                    <a:ext uri="{9D8B030D-6E8A-4147-A177-3AD203B41FA5}">
                      <a16:colId xmlns:a16="http://schemas.microsoft.com/office/drawing/2014/main" val="20001"/>
                    </a:ext>
                  </a:extLst>
                </a:gridCol>
              </a:tblGrid>
              <a:tr h="2295525">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2000" b="1" i="0" u="none" strike="noStrike" cap="none" normalizeH="0" baseline="0">
                          <a:ln>
                            <a:noFill/>
                          </a:ln>
                          <a:solidFill>
                            <a:srgbClr val="000000"/>
                          </a:solidFill>
                          <a:effectLst/>
                          <a:latin typeface="Arial" charset="0"/>
                          <a:ea typeface="ＭＳ Ｐゴシック" charset="-128"/>
                        </a:rPr>
                        <a:t>Mapping Among Architectural Elements</a:t>
                      </a:r>
                      <a:endParaRPr kumimoji="0" lang="en-US" altLang="x-none" sz="2000" b="1" i="0" u="none" strike="noStrike" cap="none" normalizeH="0" baseline="0">
                        <a:ln>
                          <a:noFill/>
                        </a:ln>
                        <a:solidFill>
                          <a:srgbClr val="000000"/>
                        </a:solidFill>
                        <a:effectLst/>
                        <a:latin typeface="Times" charset="0"/>
                        <a:ea typeface="ＭＳ Ｐゴシック" charset="-128"/>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2000" b="1" i="0" u="none" strike="noStrike" cap="none" normalizeH="0" baseline="0">
                          <a:ln>
                            <a:noFill/>
                          </a:ln>
                          <a:solidFill>
                            <a:srgbClr val="000000"/>
                          </a:solidFill>
                          <a:effectLst/>
                          <a:latin typeface="Arial" charset="0"/>
                          <a:ea typeface="ＭＳ Ｐゴシック" charset="-128"/>
                        </a:rPr>
                        <a:t>Determine how to test the possible mappings of architectural elements </a:t>
                      </a:r>
                      <a:r>
                        <a:rPr kumimoji="0" lang="en-US" altLang="x-none" sz="2000" b="0" i="0" u="none" strike="noStrike" cap="none" normalizeH="0" baseline="0">
                          <a:ln>
                            <a:noFill/>
                          </a:ln>
                          <a:solidFill>
                            <a:srgbClr val="000000"/>
                          </a:solidFill>
                          <a:effectLst/>
                          <a:latin typeface="Arial" charset="0"/>
                          <a:ea typeface="ＭＳ Ｐゴシック" charset="-128"/>
                        </a:rPr>
                        <a:t>(especially mappings of processes to processors, threads to processes, modules to components) so that the desired test response is achieved and potential race conditions identified.</a:t>
                      </a:r>
                    </a:p>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2000" b="0" i="0" u="none" strike="noStrike" cap="none" normalizeH="0" baseline="0">
                          <a:ln>
                            <a:noFill/>
                          </a:ln>
                          <a:solidFill>
                            <a:srgbClr val="000000"/>
                          </a:solidFill>
                          <a:effectLst/>
                          <a:latin typeface="Arial" charset="0"/>
                          <a:ea typeface="ＭＳ Ｐゴシック" charset="-128"/>
                        </a:rPr>
                        <a:t>In addition, determine whether it is possible to test for illegal mappings of architectural elements.</a:t>
                      </a:r>
                      <a:endParaRPr kumimoji="0" lang="en-US" altLang="x-none" sz="2000" b="0" i="0" u="none" strike="noStrike" cap="none" normalizeH="0" baseline="0">
                        <a:ln>
                          <a:noFill/>
                        </a:ln>
                        <a:solidFill>
                          <a:srgbClr val="000000"/>
                        </a:solidFill>
                        <a:effectLst/>
                        <a:latin typeface="Times" charset="0"/>
                        <a:ea typeface="ＭＳ Ｐゴシック" charset="-128"/>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990129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management</a:t>
            </a:r>
          </a:p>
        </p:txBody>
      </p:sp>
      <p:sp>
        <p:nvSpPr>
          <p:cNvPr id="3" name="Content Placeholder 2"/>
          <p:cNvSpPr>
            <a:spLocks noGrp="1"/>
          </p:cNvSpPr>
          <p:nvPr>
            <p:ph idx="1"/>
          </p:nvPr>
        </p:nvSpPr>
        <p:spPr/>
        <p:txBody>
          <a:bodyPr/>
          <a:lstStyle/>
          <a:p>
            <a:r>
              <a:rPr lang="en-US" dirty="0"/>
              <a:t>Test resource limits</a:t>
            </a:r>
          </a:p>
          <a:p>
            <a:r>
              <a:rPr lang="en-US" dirty="0"/>
              <a:t>Log resource use for analysis in event of failure</a:t>
            </a:r>
          </a:p>
          <a:p>
            <a:r>
              <a:rPr lang="en-US" dirty="0"/>
              <a:t>Inject new resource limits for testing</a:t>
            </a:r>
          </a:p>
          <a:p>
            <a:r>
              <a:rPr lang="en-US" dirty="0"/>
              <a:t>Simulate resources for testing</a:t>
            </a:r>
          </a:p>
        </p:txBody>
      </p:sp>
      <p:sp>
        <p:nvSpPr>
          <p:cNvPr id="4" name="Slide Number Placeholder 3"/>
          <p:cNvSpPr>
            <a:spLocks noGrp="1"/>
          </p:cNvSpPr>
          <p:nvPr>
            <p:ph type="sldNum" sz="quarter" idx="10"/>
          </p:nvPr>
        </p:nvSpPr>
        <p:spPr/>
        <p:txBody>
          <a:bodyPr/>
          <a:lstStyle/>
          <a:p>
            <a:fld id="{19EC74F6-B135-744F-BD7B-6DCED2732C9D}" type="slidenum">
              <a:rPr lang="en-US" altLang="x-none" smtClean="0"/>
              <a:pPr/>
              <a:t>62</a:t>
            </a:fld>
            <a:endParaRPr lang="en-US" altLang="x-none"/>
          </a:p>
        </p:txBody>
      </p:sp>
    </p:spTree>
    <p:extLst>
      <p:ext uri="{BB962C8B-B14F-4D97-AF65-F5344CB8AC3E}">
        <p14:creationId xmlns:p14="http://schemas.microsoft.com/office/powerpoint/2010/main" val="16227590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x-none" sz="3200">
                <a:ea typeface="ＭＳ Ｐゴシック" charset="-128"/>
              </a:rPr>
              <a:t>Design Checklist for Testability</a:t>
            </a:r>
          </a:p>
        </p:txBody>
      </p:sp>
      <p:sp>
        <p:nvSpPr>
          <p:cNvPr id="37890"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graphicFrame>
        <p:nvGraphicFramePr>
          <p:cNvPr id="3" name="Table 2"/>
          <p:cNvGraphicFramePr>
            <a:graphicFrameLocks noGrp="1"/>
          </p:cNvGraphicFramePr>
          <p:nvPr/>
        </p:nvGraphicFramePr>
        <p:xfrm>
          <a:off x="611188" y="2303463"/>
          <a:ext cx="7848600" cy="3357563"/>
        </p:xfrm>
        <a:graphic>
          <a:graphicData uri="http://schemas.openxmlformats.org/drawingml/2006/table">
            <a:tbl>
              <a:tblPr/>
              <a:tblGrid>
                <a:gridCol w="1584325">
                  <a:extLst>
                    <a:ext uri="{9D8B030D-6E8A-4147-A177-3AD203B41FA5}">
                      <a16:colId xmlns:a16="http://schemas.microsoft.com/office/drawing/2014/main" val="20000"/>
                    </a:ext>
                  </a:extLst>
                </a:gridCol>
                <a:gridCol w="6264275">
                  <a:extLst>
                    <a:ext uri="{9D8B030D-6E8A-4147-A177-3AD203B41FA5}">
                      <a16:colId xmlns:a16="http://schemas.microsoft.com/office/drawing/2014/main" val="20001"/>
                    </a:ext>
                  </a:extLst>
                </a:gridCol>
              </a:tblGrid>
              <a:tr h="3357563">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1800" b="1" i="0" u="none" strike="noStrike" cap="none" normalizeH="0" baseline="0">
                          <a:ln>
                            <a:noFill/>
                          </a:ln>
                          <a:solidFill>
                            <a:srgbClr val="000000"/>
                          </a:solidFill>
                          <a:effectLst/>
                          <a:latin typeface="Arial" charset="0"/>
                          <a:ea typeface="ＭＳ Ｐゴシック" charset="-128"/>
                        </a:rPr>
                        <a:t>Resource Management</a:t>
                      </a:r>
                      <a:endParaRPr kumimoji="0" lang="en-US" altLang="x-none" sz="1800" b="1" i="0" u="none" strike="noStrike" cap="none" normalizeH="0" baseline="0">
                        <a:ln>
                          <a:noFill/>
                        </a:ln>
                        <a:solidFill>
                          <a:srgbClr val="000000"/>
                        </a:solidFill>
                        <a:effectLst/>
                        <a:latin typeface="Times" charset="0"/>
                        <a:ea typeface="ＭＳ Ｐゴシック"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2000" b="0" i="0" u="none" strike="noStrike" cap="none" normalizeH="0" baseline="0">
                          <a:ln>
                            <a:noFill/>
                          </a:ln>
                          <a:solidFill>
                            <a:srgbClr val="000000"/>
                          </a:solidFill>
                          <a:effectLst/>
                          <a:latin typeface="Arial" charset="0"/>
                          <a:ea typeface="ＭＳ Ｐゴシック" charset="-128"/>
                        </a:rPr>
                        <a:t>Ensure there are sufficient resources available to execute a test suite and capture the results. </a:t>
                      </a:r>
                    </a:p>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2000" b="0" i="0" u="none" strike="noStrike" cap="none" normalizeH="0" baseline="0">
                          <a:ln>
                            <a:noFill/>
                          </a:ln>
                          <a:solidFill>
                            <a:srgbClr val="000000"/>
                          </a:solidFill>
                          <a:effectLst/>
                          <a:latin typeface="Arial" charset="0"/>
                          <a:ea typeface="ＭＳ Ｐゴシック" charset="-128"/>
                        </a:rPr>
                        <a:t>Ensure that your test environment is representative of (or better yet, identical to) the environment in which the system will run.   </a:t>
                      </a:r>
                    </a:p>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2000" b="0" i="0" u="none" strike="noStrike" cap="none" normalizeH="0" baseline="0">
                          <a:ln>
                            <a:noFill/>
                          </a:ln>
                          <a:solidFill>
                            <a:srgbClr val="000000"/>
                          </a:solidFill>
                          <a:effectLst/>
                          <a:latin typeface="Arial" charset="0"/>
                          <a:ea typeface="ＭＳ Ｐゴシック" charset="-128"/>
                        </a:rPr>
                        <a:t>Ensure that the system provides the means to:</a:t>
                      </a:r>
                    </a:p>
                    <a:p>
                      <a:pPr marL="0" marR="0" lvl="0" indent="0" algn="l" defTabSz="914400" rtl="0" eaLnBrk="1" fontAlgn="base" latinLnBrk="0" hangingPunct="1">
                        <a:lnSpc>
                          <a:spcPct val="80000"/>
                        </a:lnSpc>
                        <a:spcBef>
                          <a:spcPts val="100"/>
                        </a:spcBef>
                        <a:spcAft>
                          <a:spcPts val="300"/>
                        </a:spcAft>
                        <a:buClrTx/>
                        <a:buSzTx/>
                        <a:buFont typeface="Symbol" charset="2"/>
                        <a:buChar char=""/>
                        <a:tabLst/>
                      </a:pPr>
                      <a:r>
                        <a:rPr kumimoji="0" lang="en-US" altLang="x-none" sz="2000" b="1" i="0" u="none" strike="noStrike" cap="none" normalizeH="0" baseline="0">
                          <a:ln>
                            <a:noFill/>
                          </a:ln>
                          <a:solidFill>
                            <a:srgbClr val="000000"/>
                          </a:solidFill>
                          <a:effectLst/>
                          <a:latin typeface="Arial" charset="0"/>
                          <a:ea typeface="ＭＳ Ｐゴシック" charset="-128"/>
                        </a:rPr>
                        <a:t>test resource limits </a:t>
                      </a:r>
                    </a:p>
                    <a:p>
                      <a:pPr marL="0" marR="0" lvl="0" indent="0" algn="l" defTabSz="914400" rtl="0" eaLnBrk="1" fontAlgn="base" latinLnBrk="0" hangingPunct="1">
                        <a:lnSpc>
                          <a:spcPct val="80000"/>
                        </a:lnSpc>
                        <a:spcBef>
                          <a:spcPts val="100"/>
                        </a:spcBef>
                        <a:spcAft>
                          <a:spcPts val="300"/>
                        </a:spcAft>
                        <a:buClrTx/>
                        <a:buSzTx/>
                        <a:buFont typeface="Symbol" charset="2"/>
                        <a:buChar char=""/>
                        <a:tabLst/>
                      </a:pPr>
                      <a:r>
                        <a:rPr kumimoji="0" lang="en-US" altLang="x-none" sz="2000" b="1" i="0" u="none" strike="noStrike" cap="none" normalizeH="0" baseline="0">
                          <a:ln>
                            <a:noFill/>
                          </a:ln>
                          <a:solidFill>
                            <a:srgbClr val="000000"/>
                          </a:solidFill>
                          <a:effectLst/>
                          <a:latin typeface="Arial" charset="0"/>
                          <a:ea typeface="ＭＳ Ｐゴシック" charset="-128"/>
                        </a:rPr>
                        <a:t>capture detailed resource usage for analysis in the event of a failure</a:t>
                      </a:r>
                    </a:p>
                    <a:p>
                      <a:pPr marL="0" marR="0" lvl="0" indent="0" algn="l" defTabSz="914400" rtl="0" eaLnBrk="1" fontAlgn="base" latinLnBrk="0" hangingPunct="1">
                        <a:lnSpc>
                          <a:spcPct val="80000"/>
                        </a:lnSpc>
                        <a:spcBef>
                          <a:spcPts val="100"/>
                        </a:spcBef>
                        <a:spcAft>
                          <a:spcPts val="300"/>
                        </a:spcAft>
                        <a:buClrTx/>
                        <a:buSzTx/>
                        <a:buFont typeface="Symbol" charset="2"/>
                        <a:buChar char=""/>
                        <a:tabLst/>
                      </a:pPr>
                      <a:r>
                        <a:rPr kumimoji="0" lang="en-US" altLang="x-none" sz="2000" b="1" i="0" u="none" strike="noStrike" cap="none" normalizeH="0" baseline="0">
                          <a:ln>
                            <a:noFill/>
                          </a:ln>
                          <a:solidFill>
                            <a:srgbClr val="000000"/>
                          </a:solidFill>
                          <a:effectLst/>
                          <a:latin typeface="Arial" charset="0"/>
                          <a:ea typeface="ＭＳ Ｐゴシック" charset="-128"/>
                        </a:rPr>
                        <a:t>inject new resources limits into the system for the purposes of testing</a:t>
                      </a:r>
                    </a:p>
                    <a:p>
                      <a:pPr marL="0" marR="0" lvl="0" indent="0" algn="l" defTabSz="914400" rtl="0" eaLnBrk="1" fontAlgn="base" latinLnBrk="0" hangingPunct="1">
                        <a:lnSpc>
                          <a:spcPct val="80000"/>
                        </a:lnSpc>
                        <a:spcBef>
                          <a:spcPts val="100"/>
                        </a:spcBef>
                        <a:spcAft>
                          <a:spcPts val="300"/>
                        </a:spcAft>
                        <a:buClrTx/>
                        <a:buSzTx/>
                        <a:buFont typeface="Symbol" charset="2"/>
                        <a:buChar char=""/>
                        <a:tabLst/>
                      </a:pPr>
                      <a:r>
                        <a:rPr kumimoji="0" lang="en-US" altLang="x-none" sz="2000" b="1" i="0" u="none" strike="noStrike" cap="none" normalizeH="0" baseline="0">
                          <a:ln>
                            <a:noFill/>
                          </a:ln>
                          <a:solidFill>
                            <a:srgbClr val="000000"/>
                          </a:solidFill>
                          <a:effectLst/>
                          <a:latin typeface="Arial" charset="0"/>
                          <a:ea typeface="ＭＳ Ｐゴシック" charset="-128"/>
                        </a:rPr>
                        <a:t>provide virtualized resources for testing</a:t>
                      </a:r>
                      <a:endParaRPr kumimoji="0" lang="en-US" altLang="x-none" sz="2000" b="1" i="0" u="none" strike="noStrike" cap="none" normalizeH="0" baseline="0">
                        <a:ln>
                          <a:noFill/>
                        </a:ln>
                        <a:solidFill>
                          <a:srgbClr val="000000"/>
                        </a:solidFill>
                        <a:effectLst/>
                        <a:latin typeface="Times New Roman" charset="0"/>
                        <a:ea typeface="ＭＳ Ｐゴシック"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288101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time</a:t>
            </a:r>
          </a:p>
        </p:txBody>
      </p:sp>
      <p:sp>
        <p:nvSpPr>
          <p:cNvPr id="3" name="Content Placeholder 2"/>
          <p:cNvSpPr>
            <a:spLocks noGrp="1"/>
          </p:cNvSpPr>
          <p:nvPr>
            <p:ph idx="1"/>
          </p:nvPr>
        </p:nvSpPr>
        <p:spPr/>
        <p:txBody>
          <a:bodyPr/>
          <a:lstStyle/>
          <a:p>
            <a:r>
              <a:rPr lang="en-US" dirty="0"/>
              <a:t>Make sure late-bound components can be tested</a:t>
            </a:r>
          </a:p>
          <a:p>
            <a:r>
              <a:rPr lang="en-US" dirty="0"/>
              <a:t>Test all bindings </a:t>
            </a:r>
          </a:p>
        </p:txBody>
      </p:sp>
      <p:sp>
        <p:nvSpPr>
          <p:cNvPr id="4" name="Slide Number Placeholder 3"/>
          <p:cNvSpPr>
            <a:spLocks noGrp="1"/>
          </p:cNvSpPr>
          <p:nvPr>
            <p:ph type="sldNum" sz="quarter" idx="10"/>
          </p:nvPr>
        </p:nvSpPr>
        <p:spPr/>
        <p:txBody>
          <a:bodyPr/>
          <a:lstStyle/>
          <a:p>
            <a:fld id="{19EC74F6-B135-744F-BD7B-6DCED2732C9D}" type="slidenum">
              <a:rPr lang="en-US" altLang="x-none" smtClean="0"/>
              <a:pPr/>
              <a:t>64</a:t>
            </a:fld>
            <a:endParaRPr lang="en-US" altLang="x-none"/>
          </a:p>
        </p:txBody>
      </p:sp>
    </p:spTree>
    <p:extLst>
      <p:ext uri="{BB962C8B-B14F-4D97-AF65-F5344CB8AC3E}">
        <p14:creationId xmlns:p14="http://schemas.microsoft.com/office/powerpoint/2010/main" val="16643529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x-none" sz="3200">
                <a:ea typeface="ＭＳ Ｐゴシック" charset="-128"/>
              </a:rPr>
              <a:t>Design Checklist for Testability</a:t>
            </a:r>
          </a:p>
        </p:txBody>
      </p:sp>
      <p:sp>
        <p:nvSpPr>
          <p:cNvPr id="38914"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graphicFrame>
        <p:nvGraphicFramePr>
          <p:cNvPr id="3" name="Table 2"/>
          <p:cNvGraphicFramePr>
            <a:graphicFrameLocks noGrp="1"/>
          </p:cNvGraphicFramePr>
          <p:nvPr/>
        </p:nvGraphicFramePr>
        <p:xfrm>
          <a:off x="684213" y="2636838"/>
          <a:ext cx="7775575" cy="2300288"/>
        </p:xfrm>
        <a:graphic>
          <a:graphicData uri="http://schemas.openxmlformats.org/drawingml/2006/table">
            <a:tbl>
              <a:tblPr/>
              <a:tblGrid>
                <a:gridCol w="1079500">
                  <a:extLst>
                    <a:ext uri="{9D8B030D-6E8A-4147-A177-3AD203B41FA5}">
                      <a16:colId xmlns:a16="http://schemas.microsoft.com/office/drawing/2014/main" val="20000"/>
                    </a:ext>
                  </a:extLst>
                </a:gridCol>
                <a:gridCol w="6696075">
                  <a:extLst>
                    <a:ext uri="{9D8B030D-6E8A-4147-A177-3AD203B41FA5}">
                      <a16:colId xmlns:a16="http://schemas.microsoft.com/office/drawing/2014/main" val="20001"/>
                    </a:ext>
                  </a:extLst>
                </a:gridCol>
              </a:tblGrid>
              <a:tr h="2300288">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2000" b="1" i="0" u="none" strike="noStrike" cap="none" normalizeH="0" baseline="0">
                          <a:ln>
                            <a:noFill/>
                          </a:ln>
                          <a:solidFill>
                            <a:srgbClr val="000000"/>
                          </a:solidFill>
                          <a:effectLst/>
                          <a:latin typeface="Arial" charset="0"/>
                          <a:ea typeface="ＭＳ Ｐゴシック" charset="-128"/>
                        </a:rPr>
                        <a:t>Binding Time</a:t>
                      </a:r>
                      <a:endParaRPr kumimoji="0" lang="en-US" altLang="x-none" sz="2000" b="1" i="0" u="none" strike="noStrike" cap="none" normalizeH="0" baseline="0">
                        <a:ln>
                          <a:noFill/>
                        </a:ln>
                        <a:solidFill>
                          <a:srgbClr val="000000"/>
                        </a:solidFill>
                        <a:effectLst/>
                        <a:latin typeface="Times" charset="0"/>
                        <a:ea typeface="ＭＳ Ｐゴシック" charset="-128"/>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2000" b="1" i="0" u="none" strike="noStrike" cap="none" normalizeH="0" baseline="0">
                          <a:ln>
                            <a:noFill/>
                          </a:ln>
                          <a:solidFill>
                            <a:srgbClr val="000000"/>
                          </a:solidFill>
                          <a:effectLst/>
                          <a:latin typeface="Arial" charset="0"/>
                          <a:ea typeface="ＭＳ Ｐゴシック" charset="-128"/>
                        </a:rPr>
                        <a:t>Ensure that components that are bound later than compile time can be tested in the late bound context. </a:t>
                      </a:r>
                    </a:p>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2000" b="0" i="0" u="none" strike="noStrike" cap="none" normalizeH="0" baseline="0">
                          <a:ln>
                            <a:noFill/>
                          </a:ln>
                          <a:solidFill>
                            <a:srgbClr val="000000"/>
                          </a:solidFill>
                          <a:effectLst/>
                          <a:latin typeface="Arial" charset="0"/>
                          <a:ea typeface="ＭＳ Ｐゴシック" charset="-128"/>
                        </a:rPr>
                        <a:t>Ensure that late bindings can be captured in the event of a failure, so that you can re-create the system</a:t>
                      </a:r>
                      <a:r>
                        <a:rPr kumimoji="0" lang="en-US" altLang="en-US" sz="2000" b="0" i="0" u="none" strike="noStrike" cap="none" normalizeH="0" baseline="0">
                          <a:ln>
                            <a:noFill/>
                          </a:ln>
                          <a:solidFill>
                            <a:srgbClr val="000000"/>
                          </a:solidFill>
                          <a:effectLst/>
                          <a:latin typeface="Arial" charset="0"/>
                          <a:ea typeface="ＭＳ Ｐゴシック" charset="-128"/>
                        </a:rPr>
                        <a:t>’</a:t>
                      </a:r>
                      <a:r>
                        <a:rPr kumimoji="0" lang="en-US" altLang="x-none" sz="2000" b="0" i="0" u="none" strike="noStrike" cap="none" normalizeH="0" baseline="0">
                          <a:ln>
                            <a:noFill/>
                          </a:ln>
                          <a:solidFill>
                            <a:srgbClr val="000000"/>
                          </a:solidFill>
                          <a:effectLst/>
                          <a:latin typeface="Arial" charset="0"/>
                          <a:ea typeface="ＭＳ Ｐゴシック" charset="-128"/>
                        </a:rPr>
                        <a:t>s state leading to the failure. </a:t>
                      </a:r>
                      <a:r>
                        <a:rPr kumimoji="0" lang="en-US" altLang="x-none" sz="2000" b="1" i="0" u="none" strike="noStrike" cap="none" normalizeH="0" baseline="0">
                          <a:ln>
                            <a:noFill/>
                          </a:ln>
                          <a:solidFill>
                            <a:srgbClr val="000000"/>
                          </a:solidFill>
                          <a:effectLst/>
                          <a:latin typeface="Arial" charset="0"/>
                          <a:ea typeface="ＭＳ Ｐゴシック" charset="-128"/>
                        </a:rPr>
                        <a:t> </a:t>
                      </a:r>
                    </a:p>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2000" b="1" i="0" u="none" strike="noStrike" cap="none" normalizeH="0" baseline="0">
                          <a:ln>
                            <a:noFill/>
                          </a:ln>
                          <a:solidFill>
                            <a:srgbClr val="000000"/>
                          </a:solidFill>
                          <a:effectLst/>
                          <a:latin typeface="Arial" charset="0"/>
                          <a:ea typeface="ＭＳ Ｐゴシック" charset="-128"/>
                        </a:rPr>
                        <a:t>Ensure that the full range of binding possibilities can be tested.</a:t>
                      </a:r>
                      <a:endParaRPr kumimoji="0" lang="en-US" altLang="x-none" sz="2000" b="1" i="0" u="none" strike="noStrike" cap="none" normalizeH="0" baseline="0">
                        <a:ln>
                          <a:noFill/>
                        </a:ln>
                        <a:solidFill>
                          <a:srgbClr val="000000"/>
                        </a:solidFill>
                        <a:effectLst/>
                        <a:latin typeface="Times" charset="0"/>
                        <a:ea typeface="ＭＳ Ｐゴシック" charset="-128"/>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994406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of technology</a:t>
            </a:r>
          </a:p>
        </p:txBody>
      </p:sp>
      <p:sp>
        <p:nvSpPr>
          <p:cNvPr id="3" name="Content Placeholder 2"/>
          <p:cNvSpPr>
            <a:spLocks noGrp="1"/>
          </p:cNvSpPr>
          <p:nvPr>
            <p:ph idx="1"/>
          </p:nvPr>
        </p:nvSpPr>
        <p:spPr/>
        <p:txBody>
          <a:bodyPr/>
          <a:lstStyle/>
          <a:p>
            <a:r>
              <a:rPr lang="en-US" dirty="0"/>
              <a:t>Can the choice of technology help with</a:t>
            </a:r>
          </a:p>
          <a:p>
            <a:pPr lvl="1"/>
            <a:r>
              <a:rPr lang="en-US" dirty="0"/>
              <a:t>Regression testing</a:t>
            </a:r>
          </a:p>
          <a:p>
            <a:pPr lvl="1"/>
            <a:r>
              <a:rPr lang="en-US" dirty="0"/>
              <a:t>Fault injection</a:t>
            </a:r>
          </a:p>
          <a:p>
            <a:pPr lvl="1"/>
            <a:r>
              <a:rPr lang="en-US" dirty="0"/>
              <a:t>Record and playback</a:t>
            </a:r>
          </a:p>
          <a:p>
            <a:pPr lvl="1"/>
            <a:r>
              <a:rPr lang="en-US" dirty="0"/>
              <a:t>Etc.</a:t>
            </a:r>
          </a:p>
        </p:txBody>
      </p:sp>
      <p:sp>
        <p:nvSpPr>
          <p:cNvPr id="4" name="Slide Number Placeholder 3"/>
          <p:cNvSpPr>
            <a:spLocks noGrp="1"/>
          </p:cNvSpPr>
          <p:nvPr>
            <p:ph type="sldNum" sz="quarter" idx="10"/>
          </p:nvPr>
        </p:nvSpPr>
        <p:spPr/>
        <p:txBody>
          <a:bodyPr/>
          <a:lstStyle/>
          <a:p>
            <a:fld id="{19EC74F6-B135-744F-BD7B-6DCED2732C9D}" type="slidenum">
              <a:rPr lang="en-US" altLang="x-none" smtClean="0"/>
              <a:pPr/>
              <a:t>66</a:t>
            </a:fld>
            <a:endParaRPr lang="en-US" altLang="x-none"/>
          </a:p>
        </p:txBody>
      </p:sp>
    </p:spTree>
    <p:extLst>
      <p:ext uri="{BB962C8B-B14F-4D97-AF65-F5344CB8AC3E}">
        <p14:creationId xmlns:p14="http://schemas.microsoft.com/office/powerpoint/2010/main" val="40136945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x-none" sz="3200">
                <a:ea typeface="ＭＳ Ｐゴシック" charset="-128"/>
              </a:rPr>
              <a:t>Design Checklist for Testability</a:t>
            </a:r>
          </a:p>
        </p:txBody>
      </p:sp>
      <p:sp>
        <p:nvSpPr>
          <p:cNvPr id="39938"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graphicFrame>
        <p:nvGraphicFramePr>
          <p:cNvPr id="3" name="Table 2"/>
          <p:cNvGraphicFramePr>
            <a:graphicFrameLocks noGrp="1"/>
          </p:cNvGraphicFramePr>
          <p:nvPr/>
        </p:nvGraphicFramePr>
        <p:xfrm>
          <a:off x="755650" y="2276475"/>
          <a:ext cx="7632700" cy="3271838"/>
        </p:xfrm>
        <a:graphic>
          <a:graphicData uri="http://schemas.openxmlformats.org/drawingml/2006/table">
            <a:tbl>
              <a:tblPr/>
              <a:tblGrid>
                <a:gridCol w="1439863">
                  <a:extLst>
                    <a:ext uri="{9D8B030D-6E8A-4147-A177-3AD203B41FA5}">
                      <a16:colId xmlns:a16="http://schemas.microsoft.com/office/drawing/2014/main" val="20000"/>
                    </a:ext>
                  </a:extLst>
                </a:gridCol>
                <a:gridCol w="6192837">
                  <a:extLst>
                    <a:ext uri="{9D8B030D-6E8A-4147-A177-3AD203B41FA5}">
                      <a16:colId xmlns:a16="http://schemas.microsoft.com/office/drawing/2014/main" val="20001"/>
                    </a:ext>
                  </a:extLst>
                </a:gridCol>
              </a:tblGrid>
              <a:tr h="3271838">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1800" b="1" i="0" u="none" strike="noStrike" cap="none" normalizeH="0" baseline="0">
                          <a:ln>
                            <a:noFill/>
                          </a:ln>
                          <a:solidFill>
                            <a:srgbClr val="000000"/>
                          </a:solidFill>
                          <a:effectLst/>
                          <a:latin typeface="Arial" charset="0"/>
                          <a:ea typeface="ＭＳ Ｐゴシック" charset="-128"/>
                        </a:rPr>
                        <a:t>Choice of Technology</a:t>
                      </a:r>
                      <a:endParaRPr kumimoji="0" lang="en-US" altLang="x-none" sz="1800" b="1" i="0" u="none" strike="noStrike" cap="none" normalizeH="0" baseline="0">
                        <a:ln>
                          <a:noFill/>
                        </a:ln>
                        <a:solidFill>
                          <a:srgbClr val="000000"/>
                        </a:solidFill>
                        <a:effectLst/>
                        <a:latin typeface="Times" charset="0"/>
                        <a:ea typeface="ＭＳ Ｐゴシック" charset="-128"/>
                      </a:endParaRPr>
                    </a:p>
                  </a:txBody>
                  <a:tcPr marL="68579" marR="6857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2000" b="0" i="0" u="none" strike="noStrike" cap="none" normalizeH="0" baseline="0">
                          <a:ln>
                            <a:noFill/>
                          </a:ln>
                          <a:solidFill>
                            <a:srgbClr val="000000"/>
                          </a:solidFill>
                          <a:effectLst/>
                          <a:latin typeface="Arial" charset="0"/>
                          <a:ea typeface="ＭＳ Ｐゴシック" charset="-128"/>
                        </a:rPr>
                        <a:t>Determine what technologies are available to help achieve the testability scenarios that apply to your architecture.  </a:t>
                      </a:r>
                      <a:r>
                        <a:rPr kumimoji="0" lang="en-US" altLang="x-none" sz="2000" b="1" i="0" u="none" strike="noStrike" cap="none" normalizeH="0" baseline="0">
                          <a:ln>
                            <a:noFill/>
                          </a:ln>
                          <a:solidFill>
                            <a:srgbClr val="000000"/>
                          </a:solidFill>
                          <a:effectLst/>
                          <a:latin typeface="Arial" charset="0"/>
                          <a:ea typeface="ＭＳ Ｐゴシック" charset="-128"/>
                        </a:rPr>
                        <a:t>Are technologies available to help with regression testing, fault injection, recording and playback, and so on?</a:t>
                      </a:r>
                    </a:p>
                    <a:p>
                      <a:pPr marL="0" marR="0" lvl="0" indent="0" algn="l" defTabSz="914400" rtl="0" eaLnBrk="1" fontAlgn="base" latinLnBrk="0" hangingPunct="1">
                        <a:lnSpc>
                          <a:spcPct val="80000"/>
                        </a:lnSpc>
                        <a:spcBef>
                          <a:spcPts val="400"/>
                        </a:spcBef>
                        <a:spcAft>
                          <a:spcPts val="400"/>
                        </a:spcAft>
                        <a:buClrTx/>
                        <a:buSzTx/>
                        <a:buFontTx/>
                        <a:buNone/>
                        <a:tabLst/>
                      </a:pPr>
                      <a:r>
                        <a:rPr kumimoji="0" lang="en-US" altLang="x-none" sz="2000" b="0" i="0" u="none" strike="noStrike" cap="none" normalizeH="0" baseline="0">
                          <a:ln>
                            <a:noFill/>
                          </a:ln>
                          <a:solidFill>
                            <a:srgbClr val="000000"/>
                          </a:solidFill>
                          <a:effectLst/>
                          <a:latin typeface="Arial" charset="0"/>
                          <a:ea typeface="ＭＳ Ｐゴシック" charset="-128"/>
                        </a:rPr>
                        <a:t>Determine how testable the technologies are that you have chosen (or are considering choosing in the future) and ensure that your chosen technologies support the level of testing appropriate for your system. For example, if your chosen technologies do not make it possible to inject state, it may be difficult to re-create fault scenarios.</a:t>
                      </a:r>
                      <a:endParaRPr kumimoji="0" lang="en-US" altLang="x-none" sz="2000" b="0" i="0" u="none" strike="noStrike" cap="none" normalizeH="0" baseline="0">
                        <a:ln>
                          <a:noFill/>
                        </a:ln>
                        <a:solidFill>
                          <a:srgbClr val="000000"/>
                        </a:solidFill>
                        <a:effectLst/>
                        <a:latin typeface="Times" charset="0"/>
                        <a:ea typeface="ＭＳ Ｐゴシック" charset="-128"/>
                      </a:endParaRPr>
                    </a:p>
                  </a:txBody>
                  <a:tcPr marL="68579" marR="6857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945780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ea typeface="ＭＳ Ｐゴシック" charset="-128"/>
              </a:rPr>
              <a:t>Summary</a:t>
            </a:r>
          </a:p>
        </p:txBody>
      </p:sp>
      <p:sp>
        <p:nvSpPr>
          <p:cNvPr id="3" name="Content Placeholder 2"/>
          <p:cNvSpPr>
            <a:spLocks noGrp="1"/>
          </p:cNvSpPr>
          <p:nvPr>
            <p:ph idx="1"/>
          </p:nvPr>
        </p:nvSpPr>
        <p:spPr/>
        <p:txBody>
          <a:bodyPr>
            <a:normAutofit/>
          </a:bodyPr>
          <a:lstStyle/>
          <a:p>
            <a:pPr>
              <a:lnSpc>
                <a:spcPct val="80000"/>
              </a:lnSpc>
            </a:pPr>
            <a:r>
              <a:rPr lang="en-US" altLang="x-none" sz="2400">
                <a:ea typeface="ＭＳ Ｐゴシック" charset="-128"/>
              </a:rPr>
              <a:t>Ensuring that a system is easily testable has payoffs both in terms of the cost of testing and the reliability of the system</a:t>
            </a:r>
            <a:r>
              <a:rPr lang="x-none" altLang="x-none" sz="2400">
                <a:ea typeface="ＭＳ Ｐゴシック" charset="-128"/>
              </a:rPr>
              <a:t>.</a:t>
            </a:r>
            <a:endParaRPr lang="en-US" altLang="x-none" sz="2400">
              <a:ea typeface="ＭＳ Ｐゴシック" charset="-128"/>
            </a:endParaRPr>
          </a:p>
          <a:p>
            <a:pPr>
              <a:lnSpc>
                <a:spcPct val="80000"/>
              </a:lnSpc>
            </a:pPr>
            <a:r>
              <a:rPr lang="en-US" altLang="x-none" sz="2400">
                <a:ea typeface="ＭＳ Ｐゴシック" charset="-128"/>
              </a:rPr>
              <a:t>Controlling and observing the system state are a major class of testability tactics.</a:t>
            </a:r>
          </a:p>
          <a:p>
            <a:pPr>
              <a:lnSpc>
                <a:spcPct val="80000"/>
              </a:lnSpc>
            </a:pPr>
            <a:r>
              <a:rPr lang="en-US" altLang="x-none" sz="2400">
                <a:ea typeface="ＭＳ Ｐゴシック" charset="-128"/>
              </a:rPr>
              <a:t>Complex systems are difficult to test because of the large state space in which their computations take place, and because of the larger number of interconnections among the elements of the system. Consequently, keeping the system simple is another class of tactics that supports testability.</a:t>
            </a:r>
          </a:p>
          <a:p>
            <a:pPr>
              <a:lnSpc>
                <a:spcPct val="80000"/>
              </a:lnSpc>
            </a:pPr>
            <a:endParaRPr lang="en-US" altLang="x-none" sz="2400">
              <a:ea typeface="ＭＳ Ｐゴシック" charset="-128"/>
            </a:endParaRPr>
          </a:p>
          <a:p>
            <a:pPr>
              <a:lnSpc>
                <a:spcPct val="80000"/>
              </a:lnSpc>
            </a:pPr>
            <a:endParaRPr lang="en-US" altLang="x-none" sz="2400">
              <a:ea typeface="ＭＳ Ｐゴシック" charset="-128"/>
            </a:endParaRPr>
          </a:p>
        </p:txBody>
      </p:sp>
      <p:sp>
        <p:nvSpPr>
          <p:cNvPr id="40963"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spTree>
    <p:extLst>
      <p:ext uri="{BB962C8B-B14F-4D97-AF65-F5344CB8AC3E}">
        <p14:creationId xmlns:p14="http://schemas.microsoft.com/office/powerpoint/2010/main" val="1451661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ea typeface="ＭＳ Ｐゴシック" charset="-128"/>
              </a:rPr>
              <a:t>What is Security?</a:t>
            </a:r>
          </a:p>
        </p:txBody>
      </p:sp>
      <p:sp>
        <p:nvSpPr>
          <p:cNvPr id="3" name="Content Placeholder 2"/>
          <p:cNvSpPr>
            <a:spLocks noGrp="1"/>
          </p:cNvSpPr>
          <p:nvPr>
            <p:ph idx="1"/>
          </p:nvPr>
        </p:nvSpPr>
        <p:spPr>
          <a:xfrm>
            <a:off x="574675" y="2133600"/>
            <a:ext cx="8029575" cy="4464050"/>
          </a:xfrm>
        </p:spPr>
        <p:txBody>
          <a:bodyPr>
            <a:normAutofit fontScale="70000" lnSpcReduction="20000"/>
          </a:bodyPr>
          <a:lstStyle/>
          <a:p>
            <a:pPr>
              <a:defRPr/>
            </a:pPr>
            <a:r>
              <a:rPr lang="en-US" sz="5100" dirty="0"/>
              <a:t>S</a:t>
            </a:r>
            <a:r>
              <a:rPr lang="x-none" sz="5100" dirty="0"/>
              <a:t>ecurity has three </a:t>
            </a:r>
            <a:r>
              <a:rPr lang="en-US" sz="5100" dirty="0"/>
              <a:t>main </a:t>
            </a:r>
            <a:r>
              <a:rPr lang="x-none" sz="5100" dirty="0"/>
              <a:t>characteristics</a:t>
            </a:r>
            <a:r>
              <a:rPr lang="en-US" sz="5100" dirty="0"/>
              <a:t>, called </a:t>
            </a:r>
            <a:r>
              <a:rPr lang="x-none" sz="5100" dirty="0"/>
              <a:t>CIA</a:t>
            </a:r>
            <a:r>
              <a:rPr lang="en-US" sz="5100" dirty="0"/>
              <a:t>:</a:t>
            </a:r>
          </a:p>
          <a:p>
            <a:pPr lvl="1">
              <a:defRPr/>
            </a:pPr>
            <a:r>
              <a:rPr lang="x-none" sz="4500" dirty="0"/>
              <a:t>Confidentiality</a:t>
            </a:r>
          </a:p>
          <a:p>
            <a:pPr lvl="2">
              <a:defRPr/>
            </a:pPr>
            <a:r>
              <a:rPr lang="x-none" sz="4100" dirty="0"/>
              <a:t> protected from unauthorized access. </a:t>
            </a:r>
          </a:p>
          <a:p>
            <a:pPr lvl="1">
              <a:defRPr/>
            </a:pPr>
            <a:r>
              <a:rPr lang="x-none" sz="4900" dirty="0"/>
              <a:t>Integrity </a:t>
            </a:r>
          </a:p>
          <a:p>
            <a:pPr lvl="2">
              <a:defRPr/>
            </a:pPr>
            <a:r>
              <a:rPr lang="x-none" sz="4500" dirty="0"/>
              <a:t>not subject to unauthorized manipulation. </a:t>
            </a:r>
          </a:p>
          <a:p>
            <a:pPr lvl="1">
              <a:defRPr/>
            </a:pPr>
            <a:r>
              <a:rPr lang="x-none" sz="4900" dirty="0"/>
              <a:t>Availability </a:t>
            </a:r>
          </a:p>
          <a:p>
            <a:pPr lvl="2">
              <a:defRPr/>
            </a:pPr>
            <a:r>
              <a:rPr lang="x-none" sz="4500" dirty="0"/>
              <a:t>available for legitimate use. </a:t>
            </a:r>
          </a:p>
        </p:txBody>
      </p:sp>
      <p:sp>
        <p:nvSpPr>
          <p:cNvPr id="46083" name="Footer Placeholder 3"/>
          <p:cNvSpPr>
            <a:spLocks noGrp="1"/>
          </p:cNvSpPr>
          <p:nvPr>
            <p:ph type="ftr" sz="quarter" idx="4294967295"/>
          </p:nvPr>
        </p:nvSpPr>
        <p:spPr bwMode="auto">
          <a:xfrm>
            <a:off x="0" y="6592888"/>
            <a:ext cx="63373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AU" altLang="x-none" sz="1100"/>
              <a:t>© Len Bass, Paul Clements, Rick Kazman, distributed under Creative Commons Attribution License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x-none">
                <a:ea typeface="ＭＳ Ｐゴシック" charset="-128"/>
              </a:rPr>
              <a:t>Other characteristics</a:t>
            </a:r>
          </a:p>
        </p:txBody>
      </p:sp>
      <p:sp>
        <p:nvSpPr>
          <p:cNvPr id="47106" name="Content Placeholder 2"/>
          <p:cNvSpPr>
            <a:spLocks noGrp="1"/>
          </p:cNvSpPr>
          <p:nvPr>
            <p:ph idx="1"/>
          </p:nvPr>
        </p:nvSpPr>
        <p:spPr/>
        <p:txBody>
          <a:bodyPr/>
          <a:lstStyle/>
          <a:p>
            <a:r>
              <a:rPr lang="en-US" altLang="x-none" sz="2000" dirty="0">
                <a:ea typeface="ＭＳ Ｐゴシック" charset="-128"/>
              </a:rPr>
              <a:t>Other characteristics that support CIA are</a:t>
            </a:r>
          </a:p>
          <a:p>
            <a:pPr lvl="1"/>
            <a:r>
              <a:rPr lang="en-US" altLang="x-none" sz="1800" dirty="0">
                <a:ea typeface="ＭＳ Ｐゴシック" charset="-128"/>
              </a:rPr>
              <a:t>Authentication</a:t>
            </a:r>
          </a:p>
          <a:p>
            <a:pPr lvl="1"/>
            <a:r>
              <a:rPr lang="en-US" altLang="x-none" sz="1800" dirty="0">
                <a:ea typeface="ＭＳ Ｐゴシック" charset="-128"/>
              </a:rPr>
              <a:t>Nonrepudiation </a:t>
            </a:r>
          </a:p>
          <a:p>
            <a:pPr lvl="2"/>
            <a:r>
              <a:rPr lang="en-US" altLang="x-none" sz="1400" dirty="0">
                <a:ea typeface="ＭＳ Ｐゴシック" charset="-128"/>
              </a:rPr>
              <a:t>guarantees that the sender of a message cannot later deny having sent the message and that the recipient cannot deny having received the message.  </a:t>
            </a:r>
          </a:p>
          <a:p>
            <a:pPr lvl="2"/>
            <a:r>
              <a:rPr lang="en-US" altLang="x-none" sz="1400" dirty="0">
                <a:ea typeface="ＭＳ Ｐゴシック" charset="-128"/>
              </a:rPr>
              <a:t>For example, you cannot deny ordering something from the Internet, or the merchant cannot disclaim getting your order.</a:t>
            </a:r>
          </a:p>
          <a:p>
            <a:pPr lvl="1"/>
            <a:r>
              <a:rPr lang="en-US" altLang="x-none" sz="1800" dirty="0">
                <a:ea typeface="ＭＳ Ｐゴシック" charset="-128"/>
              </a:rPr>
              <a:t>Authorization </a:t>
            </a:r>
          </a:p>
          <a:p>
            <a:pPr lvl="2"/>
            <a:r>
              <a:rPr lang="en-US" altLang="x-none" sz="1400" dirty="0">
                <a:ea typeface="ＭＳ Ｐゴシック" charset="-128"/>
              </a:rPr>
              <a:t>grants a user the privileges to perform a task. </a:t>
            </a:r>
          </a:p>
          <a:p>
            <a:endParaRPr lang="en-US" altLang="x-none" dirty="0">
              <a:ea typeface="ＭＳ Ｐゴシック" charset="-128"/>
            </a:endParaRPr>
          </a:p>
        </p:txBody>
      </p:sp>
      <p:sp>
        <p:nvSpPr>
          <p:cNvPr id="4710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D4FB78C-D77B-4146-A711-FD3233B2896F}" type="slidenum">
              <a:rPr lang="en-US" altLang="x-none" sz="1400">
                <a:latin typeface="Arial Black" charset="0"/>
              </a:rPr>
              <a:pPr eaLnBrk="1" hangingPunct="1"/>
              <a:t>8</a:t>
            </a:fld>
            <a:endParaRPr lang="en-US" altLang="x-none" sz="1400">
              <a:latin typeface="Arial Black"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ea typeface="ＭＳ Ｐゴシック" charset="-128"/>
              </a:rPr>
              <a:t>Exercise</a:t>
            </a:r>
          </a:p>
        </p:txBody>
      </p:sp>
      <p:sp>
        <p:nvSpPr>
          <p:cNvPr id="48130" name="Content Placeholder 2"/>
          <p:cNvSpPr>
            <a:spLocks noGrp="1"/>
          </p:cNvSpPr>
          <p:nvPr>
            <p:ph idx="1"/>
          </p:nvPr>
        </p:nvSpPr>
        <p:spPr/>
        <p:txBody>
          <a:bodyPr/>
          <a:lstStyle/>
          <a:p>
            <a:r>
              <a:rPr lang="en-US" altLang="x-none" dirty="0">
                <a:ea typeface="ＭＳ Ｐゴシック" charset="-128"/>
              </a:rPr>
              <a:t>Consider Security for Google mail</a:t>
            </a:r>
          </a:p>
          <a:p>
            <a:r>
              <a:rPr lang="en-US" altLang="x-none" dirty="0">
                <a:ea typeface="ＭＳ Ｐゴシック" charset="-128"/>
              </a:rPr>
              <a:t>What should be done to monitor security and when an attack is detected? (response)</a:t>
            </a:r>
          </a:p>
          <a:p>
            <a:r>
              <a:rPr lang="en-US" altLang="x-none" dirty="0">
                <a:ea typeface="ＭＳ Ｐゴシック" charset="-128"/>
              </a:rPr>
              <a:t>How do we measure if a system is secure? (response measure / metrics)</a:t>
            </a:r>
          </a:p>
        </p:txBody>
      </p:sp>
      <p:sp>
        <p:nvSpPr>
          <p:cNvPr id="4813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79D01B4-57DF-104E-A1D2-EA6707EDDF26}" type="slidenum">
              <a:rPr lang="en-US" altLang="x-none" sz="1400">
                <a:latin typeface="Arial Black" charset="0"/>
              </a:rPr>
              <a:pPr eaLnBrk="1" hangingPunct="1"/>
              <a:t>9</a:t>
            </a:fld>
            <a:endParaRPr lang="en-US" altLang="x-none" sz="1400">
              <a:latin typeface="Arial Black" charset="0"/>
            </a:endParaRPr>
          </a:p>
        </p:txBody>
      </p:sp>
    </p:spTree>
  </p:cSld>
  <p:clrMapOvr>
    <a:masterClrMapping/>
  </p:clrMapOvr>
</p:sld>
</file>

<file path=ppt/theme/theme1.xml><?xml version="1.0" encoding="utf-8"?>
<a:theme xmlns:a="http://schemas.openxmlformats.org/drawingml/2006/main" name="Josef_PhD_v2">
  <a:themeElements>
    <a:clrScheme name="7479e59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7479e590">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479e59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479e59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479e59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479e59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479e59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479e59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479e59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479e59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479e59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479e59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479e59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479e59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Josef_PhD_v2</Template>
  <TotalTime>11818</TotalTime>
  <Words>4463</Words>
  <Application>Microsoft Office PowerPoint</Application>
  <PresentationFormat>Bildspel på skärmen (4:3)</PresentationFormat>
  <Paragraphs>442</Paragraphs>
  <Slides>68</Slides>
  <Notes>2</Notes>
  <HiddenSlides>23</HiddenSlides>
  <MMClips>0</MMClips>
  <ScaleCrop>false</ScaleCrop>
  <HeadingPairs>
    <vt:vector size="8" baseType="variant">
      <vt:variant>
        <vt:lpstr>Använt teckensnitt</vt:lpstr>
      </vt:variant>
      <vt:variant>
        <vt:i4>5</vt:i4>
      </vt:variant>
      <vt:variant>
        <vt:lpstr>Tema</vt:lpstr>
      </vt:variant>
      <vt:variant>
        <vt:i4>1</vt:i4>
      </vt:variant>
      <vt:variant>
        <vt:lpstr>Serverprogram för OLE-inbäddning</vt:lpstr>
      </vt:variant>
      <vt:variant>
        <vt:i4>1</vt:i4>
      </vt:variant>
      <vt:variant>
        <vt:lpstr>Bildrubriker</vt:lpstr>
      </vt:variant>
      <vt:variant>
        <vt:i4>68</vt:i4>
      </vt:variant>
    </vt:vector>
  </HeadingPairs>
  <TitlesOfParts>
    <vt:vector size="75" baseType="lpstr">
      <vt:lpstr>Arial</vt:lpstr>
      <vt:lpstr>Arial Black</vt:lpstr>
      <vt:lpstr>Symbol</vt:lpstr>
      <vt:lpstr>Times</vt:lpstr>
      <vt:lpstr>Times New Roman</vt:lpstr>
      <vt:lpstr>Josef_PhD_v2</vt:lpstr>
      <vt:lpstr>Visio</vt:lpstr>
      <vt:lpstr>Software Engineering</vt:lpstr>
      <vt:lpstr>Redesign (q4)</vt:lpstr>
      <vt:lpstr>Re-engineering (q5)</vt:lpstr>
      <vt:lpstr>Security</vt:lpstr>
      <vt:lpstr>Chapter Outline</vt:lpstr>
      <vt:lpstr>What is Security?</vt:lpstr>
      <vt:lpstr>What is Security?</vt:lpstr>
      <vt:lpstr>Other characteristics</vt:lpstr>
      <vt:lpstr>Exercise</vt:lpstr>
      <vt:lpstr>Security General Scenario</vt:lpstr>
      <vt:lpstr>Sample Concrete Security Scenario</vt:lpstr>
      <vt:lpstr>Concrete scenario</vt:lpstr>
      <vt:lpstr>Goal of Security Tactics</vt:lpstr>
      <vt:lpstr>Goal of Security Tactics</vt:lpstr>
      <vt:lpstr>Question</vt:lpstr>
      <vt:lpstr>Security Tactics</vt:lpstr>
      <vt:lpstr>Detect Attacks</vt:lpstr>
      <vt:lpstr>Resist Attacks</vt:lpstr>
      <vt:lpstr>Resist Attacks</vt:lpstr>
      <vt:lpstr>React to Attacks</vt:lpstr>
      <vt:lpstr>Recover From Attacks</vt:lpstr>
      <vt:lpstr>Checklist</vt:lpstr>
      <vt:lpstr>Allocation of responsibilities</vt:lpstr>
      <vt:lpstr>Design Checklist for Security</vt:lpstr>
      <vt:lpstr>Coordination model</vt:lpstr>
      <vt:lpstr>Design Checklist for Security</vt:lpstr>
      <vt:lpstr>Data model</vt:lpstr>
      <vt:lpstr>Design Checklist for Security</vt:lpstr>
      <vt:lpstr>Mapping among architectural elements </vt:lpstr>
      <vt:lpstr>Design Checklist for Security</vt:lpstr>
      <vt:lpstr>Resource management</vt:lpstr>
      <vt:lpstr>Design Checklist for Security</vt:lpstr>
      <vt:lpstr>Binding time</vt:lpstr>
      <vt:lpstr>Design Checklist for Security</vt:lpstr>
      <vt:lpstr>Choice of technology</vt:lpstr>
      <vt:lpstr>Design Checklist for Security</vt:lpstr>
      <vt:lpstr>Summary</vt:lpstr>
      <vt:lpstr>Testability</vt:lpstr>
      <vt:lpstr>Chapter Outline</vt:lpstr>
      <vt:lpstr>What is Testability?</vt:lpstr>
      <vt:lpstr>What is Testability?</vt:lpstr>
      <vt:lpstr>Exercise</vt:lpstr>
      <vt:lpstr>Testability General Scenario</vt:lpstr>
      <vt:lpstr>Sample Concrete Testability Scenario</vt:lpstr>
      <vt:lpstr>Concrete scenario</vt:lpstr>
      <vt:lpstr>Goal of Testability Tactics</vt:lpstr>
      <vt:lpstr>Goal of Testability Tactics</vt:lpstr>
      <vt:lpstr>Question</vt:lpstr>
      <vt:lpstr>Testability Tactics</vt:lpstr>
      <vt:lpstr>Control and Observe System State</vt:lpstr>
      <vt:lpstr>Control and Observe System State</vt:lpstr>
      <vt:lpstr>Limit Complexity</vt:lpstr>
      <vt:lpstr>Checklist</vt:lpstr>
      <vt:lpstr>Allocation of responsibilities</vt:lpstr>
      <vt:lpstr>Design Checklist for Testability</vt:lpstr>
      <vt:lpstr>Coordination model</vt:lpstr>
      <vt:lpstr>Design Checklist for Testability</vt:lpstr>
      <vt:lpstr>Data model</vt:lpstr>
      <vt:lpstr>Design Checklist for Testability</vt:lpstr>
      <vt:lpstr>Mapping among architectural elements</vt:lpstr>
      <vt:lpstr>Design Checklist for Testability</vt:lpstr>
      <vt:lpstr>Resource management</vt:lpstr>
      <vt:lpstr>Design Checklist for Testability</vt:lpstr>
      <vt:lpstr>Binding time</vt:lpstr>
      <vt:lpstr>Design Checklist for Testability</vt:lpstr>
      <vt:lpstr>Choice of technology</vt:lpstr>
      <vt:lpstr>Design Checklist for Testability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Anställningsintervju Forskarassistent i Medicinteknik  Josef Hallberg</dc:title>
  <dc:creator>Ägaren</dc:creator>
  <cp:lastModifiedBy>Josef Hallberg</cp:lastModifiedBy>
  <cp:revision>181</cp:revision>
  <cp:lastPrinted>2015-09-16T12:19:22Z</cp:lastPrinted>
  <dcterms:created xsi:type="dcterms:W3CDTF">2010-08-24T12:22:52Z</dcterms:created>
  <dcterms:modified xsi:type="dcterms:W3CDTF">2021-09-08T11:42:24Z</dcterms:modified>
</cp:coreProperties>
</file>