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330" r:id="rId2"/>
    <p:sldId id="410" r:id="rId3"/>
    <p:sldId id="412" r:id="rId4"/>
    <p:sldId id="333" r:id="rId5"/>
    <p:sldId id="413" r:id="rId6"/>
    <p:sldId id="528" r:id="rId7"/>
    <p:sldId id="472" r:id="rId8"/>
    <p:sldId id="473" r:id="rId9"/>
    <p:sldId id="474" r:id="rId10"/>
    <p:sldId id="475" r:id="rId11"/>
    <p:sldId id="514" r:id="rId12"/>
    <p:sldId id="420" r:id="rId13"/>
    <p:sldId id="354" r:id="rId14"/>
    <p:sldId id="355" r:id="rId15"/>
    <p:sldId id="356" r:id="rId16"/>
    <p:sldId id="357" r:id="rId17"/>
    <p:sldId id="529" r:id="rId18"/>
    <p:sldId id="358" r:id="rId19"/>
    <p:sldId id="534" r:id="rId20"/>
    <p:sldId id="359" r:id="rId21"/>
    <p:sldId id="533" r:id="rId22"/>
    <p:sldId id="530" r:id="rId23"/>
    <p:sldId id="360" r:id="rId24"/>
    <p:sldId id="364" r:id="rId25"/>
    <p:sldId id="365" r:id="rId26"/>
    <p:sldId id="421" r:id="rId27"/>
    <p:sldId id="428" r:id="rId28"/>
    <p:sldId id="433" r:id="rId29"/>
    <p:sldId id="459" r:id="rId30"/>
    <p:sldId id="484" r:id="rId31"/>
    <p:sldId id="460" r:id="rId32"/>
    <p:sldId id="461" r:id="rId33"/>
    <p:sldId id="480" r:id="rId34"/>
    <p:sldId id="462" r:id="rId35"/>
    <p:sldId id="463" r:id="rId36"/>
    <p:sldId id="464" r:id="rId37"/>
    <p:sldId id="465" r:id="rId38"/>
    <p:sldId id="481" r:id="rId39"/>
    <p:sldId id="482" r:id="rId40"/>
    <p:sldId id="466" r:id="rId41"/>
    <p:sldId id="467" r:id="rId42"/>
    <p:sldId id="485" r:id="rId43"/>
    <p:sldId id="486" r:id="rId44"/>
    <p:sldId id="487" r:id="rId45"/>
    <p:sldId id="488" r:id="rId46"/>
    <p:sldId id="490" r:id="rId47"/>
    <p:sldId id="491" r:id="rId48"/>
    <p:sldId id="492" r:id="rId49"/>
    <p:sldId id="493" r:id="rId50"/>
    <p:sldId id="494" r:id="rId51"/>
    <p:sldId id="495" r:id="rId52"/>
    <p:sldId id="496" r:id="rId53"/>
    <p:sldId id="497" r:id="rId54"/>
    <p:sldId id="498" r:id="rId55"/>
    <p:sldId id="499" r:id="rId56"/>
    <p:sldId id="500" r:id="rId57"/>
    <p:sldId id="501" r:id="rId58"/>
    <p:sldId id="502" r:id="rId59"/>
    <p:sldId id="503" r:id="rId60"/>
    <p:sldId id="504" r:id="rId61"/>
    <p:sldId id="505" r:id="rId62"/>
    <p:sldId id="506" r:id="rId63"/>
    <p:sldId id="507" r:id="rId64"/>
    <p:sldId id="508" r:id="rId65"/>
    <p:sldId id="509" r:id="rId66"/>
    <p:sldId id="510" r:id="rId67"/>
    <p:sldId id="511" r:id="rId68"/>
    <p:sldId id="512" r:id="rId69"/>
    <p:sldId id="513" r:id="rId70"/>
    <p:sldId id="527" r:id="rId71"/>
    <p:sldId id="516" r:id="rId72"/>
    <p:sldId id="517" r:id="rId73"/>
    <p:sldId id="518" r:id="rId74"/>
    <p:sldId id="519" r:id="rId75"/>
    <p:sldId id="520" r:id="rId76"/>
    <p:sldId id="521" r:id="rId77"/>
    <p:sldId id="522" r:id="rId78"/>
    <p:sldId id="523" r:id="rId79"/>
    <p:sldId id="524" r:id="rId80"/>
    <p:sldId id="525" r:id="rId81"/>
    <p:sldId id="526" r:id="rId82"/>
    <p:sldId id="531" r:id="rId83"/>
    <p:sldId id="532" r:id="rId84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33CC"/>
    <a:srgbClr val="008000"/>
    <a:srgbClr val="FF5050"/>
    <a:srgbClr val="003300"/>
    <a:srgbClr val="9999FF"/>
    <a:srgbClr val="D0001D"/>
    <a:srgbClr val="D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58"/>
  </p:normalViewPr>
  <p:slideViewPr>
    <p:cSldViewPr>
      <p:cViewPr varScale="1">
        <p:scale>
          <a:sx n="65" d="100"/>
          <a:sy n="65" d="100"/>
        </p:scale>
        <p:origin x="120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3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16.xml"/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f Hallberg" userId="2394c6b5-89de-437d-ad9e-7cfa3a007786" providerId="ADAL" clId="{73F4468E-42A2-5D4B-B565-34C7C1518BAF}"/>
    <pc:docChg chg="custSel addSld delSld modSld">
      <pc:chgData name="Josef Hallberg" userId="2394c6b5-89de-437d-ad9e-7cfa3a007786" providerId="ADAL" clId="{73F4468E-42A2-5D4B-B565-34C7C1518BAF}" dt="2020-09-22T13:12:09.314" v="66" actId="20577"/>
      <pc:docMkLst>
        <pc:docMk/>
      </pc:docMkLst>
      <pc:sldChg chg="modSp mod">
        <pc:chgData name="Josef Hallberg" userId="2394c6b5-89de-437d-ad9e-7cfa3a007786" providerId="ADAL" clId="{73F4468E-42A2-5D4B-B565-34C7C1518BAF}" dt="2020-09-22T13:12:09.314" v="66" actId="20577"/>
        <pc:sldMkLst>
          <pc:docMk/>
          <pc:sldMk cId="0" sldId="355"/>
        </pc:sldMkLst>
        <pc:spChg chg="mod">
          <ac:chgData name="Josef Hallberg" userId="2394c6b5-89de-437d-ad9e-7cfa3a007786" providerId="ADAL" clId="{73F4468E-42A2-5D4B-B565-34C7C1518BAF}" dt="2020-09-22T13:12:09.314" v="66" actId="20577"/>
          <ac:spMkLst>
            <pc:docMk/>
            <pc:sldMk cId="0" sldId="355"/>
            <ac:spMk id="35842" creationId="{00000000-0000-0000-0000-000000000000}"/>
          </ac:spMkLst>
        </pc:spChg>
      </pc:sldChg>
      <pc:sldChg chg="del">
        <pc:chgData name="Josef Hallberg" userId="2394c6b5-89de-437d-ad9e-7cfa3a007786" providerId="ADAL" clId="{73F4468E-42A2-5D4B-B565-34C7C1518BAF}" dt="2020-09-22T08:59:38.844" v="22" actId="2696"/>
        <pc:sldMkLst>
          <pc:docMk/>
          <pc:sldMk cId="0" sldId="411"/>
        </pc:sldMkLst>
      </pc:sldChg>
      <pc:sldChg chg="del">
        <pc:chgData name="Josef Hallberg" userId="2394c6b5-89de-437d-ad9e-7cfa3a007786" providerId="ADAL" clId="{73F4468E-42A2-5D4B-B565-34C7C1518BAF}" dt="2020-09-22T08:59:37.242" v="21" actId="2696"/>
        <pc:sldMkLst>
          <pc:docMk/>
          <pc:sldMk cId="0" sldId="515"/>
        </pc:sldMkLst>
      </pc:sldChg>
      <pc:sldChg chg="add">
        <pc:chgData name="Josef Hallberg" userId="2394c6b5-89de-437d-ad9e-7cfa3a007786" providerId="ADAL" clId="{73F4468E-42A2-5D4B-B565-34C7C1518BAF}" dt="2020-09-22T09:00:13.301" v="23"/>
        <pc:sldMkLst>
          <pc:docMk/>
          <pc:sldMk cId="1013569483" sldId="516"/>
        </pc:sldMkLst>
      </pc:sldChg>
      <pc:sldChg chg="del">
        <pc:chgData name="Josef Hallberg" userId="2394c6b5-89de-437d-ad9e-7cfa3a007786" providerId="ADAL" clId="{73F4468E-42A2-5D4B-B565-34C7C1518BAF}" dt="2020-09-22T08:59:34.186" v="18" actId="2696"/>
        <pc:sldMkLst>
          <pc:docMk/>
          <pc:sldMk cId="1013569483" sldId="516"/>
        </pc:sldMkLst>
      </pc:sldChg>
      <pc:sldChg chg="del">
        <pc:chgData name="Josef Hallberg" userId="2394c6b5-89de-437d-ad9e-7cfa3a007786" providerId="ADAL" clId="{73F4468E-42A2-5D4B-B565-34C7C1518BAF}" dt="2020-09-22T08:59:34.162" v="13" actId="2696"/>
        <pc:sldMkLst>
          <pc:docMk/>
          <pc:sldMk cId="3274771109" sldId="517"/>
        </pc:sldMkLst>
      </pc:sldChg>
      <pc:sldChg chg="add">
        <pc:chgData name="Josef Hallberg" userId="2394c6b5-89de-437d-ad9e-7cfa3a007786" providerId="ADAL" clId="{73F4468E-42A2-5D4B-B565-34C7C1518BAF}" dt="2020-09-22T09:00:13.301" v="23"/>
        <pc:sldMkLst>
          <pc:docMk/>
          <pc:sldMk cId="3274771109" sldId="517"/>
        </pc:sldMkLst>
      </pc:sldChg>
      <pc:sldChg chg="del">
        <pc:chgData name="Josef Hallberg" userId="2394c6b5-89de-437d-ad9e-7cfa3a007786" providerId="ADAL" clId="{73F4468E-42A2-5D4B-B565-34C7C1518BAF}" dt="2020-09-22T08:59:34.182" v="17" actId="2696"/>
        <pc:sldMkLst>
          <pc:docMk/>
          <pc:sldMk cId="2666249267" sldId="518"/>
        </pc:sldMkLst>
      </pc:sldChg>
      <pc:sldChg chg="add">
        <pc:chgData name="Josef Hallberg" userId="2394c6b5-89de-437d-ad9e-7cfa3a007786" providerId="ADAL" clId="{73F4468E-42A2-5D4B-B565-34C7C1518BAF}" dt="2020-09-22T09:00:13.301" v="23"/>
        <pc:sldMkLst>
          <pc:docMk/>
          <pc:sldMk cId="2666249267" sldId="518"/>
        </pc:sldMkLst>
      </pc:sldChg>
      <pc:sldChg chg="del">
        <pc:chgData name="Josef Hallberg" userId="2394c6b5-89de-437d-ad9e-7cfa3a007786" providerId="ADAL" clId="{73F4468E-42A2-5D4B-B565-34C7C1518BAF}" dt="2020-09-22T08:59:34.157" v="12" actId="2696"/>
        <pc:sldMkLst>
          <pc:docMk/>
          <pc:sldMk cId="3257751999" sldId="519"/>
        </pc:sldMkLst>
      </pc:sldChg>
      <pc:sldChg chg="add">
        <pc:chgData name="Josef Hallberg" userId="2394c6b5-89de-437d-ad9e-7cfa3a007786" providerId="ADAL" clId="{73F4468E-42A2-5D4B-B565-34C7C1518BAF}" dt="2020-09-22T09:00:13.301" v="23"/>
        <pc:sldMkLst>
          <pc:docMk/>
          <pc:sldMk cId="3257751999" sldId="519"/>
        </pc:sldMkLst>
      </pc:sldChg>
      <pc:sldChg chg="add">
        <pc:chgData name="Josef Hallberg" userId="2394c6b5-89de-437d-ad9e-7cfa3a007786" providerId="ADAL" clId="{73F4468E-42A2-5D4B-B565-34C7C1518BAF}" dt="2020-09-22T09:00:13.301" v="23"/>
        <pc:sldMkLst>
          <pc:docMk/>
          <pc:sldMk cId="2308619422" sldId="520"/>
        </pc:sldMkLst>
      </pc:sldChg>
      <pc:sldChg chg="del">
        <pc:chgData name="Josef Hallberg" userId="2394c6b5-89de-437d-ad9e-7cfa3a007786" providerId="ADAL" clId="{73F4468E-42A2-5D4B-B565-34C7C1518BAF}" dt="2020-09-22T08:59:34.196" v="20" actId="2696"/>
        <pc:sldMkLst>
          <pc:docMk/>
          <pc:sldMk cId="2308619422" sldId="520"/>
        </pc:sldMkLst>
      </pc:sldChg>
      <pc:sldChg chg="del">
        <pc:chgData name="Josef Hallberg" userId="2394c6b5-89de-437d-ad9e-7cfa3a007786" providerId="ADAL" clId="{73F4468E-42A2-5D4B-B565-34C7C1518BAF}" dt="2020-09-22T08:59:34.170" v="15" actId="2696"/>
        <pc:sldMkLst>
          <pc:docMk/>
          <pc:sldMk cId="3665238361" sldId="521"/>
        </pc:sldMkLst>
      </pc:sldChg>
      <pc:sldChg chg="add">
        <pc:chgData name="Josef Hallberg" userId="2394c6b5-89de-437d-ad9e-7cfa3a007786" providerId="ADAL" clId="{73F4468E-42A2-5D4B-B565-34C7C1518BAF}" dt="2020-09-22T09:00:13.301" v="23"/>
        <pc:sldMkLst>
          <pc:docMk/>
          <pc:sldMk cId="3665238361" sldId="521"/>
        </pc:sldMkLst>
      </pc:sldChg>
      <pc:sldChg chg="add">
        <pc:chgData name="Josef Hallberg" userId="2394c6b5-89de-437d-ad9e-7cfa3a007786" providerId="ADAL" clId="{73F4468E-42A2-5D4B-B565-34C7C1518BAF}" dt="2020-09-22T09:00:13.301" v="23"/>
        <pc:sldMkLst>
          <pc:docMk/>
          <pc:sldMk cId="120798990" sldId="522"/>
        </pc:sldMkLst>
      </pc:sldChg>
      <pc:sldChg chg="del">
        <pc:chgData name="Josef Hallberg" userId="2394c6b5-89de-437d-ad9e-7cfa3a007786" providerId="ADAL" clId="{73F4468E-42A2-5D4B-B565-34C7C1518BAF}" dt="2020-09-22T08:59:34.191" v="19" actId="2696"/>
        <pc:sldMkLst>
          <pc:docMk/>
          <pc:sldMk cId="120798990" sldId="522"/>
        </pc:sldMkLst>
      </pc:sldChg>
      <pc:sldChg chg="add">
        <pc:chgData name="Josef Hallberg" userId="2394c6b5-89de-437d-ad9e-7cfa3a007786" providerId="ADAL" clId="{73F4468E-42A2-5D4B-B565-34C7C1518BAF}" dt="2020-09-22T09:00:13.301" v="23"/>
        <pc:sldMkLst>
          <pc:docMk/>
          <pc:sldMk cId="3181390741" sldId="523"/>
        </pc:sldMkLst>
      </pc:sldChg>
      <pc:sldChg chg="del">
        <pc:chgData name="Josef Hallberg" userId="2394c6b5-89de-437d-ad9e-7cfa3a007786" providerId="ADAL" clId="{73F4468E-42A2-5D4B-B565-34C7C1518BAF}" dt="2020-09-22T08:59:34.166" v="14" actId="2696"/>
        <pc:sldMkLst>
          <pc:docMk/>
          <pc:sldMk cId="3181390741" sldId="523"/>
        </pc:sldMkLst>
      </pc:sldChg>
      <pc:sldChg chg="add">
        <pc:chgData name="Josef Hallberg" userId="2394c6b5-89de-437d-ad9e-7cfa3a007786" providerId="ADAL" clId="{73F4468E-42A2-5D4B-B565-34C7C1518BAF}" dt="2020-09-22T09:00:13.301" v="23"/>
        <pc:sldMkLst>
          <pc:docMk/>
          <pc:sldMk cId="4054154389" sldId="524"/>
        </pc:sldMkLst>
      </pc:sldChg>
      <pc:sldChg chg="del">
        <pc:chgData name="Josef Hallberg" userId="2394c6b5-89de-437d-ad9e-7cfa3a007786" providerId="ADAL" clId="{73F4468E-42A2-5D4B-B565-34C7C1518BAF}" dt="2020-09-22T08:59:34.175" v="16" actId="2696"/>
        <pc:sldMkLst>
          <pc:docMk/>
          <pc:sldMk cId="4054154389" sldId="524"/>
        </pc:sldMkLst>
      </pc:sldChg>
      <pc:sldChg chg="add">
        <pc:chgData name="Josef Hallberg" userId="2394c6b5-89de-437d-ad9e-7cfa3a007786" providerId="ADAL" clId="{73F4468E-42A2-5D4B-B565-34C7C1518BAF}" dt="2020-09-22T09:00:13.301" v="23"/>
        <pc:sldMkLst>
          <pc:docMk/>
          <pc:sldMk cId="3983158929" sldId="525"/>
        </pc:sldMkLst>
      </pc:sldChg>
      <pc:sldChg chg="del">
        <pc:chgData name="Josef Hallberg" userId="2394c6b5-89de-437d-ad9e-7cfa3a007786" providerId="ADAL" clId="{73F4468E-42A2-5D4B-B565-34C7C1518BAF}" dt="2020-09-22T08:59:34.146" v="10" actId="2696"/>
        <pc:sldMkLst>
          <pc:docMk/>
          <pc:sldMk cId="3983158929" sldId="525"/>
        </pc:sldMkLst>
      </pc:sldChg>
      <pc:sldChg chg="add">
        <pc:chgData name="Josef Hallberg" userId="2394c6b5-89de-437d-ad9e-7cfa3a007786" providerId="ADAL" clId="{73F4468E-42A2-5D4B-B565-34C7C1518BAF}" dt="2020-09-22T09:00:13.301" v="23"/>
        <pc:sldMkLst>
          <pc:docMk/>
          <pc:sldMk cId="1269204693" sldId="526"/>
        </pc:sldMkLst>
      </pc:sldChg>
      <pc:sldChg chg="del">
        <pc:chgData name="Josef Hallberg" userId="2394c6b5-89de-437d-ad9e-7cfa3a007786" providerId="ADAL" clId="{73F4468E-42A2-5D4B-B565-34C7C1518BAF}" dt="2020-09-22T08:59:34.141" v="9" actId="2696"/>
        <pc:sldMkLst>
          <pc:docMk/>
          <pc:sldMk cId="1269204693" sldId="526"/>
        </pc:sldMkLst>
      </pc:sldChg>
      <pc:sldChg chg="del">
        <pc:chgData name="Josef Hallberg" userId="2394c6b5-89de-437d-ad9e-7cfa3a007786" providerId="ADAL" clId="{73F4468E-42A2-5D4B-B565-34C7C1518BAF}" dt="2020-09-22T08:59:34.152" v="11" actId="2696"/>
        <pc:sldMkLst>
          <pc:docMk/>
          <pc:sldMk cId="3356269003" sldId="527"/>
        </pc:sldMkLst>
      </pc:sldChg>
      <pc:sldChg chg="add">
        <pc:chgData name="Josef Hallberg" userId="2394c6b5-89de-437d-ad9e-7cfa3a007786" providerId="ADAL" clId="{73F4468E-42A2-5D4B-B565-34C7C1518BAF}" dt="2020-09-22T09:00:13.301" v="23"/>
        <pc:sldMkLst>
          <pc:docMk/>
          <pc:sldMk cId="3356269003" sldId="527"/>
        </pc:sldMkLst>
      </pc:sldChg>
      <pc:sldChg chg="addSp delSp modSp add">
        <pc:chgData name="Josef Hallberg" userId="2394c6b5-89de-437d-ad9e-7cfa3a007786" providerId="ADAL" clId="{73F4468E-42A2-5D4B-B565-34C7C1518BAF}" dt="2020-09-22T08:56:58.713" v="8" actId="14100"/>
        <pc:sldMkLst>
          <pc:docMk/>
          <pc:sldMk cId="1039938169" sldId="534"/>
        </pc:sldMkLst>
        <pc:picChg chg="add del">
          <ac:chgData name="Josef Hallberg" userId="2394c6b5-89de-437d-ad9e-7cfa3a007786" providerId="ADAL" clId="{73F4468E-42A2-5D4B-B565-34C7C1518BAF}" dt="2020-09-22T08:56:40.608" v="3" actId="478"/>
          <ac:picMkLst>
            <pc:docMk/>
            <pc:sldMk cId="1039938169" sldId="534"/>
            <ac:picMk id="2050" creationId="{823CC623-D8BC-C14D-99A1-BF802C962734}"/>
          </ac:picMkLst>
        </pc:picChg>
        <pc:picChg chg="add del mod">
          <ac:chgData name="Josef Hallberg" userId="2394c6b5-89de-437d-ad9e-7cfa3a007786" providerId="ADAL" clId="{73F4468E-42A2-5D4B-B565-34C7C1518BAF}" dt="2020-09-22T08:56:40.608" v="3" actId="478"/>
          <ac:picMkLst>
            <pc:docMk/>
            <pc:sldMk cId="1039938169" sldId="534"/>
            <ac:picMk id="2052" creationId="{2F55E278-4CFF-A241-AF8B-8C68310D3029}"/>
          </ac:picMkLst>
        </pc:picChg>
        <pc:picChg chg="add mod">
          <ac:chgData name="Josef Hallberg" userId="2394c6b5-89de-437d-ad9e-7cfa3a007786" providerId="ADAL" clId="{73F4468E-42A2-5D4B-B565-34C7C1518BAF}" dt="2020-09-22T08:56:58.713" v="8" actId="14100"/>
          <ac:picMkLst>
            <pc:docMk/>
            <pc:sldMk cId="1039938169" sldId="534"/>
            <ac:picMk id="2054" creationId="{81450FF5-5749-DC48-A39B-692CBACC59A7}"/>
          </ac:picMkLst>
        </pc:picChg>
      </pc:sldChg>
    </pc:docChg>
  </pc:docChgLst>
  <pc:docChgLst>
    <pc:chgData name="Josef Hallberg" userId="2394c6b5-89de-437d-ad9e-7cfa3a007786" providerId="ADAL" clId="{0C52949E-50FE-40D0-8C76-EFB6C0E2CBC0}"/>
    <pc:docChg chg="modSld">
      <pc:chgData name="Josef Hallberg" userId="2394c6b5-89de-437d-ad9e-7cfa3a007786" providerId="ADAL" clId="{0C52949E-50FE-40D0-8C76-EFB6C0E2CBC0}" dt="2021-09-21T11:20:01.058" v="3" actId="729"/>
      <pc:docMkLst>
        <pc:docMk/>
      </pc:docMkLst>
      <pc:sldChg chg="mod modShow">
        <pc:chgData name="Josef Hallberg" userId="2394c6b5-89de-437d-ad9e-7cfa3a007786" providerId="ADAL" clId="{0C52949E-50FE-40D0-8C76-EFB6C0E2CBC0}" dt="2021-09-21T11:19:44.439" v="0" actId="729"/>
        <pc:sldMkLst>
          <pc:docMk/>
          <pc:sldMk cId="0" sldId="472"/>
        </pc:sldMkLst>
      </pc:sldChg>
      <pc:sldChg chg="mod modShow">
        <pc:chgData name="Josef Hallberg" userId="2394c6b5-89de-437d-ad9e-7cfa3a007786" providerId="ADAL" clId="{0C52949E-50FE-40D0-8C76-EFB6C0E2CBC0}" dt="2021-09-21T11:19:47.244" v="1" actId="729"/>
        <pc:sldMkLst>
          <pc:docMk/>
          <pc:sldMk cId="0" sldId="473"/>
        </pc:sldMkLst>
      </pc:sldChg>
      <pc:sldChg chg="mod modShow">
        <pc:chgData name="Josef Hallberg" userId="2394c6b5-89de-437d-ad9e-7cfa3a007786" providerId="ADAL" clId="{0C52949E-50FE-40D0-8C76-EFB6C0E2CBC0}" dt="2021-09-21T11:19:51.850" v="2" actId="729"/>
        <pc:sldMkLst>
          <pc:docMk/>
          <pc:sldMk cId="0" sldId="474"/>
        </pc:sldMkLst>
      </pc:sldChg>
      <pc:sldChg chg="mod modShow">
        <pc:chgData name="Josef Hallberg" userId="2394c6b5-89de-437d-ad9e-7cfa3a007786" providerId="ADAL" clId="{0C52949E-50FE-40D0-8C76-EFB6C0E2CBC0}" dt="2021-09-21T11:20:01.058" v="3" actId="729"/>
        <pc:sldMkLst>
          <pc:docMk/>
          <pc:sldMk cId="0" sldId="475"/>
        </pc:sldMkLst>
      </pc:sldChg>
    </pc:docChg>
  </pc:docChgLst>
  <pc:docChgLst>
    <pc:chgData name="Josef Hallberg" userId="2394c6b5-89de-437d-ad9e-7cfa3a007786" providerId="ADAL" clId="{35AE9A77-9054-1B46-9412-0B262F95A54E}"/>
    <pc:docChg chg="custSel modSld">
      <pc:chgData name="Josef Hallberg" userId="2394c6b5-89de-437d-ad9e-7cfa3a007786" providerId="ADAL" clId="{35AE9A77-9054-1B46-9412-0B262F95A54E}" dt="2019-09-24T11:50:09.736" v="86" actId="478"/>
      <pc:docMkLst>
        <pc:docMk/>
      </pc:docMkLst>
      <pc:sldChg chg="modSp">
        <pc:chgData name="Josef Hallberg" userId="2394c6b5-89de-437d-ad9e-7cfa3a007786" providerId="ADAL" clId="{35AE9A77-9054-1B46-9412-0B262F95A54E}" dt="2019-09-24T11:47:35.654" v="84" actId="5793"/>
        <pc:sldMkLst>
          <pc:docMk/>
          <pc:sldMk cId="0" sldId="465"/>
        </pc:sldMkLst>
        <pc:spChg chg="mod">
          <ac:chgData name="Josef Hallberg" userId="2394c6b5-89de-437d-ad9e-7cfa3a007786" providerId="ADAL" clId="{35AE9A77-9054-1B46-9412-0B262F95A54E}" dt="2019-09-24T11:47:35.654" v="84" actId="5793"/>
          <ac:spMkLst>
            <pc:docMk/>
            <pc:sldMk cId="0" sldId="465"/>
            <ac:spMk id="56322" creationId="{00000000-0000-0000-0000-000000000000}"/>
          </ac:spMkLst>
        </pc:spChg>
      </pc:sldChg>
      <pc:sldChg chg="delSp modSp">
        <pc:chgData name="Josef Hallberg" userId="2394c6b5-89de-437d-ad9e-7cfa3a007786" providerId="ADAL" clId="{35AE9A77-9054-1B46-9412-0B262F95A54E}" dt="2019-09-24T11:50:09.736" v="86" actId="478"/>
        <pc:sldMkLst>
          <pc:docMk/>
          <pc:sldMk cId="0" sldId="497"/>
        </pc:sldMkLst>
        <pc:spChg chg="del mod">
          <ac:chgData name="Josef Hallberg" userId="2394c6b5-89de-437d-ad9e-7cfa3a007786" providerId="ADAL" clId="{35AE9A77-9054-1B46-9412-0B262F95A54E}" dt="2019-09-24T11:50:09.736" v="86" actId="478"/>
          <ac:spMkLst>
            <pc:docMk/>
            <pc:sldMk cId="0" sldId="497"/>
            <ac:spMk id="74756" creationId="{00000000-0000-0000-0000-000000000000}"/>
          </ac:spMkLst>
        </pc:spChg>
      </pc:sldChg>
      <pc:sldChg chg="modSp">
        <pc:chgData name="Josef Hallberg" userId="2394c6b5-89de-437d-ad9e-7cfa3a007786" providerId="ADAL" clId="{35AE9A77-9054-1B46-9412-0B262F95A54E}" dt="2019-09-24T11:39:32.571" v="7" actId="20577"/>
        <pc:sldMkLst>
          <pc:docMk/>
          <pc:sldMk cId="2050005963" sldId="528"/>
        </pc:sldMkLst>
        <pc:spChg chg="mod">
          <ac:chgData name="Josef Hallberg" userId="2394c6b5-89de-437d-ad9e-7cfa3a007786" providerId="ADAL" clId="{35AE9A77-9054-1B46-9412-0B262F95A54E}" dt="2019-09-24T11:39:32.571" v="7" actId="20577"/>
          <ac:spMkLst>
            <pc:docMk/>
            <pc:sldMk cId="2050005963" sldId="528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DF6D5-4141-E040-85B5-D66515CE45E0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7CC1C-52AF-9447-8288-C5196D9F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06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45FACE-236C-464C-A594-FCE227B20D7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C7B8461-D618-D64D-A30F-FDE4467F4584}" type="slidenum">
              <a:rPr lang="en-US" altLang="x-none" sz="1200"/>
              <a:pPr eaLnBrk="1" hangingPunct="1"/>
              <a:t>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When you organize the data you might find out a common relationship, such as: The error only occurs when the pilot is turning left…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86AB6A7-10F4-814E-AE8B-DCFD152E7B26}" type="slidenum">
              <a:rPr lang="en-US" altLang="x-none" sz="1200"/>
              <a:pPr eaLnBrk="1" hangingPunct="1"/>
              <a:t>38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Enumerate causes: example – did we send a pointer to that object, or did we make a copy? Which variable was actually updated, and which one do we have here?</a:t>
            </a:r>
          </a:p>
          <a:p>
            <a:r>
              <a:rPr lang="en-US" altLang="x-none">
                <a:ea typeface="ＭＳ Ｐゴシック" charset="-128"/>
              </a:rPr>
              <a:t>Or, perhaps we have a block variable when we thought it was a class variable, etc.</a:t>
            </a: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E42C826-B034-F749-9C6F-C387D851AE1D}" type="slidenum">
              <a:rPr lang="en-US" altLang="x-none" sz="1200"/>
              <a:pPr eaLnBrk="1" hangingPunct="1"/>
              <a:t>39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53BB6DA-BC03-FD4D-AF60-DDF3848C9981}" type="slidenum">
              <a:rPr lang="en-CA" altLang="x-none" sz="1200">
                <a:latin typeface="Times New Roman" charset="0"/>
              </a:rPr>
              <a:pPr eaLnBrk="1" hangingPunct="1"/>
              <a:t>64</a:t>
            </a:fld>
            <a:endParaRPr lang="en-CA" altLang="x-none" sz="1200"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5D6108B-AAA5-D24B-B7A8-4647F6068D3B}" type="slidenum">
              <a:rPr lang="en-CA" altLang="x-none" sz="1200">
                <a:latin typeface="Times New Roman" charset="0"/>
              </a:rPr>
              <a:pPr eaLnBrk="1" hangingPunct="1"/>
              <a:t>65</a:t>
            </a:fld>
            <a:endParaRPr lang="en-CA" altLang="x-none" sz="120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3D2E903-A349-8348-99F3-4070FC86A486}" type="slidenum">
              <a:rPr lang="en-CA" altLang="x-none" sz="1200">
                <a:latin typeface="Times New Roman" charset="0"/>
              </a:rPr>
              <a:pPr eaLnBrk="1" hangingPunct="1"/>
              <a:t>66</a:t>
            </a:fld>
            <a:endParaRPr lang="en-CA" altLang="x-none" sz="1200">
              <a:latin typeface="Times New Roman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23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23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23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23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0E376C3-19F6-5649-8A2B-4E6B1AB874CC}" type="slidenum">
              <a:rPr lang="en-CA" altLang="x-none" sz="1200">
                <a:latin typeface="Times New Roman" charset="0"/>
              </a:rPr>
              <a:pPr eaLnBrk="1" hangingPunct="1"/>
              <a:t>67</a:t>
            </a:fld>
            <a:endParaRPr lang="en-CA" altLang="x-none" sz="120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Checkout, Commit, Conflict - Resolve, Delta compression (only retain the differences between successive versions of files), Repository where the current historical data is stored, working copy (local copy)</a:t>
            </a: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2A2FA16-BDD4-5449-9536-1B0511620C27}" type="slidenum">
              <a:rPr lang="en-US" altLang="x-none" sz="1200"/>
              <a:pPr eaLnBrk="1" hangingPunct="1"/>
              <a:t>79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81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https://www.youtube.com/watch?v=BKorP55Aqvg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7A2AEBA-3E8F-4848-A327-D7EB15032BC5}" type="slidenum">
              <a:rPr lang="en-US" altLang="x-none" sz="1200"/>
              <a:pPr eaLnBrk="1" hangingPunct="1"/>
              <a:t>2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Straight forward, but doesn</a:t>
            </a:r>
            <a:r>
              <a:rPr lang="en-US" altLang="en-US">
                <a:ea typeface="ＭＳ Ｐゴシック" charset="-128"/>
              </a:rPr>
              <a:t>’</a:t>
            </a:r>
            <a:r>
              <a:rPr lang="en-US" altLang="x-none">
                <a:ea typeface="ＭＳ Ｐゴシック" charset="-128"/>
              </a:rPr>
              <a:t>t say anything about persistent storage for example… So, not complete…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978FC4C-AE8A-CD4E-B9E6-B6E5FF339BC3}" type="slidenum">
              <a:rPr lang="en-US" altLang="x-none" sz="1200"/>
              <a:pPr eaLnBrk="1" hangingPunct="1"/>
              <a:t>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Gives hints about relations and behavior, as well as communication, function calls, and API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11C7DA3-AF91-E940-B294-CD6BF9900AD5}" type="slidenum">
              <a:rPr lang="en-US" altLang="x-none" sz="1200"/>
              <a:pPr eaLnBrk="1" hangingPunct="1"/>
              <a:t>8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Doesn</a:t>
            </a:r>
            <a:r>
              <a:rPr lang="en-US" altLang="en-US">
                <a:ea typeface="ＭＳ Ｐゴシック" charset="-128"/>
              </a:rPr>
              <a:t>’</a:t>
            </a:r>
            <a:r>
              <a:rPr lang="en-US" altLang="x-none">
                <a:ea typeface="ＭＳ Ｐゴシック" charset="-128"/>
              </a:rPr>
              <a:t>t really help with the implementation… Better for documenting an implementation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3CCC0B1-DF5E-9D4E-A9EA-24C4F87E9004}" type="slidenum">
              <a:rPr lang="en-US" altLang="x-none" sz="1200"/>
              <a:pPr eaLnBrk="1" hangingPunct="1"/>
              <a:t>9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Doesn</a:t>
            </a:r>
            <a:r>
              <a:rPr lang="en-US" altLang="en-US">
                <a:ea typeface="ＭＳ Ｐゴシック" charset="-128"/>
              </a:rPr>
              <a:t>’</a:t>
            </a:r>
            <a:r>
              <a:rPr lang="en-US" altLang="x-none">
                <a:ea typeface="ＭＳ Ｐゴシック" charset="-128"/>
              </a:rPr>
              <a:t>t help with the implementation, but described what functionality should be included in the product. Same goes for Activity diagrams etc.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58B4FF1-86AC-9648-AAC5-3E7C5CB7E6F6}" type="slidenum">
              <a:rPr lang="en-US" altLang="x-none" sz="1200"/>
              <a:pPr eaLnBrk="1" hangingPunct="1"/>
              <a:t>10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5FACE-236C-464C-A594-FCE227B20D79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9741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Does not defer the knowledge of the best initialization parameters to the Account, but keeps the knowledge of best parameters inside of Customer.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12DDEB7-6860-0D41-92B1-F60CC969C2B8}" type="slidenum">
              <a:rPr lang="en-US" altLang="x-none" sz="1200"/>
              <a:pPr eaLnBrk="1" hangingPunct="1"/>
              <a:t>25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Induction: why</a:t>
            </a:r>
            <a:r>
              <a:rPr lang="en-US" baseline="0" dirty="0"/>
              <a:t> did I get BSOD on my old computer? (turned out to be my PSU</a:t>
            </a:r>
            <a:r>
              <a:rPr lang="mr-IN" baseline="0" dirty="0"/>
              <a:t>…</a:t>
            </a:r>
            <a:r>
              <a:rPr lang="en-US" baseline="0" dirty="0"/>
              <a:t> who would have guessed?)</a:t>
            </a:r>
          </a:p>
          <a:p>
            <a:r>
              <a:rPr lang="en-US" baseline="0" dirty="0"/>
              <a:t>Deduction: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5FACE-236C-464C-A594-FCE227B20D79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335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74"/>
          <a:stretch>
            <a:fillRect/>
          </a:stretch>
        </p:blipFill>
        <p:spPr bwMode="auto">
          <a:xfrm>
            <a:off x="0" y="0"/>
            <a:ext cx="9144000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Text_universitet_e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49275"/>
            <a:ext cx="3633787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laim_höger_e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0" y="6289675"/>
            <a:ext cx="56261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2420938"/>
            <a:ext cx="7772400" cy="1871662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/>
          <a:lstStyle>
            <a:lvl1pPr marL="0" indent="0" algn="ctr">
              <a:buFont typeface="Arial" charset="0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sv-SE"/>
              <a:t>Klicka här för att ändra format på underrubrik i bakgrunden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8EAA9B-DEDC-834C-8604-789D47C34F9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3715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597650" y="981075"/>
            <a:ext cx="2006600" cy="4962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574675" y="981075"/>
            <a:ext cx="5870575" cy="4962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61AEF2-B366-EE45-8D63-81F13D5760A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332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Rubrik, text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84213" y="981075"/>
            <a:ext cx="7920037" cy="10255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574675" y="2133600"/>
            <a:ext cx="3938588" cy="3810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65663" y="2133600"/>
            <a:ext cx="3938587" cy="3810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E3AB4-B06C-874D-8CCC-F48907739B3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5278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ubrik, text och 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84213" y="981075"/>
            <a:ext cx="7920037" cy="10255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574675" y="2133600"/>
            <a:ext cx="3938588" cy="3810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quarter" idx="2"/>
          </p:nvPr>
        </p:nvSpPr>
        <p:spPr>
          <a:xfrm>
            <a:off x="4665663" y="2133600"/>
            <a:ext cx="3938587" cy="18288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innehåll 4"/>
          <p:cNvSpPr>
            <a:spLocks noGrp="1"/>
          </p:cNvSpPr>
          <p:nvPr>
            <p:ph sz="quarter" idx="3"/>
          </p:nvPr>
        </p:nvSpPr>
        <p:spPr>
          <a:xfrm>
            <a:off x="4665663" y="4114800"/>
            <a:ext cx="3938587" cy="18288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ACB56-A71D-A74C-B53C-7A169654D7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2285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20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4038600" cy="20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CE25CD-B830-6245-AEFF-DD480799240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47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8229600" cy="20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0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0F2864-7E6C-174D-8279-CF36E49A3ECF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49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05000"/>
            <a:ext cx="4038600" cy="4191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CDD52A-E2AC-D54E-9D1C-AFEED54C896E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7" name="Date Placeholder 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0960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AA74D-A033-EA47-9411-4039806182E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488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3D0DC-EAEA-F44E-BB90-709534C635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5236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74675" y="2133600"/>
            <a:ext cx="3938588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65663" y="2133600"/>
            <a:ext cx="3938587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6F1AC7-E4D4-484A-82DA-70FA41CCA7A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055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782AE-3DA1-5C48-AE8A-55E0037008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2080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777826-C1F8-314A-B49D-3A7673A5BCA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602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E2979-B7F8-744A-B8D5-6E0FE1C15CE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511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E90771-1495-9846-9AAC-AB0B414F3BF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358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FDF09-8E3C-D344-844D-E78BBC1C7C9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5624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3"/>
          <p:cNvPicPr>
            <a:picLocks noChangeAspect="1" noChangeArrowheads="1"/>
          </p:cNvPicPr>
          <p:nvPr/>
        </p:nvPicPr>
        <p:blipFill>
          <a:blip r:embed="rId18">
            <a:lum bright="46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74"/>
          <a:stretch>
            <a:fillRect/>
          </a:stretch>
        </p:blipFill>
        <p:spPr bwMode="auto">
          <a:xfrm>
            <a:off x="0" y="0"/>
            <a:ext cx="9144000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981075"/>
            <a:ext cx="7920037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4675" y="2133600"/>
            <a:ext cx="80295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x-none"/>
              <a:t>Klicka här för att ändra format på bakgrundstexten</a:t>
            </a:r>
          </a:p>
          <a:p>
            <a:pPr lvl="1"/>
            <a:r>
              <a:rPr lang="sv-SE" altLang="x-none"/>
              <a:t>Nivå två</a:t>
            </a:r>
          </a:p>
          <a:p>
            <a:pPr lvl="2"/>
            <a:r>
              <a:rPr lang="sv-SE" altLang="x-none"/>
              <a:t>Nivå tre</a:t>
            </a:r>
          </a:p>
          <a:p>
            <a:pPr lvl="3"/>
            <a:r>
              <a:rPr lang="sv-SE" altLang="x-none"/>
              <a:t>Nivå fyra</a:t>
            </a:r>
          </a:p>
          <a:p>
            <a:pPr lvl="4"/>
            <a:r>
              <a:rPr lang="sv-SE" altLang="x-none"/>
              <a:t>Nivå fem</a:t>
            </a:r>
          </a:p>
        </p:txBody>
      </p:sp>
      <p:pic>
        <p:nvPicPr>
          <p:cNvPr id="1029" name="Picture 19" descr="Text_universitet_e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49275"/>
            <a:ext cx="3633787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20" descr="Claim_höger_e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37"/>
          <a:stretch>
            <a:fillRect/>
          </a:stretch>
        </p:blipFill>
        <p:spPr bwMode="auto">
          <a:xfrm>
            <a:off x="8532813" y="6289675"/>
            <a:ext cx="61118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4"/>
          <p:cNvSpPr>
            <a:spLocks noChangeArrowheads="1"/>
          </p:cNvSpPr>
          <p:nvPr/>
        </p:nvSpPr>
        <p:spPr bwMode="auto">
          <a:xfrm>
            <a:off x="0" y="1268413"/>
            <a:ext cx="468313" cy="431800"/>
          </a:xfrm>
          <a:prstGeom prst="rect">
            <a:avLst/>
          </a:prstGeom>
          <a:solidFill>
            <a:srgbClr val="D0001D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x-none" sz="1800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72225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Black" charset="0"/>
              </a:defRPr>
            </a:lvl1pPr>
          </a:lstStyle>
          <a:p>
            <a:fld id="{6D9661F2-7C64-8A41-A7AF-D31D27FD83D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4" r:id="rId14"/>
    <p:sldLayoutId id="2147483855" r:id="rId15"/>
    <p:sldLayoutId id="214748385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mcrossroads.com/ubbthreads/showflat.php?Cat=&amp;Number=31243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mcrossroads.com/ubbthreads/showflat.php?Cat=&amp;Number=32900" TargetMode="Externa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512763"/>
            <a:ext cx="7772400" cy="1620837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Software Engineering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Lecture 9 - Software Lifecycle</a:t>
            </a:r>
          </a:p>
        </p:txBody>
      </p:sp>
      <p:pic>
        <p:nvPicPr>
          <p:cNvPr id="1945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003425"/>
            <a:ext cx="6300787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How do you implement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>
                <a:ea typeface="ＭＳ Ｐゴシック" charset="-128"/>
              </a:rPr>
              <a:t>a use-case diagram?</a:t>
            </a:r>
          </a:p>
        </p:txBody>
      </p:sp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0902927-A6B0-8C4D-B84B-D7713BC1281C}" type="slidenum">
              <a:rPr lang="en-US" altLang="x-none" sz="1400">
                <a:latin typeface="Arial Black" charset="0"/>
              </a:rPr>
              <a:pPr eaLnBrk="1" hangingPunct="1"/>
              <a:t>10</a:t>
            </a:fld>
            <a:endParaRPr lang="en-US" altLang="x-none" sz="1400">
              <a:latin typeface="Arial Black" charset="0"/>
            </a:endParaRPr>
          </a:p>
        </p:txBody>
      </p:sp>
      <p:pic>
        <p:nvPicPr>
          <p:cNvPr id="3072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20938"/>
            <a:ext cx="7666038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One-Way vs. Round Trip Mapping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000">
                <a:ea typeface="ＭＳ Ｐゴシック" charset="-128"/>
              </a:rPr>
              <a:t>Architectures inevitably change after implementation begins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For maintenance purposes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Because of time pressures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Because of new information</a:t>
            </a:r>
          </a:p>
          <a:p>
            <a:r>
              <a:rPr lang="en-US" altLang="x-none" sz="2000">
                <a:ea typeface="ＭＳ Ｐゴシック" charset="-128"/>
              </a:rPr>
              <a:t>Implementations can be a source of new information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We learn more about the feasibility of our designs when we implement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We also learn how to optimize them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3DCECC8-48F5-8A40-BCF2-A18FDB0272E4}" type="slidenum">
              <a:rPr lang="en-US" altLang="x-none" sz="1400">
                <a:latin typeface="Arial Black" charset="0"/>
              </a:rPr>
              <a:pPr eaLnBrk="1" hangingPunct="1"/>
              <a:t>11</a:t>
            </a:fld>
            <a:endParaRPr lang="en-US" altLang="x-none" sz="1400">
              <a:latin typeface="Arial Black" charset="0"/>
            </a:endParaRPr>
          </a:p>
        </p:txBody>
      </p:sp>
      <p:sp>
        <p:nvSpPr>
          <p:cNvPr id="144388" name="Cloud"/>
          <p:cNvSpPr>
            <a:spLocks noChangeAspect="1" noEditPoints="1" noChangeArrowheads="1"/>
          </p:cNvSpPr>
          <p:nvPr/>
        </p:nvSpPr>
        <p:spPr bwMode="auto">
          <a:xfrm>
            <a:off x="971550" y="5202238"/>
            <a:ext cx="2362200" cy="1395412"/>
          </a:xfrm>
          <a:custGeom>
            <a:avLst/>
            <a:gdLst>
              <a:gd name="T0" fmla="*/ 7327 w 21600"/>
              <a:gd name="T1" fmla="*/ 697706 h 21600"/>
              <a:gd name="T2" fmla="*/ 1181100 w 21600"/>
              <a:gd name="T3" fmla="*/ 1393926 h 21600"/>
              <a:gd name="T4" fmla="*/ 2360232 w 21600"/>
              <a:gd name="T5" fmla="*/ 697706 h 21600"/>
              <a:gd name="T6" fmla="*/ 1181100 w 21600"/>
              <a:gd name="T7" fmla="*/ 7978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Design</a:t>
            </a:r>
            <a:br>
              <a:rPr lang="en-US">
                <a:ea typeface="ＭＳ Ｐゴシック" charset="0"/>
                <a:cs typeface="ＭＳ Ｐゴシック" charset="0"/>
              </a:rPr>
            </a:br>
            <a:r>
              <a:rPr lang="en-US">
                <a:ea typeface="ＭＳ Ｐゴシック" charset="0"/>
                <a:cs typeface="ＭＳ Ｐゴシック" charset="0"/>
              </a:rPr>
              <a:t>Decisions</a:t>
            </a:r>
          </a:p>
        </p:txBody>
      </p:sp>
      <p:sp>
        <p:nvSpPr>
          <p:cNvPr id="144389" name="Cloud"/>
          <p:cNvSpPr>
            <a:spLocks noChangeAspect="1" noEditPoints="1" noChangeArrowheads="1"/>
          </p:cNvSpPr>
          <p:nvPr/>
        </p:nvSpPr>
        <p:spPr bwMode="auto">
          <a:xfrm>
            <a:off x="4552950" y="5202238"/>
            <a:ext cx="3733800" cy="1395412"/>
          </a:xfrm>
          <a:custGeom>
            <a:avLst/>
            <a:gdLst>
              <a:gd name="T0" fmla="*/ 11582 w 21600"/>
              <a:gd name="T1" fmla="*/ 697706 h 21600"/>
              <a:gd name="T2" fmla="*/ 1866900 w 21600"/>
              <a:gd name="T3" fmla="*/ 1393926 h 21600"/>
              <a:gd name="T4" fmla="*/ 3730689 w 21600"/>
              <a:gd name="T5" fmla="*/ 697706 h 21600"/>
              <a:gd name="T6" fmla="*/ 1866900 w 21600"/>
              <a:gd name="T7" fmla="*/ 7978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Implementation</a:t>
            </a:r>
            <a:br>
              <a:rPr lang="en-US">
                <a:ea typeface="ＭＳ Ｐゴシック" charset="0"/>
                <a:cs typeface="ＭＳ Ｐゴシック" charset="0"/>
              </a:rPr>
            </a:br>
            <a:r>
              <a:rPr lang="en-US">
                <a:ea typeface="ＭＳ Ｐゴシック" charset="0"/>
                <a:cs typeface="ＭＳ Ｐゴシック" charset="0"/>
              </a:rPr>
              <a:t>Artifacts</a:t>
            </a:r>
          </a:p>
        </p:txBody>
      </p:sp>
      <p:sp>
        <p:nvSpPr>
          <p:cNvPr id="144390" name="AutoShape 6"/>
          <p:cNvSpPr>
            <a:spLocks noChangeArrowheads="1"/>
          </p:cNvSpPr>
          <p:nvPr/>
        </p:nvSpPr>
        <p:spPr bwMode="auto">
          <a:xfrm>
            <a:off x="3105150" y="5278438"/>
            <a:ext cx="1905000" cy="381000"/>
          </a:xfrm>
          <a:prstGeom prst="curvedDownArrow">
            <a:avLst>
              <a:gd name="adj1" fmla="val 100000"/>
              <a:gd name="adj2" fmla="val 20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44391" name="AutoShape 7"/>
          <p:cNvSpPr>
            <a:spLocks noChangeArrowheads="1"/>
          </p:cNvSpPr>
          <p:nvPr/>
        </p:nvSpPr>
        <p:spPr bwMode="auto">
          <a:xfrm flipH="1">
            <a:off x="3028950" y="5964238"/>
            <a:ext cx="1905000" cy="381000"/>
          </a:xfrm>
          <a:prstGeom prst="curvedUpArrow">
            <a:avLst>
              <a:gd name="adj1" fmla="val 100000"/>
              <a:gd name="adj2" fmla="val 20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Documenting changes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It</a:t>
            </a:r>
            <a:r>
              <a:rPr lang="en-US" altLang="en-US">
                <a:ea typeface="ＭＳ Ｐゴシック" charset="-128"/>
              </a:rPr>
              <a:t>’</a:t>
            </a:r>
            <a:r>
              <a:rPr lang="en-US" altLang="x-none">
                <a:ea typeface="ＭＳ Ｐゴシック" charset="-128"/>
              </a:rPr>
              <a:t>s better to write a </a:t>
            </a:r>
            <a:r>
              <a:rPr lang="en-US" altLang="en-US">
                <a:ea typeface="ＭＳ Ｐゴシック" charset="-128"/>
              </a:rPr>
              <a:t>“</a:t>
            </a:r>
            <a:r>
              <a:rPr lang="en-US" altLang="x-none">
                <a:ea typeface="ＭＳ Ｐゴシック" charset="-128"/>
              </a:rPr>
              <a:t>Out of date</a:t>
            </a:r>
            <a:r>
              <a:rPr lang="en-US" altLang="en-US">
                <a:ea typeface="ＭＳ Ｐゴシック" charset="-128"/>
              </a:rPr>
              <a:t>”</a:t>
            </a:r>
            <a:r>
              <a:rPr lang="en-US" altLang="x-none">
                <a:ea typeface="ＭＳ Ｐゴシック" charset="-128"/>
              </a:rPr>
              <a:t> note on a part of the architecture, than not documenting changes at all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4E7878E-5DAC-EC46-BDF2-E96E39E9A717}" type="slidenum">
              <a:rPr lang="en-US" altLang="x-none" sz="1400">
                <a:latin typeface="Arial Black" charset="0"/>
              </a:rPr>
              <a:pPr eaLnBrk="1" hangingPunct="1"/>
              <a:t>12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cap="none">
                <a:ea typeface="ＭＳ Ｐゴシック" charset="-128"/>
              </a:rPr>
              <a:t>Coding Standards and documentation</a:t>
            </a:r>
          </a:p>
        </p:txBody>
      </p:sp>
      <p:sp>
        <p:nvSpPr>
          <p:cNvPr id="34818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Names 1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altLang="x-none" dirty="0">
                <a:ea typeface="ＭＳ Ｐゴシック" charset="-128"/>
              </a:rPr>
              <a:t>Use concatenated words </a:t>
            </a:r>
          </a:p>
          <a:p>
            <a:pPr lvl="1">
              <a:lnSpc>
                <a:spcPct val="115000"/>
              </a:lnSpc>
            </a:pPr>
            <a:r>
              <a:rPr lang="en-US" altLang="x-none" dirty="0">
                <a:ea typeface="ＭＳ Ｐゴシック" charset="-128"/>
              </a:rPr>
              <a:t>e.g., </a:t>
            </a:r>
            <a:r>
              <a:rPr lang="en-US" altLang="x-none" dirty="0" err="1">
                <a:ea typeface="ＭＳ Ｐゴシック" charset="-128"/>
              </a:rPr>
              <a:t>cylinderLength</a:t>
            </a:r>
            <a:r>
              <a:rPr lang="en-US" altLang="x-none" dirty="0">
                <a:ea typeface="ＭＳ Ｐゴシック" charset="-128"/>
              </a:rPr>
              <a:t>  (has a </a:t>
            </a:r>
            <a:r>
              <a:rPr lang="en-US" altLang="x-none" dirty="0" err="1">
                <a:ea typeface="ＭＳ Ｐゴシック" charset="-128"/>
              </a:rPr>
              <a:t>camelHump</a:t>
            </a:r>
            <a:r>
              <a:rPr lang="en-US" altLang="x-none" dirty="0">
                <a:ea typeface="ＭＳ Ｐゴシック" charset="-128"/>
              </a:rPr>
              <a:t> L)</a:t>
            </a:r>
          </a:p>
          <a:p>
            <a:pPr lvl="1">
              <a:lnSpc>
                <a:spcPct val="115000"/>
              </a:lnSpc>
            </a:pPr>
            <a:r>
              <a:rPr lang="en-US" altLang="x-none" dirty="0">
                <a:ea typeface="ＭＳ Ｐゴシック" charset="-128"/>
              </a:rPr>
              <a:t>Vs. </a:t>
            </a:r>
            <a:r>
              <a:rPr lang="en-US" altLang="x-none" dirty="0" err="1">
                <a:ea typeface="ＭＳ Ｐゴシック" charset="-128"/>
              </a:rPr>
              <a:t>cylinder_length</a:t>
            </a:r>
            <a:r>
              <a:rPr lang="en-US" altLang="x-none">
                <a:ea typeface="ＭＳ Ｐゴシック" charset="-128"/>
              </a:rPr>
              <a:t>  ?</a:t>
            </a:r>
          </a:p>
          <a:p>
            <a:pPr>
              <a:lnSpc>
                <a:spcPct val="115000"/>
              </a:lnSpc>
            </a:pPr>
            <a:r>
              <a:rPr lang="en-US" altLang="x-none" dirty="0">
                <a:ea typeface="ＭＳ Ｐゴシック" charset="-128"/>
              </a:rPr>
              <a:t>Begin class names with capitals</a:t>
            </a:r>
          </a:p>
          <a:p>
            <a:pPr>
              <a:lnSpc>
                <a:spcPct val="115000"/>
              </a:lnSpc>
            </a:pPr>
            <a:r>
              <a:rPr lang="en-US" altLang="x-none" dirty="0">
                <a:ea typeface="ＭＳ Ｐゴシック" charset="-128"/>
              </a:rPr>
              <a:t>Variable names begin lower case </a:t>
            </a:r>
          </a:p>
          <a:p>
            <a:pPr>
              <a:lnSpc>
                <a:spcPct val="115000"/>
              </a:lnSpc>
            </a:pPr>
            <a:r>
              <a:rPr lang="en-US" altLang="x-none" dirty="0">
                <a:ea typeface="ＭＳ Ｐゴシック" charset="-128"/>
              </a:rPr>
              <a:t>Constants with capitals </a:t>
            </a:r>
          </a:p>
          <a:p>
            <a:pPr lvl="1">
              <a:lnSpc>
                <a:spcPct val="115000"/>
              </a:lnSpc>
            </a:pPr>
            <a:r>
              <a:rPr lang="en-US" altLang="x-none" dirty="0">
                <a:ea typeface="ＭＳ Ｐゴシック" charset="-128"/>
              </a:rPr>
              <a:t>as in MAX_NAME_LENGTH </a:t>
            </a:r>
          </a:p>
          <a:p>
            <a:pPr lvl="1">
              <a:lnSpc>
                <a:spcPct val="115000"/>
              </a:lnSpc>
            </a:pPr>
            <a:r>
              <a:rPr lang="en-US" altLang="x-none" dirty="0">
                <a:ea typeface="ＭＳ Ｐゴシック" charset="-128"/>
              </a:rPr>
              <a:t>use static final</a:t>
            </a:r>
          </a:p>
          <a:p>
            <a:pPr lvl="1">
              <a:lnSpc>
                <a:spcPct val="115000"/>
              </a:lnSpc>
            </a:pPr>
            <a:r>
              <a:rPr lang="en-US" altLang="x-none" dirty="0">
                <a:ea typeface="ＭＳ Ｐゴシック" charset="-128"/>
              </a:rPr>
              <a:t>-- but consider method instead</a:t>
            </a: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76200" y="6629400"/>
            <a:ext cx="62880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>
              <a:defRPr/>
            </a:pPr>
            <a:r>
              <a:rPr lang="en-US" sz="1000">
                <a:ea typeface="ＭＳ Ｐゴシック" charset="0"/>
                <a:cs typeface="ＭＳ Ｐゴシック" charset="0"/>
              </a:rPr>
              <a:t>Adapted from </a:t>
            </a:r>
            <a:r>
              <a:rPr lang="en-US" sz="1000" i="1">
                <a:ea typeface="ＭＳ Ｐゴシック" charset="0"/>
                <a:cs typeface="ＭＳ Ｐゴシック" charset="0"/>
              </a:rPr>
              <a:t>Software Engineering: An Object-Oriented Perspective </a:t>
            </a:r>
            <a:r>
              <a:rPr lang="en-US" sz="1000">
                <a:ea typeface="ＭＳ Ｐゴシック" charset="0"/>
                <a:cs typeface="ＭＳ Ｐゴシック" charset="0"/>
              </a:rPr>
              <a:t>by Eric J. Braude (Wiley 2001), with permission.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Names 2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110000"/>
              </a:lnSpc>
            </a:pPr>
            <a:r>
              <a:rPr lang="en-US" altLang="x-none" sz="2400">
                <a:ea typeface="ＭＳ Ｐゴシック" charset="-128"/>
              </a:rPr>
              <a:t>Data members of classes with an underscore </a:t>
            </a:r>
          </a:p>
          <a:p>
            <a:pPr lvl="1">
              <a:lnSpc>
                <a:spcPct val="110000"/>
              </a:lnSpc>
            </a:pPr>
            <a:r>
              <a:rPr lang="en-US" altLang="x-none" sz="2000">
                <a:ea typeface="ＭＳ Ｐゴシック" charset="-128"/>
              </a:rPr>
              <a:t>as in _timeOfDay</a:t>
            </a:r>
            <a:r>
              <a:rPr lang="en-US" altLang="x-none" sz="2000" i="1">
                <a:ea typeface="ＭＳ Ｐゴシック" charset="-128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-US" altLang="x-none" sz="2000">
                <a:ea typeface="ＭＳ Ｐゴシック" charset="-128"/>
              </a:rPr>
              <a:t>or equivalent</a:t>
            </a:r>
            <a:r>
              <a:rPr lang="en-US" altLang="x-none" sz="2000" i="1">
                <a:ea typeface="ＭＳ Ｐゴシック" charset="-128"/>
              </a:rPr>
              <a:t> </a:t>
            </a:r>
            <a:r>
              <a:rPr lang="en-US" altLang="x-none" sz="2000">
                <a:ea typeface="ＭＳ Ｐゴシック" charset="-128"/>
              </a:rPr>
              <a:t>to distinguish them from other variables </a:t>
            </a:r>
          </a:p>
          <a:p>
            <a:pPr lvl="2">
              <a:lnSpc>
                <a:spcPct val="110000"/>
              </a:lnSpc>
            </a:pPr>
            <a:r>
              <a:rPr lang="en-US" altLang="x-none" sz="1800">
                <a:ea typeface="ＭＳ Ｐゴシック" charset="-128"/>
              </a:rPr>
              <a:t>since they are global to their object</a:t>
            </a:r>
          </a:p>
          <a:p>
            <a:pPr>
              <a:lnSpc>
                <a:spcPct val="110000"/>
              </a:lnSpc>
            </a:pPr>
            <a:r>
              <a:rPr lang="en-US" altLang="x-none" sz="2400">
                <a:ea typeface="ＭＳ Ｐゴシック" charset="-128"/>
              </a:rPr>
              <a:t>Use get…, set…., and is… for accessor method	</a:t>
            </a:r>
          </a:p>
          <a:p>
            <a:pPr lvl="1">
              <a:lnSpc>
                <a:spcPct val="110000"/>
              </a:lnSpc>
            </a:pPr>
            <a:r>
              <a:rPr lang="en-US" altLang="x-none" sz="2000">
                <a:ea typeface="ＭＳ Ｐゴシック" charset="-128"/>
              </a:rPr>
              <a:t>as in getName(), setName(), isBox() </a:t>
            </a:r>
          </a:p>
          <a:p>
            <a:pPr lvl="2">
              <a:lnSpc>
                <a:spcPct val="110000"/>
              </a:lnSpc>
            </a:pPr>
            <a:r>
              <a:rPr lang="en-US" altLang="x-none" sz="1800">
                <a:ea typeface="ＭＳ Ｐゴシック" charset="-128"/>
              </a:rPr>
              <a:t>latter returns boolean</a:t>
            </a:r>
          </a:p>
          <a:p>
            <a:pPr>
              <a:lnSpc>
                <a:spcPct val="110000"/>
              </a:lnSpc>
            </a:pPr>
            <a:r>
              <a:rPr lang="en-US" altLang="x-none" sz="2400">
                <a:ea typeface="ＭＳ Ｐゴシック" charset="-128"/>
              </a:rPr>
              <a:t>additional getters and setters of collections</a:t>
            </a:r>
          </a:p>
          <a:p>
            <a:pPr lvl="1">
              <a:lnSpc>
                <a:spcPct val="110000"/>
              </a:lnSpc>
            </a:pPr>
            <a:r>
              <a:rPr lang="en-US" altLang="x-none" sz="2000">
                <a:ea typeface="ＭＳ Ｐゴシック" charset="-128"/>
              </a:rPr>
              <a:t>e.g., insertIntoName(), removeFromName().</a:t>
            </a: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76200" y="6629400"/>
            <a:ext cx="62880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>
              <a:defRPr/>
            </a:pPr>
            <a:r>
              <a:rPr lang="en-US" sz="1000">
                <a:ea typeface="ＭＳ Ｐゴシック" charset="0"/>
                <a:cs typeface="ＭＳ Ｐゴシック" charset="0"/>
              </a:rPr>
              <a:t>Adapted from </a:t>
            </a:r>
            <a:r>
              <a:rPr lang="en-US" sz="1000" i="1">
                <a:ea typeface="ＭＳ Ｐゴシック" charset="0"/>
                <a:cs typeface="ＭＳ Ｐゴシック" charset="0"/>
              </a:rPr>
              <a:t>Software Engineering: An Object-Oriented Perspective </a:t>
            </a:r>
            <a:r>
              <a:rPr lang="en-US" sz="1000">
                <a:ea typeface="ＭＳ Ｐゴシック" charset="0"/>
                <a:cs typeface="ＭＳ Ｐゴシック" charset="0"/>
              </a:rPr>
              <a:t>by Eric J. Braude (Wiley 2001), with permission.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Names, ctd.</a:t>
            </a:r>
          </a:p>
        </p:txBody>
      </p:sp>
      <p:sp>
        <p:nvSpPr>
          <p:cNvPr id="3789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 sz="2400">
                <a:ea typeface="ＭＳ Ｐゴシック" charset="-128"/>
              </a:rPr>
              <a:t>Consider preceding with standard letters or combinations of letters </a:t>
            </a:r>
          </a:p>
          <a:p>
            <a:pPr lvl="1">
              <a:lnSpc>
                <a:spcPct val="110000"/>
              </a:lnSpc>
            </a:pPr>
            <a:r>
              <a:rPr lang="en-US" altLang="x-none" sz="2000">
                <a:ea typeface="ＭＳ Ｐゴシック" charset="-128"/>
              </a:rPr>
              <a:t>e.g., C….. for classes </a:t>
            </a:r>
          </a:p>
          <a:p>
            <a:pPr lvl="2">
              <a:lnSpc>
                <a:spcPct val="110000"/>
              </a:lnSpc>
            </a:pPr>
            <a:r>
              <a:rPr lang="en-US" altLang="x-none" sz="1800">
                <a:ea typeface="ＭＳ Ｐゴシック" charset="-128"/>
              </a:rPr>
              <a:t>as in CCustomer etc.  </a:t>
            </a:r>
          </a:p>
          <a:p>
            <a:pPr lvl="1">
              <a:lnSpc>
                <a:spcPct val="110000"/>
              </a:lnSpc>
            </a:pPr>
            <a:r>
              <a:rPr lang="en-US" altLang="x-none" sz="2000">
                <a:ea typeface="ＭＳ Ｐゴシック" charset="-128"/>
              </a:rPr>
              <a:t> useful when the importance of knowing the types of names exceeds the awkwardness of strange-looking names.  </a:t>
            </a:r>
          </a:p>
          <a:p>
            <a:pPr lvl="1">
              <a:lnSpc>
                <a:spcPct val="110000"/>
              </a:lnSpc>
            </a:pPr>
            <a:r>
              <a:rPr lang="en-US" altLang="x-none" sz="2000">
                <a:ea typeface="ＭＳ Ｐゴシック" charset="-128"/>
              </a:rPr>
              <a:t>or place these type descriptors at the end </a:t>
            </a:r>
          </a:p>
          <a:p>
            <a:pPr>
              <a:lnSpc>
                <a:spcPct val="110000"/>
              </a:lnSpc>
            </a:pPr>
            <a:r>
              <a:rPr lang="en-US" altLang="x-none" sz="2400">
                <a:ea typeface="ＭＳ Ｐゴシック" charset="-128"/>
              </a:rPr>
              <a:t>And/or distinguish between instance variables, local variables and parameters</a:t>
            </a:r>
          </a:p>
          <a:p>
            <a:pPr lvl="1">
              <a:lnSpc>
                <a:spcPct val="110000"/>
              </a:lnSpc>
            </a:pPr>
            <a:r>
              <a:rPr lang="en-US" altLang="x-none" sz="2000">
                <a:ea typeface="ＭＳ Ｐゴシック" charset="-128"/>
              </a:rPr>
              <a:t>_length,   length and   aLength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76200" y="6629400"/>
            <a:ext cx="62880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>
              <a:defRPr/>
            </a:pPr>
            <a:r>
              <a:rPr lang="en-US" sz="1000">
                <a:ea typeface="ＭＳ Ｐゴシック" charset="0"/>
                <a:cs typeface="ＭＳ Ｐゴシック" charset="0"/>
              </a:rPr>
              <a:t>Adapted from </a:t>
            </a:r>
            <a:r>
              <a:rPr lang="en-US" sz="1000" i="1">
                <a:ea typeface="ＭＳ Ｐゴシック" charset="0"/>
                <a:cs typeface="ＭＳ Ｐゴシック" charset="0"/>
              </a:rPr>
              <a:t>Software Engineering: An Object-Oriented Perspective </a:t>
            </a:r>
            <a:r>
              <a:rPr lang="en-US" sz="1000">
                <a:ea typeface="ＭＳ Ｐゴシック" charset="0"/>
                <a:cs typeface="ＭＳ Ｐゴシック" charset="0"/>
              </a:rPr>
              <a:t>by Eric J. Braude (Wiley 2001), with permission.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mr-IN" dirty="0"/>
              <a:t>…</a:t>
            </a:r>
            <a:r>
              <a:rPr lang="en-US" dirty="0"/>
              <a:t> as a global variable?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array.length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   //</a:t>
            </a:r>
            <a:r>
              <a:rPr lang="en-US" dirty="0" err="1"/>
              <a:t>blockvar</a:t>
            </a:r>
            <a:endParaRPr lang="en-US" dirty="0"/>
          </a:p>
          <a:p>
            <a:pPr lvl="1"/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j=0; j&lt;array2.length; </a:t>
            </a:r>
            <a:r>
              <a:rPr lang="en-US" dirty="0" err="1"/>
              <a:t>j++</a:t>
            </a:r>
            <a:r>
              <a:rPr lang="en-US" dirty="0"/>
              <a:t>) { //inner </a:t>
            </a:r>
            <a:r>
              <a:rPr lang="en-US" dirty="0" err="1"/>
              <a:t>blockvar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AA74D-A033-EA47-9411-4039806182E1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3682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Documenting Methods 1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x-none" i="1">
                <a:ea typeface="ＭＳ Ｐゴシック" charset="-128"/>
              </a:rPr>
              <a:t>what</a:t>
            </a:r>
            <a:r>
              <a:rPr lang="en-US" altLang="x-none">
                <a:ea typeface="ＭＳ Ｐゴシック" charset="-128"/>
              </a:rPr>
              <a:t> the method does</a:t>
            </a:r>
          </a:p>
          <a:p>
            <a:pPr>
              <a:lnSpc>
                <a:spcPct val="120000"/>
              </a:lnSpc>
            </a:pPr>
            <a:r>
              <a:rPr lang="en-US" altLang="x-none" i="1">
                <a:ea typeface="ＭＳ Ｐゴシック" charset="-128"/>
              </a:rPr>
              <a:t>why</a:t>
            </a:r>
            <a:r>
              <a:rPr lang="en-US" altLang="x-none">
                <a:ea typeface="ＭＳ Ｐゴシック" charset="-128"/>
              </a:rPr>
              <a:t> it does so </a:t>
            </a:r>
          </a:p>
          <a:p>
            <a:pPr>
              <a:lnSpc>
                <a:spcPct val="120000"/>
              </a:lnSpc>
            </a:pPr>
            <a:r>
              <a:rPr lang="en-US" altLang="x-none">
                <a:ea typeface="ＭＳ Ｐゴシック" charset="-128"/>
              </a:rPr>
              <a:t>what parameters it must be passed (use @param tag)</a:t>
            </a:r>
          </a:p>
          <a:p>
            <a:pPr>
              <a:lnSpc>
                <a:spcPct val="120000"/>
              </a:lnSpc>
            </a:pPr>
            <a:r>
              <a:rPr lang="en-US" altLang="x-none">
                <a:ea typeface="ＭＳ Ｐゴシック" charset="-128"/>
              </a:rPr>
              <a:t>exceptions it throws (use @exception tag)</a:t>
            </a:r>
          </a:p>
          <a:p>
            <a:pPr>
              <a:lnSpc>
                <a:spcPct val="120000"/>
              </a:lnSpc>
            </a:pPr>
            <a:r>
              <a:rPr lang="en-US" altLang="x-none">
                <a:ea typeface="ＭＳ Ｐゴシック" charset="-128"/>
              </a:rPr>
              <a:t>reason for choice of visibility </a:t>
            </a:r>
          </a:p>
          <a:p>
            <a:pPr>
              <a:lnSpc>
                <a:spcPct val="120000"/>
              </a:lnSpc>
            </a:pPr>
            <a:r>
              <a:rPr lang="en-US" altLang="x-none">
                <a:ea typeface="ＭＳ Ｐゴシック" charset="-128"/>
              </a:rPr>
              <a:t>known bugs</a:t>
            </a:r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auto">
          <a:xfrm>
            <a:off x="76200" y="6629400"/>
            <a:ext cx="62880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>
              <a:defRPr/>
            </a:pPr>
            <a:r>
              <a:rPr lang="en-US" sz="1000">
                <a:ea typeface="ＭＳ Ｐゴシック" charset="0"/>
                <a:cs typeface="ＭＳ Ｐゴシック" charset="0"/>
              </a:rPr>
              <a:t>Adapted from </a:t>
            </a:r>
            <a:r>
              <a:rPr lang="en-US" sz="1000" i="1">
                <a:ea typeface="ＭＳ Ｐゴシック" charset="0"/>
                <a:cs typeface="ＭＳ Ｐゴシック" charset="0"/>
              </a:rPr>
              <a:t>Software Engineering: An Object-Oriented Perspective </a:t>
            </a:r>
            <a:r>
              <a:rPr lang="en-US" sz="1000">
                <a:ea typeface="ＭＳ Ｐゴシック" charset="0"/>
                <a:cs typeface="ＭＳ Ｐゴシック" charset="0"/>
              </a:rPr>
              <a:t>by Eric J. Braude (Wiley 2001), with permission.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16A5-0C7D-BE4B-BF7B-E45D5E78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F64D-2E46-7B4B-B8EC-22A3131F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F257E-AFC0-B24F-963B-2B16B3B119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AA74D-A033-EA47-9411-4039806182E1}" type="slidenum">
              <a:rPr lang="en-US" altLang="x-none" smtClean="0"/>
              <a:pPr/>
              <a:t>19</a:t>
            </a:fld>
            <a:endParaRPr lang="en-US" altLang="x-none"/>
          </a:p>
        </p:txBody>
      </p:sp>
      <p:pic>
        <p:nvPicPr>
          <p:cNvPr id="2054" name="Picture 6" descr="Javadoc tags | Documenting APIs">
            <a:extLst>
              <a:ext uri="{FF2B5EF4-FFF2-40B4-BE49-F238E27FC236}">
                <a16:creationId xmlns:a16="http://schemas.microsoft.com/office/drawing/2014/main" id="{81450FF5-5749-DC48-A39B-692CBACC5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93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3" y="981075"/>
            <a:ext cx="8459787" cy="1025525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Software Development Process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F5937F1-4652-A14C-A782-A2D294570935}" type="slidenum">
              <a:rPr lang="en-US" altLang="x-none" sz="1400">
                <a:latin typeface="Arial Black" charset="0"/>
              </a:rPr>
              <a:pPr eaLnBrk="1" hangingPunct="1"/>
              <a:t>2</a:t>
            </a:fld>
            <a:endParaRPr lang="en-US" altLang="x-none" sz="1400">
              <a:latin typeface="Arial Black" charset="0"/>
            </a:endParaRPr>
          </a:p>
        </p:txBody>
      </p:sp>
      <p:pic>
        <p:nvPicPr>
          <p:cNvPr id="2048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989138"/>
            <a:ext cx="4868863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Documenting Methods 2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test description, describing whether the method has been tested, and the location of its test script</a:t>
            </a:r>
          </a:p>
          <a:p>
            <a:r>
              <a:rPr lang="en-US" altLang="x-none">
                <a:ea typeface="ＭＳ Ｐゴシック" charset="-128"/>
              </a:rPr>
              <a:t>history of changes if you are not using a version management system</a:t>
            </a:r>
          </a:p>
          <a:p>
            <a:r>
              <a:rPr lang="en-US" altLang="x-none">
                <a:ea typeface="ＭＳ Ｐゴシック" charset="-128"/>
              </a:rPr>
              <a:t>example of how the method works</a:t>
            </a:r>
          </a:p>
          <a:p>
            <a:r>
              <a:rPr lang="en-US" altLang="x-none">
                <a:ea typeface="ＭＳ Ｐゴシック" charset="-128"/>
              </a:rPr>
              <a:t>pre- and post-conditions </a:t>
            </a:r>
          </a:p>
          <a:p>
            <a:r>
              <a:rPr lang="en-US" altLang="x-none">
                <a:ea typeface="ＭＳ Ｐゴシック" charset="-128"/>
              </a:rPr>
              <a:t>special documentation on threaded and synchronized methods</a:t>
            </a:r>
          </a:p>
        </p:txBody>
      </p:sp>
      <p:sp>
        <p:nvSpPr>
          <p:cNvPr id="609284" name="Rectangle 4"/>
          <p:cNvSpPr>
            <a:spLocks noChangeArrowheads="1"/>
          </p:cNvSpPr>
          <p:nvPr/>
        </p:nvSpPr>
        <p:spPr bwMode="auto">
          <a:xfrm>
            <a:off x="76200" y="6629400"/>
            <a:ext cx="62880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>
              <a:defRPr/>
            </a:pPr>
            <a:r>
              <a:rPr lang="en-US" sz="1000">
                <a:ea typeface="ＭＳ Ｐゴシック" charset="0"/>
                <a:cs typeface="ＭＳ Ｐゴシック" charset="0"/>
              </a:rPr>
              <a:t>Adapted from </a:t>
            </a:r>
            <a:r>
              <a:rPr lang="en-US" sz="1000" i="1">
                <a:ea typeface="ＭＳ Ｐゴシック" charset="0"/>
                <a:cs typeface="ＭＳ Ｐゴシック" charset="0"/>
              </a:rPr>
              <a:t>Software Engineering: An Object-Oriented Perspective </a:t>
            </a:r>
            <a:r>
              <a:rPr lang="en-US" sz="1000">
                <a:ea typeface="ＭＳ Ｐゴシック" charset="0"/>
                <a:cs typeface="ＭＳ Ｐゴシック" charset="0"/>
              </a:rPr>
              <a:t>by Eric J. Braude (Wiley 2001), with permission.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C18A-51E9-CF45-8B93-5BE2474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Things</a:t>
            </a:r>
            <a:r>
              <a:rPr lang="sv-SE" dirty="0"/>
              <a:t> to </a:t>
            </a:r>
            <a:r>
              <a:rPr lang="sv-SE" dirty="0" err="1"/>
              <a:t>link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3BE6B-9F7B-6D4A-9379-69BF5868F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2133600"/>
            <a:ext cx="8317805" cy="3810000"/>
          </a:xfrm>
        </p:spPr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class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a </a:t>
            </a:r>
            <a:r>
              <a:rPr lang="sv-SE" dirty="0" err="1"/>
              <a:t>specific</a:t>
            </a:r>
            <a:r>
              <a:rPr lang="sv-SE" dirty="0"/>
              <a:t> </a:t>
            </a:r>
            <a:r>
              <a:rPr lang="sv-SE" dirty="0" err="1"/>
              <a:t>requirement</a:t>
            </a:r>
            <a:endParaRPr lang="sv-SE" dirty="0"/>
          </a:p>
          <a:p>
            <a:pPr lvl="1"/>
            <a:r>
              <a:rPr lang="sv-SE" dirty="0" err="1"/>
              <a:t>UserSleep</a:t>
            </a:r>
            <a:r>
              <a:rPr lang="sv-SE" dirty="0"/>
              <a:t> : #1002, #1003</a:t>
            </a:r>
          </a:p>
          <a:p>
            <a:r>
              <a:rPr lang="sv-SE" dirty="0"/>
              <a:t>A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link</a:t>
            </a:r>
            <a:r>
              <a:rPr lang="sv-SE" dirty="0"/>
              <a:t> to </a:t>
            </a:r>
            <a:r>
              <a:rPr lang="sv-SE" dirty="0" err="1"/>
              <a:t>requirements</a:t>
            </a:r>
            <a:r>
              <a:rPr lang="sv-SE" dirty="0"/>
              <a:t> and tests</a:t>
            </a:r>
          </a:p>
          <a:p>
            <a:pPr lvl="1"/>
            <a:r>
              <a:rPr lang="sv-SE" dirty="0"/>
              <a:t>Version 1.3.2.1 test #132</a:t>
            </a:r>
          </a:p>
          <a:p>
            <a:pPr lvl="1"/>
            <a:r>
              <a:rPr lang="sv-SE" dirty="0" err="1"/>
              <a:t>FunctionalRequirement</a:t>
            </a:r>
            <a:r>
              <a:rPr lang="sv-SE" dirty="0"/>
              <a:t>: #1004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E388D-D311-D04C-B111-7408955F31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AA74D-A033-EA47-9411-4039806182E1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15569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Methods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even be useful to refer to requirements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AA74D-A033-EA47-9411-4039806182E1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3318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Attributes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altLang="x-none">
                <a:ea typeface="ＭＳ Ｐゴシック" charset="-128"/>
              </a:rPr>
              <a:t>Description -- what it's used for</a:t>
            </a:r>
          </a:p>
          <a:p>
            <a:pPr>
              <a:lnSpc>
                <a:spcPct val="170000"/>
              </a:lnSpc>
            </a:pPr>
            <a:r>
              <a:rPr lang="en-US" altLang="x-none">
                <a:ea typeface="ＭＳ Ｐゴシック" charset="-128"/>
              </a:rPr>
              <a:t>All applicable invariants </a:t>
            </a:r>
          </a:p>
          <a:p>
            <a:pPr lvl="1">
              <a:lnSpc>
                <a:spcPct val="170000"/>
              </a:lnSpc>
            </a:pPr>
            <a:r>
              <a:rPr lang="en-US" altLang="x-none">
                <a:ea typeface="ＭＳ Ｐゴシック" charset="-128"/>
              </a:rPr>
              <a:t>quantitative facts about the attribute, </a:t>
            </a:r>
          </a:p>
          <a:p>
            <a:pPr lvl="1">
              <a:lnSpc>
                <a:spcPct val="170000"/>
              </a:lnSpc>
            </a:pPr>
            <a:r>
              <a:rPr lang="en-US" altLang="x-none">
                <a:ea typeface="ＭＳ Ｐゴシック" charset="-128"/>
              </a:rPr>
              <a:t>such as "1 &lt; _age &lt; 130"  </a:t>
            </a:r>
          </a:p>
          <a:p>
            <a:pPr lvl="1">
              <a:lnSpc>
                <a:spcPct val="170000"/>
              </a:lnSpc>
            </a:pPr>
            <a:r>
              <a:rPr lang="en-US" altLang="x-none">
                <a:ea typeface="ＭＳ Ｐゴシック" charset="-128"/>
              </a:rPr>
              <a:t>or " 36 &lt; _length * _width &lt; 193".</a:t>
            </a:r>
          </a:p>
        </p:txBody>
      </p:sp>
      <p:sp>
        <p:nvSpPr>
          <p:cNvPr id="610308" name="Rectangle 4"/>
          <p:cNvSpPr>
            <a:spLocks noChangeArrowheads="1"/>
          </p:cNvSpPr>
          <p:nvPr/>
        </p:nvSpPr>
        <p:spPr bwMode="auto">
          <a:xfrm>
            <a:off x="6565900" y="6338888"/>
            <a:ext cx="2425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See www.ambysoft.com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Initializing Attributes</a:t>
            </a:r>
          </a:p>
        </p:txBody>
      </p:sp>
      <p:sp>
        <p:nvSpPr>
          <p:cNvPr id="614403" name="Text Box 3"/>
          <p:cNvSpPr txBox="1">
            <a:spLocks noChangeArrowheads="1"/>
          </p:cNvSpPr>
          <p:nvPr/>
        </p:nvSpPr>
        <p:spPr bwMode="auto">
          <a:xfrm>
            <a:off x="179388" y="1941513"/>
            <a:ext cx="8763000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Attributes should be always be initialized, think of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2400" b="1" dirty="0">
                <a:solidFill>
                  <a:schemeClr val="tx2"/>
                </a:solidFill>
                <a:ea typeface="ＭＳ Ｐゴシック" charset="0"/>
                <a:cs typeface="ＭＳ Ｐゴシック" charset="0"/>
              </a:rPr>
              <a:t>	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private float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_balance = 0;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Attribute may be an object of another class, as in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2400" b="1" dirty="0">
                <a:solidFill>
                  <a:schemeClr val="tx2"/>
                </a:solidFill>
                <a:ea typeface="ＭＳ Ｐゴシック" charset="0"/>
                <a:cs typeface="ＭＳ Ｐゴシック" charset="0"/>
              </a:rPr>
              <a:t>	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private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Customer _customer; 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-- Traditionally done using the constructor, as in 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2400" b="1" dirty="0">
                <a:solidFill>
                  <a:schemeClr val="tx2"/>
                </a:solidFill>
                <a:ea typeface="ＭＳ Ｐゴシック" charset="0"/>
                <a:cs typeface="ＭＳ Ｐゴシック" charset="0"/>
              </a:rPr>
              <a:t>	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private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Customer _customer = 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	 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new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Customer( "Edward", "Jones" );</a:t>
            </a:r>
          </a:p>
          <a:p>
            <a:pPr eaLnBrk="0" hangingPunct="0">
              <a:lnSpc>
                <a:spcPct val="120000"/>
              </a:lnSpc>
              <a:defRPr/>
            </a:pPr>
            <a:endParaRPr lang="en-US" sz="24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76200" y="6629400"/>
            <a:ext cx="6288088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>
              <a:defRPr/>
            </a:pPr>
            <a:r>
              <a:rPr lang="en-US" sz="1000">
                <a:ea typeface="ＭＳ Ｐゴシック" charset="0"/>
                <a:cs typeface="ＭＳ Ｐゴシック" charset="0"/>
              </a:rPr>
              <a:t>Adapted from </a:t>
            </a:r>
            <a:r>
              <a:rPr lang="en-US" sz="1000" i="1">
                <a:ea typeface="ＭＳ Ｐゴシック" charset="0"/>
                <a:cs typeface="ＭＳ Ｐゴシック" charset="0"/>
              </a:rPr>
              <a:t>Software Engineering: An Object-Oriented Perspective </a:t>
            </a:r>
            <a:r>
              <a:rPr lang="en-US" sz="1000">
                <a:ea typeface="ＭＳ Ｐゴシック" charset="0"/>
                <a:cs typeface="ＭＳ Ｐゴシック" charset="0"/>
              </a:rPr>
              <a:t>by Eric J. Braude (Wiley 2001), with permission.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539750" y="1844675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x-none" b="1"/>
              <a:t>Use initialization when the value is first accessed.  Supply MyClass with static getDefaultMyClass().  Attributes are declared without initialization, then assigned values the first time they are accessed.</a:t>
            </a:r>
          </a:p>
          <a:p>
            <a:pPr>
              <a:lnSpc>
                <a:spcPct val="110000"/>
              </a:lnSpc>
            </a:pPr>
            <a:endParaRPr lang="en-US" altLang="x-none" b="1"/>
          </a:p>
          <a:p>
            <a:pPr>
              <a:lnSpc>
                <a:spcPct val="110000"/>
              </a:lnSpc>
            </a:pPr>
            <a:r>
              <a:rPr lang="en-US" altLang="x-none" b="1" u="sng"/>
              <a:t>In class Customer:</a:t>
            </a:r>
            <a:endParaRPr lang="en-US" altLang="x-none" b="1"/>
          </a:p>
          <a:p>
            <a:pPr>
              <a:lnSpc>
                <a:spcPct val="110000"/>
              </a:lnSpc>
            </a:pPr>
            <a:r>
              <a:rPr lang="en-US" altLang="x-none" b="1"/>
              <a:t>….</a:t>
            </a:r>
          </a:p>
          <a:p>
            <a:pPr>
              <a:lnSpc>
                <a:spcPct val="110000"/>
              </a:lnSpc>
            </a:pPr>
            <a:r>
              <a:rPr lang="en-US" altLang="x-none" b="1">
                <a:solidFill>
                  <a:schemeClr val="accent2"/>
                </a:solidFill>
              </a:rPr>
              <a:t>public static</a:t>
            </a:r>
            <a:r>
              <a:rPr lang="en-US" altLang="x-none" b="1"/>
              <a:t> Customer getDefaultCustomer()</a:t>
            </a:r>
          </a:p>
          <a:p>
            <a:pPr>
              <a:lnSpc>
                <a:spcPct val="110000"/>
              </a:lnSpc>
            </a:pPr>
            <a:r>
              <a:rPr lang="en-US" altLang="x-none" b="1">
                <a:solidFill>
                  <a:srgbClr val="397E00"/>
                </a:solidFill>
              </a:rPr>
              <a:t>// … reasons these values are chosen for the default</a:t>
            </a:r>
            <a:endParaRPr lang="en-US" altLang="x-none" b="1"/>
          </a:p>
          <a:p>
            <a:pPr>
              <a:lnSpc>
                <a:spcPct val="110000"/>
              </a:lnSpc>
            </a:pPr>
            <a:r>
              <a:rPr lang="en-US" altLang="x-none" b="1"/>
              <a:t>{	</a:t>
            </a:r>
            <a:r>
              <a:rPr lang="en-US" altLang="x-none" b="1">
                <a:solidFill>
                  <a:schemeClr val="accent2"/>
                </a:solidFill>
              </a:rPr>
              <a:t>return new</a:t>
            </a:r>
            <a:r>
              <a:rPr lang="en-US" altLang="x-none" b="1"/>
              <a:t> Customer</a:t>
            </a:r>
          </a:p>
          <a:p>
            <a:pPr>
              <a:lnSpc>
                <a:spcPct val="110000"/>
              </a:lnSpc>
            </a:pPr>
            <a:r>
              <a:rPr lang="en-US" altLang="x-none" b="1"/>
              <a:t>           ( "John", "Doe", 0, 1000, -2000 );</a:t>
            </a:r>
          </a:p>
          <a:p>
            <a:pPr>
              <a:lnSpc>
                <a:spcPct val="110000"/>
              </a:lnSpc>
            </a:pPr>
            <a:r>
              <a:rPr lang="en-US" altLang="x-none" b="1"/>
              <a:t>}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One Solution to Object Initialization</a:t>
            </a:r>
          </a:p>
        </p:txBody>
      </p:sp>
      <p:sp>
        <p:nvSpPr>
          <p:cNvPr id="615428" name="Rectangle 4"/>
          <p:cNvSpPr>
            <a:spLocks noChangeArrowheads="1"/>
          </p:cNvSpPr>
          <p:nvPr/>
        </p:nvSpPr>
        <p:spPr bwMode="auto">
          <a:xfrm>
            <a:off x="4492625" y="3860800"/>
            <a:ext cx="1462088" cy="574675"/>
          </a:xfrm>
          <a:prstGeom prst="rect">
            <a:avLst/>
          </a:prstGeom>
          <a:solidFill>
            <a:srgbClr val="EBFFE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110000"/>
              </a:lnSpc>
              <a:defRPr/>
            </a:pPr>
            <a:r>
              <a:rPr lang="en-US" sz="2800" b="1">
                <a:ea typeface="ＭＳ Ｐゴシック" charset="0"/>
                <a:cs typeface="ＭＳ Ｐゴシック" charset="0"/>
              </a:rPr>
              <a:t>Account</a:t>
            </a:r>
          </a:p>
        </p:txBody>
      </p:sp>
      <p:sp>
        <p:nvSpPr>
          <p:cNvPr id="615429" name="Rectangle 5"/>
          <p:cNvSpPr>
            <a:spLocks noChangeArrowheads="1"/>
          </p:cNvSpPr>
          <p:nvPr/>
        </p:nvSpPr>
        <p:spPr bwMode="auto">
          <a:xfrm>
            <a:off x="7265988" y="3900488"/>
            <a:ext cx="1698625" cy="574675"/>
          </a:xfrm>
          <a:prstGeom prst="rect">
            <a:avLst/>
          </a:prstGeom>
          <a:solidFill>
            <a:srgbClr val="EBFFE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110000"/>
              </a:lnSpc>
              <a:defRPr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Customer</a:t>
            </a:r>
          </a:p>
        </p:txBody>
      </p:sp>
      <p:sp>
        <p:nvSpPr>
          <p:cNvPr id="615430" name="AutoShape 6"/>
          <p:cNvSpPr>
            <a:spLocks noChangeArrowheads="1"/>
          </p:cNvSpPr>
          <p:nvPr/>
        </p:nvSpPr>
        <p:spPr bwMode="auto">
          <a:xfrm>
            <a:off x="5715000" y="3352800"/>
            <a:ext cx="457200" cy="228600"/>
          </a:xfrm>
          <a:prstGeom prst="diamond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15431" name="AutoShape 7"/>
          <p:cNvSpPr>
            <a:spLocks noChangeArrowheads="1"/>
          </p:cNvSpPr>
          <p:nvPr/>
        </p:nvSpPr>
        <p:spPr bwMode="auto">
          <a:xfrm>
            <a:off x="5970588" y="4071938"/>
            <a:ext cx="533400" cy="228600"/>
          </a:xfrm>
          <a:prstGeom prst="diamond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615432" name="AutoShape 8"/>
          <p:cNvCxnSpPr>
            <a:cxnSpLocks noChangeShapeType="1"/>
            <a:stCxn id="615431" idx="3"/>
            <a:endCxn id="615429" idx="1"/>
          </p:cNvCxnSpPr>
          <p:nvPr/>
        </p:nvCxnSpPr>
        <p:spPr bwMode="auto">
          <a:xfrm>
            <a:off x="6503988" y="4186238"/>
            <a:ext cx="762000" cy="15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cap="none">
                <a:ea typeface="ＭＳ Ｐゴシック" charset="-128"/>
              </a:rPr>
              <a:t>(Testing) and Debugging</a:t>
            </a:r>
          </a:p>
        </p:txBody>
      </p:sp>
      <p:sp>
        <p:nvSpPr>
          <p:cNvPr id="45058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4505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B85F760-A6E4-EB49-A46B-EB8477F3C81F}" type="slidenum">
              <a:rPr lang="en-US" altLang="x-none" sz="1400">
                <a:latin typeface="Arial Black" charset="0"/>
              </a:rPr>
              <a:pPr eaLnBrk="1" hangingPunct="1"/>
              <a:t>26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 Strategy for Testing Conventional Software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55B3E16-6943-214D-AEDA-402739098967}" type="slidenum">
              <a:rPr lang="en-US" altLang="x-none" sz="1400">
                <a:latin typeface="Arial Black" charset="0"/>
              </a:rPr>
              <a:pPr eaLnBrk="1" hangingPunct="1"/>
              <a:t>27</a:t>
            </a:fld>
            <a:endParaRPr lang="en-US" altLang="x-none" sz="1400">
              <a:latin typeface="Arial Black" charset="0"/>
            </a:endParaRPr>
          </a:p>
        </p:txBody>
      </p:sp>
      <p:grpSp>
        <p:nvGrpSpPr>
          <p:cNvPr id="46083" name="Group 22"/>
          <p:cNvGrpSpPr>
            <a:grpSpLocks/>
          </p:cNvGrpSpPr>
          <p:nvPr/>
        </p:nvGrpSpPr>
        <p:grpSpPr bwMode="auto">
          <a:xfrm>
            <a:off x="1828800" y="2438400"/>
            <a:ext cx="5715000" cy="3505200"/>
            <a:chOff x="1152" y="1536"/>
            <a:chExt cx="3600" cy="2208"/>
          </a:xfrm>
        </p:grpSpPr>
        <p:grpSp>
          <p:nvGrpSpPr>
            <p:cNvPr id="46086" name="Group 21"/>
            <p:cNvGrpSpPr>
              <a:grpSpLocks/>
            </p:cNvGrpSpPr>
            <p:nvPr/>
          </p:nvGrpSpPr>
          <p:grpSpPr bwMode="auto">
            <a:xfrm>
              <a:off x="1152" y="1536"/>
              <a:ext cx="3600" cy="2208"/>
              <a:chOff x="1152" y="1536"/>
              <a:chExt cx="3600" cy="2208"/>
            </a:xfrm>
          </p:grpSpPr>
          <p:sp>
            <p:nvSpPr>
              <p:cNvPr id="230407" name="Oval 7"/>
              <p:cNvSpPr>
                <a:spLocks noChangeArrowheads="1"/>
              </p:cNvSpPr>
              <p:nvPr/>
            </p:nvSpPr>
            <p:spPr bwMode="auto">
              <a:xfrm>
                <a:off x="1152" y="1536"/>
                <a:ext cx="3600" cy="2208"/>
              </a:xfrm>
              <a:prstGeom prst="ellipse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0406" name="Oval 6"/>
              <p:cNvSpPr>
                <a:spLocks noChangeArrowheads="1"/>
              </p:cNvSpPr>
              <p:nvPr/>
            </p:nvSpPr>
            <p:spPr bwMode="auto">
              <a:xfrm>
                <a:off x="1488" y="1776"/>
                <a:ext cx="2976" cy="168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0405" name="Oval 5"/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2496" cy="115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0404" name="Oval 4"/>
              <p:cNvSpPr>
                <a:spLocks noChangeArrowheads="1"/>
              </p:cNvSpPr>
              <p:nvPr/>
            </p:nvSpPr>
            <p:spPr bwMode="auto">
              <a:xfrm>
                <a:off x="2016" y="2256"/>
                <a:ext cx="1920" cy="72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0408" name="Line 8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35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30410" name="Text Box 10"/>
            <p:cNvSpPr txBox="1">
              <a:spLocks noChangeArrowheads="1"/>
            </p:cNvSpPr>
            <p:nvPr/>
          </p:nvSpPr>
          <p:spPr bwMode="auto">
            <a:xfrm>
              <a:off x="2784" y="2688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a typeface="ＭＳ Ｐゴシック" charset="0"/>
                  <a:cs typeface="ＭＳ Ｐゴシック" charset="0"/>
                </a:rPr>
                <a:t>Code</a:t>
              </a:r>
            </a:p>
          </p:txBody>
        </p:sp>
        <p:sp>
          <p:nvSpPr>
            <p:cNvPr id="230411" name="Text Box 11"/>
            <p:cNvSpPr txBox="1">
              <a:spLocks noChangeArrowheads="1"/>
            </p:cNvSpPr>
            <p:nvPr/>
          </p:nvSpPr>
          <p:spPr bwMode="auto">
            <a:xfrm>
              <a:off x="2732" y="2928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a typeface="ＭＳ Ｐゴシック" charset="0"/>
                  <a:cs typeface="ＭＳ Ｐゴシック" charset="0"/>
                </a:rPr>
                <a:t>Design</a:t>
              </a:r>
            </a:p>
          </p:txBody>
        </p:sp>
        <p:sp>
          <p:nvSpPr>
            <p:cNvPr id="230412" name="Text Box 12"/>
            <p:cNvSpPr txBox="1">
              <a:spLocks noChangeArrowheads="1"/>
            </p:cNvSpPr>
            <p:nvPr/>
          </p:nvSpPr>
          <p:spPr bwMode="auto">
            <a:xfrm>
              <a:off x="2636" y="3216"/>
              <a:ext cx="9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a typeface="ＭＳ Ｐゴシック" charset="0"/>
                  <a:cs typeface="ＭＳ Ｐゴシック" charset="0"/>
                </a:rPr>
                <a:t>Requirements</a:t>
              </a:r>
            </a:p>
          </p:txBody>
        </p:sp>
        <p:sp>
          <p:nvSpPr>
            <p:cNvPr id="230413" name="Text Box 13"/>
            <p:cNvSpPr txBox="1">
              <a:spLocks noChangeArrowheads="1"/>
            </p:cNvSpPr>
            <p:nvPr/>
          </p:nvSpPr>
          <p:spPr bwMode="auto">
            <a:xfrm>
              <a:off x="2458" y="3465"/>
              <a:ext cx="1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a typeface="ＭＳ Ｐゴシック" charset="0"/>
                  <a:cs typeface="ＭＳ Ｐゴシック" charset="0"/>
                </a:rPr>
                <a:t>System Engineering</a:t>
              </a:r>
            </a:p>
          </p:txBody>
        </p:sp>
        <p:sp>
          <p:nvSpPr>
            <p:cNvPr id="230414" name="Text Box 14"/>
            <p:cNvSpPr txBox="1">
              <a:spLocks noChangeArrowheads="1"/>
            </p:cNvSpPr>
            <p:nvPr/>
          </p:nvSpPr>
          <p:spPr bwMode="auto">
            <a:xfrm>
              <a:off x="2574" y="2352"/>
              <a:ext cx="8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a typeface="ＭＳ Ｐゴシック" charset="0"/>
                  <a:cs typeface="ＭＳ Ｐゴシック" charset="0"/>
                </a:rPr>
                <a:t>Unit Testing</a:t>
              </a:r>
            </a:p>
          </p:txBody>
        </p:sp>
        <p:sp>
          <p:nvSpPr>
            <p:cNvPr id="230415" name="Text Box 15"/>
            <p:cNvSpPr txBox="1">
              <a:spLocks noChangeArrowheads="1"/>
            </p:cNvSpPr>
            <p:nvPr/>
          </p:nvSpPr>
          <p:spPr bwMode="auto">
            <a:xfrm>
              <a:off x="2380" y="2073"/>
              <a:ext cx="1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a typeface="ＭＳ Ｐゴシック" charset="0"/>
                  <a:cs typeface="ＭＳ Ｐゴシック" charset="0"/>
                </a:rPr>
                <a:t>Integration Testing</a:t>
              </a:r>
            </a:p>
          </p:txBody>
        </p:sp>
        <p:sp>
          <p:nvSpPr>
            <p:cNvPr id="230416" name="Text Box 16"/>
            <p:cNvSpPr txBox="1">
              <a:spLocks noChangeArrowheads="1"/>
            </p:cNvSpPr>
            <p:nvPr/>
          </p:nvSpPr>
          <p:spPr bwMode="auto">
            <a:xfrm>
              <a:off x="2412" y="1824"/>
              <a:ext cx="1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a typeface="ＭＳ Ｐゴシック" charset="0"/>
                  <a:cs typeface="ＭＳ Ｐゴシック" charset="0"/>
                </a:rPr>
                <a:t>Validation Testing</a:t>
              </a:r>
            </a:p>
          </p:txBody>
        </p:sp>
        <p:sp>
          <p:nvSpPr>
            <p:cNvPr id="230417" name="Text Box 17"/>
            <p:cNvSpPr txBox="1">
              <a:spLocks noChangeArrowheads="1"/>
            </p:cNvSpPr>
            <p:nvPr/>
          </p:nvSpPr>
          <p:spPr bwMode="auto">
            <a:xfrm>
              <a:off x="2492" y="1545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ea typeface="ＭＳ Ｐゴシック" charset="0"/>
                  <a:cs typeface="ＭＳ Ｐゴシック" charset="0"/>
                </a:rPr>
                <a:t>System Testing</a:t>
              </a:r>
            </a:p>
          </p:txBody>
        </p:sp>
      </p:grpSp>
      <p:sp>
        <p:nvSpPr>
          <p:cNvPr id="230419" name="AutoShape 19"/>
          <p:cNvSpPr>
            <a:spLocks noChangeArrowheads="1"/>
          </p:cNvSpPr>
          <p:nvPr/>
        </p:nvSpPr>
        <p:spPr bwMode="auto">
          <a:xfrm rot="-2959130">
            <a:off x="2171700" y="4533900"/>
            <a:ext cx="1905000" cy="1219200"/>
          </a:xfrm>
          <a:prstGeom prst="rightArrow">
            <a:avLst>
              <a:gd name="adj1" fmla="val 50000"/>
              <a:gd name="adj2" fmla="val 3906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ea typeface="ＭＳ Ｐゴシック" charset="0"/>
                <a:cs typeface="ＭＳ Ｐゴシック" charset="0"/>
              </a:rPr>
              <a:t>Abstract to</a:t>
            </a:r>
          </a:p>
          <a:p>
            <a:pPr>
              <a:defRPr/>
            </a:pPr>
            <a:r>
              <a:rPr lang="en-US" sz="2000">
                <a:ea typeface="ＭＳ Ｐゴシック" charset="0"/>
                <a:cs typeface="ＭＳ Ｐゴシック" charset="0"/>
              </a:rPr>
              <a:t>concrete</a:t>
            </a:r>
          </a:p>
        </p:txBody>
      </p:sp>
      <p:sp>
        <p:nvSpPr>
          <p:cNvPr id="230420" name="AutoShape 20"/>
          <p:cNvSpPr>
            <a:spLocks noChangeArrowheads="1"/>
          </p:cNvSpPr>
          <p:nvPr/>
        </p:nvSpPr>
        <p:spPr bwMode="auto">
          <a:xfrm rot="-2959130">
            <a:off x="5407025" y="2541588"/>
            <a:ext cx="2133600" cy="12192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000">
                <a:ea typeface="ＭＳ Ｐゴシック" charset="0"/>
                <a:cs typeface="ＭＳ Ｐゴシック" charset="0"/>
              </a:rPr>
              <a:t>Narrow to</a:t>
            </a:r>
          </a:p>
          <a:p>
            <a:pPr>
              <a:defRPr/>
            </a:pPr>
            <a:r>
              <a:rPr lang="en-US" sz="2000">
                <a:ea typeface="ＭＳ Ｐゴシック" charset="0"/>
                <a:cs typeface="ＭＳ Ｐゴシック" charset="0"/>
              </a:rPr>
              <a:t>Broader scope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Ensuring a Successful Software Test Strategy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74675" y="2133600"/>
            <a:ext cx="8569325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sz="2400" dirty="0">
                <a:ea typeface="ＭＳ Ｐゴシック" charset="-128"/>
              </a:rPr>
              <a:t>Specify product requirements in a </a:t>
            </a:r>
            <a:r>
              <a:rPr lang="en-US" altLang="x-none" sz="2400" u="sng" dirty="0">
                <a:ea typeface="ＭＳ Ｐゴシック" charset="-128"/>
              </a:rPr>
              <a:t>quantifiable</a:t>
            </a:r>
            <a:r>
              <a:rPr lang="en-US" altLang="x-none" sz="2400" dirty="0">
                <a:ea typeface="ＭＳ Ｐゴシック" charset="-128"/>
              </a:rPr>
              <a:t> manner</a:t>
            </a:r>
          </a:p>
          <a:p>
            <a:pPr>
              <a:lnSpc>
                <a:spcPct val="90000"/>
              </a:lnSpc>
            </a:pPr>
            <a:r>
              <a:rPr lang="en-US" altLang="x-none" sz="2400" dirty="0">
                <a:ea typeface="ＭＳ Ｐゴシック" charset="-128"/>
              </a:rPr>
              <a:t>State testing objectives explicitly in measurable terms</a:t>
            </a:r>
          </a:p>
          <a:p>
            <a:pPr>
              <a:lnSpc>
                <a:spcPct val="90000"/>
              </a:lnSpc>
            </a:pPr>
            <a:r>
              <a:rPr lang="en-US" altLang="x-none" sz="2400" dirty="0">
                <a:ea typeface="ＭＳ Ｐゴシック" charset="-128"/>
              </a:rPr>
              <a:t>Understand the user of the software (through use cases) and develop a profile for each user category</a:t>
            </a:r>
          </a:p>
          <a:p>
            <a:pPr>
              <a:lnSpc>
                <a:spcPct val="90000"/>
              </a:lnSpc>
            </a:pPr>
            <a:r>
              <a:rPr lang="en-US" altLang="x-none" sz="2400" dirty="0">
                <a:ea typeface="ＭＳ Ｐゴシック" charset="-128"/>
              </a:rPr>
              <a:t>Develop a testing plan that emphasizes rapid cycle testing to get quick feedback</a:t>
            </a:r>
          </a:p>
          <a:p>
            <a:pPr>
              <a:lnSpc>
                <a:spcPct val="90000"/>
              </a:lnSpc>
            </a:pP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789B205-D86A-5D47-B14B-4B6F7275428B}" type="slidenum">
              <a:rPr lang="en-US" altLang="x-none" sz="1400">
                <a:latin typeface="Arial Black" charset="0"/>
              </a:rPr>
              <a:pPr eaLnBrk="1" hangingPunct="1"/>
              <a:t>28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Debugging Process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sz="2000">
                <a:ea typeface="ＭＳ Ｐゴシック" charset="-128"/>
              </a:rPr>
              <a:t>It is still very much an art rather than a science</a:t>
            </a:r>
          </a:p>
          <a:p>
            <a:pPr>
              <a:lnSpc>
                <a:spcPct val="90000"/>
              </a:lnSpc>
            </a:pPr>
            <a:r>
              <a:rPr lang="en-US" altLang="x-none" sz="2000">
                <a:ea typeface="ＭＳ Ｐゴシック" charset="-128"/>
              </a:rPr>
              <a:t>The debugging process begins with the execution of a test case</a:t>
            </a:r>
          </a:p>
          <a:p>
            <a:pPr>
              <a:lnSpc>
                <a:spcPct val="90000"/>
              </a:lnSpc>
            </a:pPr>
            <a:r>
              <a:rPr lang="en-US" altLang="x-none" sz="2000">
                <a:ea typeface="ＭＳ Ｐゴシック" charset="-128"/>
              </a:rPr>
              <a:t>Results are assessed and the difference between expected and actual performance is encountered</a:t>
            </a:r>
          </a:p>
          <a:p>
            <a:pPr>
              <a:lnSpc>
                <a:spcPct val="90000"/>
              </a:lnSpc>
            </a:pPr>
            <a:r>
              <a:rPr lang="en-US" altLang="x-none" sz="2000">
                <a:ea typeface="ＭＳ Ｐゴシック" charset="-128"/>
              </a:rPr>
              <a:t>This difference is a symptom of an underlying cause that lies hidden</a:t>
            </a:r>
          </a:p>
          <a:p>
            <a:pPr>
              <a:lnSpc>
                <a:spcPct val="90000"/>
              </a:lnSpc>
            </a:pPr>
            <a:r>
              <a:rPr lang="en-US" altLang="x-none" sz="2000">
                <a:ea typeface="ＭＳ Ｐゴシック" charset="-128"/>
              </a:rPr>
              <a:t>The debugging process attempts to match symptom with cause, thereby leading to error correction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7D46381-FF8C-1747-9EF7-493449FE40AB}" type="slidenum">
              <a:rPr lang="en-US" altLang="x-none" sz="1400">
                <a:latin typeface="Arial Black" charset="0"/>
              </a:rPr>
              <a:pPr eaLnBrk="1" hangingPunct="1"/>
              <a:t>29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Lecture overview</a:t>
            </a:r>
          </a:p>
        </p:txBody>
      </p:sp>
      <p:sp>
        <p:nvSpPr>
          <p:cNvPr id="2150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solidFill>
                  <a:srgbClr val="A6A6A6"/>
                </a:solidFill>
                <a:ea typeface="ＭＳ Ｐゴシック" charset="-128"/>
              </a:rPr>
              <a:t>Documenting Architecture</a:t>
            </a:r>
          </a:p>
          <a:p>
            <a:r>
              <a:rPr lang="en-US" altLang="x-none">
                <a:ea typeface="ＭＳ Ｐゴシック" charset="-128"/>
              </a:rPr>
              <a:t>Implementing</a:t>
            </a:r>
          </a:p>
          <a:p>
            <a:r>
              <a:rPr lang="en-US" altLang="x-none">
                <a:ea typeface="ＭＳ Ｐゴシック" charset="-128"/>
              </a:rPr>
              <a:t>Coding Standards and Documentation</a:t>
            </a:r>
          </a:p>
          <a:p>
            <a:r>
              <a:rPr lang="en-US" altLang="x-none">
                <a:ea typeface="ＭＳ Ｐゴシック" charset="-128"/>
              </a:rPr>
              <a:t>(Testing) and Debugging</a:t>
            </a:r>
          </a:p>
          <a:p>
            <a:r>
              <a:rPr lang="en-US" altLang="x-none">
                <a:ea typeface="ＭＳ Ｐゴシック" charset="-128"/>
              </a:rPr>
              <a:t>Deployment and Mobility</a:t>
            </a:r>
          </a:p>
          <a:p>
            <a:r>
              <a:rPr lang="en-US" altLang="x-none">
                <a:ea typeface="ＭＳ Ｐゴシック" charset="-128"/>
              </a:rPr>
              <a:t>Maintenance</a:t>
            </a:r>
          </a:p>
          <a:p>
            <a:r>
              <a:rPr lang="en-US" altLang="x-none">
                <a:ea typeface="ＭＳ Ｐゴシック" charset="-128"/>
              </a:rPr>
              <a:t>Configuration management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7A21CFD-BBEA-584D-807D-2C66293A434B}" type="slidenum">
              <a:rPr lang="en-US" altLang="x-none" sz="1400">
                <a:latin typeface="Arial Black" charset="0"/>
              </a:rPr>
              <a:pPr eaLnBrk="1" hangingPunct="1"/>
              <a:t>3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Debugging</a:t>
            </a:r>
          </a:p>
        </p:txBody>
      </p:sp>
      <p:sp>
        <p:nvSpPr>
          <p:cNvPr id="1013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Is an art</a:t>
            </a:r>
          </a:p>
          <a:p>
            <a:pPr>
              <a:defRPr/>
            </a:pPr>
            <a:r>
              <a:rPr lang="en-US" dirty="0"/>
              <a:t>attempts to match symptom with cause</a:t>
            </a:r>
          </a:p>
          <a:p>
            <a:pPr>
              <a:defRPr/>
            </a:pPr>
            <a:r>
              <a:rPr lang="en-US" dirty="0"/>
              <a:t>difference between expected and actual performance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02C9BCC-43E5-2648-890E-94237DD4EB6E}" type="slidenum">
              <a:rPr lang="en-US" altLang="x-none" sz="1400">
                <a:latin typeface="Arial Black" charset="0"/>
              </a:rPr>
              <a:pPr eaLnBrk="1" hangingPunct="1"/>
              <a:t>30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Why is Debugging so Difficult?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400">
                <a:ea typeface="ＭＳ Ｐゴシック" charset="-128"/>
              </a:rPr>
              <a:t>The symptom and the cause may be </a:t>
            </a:r>
            <a:r>
              <a:rPr lang="en-US" altLang="x-none" sz="2400" u="sng">
                <a:ea typeface="ＭＳ Ｐゴシック" charset="-128"/>
              </a:rPr>
              <a:t>geographically remote</a:t>
            </a:r>
          </a:p>
          <a:p>
            <a:r>
              <a:rPr lang="en-US" altLang="x-none" sz="2400">
                <a:ea typeface="ＭＳ Ｐゴシック" charset="-128"/>
              </a:rPr>
              <a:t>The symptom may </a:t>
            </a:r>
            <a:r>
              <a:rPr lang="en-US" altLang="x-none" sz="2400" u="sng">
                <a:ea typeface="ＭＳ Ｐゴシック" charset="-128"/>
              </a:rPr>
              <a:t>disappear (temporarily)</a:t>
            </a:r>
            <a:r>
              <a:rPr lang="en-US" altLang="x-none" sz="2400">
                <a:ea typeface="ＭＳ Ｐゴシック" charset="-128"/>
              </a:rPr>
              <a:t> when another error is corrected</a:t>
            </a:r>
          </a:p>
          <a:p>
            <a:r>
              <a:rPr lang="en-US" altLang="x-none" sz="2400">
                <a:ea typeface="ＭＳ Ｐゴシック" charset="-128"/>
              </a:rPr>
              <a:t>The symptom may actually be caused by </a:t>
            </a:r>
            <a:r>
              <a:rPr lang="en-US" altLang="x-none" sz="2400" u="sng">
                <a:ea typeface="ＭＳ Ｐゴシック" charset="-128"/>
              </a:rPr>
              <a:t>nonerrors</a:t>
            </a:r>
            <a:r>
              <a:rPr lang="en-US" altLang="x-none" sz="2400">
                <a:ea typeface="ＭＳ Ｐゴシック" charset="-128"/>
              </a:rPr>
              <a:t> (e.g., round-off accuracies)</a:t>
            </a:r>
          </a:p>
          <a:p>
            <a:r>
              <a:rPr lang="en-US" altLang="x-none" sz="2400">
                <a:ea typeface="ＭＳ Ｐゴシック" charset="-128"/>
              </a:rPr>
              <a:t>The symptom may be caused by </a:t>
            </a:r>
            <a:r>
              <a:rPr lang="en-US" altLang="x-none" sz="2400" u="sng">
                <a:ea typeface="ＭＳ Ｐゴシック" charset="-128"/>
              </a:rPr>
              <a:t>human error</a:t>
            </a:r>
            <a:r>
              <a:rPr lang="en-US" altLang="x-none" sz="2400">
                <a:ea typeface="ＭＳ Ｐゴシック" charset="-128"/>
              </a:rPr>
              <a:t> that is not easily traced</a:t>
            </a:r>
          </a:p>
          <a:p>
            <a:pPr>
              <a:buFontTx/>
              <a:buNone/>
            </a:pPr>
            <a:endParaRPr lang="en-US" altLang="x-none" sz="2000">
              <a:ea typeface="ＭＳ Ｐゴシック" charset="-128"/>
            </a:endParaRP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606EE2C-373F-A64B-B1FB-B907CC2BB288}" type="slidenum">
              <a:rPr lang="en-US" altLang="x-none" sz="1400">
                <a:latin typeface="Arial Black" charset="0"/>
              </a:rPr>
              <a:pPr eaLnBrk="1" hangingPunct="1"/>
              <a:t>31</a:t>
            </a:fld>
            <a:endParaRPr lang="en-US" altLang="x-none" sz="1400">
              <a:latin typeface="Arial Black" charset="0"/>
            </a:endParaRP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3124200" y="5410200"/>
            <a:ext cx="321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(continued on next slide)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Why is Debugging so Difficult?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>
                <a:ea typeface="ＭＳ Ｐゴシック" charset="-128"/>
              </a:rPr>
              <a:t>(continued)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400">
                <a:ea typeface="ＭＳ Ｐゴシック" charset="-128"/>
              </a:rPr>
              <a:t>The symptom may be a result of </a:t>
            </a:r>
            <a:r>
              <a:rPr lang="en-US" altLang="x-none" sz="2400" u="sng">
                <a:ea typeface="ＭＳ Ｐゴシック" charset="-128"/>
              </a:rPr>
              <a:t>timing problems</a:t>
            </a:r>
            <a:r>
              <a:rPr lang="en-US" altLang="x-none" sz="2400">
                <a:ea typeface="ＭＳ Ｐゴシック" charset="-128"/>
              </a:rPr>
              <a:t>, rather than processing problems</a:t>
            </a:r>
          </a:p>
          <a:p>
            <a:r>
              <a:rPr lang="en-US" altLang="x-none" sz="2400">
                <a:ea typeface="ＭＳ Ｐゴシック" charset="-128"/>
              </a:rPr>
              <a:t>It may be </a:t>
            </a:r>
            <a:r>
              <a:rPr lang="en-US" altLang="x-none" sz="2400" u="sng">
                <a:ea typeface="ＭＳ Ｐゴシック" charset="-128"/>
              </a:rPr>
              <a:t>difficult to accurately reproduce</a:t>
            </a:r>
            <a:r>
              <a:rPr lang="en-US" altLang="x-none" sz="2400">
                <a:ea typeface="ＭＳ Ｐゴシック" charset="-128"/>
              </a:rPr>
              <a:t> input conditions, such as asynchronous real-time information</a:t>
            </a:r>
          </a:p>
          <a:p>
            <a:r>
              <a:rPr lang="en-US" altLang="x-none" sz="2400">
                <a:ea typeface="ＭＳ Ｐゴシック" charset="-128"/>
              </a:rPr>
              <a:t>The symptom may be </a:t>
            </a:r>
            <a:r>
              <a:rPr lang="en-US" altLang="x-none" sz="2400" u="sng">
                <a:ea typeface="ＭＳ Ｐゴシック" charset="-128"/>
              </a:rPr>
              <a:t>intermittent</a:t>
            </a:r>
            <a:r>
              <a:rPr lang="en-US" altLang="x-none" sz="2400">
                <a:ea typeface="ＭＳ Ｐゴシック" charset="-128"/>
              </a:rPr>
              <a:t> such as in embedded systems involving both hardware and software</a:t>
            </a:r>
          </a:p>
          <a:p>
            <a:r>
              <a:rPr lang="en-US" altLang="x-none" sz="2400">
                <a:ea typeface="ＭＳ Ｐゴシック" charset="-128"/>
              </a:rPr>
              <a:t>The symptom may be due to causes that are </a:t>
            </a:r>
            <a:r>
              <a:rPr lang="en-US" altLang="x-none" sz="2400" u="sng">
                <a:ea typeface="ＭＳ Ｐゴシック" charset="-128"/>
              </a:rPr>
              <a:t>distributed</a:t>
            </a:r>
            <a:r>
              <a:rPr lang="en-US" altLang="x-none" sz="2400">
                <a:ea typeface="ＭＳ Ｐゴシック" charset="-128"/>
              </a:rPr>
              <a:t> across a number of tasks running on different processes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D2D97AE-02FC-A449-A451-0ABA93CCDCA8}" type="slidenum">
              <a:rPr lang="en-US" altLang="x-none" sz="1400">
                <a:latin typeface="Arial Black" charset="0"/>
              </a:rPr>
              <a:pPr eaLnBrk="1" hangingPunct="1"/>
              <a:t>32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Question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How do you debug software?</a:t>
            </a:r>
          </a:p>
          <a:p>
            <a:r>
              <a:rPr lang="en-US" altLang="x-none">
                <a:ea typeface="ＭＳ Ｐゴシック" charset="-128"/>
              </a:rPr>
              <a:t>What are your favorite tools/methods?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7DB564D-1293-0E46-B603-3CA6A62B2CD4}" type="slidenum">
              <a:rPr lang="en-US" altLang="x-none" sz="1400">
                <a:latin typeface="Arial Black" charset="0"/>
              </a:rPr>
              <a:pPr eaLnBrk="1" hangingPunct="1"/>
              <a:t>33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Debugging Strategies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Debugging methods and tools are not a substitute for careful evaluation based on a complete design model and clear source code</a:t>
            </a:r>
          </a:p>
          <a:p>
            <a:pPr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There are three main debugging strategies</a:t>
            </a:r>
          </a:p>
          <a:p>
            <a:pPr lvl="1">
              <a:lnSpc>
                <a:spcPct val="90000"/>
              </a:lnSpc>
            </a:pPr>
            <a:r>
              <a:rPr lang="en-US" altLang="x-none" sz="2000">
                <a:ea typeface="ＭＳ Ｐゴシック" charset="-128"/>
              </a:rPr>
              <a:t>Brute force</a:t>
            </a:r>
          </a:p>
          <a:p>
            <a:pPr lvl="1">
              <a:lnSpc>
                <a:spcPct val="90000"/>
              </a:lnSpc>
            </a:pPr>
            <a:r>
              <a:rPr lang="en-US" altLang="x-none" sz="2000">
                <a:ea typeface="ＭＳ Ｐゴシック" charset="-128"/>
              </a:rPr>
              <a:t>Backtracking</a:t>
            </a:r>
          </a:p>
          <a:p>
            <a:pPr lvl="1">
              <a:lnSpc>
                <a:spcPct val="90000"/>
              </a:lnSpc>
            </a:pPr>
            <a:r>
              <a:rPr lang="en-US" altLang="x-none" sz="2000">
                <a:ea typeface="ＭＳ Ｐゴシック" charset="-128"/>
              </a:rPr>
              <a:t>Cause elimination</a:t>
            </a:r>
            <a:r>
              <a:rPr lang="en-US" altLang="x-none" sz="1800">
                <a:ea typeface="ＭＳ Ｐゴシック" charset="-128"/>
              </a:rPr>
              <a:t> 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D9AFC5-5974-6448-98C4-8D58D7B86272}" type="slidenum">
              <a:rPr lang="en-US" altLang="x-none" sz="1400">
                <a:latin typeface="Arial Black" charset="0"/>
              </a:rPr>
              <a:pPr eaLnBrk="1" hangingPunct="1"/>
              <a:t>34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Strategy #1: Brute Force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400">
                <a:ea typeface="ＭＳ Ｐゴシック" charset="-128"/>
              </a:rPr>
              <a:t>Most commonly used (but not necessarily the best)</a:t>
            </a:r>
          </a:p>
          <a:p>
            <a:r>
              <a:rPr lang="en-US" altLang="x-none" sz="2400">
                <a:ea typeface="ＭＳ Ｐゴシック" charset="-128"/>
              </a:rPr>
              <a:t>Used when all else fails</a:t>
            </a:r>
          </a:p>
          <a:p>
            <a:r>
              <a:rPr lang="en-US" altLang="x-none" sz="2400">
                <a:ea typeface="ＭＳ Ｐゴシック" charset="-128"/>
              </a:rPr>
              <a:t>Involves the use of memory dumps, run-time traces, and output statements</a:t>
            </a:r>
          </a:p>
          <a:p>
            <a:r>
              <a:rPr lang="en-US" altLang="x-none" sz="2400">
                <a:ea typeface="ＭＳ Ｐゴシック" charset="-128"/>
              </a:rPr>
              <a:t>Helped by debugging tools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Breakpoints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Step-by-step tracing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Variable values / condition checking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Watches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AE8F19A-8AD0-2B4E-8877-F0076F9794B0}" type="slidenum">
              <a:rPr lang="en-US" altLang="x-none" sz="1400">
                <a:latin typeface="Arial Black" charset="0"/>
              </a:rPr>
              <a:pPr eaLnBrk="1" hangingPunct="1"/>
              <a:t>35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Strategy #2: Backtracking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000">
                <a:ea typeface="ＭＳ Ｐゴシック" charset="-128"/>
              </a:rPr>
              <a:t>Can be used successfully in small programs</a:t>
            </a:r>
          </a:p>
          <a:p>
            <a:r>
              <a:rPr lang="en-US" altLang="x-none" sz="2000">
                <a:ea typeface="ＭＳ Ｐゴシック" charset="-128"/>
              </a:rPr>
              <a:t>The method starts at the location where a symptom has been uncovered</a:t>
            </a:r>
          </a:p>
          <a:p>
            <a:r>
              <a:rPr lang="en-US" altLang="x-none" sz="2000">
                <a:ea typeface="ＭＳ Ｐゴシック" charset="-128"/>
              </a:rPr>
              <a:t>The source code is then traced backward (manually) until the location of the cause is found</a:t>
            </a:r>
          </a:p>
          <a:p>
            <a:r>
              <a:rPr lang="en-US" altLang="x-none" sz="2000">
                <a:ea typeface="ＭＳ Ｐゴシック" charset="-128"/>
              </a:rPr>
              <a:t>In large programs, the number of potential backward paths may become unmanageably large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78D6B89-02AA-0E43-A2B8-158EF0F102E8}" type="slidenum">
              <a:rPr lang="en-US" altLang="x-none" sz="1400">
                <a:latin typeface="Arial Black" charset="0"/>
              </a:rPr>
              <a:pPr eaLnBrk="1" hangingPunct="1"/>
              <a:t>36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Strategy #3: Cause Elimination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Involves the use of induction or deduction </a:t>
            </a:r>
          </a:p>
          <a:p>
            <a:pPr lvl="1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Induction </a:t>
            </a:r>
            <a:r>
              <a:rPr lang="en-US" altLang="x-none" b="0" dirty="0">
                <a:ea typeface="ＭＳ Ｐゴシック" charset="-128"/>
              </a:rPr>
              <a:t>(specific to general): Device a hypothesis, Prove the hypothesis </a:t>
            </a:r>
          </a:p>
          <a:p>
            <a:pPr lvl="1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Deduction</a:t>
            </a:r>
            <a:r>
              <a:rPr lang="en-US" altLang="x-none" b="0" dirty="0">
                <a:ea typeface="ＭＳ Ｐゴシック" charset="-128"/>
              </a:rPr>
              <a:t> (general to specific): Enumerate the possible causes or hypotheses, Use the data to eliminate possible causes</a:t>
            </a:r>
          </a:p>
          <a:p>
            <a:pPr lvl="1">
              <a:lnSpc>
                <a:spcPct val="80000"/>
              </a:lnSpc>
            </a:pPr>
            <a:endParaRPr lang="en-US" altLang="x-none" b="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r>
              <a:rPr lang="en-US" altLang="x-none" b="0" dirty="0" err="1">
                <a:ea typeface="ＭＳ Ｐゴシック" charset="-128"/>
              </a:rPr>
              <a:t>Rubberducking</a:t>
            </a:r>
            <a:endParaRPr lang="en-US" altLang="x-none" b="0" dirty="0">
              <a:ea typeface="ＭＳ Ｐゴシック" charset="-128"/>
            </a:endParaRPr>
          </a:p>
          <a:p>
            <a:pPr lvl="2">
              <a:lnSpc>
                <a:spcPct val="80000"/>
              </a:lnSpc>
            </a:pPr>
            <a:r>
              <a:rPr lang="en-US" altLang="x-none" b="0" dirty="0">
                <a:ea typeface="ＭＳ Ｐゴシック" charset="-128"/>
              </a:rPr>
              <a:t>Force yourself to explain something, line-by-line, to a rubber duck…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CB09178-FB30-4A4C-B4A2-8651D2EAC826}" type="slidenum">
              <a:rPr lang="en-US" altLang="x-none" sz="1400">
                <a:latin typeface="Arial Black" charset="0"/>
              </a:rPr>
              <a:pPr eaLnBrk="1" hangingPunct="1"/>
              <a:t>37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Debugging - Induction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Locate, Organize, Device a hypothesis, Prove the hypothesis 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0C0D73D-DB62-8D47-A54D-AD5846F52DF9}" type="slidenum">
              <a:rPr lang="en-US" altLang="x-none" sz="1400">
                <a:latin typeface="Arial Black" charset="0"/>
              </a:rPr>
              <a:pPr eaLnBrk="1" hangingPunct="1"/>
              <a:t>38</a:t>
            </a:fld>
            <a:endParaRPr lang="en-US" altLang="x-none" sz="1400">
              <a:latin typeface="Arial Black" charset="0"/>
            </a:endParaRPr>
          </a:p>
        </p:txBody>
      </p:sp>
      <p:pic>
        <p:nvPicPr>
          <p:cNvPr id="5734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363"/>
            <a:ext cx="6962775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661025"/>
            <a:ext cx="2971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>
            <a:cxnSpLocks noChangeShapeType="1"/>
            <a:stCxn id="57349" idx="0"/>
          </p:cNvCxnSpPr>
          <p:nvPr/>
        </p:nvCxnSpPr>
        <p:spPr bwMode="auto">
          <a:xfrm flipV="1">
            <a:off x="3754438" y="4797425"/>
            <a:ext cx="2540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Debugging - Deduction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Enumerate the possible causes or hypotheses, Use the data to eliminate possible causes, Refine, Prove…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09C013A-CF06-1A43-AD95-DDC2DF349417}" type="slidenum">
              <a:rPr lang="en-US" altLang="x-none" sz="1400">
                <a:latin typeface="Arial Black" charset="0"/>
              </a:rPr>
              <a:pPr eaLnBrk="1" hangingPunct="1"/>
              <a:t>39</a:t>
            </a:fld>
            <a:endParaRPr lang="en-US" altLang="x-none" sz="1400">
              <a:latin typeface="Arial Black" charset="0"/>
            </a:endParaRPr>
          </a:p>
        </p:txBody>
      </p:sp>
      <p:pic>
        <p:nvPicPr>
          <p:cNvPr id="5939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644900"/>
            <a:ext cx="5761037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cap="none">
                <a:ea typeface="ＭＳ Ｐゴシック" charset="-128"/>
              </a:rPr>
              <a:t>Implementing architecture </a:t>
            </a:r>
          </a:p>
        </p:txBody>
      </p:sp>
      <p:sp>
        <p:nvSpPr>
          <p:cNvPr id="22530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Three Questions to ask Before Correcting the Error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sz="2000">
                <a:ea typeface="ＭＳ Ｐゴシック" charset="-128"/>
              </a:rPr>
              <a:t>Is the cause of the bug reproduced in another part of the program?</a:t>
            </a:r>
          </a:p>
          <a:p>
            <a:pPr lvl="1">
              <a:lnSpc>
                <a:spcPct val="90000"/>
              </a:lnSpc>
            </a:pPr>
            <a:r>
              <a:rPr lang="en-US" altLang="x-none" sz="1600">
                <a:ea typeface="ＭＳ Ｐゴシック" charset="-128"/>
              </a:rPr>
              <a:t>Similar errors may be occurring in other parts of the program</a:t>
            </a:r>
          </a:p>
          <a:p>
            <a:pPr>
              <a:lnSpc>
                <a:spcPct val="90000"/>
              </a:lnSpc>
            </a:pPr>
            <a:r>
              <a:rPr lang="en-US" altLang="x-none" sz="2000">
                <a:ea typeface="ＭＳ Ｐゴシック" charset="-128"/>
              </a:rPr>
              <a:t>What next bug might be introduced by the fix that I</a:t>
            </a:r>
            <a:r>
              <a:rPr lang="en-US" altLang="ja-JP" sz="2000">
                <a:ea typeface="ＭＳ Ｐゴシック" charset="-128"/>
              </a:rPr>
              <a:t>’m about to make?</a:t>
            </a:r>
          </a:p>
          <a:p>
            <a:pPr lvl="1">
              <a:lnSpc>
                <a:spcPct val="90000"/>
              </a:lnSpc>
            </a:pPr>
            <a:r>
              <a:rPr lang="en-US" altLang="x-none" sz="1800">
                <a:ea typeface="ＭＳ Ｐゴシック" charset="-128"/>
              </a:rPr>
              <a:t>The source code (and even the design) should be studied to assess the coupling of logic and data structures related to the fix</a:t>
            </a:r>
          </a:p>
          <a:p>
            <a:pPr>
              <a:lnSpc>
                <a:spcPct val="90000"/>
              </a:lnSpc>
            </a:pPr>
            <a:r>
              <a:rPr lang="en-US" altLang="x-none" sz="2000">
                <a:ea typeface="ＭＳ Ｐゴシック" charset="-128"/>
              </a:rPr>
              <a:t>What could we have done to prevent this bug in the first place?</a:t>
            </a:r>
          </a:p>
          <a:p>
            <a:pPr lvl="1">
              <a:lnSpc>
                <a:spcPct val="90000"/>
              </a:lnSpc>
            </a:pPr>
            <a:r>
              <a:rPr lang="en-US" altLang="x-none" sz="1800">
                <a:ea typeface="ＭＳ Ｐゴシック" charset="-128"/>
              </a:rPr>
              <a:t>This is the first step toward software quality assurance</a:t>
            </a:r>
          </a:p>
          <a:p>
            <a:pPr lvl="1">
              <a:lnSpc>
                <a:spcPct val="90000"/>
              </a:lnSpc>
            </a:pPr>
            <a:r>
              <a:rPr lang="en-US" altLang="x-none" sz="1800">
                <a:ea typeface="ＭＳ Ｐゴシック" charset="-128"/>
              </a:rPr>
              <a:t>By correcting the process as well as the product, the bug will be removed from the current program and may be eliminated from all future programs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AE399FC-3F8C-8B4D-A5F5-1E8B5FD1BE6A}" type="slidenum">
              <a:rPr lang="en-US" altLang="x-none" sz="1400">
                <a:latin typeface="Arial Black" charset="0"/>
              </a:rPr>
              <a:pPr eaLnBrk="1" hangingPunct="1"/>
              <a:t>40</a:t>
            </a:fld>
            <a:endParaRPr lang="en-US" altLang="x-none" sz="1400">
              <a:latin typeface="Arial Black" charset="0"/>
            </a:endParaRP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8702675" y="6400800"/>
            <a:ext cx="44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a typeface="ＭＳ Ｐゴシック" charset="0"/>
                <a:cs typeface="ＭＳ Ｐゴシック" charset="0"/>
                <a:sym typeface="Wingdings" charset="0"/>
              </a:rPr>
              <a:t>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A Summary of Key Issues in Programming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Implementation standards</a:t>
            </a:r>
          </a:p>
          <a:p>
            <a:pPr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Documentation techniques</a:t>
            </a:r>
          </a:p>
          <a:p>
            <a:pPr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Debugging</a:t>
            </a:r>
          </a:p>
          <a:p>
            <a:pPr lvl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Programmer must systematically check a program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s logic to determine where an error occurs</a:t>
            </a:r>
          </a:p>
          <a:p>
            <a:pPr lvl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Tools to use while debugging:</a:t>
            </a:r>
          </a:p>
          <a:p>
            <a:pPr lvl="2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Watches</a:t>
            </a:r>
          </a:p>
          <a:p>
            <a:pPr lvl="2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Breakpoints</a:t>
            </a:r>
          </a:p>
          <a:p>
            <a:pPr lvl="2">
              <a:lnSpc>
                <a:spcPct val="90000"/>
              </a:lnSpc>
            </a:pPr>
            <a:r>
              <a:rPr lang="en-US" altLang="x-none">
                <a:latin typeface="Courier New" charset="0"/>
                <a:ea typeface="ＭＳ Ｐゴシック" charset="-128"/>
              </a:rPr>
              <a:t>print</a:t>
            </a:r>
            <a:r>
              <a:rPr lang="en-US" altLang="x-none">
                <a:ea typeface="ＭＳ Ｐゴシック" charset="-128"/>
              </a:rPr>
              <a:t> statements</a:t>
            </a:r>
          </a:p>
          <a:p>
            <a:pPr lvl="2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Dump functions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cap="none">
                <a:ea typeface="ＭＳ Ｐゴシック" charset="-128"/>
              </a:rPr>
              <a:t>Deployment</a:t>
            </a:r>
          </a:p>
        </p:txBody>
      </p:sp>
      <p:sp>
        <p:nvSpPr>
          <p:cNvPr id="63490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Release Management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4EE5C9F-94BE-AC40-A0CF-2096E0810ED7}" type="slidenum">
              <a:rPr lang="en-US" altLang="x-none" sz="1400">
                <a:latin typeface="Arial Black" charset="0"/>
              </a:rPr>
              <a:pPr eaLnBrk="1" hangingPunct="1"/>
              <a:t>42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Common Release Problems</a:t>
            </a:r>
            <a:endParaRPr lang="en-US" sz="3200" baseline="30000"/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x-none" sz="2700">
                <a:ea typeface="ＭＳ Ｐゴシック" charset="-128"/>
              </a:rPr>
              <a:t>Take too long </a:t>
            </a:r>
            <a:r>
              <a:rPr lang="en-US" altLang="x-none" sz="2700" b="0">
                <a:ea typeface="ＭＳ Ｐゴシック" charset="-128"/>
              </a:rPr>
              <a:t>– impacts revenue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x-none" sz="2700">
                <a:ea typeface="ＭＳ Ｐゴシック" charset="-128"/>
              </a:rPr>
              <a:t>Unpredictable </a:t>
            </a:r>
            <a:r>
              <a:rPr lang="en-US" altLang="x-none" sz="2700" b="0">
                <a:ea typeface="ＭＳ Ｐゴシック" charset="-128"/>
              </a:rPr>
              <a:t>– impacts dependent plans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x-none" sz="2700">
                <a:ea typeface="ＭＳ Ｐゴシック" charset="-128"/>
              </a:rPr>
              <a:t>Poor quality </a:t>
            </a:r>
            <a:r>
              <a:rPr lang="en-US" altLang="x-none" sz="2700" b="0">
                <a:ea typeface="ＭＳ Ｐゴシック" charset="-128"/>
              </a:rPr>
              <a:t>– impacts support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x-none" sz="2700">
                <a:ea typeface="ＭＳ Ｐゴシック" charset="-128"/>
              </a:rPr>
              <a:t>Not useful </a:t>
            </a:r>
            <a:r>
              <a:rPr lang="en-US" altLang="x-none" sz="2700" b="0">
                <a:ea typeface="ＭＳ Ｐゴシック" charset="-128"/>
              </a:rPr>
              <a:t>– impacts revenue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x-none" sz="2700">
                <a:ea typeface="ＭＳ Ｐゴシック" charset="-128"/>
              </a:rPr>
              <a:t>Contents unplanned </a:t>
            </a:r>
            <a:r>
              <a:rPr lang="en-US" altLang="x-none" sz="2700" b="0">
                <a:ea typeface="ＭＳ Ｐゴシック" charset="-128"/>
              </a:rPr>
              <a:t>– impacts integrity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x-none" sz="2700">
                <a:ea typeface="ＭＳ Ｐゴシック" charset="-128"/>
              </a:rPr>
              <a:t>Contents uncontrolled </a:t>
            </a:r>
            <a:r>
              <a:rPr lang="en-US" altLang="x-none" sz="2700" b="0">
                <a:ea typeface="ＭＳ Ｐゴシック" charset="-128"/>
              </a:rPr>
              <a:t>– impacts reliability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x-none" sz="2700">
                <a:ea typeface="ＭＳ Ｐゴシック" charset="-128"/>
              </a:rPr>
              <a:t>Overlooked distribution/installation </a:t>
            </a:r>
            <a:r>
              <a:rPr lang="en-US" altLang="x-none" sz="2700" b="0">
                <a:ea typeface="ＭＳ Ｐゴシック" charset="-128"/>
              </a:rPr>
              <a:t>– impacts support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F24D391-C6D2-F643-AE7B-F68888D0A1BD}" type="slidenum">
              <a:rPr lang="en-US" altLang="x-none" sz="1400">
                <a:latin typeface="Arial Black" charset="0"/>
              </a:rPr>
              <a:pPr eaLnBrk="1" hangingPunct="1"/>
              <a:t>43</a:t>
            </a:fld>
            <a:endParaRPr lang="en-US" altLang="x-none" sz="1400">
              <a:latin typeface="Arial Black" charset="0"/>
            </a:endParaRP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588" y="6456363"/>
            <a:ext cx="807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000"/>
              <a:t>Cowham, Robert. </a:t>
            </a:r>
            <a:r>
              <a:rPr lang="ja-JP" altLang="en-US" sz="1000"/>
              <a:t>“</a:t>
            </a:r>
            <a:r>
              <a:rPr lang="en-US" altLang="ja-JP" sz="1000"/>
              <a:t>Release Management – Making it Lean and Agile</a:t>
            </a:r>
            <a:r>
              <a:rPr lang="ja-JP" altLang="en-US" sz="1000"/>
              <a:t>”</a:t>
            </a:r>
            <a:r>
              <a:rPr lang="en-US" altLang="ja-JP" sz="1000"/>
              <a:t>  CM Crossroads, Aug 16, 2004 </a:t>
            </a:r>
            <a:r>
              <a:rPr lang="en-US" altLang="ja-JP" sz="1000">
                <a:solidFill>
                  <a:srgbClr val="000099"/>
                </a:solidFill>
                <a:hlinkClick r:id="rId2"/>
              </a:rPr>
              <a:t>http://www.cmcrossroads.com/ubbthreads/showflat.php?Cat=&amp;Number=31243</a:t>
            </a:r>
            <a:endParaRPr lang="en-US" altLang="x-none" sz="10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The Challenge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buSzPct val="110000"/>
              <a:buFontTx/>
              <a:buNone/>
            </a:pPr>
            <a:r>
              <a:rPr lang="en-US" altLang="x-none" sz="2900">
                <a:solidFill>
                  <a:srgbClr val="000099"/>
                </a:solidFill>
                <a:ea typeface="ＭＳ Ｐゴシック" charset="-128"/>
              </a:rPr>
              <a:t>Time to Market vs Features vs Quality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SzPct val="110000"/>
            </a:pPr>
            <a:r>
              <a:rPr lang="en-US" altLang="x-none" sz="2000">
                <a:ea typeface="ＭＳ Ｐゴシック" charset="-128"/>
              </a:rPr>
              <a:t>Only one top priority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SzPct val="110000"/>
            </a:pPr>
            <a:r>
              <a:rPr lang="en-US" altLang="x-none" sz="2000">
                <a:ea typeface="ＭＳ Ｐゴシック" charset="-128"/>
              </a:rPr>
              <a:t>Balance – don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>
                <a:ea typeface="ＭＳ Ｐゴシック" charset="-128"/>
              </a:rPr>
              <a:t>t ignore the other two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SzPct val="110000"/>
            </a:pPr>
            <a:r>
              <a:rPr lang="en-US" altLang="x-none" sz="2000">
                <a:ea typeface="ＭＳ Ｐゴシック" charset="-128"/>
              </a:rPr>
              <a:t>Release criteria reflect priorities</a:t>
            </a: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D78CE3-9067-2144-9EAB-6EAEF9809F34}" type="slidenum">
              <a:rPr lang="en-US" altLang="x-none" sz="1400">
                <a:latin typeface="Arial Black" charset="0"/>
              </a:rPr>
              <a:pPr eaLnBrk="1" hangingPunct="1"/>
              <a:t>44</a:t>
            </a:fld>
            <a:endParaRPr lang="en-US" altLang="x-none" sz="1400">
              <a:latin typeface="Arial Black" charset="0"/>
            </a:endParaRP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667000" y="462915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33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99"/>
                </a:solidFill>
                <a:ea typeface="ＭＳ Ｐゴシック" charset="0"/>
                <a:cs typeface="ＭＳ Ｐゴシック" charset="0"/>
              </a:rPr>
              <a:t>Time to Market</a:t>
            </a:r>
          </a:p>
        </p:txBody>
      </p:sp>
      <p:sp>
        <p:nvSpPr>
          <p:cNvPr id="168967" name="AutoShape 7"/>
          <p:cNvSpPr>
            <a:spLocks noChangeArrowheads="1"/>
          </p:cNvSpPr>
          <p:nvPr/>
        </p:nvSpPr>
        <p:spPr bwMode="auto">
          <a:xfrm>
            <a:off x="3505200" y="5010150"/>
            <a:ext cx="1524000" cy="1066800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2057400" y="592455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33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99"/>
                </a:solidFill>
                <a:ea typeface="ＭＳ Ｐゴシック" charset="0"/>
                <a:cs typeface="ＭＳ Ｐゴシック" charset="0"/>
              </a:rPr>
              <a:t>Features</a:t>
            </a:r>
          </a:p>
        </p:txBody>
      </p:sp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4953000" y="592455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33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99"/>
                </a:solidFill>
                <a:ea typeface="ＭＳ Ｐゴシック" charset="0"/>
                <a:cs typeface="ＭＳ Ｐゴシック" charset="0"/>
              </a:rPr>
              <a:t>Quality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Types of Releases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altLang="x-none">
                <a:solidFill>
                  <a:srgbClr val="000099"/>
                </a:solidFill>
                <a:ea typeface="ＭＳ Ｐゴシック" charset="-128"/>
              </a:rPr>
              <a:t>Major</a:t>
            </a:r>
            <a:r>
              <a:rPr lang="en-US" altLang="x-none">
                <a:ea typeface="ＭＳ Ｐゴシック" charset="-128"/>
              </a:rPr>
              <a:t> = significant new features, product launch, planned, pull, annual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altLang="x-none">
                <a:solidFill>
                  <a:srgbClr val="000099"/>
                </a:solidFill>
                <a:ea typeface="ＭＳ Ｐゴシック" charset="-128"/>
              </a:rPr>
              <a:t>Minor</a:t>
            </a:r>
            <a:r>
              <a:rPr lang="en-US" altLang="x-none">
                <a:ea typeface="ＭＳ Ｐゴシック" charset="-128"/>
              </a:rPr>
              <a:t> = small new features, backwards compatible, planned, pull, semi-annual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altLang="x-none">
                <a:solidFill>
                  <a:srgbClr val="000099"/>
                </a:solidFill>
                <a:ea typeface="ＭＳ Ｐゴシック" charset="-128"/>
              </a:rPr>
              <a:t>Patch</a:t>
            </a:r>
            <a:r>
              <a:rPr lang="en-US" altLang="x-none">
                <a:ea typeface="ＭＳ Ｐゴシック" charset="-128"/>
              </a:rPr>
              <a:t> = collection of bug fixes, planned, pull, quarterly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altLang="x-none">
                <a:solidFill>
                  <a:srgbClr val="000099"/>
                </a:solidFill>
                <a:ea typeface="ＭＳ Ｐゴシック" charset="-128"/>
              </a:rPr>
              <a:t>Emergency</a:t>
            </a:r>
            <a:r>
              <a:rPr lang="en-US" altLang="x-none">
                <a:ea typeface="ＭＳ Ｐゴシック" charset="-128"/>
              </a:rPr>
              <a:t> = Urgent bug fix, harmful if not fixed, unplanned, push, as needed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CDE4E83-07DF-8B4E-97DC-600E3A5C2893}" type="slidenum">
              <a:rPr lang="en-US" altLang="x-none" sz="1400">
                <a:latin typeface="Arial Black" charset="0"/>
              </a:rPr>
              <a:pPr eaLnBrk="1" hangingPunct="1"/>
              <a:t>45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solidFill>
                  <a:schemeClr val="tx1"/>
                </a:solidFill>
                <a:ea typeface="ＭＳ Ｐゴシック" charset="-128"/>
              </a:rPr>
              <a:t>Release Process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90550" indent="-590550">
              <a:lnSpc>
                <a:spcPct val="80000"/>
              </a:lnSpc>
              <a:buClr>
                <a:schemeClr val="tx1"/>
              </a:buClr>
              <a:buFont typeface="Wingdings" charset="2"/>
              <a:buAutoNum type="arabicPeriod"/>
            </a:pPr>
            <a:r>
              <a:rPr lang="en-US" altLang="x-none">
                <a:ea typeface="ＭＳ Ｐゴシック" charset="-128"/>
              </a:rPr>
              <a:t>Define Content</a:t>
            </a:r>
          </a:p>
          <a:p>
            <a:pPr marL="590550" indent="-590550">
              <a:lnSpc>
                <a:spcPct val="80000"/>
              </a:lnSpc>
              <a:buClr>
                <a:schemeClr val="tx1"/>
              </a:buClr>
              <a:buFont typeface="Wingdings" charset="2"/>
              <a:buAutoNum type="arabicPeriod"/>
            </a:pPr>
            <a:r>
              <a:rPr lang="en-US" altLang="x-none">
                <a:ea typeface="ＭＳ Ｐゴシック" charset="-128"/>
              </a:rPr>
              <a:t>Assign Version </a:t>
            </a:r>
          </a:p>
          <a:p>
            <a:pPr marL="590550" indent="-590550">
              <a:lnSpc>
                <a:spcPct val="80000"/>
              </a:lnSpc>
              <a:buClr>
                <a:schemeClr val="tx1"/>
              </a:buClr>
              <a:buFont typeface="Wingdings" charset="2"/>
              <a:buAutoNum type="arabicPeriod"/>
            </a:pPr>
            <a:r>
              <a:rPr lang="en-US" altLang="x-none">
                <a:ea typeface="ＭＳ Ｐゴシック" charset="-128"/>
              </a:rPr>
              <a:t>Plan Release</a:t>
            </a:r>
          </a:p>
          <a:p>
            <a:pPr marL="590550" indent="-590550">
              <a:lnSpc>
                <a:spcPct val="80000"/>
              </a:lnSpc>
              <a:buClr>
                <a:schemeClr val="tx1"/>
              </a:buClr>
              <a:buFont typeface="Wingdings" charset="2"/>
              <a:buAutoNum type="arabicPeriod"/>
            </a:pPr>
            <a:r>
              <a:rPr lang="en-US" altLang="x-none">
                <a:ea typeface="ＭＳ Ｐゴシック" charset="-128"/>
              </a:rPr>
              <a:t>Build </a:t>
            </a:r>
          </a:p>
          <a:p>
            <a:pPr marL="590550" indent="-590550">
              <a:lnSpc>
                <a:spcPct val="80000"/>
              </a:lnSpc>
              <a:buClr>
                <a:schemeClr val="tx1"/>
              </a:buClr>
              <a:buFont typeface="Wingdings" charset="2"/>
              <a:buAutoNum type="arabicPeriod"/>
            </a:pPr>
            <a:r>
              <a:rPr lang="en-US" altLang="x-none">
                <a:ea typeface="ＭＳ Ｐゴシック" charset="-128"/>
              </a:rPr>
              <a:t>Package</a:t>
            </a:r>
          </a:p>
          <a:p>
            <a:pPr marL="590550" indent="-590550">
              <a:lnSpc>
                <a:spcPct val="80000"/>
              </a:lnSpc>
              <a:buClr>
                <a:schemeClr val="tx1"/>
              </a:buClr>
              <a:buFont typeface="Wingdings" charset="2"/>
              <a:buAutoNum type="arabicPeriod"/>
            </a:pPr>
            <a:r>
              <a:rPr lang="en-US" altLang="x-none">
                <a:ea typeface="ＭＳ Ｐゴシック" charset="-128"/>
              </a:rPr>
              <a:t>Deploy</a:t>
            </a:r>
          </a:p>
          <a:p>
            <a:pPr marL="590550" indent="-590550">
              <a:lnSpc>
                <a:spcPct val="80000"/>
              </a:lnSpc>
              <a:buClr>
                <a:schemeClr val="tx1"/>
              </a:buClr>
              <a:buFont typeface="Wingdings" charset="2"/>
              <a:buAutoNum type="arabicPeriod"/>
            </a:pPr>
            <a:r>
              <a:rPr lang="en-US" altLang="x-none">
                <a:ea typeface="ＭＳ Ｐゴシック" charset="-128"/>
              </a:rPr>
              <a:t>Test</a:t>
            </a:r>
          </a:p>
          <a:p>
            <a:pPr marL="590550" indent="-590550">
              <a:lnSpc>
                <a:spcPct val="80000"/>
              </a:lnSpc>
              <a:buClr>
                <a:schemeClr val="tx1"/>
              </a:buClr>
              <a:buFont typeface="Wingdings" charset="2"/>
              <a:buAutoNum type="arabicPeriod"/>
            </a:pPr>
            <a:r>
              <a:rPr lang="en-US" altLang="x-none">
                <a:ea typeface="ＭＳ Ｐゴシック" charset="-128"/>
              </a:rPr>
              <a:t>Control Change</a:t>
            </a:r>
          </a:p>
          <a:p>
            <a:pPr marL="590550" indent="-590550">
              <a:lnSpc>
                <a:spcPct val="80000"/>
              </a:lnSpc>
              <a:buClr>
                <a:schemeClr val="tx1"/>
              </a:buClr>
              <a:buFont typeface="Wingdings" charset="2"/>
              <a:buAutoNum type="arabicPeriod"/>
            </a:pPr>
            <a:r>
              <a:rPr lang="en-US" altLang="x-none">
                <a:ea typeface="ＭＳ Ｐゴシック" charset="-128"/>
              </a:rPr>
              <a:t>Assess Readiness</a:t>
            </a:r>
          </a:p>
          <a:p>
            <a:pPr marL="590550" indent="-590550">
              <a:lnSpc>
                <a:spcPct val="80000"/>
              </a:lnSpc>
              <a:buClr>
                <a:schemeClr val="tx1"/>
              </a:buClr>
              <a:buFont typeface="Wingdings" charset="2"/>
              <a:buAutoNum type="arabicPeriod"/>
            </a:pPr>
            <a:r>
              <a:rPr lang="en-US" altLang="x-none">
                <a:ea typeface="ＭＳ Ｐゴシック" charset="-128"/>
              </a:rPr>
              <a:t>Release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E58C19-788A-0243-AC96-9F106AA80C7D}" type="slidenum">
              <a:rPr lang="en-US" altLang="x-none" sz="1400">
                <a:latin typeface="Arial Black" charset="0"/>
              </a:rPr>
              <a:pPr eaLnBrk="1" hangingPunct="1"/>
              <a:t>46</a:t>
            </a:fld>
            <a:endParaRPr lang="en-US" altLang="x-none" sz="1400">
              <a:latin typeface="Arial Black" charset="0"/>
            </a:endParaRPr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 flipV="1">
            <a:off x="4038600" y="34290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4191000" y="41910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Iterate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1. Define Content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x-none" sz="3200">
                <a:ea typeface="ＭＳ Ｐゴシック" charset="-128"/>
              </a:rPr>
              <a:t>Golden Build (software)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x-none" sz="3200">
                <a:ea typeface="ＭＳ Ｐゴシック" charset="-128"/>
              </a:rPr>
              <a:t>Documentation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x-none" sz="3200">
                <a:ea typeface="ＭＳ Ｐゴシック" charset="-128"/>
              </a:rPr>
              <a:t>Training materials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x-none" sz="3200">
                <a:ea typeface="ＭＳ Ｐゴシック" charset="-128"/>
              </a:rPr>
              <a:t>Marketing collateral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x-none" sz="3200">
                <a:ea typeface="ＭＳ Ｐゴシック" charset="-128"/>
              </a:rPr>
              <a:t>Internal documents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x-none" sz="3200">
                <a:ea typeface="ＭＳ Ｐゴシック" charset="-128"/>
              </a:rPr>
              <a:t>Customer Notification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en-US" altLang="x-none" sz="3200">
                <a:ea typeface="ＭＳ Ｐゴシック" charset="-128"/>
              </a:rPr>
              <a:t>Release Notes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C94A641-F42F-394A-AD09-5A33BE155291}" type="slidenum">
              <a:rPr lang="en-US" altLang="x-none" sz="1400">
                <a:latin typeface="Arial Black" charset="0"/>
              </a:rPr>
              <a:pPr eaLnBrk="1" hangingPunct="1"/>
              <a:t>47</a:t>
            </a:fld>
            <a:endParaRPr lang="en-US" altLang="x-none" sz="1400">
              <a:latin typeface="Arial Black" charset="0"/>
            </a:endParaRPr>
          </a:p>
        </p:txBody>
      </p:sp>
      <p:pic>
        <p:nvPicPr>
          <p:cNvPr id="68612" name="Picture 7" descr="j02902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628775"/>
            <a:ext cx="2265363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1. Define Content: Must and Nice</a:t>
            </a:r>
          </a:p>
        </p:txBody>
      </p:sp>
      <p:sp>
        <p:nvSpPr>
          <p:cNvPr id="696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D683C54-829C-5840-B91B-77BCE1A5F972}" type="slidenum">
              <a:rPr lang="en-US" altLang="x-none" sz="1400">
                <a:latin typeface="Arial Black" charset="0"/>
              </a:rPr>
              <a:pPr eaLnBrk="1" hangingPunct="1"/>
              <a:t>48</a:t>
            </a:fld>
            <a:endParaRPr lang="en-US" altLang="x-none" sz="1400">
              <a:latin typeface="Arial Black" charset="0"/>
            </a:endParaRPr>
          </a:p>
        </p:txBody>
      </p:sp>
      <p:graphicFrame>
        <p:nvGraphicFramePr>
          <p:cNvPr id="118471" name="Group 711"/>
          <p:cNvGraphicFramePr>
            <a:graphicFrameLocks noGrp="1"/>
          </p:cNvGraphicFramePr>
          <p:nvPr/>
        </p:nvGraphicFramePr>
        <p:xfrm>
          <a:off x="228600" y="2101850"/>
          <a:ext cx="8686800" cy="4135439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Disp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Severity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Pri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Description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Nice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41928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enhancement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Performance - Publish: loadSiteLite() to replace loadSite()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Nice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59439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trivial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Misalignment of Editable site and Proof site sections on Manage site screen once the actor checks Lock-site checkbox.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Nice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59929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minor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Error message:Get A Quote form:The listed items in error message may need some order; by logical or by alphabetic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Nice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57954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major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Only Ford Make is displayed in 'Quick Quote Form' : GM Design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Nice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59368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minor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Masthead descenders are being chopped off in Klamath_B_Dst design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Nice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57019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minor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Can't tell mouse over selection from current page selection in nav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Nice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59726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minor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Design Celandine: Titles (Header) for static pages are not bold as those for dynamic pages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Nice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60108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major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Misalignment of footer in Hours and directions page-Celandine designs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Must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64793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enhancement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create new Saab luxury design and homepage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Must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64796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enhancement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create new Land Rover luxury design and homepage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2. Assign version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x-none" sz="2400">
                <a:solidFill>
                  <a:srgbClr val="000099"/>
                </a:solidFill>
                <a:ea typeface="ＭＳ Ｐゴシック" charset="-128"/>
              </a:rPr>
              <a:t>Version</a:t>
            </a:r>
            <a:r>
              <a:rPr lang="en-US" altLang="x-none" sz="2400">
                <a:ea typeface="ＭＳ Ｐゴシック" charset="-128"/>
              </a:rPr>
              <a:t> is a unique identifier for the product state as of a certain point in time.  Not all versions are released. Versions are sequential.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ea typeface="ＭＳ Ｐゴシック" charset="-128"/>
              </a:rPr>
              <a:t>Versioning Schemes relate to release types, product management, and configuration management:</a:t>
            </a:r>
          </a:p>
          <a:p>
            <a:pPr>
              <a:buClr>
                <a:schemeClr val="tx1"/>
              </a:buClr>
            </a:pPr>
            <a:r>
              <a:rPr lang="en-US" altLang="x-none" sz="2400">
                <a:ea typeface="ＭＳ Ｐゴシック" charset="-128"/>
              </a:rPr>
              <a:t>Major.Minor.Patch.Fix, e.g. 1.0, 1.1, 1.1.2, 1.1.2.1</a:t>
            </a:r>
          </a:p>
          <a:p>
            <a:pPr>
              <a:buClr>
                <a:schemeClr val="tx1"/>
              </a:buClr>
            </a:pPr>
            <a:r>
              <a:rPr lang="en-US" altLang="x-none" sz="2400">
                <a:ea typeface="ＭＳ Ｐゴシック" charset="-128"/>
              </a:rPr>
              <a:t>Major.Feature.Patch, e.g. 1.0, 1.1, 1.1.2</a:t>
            </a:r>
          </a:p>
          <a:p>
            <a:pPr>
              <a:buClr>
                <a:schemeClr val="tx1"/>
              </a:buClr>
            </a:pPr>
            <a:r>
              <a:rPr lang="en-US" altLang="x-none" sz="2400">
                <a:ea typeface="ＭＳ Ｐゴシック" charset="-128"/>
              </a:rPr>
              <a:t>Major.Feature.Patch.Build, e.g. 1.0.0.301</a:t>
            </a: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A949150-DDFE-204C-A83A-DB050E1F4094}" type="slidenum">
              <a:rPr lang="en-US" altLang="x-none" sz="1400">
                <a:latin typeface="Arial Black" charset="0"/>
              </a:rPr>
              <a:pPr eaLnBrk="1" hangingPunct="1"/>
              <a:t>49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The Mapping Problem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sz="2000">
                <a:ea typeface="ＭＳ Ｐゴシック" charset="-128"/>
              </a:rPr>
              <a:t>Architecture-based development provides a unique twist on the classic problem</a:t>
            </a:r>
          </a:p>
          <a:p>
            <a:pPr lvl="1">
              <a:lnSpc>
                <a:spcPct val="90000"/>
              </a:lnSpc>
            </a:pPr>
            <a:r>
              <a:rPr lang="en-US" altLang="x-none" sz="2000">
                <a:ea typeface="ＭＳ Ｐゴシック" charset="-128"/>
              </a:rPr>
              <a:t>It becomes, in large measure, a </a:t>
            </a:r>
            <a:r>
              <a:rPr lang="en-US" altLang="x-none" sz="2000" i="1">
                <a:ea typeface="ＭＳ Ｐゴシック" charset="-128"/>
              </a:rPr>
              <a:t>mapping </a:t>
            </a:r>
            <a:r>
              <a:rPr lang="en-US" altLang="x-none" sz="2000">
                <a:ea typeface="ＭＳ Ｐゴシック" charset="-128"/>
              </a:rPr>
              <a:t>activity</a:t>
            </a:r>
          </a:p>
          <a:p>
            <a:pPr>
              <a:lnSpc>
                <a:spcPct val="90000"/>
              </a:lnSpc>
            </a:pPr>
            <a:endParaRPr lang="en-US" altLang="x-none" sz="200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00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00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00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00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x-none" sz="2000">
                <a:ea typeface="ＭＳ Ｐゴシック" charset="-128"/>
              </a:rPr>
              <a:t>Maintaining mapping means ensuring that our architectural intent is reflected in our constructed systems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E5F639F-DFD6-874D-B32F-46307FB6B1E4}" type="slidenum">
              <a:rPr lang="en-US" altLang="x-none" sz="1400">
                <a:latin typeface="Arial Black" charset="0"/>
              </a:rPr>
              <a:pPr eaLnBrk="1" hangingPunct="1"/>
              <a:t>5</a:t>
            </a:fld>
            <a:endParaRPr lang="en-US" altLang="x-none" sz="1400">
              <a:latin typeface="Arial Black" charset="0"/>
            </a:endParaRPr>
          </a:p>
        </p:txBody>
      </p:sp>
      <p:sp>
        <p:nvSpPr>
          <p:cNvPr id="140292" name="Cloud"/>
          <p:cNvSpPr>
            <a:spLocks noChangeAspect="1" noEditPoints="1" noChangeArrowheads="1"/>
          </p:cNvSpPr>
          <p:nvPr/>
        </p:nvSpPr>
        <p:spPr bwMode="auto">
          <a:xfrm>
            <a:off x="1066800" y="3213100"/>
            <a:ext cx="2362200" cy="1395413"/>
          </a:xfrm>
          <a:custGeom>
            <a:avLst/>
            <a:gdLst>
              <a:gd name="T0" fmla="*/ 7327 w 21600"/>
              <a:gd name="T1" fmla="*/ 697707 h 21600"/>
              <a:gd name="T2" fmla="*/ 1181100 w 21600"/>
              <a:gd name="T3" fmla="*/ 1393927 h 21600"/>
              <a:gd name="T4" fmla="*/ 2360232 w 21600"/>
              <a:gd name="T5" fmla="*/ 697707 h 21600"/>
              <a:gd name="T6" fmla="*/ 1181100 w 21600"/>
              <a:gd name="T7" fmla="*/ 7978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Design</a:t>
            </a:r>
            <a:br>
              <a:rPr lang="en-US">
                <a:ea typeface="ＭＳ Ｐゴシック" charset="0"/>
                <a:cs typeface="ＭＳ Ｐゴシック" charset="0"/>
              </a:rPr>
            </a:br>
            <a:r>
              <a:rPr lang="en-US">
                <a:ea typeface="ＭＳ Ｐゴシック" charset="0"/>
                <a:cs typeface="ＭＳ Ｐゴシック" charset="0"/>
              </a:rPr>
              <a:t>Decisions</a:t>
            </a:r>
          </a:p>
        </p:txBody>
      </p:sp>
      <p:sp>
        <p:nvSpPr>
          <p:cNvPr id="140294" name="Cloud"/>
          <p:cNvSpPr>
            <a:spLocks noChangeAspect="1" noEditPoints="1" noChangeArrowheads="1"/>
          </p:cNvSpPr>
          <p:nvPr/>
        </p:nvSpPr>
        <p:spPr bwMode="auto">
          <a:xfrm>
            <a:off x="4648200" y="3213100"/>
            <a:ext cx="3733800" cy="1395413"/>
          </a:xfrm>
          <a:custGeom>
            <a:avLst/>
            <a:gdLst>
              <a:gd name="T0" fmla="*/ 11582 w 21600"/>
              <a:gd name="T1" fmla="*/ 697707 h 21600"/>
              <a:gd name="T2" fmla="*/ 1866900 w 21600"/>
              <a:gd name="T3" fmla="*/ 1393927 h 21600"/>
              <a:gd name="T4" fmla="*/ 3730689 w 21600"/>
              <a:gd name="T5" fmla="*/ 697707 h 21600"/>
              <a:gd name="T6" fmla="*/ 1866900 w 21600"/>
              <a:gd name="T7" fmla="*/ 7978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Implementation</a:t>
            </a:r>
            <a:br>
              <a:rPr lang="en-US">
                <a:ea typeface="ＭＳ Ｐゴシック" charset="0"/>
                <a:cs typeface="ＭＳ Ｐゴシック" charset="0"/>
              </a:rPr>
            </a:br>
            <a:r>
              <a:rPr lang="en-US">
                <a:ea typeface="ＭＳ Ｐゴシック" charset="0"/>
                <a:cs typeface="ＭＳ Ｐゴシック" charset="0"/>
              </a:rPr>
              <a:t>Artifacts</a:t>
            </a:r>
          </a:p>
        </p:txBody>
      </p:sp>
      <p:sp>
        <p:nvSpPr>
          <p:cNvPr id="140295" name="AutoShape 7"/>
          <p:cNvSpPr>
            <a:spLocks noChangeArrowheads="1"/>
          </p:cNvSpPr>
          <p:nvPr/>
        </p:nvSpPr>
        <p:spPr bwMode="auto">
          <a:xfrm>
            <a:off x="3276600" y="3441700"/>
            <a:ext cx="1752600" cy="457200"/>
          </a:xfrm>
          <a:prstGeom prst="rightArrow">
            <a:avLst>
              <a:gd name="adj1" fmla="val 50000"/>
              <a:gd name="adj2" fmla="val 9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40297" name="AutoShape 9"/>
          <p:cNvSpPr>
            <a:spLocks noChangeArrowheads="1"/>
          </p:cNvSpPr>
          <p:nvPr/>
        </p:nvSpPr>
        <p:spPr bwMode="auto">
          <a:xfrm>
            <a:off x="3124200" y="3898900"/>
            <a:ext cx="1752600" cy="381000"/>
          </a:xfrm>
          <a:prstGeom prst="leftArrow">
            <a:avLst>
              <a:gd name="adj1" fmla="val 50000"/>
              <a:gd name="adj2" fmla="val 115000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3. Plan Release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Dependencies</a:t>
            </a:r>
          </a:p>
          <a:p>
            <a:pPr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Customer commitments</a:t>
            </a:r>
          </a:p>
          <a:p>
            <a:pPr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Revenue recognition</a:t>
            </a:r>
          </a:p>
          <a:p>
            <a:pPr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Resource availability: people, environments</a:t>
            </a:r>
          </a:p>
          <a:p>
            <a:pPr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Introducing too much change at once</a:t>
            </a:r>
          </a:p>
          <a:p>
            <a:pPr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Stabilizing between releases</a:t>
            </a:r>
          </a:p>
          <a:p>
            <a:pPr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Organizational capability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E78E0D9-8043-654F-BF17-5A0E9087D064}" type="slidenum">
              <a:rPr lang="en-US" altLang="x-none" sz="1400">
                <a:latin typeface="Arial Black" charset="0"/>
              </a:rPr>
              <a:pPr eaLnBrk="1" hangingPunct="1"/>
              <a:t>50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3. Plan Release: Milestones</a:t>
            </a:r>
          </a:p>
        </p:txBody>
      </p:sp>
      <p:sp>
        <p:nvSpPr>
          <p:cNvPr id="727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781C674-3EE2-B542-B3EF-180610421646}" type="slidenum">
              <a:rPr lang="en-US" altLang="x-none" sz="1400">
                <a:latin typeface="Arial Black" charset="0"/>
              </a:rPr>
              <a:pPr eaLnBrk="1" hangingPunct="1"/>
              <a:t>51</a:t>
            </a:fld>
            <a:endParaRPr lang="en-US" altLang="x-none" sz="1400">
              <a:latin typeface="Arial Black" charset="0"/>
            </a:endParaRPr>
          </a:p>
        </p:txBody>
      </p:sp>
      <p:graphicFrame>
        <p:nvGraphicFramePr>
          <p:cNvPr id="134235" name="Group 91"/>
          <p:cNvGraphicFramePr>
            <a:graphicFrameLocks noGrp="1"/>
          </p:cNvGraphicFramePr>
          <p:nvPr/>
        </p:nvGraphicFramePr>
        <p:xfrm>
          <a:off x="687388" y="1989138"/>
          <a:ext cx="7772400" cy="4399278"/>
        </p:xfrm>
        <a:graphic>
          <a:graphicData uri="http://schemas.openxmlformats.org/drawingml/2006/table">
            <a:tbl>
              <a:tblPr/>
              <a:tblGrid>
                <a:gridCol w="32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Scope Freeze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9/7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COMPLETE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Functional Freeze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9/17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COMPLETE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Functional Test Complete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9/30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COMPLETE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Code Freeze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10/1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COMPLETE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Regression Test Complete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10/13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COMPLETE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Golden Build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10/8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COMPLETE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Performance Test Complete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10/13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COMPLETE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Mock Deployment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10/12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FAILED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Mock Deployment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10/14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COMPLETE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Deployment Plan Review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10/15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COMPLETE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Go/No-Go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10/15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COMPLETE – GO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Executive Approval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10/15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COMPLETE-APPROVED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RELEASE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10/15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COMPLETE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4. Build</a:t>
            </a:r>
          </a:p>
        </p:txBody>
      </p:sp>
      <p:sp>
        <p:nvSpPr>
          <p:cNvPr id="7373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C10325E-E4F4-A849-9095-148B56D38D6C}" type="slidenum">
              <a:rPr lang="en-US" altLang="x-none" sz="1400">
                <a:latin typeface="Arial Black" charset="0"/>
              </a:rPr>
              <a:pPr eaLnBrk="1" hangingPunct="1"/>
              <a:t>52</a:t>
            </a:fld>
            <a:endParaRPr lang="en-US" altLang="x-none" sz="1400">
              <a:latin typeface="Arial Black" charset="0"/>
            </a:endParaRPr>
          </a:p>
        </p:txBody>
      </p:sp>
      <p:graphicFrame>
        <p:nvGraphicFramePr>
          <p:cNvPr id="101493" name="Group 117"/>
          <p:cNvGraphicFramePr>
            <a:graphicFrameLocks noGrp="1"/>
          </p:cNvGraphicFramePr>
          <p:nvPr/>
        </p:nvGraphicFramePr>
        <p:xfrm>
          <a:off x="457200" y="2133600"/>
          <a:ext cx="8305800" cy="3566072"/>
        </p:xfrm>
        <a:graphic>
          <a:graphicData uri="http://schemas.openxmlformats.org/drawingml/2006/table">
            <a:tbl>
              <a:tblPr/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0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Build</a:t>
                      </a:r>
                      <a:r>
                        <a:rPr kumimoji="0" lang="en-US" altLang="x-none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(What)</a:t>
                      </a: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Visibility</a:t>
                      </a:r>
                      <a:r>
                        <a:rPr kumimoji="0" lang="en-US" altLang="x-none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(Who)</a:t>
                      </a: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Frequency</a:t>
                      </a: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x-none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(When)</a:t>
                      </a: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Purpose</a:t>
                      </a:r>
                      <a:r>
                        <a:rPr kumimoji="0" lang="en-US" altLang="x-none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(Why)</a:t>
                      </a: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56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Private System Build</a:t>
                      </a: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Individual Developer</a:t>
                      </a: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One or more times per change task</a:t>
                      </a: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Provide feedback to the developer of the changes just implemented in the private workspace.</a:t>
                      </a: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Integration Build</a:t>
                      </a: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Whole Development Team</a:t>
                      </a: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After each change task and/or one or more times per day (e.g. Nightly)</a:t>
                      </a: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Integrates the latest changes in the repository and runs automated tests against the release providing feedback to the development team.</a:t>
                      </a: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56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Release Build</a:t>
                      </a: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Independent Test (QA or V&amp;V) Team and Customers</a:t>
                      </a: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At the end of each iteration/release</a:t>
                      </a: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charset="0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Packages release for distribution to the development team</a:t>
                      </a:r>
                      <a:r>
                        <a:rPr kumimoji="0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’</a:t>
                      </a:r>
                      <a:r>
                        <a:rPr kumimoji="0" lang="en-US" altLang="ja-JP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s customer. </a:t>
                      </a:r>
                      <a:endParaRPr kumimoji="0" lang="en-US" altLang="x-none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698" marB="45698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1494" name="Text Box 118"/>
          <p:cNvSpPr txBox="1">
            <a:spLocks noChangeArrowheads="1"/>
          </p:cNvSpPr>
          <p:nvPr/>
        </p:nvSpPr>
        <p:spPr bwMode="auto">
          <a:xfrm>
            <a:off x="-36513" y="6488113"/>
            <a:ext cx="784860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000"/>
              <a:t>Appleton, Brad. </a:t>
            </a:r>
            <a:r>
              <a:rPr lang="ja-JP" altLang="en-US" sz="1000"/>
              <a:t>“</a:t>
            </a:r>
            <a:r>
              <a:rPr lang="en-US" altLang="ja-JP" sz="1000"/>
              <a:t>Agile Build Promotion: Navigating the Ocean of Promotion Notions</a:t>
            </a:r>
            <a:r>
              <a:rPr lang="ja-JP" altLang="en-US" sz="1000"/>
              <a:t>”</a:t>
            </a:r>
            <a:r>
              <a:rPr lang="en-US" altLang="ja-JP" sz="1000"/>
              <a:t>, CM Crossroads, September 2004. </a:t>
            </a:r>
            <a:r>
              <a:rPr lang="en-US" altLang="ja-JP" sz="1000">
                <a:solidFill>
                  <a:srgbClr val="000099"/>
                </a:solidFill>
                <a:hlinkClick r:id="rId2"/>
              </a:rPr>
              <a:t>http://www.cmcrossroads.com/ubbthreads/showflat.php?Cat=&amp;Number=32900</a:t>
            </a:r>
            <a:endParaRPr lang="en-US" altLang="x-none" sz="10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5. Package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Create the </a:t>
            </a:r>
            <a:r>
              <a:rPr lang="en-US" altLang="x-none">
                <a:solidFill>
                  <a:srgbClr val="000099"/>
                </a:solidFill>
                <a:ea typeface="ＭＳ Ｐゴシック" charset="-128"/>
              </a:rPr>
              <a:t>release package</a:t>
            </a:r>
            <a:r>
              <a:rPr lang="en-US" altLang="x-none">
                <a:ea typeface="ＭＳ Ｐゴシック" charset="-128"/>
              </a:rPr>
              <a:t> containing all release deliverables</a:t>
            </a:r>
          </a:p>
          <a:p>
            <a:pPr>
              <a:buClr>
                <a:schemeClr val="tx1"/>
              </a:buClr>
            </a:pPr>
            <a:r>
              <a:rPr lang="en-US" altLang="x-none">
                <a:solidFill>
                  <a:srgbClr val="000099"/>
                </a:solidFill>
                <a:ea typeface="ＭＳ Ｐゴシック" charset="-128"/>
              </a:rPr>
              <a:t>File</a:t>
            </a:r>
            <a:r>
              <a:rPr lang="en-US" altLang="x-none">
                <a:ea typeface="ＭＳ Ｐゴシック" charset="-128"/>
              </a:rPr>
              <a:t>: tar, .zip, .exe, .msi</a:t>
            </a:r>
          </a:p>
          <a:p>
            <a:pPr>
              <a:buClr>
                <a:schemeClr val="tx1"/>
              </a:buClr>
            </a:pPr>
            <a:r>
              <a:rPr lang="en-US" altLang="x-none">
                <a:solidFill>
                  <a:srgbClr val="000099"/>
                </a:solidFill>
                <a:ea typeface="ＭＳ Ｐゴシック" charset="-128"/>
              </a:rPr>
              <a:t>Medium</a:t>
            </a:r>
            <a:r>
              <a:rPr lang="en-US" altLang="x-none">
                <a:ea typeface="ＭＳ Ｐゴシック" charset="-128"/>
              </a:rPr>
              <a:t>: CD-ROM, Web, App-store, etc.</a:t>
            </a:r>
          </a:p>
          <a:p>
            <a:pPr>
              <a:buClr>
                <a:schemeClr val="tx1"/>
              </a:buClr>
            </a:pPr>
            <a:r>
              <a:rPr lang="en-US" altLang="x-none">
                <a:solidFill>
                  <a:srgbClr val="000099"/>
                </a:solidFill>
                <a:ea typeface="ＭＳ Ｐゴシック" charset="-128"/>
              </a:rPr>
              <a:t>Bill of Materials</a:t>
            </a:r>
            <a:r>
              <a:rPr lang="en-US" altLang="x-none">
                <a:ea typeface="ＭＳ Ｐゴシック" charset="-128"/>
              </a:rPr>
              <a:t> lists what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s in the package</a:t>
            </a:r>
          </a:p>
          <a:p>
            <a:pPr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Final release package is </a:t>
            </a:r>
            <a:r>
              <a:rPr lang="ja-JP" altLang="en-US">
                <a:ea typeface="ＭＳ Ｐゴシック" charset="-128"/>
              </a:rPr>
              <a:t>“</a:t>
            </a:r>
            <a:r>
              <a:rPr lang="en-US" altLang="ja-JP">
                <a:solidFill>
                  <a:srgbClr val="000099"/>
                </a:solidFill>
                <a:ea typeface="ＭＳ Ｐゴシック" charset="-128"/>
              </a:rPr>
              <a:t>golden build</a:t>
            </a:r>
            <a:r>
              <a:rPr lang="ja-JP" altLang="en-US">
                <a:ea typeface="ＭＳ Ｐゴシック" charset="-128"/>
              </a:rPr>
              <a:t>”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B5F2380-CD74-7B41-981B-0EBDE6DECA41}" type="slidenum">
              <a:rPr lang="en-US" altLang="x-none" sz="1400">
                <a:latin typeface="Arial Black" charset="0"/>
              </a:rPr>
              <a:pPr eaLnBrk="1" hangingPunct="1"/>
              <a:t>53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6. Deploy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Deployment Plan</a:t>
            </a:r>
          </a:p>
          <a:p>
            <a:pPr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Install Team</a:t>
            </a:r>
          </a:p>
          <a:p>
            <a:pPr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Deployment Plan Review</a:t>
            </a:r>
          </a:p>
          <a:p>
            <a:pPr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Contact List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25E8323-62CA-9E47-B2B9-B7F57ACB8FC9}" type="slidenum">
              <a:rPr lang="en-US" altLang="x-none" sz="1400">
                <a:latin typeface="Arial Black" charset="0"/>
              </a:rPr>
              <a:pPr eaLnBrk="1" hangingPunct="1"/>
              <a:t>54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7. Test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Plan ahead for test environments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Execute Test Plan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Functional test: does it function as required?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Regression test: did old bugs reappear?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Performance test: does it perform within acceptable limits?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Reliability test: does it function consistently over time?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Stress test: does it function consistently under volume?</a:t>
            </a: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DF44FAB-2BE8-AB47-9908-95553C03A1A3}" type="slidenum">
              <a:rPr lang="en-US" altLang="x-none" sz="1400">
                <a:latin typeface="Arial Black" charset="0"/>
              </a:rPr>
              <a:pPr eaLnBrk="1" hangingPunct="1"/>
              <a:t>55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8. Control Change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US" altLang="x-none" sz="2700">
                <a:ea typeface="ＭＳ Ｐゴシック" charset="-128"/>
              </a:rPr>
              <a:t>Baseline scope, requirements, design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US" altLang="x-none" sz="2700">
                <a:ea typeface="ＭＳ Ｐゴシック" charset="-128"/>
              </a:rPr>
              <a:t>Accommodate controlled change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x-none" sz="2200">
                <a:ea typeface="ＭＳ Ｐゴシック" charset="-128"/>
              </a:rPr>
              <a:t>Allow change, it</a:t>
            </a:r>
            <a:r>
              <a:rPr lang="ja-JP" altLang="en-US" sz="2200">
                <a:ea typeface="ＭＳ Ｐゴシック" charset="-128"/>
              </a:rPr>
              <a:t>’</a:t>
            </a:r>
            <a:r>
              <a:rPr lang="en-US" altLang="ja-JP" sz="2200">
                <a:ea typeface="ＭＳ Ｐゴシック" charset="-128"/>
              </a:rPr>
              <a:t>s reality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US" altLang="x-none" sz="2700">
                <a:ea typeface="ＭＳ Ｐゴシック" charset="-128"/>
              </a:rPr>
              <a:t>Change requests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US" altLang="x-none" sz="2700">
                <a:ea typeface="ＭＳ Ｐゴシック" charset="-128"/>
              </a:rPr>
              <a:t>Change request decision (approve, reject, defer)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x-none" sz="2200">
                <a:ea typeface="ＭＳ Ｐゴシック" charset="-128"/>
              </a:rPr>
              <a:t>Change Control Board (CCB)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x-none" sz="2200">
                <a:ea typeface="ＭＳ Ｐゴシック" charset="-128"/>
              </a:rPr>
              <a:t>Cross-functional representation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x-none" sz="2200">
                <a:ea typeface="ＭＳ Ｐゴシック" charset="-128"/>
              </a:rPr>
              <a:t>Impact analysis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x-none" sz="2200">
                <a:ea typeface="ＭＳ Ｐゴシック" charset="-128"/>
              </a:rPr>
              <a:t>Business drivers</a:t>
            </a: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95F2BE4-4465-EC4F-80BE-8302598DC65F}" type="slidenum">
              <a:rPr lang="en-US" altLang="x-none" sz="1400">
                <a:latin typeface="Arial Black" charset="0"/>
              </a:rPr>
              <a:pPr eaLnBrk="1" hangingPunct="1"/>
              <a:t>56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9. Assess Readiness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110000"/>
              <a:buFontTx/>
              <a:buChar char="•"/>
            </a:pPr>
            <a:r>
              <a:rPr lang="en-US" altLang="x-none">
                <a:ea typeface="ＭＳ Ｐゴシック" charset="-128"/>
              </a:rPr>
              <a:t>Release Criteria define </a:t>
            </a:r>
            <a:r>
              <a:rPr lang="ja-JP" altLang="en-US">
                <a:ea typeface="ＭＳ Ｐゴシック" charset="-128"/>
              </a:rPr>
              <a:t>“</a:t>
            </a:r>
            <a:r>
              <a:rPr lang="en-US" altLang="ja-JP">
                <a:ea typeface="ＭＳ Ｐゴシック" charset="-128"/>
              </a:rPr>
              <a:t>done</a:t>
            </a:r>
            <a:r>
              <a:rPr lang="ja-JP" altLang="en-US">
                <a:ea typeface="ＭＳ Ｐゴシック" charset="-128"/>
              </a:rPr>
              <a:t>”</a:t>
            </a:r>
            <a:endParaRPr lang="en-US" altLang="ja-JP">
              <a:ea typeface="ＭＳ Ｐゴシック" charset="-128"/>
            </a:endParaRPr>
          </a:p>
          <a:p>
            <a:pPr lvl="1">
              <a:buClr>
                <a:schemeClr val="tx1"/>
              </a:buClr>
              <a:buSzPct val="110000"/>
            </a:pPr>
            <a:r>
              <a:rPr lang="en-US" altLang="x-none" sz="2200">
                <a:ea typeface="ＭＳ Ｐゴシック" charset="-128"/>
              </a:rPr>
              <a:t>Defined Deliverables </a:t>
            </a:r>
          </a:p>
          <a:p>
            <a:pPr lvl="1">
              <a:buClr>
                <a:schemeClr val="tx1"/>
              </a:buClr>
              <a:buSzPct val="110000"/>
            </a:pPr>
            <a:r>
              <a:rPr lang="en-US" altLang="x-none" sz="2200">
                <a:ea typeface="ＭＳ Ｐゴシック" charset="-128"/>
              </a:rPr>
              <a:t>Features: Must Have vs Nice to Have</a:t>
            </a:r>
          </a:p>
          <a:p>
            <a:pPr lvl="1">
              <a:buClr>
                <a:schemeClr val="tx1"/>
              </a:buClr>
              <a:buSzPct val="110000"/>
            </a:pPr>
            <a:r>
              <a:rPr lang="en-US" altLang="x-none" sz="2200">
                <a:ea typeface="ＭＳ Ｐゴシック" charset="-128"/>
              </a:rPr>
              <a:t>Quality: test results, metrics</a:t>
            </a:r>
          </a:p>
          <a:p>
            <a:pPr lvl="1">
              <a:buClr>
                <a:schemeClr val="tx1"/>
              </a:buClr>
              <a:buSzPct val="110000"/>
            </a:pPr>
            <a:r>
              <a:rPr lang="en-US" altLang="x-none" sz="2200">
                <a:ea typeface="ＭＳ Ｐゴシック" charset="-128"/>
              </a:rPr>
              <a:t>Schedule: time-to-market criteria</a:t>
            </a:r>
          </a:p>
          <a:p>
            <a:pPr lvl="1">
              <a:buClr>
                <a:schemeClr val="tx1"/>
              </a:buClr>
              <a:buSzPct val="110000"/>
            </a:pPr>
            <a:r>
              <a:rPr lang="en-US" altLang="x-none" sz="2200">
                <a:ea typeface="ＭＳ Ｐゴシック" charset="-128"/>
              </a:rPr>
              <a:t>Objective, quantifiable criteria preferred</a:t>
            </a:r>
          </a:p>
          <a:p>
            <a:pPr>
              <a:buClr>
                <a:schemeClr val="tx1"/>
              </a:buClr>
              <a:buSzPct val="110000"/>
              <a:buFontTx/>
              <a:buChar char="•"/>
            </a:pPr>
            <a:r>
              <a:rPr lang="en-US" altLang="x-none">
                <a:ea typeface="ＭＳ Ｐゴシック" charset="-128"/>
              </a:rPr>
              <a:t>Organizational Readiness</a:t>
            </a:r>
          </a:p>
          <a:p>
            <a:pPr lvl="1">
              <a:buClr>
                <a:schemeClr val="tx1"/>
              </a:buClr>
              <a:buSzPct val="110000"/>
            </a:pPr>
            <a:r>
              <a:rPr lang="en-US" altLang="x-none" sz="2200">
                <a:ea typeface="ＭＳ Ｐゴシック" charset="-128"/>
              </a:rPr>
              <a:t>Support, Training, Marketing, Sales</a:t>
            </a:r>
          </a:p>
          <a:p>
            <a:pPr>
              <a:buClr>
                <a:schemeClr val="tx1"/>
              </a:buClr>
              <a:buSzPct val="110000"/>
              <a:buFontTx/>
              <a:buChar char="•"/>
            </a:pPr>
            <a:r>
              <a:rPr lang="en-US" altLang="x-none">
                <a:ea typeface="ＭＳ Ｐゴシック" charset="-128"/>
              </a:rPr>
              <a:t>Acceptable Risk</a:t>
            </a: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5F306E6-AF92-E24D-94AB-349793BB9BD8}" type="slidenum">
              <a:rPr lang="en-US" altLang="x-none" sz="1400">
                <a:latin typeface="Arial Black" charset="0"/>
              </a:rPr>
              <a:pPr eaLnBrk="1" hangingPunct="1"/>
              <a:t>57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Assess Readiness: Metrics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x-none">
                <a:ea typeface="ＭＳ Ｐゴシック" charset="-128"/>
              </a:rPr>
              <a:t>Common metrics: fix rate, find rate, defect density, rate of change</a:t>
            </a:r>
            <a:endParaRPr lang="en-US" altLang="x-none" sz="270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x-none" sz="2700">
                <a:ea typeface="ＭＳ Ｐゴシック" charset="-128"/>
              </a:rPr>
              <a:t>Example: find rate vs fix rate</a:t>
            </a:r>
          </a:p>
        </p:txBody>
      </p:sp>
      <p:pic>
        <p:nvPicPr>
          <p:cNvPr id="166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657600"/>
            <a:ext cx="42481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5715000" y="3200400"/>
            <a:ext cx="1981200" cy="116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ea typeface="ＭＳ Ｐゴシック" charset="0"/>
                <a:cs typeface="ＭＳ Ｐゴシック" charset="0"/>
              </a:rPr>
              <a:t>Stability reached at week 35 of testing, when defects fixed exceeds defects opened.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9. Assess Readiness: Go/No-Go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x-none" sz="2700">
                <a:ea typeface="ＭＳ Ｐゴシック" charset="-128"/>
              </a:rPr>
              <a:t>Release Readiness Assessment</a:t>
            </a:r>
          </a:p>
          <a:p>
            <a:pPr lvl="1">
              <a:buClr>
                <a:schemeClr val="tx1"/>
              </a:buClr>
            </a:pPr>
            <a:r>
              <a:rPr lang="en-US" altLang="x-none" sz="2200">
                <a:ea typeface="ＭＳ Ｐゴシック" charset="-128"/>
              </a:rPr>
              <a:t>Are all release criteria equal?</a:t>
            </a:r>
          </a:p>
          <a:p>
            <a:pPr lvl="1">
              <a:buClr>
                <a:schemeClr val="tx1"/>
              </a:buClr>
            </a:pPr>
            <a:r>
              <a:rPr lang="en-US" altLang="x-none" sz="2200">
                <a:ea typeface="ＭＳ Ｐゴシック" charset="-128"/>
              </a:rPr>
              <a:t>Can any criteria be waived?</a:t>
            </a:r>
          </a:p>
          <a:p>
            <a:pPr>
              <a:buClr>
                <a:schemeClr val="tx1"/>
              </a:buClr>
            </a:pPr>
            <a:r>
              <a:rPr lang="en-US" altLang="x-none" sz="2700">
                <a:ea typeface="ＭＳ Ｐゴシック" charset="-128"/>
              </a:rPr>
              <a:t>Go/No-Go</a:t>
            </a:r>
          </a:p>
          <a:p>
            <a:pPr lvl="1">
              <a:buClr>
                <a:schemeClr val="tx1"/>
              </a:buClr>
            </a:pPr>
            <a:r>
              <a:rPr lang="en-US" altLang="x-none" sz="2200">
                <a:ea typeface="ＭＳ Ｐゴシック" charset="-128"/>
              </a:rPr>
              <a:t>Formal sign-off by stakeholders</a:t>
            </a:r>
          </a:p>
          <a:p>
            <a:pPr lvl="1">
              <a:buClr>
                <a:schemeClr val="tx1"/>
              </a:buClr>
            </a:pPr>
            <a:r>
              <a:rPr lang="en-US" altLang="x-none" sz="2200">
                <a:ea typeface="ＭＳ Ｐゴシック" charset="-128"/>
              </a:rPr>
              <a:t>Meeting, email vote</a:t>
            </a:r>
          </a:p>
          <a:p>
            <a:pPr lvl="1">
              <a:buClr>
                <a:schemeClr val="tx1"/>
              </a:buClr>
            </a:pPr>
            <a:r>
              <a:rPr lang="en-US" altLang="x-none" sz="2200">
                <a:ea typeface="ＭＳ Ｐゴシック" charset="-128"/>
              </a:rPr>
              <a:t>Recommendation by Release Manager</a:t>
            </a:r>
          </a:p>
          <a:p>
            <a:pPr>
              <a:buClr>
                <a:schemeClr val="tx1"/>
              </a:buClr>
            </a:pPr>
            <a:r>
              <a:rPr lang="en-US" altLang="x-none" sz="2700">
                <a:ea typeface="ＭＳ Ｐゴシック" charset="-128"/>
              </a:rPr>
              <a:t>Executive Approval</a:t>
            </a: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0725E0A-4505-9645-AB2E-F7CFD973674A}" type="slidenum">
              <a:rPr lang="en-US" altLang="x-none" sz="1400">
                <a:latin typeface="Arial Black" charset="0"/>
              </a:rPr>
              <a:pPr eaLnBrk="1" hangingPunct="1"/>
              <a:t>59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for the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988840"/>
            <a:ext cx="8569325" cy="3810000"/>
          </a:xfrm>
        </p:spPr>
        <p:txBody>
          <a:bodyPr/>
          <a:lstStyle/>
          <a:p>
            <a:r>
              <a:rPr lang="en-US" sz="2000" dirty="0"/>
              <a:t>Quality attributes as concepts are easy</a:t>
            </a:r>
          </a:p>
          <a:p>
            <a:pPr lvl="1"/>
            <a:r>
              <a:rPr lang="en-US" sz="1800" dirty="0"/>
              <a:t>But difficult to implement in reality</a:t>
            </a:r>
          </a:p>
          <a:p>
            <a:r>
              <a:rPr lang="en-US" sz="2000" dirty="0"/>
              <a:t>Availability</a:t>
            </a:r>
          </a:p>
          <a:p>
            <a:pPr lvl="1"/>
            <a:r>
              <a:rPr lang="en-US" sz="1800" dirty="0"/>
              <a:t>Who need the system to be available? Why?</a:t>
            </a:r>
          </a:p>
          <a:p>
            <a:pPr lvl="1"/>
            <a:r>
              <a:rPr lang="en-US" sz="1800" dirty="0"/>
              <a:t>What are the critical functionalities that must work?</a:t>
            </a:r>
          </a:p>
          <a:p>
            <a:pPr lvl="1"/>
            <a:r>
              <a:rPr lang="en-US" sz="1800" dirty="0"/>
              <a:t>What response is expected if the system is down?</a:t>
            </a:r>
          </a:p>
          <a:p>
            <a:r>
              <a:rPr lang="en-US" sz="2000" dirty="0"/>
              <a:t>Security</a:t>
            </a:r>
          </a:p>
          <a:p>
            <a:pPr lvl="1"/>
            <a:r>
              <a:rPr lang="en-US" sz="1800" dirty="0"/>
              <a:t>What vulnerabilities exist and what are the risks?</a:t>
            </a:r>
          </a:p>
          <a:p>
            <a:pPr lvl="1"/>
            <a:r>
              <a:rPr lang="en-US" sz="1800" dirty="0"/>
              <a:t>What are the consequences of a breach? </a:t>
            </a:r>
          </a:p>
          <a:p>
            <a:pPr lvl="1"/>
            <a:r>
              <a:rPr lang="en-US" sz="1800" dirty="0"/>
              <a:t>What steps need to be taken if there is a breach?</a:t>
            </a:r>
          </a:p>
          <a:p>
            <a:r>
              <a:rPr lang="en-US" sz="2000" dirty="0"/>
              <a:t>As a developer</a:t>
            </a:r>
          </a:p>
          <a:p>
            <a:pPr lvl="1"/>
            <a:r>
              <a:rPr lang="en-US" sz="1800" dirty="0"/>
              <a:t>Can I develop code from these specs?</a:t>
            </a:r>
          </a:p>
          <a:p>
            <a:pPr lvl="1"/>
            <a:r>
              <a:rPr lang="en-US" sz="1800" dirty="0"/>
              <a:t>Are things located where I expect to find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AA74D-A033-EA47-9411-4039806182E1}" type="slidenum">
              <a:rPr lang="en-US" altLang="x-none" smtClean="0"/>
              <a:pPr/>
              <a:t>6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0500059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10. Release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endParaRPr lang="en-US" altLang="x-none">
              <a:ea typeface="ＭＳ Ｐゴシック" charset="-128"/>
            </a:endParaRPr>
          </a:p>
          <a:p>
            <a:pPr>
              <a:buClr>
                <a:schemeClr val="tx1"/>
              </a:buClr>
            </a:pPr>
            <a:endParaRPr lang="en-US" altLang="x-none">
              <a:ea typeface="ＭＳ Ｐゴシック" charset="-128"/>
            </a:endParaRPr>
          </a:p>
          <a:p>
            <a:pPr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Formal release by Configuration Mgmt </a:t>
            </a:r>
          </a:p>
          <a:p>
            <a:pPr>
              <a:buClr>
                <a:schemeClr val="tx1"/>
              </a:buClr>
            </a:pPr>
            <a:r>
              <a:rPr lang="en-US" altLang="x-none">
                <a:ea typeface="ＭＳ Ｐゴシック" charset="-128"/>
              </a:rPr>
              <a:t>Deploy to Production or Distribute to Customer</a:t>
            </a:r>
          </a:p>
        </p:txBody>
      </p:sp>
      <p:sp>
        <p:nvSpPr>
          <p:cNvPr id="8192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CA296AA-626A-F54A-81EE-2A6D5BF2F0B5}" type="slidenum">
              <a:rPr lang="en-US" altLang="x-none" sz="1400">
                <a:latin typeface="Arial Black" charset="0"/>
              </a:rPr>
              <a:pPr eaLnBrk="1" hangingPunct="1"/>
              <a:t>60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</a:t>
            </a:r>
            <a:r>
              <a:rPr lang="en-US" altLang="en-US">
                <a:ea typeface="ＭＳ Ｐゴシック" charset="-128"/>
              </a:rPr>
              <a:t>’</a:t>
            </a:r>
            <a:r>
              <a:rPr lang="en-US" altLang="x-none">
                <a:ea typeface="ＭＳ Ｐゴシック" charset="-128"/>
              </a:rPr>
              <a:t>s in the release?</a:t>
            </a:r>
          </a:p>
        </p:txBody>
      </p:sp>
      <p:sp>
        <p:nvSpPr>
          <p:cNvPr id="8294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Getting your program ready for market</a:t>
            </a:r>
          </a:p>
          <a:p>
            <a:pPr lvl="1"/>
            <a:r>
              <a:rPr lang="en-US" altLang="x-none">
                <a:ea typeface="ＭＳ Ｐゴシック" charset="-128"/>
              </a:rPr>
              <a:t>Help documents</a:t>
            </a:r>
          </a:p>
          <a:p>
            <a:pPr lvl="1"/>
            <a:r>
              <a:rPr lang="en-US" altLang="x-none">
                <a:ea typeface="ＭＳ Ｐゴシック" charset="-128"/>
              </a:rPr>
              <a:t>Executable file</a:t>
            </a:r>
          </a:p>
          <a:p>
            <a:pPr lvl="1"/>
            <a:r>
              <a:rPr lang="en-US" altLang="x-none">
                <a:ea typeface="ＭＳ Ｐゴシック" charset="-128"/>
              </a:rPr>
              <a:t>Icon library</a:t>
            </a:r>
          </a:p>
          <a:p>
            <a:pPr lvl="1"/>
            <a:r>
              <a:rPr lang="en-US" altLang="x-none">
                <a:ea typeface="ＭＳ Ｐゴシック" charset="-128"/>
              </a:rPr>
              <a:t>License Agreement</a:t>
            </a:r>
          </a:p>
          <a:p>
            <a:pPr lvl="1"/>
            <a:r>
              <a:rPr lang="en-US" altLang="x-none">
                <a:ea typeface="ＭＳ Ｐゴシック" charset="-128"/>
              </a:rPr>
              <a:t>Code Obfuscation</a:t>
            </a:r>
          </a:p>
          <a:p>
            <a:pPr lvl="1"/>
            <a:r>
              <a:rPr lang="en-US" altLang="x-none">
                <a:ea typeface="ＭＳ Ｐゴシック" charset="-128"/>
              </a:rPr>
              <a:t>Trial Version</a:t>
            </a:r>
          </a:p>
          <a:p>
            <a:pPr lvl="1"/>
            <a:r>
              <a:rPr lang="en-US" altLang="x-none">
                <a:ea typeface="ＭＳ Ｐゴシック" charset="-128"/>
              </a:rPr>
              <a:t>Install Wizard</a:t>
            </a:r>
          </a:p>
          <a:p>
            <a:pPr lvl="1"/>
            <a:r>
              <a:rPr lang="en-US" altLang="x-none">
                <a:ea typeface="ＭＳ Ｐゴシック" charset="-128"/>
              </a:rPr>
              <a:t>Uninstall Program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EB582EC-C95A-B247-9F70-15C41C8B33DD}" type="slidenum">
              <a:rPr lang="en-US" altLang="x-none" sz="1400">
                <a:latin typeface="Arial Black" charset="0"/>
              </a:rPr>
              <a:pPr eaLnBrk="1" hangingPunct="1"/>
              <a:t>61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cap="none">
                <a:ea typeface="ＭＳ Ｐゴシック" charset="-128"/>
              </a:rPr>
              <a:t>Maintenance</a:t>
            </a:r>
          </a:p>
        </p:txBody>
      </p:sp>
      <p:sp>
        <p:nvSpPr>
          <p:cNvPr id="83970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3667EAA-F70A-7E44-AFD4-A9951F058986}" type="slidenum">
              <a:rPr lang="en-US" altLang="x-none" sz="1400">
                <a:latin typeface="Arial Black" charset="0"/>
              </a:rPr>
              <a:pPr eaLnBrk="1" hangingPunct="1"/>
              <a:t>62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maintainers do</a:t>
            </a:r>
          </a:p>
        </p:txBody>
      </p:sp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53231A4-73DC-B64A-B53D-AF48D73EE9B6}" type="slidenum">
              <a:rPr lang="en-US" altLang="x-none" sz="1400">
                <a:latin typeface="Arial Black" charset="0"/>
              </a:rPr>
              <a:pPr eaLnBrk="1" hangingPunct="1"/>
              <a:t>63</a:t>
            </a:fld>
            <a:endParaRPr lang="en-US" altLang="x-none" sz="1400">
              <a:latin typeface="Arial Black" charset="0"/>
            </a:endParaRPr>
          </a:p>
        </p:txBody>
      </p:sp>
      <p:sp>
        <p:nvSpPr>
          <p:cNvPr id="84995" name="Rectangle 3"/>
          <p:cNvSpPr txBox="1">
            <a:spLocks noChangeArrowheads="1"/>
          </p:cNvSpPr>
          <p:nvPr/>
        </p:nvSpPr>
        <p:spPr bwMode="auto">
          <a:xfrm>
            <a:off x="2771775" y="6286500"/>
            <a:ext cx="5943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charset="2"/>
              <a:buNone/>
            </a:pPr>
            <a:r>
              <a:rPr lang="en-US" altLang="x-none" sz="1100"/>
              <a:t>Alain Abran and James W. Moore, Executive Editors.  </a:t>
            </a:r>
            <a:r>
              <a:rPr lang="en-US" altLang="x-none" sz="1100" i="1"/>
              <a:t>Guide to the Software Engineering Body of Knowledge - SWEBOK®.</a:t>
            </a:r>
            <a:br>
              <a:rPr lang="en-US" altLang="x-none" sz="1100"/>
            </a:br>
            <a:r>
              <a:rPr lang="en-US" altLang="x-none" sz="1100"/>
              <a:t>IEEE Computer Society, 2004.  ISBN 0-7695-2330-7. </a:t>
            </a:r>
          </a:p>
        </p:txBody>
      </p:sp>
      <p:graphicFrame>
        <p:nvGraphicFramePr>
          <p:cNvPr id="84996" name="Object 5"/>
          <p:cNvGraphicFramePr>
            <a:graphicFrameLocks noChangeAspect="1"/>
          </p:cNvGraphicFramePr>
          <p:nvPr/>
        </p:nvGraphicFramePr>
        <p:xfrm>
          <a:off x="152400" y="2060575"/>
          <a:ext cx="8786813" cy="4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8787402" imgH="4059944" progId="Photoshop.Image.6">
                  <p:embed/>
                </p:oleObj>
              </mc:Choice>
              <mc:Fallback>
                <p:oleObj name="Image" r:id="rId2" imgW="8787402" imgH="4059944" progId="Photoshop.Image.6">
                  <p:embed/>
                  <p:pic>
                    <p:nvPicPr>
                      <p:cNvPr id="8499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60575"/>
                        <a:ext cx="8786813" cy="405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x-none">
                <a:latin typeface="Times" charset="0"/>
                <a:ea typeface="ＭＳ Ｐゴシック" charset="-128"/>
              </a:rPr>
              <a:t>Types of Maintenance</a:t>
            </a:r>
            <a:r>
              <a:rPr lang="en-CA" altLang="x-none">
                <a:latin typeface="Times New Roman" charset="0"/>
                <a:ea typeface="ＭＳ Ｐゴシック" charset="-128"/>
              </a:rPr>
              <a:t> </a:t>
            </a:r>
          </a:p>
        </p:txBody>
      </p:sp>
      <p:sp>
        <p:nvSpPr>
          <p:cNvPr id="94003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>
              <a:buClr>
                <a:schemeClr val="tx1"/>
              </a:buClr>
              <a:buSzPct val="75000"/>
              <a:defRPr/>
            </a:pPr>
            <a:r>
              <a:rPr lang="en-US" dirty="0">
                <a:latin typeface="Times New Roman" charset="0"/>
              </a:rPr>
              <a:t>Corrective Maintenance</a:t>
            </a:r>
          </a:p>
          <a:p>
            <a:pPr defTabSz="912813" eaLnBrk="1" hangingPunct="1">
              <a:buClr>
                <a:schemeClr val="tx1"/>
              </a:buClr>
              <a:buSzPct val="75000"/>
              <a:defRPr/>
            </a:pPr>
            <a:r>
              <a:rPr lang="en-US" dirty="0">
                <a:latin typeface="Times New Roman" charset="0"/>
              </a:rPr>
              <a:t>Adaptive Maintenance</a:t>
            </a:r>
          </a:p>
          <a:p>
            <a:pPr defTabSz="912813" eaLnBrk="1" hangingPunct="1">
              <a:buClr>
                <a:schemeClr val="tx1"/>
              </a:buClr>
              <a:buSzPct val="75000"/>
              <a:defRPr/>
            </a:pPr>
            <a:r>
              <a:rPr lang="en-US" dirty="0">
                <a:latin typeface="Times New Roman" charset="0"/>
              </a:rPr>
              <a:t>Perfective Maintenance</a:t>
            </a:r>
          </a:p>
          <a:p>
            <a:pPr defTabSz="912813" eaLnBrk="1" hangingPunct="1">
              <a:buClr>
                <a:schemeClr val="tx1"/>
              </a:buClr>
              <a:buSzPct val="75000"/>
              <a:defRPr/>
            </a:pPr>
            <a:r>
              <a:rPr lang="en-US" dirty="0">
                <a:latin typeface="Times New Roman" charset="0"/>
              </a:rPr>
              <a:t>(Preventative Maintenance)</a:t>
            </a:r>
          </a:p>
          <a:p>
            <a:pPr marL="0" indent="0" defTabSz="912813" eaLnBrk="1" hangingPunct="1">
              <a:buClr>
                <a:schemeClr val="tx1"/>
              </a:buClr>
              <a:buSzPct val="75000"/>
              <a:buFont typeface="Arial" charset="0"/>
              <a:buNone/>
              <a:defRPr/>
            </a:pPr>
            <a:endParaRPr lang="en-US" dirty="0">
              <a:latin typeface="Times New Roman" charset="0"/>
            </a:endParaRPr>
          </a:p>
        </p:txBody>
      </p:sp>
      <p:sp>
        <p:nvSpPr>
          <p:cNvPr id="8601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0818F78-E706-F146-8927-F4D520F22B2A}" type="slidenum">
              <a:rPr lang="en-CA" altLang="x-none" sz="1400">
                <a:latin typeface="Times New Roman" charset="0"/>
              </a:rPr>
              <a:pPr eaLnBrk="1" hangingPunct="1"/>
              <a:t>64</a:t>
            </a:fld>
            <a:endParaRPr lang="en-CA" altLang="x-none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x-none">
                <a:latin typeface="Times" charset="0"/>
                <a:ea typeface="ＭＳ Ｐゴシック" charset="-128"/>
              </a:rPr>
              <a:t>Corrective Maintenance</a:t>
            </a:r>
            <a:r>
              <a:rPr lang="en-CA" altLang="x-none">
                <a:latin typeface="Times New Roman" charset="0"/>
                <a:ea typeface="ＭＳ Ｐゴシック" charset="-128"/>
              </a:rPr>
              <a:t> </a:t>
            </a:r>
          </a:p>
        </p:txBody>
      </p:sp>
      <p:sp>
        <p:nvSpPr>
          <p:cNvPr id="8806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>
              <a:buClr>
                <a:schemeClr val="tx1"/>
              </a:buClr>
              <a:buSzPct val="75000"/>
            </a:pPr>
            <a:r>
              <a:rPr lang="en-US" altLang="x-none">
                <a:latin typeface="Times New Roman" charset="0"/>
                <a:ea typeface="ＭＳ Ｐゴシック" charset="-128"/>
              </a:rPr>
              <a:t>Focuses on fixing defects, ie, fault repair</a:t>
            </a:r>
          </a:p>
          <a:p>
            <a:pPr defTabSz="912813" eaLnBrk="1" hangingPunct="1">
              <a:buClr>
                <a:schemeClr val="tx1"/>
              </a:buClr>
              <a:buSzPct val="75000"/>
            </a:pPr>
            <a:r>
              <a:rPr lang="en-US" altLang="x-none">
                <a:latin typeface="Times New Roman" charset="0"/>
                <a:ea typeface="ＭＳ Ｐゴシック" charset="-128"/>
              </a:rPr>
              <a:t>It is a </a:t>
            </a:r>
            <a:r>
              <a:rPr lang="en-US" altLang="x-none" u="sng">
                <a:latin typeface="Times New Roman" charset="0"/>
                <a:ea typeface="ＭＳ Ｐゴシック" charset="-128"/>
              </a:rPr>
              <a:t>reactive</a:t>
            </a:r>
            <a:r>
              <a:rPr lang="en-US" altLang="x-none">
                <a:latin typeface="Times New Roman" charset="0"/>
                <a:ea typeface="ＭＳ Ｐゴシック" charset="-128"/>
              </a:rPr>
              <a:t> process</a:t>
            </a:r>
          </a:p>
          <a:p>
            <a:pPr lvl="1" defTabSz="912813" eaLnBrk="1" hangingPunct="1">
              <a:buClr>
                <a:schemeClr val="tx1"/>
              </a:buClr>
            </a:pPr>
            <a:r>
              <a:rPr lang="en-US" altLang="x-none">
                <a:latin typeface="Times New Roman" charset="0"/>
                <a:ea typeface="ＭＳ Ｐゴシック" charset="-128"/>
              </a:rPr>
              <a:t>i.e. defects generally need to be corrected either immediately or in the near future</a:t>
            </a:r>
          </a:p>
          <a:p>
            <a:pPr lvl="1" defTabSz="912813" eaLnBrk="1" hangingPunct="1">
              <a:buClr>
                <a:schemeClr val="tx1"/>
              </a:buClr>
              <a:buFontTx/>
              <a:buNone/>
            </a:pPr>
            <a:endParaRPr lang="en-US" altLang="x-none">
              <a:latin typeface="Times New Roman" charset="0"/>
              <a:ea typeface="ＭＳ Ｐゴシック" charset="-128"/>
            </a:endParaRPr>
          </a:p>
          <a:p>
            <a:pPr defTabSz="912813" eaLnBrk="1" hangingPunct="1">
              <a:buClr>
                <a:schemeClr val="tx1"/>
              </a:buClr>
              <a:buSzPct val="75000"/>
            </a:pPr>
            <a:r>
              <a:rPr lang="en-US" altLang="x-none">
                <a:latin typeface="Times New Roman" charset="0"/>
                <a:ea typeface="ＭＳ Ｐゴシック" charset="-128"/>
              </a:rPr>
              <a:t>Defects</a:t>
            </a:r>
          </a:p>
          <a:p>
            <a:pPr lvl="1" defTabSz="912813" eaLnBrk="1" hangingPunct="1">
              <a:buClr>
                <a:schemeClr val="tx1"/>
              </a:buClr>
            </a:pPr>
            <a:r>
              <a:rPr lang="en-US" altLang="x-none">
                <a:latin typeface="Times New Roman" charset="0"/>
                <a:ea typeface="ＭＳ Ｐゴシック" charset="-128"/>
              </a:rPr>
              <a:t>refer to the system not performing as originally intended or as specified in the requirements</a:t>
            </a:r>
          </a:p>
          <a:p>
            <a:pPr defTabSz="912813" eaLnBrk="1" hangingPunct="1">
              <a:buFontTx/>
              <a:buNone/>
            </a:pPr>
            <a:r>
              <a:rPr lang="en-US" altLang="x-none">
                <a:latin typeface="Times New Roman" charset="0"/>
                <a:ea typeface="ＭＳ Ｐゴシック" charset="-128"/>
              </a:rPr>
              <a:t>17%  of maintenance is </a:t>
            </a:r>
            <a:r>
              <a:rPr lang="en-US" altLang="x-none" u="sng">
                <a:latin typeface="Times New Roman" charset="0"/>
                <a:ea typeface="ＭＳ Ｐゴシック" charset="-128"/>
              </a:rPr>
              <a:t>correcting faults</a:t>
            </a:r>
          </a:p>
        </p:txBody>
      </p:sp>
      <p:sp>
        <p:nvSpPr>
          <p:cNvPr id="8806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539CF15-3C32-E447-8BBA-64E2DDCEBDB7}" type="slidenum">
              <a:rPr lang="en-CA" altLang="x-none" sz="1400">
                <a:latin typeface="Times New Roman" charset="0"/>
              </a:rPr>
              <a:pPr eaLnBrk="1" hangingPunct="1"/>
              <a:t>65</a:t>
            </a:fld>
            <a:endParaRPr lang="en-CA" altLang="x-none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x-none">
                <a:latin typeface="Times" charset="0"/>
                <a:ea typeface="ＭＳ Ｐゴシック" charset="-128"/>
              </a:rPr>
              <a:t>Adaptive Maintenance</a:t>
            </a:r>
            <a:r>
              <a:rPr lang="en-CA" altLang="x-none">
                <a:latin typeface="Times New Roman" charset="0"/>
                <a:ea typeface="ＭＳ Ｐゴシック" charset="-128"/>
              </a:rPr>
              <a:t> </a:t>
            </a:r>
          </a:p>
        </p:txBody>
      </p:sp>
      <p:sp>
        <p:nvSpPr>
          <p:cNvPr id="9011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>
              <a:buClr>
                <a:schemeClr val="tx1"/>
              </a:buClr>
              <a:buSzPct val="75000"/>
            </a:pPr>
            <a:r>
              <a:rPr lang="en-US" altLang="x-none" sz="2400">
                <a:latin typeface="Times New Roman" charset="0"/>
                <a:ea typeface="ＭＳ Ｐゴシック" charset="-128"/>
              </a:rPr>
              <a:t>It includes all changes to meet the evolving needs of the user and the environment</a:t>
            </a:r>
          </a:p>
          <a:p>
            <a:pPr lvl="2" defTabSz="912813" eaLnBrk="1" hangingPunct="1">
              <a:buClr>
                <a:schemeClr val="tx1"/>
              </a:buClr>
              <a:buFontTx/>
              <a:buChar char="–"/>
            </a:pPr>
            <a:r>
              <a:rPr lang="en-US" altLang="x-none">
                <a:latin typeface="Times New Roman" charset="0"/>
                <a:ea typeface="ＭＳ Ｐゴシック" charset="-128"/>
              </a:rPr>
              <a:t>i.e. modifications to a system to cope with a changing environment, eg changed hardware, operating system</a:t>
            </a:r>
          </a:p>
          <a:p>
            <a:pPr defTabSz="912813" eaLnBrk="1" hangingPunct="1">
              <a:buClr>
                <a:schemeClr val="tx1"/>
              </a:buClr>
              <a:buFontTx/>
              <a:buNone/>
            </a:pPr>
            <a:r>
              <a:rPr lang="en-US" altLang="x-none" sz="2400">
                <a:latin typeface="Times New Roman" charset="0"/>
                <a:ea typeface="ＭＳ Ｐゴシック" charset="-128"/>
              </a:rPr>
              <a:t>18% of maintenance is change to </a:t>
            </a:r>
            <a:r>
              <a:rPr lang="en-US" altLang="x-none" sz="2400" u="sng">
                <a:latin typeface="Times New Roman" charset="0"/>
                <a:ea typeface="ＭＳ Ｐゴシック" charset="-128"/>
              </a:rPr>
              <a:t>adapt</a:t>
            </a:r>
            <a:r>
              <a:rPr lang="en-US" altLang="x-none" sz="2400">
                <a:latin typeface="Times New Roman" charset="0"/>
                <a:ea typeface="ＭＳ Ｐゴシック" charset="-128"/>
              </a:rPr>
              <a:t> to a new environment</a:t>
            </a:r>
          </a:p>
          <a:p>
            <a:pPr defTabSz="912813" eaLnBrk="1" hangingPunct="1">
              <a:buClr>
                <a:schemeClr val="tx1"/>
              </a:buClr>
              <a:buSzPct val="75000"/>
            </a:pPr>
            <a:r>
              <a:rPr lang="en-US" altLang="x-none" sz="2400">
                <a:latin typeface="Times New Roman" charset="0"/>
                <a:ea typeface="ＭＳ Ｐゴシック" charset="-128"/>
              </a:rPr>
              <a:t>It includes work to enhance a system</a:t>
            </a:r>
            <a:r>
              <a:rPr lang="en-US" altLang="en-US" sz="2400">
                <a:latin typeface="Times New Roman" charset="0"/>
                <a:ea typeface="ＭＳ Ｐゴシック" charset="-128"/>
              </a:rPr>
              <a:t>’</a:t>
            </a:r>
            <a:r>
              <a:rPr lang="en-US" altLang="x-none" sz="2400">
                <a:latin typeface="Times New Roman" charset="0"/>
                <a:ea typeface="ＭＳ Ｐゴシック" charset="-128"/>
              </a:rPr>
              <a:t>s functionality</a:t>
            </a:r>
          </a:p>
          <a:p>
            <a:pPr lvl="2" defTabSz="912813" eaLnBrk="1" hangingPunct="1">
              <a:buClr>
                <a:schemeClr val="tx1"/>
              </a:buClr>
              <a:buFontTx/>
              <a:buChar char="–"/>
            </a:pPr>
            <a:r>
              <a:rPr lang="en-US" altLang="x-none">
                <a:latin typeface="Times New Roman" charset="0"/>
                <a:ea typeface="ＭＳ Ｐゴシック" charset="-128"/>
              </a:rPr>
              <a:t>i.e. relates to changing a system when requirements change due to organisational or business changes</a:t>
            </a:r>
          </a:p>
          <a:p>
            <a:pPr lvl="2" defTabSz="912813" eaLnBrk="1" hangingPunct="1">
              <a:buClr>
                <a:schemeClr val="tx1"/>
              </a:buClr>
              <a:buFontTx/>
              <a:buChar char="–"/>
            </a:pPr>
            <a:r>
              <a:rPr lang="en-US" altLang="x-none">
                <a:latin typeface="Times New Roman" charset="0"/>
                <a:ea typeface="ＭＳ Ｐゴシック" charset="-128"/>
              </a:rPr>
              <a:t>The scale of this maintenance is often greater than for other types of maintenance</a:t>
            </a:r>
          </a:p>
          <a:p>
            <a:pPr defTabSz="912813" eaLnBrk="1" hangingPunct="1">
              <a:buClr>
                <a:schemeClr val="tx1"/>
              </a:buClr>
              <a:buFontTx/>
              <a:buNone/>
            </a:pPr>
            <a:r>
              <a:rPr lang="en-US" altLang="x-none" sz="2400">
                <a:latin typeface="Times New Roman" charset="0"/>
                <a:ea typeface="ＭＳ Ｐゴシック" charset="-128"/>
              </a:rPr>
              <a:t>65% of maintenance is  </a:t>
            </a:r>
            <a:r>
              <a:rPr lang="en-US" altLang="x-none" sz="2400" u="sng">
                <a:latin typeface="Times New Roman" charset="0"/>
                <a:ea typeface="ＭＳ Ｐゴシック" charset="-128"/>
              </a:rPr>
              <a:t>new requirements</a:t>
            </a:r>
          </a:p>
        </p:txBody>
      </p:sp>
      <p:sp>
        <p:nvSpPr>
          <p:cNvPr id="9011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ADC8F8F-34C1-AA46-ACD2-215B1F13B328}" type="slidenum">
              <a:rPr lang="en-CA" altLang="x-none" sz="1400">
                <a:latin typeface="Times New Roman" charset="0"/>
              </a:rPr>
              <a:pPr eaLnBrk="1" hangingPunct="1"/>
              <a:t>66</a:t>
            </a:fld>
            <a:endParaRPr lang="en-CA" altLang="x-none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en-US" altLang="x-none">
                <a:latin typeface="Times" charset="0"/>
                <a:ea typeface="ＭＳ Ｐゴシック" charset="-128"/>
              </a:rPr>
              <a:t>Perfective  Maintenance</a:t>
            </a:r>
            <a:r>
              <a:rPr lang="en-CA" altLang="x-none">
                <a:latin typeface="Times New Roman" charset="0"/>
                <a:ea typeface="ＭＳ Ｐゴシック" charset="-128"/>
              </a:rPr>
              <a:t> </a:t>
            </a:r>
          </a:p>
        </p:txBody>
      </p:sp>
      <p:sp>
        <p:nvSpPr>
          <p:cNvPr id="9216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defTabSz="912813" eaLnBrk="1" hangingPunct="1">
              <a:buClr>
                <a:schemeClr val="tx1"/>
              </a:buClr>
              <a:buSzPct val="75000"/>
              <a:buFontTx/>
              <a:buChar char="•"/>
            </a:pPr>
            <a:r>
              <a:rPr lang="en-US" altLang="x-none">
                <a:latin typeface="Times New Roman" charset="0"/>
                <a:ea typeface="ＭＳ Ｐゴシック" charset="-128"/>
              </a:rPr>
              <a:t>It includes all </a:t>
            </a:r>
            <a:r>
              <a:rPr lang="en-US" altLang="x-none" u="sng">
                <a:latin typeface="Times New Roman" charset="0"/>
                <a:ea typeface="ＭＳ Ｐゴシック" charset="-128"/>
              </a:rPr>
              <a:t>efforts to improve the quality of the software</a:t>
            </a:r>
          </a:p>
          <a:p>
            <a:pPr lvl="1" defTabSz="912813" eaLnBrk="1" hangingPunct="1">
              <a:buClr>
                <a:schemeClr val="tx1"/>
              </a:buClr>
              <a:buSzPct val="75000"/>
              <a:buFontTx/>
              <a:buChar char="•"/>
            </a:pPr>
            <a:r>
              <a:rPr lang="en-US" altLang="x-none">
                <a:latin typeface="Times New Roman" charset="0"/>
                <a:ea typeface="ＭＳ Ｐゴシック" charset="-128"/>
              </a:rPr>
              <a:t>It includes restructuring code, creating and updating documentation, improving reliability or efficiency, improving performance</a:t>
            </a:r>
          </a:p>
          <a:p>
            <a:pPr lvl="1" defTabSz="912813" eaLnBrk="1" hangingPunct="1">
              <a:buFontTx/>
              <a:buNone/>
            </a:pPr>
            <a:endParaRPr lang="en-US" altLang="x-none">
              <a:latin typeface="Times New Roman" charset="0"/>
              <a:ea typeface="ＭＳ Ｐゴシック" charset="-128"/>
            </a:endParaRPr>
          </a:p>
          <a:p>
            <a:pPr defTabSz="912813" eaLnBrk="1" hangingPunct="1">
              <a:buFontTx/>
              <a:buNone/>
            </a:pPr>
            <a:r>
              <a:rPr lang="en-US" altLang="x-none">
                <a:latin typeface="Times New Roman" charset="0"/>
                <a:ea typeface="ＭＳ Ｐゴシック" charset="-128"/>
              </a:rPr>
              <a:t>	Maintenance work in the above categories is often performed concurrently</a:t>
            </a:r>
          </a:p>
        </p:txBody>
      </p:sp>
      <p:sp>
        <p:nvSpPr>
          <p:cNvPr id="9216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AA87B86-1FA3-3142-969F-25F51F09F2E3}" type="slidenum">
              <a:rPr lang="en-CA" altLang="x-none" sz="1400">
                <a:latin typeface="Times New Roman" charset="0"/>
              </a:rPr>
              <a:pPr eaLnBrk="1" hangingPunct="1"/>
              <a:t>67</a:t>
            </a:fld>
            <a:endParaRPr lang="en-CA" altLang="x-none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maintenance is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Re-engineering</a:t>
            </a:r>
          </a:p>
          <a:p>
            <a:r>
              <a:rPr lang="en-US" altLang="x-none">
                <a:ea typeface="ＭＳ Ｐゴシック" charset="-128"/>
              </a:rPr>
              <a:t>Refactoring</a:t>
            </a:r>
          </a:p>
          <a:p>
            <a:r>
              <a:rPr lang="en-US" altLang="x-none">
                <a:ea typeface="ＭＳ Ｐゴシック" charset="-128"/>
              </a:rPr>
              <a:t>Bug-fixing</a:t>
            </a:r>
          </a:p>
          <a:p>
            <a:r>
              <a:rPr lang="en-US" altLang="x-none">
                <a:ea typeface="ＭＳ Ｐゴシック" charset="-128"/>
              </a:rPr>
              <a:t>Adding features</a:t>
            </a:r>
          </a:p>
          <a:p>
            <a:r>
              <a:rPr lang="en-US" altLang="x-none">
                <a:ea typeface="ＭＳ Ｐゴシック" charset="-128"/>
              </a:rPr>
              <a:t>Porting to new environments</a:t>
            </a:r>
          </a:p>
          <a:p>
            <a:r>
              <a:rPr lang="en-US" altLang="x-none">
                <a:ea typeface="ＭＳ Ｐゴシック" charset="-128"/>
              </a:rPr>
              <a:t>Improving quality attributes</a:t>
            </a:r>
          </a:p>
          <a:p>
            <a:r>
              <a:rPr lang="en-US" altLang="x-none">
                <a:ea typeface="ＭＳ Ｐゴシック" charset="-128"/>
              </a:rPr>
              <a:t>Etc.</a:t>
            </a: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A0EE85F-4235-5847-A238-48BD09135F48}" type="slidenum">
              <a:rPr lang="en-US" altLang="x-none" sz="1400">
                <a:latin typeface="Arial Black" charset="0"/>
              </a:rPr>
              <a:pPr eaLnBrk="1" hangingPunct="1"/>
              <a:t>68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Summary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Larger systems require more control</a:t>
            </a:r>
          </a:p>
          <a:p>
            <a:pPr lvl="1"/>
            <a:r>
              <a:rPr lang="en-US" altLang="x-none">
                <a:ea typeface="ＭＳ Ｐゴシック" charset="-128"/>
              </a:rPr>
              <a:t>Without control we end up wasting time</a:t>
            </a:r>
          </a:p>
          <a:p>
            <a:r>
              <a:rPr lang="en-US" altLang="x-none">
                <a:ea typeface="ＭＳ Ｐゴシック" charset="-128"/>
              </a:rPr>
              <a:t>We need to be able to track and control changes</a:t>
            </a:r>
          </a:p>
          <a:p>
            <a:r>
              <a:rPr lang="en-US" altLang="x-none">
                <a:ea typeface="ＭＳ Ｐゴシック" charset="-128"/>
              </a:rPr>
              <a:t>Release management</a:t>
            </a:r>
          </a:p>
          <a:p>
            <a:pPr lvl="1"/>
            <a:r>
              <a:rPr lang="en-US" altLang="x-none">
                <a:ea typeface="ＭＳ Ｐゴシック" charset="-128"/>
              </a:rPr>
              <a:t>What should be included in the release?</a:t>
            </a:r>
          </a:p>
          <a:p>
            <a:r>
              <a:rPr lang="en-US" altLang="x-none">
                <a:ea typeface="ＭＳ Ｐゴシック" charset="-128"/>
              </a:rPr>
              <a:t>Maintenance</a:t>
            </a:r>
          </a:p>
          <a:p>
            <a:pPr lvl="1"/>
            <a:r>
              <a:rPr lang="en-US" altLang="x-none">
                <a:ea typeface="ＭＳ Ｐゴシック" charset="-128"/>
              </a:rPr>
              <a:t>Less work if we did it right from the start</a:t>
            </a:r>
          </a:p>
          <a:p>
            <a:pPr lvl="2"/>
            <a:r>
              <a:rPr lang="en-US" altLang="x-none">
                <a:ea typeface="ＭＳ Ｐゴシック" charset="-128"/>
              </a:rPr>
              <a:t>Documentation, versioning, architecture design, plan ahead, etc.</a:t>
            </a:r>
          </a:p>
          <a:p>
            <a:pPr lvl="1"/>
            <a:endParaRPr lang="en-US" altLang="x-none">
              <a:ea typeface="ＭＳ Ｐゴシック" charset="-128"/>
            </a:endParaRP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F652222-E30A-F344-9920-EC67EB282574}" type="slidenum">
              <a:rPr lang="en-US" altLang="x-none" sz="1400">
                <a:latin typeface="Arial Black" charset="0"/>
              </a:rPr>
              <a:pPr eaLnBrk="1" hangingPunct="1"/>
              <a:t>69</a:t>
            </a:fld>
            <a:endParaRPr lang="en-US" altLang="x-none" sz="1400">
              <a:latin typeface="Arial Black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How do you implement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>
                <a:ea typeface="ＭＳ Ｐゴシック" charset="-128"/>
              </a:rPr>
              <a:t>a class diagram?</a:t>
            </a:r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0F58270-03F3-924B-ADD1-8AD38CAC94C6}" type="slidenum">
              <a:rPr lang="en-US" altLang="x-none" sz="1400">
                <a:latin typeface="Arial Black" charset="0"/>
              </a:rPr>
              <a:pPr eaLnBrk="1" hangingPunct="1"/>
              <a:t>7</a:t>
            </a:fld>
            <a:endParaRPr lang="en-US" altLang="x-none" sz="1400">
              <a:latin typeface="Arial Black" charset="0"/>
            </a:endParaRPr>
          </a:p>
        </p:txBody>
      </p:sp>
      <p:pic>
        <p:nvPicPr>
          <p:cNvPr id="2457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060575"/>
            <a:ext cx="8474075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cap="none">
                <a:ea typeface="ＭＳ Ｐゴシック" charset="-128"/>
              </a:rPr>
              <a:t>Configuration management</a:t>
            </a:r>
          </a:p>
        </p:txBody>
      </p:sp>
      <p:sp>
        <p:nvSpPr>
          <p:cNvPr id="96258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Software Management</a:t>
            </a: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501D8E3-25E4-BB44-BF60-6D897C94CE97}" type="slidenum">
              <a:rPr lang="en-US" altLang="x-none" sz="1400">
                <a:latin typeface="Arial Black" charset="0"/>
              </a:rPr>
              <a:pPr eaLnBrk="1" hangingPunct="1"/>
              <a:t>70</a:t>
            </a:fld>
            <a:endParaRPr lang="en-US" altLang="x-none" sz="140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690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Software Configuration Management (SCM)</a:t>
            </a:r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Changes to requirements drive the design</a:t>
            </a:r>
          </a:p>
          <a:p>
            <a:r>
              <a:rPr lang="en-US" altLang="x-none">
                <a:ea typeface="ＭＳ Ｐゴシック" charset="-128"/>
              </a:rPr>
              <a:t>Design changes affect the code</a:t>
            </a: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1BA3AF0-063A-AB42-9324-113058B4F045}" type="slidenum">
              <a:rPr lang="en-US" altLang="x-none" sz="1400">
                <a:latin typeface="Arial Black" charset="0"/>
              </a:rPr>
              <a:pPr eaLnBrk="1" hangingPunct="1"/>
              <a:t>71</a:t>
            </a:fld>
            <a:endParaRPr lang="en-US" altLang="x-none" sz="140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694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Motivation</a:t>
            </a:r>
          </a:p>
        </p:txBody>
      </p:sp>
      <p:sp>
        <p:nvSpPr>
          <p:cNvPr id="983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if a fully tested program doesn</a:t>
            </a:r>
            <a:r>
              <a:rPr lang="en-US" altLang="en-US">
                <a:ea typeface="ＭＳ Ｐゴシック" charset="-128"/>
              </a:rPr>
              <a:t>’</a:t>
            </a:r>
            <a:r>
              <a:rPr lang="en-US" altLang="x-none">
                <a:ea typeface="ＭＳ Ｐゴシック" charset="-128"/>
              </a:rPr>
              <a:t>t work?</a:t>
            </a:r>
          </a:p>
          <a:p>
            <a:r>
              <a:rPr lang="en-US" altLang="x-none">
                <a:ea typeface="ＭＳ Ｐゴシック" charset="-128"/>
              </a:rPr>
              <a:t>What if a difficult bug that was fixed reappears?</a:t>
            </a: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A662A10-E8B9-DA43-8564-C10CC7A997FA}" type="slidenum">
              <a:rPr lang="en-US" altLang="x-none" sz="1400">
                <a:latin typeface="Arial Black" charset="0"/>
              </a:rPr>
              <a:pPr eaLnBrk="1" hangingPunct="1"/>
              <a:t>72</a:t>
            </a:fld>
            <a:endParaRPr lang="en-US" altLang="x-none" sz="140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711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Without control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Simultaneous updates</a:t>
            </a:r>
          </a:p>
          <a:p>
            <a:r>
              <a:rPr lang="en-US" altLang="x-none">
                <a:ea typeface="ＭＳ Ｐゴシック" charset="-128"/>
              </a:rPr>
              <a:t>Shared code</a:t>
            </a:r>
          </a:p>
          <a:p>
            <a:r>
              <a:rPr lang="en-US" altLang="x-none">
                <a:ea typeface="ＭＳ Ｐゴシック" charset="-128"/>
              </a:rPr>
              <a:t>Common code</a:t>
            </a:r>
          </a:p>
          <a:p>
            <a:r>
              <a:rPr lang="en-US" altLang="x-none">
                <a:ea typeface="ＭＳ Ｐゴシック" charset="-128"/>
              </a:rPr>
              <a:t>Versions</a:t>
            </a: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A9B5CB6-A284-7840-BA93-274A09B80B69}" type="slidenum">
              <a:rPr lang="en-US" altLang="x-none" sz="1400">
                <a:latin typeface="Arial Black" charset="0"/>
              </a:rPr>
              <a:pPr eaLnBrk="1" hangingPunct="1"/>
              <a:t>73</a:t>
            </a:fld>
            <a:endParaRPr lang="en-US" altLang="x-none" sz="1400">
              <a:latin typeface="Arial Black" charset="0"/>
            </a:endParaRPr>
          </a:p>
        </p:txBody>
      </p:sp>
      <p:sp>
        <p:nvSpPr>
          <p:cNvPr id="5" name="Right Brace 4"/>
          <p:cNvSpPr>
            <a:spLocks/>
          </p:cNvSpPr>
          <p:nvPr/>
        </p:nvSpPr>
        <p:spPr bwMode="auto">
          <a:xfrm>
            <a:off x="5003800" y="2205038"/>
            <a:ext cx="720725" cy="2016125"/>
          </a:xfrm>
          <a:prstGeom prst="rightBrace">
            <a:avLst>
              <a:gd name="adj1" fmla="val 832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x-none" sz="1800"/>
          </a:p>
        </p:txBody>
      </p:sp>
      <p:sp>
        <p:nvSpPr>
          <p:cNvPr id="99333" name="TextBox 7"/>
          <p:cNvSpPr txBox="1">
            <a:spLocks noChangeArrowheads="1"/>
          </p:cNvSpPr>
          <p:nvPr/>
        </p:nvSpPr>
        <p:spPr bwMode="auto">
          <a:xfrm>
            <a:off x="5940425" y="2997200"/>
            <a:ext cx="18208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1"/>
              <a:t>Problems</a:t>
            </a:r>
          </a:p>
        </p:txBody>
      </p:sp>
      <p:sp>
        <p:nvSpPr>
          <p:cNvPr id="99334" name="TextBox 8"/>
          <p:cNvSpPr txBox="1">
            <a:spLocks noChangeArrowheads="1"/>
          </p:cNvSpPr>
          <p:nvPr/>
        </p:nvSpPr>
        <p:spPr bwMode="auto">
          <a:xfrm>
            <a:off x="539750" y="5229225"/>
            <a:ext cx="8124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1"/>
              <a:t>Leads to wasting an enormous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26662492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Control the system</a:t>
            </a:r>
          </a:p>
        </p:txBody>
      </p:sp>
      <p:sp>
        <p:nvSpPr>
          <p:cNvPr id="1003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To answer the questions</a:t>
            </a:r>
          </a:p>
          <a:p>
            <a:pPr lvl="1"/>
            <a:r>
              <a:rPr lang="en-US" altLang="x-none">
                <a:ea typeface="ＭＳ Ｐゴシック" charset="-128"/>
              </a:rPr>
              <a:t>What is my current software configuration?</a:t>
            </a:r>
          </a:p>
          <a:p>
            <a:pPr lvl="1"/>
            <a:r>
              <a:rPr lang="en-US" altLang="x-none">
                <a:ea typeface="ＭＳ Ｐゴシック" charset="-128"/>
              </a:rPr>
              <a:t>What is its status?</a:t>
            </a:r>
          </a:p>
          <a:p>
            <a:pPr lvl="1"/>
            <a:r>
              <a:rPr lang="en-US" altLang="x-none">
                <a:ea typeface="ＭＳ Ｐゴシック" charset="-128"/>
              </a:rPr>
              <a:t>How do I control changes to my configuration?</a:t>
            </a:r>
          </a:p>
          <a:p>
            <a:pPr lvl="1"/>
            <a:r>
              <a:rPr lang="en-US" altLang="x-none">
                <a:ea typeface="ＭＳ Ｐゴシック" charset="-128"/>
              </a:rPr>
              <a:t>What changes have been made to the software?</a:t>
            </a:r>
          </a:p>
          <a:p>
            <a:pPr lvl="1"/>
            <a:r>
              <a:rPr lang="en-US" altLang="x-none">
                <a:ea typeface="ＭＳ Ｐゴシック" charset="-128"/>
              </a:rPr>
              <a:t>Do anyone else</a:t>
            </a:r>
            <a:r>
              <a:rPr lang="en-US" altLang="en-US">
                <a:ea typeface="ＭＳ Ｐゴシック" charset="-128"/>
              </a:rPr>
              <a:t>’</a:t>
            </a:r>
            <a:r>
              <a:rPr lang="en-US" altLang="x-none">
                <a:ea typeface="ＭＳ Ｐゴシック" charset="-128"/>
              </a:rPr>
              <a:t>s changes affect my software?</a:t>
            </a:r>
          </a:p>
          <a:p>
            <a:pPr lvl="1"/>
            <a:r>
              <a:rPr lang="en-US" altLang="x-none">
                <a:ea typeface="ＭＳ Ｐゴシック" charset="-128"/>
              </a:rPr>
              <a:t>What tests go together with this version?</a:t>
            </a: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2C2317F-79E0-E248-883E-DDBA4188354B}" type="slidenum">
              <a:rPr lang="en-US" altLang="x-none" sz="1400">
                <a:latin typeface="Arial Black" charset="0"/>
              </a:rPr>
              <a:pPr eaLnBrk="1" hangingPunct="1"/>
              <a:t>74</a:t>
            </a:fld>
            <a:endParaRPr lang="en-US" altLang="x-none" sz="140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7519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Configuration Management Overview</a:t>
            </a:r>
          </a:p>
        </p:txBody>
      </p:sp>
      <p:sp>
        <p:nvSpPr>
          <p:cNvPr id="1013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4BE74AD-60E6-E043-819E-AD7716FFC019}" type="slidenum">
              <a:rPr lang="en-US" altLang="x-none" sz="1400">
                <a:latin typeface="Arial Black" charset="0"/>
              </a:rPr>
              <a:pPr eaLnBrk="1" hangingPunct="1"/>
              <a:t>75</a:t>
            </a:fld>
            <a:endParaRPr lang="en-US" altLang="x-none" sz="1400">
              <a:latin typeface="Arial Black" charset="0"/>
            </a:endParaRPr>
          </a:p>
        </p:txBody>
      </p:sp>
      <p:grpSp>
        <p:nvGrpSpPr>
          <p:cNvPr id="101379" name="Group 66"/>
          <p:cNvGrpSpPr>
            <a:grpSpLocks/>
          </p:cNvGrpSpPr>
          <p:nvPr/>
        </p:nvGrpSpPr>
        <p:grpSpPr bwMode="auto">
          <a:xfrm>
            <a:off x="611188" y="2276475"/>
            <a:ext cx="7961312" cy="4292600"/>
            <a:chOff x="931562" y="2376978"/>
            <a:chExt cx="7960918" cy="4292382"/>
          </a:xfrm>
        </p:grpSpPr>
        <p:sp>
          <p:nvSpPr>
            <p:cNvPr id="9" name="Rectangle 8"/>
            <p:cNvSpPr/>
            <p:nvPr/>
          </p:nvSpPr>
          <p:spPr>
            <a:xfrm>
              <a:off x="931562" y="2376978"/>
              <a:ext cx="1623932" cy="6206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dirty="0"/>
                <a:t>Initial development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31562" y="3284982"/>
              <a:ext cx="1623932" cy="93657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dirty="0"/>
                <a:t>Establish / Update Baseline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1562" y="4508883"/>
              <a:ext cx="1623932" cy="6206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dirty="0"/>
                <a:t>Validate Baseline</a:t>
              </a:r>
            </a:p>
          </p:txBody>
        </p:sp>
        <p:grpSp>
          <p:nvGrpSpPr>
            <p:cNvPr id="101383" name="Group 17"/>
            <p:cNvGrpSpPr>
              <a:grpSpLocks/>
            </p:cNvGrpSpPr>
            <p:nvPr/>
          </p:nvGrpSpPr>
          <p:grpSpPr bwMode="auto">
            <a:xfrm>
              <a:off x="3059832" y="5355226"/>
              <a:ext cx="1584176" cy="1314134"/>
              <a:chOff x="4067944" y="5355226"/>
              <a:chExt cx="1440161" cy="1314134"/>
            </a:xfrm>
          </p:grpSpPr>
          <p:sp>
            <p:nvSpPr>
              <p:cNvPr id="12" name="Can 11"/>
              <p:cNvSpPr/>
              <p:nvPr/>
            </p:nvSpPr>
            <p:spPr>
              <a:xfrm>
                <a:off x="4068364" y="5354977"/>
                <a:ext cx="1440226" cy="1314383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defRPr/>
                </a:pPr>
                <a:r>
                  <a:rPr lang="en-US" dirty="0"/>
                  <a:t>Baseline</a:t>
                </a:r>
              </a:p>
              <a:p>
                <a:pPr algn="ctr">
                  <a:defRPr/>
                </a:pPr>
                <a:endParaRPr lang="en-US" dirty="0"/>
              </a:p>
              <a:p>
                <a:pPr algn="ctr">
                  <a:defRPr/>
                </a:pPr>
                <a:r>
                  <a:rPr lang="en-US" dirty="0"/>
                  <a:t>Changes</a:t>
                </a: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4068364" y="5988358"/>
                <a:ext cx="1440226" cy="176203"/>
              </a:xfrm>
              <a:custGeom>
                <a:avLst/>
                <a:gdLst>
                  <a:gd name="connsiteX0" fmla="*/ 0 w 1466449"/>
                  <a:gd name="connsiteY0" fmla="*/ 19111 h 177413"/>
                  <a:gd name="connsiteX1" fmla="*/ 252728 w 1466449"/>
                  <a:gd name="connsiteY1" fmla="*/ 145482 h 177413"/>
                  <a:gd name="connsiteX2" fmla="*/ 758183 w 1466449"/>
                  <a:gd name="connsiteY2" fmla="*/ 177075 h 177413"/>
                  <a:gd name="connsiteX3" fmla="*/ 1213092 w 1466449"/>
                  <a:gd name="connsiteY3" fmla="*/ 132845 h 177413"/>
                  <a:gd name="connsiteX4" fmla="*/ 1446865 w 1466449"/>
                  <a:gd name="connsiteY4" fmla="*/ 19111 h 177413"/>
                  <a:gd name="connsiteX5" fmla="*/ 1453184 w 1466449"/>
                  <a:gd name="connsiteY5" fmla="*/ 156 h 177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6449" h="177413">
                    <a:moveTo>
                      <a:pt x="0" y="19111"/>
                    </a:moveTo>
                    <a:cubicBezTo>
                      <a:pt x="63182" y="69133"/>
                      <a:pt x="126364" y="119155"/>
                      <a:pt x="252728" y="145482"/>
                    </a:cubicBezTo>
                    <a:cubicBezTo>
                      <a:pt x="379092" y="171809"/>
                      <a:pt x="598122" y="179181"/>
                      <a:pt x="758183" y="177075"/>
                    </a:cubicBezTo>
                    <a:cubicBezTo>
                      <a:pt x="918244" y="174969"/>
                      <a:pt x="1098312" y="159172"/>
                      <a:pt x="1213092" y="132845"/>
                    </a:cubicBezTo>
                    <a:cubicBezTo>
                      <a:pt x="1327872" y="106518"/>
                      <a:pt x="1406850" y="41226"/>
                      <a:pt x="1446865" y="19111"/>
                    </a:cubicBezTo>
                    <a:cubicBezTo>
                      <a:pt x="1486880" y="-3004"/>
                      <a:pt x="1453184" y="156"/>
                      <a:pt x="1453184" y="156"/>
                    </a:cubicBezTo>
                  </a:path>
                </a:pathLst>
              </a:cu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3019021" y="2376978"/>
              <a:ext cx="1625520" cy="6206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dirty="0"/>
                <a:t>Requirements / Design / Use</a:t>
              </a:r>
            </a:p>
          </p:txBody>
        </p:sp>
        <p:cxnSp>
          <p:nvCxnSpPr>
            <p:cNvPr id="21" name="Straight Arrow Connector 20"/>
            <p:cNvCxnSpPr>
              <a:stCxn id="9" idx="2"/>
              <a:endCxn id="10" idx="0"/>
            </p:cNvCxnSpPr>
            <p:nvPr/>
          </p:nvCxnSpPr>
          <p:spPr>
            <a:xfrm>
              <a:off x="1744322" y="2997659"/>
              <a:ext cx="0" cy="28732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2"/>
              <a:endCxn id="11" idx="0"/>
            </p:cNvCxnSpPr>
            <p:nvPr/>
          </p:nvCxnSpPr>
          <p:spPr>
            <a:xfrm>
              <a:off x="1744322" y="4221559"/>
              <a:ext cx="0" cy="287323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3060294" y="4508883"/>
              <a:ext cx="1623933" cy="6206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dirty="0"/>
                <a:t>Authorize change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79502" y="4508883"/>
              <a:ext cx="1625520" cy="6206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dirty="0"/>
                <a:t>Implement change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68548" y="4508883"/>
              <a:ext cx="1623932" cy="62068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dirty="0"/>
                <a:t>Validate change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268548" y="3429438"/>
              <a:ext cx="1623932" cy="61909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dirty="0"/>
                <a:t>Approve change</a:t>
              </a:r>
            </a:p>
          </p:txBody>
        </p:sp>
        <p:cxnSp>
          <p:nvCxnSpPr>
            <p:cNvPr id="29" name="Straight Arrow Connector 28"/>
            <p:cNvCxnSpPr>
              <a:stCxn id="27" idx="1"/>
              <a:endCxn id="10" idx="3"/>
            </p:cNvCxnSpPr>
            <p:nvPr/>
          </p:nvCxnSpPr>
          <p:spPr>
            <a:xfrm flipH="1">
              <a:off x="2555494" y="3738984"/>
              <a:ext cx="4713055" cy="14287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1" idx="3"/>
              <a:endCxn id="24" idx="1"/>
            </p:cNvCxnSpPr>
            <p:nvPr/>
          </p:nvCxnSpPr>
          <p:spPr>
            <a:xfrm>
              <a:off x="2555494" y="4818429"/>
              <a:ext cx="50480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4" idx="3"/>
              <a:endCxn id="25" idx="1"/>
            </p:cNvCxnSpPr>
            <p:nvPr/>
          </p:nvCxnSpPr>
          <p:spPr>
            <a:xfrm>
              <a:off x="4684226" y="4818429"/>
              <a:ext cx="495275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1" idx="2"/>
            </p:cNvCxnSpPr>
            <p:nvPr/>
          </p:nvCxnSpPr>
          <p:spPr>
            <a:xfrm rot="16200000" flipH="1">
              <a:off x="2064187" y="4809698"/>
              <a:ext cx="676241" cy="1315972"/>
            </a:xfrm>
            <a:prstGeom prst="bentConnector2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endCxn id="25" idx="2"/>
            </p:cNvCxnSpPr>
            <p:nvPr/>
          </p:nvCxnSpPr>
          <p:spPr>
            <a:xfrm flipV="1">
              <a:off x="4644540" y="5129563"/>
              <a:ext cx="1347721" cy="676241"/>
            </a:xfrm>
            <a:prstGeom prst="bentConnector2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26" idx="2"/>
            </p:cNvCxnSpPr>
            <p:nvPr/>
          </p:nvCxnSpPr>
          <p:spPr>
            <a:xfrm rot="5400000">
              <a:off x="5772403" y="4001700"/>
              <a:ext cx="1179453" cy="3435180"/>
            </a:xfrm>
            <a:prstGeom prst="bentConnector2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5" idx="3"/>
              <a:endCxn id="26" idx="1"/>
            </p:cNvCxnSpPr>
            <p:nvPr/>
          </p:nvCxnSpPr>
          <p:spPr>
            <a:xfrm>
              <a:off x="6805021" y="4818429"/>
              <a:ext cx="463527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6" idx="0"/>
              <a:endCxn id="27" idx="2"/>
            </p:cNvCxnSpPr>
            <p:nvPr/>
          </p:nvCxnSpPr>
          <p:spPr>
            <a:xfrm flipH="1" flipV="1">
              <a:off x="8079720" y="4048531"/>
              <a:ext cx="0" cy="46035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9" idx="1"/>
              <a:endCxn id="9" idx="3"/>
            </p:cNvCxnSpPr>
            <p:nvPr/>
          </p:nvCxnSpPr>
          <p:spPr>
            <a:xfrm flipH="1">
              <a:off x="2555494" y="2686525"/>
              <a:ext cx="463527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9" idx="2"/>
            </p:cNvCxnSpPr>
            <p:nvPr/>
          </p:nvCxnSpPr>
          <p:spPr>
            <a:xfrm>
              <a:off x="3831780" y="2997659"/>
              <a:ext cx="17462" cy="574646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24" idx="0"/>
            </p:cNvCxnSpPr>
            <p:nvPr/>
          </p:nvCxnSpPr>
          <p:spPr>
            <a:xfrm>
              <a:off x="3860354" y="3932649"/>
              <a:ext cx="11112" cy="57623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Freeform 65"/>
            <p:cNvSpPr/>
            <p:nvPr/>
          </p:nvSpPr>
          <p:spPr>
            <a:xfrm>
              <a:off x="3841305" y="3558018"/>
              <a:ext cx="126994" cy="388918"/>
            </a:xfrm>
            <a:custGeom>
              <a:avLst/>
              <a:gdLst>
                <a:gd name="connsiteX0" fmla="*/ 0 w 126206"/>
                <a:gd name="connsiteY0" fmla="*/ 0 h 388504"/>
                <a:gd name="connsiteX1" fmla="*/ 94654 w 126206"/>
                <a:gd name="connsiteY1" fmla="*/ 86773 h 388504"/>
                <a:gd name="connsiteX2" fmla="*/ 126206 w 126206"/>
                <a:gd name="connsiteY2" fmla="*/ 181434 h 388504"/>
                <a:gd name="connsiteX3" fmla="*/ 94654 w 126206"/>
                <a:gd name="connsiteY3" fmla="*/ 291872 h 388504"/>
                <a:gd name="connsiteX4" fmla="*/ 23664 w 126206"/>
                <a:gd name="connsiteY4" fmla="*/ 378644 h 388504"/>
                <a:gd name="connsiteX5" fmla="*/ 15776 w 126206"/>
                <a:gd name="connsiteY5" fmla="*/ 386533 h 388504"/>
                <a:gd name="connsiteX6" fmla="*/ 15776 w 126206"/>
                <a:gd name="connsiteY6" fmla="*/ 378644 h 3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206" h="388504">
                  <a:moveTo>
                    <a:pt x="0" y="0"/>
                  </a:moveTo>
                  <a:cubicBezTo>
                    <a:pt x="36810" y="28267"/>
                    <a:pt x="73620" y="56534"/>
                    <a:pt x="94654" y="86773"/>
                  </a:cubicBezTo>
                  <a:cubicBezTo>
                    <a:pt x="115688" y="117012"/>
                    <a:pt x="126206" y="147251"/>
                    <a:pt x="126206" y="181434"/>
                  </a:cubicBezTo>
                  <a:cubicBezTo>
                    <a:pt x="126206" y="215617"/>
                    <a:pt x="111744" y="259004"/>
                    <a:pt x="94654" y="291872"/>
                  </a:cubicBezTo>
                  <a:cubicBezTo>
                    <a:pt x="77564" y="324740"/>
                    <a:pt x="36810" y="362867"/>
                    <a:pt x="23664" y="378644"/>
                  </a:cubicBezTo>
                  <a:cubicBezTo>
                    <a:pt x="10518" y="394421"/>
                    <a:pt x="17091" y="386533"/>
                    <a:pt x="15776" y="386533"/>
                  </a:cubicBezTo>
                  <a:cubicBezTo>
                    <a:pt x="14461" y="386533"/>
                    <a:pt x="15776" y="378644"/>
                    <a:pt x="15776" y="378644"/>
                  </a:cubicBezTo>
                </a:path>
              </a:pathLst>
            </a:cu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86194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Change Request Form</a:t>
            </a:r>
          </a:p>
        </p:txBody>
      </p:sp>
      <p:sp>
        <p:nvSpPr>
          <p:cNvPr id="1024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94E586D-29E4-334E-B96A-E4EA41165851}" type="slidenum">
              <a:rPr lang="en-US" altLang="x-none" sz="1400">
                <a:latin typeface="Arial Black" charset="0"/>
              </a:rPr>
              <a:pPr eaLnBrk="1" hangingPunct="1"/>
              <a:t>76</a:t>
            </a:fld>
            <a:endParaRPr lang="en-US" altLang="x-none" sz="1400">
              <a:latin typeface="Arial Black" charset="0"/>
            </a:endParaRPr>
          </a:p>
        </p:txBody>
      </p:sp>
      <p:pic>
        <p:nvPicPr>
          <p:cNvPr id="10240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978025"/>
            <a:ext cx="38100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2383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Configuration Control</a:t>
            </a:r>
          </a:p>
        </p:txBody>
      </p:sp>
      <p:sp>
        <p:nvSpPr>
          <p:cNvPr id="1034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Only one official copy of the code</a:t>
            </a:r>
          </a:p>
          <a:p>
            <a:pPr lvl="1"/>
            <a:r>
              <a:rPr lang="en-US" altLang="x-none">
                <a:ea typeface="ＭＳ Ｐゴシック" charset="-128"/>
              </a:rPr>
              <a:t>Baseline</a:t>
            </a:r>
          </a:p>
          <a:p>
            <a:pPr lvl="1"/>
            <a:r>
              <a:rPr lang="en-US" altLang="x-none">
                <a:ea typeface="ＭＳ Ｐゴシック" charset="-128"/>
              </a:rPr>
              <a:t>Not the same as version management</a:t>
            </a:r>
          </a:p>
          <a:p>
            <a:r>
              <a:rPr lang="en-US" altLang="x-none">
                <a:ea typeface="ＭＳ Ｐゴシック" charset="-128"/>
              </a:rPr>
              <a:t>Changes to the baseline must be approved</a:t>
            </a: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14A5E02-D02F-D74F-A837-6811CC5619C8}" type="slidenum">
              <a:rPr lang="en-US" altLang="x-none" sz="1400">
                <a:latin typeface="Arial Black" charset="0"/>
              </a:rPr>
              <a:pPr eaLnBrk="1" hangingPunct="1"/>
              <a:t>77</a:t>
            </a:fld>
            <a:endParaRPr lang="en-US" altLang="x-none" sz="140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989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The version confusion</a:t>
            </a:r>
          </a:p>
        </p:txBody>
      </p:sp>
      <p:sp>
        <p:nvSpPr>
          <p:cNvPr id="1044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E8D9026-0D93-AD42-9CBF-2D51A795DA78}" type="slidenum">
              <a:rPr lang="en-US" altLang="x-none" sz="1400">
                <a:latin typeface="Arial Black" charset="0"/>
              </a:rPr>
              <a:pPr eaLnBrk="1" hangingPunct="1"/>
              <a:t>78</a:t>
            </a:fld>
            <a:endParaRPr lang="en-US" altLang="x-none" sz="1400">
              <a:latin typeface="Arial Black" charset="0"/>
            </a:endParaRPr>
          </a:p>
        </p:txBody>
      </p:sp>
      <p:sp>
        <p:nvSpPr>
          <p:cNvPr id="104451" name="TextBox 4"/>
          <p:cNvSpPr txBox="1">
            <a:spLocks noChangeArrowheads="1"/>
          </p:cNvSpPr>
          <p:nvPr/>
        </p:nvSpPr>
        <p:spPr bwMode="auto">
          <a:xfrm>
            <a:off x="900113" y="2492375"/>
            <a:ext cx="558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“</a:t>
            </a:r>
            <a:r>
              <a:rPr lang="en-US" altLang="x-none" sz="1800"/>
              <a:t>The user-interface crashes when I press this button</a:t>
            </a:r>
            <a:r>
              <a:rPr lang="en-US" altLang="en-US" sz="1800"/>
              <a:t>”</a:t>
            </a:r>
            <a:endParaRPr lang="en-US" altLang="x-none" sz="1800"/>
          </a:p>
        </p:txBody>
      </p:sp>
      <p:sp>
        <p:nvSpPr>
          <p:cNvPr id="104452" name="TextBox 5"/>
          <p:cNvSpPr txBox="1">
            <a:spLocks noChangeArrowheads="1"/>
          </p:cNvSpPr>
          <p:nvPr/>
        </p:nvSpPr>
        <p:spPr bwMode="auto">
          <a:xfrm>
            <a:off x="1979613" y="3357563"/>
            <a:ext cx="583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“</a:t>
            </a:r>
            <a:r>
              <a:rPr lang="en-US" altLang="x-none" sz="1800"/>
              <a:t>But you told me you added this feature… I don</a:t>
            </a:r>
            <a:r>
              <a:rPr lang="en-US" altLang="en-US" sz="1800"/>
              <a:t>’</a:t>
            </a:r>
            <a:r>
              <a:rPr lang="en-US" altLang="x-none" sz="1800"/>
              <a:t>t see it</a:t>
            </a:r>
            <a:r>
              <a:rPr lang="en-US" altLang="en-US" sz="1800"/>
              <a:t>”</a:t>
            </a:r>
            <a:endParaRPr lang="en-US" altLang="x-none" sz="1800"/>
          </a:p>
        </p:txBody>
      </p:sp>
      <p:sp>
        <p:nvSpPr>
          <p:cNvPr id="104453" name="TextBox 6"/>
          <p:cNvSpPr txBox="1">
            <a:spLocks noChangeArrowheads="1"/>
          </p:cNvSpPr>
          <p:nvPr/>
        </p:nvSpPr>
        <p:spPr bwMode="auto">
          <a:xfrm>
            <a:off x="900113" y="4581525"/>
            <a:ext cx="6386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1800"/>
              <a:t>“</a:t>
            </a:r>
            <a:r>
              <a:rPr lang="en-US" altLang="x-none" sz="1800"/>
              <a:t>There is an interface mismatch between these components</a:t>
            </a:r>
            <a:r>
              <a:rPr lang="en-US" altLang="en-US" sz="1800"/>
              <a:t>”</a:t>
            </a:r>
            <a:endParaRPr lang="en-US" altLang="x-none" sz="1800"/>
          </a:p>
        </p:txBody>
      </p:sp>
    </p:spTree>
    <p:extLst>
      <p:ext uri="{BB962C8B-B14F-4D97-AF65-F5344CB8AC3E}">
        <p14:creationId xmlns:p14="http://schemas.microsoft.com/office/powerpoint/2010/main" val="31813907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Versioning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>
          <a:xfrm>
            <a:off x="574675" y="2133600"/>
            <a:ext cx="5797550" cy="3810000"/>
          </a:xfrm>
        </p:spPr>
        <p:txBody>
          <a:bodyPr/>
          <a:lstStyle/>
          <a:p>
            <a:r>
              <a:rPr lang="en-US" altLang="x-none" sz="2400">
                <a:ea typeface="ＭＳ Ｐゴシック" charset="-128"/>
              </a:rPr>
              <a:t>Revisions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saved changes</a:t>
            </a:r>
          </a:p>
          <a:p>
            <a:r>
              <a:rPr lang="en-US" altLang="x-none" sz="2400">
                <a:ea typeface="ＭＳ Ｐゴシック" charset="-128"/>
              </a:rPr>
              <a:t>Branches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the main projects is branched to enable simultaneous development</a:t>
            </a:r>
          </a:p>
          <a:p>
            <a:r>
              <a:rPr lang="en-US" altLang="x-none" sz="2400">
                <a:ea typeface="ＭＳ Ｐゴシック" charset="-128"/>
              </a:rPr>
              <a:t>Merge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a point where branches are merged to form a new baseline</a:t>
            </a:r>
          </a:p>
          <a:p>
            <a:r>
              <a:rPr lang="en-US" altLang="x-none" sz="2400">
                <a:ea typeface="ＭＳ Ｐゴシック" charset="-128"/>
              </a:rPr>
              <a:t>Trunk (subversion) = Master (Git)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The main branch of the project</a:t>
            </a:r>
          </a:p>
          <a:p>
            <a:r>
              <a:rPr lang="en-US" altLang="x-none" sz="2400">
                <a:ea typeface="ＭＳ Ｐゴシック" charset="-128"/>
              </a:rPr>
              <a:t>Baseline = Labels = Tags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An approved version for all to work on</a:t>
            </a: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FFDB486-E712-6C42-A3CF-AC968600AEB4}" type="slidenum">
              <a:rPr lang="en-US" altLang="x-none" sz="1400">
                <a:latin typeface="Arial Black" charset="0"/>
              </a:rPr>
              <a:pPr eaLnBrk="1" hangingPunct="1"/>
              <a:t>79</a:t>
            </a:fld>
            <a:endParaRPr lang="en-US" altLang="x-none" sz="1400">
              <a:latin typeface="Arial Black" charset="0"/>
            </a:endParaRPr>
          </a:p>
        </p:txBody>
      </p:sp>
      <p:pic>
        <p:nvPicPr>
          <p:cNvPr id="10547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25" y="0"/>
            <a:ext cx="2797175" cy="6864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15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How do you implement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>
                <a:ea typeface="ＭＳ Ｐゴシック" charset="-128"/>
              </a:rPr>
              <a:t>a sequence diagram?</a:t>
            </a:r>
          </a:p>
        </p:txBody>
      </p:sp>
      <p:sp>
        <p:nvSpPr>
          <p:cNvPr id="2662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04B1142-E261-E248-9191-CDBB1A018206}" type="slidenum">
              <a:rPr lang="en-US" altLang="x-none" sz="1400">
                <a:latin typeface="Arial Black" charset="0"/>
              </a:rPr>
              <a:pPr eaLnBrk="1" hangingPunct="1"/>
              <a:t>8</a:t>
            </a:fld>
            <a:endParaRPr lang="en-US" altLang="x-none" sz="1400">
              <a:latin typeface="Arial Black" charset="0"/>
            </a:endParaRPr>
          </a:p>
        </p:txBody>
      </p:sp>
      <p:pic>
        <p:nvPicPr>
          <p:cNvPr id="2662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022475"/>
            <a:ext cx="76073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Versioning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400">
                <a:ea typeface="ＭＳ Ｐゴシック" charset="-128"/>
              </a:rPr>
              <a:t>In some cases: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Odd-numbered versions for development releases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Version 1.0 as a milestone</a:t>
            </a:r>
          </a:p>
          <a:p>
            <a:pPr lvl="1"/>
            <a:r>
              <a:rPr lang="en-US" altLang="x-none" sz="2000" i="1">
                <a:ea typeface="ＭＳ Ｐゴシック" charset="-128"/>
              </a:rPr>
              <a:t>major.minor[.build[.revision]]</a:t>
            </a:r>
          </a:p>
          <a:p>
            <a:pPr lvl="1"/>
            <a:r>
              <a:rPr lang="en-US" altLang="x-none" sz="2000">
                <a:ea typeface="ＭＳ Ｐゴシック" charset="-128"/>
              </a:rPr>
              <a:t>Or </a:t>
            </a:r>
            <a:r>
              <a:rPr lang="en-US" altLang="x-none" sz="2000" i="1">
                <a:ea typeface="ＭＳ Ｐゴシック" charset="-128"/>
              </a:rPr>
              <a:t>major.minor[.maintenance[.build]]</a:t>
            </a:r>
          </a:p>
          <a:p>
            <a:endParaRPr lang="en-US" altLang="x-none">
              <a:ea typeface="ＭＳ Ｐゴシック" charset="-128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86E97AC-8086-7945-9CCB-FF82A8C63F8B}" type="slidenum">
              <a:rPr lang="en-US" altLang="x-none" sz="1400">
                <a:latin typeface="Arial Black" charset="0"/>
              </a:rPr>
              <a:pPr eaLnBrk="1" hangingPunct="1"/>
              <a:t>80</a:t>
            </a:fld>
            <a:endParaRPr lang="en-US" altLang="x-none" sz="1400">
              <a:latin typeface="Arial Black" charset="0"/>
            </a:endParaRPr>
          </a:p>
        </p:txBody>
      </p:sp>
      <p:pic>
        <p:nvPicPr>
          <p:cNvPr id="10752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0"/>
            <a:ext cx="12858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1589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Tools</a:t>
            </a:r>
          </a:p>
        </p:txBody>
      </p:sp>
      <p:sp>
        <p:nvSpPr>
          <p:cNvPr id="1085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Versioning / Change management tools</a:t>
            </a:r>
          </a:p>
          <a:p>
            <a:pPr lvl="1"/>
            <a:r>
              <a:rPr lang="en-US" altLang="x-none">
                <a:ea typeface="ＭＳ Ｐゴシック" charset="-128"/>
              </a:rPr>
              <a:t>CVS</a:t>
            </a:r>
          </a:p>
          <a:p>
            <a:pPr lvl="1"/>
            <a:r>
              <a:rPr lang="en-US" altLang="x-none">
                <a:ea typeface="ＭＳ Ｐゴシック" charset="-128"/>
              </a:rPr>
              <a:t>Subversion</a:t>
            </a:r>
          </a:p>
          <a:p>
            <a:pPr lvl="1"/>
            <a:r>
              <a:rPr lang="en-US" altLang="x-none">
                <a:ea typeface="ＭＳ Ｐゴシック" charset="-128"/>
              </a:rPr>
              <a:t>Git</a:t>
            </a:r>
          </a:p>
          <a:p>
            <a:r>
              <a:rPr lang="en-US" altLang="x-none">
                <a:ea typeface="ＭＳ Ｐゴシック" charset="-128"/>
              </a:rPr>
              <a:t>Bug tracking</a:t>
            </a:r>
          </a:p>
          <a:p>
            <a:pPr lvl="1"/>
            <a:r>
              <a:rPr lang="en-US" altLang="x-none">
                <a:ea typeface="ＭＳ Ｐゴシック" charset="-128"/>
              </a:rPr>
              <a:t>Bugzilla</a:t>
            </a:r>
          </a:p>
          <a:p>
            <a:pPr lvl="1"/>
            <a:r>
              <a:rPr lang="en-US" altLang="x-none">
                <a:ea typeface="ＭＳ Ｐゴシック" charset="-128"/>
              </a:rPr>
              <a:t>Mantis</a:t>
            </a:r>
          </a:p>
          <a:p>
            <a:pPr lvl="1"/>
            <a:r>
              <a:rPr lang="en-US" altLang="x-none">
                <a:ea typeface="ＭＳ Ｐゴシック" charset="-128"/>
              </a:rPr>
              <a:t>Redmine</a:t>
            </a: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6DAAF3F-8093-C84A-A06C-9331F6795F59}" type="slidenum">
              <a:rPr lang="en-US" altLang="x-none" sz="1400">
                <a:latin typeface="Arial Black" charset="0"/>
              </a:rPr>
              <a:pPr eaLnBrk="1" hangingPunct="1"/>
              <a:t>81</a:t>
            </a:fld>
            <a:endParaRPr lang="en-US" altLang="x-none" sz="140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046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Summary</a:t>
            </a:r>
          </a:p>
        </p:txBody>
      </p:sp>
      <p:sp>
        <p:nvSpPr>
          <p:cNvPr id="1095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74909E0-2CCE-1143-80EA-A33DBF78464D}" type="slidenum">
              <a:rPr lang="en-US" altLang="x-none" sz="1400">
                <a:latin typeface="Arial Black" charset="0"/>
              </a:rPr>
              <a:pPr eaLnBrk="1" hangingPunct="1"/>
              <a:t>82</a:t>
            </a:fld>
            <a:endParaRPr lang="en-US" altLang="x-none" sz="1400">
              <a:latin typeface="Arial Black" charset="0"/>
            </a:endParaRPr>
          </a:p>
        </p:txBody>
      </p:sp>
      <p:pic>
        <p:nvPicPr>
          <p:cNvPr id="10957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989138"/>
            <a:ext cx="4868863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5626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Questions?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817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AAB8F96-C5FA-5A4A-A7C9-5503E78611EC}" type="slidenum">
              <a:rPr lang="en-US" altLang="x-none" sz="1400">
                <a:latin typeface="Arial Black" charset="0"/>
              </a:rPr>
              <a:pPr eaLnBrk="1" hangingPunct="1"/>
              <a:t>83</a:t>
            </a:fld>
            <a:endParaRPr lang="en-US" altLang="x-none" sz="140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4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How do you implement</a:t>
            </a:r>
            <a:br>
              <a:rPr lang="en-US" altLang="x-none">
                <a:ea typeface="ＭＳ Ｐゴシック" charset="-128"/>
              </a:rPr>
            </a:br>
            <a:r>
              <a:rPr lang="en-US" altLang="x-none">
                <a:ea typeface="ＭＳ Ｐゴシック" charset="-128"/>
              </a:rPr>
              <a:t>a statechart?</a:t>
            </a:r>
          </a:p>
        </p:txBody>
      </p:sp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C91EFF5-0A71-D74B-93A4-CA31D48C57CF}" type="slidenum">
              <a:rPr lang="en-US" altLang="x-none" sz="1400">
                <a:latin typeface="Arial Black" charset="0"/>
              </a:rPr>
              <a:pPr eaLnBrk="1" hangingPunct="1"/>
              <a:t>9</a:t>
            </a:fld>
            <a:endParaRPr lang="en-US" altLang="x-none" sz="1400">
              <a:latin typeface="Arial Black" charset="0"/>
            </a:endParaRP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058988"/>
            <a:ext cx="5402263" cy="4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osef_PhD_v2">
  <a:themeElements>
    <a:clrScheme name="7479e59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479e590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479e5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479e59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479e59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479e59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479e59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479e59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479e59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479e59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479e59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479e59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479e59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479e59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Josef_PhD_v2</Template>
  <TotalTime>12766</TotalTime>
  <Words>3717</Words>
  <Application>Microsoft Office PowerPoint</Application>
  <PresentationFormat>Bildspel på skärmen (4:3)</PresentationFormat>
  <Paragraphs>688</Paragraphs>
  <Slides>83</Slides>
  <Notes>16</Notes>
  <HiddenSlides>11</HiddenSlides>
  <MMClips>0</MMClips>
  <ScaleCrop>false</ScaleCrop>
  <HeadingPairs>
    <vt:vector size="8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1</vt:i4>
      </vt:variant>
      <vt:variant>
        <vt:lpstr>Bildrubriker</vt:lpstr>
      </vt:variant>
      <vt:variant>
        <vt:i4>83</vt:i4>
      </vt:variant>
    </vt:vector>
  </HeadingPairs>
  <TitlesOfParts>
    <vt:vector size="92" baseType="lpstr">
      <vt:lpstr>Arial</vt:lpstr>
      <vt:lpstr>Arial Black</vt:lpstr>
      <vt:lpstr>Courier New</vt:lpstr>
      <vt:lpstr>Times</vt:lpstr>
      <vt:lpstr>Times New Roman</vt:lpstr>
      <vt:lpstr>Verdana</vt:lpstr>
      <vt:lpstr>Wingdings</vt:lpstr>
      <vt:lpstr>Josef_PhD_v2</vt:lpstr>
      <vt:lpstr>Image</vt:lpstr>
      <vt:lpstr>Software Engineering  Lecture 9 - Software Lifecycle</vt:lpstr>
      <vt:lpstr>Software Development Process</vt:lpstr>
      <vt:lpstr>Lecture overview</vt:lpstr>
      <vt:lpstr>Implementing architecture </vt:lpstr>
      <vt:lpstr>The Mapping Problem</vt:lpstr>
      <vt:lpstr>Reflections for the workshop</vt:lpstr>
      <vt:lpstr>How do you implement a class diagram?</vt:lpstr>
      <vt:lpstr>How do you implement a sequence diagram?</vt:lpstr>
      <vt:lpstr>How do you implement a statechart?</vt:lpstr>
      <vt:lpstr>How do you implement a use-case diagram?</vt:lpstr>
      <vt:lpstr>One-Way vs. Round Trip Mapping</vt:lpstr>
      <vt:lpstr>Documenting changes</vt:lpstr>
      <vt:lpstr>Coding Standards and documentation</vt:lpstr>
      <vt:lpstr>Names 1</vt:lpstr>
      <vt:lpstr>Names 2</vt:lpstr>
      <vt:lpstr>Names, ctd.</vt:lpstr>
      <vt:lpstr>Use of variables</vt:lpstr>
      <vt:lpstr>Documenting Methods 1</vt:lpstr>
      <vt:lpstr>PowerPoint-presentation</vt:lpstr>
      <vt:lpstr>Documenting Methods 2</vt:lpstr>
      <vt:lpstr>Things to link</vt:lpstr>
      <vt:lpstr>Documenting Methods 3</vt:lpstr>
      <vt:lpstr>Attributes</vt:lpstr>
      <vt:lpstr>Initializing Attributes</vt:lpstr>
      <vt:lpstr>One Solution to Object Initialization</vt:lpstr>
      <vt:lpstr>(Testing) and Debugging</vt:lpstr>
      <vt:lpstr>A Strategy for Testing Conventional Software</vt:lpstr>
      <vt:lpstr>Ensuring a Successful Software Test Strategy</vt:lpstr>
      <vt:lpstr>Debugging Process</vt:lpstr>
      <vt:lpstr>Debugging</vt:lpstr>
      <vt:lpstr>Why is Debugging so Difficult?</vt:lpstr>
      <vt:lpstr>Why is Debugging so Difficult? (continued)</vt:lpstr>
      <vt:lpstr>Question</vt:lpstr>
      <vt:lpstr>Debugging Strategies</vt:lpstr>
      <vt:lpstr>Strategy #1: Brute Force</vt:lpstr>
      <vt:lpstr>Strategy #2: Backtracking</vt:lpstr>
      <vt:lpstr>Strategy #3: Cause Elimination</vt:lpstr>
      <vt:lpstr>Debugging - Induction</vt:lpstr>
      <vt:lpstr>Debugging - Deduction</vt:lpstr>
      <vt:lpstr>Three Questions to ask Before Correcting the Error</vt:lpstr>
      <vt:lpstr>A Summary of Key Issues in Programming</vt:lpstr>
      <vt:lpstr>Deployment</vt:lpstr>
      <vt:lpstr>Common Release Problems</vt:lpstr>
      <vt:lpstr>The Challenge</vt:lpstr>
      <vt:lpstr>Types of Releases</vt:lpstr>
      <vt:lpstr>Release Process</vt:lpstr>
      <vt:lpstr>1. Define Content</vt:lpstr>
      <vt:lpstr>1. Define Content: Must and Nice</vt:lpstr>
      <vt:lpstr>2. Assign version</vt:lpstr>
      <vt:lpstr>3. Plan Release</vt:lpstr>
      <vt:lpstr>3. Plan Release: Milestones</vt:lpstr>
      <vt:lpstr>4. Build</vt:lpstr>
      <vt:lpstr>5. Package</vt:lpstr>
      <vt:lpstr>6. Deploy</vt:lpstr>
      <vt:lpstr>7. Test</vt:lpstr>
      <vt:lpstr>8. Control Change</vt:lpstr>
      <vt:lpstr>9. Assess Readiness</vt:lpstr>
      <vt:lpstr>Assess Readiness: Metrics</vt:lpstr>
      <vt:lpstr>9. Assess Readiness: Go/No-Go</vt:lpstr>
      <vt:lpstr>10. Release</vt:lpstr>
      <vt:lpstr>What’s in the release?</vt:lpstr>
      <vt:lpstr>Maintenance</vt:lpstr>
      <vt:lpstr>What maintainers do</vt:lpstr>
      <vt:lpstr>Types of Maintenance </vt:lpstr>
      <vt:lpstr>Corrective Maintenance </vt:lpstr>
      <vt:lpstr>Adaptive Maintenance </vt:lpstr>
      <vt:lpstr>Perfective  Maintenance </vt:lpstr>
      <vt:lpstr>What maintenance is</vt:lpstr>
      <vt:lpstr>Summary</vt:lpstr>
      <vt:lpstr>Configuration management</vt:lpstr>
      <vt:lpstr>Software Configuration Management (SCM)</vt:lpstr>
      <vt:lpstr>Motivation</vt:lpstr>
      <vt:lpstr>Without control</vt:lpstr>
      <vt:lpstr>Control the system</vt:lpstr>
      <vt:lpstr>Configuration Management Overview</vt:lpstr>
      <vt:lpstr>Change Request Form</vt:lpstr>
      <vt:lpstr>Configuration Control</vt:lpstr>
      <vt:lpstr>The version confusion</vt:lpstr>
      <vt:lpstr>Versioning</vt:lpstr>
      <vt:lpstr>Versioning</vt:lpstr>
      <vt:lpstr>Tools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Anställningsintervju Forskarassistent i Medicinteknik  Josef Hallberg</dc:title>
  <dc:creator>Ägaren</dc:creator>
  <cp:lastModifiedBy>Josef Hallberg</cp:lastModifiedBy>
  <cp:revision>210</cp:revision>
  <cp:lastPrinted>2017-09-26T15:18:21Z</cp:lastPrinted>
  <dcterms:created xsi:type="dcterms:W3CDTF">2010-08-24T12:22:52Z</dcterms:created>
  <dcterms:modified xsi:type="dcterms:W3CDTF">2021-09-21T11:20:10Z</dcterms:modified>
</cp:coreProperties>
</file>