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98" r:id="rId3"/>
    <p:sldId id="290" r:id="rId4"/>
    <p:sldId id="257" r:id="rId5"/>
    <p:sldId id="280" r:id="rId6"/>
    <p:sldId id="303" r:id="rId7"/>
    <p:sldId id="281" r:id="rId8"/>
    <p:sldId id="282" r:id="rId9"/>
    <p:sldId id="283" r:id="rId10"/>
    <p:sldId id="284" r:id="rId11"/>
    <p:sldId id="293" r:id="rId12"/>
    <p:sldId id="294" r:id="rId13"/>
    <p:sldId id="297" r:id="rId14"/>
    <p:sldId id="285" r:id="rId15"/>
    <p:sldId id="286" r:id="rId16"/>
    <p:sldId id="287" r:id="rId17"/>
    <p:sldId id="288" r:id="rId18"/>
    <p:sldId id="258" r:id="rId19"/>
    <p:sldId id="259" r:id="rId20"/>
    <p:sldId id="260" r:id="rId21"/>
    <p:sldId id="261" r:id="rId22"/>
    <p:sldId id="289" r:id="rId23"/>
    <p:sldId id="295" r:id="rId24"/>
    <p:sldId id="296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91" r:id="rId41"/>
    <p:sldId id="292" r:id="rId42"/>
    <p:sldId id="277" r:id="rId43"/>
    <p:sldId id="278" r:id="rId44"/>
    <p:sldId id="279" r:id="rId45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33CC"/>
    <a:srgbClr val="008000"/>
    <a:srgbClr val="FF5050"/>
    <a:srgbClr val="003300"/>
    <a:srgbClr val="9999FF"/>
    <a:srgbClr val="D0001D"/>
    <a:srgbClr val="D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9A268-C1A6-49F9-871F-8F6341117F73}" v="1" dt="2020-12-16T11:26:0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8" d="100"/>
          <a:sy n="118" d="100"/>
        </p:scale>
        <p:origin x="173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3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Hallberg" userId="2394c6b5-89de-437d-ad9e-7cfa3a007786" providerId="ADAL" clId="{D954398B-7D72-2545-A078-094C35900884}"/>
    <pc:docChg chg="custSel addSld modSld">
      <pc:chgData name="Josef Hallberg" userId="2394c6b5-89de-437d-ad9e-7cfa3a007786" providerId="ADAL" clId="{D954398B-7D72-2545-A078-094C35900884}" dt="2019-09-30T08:11:26.814" v="333" actId="20577"/>
      <pc:docMkLst>
        <pc:docMk/>
      </pc:docMkLst>
      <pc:sldChg chg="modSp add">
        <pc:chgData name="Josef Hallberg" userId="2394c6b5-89de-437d-ad9e-7cfa3a007786" providerId="ADAL" clId="{D954398B-7D72-2545-A078-094C35900884}" dt="2019-09-30T08:11:26.814" v="333" actId="20577"/>
        <pc:sldMkLst>
          <pc:docMk/>
          <pc:sldMk cId="2292005055" sldId="298"/>
        </pc:sldMkLst>
        <pc:spChg chg="mod">
          <ac:chgData name="Josef Hallberg" userId="2394c6b5-89de-437d-ad9e-7cfa3a007786" providerId="ADAL" clId="{D954398B-7D72-2545-A078-094C35900884}" dt="2019-09-30T08:10:05.137" v="19" actId="5793"/>
          <ac:spMkLst>
            <pc:docMk/>
            <pc:sldMk cId="2292005055" sldId="298"/>
            <ac:spMk id="2" creationId="{9265BB70-A7D3-6245-A5C9-67379380722F}"/>
          </ac:spMkLst>
        </pc:spChg>
        <pc:spChg chg="mod">
          <ac:chgData name="Josef Hallberg" userId="2394c6b5-89de-437d-ad9e-7cfa3a007786" providerId="ADAL" clId="{D954398B-7D72-2545-A078-094C35900884}" dt="2019-09-30T08:11:26.814" v="333" actId="20577"/>
          <ac:spMkLst>
            <pc:docMk/>
            <pc:sldMk cId="2292005055" sldId="298"/>
            <ac:spMk id="3" creationId="{E30D6A8A-0B17-1448-87D1-C7A07C8127C0}"/>
          </ac:spMkLst>
        </pc:spChg>
      </pc:sldChg>
    </pc:docChg>
  </pc:docChgLst>
  <pc:docChgLst>
    <pc:chgData name="Josef Hallberg" userId="2394c6b5-89de-437d-ad9e-7cfa3a007786" providerId="ADAL" clId="{6329A268-C1A6-49F9-871F-8F6341117F73}"/>
    <pc:docChg chg="addSld modSld">
      <pc:chgData name="Josef Hallberg" userId="2394c6b5-89de-437d-ad9e-7cfa3a007786" providerId="ADAL" clId="{6329A268-C1A6-49F9-871F-8F6341117F73}" dt="2020-12-16T11:26:19.850" v="5" actId="20577"/>
      <pc:docMkLst>
        <pc:docMk/>
      </pc:docMkLst>
      <pc:sldChg chg="mod modShow">
        <pc:chgData name="Josef Hallberg" userId="2394c6b5-89de-437d-ad9e-7cfa3a007786" providerId="ADAL" clId="{6329A268-C1A6-49F9-871F-8F6341117F73}" dt="2020-12-16T11:18:16.568" v="0" actId="729"/>
        <pc:sldMkLst>
          <pc:docMk/>
          <pc:sldMk cId="2292005055" sldId="298"/>
        </pc:sldMkLst>
      </pc:sldChg>
      <pc:sldChg chg="modSp add mod">
        <pc:chgData name="Josef Hallberg" userId="2394c6b5-89de-437d-ad9e-7cfa3a007786" providerId="ADAL" clId="{6329A268-C1A6-49F9-871F-8F6341117F73}" dt="2020-12-16T11:26:19.850" v="5" actId="20577"/>
        <pc:sldMkLst>
          <pc:docMk/>
          <pc:sldMk cId="3549939135" sldId="303"/>
        </pc:sldMkLst>
        <pc:spChg chg="mod">
          <ac:chgData name="Josef Hallberg" userId="2394c6b5-89de-437d-ad9e-7cfa3a007786" providerId="ADAL" clId="{6329A268-C1A6-49F9-871F-8F6341117F73}" dt="2020-12-16T11:26:19.850" v="5" actId="20577"/>
          <ac:spMkLst>
            <pc:docMk/>
            <pc:sldMk cId="3549939135" sldId="303"/>
            <ac:spMk id="2" creationId="{B2DF386C-AC95-4526-A16B-6317C0DEEB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B722A6-13F5-6B4E-9708-65C34585F26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DDA7CA-0F5E-1840-9908-53895179F520}" type="slidenum">
              <a:rPr lang="sv-SE" altLang="x-none" sz="1200">
                <a:latin typeface="Times New Roman" charset="0"/>
              </a:rPr>
              <a:pPr eaLnBrk="1" hangingPunct="1"/>
              <a:t>26</a:t>
            </a:fld>
            <a:endParaRPr lang="sv-SE" altLang="x-none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183151-4634-7B4E-BDA7-9B9E51F5B5D7}" type="slidenum">
              <a:rPr lang="sv-SE" altLang="x-none" sz="1000">
                <a:latin typeface="Times New Roman" charset="0"/>
              </a:rPr>
              <a:pPr eaLnBrk="1" hangingPunct="1"/>
              <a:t>28</a:t>
            </a:fld>
            <a:endParaRPr lang="sv-SE" altLang="x-none" sz="10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5175" cy="3432175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973DBC4-218B-104F-84A0-D112C7093322}" type="slidenum">
              <a:rPr lang="sv-SE" altLang="x-none" sz="1000">
                <a:latin typeface="Times New Roman" charset="0"/>
              </a:rPr>
              <a:pPr eaLnBrk="1" hangingPunct="1"/>
              <a:t>29</a:t>
            </a:fld>
            <a:endParaRPr lang="sv-SE" altLang="x-none" sz="10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5175" cy="3432175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191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02F8EA-82D2-AA48-8630-CDAE09FA4C44}" type="slidenum">
              <a:rPr lang="sv-SE" altLang="x-none" sz="1000">
                <a:latin typeface="Times New Roman" charset="0"/>
              </a:rPr>
              <a:pPr eaLnBrk="1" hangingPunct="1"/>
              <a:t>30</a:t>
            </a:fld>
            <a:endParaRPr lang="sv-SE" altLang="x-none" sz="10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21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74"/>
          <a:stretch>
            <a:fillRect/>
          </a:stretch>
        </p:blipFill>
        <p:spPr bwMode="auto">
          <a:xfrm>
            <a:off x="0" y="0"/>
            <a:ext cx="91440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Text_universitet_e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3633787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laim_höger_e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6289675"/>
            <a:ext cx="56261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420938"/>
            <a:ext cx="7772400" cy="1871662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>
            <a:lvl1pPr marL="0" indent="0" algn="ctr">
              <a:buFont typeface="Arial" charset="0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sv-SE"/>
              <a:t>Klicka här för att ändra format på underrubrik i bakgrunden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F5E37-0839-5D46-8E15-564178A13F5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15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597650" y="981075"/>
            <a:ext cx="2006600" cy="4962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574675" y="981075"/>
            <a:ext cx="5870575" cy="4962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62617-9501-754E-A90C-E198AF31B86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742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Rubrik, text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4213" y="981075"/>
            <a:ext cx="7920037" cy="10255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574675" y="2133600"/>
            <a:ext cx="3938588" cy="381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5663" y="2133600"/>
            <a:ext cx="3938587" cy="381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3BB6F-BB4D-BD46-8520-E055B71BF2D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1126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ubrik, text och 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4213" y="981075"/>
            <a:ext cx="7920037" cy="10255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574675" y="2133600"/>
            <a:ext cx="3938588" cy="381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quarter" idx="2"/>
          </p:nvPr>
        </p:nvSpPr>
        <p:spPr>
          <a:xfrm>
            <a:off x="4665663" y="2133600"/>
            <a:ext cx="3938587" cy="1828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3"/>
          </p:nvPr>
        </p:nvSpPr>
        <p:spPr>
          <a:xfrm>
            <a:off x="4665663" y="4114800"/>
            <a:ext cx="3938587" cy="1828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76F88-D463-9244-90C1-79766BB3E7D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424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B1EF9-466A-3648-A452-1B13BAB59CF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487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8FDBB-40CA-E646-A409-4BA30C1494D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97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74675" y="2133600"/>
            <a:ext cx="3938588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5663" y="2133600"/>
            <a:ext cx="3938587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A7A3C-B2E8-AB43-BCD9-9EAF8521D7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629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D4F41-66BF-104E-BEAA-C446659DFF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65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BEA3C-B4A1-8A43-8579-A20DA2EB8C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59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51C0E-0634-9E49-82AE-E7A9174B099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041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A9211-3FAC-3745-A7BF-744BFE5A0A1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290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13742-8447-B241-91D2-820552C5202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761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5">
            <a:lum bright="46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74"/>
          <a:stretch>
            <a:fillRect/>
          </a:stretch>
        </p:blipFill>
        <p:spPr bwMode="auto">
          <a:xfrm>
            <a:off x="0" y="0"/>
            <a:ext cx="91440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981075"/>
            <a:ext cx="792003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4675" y="2133600"/>
            <a:ext cx="80295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x-none"/>
              <a:t>Klicka här för att ändra format på bakgrundstexten</a:t>
            </a:r>
          </a:p>
          <a:p>
            <a:pPr lvl="1"/>
            <a:r>
              <a:rPr lang="sv-SE" altLang="x-none"/>
              <a:t>Nivå två</a:t>
            </a:r>
          </a:p>
          <a:p>
            <a:pPr lvl="2"/>
            <a:r>
              <a:rPr lang="sv-SE" altLang="x-none"/>
              <a:t>Nivå tre</a:t>
            </a:r>
          </a:p>
          <a:p>
            <a:pPr lvl="3"/>
            <a:r>
              <a:rPr lang="sv-SE" altLang="x-none"/>
              <a:t>Nivå fyra</a:t>
            </a:r>
          </a:p>
          <a:p>
            <a:pPr lvl="4"/>
            <a:r>
              <a:rPr lang="sv-SE" altLang="x-none"/>
              <a:t>Nivå fem</a:t>
            </a:r>
          </a:p>
        </p:txBody>
      </p:sp>
      <p:pic>
        <p:nvPicPr>
          <p:cNvPr id="1029" name="Picture 19" descr="Text_universitet_e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3633787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0" descr="Claim_höger_e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7"/>
          <a:stretch>
            <a:fillRect/>
          </a:stretch>
        </p:blipFill>
        <p:spPr bwMode="auto">
          <a:xfrm>
            <a:off x="8532813" y="6289675"/>
            <a:ext cx="61118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ChangeArrowheads="1"/>
          </p:cNvSpPr>
          <p:nvPr/>
        </p:nvSpPr>
        <p:spPr bwMode="auto">
          <a:xfrm>
            <a:off x="0" y="1268413"/>
            <a:ext cx="468313" cy="431800"/>
          </a:xfrm>
          <a:prstGeom prst="rect">
            <a:avLst/>
          </a:prstGeom>
          <a:solidFill>
            <a:srgbClr val="D0001D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x-none" sz="1800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2225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charset="0"/>
              </a:defRPr>
            </a:lvl1pPr>
          </a:lstStyle>
          <a:p>
            <a:fld id="{5C245336-1D89-E041-9FF5-F842A847084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josef.hallberg@ltu.s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5288" y="2420938"/>
            <a:ext cx="8424862" cy="1871662"/>
          </a:xfrm>
        </p:spPr>
        <p:txBody>
          <a:bodyPr/>
          <a:lstStyle/>
          <a:p>
            <a:r>
              <a:rPr lang="sv-SE" altLang="x-none">
                <a:ea typeface="ＭＳ Ｐゴシック" charset="-128"/>
              </a:rPr>
              <a:t>Stress &amp; Low self-esteem</a:t>
            </a:r>
            <a:br>
              <a:rPr lang="sv-SE" altLang="x-none">
                <a:ea typeface="ＭＳ Ｐゴシック" charset="-128"/>
              </a:rPr>
            </a:br>
            <a:r>
              <a:rPr lang="sv-SE" altLang="x-none">
                <a:ea typeface="ＭＳ Ｐゴシック" charset="-128"/>
              </a:rPr>
              <a:t>or Surviving the Workplace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8313" y="3883025"/>
            <a:ext cx="7416800" cy="914400"/>
          </a:xfrm>
        </p:spPr>
        <p:txBody>
          <a:bodyPr/>
          <a:lstStyle/>
          <a:p>
            <a:pPr algn="l"/>
            <a:r>
              <a:rPr lang="sv-SE" altLang="x-none" dirty="0" err="1">
                <a:ea typeface="ＭＳ Ｐゴシック" charset="-128"/>
              </a:rPr>
              <a:t>Experiences</a:t>
            </a:r>
            <a:r>
              <a:rPr lang="sv-SE" altLang="x-none" dirty="0">
                <a:ea typeface="ＭＳ Ｐゴシック" charset="-128"/>
              </a:rPr>
              <a:t>, tricks, and </a:t>
            </a:r>
            <a:r>
              <a:rPr lang="sv-SE" altLang="x-none" dirty="0" err="1">
                <a:ea typeface="ＭＳ Ｐゴシック" charset="-128"/>
              </a:rPr>
              <a:t>things</a:t>
            </a:r>
            <a:r>
              <a:rPr lang="sv-SE" altLang="x-none" dirty="0">
                <a:ea typeface="ＭＳ Ｐゴシック" charset="-128"/>
              </a:rPr>
              <a:t> to </a:t>
            </a:r>
            <a:r>
              <a:rPr lang="sv-SE" altLang="x-none" dirty="0" err="1">
                <a:ea typeface="ＭＳ Ｐゴシック" charset="-128"/>
              </a:rPr>
              <a:t>avoid</a:t>
            </a:r>
            <a:endParaRPr lang="sv-SE" altLang="x-none" dirty="0">
              <a:ea typeface="ＭＳ Ｐゴシック" charset="-128"/>
            </a:endParaRPr>
          </a:p>
          <a:p>
            <a:pPr algn="l"/>
            <a:endParaRPr lang="sv-SE" altLang="x-none" dirty="0">
              <a:ea typeface="ＭＳ Ｐゴシック" charset="-128"/>
            </a:endParaRPr>
          </a:p>
          <a:p>
            <a:pPr algn="l"/>
            <a:r>
              <a:rPr lang="sv-SE" altLang="x-none" dirty="0">
                <a:ea typeface="ＭＳ Ｐゴシック" charset="-128"/>
              </a:rPr>
              <a:t>Presenter: Josef Hallberg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F2AB08-9777-1547-BC57-BD78639BFF63}" type="slidenum">
              <a:rPr lang="en-US" altLang="x-none" sz="1400">
                <a:latin typeface="Arial Black" charset="0"/>
              </a:rPr>
              <a:pPr eaLnBrk="1" hangingPunct="1"/>
              <a:t>1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766D16-731B-2D41-9A60-28FD302E28F0}" type="slidenum">
              <a:rPr lang="en-US" altLang="x-none" sz="1400">
                <a:latin typeface="Arial Black" charset="0"/>
              </a:rPr>
              <a:pPr eaLnBrk="1" hangingPunct="1"/>
              <a:t>10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23554" name="TextBox 6"/>
          <p:cNvSpPr txBox="1">
            <a:spLocks noChangeArrowheads="1"/>
          </p:cNvSpPr>
          <p:nvPr/>
        </p:nvSpPr>
        <p:spPr bwMode="auto">
          <a:xfrm>
            <a:off x="971550" y="2997200"/>
            <a:ext cx="72009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/>
              <a:t>Now imagine that all your colleagues and all your bosses suffer from stress…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4213" y="981075"/>
            <a:ext cx="8280400" cy="102552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Learn how to manage job stress</a:t>
            </a:r>
            <a:br>
              <a:rPr lang="en-US" altLang="x-none">
                <a:ea typeface="ＭＳ Ｐゴシック" charset="-128"/>
              </a:rPr>
            </a:br>
            <a:endParaRPr lang="en-US" altLang="x-none">
              <a:ea typeface="ＭＳ Ｐゴシック" charset="-128"/>
            </a:endParaRPr>
          </a:p>
        </p:txBody>
      </p:sp>
      <p:sp>
        <p:nvSpPr>
          <p:cNvPr id="2457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Improve physical and emotional well-being</a:t>
            </a:r>
          </a:p>
          <a:p>
            <a:r>
              <a:rPr lang="en-US" altLang="x-none">
                <a:ea typeface="ＭＳ Ｐゴシック" charset="-128"/>
              </a:rPr>
              <a:t>Identify bad habits and negative attitudes</a:t>
            </a:r>
          </a:p>
          <a:p>
            <a:r>
              <a:rPr lang="en-US" altLang="x-none">
                <a:ea typeface="ＭＳ Ｐゴシック" charset="-128"/>
              </a:rPr>
              <a:t>Learn better communication skills</a:t>
            </a:r>
          </a:p>
          <a:p>
            <a:pPr lvl="1"/>
            <a:r>
              <a:rPr lang="en-US" altLang="x-none">
                <a:ea typeface="ＭＳ Ｐゴシック" charset="-128"/>
              </a:rPr>
              <a:t>Improve relationships at work</a:t>
            </a:r>
          </a:p>
        </p:txBody>
      </p:sp>
      <p:sp>
        <p:nvSpPr>
          <p:cNvPr id="2457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BAC6353-0222-6047-87EA-2A6FBA7BCFB8}" type="slidenum">
              <a:rPr lang="en-US" altLang="x-none" sz="1400">
                <a:latin typeface="Arial Black" charset="0"/>
              </a:rPr>
              <a:pPr eaLnBrk="1" hangingPunct="1"/>
              <a:t>11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Manage / prevent stress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Create a balanced schedule</a:t>
            </a:r>
          </a:p>
          <a:p>
            <a:r>
              <a:rPr lang="en-US" altLang="x-none">
                <a:ea typeface="ＭＳ Ｐゴシック" charset="-128"/>
              </a:rPr>
              <a:t>Don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over-commit yourself</a:t>
            </a:r>
          </a:p>
          <a:p>
            <a:r>
              <a:rPr lang="en-US" altLang="x-none">
                <a:ea typeface="ＭＳ Ｐゴシック" charset="-128"/>
              </a:rPr>
              <a:t>Plan regular breaks</a:t>
            </a:r>
          </a:p>
          <a:p>
            <a:r>
              <a:rPr lang="en-US" altLang="x-none">
                <a:ea typeface="ＭＳ Ｐゴシック" charset="-128"/>
              </a:rPr>
              <a:t>Prioritize</a:t>
            </a:r>
          </a:p>
          <a:p>
            <a:r>
              <a:rPr lang="en-US" altLang="x-none">
                <a:ea typeface="ＭＳ Ｐゴシック" charset="-128"/>
              </a:rPr>
              <a:t>Break tasks into small steps</a:t>
            </a:r>
          </a:p>
          <a:p>
            <a:r>
              <a:rPr lang="en-US" altLang="x-none">
                <a:ea typeface="ＭＳ Ｐゴシック" charset="-128"/>
              </a:rPr>
              <a:t>Delegate</a:t>
            </a:r>
          </a:p>
          <a:p>
            <a:r>
              <a:rPr lang="en-US" altLang="x-none">
                <a:ea typeface="ＭＳ Ｐゴシック" charset="-128"/>
              </a:rPr>
              <a:t>Be willing to compromise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66778BC-4F72-A943-9401-3D140BB685FF}" type="slidenum">
              <a:rPr lang="en-US" altLang="x-none" sz="1400">
                <a:latin typeface="Arial Black" charset="0"/>
              </a:rPr>
              <a:pPr eaLnBrk="1" hangingPunct="1"/>
              <a:t>12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Coping with stress?</a:t>
            </a:r>
          </a:p>
        </p:txBody>
      </p:sp>
      <p:sp>
        <p:nvSpPr>
          <p:cNvPr id="2662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This works for me:</a:t>
            </a:r>
          </a:p>
          <a:p>
            <a:pPr lvl="1"/>
            <a:r>
              <a:rPr lang="en-US" altLang="x-none">
                <a:ea typeface="ＭＳ Ｐゴシック" charset="-128"/>
              </a:rPr>
              <a:t>Physical exercise</a:t>
            </a:r>
          </a:p>
          <a:p>
            <a:pPr lvl="1"/>
            <a:r>
              <a:rPr lang="en-US" altLang="x-none">
                <a:ea typeface="ＭＳ Ｐゴシック" charset="-128"/>
              </a:rPr>
              <a:t>Don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bring work home with me</a:t>
            </a:r>
          </a:p>
          <a:p>
            <a:pPr lvl="2"/>
            <a:r>
              <a:rPr lang="en-US" altLang="x-none">
                <a:ea typeface="ＭＳ Ｐゴシック" charset="-128"/>
              </a:rPr>
              <a:t>Don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make my home into a workplace</a:t>
            </a:r>
          </a:p>
          <a:p>
            <a:pPr lvl="1"/>
            <a:r>
              <a:rPr lang="en-US" altLang="x-none">
                <a:ea typeface="ＭＳ Ｐゴシック" charset="-128"/>
              </a:rPr>
              <a:t>Social Leisure activities (not just TV etc.)</a:t>
            </a:r>
          </a:p>
          <a:p>
            <a:pPr lvl="1"/>
            <a:r>
              <a:rPr lang="en-US" altLang="x-none">
                <a:ea typeface="ＭＳ Ｐゴシック" charset="-128"/>
              </a:rPr>
              <a:t>Value time (time = money)</a:t>
            </a:r>
          </a:p>
          <a:p>
            <a:pPr lvl="1"/>
            <a:r>
              <a:rPr lang="en-US" altLang="x-none">
                <a:ea typeface="ＭＳ Ｐゴシック" charset="-128"/>
              </a:rPr>
              <a:t>Prioritize, Compromise, Ask for help</a:t>
            </a:r>
          </a:p>
          <a:p>
            <a:pPr lvl="1"/>
            <a:r>
              <a:rPr lang="en-US" altLang="x-none">
                <a:ea typeface="ＭＳ Ｐゴシック" charset="-128"/>
              </a:rPr>
              <a:t>Don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take life too seriously</a:t>
            </a:r>
          </a:p>
          <a:p>
            <a:pPr lvl="1"/>
            <a:r>
              <a:rPr lang="en-US" altLang="x-none">
                <a:ea typeface="ＭＳ Ｐゴシック" charset="-128"/>
              </a:rPr>
              <a:t>Don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take failures too seriously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27B401-4A20-BD49-8475-2430AECA8374}" type="slidenum">
              <a:rPr lang="en-US" altLang="x-none" sz="1400">
                <a:latin typeface="Arial Black" charset="0"/>
              </a:rPr>
              <a:pPr eaLnBrk="1" hangingPunct="1"/>
              <a:t>13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cap="none">
                <a:ea typeface="ＭＳ Ｐゴシック" charset="-128"/>
              </a:rPr>
              <a:t>Low self-esteem</a:t>
            </a:r>
          </a:p>
        </p:txBody>
      </p:sp>
      <p:sp>
        <p:nvSpPr>
          <p:cNvPr id="27650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Stress coupled with…</a:t>
            </a:r>
          </a:p>
        </p:txBody>
      </p:sp>
      <p:sp>
        <p:nvSpPr>
          <p:cNvPr id="2765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49B544-62F8-1A46-8326-7F1B5438DE16}" type="slidenum">
              <a:rPr lang="en-US" altLang="x-none" sz="1400">
                <a:latin typeface="Arial Black" charset="0"/>
              </a:rPr>
              <a:pPr eaLnBrk="1" hangingPunct="1"/>
              <a:t>14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BFB6535-A2B4-3A47-B723-F232957B177A}" type="slidenum">
              <a:rPr lang="en-US" altLang="x-none" sz="1400">
                <a:latin typeface="Arial Black" charset="0"/>
              </a:rPr>
              <a:pPr eaLnBrk="1" hangingPunct="1"/>
              <a:t>15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539750" y="2349500"/>
            <a:ext cx="6618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You are a student and a teacher is telling you that you will fail…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08175" y="3141663"/>
            <a:ext cx="7015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You are new at work and you feel like you need to prove yourself…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3860800"/>
            <a:ext cx="8999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There is always so much talk about money being tight, so you don</a:t>
            </a:r>
            <a:r>
              <a:rPr lang="en-US" altLang="en-US" sz="1800"/>
              <a:t>’</a:t>
            </a:r>
            <a:r>
              <a:rPr lang="en-US" altLang="x-none" sz="1800"/>
              <a:t>t dare to mess up…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4213" y="4652963"/>
            <a:ext cx="403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You are being blamed for a problem…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692275" y="5435600"/>
            <a:ext cx="7221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You have no idea how to do something you have been asked to do…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8313" y="6165850"/>
            <a:ext cx="704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You have so many things to do that you don</a:t>
            </a:r>
            <a:r>
              <a:rPr lang="en-US" altLang="en-US" sz="1800"/>
              <a:t>’</a:t>
            </a:r>
            <a:r>
              <a:rPr lang="en-US" altLang="x-none" sz="1800"/>
              <a:t>t know where to start…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Low self-esteem</a:t>
            </a:r>
          </a:p>
        </p:txBody>
      </p:sp>
      <p:sp>
        <p:nvSpPr>
          <p:cNvPr id="2969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Will keep you from succeeding</a:t>
            </a:r>
          </a:p>
          <a:p>
            <a:pPr lvl="1"/>
            <a:r>
              <a:rPr lang="en-US" altLang="x-none">
                <a:ea typeface="ＭＳ Ｐゴシック" charset="-128"/>
              </a:rPr>
              <a:t>Will not allow you to start</a:t>
            </a:r>
          </a:p>
          <a:p>
            <a:pPr lvl="2"/>
            <a:r>
              <a:rPr lang="en-US" altLang="x-none">
                <a:ea typeface="ＭＳ Ｐゴシック" charset="-128"/>
              </a:rPr>
              <a:t>… because you are afraid to fail</a:t>
            </a:r>
          </a:p>
          <a:p>
            <a:pPr lvl="2"/>
            <a:r>
              <a:rPr lang="en-US" altLang="x-none">
                <a:ea typeface="ＭＳ Ｐゴシック" charset="-128"/>
              </a:rPr>
              <a:t>… and you don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know if you can do it</a:t>
            </a:r>
          </a:p>
          <a:p>
            <a:pPr lvl="2"/>
            <a:r>
              <a:rPr lang="en-US" altLang="x-none">
                <a:ea typeface="ＭＳ Ｐゴシック" charset="-128"/>
              </a:rPr>
              <a:t>… and what will the others think of you when you fail?</a:t>
            </a:r>
          </a:p>
          <a:p>
            <a:pPr lvl="2"/>
            <a:r>
              <a:rPr lang="en-US" altLang="x-none">
                <a:ea typeface="ＭＳ Ｐゴシック" charset="-128"/>
              </a:rPr>
              <a:t>… maybe you can blame someone or something else?</a:t>
            </a:r>
          </a:p>
          <a:p>
            <a:r>
              <a:rPr lang="en-US" altLang="x-none">
                <a:ea typeface="ＭＳ Ｐゴシック" charset="-128"/>
              </a:rPr>
              <a:t>What are the consequences of failure?</a:t>
            </a:r>
          </a:p>
          <a:p>
            <a:pPr lvl="1"/>
            <a:r>
              <a:rPr lang="en-US" altLang="x-none">
                <a:ea typeface="ＭＳ Ｐゴシック" charset="-128"/>
              </a:rPr>
              <a:t>What are the consequences for not trying?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AC124E2-F62E-D44C-A188-86969E3AD2DB}" type="slidenum">
              <a:rPr lang="en-US" altLang="x-none" sz="1400">
                <a:latin typeface="Arial Black" charset="0"/>
              </a:rPr>
              <a:pPr eaLnBrk="1" hangingPunct="1"/>
              <a:t>16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Are they trying to destroy you?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Most likely not…</a:t>
            </a:r>
          </a:p>
          <a:p>
            <a:r>
              <a:rPr lang="en-US" altLang="x-none">
                <a:ea typeface="ＭＳ Ｐゴシック" charset="-128"/>
              </a:rPr>
              <a:t>If you succeed…</a:t>
            </a:r>
          </a:p>
          <a:p>
            <a:pPr lvl="1"/>
            <a:r>
              <a:rPr lang="en-US" altLang="x-none">
                <a:ea typeface="ＭＳ Ｐゴシック" charset="-128"/>
              </a:rPr>
              <a:t>… it is better for the company</a:t>
            </a:r>
          </a:p>
          <a:p>
            <a:pPr lvl="1"/>
            <a:r>
              <a:rPr lang="en-US" altLang="x-none">
                <a:ea typeface="ＭＳ Ｐゴシック" charset="-128"/>
              </a:rPr>
              <a:t>… it is better for morale</a:t>
            </a:r>
          </a:p>
          <a:p>
            <a:pPr lvl="1"/>
            <a:r>
              <a:rPr lang="en-US" altLang="x-none">
                <a:ea typeface="ＭＳ Ｐゴシック" charset="-128"/>
              </a:rPr>
              <a:t>… you are being more efficient</a:t>
            </a:r>
          </a:p>
          <a:p>
            <a:pPr lvl="1"/>
            <a:r>
              <a:rPr lang="en-US" altLang="x-none">
                <a:ea typeface="ＭＳ Ｐゴシック" charset="-128"/>
              </a:rPr>
              <a:t>… you are in a position to help others succeed</a:t>
            </a:r>
          </a:p>
          <a:p>
            <a:r>
              <a:rPr lang="en-US" altLang="x-none">
                <a:ea typeface="ＭＳ Ｐゴシック" charset="-128"/>
              </a:rPr>
              <a:t>If you fail…</a:t>
            </a:r>
          </a:p>
          <a:p>
            <a:pPr lvl="1"/>
            <a:r>
              <a:rPr lang="en-US" altLang="x-none">
                <a:ea typeface="ＭＳ Ｐゴシック" charset="-128"/>
              </a:rPr>
              <a:t>… it will be bad for morale</a:t>
            </a:r>
          </a:p>
          <a:p>
            <a:pPr lvl="1"/>
            <a:r>
              <a:rPr lang="en-US" altLang="x-none">
                <a:ea typeface="ＭＳ Ｐゴシック" charset="-128"/>
              </a:rPr>
              <a:t>… they may have personnel issues</a:t>
            </a:r>
          </a:p>
          <a:p>
            <a:pPr lvl="1"/>
            <a:r>
              <a:rPr lang="en-US" altLang="x-none">
                <a:ea typeface="ＭＳ Ｐゴシック" charset="-128"/>
              </a:rPr>
              <a:t>… there may be delays in releases etc.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14FFFE9-51E6-0A4B-A5F6-E10F6CFA0324}" type="slidenum">
              <a:rPr lang="en-US" altLang="x-none" sz="1400">
                <a:latin typeface="Arial Black" charset="0"/>
              </a:rPr>
              <a:pPr eaLnBrk="1" hangingPunct="1"/>
              <a:t>17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cap="none">
                <a:ea typeface="ＭＳ Ｐゴシック" charset="-128"/>
              </a:rPr>
              <a:t>Being an employee?</a:t>
            </a:r>
          </a:p>
        </p:txBody>
      </p:sp>
      <p:sp>
        <p:nvSpPr>
          <p:cNvPr id="3174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My view on: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4EB8A1-0D86-E646-82AB-6F65319995D9}" type="slidenum">
              <a:rPr lang="en-US" altLang="x-none" sz="1400">
                <a:latin typeface="Arial Black" charset="0"/>
              </a:rPr>
              <a:pPr eaLnBrk="1" hangingPunct="1"/>
              <a:t>18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Being an employee</a:t>
            </a:r>
          </a:p>
        </p:txBody>
      </p:sp>
      <p:sp>
        <p:nvSpPr>
          <p:cNvPr id="3277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boss has no idea </a:t>
            </a:r>
          </a:p>
          <a:p>
            <a:pPr lvl="1"/>
            <a:r>
              <a:rPr lang="en-US" altLang="x-none">
                <a:ea typeface="ＭＳ Ｐゴシック" charset="-128"/>
              </a:rPr>
              <a:t>… about the problem at hand</a:t>
            </a:r>
          </a:p>
          <a:p>
            <a:pPr lvl="1"/>
            <a:r>
              <a:rPr lang="en-US" altLang="x-none">
                <a:ea typeface="ＭＳ Ｐゴシック" charset="-128"/>
              </a:rPr>
              <a:t>… how much work you actually have already</a:t>
            </a:r>
          </a:p>
          <a:p>
            <a:pPr lvl="1"/>
            <a:r>
              <a:rPr lang="en-US" altLang="x-none">
                <a:ea typeface="ＭＳ Ｐゴシック" charset="-128"/>
              </a:rPr>
              <a:t>… why it is taking so much time</a:t>
            </a:r>
          </a:p>
          <a:p>
            <a:r>
              <a:rPr lang="en-US" altLang="x-none">
                <a:ea typeface="ＭＳ Ｐゴシック" charset="-128"/>
              </a:rPr>
              <a:t>Meetings!?! (AGHNN!!!)</a:t>
            </a:r>
          </a:p>
          <a:p>
            <a:r>
              <a:rPr lang="en-US" altLang="x-none">
                <a:ea typeface="ＭＳ Ｐゴシック" charset="-128"/>
              </a:rPr>
              <a:t>The unscheduled status-updates</a:t>
            </a:r>
          </a:p>
          <a:p>
            <a:r>
              <a:rPr lang="en-US" altLang="x-none">
                <a:ea typeface="ＭＳ Ｐゴシック" charset="-128"/>
              </a:rPr>
              <a:t>The changing requirements</a:t>
            </a:r>
          </a:p>
          <a:p>
            <a:r>
              <a:rPr lang="en-US" altLang="x-none">
                <a:ea typeface="ＭＳ Ｐゴシック" charset="-128"/>
              </a:rPr>
              <a:t>The changing deadlines / task load</a:t>
            </a:r>
          </a:p>
          <a:p>
            <a:pPr lvl="1"/>
            <a:endParaRPr lang="en-US" altLang="x-none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7352345-EAA1-3B49-ADAC-03085F9A2AC9}" type="slidenum">
              <a:rPr lang="en-US" altLang="x-none" sz="1400">
                <a:latin typeface="Arial Black" charset="0"/>
              </a:rPr>
              <a:pPr eaLnBrk="1" hangingPunct="1"/>
              <a:t>19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BB70-A7D3-6245-A5C9-67379380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Upcoming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6A8A-0B17-1448-87D1-C7A07C81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Workshop </a:t>
            </a:r>
            <a:r>
              <a:rPr lang="sv-SE" dirty="0" err="1"/>
              <a:t>tomorrow</a:t>
            </a:r>
            <a:endParaRPr lang="sv-SE" dirty="0"/>
          </a:p>
          <a:p>
            <a:pPr lvl="1"/>
            <a:r>
              <a:rPr lang="sv-SE" dirty="0"/>
              <a:t>Will mail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code</a:t>
            </a:r>
            <a:endParaRPr lang="sv-SE" dirty="0"/>
          </a:p>
          <a:p>
            <a:pPr lvl="1"/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4 (new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wish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review</a:t>
            </a:r>
            <a:r>
              <a:rPr lang="sv-SE" dirty="0"/>
              <a:t>, </a:t>
            </a:r>
            <a:r>
              <a:rPr lang="sv-SE" dirty="0" err="1"/>
              <a:t>refactoring</a:t>
            </a:r>
            <a:r>
              <a:rPr lang="sv-SE" dirty="0"/>
              <a:t>, </a:t>
            </a:r>
            <a:r>
              <a:rPr lang="sv-SE" dirty="0" err="1"/>
              <a:t>redesign</a:t>
            </a:r>
            <a:endParaRPr lang="sv-SE" dirty="0"/>
          </a:p>
          <a:p>
            <a:pPr lvl="1"/>
            <a:r>
              <a:rPr lang="sv-SE" dirty="0"/>
              <a:t>… Like the </a:t>
            </a:r>
            <a:r>
              <a:rPr lang="sv-SE" dirty="0" err="1"/>
              <a:t>home-exam</a:t>
            </a:r>
            <a:endParaRPr lang="sv-SE" dirty="0"/>
          </a:p>
          <a:p>
            <a:pPr lvl="1"/>
            <a:r>
              <a:rPr lang="sv-SE" dirty="0"/>
              <a:t>… show </a:t>
            </a:r>
            <a:r>
              <a:rPr lang="sv-SE" dirty="0" err="1"/>
              <a:t>your</a:t>
            </a:r>
            <a:r>
              <a:rPr lang="sv-SE" dirty="0"/>
              <a:t> design to </a:t>
            </a:r>
            <a:r>
              <a:rPr lang="sv-SE" dirty="0" err="1"/>
              <a:t>me</a:t>
            </a:r>
            <a:r>
              <a:rPr lang="sv-SE" dirty="0"/>
              <a:t> to get feedback</a:t>
            </a:r>
          </a:p>
          <a:p>
            <a:r>
              <a:rPr lang="sv-SE" dirty="0" err="1"/>
              <a:t>Lecture</a:t>
            </a:r>
            <a:r>
              <a:rPr lang="sv-SE" dirty="0"/>
              <a:t> on </a:t>
            </a:r>
            <a:r>
              <a:rPr lang="sv-SE" dirty="0" err="1"/>
              <a:t>Wednesday</a:t>
            </a:r>
            <a:r>
              <a:rPr lang="sv-SE" dirty="0"/>
              <a:t>?</a:t>
            </a:r>
          </a:p>
          <a:p>
            <a:pPr lvl="1"/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write</a:t>
            </a:r>
            <a:r>
              <a:rPr lang="sv-SE" dirty="0"/>
              <a:t> a Master </a:t>
            </a:r>
            <a:r>
              <a:rPr lang="sv-SE" dirty="0" err="1"/>
              <a:t>Thesis</a:t>
            </a:r>
            <a:endParaRPr lang="sv-SE" dirty="0"/>
          </a:p>
          <a:p>
            <a:pPr lvl="1"/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give</a:t>
            </a:r>
            <a:r>
              <a:rPr lang="sv-SE" dirty="0"/>
              <a:t> a </a:t>
            </a:r>
            <a:r>
              <a:rPr lang="sv-SE" dirty="0" err="1"/>
              <a:t>good</a:t>
            </a:r>
            <a:r>
              <a:rPr lang="sv-SE" dirty="0"/>
              <a:t>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306D-1F2E-4D49-B34B-286EAA8CA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B1EF9-466A-3648-A452-1B13BAB59CFD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2005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cap="none">
                <a:ea typeface="ＭＳ Ｐゴシック" charset="-128"/>
              </a:rPr>
              <a:t>Life as a Manager?</a:t>
            </a:r>
          </a:p>
        </p:txBody>
      </p:sp>
      <p:sp>
        <p:nvSpPr>
          <p:cNvPr id="33794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My view on: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489E1C-C65E-7A42-BC0A-B1B50E0A242B}" type="slidenum">
              <a:rPr lang="en-US" altLang="x-none" sz="1400">
                <a:latin typeface="Arial Black" charset="0"/>
              </a:rPr>
              <a:pPr eaLnBrk="1" hangingPunct="1"/>
              <a:t>20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Life as a manager</a:t>
            </a:r>
          </a:p>
        </p:txBody>
      </p:sp>
      <p:sp>
        <p:nvSpPr>
          <p:cNvPr id="3481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Responsibility and accountability</a:t>
            </a:r>
          </a:p>
          <a:p>
            <a:pPr lvl="1"/>
            <a:r>
              <a:rPr lang="en-US" altLang="x-none">
                <a:ea typeface="ＭＳ Ｐゴシック" charset="-128"/>
              </a:rPr>
              <a:t>Is it safe to delegate?</a:t>
            </a:r>
          </a:p>
          <a:p>
            <a:pPr lvl="1"/>
            <a:r>
              <a:rPr lang="en-US" altLang="x-none">
                <a:ea typeface="ＭＳ Ｐゴシック" charset="-128"/>
              </a:rPr>
              <a:t>How much insight should you have/keep?</a:t>
            </a:r>
          </a:p>
          <a:p>
            <a:r>
              <a:rPr lang="en-US" altLang="x-none">
                <a:ea typeface="ＭＳ Ｐゴシック" charset="-128"/>
              </a:rPr>
              <a:t>Mail… meetings… workshops… !?!</a:t>
            </a:r>
          </a:p>
          <a:p>
            <a:r>
              <a:rPr lang="en-US" altLang="x-none">
                <a:ea typeface="ＭＳ Ｐゴシック" charset="-128"/>
              </a:rPr>
              <a:t>Put out fires</a:t>
            </a:r>
          </a:p>
          <a:p>
            <a:r>
              <a:rPr lang="en-US" altLang="x-none">
                <a:ea typeface="ＭＳ Ｐゴシック" charset="-128"/>
              </a:rPr>
              <a:t>Handle staff issues</a:t>
            </a:r>
          </a:p>
          <a:p>
            <a:r>
              <a:rPr lang="en-US" altLang="x-none">
                <a:ea typeface="ＭＳ Ｐゴシック" charset="-128"/>
              </a:rPr>
              <a:t>Keep the team together</a:t>
            </a:r>
          </a:p>
          <a:p>
            <a:r>
              <a:rPr lang="en-US" altLang="x-none">
                <a:ea typeface="ＭＳ Ｐゴシック" charset="-128"/>
              </a:rPr>
              <a:t>… Stay updated on progress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2FB1ECC-4406-C642-A506-27C2C3021F97}" type="slidenum">
              <a:rPr lang="en-US" altLang="x-none" sz="1400">
                <a:latin typeface="Arial Black" charset="0"/>
              </a:rPr>
              <a:pPr eaLnBrk="1" hangingPunct="1"/>
              <a:t>21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348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500438"/>
            <a:ext cx="754063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000">
                <a:ea typeface="ＭＳ Ｐゴシック" charset="-128"/>
              </a:rPr>
              <a:t>Shit rolls down hill</a:t>
            </a:r>
          </a:p>
        </p:txBody>
      </p:sp>
      <p:sp>
        <p:nvSpPr>
          <p:cNvPr id="35842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Because…</a:t>
            </a:r>
          </a:p>
          <a:p>
            <a:r>
              <a:rPr lang="en-US" altLang="x-none">
                <a:ea typeface="ＭＳ Ｐゴシック" charset="-128"/>
              </a:rPr>
              <a:t>… of stress</a:t>
            </a:r>
          </a:p>
          <a:p>
            <a:r>
              <a:rPr lang="en-US" altLang="x-none">
                <a:ea typeface="ＭＳ Ｐゴシック" charset="-128"/>
              </a:rPr>
              <a:t>… of insecurity and low self-esteem</a:t>
            </a:r>
          </a:p>
          <a:p>
            <a:r>
              <a:rPr lang="en-US" altLang="x-none">
                <a:ea typeface="ＭＳ Ｐゴシック" charset="-128"/>
              </a:rPr>
              <a:t>… blaming someone else often works</a:t>
            </a:r>
          </a:p>
          <a:p>
            <a:r>
              <a:rPr lang="en-US" altLang="x-none">
                <a:ea typeface="ＭＳ Ｐゴシック" charset="-128"/>
              </a:rPr>
              <a:t>… of not feeling safe in the work place</a:t>
            </a:r>
          </a:p>
          <a:p>
            <a:r>
              <a:rPr lang="en-US" altLang="x-none">
                <a:ea typeface="ＭＳ Ｐゴシック" charset="-128"/>
              </a:rPr>
              <a:t>… of not appreciating your colleagues</a:t>
            </a:r>
          </a:p>
          <a:p>
            <a:r>
              <a:rPr lang="en-US" altLang="x-none">
                <a:ea typeface="ＭＳ Ｐゴシック" charset="-128"/>
              </a:rPr>
              <a:t>… of shortsightedness</a:t>
            </a:r>
          </a:p>
          <a:p>
            <a:r>
              <a:rPr lang="en-US" altLang="x-none">
                <a:ea typeface="ＭＳ Ｐゴシック" charset="-128"/>
              </a:rPr>
              <a:t>… of any number of personal issues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BCED9FD-243B-2446-9E49-3498BE5777D5}" type="slidenum">
              <a:rPr lang="en-US" altLang="x-none" sz="1400">
                <a:latin typeface="Arial Black" charset="0"/>
              </a:rPr>
              <a:pPr eaLnBrk="1" hangingPunct="1"/>
              <a:t>22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cap="none">
                <a:ea typeface="ＭＳ Ｐゴシック" charset="-128"/>
              </a:rPr>
              <a:t>How to be a project manager, in my opinion</a:t>
            </a:r>
          </a:p>
        </p:txBody>
      </p:sp>
      <p:sp>
        <p:nvSpPr>
          <p:cNvPr id="36866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C0B5D6-02FA-7543-BF3C-89BFFE7A9F2C}" type="slidenum">
              <a:rPr lang="en-US" altLang="x-none" sz="1400">
                <a:latin typeface="Arial Black" charset="0"/>
              </a:rPr>
              <a:pPr eaLnBrk="1" hangingPunct="1"/>
              <a:t>23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Project manager</a:t>
            </a:r>
          </a:p>
        </p:txBody>
      </p:sp>
      <p:sp>
        <p:nvSpPr>
          <p:cNvPr id="3789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400">
                <a:ea typeface="ＭＳ Ｐゴシック" charset="-128"/>
              </a:rPr>
              <a:t>Command respect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Make good decisions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Lead by example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Listen to good advice</a:t>
            </a:r>
          </a:p>
          <a:p>
            <a:r>
              <a:rPr lang="en-US" altLang="x-none" sz="2400">
                <a:ea typeface="ＭＳ Ｐゴシック" charset="-128"/>
              </a:rPr>
              <a:t>Ability to sift through information quickly</a:t>
            </a:r>
          </a:p>
          <a:p>
            <a:r>
              <a:rPr lang="en-US" altLang="x-none" sz="2400">
                <a:ea typeface="ＭＳ Ｐゴシック" charset="-128"/>
              </a:rPr>
              <a:t>Prioritize your work and manage stress</a:t>
            </a:r>
          </a:p>
          <a:p>
            <a:r>
              <a:rPr lang="en-US" altLang="x-none" sz="2400">
                <a:ea typeface="ＭＳ Ｐゴシック" charset="-128"/>
              </a:rPr>
              <a:t>Listen and pay attention</a:t>
            </a:r>
          </a:p>
          <a:p>
            <a:r>
              <a:rPr lang="en-US" altLang="x-none" sz="2400">
                <a:ea typeface="ＭＳ Ｐゴシック" charset="-128"/>
              </a:rPr>
              <a:t>Show respect for others</a:t>
            </a:r>
          </a:p>
          <a:p>
            <a:r>
              <a:rPr lang="en-US" altLang="x-none" sz="2400">
                <a:ea typeface="ＭＳ Ｐゴシック" charset="-128"/>
              </a:rPr>
              <a:t>Consider the long-term perspective</a:t>
            </a:r>
          </a:p>
          <a:p>
            <a:r>
              <a:rPr lang="en-US" altLang="x-none" sz="2400">
                <a:ea typeface="ＭＳ Ｐゴシック" charset="-128"/>
              </a:rPr>
              <a:t>The ability to delegate</a:t>
            </a:r>
          </a:p>
          <a:p>
            <a:r>
              <a:rPr lang="en-US" altLang="x-none" sz="2400">
                <a:ea typeface="ＭＳ Ｐゴシック" charset="-128"/>
              </a:rPr>
              <a:t>Protect those working for you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E4D983-3BA8-5A4C-8D68-80DB2ADAC53B}" type="slidenum">
              <a:rPr lang="en-US" altLang="x-none" sz="1400">
                <a:latin typeface="Arial Black" charset="0"/>
              </a:rPr>
              <a:pPr eaLnBrk="1" hangingPunct="1"/>
              <a:t>24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cap="none">
                <a:ea typeface="ＭＳ Ｐゴシック" charset="-128"/>
              </a:rPr>
              <a:t>Top Tips</a:t>
            </a:r>
          </a:p>
        </p:txBody>
      </p:sp>
      <p:sp>
        <p:nvSpPr>
          <p:cNvPr id="38914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Josef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s best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FB61D2-4CF6-5741-9B66-B389337AF33F}" type="slidenum">
              <a:rPr lang="en-US" altLang="x-none" sz="1400">
                <a:latin typeface="Arial Black" charset="0"/>
              </a:rPr>
              <a:pPr eaLnBrk="1" hangingPunct="1"/>
              <a:t>25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x-none">
                <a:ea typeface="ＭＳ Ｐゴシック" charset="-128"/>
              </a:rPr>
              <a:t>Gold-Plating/Unfeasibility</a:t>
            </a:r>
          </a:p>
        </p:txBody>
      </p:sp>
      <p:sp>
        <p:nvSpPr>
          <p:cNvPr id="39938" name="Text Placeholder 1"/>
          <p:cNvSpPr>
            <a:spLocks noGrp="1"/>
          </p:cNvSpPr>
          <p:nvPr>
            <p:ph type="body" sz="half" idx="1"/>
          </p:nvPr>
        </p:nvSpPr>
        <p:spPr>
          <a:xfrm>
            <a:off x="395288" y="2133600"/>
            <a:ext cx="4824412" cy="3810000"/>
          </a:xfrm>
        </p:spPr>
        <p:txBody>
          <a:bodyPr/>
          <a:lstStyle/>
          <a:p>
            <a:pPr eaLnBrk="1" hangingPunct="1"/>
            <a:r>
              <a:rPr lang="sv-SE" altLang="x-none">
                <a:ea typeface="ＭＳ Ｐゴシック" charset="-128"/>
              </a:rPr>
              <a:t>It is so easy to decorate the requirements with half promises...</a:t>
            </a:r>
          </a:p>
          <a:p>
            <a:pPr eaLnBrk="1" hangingPunct="1"/>
            <a:endParaRPr lang="sv-SE" altLang="x-none">
              <a:ea typeface="ＭＳ Ｐゴシック" charset="-128"/>
            </a:endParaRPr>
          </a:p>
          <a:p>
            <a:pPr eaLnBrk="1" hangingPunct="1"/>
            <a:r>
              <a:rPr lang="sv-SE" altLang="x-none">
                <a:ea typeface="ＭＳ Ｐゴシック" charset="-128"/>
              </a:rPr>
              <a:t>...making way too many requirements unfeasible!</a:t>
            </a:r>
          </a:p>
          <a:p>
            <a:pPr eaLnBrk="1" hangingPunct="1"/>
            <a:endParaRPr lang="sv-SE" altLang="x-none">
              <a:ea typeface="ＭＳ Ｐゴシック" charset="-128"/>
            </a:endParaRPr>
          </a:p>
          <a:p>
            <a:pPr eaLnBrk="1" hangingPunct="1"/>
            <a:r>
              <a:rPr lang="sv-SE" altLang="x-none">
                <a:ea typeface="ＭＳ Ｐゴシック" charset="-128"/>
              </a:rPr>
              <a:t>Keep requirements as simple as possible!</a:t>
            </a:r>
          </a:p>
          <a:p>
            <a:endParaRPr lang="en-US" altLang="x-none">
              <a:ea typeface="ＭＳ Ｐゴシック" charset="-128"/>
            </a:endParaRPr>
          </a:p>
        </p:txBody>
      </p:sp>
      <p:pic>
        <p:nvPicPr>
          <p:cNvPr id="39939" name="Picture 8" descr="tmdpc314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" r="6314"/>
          <a:stretch>
            <a:fillRect/>
          </a:stretch>
        </p:blipFill>
        <p:spPr>
          <a:xfrm>
            <a:off x="5219700" y="2557463"/>
            <a:ext cx="3455988" cy="3343275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How long will it take?</a:t>
            </a:r>
          </a:p>
        </p:txBody>
      </p:sp>
      <p:sp>
        <p:nvSpPr>
          <p:cNvPr id="419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Things take longer than you think</a:t>
            </a:r>
          </a:p>
          <a:p>
            <a:r>
              <a:rPr lang="en-US" altLang="x-none">
                <a:ea typeface="ＭＳ Ｐゴシック" charset="-128"/>
              </a:rPr>
              <a:t>Ask a college for advice if you are unsure</a:t>
            </a:r>
          </a:p>
          <a:p>
            <a:pPr lvl="1"/>
            <a:r>
              <a:rPr lang="en-US" altLang="x-none">
                <a:ea typeface="ＭＳ Ｐゴシック" charset="-128"/>
              </a:rPr>
              <a:t>Experience helps when estimating time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D2450AD-924A-2245-A353-71ADE01D0B9E}" type="slidenum">
              <a:rPr lang="en-US" altLang="x-none" sz="1400">
                <a:latin typeface="Arial Black" charset="0"/>
              </a:rPr>
              <a:pPr eaLnBrk="1" hangingPunct="1"/>
              <a:t>27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dirty="0">
                <a:cs typeface="+mj-cs"/>
              </a:rPr>
              <a:t>Urgent </a:t>
            </a:r>
            <a:r>
              <a:rPr lang="sv-SE" dirty="0" err="1">
                <a:cs typeface="+mj-cs"/>
              </a:rPr>
              <a:t>versus</a:t>
            </a:r>
            <a:r>
              <a:rPr lang="sv-SE" dirty="0">
                <a:cs typeface="+mj-cs"/>
              </a:rPr>
              <a:t> </a:t>
            </a:r>
            <a:r>
              <a:rPr lang="sv-SE" dirty="0" err="1">
                <a:cs typeface="+mj-cs"/>
              </a:rPr>
              <a:t>Important</a:t>
            </a:r>
            <a:endParaRPr lang="en-US" dirty="0">
              <a:cs typeface="+mj-cs"/>
            </a:endParaRPr>
          </a:p>
        </p:txBody>
      </p:sp>
      <p:pic>
        <p:nvPicPr>
          <p:cNvPr id="43010" name="Picture 3" descr="j023413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2205038"/>
            <a:ext cx="3898900" cy="414655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Triage in Project Management</a:t>
            </a:r>
            <a:endParaRPr lang="sv-SE" dirty="0">
              <a:cs typeface="+mj-cs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2133600"/>
            <a:ext cx="8461375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x-none" i="1">
                <a:solidFill>
                  <a:schemeClr val="accent2"/>
                </a:solidFill>
                <a:ea typeface="ＭＳ Ｐゴシック" charset="-128"/>
              </a:rPr>
              <a:t>Among top items in importance?</a:t>
            </a:r>
            <a:r>
              <a:rPr lang="en-US" altLang="x-none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x-none">
                <a:ea typeface="ＭＳ Ｐゴシック" charset="-128"/>
              </a:rPr>
              <a:t>if so, place it in  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do at once</a:t>
            </a:r>
            <a:r>
              <a:rPr lang="en-US" altLang="x-none">
                <a:ea typeface="ＭＳ Ｐゴシック" charset="-128"/>
              </a:rPr>
              <a:t>  category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x-none">
                <a:ea typeface="ＭＳ Ｐゴシック" charset="-128"/>
              </a:rPr>
              <a:t>otherwise 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 i="1">
                <a:solidFill>
                  <a:schemeClr val="accent2"/>
                </a:solidFill>
                <a:ea typeface="ＭＳ Ｐゴシック" charset="-128"/>
              </a:rPr>
              <a:t>Ignore without substantially affecting project?</a:t>
            </a:r>
            <a:r>
              <a:rPr lang="en-US" altLang="x-none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x-none">
                <a:ea typeface="ＭＳ Ｐゴシック" charset="-128"/>
              </a:rPr>
              <a:t>if so, place it in  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last to do</a:t>
            </a:r>
            <a:r>
              <a:rPr lang="en-US" altLang="x-none">
                <a:ea typeface="ＭＳ Ｐゴシック" charset="-128"/>
              </a:rPr>
              <a:t>  category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x-none">
                <a:ea typeface="ＭＳ Ｐゴシック" charset="-128"/>
              </a:rPr>
              <a:t>otherwise 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solidFill>
                  <a:schemeClr val="accent2"/>
                </a:solidFill>
                <a:ea typeface="ＭＳ Ｐゴシック" charset="-128"/>
              </a:rPr>
              <a:t>(</a:t>
            </a:r>
            <a:r>
              <a:rPr lang="en-US" altLang="x-none" i="1">
                <a:solidFill>
                  <a:schemeClr val="accent2"/>
                </a:solidFill>
                <a:ea typeface="ＭＳ Ｐゴシック" charset="-128"/>
              </a:rPr>
              <a:t>Do not spend decision time on this</a:t>
            </a:r>
            <a:r>
              <a:rPr lang="en-US" altLang="x-none">
                <a:solidFill>
                  <a:schemeClr val="accent2"/>
                </a:solidFill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x-none">
                <a:ea typeface="ＭＳ Ｐゴシック" charset="-128"/>
              </a:rPr>
              <a:t>place in 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middle</a:t>
            </a:r>
            <a:r>
              <a:rPr lang="en-US" altLang="x-none">
                <a:ea typeface="ＭＳ Ｐゴシック" charset="-128"/>
              </a:rPr>
              <a:t> category</a:t>
            </a:r>
            <a:endParaRPr lang="sv-SE" altLang="x-none" sz="200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Disclosure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These are my reflections and experiences</a:t>
            </a:r>
          </a:p>
          <a:p>
            <a:pPr lvl="1"/>
            <a:r>
              <a:rPr lang="en-US" altLang="x-none">
                <a:ea typeface="ＭＳ Ｐゴシック" charset="-128"/>
              </a:rPr>
              <a:t>They may not be the absolute truth</a:t>
            </a:r>
          </a:p>
          <a:p>
            <a:pPr lvl="1"/>
            <a:r>
              <a:rPr lang="en-US" altLang="x-none">
                <a:ea typeface="ＭＳ Ｐゴシック" charset="-128"/>
              </a:rPr>
              <a:t>They may not be the only truth</a:t>
            </a:r>
          </a:p>
          <a:p>
            <a:pPr lvl="1"/>
            <a:r>
              <a:rPr lang="en-US" altLang="x-none">
                <a:ea typeface="ＭＳ Ｐゴシック" charset="-128"/>
              </a:rPr>
              <a:t>They may not hold true for your situation</a:t>
            </a:r>
          </a:p>
          <a:p>
            <a:r>
              <a:rPr lang="en-US" altLang="x-none">
                <a:ea typeface="ＭＳ Ｐゴシック" charset="-128"/>
              </a:rPr>
              <a:t>Purpose</a:t>
            </a:r>
          </a:p>
          <a:p>
            <a:pPr lvl="1"/>
            <a:r>
              <a:rPr lang="en-US" altLang="x-none">
                <a:ea typeface="ＭＳ Ｐゴシック" charset="-128"/>
              </a:rPr>
              <a:t>To learn from my mistake</a:t>
            </a:r>
          </a:p>
          <a:p>
            <a:pPr lvl="1"/>
            <a:r>
              <a:rPr lang="en-US" altLang="x-none">
                <a:ea typeface="ＭＳ Ｐゴシック" charset="-128"/>
              </a:rPr>
              <a:t>To learn from my experiences</a:t>
            </a:r>
          </a:p>
          <a:p>
            <a:pPr lvl="1"/>
            <a:r>
              <a:rPr lang="en-US" altLang="x-none">
                <a:ea typeface="ＭＳ Ｐゴシック" charset="-128"/>
              </a:rPr>
              <a:t>To help you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71C590-1944-1046-A547-E74D18B15176}" type="slidenum">
              <a:rPr lang="en-US" altLang="x-none" sz="1400">
                <a:latin typeface="Arial Black" charset="0"/>
              </a:rPr>
              <a:pPr eaLnBrk="1" hangingPunct="1"/>
              <a:t>3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dirty="0">
                <a:cs typeface="+mj-cs"/>
              </a:rPr>
              <a:t>Delegation</a:t>
            </a:r>
            <a:endParaRPr lang="en-US" dirty="0">
              <a:cs typeface="+mj-cs"/>
            </a:endParaRPr>
          </a:p>
        </p:txBody>
      </p:sp>
      <p:grpSp>
        <p:nvGrpSpPr>
          <p:cNvPr id="47106" name="Group 1"/>
          <p:cNvGrpSpPr>
            <a:grpSpLocks/>
          </p:cNvGrpSpPr>
          <p:nvPr/>
        </p:nvGrpSpPr>
        <p:grpSpPr bwMode="auto">
          <a:xfrm>
            <a:off x="827088" y="1916113"/>
            <a:ext cx="7088187" cy="4768850"/>
            <a:chOff x="250825" y="1125538"/>
            <a:chExt cx="8240713" cy="5543550"/>
          </a:xfrm>
        </p:grpSpPr>
        <p:sp>
          <p:nvSpPr>
            <p:cNvPr id="47107" name="Rectangle 5"/>
            <p:cNvSpPr>
              <a:spLocks noChangeArrowheads="1"/>
            </p:cNvSpPr>
            <p:nvPr/>
          </p:nvSpPr>
          <p:spPr bwMode="auto">
            <a:xfrm>
              <a:off x="1979613" y="2060575"/>
              <a:ext cx="2665412" cy="208756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sv-SE" altLang="x-none" sz="1800">
                  <a:solidFill>
                    <a:schemeClr val="bg1"/>
                  </a:solidFill>
                </a:rPr>
                <a:t>Do it youself!</a:t>
              </a:r>
              <a:endParaRPr lang="en-US" altLang="x-none" sz="1800">
                <a:solidFill>
                  <a:schemeClr val="bg1"/>
                </a:solidFill>
              </a:endParaRPr>
            </a:p>
          </p:txBody>
        </p:sp>
        <p:sp>
          <p:nvSpPr>
            <p:cNvPr id="47108" name="Rectangle 6"/>
            <p:cNvSpPr>
              <a:spLocks noChangeArrowheads="1"/>
            </p:cNvSpPr>
            <p:nvPr/>
          </p:nvSpPr>
          <p:spPr bwMode="auto">
            <a:xfrm>
              <a:off x="1979613" y="4437063"/>
              <a:ext cx="2665412" cy="2087562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sv-SE" altLang="x-none" sz="1800">
                  <a:solidFill>
                    <a:schemeClr val="bg1"/>
                  </a:solidFill>
                </a:rPr>
                <a:t>Delegate</a:t>
              </a:r>
              <a:endParaRPr lang="en-US" altLang="x-none" sz="1800">
                <a:solidFill>
                  <a:schemeClr val="bg1"/>
                </a:solidFill>
              </a:endParaRPr>
            </a:p>
          </p:txBody>
        </p:sp>
        <p:sp>
          <p:nvSpPr>
            <p:cNvPr id="47109" name="Rectangle 7"/>
            <p:cNvSpPr>
              <a:spLocks noChangeArrowheads="1"/>
            </p:cNvSpPr>
            <p:nvPr/>
          </p:nvSpPr>
          <p:spPr bwMode="auto">
            <a:xfrm>
              <a:off x="5148263" y="4437063"/>
              <a:ext cx="2665412" cy="208756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sv-SE" altLang="x-none" sz="1800">
                  <a:solidFill>
                    <a:schemeClr val="bg1"/>
                  </a:solidFill>
                </a:rPr>
                <a:t>Ignore?</a:t>
              </a:r>
            </a:p>
          </p:txBody>
        </p:sp>
        <p:sp>
          <p:nvSpPr>
            <p:cNvPr id="47110" name="Rectangle 8"/>
            <p:cNvSpPr>
              <a:spLocks noChangeArrowheads="1"/>
            </p:cNvSpPr>
            <p:nvPr/>
          </p:nvSpPr>
          <p:spPr bwMode="auto">
            <a:xfrm>
              <a:off x="5148263" y="2060575"/>
              <a:ext cx="2665412" cy="20875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sv-SE" altLang="x-none" sz="1800"/>
                <a:t>Delegate </a:t>
              </a:r>
            </a:p>
            <a:p>
              <a:pPr algn="ctr" eaLnBrk="1" hangingPunct="1"/>
              <a:r>
                <a:rPr lang="sv-SE" altLang="x-none" sz="1800"/>
                <a:t>and </a:t>
              </a:r>
            </a:p>
            <a:p>
              <a:pPr algn="ctr" eaLnBrk="1" hangingPunct="1"/>
              <a:r>
                <a:rPr lang="sv-SE" altLang="x-none" sz="1800">
                  <a:solidFill>
                    <a:srgbClr val="FF0000"/>
                  </a:solidFill>
                </a:rPr>
                <a:t>follow up</a:t>
              </a:r>
              <a:r>
                <a:rPr lang="sv-SE" altLang="x-none" sz="1800"/>
                <a:t>!</a:t>
              </a:r>
              <a:endParaRPr lang="en-US" altLang="x-none" sz="1800"/>
            </a:p>
          </p:txBody>
        </p:sp>
        <p:sp>
          <p:nvSpPr>
            <p:cNvPr id="47111" name="Line 9"/>
            <p:cNvSpPr>
              <a:spLocks noChangeShapeType="1"/>
            </p:cNvSpPr>
            <p:nvPr/>
          </p:nvSpPr>
          <p:spPr bwMode="auto">
            <a:xfrm>
              <a:off x="4891088" y="1196975"/>
              <a:ext cx="0" cy="5472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Line 10"/>
            <p:cNvSpPr>
              <a:spLocks noChangeShapeType="1"/>
            </p:cNvSpPr>
            <p:nvPr/>
          </p:nvSpPr>
          <p:spPr bwMode="auto">
            <a:xfrm>
              <a:off x="250825" y="4292600"/>
              <a:ext cx="8240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Text Box 11"/>
            <p:cNvSpPr txBox="1">
              <a:spLocks noChangeArrowheads="1"/>
            </p:cNvSpPr>
            <p:nvPr/>
          </p:nvSpPr>
          <p:spPr bwMode="auto">
            <a:xfrm>
              <a:off x="250825" y="2924175"/>
              <a:ext cx="1539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sv-SE" altLang="x-none" b="1">
                  <a:latin typeface="Times New Roman" charset="0"/>
                </a:rPr>
                <a:t>Important</a:t>
              </a:r>
              <a:endParaRPr lang="en-US" altLang="x-none" b="1">
                <a:latin typeface="Times New Roman" charset="0"/>
              </a:endParaRPr>
            </a:p>
          </p:txBody>
        </p:sp>
        <p:sp>
          <p:nvSpPr>
            <p:cNvPr id="47114" name="Text Box 12"/>
            <p:cNvSpPr txBox="1">
              <a:spLocks noChangeArrowheads="1"/>
            </p:cNvSpPr>
            <p:nvPr/>
          </p:nvSpPr>
          <p:spPr bwMode="auto">
            <a:xfrm>
              <a:off x="250825" y="5157788"/>
              <a:ext cx="15398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sv-SE" altLang="x-none" b="1">
                  <a:latin typeface="Times New Roman" charset="0"/>
                </a:rPr>
                <a:t>Not</a:t>
              </a:r>
            </a:p>
            <a:p>
              <a:pPr eaLnBrk="1" hangingPunct="1"/>
              <a:r>
                <a:rPr lang="sv-SE" altLang="x-none" b="1">
                  <a:latin typeface="Times New Roman" charset="0"/>
                </a:rPr>
                <a:t>Important</a:t>
              </a:r>
              <a:endParaRPr lang="en-US" altLang="x-none" b="1">
                <a:latin typeface="Times New Roman" charset="0"/>
              </a:endParaRPr>
            </a:p>
          </p:txBody>
        </p:sp>
        <p:sp>
          <p:nvSpPr>
            <p:cNvPr id="47115" name="Text Box 13"/>
            <p:cNvSpPr txBox="1">
              <a:spLocks noChangeArrowheads="1"/>
            </p:cNvSpPr>
            <p:nvPr/>
          </p:nvSpPr>
          <p:spPr bwMode="auto">
            <a:xfrm>
              <a:off x="5940425" y="1125538"/>
              <a:ext cx="109855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sv-SE" altLang="x-none" b="1">
                  <a:latin typeface="Times New Roman" charset="0"/>
                </a:rPr>
                <a:t>Not</a:t>
              </a:r>
            </a:p>
            <a:p>
              <a:pPr eaLnBrk="1" hangingPunct="1"/>
              <a:r>
                <a:rPr lang="sv-SE" altLang="x-none" b="1">
                  <a:latin typeface="Times New Roman" charset="0"/>
                </a:rPr>
                <a:t>Urgent</a:t>
              </a:r>
              <a:endParaRPr lang="en-US" altLang="x-none" b="1">
                <a:latin typeface="Times New Roman" charset="0"/>
              </a:endParaRPr>
            </a:p>
          </p:txBody>
        </p:sp>
        <p:sp>
          <p:nvSpPr>
            <p:cNvPr id="47116" name="Text Box 14"/>
            <p:cNvSpPr txBox="1">
              <a:spLocks noChangeArrowheads="1"/>
            </p:cNvSpPr>
            <p:nvPr/>
          </p:nvSpPr>
          <p:spPr bwMode="auto">
            <a:xfrm>
              <a:off x="2771775" y="1484313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sv-SE" altLang="x-none" b="1">
                  <a:latin typeface="Times New Roman" charset="0"/>
                </a:rPr>
                <a:t>Urgent</a:t>
              </a:r>
              <a:endParaRPr lang="en-US" altLang="x-none" b="1">
                <a:latin typeface="Times New Roman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79DA00-53E7-3141-B527-C176C240E674}" type="slidenum">
              <a:rPr lang="en-US" altLang="x-none" sz="1400">
                <a:latin typeface="Arial Black" charset="0"/>
              </a:rPr>
              <a:pPr eaLnBrk="1" hangingPunct="1"/>
              <a:t>31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2275" y="3068638"/>
            <a:ext cx="617220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  <a:latin typeface="Arial Black" charset="0"/>
              </a:rPr>
              <a:t>Don</a:t>
            </a: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Arial Black" charset="0"/>
              </a:rPr>
              <a:t>’</a:t>
            </a:r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  <a:latin typeface="Arial Black" charset="0"/>
              </a:rPr>
              <a:t>t overwork yourself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5150" y="3933825"/>
            <a:ext cx="5013325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  <a:ea typeface="ＭＳ Ｐゴシック" charset="0"/>
                <a:cs typeface="Arial" charset="0"/>
              </a:rPr>
              <a:t>The power of saying NO!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You are important</a:t>
            </a:r>
          </a:p>
        </p:txBody>
      </p:sp>
      <p:sp>
        <p:nvSpPr>
          <p:cNvPr id="5017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Look after your own interests</a:t>
            </a:r>
          </a:p>
          <a:p>
            <a:pPr lvl="1"/>
            <a:r>
              <a:rPr lang="en-US" altLang="x-none">
                <a:ea typeface="ＭＳ Ｐゴシック" charset="-128"/>
              </a:rPr>
              <a:t>But be a team player</a:t>
            </a:r>
          </a:p>
          <a:p>
            <a:r>
              <a:rPr lang="en-US" altLang="x-none">
                <a:ea typeface="ＭＳ Ｐゴシック" charset="-128"/>
              </a:rPr>
              <a:t>Be smart about which tasks you accept</a:t>
            </a:r>
          </a:p>
          <a:p>
            <a:pPr lvl="1"/>
            <a:r>
              <a:rPr lang="en-US" altLang="x-none">
                <a:ea typeface="ＭＳ Ｐゴシック" charset="-128"/>
              </a:rPr>
              <a:t>People don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like it if you say no to everything</a:t>
            </a:r>
          </a:p>
          <a:p>
            <a:pPr lvl="1"/>
            <a:r>
              <a:rPr lang="en-US" altLang="x-none">
                <a:ea typeface="ＭＳ Ｐゴシック" charset="-128"/>
              </a:rPr>
              <a:t>Accept tasks that are quick for you to do</a:t>
            </a:r>
          </a:p>
          <a:p>
            <a:pPr lvl="2"/>
            <a:r>
              <a:rPr lang="en-US" altLang="x-none">
                <a:ea typeface="ＭＳ Ｐゴシック" charset="-128"/>
              </a:rPr>
              <a:t>Then you can say no to things you don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like</a:t>
            </a:r>
          </a:p>
          <a:p>
            <a:r>
              <a:rPr lang="en-US" altLang="x-none">
                <a:ea typeface="ＭＳ Ｐゴシック" charset="-128"/>
              </a:rPr>
              <a:t>Make sure you develop new skills</a:t>
            </a:r>
          </a:p>
          <a:p>
            <a:r>
              <a:rPr lang="en-US" altLang="x-none">
                <a:ea typeface="ＭＳ Ｐゴシック" charset="-128"/>
              </a:rPr>
              <a:t>Learn from your co-workers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5017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DE6EF0-1349-6B41-9191-620800F84F11}" type="slidenum">
              <a:rPr lang="en-US" altLang="x-none" sz="1400">
                <a:latin typeface="Arial Black" charset="0"/>
              </a:rPr>
              <a:pPr eaLnBrk="1" hangingPunct="1"/>
              <a:t>32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 typical scenario</a:t>
            </a:r>
          </a:p>
        </p:txBody>
      </p:sp>
      <p:sp>
        <p:nvSpPr>
          <p:cNvPr id="5120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So, the boss comes in and asks you: can you show me what you have done so far?</a:t>
            </a:r>
          </a:p>
          <a:p>
            <a:pPr lvl="1"/>
            <a:r>
              <a:rPr lang="en-US" altLang="x-none">
                <a:ea typeface="ＭＳ Ｐゴシック" charset="-128"/>
              </a:rPr>
              <a:t>What to do?</a:t>
            </a: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2F3393-8ECE-BA48-B62B-437843DDB7F3}" type="slidenum">
              <a:rPr lang="en-US" altLang="x-none" sz="1400">
                <a:latin typeface="Arial Black" charset="0"/>
              </a:rPr>
              <a:pPr eaLnBrk="1" hangingPunct="1"/>
              <a:t>33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Always have something to show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There are good and bad days</a:t>
            </a:r>
          </a:p>
          <a:p>
            <a:pPr lvl="1"/>
            <a:r>
              <a:rPr lang="en-US" altLang="x-none">
                <a:ea typeface="ＭＳ Ｐゴシック" charset="-128"/>
              </a:rPr>
              <a:t>Don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show everything on a good day</a:t>
            </a:r>
          </a:p>
          <a:p>
            <a:pPr lvl="1"/>
            <a:r>
              <a:rPr lang="en-US" altLang="x-none">
                <a:ea typeface="ＭＳ Ｐゴシック" charset="-128"/>
              </a:rPr>
              <a:t>Save something for a </a:t>
            </a:r>
            <a:r>
              <a:rPr lang="en-US" altLang="en-US">
                <a:ea typeface="ＭＳ Ｐゴシック" charset="-128"/>
              </a:rPr>
              <a:t>“</a:t>
            </a:r>
            <a:r>
              <a:rPr lang="en-US" altLang="x-none">
                <a:ea typeface="ＭＳ Ｐゴシック" charset="-128"/>
              </a:rPr>
              <a:t>rainy</a:t>
            </a:r>
            <a:r>
              <a:rPr lang="en-US" altLang="en-US">
                <a:ea typeface="ＭＳ Ｐゴシック" charset="-128"/>
              </a:rPr>
              <a:t>”</a:t>
            </a:r>
            <a:r>
              <a:rPr lang="en-US" altLang="x-none">
                <a:ea typeface="ＭＳ Ｐゴシック" charset="-128"/>
              </a:rPr>
              <a:t> day</a:t>
            </a:r>
          </a:p>
          <a:p>
            <a:pPr lvl="1"/>
            <a:r>
              <a:rPr lang="en-US" altLang="x-none">
                <a:ea typeface="ＭＳ Ｐゴシック" charset="-128"/>
              </a:rPr>
              <a:t>Make a drawing/diagram of your thoughts, or outline the problem on paper</a:t>
            </a:r>
          </a:p>
          <a:p>
            <a:pPr lvl="1"/>
            <a:r>
              <a:rPr lang="en-US" altLang="x-none">
                <a:ea typeface="ＭＳ Ｐゴシック" charset="-128"/>
              </a:rPr>
              <a:t>Make sure you have something other than the thoughts in your head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CB8CA5-9D94-4C4F-A0CD-681DFC062F4B}" type="slidenum">
              <a:rPr lang="en-US" altLang="x-none" sz="1400">
                <a:latin typeface="Arial Black" charset="0"/>
              </a:rPr>
              <a:pPr eaLnBrk="1" hangingPunct="1"/>
              <a:t>34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To be a teamplayer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Being liked by your co-workers is more important than you may think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E75142-24E6-764E-A83E-2ED11C0AF482}" type="slidenum">
              <a:rPr lang="en-US" altLang="x-none" sz="1400">
                <a:latin typeface="Arial Black" charset="0"/>
              </a:rPr>
              <a:pPr eaLnBrk="1" hangingPunct="1"/>
              <a:t>35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You are valuable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workplace invests in you</a:t>
            </a:r>
          </a:p>
          <a:p>
            <a:pPr lvl="1"/>
            <a:r>
              <a:rPr lang="en-US" altLang="x-none">
                <a:ea typeface="ＭＳ Ｐゴシック" charset="-128"/>
              </a:rPr>
              <a:t>Because they believe in you</a:t>
            </a:r>
          </a:p>
          <a:p>
            <a:r>
              <a:rPr lang="en-US" altLang="x-none">
                <a:ea typeface="ＭＳ Ｐゴシック" charset="-128"/>
              </a:rPr>
              <a:t>Replacing you is difficult</a:t>
            </a:r>
          </a:p>
          <a:p>
            <a:r>
              <a:rPr lang="en-US" altLang="x-none">
                <a:ea typeface="ＭＳ Ｐゴシック" charset="-128"/>
              </a:rPr>
              <a:t>Your health is important</a:t>
            </a:r>
          </a:p>
          <a:p>
            <a:r>
              <a:rPr lang="en-US" altLang="x-none">
                <a:ea typeface="ＭＳ Ｐゴシック" charset="-128"/>
              </a:rPr>
              <a:t>Enjoying work is important</a:t>
            </a:r>
          </a:p>
          <a:p>
            <a:r>
              <a:rPr lang="en-US" altLang="x-none">
                <a:ea typeface="ＭＳ Ｐゴシック" charset="-128"/>
              </a:rPr>
              <a:t>Compared to your high salary</a:t>
            </a:r>
          </a:p>
          <a:p>
            <a:pPr lvl="1"/>
            <a:r>
              <a:rPr lang="en-US" altLang="x-none">
                <a:ea typeface="ＭＳ Ｐゴシック" charset="-128"/>
              </a:rPr>
              <a:t>the equipment you want is nothing</a:t>
            </a:r>
          </a:p>
          <a:p>
            <a:pPr lvl="1"/>
            <a:r>
              <a:rPr lang="en-US" altLang="x-none">
                <a:ea typeface="ＭＳ Ｐゴシック" charset="-128"/>
              </a:rPr>
              <a:t>the small things to brighten your day is nothing</a:t>
            </a:r>
          </a:p>
          <a:p>
            <a:pPr lvl="1"/>
            <a:r>
              <a:rPr lang="en-US" altLang="x-none">
                <a:ea typeface="ＭＳ Ｐゴシック" charset="-128"/>
              </a:rPr>
              <a:t>a gym-card is nothing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52C7586-C473-9B42-8F61-5FB0DC1D64D6}" type="slidenum">
              <a:rPr lang="en-US" altLang="x-none" sz="1400">
                <a:latin typeface="Arial Black" charset="0"/>
              </a:rPr>
              <a:pPr eaLnBrk="1" hangingPunct="1"/>
              <a:t>36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Procrastinating boring things?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If you only do fun things you are left with only boring things</a:t>
            </a:r>
          </a:p>
          <a:p>
            <a:r>
              <a:rPr lang="en-US" altLang="x-none">
                <a:ea typeface="ＭＳ Ｐゴシック" charset="-128"/>
              </a:rPr>
              <a:t>If you get the boring things done you have only the fun stuff left</a:t>
            </a:r>
          </a:p>
          <a:p>
            <a:r>
              <a:rPr lang="en-US" altLang="x-none">
                <a:ea typeface="ＭＳ Ｐゴシック" charset="-128"/>
              </a:rPr>
              <a:t>Which would you prefer?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D16077B-F720-A841-BA79-18FCE7596CC5}" type="slidenum">
              <a:rPr lang="en-US" altLang="x-none" sz="1400">
                <a:latin typeface="Arial Black" charset="0"/>
              </a:rPr>
              <a:pPr eaLnBrk="1" hangingPunct="1"/>
              <a:t>37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 good employer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 good employer</a:t>
            </a:r>
          </a:p>
          <a:p>
            <a:pPr lvl="1"/>
            <a:r>
              <a:rPr lang="en-US" altLang="x-none">
                <a:ea typeface="ＭＳ Ｐゴシック" charset="-128"/>
              </a:rPr>
              <a:t>Will let you set off time to develop new skills</a:t>
            </a:r>
          </a:p>
          <a:p>
            <a:pPr lvl="1"/>
            <a:r>
              <a:rPr lang="en-US" altLang="x-none">
                <a:ea typeface="ＭＳ Ｐゴシック" charset="-128"/>
              </a:rPr>
              <a:t>Will care about your wellbeing</a:t>
            </a:r>
          </a:p>
          <a:p>
            <a:pPr lvl="1"/>
            <a:r>
              <a:rPr lang="en-US" altLang="x-none">
                <a:ea typeface="ＭＳ Ｐゴシック" charset="-128"/>
              </a:rPr>
              <a:t>Will reward good work</a:t>
            </a:r>
          </a:p>
          <a:p>
            <a:pPr lvl="1"/>
            <a:r>
              <a:rPr lang="en-US" altLang="x-none">
                <a:ea typeface="ＭＳ Ｐゴシック" charset="-128"/>
              </a:rPr>
              <a:t>Wants to avoid forced overtime is possible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6276F6-B7BA-104F-94BA-56EA92F09840}" type="slidenum">
              <a:rPr lang="en-US" altLang="x-none" sz="1400">
                <a:latin typeface="Arial Black" charset="0"/>
              </a:rPr>
              <a:pPr eaLnBrk="1" hangingPunct="1"/>
              <a:t>38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You can learn anything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You are a smart person</a:t>
            </a:r>
          </a:p>
          <a:p>
            <a:pPr lvl="1"/>
            <a:r>
              <a:rPr lang="en-US" altLang="x-none">
                <a:ea typeface="ＭＳ Ｐゴシック" charset="-128"/>
              </a:rPr>
              <a:t>With enough time and motivation you can learn anything</a:t>
            </a:r>
          </a:p>
          <a:p>
            <a:r>
              <a:rPr lang="en-US" altLang="x-none">
                <a:ea typeface="ＭＳ Ｐゴシック" charset="-128"/>
              </a:rPr>
              <a:t>A person who knows many things can make new connections</a:t>
            </a:r>
          </a:p>
          <a:p>
            <a:pPr lvl="1"/>
            <a:r>
              <a:rPr lang="en-US" altLang="x-none">
                <a:ea typeface="ＭＳ Ｐゴシック" charset="-128"/>
              </a:rPr>
              <a:t>And come up with new solutions to problems</a:t>
            </a:r>
          </a:p>
          <a:p>
            <a:r>
              <a:rPr lang="en-US" altLang="x-none">
                <a:ea typeface="ＭＳ Ｐゴシック" charset="-128"/>
              </a:rPr>
              <a:t>Take the opportunity to learn whenever possible</a:t>
            </a:r>
          </a:p>
          <a:p>
            <a:pPr lvl="1"/>
            <a:r>
              <a:rPr lang="en-US" altLang="x-none">
                <a:ea typeface="ＭＳ Ｐゴシック" charset="-128"/>
              </a:rPr>
              <a:t>Ask questions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F11261-70BE-7E46-B0AF-47B272A16515}" type="slidenum">
              <a:rPr lang="en-US" altLang="x-none" sz="1400">
                <a:latin typeface="Arial Black" charset="0"/>
              </a:rPr>
              <a:pPr eaLnBrk="1" hangingPunct="1"/>
              <a:t>39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This presentation</a:t>
            </a:r>
          </a:p>
        </p:txBody>
      </p:sp>
      <p:sp>
        <p:nvSpPr>
          <p:cNvPr id="1843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Tools for surviving</a:t>
            </a:r>
          </a:p>
          <a:p>
            <a:r>
              <a:rPr lang="en-US" altLang="x-none">
                <a:ea typeface="ＭＳ Ｐゴシック" charset="-128"/>
              </a:rPr>
              <a:t>Tools for being efficient</a:t>
            </a:r>
          </a:p>
          <a:p>
            <a:r>
              <a:rPr lang="en-US" altLang="x-none">
                <a:ea typeface="ＭＳ Ｐゴシック" charset="-128"/>
              </a:rPr>
              <a:t>Tools for avoiding mistakes</a:t>
            </a:r>
          </a:p>
          <a:p>
            <a:r>
              <a:rPr lang="en-US" altLang="x-none">
                <a:ea typeface="ＭＳ Ｐゴシック" charset="-128"/>
              </a:rPr>
              <a:t>Tools for communicating with others</a:t>
            </a:r>
          </a:p>
          <a:p>
            <a:r>
              <a:rPr lang="en-US" altLang="x-none">
                <a:ea typeface="ＭＳ Ｐゴシック" charset="-128"/>
              </a:rPr>
              <a:t>Tools for working with others</a:t>
            </a:r>
          </a:p>
          <a:p>
            <a:r>
              <a:rPr lang="en-US" altLang="x-none">
                <a:ea typeface="ＭＳ Ｐゴシック" charset="-128"/>
              </a:rPr>
              <a:t>Tools for managing projects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AEE463A-0FE4-B04A-AE28-89A23510FDB2}" type="slidenum">
              <a:rPr lang="en-US" altLang="x-none" sz="1400">
                <a:latin typeface="Arial Black" charset="0"/>
              </a:rPr>
              <a:pPr eaLnBrk="1" hangingPunct="1"/>
              <a:t>4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count yourself short?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let low self-esteem stop you?</a:t>
            </a:r>
          </a:p>
          <a:p>
            <a:r>
              <a:rPr lang="en-US" altLang="x-none">
                <a:ea typeface="ＭＳ Ｐゴシック" charset="-128"/>
              </a:rPr>
              <a:t>Give it your best shot</a:t>
            </a:r>
          </a:p>
          <a:p>
            <a:r>
              <a:rPr lang="en-US" altLang="x-none">
                <a:ea typeface="ＭＳ Ｐゴシック" charset="-128"/>
              </a:rPr>
              <a:t>The consequences of failure are usually not that bad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4119A8E-F4FA-D346-AEF5-D780DA36A4A4}" type="slidenum">
              <a:rPr lang="en-US" altLang="x-none" sz="1400">
                <a:latin typeface="Arial Black" charset="0"/>
              </a:rPr>
              <a:pPr eaLnBrk="1" hangingPunct="1"/>
              <a:t>40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114019-5839-D145-B4B9-E3095572F168}" type="slidenum">
              <a:rPr lang="en-US" altLang="x-none" sz="1400">
                <a:latin typeface="Arial Black" charset="0"/>
              </a:rPr>
              <a:pPr eaLnBrk="1" hangingPunct="1"/>
              <a:t>41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03350" y="2852738"/>
            <a:ext cx="7920038" cy="102552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Believe people are good and wants good things for you 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11188" y="4419600"/>
            <a:ext cx="792003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charset="0"/>
              </a:rPr>
              <a:t>… but keep in mind that they are only human…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Conclusions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D006CC-4C10-1049-AA45-C5529FB75433}" type="slidenum">
              <a:rPr lang="en-US" altLang="x-none" sz="1400">
                <a:latin typeface="Arial Black" charset="0"/>
              </a:rPr>
              <a:pPr eaLnBrk="1" hangingPunct="1"/>
              <a:t>42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x-none">
                <a:ea typeface="ＭＳ Ｐゴシック" charset="-128"/>
              </a:rPr>
              <a:t>Top tips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574675" y="2133600"/>
            <a:ext cx="8569325" cy="3810000"/>
          </a:xfrm>
        </p:spPr>
        <p:txBody>
          <a:bodyPr/>
          <a:lstStyle/>
          <a:p>
            <a:r>
              <a:rPr lang="sv-SE" altLang="x-none" sz="2400">
                <a:ea typeface="ＭＳ Ｐゴシック" charset="-128"/>
              </a:rPr>
              <a:t>Don</a:t>
            </a:r>
            <a:r>
              <a:rPr lang="ja-JP" altLang="sv-SE" sz="2400">
                <a:ea typeface="ＭＳ Ｐゴシック" charset="-128"/>
              </a:rPr>
              <a:t>’</a:t>
            </a:r>
            <a:r>
              <a:rPr lang="sv-SE" altLang="ja-JP" sz="2400">
                <a:ea typeface="ＭＳ Ｐゴシック" charset="-128"/>
              </a:rPr>
              <a:t>t goldplate things</a:t>
            </a:r>
          </a:p>
          <a:p>
            <a:r>
              <a:rPr lang="sv-SE" altLang="x-none" sz="2400">
                <a:ea typeface="ＭＳ Ｐゴシック" charset="-128"/>
              </a:rPr>
              <a:t>Don</a:t>
            </a:r>
            <a:r>
              <a:rPr lang="ja-JP" altLang="sv-SE" sz="2400">
                <a:ea typeface="ＭＳ Ｐゴシック" charset="-128"/>
              </a:rPr>
              <a:t>’</a:t>
            </a:r>
            <a:r>
              <a:rPr lang="sv-SE" altLang="ja-JP" sz="2400">
                <a:ea typeface="ＭＳ Ｐゴシック" charset="-128"/>
              </a:rPr>
              <a:t>t underestimate the time it takes to do things</a:t>
            </a:r>
          </a:p>
          <a:p>
            <a:r>
              <a:rPr lang="sv-SE" altLang="x-none" sz="2400">
                <a:ea typeface="ＭＳ Ｐゴシック" charset="-128"/>
              </a:rPr>
              <a:t>Don</a:t>
            </a:r>
            <a:r>
              <a:rPr lang="ja-JP" altLang="sv-SE" sz="2400">
                <a:ea typeface="ＭＳ Ｐゴシック" charset="-128"/>
              </a:rPr>
              <a:t>’</a:t>
            </a:r>
            <a:r>
              <a:rPr lang="sv-SE" altLang="ja-JP" sz="2400">
                <a:ea typeface="ＭＳ Ｐゴシック" charset="-128"/>
              </a:rPr>
              <a:t>t overwork yourself (power of saying no)</a:t>
            </a:r>
          </a:p>
          <a:p>
            <a:r>
              <a:rPr lang="sv-SE" altLang="x-none" sz="2400">
                <a:ea typeface="ＭＳ Ｐゴシック" charset="-128"/>
              </a:rPr>
              <a:t>Always save something for a rainy day</a:t>
            </a:r>
          </a:p>
          <a:p>
            <a:pPr lvl="1"/>
            <a:r>
              <a:rPr lang="sv-SE" altLang="x-none" sz="2000">
                <a:ea typeface="ＭＳ Ｐゴシック" charset="-128"/>
              </a:rPr>
              <a:t>Always have something to show</a:t>
            </a:r>
          </a:p>
          <a:p>
            <a:r>
              <a:rPr lang="sv-SE" altLang="x-none" sz="2400">
                <a:ea typeface="ＭＳ Ｐゴシック" charset="-128"/>
              </a:rPr>
              <a:t>Look after your own interests, but be a team player</a:t>
            </a:r>
          </a:p>
          <a:p>
            <a:r>
              <a:rPr lang="sv-SE" altLang="x-none" sz="2400">
                <a:ea typeface="ＭＳ Ｐゴシック" charset="-128"/>
              </a:rPr>
              <a:t>Don</a:t>
            </a:r>
            <a:r>
              <a:rPr lang="ja-JP" altLang="sv-SE" sz="2400">
                <a:ea typeface="ＭＳ Ｐゴシック" charset="-128"/>
              </a:rPr>
              <a:t>’</a:t>
            </a:r>
            <a:r>
              <a:rPr lang="sv-SE" altLang="ja-JP" sz="2400">
                <a:ea typeface="ＭＳ Ｐゴシック" charset="-128"/>
              </a:rPr>
              <a:t>t </a:t>
            </a:r>
            <a:r>
              <a:rPr lang="ja-JP" altLang="sv-SE" sz="2400">
                <a:ea typeface="ＭＳ Ｐゴシック" charset="-128"/>
              </a:rPr>
              <a:t>”</a:t>
            </a:r>
            <a:r>
              <a:rPr lang="sv-SE" altLang="ja-JP" sz="2400">
                <a:ea typeface="ＭＳ Ｐゴシック" charset="-128"/>
              </a:rPr>
              <a:t>blackmail</a:t>
            </a:r>
            <a:r>
              <a:rPr lang="ja-JP" altLang="sv-SE" sz="2400">
                <a:ea typeface="ＭＳ Ｐゴシック" charset="-128"/>
              </a:rPr>
              <a:t>”</a:t>
            </a:r>
            <a:r>
              <a:rPr lang="sv-SE" altLang="ja-JP" sz="2400">
                <a:ea typeface="ＭＳ Ｐゴシック" charset="-128"/>
              </a:rPr>
              <a:t> the company by making sure only you can read the code</a:t>
            </a:r>
          </a:p>
          <a:p>
            <a:r>
              <a:rPr lang="sv-SE" altLang="x-none" sz="2400">
                <a:ea typeface="ＭＳ Ｐゴシック" charset="-128"/>
              </a:rPr>
              <a:t>You are important; the company should value you</a:t>
            </a:r>
          </a:p>
          <a:p>
            <a:r>
              <a:rPr lang="sv-SE" altLang="x-none" sz="2400">
                <a:ea typeface="ＭＳ Ｐゴシック" charset="-128"/>
              </a:rPr>
              <a:t>You can do anything and learn anything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B878D1-F121-EC4C-B112-6AFDC41E2DFA}" type="slidenum">
              <a:rPr lang="en-US" altLang="x-none" sz="1400">
                <a:latin typeface="Arial Black" charset="0"/>
              </a:rPr>
              <a:pPr eaLnBrk="1" hangingPunct="1"/>
              <a:t>43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871662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Questions?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8888" y="3357563"/>
            <a:ext cx="6400800" cy="914400"/>
          </a:xfrm>
        </p:spPr>
        <p:txBody>
          <a:bodyPr/>
          <a:lstStyle/>
          <a:p>
            <a:pPr algn="l"/>
            <a:r>
              <a:rPr lang="en-US" altLang="x-none">
                <a:ea typeface="ＭＳ Ｐゴシック" charset="-128"/>
              </a:rPr>
              <a:t>Feel free to contact me:</a:t>
            </a:r>
          </a:p>
          <a:p>
            <a:pPr algn="l"/>
            <a:r>
              <a:rPr lang="en-US" altLang="x-none">
                <a:ea typeface="ＭＳ Ｐゴシック" charset="-128"/>
              </a:rPr>
              <a:t>Josef Hallberg</a:t>
            </a:r>
          </a:p>
          <a:p>
            <a:pPr algn="l"/>
            <a:r>
              <a:rPr lang="en-US" altLang="x-none">
                <a:ea typeface="ＭＳ Ｐゴシック" charset="-128"/>
              </a:rPr>
              <a:t>Mail: </a:t>
            </a:r>
            <a:r>
              <a:rPr lang="en-US" altLang="x-none">
                <a:ea typeface="ＭＳ Ｐゴシック" charset="-128"/>
                <a:hlinkClick r:id="rId2"/>
              </a:rPr>
              <a:t>josef.hallberg@ltu.se</a:t>
            </a:r>
            <a:endParaRPr lang="en-US" altLang="x-none">
              <a:ea typeface="ＭＳ Ｐゴシック" charset="-128"/>
            </a:endParaRPr>
          </a:p>
          <a:p>
            <a:pPr algn="l"/>
            <a:r>
              <a:rPr lang="en-US" altLang="x-none">
                <a:ea typeface="ＭＳ Ｐゴシック" charset="-128"/>
              </a:rPr>
              <a:t>Phone: 0920 49 31 77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08FE070-7E52-EC49-89D7-8A61213E16C2}" type="slidenum">
              <a:rPr lang="en-US" altLang="x-none" sz="1400">
                <a:latin typeface="Arial Black" charset="0"/>
              </a:rPr>
              <a:pPr eaLnBrk="1" hangingPunct="1"/>
              <a:t>44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Chronic Diseases –     example: Cognitive Decline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Primary factors for troublesome symptoms</a:t>
            </a:r>
          </a:p>
          <a:p>
            <a:pPr lvl="1"/>
            <a:r>
              <a:rPr lang="en-US" altLang="x-none">
                <a:ea typeface="ＭＳ Ｐゴシック" charset="-128"/>
              </a:rPr>
              <a:t>Genes</a:t>
            </a:r>
          </a:p>
          <a:p>
            <a:pPr lvl="1"/>
            <a:r>
              <a:rPr lang="en-US" altLang="x-none">
                <a:ea typeface="ＭＳ Ｐゴシック" charset="-128"/>
              </a:rPr>
              <a:t>Stress</a:t>
            </a:r>
          </a:p>
          <a:p>
            <a:pPr lvl="1"/>
            <a:r>
              <a:rPr lang="en-US" altLang="x-none">
                <a:ea typeface="ＭＳ Ｐゴシック" charset="-128"/>
              </a:rPr>
              <a:t>Lack of physical activity</a:t>
            </a:r>
          </a:p>
          <a:p>
            <a:pPr lvl="1"/>
            <a:r>
              <a:rPr lang="en-US" altLang="x-none">
                <a:ea typeface="ＭＳ Ｐゴシック" charset="-128"/>
              </a:rPr>
              <a:t>Lack of social activity</a:t>
            </a:r>
          </a:p>
          <a:p>
            <a:pPr lvl="1"/>
            <a:r>
              <a:rPr lang="en-US" altLang="x-none">
                <a:ea typeface="ＭＳ Ｐゴシック" charset="-128"/>
              </a:rPr>
              <a:t>Poor diet</a:t>
            </a:r>
          </a:p>
          <a:p>
            <a:pPr lvl="1"/>
            <a:r>
              <a:rPr lang="en-US" altLang="x-none">
                <a:ea typeface="ＭＳ Ｐゴシック" charset="-128"/>
              </a:rPr>
              <a:t>Poor sleep quality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75AF42D-867E-0C43-A727-8B2A5D80F332}" type="slidenum">
              <a:rPr lang="en-US" altLang="x-none" sz="1400">
                <a:latin typeface="Arial Black" charset="0"/>
              </a:rPr>
              <a:pPr eaLnBrk="1" hangingPunct="1"/>
              <a:t>5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DF386C-AC95-4526-A16B-6317C0D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Implications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stress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BAF8F3-93E8-4156-93F3-0FFC74A0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If we would exercise regularly, eat healthy, control our weight, sleep enough, manage stress, not smoke and use alcohol only moderately, 90% of type II diabetes, 80% of coronary heart disease, and 70% of stroke could be prevented.</a:t>
            </a:r>
          </a:p>
          <a:p>
            <a:endParaRPr lang="en-US" b="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8B5BCD4-9AA4-4B6E-89BE-5852EE199E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B1EF9-466A-3648-A452-1B13BAB59CFD}" type="slidenum">
              <a:rPr lang="en-US" altLang="x-none" smtClean="0"/>
              <a:pPr/>
              <a:t>6</a:t>
            </a:fld>
            <a:endParaRPr lang="en-US" altLang="x-non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691D385C-C4AB-43F0-BE14-7253C9C28F85}"/>
              </a:ext>
            </a:extLst>
          </p:cNvPr>
          <p:cNvSpPr txBox="1"/>
          <p:nvPr/>
        </p:nvSpPr>
        <p:spPr>
          <a:xfrm>
            <a:off x="287016" y="5608935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A. Honka, K. Kaipainen, H. Hietala, N. </a:t>
            </a:r>
            <a:r>
              <a:rPr lang="sv-SE" sz="1800" dirty="0" err="1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Saranummi</a:t>
            </a:r>
            <a:r>
              <a:rPr lang="sv-SE" sz="1800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, </a:t>
            </a:r>
            <a:r>
              <a:rPr lang="sv-SE" sz="1800" i="1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“</a:t>
            </a:r>
            <a:r>
              <a:rPr lang="sv-SE" sz="1800" i="1" dirty="0" err="1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Rethinking</a:t>
            </a:r>
            <a:r>
              <a:rPr lang="sv-SE" sz="1800" i="1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 Health: ICT-</a:t>
            </a:r>
            <a:r>
              <a:rPr lang="sv-SE" sz="1800" i="1" dirty="0" err="1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Enabled</a:t>
            </a:r>
            <a:r>
              <a:rPr lang="sv-SE" sz="1800" i="1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 Services to </a:t>
            </a:r>
            <a:r>
              <a:rPr lang="sv-SE" sz="1800" i="1" dirty="0" err="1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Empower</a:t>
            </a:r>
            <a:r>
              <a:rPr lang="sv-SE" sz="1800" i="1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 </a:t>
            </a:r>
            <a:r>
              <a:rPr lang="sv-SE" sz="1800" i="1" dirty="0" err="1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People</a:t>
            </a:r>
            <a:r>
              <a:rPr lang="sv-SE" sz="1800" i="1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 to </a:t>
            </a:r>
            <a:r>
              <a:rPr lang="sv-SE" sz="1800" i="1" dirty="0" err="1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Manage</a:t>
            </a:r>
            <a:r>
              <a:rPr lang="sv-SE" sz="1800" i="1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 </a:t>
            </a:r>
            <a:r>
              <a:rPr lang="sv-SE" sz="1800" i="1" dirty="0" err="1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Their</a:t>
            </a:r>
            <a:r>
              <a:rPr lang="sv-SE" sz="1800" i="1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 Health”</a:t>
            </a:r>
            <a:r>
              <a:rPr lang="sv-SE" sz="1800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, in IEEE Reviews in </a:t>
            </a:r>
            <a:r>
              <a:rPr lang="sv-SE" sz="1800" dirty="0" err="1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Biomedical</a:t>
            </a:r>
            <a:r>
              <a:rPr lang="sv-SE" sz="1800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 </a:t>
            </a:r>
            <a:r>
              <a:rPr lang="sv-SE" sz="1800" dirty="0" err="1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Engineering</a:t>
            </a:r>
            <a:r>
              <a:rPr lang="sv-SE" sz="1800" dirty="0">
                <a:effectLst/>
                <a:latin typeface="Garamond" panose="02020404030301010803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, Vol. 4, 2011</a:t>
            </a:r>
          </a:p>
          <a:p>
            <a:endParaRPr lang="sv-SE" dirty="0"/>
          </a:p>
        </p:txBody>
      </p:sp>
      <p:pic>
        <p:nvPicPr>
          <p:cNvPr id="6" name="Ljud 5">
            <a:hlinkClick r:id="" action="ppaction://media"/>
            <a:extLst>
              <a:ext uri="{FF2B5EF4-FFF2-40B4-BE49-F238E27FC236}">
                <a16:creationId xmlns:a16="http://schemas.microsoft.com/office/drawing/2014/main" id="{A1210B32-7485-429C-933C-E2E0D3127F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3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637"/>
    </mc:Choice>
    <mc:Fallback>
      <p:transition spd="slow" advTm="1126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40F219-E420-9B46-A972-BE866B2B2EFE}" type="slidenum">
              <a:rPr lang="en-US" altLang="x-none" sz="1400">
                <a:latin typeface="Arial Black" charset="0"/>
              </a:rPr>
              <a:pPr eaLnBrk="1" hangingPunct="1"/>
              <a:t>7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03350" y="2852738"/>
            <a:ext cx="7920038" cy="102552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Stress is good…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11188" y="3644900"/>
            <a:ext cx="792003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charset="0"/>
              </a:rPr>
              <a:t>… for a short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Fight or Flight reflex</a:t>
            </a:r>
          </a:p>
        </p:txBody>
      </p:sp>
      <p:sp>
        <p:nvSpPr>
          <p:cNvPr id="2150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Fight or Flight reflex</a:t>
            </a:r>
          </a:p>
          <a:p>
            <a:pPr lvl="1"/>
            <a:r>
              <a:rPr lang="en-US" altLang="x-none">
                <a:ea typeface="ＭＳ Ｐゴシック" charset="-128"/>
              </a:rPr>
              <a:t>Makes us sharper</a:t>
            </a:r>
          </a:p>
          <a:p>
            <a:pPr lvl="1"/>
            <a:r>
              <a:rPr lang="en-US" altLang="x-none">
                <a:ea typeface="ＭＳ Ｐゴシック" charset="-128"/>
              </a:rPr>
              <a:t>Helps us take quick decisions</a:t>
            </a:r>
          </a:p>
          <a:p>
            <a:pPr lvl="1"/>
            <a:r>
              <a:rPr lang="en-US" altLang="x-none">
                <a:ea typeface="ＭＳ Ｐゴシック" charset="-128"/>
              </a:rPr>
              <a:t>Helps us focus…</a:t>
            </a:r>
          </a:p>
          <a:p>
            <a:pPr lvl="1"/>
            <a:r>
              <a:rPr lang="en-US" altLang="x-none">
                <a:ea typeface="ＭＳ Ｐゴシック" charset="-128"/>
              </a:rPr>
              <a:t>Pumps more blood to our muscles…</a:t>
            </a:r>
          </a:p>
          <a:p>
            <a:pPr lvl="1"/>
            <a:r>
              <a:rPr lang="en-US" altLang="x-none">
                <a:ea typeface="ＭＳ Ｐゴシック" charset="-128"/>
              </a:rPr>
              <a:t>Etc.</a:t>
            </a:r>
          </a:p>
        </p:txBody>
      </p:sp>
      <p:sp>
        <p:nvSpPr>
          <p:cNvPr id="2150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4F4E697-1ED1-F84A-8FC7-A964257D5E04}" type="slidenum">
              <a:rPr lang="en-US" altLang="x-none" sz="1400">
                <a:latin typeface="Arial Black" charset="0"/>
              </a:rPr>
              <a:pPr eaLnBrk="1" hangingPunct="1"/>
              <a:t>8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Stress</a:t>
            </a:r>
          </a:p>
        </p:txBody>
      </p:sp>
      <p:sp>
        <p:nvSpPr>
          <p:cNvPr id="22530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x-none" sz="2400">
                <a:ea typeface="ＭＳ Ｐゴシック" charset="-128"/>
              </a:rPr>
              <a:t>Physiological effects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Headaches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Muscle tension and pain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Chest pain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Fatigue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Changes in sex drive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Upset stomach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Problems with sleeping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Urinary problems</a:t>
            </a:r>
          </a:p>
        </p:txBody>
      </p:sp>
      <p:sp>
        <p:nvSpPr>
          <p:cNvPr id="50179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x-none" sz="2400">
                <a:ea typeface="ＭＳ Ｐゴシック" charset="-128"/>
              </a:rPr>
              <a:t>Psychological effects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Anxiety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Restlessness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Lack of motivation or focus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Irritability or anger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Depression</a:t>
            </a:r>
          </a:p>
          <a:p>
            <a:r>
              <a:rPr lang="en-US" altLang="x-none" sz="2400">
                <a:ea typeface="ＭＳ Ｐゴシック" charset="-128"/>
              </a:rPr>
              <a:t>Behavioral effects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Overeating or undereating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Drug or alcohol abuse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Social withdrawal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F176F2E-3F4A-B94D-865C-26CA28A8FEC3}" type="slidenum">
              <a:rPr lang="en-US" altLang="x-none" sz="1400">
                <a:latin typeface="Arial Black" charset="0"/>
              </a:rPr>
              <a:pPr eaLnBrk="1" hangingPunct="1"/>
              <a:t>9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theme/theme1.xml><?xml version="1.0" encoding="utf-8"?>
<a:theme xmlns:a="http://schemas.openxmlformats.org/drawingml/2006/main" name="Josef_PhD_v2">
  <a:themeElements>
    <a:clrScheme name="7479e59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479e59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479e5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79e59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79e5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79e59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79e59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79e59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Josef_PhD_v2</Template>
  <TotalTime>15931</TotalTime>
  <Words>1582</Words>
  <Application>Microsoft Office PowerPoint</Application>
  <PresentationFormat>Bildspel på skärmen (4:3)</PresentationFormat>
  <Paragraphs>314</Paragraphs>
  <Slides>44</Slides>
  <Notes>4</Notes>
  <HiddenSlides>1</HiddenSlides>
  <MMClips>1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Garamond</vt:lpstr>
      <vt:lpstr>Times New Roman</vt:lpstr>
      <vt:lpstr>Josef_PhD_v2</vt:lpstr>
      <vt:lpstr>Stress &amp; Low self-esteem or Surviving the Workplace</vt:lpstr>
      <vt:lpstr>Upcoming things…</vt:lpstr>
      <vt:lpstr>Disclosure</vt:lpstr>
      <vt:lpstr>This presentation</vt:lpstr>
      <vt:lpstr>Chronic Diseases –     example: Cognitive Decline</vt:lpstr>
      <vt:lpstr>Implications of stress</vt:lpstr>
      <vt:lpstr>Stress is good… </vt:lpstr>
      <vt:lpstr>Fight or Flight reflex</vt:lpstr>
      <vt:lpstr>Stress</vt:lpstr>
      <vt:lpstr>PowerPoint-presentation</vt:lpstr>
      <vt:lpstr>Learn how to manage job stress </vt:lpstr>
      <vt:lpstr>Manage / prevent stress</vt:lpstr>
      <vt:lpstr>Coping with stress?</vt:lpstr>
      <vt:lpstr>Low self-esteem</vt:lpstr>
      <vt:lpstr>PowerPoint-presentation</vt:lpstr>
      <vt:lpstr>Low self-esteem</vt:lpstr>
      <vt:lpstr>Are they trying to destroy you?</vt:lpstr>
      <vt:lpstr>Being an employee?</vt:lpstr>
      <vt:lpstr>Being an employee</vt:lpstr>
      <vt:lpstr>Life as a Manager?</vt:lpstr>
      <vt:lpstr>Life as a manager</vt:lpstr>
      <vt:lpstr>Shit rolls down hill</vt:lpstr>
      <vt:lpstr>How to be a project manager, in my opinion</vt:lpstr>
      <vt:lpstr>Project manager</vt:lpstr>
      <vt:lpstr>Top Tips</vt:lpstr>
      <vt:lpstr>Gold-Plating/Unfeasibility</vt:lpstr>
      <vt:lpstr>How long will it take?</vt:lpstr>
      <vt:lpstr>Urgent versus Important</vt:lpstr>
      <vt:lpstr>Triage in Project Management</vt:lpstr>
      <vt:lpstr>Delegation</vt:lpstr>
      <vt:lpstr>PowerPoint-presentation</vt:lpstr>
      <vt:lpstr>You are important</vt:lpstr>
      <vt:lpstr>A typical scenario</vt:lpstr>
      <vt:lpstr>Always have something to show</vt:lpstr>
      <vt:lpstr>To be a teamplayer</vt:lpstr>
      <vt:lpstr>You are valuable</vt:lpstr>
      <vt:lpstr>Procrastinating boring things?</vt:lpstr>
      <vt:lpstr>A good employer</vt:lpstr>
      <vt:lpstr>You can learn anything</vt:lpstr>
      <vt:lpstr>Why count yourself short?</vt:lpstr>
      <vt:lpstr>Believe people are good and wants good things for you …</vt:lpstr>
      <vt:lpstr>Conclusions</vt:lpstr>
      <vt:lpstr>Top tips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Anställningsintervju Forskarassistent i Medicinteknik  Josef Hallberg</dc:title>
  <dc:creator>Ägaren</dc:creator>
  <cp:lastModifiedBy>Josef Hallberg</cp:lastModifiedBy>
  <cp:revision>178</cp:revision>
  <dcterms:created xsi:type="dcterms:W3CDTF">2010-08-24T12:22:52Z</dcterms:created>
  <dcterms:modified xsi:type="dcterms:W3CDTF">2020-12-16T11:26:26Z</dcterms:modified>
</cp:coreProperties>
</file>