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650" r:id="rId2"/>
    <p:sldId id="656" r:id="rId3"/>
    <p:sldId id="670" r:id="rId4"/>
    <p:sldId id="660" r:id="rId5"/>
    <p:sldId id="668" r:id="rId6"/>
    <p:sldId id="661" r:id="rId7"/>
    <p:sldId id="664" r:id="rId8"/>
    <p:sldId id="669" r:id="rId9"/>
    <p:sldId id="671" r:id="rId10"/>
    <p:sldId id="672" r:id="rId11"/>
    <p:sldId id="667" r:id="rId12"/>
    <p:sldId id="258" r:id="rId1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072">
          <p15:clr>
            <a:srgbClr val="A4A3A4"/>
          </p15:clr>
        </p15:guide>
        <p15:guide id="3" orient="horz" pos="350">
          <p15:clr>
            <a:srgbClr val="A4A3A4"/>
          </p15:clr>
        </p15:guide>
        <p15:guide id="4" orient="horz" pos="798">
          <p15:clr>
            <a:srgbClr val="A4A3A4"/>
          </p15:clr>
        </p15:guide>
        <p15:guide id="5" orient="horz" pos="124">
          <p15:clr>
            <a:srgbClr val="A4A3A4"/>
          </p15:clr>
        </p15:guide>
        <p15:guide id="6" orient="horz" pos="260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ha Javed" initials="SJ" lastIdx="1" clrIdx="0">
    <p:extLst>
      <p:ext uri="{19B8F6BF-5375-455C-9EA6-DF929625EA0E}">
        <p15:presenceInfo xmlns:p15="http://schemas.microsoft.com/office/powerpoint/2012/main" userId="S-1-5-21-2153541730-4225520364-1717636018-2786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06E"/>
    <a:srgbClr val="00B050"/>
    <a:srgbClr val="061731"/>
    <a:srgbClr val="3A7EAD"/>
    <a:srgbClr val="162852"/>
    <a:srgbClr val="2A79AA"/>
    <a:srgbClr val="2A79B3"/>
    <a:srgbClr val="2B81BC"/>
    <a:srgbClr val="2B81B3"/>
    <a:srgbClr val="298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1768" autoAdjust="0"/>
  </p:normalViewPr>
  <p:slideViewPr>
    <p:cSldViewPr snapToObjects="1">
      <p:cViewPr varScale="1">
        <p:scale>
          <a:sx n="138" d="100"/>
          <a:sy n="138" d="100"/>
        </p:scale>
        <p:origin x="756" y="102"/>
      </p:cViewPr>
      <p:guideLst>
        <p:guide orient="horz" pos="1620"/>
        <p:guide orient="horz" pos="3072"/>
        <p:guide orient="horz" pos="350"/>
        <p:guide orient="horz" pos="798"/>
        <p:guide orient="horz" pos="124"/>
        <p:guide orient="horz" pos="2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165" d="100"/>
          <a:sy n="165" d="100"/>
        </p:scale>
        <p:origin x="5656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0DDCE-071E-41E3-BB82-21D25E842DD9}" type="datetimeFigureOut">
              <a:rPr lang="sv-SE" smtClean="0"/>
              <a:t>2022-09-19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5A05-2AEC-47ED-955F-B68C71711E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280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5A05-2AEC-47ED-955F-B68C71711EA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501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5A05-2AEC-47ED-955F-B68C71711EA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360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5A05-2AEC-47ED-955F-B68C71711EA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014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5A05-2AEC-47ED-955F-B68C71711EA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9901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Elbow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05A05-2AEC-47ED-955F-B68C71711EA0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822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6904"/>
            <a:ext cx="7772400" cy="53022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372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AE7FAC0-96F7-4E79-8FD9-FC99DD259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89401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Advanced Data Mining</a:t>
            </a:r>
            <a:endParaRPr lang="LID4096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B572697-A246-412B-9DDA-0AAFCEF1E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8940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1.1 Slide </a:t>
            </a:r>
            <a:fld id="{D03F7B32-AD7B-4F78-B6DF-4764A34201B9}" type="slidenum">
              <a:rPr lang="LID4096" smtClean="0"/>
              <a:pPr/>
              <a:t>‹#›</a:t>
            </a:fld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090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 descr="LTU eng - vi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0902" y="1388279"/>
            <a:ext cx="4802195" cy="23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0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objekt 11" descr="isblock frilagda med skugga cmyk blänkare.psd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8709"/>
          <a:stretch/>
        </p:blipFill>
        <p:spPr>
          <a:xfrm>
            <a:off x="7720221" y="2699415"/>
            <a:ext cx="1412136" cy="2540288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27534"/>
            <a:ext cx="8229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91630"/>
            <a:ext cx="8229600" cy="332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pic>
        <p:nvPicPr>
          <p:cNvPr id="9" name="Bildobjekt 8" descr="LTU eng - vit.eps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469" y="4394147"/>
            <a:ext cx="978011" cy="48185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609F7B-2DDB-42EE-B2BF-59E3420CD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89401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Advanced Data Mining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5A3E2A-08A2-43CE-9809-664F957C9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8940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1.1 Slide </a:t>
            </a:r>
            <a:fld id="{D03F7B32-AD7B-4F78-B6DF-4764A34201B9}" type="slidenum">
              <a:rPr lang="LID4096" smtClean="0"/>
              <a:pPr/>
              <a:t>‹#›</a:t>
            </a:fld>
            <a:endParaRPr lang="LID4096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3" r:id="rId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800" b="1" kern="1200" cap="none" baseline="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bg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.liwicki@ltu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F909E6B8-125B-427F-8138-E1D587D46B96}"/>
              </a:ext>
            </a:extLst>
          </p:cNvPr>
          <p:cNvSpPr txBox="1">
            <a:spLocks/>
          </p:cNvSpPr>
          <p:nvPr/>
        </p:nvSpPr>
        <p:spPr bwMode="auto">
          <a:xfrm>
            <a:off x="685800" y="1426235"/>
            <a:ext cx="7772400" cy="70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cap="all" baseline="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cap="none" dirty="0"/>
              <a:t>Q/A Clustering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C7FA1C77-1D48-4691-BAC5-39BDC76C3C27}"/>
              </a:ext>
            </a:extLst>
          </p:cNvPr>
          <p:cNvSpPr txBox="1">
            <a:spLocks/>
          </p:cNvSpPr>
          <p:nvPr/>
        </p:nvSpPr>
        <p:spPr bwMode="auto">
          <a:xfrm>
            <a:off x="1371600" y="235572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24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Arial" pitchFamily="34"/>
                <a:ea typeface="WenQuanYi Zen Hei" pitchFamily="2"/>
                <a:cs typeface="Lohit Hindi" pitchFamily="2"/>
              </a:rPr>
              <a:t>Homam</a:t>
            </a:r>
            <a:r>
              <a:rPr lang="en-US" b="1" dirty="0">
                <a:latin typeface="Arial" pitchFamily="34"/>
                <a:ea typeface="WenQuanYi Zen Hei" pitchFamily="2"/>
                <a:cs typeface="Lohit Hindi" pitchFamily="2"/>
              </a:rPr>
              <a:t> Mokayed</a:t>
            </a:r>
            <a:endParaRPr lang="en-US" dirty="0">
              <a:latin typeface="Arial" pitchFamily="34"/>
              <a:ea typeface="WenQuanYi Zen Hei" pitchFamily="2"/>
              <a:cs typeface="Lohit Hindi" pitchFamily="2"/>
            </a:endParaRP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Hamam.Mokayed@ltu.se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68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92CD-1BA2-45B7-A2D9-FF5477A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Apply</a:t>
            </a:r>
            <a:r>
              <a:rPr lang="sv-SE" dirty="0"/>
              <a:t> </a:t>
            </a:r>
            <a:r>
              <a:rPr lang="sv-SE" dirty="0" err="1"/>
              <a:t>DBScan</a:t>
            </a:r>
            <a:r>
              <a:rPr lang="sv-SE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7524A-E142-49A6-8074-2F40E8472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51"/>
          <a:stretch/>
        </p:blipFill>
        <p:spPr>
          <a:xfrm>
            <a:off x="1547664" y="1491630"/>
            <a:ext cx="6264696" cy="2920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75949B-BE91-468C-BE37-FD430716522E}"/>
              </a:ext>
            </a:extLst>
          </p:cNvPr>
          <p:cNvSpPr txBox="1"/>
          <p:nvPr/>
        </p:nvSpPr>
        <p:spPr>
          <a:xfrm>
            <a:off x="0" y="2787774"/>
            <a:ext cx="1601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Min </a:t>
            </a:r>
            <a:r>
              <a:rPr lang="sv-SE" b="1" dirty="0" err="1">
                <a:solidFill>
                  <a:srgbClr val="FF0000"/>
                </a:solidFill>
              </a:rPr>
              <a:t>point</a:t>
            </a:r>
            <a:r>
              <a:rPr lang="sv-SE" b="1" dirty="0">
                <a:solidFill>
                  <a:srgbClr val="FF0000"/>
                </a:solidFill>
              </a:rPr>
              <a:t> = 3</a:t>
            </a:r>
          </a:p>
          <a:p>
            <a:r>
              <a:rPr lang="sv-SE" b="1" dirty="0">
                <a:solidFill>
                  <a:srgbClr val="FF0000"/>
                </a:solidFill>
              </a:rPr>
              <a:t>Epsilon = 2</a:t>
            </a:r>
          </a:p>
          <a:p>
            <a:endParaRPr lang="sv-S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9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F2DC-0AD7-4ED1-B8B3-04E8E140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discuss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CC2CDB8-1616-4A1E-8CF4-7426A6439C82}"/>
              </a:ext>
            </a:extLst>
          </p:cNvPr>
          <p:cNvSpPr txBox="1">
            <a:spLocks/>
          </p:cNvSpPr>
          <p:nvPr/>
        </p:nvSpPr>
        <p:spPr bwMode="auto">
          <a:xfrm>
            <a:off x="442590" y="2067694"/>
            <a:ext cx="822960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Lato Extended"/>
              </a:rPr>
              <a:t>W</a:t>
            </a:r>
            <a:r>
              <a:rPr lang="en-US" sz="2800" b="0" i="0" dirty="0">
                <a:effectLst/>
                <a:latin typeface="Lato Extended"/>
              </a:rPr>
              <a:t>hat are the effects of increasing/decreasing values of </a:t>
            </a:r>
            <a:r>
              <a:rPr lang="en-US" sz="2800" b="0" i="0" dirty="0" err="1">
                <a:effectLst/>
                <a:latin typeface="Lato Extended"/>
              </a:rPr>
              <a:t>minPT</a:t>
            </a:r>
            <a:r>
              <a:rPr lang="en-US" sz="2800" b="0" i="0" dirty="0">
                <a:effectLst/>
                <a:latin typeface="Lato Extended"/>
              </a:rPr>
              <a:t> and eps in </a:t>
            </a:r>
            <a:r>
              <a:rPr lang="en-US" sz="2800" b="0" i="0" dirty="0" err="1">
                <a:effectLst/>
                <a:latin typeface="Lato Extended"/>
              </a:rPr>
              <a:t>DBScan</a:t>
            </a:r>
            <a:endParaRPr lang="en-US" sz="3600" b="0" i="0" dirty="0"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245984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12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6BF59D-E29C-42AC-B456-2273C8BA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us discuss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D6AB-2A4E-474F-BC27-42C226B7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90" y="2067694"/>
            <a:ext cx="8229600" cy="2016224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What is clustering?</a:t>
            </a:r>
          </a:p>
        </p:txBody>
      </p:sp>
    </p:spTree>
    <p:extLst>
      <p:ext uri="{BB962C8B-B14F-4D97-AF65-F5344CB8AC3E}">
        <p14:creationId xmlns:p14="http://schemas.microsoft.com/office/powerpoint/2010/main" val="361098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F8F5-0D0B-411A-8BC0-2BCB0D71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clusters?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7615-5C24-4EDB-B991-7408AA17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DEDF6-BD6D-4B8F-9B29-77B959C83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Advanced Data Mining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9CC0D-C12D-4F64-99B6-EDA08E8DB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Chapter 1.1 Slide </a:t>
            </a:r>
            <a:fld id="{D03F7B32-AD7B-4F78-B6DF-4764A34201B9}" type="slidenum">
              <a:rPr lang="LID4096" smtClean="0"/>
              <a:pPr/>
              <a:t>3</a:t>
            </a:fld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970A2-ED58-4F66-AE31-03C7C7A3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12040"/>
            <a:ext cx="5760720" cy="28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6BF59D-E29C-42AC-B456-2273C8BA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D6AB-2A4E-474F-BC27-42C226B7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90" y="2067694"/>
            <a:ext cx="8229600" cy="2016224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K-mean</a:t>
            </a:r>
          </a:p>
        </p:txBody>
      </p:sp>
    </p:spTree>
    <p:extLst>
      <p:ext uri="{BB962C8B-B14F-4D97-AF65-F5344CB8AC3E}">
        <p14:creationId xmlns:p14="http://schemas.microsoft.com/office/powerpoint/2010/main" val="95446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E999-6C4A-433E-828E-B78F4652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example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0591C48-64F0-42A8-81F5-0AA37DA04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522198"/>
              </p:ext>
            </p:extLst>
          </p:nvPr>
        </p:nvGraphicFramePr>
        <p:xfrm>
          <a:off x="2262572" y="1477653"/>
          <a:ext cx="46188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856">
                  <a:extLst>
                    <a:ext uri="{9D8B030D-6E8A-4147-A177-3AD203B41FA5}">
                      <a16:colId xmlns:a16="http://schemas.microsoft.com/office/drawing/2014/main" val="305665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9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A1(2,10)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2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A2(2,5)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39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A3(8,4)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2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A4(5,8)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4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A5(7,5)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7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A6(6,4)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A7(1,2)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2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A8(4,9)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8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86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6BF59D-E29C-42AC-B456-2273C8BA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 discuss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D6AB-2A4E-474F-BC27-42C226B7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90" y="2067694"/>
            <a:ext cx="8229600" cy="2016224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0" i="0" dirty="0">
                <a:effectLst/>
                <a:latin typeface="Lato Extended"/>
              </a:rPr>
              <a:t>How can the optimal value of K be chosen in </a:t>
            </a:r>
            <a:r>
              <a:rPr lang="en-US" sz="3600" b="0" i="0" dirty="0" err="1">
                <a:effectLst/>
                <a:latin typeface="Lato Extended"/>
              </a:rPr>
              <a:t>Kmeans</a:t>
            </a:r>
            <a:r>
              <a:rPr lang="en-US" sz="3600" b="0" i="0" dirty="0">
                <a:effectLst/>
                <a:latin typeface="Lato Extende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386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6BF59D-E29C-42AC-B456-2273C8BA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D6AB-2A4E-474F-BC27-42C226B7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90" y="2067694"/>
            <a:ext cx="8229600" cy="2016224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err="1"/>
              <a:t>DBScan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8963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E999-6C4A-433E-828E-B78F4652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DBscan</a:t>
            </a:r>
            <a:r>
              <a:rPr lang="en-US" dirty="0"/>
              <a:t> example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0591C48-64F0-42A8-81F5-0AA37DA045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62572" y="1477653"/>
          <a:ext cx="46188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856">
                  <a:extLst>
                    <a:ext uri="{9D8B030D-6E8A-4147-A177-3AD203B41FA5}">
                      <a16:colId xmlns:a16="http://schemas.microsoft.com/office/drawing/2014/main" val="305665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9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A1(2,10)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2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A2(2,5)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39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A3(8,4)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2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A4(5,8)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4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A5(7,5)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7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A6(6,4)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A7(1,2)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2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A8(4,9)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8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68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7040-4978-4530-88EA-E6016C0F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DBScan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1C40-9C92-4724-9784-41990837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2EE5D-C63B-4DB3-90DC-6374E62F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51670"/>
            <a:ext cx="5760720" cy="2401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978DF3-5DBC-4312-AA97-352B325457AD}"/>
              </a:ext>
            </a:extLst>
          </p:cNvPr>
          <p:cNvSpPr txBox="1"/>
          <p:nvPr/>
        </p:nvSpPr>
        <p:spPr>
          <a:xfrm>
            <a:off x="325" y="2797712"/>
            <a:ext cx="1601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Min </a:t>
            </a:r>
            <a:r>
              <a:rPr lang="sv-SE" b="1" dirty="0" err="1">
                <a:solidFill>
                  <a:srgbClr val="FF0000"/>
                </a:solidFill>
              </a:rPr>
              <a:t>point</a:t>
            </a:r>
            <a:r>
              <a:rPr lang="sv-SE" b="1" dirty="0">
                <a:solidFill>
                  <a:srgbClr val="FF0000"/>
                </a:solidFill>
              </a:rPr>
              <a:t> = 2</a:t>
            </a:r>
          </a:p>
          <a:p>
            <a:r>
              <a:rPr lang="sv-SE" b="1" dirty="0">
                <a:solidFill>
                  <a:srgbClr val="FF0000"/>
                </a:solidFill>
              </a:rPr>
              <a:t>Epsilon = 2</a:t>
            </a:r>
          </a:p>
          <a:p>
            <a:endParaRPr lang="sv-S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04028"/>
      </p:ext>
    </p:extLst>
  </p:cSld>
  <p:clrMapOvr>
    <a:masterClrMapping/>
  </p:clrMapOvr>
</p:sld>
</file>

<file path=ppt/theme/theme1.xml><?xml version="1.0" encoding="utf-8"?>
<a:theme xmlns:a="http://schemas.openxmlformats.org/drawingml/2006/main" name="12-4086 LTU powerpointmall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ACCD"/>
      </a:accent1>
      <a:accent2>
        <a:srgbClr val="4F81BD"/>
      </a:accent2>
      <a:accent3>
        <a:srgbClr val="BA001C"/>
      </a:accent3>
      <a:accent4>
        <a:srgbClr val="061731"/>
      </a:accent4>
      <a:accent5>
        <a:srgbClr val="3576D0"/>
      </a:accent5>
      <a:accent6>
        <a:srgbClr val="99CCFF"/>
      </a:accent6>
      <a:hlink>
        <a:srgbClr val="FF7D90"/>
      </a:hlink>
      <a:folHlink>
        <a:srgbClr val="FF7D9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LTU-16x9-eng</Template>
  <TotalTime>15303</TotalTime>
  <Words>129</Words>
  <Application>Microsoft Office PowerPoint</Application>
  <PresentationFormat>On-screen Show (16:9)</PresentationFormat>
  <Paragraphs>48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Lato Extended</vt:lpstr>
      <vt:lpstr>Wingdings</vt:lpstr>
      <vt:lpstr>12-4086 LTU powerpointmall</vt:lpstr>
      <vt:lpstr>PowerPoint Presentation</vt:lpstr>
      <vt:lpstr>Let us discuss </vt:lpstr>
      <vt:lpstr>How many clusters?</vt:lpstr>
      <vt:lpstr>Recap</vt:lpstr>
      <vt:lpstr>K-mean example </vt:lpstr>
      <vt:lpstr>Let us discuss</vt:lpstr>
      <vt:lpstr>Recap</vt:lpstr>
      <vt:lpstr>DBscan example </vt:lpstr>
      <vt:lpstr>DBScan</vt:lpstr>
      <vt:lpstr>Apply DBScan?</vt:lpstr>
      <vt:lpstr>Let us discuss </vt:lpstr>
      <vt:lpstr>PowerPoint Presentation</vt:lpstr>
    </vt:vector>
  </TitlesOfParts>
  <Company>Luleå tekniska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Lindberg</dc:creator>
  <cp:lastModifiedBy>Hamam Mokayed</cp:lastModifiedBy>
  <cp:revision>187</cp:revision>
  <cp:lastPrinted>2012-01-19T08:37:06Z</cp:lastPrinted>
  <dcterms:created xsi:type="dcterms:W3CDTF">2018-04-26T10:58:47Z</dcterms:created>
  <dcterms:modified xsi:type="dcterms:W3CDTF">2022-09-19T13:53:14Z</dcterms:modified>
</cp:coreProperties>
</file>