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Nunito"/>
      <p:regular r:id="rId13"/>
      <p:bold r:id="rId14"/>
      <p:italic r:id="rId15"/>
      <p:boldItalic r:id="rId16"/>
    </p:embeddedFont>
    <p:embeddedFont>
      <p:font typeface="La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05F51F5-FA12-429A-A77B-E1127450D40C}">
  <a:tblStyle styleId="{D05F51F5-FA12-429A-A77B-E1127450D40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5.xml"/><Relationship Id="rId22" Type="http://schemas.openxmlformats.org/officeDocument/2006/relationships/font" Target="fonts/MavenPro-bold.fntdata"/><Relationship Id="rId10" Type="http://schemas.openxmlformats.org/officeDocument/2006/relationships/slide" Target="slides/slide4.xml"/><Relationship Id="rId21" Type="http://schemas.openxmlformats.org/officeDocument/2006/relationships/font" Target="fonts/MavenPro-regular.fntdata"/><Relationship Id="rId13" Type="http://schemas.openxmlformats.org/officeDocument/2006/relationships/font" Target="fonts/Nunito-regular.fntdata"/><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Nunito-italic.fntdata"/><Relationship Id="rId14" Type="http://schemas.openxmlformats.org/officeDocument/2006/relationships/font" Target="fonts/Nunito-bold.fntdata"/><Relationship Id="rId17" Type="http://schemas.openxmlformats.org/officeDocument/2006/relationships/font" Target="fonts/Lato-regular.fntdata"/><Relationship Id="rId16" Type="http://schemas.openxmlformats.org/officeDocument/2006/relationships/font" Target="fonts/Nunito-boldItalic.fntdata"/><Relationship Id="rId5" Type="http://schemas.openxmlformats.org/officeDocument/2006/relationships/slideMaster" Target="slideMasters/slideMaster1.xml"/><Relationship Id="rId19" Type="http://schemas.openxmlformats.org/officeDocument/2006/relationships/font" Target="fonts/Lato-italic.fntdata"/><Relationship Id="rId6" Type="http://schemas.openxmlformats.org/officeDocument/2006/relationships/notesMaster" Target="notesMasters/notesMaster1.xml"/><Relationship Id="rId18" Type="http://schemas.openxmlformats.org/officeDocument/2006/relationships/font" Target="fonts/La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94415d4a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94415d4a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94415d4a0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94415d4a0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94415d4a0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94415d4a0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94415d4a04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94415d4a0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94415d4a04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94415d4a04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Study And Implementation Of Logistic Regression</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32513 31005 Advanced Data Analytics Algorithms, Machine Learning - Spring 2025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311700" y="251950"/>
            <a:ext cx="8520600" cy="62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Task Definition &amp; Project Setup</a:t>
            </a:r>
            <a:endParaRPr/>
          </a:p>
        </p:txBody>
      </p:sp>
      <p:sp>
        <p:nvSpPr>
          <p:cNvPr id="284" name="Google Shape;284;p14"/>
          <p:cNvSpPr txBox="1"/>
          <p:nvPr>
            <p:ph idx="1" type="body"/>
          </p:nvPr>
        </p:nvSpPr>
        <p:spPr>
          <a:xfrm>
            <a:off x="311700" y="775200"/>
            <a:ext cx="8520600" cy="35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Logistic Regression?</a:t>
            </a:r>
            <a:br>
              <a:rPr lang="en"/>
            </a:br>
            <a:r>
              <a:rPr lang="en" sz="1100">
                <a:solidFill>
                  <a:schemeClr val="dk1"/>
                </a:solidFill>
              </a:rPr>
              <a:t>Logistic Regression is a supervised machine learning algorithm used for binary classification tasks.It estimates the probability that an input belongs to a certain class by applying a sigmoid (S-shaped) function to a linear combination of input features. It outputs a value between 0 and 1, representing how likely the input belongs to the positive class</a:t>
            </a:r>
            <a:endParaRPr sz="1100">
              <a:solidFill>
                <a:schemeClr val="dk1"/>
              </a:solidFill>
            </a:endParaRPr>
          </a:p>
          <a:p>
            <a:pPr indent="0" lvl="0" marL="0" rtl="0" algn="l">
              <a:spcBef>
                <a:spcPts val="1200"/>
              </a:spcBef>
              <a:spcAft>
                <a:spcPts val="0"/>
              </a:spcAft>
              <a:buNone/>
            </a:pPr>
            <a:r>
              <a:rPr lang="en"/>
              <a:t>Task/Objective </a:t>
            </a:r>
            <a:endParaRPr/>
          </a:p>
          <a:p>
            <a:pPr indent="0" lvl="0" marL="0" rtl="0" algn="l">
              <a:spcBef>
                <a:spcPts val="1200"/>
              </a:spcBef>
              <a:spcAft>
                <a:spcPts val="0"/>
              </a:spcAft>
              <a:buNone/>
            </a:pPr>
            <a:r>
              <a:rPr lang="en" sz="1100">
                <a:solidFill>
                  <a:schemeClr val="dk1"/>
                </a:solidFill>
              </a:rPr>
              <a:t>The goal is to predict whether an input belongs to the positive (1) or negative (0) class, for example: detecting if a tumour is malignant or benign by estimating the probability using the logistic function.</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graphicFrame>
        <p:nvGraphicFramePr>
          <p:cNvPr id="285" name="Google Shape;285;p14"/>
          <p:cNvGraphicFramePr/>
          <p:nvPr/>
        </p:nvGraphicFramePr>
        <p:xfrm>
          <a:off x="356275" y="2867375"/>
          <a:ext cx="3000000" cy="3000000"/>
        </p:xfrm>
        <a:graphic>
          <a:graphicData uri="http://schemas.openxmlformats.org/drawingml/2006/table">
            <a:tbl>
              <a:tblPr>
                <a:noFill/>
                <a:tableStyleId>{D05F51F5-FA12-429A-A77B-E1127450D40C}</a:tableStyleId>
              </a:tblPr>
              <a:tblGrid>
                <a:gridCol w="4215725"/>
                <a:gridCol w="4215725"/>
              </a:tblGrid>
              <a:tr h="381000">
                <a:tc>
                  <a:txBody>
                    <a:bodyPr/>
                    <a:lstStyle/>
                    <a:p>
                      <a:pPr indent="0" lvl="0" marL="0" rtl="0" algn="l">
                        <a:spcBef>
                          <a:spcPts val="0"/>
                        </a:spcBef>
                        <a:spcAft>
                          <a:spcPts val="0"/>
                        </a:spcAft>
                        <a:buNone/>
                      </a:pPr>
                      <a:r>
                        <a:rPr lang="en">
                          <a:latin typeface="Lato"/>
                          <a:ea typeface="Lato"/>
                          <a:cs typeface="Lato"/>
                          <a:sym typeface="Lato"/>
                        </a:rPr>
                        <a:t>HYPOTHESIS FUNCTION</a:t>
                      </a:r>
                      <a:endParaRPr>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latin typeface="Lato"/>
                          <a:ea typeface="Lato"/>
                          <a:cs typeface="Lato"/>
                          <a:sym typeface="Lato"/>
                        </a:rPr>
                        <a:t>DEFINITIONS</a:t>
                      </a:r>
                      <a:endParaRPr>
                        <a:latin typeface="Lato"/>
                        <a:ea typeface="Lato"/>
                        <a:cs typeface="Lato"/>
                        <a:sym typeface="Lato"/>
                      </a:endParaRPr>
                    </a:p>
                  </a:txBody>
                  <a:tcPr marT="91425" marB="91425" marR="91425" marL="91425"/>
                </a:tc>
              </a:tr>
              <a:tr h="381000">
                <a:tc>
                  <a:txBody>
                    <a:bodyPr/>
                    <a:lstStyle/>
                    <a:p>
                      <a:pPr indent="0" lvl="0" marL="0" rtl="0" algn="l">
                        <a:spcBef>
                          <a:spcPts val="0"/>
                        </a:spcBef>
                        <a:spcAft>
                          <a:spcPts val="0"/>
                        </a:spcAft>
                        <a:buNone/>
                      </a:pPr>
                      <a:r>
                        <a:t/>
                      </a:r>
                      <a:endParaRPr>
                        <a:latin typeface="Lato"/>
                        <a:ea typeface="Lato"/>
                        <a:cs typeface="Lato"/>
                        <a:sym typeface="Lato"/>
                      </a:endParaRPr>
                    </a:p>
                  </a:txBody>
                  <a:tcPr marT="91425" marB="91425" marR="91425" marL="91425"/>
                </a:tc>
                <a:tc>
                  <a:txBody>
                    <a:bodyPr/>
                    <a:lstStyle/>
                    <a:p>
                      <a:pPr indent="-292100" lvl="0" marL="457200" rtl="0" algn="l">
                        <a:spcBef>
                          <a:spcPts val="0"/>
                        </a:spcBef>
                        <a:spcAft>
                          <a:spcPts val="0"/>
                        </a:spcAft>
                        <a:buSzPts val="1000"/>
                        <a:buFont typeface="Lato"/>
                        <a:buChar char="●"/>
                      </a:pPr>
                      <a:r>
                        <a:rPr b="1" lang="en" sz="1000">
                          <a:latin typeface="Lato"/>
                          <a:ea typeface="Lato"/>
                          <a:cs typeface="Lato"/>
                          <a:sym typeface="Lato"/>
                        </a:rPr>
                        <a:t>x</a:t>
                      </a:r>
                      <a:r>
                        <a:rPr lang="en" sz="1000">
                          <a:latin typeface="Lato"/>
                          <a:ea typeface="Lato"/>
                          <a:cs typeface="Lato"/>
                          <a:sym typeface="Lato"/>
                        </a:rPr>
                        <a:t>: input features</a:t>
                      </a:r>
                      <a:br>
                        <a:rPr lang="en" sz="1000">
                          <a:latin typeface="Lato"/>
                          <a:ea typeface="Lato"/>
                          <a:cs typeface="Lato"/>
                          <a:sym typeface="Lato"/>
                        </a:rPr>
                      </a:br>
                      <a:endParaRPr sz="1000">
                        <a:latin typeface="Lato"/>
                        <a:ea typeface="Lato"/>
                        <a:cs typeface="Lato"/>
                        <a:sym typeface="Lato"/>
                      </a:endParaRPr>
                    </a:p>
                    <a:p>
                      <a:pPr indent="-292100" lvl="0" marL="457200" rtl="0" algn="l">
                        <a:spcBef>
                          <a:spcPts val="0"/>
                        </a:spcBef>
                        <a:spcAft>
                          <a:spcPts val="0"/>
                        </a:spcAft>
                        <a:buSzPts val="1000"/>
                        <a:buFont typeface="Lato"/>
                        <a:buChar char="●"/>
                      </a:pPr>
                      <a:r>
                        <a:rPr b="1" lang="en" sz="1000">
                          <a:latin typeface="Lato"/>
                          <a:ea typeface="Lato"/>
                          <a:cs typeface="Lato"/>
                          <a:sym typeface="Lato"/>
                        </a:rPr>
                        <a:t>w</a:t>
                      </a:r>
                      <a:r>
                        <a:rPr lang="en" sz="1000">
                          <a:latin typeface="Lato"/>
                          <a:ea typeface="Lato"/>
                          <a:cs typeface="Lato"/>
                          <a:sym typeface="Lato"/>
                        </a:rPr>
                        <a:t>: model weights</a:t>
                      </a:r>
                      <a:br>
                        <a:rPr lang="en" sz="1000">
                          <a:latin typeface="Lato"/>
                          <a:ea typeface="Lato"/>
                          <a:cs typeface="Lato"/>
                          <a:sym typeface="Lato"/>
                        </a:rPr>
                      </a:br>
                      <a:endParaRPr sz="1000">
                        <a:latin typeface="Lato"/>
                        <a:ea typeface="Lato"/>
                        <a:cs typeface="Lato"/>
                        <a:sym typeface="Lato"/>
                      </a:endParaRPr>
                    </a:p>
                    <a:p>
                      <a:pPr indent="-292100" lvl="0" marL="457200" rtl="0" algn="l">
                        <a:spcBef>
                          <a:spcPts val="0"/>
                        </a:spcBef>
                        <a:spcAft>
                          <a:spcPts val="0"/>
                        </a:spcAft>
                        <a:buSzPts val="1000"/>
                        <a:buFont typeface="Lato"/>
                        <a:buChar char="●"/>
                      </a:pPr>
                      <a:r>
                        <a:rPr b="1" lang="en" sz="1000">
                          <a:latin typeface="Lato"/>
                          <a:ea typeface="Lato"/>
                          <a:cs typeface="Lato"/>
                          <a:sym typeface="Lato"/>
                        </a:rPr>
                        <a:t>b</a:t>
                      </a:r>
                      <a:r>
                        <a:rPr lang="en" sz="1000">
                          <a:latin typeface="Lato"/>
                          <a:ea typeface="Lato"/>
                          <a:cs typeface="Lato"/>
                          <a:sym typeface="Lato"/>
                        </a:rPr>
                        <a:t>: bias term</a:t>
                      </a:r>
                      <a:br>
                        <a:rPr lang="en" sz="1000">
                          <a:latin typeface="Lato"/>
                          <a:ea typeface="Lato"/>
                          <a:cs typeface="Lato"/>
                          <a:sym typeface="Lato"/>
                        </a:rPr>
                      </a:br>
                      <a:endParaRPr sz="1000">
                        <a:latin typeface="Lato"/>
                        <a:ea typeface="Lato"/>
                        <a:cs typeface="Lato"/>
                        <a:sym typeface="Lato"/>
                      </a:endParaRPr>
                    </a:p>
                    <a:p>
                      <a:pPr indent="-292100" lvl="0" marL="457200" rtl="0" algn="l">
                        <a:spcBef>
                          <a:spcPts val="0"/>
                        </a:spcBef>
                        <a:spcAft>
                          <a:spcPts val="0"/>
                        </a:spcAft>
                        <a:buSzPts val="1000"/>
                        <a:buFont typeface="Lato"/>
                        <a:buChar char="●"/>
                      </a:pPr>
                      <a:r>
                        <a:rPr b="1" lang="en" sz="1000">
                          <a:latin typeface="Lato"/>
                          <a:ea typeface="Lato"/>
                          <a:cs typeface="Lato"/>
                          <a:sym typeface="Lato"/>
                        </a:rPr>
                        <a:t>σ(z)</a:t>
                      </a:r>
                      <a:r>
                        <a:rPr lang="en" sz="1000">
                          <a:latin typeface="Lato"/>
                          <a:ea typeface="Lato"/>
                          <a:cs typeface="Lato"/>
                          <a:sym typeface="Lato"/>
                        </a:rPr>
                        <a:t>: sigmoid function converting scores to probabilities</a:t>
                      </a:r>
                      <a:br>
                        <a:rPr lang="en" sz="1000">
                          <a:latin typeface="Lato"/>
                          <a:ea typeface="Lato"/>
                          <a:cs typeface="Lato"/>
                          <a:sym typeface="Lato"/>
                        </a:rPr>
                      </a:br>
                      <a:endParaRPr sz="1000">
                        <a:latin typeface="Lato"/>
                        <a:ea typeface="Lato"/>
                        <a:cs typeface="Lato"/>
                        <a:sym typeface="Lato"/>
                      </a:endParaRPr>
                    </a:p>
                    <a:p>
                      <a:pPr indent="-292100" lvl="0" marL="457200" rtl="0" algn="l">
                        <a:spcBef>
                          <a:spcPts val="0"/>
                        </a:spcBef>
                        <a:spcAft>
                          <a:spcPts val="0"/>
                        </a:spcAft>
                        <a:buSzPts val="1000"/>
                        <a:buFont typeface="Lato"/>
                        <a:buChar char="●"/>
                      </a:pPr>
                      <a:r>
                        <a:rPr lang="en" sz="1000">
                          <a:latin typeface="Lato"/>
                          <a:ea typeface="Lato"/>
                          <a:cs typeface="Lato"/>
                          <a:sym typeface="Lato"/>
                        </a:rPr>
                        <a:t>Predict class 1 if y^hat &gt; 0.5, else class 0</a:t>
                      </a:r>
                      <a:endParaRPr sz="1000">
                        <a:latin typeface="Lato"/>
                        <a:ea typeface="Lato"/>
                        <a:cs typeface="Lato"/>
                        <a:sym typeface="Lato"/>
                      </a:endParaRPr>
                    </a:p>
                    <a:p>
                      <a:pPr indent="0" lvl="0" marL="0" rtl="0" algn="l">
                        <a:spcBef>
                          <a:spcPts val="0"/>
                        </a:spcBef>
                        <a:spcAft>
                          <a:spcPts val="0"/>
                        </a:spcAft>
                        <a:buNone/>
                      </a:pPr>
                      <a:r>
                        <a:t/>
                      </a:r>
                      <a:endParaRPr sz="700">
                        <a:latin typeface="Lato"/>
                        <a:ea typeface="Lato"/>
                        <a:cs typeface="Lato"/>
                        <a:sym typeface="Lato"/>
                      </a:endParaRPr>
                    </a:p>
                  </a:txBody>
                  <a:tcPr marT="91425" marB="91425" marR="91425" marL="91425"/>
                </a:tc>
              </a:tr>
            </a:tbl>
          </a:graphicData>
        </a:graphic>
      </p:graphicFrame>
      <p:pic>
        <p:nvPicPr>
          <p:cNvPr id="286" name="Google Shape;286;p14"/>
          <p:cNvPicPr preferRelativeResize="0"/>
          <p:nvPr/>
        </p:nvPicPr>
        <p:blipFill>
          <a:blip r:embed="rId3">
            <a:alphaModFix/>
          </a:blip>
          <a:stretch>
            <a:fillRect/>
          </a:stretch>
        </p:blipFill>
        <p:spPr>
          <a:xfrm>
            <a:off x="559225" y="3641856"/>
            <a:ext cx="3908275" cy="880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265500" y="207575"/>
            <a:ext cx="4045200" cy="148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The Model Learns</a:t>
            </a:r>
            <a:endParaRPr/>
          </a:p>
        </p:txBody>
      </p:sp>
      <p:sp>
        <p:nvSpPr>
          <p:cNvPr id="292" name="Google Shape;292;p15"/>
          <p:cNvSpPr txBox="1"/>
          <p:nvPr>
            <p:ph idx="2" type="body"/>
          </p:nvPr>
        </p:nvSpPr>
        <p:spPr>
          <a:xfrm>
            <a:off x="4877325" y="207575"/>
            <a:ext cx="4127700" cy="482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OPTIMIZER — Gradient Descent: </a:t>
            </a:r>
            <a:endParaRPr b="1" u="sng"/>
          </a:p>
          <a:p>
            <a:pPr indent="0" lvl="0" marL="0" rtl="0" algn="l">
              <a:spcBef>
                <a:spcPts val="1200"/>
              </a:spcBef>
              <a:spcAft>
                <a:spcPts val="0"/>
              </a:spcAft>
              <a:buNone/>
            </a:pPr>
            <a:r>
              <a:rPr b="1" lang="en" sz="1400"/>
              <a:t>L = -(1/n) * Σ [ y * log(ŷ) + (1 - y) * log(1 - ŷ) ]</a:t>
            </a:r>
            <a:endParaRPr b="1" sz="1400"/>
          </a:p>
          <a:p>
            <a:pPr indent="-311150" lvl="0" marL="457200" rtl="0" algn="l">
              <a:spcBef>
                <a:spcPts val="1200"/>
              </a:spcBef>
              <a:spcAft>
                <a:spcPts val="0"/>
              </a:spcAft>
              <a:buSzPts val="1300"/>
              <a:buChar char="-"/>
            </a:pPr>
            <a:r>
              <a:rPr lang="en"/>
              <a:t>Penalises confident wrong predictions.</a:t>
            </a:r>
            <a:endParaRPr/>
          </a:p>
          <a:p>
            <a:pPr indent="-311150" lvl="0" marL="457200" rtl="0" algn="l">
              <a:spcBef>
                <a:spcPts val="0"/>
              </a:spcBef>
              <a:spcAft>
                <a:spcPts val="0"/>
              </a:spcAft>
              <a:buSzPts val="1300"/>
              <a:buChar char="-"/>
            </a:pPr>
            <a:r>
              <a:rPr lang="en"/>
              <a:t>Provides smooth gradients for optimisation.</a:t>
            </a:r>
            <a:endParaRPr/>
          </a:p>
          <a:p>
            <a:pPr indent="-311150" lvl="0" marL="457200" rtl="0" algn="l">
              <a:spcBef>
                <a:spcPts val="0"/>
              </a:spcBef>
              <a:spcAft>
                <a:spcPts val="0"/>
              </a:spcAft>
              <a:buSzPts val="1300"/>
              <a:buChar char="-"/>
            </a:pPr>
            <a:r>
              <a:rPr lang="en"/>
              <a:t>Ideal for binary classification.</a:t>
            </a:r>
            <a:endParaRPr/>
          </a:p>
          <a:p>
            <a:pPr indent="0" lvl="0" marL="457200" rtl="0" algn="l">
              <a:spcBef>
                <a:spcPts val="1200"/>
              </a:spcBef>
              <a:spcAft>
                <a:spcPts val="0"/>
              </a:spcAft>
              <a:buNone/>
            </a:pPr>
            <a:r>
              <a:t/>
            </a:r>
            <a:endParaRPr/>
          </a:p>
          <a:p>
            <a:pPr indent="0" lvl="0" marL="0" rtl="0" algn="l">
              <a:spcBef>
                <a:spcPts val="1200"/>
              </a:spcBef>
              <a:spcAft>
                <a:spcPts val="0"/>
              </a:spcAft>
              <a:buNone/>
            </a:pPr>
            <a:r>
              <a:rPr b="1" lang="en" u="sng"/>
              <a:t>OPTIMIZER — Gradient Descent:</a:t>
            </a:r>
            <a:endParaRPr b="1" u="sng"/>
          </a:p>
          <a:p>
            <a:pPr indent="0" lvl="0" marL="0" rtl="0" algn="l">
              <a:spcBef>
                <a:spcPts val="1200"/>
              </a:spcBef>
              <a:spcAft>
                <a:spcPts val="0"/>
              </a:spcAft>
              <a:buClr>
                <a:schemeClr val="dk1"/>
              </a:buClr>
              <a:buSzPts val="1100"/>
              <a:buFont typeface="Arial"/>
              <a:buNone/>
            </a:pPr>
            <a:r>
              <a:rPr b="1" lang="en"/>
              <a:t>w = w - η * (∂L/∂w)</a:t>
            </a:r>
            <a:endParaRPr b="1"/>
          </a:p>
          <a:p>
            <a:pPr indent="0" lvl="0" marL="0" rtl="0" algn="l">
              <a:spcBef>
                <a:spcPts val="1200"/>
              </a:spcBef>
              <a:spcAft>
                <a:spcPts val="0"/>
              </a:spcAft>
              <a:buNone/>
            </a:pPr>
            <a:r>
              <a:rPr b="1" lang="en"/>
              <a:t>b = b - η * (∂L/∂b)</a:t>
            </a:r>
            <a:endParaRPr b="1"/>
          </a:p>
          <a:p>
            <a:pPr indent="-311150" lvl="0" marL="457200" rtl="0" algn="l">
              <a:spcBef>
                <a:spcPts val="1200"/>
              </a:spcBef>
              <a:spcAft>
                <a:spcPts val="0"/>
              </a:spcAft>
              <a:buSzPts val="1300"/>
              <a:buChar char="-"/>
            </a:pPr>
            <a:r>
              <a:rPr lang="en"/>
              <a:t>η </a:t>
            </a:r>
            <a:r>
              <a:rPr lang="en"/>
              <a:t>= learning rate (controls step size).</a:t>
            </a:r>
            <a:br>
              <a:rPr lang="en"/>
            </a:br>
            <a:endParaRPr/>
          </a:p>
          <a:p>
            <a:pPr indent="-311150" lvl="0" marL="457200" rtl="0" algn="l">
              <a:spcBef>
                <a:spcPts val="0"/>
              </a:spcBef>
              <a:spcAft>
                <a:spcPts val="0"/>
              </a:spcAft>
              <a:buSzPts val="1300"/>
              <a:buChar char="-"/>
            </a:pPr>
            <a:r>
              <a:rPr lang="en"/>
              <a:t>Updates move weights toward lower loss.</a:t>
            </a:r>
            <a:br>
              <a:rPr lang="en"/>
            </a:br>
            <a:endParaRPr/>
          </a:p>
          <a:p>
            <a:pPr indent="-311150" lvl="0" marL="457200" rtl="0" algn="l">
              <a:spcBef>
                <a:spcPts val="0"/>
              </a:spcBef>
              <a:spcAft>
                <a:spcPts val="0"/>
              </a:spcAft>
              <a:buSzPts val="1300"/>
              <a:buChar char="-"/>
            </a:pPr>
            <a:r>
              <a:rPr lang="en"/>
              <a:t>Repeats for many epochs until convergence.</a:t>
            </a:r>
            <a:endParaRPr/>
          </a:p>
          <a:p>
            <a:pPr indent="0" lvl="0" marL="0" rtl="0" algn="l">
              <a:spcBef>
                <a:spcPts val="1200"/>
              </a:spcBef>
              <a:spcAft>
                <a:spcPts val="1200"/>
              </a:spcAft>
              <a:buNone/>
            </a:pPr>
            <a:r>
              <a:t/>
            </a:r>
            <a:endParaRPr/>
          </a:p>
        </p:txBody>
      </p:sp>
      <p:sp>
        <p:nvSpPr>
          <p:cNvPr id="293" name="Google Shape;293;p15"/>
          <p:cNvSpPr txBox="1"/>
          <p:nvPr>
            <p:ph idx="1" type="subTitle"/>
          </p:nvPr>
        </p:nvSpPr>
        <p:spPr>
          <a:xfrm>
            <a:off x="265500" y="1746400"/>
            <a:ext cx="4045200" cy="12351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Clr>
                <a:schemeClr val="dk1"/>
              </a:buClr>
              <a:buSzPts val="935"/>
              <a:buFont typeface="Arial"/>
              <a:buNone/>
            </a:pPr>
            <a:r>
              <a:rPr b="1" lang="en" sz="1035">
                <a:solidFill>
                  <a:schemeClr val="accent1"/>
                </a:solidFill>
              </a:rPr>
              <a:t>The model learns by comparing its predictions with the true labels and adjusting its parameters to reduce error.It uses the Binary Cross-Entropy Loss (BCE) to measure how far off predictions are, and Gradient Descent to iteratively update the weights and bias.Over many epochs, the loss decreases as the model’s predictions become more accurate.</a:t>
            </a:r>
            <a:endParaRPr b="1" sz="1629">
              <a:solidFill>
                <a:schemeClr val="accent1"/>
              </a:solidFill>
            </a:endParaRPr>
          </a:p>
          <a:p>
            <a:pPr indent="0" lvl="0" marL="0" rtl="0" algn="just">
              <a:lnSpc>
                <a:spcPct val="80000"/>
              </a:lnSpc>
              <a:spcBef>
                <a:spcPts val="1200"/>
              </a:spcBef>
              <a:spcAft>
                <a:spcPts val="0"/>
              </a:spcAft>
              <a:buSzPts val="935"/>
              <a:buNone/>
            </a:pPr>
            <a:r>
              <a:t/>
            </a:r>
            <a:endParaRPr sz="1885"/>
          </a:p>
        </p:txBody>
      </p:sp>
      <p:pic>
        <p:nvPicPr>
          <p:cNvPr id="294" name="Google Shape;294;p15"/>
          <p:cNvPicPr preferRelativeResize="0"/>
          <p:nvPr/>
        </p:nvPicPr>
        <p:blipFill>
          <a:blip r:embed="rId3">
            <a:alphaModFix/>
          </a:blip>
          <a:stretch>
            <a:fillRect/>
          </a:stretch>
        </p:blipFill>
        <p:spPr>
          <a:xfrm>
            <a:off x="895200" y="3038025"/>
            <a:ext cx="2785801" cy="18572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16"/>
          <p:cNvSpPr txBox="1"/>
          <p:nvPr>
            <p:ph type="title"/>
          </p:nvPr>
        </p:nvSpPr>
        <p:spPr>
          <a:xfrm>
            <a:off x="1303800" y="598575"/>
            <a:ext cx="3430500" cy="199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Problems And Limitations	</a:t>
            </a:r>
            <a:endParaRPr/>
          </a:p>
        </p:txBody>
      </p:sp>
      <p:sp>
        <p:nvSpPr>
          <p:cNvPr id="300" name="Google Shape;300;p16"/>
          <p:cNvSpPr txBox="1"/>
          <p:nvPr>
            <p:ph idx="4294967295" type="body"/>
          </p:nvPr>
        </p:nvSpPr>
        <p:spPr>
          <a:xfrm>
            <a:off x="4903650" y="598575"/>
            <a:ext cx="3877800" cy="424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MAIN LIMITATIONS:</a:t>
            </a:r>
            <a:endParaRPr b="1" u="sng"/>
          </a:p>
          <a:p>
            <a:pPr indent="-311150" lvl="0" marL="457200" rtl="0" algn="l">
              <a:spcBef>
                <a:spcPts val="1200"/>
              </a:spcBef>
              <a:spcAft>
                <a:spcPts val="0"/>
              </a:spcAft>
              <a:buSzPts val="1300"/>
              <a:buChar char="●"/>
            </a:pPr>
            <a:r>
              <a:rPr b="1" lang="en" sz="1100">
                <a:solidFill>
                  <a:schemeClr val="dk1"/>
                </a:solidFill>
              </a:rPr>
              <a:t>Linearity assumption:</a:t>
            </a:r>
            <a:r>
              <a:rPr lang="en" sz="1100">
                <a:solidFill>
                  <a:schemeClr val="dk1"/>
                </a:solidFill>
              </a:rPr>
              <a:t> struggles with non-linear relationships between features and output.</a:t>
            </a:r>
            <a:br>
              <a:rPr lang="en" sz="1100">
                <a:solidFill>
                  <a:schemeClr val="dk1"/>
                </a:solidFill>
              </a:rPr>
            </a:br>
            <a:endParaRPr sz="1100">
              <a:solidFill>
                <a:schemeClr val="dk1"/>
              </a:solidFill>
            </a:endParaRPr>
          </a:p>
          <a:p>
            <a:pPr indent="-298450" lvl="0" marL="457200" rtl="0" algn="l">
              <a:spcBef>
                <a:spcPts val="0"/>
              </a:spcBef>
              <a:spcAft>
                <a:spcPts val="0"/>
              </a:spcAft>
              <a:buSzPts val="1100"/>
              <a:buChar char="●"/>
            </a:pPr>
            <a:r>
              <a:rPr b="1" lang="en" sz="1100">
                <a:solidFill>
                  <a:schemeClr val="dk1"/>
                </a:solidFill>
              </a:rPr>
              <a:t>Feature scaling:</a:t>
            </a:r>
            <a:r>
              <a:rPr lang="en" sz="1100">
                <a:solidFill>
                  <a:schemeClr val="dk1"/>
                </a:solidFill>
              </a:rPr>
              <a:t> model performance depends heavily on normalised input values.</a:t>
            </a:r>
            <a:br>
              <a:rPr lang="en" sz="1100">
                <a:solidFill>
                  <a:schemeClr val="dk1"/>
                </a:solidFill>
              </a:rPr>
            </a:br>
            <a:endParaRPr sz="1100">
              <a:solidFill>
                <a:schemeClr val="dk1"/>
              </a:solidFill>
            </a:endParaRPr>
          </a:p>
          <a:p>
            <a:pPr indent="-298450" lvl="0" marL="457200" rtl="0" algn="l">
              <a:spcBef>
                <a:spcPts val="0"/>
              </a:spcBef>
              <a:spcAft>
                <a:spcPts val="0"/>
              </a:spcAft>
              <a:buSzPts val="1100"/>
              <a:buChar char="●"/>
            </a:pPr>
            <a:r>
              <a:rPr b="1" lang="en" sz="1100">
                <a:solidFill>
                  <a:schemeClr val="dk1"/>
                </a:solidFill>
              </a:rPr>
              <a:t>Outliers:</a:t>
            </a:r>
            <a:r>
              <a:rPr lang="en" sz="1100">
                <a:solidFill>
                  <a:schemeClr val="dk1"/>
                </a:solidFill>
              </a:rPr>
              <a:t> extreme values can shift the decision boundary significantly.</a:t>
            </a:r>
            <a:br>
              <a:rPr lang="en" sz="1100">
                <a:solidFill>
                  <a:schemeClr val="dk1"/>
                </a:solidFill>
              </a:rPr>
            </a:br>
            <a:endParaRPr sz="1100">
              <a:solidFill>
                <a:schemeClr val="dk1"/>
              </a:solidFill>
            </a:endParaRPr>
          </a:p>
          <a:p>
            <a:pPr indent="-298450" lvl="0" marL="457200" rtl="0" algn="l">
              <a:spcBef>
                <a:spcPts val="0"/>
              </a:spcBef>
              <a:spcAft>
                <a:spcPts val="0"/>
              </a:spcAft>
              <a:buSzPts val="1100"/>
              <a:buChar char="●"/>
            </a:pPr>
            <a:r>
              <a:rPr b="1" lang="en" sz="1100">
                <a:solidFill>
                  <a:schemeClr val="dk1"/>
                </a:solidFill>
              </a:rPr>
              <a:t>Class imbalance:</a:t>
            </a:r>
            <a:r>
              <a:rPr lang="en" sz="1100">
                <a:solidFill>
                  <a:schemeClr val="dk1"/>
                </a:solidFill>
              </a:rPr>
              <a:t> if one class dominates, accuracy can be misleading.</a:t>
            </a:r>
            <a:br>
              <a:rPr lang="en" sz="1100">
                <a:solidFill>
                  <a:schemeClr val="dk1"/>
                </a:solidFill>
              </a:rPr>
            </a:br>
            <a:endParaRPr sz="1100">
              <a:solidFill>
                <a:schemeClr val="dk1"/>
              </a:solidFill>
            </a:endParaRPr>
          </a:p>
          <a:p>
            <a:pPr indent="-298450" lvl="0" marL="457200" rtl="0" algn="l">
              <a:spcBef>
                <a:spcPts val="0"/>
              </a:spcBef>
              <a:spcAft>
                <a:spcPts val="0"/>
              </a:spcAft>
              <a:buSzPts val="1100"/>
              <a:buChar char="●"/>
            </a:pPr>
            <a:r>
              <a:rPr b="1" lang="en" sz="1100">
                <a:solidFill>
                  <a:schemeClr val="dk1"/>
                </a:solidFill>
              </a:rPr>
              <a:t>Interpretability trade-off:</a:t>
            </a:r>
            <a:r>
              <a:rPr lang="en" sz="1100">
                <a:solidFill>
                  <a:schemeClr val="dk1"/>
                </a:solidFill>
              </a:rPr>
              <a:t> coefficients are easy to interpret, but probability outputs may not reflect uncertainty perfectly.</a:t>
            </a:r>
            <a:endParaRPr sz="1100">
              <a:solidFill>
                <a:schemeClr val="dk1"/>
              </a:solidFill>
            </a:endParaRPr>
          </a:p>
          <a:p>
            <a:pPr indent="0" lvl="0" marL="0" rtl="0" algn="l">
              <a:spcBef>
                <a:spcPts val="1200"/>
              </a:spcBef>
              <a:spcAft>
                <a:spcPts val="1200"/>
              </a:spcAft>
              <a:buNone/>
            </a:pPr>
            <a:r>
              <a:t/>
            </a:r>
            <a:endParaRPr/>
          </a:p>
        </p:txBody>
      </p:sp>
      <p:sp>
        <p:nvSpPr>
          <p:cNvPr id="301" name="Google Shape;301;p16"/>
          <p:cNvSpPr txBox="1"/>
          <p:nvPr>
            <p:ph idx="1" type="subTitle"/>
          </p:nvPr>
        </p:nvSpPr>
        <p:spPr>
          <a:xfrm>
            <a:off x="441400" y="1672675"/>
            <a:ext cx="4293000" cy="3089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300">
                <a:solidFill>
                  <a:schemeClr val="accent1"/>
                </a:solidFill>
              </a:rPr>
              <a:t>Logistic Regression works well for simple, linearly separable problems, but it has several limitations.</a:t>
            </a:r>
            <a:endParaRPr sz="1300">
              <a:solidFill>
                <a:schemeClr val="accent1"/>
              </a:solidFill>
            </a:endParaRPr>
          </a:p>
          <a:p>
            <a:pPr indent="0" lvl="0" marL="0" rtl="0" algn="l">
              <a:lnSpc>
                <a:spcPct val="115000"/>
              </a:lnSpc>
              <a:spcBef>
                <a:spcPts val="1200"/>
              </a:spcBef>
              <a:spcAft>
                <a:spcPts val="0"/>
              </a:spcAft>
              <a:buNone/>
            </a:pPr>
            <a:r>
              <a:rPr lang="en" sz="1300">
                <a:solidFill>
                  <a:schemeClr val="accent1"/>
                </a:solidFill>
              </a:rPr>
              <a:t>It assumes a linear relationship between the input features and the log-odds of the output, which restricts its ability to model complex or non-linear patterns.</a:t>
            </a:r>
            <a:endParaRPr sz="1300">
              <a:solidFill>
                <a:schemeClr val="accent1"/>
              </a:solidFill>
            </a:endParaRPr>
          </a:p>
          <a:p>
            <a:pPr indent="0" lvl="0" marL="0" rtl="0" algn="l">
              <a:lnSpc>
                <a:spcPct val="115000"/>
              </a:lnSpc>
              <a:spcBef>
                <a:spcPts val="1200"/>
              </a:spcBef>
              <a:spcAft>
                <a:spcPts val="0"/>
              </a:spcAft>
              <a:buNone/>
            </a:pPr>
            <a:r>
              <a:rPr lang="en" sz="1300">
                <a:solidFill>
                  <a:schemeClr val="accent1"/>
                </a:solidFill>
              </a:rPr>
              <a:t>The model is also sensitive to feature scaling and class imbalance, which can distort probability estimates.</a:t>
            </a:r>
            <a:endParaRPr sz="1700">
              <a:solidFill>
                <a:schemeClr val="accent1"/>
              </a:solidFill>
            </a:endParaRPr>
          </a:p>
          <a:p>
            <a:pPr indent="0" lvl="0" marL="0" rtl="0" algn="l">
              <a:spcBef>
                <a:spcPts val="1200"/>
              </a:spcBef>
              <a:spcAft>
                <a:spcPts val="0"/>
              </a:spcAft>
              <a:buNone/>
            </a:pPr>
            <a:r>
              <a:t/>
            </a:r>
            <a:endParaRPr>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Possible Improvements</a:t>
            </a:r>
            <a:endParaRPr/>
          </a:p>
        </p:txBody>
      </p:sp>
      <p:sp>
        <p:nvSpPr>
          <p:cNvPr id="307" name="Google Shape;307;p17"/>
          <p:cNvSpPr txBox="1"/>
          <p:nvPr>
            <p:ph idx="1" type="body"/>
          </p:nvPr>
        </p:nvSpPr>
        <p:spPr>
          <a:xfrm>
            <a:off x="464625" y="1525550"/>
            <a:ext cx="8371200" cy="3446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accent1"/>
              </a:buClr>
              <a:buSzPts val="1300"/>
              <a:buFont typeface="Arial"/>
              <a:buChar char="●"/>
            </a:pPr>
            <a:r>
              <a:rPr b="1" lang="en" sz="1300">
                <a:solidFill>
                  <a:schemeClr val="accent1"/>
                </a:solidFill>
                <a:latin typeface="Arial"/>
                <a:ea typeface="Arial"/>
                <a:cs typeface="Arial"/>
                <a:sym typeface="Arial"/>
              </a:rPr>
              <a:t>Use a Feedforward Neural Network (MLP) to learn non-linear relationships that Logistic Regression cannot capture.</a:t>
            </a:r>
            <a:br>
              <a:rPr b="1" lang="en" sz="1300">
                <a:solidFill>
                  <a:schemeClr val="accent1"/>
                </a:solidFill>
                <a:latin typeface="Arial"/>
                <a:ea typeface="Arial"/>
                <a:cs typeface="Arial"/>
                <a:sym typeface="Arial"/>
              </a:rPr>
            </a:br>
            <a:endParaRPr b="1" sz="1300">
              <a:solidFill>
                <a:schemeClr val="accent1"/>
              </a:solidFill>
              <a:latin typeface="Arial"/>
              <a:ea typeface="Arial"/>
              <a:cs typeface="Arial"/>
              <a:sym typeface="Arial"/>
            </a:endParaRPr>
          </a:p>
          <a:p>
            <a:pPr indent="-311150" lvl="0" marL="457200" rtl="0" algn="l">
              <a:spcBef>
                <a:spcPts val="0"/>
              </a:spcBef>
              <a:spcAft>
                <a:spcPts val="0"/>
              </a:spcAft>
              <a:buClr>
                <a:schemeClr val="accent1"/>
              </a:buClr>
              <a:buSzPts val="1300"/>
              <a:buFont typeface="Arial"/>
              <a:buChar char="●"/>
            </a:pPr>
            <a:r>
              <a:rPr b="1" lang="en" sz="1300">
                <a:solidFill>
                  <a:schemeClr val="accent1"/>
                </a:solidFill>
                <a:latin typeface="Arial"/>
                <a:ea typeface="Arial"/>
                <a:cs typeface="Arial"/>
                <a:sym typeface="Arial"/>
              </a:rPr>
              <a:t>Apply Gradient Boosting methods (e.g., XGBoost or LightGBM) to combine weak learners into a stronger, more accurate ensemble.</a:t>
            </a:r>
            <a:br>
              <a:rPr b="1" lang="en" sz="1300">
                <a:solidFill>
                  <a:schemeClr val="accent1"/>
                </a:solidFill>
                <a:latin typeface="Arial"/>
                <a:ea typeface="Arial"/>
                <a:cs typeface="Arial"/>
                <a:sym typeface="Arial"/>
              </a:rPr>
            </a:br>
            <a:endParaRPr b="1" sz="1300">
              <a:solidFill>
                <a:schemeClr val="accent1"/>
              </a:solidFill>
              <a:latin typeface="Arial"/>
              <a:ea typeface="Arial"/>
              <a:cs typeface="Arial"/>
              <a:sym typeface="Arial"/>
            </a:endParaRPr>
          </a:p>
          <a:p>
            <a:pPr indent="-311150" lvl="0" marL="457200" rtl="0" algn="l">
              <a:spcBef>
                <a:spcPts val="0"/>
              </a:spcBef>
              <a:spcAft>
                <a:spcPts val="0"/>
              </a:spcAft>
              <a:buClr>
                <a:schemeClr val="accent1"/>
              </a:buClr>
              <a:buSzPts val="1300"/>
              <a:buFont typeface="Arial"/>
              <a:buChar char="●"/>
            </a:pPr>
            <a:r>
              <a:rPr b="1" lang="en" sz="1300">
                <a:solidFill>
                  <a:schemeClr val="accent1"/>
                </a:solidFill>
                <a:latin typeface="Arial"/>
                <a:ea typeface="Arial"/>
                <a:cs typeface="Arial"/>
                <a:sym typeface="Arial"/>
              </a:rPr>
              <a:t>Introduce regularisation (L1/L2) to reduce overfitting and improve model generalisation.</a:t>
            </a:r>
            <a:br>
              <a:rPr b="1" lang="en" sz="1300">
                <a:solidFill>
                  <a:schemeClr val="accent1"/>
                </a:solidFill>
                <a:latin typeface="Arial"/>
                <a:ea typeface="Arial"/>
                <a:cs typeface="Arial"/>
                <a:sym typeface="Arial"/>
              </a:rPr>
            </a:br>
            <a:endParaRPr b="1" sz="1300">
              <a:solidFill>
                <a:schemeClr val="accent1"/>
              </a:solidFill>
              <a:latin typeface="Arial"/>
              <a:ea typeface="Arial"/>
              <a:cs typeface="Arial"/>
              <a:sym typeface="Arial"/>
            </a:endParaRPr>
          </a:p>
          <a:p>
            <a:pPr indent="-311150" lvl="0" marL="457200" rtl="0" algn="l">
              <a:spcBef>
                <a:spcPts val="0"/>
              </a:spcBef>
              <a:spcAft>
                <a:spcPts val="0"/>
              </a:spcAft>
              <a:buClr>
                <a:schemeClr val="accent1"/>
              </a:buClr>
              <a:buSzPts val="1300"/>
              <a:buFont typeface="Arial"/>
              <a:buChar char="●"/>
            </a:pPr>
            <a:r>
              <a:rPr b="1" lang="en" sz="1300">
                <a:solidFill>
                  <a:schemeClr val="accent1"/>
                </a:solidFill>
                <a:latin typeface="Arial"/>
                <a:ea typeface="Arial"/>
                <a:cs typeface="Arial"/>
                <a:sym typeface="Arial"/>
              </a:rPr>
              <a:t>Evaluate using recall, F1-score, or ROC-AUC instead of accuracy to handle class imbalance more effectively.</a:t>
            </a:r>
            <a:br>
              <a:rPr b="1" lang="en" sz="1300">
                <a:solidFill>
                  <a:schemeClr val="accent1"/>
                </a:solidFill>
                <a:latin typeface="Arial"/>
                <a:ea typeface="Arial"/>
                <a:cs typeface="Arial"/>
                <a:sym typeface="Arial"/>
              </a:rPr>
            </a:br>
            <a:endParaRPr b="1" sz="1300">
              <a:solidFill>
                <a:schemeClr val="accent1"/>
              </a:solidFill>
              <a:latin typeface="Arial"/>
              <a:ea typeface="Arial"/>
              <a:cs typeface="Arial"/>
              <a:sym typeface="Arial"/>
            </a:endParaRPr>
          </a:p>
          <a:p>
            <a:pPr indent="-311150" lvl="0" marL="457200" rtl="0" algn="l">
              <a:spcBef>
                <a:spcPts val="0"/>
              </a:spcBef>
              <a:spcAft>
                <a:spcPts val="0"/>
              </a:spcAft>
              <a:buClr>
                <a:schemeClr val="accent1"/>
              </a:buClr>
              <a:buSzPts val="1300"/>
              <a:buFont typeface="Arial"/>
              <a:buChar char="●"/>
            </a:pPr>
            <a:r>
              <a:rPr b="1" lang="en" sz="1300">
                <a:solidFill>
                  <a:schemeClr val="accent1"/>
                </a:solidFill>
                <a:latin typeface="Arial"/>
                <a:ea typeface="Arial"/>
                <a:cs typeface="Arial"/>
                <a:sym typeface="Arial"/>
              </a:rPr>
              <a:t>Continue exploring multiclass Softmax Regression as a theoretical extension of the binary case.</a:t>
            </a:r>
            <a:endParaRPr b="1" sz="1300">
              <a:solidFill>
                <a:schemeClr val="accent1"/>
              </a:solidFill>
              <a:latin typeface="Arial"/>
              <a:ea typeface="Arial"/>
              <a:cs typeface="Arial"/>
              <a:sym typeface="Arial"/>
            </a:endParaRPr>
          </a:p>
          <a:p>
            <a:pPr indent="0" lvl="0" marL="457200" rtl="0" algn="l">
              <a:spcBef>
                <a:spcPts val="1200"/>
              </a:spcBef>
              <a:spcAft>
                <a:spcPts val="1200"/>
              </a:spcAft>
              <a:buNone/>
            </a:pPr>
            <a:r>
              <a:t/>
            </a:r>
            <a:endParaRPr b="1" sz="200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 Insights &amp; Reflection</a:t>
            </a:r>
            <a:endParaRPr/>
          </a:p>
        </p:txBody>
      </p:sp>
      <p:sp>
        <p:nvSpPr>
          <p:cNvPr id="313" name="Google Shape;313;p18"/>
          <p:cNvSpPr txBox="1"/>
          <p:nvPr>
            <p:ph idx="1" type="body"/>
          </p:nvPr>
        </p:nvSpPr>
        <p:spPr>
          <a:xfrm>
            <a:off x="333000" y="1409400"/>
            <a:ext cx="4213200" cy="3577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solidFill>
                  <a:schemeClr val="accent1"/>
                </a:solidFill>
              </a:rPr>
              <a:t>Key Insights</a:t>
            </a:r>
            <a:endParaRPr b="1">
              <a:solidFill>
                <a:schemeClr val="accent1"/>
              </a:solidFill>
            </a:endParaRPr>
          </a:p>
          <a:p>
            <a:pPr indent="-293211" lvl="0" marL="457200" rtl="0" algn="l">
              <a:spcBef>
                <a:spcPts val="1200"/>
              </a:spcBef>
              <a:spcAft>
                <a:spcPts val="0"/>
              </a:spcAft>
              <a:buClr>
                <a:schemeClr val="accent1"/>
              </a:buClr>
              <a:buSzPct val="100000"/>
              <a:buFont typeface="Arial"/>
              <a:buChar char="●"/>
            </a:pPr>
            <a:r>
              <a:rPr b="1" lang="en" sz="1100">
                <a:solidFill>
                  <a:schemeClr val="accent1"/>
                </a:solidFill>
                <a:latin typeface="Arial"/>
                <a:ea typeface="Arial"/>
                <a:cs typeface="Arial"/>
                <a:sym typeface="Arial"/>
              </a:rPr>
              <a:t>The project demonstrated how the hypothesis, loss, and optimizer interact to form a complete learning loop.</a:t>
            </a:r>
            <a:br>
              <a:rPr b="1" lang="en" sz="1100">
                <a:solidFill>
                  <a:schemeClr val="accent1"/>
                </a:solidFill>
                <a:latin typeface="Arial"/>
                <a:ea typeface="Arial"/>
                <a:cs typeface="Arial"/>
                <a:sym typeface="Arial"/>
              </a:rPr>
            </a:br>
            <a:endParaRPr b="1" sz="1100">
              <a:solidFill>
                <a:schemeClr val="accent1"/>
              </a:solidFill>
              <a:latin typeface="Arial"/>
              <a:ea typeface="Arial"/>
              <a:cs typeface="Arial"/>
              <a:sym typeface="Arial"/>
            </a:endParaRPr>
          </a:p>
          <a:p>
            <a:pPr indent="-293211" lvl="0" marL="457200" rtl="0" algn="l">
              <a:spcBef>
                <a:spcPts val="0"/>
              </a:spcBef>
              <a:spcAft>
                <a:spcPts val="0"/>
              </a:spcAft>
              <a:buClr>
                <a:schemeClr val="accent1"/>
              </a:buClr>
              <a:buSzPct val="100000"/>
              <a:buFont typeface="Arial"/>
              <a:buChar char="●"/>
            </a:pPr>
            <a:r>
              <a:rPr b="1" lang="en" sz="1100">
                <a:solidFill>
                  <a:schemeClr val="accent1"/>
                </a:solidFill>
                <a:latin typeface="Arial"/>
                <a:ea typeface="Arial"/>
                <a:cs typeface="Arial"/>
                <a:sym typeface="Arial"/>
              </a:rPr>
              <a:t>The Binary Cross-Entropy loss provided continuous feedback, while accuracy alone offered only a limited evaluation measure.</a:t>
            </a:r>
            <a:br>
              <a:rPr b="1" lang="en" sz="1100">
                <a:solidFill>
                  <a:schemeClr val="accent1"/>
                </a:solidFill>
                <a:latin typeface="Arial"/>
                <a:ea typeface="Arial"/>
                <a:cs typeface="Arial"/>
                <a:sym typeface="Arial"/>
              </a:rPr>
            </a:br>
            <a:endParaRPr b="1" sz="1100">
              <a:solidFill>
                <a:schemeClr val="accent1"/>
              </a:solidFill>
              <a:latin typeface="Arial"/>
              <a:ea typeface="Arial"/>
              <a:cs typeface="Arial"/>
              <a:sym typeface="Arial"/>
            </a:endParaRPr>
          </a:p>
          <a:p>
            <a:pPr indent="-293211" lvl="0" marL="457200" rtl="0" algn="l">
              <a:spcBef>
                <a:spcPts val="0"/>
              </a:spcBef>
              <a:spcAft>
                <a:spcPts val="0"/>
              </a:spcAft>
              <a:buClr>
                <a:schemeClr val="accent1"/>
              </a:buClr>
              <a:buSzPct val="100000"/>
              <a:buFont typeface="Arial"/>
              <a:buChar char="●"/>
            </a:pPr>
            <a:r>
              <a:rPr b="1" lang="en" sz="1100">
                <a:solidFill>
                  <a:schemeClr val="accent1"/>
                </a:solidFill>
                <a:latin typeface="Arial"/>
                <a:ea typeface="Arial"/>
                <a:cs typeface="Arial"/>
                <a:sym typeface="Arial"/>
              </a:rPr>
              <a:t>The behaviour of gradient descent illustrated how iterative updates convert model error into learning.</a:t>
            </a:r>
            <a:br>
              <a:rPr b="1" lang="en" sz="1100">
                <a:solidFill>
                  <a:schemeClr val="accent1"/>
                </a:solidFill>
                <a:latin typeface="Arial"/>
                <a:ea typeface="Arial"/>
                <a:cs typeface="Arial"/>
                <a:sym typeface="Arial"/>
              </a:rPr>
            </a:br>
            <a:endParaRPr b="1" sz="1100">
              <a:solidFill>
                <a:schemeClr val="accent1"/>
              </a:solidFill>
              <a:latin typeface="Arial"/>
              <a:ea typeface="Arial"/>
              <a:cs typeface="Arial"/>
              <a:sym typeface="Arial"/>
            </a:endParaRPr>
          </a:p>
          <a:p>
            <a:pPr indent="-293211" lvl="0" marL="457200" rtl="0" algn="l">
              <a:spcBef>
                <a:spcPts val="0"/>
              </a:spcBef>
              <a:spcAft>
                <a:spcPts val="0"/>
              </a:spcAft>
              <a:buClr>
                <a:schemeClr val="accent1"/>
              </a:buClr>
              <a:buSzPct val="100000"/>
              <a:buFont typeface="Arial"/>
              <a:buChar char="●"/>
            </a:pPr>
            <a:r>
              <a:rPr b="1" lang="en" sz="1100">
                <a:solidFill>
                  <a:schemeClr val="accent1"/>
                </a:solidFill>
                <a:latin typeface="Arial"/>
                <a:ea typeface="Arial"/>
                <a:cs typeface="Arial"/>
                <a:sym typeface="Arial"/>
              </a:rPr>
              <a:t>Observations confirmed that linearity restricts Logistic Regression, motivating more flexible models such as neural networks.</a:t>
            </a:r>
            <a:br>
              <a:rPr b="1" lang="en" sz="1100">
                <a:solidFill>
                  <a:schemeClr val="accent1"/>
                </a:solidFill>
                <a:latin typeface="Arial"/>
                <a:ea typeface="Arial"/>
                <a:cs typeface="Arial"/>
                <a:sym typeface="Arial"/>
              </a:rPr>
            </a:br>
            <a:endParaRPr b="1" sz="1100">
              <a:solidFill>
                <a:schemeClr val="accent1"/>
              </a:solidFill>
              <a:latin typeface="Arial"/>
              <a:ea typeface="Arial"/>
              <a:cs typeface="Arial"/>
              <a:sym typeface="Arial"/>
            </a:endParaRPr>
          </a:p>
          <a:p>
            <a:pPr indent="-293211" lvl="0" marL="457200" rtl="0" algn="l">
              <a:spcBef>
                <a:spcPts val="0"/>
              </a:spcBef>
              <a:spcAft>
                <a:spcPts val="0"/>
              </a:spcAft>
              <a:buClr>
                <a:schemeClr val="accent1"/>
              </a:buClr>
              <a:buSzPct val="100000"/>
              <a:buFont typeface="Arial"/>
              <a:buChar char="●"/>
            </a:pPr>
            <a:r>
              <a:rPr b="1" lang="en" sz="1100">
                <a:solidFill>
                  <a:schemeClr val="accent1"/>
                </a:solidFill>
                <a:latin typeface="Arial"/>
                <a:ea typeface="Arial"/>
                <a:cs typeface="Arial"/>
                <a:sym typeface="Arial"/>
              </a:rPr>
              <a:t>Overall, the implementation highlighted that most modern ML techniques still follow the same foundation: </a:t>
            </a:r>
            <a:r>
              <a:rPr b="1" i="1" lang="en" sz="1100">
                <a:solidFill>
                  <a:schemeClr val="accent1"/>
                </a:solidFill>
                <a:latin typeface="Arial"/>
                <a:ea typeface="Arial"/>
                <a:cs typeface="Arial"/>
                <a:sym typeface="Arial"/>
              </a:rPr>
              <a:t>prediction → loss → optimization</a:t>
            </a:r>
            <a:r>
              <a:rPr b="1" lang="en" sz="1100">
                <a:solidFill>
                  <a:schemeClr val="accent1"/>
                </a:solidFill>
                <a:latin typeface="Arial"/>
                <a:ea typeface="Arial"/>
                <a:cs typeface="Arial"/>
                <a:sym typeface="Arial"/>
              </a:rPr>
              <a:t>.</a:t>
            </a:r>
            <a:endParaRPr b="1" sz="1100">
              <a:solidFill>
                <a:schemeClr val="accent1"/>
              </a:solidFill>
              <a:latin typeface="Arial"/>
              <a:ea typeface="Arial"/>
              <a:cs typeface="Arial"/>
              <a:sym typeface="Arial"/>
            </a:endParaRPr>
          </a:p>
          <a:p>
            <a:pPr indent="0" lvl="0" marL="0" rtl="0" algn="l">
              <a:spcBef>
                <a:spcPts val="1200"/>
              </a:spcBef>
              <a:spcAft>
                <a:spcPts val="1200"/>
              </a:spcAft>
              <a:buNone/>
            </a:pPr>
            <a:r>
              <a:t/>
            </a:r>
            <a:endParaRPr b="1">
              <a:solidFill>
                <a:schemeClr val="accent1"/>
              </a:solidFill>
            </a:endParaRPr>
          </a:p>
        </p:txBody>
      </p:sp>
      <p:sp>
        <p:nvSpPr>
          <p:cNvPr id="314" name="Google Shape;314;p18"/>
          <p:cNvSpPr txBox="1"/>
          <p:nvPr>
            <p:ph idx="2" type="body"/>
          </p:nvPr>
        </p:nvSpPr>
        <p:spPr>
          <a:xfrm>
            <a:off x="4754225" y="1409400"/>
            <a:ext cx="4213200" cy="3577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1"/>
                </a:solidFill>
              </a:rPr>
              <a:t>Reflection</a:t>
            </a:r>
            <a:endParaRPr b="1">
              <a:solidFill>
                <a:schemeClr val="dk1"/>
              </a:solidFill>
            </a:endParaRPr>
          </a:p>
          <a:p>
            <a:pPr indent="-298450" lvl="0" marL="457200" rtl="0" algn="l">
              <a:spcBef>
                <a:spcPts val="1200"/>
              </a:spcBef>
              <a:spcAft>
                <a:spcPts val="0"/>
              </a:spcAft>
              <a:buClr>
                <a:schemeClr val="dk1"/>
              </a:buClr>
              <a:buSzPts val="1100"/>
              <a:buFont typeface="Arial"/>
              <a:buChar char="●"/>
            </a:pPr>
            <a:r>
              <a:rPr b="1" lang="en" sz="1100">
                <a:solidFill>
                  <a:schemeClr val="dk1"/>
                </a:solidFill>
                <a:latin typeface="Arial"/>
                <a:ea typeface="Arial"/>
                <a:cs typeface="Arial"/>
                <a:sym typeface="Arial"/>
              </a:rPr>
              <a:t>Developing the model from first principles clarified how mathematical formulations translate directly into computational routines.</a:t>
            </a:r>
            <a:br>
              <a:rPr b="1" lang="en" sz="1100">
                <a:solidFill>
                  <a:schemeClr val="dk1"/>
                </a:solidFill>
                <a:latin typeface="Arial"/>
                <a:ea typeface="Arial"/>
                <a:cs typeface="Arial"/>
                <a:sym typeface="Arial"/>
              </a:rPr>
            </a:br>
            <a:endParaRPr b="1"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b="1" lang="en" sz="1100">
                <a:solidFill>
                  <a:schemeClr val="dk1"/>
                </a:solidFill>
                <a:latin typeface="Arial"/>
                <a:ea typeface="Arial"/>
                <a:cs typeface="Arial"/>
                <a:sym typeface="Arial"/>
              </a:rPr>
              <a:t>The process emphasised the value of interpretable models for understanding learning behaviour.</a:t>
            </a:r>
            <a:br>
              <a:rPr b="1" lang="en" sz="1100">
                <a:solidFill>
                  <a:schemeClr val="dk1"/>
                </a:solidFill>
                <a:latin typeface="Arial"/>
                <a:ea typeface="Arial"/>
                <a:cs typeface="Arial"/>
                <a:sym typeface="Arial"/>
              </a:rPr>
            </a:br>
            <a:endParaRPr b="1"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b="1" lang="en" sz="1100">
                <a:solidFill>
                  <a:schemeClr val="dk1"/>
                </a:solidFill>
                <a:latin typeface="Arial"/>
                <a:ea typeface="Arial"/>
                <a:cs typeface="Arial"/>
                <a:sym typeface="Arial"/>
              </a:rPr>
              <a:t>Analysis of evaluation metrics underscored that performance interpretation depends on dataset balance and task goals.</a:t>
            </a:r>
            <a:br>
              <a:rPr b="1" lang="en" sz="1100">
                <a:solidFill>
                  <a:schemeClr val="dk1"/>
                </a:solidFill>
                <a:latin typeface="Arial"/>
                <a:ea typeface="Arial"/>
                <a:cs typeface="Arial"/>
                <a:sym typeface="Arial"/>
              </a:rPr>
            </a:br>
            <a:endParaRPr b="1" sz="1100">
              <a:solidFill>
                <a:schemeClr val="dk1"/>
              </a:solidFill>
              <a:latin typeface="Arial"/>
              <a:ea typeface="Arial"/>
              <a:cs typeface="Arial"/>
              <a:sym typeface="Arial"/>
            </a:endParaRPr>
          </a:p>
          <a:p>
            <a:pPr indent="-298450" lvl="0" marL="457200" rtl="0" algn="l">
              <a:spcBef>
                <a:spcPts val="0"/>
              </a:spcBef>
              <a:spcAft>
                <a:spcPts val="0"/>
              </a:spcAft>
              <a:buClr>
                <a:schemeClr val="dk1"/>
              </a:buClr>
              <a:buSzPts val="1100"/>
              <a:buFont typeface="Arial"/>
              <a:buChar char="●"/>
            </a:pPr>
            <a:r>
              <a:rPr b="1" lang="en" sz="1100">
                <a:solidFill>
                  <a:schemeClr val="dk1"/>
                </a:solidFill>
                <a:latin typeface="Arial"/>
                <a:ea typeface="Arial"/>
                <a:cs typeface="Arial"/>
                <a:sym typeface="Arial"/>
              </a:rPr>
              <a:t>The study demonstrated that even fundamental algorithms can serve as an effective framework for understanding more advanced methods.</a:t>
            </a:r>
            <a:endParaRPr b="1" sz="1100">
              <a:solidFill>
                <a:schemeClr val="dk1"/>
              </a:solidFill>
              <a:latin typeface="Arial"/>
              <a:ea typeface="Arial"/>
              <a:cs typeface="Arial"/>
              <a:sym typeface="Arial"/>
            </a:endParaRPr>
          </a:p>
          <a:p>
            <a:pPr indent="0" lvl="0" marL="0" rtl="0" algn="l">
              <a:spcBef>
                <a:spcPts val="1200"/>
              </a:spcBef>
              <a:spcAft>
                <a:spcPts val="1200"/>
              </a:spcAft>
              <a:buNone/>
            </a:pPr>
            <a:r>
              <a:t/>
            </a:r>
            <a:endParaRPr b="1">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