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2" r:id="rId3"/>
    <p:sldId id="257" r:id="rId4"/>
    <p:sldId id="267" r:id="rId5"/>
    <p:sldId id="263" r:id="rId6"/>
    <p:sldId id="264" r:id="rId7"/>
    <p:sldId id="260" r:id="rId8"/>
    <p:sldId id="268" r:id="rId9"/>
    <p:sldId id="259" r:id="rId10"/>
    <p:sldId id="265" r:id="rId11"/>
    <p:sldId id="274" r:id="rId12"/>
    <p:sldId id="269" r:id="rId13"/>
    <p:sldId id="270" r:id="rId14"/>
    <p:sldId id="258" r:id="rId15"/>
    <p:sldId id="271" r:id="rId16"/>
    <p:sldId id="266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hyperlink" Target="https://blog.csdn.net/Euadvancer/article/details/53235409" TargetMode="External"/><Relationship Id="rId1" Type="http://schemas.openxmlformats.org/officeDocument/2006/relationships/hyperlink" Target="https://github.com/CoderEugene/cs231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1712" y="2740753"/>
            <a:ext cx="47537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计算机视觉 课程设计一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 rot="968467">
            <a:off x="7948992" y="-1710225"/>
            <a:ext cx="227009" cy="101124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76650" y="3400425"/>
            <a:ext cx="3214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k-Nearest Neighbor Classifier</a:t>
            </a:r>
            <a:endParaRPr lang="zh-CN" altLang="en-US" sz="20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1028700" y="3419475"/>
            <a:ext cx="5695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258175" y="615315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小组成员：彭宇、潘子晴、王永炜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梯形 12"/>
          <p:cNvSpPr/>
          <p:nvPr/>
        </p:nvSpPr>
        <p:spPr>
          <a:xfrm>
            <a:off x="-838200" y="485774"/>
            <a:ext cx="3409950" cy="619125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56153" y="457781"/>
            <a:ext cx="2022446" cy="67511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核心代码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4258" y="13967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距离公式代码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153" y="2315122"/>
            <a:ext cx="5838290" cy="26781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621" y="915497"/>
            <a:ext cx="5707226" cy="502700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24258" y="1827227"/>
            <a:ext cx="4805045" cy="405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 dirty="0"/>
              <a:t>1. </a:t>
            </a:r>
            <a:r>
              <a:rPr lang="zh-CN" altLang="en-US" sz="1600" dirty="0"/>
              <a:t>Euclidean Distance（欧式距离）</a:t>
            </a:r>
            <a:endParaRPr lang="zh-CN" altLang="en-US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028621" y="490539"/>
            <a:ext cx="3263137" cy="38709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ym typeface="+mn-ea"/>
              </a:rPr>
              <a:t>2. </a:t>
            </a:r>
            <a:r>
              <a:rPr lang="zh-CN" altLang="en-US" sz="1600" dirty="0">
                <a:sym typeface="+mn-ea"/>
              </a:rPr>
              <a:t>Manhattan Distance (曼哈顿距离)</a:t>
            </a:r>
            <a:endParaRPr lang="zh-CN" altLang="en-US" sz="1600" dirty="0"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28621" y="3163398"/>
            <a:ext cx="2591415" cy="3487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ym typeface="+mn-ea"/>
              </a:rPr>
              <a:t>3. </a:t>
            </a:r>
            <a:r>
              <a:rPr sz="1400" dirty="0">
                <a:sym typeface="+mn-ea"/>
              </a:rPr>
              <a:t>Cosine </a:t>
            </a:r>
            <a:r>
              <a:rPr sz="1400" dirty="0" err="1">
                <a:sym typeface="+mn-ea"/>
              </a:rPr>
              <a:t>Distance（余弦距离</a:t>
            </a:r>
            <a:r>
              <a:rPr sz="1400" dirty="0">
                <a:sym typeface="+mn-ea"/>
              </a:rPr>
              <a:t>）</a:t>
            </a:r>
            <a:endParaRPr lang="zh-CN" altLang="en-US" sz="1400" dirty="0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1712" y="2740753"/>
            <a:ext cx="4753763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实验结果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 rot="968467">
            <a:off x="7948992" y="-1710225"/>
            <a:ext cx="227009" cy="101124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009650" y="3467100"/>
            <a:ext cx="5695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梯形 12"/>
          <p:cNvSpPr/>
          <p:nvPr/>
        </p:nvSpPr>
        <p:spPr>
          <a:xfrm>
            <a:off x="-838201" y="485774"/>
            <a:ext cx="4314825" cy="619125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Figure_1"/>
          <p:cNvPicPr>
            <a:picLocks noChangeAspect="1"/>
          </p:cNvPicPr>
          <p:nvPr/>
        </p:nvPicPr>
        <p:blipFill>
          <a:blip r:embed="rId1"/>
          <a:srcRect l="6268" t="-7898" r="9287" b="4706"/>
          <a:stretch>
            <a:fillRect/>
          </a:stretch>
        </p:blipFill>
        <p:spPr>
          <a:xfrm>
            <a:off x="5317490" y="227965"/>
            <a:ext cx="6861175" cy="57188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9925" y="1457325"/>
            <a:ext cx="431482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实践</a:t>
            </a:r>
            <a:r>
              <a:rPr lang="zh-CN" altLang="en-US" dirty="0"/>
              <a:t>：使用（</a:t>
            </a:r>
            <a:r>
              <a:rPr lang="en-US" altLang="zh-CN" dirty="0"/>
              <a:t>5</a:t>
            </a:r>
            <a:r>
              <a:rPr lang="zh-CN" altLang="en-US" dirty="0"/>
              <a:t>折）交叉验证来挑选合适的超参数 </a:t>
            </a:r>
            <a:r>
              <a:rPr lang="en-US" altLang="zh-CN" dirty="0"/>
              <a:t>k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70C0"/>
                </a:solidFill>
              </a:rPr>
              <a:t>每个 </a:t>
            </a:r>
            <a:r>
              <a:rPr lang="en-US" altLang="zh-CN" dirty="0">
                <a:solidFill>
                  <a:srgbClr val="0070C0"/>
                </a:solidFill>
              </a:rPr>
              <a:t>k </a:t>
            </a:r>
            <a:r>
              <a:rPr lang="zh-CN" altLang="en-US" dirty="0">
                <a:solidFill>
                  <a:srgbClr val="0070C0"/>
                </a:solidFill>
              </a:rPr>
              <a:t>值对应了 </a:t>
            </a:r>
            <a:r>
              <a:rPr lang="en-US" altLang="zh-CN" dirty="0">
                <a:solidFill>
                  <a:srgbClr val="0070C0"/>
                </a:solidFill>
              </a:rPr>
              <a:t>5 </a:t>
            </a:r>
            <a:r>
              <a:rPr lang="zh-CN" altLang="en-US" dirty="0">
                <a:solidFill>
                  <a:srgbClr val="0070C0"/>
                </a:solidFill>
              </a:rPr>
              <a:t>个准确率</a:t>
            </a:r>
            <a:r>
              <a:rPr lang="zh-CN" altLang="en-US" dirty="0"/>
              <a:t>，比较平均值）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69925" y="3332480"/>
            <a:ext cx="431482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结果：1, 3, 5, 8, 10, 12, 15, 20, 50, 100 中 </a:t>
            </a:r>
            <a:r>
              <a:rPr lang="en-US" altLang="zh-CN" dirty="0"/>
              <a:t>k 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取 </a:t>
            </a:r>
            <a:r>
              <a:rPr lang="en-US" altLang="zh-CN" dirty="0"/>
              <a:t>8 </a:t>
            </a:r>
            <a:r>
              <a:rPr lang="zh-CN" altLang="en-US" dirty="0"/>
              <a:t>时效果最好（训练数据数量为</a:t>
            </a:r>
            <a:r>
              <a:rPr lang="en-US" altLang="zh-CN" dirty="0"/>
              <a:t>10000 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86116" y="4735195"/>
            <a:ext cx="4647565" cy="832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当训练数据量变化时训练出最好的 </a:t>
            </a:r>
            <a:r>
              <a:rPr lang="en-US" altLang="zh-CN" dirty="0">
                <a:solidFill>
                  <a:srgbClr val="0070C0"/>
                </a:solidFill>
              </a:rPr>
              <a:t>k </a:t>
            </a:r>
            <a:r>
              <a:rPr lang="zh-CN" altLang="en-US" dirty="0">
                <a:solidFill>
                  <a:srgbClr val="0070C0"/>
                </a:solidFill>
              </a:rPr>
              <a:t>值会有不同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56152" y="457781"/>
            <a:ext cx="2553747" cy="67511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超参数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的影响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梯形 8"/>
          <p:cNvSpPr/>
          <p:nvPr/>
        </p:nvSpPr>
        <p:spPr>
          <a:xfrm>
            <a:off x="-838200" y="485774"/>
            <a:ext cx="4286250" cy="619125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66774" y="1863090"/>
            <a:ext cx="4276726" cy="14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zh-CN" b="1" dirty="0"/>
              <a:t>实践：</a:t>
            </a:r>
            <a:r>
              <a:rPr lang="zh-CN" dirty="0"/>
              <a:t>不同 </a:t>
            </a:r>
            <a:r>
              <a:rPr lang="en-US" altLang="zh-CN" dirty="0"/>
              <a:t>k </a:t>
            </a:r>
            <a:r>
              <a:rPr lang="zh-CN" altLang="en-US" dirty="0"/>
              <a:t>值下使用不同距离公式的模型比较（训练数据量为</a:t>
            </a:r>
            <a:r>
              <a:rPr lang="en-US" altLang="zh-CN" dirty="0"/>
              <a:t>10000</a:t>
            </a:r>
            <a:r>
              <a:rPr lang="zh-CN" altLang="en-US" dirty="0"/>
              <a:t>，测试数据量为</a:t>
            </a:r>
            <a:r>
              <a:rPr lang="en-US" altLang="zh-CN" dirty="0"/>
              <a:t>1000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6" name="图片 5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5120" y="1104899"/>
            <a:ext cx="6376670" cy="478282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38200" y="3774716"/>
            <a:ext cx="433387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结果：综合来看，本次实验中曼哈顿距离和余弦距离表现较好</a:t>
            </a:r>
            <a:endParaRPr lang="zh-CN" altLang="en-US" dirty="0"/>
          </a:p>
        </p:txBody>
      </p:sp>
      <p:sp>
        <p:nvSpPr>
          <p:cNvPr id="8" name="标题 1"/>
          <p:cNvSpPr txBox="1"/>
          <p:nvPr/>
        </p:nvSpPr>
        <p:spPr>
          <a:xfrm>
            <a:off x="499536" y="441003"/>
            <a:ext cx="2735508" cy="708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距离公式的选择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1712" y="2740753"/>
            <a:ext cx="4753763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 rot="968467">
            <a:off x="7948992" y="-1710225"/>
            <a:ext cx="227009" cy="101124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009650" y="3467100"/>
            <a:ext cx="5695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梯形 12"/>
          <p:cNvSpPr/>
          <p:nvPr/>
        </p:nvSpPr>
        <p:spPr>
          <a:xfrm>
            <a:off x="-809625" y="485774"/>
            <a:ext cx="2771776" cy="619125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56152" y="457781"/>
            <a:ext cx="3409949" cy="647118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46676" y="1905359"/>
            <a:ext cx="9116474" cy="874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1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、对于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超参数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k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：</a:t>
            </a:r>
            <a:endParaRPr lang="en-US" altLang="zh-CN" dirty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      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无法人工选择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，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但一般是一个较小的值，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可以通过交叉验证选择一个合适的k值。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846676" y="2882305"/>
            <a:ext cx="9116474" cy="874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2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、对于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k-NN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算法：</a:t>
            </a:r>
            <a:endParaRPr lang="en-US" altLang="zh-CN" dirty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      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简单易实现，但正确率不高，大部分情况下正确率小于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30%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846676" y="3859252"/>
            <a:ext cx="9116474" cy="874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3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、距离公式的选择：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      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在此次问题中，曼哈顿距离和余弦距离公式表现优于欧拉距离公式</a:t>
            </a:r>
            <a:endParaRPr lang="zh-CN" altLang="zh-CN" dirty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梯形 12"/>
          <p:cNvSpPr/>
          <p:nvPr/>
        </p:nvSpPr>
        <p:spPr>
          <a:xfrm>
            <a:off x="-809625" y="485774"/>
            <a:ext cx="3495676" cy="619125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56152" y="495298"/>
            <a:ext cx="3409949" cy="64711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参考资料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梯形 5"/>
          <p:cNvSpPr/>
          <p:nvPr/>
        </p:nvSpPr>
        <p:spPr>
          <a:xfrm>
            <a:off x="10020300" y="5611294"/>
            <a:ext cx="3495676" cy="619125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34650" y="5690023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END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5900" y="1905000"/>
            <a:ext cx="481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CS231n</a:t>
            </a:r>
            <a:r>
              <a:rPr lang="zh-CN" altLang="en-US" b="1" dirty="0"/>
              <a:t> </a:t>
            </a:r>
            <a:r>
              <a:rPr lang="en-US" altLang="zh-CN" dirty="0">
                <a:hlinkClick r:id="rId1"/>
              </a:rPr>
              <a:t>https://github.com/CoderEugene/cs231n</a:t>
            </a:r>
            <a:endParaRPr lang="en-US" altLang="zh-CN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485900" y="2581275"/>
            <a:ext cx="856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CS231n-KNN</a:t>
            </a:r>
            <a:r>
              <a:rPr lang="zh-CN" altLang="en-US" dirty="0"/>
              <a:t>模型分类</a:t>
            </a:r>
            <a:r>
              <a:rPr lang="en-US" altLang="zh-CN" dirty="0"/>
              <a:t>Cifar10 </a:t>
            </a:r>
            <a:r>
              <a:rPr lang="en-US" altLang="zh-CN" dirty="0">
                <a:hlinkClick r:id="rId2"/>
              </a:rPr>
              <a:t>https://blog.csdn.net/Euadvancer/article/details/53235409</a:t>
            </a:r>
            <a:endParaRPr lang="en-US" altLang="zh-CN" b="1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/>
        </p:nvSpPr>
        <p:spPr>
          <a:xfrm>
            <a:off x="-838200" y="485774"/>
            <a:ext cx="3524250" cy="619125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928" y="536491"/>
            <a:ext cx="2022446" cy="51769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内容简介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29636" y="1825006"/>
            <a:ext cx="4805045" cy="56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实验方法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29636" y="3797828"/>
            <a:ext cx="4805045" cy="56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核心代码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45654" y="1825006"/>
            <a:ext cx="4805045" cy="56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实验结果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45653" y="3821114"/>
            <a:ext cx="4805045" cy="56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实验总结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39211" y="2387148"/>
            <a:ext cx="4805045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1) K-NN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39211" y="2860816"/>
            <a:ext cx="4805045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2)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交叉验证介绍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680183" y="1214907"/>
            <a:ext cx="0" cy="47051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139210" y="3281448"/>
            <a:ext cx="4805045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3)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距离公式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95602" y="2361557"/>
            <a:ext cx="4805045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1)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超参数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的影响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95602" y="2835225"/>
            <a:ext cx="4805045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2)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距离公式的选择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39211" y="4325803"/>
            <a:ext cx="4805045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1)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训练预测函数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139211" y="4799471"/>
            <a:ext cx="4805045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2)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交叉验证函数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139210" y="5220103"/>
            <a:ext cx="4805045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3)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距离公式函数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1712" y="2740753"/>
            <a:ext cx="4753763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实验方法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 rot="968467">
            <a:off x="7948992" y="-1710225"/>
            <a:ext cx="227009" cy="101124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009650" y="3467100"/>
            <a:ext cx="5695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/>
        </p:nvSpPr>
        <p:spPr>
          <a:xfrm>
            <a:off x="-838200" y="485774"/>
            <a:ext cx="3409950" cy="619125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678" y="467888"/>
            <a:ext cx="2022446" cy="675110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K-NN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19250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14625" y="1608950"/>
            <a:ext cx="5205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K近邻法（k-nearest-neighbors，KNN）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461" y="1924050"/>
            <a:ext cx="3257550" cy="3009900"/>
          </a:xfrm>
          <a:prstGeom prst="rect">
            <a:avLst/>
          </a:prstGeom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238775" y="2579131"/>
            <a:ext cx="5700450" cy="27699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(1)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计算测试数据与各个训练数据之间的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距离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(2)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按照距离的递增关系进行排序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(3)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选取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距离最小的K个点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(4)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确定前K个点所在</a:t>
            </a:r>
            <a:r>
              <a:rPr kumimoji="0" lang="zh-CN" altLang="zh-CN" b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类别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的出现频率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(5)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返回前K个点中出现频率最高的类别作为测试数据的预测分类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23900" y="2299216"/>
            <a:ext cx="59150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/>
        </p:nvSpPr>
        <p:spPr>
          <a:xfrm>
            <a:off x="-838200" y="485774"/>
            <a:ext cx="3848100" cy="619125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008" y="485774"/>
            <a:ext cx="2410872" cy="67511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交叉验证介绍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63565" y="1449070"/>
            <a:ext cx="6194425" cy="33343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9925" y="1449070"/>
            <a:ext cx="4805045" cy="305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先将数据集</a:t>
            </a:r>
            <a:r>
              <a:rPr lang="en-US" altLang="zh-CN" dirty="0"/>
              <a:t>D</a:t>
            </a:r>
            <a:r>
              <a:rPr lang="zh-CN" altLang="en-US" dirty="0"/>
              <a:t>划分为 </a:t>
            </a:r>
            <a:r>
              <a:rPr lang="en-US" altLang="zh-CN" dirty="0"/>
              <a:t>k </a:t>
            </a:r>
            <a:r>
              <a:rPr lang="zh-CN" altLang="en-US" dirty="0"/>
              <a:t>个大小相似的互斥子集。每个子集</a:t>
            </a:r>
            <a:r>
              <a:rPr lang="en-US" altLang="zh-CN" dirty="0"/>
              <a:t>D</a:t>
            </a:r>
            <a:r>
              <a:rPr lang="en-US" altLang="zh-CN" baseline="-25000" dirty="0"/>
              <a:t>i </a:t>
            </a:r>
            <a:r>
              <a:rPr lang="zh-CN" altLang="en-US" dirty="0"/>
              <a:t>都尽可能保持数据分布的一致性</a:t>
            </a:r>
            <a:endParaRPr lang="zh-CN" altLang="en-US" dirty="0"/>
          </a:p>
          <a:p>
            <a:pPr>
              <a:lnSpc>
                <a:spcPct val="130000"/>
              </a:lnSpc>
            </a:pPr>
            <a:endParaRPr lang="zh-CN" altLang="en-US" dirty="0"/>
          </a:p>
          <a:p>
            <a:pPr>
              <a:lnSpc>
                <a:spcPct val="13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每次用 </a:t>
            </a:r>
            <a:r>
              <a:rPr lang="en-US" altLang="zh-CN" dirty="0"/>
              <a:t>k - 1 </a:t>
            </a:r>
            <a:r>
              <a:rPr lang="zh-CN" altLang="en-US" dirty="0"/>
              <a:t>个子集的并集，余下的那个子集作为测试集</a:t>
            </a:r>
            <a:endParaRPr lang="zh-CN" altLang="en-US" dirty="0"/>
          </a:p>
          <a:p>
            <a:pPr>
              <a:lnSpc>
                <a:spcPct val="130000"/>
              </a:lnSpc>
            </a:pPr>
            <a:endParaRPr lang="zh-CN" altLang="en-US" dirty="0"/>
          </a:p>
          <a:p>
            <a:pPr>
              <a:lnSpc>
                <a:spcPct val="13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最后返回 </a:t>
            </a:r>
            <a:r>
              <a:rPr lang="en-US" altLang="zh-CN" dirty="0"/>
              <a:t>k </a:t>
            </a:r>
            <a:r>
              <a:rPr lang="zh-CN" altLang="en-US" dirty="0"/>
              <a:t>个测试结果的均值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9925" y="5078095"/>
            <a:ext cx="43599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0070C0"/>
                </a:solidFill>
              </a:rPr>
              <a:t>意义：增强模型的泛化能力</a:t>
            </a:r>
            <a:endParaRPr lang="zh-CN" altLang="en-US" sz="2200" dirty="0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63565" y="5078095"/>
            <a:ext cx="31940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C00000"/>
                </a:solidFill>
              </a:rPr>
              <a:t>计算量增大 </a:t>
            </a:r>
            <a:r>
              <a:rPr lang="en-US" altLang="zh-CN" sz="2200" dirty="0">
                <a:solidFill>
                  <a:srgbClr val="C00000"/>
                </a:solidFill>
              </a:rPr>
              <a:t>k </a:t>
            </a:r>
            <a:r>
              <a:rPr lang="zh-CN" altLang="en-US" sz="2200" dirty="0">
                <a:solidFill>
                  <a:srgbClr val="C00000"/>
                </a:solidFill>
              </a:rPr>
              <a:t>倍</a:t>
            </a:r>
            <a:endParaRPr lang="zh-CN" altLang="en-US" sz="2200" dirty="0">
              <a:solidFill>
                <a:srgbClr val="C0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梯形 15"/>
          <p:cNvSpPr/>
          <p:nvPr/>
        </p:nvSpPr>
        <p:spPr>
          <a:xfrm>
            <a:off x="-838200" y="485774"/>
            <a:ext cx="3338195" cy="619125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66215" y="1249045"/>
            <a:ext cx="4805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dirty="0"/>
              <a:t>1. </a:t>
            </a:r>
            <a:r>
              <a:rPr lang="zh-CN" altLang="en-US" sz="2000" dirty="0"/>
              <a:t>Euclidean Distance（欧式距离）</a:t>
            </a:r>
            <a:endParaRPr lang="zh-CN" altLang="en-US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0280" y="1825625"/>
            <a:ext cx="1924685" cy="9385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66215" y="2936875"/>
            <a:ext cx="4230370" cy="4914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ym typeface="+mn-ea"/>
              </a:rPr>
              <a:t>2. </a:t>
            </a:r>
            <a:r>
              <a:rPr lang="zh-CN" altLang="en-US" sz="2000" dirty="0">
                <a:sym typeface="+mn-ea"/>
              </a:rPr>
              <a:t>Manhattan Distance (曼哈顿距离)</a:t>
            </a:r>
            <a:endParaRPr lang="zh-CN" altLang="en-US" sz="2000" dirty="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66850" y="4361815"/>
            <a:ext cx="3472180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ym typeface="+mn-ea"/>
              </a:rPr>
              <a:t>3. </a:t>
            </a:r>
            <a:r>
              <a:rPr>
                <a:sym typeface="+mn-ea"/>
              </a:rPr>
              <a:t>Cosine Distance（余弦距离）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995" y="3488690"/>
            <a:ext cx="1584960" cy="6781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280" y="5039995"/>
            <a:ext cx="2346960" cy="571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73825" y="2033905"/>
            <a:ext cx="48050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dirty="0">
                <a:solidFill>
                  <a:srgbClr val="0070C0"/>
                </a:solidFill>
              </a:rPr>
              <a:t>哪一个距离公式更能反映图像间的相关程度？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467114" y="441003"/>
            <a:ext cx="2735508" cy="708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距离公式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1712" y="2740753"/>
            <a:ext cx="4753763" cy="707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核心代码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 rot="968467">
            <a:off x="7948992" y="-1710225"/>
            <a:ext cx="227009" cy="101124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009650" y="3467100"/>
            <a:ext cx="56959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78" y="1453547"/>
            <a:ext cx="5613322" cy="4638685"/>
          </a:xfrm>
          <a:prstGeom prst="rect">
            <a:avLst/>
          </a:prstGeom>
        </p:spPr>
      </p:pic>
      <p:sp>
        <p:nvSpPr>
          <p:cNvPr id="13" name="梯形 12"/>
          <p:cNvSpPr/>
          <p:nvPr/>
        </p:nvSpPr>
        <p:spPr>
          <a:xfrm>
            <a:off x="-838200" y="485774"/>
            <a:ext cx="3409950" cy="619125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56153" y="457781"/>
            <a:ext cx="2022446" cy="67511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核心代码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12410" y="15109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训练函数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2678" y="1442362"/>
            <a:ext cx="2447749" cy="506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024649" y="1695607"/>
            <a:ext cx="48863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82678" y="2358251"/>
            <a:ext cx="5148136" cy="1777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821960" y="3180628"/>
            <a:ext cx="2079770" cy="7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412410" y="299596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选择距离公式并计算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5710" y="4882099"/>
            <a:ext cx="5148136" cy="897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897461" y="5404313"/>
            <a:ext cx="20135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496300" y="5219647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根据预设的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值进行分类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梯形 12"/>
          <p:cNvSpPr/>
          <p:nvPr/>
        </p:nvSpPr>
        <p:spPr>
          <a:xfrm>
            <a:off x="-838200" y="485774"/>
            <a:ext cx="3409950" cy="619125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56153" y="457781"/>
            <a:ext cx="2022446" cy="67511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核心代码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258" y="1848132"/>
            <a:ext cx="5551365" cy="408594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24258" y="14788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交叉验证代码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91983" y="22632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训练集分割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258" y="2028282"/>
            <a:ext cx="3457192" cy="810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295775" y="2447925"/>
            <a:ext cx="4533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50002" y="4019552"/>
            <a:ext cx="5193597" cy="1685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096000" y="4886325"/>
            <a:ext cx="28098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991983" y="4701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交叉验证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1191</Words>
  <Application>WPS 演示</Application>
  <PresentationFormat>宽屏</PresentationFormat>
  <Paragraphs>137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Open Sans</vt:lpstr>
      <vt:lpstr>Calibri</vt:lpstr>
      <vt:lpstr>Arial Unicode MS</vt:lpstr>
      <vt:lpstr>等线 Light</vt:lpstr>
      <vt:lpstr>Calibri Light</vt:lpstr>
      <vt:lpstr>等线</vt:lpstr>
      <vt:lpstr>Office Theme</vt:lpstr>
      <vt:lpstr>PowerPoint 演示文稿</vt:lpstr>
      <vt:lpstr>内容简介</vt:lpstr>
      <vt:lpstr>PowerPoint 演示文稿</vt:lpstr>
      <vt:lpstr>K-NN介绍</vt:lpstr>
      <vt:lpstr>交叉验证介绍</vt:lpstr>
      <vt:lpstr>PowerPoint 演示文稿</vt:lpstr>
      <vt:lpstr>PowerPoint 演示文稿</vt:lpstr>
      <vt:lpstr>核心代码</vt:lpstr>
      <vt:lpstr>核心代码</vt:lpstr>
      <vt:lpstr>核心代码</vt:lpstr>
      <vt:lpstr>PowerPoint 演示文稿</vt:lpstr>
      <vt:lpstr>超参数k的影响</vt:lpstr>
      <vt:lpstr>PowerPoint 演示文稿</vt:lpstr>
      <vt:lpstr>PowerPoint 演示文稿</vt:lpstr>
      <vt:lpstr>总结</vt:lpstr>
      <vt:lpstr>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.</cp:lastModifiedBy>
  <cp:revision>52</cp:revision>
  <dcterms:created xsi:type="dcterms:W3CDTF">2019-06-19T02:08:00Z</dcterms:created>
  <dcterms:modified xsi:type="dcterms:W3CDTF">2020-02-25T06:45:29Z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