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AEAFAA"/>
    <a:srgbClr val="93949A"/>
    <a:srgbClr val="97B6EC"/>
    <a:srgbClr val="AEADA9"/>
    <a:srgbClr val="4E4852"/>
    <a:srgbClr val="B8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E0A2-FDC2-4D06-A3B6-795E5D42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C71BA-5582-4EDF-AE41-476D0F25B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7021-9C34-43B9-B354-760F2C5C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F50A-2E35-4832-A817-DD1D8F6B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8D38-9F29-4F42-B92E-A3D5474D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2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3BFA-FBFF-49A9-A0E3-C6F1D99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9E264-C88A-44EF-83C4-2EDE28D62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1847-9F57-4D74-8A49-CFBE0851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DAD1-4BCD-472C-91C3-F955321C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26D8-D066-4CD9-8C58-0C73E3EF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8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F0E19-1EAE-4F91-B282-BF4ADC50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11FF3-0920-4B8A-9B70-7A50E8F06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BF17-AD45-4361-8DF4-1444C16D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D2F8-4DAA-4716-A9D2-8AC6666F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7B01-90AA-4E4F-975F-A5F0AD39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A164-CECD-4087-8548-63B296AE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998F-2645-4873-AD8D-AAA4AD54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911A-A25B-4E94-8B18-9F1A8CFE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D366-53B5-4ECF-97B0-394B8683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F07B-E754-41B8-96C2-EE7F1052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D4F5-BA23-4F25-B757-14BA5018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C29A-E642-4E75-96DA-8AEFFFFDB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195F-9508-46D3-BA4C-2629AB4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D129-6808-4C95-B12B-9031AFE2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FF9C-5F3B-4B1E-80D3-083CA617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2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493F-ABDF-4938-BD2D-63A4774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7FBE-F53D-4DDE-BB2A-CD4454DB7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21197-3F30-417A-B6FA-8842B087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7C97-9DF9-410A-A13B-CD3E6E9F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3E9C7-FDEA-4CDB-8D6D-D47B77C3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CBDAC-2F3B-4BF9-9B78-9C8F08F1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9907-17F3-4E59-A28C-A425A500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7B56A-D4F0-40F8-945D-C55FFB41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8F68-267B-4C36-99A0-D835218D4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57DA1-C2B5-4A4E-A77E-4A7D70163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E7993-8FCC-46BC-B65D-5DBA8DBAC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177B-9802-4DF1-BDEA-A695736F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E467D-FA26-496A-BA1E-3BC6303C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A629B-1CE9-44CE-826F-78A183C7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E850-796D-407D-9F55-562B388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4706D-E412-4D44-A804-2F8F202D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86475-3949-4E7A-B7D8-7CCC2B1F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CDF2C-3D45-4916-9193-A8DCB121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EACBD-306E-4D32-AEFB-46B2A8A6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25DAB-6894-452A-A221-4C3643ED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568D9-8BBA-40D8-9E64-BAE2ADA7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FDD1-9F7E-4DD4-9FB7-04718691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4623-D87D-458F-BC67-B07E81050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BB95-29D8-4B1C-A92A-58EA9CA3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06CA-0694-4004-9B06-3BE03BB7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2994-19D2-4EE6-87D7-BB699ED5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6879B-0D5A-493B-A039-92CF2B11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E0AF-C7D4-4C2C-86E9-269235A8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A7842-398B-4E6A-96A5-B729FA5F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D7795-14D0-46C1-ACFA-8526F720B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9FC16-4231-47EF-ABC0-2BECE554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D6342-474D-4824-8BCF-116EF7C0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7E18-D129-48D0-8F46-76083152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6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1CB12-0820-41A1-94B0-F9B5C7EB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C69C3-1804-4919-8383-E65785DA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CC3E-9B97-4288-8683-0A244580A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968F-F65A-4C42-9FE2-EFD536AD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BE23-2E1C-4F3A-ADF7-2414EED28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nodel12/Sli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F4D2-B957-418A-B06C-E96E4F4B2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troubleshooting and performance tuning in the .NET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A220-571E-477C-B7BB-C9ACE252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 issues from the trenches and strategies to avoid them</a:t>
            </a:r>
          </a:p>
          <a:p>
            <a:endParaRPr lang="en-US" dirty="0"/>
          </a:p>
          <a:p>
            <a:r>
              <a:rPr lang="en-US" dirty="0"/>
              <a:t>By: Adam Knodel</a:t>
            </a:r>
          </a:p>
        </p:txBody>
      </p:sp>
    </p:spTree>
    <p:extLst>
      <p:ext uri="{BB962C8B-B14F-4D97-AF65-F5344CB8AC3E}">
        <p14:creationId xmlns:p14="http://schemas.microsoft.com/office/powerpoint/2010/main" val="363527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E07B-40BB-42D5-B093-448F4BE6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2C41-3E65-4AB3-AD73-32D53073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type marked with </a:t>
            </a:r>
            <a:r>
              <a:rPr lang="en-US" dirty="0" err="1"/>
              <a:t>SerializableAttribute</a:t>
            </a:r>
            <a:r>
              <a:rPr lang="en-US" dirty="0"/>
              <a:t> can be serialized</a:t>
            </a:r>
          </a:p>
          <a:p>
            <a:r>
              <a:rPr lang="en-US" dirty="0"/>
              <a:t>Restricted by Assembly version and Type</a:t>
            </a:r>
          </a:p>
          <a:p>
            <a:r>
              <a:rPr lang="en-US" b="1" dirty="0"/>
              <a:t>Constructors are not called on Deserialization by default!</a:t>
            </a:r>
          </a:p>
          <a:p>
            <a:r>
              <a:rPr lang="en-US" dirty="0"/>
              <a:t>Custom Deserialization is allowed and can mitigate issues</a:t>
            </a:r>
          </a:p>
          <a:p>
            <a:pPr lvl="1"/>
            <a:r>
              <a:rPr lang="en-US" dirty="0"/>
              <a:t>Allows for custom logic when deserializing, as well as a constructor</a:t>
            </a:r>
          </a:p>
          <a:p>
            <a:pPr lvl="1"/>
            <a:r>
              <a:rPr lang="en-US" dirty="0"/>
              <a:t>Requires implementing </a:t>
            </a:r>
            <a:r>
              <a:rPr lang="en-US" dirty="0" err="1"/>
              <a:t>ISerializable</a:t>
            </a:r>
            <a:r>
              <a:rPr lang="en-US" dirty="0"/>
              <a:t> and manually serializing/deserializing as well</a:t>
            </a:r>
          </a:p>
          <a:p>
            <a:r>
              <a:rPr lang="en-US" dirty="0"/>
              <a:t>Careful about dirty tracking in cached entities</a:t>
            </a:r>
          </a:p>
          <a:p>
            <a:pPr lvl="1"/>
            <a:r>
              <a:rPr lang="en-US" dirty="0"/>
              <a:t>Accidental updates can occur</a:t>
            </a:r>
          </a:p>
          <a:p>
            <a:pPr lvl="1"/>
            <a:r>
              <a:rPr lang="en-US" dirty="0"/>
              <a:t>Bad logic caused all dates to be dirty upon 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401217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A15-F263-4812-AA6B-CA3B5332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Binary Serialization To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76D4-8C9D-4DA9-B3D8-572E4E9B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class with BOTH Serializable and </a:t>
            </a:r>
            <a:r>
              <a:rPr lang="en-US" dirty="0" err="1"/>
              <a:t>JSONObject</a:t>
            </a:r>
            <a:r>
              <a:rPr lang="en-US" dirty="0"/>
              <a:t> (if using </a:t>
            </a:r>
            <a:r>
              <a:rPr lang="en-US" dirty="0" err="1"/>
              <a:t>NewtonSoft</a:t>
            </a:r>
            <a:r>
              <a:rPr lang="en-US" dirty="0"/>
              <a:t>) attributes</a:t>
            </a:r>
          </a:p>
          <a:p>
            <a:r>
              <a:rPr lang="en-US" dirty="0"/>
              <a:t>By default, </a:t>
            </a:r>
            <a:r>
              <a:rPr lang="en-US" dirty="0" err="1"/>
              <a:t>NewtonSoft</a:t>
            </a:r>
            <a:r>
              <a:rPr lang="en-US" dirty="0"/>
              <a:t> will serialize backing fields differently on objects with only Serializable attribute</a:t>
            </a:r>
          </a:p>
          <a:p>
            <a:pPr lvl="1"/>
            <a:r>
              <a:rPr lang="en-US" dirty="0"/>
              <a:t>This seems to have changed; however it should still go through a migration to guarantee proper JSON and not affect binary Serialization.</a:t>
            </a:r>
          </a:p>
          <a:p>
            <a:r>
              <a:rPr lang="en-US" dirty="0"/>
              <a:t>When binary serialization is guaranteed to not be needed, remove Serializable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1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C61B-3075-4D8F-872D-EFF957C6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486A-36CF-419E-BCCD-51B29B88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caches servers across environments requires some unique identifier</a:t>
            </a:r>
          </a:p>
          <a:p>
            <a:pPr lvl="1"/>
            <a:r>
              <a:rPr lang="en-US" dirty="0"/>
              <a:t>Prefix for each environment for example</a:t>
            </a:r>
          </a:p>
          <a:p>
            <a:pPr lvl="1"/>
            <a:r>
              <a:rPr lang="en-US" dirty="0"/>
              <a:t>Prefix here would be a global prefix for EVERY cache</a:t>
            </a:r>
          </a:p>
          <a:p>
            <a:pPr lvl="1"/>
            <a:r>
              <a:rPr lang="en-US" dirty="0"/>
              <a:t>Test for test environment for example</a:t>
            </a:r>
          </a:p>
          <a:p>
            <a:r>
              <a:rPr lang="en-US" dirty="0"/>
              <a:t>Some unique identifier for each type of cache</a:t>
            </a:r>
          </a:p>
          <a:p>
            <a:pPr lvl="1"/>
            <a:r>
              <a:rPr lang="en-US" dirty="0"/>
              <a:t>Entity caches keys prefixed with entity’s name</a:t>
            </a:r>
          </a:p>
          <a:p>
            <a:r>
              <a:rPr lang="en-US" dirty="0"/>
              <a:t>Still need to define a unique key for each individual entity as well</a:t>
            </a:r>
          </a:p>
          <a:p>
            <a:pPr lvl="1"/>
            <a:r>
              <a:rPr lang="en-US" dirty="0"/>
              <a:t>IDs are a great idea for completely unique keys</a:t>
            </a:r>
          </a:p>
          <a:p>
            <a:pPr lvl="1"/>
            <a:r>
              <a:rPr lang="en-US" dirty="0"/>
              <a:t>Combined with the other prefixes, there will never be a collision</a:t>
            </a:r>
          </a:p>
          <a:p>
            <a:r>
              <a:rPr lang="en-US" dirty="0"/>
              <a:t>Test_Builders_1 for example</a:t>
            </a:r>
          </a:p>
        </p:txBody>
      </p:sp>
    </p:spTree>
    <p:extLst>
      <p:ext uri="{BB962C8B-B14F-4D97-AF65-F5344CB8AC3E}">
        <p14:creationId xmlns:p14="http://schemas.microsoft.com/office/powerpoint/2010/main" val="139501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2F3F-EF83-4394-88C7-61035C1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–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CB65-29B4-4914-A44C-650D78AC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Delegates</a:t>
            </a:r>
          </a:p>
          <a:p>
            <a:pPr lvl="1"/>
            <a:r>
              <a:rPr lang="en-US" dirty="0"/>
              <a:t>Delegates have to be reevaluated every time when created from a method</a:t>
            </a:r>
          </a:p>
          <a:p>
            <a:pPr lvl="1"/>
            <a:r>
              <a:rPr lang="en-US" dirty="0"/>
              <a:t>Lambdas are cached by the runtime, only created once even in a loop</a:t>
            </a:r>
          </a:p>
          <a:p>
            <a:pPr lvl="1"/>
            <a:r>
              <a:rPr lang="en-US" dirty="0"/>
              <a:t>Closures retain local memory until disposed, applies to both local and lambda</a:t>
            </a:r>
          </a:p>
          <a:p>
            <a:r>
              <a:rPr lang="en-US" dirty="0"/>
              <a:t>String concatenation</a:t>
            </a:r>
          </a:p>
          <a:p>
            <a:pPr lvl="1"/>
            <a:r>
              <a:rPr lang="en-US" dirty="0"/>
              <a:t>Manual string concatenation</a:t>
            </a:r>
          </a:p>
          <a:p>
            <a:pPr lvl="2"/>
            <a:r>
              <a:rPr lang="en-US" dirty="0"/>
              <a:t>Generates a new string every time</a:t>
            </a:r>
          </a:p>
          <a:p>
            <a:pPr lvl="2"/>
            <a:r>
              <a:rPr lang="en-US" dirty="0"/>
              <a:t>Excessive garbage collection/memory usage is possible</a:t>
            </a:r>
          </a:p>
          <a:p>
            <a:pPr lvl="1"/>
            <a:r>
              <a:rPr lang="en-US" dirty="0"/>
              <a:t>StringBuilder</a:t>
            </a:r>
          </a:p>
          <a:p>
            <a:pPr lvl="2"/>
            <a:r>
              <a:rPr lang="en-US" dirty="0"/>
              <a:t>Collection of smaller strings</a:t>
            </a:r>
          </a:p>
          <a:p>
            <a:pPr lvl="2"/>
            <a:r>
              <a:rPr lang="en-US" dirty="0"/>
              <a:t>Combined upon calling </a:t>
            </a:r>
            <a:r>
              <a:rPr lang="en-US" dirty="0" err="1"/>
              <a:t>ToString</a:t>
            </a:r>
            <a:endParaRPr lang="en-US" dirty="0"/>
          </a:p>
          <a:p>
            <a:pPr lvl="2"/>
            <a:r>
              <a:rPr lang="en-US" dirty="0"/>
              <a:t>Much efficient than individual String concatenation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8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A0FC-AECB-4B7A-A109-3BBC1CB8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Usage –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1A99-3032-444D-928F-D806090E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Understand the O(n) when using Delegates</a:t>
            </a:r>
          </a:p>
          <a:p>
            <a:pPr lvl="1"/>
            <a:r>
              <a:rPr lang="en-US" dirty="0"/>
              <a:t>Loops can cause significant performance issues with delegates</a:t>
            </a:r>
          </a:p>
          <a:p>
            <a:pPr lvl="2"/>
            <a:r>
              <a:rPr lang="en-US" dirty="0"/>
              <a:t>Had a delegate used in a loop, where it had nested loops</a:t>
            </a:r>
          </a:p>
          <a:p>
            <a:pPr lvl="2"/>
            <a:r>
              <a:rPr lang="en-US" dirty="0"/>
              <a:t>Caused O(n) = n</a:t>
            </a:r>
            <a:r>
              <a:rPr lang="en-US" baseline="30000" dirty="0"/>
              <a:t>3</a:t>
            </a:r>
          </a:p>
          <a:p>
            <a:r>
              <a:rPr lang="en-US" dirty="0"/>
              <a:t>HashSet vs List, avoid List for Contains checks</a:t>
            </a:r>
          </a:p>
          <a:p>
            <a:pPr lvl="1"/>
            <a:r>
              <a:rPr lang="en-US" dirty="0"/>
              <a:t>List guarantees order but results in n operations to find items in the list</a:t>
            </a:r>
          </a:p>
          <a:p>
            <a:pPr lvl="1"/>
            <a:r>
              <a:rPr lang="en-US" dirty="0"/>
              <a:t>HashSet takes more space, is out of order, but is “instant” to find items</a:t>
            </a:r>
          </a:p>
          <a:p>
            <a:pPr lvl="1"/>
            <a:r>
              <a:rPr lang="en-US" dirty="0"/>
              <a:t>Requires Equals and </a:t>
            </a:r>
            <a:r>
              <a:rPr lang="en-US" dirty="0" err="1"/>
              <a:t>GetHashCode</a:t>
            </a:r>
            <a:r>
              <a:rPr lang="en-US" dirty="0"/>
              <a:t> implementations for HashSet</a:t>
            </a:r>
          </a:p>
          <a:p>
            <a:r>
              <a:rPr lang="en-US" dirty="0"/>
              <a:t>Use </a:t>
            </a:r>
            <a:r>
              <a:rPr lang="en-US" dirty="0" err="1"/>
              <a:t>ILookup</a:t>
            </a:r>
            <a:r>
              <a:rPr lang="en-US" dirty="0"/>
              <a:t> for organizing single key to multiple value data</a:t>
            </a:r>
          </a:p>
          <a:p>
            <a:pPr lvl="1"/>
            <a:r>
              <a:rPr lang="en-US" dirty="0"/>
              <a:t>Easy way to find multiple elements by a single key</a:t>
            </a:r>
          </a:p>
          <a:p>
            <a:pPr lvl="1"/>
            <a:r>
              <a:rPr lang="en-US" dirty="0"/>
              <a:t>Performance comparable to Dictionary</a:t>
            </a:r>
          </a:p>
          <a:p>
            <a:pPr lvl="1"/>
            <a:r>
              <a:rPr lang="en-US" b="1" dirty="0"/>
              <a:t>Do not search lists repeatedly if you can define a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5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9FE9-3D79-417D-BE6E-F08E4EFB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DD17-0DBF-4F55-AA9E-49C4770A4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IsAssignableFrom</a:t>
            </a:r>
            <a:r>
              <a:rPr lang="en-US" dirty="0"/>
              <a:t>, </a:t>
            </a:r>
            <a:r>
              <a:rPr lang="en-US" dirty="0" err="1"/>
              <a:t>IsInstanceOfType</a:t>
            </a:r>
            <a:r>
              <a:rPr lang="en-US" dirty="0"/>
              <a:t> or is operator </a:t>
            </a:r>
          </a:p>
          <a:p>
            <a:pPr lvl="1"/>
            <a:r>
              <a:rPr lang="en-US" dirty="0"/>
              <a:t>Best way to check types</a:t>
            </a:r>
          </a:p>
          <a:p>
            <a:pPr lvl="1"/>
            <a:r>
              <a:rPr lang="en-US" dirty="0" err="1"/>
              <a:t>Type.Equals</a:t>
            </a:r>
            <a:r>
              <a:rPr lang="en-US" dirty="0"/>
              <a:t> will restrict to exact type information</a:t>
            </a:r>
          </a:p>
          <a:p>
            <a:pPr lvl="1"/>
            <a:r>
              <a:rPr lang="en-US" dirty="0" err="1"/>
              <a:t>Type.GetInterfaces</a:t>
            </a:r>
            <a:r>
              <a:rPr lang="en-US" dirty="0"/>
              <a:t> is very slow in comparison</a:t>
            </a:r>
          </a:p>
          <a:p>
            <a:r>
              <a:rPr lang="en-US" dirty="0"/>
              <a:t>Cache anything that will commonly be used with reflection!</a:t>
            </a:r>
          </a:p>
          <a:p>
            <a:pPr lvl="1"/>
            <a:r>
              <a:rPr lang="en-US" dirty="0"/>
              <a:t>.NET will implicitly cache type information, but if it is seldomly used then it may end up disposed.</a:t>
            </a:r>
          </a:p>
          <a:p>
            <a:pPr lvl="1"/>
            <a:r>
              <a:rPr lang="en-US" dirty="0"/>
              <a:t>Things like Type and specific members could be cached in memory</a:t>
            </a:r>
          </a:p>
          <a:p>
            <a:r>
              <a:rPr lang="en-US" dirty="0"/>
              <a:t>Obviously avoid reflection, but be aware that OOP rules are broken</a:t>
            </a:r>
          </a:p>
          <a:p>
            <a:pPr lvl="1"/>
            <a:r>
              <a:rPr lang="en-US" dirty="0"/>
              <a:t>Allowed to set private/protected/internal fields, properties and invoke methods</a:t>
            </a:r>
          </a:p>
          <a:p>
            <a:r>
              <a:rPr lang="en-US" dirty="0"/>
              <a:t>Custom Attributes can be checked by </a:t>
            </a:r>
            <a:r>
              <a:rPr lang="en-US" dirty="0" err="1"/>
              <a:t>GetCustomAttribute</a:t>
            </a:r>
            <a:endParaRPr lang="en-US" dirty="0"/>
          </a:p>
          <a:p>
            <a:pPr lvl="1"/>
            <a:r>
              <a:rPr lang="en-US" dirty="0"/>
              <a:t>Extension in </a:t>
            </a:r>
            <a:r>
              <a:rPr lang="en-US" dirty="0" err="1"/>
              <a:t>System.Reflection</a:t>
            </a:r>
            <a:r>
              <a:rPr lang="en-US" dirty="0"/>
              <a:t> namespace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BA219-BCA3-4D03-965B-0CBEF257D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93" y="0"/>
            <a:ext cx="3382207" cy="31000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6539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030E-F0D1-4ED2-9045-37F5A58E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Github</a:t>
            </a:r>
            <a:r>
              <a:rPr lang="en-US" dirty="0"/>
              <a:t> for Code And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4EB3-7945-475D-8A88-8A7A6BE5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https://github.com/knodel12/Slides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6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591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Advanced troubleshooting and performance tuning in the .NET framework</vt:lpstr>
      <vt:lpstr>Binary Serialization</vt:lpstr>
      <vt:lpstr>Migrating Binary Serialization To JSON</vt:lpstr>
      <vt:lpstr>Organizing Cache</vt:lpstr>
      <vt:lpstr>Memory Usage – Common Issues</vt:lpstr>
      <vt:lpstr>CPU Usage – Common Issues</vt:lpstr>
      <vt:lpstr>Reflection Tips And Tricks</vt:lpstr>
      <vt:lpstr>See Github for Code And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troubleshooting and performance tuning in the .NET framework</dc:title>
  <dc:creator>Adam Knodel</dc:creator>
  <cp:lastModifiedBy>Adam Knodel</cp:lastModifiedBy>
  <cp:revision>29</cp:revision>
  <dcterms:created xsi:type="dcterms:W3CDTF">2019-07-24T14:55:22Z</dcterms:created>
  <dcterms:modified xsi:type="dcterms:W3CDTF">2019-07-25T20:25:13Z</dcterms:modified>
</cp:coreProperties>
</file>