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Playfair Display"/>
      <p:regular r:id="rId39"/>
      <p:bold r:id="rId40"/>
      <p:italic r:id="rId41"/>
      <p:boldItalic r:id="rId42"/>
    </p:embeddedFont>
    <p:embeddedFont>
      <p:font typeface="Lat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layfairDisplay-bold.fntdata"/><Relationship Id="rId20" Type="http://schemas.openxmlformats.org/officeDocument/2006/relationships/slide" Target="slides/slide15.xml"/><Relationship Id="rId42" Type="http://schemas.openxmlformats.org/officeDocument/2006/relationships/font" Target="fonts/PlayfairDisplay-boldItalic.fntdata"/><Relationship Id="rId41" Type="http://schemas.openxmlformats.org/officeDocument/2006/relationships/font" Target="fonts/PlayfairDisplay-italic.fntdata"/><Relationship Id="rId22" Type="http://schemas.openxmlformats.org/officeDocument/2006/relationships/slide" Target="slides/slide17.xml"/><Relationship Id="rId44" Type="http://schemas.openxmlformats.org/officeDocument/2006/relationships/font" Target="fonts/Lato-bold.fntdata"/><Relationship Id="rId21" Type="http://schemas.openxmlformats.org/officeDocument/2006/relationships/slide" Target="slides/slide16.xml"/><Relationship Id="rId43" Type="http://schemas.openxmlformats.org/officeDocument/2006/relationships/font" Target="fonts/Lato-regular.fntdata"/><Relationship Id="rId24" Type="http://schemas.openxmlformats.org/officeDocument/2006/relationships/slide" Target="slides/slide19.xml"/><Relationship Id="rId46" Type="http://schemas.openxmlformats.org/officeDocument/2006/relationships/font" Target="fonts/Lato-boldItalic.fntdata"/><Relationship Id="rId23" Type="http://schemas.openxmlformats.org/officeDocument/2006/relationships/slide" Target="slides/slide18.xml"/><Relationship Id="rId45"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PlayfairDisplay-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4135e03d6a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4135e03d6a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22df2a7a5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22df2a7a5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22df2a7a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22df2a7a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22df2a7a5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22df2a7a5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22df2a7a5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22df2a7a5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22df2a7a5a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22df2a7a5a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4135e03d6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4135e03d6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4135e03d6a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4135e03d6a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4135e03d6a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4135e03d6a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4135e03d6a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4135e03d6a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414b0e626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414b0e626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4135e03d6a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4135e03d6a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4135e03d6a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4135e03d6a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4135e03d6a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4135e03d6a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419eab2be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419eab2be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419eab2be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419eab2be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4135e03d6a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4135e03d6a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4135e03d6a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4135e03d6a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4135e03d6a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4135e03d6a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4135e03d6a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4135e03d6a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4135e03d6a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4135e03d6a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4135e03d6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4135e03d6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4135e03d6a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4135e03d6a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4135e03d6a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4135e03d6a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22db46ad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22db46ad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4135e03d6a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4135e03d6a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4135e03d6a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4135e03d6a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4135e03d6a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4135e03d6a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4135e03d6a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4135e03d6a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4135e03d6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4135e03d6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4135e03d6a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4135e03d6a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22db46af0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22db46af0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7.png"/><Relationship Id="rId5" Type="http://schemas.openxmlformats.org/officeDocument/2006/relationships/image" Target="../media/image13.png"/><Relationship Id="rId6" Type="http://schemas.openxmlformats.org/officeDocument/2006/relationships/image" Target="../media/image16.png"/><Relationship Id="rId7"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1.png"/><Relationship Id="rId4" Type="http://schemas.openxmlformats.org/officeDocument/2006/relationships/image" Target="../media/image34.png"/><Relationship Id="rId5" Type="http://schemas.openxmlformats.org/officeDocument/2006/relationships/image" Target="../media/image10.png"/><Relationship Id="rId6" Type="http://schemas.openxmlformats.org/officeDocument/2006/relationships/image" Target="../media/image9.png"/><Relationship Id="rId7" Type="http://schemas.openxmlformats.org/officeDocument/2006/relationships/image" Target="../media/image11.png"/><Relationship Id="rId8"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3.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29.png"/><Relationship Id="rId7"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2.png"/><Relationship Id="rId4" Type="http://schemas.openxmlformats.org/officeDocument/2006/relationships/image" Target="../media/image30.png"/><Relationship Id="rId5"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datasets/razauhaq/english-songs-lyrics" TargetMode="Externa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levelup.gitconnected.com/building-a-simple-website-that-outputs-results-from-a-csv-using-users-input-bfcb782ced45" TargetMode="External"/><Relationship Id="rId4" Type="http://schemas.openxmlformats.org/officeDocument/2006/relationships/hyperlink" Target="https://html.com/" TargetMode="External"/><Relationship Id="rId5" Type="http://schemas.openxmlformats.org/officeDocument/2006/relationships/hyperlink" Target="https://www.kaggle.com/datasets/razauhaq/english-songs-lyric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30075" y="1315200"/>
            <a:ext cx="2951400" cy="1584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Exploring Songs Dataset using AWS Tools</a:t>
            </a:r>
            <a:endParaRPr/>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lnSpcReduction="10000"/>
          </a:bodyPr>
          <a:lstStyle/>
          <a:p>
            <a:pPr indent="0" lvl="0" marL="0" rtl="0" algn="ctr">
              <a:spcBef>
                <a:spcPts val="0"/>
              </a:spcBef>
              <a:spcAft>
                <a:spcPts val="0"/>
              </a:spcAft>
              <a:buNone/>
            </a:pPr>
            <a:r>
              <a:rPr lang="en"/>
              <a:t>By Abigail Frost, Kaylene Noel, and Jon Skende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EMR Clusters</a:t>
            </a:r>
            <a:endParaRPr/>
          </a:p>
        </p:txBody>
      </p:sp>
      <p:pic>
        <p:nvPicPr>
          <p:cNvPr id="124" name="Google Shape;124;p22"/>
          <p:cNvPicPr preferRelativeResize="0"/>
          <p:nvPr/>
        </p:nvPicPr>
        <p:blipFill rotWithShape="1">
          <a:blip r:embed="rId3">
            <a:alphaModFix/>
          </a:blip>
          <a:srcRect b="0" l="0" r="0" t="7612"/>
          <a:stretch/>
        </p:blipFill>
        <p:spPr>
          <a:xfrm>
            <a:off x="311700" y="963000"/>
            <a:ext cx="6984376" cy="40331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EMR Clusters Results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6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Total Views</a:t>
            </a:r>
            <a:endParaRPr/>
          </a:p>
        </p:txBody>
      </p:sp>
      <p:sp>
        <p:nvSpPr>
          <p:cNvPr id="135" name="Google Shape;135;p24"/>
          <p:cNvSpPr txBox="1"/>
          <p:nvPr>
            <p:ph idx="1" type="body"/>
          </p:nvPr>
        </p:nvSpPr>
        <p:spPr>
          <a:xfrm>
            <a:off x="7112000" y="4106500"/>
            <a:ext cx="1720200" cy="462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6" name="Google Shape;136;p24"/>
          <p:cNvPicPr preferRelativeResize="0"/>
          <p:nvPr/>
        </p:nvPicPr>
        <p:blipFill>
          <a:blip r:embed="rId3">
            <a:alphaModFix/>
          </a:blip>
          <a:stretch>
            <a:fillRect/>
          </a:stretch>
        </p:blipFill>
        <p:spPr>
          <a:xfrm>
            <a:off x="311700" y="1597542"/>
            <a:ext cx="8608250" cy="400762"/>
          </a:xfrm>
          <a:prstGeom prst="rect">
            <a:avLst/>
          </a:prstGeom>
          <a:noFill/>
          <a:ln>
            <a:noFill/>
          </a:ln>
        </p:spPr>
      </p:pic>
      <p:pic>
        <p:nvPicPr>
          <p:cNvPr id="137" name="Google Shape;137;p24"/>
          <p:cNvPicPr preferRelativeResize="0"/>
          <p:nvPr/>
        </p:nvPicPr>
        <p:blipFill>
          <a:blip r:embed="rId4">
            <a:alphaModFix/>
          </a:blip>
          <a:stretch>
            <a:fillRect/>
          </a:stretch>
        </p:blipFill>
        <p:spPr>
          <a:xfrm>
            <a:off x="311700" y="2332397"/>
            <a:ext cx="5780219" cy="349051"/>
          </a:xfrm>
          <a:prstGeom prst="rect">
            <a:avLst/>
          </a:prstGeom>
          <a:noFill/>
          <a:ln>
            <a:noFill/>
          </a:ln>
        </p:spPr>
      </p:pic>
      <p:pic>
        <p:nvPicPr>
          <p:cNvPr id="138" name="Google Shape;138;p24"/>
          <p:cNvPicPr preferRelativeResize="0"/>
          <p:nvPr/>
        </p:nvPicPr>
        <p:blipFill>
          <a:blip r:embed="rId5">
            <a:alphaModFix/>
          </a:blip>
          <a:stretch>
            <a:fillRect/>
          </a:stretch>
        </p:blipFill>
        <p:spPr>
          <a:xfrm>
            <a:off x="311700" y="2923121"/>
            <a:ext cx="8608250" cy="258556"/>
          </a:xfrm>
          <a:prstGeom prst="rect">
            <a:avLst/>
          </a:prstGeom>
          <a:noFill/>
          <a:ln>
            <a:noFill/>
          </a:ln>
        </p:spPr>
      </p:pic>
      <p:pic>
        <p:nvPicPr>
          <p:cNvPr id="139" name="Google Shape;139;p24"/>
          <p:cNvPicPr preferRelativeResize="0"/>
          <p:nvPr/>
        </p:nvPicPr>
        <p:blipFill>
          <a:blip r:embed="rId6">
            <a:alphaModFix/>
          </a:blip>
          <a:stretch>
            <a:fillRect/>
          </a:stretch>
        </p:blipFill>
        <p:spPr>
          <a:xfrm>
            <a:off x="311700" y="3601489"/>
            <a:ext cx="3103936" cy="284412"/>
          </a:xfrm>
          <a:prstGeom prst="rect">
            <a:avLst/>
          </a:prstGeom>
          <a:noFill/>
          <a:ln>
            <a:noFill/>
          </a:ln>
        </p:spPr>
      </p:pic>
      <p:pic>
        <p:nvPicPr>
          <p:cNvPr id="140" name="Google Shape;140;p24"/>
          <p:cNvPicPr preferRelativeResize="0"/>
          <p:nvPr/>
        </p:nvPicPr>
        <p:blipFill>
          <a:blip r:embed="rId7">
            <a:alphaModFix/>
          </a:blip>
          <a:stretch>
            <a:fillRect/>
          </a:stretch>
        </p:blipFill>
        <p:spPr>
          <a:xfrm>
            <a:off x="267875" y="4106491"/>
            <a:ext cx="8608250" cy="530040"/>
          </a:xfrm>
          <a:prstGeom prst="rect">
            <a:avLst/>
          </a:prstGeom>
          <a:noFill/>
          <a:ln>
            <a:noFill/>
          </a:ln>
        </p:spPr>
      </p:pic>
      <p:sp>
        <p:nvSpPr>
          <p:cNvPr id="141" name="Google Shape;141;p24"/>
          <p:cNvSpPr txBox="1"/>
          <p:nvPr/>
        </p:nvSpPr>
        <p:spPr>
          <a:xfrm flipH="1" rot="10800000">
            <a:off x="1415322" y="5143604"/>
            <a:ext cx="307500" cy="110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t/>
            </a:r>
            <a:endParaRPr sz="1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Total Views 2015 and Later</a:t>
            </a:r>
            <a:endParaRPr/>
          </a:p>
        </p:txBody>
      </p:sp>
      <p:sp>
        <p:nvSpPr>
          <p:cNvPr id="147" name="Google Shape;147;p25"/>
          <p:cNvSpPr txBox="1"/>
          <p:nvPr>
            <p:ph idx="1" type="body"/>
          </p:nvPr>
        </p:nvSpPr>
        <p:spPr>
          <a:xfrm>
            <a:off x="5161850" y="4315100"/>
            <a:ext cx="4175400" cy="1053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8" name="Google Shape;148;p25"/>
          <p:cNvPicPr preferRelativeResize="0"/>
          <p:nvPr/>
        </p:nvPicPr>
        <p:blipFill>
          <a:blip r:embed="rId3">
            <a:alphaModFix/>
          </a:blip>
          <a:stretch>
            <a:fillRect/>
          </a:stretch>
        </p:blipFill>
        <p:spPr>
          <a:xfrm>
            <a:off x="311700" y="1866188"/>
            <a:ext cx="5583525" cy="281478"/>
          </a:xfrm>
          <a:prstGeom prst="rect">
            <a:avLst/>
          </a:prstGeom>
          <a:noFill/>
          <a:ln>
            <a:noFill/>
          </a:ln>
        </p:spPr>
      </p:pic>
      <p:sp>
        <p:nvSpPr>
          <p:cNvPr id="149" name="Google Shape;149;p25"/>
          <p:cNvSpPr txBox="1"/>
          <p:nvPr/>
        </p:nvSpPr>
        <p:spPr>
          <a:xfrm>
            <a:off x="6710000" y="5633850"/>
            <a:ext cx="30000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t/>
            </a:r>
            <a:endParaRPr sz="1100"/>
          </a:p>
        </p:txBody>
      </p:sp>
      <p:pic>
        <p:nvPicPr>
          <p:cNvPr id="150" name="Google Shape;150;p25"/>
          <p:cNvPicPr preferRelativeResize="0"/>
          <p:nvPr/>
        </p:nvPicPr>
        <p:blipFill>
          <a:blip r:embed="rId4">
            <a:alphaModFix/>
          </a:blip>
          <a:stretch>
            <a:fillRect/>
          </a:stretch>
        </p:blipFill>
        <p:spPr>
          <a:xfrm>
            <a:off x="311700" y="2996412"/>
            <a:ext cx="8782020" cy="281475"/>
          </a:xfrm>
          <a:prstGeom prst="rect">
            <a:avLst/>
          </a:prstGeom>
          <a:noFill/>
          <a:ln>
            <a:noFill/>
          </a:ln>
        </p:spPr>
      </p:pic>
      <p:pic>
        <p:nvPicPr>
          <p:cNvPr id="151" name="Google Shape;151;p25"/>
          <p:cNvPicPr preferRelativeResize="0"/>
          <p:nvPr/>
        </p:nvPicPr>
        <p:blipFill>
          <a:blip r:embed="rId5">
            <a:alphaModFix/>
          </a:blip>
          <a:stretch>
            <a:fillRect/>
          </a:stretch>
        </p:blipFill>
        <p:spPr>
          <a:xfrm>
            <a:off x="311700" y="3566125"/>
            <a:ext cx="2771775" cy="257175"/>
          </a:xfrm>
          <a:prstGeom prst="rect">
            <a:avLst/>
          </a:prstGeom>
          <a:noFill/>
          <a:ln>
            <a:noFill/>
          </a:ln>
        </p:spPr>
      </p:pic>
      <p:pic>
        <p:nvPicPr>
          <p:cNvPr id="152" name="Google Shape;152;p25"/>
          <p:cNvPicPr preferRelativeResize="0"/>
          <p:nvPr/>
        </p:nvPicPr>
        <p:blipFill>
          <a:blip r:embed="rId6">
            <a:alphaModFix/>
          </a:blip>
          <a:stretch>
            <a:fillRect/>
          </a:stretch>
        </p:blipFill>
        <p:spPr>
          <a:xfrm>
            <a:off x="193250" y="4111550"/>
            <a:ext cx="9143999" cy="571500"/>
          </a:xfrm>
          <a:prstGeom prst="rect">
            <a:avLst/>
          </a:prstGeom>
          <a:noFill/>
          <a:ln>
            <a:noFill/>
          </a:ln>
        </p:spPr>
      </p:pic>
      <p:pic>
        <p:nvPicPr>
          <p:cNvPr id="153" name="Google Shape;153;p25"/>
          <p:cNvPicPr preferRelativeResize="0"/>
          <p:nvPr/>
        </p:nvPicPr>
        <p:blipFill>
          <a:blip r:embed="rId7">
            <a:alphaModFix/>
          </a:blip>
          <a:stretch>
            <a:fillRect/>
          </a:stretch>
        </p:blipFill>
        <p:spPr>
          <a:xfrm>
            <a:off x="311700" y="2395316"/>
            <a:ext cx="4895850" cy="333375"/>
          </a:xfrm>
          <a:prstGeom prst="rect">
            <a:avLst/>
          </a:prstGeom>
          <a:noFill/>
          <a:ln>
            <a:noFill/>
          </a:ln>
        </p:spPr>
      </p:pic>
      <p:pic>
        <p:nvPicPr>
          <p:cNvPr id="154" name="Google Shape;154;p25"/>
          <p:cNvPicPr preferRelativeResize="0"/>
          <p:nvPr/>
        </p:nvPicPr>
        <p:blipFill>
          <a:blip r:embed="rId8">
            <a:alphaModFix/>
          </a:blip>
          <a:stretch>
            <a:fillRect/>
          </a:stretch>
        </p:blipFill>
        <p:spPr>
          <a:xfrm>
            <a:off x="6372225" y="8"/>
            <a:ext cx="2771775" cy="291391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Total Views Before 2015</a:t>
            </a:r>
            <a:endParaRPr/>
          </a:p>
        </p:txBody>
      </p:sp>
      <p:sp>
        <p:nvSpPr>
          <p:cNvPr id="160" name="Google Shape;160;p26"/>
          <p:cNvSpPr txBox="1"/>
          <p:nvPr>
            <p:ph idx="1" type="body"/>
          </p:nvPr>
        </p:nvSpPr>
        <p:spPr>
          <a:xfrm>
            <a:off x="5040150" y="391350"/>
            <a:ext cx="31323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1" name="Google Shape;161;p26"/>
          <p:cNvPicPr preferRelativeResize="0"/>
          <p:nvPr/>
        </p:nvPicPr>
        <p:blipFill>
          <a:blip r:embed="rId3">
            <a:alphaModFix/>
          </a:blip>
          <a:stretch>
            <a:fillRect/>
          </a:stretch>
        </p:blipFill>
        <p:spPr>
          <a:xfrm>
            <a:off x="311700" y="1456011"/>
            <a:ext cx="7734541" cy="320077"/>
          </a:xfrm>
          <a:prstGeom prst="rect">
            <a:avLst/>
          </a:prstGeom>
          <a:noFill/>
          <a:ln>
            <a:noFill/>
          </a:ln>
        </p:spPr>
      </p:pic>
      <p:pic>
        <p:nvPicPr>
          <p:cNvPr id="162" name="Google Shape;162;p26"/>
          <p:cNvPicPr preferRelativeResize="0"/>
          <p:nvPr/>
        </p:nvPicPr>
        <p:blipFill>
          <a:blip r:embed="rId4">
            <a:alphaModFix/>
          </a:blip>
          <a:stretch>
            <a:fillRect/>
          </a:stretch>
        </p:blipFill>
        <p:spPr>
          <a:xfrm>
            <a:off x="311700" y="2048150"/>
            <a:ext cx="8138876" cy="333413"/>
          </a:xfrm>
          <a:prstGeom prst="rect">
            <a:avLst/>
          </a:prstGeom>
          <a:noFill/>
          <a:ln>
            <a:noFill/>
          </a:ln>
        </p:spPr>
      </p:pic>
      <p:pic>
        <p:nvPicPr>
          <p:cNvPr id="163" name="Google Shape;163;p26"/>
          <p:cNvPicPr preferRelativeResize="0"/>
          <p:nvPr/>
        </p:nvPicPr>
        <p:blipFill>
          <a:blip r:embed="rId5">
            <a:alphaModFix/>
          </a:blip>
          <a:stretch>
            <a:fillRect/>
          </a:stretch>
        </p:blipFill>
        <p:spPr>
          <a:xfrm>
            <a:off x="311700" y="2586179"/>
            <a:ext cx="8138876" cy="360087"/>
          </a:xfrm>
          <a:prstGeom prst="rect">
            <a:avLst/>
          </a:prstGeom>
          <a:noFill/>
          <a:ln>
            <a:noFill/>
          </a:ln>
        </p:spPr>
      </p:pic>
      <p:pic>
        <p:nvPicPr>
          <p:cNvPr id="164" name="Google Shape;164;p26"/>
          <p:cNvPicPr preferRelativeResize="0"/>
          <p:nvPr/>
        </p:nvPicPr>
        <p:blipFill>
          <a:blip r:embed="rId6">
            <a:alphaModFix/>
          </a:blip>
          <a:stretch>
            <a:fillRect/>
          </a:stretch>
        </p:blipFill>
        <p:spPr>
          <a:xfrm>
            <a:off x="311700" y="3245786"/>
            <a:ext cx="4565075" cy="400096"/>
          </a:xfrm>
          <a:prstGeom prst="rect">
            <a:avLst/>
          </a:prstGeom>
          <a:noFill/>
          <a:ln>
            <a:noFill/>
          </a:ln>
        </p:spPr>
      </p:pic>
      <p:pic>
        <p:nvPicPr>
          <p:cNvPr id="165" name="Google Shape;165;p26"/>
          <p:cNvPicPr preferRelativeResize="0"/>
          <p:nvPr/>
        </p:nvPicPr>
        <p:blipFill>
          <a:blip r:embed="rId7">
            <a:alphaModFix/>
          </a:blip>
          <a:stretch>
            <a:fillRect/>
          </a:stretch>
        </p:blipFill>
        <p:spPr>
          <a:xfrm>
            <a:off x="311700" y="3870673"/>
            <a:ext cx="8138876" cy="480115"/>
          </a:xfrm>
          <a:prstGeom prst="rect">
            <a:avLst/>
          </a:prstGeom>
          <a:noFill/>
          <a:ln>
            <a:noFill/>
          </a:ln>
        </p:spPr>
      </p:pic>
      <p:sp>
        <p:nvSpPr>
          <p:cNvPr id="166" name="Google Shape;166;p26"/>
          <p:cNvSpPr txBox="1"/>
          <p:nvPr/>
        </p:nvSpPr>
        <p:spPr>
          <a:xfrm>
            <a:off x="1302998" y="5705825"/>
            <a:ext cx="1880100" cy="2398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t/>
            </a:r>
            <a:endParaRPr sz="11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72" name="Google Shape;172;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Total Views: 11,971,700,266</a:t>
            </a:r>
            <a:endParaRPr/>
          </a:p>
          <a:p>
            <a:pPr indent="-342900" lvl="0" marL="457200" rtl="0" algn="l">
              <a:spcBef>
                <a:spcPts val="0"/>
              </a:spcBef>
              <a:spcAft>
                <a:spcPts val="0"/>
              </a:spcAft>
              <a:buSzPts val="1800"/>
              <a:buChar char="●"/>
            </a:pPr>
            <a:r>
              <a:rPr lang="en"/>
              <a:t>Total Views 2015 or Later: 6,902,307,718</a:t>
            </a:r>
            <a:endParaRPr/>
          </a:p>
          <a:p>
            <a:pPr indent="-342900" lvl="0" marL="457200" rtl="0" algn="l">
              <a:spcBef>
                <a:spcPts val="0"/>
              </a:spcBef>
              <a:spcAft>
                <a:spcPts val="0"/>
              </a:spcAft>
              <a:buSzPts val="1800"/>
              <a:buChar char="●"/>
            </a:pPr>
            <a:r>
              <a:rPr lang="en"/>
              <a:t>Total Views Before 2015: 5,034,765,428</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We Would Do Differently - EMR Clusters</a:t>
            </a:r>
            <a:endParaRPr/>
          </a:p>
        </p:txBody>
      </p:sp>
      <p:sp>
        <p:nvSpPr>
          <p:cNvPr id="178" name="Google Shape;178;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 spark more than hadoop, It was a little more difficult to use hadoop </a:t>
            </a:r>
            <a:r>
              <a:rPr lang="en"/>
              <a:t>because</a:t>
            </a:r>
            <a:r>
              <a:rPr lang="en"/>
              <a:t> of the LOAD instructions</a:t>
            </a:r>
            <a:endParaRPr/>
          </a:p>
          <a:p>
            <a:pPr indent="-342900" lvl="0" marL="457200" rtl="0" algn="l">
              <a:spcBef>
                <a:spcPts val="0"/>
              </a:spcBef>
              <a:spcAft>
                <a:spcPts val="0"/>
              </a:spcAft>
              <a:buSzPts val="1800"/>
              <a:buChar char="●"/>
            </a:pPr>
            <a:r>
              <a:rPr lang="en"/>
              <a:t>Find a easier way for the LOAD instructions to work with our data set better</a:t>
            </a:r>
            <a:endParaRPr/>
          </a:p>
          <a:p>
            <a:pPr indent="-342900" lvl="0" marL="457200" rtl="0" algn="l">
              <a:spcBef>
                <a:spcPts val="0"/>
              </a:spcBef>
              <a:spcAft>
                <a:spcPts val="0"/>
              </a:spcAft>
              <a:buSzPts val="1800"/>
              <a:buChar char="●"/>
            </a:pPr>
            <a:r>
              <a:rPr lang="en"/>
              <a:t>Have a better way of keeping track of the clusters and </a:t>
            </a:r>
            <a:r>
              <a:rPr lang="en"/>
              <a:t>different</a:t>
            </a:r>
            <a:r>
              <a:rPr lang="en"/>
              <a:t> instances</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311700" y="143925"/>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Creating CloudFront Distribution</a:t>
            </a:r>
            <a:endParaRPr/>
          </a:p>
        </p:txBody>
      </p:sp>
      <p:sp>
        <p:nvSpPr>
          <p:cNvPr id="184" name="Google Shape;184;p29"/>
          <p:cNvSpPr txBox="1"/>
          <p:nvPr>
            <p:ph idx="1" type="body"/>
          </p:nvPr>
        </p:nvSpPr>
        <p:spPr>
          <a:xfrm>
            <a:off x="6939625" y="143925"/>
            <a:ext cx="1816800" cy="926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5" name="Google Shape;185;p29"/>
          <p:cNvPicPr preferRelativeResize="0"/>
          <p:nvPr/>
        </p:nvPicPr>
        <p:blipFill>
          <a:blip r:embed="rId3">
            <a:alphaModFix/>
          </a:blip>
          <a:stretch>
            <a:fillRect/>
          </a:stretch>
        </p:blipFill>
        <p:spPr>
          <a:xfrm>
            <a:off x="770025" y="704125"/>
            <a:ext cx="3696826" cy="2706601"/>
          </a:xfrm>
          <a:prstGeom prst="rect">
            <a:avLst/>
          </a:prstGeom>
          <a:noFill/>
          <a:ln>
            <a:noFill/>
          </a:ln>
        </p:spPr>
      </p:pic>
      <p:pic>
        <p:nvPicPr>
          <p:cNvPr id="186" name="Google Shape;186;p29"/>
          <p:cNvPicPr preferRelativeResize="0"/>
          <p:nvPr/>
        </p:nvPicPr>
        <p:blipFill>
          <a:blip r:embed="rId4">
            <a:alphaModFix/>
          </a:blip>
          <a:stretch>
            <a:fillRect/>
          </a:stretch>
        </p:blipFill>
        <p:spPr>
          <a:xfrm>
            <a:off x="0" y="4585551"/>
            <a:ext cx="8839201" cy="430703"/>
          </a:xfrm>
          <a:prstGeom prst="rect">
            <a:avLst/>
          </a:prstGeom>
          <a:noFill/>
          <a:ln>
            <a:noFill/>
          </a:ln>
        </p:spPr>
      </p:pic>
      <p:pic>
        <p:nvPicPr>
          <p:cNvPr id="187" name="Google Shape;187;p29"/>
          <p:cNvPicPr preferRelativeResize="0"/>
          <p:nvPr/>
        </p:nvPicPr>
        <p:blipFill>
          <a:blip r:embed="rId5">
            <a:alphaModFix/>
          </a:blip>
          <a:stretch>
            <a:fillRect/>
          </a:stretch>
        </p:blipFill>
        <p:spPr>
          <a:xfrm>
            <a:off x="770025" y="3372900"/>
            <a:ext cx="7603950" cy="1212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Creating HTML File</a:t>
            </a:r>
            <a:endParaRPr/>
          </a:p>
        </p:txBody>
      </p:sp>
      <p:sp>
        <p:nvSpPr>
          <p:cNvPr id="193" name="Google Shape;193;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4" name="Google Shape;194;p30"/>
          <p:cNvPicPr preferRelativeResize="0"/>
          <p:nvPr/>
        </p:nvPicPr>
        <p:blipFill>
          <a:blip r:embed="rId3">
            <a:alphaModFix/>
          </a:blip>
          <a:stretch>
            <a:fillRect/>
          </a:stretch>
        </p:blipFill>
        <p:spPr>
          <a:xfrm>
            <a:off x="311700" y="1062375"/>
            <a:ext cx="6704017" cy="3468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Upload HTML File into S3 Bucket</a:t>
            </a:r>
            <a:endParaRPr/>
          </a:p>
        </p:txBody>
      </p:sp>
      <p:sp>
        <p:nvSpPr>
          <p:cNvPr id="200" name="Google Shape;200;p31"/>
          <p:cNvSpPr txBox="1"/>
          <p:nvPr>
            <p:ph idx="1" type="body"/>
          </p:nvPr>
        </p:nvSpPr>
        <p:spPr>
          <a:xfrm>
            <a:off x="311700" y="3160050"/>
            <a:ext cx="8520600" cy="1408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Make sure the file is </a:t>
            </a:r>
            <a:r>
              <a:rPr lang="en"/>
              <a:t>public</a:t>
            </a:r>
            <a:endParaRPr/>
          </a:p>
        </p:txBody>
      </p:sp>
      <p:pic>
        <p:nvPicPr>
          <p:cNvPr id="201" name="Google Shape;201;p31"/>
          <p:cNvPicPr preferRelativeResize="0"/>
          <p:nvPr/>
        </p:nvPicPr>
        <p:blipFill>
          <a:blip r:embed="rId3">
            <a:alphaModFix/>
          </a:blip>
          <a:stretch>
            <a:fillRect/>
          </a:stretch>
        </p:blipFill>
        <p:spPr>
          <a:xfrm>
            <a:off x="510575" y="1017452"/>
            <a:ext cx="7773024" cy="1921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We Chose This Project</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chose this project because music is a significant source of entertainment in our modern world. However, there are millions of songs, making it difficult to keep track of and manage the data for each one. Traditional data analysis and preprocessing are impractical due to the size of the dataset.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 the Distribution’s Default Root</a:t>
            </a:r>
            <a:endParaRPr/>
          </a:p>
        </p:txBody>
      </p:sp>
      <p:sp>
        <p:nvSpPr>
          <p:cNvPr id="207" name="Google Shape;207;p32"/>
          <p:cNvSpPr txBox="1"/>
          <p:nvPr>
            <p:ph idx="1" type="body"/>
          </p:nvPr>
        </p:nvSpPr>
        <p:spPr>
          <a:xfrm>
            <a:off x="311700" y="4351375"/>
            <a:ext cx="4464000" cy="2175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1200"/>
              </a:spcAft>
              <a:buNone/>
            </a:pPr>
            <a:r>
              <a:t/>
            </a:r>
            <a:endParaRPr/>
          </a:p>
        </p:txBody>
      </p:sp>
      <p:pic>
        <p:nvPicPr>
          <p:cNvPr id="208" name="Google Shape;208;p32"/>
          <p:cNvPicPr preferRelativeResize="0"/>
          <p:nvPr/>
        </p:nvPicPr>
        <p:blipFill>
          <a:blip r:embed="rId3">
            <a:alphaModFix/>
          </a:blip>
          <a:stretch>
            <a:fillRect/>
          </a:stretch>
        </p:blipFill>
        <p:spPr>
          <a:xfrm>
            <a:off x="311700" y="1160400"/>
            <a:ext cx="6886575" cy="9334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3"/>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Enter the Domain Name</a:t>
            </a:r>
            <a:endParaRPr/>
          </a:p>
        </p:txBody>
      </p:sp>
      <p:sp>
        <p:nvSpPr>
          <p:cNvPr id="214" name="Google Shape;214;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5" name="Google Shape;215;p33"/>
          <p:cNvPicPr preferRelativeResize="0"/>
          <p:nvPr/>
        </p:nvPicPr>
        <p:blipFill rotWithShape="1">
          <a:blip r:embed="rId3">
            <a:alphaModFix/>
          </a:blip>
          <a:srcRect b="62215" l="0" r="0" t="0"/>
          <a:stretch/>
        </p:blipFill>
        <p:spPr>
          <a:xfrm>
            <a:off x="311700" y="1152475"/>
            <a:ext cx="5513599" cy="2672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4"/>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CloudFront Results</a:t>
            </a:r>
            <a:r>
              <a:rPr lang="en"/>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Time-Out Error :(</a:t>
            </a:r>
            <a:endParaRPr/>
          </a:p>
        </p:txBody>
      </p:sp>
      <p:sp>
        <p:nvSpPr>
          <p:cNvPr id="226" name="Google Shape;226;p35"/>
          <p:cNvSpPr txBox="1"/>
          <p:nvPr>
            <p:ph idx="1" type="body"/>
          </p:nvPr>
        </p:nvSpPr>
        <p:spPr>
          <a:xfrm>
            <a:off x="311700" y="1152475"/>
            <a:ext cx="8520600" cy="835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Occurs because </a:t>
            </a:r>
            <a:r>
              <a:rPr lang="en"/>
              <a:t>the</a:t>
            </a:r>
            <a:r>
              <a:rPr lang="en"/>
              <a:t> dataset is so big that the website times out before all rows have been checked.</a:t>
            </a:r>
            <a:endParaRPr/>
          </a:p>
        </p:txBody>
      </p:sp>
      <p:pic>
        <p:nvPicPr>
          <p:cNvPr id="227" name="Google Shape;227;p35"/>
          <p:cNvPicPr preferRelativeResize="0"/>
          <p:nvPr/>
        </p:nvPicPr>
        <p:blipFill>
          <a:blip r:embed="rId3">
            <a:alphaModFix/>
          </a:blip>
          <a:stretch>
            <a:fillRect/>
          </a:stretch>
        </p:blipFill>
        <p:spPr>
          <a:xfrm>
            <a:off x="540050" y="1987675"/>
            <a:ext cx="4257675" cy="20669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Pre-Processing Again</a:t>
            </a:r>
            <a:endParaRPr/>
          </a:p>
        </p:txBody>
      </p:sp>
      <p:sp>
        <p:nvSpPr>
          <p:cNvPr id="233" name="Google Shape;233;p36"/>
          <p:cNvSpPr txBox="1"/>
          <p:nvPr>
            <p:ph idx="1" type="body"/>
          </p:nvPr>
        </p:nvSpPr>
        <p:spPr>
          <a:xfrm>
            <a:off x="311700" y="1152475"/>
            <a:ext cx="7121100" cy="1723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Deleted 3,200,000 random rows</a:t>
            </a:r>
            <a:endParaRPr/>
          </a:p>
          <a:p>
            <a:pPr indent="-342900" lvl="0" marL="457200" rtl="0" algn="l">
              <a:spcBef>
                <a:spcPts val="0"/>
              </a:spcBef>
              <a:spcAft>
                <a:spcPts val="0"/>
              </a:spcAft>
              <a:buSzPts val="1800"/>
              <a:buChar char="●"/>
            </a:pPr>
            <a:r>
              <a:rPr lang="en"/>
              <a:t>Re-did the </a:t>
            </a:r>
            <a:r>
              <a:rPr lang="en"/>
              <a:t>previous</a:t>
            </a:r>
            <a:r>
              <a:rPr lang="en"/>
              <a:t> steps but with the updated csv</a:t>
            </a:r>
            <a:endParaRPr/>
          </a:p>
        </p:txBody>
      </p:sp>
      <p:pic>
        <p:nvPicPr>
          <p:cNvPr id="234" name="Google Shape;234;p36"/>
          <p:cNvPicPr preferRelativeResize="0"/>
          <p:nvPr/>
        </p:nvPicPr>
        <p:blipFill>
          <a:blip r:embed="rId3">
            <a:alphaModFix/>
          </a:blip>
          <a:stretch>
            <a:fillRect/>
          </a:stretch>
        </p:blipFill>
        <p:spPr>
          <a:xfrm>
            <a:off x="388775" y="2035875"/>
            <a:ext cx="4591050" cy="4953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Search by Title</a:t>
            </a:r>
            <a:endParaRPr/>
          </a:p>
        </p:txBody>
      </p:sp>
      <p:sp>
        <p:nvSpPr>
          <p:cNvPr id="240" name="Google Shape;240;p37"/>
          <p:cNvSpPr txBox="1"/>
          <p:nvPr>
            <p:ph idx="1" type="body"/>
          </p:nvPr>
        </p:nvSpPr>
        <p:spPr>
          <a:xfrm>
            <a:off x="7573125" y="0"/>
            <a:ext cx="1173900" cy="504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1" name="Google Shape;241;p37"/>
          <p:cNvPicPr preferRelativeResize="0"/>
          <p:nvPr/>
        </p:nvPicPr>
        <p:blipFill>
          <a:blip r:embed="rId3">
            <a:alphaModFix/>
          </a:blip>
          <a:stretch>
            <a:fillRect/>
          </a:stretch>
        </p:blipFill>
        <p:spPr>
          <a:xfrm>
            <a:off x="152400" y="1017450"/>
            <a:ext cx="8120693" cy="382124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8"/>
          <p:cNvSpPr txBox="1"/>
          <p:nvPr>
            <p:ph type="title"/>
          </p:nvPr>
        </p:nvSpPr>
        <p:spPr>
          <a:xfrm>
            <a:off x="198225" y="21170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Search</a:t>
            </a:r>
            <a:r>
              <a:rPr lang="en"/>
              <a:t> by Tag</a:t>
            </a:r>
            <a:endParaRPr/>
          </a:p>
        </p:txBody>
      </p:sp>
      <p:sp>
        <p:nvSpPr>
          <p:cNvPr id="247" name="Google Shape;247;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8" name="Google Shape;248;p38"/>
          <p:cNvPicPr preferRelativeResize="0"/>
          <p:nvPr/>
        </p:nvPicPr>
        <p:blipFill>
          <a:blip r:embed="rId3">
            <a:alphaModFix/>
          </a:blip>
          <a:stretch>
            <a:fillRect/>
          </a:stretch>
        </p:blipFill>
        <p:spPr>
          <a:xfrm>
            <a:off x="37825" y="898701"/>
            <a:ext cx="9144001" cy="402684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Search by Artist</a:t>
            </a:r>
            <a:endParaRPr/>
          </a:p>
        </p:txBody>
      </p:sp>
      <p:sp>
        <p:nvSpPr>
          <p:cNvPr id="254" name="Google Shape;254;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5" name="Google Shape;255;p39"/>
          <p:cNvPicPr preferRelativeResize="0"/>
          <p:nvPr/>
        </p:nvPicPr>
        <p:blipFill>
          <a:blip r:embed="rId3">
            <a:alphaModFix/>
          </a:blip>
          <a:stretch>
            <a:fillRect/>
          </a:stretch>
        </p:blipFill>
        <p:spPr>
          <a:xfrm>
            <a:off x="226925" y="1017450"/>
            <a:ext cx="8665048" cy="36932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Search by Year</a:t>
            </a:r>
            <a:endParaRPr/>
          </a:p>
        </p:txBody>
      </p:sp>
      <p:sp>
        <p:nvSpPr>
          <p:cNvPr id="261" name="Google Shape;261;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2" name="Google Shape;262;p40"/>
          <p:cNvPicPr preferRelativeResize="0"/>
          <p:nvPr/>
        </p:nvPicPr>
        <p:blipFill>
          <a:blip r:embed="rId3">
            <a:alphaModFix/>
          </a:blip>
          <a:stretch>
            <a:fillRect/>
          </a:stretch>
        </p:blipFill>
        <p:spPr>
          <a:xfrm>
            <a:off x="198550" y="1037774"/>
            <a:ext cx="8075599" cy="364580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Search by Views</a:t>
            </a:r>
            <a:endParaRPr/>
          </a:p>
        </p:txBody>
      </p:sp>
      <p:sp>
        <p:nvSpPr>
          <p:cNvPr id="268" name="Google Shape;268;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9" name="Google Shape;269;p41"/>
          <p:cNvPicPr preferRelativeResize="0"/>
          <p:nvPr/>
        </p:nvPicPr>
        <p:blipFill rotWithShape="1">
          <a:blip r:embed="rId3">
            <a:alphaModFix/>
          </a:blip>
          <a:srcRect b="-15200" l="0" r="0" t="15200"/>
          <a:stretch/>
        </p:blipFill>
        <p:spPr>
          <a:xfrm>
            <a:off x="226925" y="1350300"/>
            <a:ext cx="8709077" cy="1221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240075"/>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sp>
        <p:nvSpPr>
          <p:cNvPr id="72" name="Google Shape;72;p15"/>
          <p:cNvSpPr txBox="1"/>
          <p:nvPr>
            <p:ph idx="1" type="body"/>
          </p:nvPr>
        </p:nvSpPr>
        <p:spPr>
          <a:xfrm>
            <a:off x="132050" y="9350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Downloaded the set “English Song Lyrics” from </a:t>
            </a:r>
            <a:r>
              <a:rPr lang="en" u="sng">
                <a:solidFill>
                  <a:schemeClr val="hlink"/>
                </a:solidFill>
                <a:hlinkClick r:id="rId3"/>
              </a:rPr>
              <a:t>kaggle.com</a:t>
            </a:r>
            <a:endParaRPr/>
          </a:p>
          <a:p>
            <a:pPr indent="-342900" lvl="0" marL="457200" rtl="0" algn="l">
              <a:spcBef>
                <a:spcPts val="0"/>
              </a:spcBef>
              <a:spcAft>
                <a:spcPts val="0"/>
              </a:spcAft>
              <a:buSzPts val="1800"/>
              <a:buChar char="●"/>
            </a:pPr>
            <a:r>
              <a:rPr lang="en"/>
              <a:t>7 Attributes:</a:t>
            </a:r>
            <a:endParaRPr/>
          </a:p>
          <a:p>
            <a:pPr indent="-317500" lvl="1" marL="914400" rtl="0" algn="l">
              <a:spcBef>
                <a:spcPts val="0"/>
              </a:spcBef>
              <a:spcAft>
                <a:spcPts val="0"/>
              </a:spcAft>
              <a:buSzPts val="1400"/>
              <a:buChar char="○"/>
            </a:pPr>
            <a:r>
              <a:rPr lang="en" u="sng"/>
              <a:t>X</a:t>
            </a:r>
            <a:r>
              <a:rPr lang="en"/>
              <a:t>: </a:t>
            </a:r>
            <a:r>
              <a:rPr lang="en"/>
              <a:t>unique</a:t>
            </a:r>
            <a:r>
              <a:rPr lang="en"/>
              <a:t> number (1 - 3,373,529)</a:t>
            </a:r>
            <a:endParaRPr/>
          </a:p>
          <a:p>
            <a:pPr indent="-317500" lvl="1" marL="914400" rtl="0" algn="l">
              <a:spcBef>
                <a:spcPts val="0"/>
              </a:spcBef>
              <a:spcAft>
                <a:spcPts val="0"/>
              </a:spcAft>
              <a:buSzPts val="1400"/>
              <a:buChar char="○"/>
            </a:pPr>
            <a:r>
              <a:rPr lang="en" u="sng"/>
              <a:t>t</a:t>
            </a:r>
            <a:r>
              <a:rPr lang="en" u="sng"/>
              <a:t>itle</a:t>
            </a:r>
            <a:r>
              <a:rPr lang="en"/>
              <a:t>: the name of the song</a:t>
            </a:r>
            <a:endParaRPr/>
          </a:p>
          <a:p>
            <a:pPr indent="-317500" lvl="1" marL="914400" rtl="0" algn="l">
              <a:spcBef>
                <a:spcPts val="0"/>
              </a:spcBef>
              <a:spcAft>
                <a:spcPts val="0"/>
              </a:spcAft>
              <a:buSzPts val="1400"/>
              <a:buChar char="○"/>
            </a:pPr>
            <a:r>
              <a:rPr lang="en" u="sng"/>
              <a:t>t</a:t>
            </a:r>
            <a:r>
              <a:rPr lang="en" u="sng"/>
              <a:t>ag</a:t>
            </a:r>
            <a:r>
              <a:rPr lang="en"/>
              <a:t>: the genre the song is classified as</a:t>
            </a:r>
            <a:endParaRPr/>
          </a:p>
          <a:p>
            <a:pPr indent="-317500" lvl="1" marL="914400" rtl="0" algn="l">
              <a:spcBef>
                <a:spcPts val="0"/>
              </a:spcBef>
              <a:spcAft>
                <a:spcPts val="0"/>
              </a:spcAft>
              <a:buSzPts val="1400"/>
              <a:buChar char="○"/>
            </a:pPr>
            <a:r>
              <a:rPr lang="en" u="sng"/>
              <a:t>a</a:t>
            </a:r>
            <a:r>
              <a:rPr lang="en" u="sng"/>
              <a:t>rtist</a:t>
            </a:r>
            <a:r>
              <a:rPr lang="en"/>
              <a:t>: the singer</a:t>
            </a:r>
            <a:endParaRPr/>
          </a:p>
          <a:p>
            <a:pPr indent="-317500" lvl="1" marL="914400" rtl="0" algn="l">
              <a:spcBef>
                <a:spcPts val="0"/>
              </a:spcBef>
              <a:spcAft>
                <a:spcPts val="0"/>
              </a:spcAft>
              <a:buSzPts val="1400"/>
              <a:buChar char="○"/>
            </a:pPr>
            <a:r>
              <a:rPr lang="en" u="sng"/>
              <a:t>y</a:t>
            </a:r>
            <a:r>
              <a:rPr lang="en" u="sng"/>
              <a:t>ear</a:t>
            </a:r>
            <a:r>
              <a:rPr lang="en"/>
              <a:t>: the year the song was released</a:t>
            </a:r>
            <a:endParaRPr/>
          </a:p>
          <a:p>
            <a:pPr indent="-317500" lvl="1" marL="914400" rtl="0" algn="l">
              <a:spcBef>
                <a:spcPts val="0"/>
              </a:spcBef>
              <a:spcAft>
                <a:spcPts val="0"/>
              </a:spcAft>
              <a:buSzPts val="1400"/>
              <a:buChar char="○"/>
            </a:pPr>
            <a:r>
              <a:rPr lang="en" u="sng"/>
              <a:t>v</a:t>
            </a:r>
            <a:r>
              <a:rPr lang="en" u="sng"/>
              <a:t>iews</a:t>
            </a:r>
            <a:r>
              <a:rPr lang="en"/>
              <a:t>: the number of people that listened to the song</a:t>
            </a:r>
            <a:endParaRPr/>
          </a:p>
          <a:p>
            <a:pPr indent="-317500" lvl="1" marL="914400" rtl="0" algn="l">
              <a:spcBef>
                <a:spcPts val="0"/>
              </a:spcBef>
              <a:spcAft>
                <a:spcPts val="0"/>
              </a:spcAft>
              <a:buSzPts val="1400"/>
              <a:buChar char="○"/>
            </a:pPr>
            <a:r>
              <a:rPr lang="en" u="sng"/>
              <a:t>l</a:t>
            </a:r>
            <a:r>
              <a:rPr lang="en" u="sng"/>
              <a:t>yrics</a:t>
            </a:r>
            <a:r>
              <a:rPr lang="en"/>
              <a:t>: song’s lyrics</a:t>
            </a:r>
            <a:endParaRPr/>
          </a:p>
          <a:p>
            <a:pPr indent="-342900" lvl="0" marL="457200" rtl="0" algn="l">
              <a:spcBef>
                <a:spcPts val="0"/>
              </a:spcBef>
              <a:spcAft>
                <a:spcPts val="0"/>
              </a:spcAft>
              <a:buSzPts val="1800"/>
              <a:buChar char="●"/>
            </a:pPr>
            <a:r>
              <a:rPr lang="en"/>
              <a:t>3,373,529 rows</a:t>
            </a:r>
            <a:endParaRPr/>
          </a:p>
        </p:txBody>
      </p:sp>
      <p:pic>
        <p:nvPicPr>
          <p:cNvPr id="73" name="Google Shape;73;p15"/>
          <p:cNvPicPr preferRelativeResize="0"/>
          <p:nvPr/>
        </p:nvPicPr>
        <p:blipFill>
          <a:blip r:embed="rId4">
            <a:alphaModFix/>
          </a:blip>
          <a:stretch>
            <a:fillRect/>
          </a:stretch>
        </p:blipFill>
        <p:spPr>
          <a:xfrm>
            <a:off x="5324463" y="1846238"/>
            <a:ext cx="3819525" cy="31718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2"/>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Most Important Things We Learned</a:t>
            </a:r>
            <a:endParaRPr/>
          </a:p>
        </p:txBody>
      </p:sp>
      <p:sp>
        <p:nvSpPr>
          <p:cNvPr id="275" name="Google Shape;275;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CloudFront Distributions</a:t>
            </a:r>
            <a:endParaRPr/>
          </a:p>
          <a:p>
            <a:pPr indent="-317500" lvl="1" marL="914400" rtl="0" algn="l">
              <a:spcBef>
                <a:spcPts val="0"/>
              </a:spcBef>
              <a:spcAft>
                <a:spcPts val="0"/>
              </a:spcAft>
              <a:buSzPts val="1400"/>
              <a:buChar char="○"/>
            </a:pPr>
            <a:r>
              <a:rPr lang="en"/>
              <a:t>The importance that the files and S3 buckets are public</a:t>
            </a:r>
            <a:endParaRPr/>
          </a:p>
          <a:p>
            <a:pPr indent="-317500" lvl="1" marL="914400" rtl="0" algn="l">
              <a:spcBef>
                <a:spcPts val="0"/>
              </a:spcBef>
              <a:spcAft>
                <a:spcPts val="0"/>
              </a:spcAft>
              <a:buSzPts val="1400"/>
              <a:buChar char="○"/>
            </a:pPr>
            <a:r>
              <a:rPr lang="en"/>
              <a:t>Ensuring that distributions are disabled when not in use</a:t>
            </a:r>
            <a:endParaRPr/>
          </a:p>
          <a:p>
            <a:pPr indent="-342900" lvl="0" marL="457200" rtl="0" algn="l">
              <a:spcBef>
                <a:spcPts val="0"/>
              </a:spcBef>
              <a:spcAft>
                <a:spcPts val="0"/>
              </a:spcAft>
              <a:buSzPts val="1800"/>
              <a:buChar char="●"/>
            </a:pPr>
            <a:r>
              <a:rPr lang="en"/>
              <a:t>Coding in HTML</a:t>
            </a:r>
            <a:endParaRPr/>
          </a:p>
          <a:p>
            <a:pPr indent="0" lvl="0" marL="0" rtl="0" algn="l">
              <a:spcBef>
                <a:spcPts val="120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3"/>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We Would Do Differently - CloudFront</a:t>
            </a:r>
            <a:endParaRPr/>
          </a:p>
        </p:txBody>
      </p:sp>
      <p:sp>
        <p:nvSpPr>
          <p:cNvPr id="281" name="Google Shape;281;p43"/>
          <p:cNvSpPr txBox="1"/>
          <p:nvPr>
            <p:ph idx="1" type="body"/>
          </p:nvPr>
        </p:nvSpPr>
        <p:spPr>
          <a:xfrm>
            <a:off x="311700" y="9444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42900" lvl="0" marL="457200" rtl="0" algn="l">
              <a:spcBef>
                <a:spcPts val="1200"/>
              </a:spcBef>
              <a:spcAft>
                <a:spcPts val="0"/>
              </a:spcAft>
              <a:buSzPts val="1800"/>
              <a:buChar char="●"/>
            </a:pPr>
            <a:r>
              <a:rPr lang="en"/>
              <a:t>Make the input case-</a:t>
            </a:r>
            <a:r>
              <a:rPr lang="en"/>
              <a:t>insensitive</a:t>
            </a:r>
            <a:endParaRPr/>
          </a:p>
          <a:p>
            <a:pPr indent="-342900" lvl="0" marL="457200" rtl="0" algn="l">
              <a:spcBef>
                <a:spcPts val="0"/>
              </a:spcBef>
              <a:spcAft>
                <a:spcPts val="0"/>
              </a:spcAft>
              <a:buSzPts val="1800"/>
              <a:buChar char="●"/>
            </a:pPr>
            <a:r>
              <a:rPr lang="en"/>
              <a:t>Update the </a:t>
            </a:r>
            <a:r>
              <a:rPr lang="en"/>
              <a:t>method</a:t>
            </a:r>
            <a:r>
              <a:rPr lang="en"/>
              <a:t> so when searching for a “title” the output will display results with the exact matched string</a:t>
            </a:r>
            <a:endParaRPr/>
          </a:p>
          <a:p>
            <a:pPr indent="-342900" lvl="0" marL="457200" rtl="0" algn="l">
              <a:spcBef>
                <a:spcPts val="0"/>
              </a:spcBef>
              <a:spcAft>
                <a:spcPts val="0"/>
              </a:spcAft>
              <a:buSzPts val="1800"/>
              <a:buChar char="●"/>
            </a:pPr>
            <a:r>
              <a:rPr lang="en"/>
              <a:t>Filter the results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Errors/Issues</a:t>
            </a:r>
            <a:endParaRPr/>
          </a:p>
        </p:txBody>
      </p:sp>
      <p:sp>
        <p:nvSpPr>
          <p:cNvPr id="287" name="Google Shape;287;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Never ending queries</a:t>
            </a:r>
            <a:endParaRPr/>
          </a:p>
          <a:p>
            <a:pPr indent="-342900" lvl="0" marL="457200" rtl="0" algn="l">
              <a:spcBef>
                <a:spcPts val="0"/>
              </a:spcBef>
              <a:spcAft>
                <a:spcPts val="0"/>
              </a:spcAft>
              <a:buSzPts val="1800"/>
              <a:buChar char="-"/>
            </a:pPr>
            <a:r>
              <a:rPr lang="en"/>
              <a:t>User errors while clustering</a:t>
            </a:r>
            <a:endParaRPr/>
          </a:p>
          <a:p>
            <a:pPr indent="-342900" lvl="0" marL="457200" rtl="0" algn="l">
              <a:spcBef>
                <a:spcPts val="0"/>
              </a:spcBef>
              <a:spcAft>
                <a:spcPts val="0"/>
              </a:spcAft>
              <a:buSzPts val="1800"/>
              <a:buChar char="-"/>
            </a:pPr>
            <a:r>
              <a:rPr lang="en"/>
              <a:t>Too big of a dataset</a:t>
            </a:r>
            <a:endParaRPr/>
          </a:p>
          <a:p>
            <a:pPr indent="-342900" lvl="0" marL="457200" rtl="0" algn="l">
              <a:spcBef>
                <a:spcPts val="0"/>
              </a:spcBef>
              <a:spcAft>
                <a:spcPts val="0"/>
              </a:spcAft>
              <a:buSzPts val="1800"/>
              <a:buChar char="-"/>
            </a:pPr>
            <a:r>
              <a:rPr lang="en"/>
              <a:t>Causes long loading times</a:t>
            </a:r>
            <a:endParaRPr/>
          </a:p>
          <a:p>
            <a:pPr indent="-342900" lvl="0" marL="457200" rtl="0" algn="l">
              <a:spcBef>
                <a:spcPts val="0"/>
              </a:spcBef>
              <a:spcAft>
                <a:spcPts val="0"/>
              </a:spcAft>
              <a:buSzPts val="1800"/>
              <a:buChar char="-"/>
            </a:pPr>
            <a:r>
              <a:rPr lang="en"/>
              <a:t>LOAD instructions had a hard time with data set</a:t>
            </a:r>
            <a:endParaRPr/>
          </a:p>
          <a:p>
            <a:pPr indent="-342900" lvl="0" marL="457200" rtl="0" algn="l">
              <a:spcBef>
                <a:spcPts val="0"/>
              </a:spcBef>
              <a:spcAft>
                <a:spcPts val="0"/>
              </a:spcAft>
              <a:buSzPts val="1800"/>
              <a:buChar char="-"/>
            </a:pPr>
            <a:r>
              <a:rPr lang="en"/>
              <a:t>Had trouble connecting to the master mode</a:t>
            </a:r>
            <a:endParaRPr/>
          </a:p>
          <a:p>
            <a:pPr indent="-342900" lvl="0" marL="457200" rtl="0" algn="l">
              <a:spcBef>
                <a:spcPts val="0"/>
              </a:spcBef>
              <a:spcAft>
                <a:spcPts val="0"/>
              </a:spcAft>
              <a:buSzPts val="1800"/>
              <a:buChar char="-"/>
            </a:pPr>
            <a:r>
              <a:rPr lang="en"/>
              <a:t>Hard time getting results from EMR spark and hadoop clusters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Resources</a:t>
            </a:r>
            <a:endParaRPr/>
          </a:p>
        </p:txBody>
      </p:sp>
      <p:sp>
        <p:nvSpPr>
          <p:cNvPr id="293" name="Google Shape;293;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57200" lvl="0" marL="813816" rtl="0" algn="l">
              <a:lnSpc>
                <a:spcPct val="107916"/>
              </a:lnSpc>
              <a:spcBef>
                <a:spcPts val="1200"/>
              </a:spcBef>
              <a:spcAft>
                <a:spcPts val="0"/>
              </a:spcAft>
              <a:buNone/>
            </a:pPr>
            <a:r>
              <a:rPr lang="en" sz="1100">
                <a:solidFill>
                  <a:srgbClr val="000000"/>
                </a:solidFill>
                <a:latin typeface="Calibri"/>
                <a:ea typeface="Calibri"/>
                <a:cs typeface="Calibri"/>
                <a:sym typeface="Calibri"/>
              </a:rPr>
              <a:t>Arias, J. (2021, January 5). </a:t>
            </a:r>
            <a:r>
              <a:rPr i="1" lang="en" sz="1100">
                <a:solidFill>
                  <a:srgbClr val="000000"/>
                </a:solidFill>
                <a:latin typeface="Calibri"/>
                <a:ea typeface="Calibri"/>
                <a:cs typeface="Calibri"/>
                <a:sym typeface="Calibri"/>
              </a:rPr>
              <a:t>Building a simple website that outputs results from a CSV using user’s input</a:t>
            </a:r>
            <a:r>
              <a:rPr lang="en" sz="1100">
                <a:solidFill>
                  <a:srgbClr val="000000"/>
                </a:solidFill>
                <a:latin typeface="Calibri"/>
                <a:ea typeface="Calibri"/>
                <a:cs typeface="Calibri"/>
                <a:sym typeface="Calibri"/>
              </a:rPr>
              <a:t>. Medium. </a:t>
            </a:r>
            <a:r>
              <a:rPr lang="en" sz="1100" u="sng">
                <a:solidFill>
                  <a:srgbClr val="1155CC"/>
                </a:solidFill>
                <a:latin typeface="Calibri"/>
                <a:ea typeface="Calibri"/>
                <a:cs typeface="Calibri"/>
                <a:sym typeface="Calibri"/>
                <a:hlinkClick r:id="rId3">
                  <a:extLst>
                    <a:ext uri="{A12FA001-AC4F-418D-AE19-62706E023703}">
                      <ahyp:hlinkClr val="tx"/>
                    </a:ext>
                  </a:extLst>
                </a:hlinkClick>
              </a:rPr>
              <a:t>https://levelup.gitconnected.com/building-a-simple-website-that-outputs-results-from-a-csv-using-users-input-bfcb782ced45</a:t>
            </a:r>
            <a:r>
              <a:rPr lang="en" sz="1100">
                <a:solidFill>
                  <a:srgbClr val="000000"/>
                </a:solidFill>
                <a:latin typeface="Calibri"/>
                <a:ea typeface="Calibri"/>
                <a:cs typeface="Calibri"/>
                <a:sym typeface="Calibri"/>
              </a:rPr>
              <a:t>  </a:t>
            </a:r>
            <a:endParaRPr sz="1100">
              <a:solidFill>
                <a:srgbClr val="000000"/>
              </a:solidFill>
              <a:latin typeface="Calibri"/>
              <a:ea typeface="Calibri"/>
              <a:cs typeface="Calibri"/>
              <a:sym typeface="Calibri"/>
            </a:endParaRPr>
          </a:p>
          <a:p>
            <a:pPr indent="-457200" lvl="0" marL="813816" rtl="0" algn="l">
              <a:lnSpc>
                <a:spcPct val="107916"/>
              </a:lnSpc>
              <a:spcBef>
                <a:spcPts val="1200"/>
              </a:spcBef>
              <a:spcAft>
                <a:spcPts val="0"/>
              </a:spcAft>
              <a:buNone/>
            </a:pPr>
            <a:r>
              <a:rPr lang="en" sz="1100">
                <a:solidFill>
                  <a:srgbClr val="000000"/>
                </a:solidFill>
                <a:latin typeface="Calibri"/>
                <a:ea typeface="Calibri"/>
                <a:cs typeface="Calibri"/>
                <a:sym typeface="Calibri"/>
              </a:rPr>
              <a:t>Frank, &amp; Frank Moraes is an editor and writer at HTML.com and other nerdy websites. (2020, January 1). </a:t>
            </a:r>
            <a:r>
              <a:rPr i="1" lang="en" sz="1100">
                <a:solidFill>
                  <a:srgbClr val="000000"/>
                </a:solidFill>
                <a:latin typeface="Calibri"/>
                <a:ea typeface="Calibri"/>
                <a:cs typeface="Calibri"/>
                <a:sym typeface="Calibri"/>
              </a:rPr>
              <a:t>HTML For Beginners The Easy Way: Start Learning HTML &amp; CSS Today  Read more: https://html.com/#ixzz81L0BuhUy</a:t>
            </a:r>
            <a:r>
              <a:rPr lang="en" sz="1100">
                <a:solidFill>
                  <a:srgbClr val="000000"/>
                </a:solidFill>
                <a:latin typeface="Calibri"/>
                <a:ea typeface="Calibri"/>
                <a:cs typeface="Calibri"/>
                <a:sym typeface="Calibri"/>
              </a:rPr>
              <a:t>. HTML. </a:t>
            </a:r>
            <a:r>
              <a:rPr lang="en" sz="1100" u="sng">
                <a:solidFill>
                  <a:srgbClr val="1155CC"/>
                </a:solidFill>
                <a:latin typeface="Calibri"/>
                <a:ea typeface="Calibri"/>
                <a:cs typeface="Calibri"/>
                <a:sym typeface="Calibri"/>
                <a:hlinkClick r:id="rId4">
                  <a:extLst>
                    <a:ext uri="{A12FA001-AC4F-418D-AE19-62706E023703}">
                      <ahyp:hlinkClr val="tx"/>
                    </a:ext>
                  </a:extLst>
                </a:hlinkClick>
              </a:rPr>
              <a:t>https://html.com/</a:t>
            </a:r>
            <a:r>
              <a:rPr lang="en" sz="1100">
                <a:solidFill>
                  <a:srgbClr val="000000"/>
                </a:solidFill>
                <a:latin typeface="Calibri"/>
                <a:ea typeface="Calibri"/>
                <a:cs typeface="Calibri"/>
                <a:sym typeface="Calibri"/>
              </a:rPr>
              <a:t>  </a:t>
            </a:r>
            <a:endParaRPr sz="1100">
              <a:solidFill>
                <a:srgbClr val="000000"/>
              </a:solidFill>
              <a:latin typeface="Calibri"/>
              <a:ea typeface="Calibri"/>
              <a:cs typeface="Calibri"/>
              <a:sym typeface="Calibri"/>
            </a:endParaRPr>
          </a:p>
          <a:p>
            <a:pPr indent="-457200" lvl="0" marL="813816" rtl="0" algn="l">
              <a:lnSpc>
                <a:spcPct val="107916"/>
              </a:lnSpc>
              <a:spcBef>
                <a:spcPts val="1200"/>
              </a:spcBef>
              <a:spcAft>
                <a:spcPts val="1200"/>
              </a:spcAft>
              <a:buNone/>
            </a:pPr>
            <a:r>
              <a:rPr lang="en" sz="1100">
                <a:solidFill>
                  <a:srgbClr val="000000"/>
                </a:solidFill>
                <a:latin typeface="Calibri"/>
                <a:ea typeface="Calibri"/>
                <a:cs typeface="Calibri"/>
                <a:sym typeface="Calibri"/>
              </a:rPr>
              <a:t>Raza. (2023, April 24). </a:t>
            </a:r>
            <a:r>
              <a:rPr i="1" lang="en" sz="1100">
                <a:solidFill>
                  <a:srgbClr val="000000"/>
                </a:solidFill>
                <a:latin typeface="Calibri"/>
                <a:ea typeface="Calibri"/>
                <a:cs typeface="Calibri"/>
                <a:sym typeface="Calibri"/>
              </a:rPr>
              <a:t>English songs lyrics</a:t>
            </a:r>
            <a:r>
              <a:rPr lang="en" sz="1100">
                <a:solidFill>
                  <a:srgbClr val="000000"/>
                </a:solidFill>
                <a:latin typeface="Calibri"/>
                <a:ea typeface="Calibri"/>
                <a:cs typeface="Calibri"/>
                <a:sym typeface="Calibri"/>
              </a:rPr>
              <a:t>. Kaggle. </a:t>
            </a:r>
            <a:r>
              <a:rPr lang="en" sz="1100" u="sng">
                <a:solidFill>
                  <a:srgbClr val="1155CC"/>
                </a:solidFill>
                <a:latin typeface="Calibri"/>
                <a:ea typeface="Calibri"/>
                <a:cs typeface="Calibri"/>
                <a:sym typeface="Calibri"/>
                <a:hlinkClick r:id="rId5">
                  <a:extLst>
                    <a:ext uri="{A12FA001-AC4F-418D-AE19-62706E023703}">
                      <ahyp:hlinkClr val="tx"/>
                    </a:ext>
                  </a:extLst>
                </a:hlinkClick>
              </a:rPr>
              <a:t>https://www.kaggle.com/datasets/razauhaq/english-songs-lyrics</a:t>
            </a:r>
            <a:r>
              <a:rPr lang="en" sz="1100">
                <a:solidFill>
                  <a:srgbClr val="000000"/>
                </a:solidFill>
                <a:latin typeface="Calibri"/>
                <a:ea typeface="Calibri"/>
                <a:cs typeface="Calibri"/>
                <a:sym typeface="Calibri"/>
              </a:rPr>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Preprocessing</a:t>
            </a:r>
            <a:endParaRPr/>
          </a:p>
        </p:txBody>
      </p:sp>
      <p:sp>
        <p:nvSpPr>
          <p:cNvPr id="79" name="Google Shape;79;p16"/>
          <p:cNvSpPr txBox="1"/>
          <p:nvPr>
            <p:ph idx="1" type="body"/>
          </p:nvPr>
        </p:nvSpPr>
        <p:spPr>
          <a:xfrm>
            <a:off x="311700" y="1152475"/>
            <a:ext cx="80760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Used R Studio for preprocessing</a:t>
            </a:r>
            <a:endParaRPr/>
          </a:p>
          <a:p>
            <a:pPr indent="-342900" lvl="0" marL="457200" rtl="0" algn="l">
              <a:spcBef>
                <a:spcPts val="0"/>
              </a:spcBef>
              <a:spcAft>
                <a:spcPts val="0"/>
              </a:spcAft>
              <a:buSzPts val="1800"/>
              <a:buChar char="●"/>
            </a:pPr>
            <a:r>
              <a:rPr lang="en"/>
              <a:t>Checked for missing values</a:t>
            </a:r>
            <a:endParaRPr/>
          </a:p>
          <a:p>
            <a:pPr indent="-342900" lvl="0" marL="457200" rtl="0" algn="l">
              <a:spcBef>
                <a:spcPts val="0"/>
              </a:spcBef>
              <a:spcAft>
                <a:spcPts val="0"/>
              </a:spcAft>
              <a:buSzPts val="1800"/>
              <a:buChar char="●"/>
            </a:pPr>
            <a:r>
              <a:rPr lang="en"/>
              <a:t>Deleted the following attributes:</a:t>
            </a:r>
            <a:endParaRPr/>
          </a:p>
          <a:p>
            <a:pPr indent="-317500" lvl="1" marL="914400" rtl="0" algn="l">
              <a:spcBef>
                <a:spcPts val="0"/>
              </a:spcBef>
              <a:spcAft>
                <a:spcPts val="0"/>
              </a:spcAft>
              <a:buSzPts val="1400"/>
              <a:buChar char="○"/>
            </a:pPr>
            <a:r>
              <a:rPr lang="en"/>
              <a:t>X</a:t>
            </a:r>
            <a:endParaRPr/>
          </a:p>
          <a:p>
            <a:pPr indent="-317500" lvl="1" marL="914400" rtl="0" algn="l">
              <a:spcBef>
                <a:spcPts val="0"/>
              </a:spcBef>
              <a:spcAft>
                <a:spcPts val="0"/>
              </a:spcAft>
              <a:buSzPts val="1400"/>
              <a:buChar char="○"/>
            </a:pPr>
            <a:r>
              <a:rPr lang="en"/>
              <a:t>l</a:t>
            </a:r>
            <a:r>
              <a:rPr lang="en"/>
              <a:t>yrics</a:t>
            </a:r>
            <a:endParaRPr/>
          </a:p>
          <a:p>
            <a:pPr indent="-342900" lvl="0" marL="457200" rtl="0" algn="l">
              <a:spcBef>
                <a:spcPts val="0"/>
              </a:spcBef>
              <a:spcAft>
                <a:spcPts val="0"/>
              </a:spcAft>
              <a:buSzPts val="1800"/>
              <a:buChar char="●"/>
            </a:pPr>
            <a:r>
              <a:rPr lang="en"/>
              <a:t>Created a new csv file without the deleted attributes</a:t>
            </a:r>
            <a:endParaRPr/>
          </a:p>
        </p:txBody>
      </p:sp>
      <p:pic>
        <p:nvPicPr>
          <p:cNvPr id="80" name="Google Shape;80;p16"/>
          <p:cNvPicPr preferRelativeResize="0"/>
          <p:nvPr/>
        </p:nvPicPr>
        <p:blipFill>
          <a:blip r:embed="rId3">
            <a:alphaModFix/>
          </a:blip>
          <a:stretch>
            <a:fillRect/>
          </a:stretch>
        </p:blipFill>
        <p:spPr>
          <a:xfrm>
            <a:off x="311700" y="3583500"/>
            <a:ext cx="4819650" cy="609600"/>
          </a:xfrm>
          <a:prstGeom prst="rect">
            <a:avLst/>
          </a:prstGeom>
          <a:noFill/>
          <a:ln>
            <a:noFill/>
          </a:ln>
        </p:spPr>
      </p:pic>
      <p:pic>
        <p:nvPicPr>
          <p:cNvPr id="81" name="Google Shape;81;p16"/>
          <p:cNvPicPr preferRelativeResize="0"/>
          <p:nvPr/>
        </p:nvPicPr>
        <p:blipFill>
          <a:blip r:embed="rId4">
            <a:alphaModFix/>
          </a:blip>
          <a:stretch>
            <a:fillRect/>
          </a:stretch>
        </p:blipFill>
        <p:spPr>
          <a:xfrm>
            <a:off x="311700" y="4193100"/>
            <a:ext cx="5867400" cy="219075"/>
          </a:xfrm>
          <a:prstGeom prst="rect">
            <a:avLst/>
          </a:prstGeom>
          <a:noFill/>
          <a:ln>
            <a:noFill/>
          </a:ln>
        </p:spPr>
      </p:pic>
      <p:pic>
        <p:nvPicPr>
          <p:cNvPr id="82" name="Google Shape;82;p16"/>
          <p:cNvPicPr preferRelativeResize="0"/>
          <p:nvPr/>
        </p:nvPicPr>
        <p:blipFill>
          <a:blip r:embed="rId5">
            <a:alphaModFix/>
          </a:blip>
          <a:stretch>
            <a:fillRect/>
          </a:stretch>
        </p:blipFill>
        <p:spPr>
          <a:xfrm>
            <a:off x="246950" y="4494350"/>
            <a:ext cx="7755293" cy="269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Our Project Does</a:t>
            </a:r>
            <a:endParaRPr/>
          </a:p>
        </p:txBody>
      </p:sp>
      <p:sp>
        <p:nvSpPr>
          <p:cNvPr id="88" name="Google Shape;88;p17"/>
          <p:cNvSpPr txBox="1"/>
          <p:nvPr>
            <p:ph idx="1" type="body"/>
          </p:nvPr>
        </p:nvSpPr>
        <p:spPr>
          <a:xfrm>
            <a:off x="311700" y="1152475"/>
            <a:ext cx="82839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Organizes</a:t>
            </a:r>
            <a:r>
              <a:rPr lang="en"/>
              <a:t> </a:t>
            </a:r>
            <a:r>
              <a:rPr lang="en"/>
              <a:t>this large dataset so finding a song title, artist, genre can be made easier. </a:t>
            </a:r>
            <a:endParaRPr/>
          </a:p>
          <a:p>
            <a:pPr indent="-342900" lvl="0" marL="457200" rtl="0" algn="l">
              <a:spcBef>
                <a:spcPts val="0"/>
              </a:spcBef>
              <a:spcAft>
                <a:spcPts val="0"/>
              </a:spcAft>
              <a:buSzPts val="1800"/>
              <a:buChar char="●"/>
            </a:pPr>
            <a:r>
              <a:rPr lang="en"/>
              <a:t>Allows users to discover new songs or artists based on their desired criteria.</a:t>
            </a:r>
            <a:endParaRPr/>
          </a:p>
          <a:p>
            <a:pPr indent="-342900" lvl="0" marL="457200" rtl="0" algn="l">
              <a:spcBef>
                <a:spcPts val="0"/>
              </a:spcBef>
              <a:spcAft>
                <a:spcPts val="0"/>
              </a:spcAft>
              <a:buSzPts val="1800"/>
              <a:buChar char="●"/>
            </a:pPr>
            <a:r>
              <a:rPr lang="en"/>
              <a:t>Discover the amount of views based on a range of years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Tools</a:t>
            </a:r>
            <a:endParaRPr/>
          </a:p>
        </p:txBody>
      </p:sp>
      <p:sp>
        <p:nvSpPr>
          <p:cNvPr id="94" name="Google Shape;9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S3 Bucket</a:t>
            </a:r>
            <a:endParaRPr/>
          </a:p>
          <a:p>
            <a:pPr indent="-342900" lvl="0" marL="457200" rtl="0" algn="l">
              <a:spcBef>
                <a:spcPts val="0"/>
              </a:spcBef>
              <a:spcAft>
                <a:spcPts val="0"/>
              </a:spcAft>
              <a:buSzPts val="1800"/>
              <a:buChar char="●"/>
            </a:pPr>
            <a:r>
              <a:rPr lang="en"/>
              <a:t>EC2 Instance</a:t>
            </a:r>
            <a:endParaRPr/>
          </a:p>
          <a:p>
            <a:pPr indent="-317500" lvl="1" marL="914400" rtl="0" algn="l">
              <a:spcBef>
                <a:spcPts val="0"/>
              </a:spcBef>
              <a:spcAft>
                <a:spcPts val="0"/>
              </a:spcAft>
              <a:buSzPts val="1400"/>
              <a:buChar char="○"/>
            </a:pPr>
            <a:r>
              <a:rPr lang="en"/>
              <a:t>Fix </a:t>
            </a:r>
            <a:r>
              <a:rPr lang="en"/>
              <a:t>timeout</a:t>
            </a:r>
            <a:r>
              <a:rPr lang="en"/>
              <a:t> error</a:t>
            </a:r>
            <a:endParaRPr/>
          </a:p>
          <a:p>
            <a:pPr indent="-342900" lvl="0" marL="457200" rtl="0" algn="l">
              <a:spcBef>
                <a:spcPts val="0"/>
              </a:spcBef>
              <a:spcAft>
                <a:spcPts val="0"/>
              </a:spcAft>
              <a:buSzPts val="1800"/>
              <a:buChar char="●"/>
            </a:pPr>
            <a:r>
              <a:rPr lang="en"/>
              <a:t>EMR Clusters</a:t>
            </a:r>
            <a:endParaRPr/>
          </a:p>
          <a:p>
            <a:pPr indent="-317500" lvl="1" marL="914400" rtl="0" algn="l">
              <a:spcBef>
                <a:spcPts val="0"/>
              </a:spcBef>
              <a:spcAft>
                <a:spcPts val="0"/>
              </a:spcAft>
              <a:buSzPts val="1400"/>
              <a:buChar char="○"/>
            </a:pPr>
            <a:r>
              <a:rPr lang="en"/>
              <a:t>Hadoop</a:t>
            </a:r>
            <a:endParaRPr/>
          </a:p>
          <a:p>
            <a:pPr indent="-317500" lvl="1" marL="914400" rtl="0" algn="l">
              <a:spcBef>
                <a:spcPts val="0"/>
              </a:spcBef>
              <a:spcAft>
                <a:spcPts val="0"/>
              </a:spcAft>
              <a:buSzPts val="1400"/>
              <a:buChar char="○"/>
            </a:pPr>
            <a:r>
              <a:rPr lang="en"/>
              <a:t>Spark</a:t>
            </a:r>
            <a:endParaRPr/>
          </a:p>
          <a:p>
            <a:pPr indent="-342900" lvl="0" marL="457200" rtl="0" algn="l">
              <a:spcBef>
                <a:spcPts val="0"/>
              </a:spcBef>
              <a:spcAft>
                <a:spcPts val="0"/>
              </a:spcAft>
              <a:buSzPts val="1800"/>
              <a:buChar char="●"/>
            </a:pPr>
            <a:r>
              <a:rPr lang="en"/>
              <a:t>CloudFront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Creating S3 Bucket</a:t>
            </a:r>
            <a:endParaRPr/>
          </a:p>
        </p:txBody>
      </p:sp>
      <p:sp>
        <p:nvSpPr>
          <p:cNvPr id="100" name="Google Shape;100;p19"/>
          <p:cNvSpPr txBox="1"/>
          <p:nvPr>
            <p:ph idx="1" type="body"/>
          </p:nvPr>
        </p:nvSpPr>
        <p:spPr>
          <a:xfrm>
            <a:off x="7215175" y="-45175"/>
            <a:ext cx="1569900" cy="138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1" name="Google Shape;101;p19"/>
          <p:cNvPicPr preferRelativeResize="0"/>
          <p:nvPr/>
        </p:nvPicPr>
        <p:blipFill>
          <a:blip r:embed="rId3">
            <a:alphaModFix/>
          </a:blip>
          <a:stretch>
            <a:fillRect/>
          </a:stretch>
        </p:blipFill>
        <p:spPr>
          <a:xfrm>
            <a:off x="311700" y="1073926"/>
            <a:ext cx="8160674" cy="1018050"/>
          </a:xfrm>
          <a:prstGeom prst="rect">
            <a:avLst/>
          </a:prstGeom>
          <a:noFill/>
          <a:ln>
            <a:noFill/>
          </a:ln>
        </p:spPr>
      </p:pic>
      <p:pic>
        <p:nvPicPr>
          <p:cNvPr id="102" name="Google Shape;102;p19"/>
          <p:cNvPicPr preferRelativeResize="0"/>
          <p:nvPr/>
        </p:nvPicPr>
        <p:blipFill>
          <a:blip r:embed="rId4">
            <a:alphaModFix/>
          </a:blip>
          <a:stretch>
            <a:fillRect/>
          </a:stretch>
        </p:blipFill>
        <p:spPr>
          <a:xfrm>
            <a:off x="387325" y="2148451"/>
            <a:ext cx="4019104" cy="2746724"/>
          </a:xfrm>
          <a:prstGeom prst="rect">
            <a:avLst/>
          </a:prstGeom>
          <a:noFill/>
          <a:ln>
            <a:noFill/>
          </a:ln>
        </p:spPr>
      </p:pic>
      <p:pic>
        <p:nvPicPr>
          <p:cNvPr id="103" name="Google Shape;103;p19"/>
          <p:cNvPicPr preferRelativeResize="0"/>
          <p:nvPr/>
        </p:nvPicPr>
        <p:blipFill>
          <a:blip r:embed="rId5">
            <a:alphaModFix/>
          </a:blip>
          <a:stretch>
            <a:fillRect/>
          </a:stretch>
        </p:blipFill>
        <p:spPr>
          <a:xfrm>
            <a:off x="4572004" y="2148451"/>
            <a:ext cx="2867459" cy="27467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Upload DataSet of S3 Bucket</a:t>
            </a:r>
            <a:endParaRPr/>
          </a:p>
        </p:txBody>
      </p:sp>
      <p:sp>
        <p:nvSpPr>
          <p:cNvPr id="109" name="Google Shape;109;p20"/>
          <p:cNvSpPr txBox="1"/>
          <p:nvPr>
            <p:ph idx="1" type="body"/>
          </p:nvPr>
        </p:nvSpPr>
        <p:spPr>
          <a:xfrm>
            <a:off x="2467450" y="0"/>
            <a:ext cx="6033600" cy="516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0" name="Google Shape;110;p20"/>
          <p:cNvPicPr preferRelativeResize="0"/>
          <p:nvPr/>
        </p:nvPicPr>
        <p:blipFill>
          <a:blip r:embed="rId3">
            <a:alphaModFix/>
          </a:blip>
          <a:stretch>
            <a:fillRect/>
          </a:stretch>
        </p:blipFill>
        <p:spPr>
          <a:xfrm>
            <a:off x="311700" y="1152473"/>
            <a:ext cx="7177375" cy="1753200"/>
          </a:xfrm>
          <a:prstGeom prst="rect">
            <a:avLst/>
          </a:prstGeom>
          <a:noFill/>
          <a:ln>
            <a:noFill/>
          </a:ln>
        </p:spPr>
      </p:pic>
      <p:pic>
        <p:nvPicPr>
          <p:cNvPr id="111" name="Google Shape;111;p20"/>
          <p:cNvPicPr preferRelativeResize="0"/>
          <p:nvPr/>
        </p:nvPicPr>
        <p:blipFill>
          <a:blip r:embed="rId4">
            <a:alphaModFix/>
          </a:blip>
          <a:stretch>
            <a:fillRect/>
          </a:stretch>
        </p:blipFill>
        <p:spPr>
          <a:xfrm>
            <a:off x="311700" y="3002875"/>
            <a:ext cx="5712476" cy="1802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Creating EMR clusters</a:t>
            </a:r>
            <a:endParaRPr/>
          </a:p>
        </p:txBody>
      </p:sp>
      <p:sp>
        <p:nvSpPr>
          <p:cNvPr id="117" name="Google Shape;11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order to create the cluster you have to create a key pair on EC2</a:t>
            </a:r>
            <a:endParaRPr/>
          </a:p>
          <a:p>
            <a:pPr indent="-342900" lvl="0" marL="457200" rtl="0" algn="l">
              <a:spcBef>
                <a:spcPts val="0"/>
              </a:spcBef>
              <a:spcAft>
                <a:spcPts val="0"/>
              </a:spcAft>
              <a:buSzPts val="1800"/>
              <a:buChar char="●"/>
            </a:pPr>
            <a:r>
              <a:rPr lang="en"/>
              <a:t>Then create a bucket on s3 and add our CloudSongsDataset.csv</a:t>
            </a:r>
            <a:endParaRPr/>
          </a:p>
          <a:p>
            <a:pPr indent="-342900" lvl="0" marL="457200" rtl="0" algn="l">
              <a:spcBef>
                <a:spcPts val="0"/>
              </a:spcBef>
              <a:spcAft>
                <a:spcPts val="0"/>
              </a:spcAft>
              <a:buSzPts val="1800"/>
              <a:buChar char="●"/>
            </a:pPr>
            <a:r>
              <a:rPr lang="en"/>
              <a:t>Create a Cluster on EMR</a:t>
            </a:r>
            <a:endParaRPr/>
          </a:p>
          <a:p>
            <a:pPr indent="-342900" lvl="0" marL="457200" rtl="0" algn="l">
              <a:spcBef>
                <a:spcPts val="0"/>
              </a:spcBef>
              <a:spcAft>
                <a:spcPts val="0"/>
              </a:spcAft>
              <a:buSzPts val="1800"/>
              <a:buChar char="●"/>
            </a:pPr>
            <a:r>
              <a:rPr lang="en"/>
              <a:t>Connect your key pair to your cluster</a:t>
            </a:r>
            <a:endParaRPr/>
          </a:p>
          <a:p>
            <a:pPr indent="-342900" lvl="0" marL="457200" rtl="0" algn="l">
              <a:spcBef>
                <a:spcPts val="0"/>
              </a:spcBef>
              <a:spcAft>
                <a:spcPts val="0"/>
              </a:spcAft>
              <a:buSzPts val="1800"/>
              <a:buChar char="●"/>
            </a:pPr>
            <a:r>
              <a:rPr lang="en"/>
              <a:t>After creating you cluster, Look for the </a:t>
            </a:r>
            <a:r>
              <a:rPr lang="en"/>
              <a:t>status</a:t>
            </a:r>
            <a:r>
              <a:rPr lang="en"/>
              <a:t> to turn green to connect it to the SSH mode</a:t>
            </a:r>
            <a:endParaRPr/>
          </a:p>
        </p:txBody>
      </p:sp>
      <p:pic>
        <p:nvPicPr>
          <p:cNvPr id="118" name="Google Shape;118;p21"/>
          <p:cNvPicPr preferRelativeResize="0"/>
          <p:nvPr/>
        </p:nvPicPr>
        <p:blipFill rotWithShape="1">
          <a:blip r:embed="rId3">
            <a:alphaModFix/>
          </a:blip>
          <a:srcRect b="0" l="0" r="0" t="12111"/>
          <a:stretch/>
        </p:blipFill>
        <p:spPr>
          <a:xfrm>
            <a:off x="4544475" y="2753025"/>
            <a:ext cx="4599526" cy="22771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