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6" r:id="rId2"/>
    <p:sldId id="257" r:id="rId3"/>
    <p:sldId id="258" r:id="rId4"/>
    <p:sldId id="296" r:id="rId5"/>
    <p:sldId id="308" r:id="rId6"/>
    <p:sldId id="309" r:id="rId7"/>
    <p:sldId id="290" r:id="rId8"/>
    <p:sldId id="291" r:id="rId9"/>
    <p:sldId id="259" r:id="rId10"/>
    <p:sldId id="298" r:id="rId11"/>
    <p:sldId id="299" r:id="rId12"/>
    <p:sldId id="283" r:id="rId13"/>
    <p:sldId id="284" r:id="rId14"/>
    <p:sldId id="285" r:id="rId15"/>
    <p:sldId id="287" r:id="rId16"/>
    <p:sldId id="288" r:id="rId17"/>
    <p:sldId id="289" r:id="rId18"/>
    <p:sldId id="310" r:id="rId19"/>
    <p:sldId id="300" r:id="rId20"/>
    <p:sldId id="306" r:id="rId21"/>
    <p:sldId id="263" r:id="rId22"/>
    <p:sldId id="264" r:id="rId23"/>
    <p:sldId id="265" r:id="rId24"/>
    <p:sldId id="304" r:id="rId25"/>
    <p:sldId id="305" r:id="rId26"/>
    <p:sldId id="293" r:id="rId27"/>
    <p:sldId id="297" r:id="rId28"/>
    <p:sldId id="294" r:id="rId29"/>
    <p:sldId id="295" r:id="rId30"/>
    <p:sldId id="276" r:id="rId31"/>
    <p:sldId id="277" r:id="rId32"/>
    <p:sldId id="278" r:id="rId33"/>
    <p:sldId id="307"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27F94F"/>
    <a:srgbClr val="0066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48" d="100"/>
          <a:sy n="48" d="100"/>
        </p:scale>
        <p:origin x="53"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430267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81240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dirty="0"/>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dirty="0"/>
          </a:p>
        </p:txBody>
      </p:sp>
    </p:spTree>
    <p:extLst>
      <p:ext uri="{BB962C8B-B14F-4D97-AF65-F5344CB8AC3E}">
        <p14:creationId xmlns:p14="http://schemas.microsoft.com/office/powerpoint/2010/main" val="351463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dirty="0"/>
          </a:p>
        </p:txBody>
      </p:sp>
    </p:spTree>
    <p:extLst>
      <p:ext uri="{BB962C8B-B14F-4D97-AF65-F5344CB8AC3E}">
        <p14:creationId xmlns:p14="http://schemas.microsoft.com/office/powerpoint/2010/main" val="3837171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650456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3838530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086287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4428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o8130@student.su.se" TargetMode="External"/><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Moa Hoffström, </a:t>
            </a:r>
            <a:r>
              <a:rPr lang="sv-SE" dirty="0">
                <a:hlinkClick r:id="rId8"/>
              </a:rPr>
              <a:t>moho8130@student.su.se</a:t>
            </a:r>
            <a:r>
              <a:rPr lang="sv-SE" dirty="0"/>
              <a:t> </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9" name="Platshållare för innehåll 8">
            <a:extLst>
              <a:ext uri="{FF2B5EF4-FFF2-40B4-BE49-F238E27FC236}">
                <a16:creationId xmlns:a16="http://schemas.microsoft.com/office/drawing/2014/main" id="{58129805-3978-4FC8-AE17-34C935D20E31}"/>
              </a:ext>
            </a:extLst>
          </p:cNvPr>
          <p:cNvPicPr>
            <a:picLocks noGrp="1" noChangeAspect="1"/>
          </p:cNvPicPr>
          <p:nvPr>
            <p:ph sz="half" idx="2"/>
          </p:nvPr>
        </p:nvPicPr>
        <p:blipFill>
          <a:blip r:embed="rId4"/>
          <a:stretch>
            <a:fillRect/>
          </a:stretch>
        </p:blipFill>
        <p:spPr>
          <a:xfrm>
            <a:off x="839788" y="3167142"/>
            <a:ext cx="5157787" cy="2360453"/>
          </a:xfrm>
          <a:prstGeom prst="rect">
            <a:avLst/>
          </a:prstGeom>
        </p:spPr>
      </p:pic>
      <p:pic>
        <p:nvPicPr>
          <p:cNvPr id="11" name="Platshållare för innehåll 10">
            <a:extLst>
              <a:ext uri="{FF2B5EF4-FFF2-40B4-BE49-F238E27FC236}">
                <a16:creationId xmlns:a16="http://schemas.microsoft.com/office/drawing/2014/main" id="{82974C15-108D-40F7-869B-6CBD82D8BE90}"/>
              </a:ext>
            </a:extLst>
          </p:cNvPr>
          <p:cNvPicPr>
            <a:picLocks noGrp="1" noChangeAspect="1"/>
          </p:cNvPicPr>
          <p:nvPr>
            <p:ph sz="quarter" idx="4"/>
          </p:nvPr>
        </p:nvPicPr>
        <p:blipFill>
          <a:blip r:embed="rId5"/>
          <a:stretch>
            <a:fillRect/>
          </a:stretch>
        </p:blipFill>
        <p:spPr>
          <a:xfrm>
            <a:off x="6172200" y="3632764"/>
            <a:ext cx="5183188" cy="1429210"/>
          </a:xfrm>
          <a:prstGeom prst="rect">
            <a:avLst/>
          </a:prstGeom>
        </p:spPr>
      </p:pic>
    </p:spTree>
    <p:custDataLst>
      <p:tags r:id="rId1"/>
    </p:custDataLst>
    <p:extLst>
      <p:ext uri="{BB962C8B-B14F-4D97-AF65-F5344CB8AC3E}">
        <p14:creationId xmlns:p14="http://schemas.microsoft.com/office/powerpoint/2010/main" val="300538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7" name="Platshållare för innehåll 6">
            <a:extLst>
              <a:ext uri="{FF2B5EF4-FFF2-40B4-BE49-F238E27FC236}">
                <a16:creationId xmlns:a16="http://schemas.microsoft.com/office/drawing/2014/main" id="{9DF7B61F-3A57-4ECC-9C05-7BFE228B9856}"/>
              </a:ext>
            </a:extLst>
          </p:cNvPr>
          <p:cNvPicPr>
            <a:picLocks noGrp="1" noChangeAspect="1"/>
          </p:cNvPicPr>
          <p:nvPr>
            <p:ph sz="half" idx="2"/>
          </p:nvPr>
        </p:nvPicPr>
        <p:blipFill>
          <a:blip r:embed="rId4"/>
          <a:stretch>
            <a:fillRect/>
          </a:stretch>
        </p:blipFill>
        <p:spPr>
          <a:xfrm>
            <a:off x="1730705" y="2895633"/>
            <a:ext cx="3375953" cy="2903472"/>
          </a:xfrm>
          <a:prstGeom prst="rect">
            <a:avLst/>
          </a:prstGeom>
        </p:spPr>
      </p:pic>
      <p:pic>
        <p:nvPicPr>
          <p:cNvPr id="10" name="Platshållare för innehåll 9">
            <a:extLst>
              <a:ext uri="{FF2B5EF4-FFF2-40B4-BE49-F238E27FC236}">
                <a16:creationId xmlns:a16="http://schemas.microsoft.com/office/drawing/2014/main" id="{512646BC-9D24-45FA-B38B-693D6DFB7167}"/>
              </a:ext>
            </a:extLst>
          </p:cNvPr>
          <p:cNvPicPr>
            <a:picLocks noGrp="1" noChangeAspect="1"/>
          </p:cNvPicPr>
          <p:nvPr>
            <p:ph sz="quarter" idx="4"/>
          </p:nvPr>
        </p:nvPicPr>
        <p:blipFill>
          <a:blip r:embed="rId5"/>
          <a:stretch>
            <a:fillRect/>
          </a:stretch>
        </p:blipFill>
        <p:spPr>
          <a:xfrm>
            <a:off x="6466165" y="3025184"/>
            <a:ext cx="4595258" cy="2644369"/>
          </a:xfrm>
          <a:prstGeom prst="rect">
            <a:avLst/>
          </a:prstGeom>
        </p:spPr>
      </p:pic>
    </p:spTree>
    <p:custDataLst>
      <p:tags r:id="rId1"/>
    </p:custDataLst>
    <p:extLst>
      <p:ext uri="{BB962C8B-B14F-4D97-AF65-F5344CB8AC3E}">
        <p14:creationId xmlns:p14="http://schemas.microsoft.com/office/powerpoint/2010/main" val="339765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a:t>
            </a:r>
            <a:r>
              <a:rPr lang="sv-SE" dirty="0" err="1"/>
              <a:t>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3" y="3408057"/>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a:bodyPr>
          <a:lstStyle/>
          <a:p>
            <a:r>
              <a:rPr lang="sv-SE" dirty="0"/>
              <a:t>TDD Fungerade bra i början innan vi behövde integrera klasserna med varann för då så kunde olika personer ha olika idéer på hur kommunikationen skulle ske vilket ledde till att vi fick göra stora </a:t>
            </a:r>
            <a:r>
              <a:rPr lang="sv-SE" dirty="0" err="1"/>
              <a:t>refaktoreringar</a:t>
            </a:r>
            <a:r>
              <a:rPr lang="sv-SE" dirty="0"/>
              <a:t>. T.ex. Target-klassen som vi inte har specifika tester för utan de täcks upp av monster- och </a:t>
            </a:r>
            <a:r>
              <a:rPr lang="sv-SE" dirty="0" err="1"/>
              <a:t>player</a:t>
            </a:r>
            <a:r>
              <a:rPr lang="sv-SE" dirty="0"/>
              <a:t>-testerna.</a:t>
            </a:r>
          </a:p>
          <a:p>
            <a:endParaRPr lang="sv-SE" dirty="0"/>
          </a:p>
          <a:p>
            <a:r>
              <a:rPr lang="sv-SE" dirty="0"/>
              <a:t>För att lättare kunna tillämpa TDD, krävs bra diskussioner och tidig generell struktur för hur programmet ska fungera, och vilka klasser som ska ansvara för vad. </a:t>
            </a:r>
          </a:p>
          <a:p>
            <a:endParaRPr lang="sv-SE" dirty="0"/>
          </a:p>
          <a:p>
            <a:endParaRPr lang="sv-SE" dirty="0"/>
          </a:p>
        </p:txBody>
      </p:sp>
    </p:spTree>
    <p:custDataLst>
      <p:tags r:id="rId1"/>
    </p:custDataLst>
    <p:extLst>
      <p:ext uri="{BB962C8B-B14F-4D97-AF65-F5344CB8AC3E}">
        <p14:creationId xmlns:p14="http://schemas.microsoft.com/office/powerpoint/2010/main" val="169218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r>
              <a:rPr lang="sv-SE" dirty="0"/>
              <a:t>Vi har valt att tillämpa ekvivalensklassuppdelning för metoden </a:t>
            </a:r>
            <a:r>
              <a:rPr lang="sv-SE" dirty="0" err="1"/>
              <a:t>buyItem</a:t>
            </a:r>
            <a:r>
              <a:rPr lang="sv-SE" dirty="0"/>
              <a:t>() i Shop-klassen, eftersom att metoden har regler som appliceras efter varandra – </a:t>
            </a:r>
            <a:r>
              <a:rPr lang="sv-SE" dirty="0" err="1"/>
              <a:t>buyItem</a:t>
            </a:r>
            <a:r>
              <a:rPr lang="sv-SE" dirty="0"/>
              <a:t>() kräver dels att det finns utrymme i Inventory och dels att </a:t>
            </a:r>
            <a:r>
              <a:rPr lang="sv-SE" dirty="0" err="1"/>
              <a:t>Player</a:t>
            </a:r>
            <a:r>
              <a:rPr lang="sv-SE" dirty="0"/>
              <a:t> har tillräckligt mycket pengar för att ha råd med ett Item.</a:t>
            </a:r>
          </a:p>
        </p:txBody>
      </p:sp>
    </p:spTree>
    <p:custDataLst>
      <p:tags r:id="rId1"/>
    </p:custDataLst>
    <p:extLst>
      <p:ext uri="{BB962C8B-B14F-4D97-AF65-F5344CB8AC3E}">
        <p14:creationId xmlns:p14="http://schemas.microsoft.com/office/powerpoint/2010/main" val="181468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a:p>
            <a:r>
              <a:rPr lang="sv-SE" dirty="0"/>
              <a:t>Java Flight </a:t>
            </a:r>
            <a:r>
              <a:rPr lang="sv-SE" dirty="0" err="1"/>
              <a:t>Recorder</a:t>
            </a:r>
            <a:r>
              <a:rPr lang="sv-SE" dirty="0"/>
              <a:t> (</a:t>
            </a:r>
            <a:r>
              <a:rPr lang="sv-SE" dirty="0" err="1"/>
              <a:t>IntelliJ</a:t>
            </a:r>
            <a:r>
              <a:rPr lang="sv-SE" dirty="0"/>
              <a:t> Plugin)</a:t>
            </a:r>
          </a:p>
          <a:p>
            <a:r>
              <a:rPr lang="sv-SE" dirty="0" err="1"/>
              <a:t>CodeMR</a:t>
            </a:r>
            <a:r>
              <a:rPr lang="sv-SE" dirty="0"/>
              <a:t> (</a:t>
            </a:r>
            <a:r>
              <a:rPr lang="sv-SE" dirty="0" err="1"/>
              <a:t>IntelliJ</a:t>
            </a:r>
            <a:r>
              <a:rPr lang="sv-SE" dirty="0"/>
              <a:t> Plugin)</a:t>
            </a:r>
          </a:p>
          <a:p>
            <a:r>
              <a:rPr lang="sv-SE" dirty="0" err="1"/>
              <a:t>Statistic</a:t>
            </a:r>
            <a:r>
              <a:rPr lang="sv-SE" dirty="0"/>
              <a:t> (</a:t>
            </a:r>
            <a:r>
              <a:rPr lang="sv-SE" dirty="0" err="1"/>
              <a:t>IntelliJ</a:t>
            </a:r>
            <a:r>
              <a:rPr lang="sv-SE" dirty="0"/>
              <a:t> Plugin)</a:t>
            </a:r>
          </a:p>
          <a:p>
            <a:r>
              <a:rPr lang="sv-SE" dirty="0" err="1"/>
              <a:t>MetricsReloaded</a:t>
            </a:r>
            <a:r>
              <a:rPr lang="sv-SE" dirty="0"/>
              <a:t> (</a:t>
            </a:r>
            <a:r>
              <a:rPr lang="sv-SE" dirty="0" err="1"/>
              <a:t>IntelliJ</a:t>
            </a:r>
            <a:r>
              <a:rPr lang="sv-SE" dirty="0"/>
              <a:t> Plugin)</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graphicFrame>
        <p:nvGraphicFramePr>
          <p:cNvPr id="5" name="Tabell 4">
            <a:extLst>
              <a:ext uri="{FF2B5EF4-FFF2-40B4-BE49-F238E27FC236}">
                <a16:creationId xmlns:a16="http://schemas.microsoft.com/office/drawing/2014/main" id="{70B2EB27-403F-40BF-A316-9CC102E46C97}"/>
              </a:ext>
            </a:extLst>
          </p:cNvPr>
          <p:cNvGraphicFramePr>
            <a:graphicFrameLocks noGrp="1"/>
          </p:cNvGraphicFramePr>
          <p:nvPr/>
        </p:nvGraphicFramePr>
        <p:xfrm>
          <a:off x="2197768" y="1531856"/>
          <a:ext cx="8117306" cy="4961019"/>
        </p:xfrm>
        <a:graphic>
          <a:graphicData uri="http://schemas.openxmlformats.org/drawingml/2006/table">
            <a:tbl>
              <a:tblPr firstRow="1" bandRow="1">
                <a:tableStyleId>{5C22544A-7EE6-4342-B048-85BDC9FD1C3A}</a:tableStyleId>
              </a:tblPr>
              <a:tblGrid>
                <a:gridCol w="1487847">
                  <a:extLst>
                    <a:ext uri="{9D8B030D-6E8A-4147-A177-3AD203B41FA5}">
                      <a16:colId xmlns:a16="http://schemas.microsoft.com/office/drawing/2014/main" val="3868671137"/>
                    </a:ext>
                  </a:extLst>
                </a:gridCol>
                <a:gridCol w="1194434">
                  <a:extLst>
                    <a:ext uri="{9D8B030D-6E8A-4147-A177-3AD203B41FA5}">
                      <a16:colId xmlns:a16="http://schemas.microsoft.com/office/drawing/2014/main" val="3996650594"/>
                    </a:ext>
                  </a:extLst>
                </a:gridCol>
                <a:gridCol w="3392359">
                  <a:extLst>
                    <a:ext uri="{9D8B030D-6E8A-4147-A177-3AD203B41FA5}">
                      <a16:colId xmlns:a16="http://schemas.microsoft.com/office/drawing/2014/main" val="3484318100"/>
                    </a:ext>
                  </a:extLst>
                </a:gridCol>
                <a:gridCol w="2042666">
                  <a:extLst>
                    <a:ext uri="{9D8B030D-6E8A-4147-A177-3AD203B41FA5}">
                      <a16:colId xmlns:a16="http://schemas.microsoft.com/office/drawing/2014/main" val="2619481353"/>
                    </a:ext>
                  </a:extLst>
                </a:gridCol>
              </a:tblGrid>
              <a:tr h="470280">
                <a:tc>
                  <a:txBody>
                    <a:bodyPr/>
                    <a:lstStyle/>
                    <a:p>
                      <a:r>
                        <a:rPr lang="sv-SE" dirty="0"/>
                        <a:t>Aspekt</a:t>
                      </a:r>
                    </a:p>
                  </a:txBody>
                  <a:tcPr/>
                </a:tc>
                <a:tc>
                  <a:txBody>
                    <a:bodyPr/>
                    <a:lstStyle/>
                    <a:p>
                      <a:r>
                        <a:rPr lang="sv-SE" dirty="0"/>
                        <a:t>ID</a:t>
                      </a:r>
                    </a:p>
                  </a:txBody>
                  <a:tcPr/>
                </a:tc>
                <a:tc>
                  <a:txBody>
                    <a:bodyPr/>
                    <a:lstStyle/>
                    <a:p>
                      <a:r>
                        <a:rPr lang="sv-SE" dirty="0"/>
                        <a:t>Ekvivalensklasser</a:t>
                      </a:r>
                    </a:p>
                  </a:txBody>
                  <a:tcPr/>
                </a:tc>
                <a:tc>
                  <a:txBody>
                    <a:bodyPr/>
                    <a:lstStyle/>
                    <a:p>
                      <a:r>
                        <a:rPr lang="sv-SE" dirty="0"/>
                        <a:t>Valid</a:t>
                      </a:r>
                    </a:p>
                  </a:txBody>
                  <a:tcPr/>
                </a:tc>
                <a:extLst>
                  <a:ext uri="{0D108BD9-81ED-4DB2-BD59-A6C34878D82A}">
                    <a16:rowId xmlns:a16="http://schemas.microsoft.com/office/drawing/2014/main" val="2620629927"/>
                  </a:ext>
                </a:extLst>
              </a:tr>
              <a:tr h="430113">
                <a:tc>
                  <a:txBody>
                    <a:bodyPr/>
                    <a:lstStyle/>
                    <a:p>
                      <a:r>
                        <a:rPr lang="sv-SE" dirty="0"/>
                        <a:t>Money</a:t>
                      </a:r>
                    </a:p>
                  </a:txBody>
                  <a:tcPr/>
                </a:tc>
                <a:tc>
                  <a:txBody>
                    <a:bodyPr/>
                    <a:lstStyle/>
                    <a:p>
                      <a:r>
                        <a:rPr lang="sv-SE" dirty="0"/>
                        <a:t>M1</a:t>
                      </a:r>
                    </a:p>
                  </a:txBody>
                  <a:tcPr/>
                </a:tc>
                <a:tc>
                  <a:txBody>
                    <a:bodyPr/>
                    <a:lstStyle/>
                    <a:p>
                      <a:r>
                        <a:rPr lang="sv-SE" sz="1800" b="0" i="0" u="none" strike="noStrike" kern="1200" dirty="0">
                          <a:solidFill>
                            <a:schemeClr val="dk1"/>
                          </a:solidFill>
                          <a:effectLst/>
                          <a:latin typeface="+mn-lt"/>
                          <a:ea typeface="+mn-ea"/>
                          <a:cs typeface="+mn-cs"/>
                        </a:rPr>
                        <a:t>player.getMoney() &lt;= 0</a:t>
                      </a:r>
                      <a:endParaRPr lang="sv-SE" dirty="0"/>
                    </a:p>
                  </a:txBody>
                  <a:tcPr/>
                </a:tc>
                <a:tc>
                  <a:txBody>
                    <a:bodyPr/>
                    <a:lstStyle/>
                    <a:p>
                      <a:r>
                        <a:rPr lang="sv-SE" dirty="0"/>
                        <a:t>Yes</a:t>
                      </a:r>
                    </a:p>
                  </a:txBody>
                  <a:tcPr/>
                </a:tc>
                <a:extLst>
                  <a:ext uri="{0D108BD9-81ED-4DB2-BD59-A6C34878D82A}">
                    <a16:rowId xmlns:a16="http://schemas.microsoft.com/office/drawing/2014/main" val="1006029528"/>
                  </a:ext>
                </a:extLst>
              </a:tr>
              <a:tr h="430113">
                <a:tc>
                  <a:txBody>
                    <a:bodyPr/>
                    <a:lstStyle/>
                    <a:p>
                      <a:endParaRPr lang="sv-SE" dirty="0"/>
                    </a:p>
                  </a:txBody>
                  <a:tcPr/>
                </a:tc>
                <a:tc>
                  <a:txBody>
                    <a:bodyPr/>
                    <a:lstStyle/>
                    <a:p>
                      <a:r>
                        <a:rPr lang="sv-SE" dirty="0"/>
                        <a:t>M2</a:t>
                      </a:r>
                    </a:p>
                  </a:txBody>
                  <a:tcPr/>
                </a:tc>
                <a:tc>
                  <a:txBody>
                    <a:bodyPr/>
                    <a:lstStyle/>
                    <a:p>
                      <a:r>
                        <a:rPr lang="sv-SE" sz="1800" b="0" i="0" u="none" strike="noStrike" kern="1200" dirty="0">
                          <a:solidFill>
                            <a:schemeClr val="dk1"/>
                          </a:solidFill>
                          <a:effectLst/>
                          <a:latin typeface="+mn-lt"/>
                          <a:ea typeface="+mn-ea"/>
                          <a:cs typeface="+mn-cs"/>
                        </a:rPr>
                        <a:t>player.getMoney() &lt; ItemWorth</a:t>
                      </a:r>
                      <a:endParaRPr lang="sv-SE" dirty="0"/>
                    </a:p>
                  </a:txBody>
                  <a:tcPr/>
                </a:tc>
                <a:tc>
                  <a:txBody>
                    <a:bodyPr/>
                    <a:lstStyle/>
                    <a:p>
                      <a:r>
                        <a:rPr lang="sv-SE" dirty="0"/>
                        <a:t>No</a:t>
                      </a:r>
                    </a:p>
                  </a:txBody>
                  <a:tcPr/>
                </a:tc>
                <a:extLst>
                  <a:ext uri="{0D108BD9-81ED-4DB2-BD59-A6C34878D82A}">
                    <a16:rowId xmlns:a16="http://schemas.microsoft.com/office/drawing/2014/main" val="1176111301"/>
                  </a:ext>
                </a:extLst>
              </a:tr>
              <a:tr h="430113">
                <a:tc>
                  <a:txBody>
                    <a:bodyPr/>
                    <a:lstStyle/>
                    <a:p>
                      <a:endParaRPr lang="sv-SE" dirty="0"/>
                    </a:p>
                  </a:txBody>
                  <a:tcPr/>
                </a:tc>
                <a:tc>
                  <a:txBody>
                    <a:bodyPr/>
                    <a:lstStyle/>
                    <a:p>
                      <a:r>
                        <a:rPr lang="sv-SE" dirty="0"/>
                        <a:t>M3</a:t>
                      </a:r>
                    </a:p>
                  </a:txBody>
                  <a:tcPr/>
                </a:tc>
                <a:tc>
                  <a:txBody>
                    <a:bodyPr/>
                    <a:lstStyle/>
                    <a:p>
                      <a:pPr rtl="0"/>
                      <a:r>
                        <a:rPr lang="sv-SE" sz="1800" b="0" i="0" u="none" strike="noStrike" kern="1200" dirty="0">
                          <a:solidFill>
                            <a:schemeClr val="dk1"/>
                          </a:solidFill>
                          <a:effectLst/>
                          <a:latin typeface="+mn-lt"/>
                          <a:ea typeface="+mn-ea"/>
                          <a:cs typeface="+mn-cs"/>
                        </a:rPr>
                        <a:t>player.getMoney()</a:t>
                      </a:r>
                      <a:endParaRPr lang="sv-SE" b="0" dirty="0">
                        <a:effectLst/>
                      </a:endParaRPr>
                    </a:p>
                    <a:p>
                      <a:pPr rtl="0"/>
                      <a:r>
                        <a:rPr lang="sv-SE" sz="1800" b="0" i="0" u="none" strike="noStrike" kern="1200" dirty="0">
                          <a:solidFill>
                            <a:schemeClr val="dk1"/>
                          </a:solidFill>
                          <a:effectLst/>
                          <a:latin typeface="+mn-lt"/>
                          <a:ea typeface="+mn-ea"/>
                          <a:cs typeface="+mn-cs"/>
                        </a:rPr>
                        <a: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57710510"/>
                  </a:ext>
                </a:extLst>
              </a:tr>
              <a:tr h="430113">
                <a:tc>
                  <a:txBody>
                    <a:bodyPr/>
                    <a:lstStyle/>
                    <a:p>
                      <a:endParaRPr lang="sv-SE" dirty="0"/>
                    </a:p>
                  </a:txBody>
                  <a:tcPr/>
                </a:tc>
                <a:tc>
                  <a:txBody>
                    <a:bodyPr/>
                    <a:lstStyle/>
                    <a:p>
                      <a:r>
                        <a:rPr lang="sv-SE" dirty="0"/>
                        <a:t>M4</a:t>
                      </a:r>
                    </a:p>
                  </a:txBody>
                  <a:tcPr/>
                </a:tc>
                <a:tc>
                  <a:txBody>
                    <a:bodyPr/>
                    <a:lstStyle/>
                    <a:p>
                      <a:pPr rtl="0"/>
                      <a:r>
                        <a:rPr lang="sv-SE" sz="1800" b="0" i="0" u="none" strike="noStrike" kern="1200" dirty="0">
                          <a:solidFill>
                            <a:schemeClr val="dk1"/>
                          </a:solidFill>
                          <a:effectLst/>
                          <a:latin typeface="+mn-lt"/>
                          <a:ea typeface="+mn-ea"/>
                          <a:cs typeface="+mn-cs"/>
                        </a:rPr>
                        <a:t>player.getMoney() &gt; ItemWorth</a:t>
                      </a:r>
                      <a:endParaRPr lang="sv-SE" b="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43916044"/>
                  </a:ext>
                </a:extLst>
              </a:tr>
              <a:tr h="430113">
                <a:tc>
                  <a:txBody>
                    <a:bodyPr/>
                    <a:lstStyle/>
                    <a:p>
                      <a:r>
                        <a:rPr lang="sv-SE" dirty="0"/>
                        <a:t>Inventory</a:t>
                      </a:r>
                    </a:p>
                  </a:txBody>
                  <a:tcPr/>
                </a:tc>
                <a:tc>
                  <a:txBody>
                    <a:bodyPr/>
                    <a:lstStyle/>
                    <a:p>
                      <a:r>
                        <a:rPr lang="sv-SE" dirty="0"/>
                        <a:t>IN1</a:t>
                      </a:r>
                    </a:p>
                  </a:txBody>
                  <a:tcPr/>
                </a:tc>
                <a:tc>
                  <a:txBody>
                    <a:bodyPr/>
                    <a:lstStyle/>
                    <a:p>
                      <a:r>
                        <a:rPr lang="sv-SE" sz="1800" b="0" i="0" u="none" strike="noStrike" kern="1200" dirty="0">
                          <a:solidFill>
                            <a:schemeClr val="dk1"/>
                          </a:solidFill>
                          <a:effectLst/>
                          <a:latin typeface="+mn-lt"/>
                          <a:ea typeface="+mn-ea"/>
                          <a:cs typeface="+mn-cs"/>
                        </a:rPr>
                        <a:t>inventory.maxItemCount() &gt; inventory.getItemCount()</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3602383891"/>
                  </a:ext>
                </a:extLst>
              </a:tr>
              <a:tr h="430113">
                <a:tc>
                  <a:txBody>
                    <a:bodyPr/>
                    <a:lstStyle/>
                    <a:p>
                      <a:endParaRPr lang="sv-SE" dirty="0"/>
                    </a:p>
                  </a:txBody>
                  <a:tcPr/>
                </a:tc>
                <a:tc>
                  <a:txBody>
                    <a:bodyPr/>
                    <a:lstStyle/>
                    <a:p>
                      <a:r>
                        <a:rPr lang="sv-SE" dirty="0"/>
                        <a:t>IN2</a:t>
                      </a:r>
                    </a:p>
                  </a:txBody>
                  <a:tcPr/>
                </a:tc>
                <a:tc>
                  <a:txBody>
                    <a:bodyPr/>
                    <a:lstStyle/>
                    <a:p>
                      <a:r>
                        <a:rPr lang="sv-SE" sz="1800" b="0" i="0" u="none" strike="noStrike" kern="1200" dirty="0">
                          <a:solidFill>
                            <a:schemeClr val="dk1"/>
                          </a:solidFill>
                          <a:effectLst/>
                          <a:latin typeface="+mn-lt"/>
                          <a:ea typeface="+mn-ea"/>
                          <a:cs typeface="+mn-cs"/>
                        </a:rPr>
                        <a:t>inventory.maxItemCount() &lt;= inventory.getItemCount()</a:t>
                      </a:r>
                      <a:endParaRPr lang="sv-SE" dirty="0"/>
                    </a:p>
                  </a:txBody>
                  <a:tcPr/>
                </a:tc>
                <a:tc>
                  <a:txBody>
                    <a:bodyPr/>
                    <a:lstStyle/>
                    <a:p>
                      <a:r>
                        <a:rPr lang="sv-SE" dirty="0"/>
                        <a:t>No</a:t>
                      </a:r>
                    </a:p>
                  </a:txBody>
                  <a:tcPr/>
                </a:tc>
                <a:extLst>
                  <a:ext uri="{0D108BD9-81ED-4DB2-BD59-A6C34878D82A}">
                    <a16:rowId xmlns:a16="http://schemas.microsoft.com/office/drawing/2014/main" val="2938884839"/>
                  </a:ext>
                </a:extLst>
              </a:tr>
              <a:tr h="430113">
                <a:tc>
                  <a:txBody>
                    <a:bodyPr/>
                    <a:lstStyle/>
                    <a:p>
                      <a:r>
                        <a:rPr lang="sv-SE" dirty="0"/>
                        <a:t>Item</a:t>
                      </a:r>
                    </a:p>
                  </a:txBody>
                  <a:tcPr/>
                </a:tc>
                <a:tc>
                  <a:txBody>
                    <a:bodyPr/>
                    <a:lstStyle/>
                    <a:p>
                      <a:r>
                        <a:rPr lang="sv-SE" dirty="0"/>
                        <a:t>IM1</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r>
                        <a:rPr lang="sv-SE" dirty="0"/>
                        <a:t>No</a:t>
                      </a:r>
                    </a:p>
                  </a:txBody>
                  <a:tcPr/>
                </a:tc>
                <a:extLst>
                  <a:ext uri="{0D108BD9-81ED-4DB2-BD59-A6C34878D82A}">
                    <a16:rowId xmlns:a16="http://schemas.microsoft.com/office/drawing/2014/main" val="3571627586"/>
                  </a:ext>
                </a:extLst>
              </a:tr>
              <a:tr h="430113">
                <a:tc>
                  <a:txBody>
                    <a:bodyPr/>
                    <a:lstStyle/>
                    <a:p>
                      <a:endParaRPr lang="sv-SE" dirty="0"/>
                    </a:p>
                  </a:txBody>
                  <a:tcPr/>
                </a:tc>
                <a:tc>
                  <a:txBody>
                    <a:bodyPr/>
                    <a:lstStyle/>
                    <a:p>
                      <a:r>
                        <a:rPr lang="sv-SE" dirty="0"/>
                        <a:t>IM2</a:t>
                      </a:r>
                    </a:p>
                  </a:txBody>
                  <a:tcPr/>
                </a:tc>
                <a:tc>
                  <a:txBody>
                    <a:bodyPr/>
                    <a:lstStyle/>
                    <a:p>
                      <a:r>
                        <a:rPr lang="sv-SE" sz="1800" b="0" i="0" u="none" strike="noStrike" kern="1200" dirty="0">
                          <a:solidFill>
                            <a:schemeClr val="dk1"/>
                          </a:solidFill>
                          <a:effectLst/>
                          <a:latin typeface="+mn-lt"/>
                          <a:ea typeface="+mn-ea"/>
                          <a:cs typeface="+mn-cs"/>
                        </a:rPr>
                        <a:t>Item != null</a:t>
                      </a:r>
                      <a:endParaRPr lang="sv-S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Yes</a:t>
                      </a:r>
                    </a:p>
                    <a:p>
                      <a:endParaRPr lang="sv-SE" dirty="0"/>
                    </a:p>
                  </a:txBody>
                  <a:tcPr/>
                </a:tc>
                <a:extLst>
                  <a:ext uri="{0D108BD9-81ED-4DB2-BD59-A6C34878D82A}">
                    <a16:rowId xmlns:a16="http://schemas.microsoft.com/office/drawing/2014/main" val="1972967620"/>
                  </a:ext>
                </a:extLst>
              </a:tr>
            </a:tbl>
          </a:graphicData>
        </a:graphic>
      </p:graphicFrame>
    </p:spTree>
    <p:custDataLst>
      <p:tags r:id="rId1"/>
    </p:custDataLst>
    <p:extLst>
      <p:ext uri="{BB962C8B-B14F-4D97-AF65-F5344CB8AC3E}">
        <p14:creationId xmlns:p14="http://schemas.microsoft.com/office/powerpoint/2010/main" val="396164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7" name="Platshållare för innehåll 6">
            <a:extLst>
              <a:ext uri="{FF2B5EF4-FFF2-40B4-BE49-F238E27FC236}">
                <a16:creationId xmlns:a16="http://schemas.microsoft.com/office/drawing/2014/main" id="{9DE4347E-E347-4DF7-BB20-CB788A1A0C34}"/>
              </a:ext>
            </a:extLst>
          </p:cNvPr>
          <p:cNvGraphicFramePr>
            <a:graphicFrameLocks noGrp="1"/>
          </p:cNvGraphicFramePr>
          <p:nvPr>
            <p:ph idx="1"/>
          </p:nvPr>
        </p:nvGraphicFramePr>
        <p:xfrm>
          <a:off x="1434548" y="1419231"/>
          <a:ext cx="9727096" cy="5073644"/>
        </p:xfrm>
        <a:graphic>
          <a:graphicData uri="http://schemas.openxmlformats.org/drawingml/2006/table">
            <a:tbl>
              <a:tblPr firstRow="1" bandRow="1">
                <a:tableStyleId>{5C22544A-7EE6-4342-B048-85BDC9FD1C3A}</a:tableStyleId>
              </a:tblPr>
              <a:tblGrid>
                <a:gridCol w="811695">
                  <a:extLst>
                    <a:ext uri="{9D8B030D-6E8A-4147-A177-3AD203B41FA5}">
                      <a16:colId xmlns:a16="http://schemas.microsoft.com/office/drawing/2014/main" val="2548212254"/>
                    </a:ext>
                  </a:extLst>
                </a:gridCol>
                <a:gridCol w="5595131">
                  <a:extLst>
                    <a:ext uri="{9D8B030D-6E8A-4147-A177-3AD203B41FA5}">
                      <a16:colId xmlns:a16="http://schemas.microsoft.com/office/drawing/2014/main" val="1293551690"/>
                    </a:ext>
                  </a:extLst>
                </a:gridCol>
                <a:gridCol w="2225879">
                  <a:extLst>
                    <a:ext uri="{9D8B030D-6E8A-4147-A177-3AD203B41FA5}">
                      <a16:colId xmlns:a16="http://schemas.microsoft.com/office/drawing/2014/main" val="2157613131"/>
                    </a:ext>
                  </a:extLst>
                </a:gridCol>
                <a:gridCol w="1094391">
                  <a:extLst>
                    <a:ext uri="{9D8B030D-6E8A-4147-A177-3AD203B41FA5}">
                      <a16:colId xmlns:a16="http://schemas.microsoft.com/office/drawing/2014/main" val="3182329041"/>
                    </a:ext>
                  </a:extLst>
                </a:gridCol>
              </a:tblGrid>
              <a:tr h="318764">
                <a:tc>
                  <a:txBody>
                    <a:bodyPr/>
                    <a:lstStyle/>
                    <a:p>
                      <a:r>
                        <a:rPr lang="sv-SE" sz="1200" dirty="0"/>
                        <a:t>ID</a:t>
                      </a:r>
                    </a:p>
                  </a:txBody>
                  <a:tcPr/>
                </a:tc>
                <a:tc>
                  <a:txBody>
                    <a:bodyPr/>
                    <a:lstStyle/>
                    <a:p>
                      <a:r>
                        <a:rPr lang="sv-SE" sz="1200" dirty="0"/>
                        <a:t>Indata</a:t>
                      </a:r>
                    </a:p>
                  </a:txBody>
                  <a:tcPr/>
                </a:tc>
                <a:tc>
                  <a:txBody>
                    <a:bodyPr/>
                    <a:lstStyle/>
                    <a:p>
                      <a:r>
                        <a:rPr lang="sv-SE" sz="1200" dirty="0"/>
                        <a:t>Förväntat resultat</a:t>
                      </a:r>
                    </a:p>
                  </a:txBody>
                  <a:tcPr/>
                </a:tc>
                <a:tc>
                  <a:txBody>
                    <a:bodyPr/>
                    <a:lstStyle/>
                    <a:p>
                      <a:r>
                        <a:rPr lang="sv-SE" sz="1200" dirty="0"/>
                        <a:t>Täckta klasser</a:t>
                      </a:r>
                    </a:p>
                  </a:txBody>
                  <a:tcPr/>
                </a:tc>
                <a:extLst>
                  <a:ext uri="{0D108BD9-81ED-4DB2-BD59-A6C34878D82A}">
                    <a16:rowId xmlns:a16="http://schemas.microsoft.com/office/drawing/2014/main" val="101939798"/>
                  </a:ext>
                </a:extLst>
              </a:tr>
              <a:tr h="741907">
                <a:tc>
                  <a:txBody>
                    <a:bodyPr/>
                    <a:lstStyle/>
                    <a:p>
                      <a:r>
                        <a:rPr lang="sv-SE" sz="1200" dirty="0"/>
                        <a:t>T1</a:t>
                      </a:r>
                    </a:p>
                  </a:txBody>
                  <a:tcPr/>
                </a:tc>
                <a:tc>
                  <a:txBody>
                    <a:bodyPr/>
                    <a:lstStyle/>
                    <a:p>
                      <a:pPr rtl="0"/>
                      <a:r>
                        <a:rPr lang="en-US" sz="1200" b="0" i="0" u="none" strike="noStrike" kern="1200" dirty="0">
                          <a:solidFill>
                            <a:schemeClr val="dk1"/>
                          </a:solidFill>
                          <a:effectLst/>
                          <a:latin typeface="+mn-lt"/>
                          <a:ea typeface="+mn-ea"/>
                          <a:cs typeface="+mn-cs"/>
                        </a:rPr>
                        <a:t>Money = 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sv-SE" sz="1200" dirty="0"/>
                    </a:p>
                  </a:txBody>
                  <a:tcPr/>
                </a:tc>
                <a:tc>
                  <a:txBody>
                    <a:bodyPr/>
                    <a:lstStyle/>
                    <a:p>
                      <a:r>
                        <a:rPr lang="sv-SE" sz="1200" dirty="0"/>
                        <a:t>Fail</a:t>
                      </a:r>
                    </a:p>
                  </a:txBody>
                  <a:tcPr/>
                </a:tc>
                <a:tc>
                  <a:txBody>
                    <a:bodyPr/>
                    <a:lstStyle/>
                    <a:p>
                      <a:r>
                        <a:rPr lang="sv-SE" sz="1200" dirty="0"/>
                        <a:t>M1</a:t>
                      </a:r>
                    </a:p>
                  </a:txBody>
                  <a:tcPr/>
                </a:tc>
                <a:extLst>
                  <a:ext uri="{0D108BD9-81ED-4DB2-BD59-A6C34878D82A}">
                    <a16:rowId xmlns:a16="http://schemas.microsoft.com/office/drawing/2014/main" val="1244110415"/>
                  </a:ext>
                </a:extLst>
              </a:tr>
              <a:tr h="741907">
                <a:tc>
                  <a:txBody>
                    <a:bodyPr/>
                    <a:lstStyle/>
                    <a:p>
                      <a:r>
                        <a:rPr lang="sv-SE" sz="1200" dirty="0"/>
                        <a:t>T2</a:t>
                      </a:r>
                    </a:p>
                  </a:txBody>
                  <a:tcPr/>
                </a:tc>
                <a:tc>
                  <a:txBody>
                    <a:bodyPr/>
                    <a:lstStyle/>
                    <a:p>
                      <a:pPr rtl="0"/>
                      <a:r>
                        <a:rPr lang="en-US" sz="1200" b="0" i="0" u="none" strike="noStrike" kern="1200" dirty="0">
                          <a:solidFill>
                            <a:schemeClr val="dk1"/>
                          </a:solidFill>
                          <a:effectLst/>
                          <a:latin typeface="+mn-lt"/>
                          <a:ea typeface="+mn-ea"/>
                          <a:cs typeface="+mn-cs"/>
                        </a:rPr>
                        <a:t>Money = 50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M2</a:t>
                      </a:r>
                    </a:p>
                  </a:txBody>
                  <a:tcPr/>
                </a:tc>
                <a:extLst>
                  <a:ext uri="{0D108BD9-81ED-4DB2-BD59-A6C34878D82A}">
                    <a16:rowId xmlns:a16="http://schemas.microsoft.com/office/drawing/2014/main" val="3824952835"/>
                  </a:ext>
                </a:extLst>
              </a:tr>
              <a:tr h="741907">
                <a:tc>
                  <a:txBody>
                    <a:bodyPr/>
                    <a:lstStyle/>
                    <a:p>
                      <a:r>
                        <a:rPr lang="sv-SE" sz="1200" dirty="0"/>
                        <a:t>T3</a:t>
                      </a:r>
                    </a:p>
                  </a:txBody>
                  <a:tcPr/>
                </a:tc>
                <a:tc>
                  <a:txBody>
                    <a:bodyPr/>
                    <a:lstStyle/>
                    <a:p>
                      <a:pPr rtl="0"/>
                      <a:r>
                        <a:rPr lang="en-US" sz="1200" b="0" i="0" u="none" strike="noStrike" kern="1200" dirty="0">
                          <a:solidFill>
                            <a:schemeClr val="dk1"/>
                          </a:solidFill>
                          <a:effectLst/>
                          <a:latin typeface="+mn-lt"/>
                          <a:ea typeface="+mn-ea"/>
                          <a:cs typeface="+mn-cs"/>
                        </a:rPr>
                        <a:t>Money = 100 </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M3, IM2, IN1</a:t>
                      </a:r>
                    </a:p>
                  </a:txBody>
                  <a:tcPr/>
                </a:tc>
                <a:extLst>
                  <a:ext uri="{0D108BD9-81ED-4DB2-BD59-A6C34878D82A}">
                    <a16:rowId xmlns:a16="http://schemas.microsoft.com/office/drawing/2014/main" val="4282382034"/>
                  </a:ext>
                </a:extLst>
              </a:tr>
              <a:tr h="577039">
                <a:tc>
                  <a:txBody>
                    <a:bodyPr/>
                    <a:lstStyle/>
                    <a:p>
                      <a:r>
                        <a:rPr lang="sv-SE" sz="1200" dirty="0"/>
                        <a:t>T4</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Fail</a:t>
                      </a:r>
                    </a:p>
                  </a:txBody>
                  <a:tcPr/>
                </a:tc>
                <a:tc>
                  <a:txBody>
                    <a:bodyPr/>
                    <a:lstStyle/>
                    <a:p>
                      <a:r>
                        <a:rPr lang="sv-SE" sz="1200" dirty="0"/>
                        <a:t>IM1</a:t>
                      </a:r>
                    </a:p>
                  </a:txBody>
                  <a:tcPr/>
                </a:tc>
                <a:extLst>
                  <a:ext uri="{0D108BD9-81ED-4DB2-BD59-A6C34878D82A}">
                    <a16:rowId xmlns:a16="http://schemas.microsoft.com/office/drawing/2014/main" val="1874674393"/>
                  </a:ext>
                </a:extLst>
              </a:tr>
              <a:tr h="741907">
                <a:tc>
                  <a:txBody>
                    <a:bodyPr/>
                    <a:lstStyle/>
                    <a:p>
                      <a:r>
                        <a:rPr lang="sv-SE" sz="1200" dirty="0"/>
                        <a:t>T5</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err="1">
                          <a:solidFill>
                            <a:schemeClr val="dk1"/>
                          </a:solidFill>
                          <a:effectLst/>
                          <a:latin typeface="+mn-lt"/>
                          <a:ea typeface="+mn-ea"/>
                          <a:cs typeface="+mn-cs"/>
                        </a:rPr>
                        <a:t>inventory.maxItemCount</a:t>
                      </a:r>
                      <a:r>
                        <a:rPr lang="en-US" sz="1200" b="0" i="0" u="none" strike="noStrike" kern="1200" dirty="0">
                          <a:solidFill>
                            <a:schemeClr val="dk1"/>
                          </a:solidFill>
                          <a:effectLst/>
                          <a:latin typeface="+mn-lt"/>
                          <a:ea typeface="+mn-ea"/>
                          <a:cs typeface="+mn-cs"/>
                        </a:rPr>
                        <a:t>()  &gt; </a:t>
                      </a:r>
                      <a:r>
                        <a:rPr lang="en-US" sz="1200" b="0" i="0" u="none" strike="noStrike" kern="1200" dirty="0" err="1">
                          <a:solidFill>
                            <a:schemeClr val="dk1"/>
                          </a:solidFill>
                          <a:effectLst/>
                          <a:latin typeface="+mn-lt"/>
                          <a:ea typeface="+mn-ea"/>
                          <a:cs typeface="+mn-cs"/>
                        </a:rPr>
                        <a:t>inventory.getItemCount</a:t>
                      </a:r>
                      <a:r>
                        <a:rPr lang="en-US" sz="1200" b="0" i="0" u="none" strike="noStrike" kern="1200" dirty="0">
                          <a:solidFill>
                            <a:schemeClr val="dk1"/>
                          </a:solidFill>
                          <a:effectLst/>
                          <a:latin typeface="+mn-lt"/>
                          <a:ea typeface="+mn-ea"/>
                          <a:cs typeface="+mn-cs"/>
                        </a:rPr>
                        <a:t>()</a:t>
                      </a:r>
                      <a:endParaRPr lang="en-US" sz="1200" b="0" dirty="0">
                        <a:effectLst/>
                      </a:endParaRPr>
                    </a:p>
                  </a:txBody>
                  <a:tcPr/>
                </a:tc>
                <a:tc>
                  <a:txBody>
                    <a:bodyPr/>
                    <a:lstStyle/>
                    <a:p>
                      <a:r>
                        <a:rPr lang="sv-SE" sz="1200" dirty="0"/>
                        <a:t>OK</a:t>
                      </a:r>
                    </a:p>
                  </a:txBody>
                  <a:tcPr/>
                </a:tc>
                <a:tc>
                  <a:txBody>
                    <a:bodyPr/>
                    <a:lstStyle/>
                    <a:p>
                      <a:r>
                        <a:rPr lang="sv-SE" sz="1200" dirty="0"/>
                        <a:t>IN1, IM2, M4</a:t>
                      </a:r>
                    </a:p>
                  </a:txBody>
                  <a:tcPr/>
                </a:tc>
                <a:extLst>
                  <a:ext uri="{0D108BD9-81ED-4DB2-BD59-A6C34878D82A}">
                    <a16:rowId xmlns:a16="http://schemas.microsoft.com/office/drawing/2014/main" val="3011802764"/>
                  </a:ext>
                </a:extLst>
              </a:tr>
              <a:tr h="741907">
                <a:tc>
                  <a:txBody>
                    <a:bodyPr/>
                    <a:lstStyle/>
                    <a:p>
                      <a:r>
                        <a:rPr lang="sv-SE" sz="1200" dirty="0"/>
                        <a:t>T6</a:t>
                      </a:r>
                    </a:p>
                  </a:txBody>
                  <a:tcPr/>
                </a:tc>
                <a:tc>
                  <a:txBody>
                    <a:bodyPr/>
                    <a:lstStyle/>
                    <a:p>
                      <a:pPr rtl="0"/>
                      <a:r>
                        <a:rPr lang="en-US" sz="1200" b="0" i="0" u="none" strike="noStrike" kern="1200" dirty="0">
                          <a:solidFill>
                            <a:schemeClr val="dk1"/>
                          </a:solidFill>
                          <a:effectLst/>
                          <a:latin typeface="+mn-lt"/>
                          <a:ea typeface="+mn-ea"/>
                          <a:cs typeface="+mn-cs"/>
                        </a:rPr>
                        <a:t>Money = 500</a:t>
                      </a:r>
                      <a:endParaRPr lang="en-US" sz="1200" b="0" dirty="0">
                        <a:effectLst/>
                      </a:endParaRPr>
                    </a:p>
                    <a:p>
                      <a:pPr rtl="0"/>
                      <a:r>
                        <a:rPr lang="en-US" sz="1200" b="0" i="0" u="none" strike="noStrike" kern="1200" dirty="0">
                          <a:solidFill>
                            <a:schemeClr val="dk1"/>
                          </a:solidFill>
                          <a:effectLst/>
                          <a:latin typeface="+mn-lt"/>
                          <a:ea typeface="+mn-ea"/>
                          <a:cs typeface="+mn-cs"/>
                        </a:rPr>
                        <a:t>ItemWorth = 100</a:t>
                      </a:r>
                      <a:endParaRPr lang="en-US" sz="1200" b="0" dirty="0">
                        <a:effectLst/>
                      </a:endParaRPr>
                    </a:p>
                    <a:p>
                      <a:pPr rtl="0"/>
                      <a:r>
                        <a:rPr lang="en-US" sz="1200" b="0" i="0" u="none" strike="noStrike" kern="1200" dirty="0">
                          <a:solidFill>
                            <a:schemeClr val="dk1"/>
                          </a:solidFill>
                          <a:effectLst/>
                          <a:latin typeface="+mn-lt"/>
                          <a:ea typeface="+mn-ea"/>
                          <a:cs typeface="+mn-cs"/>
                        </a:rPr>
                        <a:t>Item != null</a:t>
                      </a:r>
                      <a:endParaRPr lang="en-US" sz="1200" b="0" dirty="0">
                        <a:effectLst/>
                      </a:endParaRPr>
                    </a:p>
                    <a:p>
                      <a:pPr rtl="0"/>
                      <a:r>
                        <a:rPr lang="en-US" sz="1200" b="0" i="0" u="none" strike="noStrike" kern="1200" dirty="0">
                          <a:solidFill>
                            <a:schemeClr val="dk1"/>
                          </a:solidFill>
                          <a:effectLst/>
                          <a:latin typeface="+mn-lt"/>
                          <a:ea typeface="+mn-ea"/>
                          <a:cs typeface="+mn-cs"/>
                        </a:rPr>
                        <a:t>inventory.maxItemCount() &lt;= inventory.getItemCount()</a:t>
                      </a:r>
                      <a:endParaRPr lang="en-US" sz="1200" b="0" dirty="0">
                        <a:effectLst/>
                      </a:endParaRPr>
                    </a:p>
                  </a:txBody>
                  <a:tcPr/>
                </a:tc>
                <a:tc>
                  <a:txBody>
                    <a:bodyPr/>
                    <a:lstStyle/>
                    <a:p>
                      <a:r>
                        <a:rPr lang="sv-SE" sz="1200" dirty="0"/>
                        <a:t>Fail</a:t>
                      </a:r>
                    </a:p>
                  </a:txBody>
                  <a:tcPr/>
                </a:tc>
                <a:tc>
                  <a:txBody>
                    <a:bodyPr/>
                    <a:lstStyle/>
                    <a:p>
                      <a:r>
                        <a:rPr lang="sv-SE" sz="1200" dirty="0"/>
                        <a:t>IN2</a:t>
                      </a:r>
                    </a:p>
                  </a:txBody>
                  <a:tcPr/>
                </a:tc>
                <a:extLst>
                  <a:ext uri="{0D108BD9-81ED-4DB2-BD59-A6C34878D82A}">
                    <a16:rowId xmlns:a16="http://schemas.microsoft.com/office/drawing/2014/main" val="2907736926"/>
                  </a:ext>
                </a:extLst>
              </a:tr>
            </a:tbl>
          </a:graphicData>
        </a:graphic>
      </p:graphicFrame>
    </p:spTree>
    <p:custDataLst>
      <p:tags r:id="rId1"/>
    </p:custDataLst>
    <p:extLst>
      <p:ext uri="{BB962C8B-B14F-4D97-AF65-F5344CB8AC3E}">
        <p14:creationId xmlns:p14="http://schemas.microsoft.com/office/powerpoint/2010/main" val="3595241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5" name="Tabell 4">
            <a:extLst>
              <a:ext uri="{FF2B5EF4-FFF2-40B4-BE49-F238E27FC236}">
                <a16:creationId xmlns:a16="http://schemas.microsoft.com/office/drawing/2014/main" id="{E3802D33-1E7C-4DA2-AB8B-29D7321458D7}"/>
              </a:ext>
            </a:extLst>
          </p:cNvPr>
          <p:cNvGraphicFramePr>
            <a:graphicFrameLocks noGrp="1"/>
          </p:cNvGraphicFramePr>
          <p:nvPr/>
        </p:nvGraphicFramePr>
        <p:xfrm>
          <a:off x="2032000" y="2131060"/>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881683220"/>
                    </a:ext>
                  </a:extLst>
                </a:gridCol>
                <a:gridCol w="903111">
                  <a:extLst>
                    <a:ext uri="{9D8B030D-6E8A-4147-A177-3AD203B41FA5}">
                      <a16:colId xmlns:a16="http://schemas.microsoft.com/office/drawing/2014/main" val="76837678"/>
                    </a:ext>
                  </a:extLst>
                </a:gridCol>
                <a:gridCol w="903111">
                  <a:extLst>
                    <a:ext uri="{9D8B030D-6E8A-4147-A177-3AD203B41FA5}">
                      <a16:colId xmlns:a16="http://schemas.microsoft.com/office/drawing/2014/main" val="4247874387"/>
                    </a:ext>
                  </a:extLst>
                </a:gridCol>
                <a:gridCol w="903111">
                  <a:extLst>
                    <a:ext uri="{9D8B030D-6E8A-4147-A177-3AD203B41FA5}">
                      <a16:colId xmlns:a16="http://schemas.microsoft.com/office/drawing/2014/main" val="2139973653"/>
                    </a:ext>
                  </a:extLst>
                </a:gridCol>
                <a:gridCol w="903111">
                  <a:extLst>
                    <a:ext uri="{9D8B030D-6E8A-4147-A177-3AD203B41FA5}">
                      <a16:colId xmlns:a16="http://schemas.microsoft.com/office/drawing/2014/main" val="4268346224"/>
                    </a:ext>
                  </a:extLst>
                </a:gridCol>
                <a:gridCol w="903111">
                  <a:extLst>
                    <a:ext uri="{9D8B030D-6E8A-4147-A177-3AD203B41FA5}">
                      <a16:colId xmlns:a16="http://schemas.microsoft.com/office/drawing/2014/main" val="1814022083"/>
                    </a:ext>
                  </a:extLst>
                </a:gridCol>
                <a:gridCol w="903111">
                  <a:extLst>
                    <a:ext uri="{9D8B030D-6E8A-4147-A177-3AD203B41FA5}">
                      <a16:colId xmlns:a16="http://schemas.microsoft.com/office/drawing/2014/main" val="1242581061"/>
                    </a:ext>
                  </a:extLst>
                </a:gridCol>
                <a:gridCol w="903111">
                  <a:extLst>
                    <a:ext uri="{9D8B030D-6E8A-4147-A177-3AD203B41FA5}">
                      <a16:colId xmlns:a16="http://schemas.microsoft.com/office/drawing/2014/main" val="2686822869"/>
                    </a:ext>
                  </a:extLst>
                </a:gridCol>
                <a:gridCol w="903111">
                  <a:extLst>
                    <a:ext uri="{9D8B030D-6E8A-4147-A177-3AD203B41FA5}">
                      <a16:colId xmlns:a16="http://schemas.microsoft.com/office/drawing/2014/main" val="2783385632"/>
                    </a:ext>
                  </a:extLst>
                </a:gridCol>
              </a:tblGrid>
              <a:tr h="370840">
                <a:tc>
                  <a:txBody>
                    <a:bodyPr/>
                    <a:lstStyle/>
                    <a:p>
                      <a:pPr algn="ctr"/>
                      <a:endParaRPr lang="sv-SE" dirty="0"/>
                    </a:p>
                  </a:txBody>
                  <a:tcPr/>
                </a:tc>
                <a:tc>
                  <a:txBody>
                    <a:bodyPr/>
                    <a:lstStyle/>
                    <a:p>
                      <a:pPr algn="ctr"/>
                      <a:r>
                        <a:rPr lang="sv-SE" dirty="0"/>
                        <a:t>M1</a:t>
                      </a:r>
                    </a:p>
                  </a:txBody>
                  <a:tcPr/>
                </a:tc>
                <a:tc>
                  <a:txBody>
                    <a:bodyPr/>
                    <a:lstStyle/>
                    <a:p>
                      <a:pPr algn="ctr"/>
                      <a:r>
                        <a:rPr lang="sv-SE" dirty="0"/>
                        <a:t>M2</a:t>
                      </a:r>
                    </a:p>
                  </a:txBody>
                  <a:tcPr/>
                </a:tc>
                <a:tc>
                  <a:txBody>
                    <a:bodyPr/>
                    <a:lstStyle/>
                    <a:p>
                      <a:pPr algn="ctr"/>
                      <a:r>
                        <a:rPr lang="sv-SE" dirty="0"/>
                        <a:t>M3</a:t>
                      </a:r>
                    </a:p>
                  </a:txBody>
                  <a:tcPr/>
                </a:tc>
                <a:tc>
                  <a:txBody>
                    <a:bodyPr/>
                    <a:lstStyle/>
                    <a:p>
                      <a:pPr algn="ctr"/>
                      <a:r>
                        <a:rPr lang="sv-SE" dirty="0"/>
                        <a:t>M4</a:t>
                      </a:r>
                    </a:p>
                  </a:txBody>
                  <a:tcPr/>
                </a:tc>
                <a:tc>
                  <a:txBody>
                    <a:bodyPr/>
                    <a:lstStyle/>
                    <a:p>
                      <a:pPr algn="ctr"/>
                      <a:r>
                        <a:rPr lang="sv-SE" dirty="0"/>
                        <a:t>IN1</a:t>
                      </a:r>
                    </a:p>
                  </a:txBody>
                  <a:tcPr/>
                </a:tc>
                <a:tc>
                  <a:txBody>
                    <a:bodyPr/>
                    <a:lstStyle/>
                    <a:p>
                      <a:pPr algn="ctr"/>
                      <a:r>
                        <a:rPr lang="sv-SE" dirty="0"/>
                        <a:t>IN2</a:t>
                      </a:r>
                    </a:p>
                  </a:txBody>
                  <a:tcPr/>
                </a:tc>
                <a:tc>
                  <a:txBody>
                    <a:bodyPr/>
                    <a:lstStyle/>
                    <a:p>
                      <a:pPr algn="ctr"/>
                      <a:r>
                        <a:rPr lang="sv-SE" dirty="0"/>
                        <a:t>IM1</a:t>
                      </a:r>
                    </a:p>
                  </a:txBody>
                  <a:tcPr/>
                </a:tc>
                <a:tc>
                  <a:txBody>
                    <a:bodyPr/>
                    <a:lstStyle/>
                    <a:p>
                      <a:pPr algn="ctr"/>
                      <a:r>
                        <a:rPr lang="sv-SE" dirty="0"/>
                        <a:t>IM2</a:t>
                      </a:r>
                    </a:p>
                  </a:txBody>
                  <a:tcPr/>
                </a:tc>
                <a:extLst>
                  <a:ext uri="{0D108BD9-81ED-4DB2-BD59-A6C34878D82A}">
                    <a16:rowId xmlns:a16="http://schemas.microsoft.com/office/drawing/2014/main" val="2980126008"/>
                  </a:ext>
                </a:extLst>
              </a:tr>
              <a:tr h="370840">
                <a:tc>
                  <a:txBody>
                    <a:bodyPr/>
                    <a:lstStyle/>
                    <a:p>
                      <a:pPr algn="ctr"/>
                      <a:r>
                        <a:rPr lang="sv-SE" dirty="0"/>
                        <a:t>T1</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dirty="0"/>
                    </a:p>
                  </a:txBody>
                  <a:tcPr/>
                </a:tc>
                <a:tc>
                  <a:txBody>
                    <a:bodyPr/>
                    <a:lstStyle/>
                    <a:p>
                      <a:pPr algn="ctr"/>
                      <a:endParaRPr lang="sv-SE" dirty="0"/>
                    </a:p>
                  </a:txBody>
                  <a:tcPr/>
                </a:tc>
                <a:tc>
                  <a:txBody>
                    <a:bodyPr/>
                    <a:lstStyle/>
                    <a:p>
                      <a:pPr algn="ctr"/>
                      <a:endParaRPr lang="sv-SE"/>
                    </a:p>
                  </a:txBody>
                  <a:tcPr/>
                </a:tc>
                <a:extLst>
                  <a:ext uri="{0D108BD9-81ED-4DB2-BD59-A6C34878D82A}">
                    <a16:rowId xmlns:a16="http://schemas.microsoft.com/office/drawing/2014/main" val="3057014296"/>
                  </a:ext>
                </a:extLst>
              </a:tr>
              <a:tr h="370840">
                <a:tc>
                  <a:txBody>
                    <a:bodyPr/>
                    <a:lstStyle/>
                    <a:p>
                      <a:pPr algn="ctr"/>
                      <a:r>
                        <a:rPr lang="sv-SE" dirty="0"/>
                        <a:t>T2</a:t>
                      </a:r>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extLst>
                  <a:ext uri="{0D108BD9-81ED-4DB2-BD59-A6C34878D82A}">
                    <a16:rowId xmlns:a16="http://schemas.microsoft.com/office/drawing/2014/main" val="4069766917"/>
                  </a:ext>
                </a:extLst>
              </a:tr>
              <a:tr h="370840">
                <a:tc>
                  <a:txBody>
                    <a:bodyPr/>
                    <a:lstStyle/>
                    <a:p>
                      <a:pPr algn="ctr"/>
                      <a:r>
                        <a:rPr lang="sv-SE" dirty="0"/>
                        <a:t>T3</a:t>
                      </a:r>
                    </a:p>
                  </a:txBody>
                  <a:tcPr/>
                </a:tc>
                <a:tc>
                  <a:txBody>
                    <a:bodyPr/>
                    <a:lstStyle/>
                    <a:p>
                      <a:pPr algn="ctr"/>
                      <a:endParaRPr lang="sv-SE" dirty="0"/>
                    </a:p>
                  </a:txBody>
                  <a:tcPr/>
                </a:tc>
                <a:tc>
                  <a:txBody>
                    <a:bodyPr/>
                    <a:lstStyle/>
                    <a:p>
                      <a:pPr algn="ctr"/>
                      <a:endParaRPr lang="sv-SE" dirty="0"/>
                    </a:p>
                  </a:txBody>
                  <a:tcPr/>
                </a:tc>
                <a:tc>
                  <a:txBody>
                    <a:bodyPr/>
                    <a:lstStyle/>
                    <a:p>
                      <a:pPr algn="ctr"/>
                      <a:r>
                        <a:rPr lang="sv-SE" dirty="0"/>
                        <a:t>X</a:t>
                      </a:r>
                    </a:p>
                  </a:txBody>
                  <a:tcPr/>
                </a:tc>
                <a:tc>
                  <a:txBody>
                    <a:bodyPr/>
                    <a:lstStyle/>
                    <a:p>
                      <a:pPr algn="ctr"/>
                      <a:endParaRPr lang="sv-SE"/>
                    </a:p>
                  </a:txBody>
                  <a:tcPr/>
                </a:tc>
                <a:tc>
                  <a:txBody>
                    <a:bodyPr/>
                    <a:lstStyle/>
                    <a:p>
                      <a:pPr algn="ctr"/>
                      <a:r>
                        <a:rPr lang="sv-SE" dirty="0"/>
                        <a:t>X</a:t>
                      </a:r>
                    </a:p>
                  </a:txBody>
                  <a:tcPr/>
                </a:tc>
                <a:tc>
                  <a:txBody>
                    <a:bodyPr/>
                    <a:lstStyle/>
                    <a:p>
                      <a:pPr algn="ctr"/>
                      <a:endParaRPr lang="sv-SE" dirty="0"/>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2592510027"/>
                  </a:ext>
                </a:extLst>
              </a:tr>
              <a:tr h="370840">
                <a:tc>
                  <a:txBody>
                    <a:bodyPr/>
                    <a:lstStyle/>
                    <a:p>
                      <a:pPr algn="ctr"/>
                      <a:r>
                        <a:rPr lang="sv-SE" dirty="0"/>
                        <a:t>T4</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extLst>
                  <a:ext uri="{0D108BD9-81ED-4DB2-BD59-A6C34878D82A}">
                    <a16:rowId xmlns:a16="http://schemas.microsoft.com/office/drawing/2014/main" val="2787699031"/>
                  </a:ext>
                </a:extLst>
              </a:tr>
              <a:tr h="370840">
                <a:tc>
                  <a:txBody>
                    <a:bodyPr/>
                    <a:lstStyle/>
                    <a:p>
                      <a:pPr algn="ctr"/>
                      <a:r>
                        <a:rPr lang="sv-SE" dirty="0"/>
                        <a:t>T5</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r>
                        <a:rPr lang="sv-SE" dirty="0"/>
                        <a:t>X</a:t>
                      </a:r>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extLst>
                  <a:ext uri="{0D108BD9-81ED-4DB2-BD59-A6C34878D82A}">
                    <a16:rowId xmlns:a16="http://schemas.microsoft.com/office/drawing/2014/main" val="1333013635"/>
                  </a:ext>
                </a:extLst>
              </a:tr>
              <a:tr h="370840">
                <a:tc>
                  <a:txBody>
                    <a:bodyPr/>
                    <a:lstStyle/>
                    <a:p>
                      <a:pPr algn="ctr"/>
                      <a:r>
                        <a:rPr lang="sv-SE" dirty="0"/>
                        <a:t>T6</a:t>
                      </a:r>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endParaRPr lang="sv-SE"/>
                    </a:p>
                  </a:txBody>
                  <a:tcPr/>
                </a:tc>
                <a:tc>
                  <a:txBody>
                    <a:bodyPr/>
                    <a:lstStyle/>
                    <a:p>
                      <a:pPr algn="ctr"/>
                      <a:r>
                        <a:rPr lang="sv-SE" dirty="0"/>
                        <a:t>X</a:t>
                      </a:r>
                    </a:p>
                  </a:txBody>
                  <a:tcPr/>
                </a:tc>
                <a:tc>
                  <a:txBody>
                    <a:bodyPr/>
                    <a:lstStyle/>
                    <a:p>
                      <a:pPr algn="ctr"/>
                      <a:endParaRPr lang="sv-SE"/>
                    </a:p>
                  </a:txBody>
                  <a:tcPr/>
                </a:tc>
                <a:tc>
                  <a:txBody>
                    <a:bodyPr/>
                    <a:lstStyle/>
                    <a:p>
                      <a:pPr algn="ctr"/>
                      <a:endParaRPr lang="sv-SE" dirty="0"/>
                    </a:p>
                  </a:txBody>
                  <a:tcPr/>
                </a:tc>
                <a:extLst>
                  <a:ext uri="{0D108BD9-81ED-4DB2-BD59-A6C34878D82A}">
                    <a16:rowId xmlns:a16="http://schemas.microsoft.com/office/drawing/2014/main" val="2418332659"/>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normAutofit/>
          </a:bodyPr>
          <a:lstStyle/>
          <a:p>
            <a:r>
              <a:rPr lang="sv-SE" dirty="0"/>
              <a:t>I </a:t>
            </a:r>
            <a:r>
              <a:rPr lang="sv-SE" dirty="0" err="1"/>
              <a:t>Combat</a:t>
            </a:r>
            <a:r>
              <a:rPr lang="sv-SE" dirty="0"/>
              <a:t> finns det flera tillstånd som en tur går igenom därav valde vi att använda en tillståndsmaskin för att ta fram testfall för den klassen.</a:t>
            </a:r>
          </a:p>
          <a:p>
            <a:endParaRPr lang="sv-SE" dirty="0"/>
          </a:p>
          <a:p>
            <a:r>
              <a:rPr lang="sv-SE" dirty="0"/>
              <a:t>Diagrammet hjälper oss ha en visuell uppsikt över de möjliga stadier klassen kan gå igenom så att vi kan utforma tester som grundligt går igenom tillstånden som potentiellt kan orsaka fel om de inte hanteras korrekt.</a:t>
            </a:r>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D14543E6-EA0C-4FFB-8C7A-1AA057CCD9A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661" y="717754"/>
            <a:ext cx="8242851" cy="5884453"/>
          </a:xfrm>
        </p:spPr>
      </p:pic>
      <p:sp>
        <p:nvSpPr>
          <p:cNvPr id="2" name="Rubrik 1"/>
          <p:cNvSpPr>
            <a:spLocks noGrp="1"/>
          </p:cNvSpPr>
          <p:nvPr>
            <p:ph type="title"/>
          </p:nvPr>
        </p:nvSpPr>
        <p:spPr>
          <a:xfrm>
            <a:off x="390940" y="345246"/>
            <a:ext cx="10515600" cy="1325563"/>
          </a:xfrm>
        </p:spPr>
        <p:txBody>
          <a:bodyPr/>
          <a:lstStyle/>
          <a:p>
            <a:r>
              <a:rPr lang="sv-SE" dirty="0"/>
              <a:t>Tillståndsmaskinen</a:t>
            </a:r>
          </a:p>
        </p:txBody>
      </p:sp>
    </p:spTree>
    <p:custDataLst>
      <p:tags r:id="rId1"/>
    </p:custDataLst>
    <p:extLst>
      <p:ext uri="{BB962C8B-B14F-4D97-AF65-F5344CB8AC3E}">
        <p14:creationId xmlns:p14="http://schemas.microsoft.com/office/powerpoint/2010/main" val="190872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graphicFrame>
        <p:nvGraphicFramePr>
          <p:cNvPr id="4" name="Table 4">
            <a:extLst>
              <a:ext uri="{FF2B5EF4-FFF2-40B4-BE49-F238E27FC236}">
                <a16:creationId xmlns:a16="http://schemas.microsoft.com/office/drawing/2014/main" id="{52C7CD7E-5385-404D-AAD8-A75A4F81E49A}"/>
              </a:ext>
            </a:extLst>
          </p:cNvPr>
          <p:cNvGraphicFramePr>
            <a:graphicFrameLocks noGrp="1"/>
          </p:cNvGraphicFramePr>
          <p:nvPr>
            <p:ph idx="1"/>
          </p:nvPr>
        </p:nvGraphicFramePr>
        <p:xfrm>
          <a:off x="838200" y="1825625"/>
          <a:ext cx="10515600" cy="393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99762024"/>
                    </a:ext>
                  </a:extLst>
                </a:gridCol>
                <a:gridCol w="2628900">
                  <a:extLst>
                    <a:ext uri="{9D8B030D-6E8A-4147-A177-3AD203B41FA5}">
                      <a16:colId xmlns:a16="http://schemas.microsoft.com/office/drawing/2014/main" val="822257964"/>
                    </a:ext>
                  </a:extLst>
                </a:gridCol>
                <a:gridCol w="2628900">
                  <a:extLst>
                    <a:ext uri="{9D8B030D-6E8A-4147-A177-3AD203B41FA5}">
                      <a16:colId xmlns:a16="http://schemas.microsoft.com/office/drawing/2014/main" val="2244064310"/>
                    </a:ext>
                  </a:extLst>
                </a:gridCol>
                <a:gridCol w="2628900">
                  <a:extLst>
                    <a:ext uri="{9D8B030D-6E8A-4147-A177-3AD203B41FA5}">
                      <a16:colId xmlns:a16="http://schemas.microsoft.com/office/drawing/2014/main" val="1018697329"/>
                    </a:ext>
                  </a:extLst>
                </a:gridCol>
              </a:tblGrid>
              <a:tr h="370840">
                <a:tc>
                  <a:txBody>
                    <a:bodyPr/>
                    <a:lstStyle/>
                    <a:p>
                      <a:r>
                        <a:rPr lang="en-GB" dirty="0"/>
                        <a:t>ID</a:t>
                      </a:r>
                    </a:p>
                  </a:txBody>
                  <a:tcPr/>
                </a:tc>
                <a:tc>
                  <a:txBody>
                    <a:bodyPr/>
                    <a:lstStyle/>
                    <a:p>
                      <a:r>
                        <a:rPr lang="en-GB" dirty="0" err="1"/>
                        <a:t>Beskrivning</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tillstånd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Täckta</a:t>
                      </a:r>
                      <a:r>
                        <a:rPr lang="en-GB" dirty="0"/>
                        <a:t> </a:t>
                      </a:r>
                      <a:r>
                        <a:rPr lang="en-GB" dirty="0" err="1"/>
                        <a:t>övergångar</a:t>
                      </a:r>
                      <a:endParaRPr lang="en-GB" dirty="0"/>
                    </a:p>
                  </a:txBody>
                  <a:tcPr/>
                </a:tc>
                <a:extLst>
                  <a:ext uri="{0D108BD9-81ED-4DB2-BD59-A6C34878D82A}">
                    <a16:rowId xmlns:a16="http://schemas.microsoft.com/office/drawing/2014/main" val="2080756302"/>
                  </a:ext>
                </a:extLst>
              </a:tr>
              <a:tr h="370840">
                <a:tc>
                  <a:txBody>
                    <a:bodyPr/>
                    <a:lstStyle/>
                    <a:p>
                      <a:r>
                        <a:rPr lang="en-GB" dirty="0"/>
                        <a:t>1 (</a:t>
                      </a:r>
                      <a:r>
                        <a:rPr lang="en-GB" dirty="0" err="1"/>
                        <a:t>testAllTrueStateDiagram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potential </a:t>
                      </a:r>
                      <a:r>
                        <a:rPr lang="en-GB" dirty="0" err="1"/>
                        <a:t>effekt</a:t>
                      </a:r>
                      <a:endParaRPr lang="en-GB" dirty="0"/>
                    </a:p>
                    <a:p>
                      <a:pPr marL="342900" indent="-342900">
                        <a:buAutoNum type="arabicPeriod"/>
                      </a:pPr>
                      <a:r>
                        <a:rPr lang="en-GB" dirty="0"/>
                        <a:t>Combat </a:t>
                      </a:r>
                      <a:r>
                        <a:rPr lang="en-GB" dirty="0" err="1"/>
                        <a:t>är</a:t>
                      </a:r>
                      <a:r>
                        <a:rPr lang="en-GB" dirty="0"/>
                        <a:t> slut</a:t>
                      </a:r>
                    </a:p>
                  </a:txBody>
                  <a:tcPr/>
                </a:tc>
                <a:tc>
                  <a:txBody>
                    <a:bodyPr/>
                    <a:lstStyle/>
                    <a:p>
                      <a:r>
                        <a:rPr lang="en-GB" dirty="0" err="1"/>
                        <a:t>getNextTargetWhoseTurnItIs</a:t>
                      </a:r>
                      <a:r>
                        <a:rPr lang="en-GB" dirty="0"/>
                        <a:t>(), </a:t>
                      </a:r>
                      <a:r>
                        <a:rPr lang="en-GB" dirty="0" err="1"/>
                        <a:t>ApplyEffects</a:t>
                      </a:r>
                      <a:r>
                        <a:rPr lang="en-GB" dirty="0"/>
                        <a:t>(), </a:t>
                      </a:r>
                      <a:r>
                        <a:rPr lang="en-GB" dirty="0" err="1"/>
                        <a:t>applyEffects</a:t>
                      </a:r>
                      <a:r>
                        <a:rPr lang="en-GB" dirty="0"/>
                        <a:t>(), </a:t>
                      </a:r>
                      <a:r>
                        <a:rPr lang="en-GB" dirty="0" err="1"/>
                        <a:t>isCombatFinished</a:t>
                      </a:r>
                      <a:r>
                        <a:rPr lang="en-GB"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t.isAlive</a:t>
                      </a:r>
                      <a:r>
                        <a:rPr lang="en-GB" dirty="0"/>
                        <a:t> = true, </a:t>
                      </a:r>
                      <a:r>
                        <a:rPr lang="en-GB" dirty="0" err="1"/>
                        <a:t>t.isAlive</a:t>
                      </a:r>
                      <a:r>
                        <a:rPr lang="en-GB" dirty="0"/>
                        <a:t> = true, </a:t>
                      </a:r>
                      <a:r>
                        <a:rPr lang="en-GB" dirty="0" err="1"/>
                        <a:t>isCombatFinished</a:t>
                      </a:r>
                      <a:r>
                        <a:rPr lang="en-GB" dirty="0"/>
                        <a:t>() = false</a:t>
                      </a:r>
                    </a:p>
                    <a:p>
                      <a:endParaRPr lang="en-GB" dirty="0"/>
                    </a:p>
                  </a:txBody>
                  <a:tcPr/>
                </a:tc>
                <a:extLst>
                  <a:ext uri="{0D108BD9-81ED-4DB2-BD59-A6C34878D82A}">
                    <a16:rowId xmlns:a16="http://schemas.microsoft.com/office/drawing/2014/main" val="3359427079"/>
                  </a:ext>
                </a:extLst>
              </a:tr>
              <a:tr h="370840">
                <a:tc>
                  <a:txBody>
                    <a:bodyPr/>
                    <a:lstStyle/>
                    <a:p>
                      <a:r>
                        <a:rPr lang="en-GB" dirty="0"/>
                        <a:t>2 (</a:t>
                      </a:r>
                      <a:r>
                        <a:rPr lang="en-GB" dirty="0" err="1"/>
                        <a:t>testTrueFalseStateDiagram</a:t>
                      </a:r>
                      <a:r>
                        <a:rPr lang="en-GB" dirty="0"/>
                        <a:t>)</a:t>
                      </a:r>
                    </a:p>
                  </a:txBody>
                  <a:tcPr/>
                </a:tc>
                <a:tc>
                  <a:txBody>
                    <a:bodyPr/>
                    <a:lstStyle/>
                    <a:p>
                      <a:pPr marL="342900" indent="-342900">
                        <a:buAutoNum type="arabicPeriod"/>
                      </a:pPr>
                      <a:r>
                        <a:rPr lang="en-GB" dirty="0"/>
                        <a:t>Target lever</a:t>
                      </a:r>
                    </a:p>
                    <a:p>
                      <a:pPr marL="342900" indent="-342900">
                        <a:buAutoNum type="arabicPeriod"/>
                      </a:pPr>
                      <a:r>
                        <a:rPr lang="en-GB" dirty="0"/>
                        <a:t>Target </a:t>
                      </a:r>
                      <a:r>
                        <a:rPr lang="en-GB" dirty="0" err="1"/>
                        <a:t>överlever</a:t>
                      </a:r>
                      <a:r>
                        <a:rPr lang="en-GB" dirty="0"/>
                        <a:t> </a:t>
                      </a:r>
                      <a:r>
                        <a:rPr lang="en-GB" dirty="0" err="1"/>
                        <a:t>inte</a:t>
                      </a:r>
                      <a:r>
                        <a:rPr lang="en-GB" dirty="0"/>
                        <a:t> </a:t>
                      </a:r>
                      <a:r>
                        <a:rPr lang="en-GB" dirty="0" err="1"/>
                        <a:t>potentiell</a:t>
                      </a:r>
                      <a:r>
                        <a:rPr lang="en-GB" dirty="0"/>
                        <a:t> effect</a:t>
                      </a:r>
                    </a:p>
                    <a:p>
                      <a:pPr marL="342900" indent="-342900">
                        <a:buAutoNum type="arabicPeriod"/>
                      </a:pPr>
                      <a:r>
                        <a:rPr lang="en-GB" dirty="0"/>
                        <a:t>Combat </a:t>
                      </a:r>
                      <a:r>
                        <a:rPr lang="en-GB" dirty="0" err="1"/>
                        <a:t>är</a:t>
                      </a:r>
                      <a:r>
                        <a:rPr lang="en-GB" dirty="0"/>
                        <a:t> slut med </a:t>
                      </a:r>
                      <a:r>
                        <a:rPr lang="en-GB" dirty="0" err="1"/>
                        <a:t>död</a:t>
                      </a:r>
                      <a:r>
                        <a:rPr lang="en-GB" dirty="0"/>
                        <a:t> </a:t>
                      </a:r>
                      <a:r>
                        <a:rPr lang="en-GB" dirty="0" err="1"/>
                        <a:t>spelare</a:t>
                      </a:r>
                      <a:endParaRPr lang="en-GB" dirty="0"/>
                    </a:p>
                  </a:txBody>
                  <a:tcPr/>
                </a:tc>
                <a:tc>
                  <a:txBody>
                    <a:bodyPr/>
                    <a:lstStyle/>
                    <a:p>
                      <a:r>
                        <a:rPr lang="en-GB" dirty="0" err="1"/>
                        <a:t>getNextTargetWhoseTurnItIs</a:t>
                      </a:r>
                      <a:r>
                        <a:rPr lang="en-GB" dirty="0"/>
                        <a:t>(), </a:t>
                      </a:r>
                      <a:r>
                        <a:rPr lang="en-GB" dirty="0" err="1"/>
                        <a:t>ApplyEffects</a:t>
                      </a:r>
                      <a:r>
                        <a:rPr lang="en-GB" dirty="0"/>
                        <a:t>(), </a:t>
                      </a:r>
                      <a:r>
                        <a:rPr lang="en-GB" dirty="0" err="1"/>
                        <a:t>isCombatFinished</a:t>
                      </a:r>
                      <a:r>
                        <a:rPr lang="en-GB" dirty="0"/>
                        <a:t>()</a:t>
                      </a:r>
                    </a:p>
                  </a:txBody>
                  <a:tcPr/>
                </a:tc>
                <a:tc>
                  <a:txBody>
                    <a:bodyPr/>
                    <a:lstStyle/>
                    <a:p>
                      <a:r>
                        <a:rPr lang="en-GB" dirty="0" err="1"/>
                        <a:t>t.isAlive</a:t>
                      </a:r>
                      <a:r>
                        <a:rPr lang="en-GB" dirty="0"/>
                        <a:t> = true, </a:t>
                      </a:r>
                      <a:r>
                        <a:rPr lang="en-GB" dirty="0" err="1"/>
                        <a:t>t.isAlive</a:t>
                      </a:r>
                      <a:r>
                        <a:rPr lang="en-GB" dirty="0"/>
                        <a:t> = false</a:t>
                      </a:r>
                    </a:p>
                  </a:txBody>
                  <a:tcPr/>
                </a:tc>
                <a:extLst>
                  <a:ext uri="{0D108BD9-81ED-4DB2-BD59-A6C34878D82A}">
                    <a16:rowId xmlns:a16="http://schemas.microsoft.com/office/drawing/2014/main" val="420505223"/>
                  </a:ext>
                </a:extLst>
              </a:tr>
              <a:tr h="370840">
                <a:tc>
                  <a:txBody>
                    <a:bodyPr/>
                    <a:lstStyle/>
                    <a:p>
                      <a:r>
                        <a:rPr lang="en-GB" dirty="0"/>
                        <a:t>3 (</a:t>
                      </a:r>
                      <a:r>
                        <a:rPr lang="en-GB" dirty="0" err="1"/>
                        <a:t>testFalseStateDiagram</a:t>
                      </a:r>
                      <a:r>
                        <a:rPr lang="en-GB" dirty="0"/>
                        <a:t>)</a:t>
                      </a:r>
                    </a:p>
                  </a:txBody>
                  <a:tcPr/>
                </a:tc>
                <a:tc>
                  <a:txBody>
                    <a:bodyPr/>
                    <a:lstStyle/>
                    <a:p>
                      <a:pPr marL="342900" indent="-342900">
                        <a:buAutoNum type="arabicPeriod"/>
                      </a:pPr>
                      <a:r>
                        <a:rPr lang="en-GB" dirty="0"/>
                        <a:t>Target lever </a:t>
                      </a:r>
                      <a:r>
                        <a:rPr lang="en-GB" dirty="0" err="1"/>
                        <a:t>inte</a:t>
                      </a:r>
                      <a:endParaRPr lang="en-GB" dirty="0"/>
                    </a:p>
                    <a:p>
                      <a:pPr marL="342900" indent="-342900">
                        <a:buAutoNum type="arabicPeriod"/>
                      </a:pPr>
                      <a:r>
                        <a:rPr lang="en-GB" dirty="0"/>
                        <a:t>Combat </a:t>
                      </a:r>
                      <a:r>
                        <a:rPr lang="en-GB" dirty="0" err="1"/>
                        <a:t>startar</a:t>
                      </a:r>
                      <a:r>
                        <a:rPr lang="en-GB" dirty="0"/>
                        <a:t> </a:t>
                      </a:r>
                      <a:r>
                        <a:rPr lang="en-GB" dirty="0" err="1"/>
                        <a:t>och</a:t>
                      </a:r>
                      <a:r>
                        <a:rPr lang="en-GB" dirty="0"/>
                        <a:t> </a:t>
                      </a:r>
                      <a:r>
                        <a:rPr lang="en-GB" dirty="0" err="1"/>
                        <a:t>slutar</a:t>
                      </a:r>
                      <a:r>
                        <a:rPr lang="en-GB" dirty="0"/>
                        <a:t> </a:t>
                      </a:r>
                      <a:r>
                        <a:rPr lang="en-GB" dirty="0" err="1"/>
                        <a:t>omedelbart</a:t>
                      </a:r>
                      <a:r>
                        <a:rPr lang="en-GB" dirty="0"/>
                        <a:t>.</a:t>
                      </a:r>
                    </a:p>
                  </a:txBody>
                  <a:tcPr/>
                </a:tc>
                <a:tc>
                  <a:txBody>
                    <a:bodyPr/>
                    <a:lstStyle/>
                    <a:p>
                      <a:r>
                        <a:rPr lang="en-GB" dirty="0" err="1"/>
                        <a:t>getNextTargetWhoseTurnItIs</a:t>
                      </a:r>
                      <a:r>
                        <a:rPr lang="en-GB" dirty="0"/>
                        <a:t>(), </a:t>
                      </a:r>
                      <a:r>
                        <a:rPr lang="en-GB" dirty="0" err="1"/>
                        <a:t>isCombatFinished</a:t>
                      </a:r>
                      <a:r>
                        <a:rPr lang="en-GB" dirty="0"/>
                        <a:t>()</a:t>
                      </a:r>
                    </a:p>
                  </a:txBody>
                  <a:tcPr/>
                </a:tc>
                <a:tc>
                  <a:txBody>
                    <a:bodyPr/>
                    <a:lstStyle/>
                    <a:p>
                      <a:r>
                        <a:rPr lang="en-GB" dirty="0" err="1"/>
                        <a:t>t.isAlive</a:t>
                      </a:r>
                      <a:r>
                        <a:rPr lang="en-GB" dirty="0"/>
                        <a:t> = false</a:t>
                      </a:r>
                    </a:p>
                  </a:txBody>
                  <a:tcPr/>
                </a:tc>
                <a:extLst>
                  <a:ext uri="{0D108BD9-81ED-4DB2-BD59-A6C34878D82A}">
                    <a16:rowId xmlns:a16="http://schemas.microsoft.com/office/drawing/2014/main" val="1543530647"/>
                  </a:ext>
                </a:extLst>
              </a:tr>
            </a:tbl>
          </a:graphicData>
        </a:graphic>
      </p:graphicFrame>
    </p:spTree>
    <p:custDataLst>
      <p:tags r:id="rId1"/>
    </p:custDataLst>
    <p:extLst>
      <p:ext uri="{BB962C8B-B14F-4D97-AF65-F5344CB8AC3E}">
        <p14:creationId xmlns:p14="http://schemas.microsoft.com/office/powerpoint/2010/main" val="3990220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pic>
        <p:nvPicPr>
          <p:cNvPr id="5" name="Platshållare för innehåll 4" descr="En bild som visar skärmbild&#10;&#10;Automatiskt genererad beskrivning">
            <a:extLst>
              <a:ext uri="{FF2B5EF4-FFF2-40B4-BE49-F238E27FC236}">
                <a16:creationId xmlns:a16="http://schemas.microsoft.com/office/drawing/2014/main" id="{BC26F6E0-B95C-47C9-8228-D4444D6EA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97093" y="1357714"/>
            <a:ext cx="8193322" cy="4819250"/>
          </a:xfrm>
        </p:spPr>
      </p:pic>
    </p:spTree>
    <p:custDataLst>
      <p:tags r:id="rId1"/>
    </p:custDataLst>
    <p:extLst>
      <p:ext uri="{BB962C8B-B14F-4D97-AF65-F5344CB8AC3E}">
        <p14:creationId xmlns:p14="http://schemas.microsoft.com/office/powerpoint/2010/main" val="2762908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CB6B5A71-288C-43B7-AB43-57AB600EB39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Kodkritiksystem</a:t>
            </a: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64500D3E-C56D-49B1-98AF-08CE8EE1A16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20040" y="2310834"/>
            <a:ext cx="11496821" cy="1810750"/>
          </a:xfrm>
          <a:prstGeom prst="rect">
            <a:avLst/>
          </a:prstGeom>
        </p:spPr>
      </p:pic>
      <p:sp>
        <p:nvSpPr>
          <p:cNvPr id="2" name="TextBox 1">
            <a:extLst>
              <a:ext uri="{FF2B5EF4-FFF2-40B4-BE49-F238E27FC236}">
                <a16:creationId xmlns:a16="http://schemas.microsoft.com/office/drawing/2014/main" id="{CAA8A031-C44C-472A-A158-2CF60EC31045}"/>
              </a:ext>
            </a:extLst>
          </p:cNvPr>
          <p:cNvSpPr txBox="1"/>
          <p:nvPr/>
        </p:nvSpPr>
        <p:spPr>
          <a:xfrm>
            <a:off x="498523" y="4342935"/>
            <a:ext cx="11139854" cy="2308324"/>
          </a:xfrm>
          <a:prstGeom prst="rect">
            <a:avLst/>
          </a:prstGeom>
          <a:noFill/>
        </p:spPr>
        <p:txBody>
          <a:bodyPr wrap="square" rtlCol="0">
            <a:spAutoFit/>
          </a:bodyPr>
          <a:lstStyle/>
          <a:p>
            <a:r>
              <a:rPr lang="en-US" dirty="0" err="1"/>
              <a:t>Kodkritiksystemet</a:t>
            </a:r>
            <a:r>
              <a:rPr lang="en-US" dirty="0"/>
              <a:t> </a:t>
            </a:r>
            <a:r>
              <a:rPr lang="en-US" dirty="0" err="1"/>
              <a:t>från</a:t>
            </a:r>
            <a:r>
              <a:rPr lang="en-US" dirty="0"/>
              <a:t> IntelliJ </a:t>
            </a:r>
            <a:r>
              <a:rPr lang="en-US" dirty="0" err="1"/>
              <a:t>visade</a:t>
            </a:r>
            <a:r>
              <a:rPr lang="en-US" dirty="0"/>
              <a:t> </a:t>
            </a:r>
            <a:r>
              <a:rPr lang="en-US" dirty="0" err="1"/>
              <a:t>samma</a:t>
            </a:r>
            <a:r>
              <a:rPr lang="en-US" dirty="0"/>
              <a:t> </a:t>
            </a:r>
            <a:r>
              <a:rPr lang="en-US" dirty="0" err="1"/>
              <a:t>resultat</a:t>
            </a:r>
            <a:r>
              <a:rPr lang="en-US" dirty="0"/>
              <a:t> </a:t>
            </a:r>
            <a:r>
              <a:rPr lang="en-US" dirty="0" err="1"/>
              <a:t>innan</a:t>
            </a:r>
            <a:r>
              <a:rPr lang="en-US" dirty="0"/>
              <a:t> </a:t>
            </a:r>
            <a:r>
              <a:rPr lang="en-US" dirty="0" err="1"/>
              <a:t>som</a:t>
            </a:r>
            <a:r>
              <a:rPr lang="en-US" dirty="0"/>
              <a:t> </a:t>
            </a:r>
            <a:r>
              <a:rPr lang="en-US" dirty="0" err="1"/>
              <a:t>efter</a:t>
            </a:r>
            <a:r>
              <a:rPr lang="en-US" dirty="0"/>
              <a:t> </a:t>
            </a:r>
            <a:r>
              <a:rPr lang="en-US" dirty="0" err="1"/>
              <a:t>vår</a:t>
            </a:r>
            <a:r>
              <a:rPr lang="en-US" dirty="0"/>
              <a:t> </a:t>
            </a:r>
            <a:r>
              <a:rPr lang="en-US" dirty="0" err="1"/>
              <a:t>granskning</a:t>
            </a:r>
            <a:r>
              <a:rPr lang="en-US" dirty="0"/>
              <a:t>, </a:t>
            </a:r>
            <a:r>
              <a:rPr lang="en-US" dirty="0" err="1"/>
              <a:t>och</a:t>
            </a:r>
            <a:r>
              <a:rPr lang="en-US" dirty="0"/>
              <a:t> </a:t>
            </a:r>
            <a:r>
              <a:rPr lang="en-US" dirty="0" err="1"/>
              <a:t>felet</a:t>
            </a:r>
            <a:r>
              <a:rPr lang="en-US" dirty="0"/>
              <a:t> den </a:t>
            </a:r>
            <a:r>
              <a:rPr lang="en-US" dirty="0" err="1"/>
              <a:t>uppvisade</a:t>
            </a:r>
            <a:r>
              <a:rPr lang="en-US" dirty="0"/>
              <a:t> var </a:t>
            </a:r>
            <a:r>
              <a:rPr lang="en-US" dirty="0" err="1"/>
              <a:t>inte</a:t>
            </a:r>
            <a:r>
              <a:rPr lang="en-US" dirty="0"/>
              <a:t> </a:t>
            </a:r>
            <a:r>
              <a:rPr lang="en-US" dirty="0" err="1"/>
              <a:t>ett</a:t>
            </a:r>
            <a:r>
              <a:rPr lang="en-US" dirty="0"/>
              <a:t> </a:t>
            </a:r>
            <a:r>
              <a:rPr lang="en-US" dirty="0" err="1"/>
              <a:t>fel</a:t>
            </a:r>
            <a:r>
              <a:rPr lang="en-US" dirty="0"/>
              <a:t> </a:t>
            </a:r>
            <a:r>
              <a:rPr lang="en-US" dirty="0" err="1"/>
              <a:t>i</a:t>
            </a:r>
            <a:r>
              <a:rPr lang="en-US" dirty="0"/>
              <a:t> sig </a:t>
            </a:r>
            <a:r>
              <a:rPr lang="en-US" dirty="0" err="1"/>
              <a:t>då</a:t>
            </a:r>
            <a:r>
              <a:rPr lang="en-US" dirty="0"/>
              <a:t> </a:t>
            </a:r>
            <a:r>
              <a:rPr lang="en-US" dirty="0" err="1"/>
              <a:t>vår</a:t>
            </a:r>
            <a:r>
              <a:rPr lang="en-US" dirty="0"/>
              <a:t> access modifier </a:t>
            </a:r>
            <a:r>
              <a:rPr lang="en-US" dirty="0" err="1"/>
              <a:t>kan</a:t>
            </a:r>
            <a:r>
              <a:rPr lang="en-US" dirty="0"/>
              <a:t> </a:t>
            </a:r>
            <a:r>
              <a:rPr lang="en-US" dirty="0" err="1"/>
              <a:t>inte</a:t>
            </a:r>
            <a:r>
              <a:rPr lang="en-US" dirty="0"/>
              <a:t> </a:t>
            </a:r>
            <a:r>
              <a:rPr lang="en-US" dirty="0" err="1"/>
              <a:t>vara</a:t>
            </a:r>
            <a:r>
              <a:rPr lang="en-US" dirty="0"/>
              <a:t> private </a:t>
            </a:r>
            <a:r>
              <a:rPr lang="en-US" dirty="0" err="1"/>
              <a:t>då</a:t>
            </a:r>
            <a:r>
              <a:rPr lang="en-US" dirty="0"/>
              <a:t> det </a:t>
            </a:r>
            <a:r>
              <a:rPr lang="en-US" dirty="0" err="1"/>
              <a:t>låser</a:t>
            </a:r>
            <a:r>
              <a:rPr lang="en-US" dirty="0"/>
              <a:t> </a:t>
            </a:r>
            <a:r>
              <a:rPr lang="en-US" dirty="0" err="1"/>
              <a:t>ut</a:t>
            </a:r>
            <a:r>
              <a:rPr lang="en-US" dirty="0"/>
              <a:t> </a:t>
            </a:r>
            <a:r>
              <a:rPr lang="en-US" dirty="0" err="1"/>
              <a:t>en</a:t>
            </a:r>
            <a:r>
              <a:rPr lang="en-US" dirty="0"/>
              <a:t> av de </a:t>
            </a:r>
            <a:r>
              <a:rPr lang="en-US" dirty="0" err="1"/>
              <a:t>potentiella</a:t>
            </a:r>
            <a:r>
              <a:rPr lang="en-US" dirty="0"/>
              <a:t> scenario </a:t>
            </a:r>
            <a:r>
              <a:rPr lang="en-US" dirty="0" err="1"/>
              <a:t>där</a:t>
            </a:r>
            <a:r>
              <a:rPr lang="en-US" dirty="0"/>
              <a:t> den </a:t>
            </a:r>
            <a:r>
              <a:rPr lang="en-US" dirty="0" err="1"/>
              <a:t>kan</a:t>
            </a:r>
            <a:r>
              <a:rPr lang="en-US" dirty="0"/>
              <a:t> </a:t>
            </a:r>
            <a:r>
              <a:rPr lang="en-US" dirty="0" err="1"/>
              <a:t>behöva</a:t>
            </a:r>
            <a:r>
              <a:rPr lang="en-US" dirty="0"/>
              <a:t> </a:t>
            </a:r>
            <a:r>
              <a:rPr lang="en-US" dirty="0" err="1"/>
              <a:t>vara</a:t>
            </a:r>
            <a:r>
              <a:rPr lang="en-US" dirty="0"/>
              <a:t> </a:t>
            </a:r>
            <a:r>
              <a:rPr lang="en-US" dirty="0" err="1"/>
              <a:t>tillgänglig</a:t>
            </a:r>
            <a:r>
              <a:rPr lang="en-US" dirty="0"/>
              <a:t> </a:t>
            </a:r>
            <a:r>
              <a:rPr lang="en-US" dirty="0" err="1"/>
              <a:t>för</a:t>
            </a:r>
            <a:r>
              <a:rPr lang="en-US" dirty="0"/>
              <a:t> </a:t>
            </a:r>
            <a:r>
              <a:rPr lang="en-US" dirty="0" err="1"/>
              <a:t>andra</a:t>
            </a:r>
            <a:r>
              <a:rPr lang="en-US" dirty="0"/>
              <a:t> </a:t>
            </a:r>
            <a:r>
              <a:rPr lang="en-US" dirty="0" err="1"/>
              <a:t>klasser</a:t>
            </a:r>
            <a:r>
              <a:rPr lang="en-US" dirty="0"/>
              <a:t>. </a:t>
            </a:r>
          </a:p>
          <a:p>
            <a:endParaRPr lang="en-US" dirty="0"/>
          </a:p>
          <a:p>
            <a:r>
              <a:rPr lang="en-US" dirty="0" err="1"/>
              <a:t>På</a:t>
            </a:r>
            <a:r>
              <a:rPr lang="en-US" dirty="0"/>
              <a:t> </a:t>
            </a:r>
            <a:r>
              <a:rPr lang="en-US" dirty="0" err="1"/>
              <a:t>en</a:t>
            </a:r>
            <a:r>
              <a:rPr lang="en-US" dirty="0"/>
              <a:t> </a:t>
            </a:r>
            <a:r>
              <a:rPr lang="en-US" dirty="0" err="1"/>
              <a:t>mindre</a:t>
            </a:r>
            <a:r>
              <a:rPr lang="en-US" dirty="0"/>
              <a:t> </a:t>
            </a:r>
            <a:r>
              <a:rPr lang="en-US" dirty="0" err="1"/>
              <a:t>skala</a:t>
            </a:r>
            <a:r>
              <a:rPr lang="en-US" dirty="0"/>
              <a:t> </a:t>
            </a:r>
            <a:r>
              <a:rPr lang="en-US" dirty="0" err="1"/>
              <a:t>där</a:t>
            </a:r>
            <a:r>
              <a:rPr lang="en-US" dirty="0"/>
              <a:t> det </a:t>
            </a:r>
            <a:r>
              <a:rPr lang="en-US" dirty="0" err="1"/>
              <a:t>skett</a:t>
            </a:r>
            <a:r>
              <a:rPr lang="en-US" dirty="0"/>
              <a:t> </a:t>
            </a:r>
            <a:r>
              <a:rPr lang="en-US" dirty="0" err="1"/>
              <a:t>mycket</a:t>
            </a:r>
            <a:r>
              <a:rPr lang="en-US" dirty="0"/>
              <a:t> </a:t>
            </a:r>
            <a:r>
              <a:rPr lang="en-US" dirty="0" err="1"/>
              <a:t>informella</a:t>
            </a:r>
            <a:r>
              <a:rPr lang="en-US" dirty="0"/>
              <a:t> </a:t>
            </a:r>
            <a:r>
              <a:rPr lang="en-US" dirty="0" err="1"/>
              <a:t>granskningar</a:t>
            </a:r>
            <a:r>
              <a:rPr lang="en-US" dirty="0"/>
              <a:t> </a:t>
            </a:r>
            <a:r>
              <a:rPr lang="en-US" dirty="0" err="1"/>
              <a:t>löpande</a:t>
            </a:r>
            <a:r>
              <a:rPr lang="en-US" dirty="0"/>
              <a:t> </a:t>
            </a:r>
            <a:r>
              <a:rPr lang="en-US" dirty="0" err="1"/>
              <a:t>då</a:t>
            </a:r>
            <a:r>
              <a:rPr lang="en-US" dirty="0"/>
              <a:t> vi </a:t>
            </a:r>
            <a:r>
              <a:rPr lang="en-US" dirty="0" err="1"/>
              <a:t>alla</a:t>
            </a:r>
            <a:r>
              <a:rPr lang="en-US" dirty="0"/>
              <a:t> </a:t>
            </a:r>
            <a:r>
              <a:rPr lang="en-US" dirty="0" err="1"/>
              <a:t>kodat</a:t>
            </a:r>
            <a:r>
              <a:rPr lang="en-US" dirty="0"/>
              <a:t> </a:t>
            </a:r>
            <a:r>
              <a:rPr lang="en-US" dirty="0" err="1"/>
              <a:t>i</a:t>
            </a:r>
            <a:r>
              <a:rPr lang="en-US" dirty="0"/>
              <a:t> </a:t>
            </a:r>
            <a:r>
              <a:rPr lang="en-US" dirty="0" err="1"/>
              <a:t>samma</a:t>
            </a:r>
            <a:r>
              <a:rPr lang="en-US" dirty="0"/>
              <a:t> rum </a:t>
            </a:r>
            <a:r>
              <a:rPr lang="en-US" dirty="0" err="1"/>
              <a:t>oftast</a:t>
            </a:r>
            <a:r>
              <a:rPr lang="en-US" dirty="0"/>
              <a:t> </a:t>
            </a:r>
            <a:r>
              <a:rPr lang="en-US" dirty="0" err="1"/>
              <a:t>och</a:t>
            </a:r>
            <a:r>
              <a:rPr lang="en-US" dirty="0"/>
              <a:t> </a:t>
            </a:r>
            <a:r>
              <a:rPr lang="en-US" dirty="0" err="1"/>
              <a:t>kunnat</a:t>
            </a:r>
            <a:r>
              <a:rPr lang="en-US" dirty="0"/>
              <a:t> </a:t>
            </a:r>
            <a:r>
              <a:rPr lang="en-US" dirty="0" err="1"/>
              <a:t>fråga</a:t>
            </a:r>
            <a:r>
              <a:rPr lang="en-US" dirty="0"/>
              <a:t> </a:t>
            </a:r>
            <a:r>
              <a:rPr lang="en-US" dirty="0" err="1"/>
              <a:t>varandra</a:t>
            </a:r>
            <a:r>
              <a:rPr lang="en-US" dirty="0"/>
              <a:t> om </a:t>
            </a:r>
            <a:r>
              <a:rPr lang="en-US" dirty="0" err="1"/>
              <a:t>hjälp</a:t>
            </a:r>
            <a:r>
              <a:rPr lang="en-US" dirty="0"/>
              <a:t> </a:t>
            </a:r>
            <a:r>
              <a:rPr lang="en-US" dirty="0" err="1"/>
              <a:t>kan</a:t>
            </a:r>
            <a:r>
              <a:rPr lang="en-US" dirty="0"/>
              <a:t> ha </a:t>
            </a:r>
            <a:r>
              <a:rPr lang="en-US" dirty="0" err="1"/>
              <a:t>vart</a:t>
            </a:r>
            <a:r>
              <a:rPr lang="en-US" dirty="0"/>
              <a:t> </a:t>
            </a:r>
            <a:r>
              <a:rPr lang="en-US" dirty="0" err="1"/>
              <a:t>bidragande</a:t>
            </a:r>
            <a:r>
              <a:rPr lang="en-US" dirty="0"/>
              <a:t> till </a:t>
            </a:r>
            <a:r>
              <a:rPr lang="en-US" dirty="0" err="1"/>
              <a:t>att</a:t>
            </a:r>
            <a:r>
              <a:rPr lang="en-US" dirty="0"/>
              <a:t> </a:t>
            </a:r>
            <a:r>
              <a:rPr lang="en-US" dirty="0" err="1"/>
              <a:t>kodkritiksystemet</a:t>
            </a:r>
            <a:r>
              <a:rPr lang="en-US" dirty="0"/>
              <a:t> </a:t>
            </a:r>
            <a:r>
              <a:rPr lang="en-US" dirty="0" err="1"/>
              <a:t>ej</a:t>
            </a:r>
            <a:r>
              <a:rPr lang="en-US" dirty="0"/>
              <a:t> </a:t>
            </a:r>
            <a:r>
              <a:rPr lang="en-US" dirty="0" err="1"/>
              <a:t>hittade</a:t>
            </a:r>
            <a:r>
              <a:rPr lang="en-US" dirty="0"/>
              <a:t> </a:t>
            </a:r>
            <a:r>
              <a:rPr lang="en-US" dirty="0" err="1"/>
              <a:t>någon</a:t>
            </a:r>
            <a:r>
              <a:rPr lang="en-US" dirty="0"/>
              <a:t> </a:t>
            </a:r>
            <a:r>
              <a:rPr lang="en-US" dirty="0" err="1"/>
              <a:t>större</a:t>
            </a:r>
            <a:r>
              <a:rPr lang="en-US" dirty="0"/>
              <a:t> </a:t>
            </a:r>
            <a:r>
              <a:rPr lang="en-US" dirty="0" err="1"/>
              <a:t>mängd</a:t>
            </a:r>
            <a:r>
              <a:rPr lang="en-US" dirty="0"/>
              <a:t> </a:t>
            </a:r>
            <a:r>
              <a:rPr lang="en-US" dirty="0" err="1"/>
              <a:t>fel</a:t>
            </a:r>
            <a:r>
              <a:rPr lang="en-US" dirty="0"/>
              <a:t>, </a:t>
            </a:r>
            <a:r>
              <a:rPr lang="en-US" dirty="0" err="1"/>
              <a:t>och</a:t>
            </a:r>
            <a:r>
              <a:rPr lang="en-US" dirty="0"/>
              <a:t> med </a:t>
            </a:r>
            <a:r>
              <a:rPr lang="en-US" dirty="0" err="1"/>
              <a:t>tanke</a:t>
            </a:r>
            <a:r>
              <a:rPr lang="en-US" dirty="0"/>
              <a:t> </a:t>
            </a:r>
            <a:r>
              <a:rPr lang="en-US" dirty="0" err="1"/>
              <a:t>på</a:t>
            </a:r>
            <a:r>
              <a:rPr lang="en-US" dirty="0"/>
              <a:t> </a:t>
            </a:r>
            <a:r>
              <a:rPr lang="en-US" dirty="0" err="1"/>
              <a:t>att</a:t>
            </a:r>
            <a:r>
              <a:rPr lang="en-US" dirty="0"/>
              <a:t> </a:t>
            </a:r>
            <a:r>
              <a:rPr lang="en-US" dirty="0" err="1"/>
              <a:t>fel</a:t>
            </a:r>
            <a:r>
              <a:rPr lang="en-US" dirty="0"/>
              <a:t> </a:t>
            </a:r>
            <a:r>
              <a:rPr lang="en-US" dirty="0" err="1"/>
              <a:t>hittades</a:t>
            </a:r>
            <a:r>
              <a:rPr lang="en-US" dirty="0"/>
              <a:t> av </a:t>
            </a:r>
            <a:r>
              <a:rPr lang="en-US" dirty="0" err="1"/>
              <a:t>oss</a:t>
            </a:r>
            <a:r>
              <a:rPr lang="en-US" dirty="0"/>
              <a:t> under </a:t>
            </a:r>
            <a:r>
              <a:rPr lang="en-US" dirty="0" err="1"/>
              <a:t>granskningen</a:t>
            </a:r>
            <a:r>
              <a:rPr lang="en-US" dirty="0"/>
              <a:t> </a:t>
            </a:r>
            <a:r>
              <a:rPr lang="en-US" dirty="0" err="1"/>
              <a:t>som</a:t>
            </a:r>
            <a:r>
              <a:rPr lang="en-US" dirty="0"/>
              <a:t> </a:t>
            </a:r>
            <a:r>
              <a:rPr lang="en-US" dirty="0" err="1"/>
              <a:t>inte</a:t>
            </a:r>
            <a:r>
              <a:rPr lang="en-US" dirty="0"/>
              <a:t> </a:t>
            </a:r>
            <a:r>
              <a:rPr lang="en-US" dirty="0" err="1"/>
              <a:t>plockades</a:t>
            </a:r>
            <a:r>
              <a:rPr lang="en-US" dirty="0"/>
              <a:t> </a:t>
            </a:r>
            <a:r>
              <a:rPr lang="en-US" dirty="0" err="1"/>
              <a:t>upp</a:t>
            </a:r>
            <a:r>
              <a:rPr lang="en-US" dirty="0"/>
              <a:t> </a:t>
            </a:r>
            <a:r>
              <a:rPr lang="en-US" dirty="0" err="1"/>
              <a:t>här</a:t>
            </a:r>
            <a:r>
              <a:rPr lang="en-US" dirty="0"/>
              <a:t> </a:t>
            </a:r>
            <a:r>
              <a:rPr lang="en-US" dirty="0" err="1"/>
              <a:t>påvisar</a:t>
            </a:r>
            <a:r>
              <a:rPr lang="en-US" dirty="0"/>
              <a:t> den </a:t>
            </a:r>
            <a:r>
              <a:rPr lang="en-US" dirty="0" err="1"/>
              <a:t>potentiella</a:t>
            </a:r>
            <a:r>
              <a:rPr lang="en-US" dirty="0"/>
              <a:t> </a:t>
            </a:r>
            <a:r>
              <a:rPr lang="en-US" dirty="0" err="1"/>
              <a:t>nödvändigheten</a:t>
            </a:r>
            <a:r>
              <a:rPr lang="en-US" dirty="0"/>
              <a:t> av </a:t>
            </a:r>
            <a:r>
              <a:rPr lang="en-US" dirty="0" err="1"/>
              <a:t>både</a:t>
            </a:r>
            <a:r>
              <a:rPr lang="en-US" dirty="0"/>
              <a:t> </a:t>
            </a:r>
            <a:r>
              <a:rPr lang="en-US" dirty="0" err="1"/>
              <a:t>statisk</a:t>
            </a:r>
            <a:r>
              <a:rPr lang="en-US" dirty="0"/>
              <a:t> </a:t>
            </a:r>
            <a:r>
              <a:rPr lang="en-US" dirty="0" err="1"/>
              <a:t>analys</a:t>
            </a:r>
            <a:r>
              <a:rPr lang="en-US" dirty="0"/>
              <a:t> </a:t>
            </a:r>
            <a:r>
              <a:rPr lang="en-US" dirty="0" err="1"/>
              <a:t>och</a:t>
            </a:r>
            <a:r>
              <a:rPr lang="en-US" dirty="0"/>
              <a:t> </a:t>
            </a:r>
            <a:r>
              <a:rPr lang="en-US" dirty="0" err="1"/>
              <a:t>formell</a:t>
            </a:r>
            <a:r>
              <a:rPr lang="en-US" dirty="0"/>
              <a:t> </a:t>
            </a:r>
            <a:r>
              <a:rPr lang="en-US" dirty="0" err="1"/>
              <a:t>granskning</a:t>
            </a:r>
            <a:r>
              <a:rPr lang="en-US" dirty="0"/>
              <a:t>, </a:t>
            </a:r>
            <a:r>
              <a:rPr lang="en-US" dirty="0" err="1"/>
              <a:t>även</a:t>
            </a:r>
            <a:r>
              <a:rPr lang="en-US" dirty="0"/>
              <a:t> om bara </a:t>
            </a:r>
            <a:r>
              <a:rPr lang="en-US" dirty="0" err="1"/>
              <a:t>för</a:t>
            </a:r>
            <a:r>
              <a:rPr lang="en-US" dirty="0"/>
              <a:t> </a:t>
            </a:r>
            <a:r>
              <a:rPr lang="en-US" dirty="0" err="1"/>
              <a:t>att</a:t>
            </a:r>
            <a:r>
              <a:rPr lang="en-US" dirty="0"/>
              <a:t> </a:t>
            </a:r>
            <a:r>
              <a:rPr lang="en-US" dirty="0" err="1"/>
              <a:t>bekräfta</a:t>
            </a:r>
            <a:r>
              <a:rPr lang="en-US" dirty="0"/>
              <a:t> </a:t>
            </a:r>
            <a:r>
              <a:rPr lang="en-US" dirty="0" err="1"/>
              <a:t>att</a:t>
            </a:r>
            <a:r>
              <a:rPr lang="en-US" dirty="0"/>
              <a:t> </a:t>
            </a:r>
            <a:r>
              <a:rPr lang="en-US" dirty="0" err="1"/>
              <a:t>fel</a:t>
            </a:r>
            <a:r>
              <a:rPr lang="en-US" dirty="0"/>
              <a:t> </a:t>
            </a:r>
            <a:r>
              <a:rPr lang="en-US" dirty="0" err="1"/>
              <a:t>inte</a:t>
            </a:r>
            <a:r>
              <a:rPr lang="en-US" dirty="0"/>
              <a:t> </a:t>
            </a:r>
            <a:r>
              <a:rPr lang="en-US" dirty="0" err="1"/>
              <a:t>är</a:t>
            </a:r>
            <a:r>
              <a:rPr lang="en-US" dirty="0"/>
              <a:t> </a:t>
            </a:r>
            <a:r>
              <a:rPr lang="en-US" dirty="0" err="1"/>
              <a:t>där</a:t>
            </a:r>
            <a:r>
              <a:rPr lang="en-US" dirty="0"/>
              <a:t>. </a:t>
            </a:r>
            <a:endParaRPr lang="en-SE"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lowchart: Document 1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D77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Statiska mått</a:t>
            </a:r>
          </a:p>
        </p:txBody>
      </p:sp>
      <p:pic>
        <p:nvPicPr>
          <p:cNvPr id="5" name="Content Placeholder 4">
            <a:extLst>
              <a:ext uri="{FF2B5EF4-FFF2-40B4-BE49-F238E27FC236}">
                <a16:creationId xmlns:a16="http://schemas.microsoft.com/office/drawing/2014/main" id="{D1587F59-7E92-433E-AC62-F733170B31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43508" y="2703660"/>
            <a:ext cx="2114783" cy="4058413"/>
          </a:xfrm>
        </p:spPr>
      </p:pic>
      <p:pic>
        <p:nvPicPr>
          <p:cNvPr id="10" name="Picture 9">
            <a:extLst>
              <a:ext uri="{FF2B5EF4-FFF2-40B4-BE49-F238E27FC236}">
                <a16:creationId xmlns:a16="http://schemas.microsoft.com/office/drawing/2014/main" id="{A84A7DC4-2710-44EA-A8B6-362790F5E3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674" y="4657152"/>
            <a:ext cx="1463142" cy="1905487"/>
          </a:xfrm>
          <a:prstGeom prst="rect">
            <a:avLst/>
          </a:prstGeom>
        </p:spPr>
      </p:pic>
      <p:pic>
        <p:nvPicPr>
          <p:cNvPr id="12" name="Picture 11">
            <a:extLst>
              <a:ext uri="{FF2B5EF4-FFF2-40B4-BE49-F238E27FC236}">
                <a16:creationId xmlns:a16="http://schemas.microsoft.com/office/drawing/2014/main" id="{C7194336-F149-4068-90E9-EB266EEED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8291" y="2703661"/>
            <a:ext cx="1876627" cy="1792140"/>
          </a:xfrm>
          <a:prstGeom prst="rect">
            <a:avLst/>
          </a:prstGeom>
        </p:spPr>
      </p:pic>
      <p:sp>
        <p:nvSpPr>
          <p:cNvPr id="3" name="TextBox 2">
            <a:extLst>
              <a:ext uri="{FF2B5EF4-FFF2-40B4-BE49-F238E27FC236}">
                <a16:creationId xmlns:a16="http://schemas.microsoft.com/office/drawing/2014/main" id="{FC673282-DFCF-49A3-8A77-C9890D8BB647}"/>
              </a:ext>
            </a:extLst>
          </p:cNvPr>
          <p:cNvSpPr txBox="1"/>
          <p:nvPr/>
        </p:nvSpPr>
        <p:spPr>
          <a:xfrm>
            <a:off x="4134918" y="2066352"/>
            <a:ext cx="4831080" cy="4401205"/>
          </a:xfrm>
          <a:prstGeom prst="rect">
            <a:avLst/>
          </a:prstGeom>
          <a:noFill/>
        </p:spPr>
        <p:txBody>
          <a:bodyPr wrap="square" rtlCol="0">
            <a:spAutoFit/>
          </a:bodyPr>
          <a:lstStyle/>
          <a:p>
            <a:r>
              <a:rPr lang="en-US" sz="1400" dirty="0" err="1"/>
              <a:t>Måtten</a:t>
            </a:r>
            <a:r>
              <a:rPr lang="en-US" sz="1400" dirty="0"/>
              <a:t> </a:t>
            </a:r>
            <a:r>
              <a:rPr lang="en-US" sz="1400" dirty="0" err="1"/>
              <a:t>utvalda</a:t>
            </a:r>
            <a:r>
              <a:rPr lang="en-US" sz="1400" dirty="0"/>
              <a:t> </a:t>
            </a:r>
            <a:r>
              <a:rPr lang="en-US" sz="1400" dirty="0" err="1"/>
              <a:t>är</a:t>
            </a:r>
            <a:r>
              <a:rPr lang="en-US" sz="1400" dirty="0"/>
              <a:t> LOC, </a:t>
            </a:r>
            <a:r>
              <a:rPr lang="en-US" sz="1400" dirty="0" err="1"/>
              <a:t>brist</a:t>
            </a:r>
            <a:r>
              <a:rPr lang="en-US" sz="1400" dirty="0"/>
              <a:t> </a:t>
            </a:r>
            <a:r>
              <a:rPr lang="en-US" sz="1400" dirty="0" err="1"/>
              <a:t>på</a:t>
            </a:r>
            <a:r>
              <a:rPr lang="en-US" sz="1400" dirty="0"/>
              <a:t> cohesion, weighted method count </a:t>
            </a:r>
            <a:r>
              <a:rPr lang="en-US" sz="1400" dirty="0" err="1"/>
              <a:t>och</a:t>
            </a:r>
            <a:r>
              <a:rPr lang="en-US" sz="1400" dirty="0"/>
              <a:t> </a:t>
            </a:r>
            <a:r>
              <a:rPr lang="en-US" sz="1400" dirty="0" err="1"/>
              <a:t>cyclomatisk</a:t>
            </a:r>
            <a:r>
              <a:rPr lang="en-US" sz="1400" dirty="0"/>
              <a:t> </a:t>
            </a:r>
            <a:r>
              <a:rPr lang="en-US" sz="1400" dirty="0" err="1"/>
              <a:t>komplexitet</a:t>
            </a:r>
            <a:r>
              <a:rPr lang="en-US" sz="1400" dirty="0"/>
              <a:t>.</a:t>
            </a:r>
          </a:p>
          <a:p>
            <a:endParaRPr lang="en-US" sz="1400" dirty="0"/>
          </a:p>
          <a:p>
            <a:r>
              <a:rPr lang="en-US" sz="1400" dirty="0" err="1"/>
              <a:t>Komplexiteten</a:t>
            </a:r>
            <a:r>
              <a:rPr lang="en-US" sz="1400" dirty="0"/>
              <a:t> </a:t>
            </a:r>
            <a:r>
              <a:rPr lang="en-US" sz="1400" dirty="0" err="1"/>
              <a:t>är</a:t>
            </a:r>
            <a:r>
              <a:rPr lang="en-US" sz="1400" dirty="0"/>
              <a:t> </a:t>
            </a:r>
            <a:r>
              <a:rPr lang="en-US" sz="1400" dirty="0" err="1"/>
              <a:t>låg</a:t>
            </a:r>
            <a:r>
              <a:rPr lang="en-US" sz="1400" dirty="0"/>
              <a:t> </a:t>
            </a:r>
            <a:r>
              <a:rPr lang="en-US" sz="1400" dirty="0" err="1"/>
              <a:t>på</a:t>
            </a:r>
            <a:r>
              <a:rPr lang="en-US" sz="1400" dirty="0"/>
              <a:t> de </a:t>
            </a:r>
            <a:r>
              <a:rPr lang="en-US" sz="1400" dirty="0" err="1"/>
              <a:t>flesta</a:t>
            </a:r>
            <a:r>
              <a:rPr lang="en-US" sz="1400" dirty="0"/>
              <a:t> </a:t>
            </a:r>
            <a:r>
              <a:rPr lang="en-US" sz="1400" dirty="0" err="1"/>
              <a:t>använda</a:t>
            </a:r>
            <a:r>
              <a:rPr lang="en-US" sz="1400" dirty="0"/>
              <a:t> </a:t>
            </a:r>
            <a:r>
              <a:rPr lang="en-US" sz="1400" dirty="0" err="1"/>
              <a:t>klasser</a:t>
            </a:r>
            <a:r>
              <a:rPr lang="en-US" sz="1400" dirty="0"/>
              <a:t> med </a:t>
            </a:r>
            <a:r>
              <a:rPr lang="en-US" sz="1400" dirty="0" err="1"/>
              <a:t>undantag</a:t>
            </a:r>
            <a:r>
              <a:rPr lang="en-US" sz="1400" dirty="0"/>
              <a:t> </a:t>
            </a:r>
            <a:r>
              <a:rPr lang="en-US" sz="1400" dirty="0" err="1"/>
              <a:t>för</a:t>
            </a:r>
            <a:r>
              <a:rPr lang="en-US" sz="1400" dirty="0"/>
              <a:t> Effect </a:t>
            </a:r>
            <a:r>
              <a:rPr lang="en-US" sz="1400" dirty="0" err="1"/>
              <a:t>som</a:t>
            </a:r>
            <a:r>
              <a:rPr lang="en-US" sz="1400" dirty="0"/>
              <a:t> </a:t>
            </a:r>
            <a:r>
              <a:rPr lang="en-US" sz="1400" dirty="0" err="1"/>
              <a:t>pga</a:t>
            </a:r>
            <a:r>
              <a:rPr lang="en-US" sz="1400" dirty="0"/>
              <a:t> de </a:t>
            </a:r>
            <a:r>
              <a:rPr lang="en-US" sz="1400" dirty="0" err="1"/>
              <a:t>möjliga</a:t>
            </a:r>
            <a:r>
              <a:rPr lang="en-US" sz="1400" dirty="0"/>
              <a:t> </a:t>
            </a:r>
            <a:r>
              <a:rPr lang="en-US" sz="1400" dirty="0" err="1"/>
              <a:t>utfallen</a:t>
            </a:r>
            <a:r>
              <a:rPr lang="en-US" sz="1400" dirty="0"/>
              <a:t> av </a:t>
            </a:r>
            <a:r>
              <a:rPr lang="en-US" sz="1400" dirty="0" err="1"/>
              <a:t>tillstånd</a:t>
            </a:r>
            <a:r>
              <a:rPr lang="en-US" sz="1400" dirty="0"/>
              <a:t> </a:t>
            </a:r>
            <a:r>
              <a:rPr lang="en-US" sz="1400" dirty="0" err="1"/>
              <a:t>på</a:t>
            </a:r>
            <a:r>
              <a:rPr lang="en-US" sz="1400" dirty="0"/>
              <a:t> </a:t>
            </a:r>
            <a:r>
              <a:rPr lang="en-US" sz="1400" dirty="0" err="1"/>
              <a:t>effekterna</a:t>
            </a:r>
            <a:r>
              <a:rPr lang="en-US" sz="1400" dirty="0"/>
              <a:t> </a:t>
            </a:r>
            <a:r>
              <a:rPr lang="en-US" sz="1400" dirty="0" err="1"/>
              <a:t>kräver</a:t>
            </a:r>
            <a:r>
              <a:rPr lang="en-US" sz="1400" dirty="0"/>
              <a:t> </a:t>
            </a:r>
            <a:r>
              <a:rPr lang="en-US" sz="1400" dirty="0" err="1"/>
              <a:t>en</a:t>
            </a:r>
            <a:r>
              <a:rPr lang="en-US" sz="1400" dirty="0"/>
              <a:t> </a:t>
            </a:r>
            <a:r>
              <a:rPr lang="en-US" sz="1400" dirty="0" err="1"/>
              <a:t>högre</a:t>
            </a:r>
            <a:r>
              <a:rPr lang="en-US" sz="1400" dirty="0"/>
              <a:t> </a:t>
            </a:r>
            <a:r>
              <a:rPr lang="en-US" sz="1400" dirty="0" err="1"/>
              <a:t>komplexitet</a:t>
            </a:r>
            <a:r>
              <a:rPr lang="en-US" sz="1400" dirty="0"/>
              <a:t> </a:t>
            </a:r>
            <a:r>
              <a:rPr lang="en-US" sz="1400" dirty="0" err="1"/>
              <a:t>för</a:t>
            </a:r>
            <a:r>
              <a:rPr lang="en-US" sz="1400" dirty="0"/>
              <a:t> </a:t>
            </a:r>
            <a:r>
              <a:rPr lang="en-US" sz="1400" dirty="0" err="1"/>
              <a:t>att</a:t>
            </a:r>
            <a:r>
              <a:rPr lang="en-US" sz="1400" dirty="0"/>
              <a:t> </a:t>
            </a:r>
            <a:r>
              <a:rPr lang="en-US" sz="1400" dirty="0" err="1"/>
              <a:t>kunna</a:t>
            </a:r>
            <a:r>
              <a:rPr lang="en-US" sz="1400" dirty="0"/>
              <a:t> </a:t>
            </a:r>
            <a:r>
              <a:rPr lang="en-US" sz="1400" dirty="0" err="1"/>
              <a:t>täcka</a:t>
            </a:r>
            <a:r>
              <a:rPr lang="en-US" sz="1400" dirty="0"/>
              <a:t> </a:t>
            </a:r>
            <a:r>
              <a:rPr lang="en-US" sz="1400" dirty="0" err="1"/>
              <a:t>typerna</a:t>
            </a:r>
            <a:r>
              <a:rPr lang="en-US" sz="1400" dirty="0"/>
              <a:t> vi </a:t>
            </a:r>
            <a:r>
              <a:rPr lang="en-US" sz="1400" dirty="0" err="1"/>
              <a:t>ville</a:t>
            </a:r>
            <a:r>
              <a:rPr lang="en-US" sz="1400" dirty="0"/>
              <a:t> ha med </a:t>
            </a:r>
            <a:r>
              <a:rPr lang="en-US" sz="1400" dirty="0" err="1"/>
              <a:t>i</a:t>
            </a:r>
            <a:r>
              <a:rPr lang="en-US" sz="1400" dirty="0"/>
              <a:t> </a:t>
            </a:r>
            <a:r>
              <a:rPr lang="en-US" sz="1400" dirty="0" err="1"/>
              <a:t>biblioteket</a:t>
            </a:r>
            <a:r>
              <a:rPr lang="en-US" sz="1400" dirty="0"/>
              <a:t>.</a:t>
            </a:r>
          </a:p>
          <a:p>
            <a:endParaRPr lang="en-US" sz="1400" dirty="0"/>
          </a:p>
          <a:p>
            <a:r>
              <a:rPr lang="en-US" sz="1400" dirty="0" err="1"/>
              <a:t>Brist</a:t>
            </a:r>
            <a:r>
              <a:rPr lang="en-US" sz="1400" dirty="0"/>
              <a:t> </a:t>
            </a:r>
            <a:r>
              <a:rPr lang="en-US" sz="1400" dirty="0" err="1"/>
              <a:t>på</a:t>
            </a:r>
            <a:r>
              <a:rPr lang="en-US" sz="1400" dirty="0"/>
              <a:t> cohesion </a:t>
            </a:r>
            <a:r>
              <a:rPr lang="en-US" sz="1400" dirty="0" err="1"/>
              <a:t>är</a:t>
            </a:r>
            <a:r>
              <a:rPr lang="en-US" sz="1400" dirty="0"/>
              <a:t> </a:t>
            </a:r>
            <a:r>
              <a:rPr lang="en-US" sz="1400" dirty="0" err="1"/>
              <a:t>också</a:t>
            </a:r>
            <a:r>
              <a:rPr lang="en-US" sz="1400" dirty="0"/>
              <a:t> </a:t>
            </a:r>
            <a:r>
              <a:rPr lang="en-US" sz="1400" dirty="0" err="1"/>
              <a:t>låg</a:t>
            </a:r>
            <a:r>
              <a:rPr lang="en-US" sz="1400" dirty="0"/>
              <a:t> </a:t>
            </a:r>
            <a:r>
              <a:rPr lang="en-US" sz="1400" dirty="0" err="1"/>
              <a:t>i</a:t>
            </a:r>
            <a:r>
              <a:rPr lang="en-US" sz="1400" dirty="0"/>
              <a:t> </a:t>
            </a:r>
            <a:r>
              <a:rPr lang="en-US" sz="1400" dirty="0" err="1"/>
              <a:t>alla</a:t>
            </a:r>
            <a:r>
              <a:rPr lang="en-US" sz="1400" dirty="0"/>
              <a:t> </a:t>
            </a:r>
            <a:r>
              <a:rPr lang="en-US" sz="1400" dirty="0" err="1"/>
              <a:t>förutom</a:t>
            </a:r>
            <a:r>
              <a:rPr lang="en-US" sz="1400" dirty="0"/>
              <a:t> Effect </a:t>
            </a:r>
            <a:r>
              <a:rPr lang="en-US" sz="1400" dirty="0" err="1"/>
              <a:t>och</a:t>
            </a:r>
            <a:r>
              <a:rPr lang="en-US" sz="1400" dirty="0"/>
              <a:t> Monster, </a:t>
            </a:r>
            <a:r>
              <a:rPr lang="en-US" sz="1400" dirty="0" err="1"/>
              <a:t>vilket</a:t>
            </a:r>
            <a:r>
              <a:rPr lang="en-US" sz="1400" dirty="0"/>
              <a:t> </a:t>
            </a:r>
            <a:r>
              <a:rPr lang="en-US" sz="1400" dirty="0" err="1"/>
              <a:t>kan</a:t>
            </a:r>
            <a:r>
              <a:rPr lang="en-US" sz="1400" dirty="0"/>
              <a:t> </a:t>
            </a:r>
            <a:r>
              <a:rPr lang="en-US" sz="1400" dirty="0" err="1"/>
              <a:t>förklaras</a:t>
            </a:r>
            <a:r>
              <a:rPr lang="en-US" sz="1400" dirty="0"/>
              <a:t> med </a:t>
            </a:r>
            <a:r>
              <a:rPr lang="en-US" sz="1400" dirty="0" err="1"/>
              <a:t>att</a:t>
            </a:r>
            <a:r>
              <a:rPr lang="en-US" sz="1400" dirty="0"/>
              <a:t> Effect </a:t>
            </a:r>
            <a:r>
              <a:rPr lang="en-US" sz="1400" dirty="0" err="1"/>
              <a:t>aldrig</a:t>
            </a:r>
            <a:r>
              <a:rPr lang="en-US" sz="1400" dirty="0"/>
              <a:t> </a:t>
            </a:r>
            <a:r>
              <a:rPr lang="en-US" sz="1400" dirty="0" err="1"/>
              <a:t>används</a:t>
            </a:r>
            <a:r>
              <a:rPr lang="en-US" sz="1400" dirty="0"/>
              <a:t> </a:t>
            </a:r>
            <a:r>
              <a:rPr lang="en-US" sz="1400" dirty="0" err="1"/>
              <a:t>fristående</a:t>
            </a:r>
            <a:r>
              <a:rPr lang="en-US" sz="1400" dirty="0"/>
              <a:t> </a:t>
            </a:r>
            <a:r>
              <a:rPr lang="en-US" sz="1400" dirty="0" err="1"/>
              <a:t>utan</a:t>
            </a:r>
            <a:r>
              <a:rPr lang="en-US" sz="1400" dirty="0"/>
              <a:t> </a:t>
            </a:r>
            <a:r>
              <a:rPr lang="en-US" sz="1400" dirty="0" err="1"/>
              <a:t>alltid</a:t>
            </a:r>
            <a:r>
              <a:rPr lang="en-US" sz="1400" dirty="0"/>
              <a:t> </a:t>
            </a:r>
            <a:r>
              <a:rPr lang="en-US" sz="1400" dirty="0" err="1"/>
              <a:t>appliceras</a:t>
            </a:r>
            <a:r>
              <a:rPr lang="en-US" sz="1400" dirty="0"/>
              <a:t> </a:t>
            </a:r>
            <a:r>
              <a:rPr lang="en-US" sz="1400" dirty="0" err="1"/>
              <a:t>på</a:t>
            </a:r>
            <a:r>
              <a:rPr lang="en-US" sz="1400" dirty="0"/>
              <a:t> </a:t>
            </a:r>
            <a:r>
              <a:rPr lang="en-US" sz="1400" dirty="0" err="1"/>
              <a:t>andra</a:t>
            </a:r>
            <a:r>
              <a:rPr lang="en-US" sz="1400" dirty="0"/>
              <a:t> </a:t>
            </a:r>
            <a:r>
              <a:rPr lang="en-US" sz="1400" dirty="0" err="1"/>
              <a:t>klasser</a:t>
            </a:r>
            <a:r>
              <a:rPr lang="en-US" sz="1400" dirty="0"/>
              <a:t>, </a:t>
            </a:r>
            <a:r>
              <a:rPr lang="en-US" sz="1400" dirty="0" err="1"/>
              <a:t>och</a:t>
            </a:r>
            <a:r>
              <a:rPr lang="en-US" sz="1400" dirty="0"/>
              <a:t> </a:t>
            </a:r>
            <a:r>
              <a:rPr lang="en-US" sz="1400" dirty="0" err="1"/>
              <a:t>att</a:t>
            </a:r>
            <a:r>
              <a:rPr lang="en-US" sz="1400" dirty="0"/>
              <a:t> Monster </a:t>
            </a:r>
            <a:r>
              <a:rPr lang="en-US" sz="1400" dirty="0" err="1"/>
              <a:t>är</a:t>
            </a:r>
            <a:r>
              <a:rPr lang="en-US" sz="1400" dirty="0"/>
              <a:t> </a:t>
            </a:r>
            <a:r>
              <a:rPr lang="en-US" sz="1400" dirty="0" err="1"/>
              <a:t>en</a:t>
            </a:r>
            <a:r>
              <a:rPr lang="en-US" sz="1400" dirty="0"/>
              <a:t> abstract </a:t>
            </a:r>
            <a:r>
              <a:rPr lang="en-US" sz="1400" dirty="0" err="1"/>
              <a:t>klass</a:t>
            </a:r>
            <a:r>
              <a:rPr lang="en-US" sz="1400" dirty="0"/>
              <a:t> </a:t>
            </a:r>
            <a:r>
              <a:rPr lang="en-US" sz="1400" dirty="0" err="1"/>
              <a:t>som</a:t>
            </a:r>
            <a:r>
              <a:rPr lang="en-US" sz="1400" dirty="0"/>
              <a:t> </a:t>
            </a:r>
            <a:r>
              <a:rPr lang="en-US" sz="1400" dirty="0" err="1"/>
              <a:t>är</a:t>
            </a:r>
            <a:r>
              <a:rPr lang="en-US" sz="1400" dirty="0"/>
              <a:t> </a:t>
            </a:r>
            <a:r>
              <a:rPr lang="en-US" sz="1400" dirty="0" err="1"/>
              <a:t>beroende</a:t>
            </a:r>
            <a:r>
              <a:rPr lang="en-US" sz="1400" dirty="0"/>
              <a:t> av </a:t>
            </a:r>
            <a:r>
              <a:rPr lang="en-US" sz="1400" dirty="0" err="1"/>
              <a:t>andra</a:t>
            </a:r>
            <a:r>
              <a:rPr lang="en-US" sz="1400" dirty="0"/>
              <a:t> abstract </a:t>
            </a:r>
            <a:r>
              <a:rPr lang="en-US" sz="1400" dirty="0" err="1"/>
              <a:t>klasser</a:t>
            </a:r>
            <a:r>
              <a:rPr lang="en-US" sz="1400" dirty="0"/>
              <a:t>.</a:t>
            </a:r>
          </a:p>
          <a:p>
            <a:endParaRPr lang="en-US" sz="1400" dirty="0"/>
          </a:p>
          <a:p>
            <a:r>
              <a:rPr lang="en-US" sz="1400" dirty="0"/>
              <a:t>Weighted method count </a:t>
            </a:r>
            <a:r>
              <a:rPr lang="en-US" sz="1400" dirty="0" err="1"/>
              <a:t>kan</a:t>
            </a:r>
            <a:r>
              <a:rPr lang="en-US" sz="1400" dirty="0"/>
              <a:t> vi </a:t>
            </a:r>
            <a:r>
              <a:rPr lang="en-US" sz="1400" dirty="0" err="1"/>
              <a:t>i</a:t>
            </a:r>
            <a:r>
              <a:rPr lang="en-US" sz="1400" dirty="0"/>
              <a:t> </a:t>
            </a:r>
            <a:r>
              <a:rPr lang="en-US" sz="1400" dirty="0" err="1"/>
              <a:t>grafen</a:t>
            </a:r>
            <a:r>
              <a:rPr lang="en-US" sz="1400" dirty="0"/>
              <a:t> se </a:t>
            </a:r>
            <a:r>
              <a:rPr lang="en-US" sz="1400" dirty="0" err="1"/>
              <a:t>att</a:t>
            </a:r>
            <a:r>
              <a:rPr lang="en-US" sz="1400" dirty="0"/>
              <a:t> </a:t>
            </a:r>
            <a:r>
              <a:rPr lang="en-US" sz="1400" dirty="0" err="1"/>
              <a:t>i</a:t>
            </a:r>
            <a:r>
              <a:rPr lang="en-US" sz="1400" dirty="0"/>
              <a:t> </a:t>
            </a:r>
            <a:r>
              <a:rPr lang="en-US" sz="1400" dirty="0" err="1"/>
              <a:t>majoriteten</a:t>
            </a:r>
            <a:r>
              <a:rPr lang="en-US" sz="1400" dirty="0"/>
              <a:t> av </a:t>
            </a:r>
            <a:r>
              <a:rPr lang="en-US" sz="1400" dirty="0" err="1"/>
              <a:t>klasser</a:t>
            </a:r>
            <a:r>
              <a:rPr lang="en-US" sz="1400" dirty="0"/>
              <a:t> </a:t>
            </a:r>
            <a:r>
              <a:rPr lang="en-US" sz="1400" dirty="0" err="1"/>
              <a:t>så</a:t>
            </a:r>
            <a:r>
              <a:rPr lang="en-US" sz="1400" dirty="0"/>
              <a:t> </a:t>
            </a:r>
            <a:r>
              <a:rPr lang="en-US" sz="1400" dirty="0" err="1"/>
              <a:t>är</a:t>
            </a:r>
            <a:r>
              <a:rPr lang="en-US" sz="1400" dirty="0"/>
              <a:t> de </a:t>
            </a:r>
            <a:r>
              <a:rPr lang="en-US" sz="1400" dirty="0" err="1"/>
              <a:t>bestående</a:t>
            </a:r>
            <a:r>
              <a:rPr lang="en-US" sz="1400" dirty="0"/>
              <a:t> av </a:t>
            </a:r>
            <a:r>
              <a:rPr lang="en-US" sz="1400" dirty="0" err="1"/>
              <a:t>fåtal</a:t>
            </a:r>
            <a:r>
              <a:rPr lang="en-US" sz="1400" dirty="0"/>
              <a:t> </a:t>
            </a:r>
            <a:r>
              <a:rPr lang="en-US" sz="1400" dirty="0" err="1"/>
              <a:t>metoder</a:t>
            </a:r>
            <a:r>
              <a:rPr lang="en-US" sz="1400" dirty="0"/>
              <a:t>. Med </a:t>
            </a:r>
            <a:r>
              <a:rPr lang="en-US" sz="1400" dirty="0" err="1"/>
              <a:t>största</a:t>
            </a:r>
            <a:r>
              <a:rPr lang="en-US" sz="1400" dirty="0"/>
              <a:t> </a:t>
            </a:r>
            <a:r>
              <a:rPr lang="en-US" sz="1400" dirty="0" err="1"/>
              <a:t>sannolikhet</a:t>
            </a:r>
            <a:r>
              <a:rPr lang="en-US" sz="1400" dirty="0"/>
              <a:t> </a:t>
            </a:r>
            <a:r>
              <a:rPr lang="en-US" sz="1400" dirty="0" err="1"/>
              <a:t>är</a:t>
            </a:r>
            <a:r>
              <a:rPr lang="en-US" sz="1400" dirty="0"/>
              <a:t> de </a:t>
            </a:r>
            <a:r>
              <a:rPr lang="en-US" sz="1400" dirty="0" err="1"/>
              <a:t>klasser</a:t>
            </a:r>
            <a:r>
              <a:rPr lang="en-US" sz="1400" dirty="0"/>
              <a:t> med </a:t>
            </a:r>
            <a:r>
              <a:rPr lang="en-US" sz="1400" dirty="0" err="1"/>
              <a:t>högre</a:t>
            </a:r>
            <a:r>
              <a:rPr lang="en-US" sz="1400" dirty="0"/>
              <a:t> count Effect </a:t>
            </a:r>
            <a:r>
              <a:rPr lang="en-US" sz="1400" dirty="0" err="1"/>
              <a:t>och</a:t>
            </a:r>
            <a:r>
              <a:rPr lang="en-US" sz="1400" dirty="0"/>
              <a:t> Target, </a:t>
            </a:r>
            <a:r>
              <a:rPr lang="en-US" sz="1400" dirty="0" err="1"/>
              <a:t>då</a:t>
            </a:r>
            <a:r>
              <a:rPr lang="en-US" sz="1400" dirty="0"/>
              <a:t> de har </a:t>
            </a:r>
            <a:r>
              <a:rPr lang="en-US" sz="1400" dirty="0" err="1"/>
              <a:t>högst</a:t>
            </a:r>
            <a:r>
              <a:rPr lang="en-US" sz="1400" dirty="0"/>
              <a:t> LOC </a:t>
            </a:r>
            <a:r>
              <a:rPr lang="en-US" sz="1400" dirty="0" err="1"/>
              <a:t>och</a:t>
            </a:r>
            <a:r>
              <a:rPr lang="en-US" sz="1400" dirty="0"/>
              <a:t> vi </a:t>
            </a:r>
            <a:r>
              <a:rPr lang="en-US" sz="1400" dirty="0" err="1"/>
              <a:t>för</a:t>
            </a:r>
            <a:r>
              <a:rPr lang="en-US" sz="1400" dirty="0"/>
              <a:t> det </a:t>
            </a:r>
            <a:r>
              <a:rPr lang="en-US" sz="1400" dirty="0" err="1"/>
              <a:t>mesta</a:t>
            </a:r>
            <a:r>
              <a:rPr lang="en-US" sz="1400" dirty="0"/>
              <a:t> har </a:t>
            </a:r>
            <a:r>
              <a:rPr lang="en-US" sz="1400" dirty="0" err="1"/>
              <a:t>försökt</a:t>
            </a:r>
            <a:r>
              <a:rPr lang="en-US" sz="1400" dirty="0"/>
              <a:t> </a:t>
            </a:r>
            <a:r>
              <a:rPr lang="en-US" sz="1400" dirty="0" err="1"/>
              <a:t>hålla</a:t>
            </a:r>
            <a:r>
              <a:rPr lang="en-US" sz="1400" dirty="0"/>
              <a:t> </a:t>
            </a:r>
            <a:r>
              <a:rPr lang="en-US" sz="1400" dirty="0" err="1"/>
              <a:t>metoder</a:t>
            </a:r>
            <a:r>
              <a:rPr lang="en-US" sz="1400" dirty="0"/>
              <a:t> </a:t>
            </a:r>
            <a:r>
              <a:rPr lang="en-US" sz="1400" dirty="0" err="1"/>
              <a:t>i</a:t>
            </a:r>
            <a:r>
              <a:rPr lang="en-US" sz="1400" dirty="0"/>
              <a:t> </a:t>
            </a:r>
            <a:r>
              <a:rPr lang="en-US" sz="1400" dirty="0" err="1"/>
              <a:t>liknande</a:t>
            </a:r>
            <a:r>
              <a:rPr lang="en-US" sz="1400" dirty="0"/>
              <a:t> </a:t>
            </a:r>
            <a:r>
              <a:rPr lang="en-US" sz="1400" dirty="0" err="1"/>
              <a:t>mängd</a:t>
            </a:r>
            <a:r>
              <a:rPr lang="en-US" sz="1400" dirty="0"/>
              <a:t> </a:t>
            </a:r>
            <a:r>
              <a:rPr lang="en-US" sz="1400" dirty="0" err="1"/>
              <a:t>rader</a:t>
            </a:r>
            <a:r>
              <a:rPr lang="en-US" sz="1400" dirty="0"/>
              <a:t>. </a:t>
            </a:r>
            <a:r>
              <a:rPr lang="en-US" sz="1400" dirty="0" err="1"/>
              <a:t>Anledningen</a:t>
            </a:r>
            <a:r>
              <a:rPr lang="en-US" sz="1400" dirty="0"/>
              <a:t> </a:t>
            </a:r>
            <a:r>
              <a:rPr lang="en-US" sz="1400" dirty="0" err="1"/>
              <a:t>är</a:t>
            </a:r>
            <a:r>
              <a:rPr lang="en-US" sz="1400" dirty="0"/>
              <a:t> </a:t>
            </a:r>
            <a:r>
              <a:rPr lang="en-US" sz="1400" dirty="0" err="1"/>
              <a:t>mängden</a:t>
            </a:r>
            <a:r>
              <a:rPr lang="en-US" sz="1400" dirty="0"/>
              <a:t> </a:t>
            </a:r>
            <a:r>
              <a:rPr lang="en-US" sz="1400" dirty="0" err="1"/>
              <a:t>variationer</a:t>
            </a:r>
            <a:r>
              <a:rPr lang="en-US" sz="1400" dirty="0"/>
              <a:t> </a:t>
            </a:r>
            <a:r>
              <a:rPr lang="en-US" sz="1400" dirty="0" err="1"/>
              <a:t>i</a:t>
            </a:r>
            <a:r>
              <a:rPr lang="en-US" sz="1400" dirty="0"/>
              <a:t> Effect </a:t>
            </a:r>
            <a:r>
              <a:rPr lang="en-US" sz="1400" dirty="0" err="1"/>
              <a:t>som</a:t>
            </a:r>
            <a:r>
              <a:rPr lang="en-US" sz="1400" dirty="0"/>
              <a:t> </a:t>
            </a:r>
            <a:r>
              <a:rPr lang="en-US" sz="1400" dirty="0" err="1"/>
              <a:t>behövs</a:t>
            </a:r>
            <a:r>
              <a:rPr lang="en-US" sz="1400" dirty="0"/>
              <a:t>, </a:t>
            </a:r>
            <a:r>
              <a:rPr lang="en-US" sz="1400" dirty="0" err="1"/>
              <a:t>och</a:t>
            </a:r>
            <a:r>
              <a:rPr lang="en-US" sz="1400" dirty="0"/>
              <a:t> </a:t>
            </a:r>
            <a:r>
              <a:rPr lang="en-US" sz="1400" dirty="0" err="1"/>
              <a:t>hur</a:t>
            </a:r>
            <a:r>
              <a:rPr lang="en-US" sz="1400" dirty="0"/>
              <a:t> central Target </a:t>
            </a:r>
            <a:r>
              <a:rPr lang="en-US" sz="1400" dirty="0" err="1"/>
              <a:t>är</a:t>
            </a:r>
            <a:r>
              <a:rPr lang="en-US" sz="1400" dirty="0"/>
              <a:t> </a:t>
            </a:r>
            <a:r>
              <a:rPr lang="en-US" sz="1400" dirty="0" err="1"/>
              <a:t>för</a:t>
            </a:r>
            <a:r>
              <a:rPr lang="en-US" sz="1400" dirty="0"/>
              <a:t>  </a:t>
            </a:r>
            <a:r>
              <a:rPr lang="en-US" sz="1400" dirty="0" err="1"/>
              <a:t>hela</a:t>
            </a:r>
            <a:r>
              <a:rPr lang="en-US" sz="1400" dirty="0"/>
              <a:t> </a:t>
            </a:r>
            <a:r>
              <a:rPr lang="en-US" sz="1400" dirty="0" err="1"/>
              <a:t>programmet</a:t>
            </a:r>
            <a:r>
              <a:rPr lang="en-US" sz="1400" dirty="0"/>
              <a:t>.</a:t>
            </a:r>
            <a:endParaRPr lang="en-SE" sz="1400" dirty="0"/>
          </a:p>
        </p:txBody>
      </p:sp>
      <p:pic>
        <p:nvPicPr>
          <p:cNvPr id="6" name="Picture 5">
            <a:extLst>
              <a:ext uri="{FF2B5EF4-FFF2-40B4-BE49-F238E27FC236}">
                <a16:creationId xmlns:a16="http://schemas.microsoft.com/office/drawing/2014/main" id="{DD027F7F-FAC4-45D2-8858-968531967F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1"/>
            <a:ext cx="6160071" cy="1905000"/>
          </a:xfrm>
          <a:prstGeom prst="rect">
            <a:avLst/>
          </a:prstGeom>
        </p:spPr>
      </p:pic>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Täckningsgrad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3E89F71-8A45-4D40-8368-845652C9810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45925" y="492573"/>
            <a:ext cx="6169339" cy="5880796"/>
          </a:xfrm>
          <a:prstGeom prst="rect">
            <a:avLst/>
          </a:prstGeom>
        </p:spPr>
      </p:pic>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r>
              <a:rPr lang="sv-SE" dirty="0"/>
              <a:t>Vi skapade ett program som testade </a:t>
            </a:r>
            <a:r>
              <a:rPr lang="sv-SE" dirty="0" err="1"/>
              <a:t>combat</a:t>
            </a:r>
            <a:r>
              <a:rPr lang="sv-SE" dirty="0"/>
              <a:t> mellan </a:t>
            </a:r>
            <a:r>
              <a:rPr lang="sv-SE" dirty="0" err="1"/>
              <a:t>player</a:t>
            </a:r>
            <a:r>
              <a:rPr lang="sv-SE" dirty="0"/>
              <a:t> och monsters i olika rum, och testade den koden med en profiler. Då programmet inte körs under någon längre tid, och endast testar ett scenario, valde vi att använda </a:t>
            </a:r>
            <a:r>
              <a:rPr lang="sv-SE" dirty="0" err="1"/>
              <a:t>tracing</a:t>
            </a:r>
            <a:r>
              <a:rPr lang="sv-SE" dirty="0"/>
              <a:t> istället för sampling. </a:t>
            </a:r>
          </a:p>
          <a:p>
            <a:r>
              <a:rPr lang="sv-SE" dirty="0"/>
              <a:t>Våra mått visade att våra metoder var väldigt små och snabba, samt att vi inte hade några problem. Vi hade svårt att se något alls som hade med vår kod att göra, då våra metoder är korta och okomplicerade. Det tog därför ingen tid att köra programmet. Då vi varken använder </a:t>
            </a:r>
            <a:r>
              <a:rPr lang="sv-SE" dirty="0" err="1"/>
              <a:t>threading</a:t>
            </a:r>
            <a:r>
              <a:rPr lang="sv-SE" dirty="0"/>
              <a:t>, </a:t>
            </a:r>
            <a:r>
              <a:rPr lang="sv-SE" dirty="0" err="1"/>
              <a:t>instansierar</a:t>
            </a:r>
            <a:r>
              <a:rPr lang="sv-SE" dirty="0"/>
              <a:t> stora mängder objekt samtidigt eller tar bort objekt, finns det egentligen ingenting att mäta. </a:t>
            </a:r>
          </a:p>
          <a:p>
            <a:endParaRPr lang="sv-SE" dirty="0"/>
          </a:p>
        </p:txBody>
      </p:sp>
    </p:spTree>
    <p:custDataLst>
      <p:tags r:id="rId1"/>
    </p:custDataLst>
    <p:extLst>
      <p:ext uri="{BB962C8B-B14F-4D97-AF65-F5344CB8AC3E}">
        <p14:creationId xmlns:p14="http://schemas.microsoft.com/office/powerpoint/2010/main" val="2945027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pic>
        <p:nvPicPr>
          <p:cNvPr id="5" name="Platshållare för innehåll 4" descr="En bild som visar skärmbild&#10;&#10;Automatiskt genererad beskrivning">
            <a:extLst>
              <a:ext uri="{FF2B5EF4-FFF2-40B4-BE49-F238E27FC236}">
                <a16:creationId xmlns:a16="http://schemas.microsoft.com/office/drawing/2014/main" id="{F75020B4-742C-4BCF-BBF4-E2E076E3AFC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968"/>
          <a:stretch/>
        </p:blipFill>
        <p:spPr>
          <a:xfrm>
            <a:off x="3956809" y="194310"/>
            <a:ext cx="6364350" cy="6410236"/>
          </a:xfrm>
        </p:spPr>
      </p:pic>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199" y="202565"/>
            <a:ext cx="10515600" cy="935355"/>
          </a:xfrm>
        </p:spPr>
        <p:txBody>
          <a:bodyPr/>
          <a:lstStyle/>
          <a:p>
            <a:r>
              <a:rPr lang="sv-SE" dirty="0"/>
              <a:t>TDD-exempel: Karl Gustafsson</a:t>
            </a:r>
          </a:p>
        </p:txBody>
      </p:sp>
      <p:sp>
        <p:nvSpPr>
          <p:cNvPr id="4" name="Platshållare för text 3"/>
          <p:cNvSpPr>
            <a:spLocks noGrp="1"/>
          </p:cNvSpPr>
          <p:nvPr>
            <p:ph type="body" idx="1"/>
          </p:nvPr>
        </p:nvSpPr>
        <p:spPr>
          <a:xfrm>
            <a:off x="225181" y="1011555"/>
            <a:ext cx="1243012" cy="452755"/>
          </a:xfrm>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B224A8CD-9CB1-4976-9422-C8D3AF8EE7B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25181" y="1452699"/>
            <a:ext cx="5190099" cy="5405300"/>
          </a:xfrm>
        </p:spPr>
      </p:pic>
      <p:sp>
        <p:nvSpPr>
          <p:cNvPr id="6" name="Platshållare för text 5"/>
          <p:cNvSpPr>
            <a:spLocks noGrp="1"/>
          </p:cNvSpPr>
          <p:nvPr>
            <p:ph type="body" sz="quarter" idx="3"/>
          </p:nvPr>
        </p:nvSpPr>
        <p:spPr>
          <a:xfrm>
            <a:off x="6304280" y="1011555"/>
            <a:ext cx="2626360" cy="452755"/>
          </a:xfrm>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3F0C9452-11D9-44BC-A348-8AFDA191AC00}"/>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5999" y="1467513"/>
            <a:ext cx="4704081" cy="5390487"/>
          </a:xfrm>
        </p:spPr>
      </p:pic>
    </p:spTree>
    <p:custDataLst>
      <p:tags r:id="rId1"/>
    </p:custDataLst>
    <p:extLst>
      <p:ext uri="{BB962C8B-B14F-4D97-AF65-F5344CB8AC3E}">
        <p14:creationId xmlns:p14="http://schemas.microsoft.com/office/powerpoint/2010/main" val="92699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199" y="202565"/>
            <a:ext cx="10515600" cy="935355"/>
          </a:xfrm>
        </p:spPr>
        <p:txBody>
          <a:bodyPr/>
          <a:lstStyle/>
          <a:p>
            <a:r>
              <a:rPr lang="sv-SE" dirty="0"/>
              <a:t>TDD-exempel: Karl Gustafsson</a:t>
            </a:r>
          </a:p>
        </p:txBody>
      </p:sp>
      <p:sp>
        <p:nvSpPr>
          <p:cNvPr id="4" name="Platshållare för text 3"/>
          <p:cNvSpPr>
            <a:spLocks noGrp="1"/>
          </p:cNvSpPr>
          <p:nvPr>
            <p:ph type="body" idx="1"/>
          </p:nvPr>
        </p:nvSpPr>
        <p:spPr>
          <a:xfrm>
            <a:off x="225181" y="1011555"/>
            <a:ext cx="1243012" cy="452755"/>
          </a:xfrm>
        </p:spPr>
        <p:txBody>
          <a:bodyPr/>
          <a:lstStyle/>
          <a:p>
            <a:r>
              <a:rPr lang="sv-SE" dirty="0" err="1"/>
              <a:t>Testkod</a:t>
            </a:r>
            <a:endParaRPr lang="sv-SE" dirty="0"/>
          </a:p>
        </p:txBody>
      </p:sp>
      <p:sp>
        <p:nvSpPr>
          <p:cNvPr id="6" name="Platshållare för text 5"/>
          <p:cNvSpPr>
            <a:spLocks noGrp="1"/>
          </p:cNvSpPr>
          <p:nvPr>
            <p:ph type="body" sz="quarter" idx="3"/>
          </p:nvPr>
        </p:nvSpPr>
        <p:spPr>
          <a:xfrm>
            <a:off x="6304280" y="1057991"/>
            <a:ext cx="2626360" cy="452755"/>
          </a:xfrm>
        </p:spPr>
        <p:txBody>
          <a:bodyPr/>
          <a:lstStyle/>
          <a:p>
            <a:r>
              <a:rPr lang="sv-SE" dirty="0"/>
              <a:t>Koden som testas</a:t>
            </a:r>
          </a:p>
        </p:txBody>
      </p:sp>
      <p:pic>
        <p:nvPicPr>
          <p:cNvPr id="9" name="Content Placeholder 8" descr="A screenshot of a social media post&#10;&#10;Description automatically generated">
            <a:extLst>
              <a:ext uri="{FF2B5EF4-FFF2-40B4-BE49-F238E27FC236}">
                <a16:creationId xmlns:a16="http://schemas.microsoft.com/office/drawing/2014/main" id="{28538356-B407-4FDB-A0C0-6EF5DB7625DE}"/>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25181" y="1430816"/>
            <a:ext cx="4704081" cy="5393063"/>
          </a:xfrm>
        </p:spPr>
      </p:pic>
      <p:pic>
        <p:nvPicPr>
          <p:cNvPr id="14" name="Content Placeholder 13" descr="A screenshot of a cell phone&#10;&#10;Description automatically generated">
            <a:extLst>
              <a:ext uri="{FF2B5EF4-FFF2-40B4-BE49-F238E27FC236}">
                <a16:creationId xmlns:a16="http://schemas.microsoft.com/office/drawing/2014/main" id="{26D354C7-F921-4B3A-AD4E-934E905969FF}"/>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5410556" y="1779270"/>
            <a:ext cx="6385052" cy="4382135"/>
          </a:xfrm>
        </p:spPr>
      </p:pic>
    </p:spTree>
    <p:custDataLst>
      <p:tags r:id="rId1"/>
    </p:custDataLst>
    <p:extLst>
      <p:ext uri="{BB962C8B-B14F-4D97-AF65-F5344CB8AC3E}">
        <p14:creationId xmlns:p14="http://schemas.microsoft.com/office/powerpoint/2010/main" val="370725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Moa Hoffström</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D92AF361-7185-4D08-8F99-82C56B544E67}"/>
              </a:ext>
            </a:extLst>
          </p:cNvPr>
          <p:cNvPicPr>
            <a:picLocks noGrp="1" noChangeAspect="1"/>
          </p:cNvPicPr>
          <p:nvPr>
            <p:ph sz="half" idx="2"/>
          </p:nvPr>
        </p:nvPicPr>
        <p:blipFill>
          <a:blip r:embed="rId4"/>
          <a:stretch>
            <a:fillRect/>
          </a:stretch>
        </p:blipFill>
        <p:spPr>
          <a:xfrm>
            <a:off x="1408906" y="2505075"/>
            <a:ext cx="4019550" cy="3684588"/>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69F07D3D-CF77-4E5B-BF1D-586236EB03A2}"/>
              </a:ext>
            </a:extLst>
          </p:cNvPr>
          <p:cNvPicPr>
            <a:picLocks noGrp="1" noChangeAspect="1"/>
          </p:cNvPicPr>
          <p:nvPr>
            <p:ph sz="quarter" idx="4"/>
          </p:nvPr>
        </p:nvPicPr>
        <p:blipFill>
          <a:blip r:embed="rId5"/>
          <a:stretch>
            <a:fillRect/>
          </a:stretch>
        </p:blipFill>
        <p:spPr>
          <a:xfrm>
            <a:off x="6504268" y="2697496"/>
            <a:ext cx="4519052" cy="3299746"/>
          </a:xfrm>
          <a:prstGeom prst="rect">
            <a:avLst/>
          </a:prstGeom>
        </p:spPr>
      </p:pic>
    </p:spTree>
    <p:custDataLst>
      <p:tags r:id="rId1"/>
    </p:custDataLst>
    <p:extLst>
      <p:ext uri="{BB962C8B-B14F-4D97-AF65-F5344CB8AC3E}">
        <p14:creationId xmlns:p14="http://schemas.microsoft.com/office/powerpoint/2010/main" val="3502413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3179</Words>
  <Application>Microsoft Office PowerPoint</Application>
  <PresentationFormat>Widescreen</PresentationFormat>
  <Paragraphs>350</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Office-tema</vt:lpstr>
      <vt:lpstr>Grupp nr: 11</vt:lpstr>
      <vt:lpstr>Verktyg</vt:lpstr>
      <vt:lpstr>Slutlig design</vt:lpstr>
      <vt:lpstr>Slutlig design</vt:lpstr>
      <vt:lpstr>TDD-exempel: Karl Gustafsson</vt:lpstr>
      <vt:lpstr>TDD-exempel: Karl Gustafsson</vt:lpstr>
      <vt:lpstr>TDD-exempel: Magnus Palmstierna</vt:lpstr>
      <vt:lpstr>TDD-exempel: Magnus Palmstierna</vt:lpstr>
      <vt:lpstr>TDD-exempel: Moa Hoffström</vt:lpstr>
      <vt:lpstr>TDD-exempel: Moa Hoffström</vt:lpstr>
      <vt:lpstr>TDD-exempel: Moa Hoffström</vt:lpstr>
      <vt:lpstr>TDD-exempel: Bjargey Ingólfsdóttir</vt:lpstr>
      <vt:lpstr>TDD-exempel: Bjargey Ingólfsdóttir</vt:lpstr>
      <vt:lpstr>TDD-exempel: 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Granskning</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11</dc:title>
  <dc:creator> </dc:creator>
  <cp:lastModifiedBy>Karl Gustafsson</cp:lastModifiedBy>
  <cp:revision>15</cp:revision>
  <dcterms:created xsi:type="dcterms:W3CDTF">2019-10-31T13:39:17Z</dcterms:created>
  <dcterms:modified xsi:type="dcterms:W3CDTF">2019-10-31T17:51:57Z</dcterms:modified>
</cp:coreProperties>
</file>