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6" r:id="rId2"/>
    <p:sldId id="257" r:id="rId3"/>
    <p:sldId id="258" r:id="rId4"/>
    <p:sldId id="259" r:id="rId5"/>
    <p:sldId id="283" r:id="rId6"/>
    <p:sldId id="284" r:id="rId7"/>
    <p:sldId id="285" r:id="rId8"/>
    <p:sldId id="287" r:id="rId9"/>
    <p:sldId id="288" r:id="rId10"/>
    <p:sldId id="289" r:id="rId11"/>
    <p:sldId id="260" r:id="rId12"/>
    <p:sldId id="261" r:id="rId13"/>
    <p:sldId id="262" r:id="rId14"/>
    <p:sldId id="263" r:id="rId15"/>
    <p:sldId id="264" r:id="rId16"/>
    <p:sldId id="265" r:id="rId17"/>
    <p:sldId id="266" r:id="rId18"/>
    <p:sldId id="267" r:id="rId19"/>
    <p:sldId id="268" r:id="rId20"/>
    <p:sldId id="269" r:id="rId21"/>
    <p:sldId id="270" r:id="rId22"/>
    <p:sldId id="272" r:id="rId23"/>
    <p:sldId id="271" r:id="rId24"/>
    <p:sldId id="273" r:id="rId25"/>
    <p:sldId id="274" r:id="rId26"/>
    <p:sldId id="275" r:id="rId27"/>
    <p:sldId id="276" r:id="rId28"/>
    <p:sldId id="277" r:id="rId29"/>
    <p:sldId id="278" r:id="rId30"/>
    <p:sldId id="279" r:id="rId31"/>
    <p:sldId id="280" r:id="rId32"/>
    <p:sldId id="281" r:id="rId33"/>
  </p:sldIdLst>
  <p:sldSz cx="12192000" cy="6858000"/>
  <p:notesSz cx="6858000" cy="9144000"/>
  <p:custDataLst>
    <p:tags r:id="rId35"/>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82143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Linnéa Palmgren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smtClean="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smtClean="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smtClean="0">
                <a:ln>
                  <a:noFill/>
                </a:ln>
                <a:solidFill>
                  <a:srgbClr val="BBB529"/>
                </a:solidFill>
                <a:effectLst/>
                <a:latin typeface="Consolas" panose="020B0609020204030204" pitchFamily="49" charset="0"/>
              </a:rPr>
              <a:t>@Test</a:t>
            </a:r>
            <a:br>
              <a:rPr kumimoji="0" lang="sv-SE" altLang="sv-SE" sz="1000" b="0" i="0" u="none" strike="noStrike" cap="none" normalizeH="0" baseline="0" dirty="0" smtClean="0">
                <a:ln>
                  <a:noFill/>
                </a:ln>
                <a:solidFill>
                  <a:srgbClr val="BBB529"/>
                </a:solidFill>
                <a:effectLst/>
                <a:latin typeface="Consolas" panose="020B0609020204030204" pitchFamily="49" charset="0"/>
              </a:rPr>
            </a:br>
            <a:r>
              <a:rPr kumimoji="0" lang="sv-SE" altLang="sv-SE" sz="10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damage</a:t>
            </a:r>
            <a:r>
              <a:rPr kumimoji="0" lang="sv-SE" altLang="sv-SE" sz="1000" b="0" i="0" u="none" strike="noStrike" cap="none" normalizeH="0" baseline="0" dirty="0" smtClean="0">
                <a:ln>
                  <a:noFill/>
                </a:ln>
                <a:solidFill>
                  <a:srgbClr val="A9B7C6"/>
                </a:solidFill>
                <a:effectLst/>
                <a:latin typeface="Consolas" panose="020B0609020204030204" pitchFamily="49" charset="0"/>
              </a:rPr>
              <a:t> = </a:t>
            </a:r>
            <a:r>
              <a:rPr kumimoji="0" lang="sv-SE" altLang="sv-SE" sz="1000" b="0" i="0" u="none" strike="noStrike" cap="none" normalizeH="0" baseline="0" dirty="0" smtClean="0">
                <a:ln>
                  <a:noFill/>
                </a:ln>
                <a:solidFill>
                  <a:srgbClr val="CC7832"/>
                </a:solidFill>
                <a:effectLst/>
                <a:latin typeface="Consolas" panose="020B0609020204030204" pitchFamily="49" charset="0"/>
              </a:rPr>
              <a:t>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9876AA"/>
                </a:solidFill>
                <a:effectLst/>
                <a:latin typeface="Consolas" panose="020B0609020204030204" pitchFamily="49" charset="0"/>
              </a:rPr>
              <a:t>target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Decrease</a:t>
            </a:r>
            <a:r>
              <a:rPr kumimoji="0" lang="sv-SE" altLang="sv-SE" sz="1000" b="0" i="0" u="none" strike="noStrike" cap="none" normalizeH="0" baseline="0" dirty="0" smtClean="0">
                <a:ln>
                  <a:noFill/>
                </a:ln>
                <a:solidFill>
                  <a:srgbClr val="6A8759"/>
                </a:solidFill>
                <a:effectLst/>
                <a:latin typeface="Consolas" panose="020B0609020204030204" pitchFamily="49" charset="0"/>
              </a:rPr>
              <a:t>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health</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'h'</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false</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1000</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a:t>
            </a:r>
            <a:r>
              <a:rPr kumimoji="0" lang="sv-SE" altLang="sv-SE" sz="1000" b="0" i="0" u="none" strike="noStrike" cap="none" normalizeH="0" baseline="0" dirty="0" smtClean="0">
                <a:ln>
                  <a:noFill/>
                </a:ln>
                <a:solidFill>
                  <a:srgbClr val="A9B7C6"/>
                </a:solidFill>
                <a:effectLst/>
                <a:latin typeface="Consolas" panose="020B0609020204030204" pitchFamily="49" charset="0"/>
              </a:rPr>
              <a:t> = </a:t>
            </a:r>
            <a:r>
              <a:rPr kumimoji="0" lang="sv-SE" altLang="sv-SE" sz="1000" b="0" i="0" u="none" strike="noStrike" cap="none" normalizeH="0" baseline="0" dirty="0" smtClean="0">
                <a:ln>
                  <a:noFill/>
                </a:ln>
                <a:solidFill>
                  <a:srgbClr val="CC7832"/>
                </a:solidFill>
                <a:effectLst/>
                <a:latin typeface="Consolas" panose="020B0609020204030204" pitchFamily="49" charset="0"/>
              </a:rPr>
              <a:t>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9876AA"/>
                </a:solidFill>
                <a:effectLst/>
                <a:latin typeface="Consolas" panose="020B0609020204030204" pitchFamily="49" charset="0"/>
              </a:rPr>
              <a:t>target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"Health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boost</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'h'</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,false,</a:t>
            </a:r>
            <a:r>
              <a:rPr kumimoji="0" lang="sv-SE" altLang="sv-SE" sz="1000" b="0" i="0" u="none" strike="noStrike" cap="none" normalizeH="0" baseline="0" dirty="0" smtClean="0">
                <a:ln>
                  <a:noFill/>
                </a:ln>
                <a:solidFill>
                  <a:srgbClr val="6897BB"/>
                </a:solidFill>
                <a:effectLst/>
                <a:latin typeface="Consolas" panose="020B0609020204030204" pitchFamily="49" charset="0"/>
              </a:rPr>
              <a:t>500</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r>
              <a:rPr kumimoji="0" lang="sv-SE" altLang="sv-SE" sz="1000" b="0" i="0" u="none" strike="noStrike" cap="none" normalizeH="0" baseline="0" dirty="0" smtClean="0">
                <a:ln>
                  <a:noFill/>
                </a:ln>
                <a:solidFill>
                  <a:srgbClr val="6897BB"/>
                </a:solidFill>
                <a:effectLst/>
                <a:latin typeface="Consolas" panose="020B0609020204030204" pitchFamily="49" charset="0"/>
              </a:rPr>
              <a:t>2</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1" u="none" strike="noStrike" cap="none" normalizeH="0" baseline="0" dirty="0" err="1" smtClean="0">
                <a:ln>
                  <a:noFill/>
                </a:ln>
                <a:solidFill>
                  <a:srgbClr val="A9B7C6"/>
                </a:solidFill>
                <a:effectLst/>
                <a:latin typeface="Consolas" panose="020B0609020204030204" pitchFamily="49" charset="0"/>
              </a:rPr>
              <a:t>assertEquals</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9876AA"/>
                </a:solidFill>
                <a:effectLst/>
                <a:latin typeface="Consolas" panose="020B0609020204030204" pitchFamily="49" charset="0"/>
              </a:rPr>
              <a:t>target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.getCurrentHP</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6500</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1" u="none" strike="noStrike" cap="none" normalizeH="0" baseline="0" dirty="0" err="1" smtClean="0">
                <a:ln>
                  <a:noFill/>
                </a:ln>
                <a:solidFill>
                  <a:srgbClr val="A9B7C6"/>
                </a:solidFill>
                <a:effectLst/>
                <a:latin typeface="Consolas" panose="020B0609020204030204" pitchFamily="49" charset="0"/>
              </a:rPr>
              <a:t>assertEquals</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9876AA"/>
                </a:solidFill>
                <a:effectLst/>
                <a:latin typeface="Consolas" panose="020B0609020204030204" pitchFamily="49" charset="0"/>
              </a:rPr>
              <a:t>target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.getCurrentHP</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6000</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smtClean="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smtClean="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smtClean="0">
                <a:ln>
                  <a:noFill/>
                </a:ln>
                <a:solidFill>
                  <a:srgbClr val="CC7832"/>
                </a:solidFill>
                <a:effectLst/>
                <a:latin typeface="Consolas" panose="020B0609020204030204" pitchFamily="49" charset="0"/>
              </a:rPr>
              <a:t>public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FFC66D"/>
                </a:solidFill>
                <a:effectLst/>
                <a:latin typeface="Consolas" panose="020B0609020204030204" pitchFamily="49" charset="0"/>
              </a:rPr>
              <a:t>applyEffect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isActive</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hasDuration</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&amp;&amp;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else</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hasDuration</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else</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else</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smtClean="0">
                <a:ln>
                  <a:noFill/>
                </a:ln>
                <a:solidFill>
                  <a:srgbClr val="CC7832"/>
                </a:solidFill>
                <a:effectLst/>
                <a:latin typeface="Consolas" panose="020B0609020204030204" pitchFamily="49" charset="0"/>
              </a:rPr>
              <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public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counter</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&gt; </a:t>
            </a:r>
            <a:r>
              <a:rPr kumimoji="0" lang="sv-SE" altLang="sv-SE" sz="800" b="0" i="0" u="none" strike="noStrike" cap="none" normalizeH="0" baseline="0" dirty="0" smtClean="0">
                <a:ln>
                  <a:noFill/>
                </a:ln>
                <a:solidFill>
                  <a:srgbClr val="6897BB"/>
                </a:solidFill>
                <a:effectLst/>
                <a:latin typeface="Consolas" panose="020B0609020204030204" pitchFamily="49" charset="0"/>
              </a:rPr>
              <a:t>0</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else</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removeEffect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counter</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public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hasBeenApplied</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hasBeenApplied</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true</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endParaRPr kumimoji="0" lang="sv-SE" altLang="sv-SE" sz="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a:t>
            </a:r>
            <a:r>
              <a:rPr lang="sv-SE" dirty="0" smtClean="0"/>
              <a:t>Linnéa Palmgren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smtClean="0">
                <a:ln>
                  <a:noFill/>
                </a:ln>
                <a:solidFill>
                  <a:srgbClr val="BBB529"/>
                </a:solidFill>
                <a:effectLst/>
                <a:latin typeface="Consolas" panose="020B0609020204030204" pitchFamily="49" charset="0"/>
              </a:rPr>
              <a:t>@Test</a:t>
            </a:r>
            <a:br>
              <a:rPr kumimoji="0" lang="sv-SE" altLang="sv-SE" sz="1000" b="0" i="0" u="none" strike="noStrike" cap="none" normalizeH="0" baseline="0" dirty="0" smtClean="0">
                <a:ln>
                  <a:noFill/>
                </a:ln>
                <a:solidFill>
                  <a:srgbClr val="BBB529"/>
                </a:solidFill>
                <a:effectLst/>
                <a:latin typeface="Consolas" panose="020B0609020204030204" pitchFamily="49" charset="0"/>
              </a:rPr>
            </a:br>
            <a:r>
              <a:rPr kumimoji="0" lang="sv-SE" altLang="sv-SE" sz="10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a:t>
            </a:r>
            <a:r>
              <a:rPr kumimoji="0" lang="sv-SE" altLang="sv-SE" sz="1000" b="0" i="0" u="none" strike="noStrike" cap="none" normalizeH="0" baseline="0" dirty="0" smtClean="0">
                <a:ln>
                  <a:noFill/>
                </a:ln>
                <a:solidFill>
                  <a:srgbClr val="A9B7C6"/>
                </a:solidFill>
                <a:effectLst/>
                <a:latin typeface="Consolas" panose="020B0609020204030204" pitchFamily="49" charset="0"/>
              </a:rPr>
              <a:t> = </a:t>
            </a:r>
            <a:r>
              <a:rPr kumimoji="0" lang="sv-SE" altLang="sv-SE" sz="1000" b="0" i="0" u="none" strike="noStrike" cap="none" normalizeH="0" baseline="0" dirty="0" smtClean="0">
                <a:ln>
                  <a:noFill/>
                </a:ln>
                <a:solidFill>
                  <a:srgbClr val="CC7832"/>
                </a:solidFill>
                <a:effectLst/>
                <a:latin typeface="Consolas" panose="020B0609020204030204" pitchFamily="49" charset="0"/>
              </a:rPr>
              <a:t>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Effect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"Health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Regen</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'h'</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true</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5</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5</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1" u="none" strike="noStrike" cap="none" normalizeH="0" baseline="0" dirty="0" err="1" smtClean="0">
                <a:ln>
                  <a:noFill/>
                </a:ln>
                <a:solidFill>
                  <a:srgbClr val="A9B7C6"/>
                </a:solidFill>
                <a:effectLst/>
                <a:latin typeface="Consolas" panose="020B0609020204030204" pitchFamily="49" charset="0"/>
              </a:rPr>
              <a:t>assertEquals</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Name</a:t>
            </a:r>
            <a:r>
              <a:rPr kumimoji="0" lang="sv-SE" altLang="sv-SE" sz="1000" b="0" i="0" u="none" strike="noStrike" cap="none" normalizeH="0" baseline="0" dirty="0" smtClean="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Regen</a:t>
            </a:r>
            <a:r>
              <a:rPr kumimoji="0" lang="sv-SE" altLang="sv-SE" sz="1000" b="0" i="0" u="none" strike="noStrike" cap="none" normalizeH="0" baseline="0" dirty="0" smtClean="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smtClean="0">
                <a:solidFill>
                  <a:srgbClr val="A9B7C6"/>
                </a:solidFill>
                <a:latin typeface="Consolas" panose="020B0609020204030204" pitchFamily="49" charset="0"/>
              </a:rPr>
              <a:t>          </a:t>
            </a:r>
            <a:r>
              <a:rPr lang="sv-SE" altLang="sv-SE" sz="1000" dirty="0" smtClean="0">
                <a:solidFill>
                  <a:srgbClr val="6A8759"/>
                </a:solidFill>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Health,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Effect</a:t>
            </a:r>
            <a:r>
              <a:rPr kumimoji="0" lang="sv-SE" altLang="sv-SE" sz="1000" b="0" i="0" u="none" strike="noStrike" cap="none" normalizeH="0" baseline="0" dirty="0" smtClean="0">
                <a:ln>
                  <a:noFill/>
                </a:ln>
                <a:solidFill>
                  <a:srgbClr val="6A8759"/>
                </a:solidFill>
                <a:effectLst/>
                <a:latin typeface="Consolas" panose="020B0609020204030204" pitchFamily="49" charset="0"/>
              </a:rPr>
              <a:t>: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Add</a:t>
            </a:r>
            <a:r>
              <a:rPr kumimoji="0" lang="sv-SE" altLang="sv-SE" sz="1000" b="0" i="0" u="none" strike="noStrike" cap="none" normalizeH="0" baseline="0" dirty="0" smtClean="0">
                <a:ln>
                  <a:noFill/>
                </a:ln>
                <a:solidFill>
                  <a:srgbClr val="6A8759"/>
                </a:solidFill>
                <a:effectLst/>
                <a:latin typeface="Consolas" panose="020B0609020204030204" pitchFamily="49" charset="0"/>
              </a:rPr>
              <a:t> 5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each</a:t>
            </a:r>
            <a:r>
              <a:rPr kumimoji="0" lang="sv-SE" altLang="sv-SE" sz="1000" b="0" i="0" u="none" strike="noStrike" cap="none" normalizeH="0" baseline="0" dirty="0" smtClean="0">
                <a:ln>
                  <a:noFill/>
                </a:ln>
                <a:solidFill>
                  <a:srgbClr val="6A8759"/>
                </a:solidFill>
                <a:effectLst/>
                <a:latin typeface="Consolas" panose="020B0609020204030204" pitchFamily="49" charset="0"/>
              </a:rPr>
              <a:t> " </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turn</a:t>
            </a:r>
            <a:r>
              <a:rPr kumimoji="0" lang="sv-SE" altLang="sv-SE" sz="1000" b="0" i="0" u="none" strike="noStrike" cap="none" normalizeH="0" baseline="0" dirty="0" smtClean="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turns</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smtClean="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smtClean="0">
                <a:ln>
                  <a:noFill/>
                </a:ln>
                <a:solidFill>
                  <a:srgbClr val="FFC66D"/>
                </a:solidFill>
                <a:effectLst/>
                <a:latin typeface="Consolas" panose="020B0609020204030204" pitchFamily="49" charset="0"/>
              </a:rPr>
              <a:t>Effect</a:t>
            </a:r>
            <a:r>
              <a:rPr kumimoji="0" lang="sv-SE" altLang="sv-SE" sz="800" b="0" i="0" u="none" strike="noStrike" cap="none" normalizeH="0" baseline="0" dirty="0" smtClean="0">
                <a:ln>
                  <a:noFill/>
                </a:ln>
                <a:solidFill>
                  <a:srgbClr val="A9B7C6"/>
                </a:solidFill>
                <a:effectLst/>
                <a:latin typeface="Consolas" panose="020B0609020204030204" pitchFamily="49" charset="0"/>
              </a:rPr>
              <a:t>(String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800" b="0" i="0" u="none" strike="noStrike" cap="none" normalizeH="0" baseline="0" dirty="0" smtClean="0">
                <a:ln>
                  <a:noFill/>
                </a:ln>
                <a:solidFill>
                  <a:srgbClr val="CC7832"/>
                </a:solidFill>
                <a:effectLst/>
                <a:latin typeface="Consolas" panose="020B0609020204030204" pitchFamily="49" charset="0"/>
              </a:rPr>
              <a:t>, char </a:t>
            </a:r>
            <a:r>
              <a:rPr kumimoji="0" lang="sv-SE" altLang="sv-SE" sz="800" b="0" i="0" u="none" strike="noStrike" cap="none" normalizeH="0" baseline="0" dirty="0" smtClean="0">
                <a:ln>
                  <a:noFill/>
                </a:ln>
                <a:solidFill>
                  <a:srgbClr val="A9B7C6"/>
                </a:solidFill>
                <a:effectLst/>
                <a:latin typeface="Consolas" panose="020B0609020204030204" pitchFamily="49" charset="0"/>
              </a:rPr>
              <a:t>stat</a:t>
            </a:r>
            <a:r>
              <a:rPr kumimoji="0" lang="sv-SE" altLang="sv-SE" sz="800" b="0" i="0" u="none" strike="noStrike" cap="none" normalizeH="0" baseline="0" dirty="0" smtClean="0">
                <a:ln>
                  <a:noFill/>
                </a:ln>
                <a:solidFill>
                  <a:srgbClr val="CC7832"/>
                </a:solidFill>
                <a:effectLst/>
                <a:latin typeface="Consolas" panose="020B0609020204030204" pitchFamily="49" charset="0"/>
              </a:rPr>
              <a:t>, char </a:t>
            </a:r>
            <a:r>
              <a:rPr kumimoji="0" lang="sv-SE" altLang="sv-SE" sz="800" b="0" i="0" u="none" strike="noStrike" cap="none" normalizeH="0" baseline="0" dirty="0" smtClean="0">
                <a:ln>
                  <a:noFill/>
                </a:ln>
                <a:solidFill>
                  <a:srgbClr val="A9B7C6"/>
                </a:solidFill>
                <a:effectLst/>
                <a:latin typeface="Consolas" panose="020B0609020204030204" pitchFamily="49" charset="0"/>
              </a:rPr>
              <a:t>operator</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boolean</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lang="sv-SE" altLang="sv-SE" sz="800" dirty="0" smtClean="0">
                <a:solidFill>
                  <a:srgbClr val="CC7832"/>
                </a:solidFill>
                <a:latin typeface="Consolas" panose="020B0609020204030204" pitchFamily="49" charset="0"/>
              </a:rPr>
              <a:t>  </a:t>
            </a:r>
            <a:r>
              <a:rPr kumimoji="0" lang="sv-SE" altLang="sv-SE" sz="800" b="0" i="0" u="none" strike="noStrike" cap="none" normalizeH="0" baseline="0" dirty="0" smtClean="0">
                <a:ln>
                  <a:noFill/>
                </a:ln>
                <a:solidFill>
                  <a:srgbClr val="CC7832"/>
                </a:solidFill>
                <a:effectLst/>
                <a:latin typeface="Consolas" panose="020B0609020204030204" pitchFamily="49" charset="0"/>
              </a:rPr>
              <a:t> double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value</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duration) {</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stat</a:t>
            </a:r>
            <a:r>
              <a:rPr kumimoji="0" lang="sv-SE" altLang="sv-SE" sz="800" b="0" i="0" u="none" strike="noStrike" cap="none" normalizeH="0" baseline="0" dirty="0" err="1" smtClean="0">
                <a:ln>
                  <a:noFill/>
                </a:ln>
                <a:solidFill>
                  <a:srgbClr val="CC7832"/>
                </a:solidFill>
                <a:effectLst/>
                <a:latin typeface="Consolas" panose="020B0609020204030204" pitchFamily="49" charset="0"/>
              </a:rPr>
              <a:t>,</a:t>
            </a:r>
            <a:r>
              <a:rPr kumimoji="0" lang="sv-SE" altLang="sv-SE" sz="800" b="0" i="0" u="none" strike="noStrike" cap="none" normalizeH="0" baseline="0" dirty="0" err="1" smtClean="0">
                <a:ln>
                  <a:noFill/>
                </a:ln>
                <a:solidFill>
                  <a:srgbClr val="A9B7C6"/>
                </a:solidFill>
                <a:effectLst/>
                <a:latin typeface="Consolas" panose="020B0609020204030204" pitchFamily="49" charset="0"/>
              </a:rPr>
              <a:t>operator</a:t>
            </a:r>
            <a:r>
              <a:rPr kumimoji="0" lang="sv-SE" altLang="sv-SE" sz="800" b="0" i="0" u="none" strike="noStrike" cap="none" normalizeH="0" baseline="0" dirty="0" err="1" smtClean="0">
                <a:ln>
                  <a:noFill/>
                </a:ln>
                <a:solidFill>
                  <a:srgbClr val="CC7832"/>
                </a:solidFill>
                <a:effectLst/>
                <a:latin typeface="Consolas" panose="020B0609020204030204" pitchFamily="49" charset="0"/>
              </a:rPr>
              <a:t>,</a:t>
            </a:r>
            <a:r>
              <a:rPr kumimoji="0" lang="sv-SE" altLang="sv-SE" sz="800" b="0" i="0" u="none" strike="noStrike" cap="none" normalizeH="0" baseline="0" dirty="0" err="1" smtClean="0">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smtClean="0">
                <a:ln>
                  <a:noFill/>
                </a:ln>
                <a:solidFill>
                  <a:srgbClr val="CC7832"/>
                </a:solidFill>
                <a:effectLst/>
                <a:latin typeface="Consolas" panose="020B0609020204030204" pitchFamily="49" charset="0"/>
              </a:rPr>
              <a:t>,</a:t>
            </a:r>
            <a:r>
              <a:rPr kumimoji="0" lang="sv-SE" altLang="sv-SE" sz="800" b="0" i="0" u="none" strike="noStrike" cap="none" normalizeH="0" baseline="0" dirty="0" err="1" smtClean="0">
                <a:ln>
                  <a:noFill/>
                </a:ln>
                <a:solidFill>
                  <a:srgbClr val="A9B7C6"/>
                </a:solidFill>
                <a:effectLst/>
                <a:latin typeface="Consolas" panose="020B0609020204030204" pitchFamily="49" charset="0"/>
              </a:rPr>
              <a:t>value</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duration</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duration</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hasDuration</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true</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err="1" smtClean="0">
                <a:ln>
                  <a:noFill/>
                </a:ln>
                <a:solidFill>
                  <a:srgbClr val="FFC66D"/>
                </a:solidFill>
                <a:effectLst/>
                <a:latin typeface="Consolas" panose="020B0609020204030204" pitchFamily="49" charset="0"/>
              </a:rPr>
              <a:t>Effect</a:t>
            </a:r>
            <a:r>
              <a:rPr kumimoji="0" lang="sv-SE" altLang="sv-SE" sz="800" b="0" i="0" u="none" strike="noStrike" cap="none" normalizeH="0" baseline="0" dirty="0" smtClean="0">
                <a:ln>
                  <a:noFill/>
                </a:ln>
                <a:solidFill>
                  <a:srgbClr val="FFC66D"/>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(String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800" b="0" i="0" u="none" strike="noStrike" cap="none" normalizeH="0" baseline="0" dirty="0" smtClean="0">
                <a:ln>
                  <a:noFill/>
                </a:ln>
                <a:solidFill>
                  <a:srgbClr val="CC7832"/>
                </a:solidFill>
                <a:effectLst/>
                <a:latin typeface="Consolas" panose="020B0609020204030204" pitchFamily="49" charset="0"/>
              </a:rPr>
              <a:t>, char </a:t>
            </a:r>
            <a:r>
              <a:rPr kumimoji="0" lang="sv-SE" altLang="sv-SE" sz="800" b="0" i="0" u="none" strike="noStrike" cap="none" normalizeH="0" baseline="0" dirty="0" smtClean="0">
                <a:ln>
                  <a:noFill/>
                </a:ln>
                <a:solidFill>
                  <a:srgbClr val="A9B7C6"/>
                </a:solidFill>
                <a:effectLst/>
                <a:latin typeface="Consolas" panose="020B0609020204030204" pitchFamily="49" charset="0"/>
              </a:rPr>
              <a:t>stat</a:t>
            </a:r>
            <a:r>
              <a:rPr kumimoji="0" lang="sv-SE" altLang="sv-SE" sz="800" b="0" i="0" u="none" strike="noStrike" cap="none" normalizeH="0" baseline="0" dirty="0" smtClean="0">
                <a:ln>
                  <a:noFill/>
                </a:ln>
                <a:solidFill>
                  <a:srgbClr val="CC7832"/>
                </a:solidFill>
                <a:effectLst/>
                <a:latin typeface="Consolas" panose="020B0609020204030204" pitchFamily="49" charset="0"/>
              </a:rPr>
              <a:t>, char </a:t>
            </a:r>
            <a:r>
              <a:rPr kumimoji="0" lang="sv-SE" altLang="sv-SE" sz="800" b="0" i="0" u="none" strike="noStrike" cap="none" normalizeH="0" baseline="0" dirty="0" smtClean="0">
                <a:ln>
                  <a:noFill/>
                </a:ln>
                <a:solidFill>
                  <a:srgbClr val="A9B7C6"/>
                </a:solidFill>
                <a:effectLst/>
                <a:latin typeface="Consolas" panose="020B0609020204030204" pitchFamily="49" charset="0"/>
              </a:rPr>
              <a:t>operator</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boolean</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smtClean="0">
                <a:ln>
                  <a:noFill/>
                </a:ln>
                <a:solidFill>
                  <a:srgbClr val="CC7832"/>
                </a:solidFill>
                <a:effectLst/>
                <a:latin typeface="Consolas" panose="020B0609020204030204" pitchFamily="49" charset="0"/>
              </a:rPr>
              <a:t>    double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value</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smtClean="0">
                <a:ln>
                  <a:noFill/>
                </a:ln>
                <a:solidFill>
                  <a:srgbClr val="CC7832"/>
                </a:solidFill>
                <a:effectLst/>
                <a:latin typeface="Consolas" panose="020B0609020204030204" pitchFamily="49" charset="0"/>
              </a:rPr>
              <a:t>this</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smtClean="0">
                <a:ln>
                  <a:noFill/>
                </a:ln>
                <a:solidFill>
                  <a:srgbClr val="9876AA"/>
                </a:solidFill>
                <a:effectLst/>
                <a:latin typeface="Consolas" panose="020B0609020204030204" pitchFamily="49" charset="0"/>
              </a:rPr>
              <a:t>name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stat</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stat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operator</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operator</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this</a:t>
            </a:r>
            <a:r>
              <a:rPr kumimoji="0" lang="sv-SE" altLang="sv-SE" sz="800" b="0" i="0" u="none" strike="noStrike" cap="none" normalizeH="0" baseline="0" dirty="0" err="1"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value</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value</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BBB529"/>
                </a:solidFill>
                <a:effectLst/>
                <a:latin typeface="Consolas" panose="020B0609020204030204" pitchFamily="49" charset="0"/>
              </a:rPr>
              <a:t>@</a:t>
            </a:r>
            <a:r>
              <a:rPr kumimoji="0" lang="sv-SE" altLang="sv-SE" sz="800" b="0" i="0" u="none" strike="noStrike" cap="none" normalizeH="0" baseline="0" dirty="0" err="1" smtClean="0">
                <a:ln>
                  <a:noFill/>
                </a:ln>
                <a:solidFill>
                  <a:srgbClr val="BBB529"/>
                </a:solidFill>
                <a:effectLst/>
                <a:latin typeface="Consolas" panose="020B0609020204030204" pitchFamily="49" charset="0"/>
              </a:rPr>
              <a:t>Override</a:t>
            </a:r>
            <a:r>
              <a:rPr kumimoji="0" lang="sv-SE" altLang="sv-SE" sz="800" b="0" i="0" u="none" strike="noStrike" cap="none" normalizeH="0" baseline="0" dirty="0" smtClean="0">
                <a:ln>
                  <a:noFill/>
                </a:ln>
                <a:solidFill>
                  <a:srgbClr val="BBB529"/>
                </a:solidFill>
                <a:effectLst/>
                <a:latin typeface="Consolas" panose="020B0609020204030204" pitchFamily="49" charset="0"/>
              </a:rPr>
              <a:t/>
            </a:r>
            <a:br>
              <a:rPr kumimoji="0" lang="sv-SE" altLang="sv-SE" sz="800" b="0" i="0" u="none" strike="noStrike" cap="none" normalizeH="0" baseline="0" dirty="0" smtClean="0">
                <a:ln>
                  <a:noFill/>
                </a:ln>
                <a:solidFill>
                  <a:srgbClr val="BBB529"/>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public </a:t>
            </a:r>
            <a:r>
              <a:rPr kumimoji="0" lang="sv-SE" altLang="sv-SE" sz="800" b="0" i="0" u="none" strike="noStrike" cap="none" normalizeH="0" baseline="0" dirty="0" smtClean="0">
                <a:ln>
                  <a:noFill/>
                </a:ln>
                <a:solidFill>
                  <a:srgbClr val="A9B7C6"/>
                </a:solidFill>
                <a:effectLst/>
                <a:latin typeface="Consolas" panose="020B0609020204030204" pitchFamily="49" charset="0"/>
              </a:rPr>
              <a:t>String </a:t>
            </a:r>
            <a:r>
              <a:rPr kumimoji="0" lang="sv-SE" altLang="sv-SE" sz="800" b="0" i="0" u="none" strike="noStrike" cap="none" normalizeH="0" baseline="0" dirty="0" err="1" smtClean="0">
                <a:ln>
                  <a:noFill/>
                </a:ln>
                <a:solidFill>
                  <a:srgbClr val="FFC66D"/>
                </a:solidFill>
                <a:effectLst/>
                <a:latin typeface="Consolas" panose="020B0609020204030204" pitchFamily="49" charset="0"/>
              </a:rPr>
              <a:t>toString</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String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str</a:t>
            </a:r>
            <a:r>
              <a:rPr kumimoji="0" lang="sv-SE" altLang="sv-SE" sz="800" b="0" i="0" u="none" strike="noStrike" cap="none" normalizeH="0" baseline="0" dirty="0" smtClean="0">
                <a:ln>
                  <a:noFill/>
                </a:ln>
                <a:solidFill>
                  <a:srgbClr val="A9B7C6"/>
                </a:solidFill>
                <a:effectLst/>
                <a:latin typeface="Consolas" panose="020B0609020204030204" pitchFamily="49" charset="0"/>
              </a:rPr>
              <a:t> = </a:t>
            </a:r>
            <a:r>
              <a:rPr kumimoji="0" lang="sv-SE" altLang="sv-SE" sz="800" b="0" i="0" u="none" strike="noStrike" cap="none" normalizeH="0" baseline="0" dirty="0" smtClean="0">
                <a:ln>
                  <a:noFill/>
                </a:ln>
                <a:solidFill>
                  <a:srgbClr val="6A8759"/>
                </a:solidFill>
                <a:effectLst/>
                <a:latin typeface="Consolas" panose="020B0609020204030204" pitchFamily="49" charset="0"/>
              </a:rPr>
              <a:t>", </a:t>
            </a:r>
            <a:r>
              <a:rPr kumimoji="0" lang="sv-SE" altLang="sv-SE" sz="800" b="0" i="0" u="none" strike="noStrike" cap="none" normalizeH="0" baseline="0" dirty="0" err="1" smtClean="0">
                <a:ln>
                  <a:noFill/>
                </a:ln>
                <a:solidFill>
                  <a:srgbClr val="6A8759"/>
                </a:solidFill>
                <a:effectLst/>
                <a:latin typeface="Consolas" panose="020B0609020204030204" pitchFamily="49" charset="0"/>
              </a:rPr>
              <a:t>Name</a:t>
            </a:r>
            <a:r>
              <a:rPr kumimoji="0" lang="sv-SE" altLang="sv-SE" sz="800" b="0" i="0" u="none" strike="noStrike" cap="none" normalizeH="0" baseline="0" dirty="0" smtClean="0">
                <a:ln>
                  <a:noFill/>
                </a:ln>
                <a:solidFill>
                  <a:srgbClr val="6A8759"/>
                </a:solidFill>
                <a:effectLst/>
                <a:latin typeface="Consolas" panose="020B0609020204030204" pitchFamily="49" charset="0"/>
              </a:rPr>
              <a:t>: "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name</a:t>
            </a:r>
            <a:r>
              <a:rPr kumimoji="0" lang="sv-SE" altLang="sv-SE" sz="800" b="0" i="0" u="none" strike="noStrike" cap="none" normalizeH="0" baseline="0" dirty="0" smtClean="0">
                <a:ln>
                  <a:noFill/>
                </a:ln>
                <a:solidFill>
                  <a:srgbClr val="9876AA"/>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smtClean="0">
                <a:ln>
                  <a:noFill/>
                </a:ln>
                <a:solidFill>
                  <a:srgbClr val="6A8759"/>
                </a:solidFill>
                <a:effectLst/>
                <a:latin typeface="Consolas" panose="020B0609020204030204" pitchFamily="49" charset="0"/>
              </a:rPr>
              <a:t>", Stat: "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getStatusName</a:t>
            </a:r>
            <a:r>
              <a:rPr kumimoji="0" lang="sv-SE" altLang="sv-SE" sz="800" b="0" i="0" u="none" strike="noStrike" cap="none" normalizeH="0" baseline="0" dirty="0" smtClean="0">
                <a:ln>
                  <a:noFill/>
                </a:ln>
                <a:solidFill>
                  <a:srgbClr val="A9B7C6"/>
                </a:solidFill>
                <a:effectLst/>
                <a:latin typeface="Consolas" panose="020B0609020204030204" pitchFamily="49" charset="0"/>
              </a:rPr>
              <a:t>() + </a:t>
            </a:r>
            <a:r>
              <a:rPr kumimoji="0" lang="sv-SE" altLang="sv-SE" sz="800" b="0" i="0" u="none" strike="noStrike" cap="none" normalizeH="0" baseline="0" dirty="0" smtClean="0">
                <a:ln>
                  <a:noFill/>
                </a:ln>
                <a:solidFill>
                  <a:srgbClr val="6A8759"/>
                </a:solidFill>
                <a:effectLst/>
                <a:latin typeface="Consolas" panose="020B0609020204030204" pitchFamily="49" charset="0"/>
              </a:rPr>
              <a:t>", </a:t>
            </a:r>
            <a:r>
              <a:rPr kumimoji="0" lang="sv-SE" altLang="sv-SE" sz="800" b="0" i="0" u="none" strike="noStrike" cap="none" normalizeH="0" baseline="0" dirty="0" err="1" smtClean="0">
                <a:ln>
                  <a:noFill/>
                </a:ln>
                <a:solidFill>
                  <a:srgbClr val="6A8759"/>
                </a:solidFill>
                <a:effectLst/>
                <a:latin typeface="Consolas" panose="020B0609020204030204" pitchFamily="49" charset="0"/>
              </a:rPr>
              <a:t>Effect</a:t>
            </a:r>
            <a:r>
              <a:rPr kumimoji="0" lang="sv-SE" altLang="sv-SE" sz="800" b="0" i="0" u="none" strike="noStrike" cap="none" normalizeH="0" baseline="0" dirty="0" smtClean="0">
                <a:ln>
                  <a:noFill/>
                </a:ln>
                <a:solidFill>
                  <a:srgbClr val="6A8759"/>
                </a:solidFill>
                <a:effectLst/>
                <a:latin typeface="Consolas" panose="020B0609020204030204" pitchFamily="49" charset="0"/>
              </a:rPr>
              <a:t>: "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lang="sv-SE" altLang="sv-SE" sz="800" dirty="0" smtClean="0">
                <a:solidFill>
                  <a:srgbClr val="A9B7C6"/>
                </a:solidFill>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getEffectType</a:t>
            </a:r>
            <a:r>
              <a:rPr kumimoji="0" lang="sv-SE" altLang="sv-SE" sz="800" b="0" i="0" u="none" strike="noStrike" cap="none" normalizeH="0" baseline="0" dirty="0" smtClean="0">
                <a:ln>
                  <a:noFill/>
                </a:ln>
                <a:solidFill>
                  <a:srgbClr val="A9B7C6"/>
                </a:solidFill>
                <a:effectLst/>
                <a:latin typeface="Consolas" panose="020B0609020204030204" pitchFamily="49" charset="0"/>
              </a:rPr>
              <a:t>() + </a:t>
            </a:r>
            <a:r>
              <a:rPr kumimoji="0" lang="sv-SE" altLang="sv-SE" sz="800" b="0" i="0" u="none" strike="noStrike" cap="none" normalizeH="0" baseline="0" dirty="0" smtClean="0">
                <a:ln>
                  <a:noFill/>
                </a:ln>
                <a:solidFill>
                  <a:srgbClr val="6A8759"/>
                </a:solidFill>
                <a:effectLst/>
                <a:latin typeface="Consolas" panose="020B0609020204030204" pitchFamily="49" charset="0"/>
              </a:rPr>
              <a:t>" "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9876AA"/>
                </a:solidFill>
                <a:effectLst/>
                <a:latin typeface="Consolas" panose="020B0609020204030204" pitchFamily="49" charset="0"/>
              </a:rPr>
              <a:t>value</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isContinuous</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str</a:t>
            </a:r>
            <a:r>
              <a:rPr kumimoji="0" lang="sv-SE" altLang="sv-SE" sz="800" b="0" i="0" u="none" strike="noStrike" cap="none" normalizeH="0" baseline="0" dirty="0" smtClean="0">
                <a:ln>
                  <a:noFill/>
                </a:ln>
                <a:solidFill>
                  <a:srgbClr val="A9B7C6"/>
                </a:solidFill>
                <a:effectLst/>
                <a:latin typeface="Consolas" panose="020B0609020204030204" pitchFamily="49" charset="0"/>
              </a:rPr>
              <a:t> += </a:t>
            </a:r>
            <a:r>
              <a:rPr kumimoji="0" lang="sv-SE" altLang="sv-SE" sz="800" b="0" i="0" u="none" strike="noStrike" cap="none" normalizeH="0" baseline="0" dirty="0" smtClean="0">
                <a:ln>
                  <a:noFill/>
                </a:ln>
                <a:solidFill>
                  <a:srgbClr val="6A8759"/>
                </a:solidFill>
                <a:effectLst/>
                <a:latin typeface="Consolas" panose="020B0609020204030204" pitchFamily="49" charset="0"/>
              </a:rPr>
              <a:t>" </a:t>
            </a:r>
            <a:r>
              <a:rPr kumimoji="0" lang="sv-SE" altLang="sv-SE" sz="800" b="0" i="0" u="none" strike="noStrike" cap="none" normalizeH="0" baseline="0" dirty="0" err="1" smtClean="0">
                <a:ln>
                  <a:noFill/>
                </a:ln>
                <a:solidFill>
                  <a:srgbClr val="6A8759"/>
                </a:solidFill>
                <a:effectLst/>
                <a:latin typeface="Consolas" panose="020B0609020204030204" pitchFamily="49" charset="0"/>
              </a:rPr>
              <a:t>each</a:t>
            </a:r>
            <a:r>
              <a:rPr kumimoji="0" lang="sv-SE" altLang="sv-SE" sz="800" b="0" i="0" u="none" strike="noStrike" cap="none" normalizeH="0" baseline="0" dirty="0" smtClean="0">
                <a:ln>
                  <a:noFill/>
                </a:ln>
                <a:solidFill>
                  <a:srgbClr val="6A8759"/>
                </a:solidFill>
                <a:effectLst/>
                <a:latin typeface="Consolas" panose="020B0609020204030204" pitchFamily="49" charset="0"/>
              </a:rPr>
              <a:t> </a:t>
            </a:r>
            <a:r>
              <a:rPr kumimoji="0" lang="sv-SE" altLang="sv-SE" sz="800" b="0" i="0" u="none" strike="noStrike" cap="none" normalizeH="0" baseline="0" dirty="0" err="1" smtClean="0">
                <a:ln>
                  <a:noFill/>
                </a:ln>
                <a:solidFill>
                  <a:srgbClr val="6A8759"/>
                </a:solidFill>
                <a:effectLst/>
                <a:latin typeface="Consolas" panose="020B0609020204030204" pitchFamily="49" charset="0"/>
              </a:rPr>
              <a:t>turn</a:t>
            </a:r>
            <a:r>
              <a:rPr kumimoji="0" lang="sv-SE" altLang="sv-SE" sz="800" b="0" i="0" u="none" strike="noStrike" cap="none" normalizeH="0" baseline="0" dirty="0" smtClean="0">
                <a:ln>
                  <a:noFill/>
                </a:ln>
                <a:solidFill>
                  <a:srgbClr val="6A8759"/>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r>
              <a:rPr kumimoji="0" lang="sv-SE" altLang="sv-SE" sz="800" b="0" i="0" u="none" strike="noStrike" cap="none" normalizeH="0" baseline="0" dirty="0" err="1" smtClean="0">
                <a:ln>
                  <a:noFill/>
                </a:ln>
                <a:solidFill>
                  <a:srgbClr val="9876AA"/>
                </a:solidFill>
                <a:effectLst/>
                <a:latin typeface="Consolas" panose="020B0609020204030204" pitchFamily="49" charset="0"/>
              </a:rPr>
              <a:t>hasDuration</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str</a:t>
            </a:r>
            <a:r>
              <a:rPr kumimoji="0" lang="sv-SE" altLang="sv-SE" sz="800" b="0" i="0" u="none" strike="noStrike" cap="none" normalizeH="0" baseline="0" dirty="0" smtClean="0">
                <a:ln>
                  <a:noFill/>
                </a:ln>
                <a:solidFill>
                  <a:srgbClr val="A9B7C6"/>
                </a:solidFill>
                <a:effectLst/>
                <a:latin typeface="Consolas" panose="020B0609020204030204" pitchFamily="49" charset="0"/>
              </a:rPr>
              <a:t> += </a:t>
            </a:r>
            <a:r>
              <a:rPr kumimoji="0" lang="sv-SE" altLang="sv-SE" sz="800" b="0" i="0" u="none" strike="noStrike" cap="none" normalizeH="0" baseline="0" dirty="0" smtClean="0">
                <a:ln>
                  <a:noFill/>
                </a:ln>
                <a:solidFill>
                  <a:srgbClr val="6A8759"/>
                </a:solidFill>
                <a:effectLst/>
                <a:latin typeface="Consolas" panose="020B0609020204030204" pitchFamily="49" charset="0"/>
              </a:rPr>
              <a:t>", Duration: "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smtClean="0">
                <a:ln>
                  <a:noFill/>
                </a:ln>
                <a:solidFill>
                  <a:srgbClr val="9876AA"/>
                </a:solidFill>
                <a:effectLst/>
                <a:latin typeface="Consolas" panose="020B0609020204030204" pitchFamily="49" charset="0"/>
              </a:rPr>
              <a:t>duration </a:t>
            </a: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smtClean="0">
                <a:ln>
                  <a:noFill/>
                </a:ln>
                <a:solidFill>
                  <a:srgbClr val="6A8759"/>
                </a:solidFill>
                <a:effectLst/>
                <a:latin typeface="Consolas" panose="020B0609020204030204" pitchFamily="49" charset="0"/>
              </a:rPr>
              <a:t>" </a:t>
            </a:r>
            <a:r>
              <a:rPr kumimoji="0" lang="sv-SE" altLang="sv-SE" sz="800" b="0" i="0" u="none" strike="noStrike" cap="none" normalizeH="0" baseline="0" dirty="0" err="1" smtClean="0">
                <a:ln>
                  <a:noFill/>
                </a:ln>
                <a:solidFill>
                  <a:srgbClr val="6A8759"/>
                </a:solidFill>
                <a:effectLst/>
                <a:latin typeface="Consolas" panose="020B0609020204030204" pitchFamily="49" charset="0"/>
              </a:rPr>
              <a:t>turns</a:t>
            </a:r>
            <a:r>
              <a:rPr kumimoji="0" lang="sv-SE" altLang="sv-SE" sz="800" b="0" i="0" u="none" strike="noStrike" cap="none" normalizeH="0" baseline="0" dirty="0" smtClean="0">
                <a:ln>
                  <a:noFill/>
                </a:ln>
                <a:solidFill>
                  <a:srgbClr val="6A8759"/>
                </a:solidFill>
                <a:effectLst/>
                <a:latin typeface="Consolas" panose="020B0609020204030204" pitchFamily="49" charset="0"/>
              </a:rPr>
              <a:t>"</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smtClean="0">
                <a:ln>
                  <a:noFill/>
                </a:ln>
                <a:solidFill>
                  <a:srgbClr val="A9B7C6"/>
                </a:solidFill>
                <a:effectLst/>
                <a:latin typeface="Consolas" panose="020B0609020204030204" pitchFamily="49" charset="0"/>
              </a:rPr>
              <a:t>}</a:t>
            </a:r>
            <a:br>
              <a:rPr kumimoji="0" lang="sv-SE" altLang="sv-SE" sz="800" b="0" i="0" u="none" strike="noStrike" cap="none" normalizeH="0" baseline="0" dirty="0" smtClean="0">
                <a:ln>
                  <a:noFill/>
                </a:ln>
                <a:solidFill>
                  <a:srgbClr val="A9B7C6"/>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    </a:t>
            </a:r>
            <a:r>
              <a:rPr kumimoji="0" lang="sv-SE" altLang="sv-SE" sz="800" b="0" i="0" u="none" strike="noStrike" cap="none" normalizeH="0" baseline="0" dirty="0" err="1" smtClean="0">
                <a:ln>
                  <a:noFill/>
                </a:ln>
                <a:solidFill>
                  <a:srgbClr val="CC7832"/>
                </a:solidFill>
                <a:effectLst/>
                <a:latin typeface="Consolas" panose="020B0609020204030204" pitchFamily="49" charset="0"/>
              </a:rPr>
              <a:t>return</a:t>
            </a:r>
            <a:r>
              <a:rPr kumimoji="0" lang="sv-SE" altLang="sv-SE" sz="800" b="0" i="0" u="none" strike="noStrike" cap="none" normalizeH="0" baseline="0" dirty="0" smtClean="0">
                <a:ln>
                  <a:noFill/>
                </a:ln>
                <a:solidFill>
                  <a:srgbClr val="CC7832"/>
                </a:solidFill>
                <a:effectLst/>
                <a:latin typeface="Consolas" panose="020B0609020204030204" pitchFamily="49" charset="0"/>
              </a:rPr>
              <a:t> </a:t>
            </a:r>
            <a:r>
              <a:rPr kumimoji="0" lang="sv-SE" altLang="sv-SE" sz="800" b="0" i="0" u="none" strike="noStrike" cap="none" normalizeH="0" baseline="0" dirty="0" err="1" smtClean="0">
                <a:ln>
                  <a:noFill/>
                </a:ln>
                <a:solidFill>
                  <a:srgbClr val="A9B7C6"/>
                </a:solidFill>
                <a:effectLst/>
                <a:latin typeface="Consolas" panose="020B0609020204030204" pitchFamily="49" charset="0"/>
              </a:rPr>
              <a:t>str</a:t>
            </a:r>
            <a:r>
              <a:rPr kumimoji="0" lang="sv-SE" altLang="sv-SE" sz="800" b="0" i="0" u="none" strike="noStrike" cap="none" normalizeH="0" baseline="0" dirty="0" smtClean="0">
                <a:ln>
                  <a:noFill/>
                </a:ln>
                <a:solidFill>
                  <a:srgbClr val="CC7832"/>
                </a:solidFill>
                <a:effectLst/>
                <a:latin typeface="Consolas" panose="020B0609020204030204" pitchFamily="49" charset="0"/>
              </a:rPr>
              <a:t>;</a:t>
            </a:r>
            <a:br>
              <a:rPr kumimoji="0" lang="sv-SE" altLang="sv-SE" sz="800" b="0" i="0" u="none" strike="noStrike" cap="none" normalizeH="0" baseline="0" dirty="0" smtClean="0">
                <a:ln>
                  <a:noFill/>
                </a:ln>
                <a:solidFill>
                  <a:srgbClr val="CC7832"/>
                </a:solidFill>
                <a:effectLst/>
                <a:latin typeface="Consolas" panose="020B0609020204030204" pitchFamily="49" charset="0"/>
              </a:rPr>
            </a:br>
            <a:r>
              <a:rPr kumimoji="0" lang="sv-SE" altLang="sv-SE" sz="8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a:t>
            </a:r>
            <a:r>
              <a:rPr lang="sv-SE" dirty="0" smtClean="0"/>
              <a:t>Linnéa Palmgren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smtClean="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smtClean="0">
                <a:ln>
                  <a:noFill/>
                </a:ln>
                <a:solidFill>
                  <a:srgbClr val="BBB529"/>
                </a:solidFill>
                <a:effectLst/>
                <a:latin typeface="Consolas" panose="020B0609020204030204" pitchFamily="49" charset="0"/>
              </a:rPr>
              <a:t>@Test</a:t>
            </a:r>
            <a:br>
              <a:rPr kumimoji="0" lang="sv-SE" altLang="sv-SE" sz="1000" b="0" i="0" u="none" strike="noStrike" cap="none" normalizeH="0" baseline="0" dirty="0" smtClean="0">
                <a:ln>
                  <a:noFill/>
                </a:ln>
                <a:solidFill>
                  <a:srgbClr val="BBB529"/>
                </a:solidFill>
                <a:effectLst/>
                <a:latin typeface="Consolas" panose="020B0609020204030204" pitchFamily="49" charset="0"/>
              </a:rPr>
            </a:br>
            <a:r>
              <a:rPr kumimoji="0" lang="sv-SE" altLang="sv-SE" sz="10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1" u="none" strike="noStrike" cap="none" normalizeH="0" baseline="0" dirty="0" err="1" smtClean="0">
                <a:ln>
                  <a:noFill/>
                </a:ln>
                <a:solidFill>
                  <a:srgbClr val="A9B7C6"/>
                </a:solidFill>
                <a:effectLst/>
                <a:latin typeface="Consolas" panose="020B0609020204030204" pitchFamily="49" charset="0"/>
              </a:rPr>
              <a:t>assertThrows</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class</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 -&gt;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smtClean="0">
                <a:ln>
                  <a:noFill/>
                </a:ln>
                <a:solidFill>
                  <a:srgbClr val="CC7832"/>
                </a:solidFill>
                <a:effectLst/>
                <a:latin typeface="Consolas" panose="020B0609020204030204" pitchFamily="49" charset="0"/>
              </a:rPr>
              <a:t>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BasicMonster</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null</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5</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12</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Element.</a:t>
            </a:r>
            <a:r>
              <a:rPr kumimoji="0" lang="sv-SE" altLang="sv-SE" sz="1000" b="0" i="1" u="none" strike="noStrike" cap="none" normalizeH="0" baseline="0" dirty="0" err="1" smtClean="0">
                <a:ln>
                  <a:noFill/>
                </a:ln>
                <a:solidFill>
                  <a:srgbClr val="9876AA"/>
                </a:solidFill>
                <a:effectLst/>
                <a:latin typeface="Consolas" panose="020B0609020204030204" pitchFamily="49" charset="0"/>
              </a:rPr>
              <a:t>FIRE</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50</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8</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4</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2</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BBB529"/>
                </a:solidFill>
                <a:effectLst/>
                <a:latin typeface="Consolas" panose="020B0609020204030204" pitchFamily="49" charset="0"/>
              </a:rPr>
              <a:t>@Test</a:t>
            </a:r>
            <a:br>
              <a:rPr kumimoji="0" lang="sv-SE" altLang="sv-SE" sz="1000" b="0" i="0" u="none" strike="noStrike" cap="none" normalizeH="0" baseline="0" dirty="0" smtClean="0">
                <a:ln>
                  <a:noFill/>
                </a:ln>
                <a:solidFill>
                  <a:srgbClr val="BBB529"/>
                </a:solidFill>
                <a:effectLst/>
                <a:latin typeface="Consolas" panose="020B0609020204030204" pitchFamily="49" charset="0"/>
              </a:rPr>
            </a:br>
            <a:r>
              <a:rPr kumimoji="0" lang="sv-SE" altLang="sv-SE" sz="1000" b="0" i="0" u="none" strike="noStrike" cap="none" normalizeH="0" baseline="0" dirty="0" err="1" smtClean="0">
                <a:ln>
                  <a:noFill/>
                </a:ln>
                <a:solidFill>
                  <a:srgbClr val="CC7832"/>
                </a:solidFill>
                <a:effectLst/>
                <a:latin typeface="Consolas" panose="020B0609020204030204" pitchFamily="49" charset="0"/>
              </a:rPr>
              <a:t>void</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1" u="none" strike="noStrike" cap="none" normalizeH="0" baseline="0" dirty="0" err="1" smtClean="0">
                <a:ln>
                  <a:noFill/>
                </a:ln>
                <a:solidFill>
                  <a:srgbClr val="A9B7C6"/>
                </a:solidFill>
                <a:effectLst/>
                <a:latin typeface="Consolas" panose="020B0609020204030204" pitchFamily="49" charset="0"/>
              </a:rPr>
              <a:t>assertThrows</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class</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 -&gt;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smtClean="0">
                <a:ln>
                  <a:noFill/>
                </a:ln>
                <a:solidFill>
                  <a:srgbClr val="CC7832"/>
                </a:solidFill>
                <a:effectLst/>
                <a:latin typeface="Consolas" panose="020B0609020204030204" pitchFamily="49" charset="0"/>
              </a:rPr>
              <a:t>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BasicMonster</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"Spider"</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5</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12</a:t>
            </a:r>
            <a:r>
              <a:rPr kumimoji="0" lang="sv-SE" altLang="sv-SE" sz="1000" b="0" i="0" u="none" strike="noStrike" cap="none" normalizeH="0" baseline="0" dirty="0" smtClean="0">
                <a:ln>
                  <a:noFill/>
                </a:ln>
                <a:solidFill>
                  <a:srgbClr val="CC7832"/>
                </a:solidFill>
                <a:effectLst/>
                <a:latin typeface="Consolas" panose="020B0609020204030204" pitchFamily="49" charset="0"/>
              </a:rPr>
              <a:t>,null, </a:t>
            </a:r>
            <a:r>
              <a:rPr kumimoji="0" lang="sv-SE" altLang="sv-SE" sz="1000" b="0" i="0" u="none" strike="noStrike" cap="none" normalizeH="0" baseline="0" dirty="0" smtClean="0">
                <a:ln>
                  <a:noFill/>
                </a:ln>
                <a:solidFill>
                  <a:srgbClr val="6897BB"/>
                </a:solidFill>
                <a:effectLst/>
                <a:latin typeface="Consolas" panose="020B0609020204030204" pitchFamily="49" charset="0"/>
              </a:rPr>
              <a:t>50</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8</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4</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6897BB"/>
                </a:solidFill>
                <a:effectLst/>
                <a:latin typeface="Consolas" panose="020B0609020204030204" pitchFamily="49" charset="0"/>
              </a:rPr>
              <a:t>2</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smtClean="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smtClean="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smtClean="0">
                <a:ln>
                  <a:noFill/>
                </a:ln>
                <a:solidFill>
                  <a:srgbClr val="FFC66D"/>
                </a:solidFill>
                <a:effectLst/>
                <a:latin typeface="Consolas" panose="020B0609020204030204" pitchFamily="49" charset="0"/>
              </a:rPr>
              <a:t>Monster</a:t>
            </a:r>
            <a:r>
              <a:rPr kumimoji="0" lang="sv-SE" altLang="sv-SE" sz="1000" b="0" i="0" u="none" strike="noStrike" cap="none" normalizeH="0" baseline="0" dirty="0" smtClean="0">
                <a:ln>
                  <a:noFill/>
                </a:ln>
                <a:solidFill>
                  <a:srgbClr val="A9B7C6"/>
                </a:solidFill>
                <a:effectLst/>
                <a:latin typeface="Consolas" panose="020B0609020204030204" pitchFamily="49" charset="0"/>
              </a:rPr>
              <a:t>(String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level</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element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baseHealth</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baseArmour</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baseDamage</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int</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baseSpeed</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throws</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if</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name</a:t>
            </a:r>
            <a:r>
              <a:rPr kumimoji="0" lang="sv-SE" altLang="sv-SE" sz="1000" b="0" i="0" u="none" strike="noStrike" cap="none" normalizeH="0" baseline="0" dirty="0" smtClean="0">
                <a:ln>
                  <a:noFill/>
                </a:ln>
                <a:solidFill>
                  <a:srgbClr val="A9B7C6"/>
                </a:solidFill>
                <a:effectLst/>
                <a:latin typeface="Consolas" panose="020B0609020204030204" pitchFamily="49" charset="0"/>
              </a:rPr>
              <a:t> ==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null</a:t>
            </a: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null</a:t>
            </a:r>
            <a:r>
              <a:rPr kumimoji="0" lang="sv-SE" altLang="sv-SE" sz="1000" b="0" i="0" u="none" strike="noStrike" cap="none" normalizeH="0" baseline="0" dirty="0" smtClean="0">
                <a:ln>
                  <a:noFill/>
                </a:ln>
                <a:solidFill>
                  <a:srgbClr val="A9B7C6"/>
                </a:solidFill>
                <a:effectLst/>
                <a:latin typeface="Consolas" panose="020B0609020204030204" pitchFamily="49" charset="0"/>
              </a:rPr>
              <a:t>) {</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err="1" smtClean="0">
                <a:ln>
                  <a:noFill/>
                </a:ln>
                <a:solidFill>
                  <a:srgbClr val="CC7832"/>
                </a:solidFill>
                <a:effectLst/>
                <a:latin typeface="Consolas" panose="020B0609020204030204" pitchFamily="49" charset="0"/>
              </a:rPr>
              <a:t>throw</a:t>
            </a:r>
            <a:r>
              <a:rPr kumimoji="0" lang="sv-SE" altLang="sv-SE" sz="1000" b="0" i="0" u="none" strike="noStrike" cap="none" normalizeH="0" baseline="0" dirty="0" smtClean="0">
                <a:ln>
                  <a:noFill/>
                </a:ln>
                <a:solidFill>
                  <a:srgbClr val="CC7832"/>
                </a:solidFill>
                <a:effectLst/>
                <a:latin typeface="Consolas" panose="020B0609020204030204" pitchFamily="49" charset="0"/>
              </a:rPr>
              <a:t> new </a:t>
            </a:r>
            <a:r>
              <a:rPr kumimoji="0" lang="sv-SE" altLang="sv-SE" sz="1000" b="0" i="0" u="none" strike="noStrike" cap="none" normalizeH="0" baseline="0" dirty="0" err="1" smtClean="0">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Neither</a:t>
            </a:r>
            <a:r>
              <a:rPr kumimoji="0" lang="sv-SE" altLang="sv-SE" sz="1000" b="0" i="0" u="none" strike="noStrike" cap="none" normalizeH="0" baseline="0" dirty="0" smtClean="0">
                <a:ln>
                  <a:noFill/>
                </a:ln>
                <a:solidFill>
                  <a:srgbClr val="6A8759"/>
                </a:solidFill>
                <a:effectLst/>
                <a:latin typeface="Consolas" panose="020B0609020204030204" pitchFamily="49" charset="0"/>
              </a:rPr>
              <a:t>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name</a:t>
            </a:r>
            <a:r>
              <a:rPr kumimoji="0" lang="sv-SE" altLang="sv-SE" sz="1000" b="0" i="0" u="none" strike="noStrike" cap="none" normalizeH="0" baseline="0" dirty="0" smtClean="0">
                <a:ln>
                  <a:noFill/>
                </a:ln>
                <a:solidFill>
                  <a:srgbClr val="6A8759"/>
                </a:solidFill>
                <a:effectLst/>
                <a:latin typeface="Consolas" panose="020B0609020204030204" pitchFamily="49" charset="0"/>
              </a:rPr>
              <a:t> nor " </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br>
              <a:rPr kumimoji="0" lang="sv-SE" altLang="sv-SE" sz="1000" b="0" i="0" u="none" strike="noStrike" cap="none" normalizeH="0" baseline="0" dirty="0" smtClean="0">
                <a:ln>
                  <a:noFill/>
                </a:ln>
                <a:solidFill>
                  <a:srgbClr val="A9B7C6"/>
                </a:solidFill>
                <a:effectLst/>
                <a:latin typeface="Consolas" panose="020B0609020204030204" pitchFamily="49" charset="0"/>
              </a:rPr>
            </a:br>
            <a:r>
              <a:rPr kumimoji="0" lang="sv-SE" altLang="sv-SE" sz="1000" b="0" i="0" u="none" strike="noStrike" cap="none" normalizeH="0" baseline="0" dirty="0" smtClean="0">
                <a:ln>
                  <a:noFill/>
                </a:ln>
                <a:solidFill>
                  <a:srgbClr val="A9B7C6"/>
                </a:solidFill>
                <a:effectLst/>
                <a:latin typeface="Consolas" panose="020B0609020204030204" pitchFamily="49" charset="0"/>
              </a:rPr>
              <a:t>                </a:t>
            </a:r>
            <a:r>
              <a:rPr kumimoji="0" lang="sv-SE" altLang="sv-SE" sz="1000" b="0" i="0" u="none" strike="noStrike" cap="none" normalizeH="0" baseline="0" dirty="0" smtClean="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allowed</a:t>
            </a:r>
            <a:r>
              <a:rPr kumimoji="0" lang="sv-SE" altLang="sv-SE" sz="1000" b="0" i="0" u="none" strike="noStrike" cap="none" normalizeH="0" baseline="0" dirty="0" smtClean="0">
                <a:ln>
                  <a:noFill/>
                </a:ln>
                <a:solidFill>
                  <a:srgbClr val="6A8759"/>
                </a:solidFill>
                <a:effectLst/>
                <a:latin typeface="Consolas" panose="020B0609020204030204" pitchFamily="49" charset="0"/>
              </a:rPr>
              <a:t> to be </a:t>
            </a:r>
            <a:r>
              <a:rPr kumimoji="0" lang="sv-SE" altLang="sv-SE" sz="1000" b="0" i="0" u="none" strike="noStrike" cap="none" normalizeH="0" baseline="0" dirty="0" err="1" smtClean="0">
                <a:ln>
                  <a:noFill/>
                </a:ln>
                <a:solidFill>
                  <a:srgbClr val="6A8759"/>
                </a:solidFill>
                <a:effectLst/>
                <a:latin typeface="Consolas" panose="020B0609020204030204" pitchFamily="49" charset="0"/>
              </a:rPr>
              <a:t>null</a:t>
            </a:r>
            <a:r>
              <a:rPr kumimoji="0" lang="sv-SE" altLang="sv-SE" sz="1000" b="0" i="0" u="none" strike="noStrike" cap="none" normalizeH="0" baseline="0" dirty="0" smtClean="0">
                <a:ln>
                  <a:noFill/>
                </a:ln>
                <a:solidFill>
                  <a:srgbClr val="6A8759"/>
                </a:solidFill>
                <a:effectLst/>
                <a:latin typeface="Consolas" panose="020B0609020204030204" pitchFamily="49" charset="0"/>
              </a:rPr>
              <a:t>"</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r>
              <a:rPr kumimoji="0" lang="sv-SE" altLang="sv-SE" sz="1000" b="0" i="0" u="none" strike="noStrike" cap="none" normalizeH="0" baseline="0" dirty="0" smtClean="0">
                <a:ln>
                  <a:noFill/>
                </a:ln>
                <a:solidFill>
                  <a:srgbClr val="CC7832"/>
                </a:solidFill>
                <a:effectLst/>
                <a:latin typeface="Consolas" panose="020B0609020204030204" pitchFamily="49" charset="0"/>
              </a:rPr>
              <a:t>;</a:t>
            </a:r>
            <a:br>
              <a:rPr kumimoji="0" lang="sv-SE" altLang="sv-SE" sz="1000" b="0" i="0" u="none" strike="noStrike" cap="none" normalizeH="0" baseline="0" dirty="0" smtClean="0">
                <a:ln>
                  <a:noFill/>
                </a:ln>
                <a:solidFill>
                  <a:srgbClr val="CC7832"/>
                </a:solidFill>
                <a:effectLst/>
                <a:latin typeface="Consolas" panose="020B0609020204030204" pitchFamily="49" charset="0"/>
              </a:rPr>
            </a:br>
            <a:r>
              <a:rPr kumimoji="0" lang="sv-SE" altLang="sv-SE" sz="1000" b="0" i="0" u="none" strike="noStrike" cap="none" normalizeH="0" baseline="0" dirty="0" smtClean="0">
                <a:ln>
                  <a:noFill/>
                </a:ln>
                <a:solidFill>
                  <a:srgbClr val="CC7832"/>
                </a:solidFill>
                <a:effectLst/>
                <a:latin typeface="Consolas" panose="020B0609020204030204" pitchFamily="49" charset="0"/>
              </a:rPr>
              <a:t>    </a:t>
            </a:r>
            <a:r>
              <a:rPr kumimoji="0" lang="sv-SE" altLang="sv-SE" sz="10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smtClean="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smtClean="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smtClean="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1558</Words>
  <Application>Microsoft Office PowerPoint</Application>
  <PresentationFormat>Bredbild</PresentationFormat>
  <Paragraphs>169</Paragraphs>
  <Slides>32</Slides>
  <Notes>32</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32</vt:i4>
      </vt:variant>
    </vt:vector>
  </HeadingPairs>
  <TitlesOfParts>
    <vt:vector size="37"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51</cp:revision>
  <dcterms:created xsi:type="dcterms:W3CDTF">2016-10-07T07:01:15Z</dcterms:created>
  <dcterms:modified xsi:type="dcterms:W3CDTF">2019-10-29T11:20:21Z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