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92" r:id="rId6"/>
    <p:sldId id="290" r:id="rId7"/>
    <p:sldId id="291" r:id="rId8"/>
    <p:sldId id="259" r:id="rId9"/>
    <p:sldId id="298" r:id="rId10"/>
    <p:sldId id="299" r:id="rId11"/>
    <p:sldId id="283" r:id="rId12"/>
    <p:sldId id="284" r:id="rId13"/>
    <p:sldId id="285" r:id="rId14"/>
    <p:sldId id="287" r:id="rId15"/>
    <p:sldId id="288" r:id="rId16"/>
    <p:sldId id="289" r:id="rId17"/>
    <p:sldId id="260" r:id="rId18"/>
    <p:sldId id="300" r:id="rId19"/>
    <p:sldId id="262" r:id="rId20"/>
    <p:sldId id="301" r:id="rId21"/>
    <p:sldId id="302" r:id="rId22"/>
    <p:sldId id="304" r:id="rId23"/>
    <p:sldId id="305" r:id="rId24"/>
    <p:sldId id="293" r:id="rId25"/>
    <p:sldId id="297" r:id="rId26"/>
    <p:sldId id="294" r:id="rId27"/>
    <p:sldId id="295" r:id="rId28"/>
    <p:sldId id="276" r:id="rId29"/>
    <p:sldId id="277" r:id="rId30"/>
    <p:sldId id="278" r:id="rId31"/>
    <p:sldId id="303"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77" d="100"/>
          <a:sy n="77"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9922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02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a:t>
            </a:r>
            <a:r>
              <a:rPr lang="sv-SE" dirty="0" err="1"/>
              <a:t>inventory</a:t>
            </a:r>
            <a:r>
              <a:rPr lang="sv-SE" dirty="0"/>
              <a:t>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pic>
        <p:nvPicPr>
          <p:cNvPr id="4" name="Platshållare för innehåll 3">
            <a:extLst>
              <a:ext uri="{FF2B5EF4-FFF2-40B4-BE49-F238E27FC236}">
                <a16:creationId xmlns:a16="http://schemas.microsoft.com/office/drawing/2014/main" id="{CF0DEAF9-2499-41E8-BC52-E0B43E69D0AB}"/>
              </a:ext>
            </a:extLst>
          </p:cNvPr>
          <p:cNvPicPr>
            <a:picLocks noGrp="1" noChangeAspect="1"/>
          </p:cNvPicPr>
          <p:nvPr>
            <p:ph idx="1"/>
          </p:nvPr>
        </p:nvPicPr>
        <p:blipFill>
          <a:blip r:embed="rId4"/>
          <a:stretch>
            <a:fillRect/>
          </a:stretch>
        </p:blipFill>
        <p:spPr>
          <a:xfrm>
            <a:off x="838200" y="1690688"/>
            <a:ext cx="5531787" cy="4351338"/>
          </a:xfrm>
          <a:prstGeom prst="rect">
            <a:avLst/>
          </a:prstGeo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r>
              <a:rPr lang="sv-SE" dirty="0"/>
              <a:t> (</a:t>
            </a:r>
            <a:r>
              <a:rPr lang="sv-SE" dirty="0" err="1"/>
              <a:t>IntelliJ</a:t>
            </a:r>
            <a:r>
              <a:rPr lang="sv-SE" dirty="0"/>
              <a:t> Plugin)</a:t>
            </a:r>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dirty="0"/>
              <a:t> Plugin)</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pic>
        <p:nvPicPr>
          <p:cNvPr id="4" name="Platshållare för innehåll 3">
            <a:extLst>
              <a:ext uri="{FF2B5EF4-FFF2-40B4-BE49-F238E27FC236}">
                <a16:creationId xmlns:a16="http://schemas.microsoft.com/office/drawing/2014/main" id="{8C564A08-5AA1-4999-9B54-996496718BDE}"/>
              </a:ext>
            </a:extLst>
          </p:cNvPr>
          <p:cNvPicPr>
            <a:picLocks noGrp="1" noChangeAspect="1"/>
          </p:cNvPicPr>
          <p:nvPr>
            <p:ph idx="1"/>
          </p:nvPr>
        </p:nvPicPr>
        <p:blipFill>
          <a:blip r:embed="rId4"/>
          <a:stretch>
            <a:fillRect/>
          </a:stretch>
        </p:blipFill>
        <p:spPr>
          <a:xfrm>
            <a:off x="838200" y="1690688"/>
            <a:ext cx="4542034" cy="4351338"/>
          </a:xfrm>
          <a:prstGeom prst="rect">
            <a:avLst/>
          </a:prstGeom>
        </p:spPr>
      </p:pic>
    </p:spTree>
    <p:custDataLst>
      <p:tags r:id="rId1"/>
    </p:custDataLst>
    <p:extLst>
      <p:ext uri="{BB962C8B-B14F-4D97-AF65-F5344CB8AC3E}">
        <p14:creationId xmlns:p14="http://schemas.microsoft.com/office/powerpoint/2010/main" val="71087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pic>
        <p:nvPicPr>
          <p:cNvPr id="4" name="Platshållare för innehåll 3">
            <a:extLst>
              <a:ext uri="{FF2B5EF4-FFF2-40B4-BE49-F238E27FC236}">
                <a16:creationId xmlns:a16="http://schemas.microsoft.com/office/drawing/2014/main" id="{742C4CC7-4DBE-46E6-8BD7-59A866DEDADF}"/>
              </a:ext>
            </a:extLst>
          </p:cNvPr>
          <p:cNvPicPr>
            <a:picLocks noGrp="1" noChangeAspect="1"/>
          </p:cNvPicPr>
          <p:nvPr>
            <p:ph idx="1"/>
          </p:nvPr>
        </p:nvPicPr>
        <p:blipFill>
          <a:blip r:embed="rId4"/>
          <a:stretch>
            <a:fillRect/>
          </a:stretch>
        </p:blipFill>
        <p:spPr>
          <a:xfrm>
            <a:off x="1876984" y="1720505"/>
            <a:ext cx="8438032" cy="3579446"/>
          </a:xfrm>
          <a:prstGeom prst="rect">
            <a:avLst/>
          </a:prstGeom>
        </p:spPr>
      </p:pic>
    </p:spTree>
    <p:custDataLst>
      <p:tags r:id="rId1"/>
    </p:custDataLst>
    <p:extLst>
      <p:ext uri="{BB962C8B-B14F-4D97-AF65-F5344CB8AC3E}">
        <p14:creationId xmlns:p14="http://schemas.microsoft.com/office/powerpoint/2010/main" val="90276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D14543E6-EA0C-4FFB-8C7A-1AA057CCD9A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7661" y="717754"/>
            <a:ext cx="8242851" cy="5884453"/>
          </a:xfrm>
        </p:spPr>
      </p:pic>
      <p:sp>
        <p:nvSpPr>
          <p:cNvPr id="2" name="Rubrik 1"/>
          <p:cNvSpPr>
            <a:spLocks noGrp="1"/>
          </p:cNvSpPr>
          <p:nvPr>
            <p:ph type="title"/>
          </p:nvPr>
        </p:nvSpPr>
        <p:spPr>
          <a:xfrm>
            <a:off x="390940" y="345246"/>
            <a:ext cx="10515600" cy="1325563"/>
          </a:xfrm>
        </p:spPr>
        <p:txBody>
          <a:bodyPr/>
          <a:lstStyle/>
          <a:p>
            <a:r>
              <a:rPr lang="sv-SE" dirty="0"/>
              <a:t>Tillståndsmaskinen</a:t>
            </a:r>
          </a:p>
        </p:txBody>
      </p:sp>
    </p:spTree>
    <p:custDataLst>
      <p:tags r:id="rId1"/>
    </p:custDataLst>
    <p:extLst>
      <p:ext uri="{BB962C8B-B14F-4D97-AF65-F5344CB8AC3E}">
        <p14:creationId xmlns:p14="http://schemas.microsoft.com/office/powerpoint/2010/main" val="1908727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le 4">
            <a:extLst>
              <a:ext uri="{FF2B5EF4-FFF2-40B4-BE49-F238E27FC236}">
                <a16:creationId xmlns:a16="http://schemas.microsoft.com/office/drawing/2014/main" id="{52C7CD7E-5385-404D-AAD8-A75A4F81E49A}"/>
              </a:ext>
            </a:extLst>
          </p:cNvPr>
          <p:cNvGraphicFramePr>
            <a:graphicFrameLocks noGrp="1"/>
          </p:cNvGraphicFramePr>
          <p:nvPr>
            <p:ph idx="1"/>
          </p:nvPr>
        </p:nvGraphicFramePr>
        <p:xfrm>
          <a:off x="838200" y="1825625"/>
          <a:ext cx="10515600" cy="393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699762024"/>
                    </a:ext>
                  </a:extLst>
                </a:gridCol>
                <a:gridCol w="2628900">
                  <a:extLst>
                    <a:ext uri="{9D8B030D-6E8A-4147-A177-3AD203B41FA5}">
                      <a16:colId xmlns:a16="http://schemas.microsoft.com/office/drawing/2014/main" val="822257964"/>
                    </a:ext>
                  </a:extLst>
                </a:gridCol>
                <a:gridCol w="2628900">
                  <a:extLst>
                    <a:ext uri="{9D8B030D-6E8A-4147-A177-3AD203B41FA5}">
                      <a16:colId xmlns:a16="http://schemas.microsoft.com/office/drawing/2014/main" val="2244064310"/>
                    </a:ext>
                  </a:extLst>
                </a:gridCol>
                <a:gridCol w="2628900">
                  <a:extLst>
                    <a:ext uri="{9D8B030D-6E8A-4147-A177-3AD203B41FA5}">
                      <a16:colId xmlns:a16="http://schemas.microsoft.com/office/drawing/2014/main" val="1018697329"/>
                    </a:ext>
                  </a:extLst>
                </a:gridCol>
              </a:tblGrid>
              <a:tr h="370840">
                <a:tc>
                  <a:txBody>
                    <a:bodyPr/>
                    <a:lstStyle/>
                    <a:p>
                      <a:r>
                        <a:rPr lang="en-GB" dirty="0"/>
                        <a:t>ID</a:t>
                      </a:r>
                    </a:p>
                  </a:txBody>
                  <a:tcPr/>
                </a:tc>
                <a:tc>
                  <a:txBody>
                    <a:bodyPr/>
                    <a:lstStyle/>
                    <a:p>
                      <a:r>
                        <a:rPr lang="en-GB" dirty="0" err="1"/>
                        <a:t>Beskrivning</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tillstånd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övergångar</a:t>
                      </a:r>
                      <a:endParaRPr lang="en-GB" dirty="0"/>
                    </a:p>
                  </a:txBody>
                  <a:tcPr/>
                </a:tc>
                <a:extLst>
                  <a:ext uri="{0D108BD9-81ED-4DB2-BD59-A6C34878D82A}">
                    <a16:rowId xmlns:a16="http://schemas.microsoft.com/office/drawing/2014/main" val="2080756302"/>
                  </a:ext>
                </a:extLst>
              </a:tr>
              <a:tr h="370840">
                <a:tc>
                  <a:txBody>
                    <a:bodyPr/>
                    <a:lstStyle/>
                    <a:p>
                      <a:r>
                        <a:rPr lang="en-GB" dirty="0"/>
                        <a:t>1 (</a:t>
                      </a:r>
                      <a:r>
                        <a:rPr lang="en-GB" dirty="0" err="1"/>
                        <a:t>testAllTrueStateDiagram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potential </a:t>
                      </a:r>
                      <a:r>
                        <a:rPr lang="en-GB" dirty="0" err="1"/>
                        <a:t>effekt</a:t>
                      </a:r>
                      <a:endParaRPr lang="en-GB" dirty="0"/>
                    </a:p>
                    <a:p>
                      <a:pPr marL="342900" indent="-342900">
                        <a:buAutoNum type="arabicPeriod"/>
                      </a:pPr>
                      <a:r>
                        <a:rPr lang="en-GB" dirty="0"/>
                        <a:t>Combat </a:t>
                      </a:r>
                      <a:r>
                        <a:rPr lang="en-GB" dirty="0" err="1"/>
                        <a:t>är</a:t>
                      </a:r>
                      <a:r>
                        <a:rPr lang="en-GB" dirty="0"/>
                        <a:t> slut</a:t>
                      </a:r>
                    </a:p>
                  </a:txBody>
                  <a:tcPr/>
                </a:tc>
                <a:tc>
                  <a:txBody>
                    <a:bodyPr/>
                    <a:lstStyle/>
                    <a:p>
                      <a:r>
                        <a:rPr lang="en-GB" dirty="0" err="1"/>
                        <a:t>getNextTargetWhoseTurnItIs</a:t>
                      </a:r>
                      <a:r>
                        <a:rPr lang="en-GB" dirty="0"/>
                        <a:t>(), </a:t>
                      </a:r>
                      <a:r>
                        <a:rPr lang="en-GB" dirty="0" err="1"/>
                        <a:t>ApplyEffects</a:t>
                      </a:r>
                      <a:r>
                        <a:rPr lang="en-GB" dirty="0"/>
                        <a:t>(), </a:t>
                      </a:r>
                      <a:r>
                        <a:rPr lang="en-GB" dirty="0" err="1"/>
                        <a:t>applyEffects</a:t>
                      </a:r>
                      <a:r>
                        <a:rPr lang="en-GB" dirty="0"/>
                        <a:t>(), </a:t>
                      </a:r>
                      <a:r>
                        <a:rPr lang="en-GB" dirty="0" err="1"/>
                        <a:t>isCombatFinished</a:t>
                      </a:r>
                      <a:r>
                        <a:rPr lang="en-GB"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t.isAlive</a:t>
                      </a:r>
                      <a:r>
                        <a:rPr lang="en-GB" dirty="0"/>
                        <a:t> = true, </a:t>
                      </a:r>
                      <a:r>
                        <a:rPr lang="en-GB" dirty="0" err="1"/>
                        <a:t>t.isAlive</a:t>
                      </a:r>
                      <a:r>
                        <a:rPr lang="en-GB" dirty="0"/>
                        <a:t> = true, </a:t>
                      </a:r>
                      <a:r>
                        <a:rPr lang="en-GB" dirty="0" err="1"/>
                        <a:t>isCombatFinished</a:t>
                      </a:r>
                      <a:r>
                        <a:rPr lang="en-GB" dirty="0"/>
                        <a:t>() = false</a:t>
                      </a:r>
                    </a:p>
                    <a:p>
                      <a:endParaRPr lang="en-GB" dirty="0"/>
                    </a:p>
                  </a:txBody>
                  <a:tcPr/>
                </a:tc>
                <a:extLst>
                  <a:ext uri="{0D108BD9-81ED-4DB2-BD59-A6C34878D82A}">
                    <a16:rowId xmlns:a16="http://schemas.microsoft.com/office/drawing/2014/main" val="3359427079"/>
                  </a:ext>
                </a:extLst>
              </a:tr>
              <a:tr h="370840">
                <a:tc>
                  <a:txBody>
                    <a:bodyPr/>
                    <a:lstStyle/>
                    <a:p>
                      <a:r>
                        <a:rPr lang="en-GB" dirty="0"/>
                        <a:t>2 (</a:t>
                      </a:r>
                      <a:r>
                        <a:rPr lang="en-GB" dirty="0" err="1"/>
                        <a:t>testTrueFalseStateDiagram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a:t>
                      </a:r>
                      <a:r>
                        <a:rPr lang="en-GB" dirty="0" err="1"/>
                        <a:t>inte</a:t>
                      </a:r>
                      <a:r>
                        <a:rPr lang="en-GB" dirty="0"/>
                        <a:t> </a:t>
                      </a:r>
                      <a:r>
                        <a:rPr lang="en-GB" dirty="0" err="1"/>
                        <a:t>potentiell</a:t>
                      </a:r>
                      <a:r>
                        <a:rPr lang="en-GB" dirty="0"/>
                        <a:t> effect</a:t>
                      </a:r>
                    </a:p>
                    <a:p>
                      <a:pPr marL="342900" indent="-342900">
                        <a:buAutoNum type="arabicPeriod"/>
                      </a:pPr>
                      <a:r>
                        <a:rPr lang="en-GB" dirty="0"/>
                        <a:t>Combat </a:t>
                      </a:r>
                      <a:r>
                        <a:rPr lang="en-GB" dirty="0" err="1"/>
                        <a:t>är</a:t>
                      </a:r>
                      <a:r>
                        <a:rPr lang="en-GB" dirty="0"/>
                        <a:t> slut med </a:t>
                      </a:r>
                      <a:r>
                        <a:rPr lang="en-GB" dirty="0" err="1"/>
                        <a:t>död</a:t>
                      </a:r>
                      <a:r>
                        <a:rPr lang="en-GB" dirty="0"/>
                        <a:t> </a:t>
                      </a:r>
                      <a:r>
                        <a:rPr lang="en-GB" dirty="0" err="1"/>
                        <a:t>spelare</a:t>
                      </a:r>
                      <a:endParaRPr lang="en-GB" dirty="0"/>
                    </a:p>
                  </a:txBody>
                  <a:tcPr/>
                </a:tc>
                <a:tc>
                  <a:txBody>
                    <a:bodyPr/>
                    <a:lstStyle/>
                    <a:p>
                      <a:r>
                        <a:rPr lang="en-GB" dirty="0" err="1"/>
                        <a:t>getNextTargetWhoseTurnItIs</a:t>
                      </a:r>
                      <a:r>
                        <a:rPr lang="en-GB" dirty="0"/>
                        <a:t>(), </a:t>
                      </a:r>
                      <a:r>
                        <a:rPr lang="en-GB" dirty="0" err="1"/>
                        <a:t>ApplyEffects</a:t>
                      </a:r>
                      <a:r>
                        <a:rPr lang="en-GB" dirty="0"/>
                        <a:t>(), </a:t>
                      </a:r>
                      <a:r>
                        <a:rPr lang="en-GB" dirty="0" err="1"/>
                        <a:t>isCombatFinished</a:t>
                      </a:r>
                      <a:r>
                        <a:rPr lang="en-GB" dirty="0"/>
                        <a:t>()</a:t>
                      </a:r>
                    </a:p>
                  </a:txBody>
                  <a:tcPr/>
                </a:tc>
                <a:tc>
                  <a:txBody>
                    <a:bodyPr/>
                    <a:lstStyle/>
                    <a:p>
                      <a:r>
                        <a:rPr lang="en-GB" dirty="0" err="1"/>
                        <a:t>t.isAlive</a:t>
                      </a:r>
                      <a:r>
                        <a:rPr lang="en-GB" dirty="0"/>
                        <a:t> = true, </a:t>
                      </a:r>
                      <a:r>
                        <a:rPr lang="en-GB" dirty="0" err="1"/>
                        <a:t>t.isAlive</a:t>
                      </a:r>
                      <a:r>
                        <a:rPr lang="en-GB" dirty="0"/>
                        <a:t> = false</a:t>
                      </a:r>
                    </a:p>
                  </a:txBody>
                  <a:tcPr/>
                </a:tc>
                <a:extLst>
                  <a:ext uri="{0D108BD9-81ED-4DB2-BD59-A6C34878D82A}">
                    <a16:rowId xmlns:a16="http://schemas.microsoft.com/office/drawing/2014/main" val="420505223"/>
                  </a:ext>
                </a:extLst>
              </a:tr>
              <a:tr h="370840">
                <a:tc>
                  <a:txBody>
                    <a:bodyPr/>
                    <a:lstStyle/>
                    <a:p>
                      <a:r>
                        <a:rPr lang="en-GB" dirty="0"/>
                        <a:t>3 (</a:t>
                      </a:r>
                      <a:r>
                        <a:rPr lang="en-GB" dirty="0" err="1"/>
                        <a:t>testFalseStateDiagram</a:t>
                      </a:r>
                      <a:r>
                        <a:rPr lang="en-GB" dirty="0"/>
                        <a:t>)</a:t>
                      </a:r>
                    </a:p>
                  </a:txBody>
                  <a:tcPr/>
                </a:tc>
                <a:tc>
                  <a:txBody>
                    <a:bodyPr/>
                    <a:lstStyle/>
                    <a:p>
                      <a:pPr marL="342900" indent="-342900">
                        <a:buAutoNum type="arabicPeriod"/>
                      </a:pPr>
                      <a:r>
                        <a:rPr lang="en-GB" dirty="0"/>
                        <a:t>Target lever </a:t>
                      </a:r>
                      <a:r>
                        <a:rPr lang="en-GB" dirty="0" err="1"/>
                        <a:t>inte</a:t>
                      </a:r>
                      <a:endParaRPr lang="en-GB" dirty="0"/>
                    </a:p>
                    <a:p>
                      <a:pPr marL="342900" indent="-342900">
                        <a:buAutoNum type="arabicPeriod"/>
                      </a:pPr>
                      <a:r>
                        <a:rPr lang="en-GB" dirty="0"/>
                        <a:t>Combat </a:t>
                      </a:r>
                      <a:r>
                        <a:rPr lang="en-GB" dirty="0" err="1"/>
                        <a:t>startar</a:t>
                      </a:r>
                      <a:r>
                        <a:rPr lang="en-GB" dirty="0"/>
                        <a:t> </a:t>
                      </a:r>
                      <a:r>
                        <a:rPr lang="en-GB" dirty="0" err="1"/>
                        <a:t>och</a:t>
                      </a:r>
                      <a:r>
                        <a:rPr lang="en-GB" dirty="0"/>
                        <a:t> </a:t>
                      </a:r>
                      <a:r>
                        <a:rPr lang="en-GB" dirty="0" err="1"/>
                        <a:t>slutar</a:t>
                      </a:r>
                      <a:r>
                        <a:rPr lang="en-GB" dirty="0"/>
                        <a:t> </a:t>
                      </a:r>
                      <a:r>
                        <a:rPr lang="en-GB" dirty="0" err="1"/>
                        <a:t>omedelbart</a:t>
                      </a:r>
                      <a:r>
                        <a:rPr lang="en-GB" dirty="0"/>
                        <a:t>.</a:t>
                      </a:r>
                    </a:p>
                  </a:txBody>
                  <a:tcPr/>
                </a:tc>
                <a:tc>
                  <a:txBody>
                    <a:bodyPr/>
                    <a:lstStyle/>
                    <a:p>
                      <a:r>
                        <a:rPr lang="en-GB" dirty="0" err="1"/>
                        <a:t>getNextTargetWhoseTurnItIs</a:t>
                      </a:r>
                      <a:r>
                        <a:rPr lang="en-GB" dirty="0"/>
                        <a:t>(), </a:t>
                      </a:r>
                      <a:r>
                        <a:rPr lang="en-GB" dirty="0" err="1"/>
                        <a:t>isCombatFinished</a:t>
                      </a:r>
                      <a:r>
                        <a:rPr lang="en-GB" dirty="0"/>
                        <a:t>()</a:t>
                      </a:r>
                    </a:p>
                  </a:txBody>
                  <a:tcPr/>
                </a:tc>
                <a:tc>
                  <a:txBody>
                    <a:bodyPr/>
                    <a:lstStyle/>
                    <a:p>
                      <a:r>
                        <a:rPr lang="en-GB" dirty="0" err="1"/>
                        <a:t>t.isAlive</a:t>
                      </a:r>
                      <a:r>
                        <a:rPr lang="en-GB" dirty="0"/>
                        <a:t> = false</a:t>
                      </a:r>
                    </a:p>
                  </a:txBody>
                  <a:tcPr/>
                </a:tc>
                <a:extLst>
                  <a:ext uri="{0D108BD9-81ED-4DB2-BD59-A6C34878D82A}">
                    <a16:rowId xmlns:a16="http://schemas.microsoft.com/office/drawing/2014/main" val="1543530647"/>
                  </a:ext>
                </a:extLst>
              </a:tr>
            </a:tbl>
          </a:graphicData>
        </a:graphic>
      </p:graphicFrame>
    </p:spTree>
    <p:custDataLst>
      <p:tags r:id="rId1"/>
    </p:custDataLst>
    <p:extLst>
      <p:ext uri="{BB962C8B-B14F-4D97-AF65-F5344CB8AC3E}">
        <p14:creationId xmlns:p14="http://schemas.microsoft.com/office/powerpoint/2010/main" val="3990220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2310834"/>
            <a:ext cx="11496821" cy="1810750"/>
          </a:xfrm>
          <a:prstGeom prst="rect">
            <a:avLst/>
          </a:prstGeom>
        </p:spPr>
      </p:pic>
      <p:sp>
        <p:nvSpPr>
          <p:cNvPr id="2" name="TextBox 1">
            <a:extLst>
              <a:ext uri="{FF2B5EF4-FFF2-40B4-BE49-F238E27FC236}">
                <a16:creationId xmlns:a16="http://schemas.microsoft.com/office/drawing/2014/main" id="{CAA8A031-C44C-472A-A158-2CF60EC31045}"/>
              </a:ext>
            </a:extLst>
          </p:cNvPr>
          <p:cNvSpPr txBox="1"/>
          <p:nvPr/>
        </p:nvSpPr>
        <p:spPr>
          <a:xfrm>
            <a:off x="498523" y="4342935"/>
            <a:ext cx="11139854" cy="2308324"/>
          </a:xfrm>
          <a:prstGeom prst="rect">
            <a:avLst/>
          </a:prstGeom>
          <a:noFill/>
        </p:spPr>
        <p:txBody>
          <a:bodyPr wrap="square" rtlCol="0">
            <a:spAutoFit/>
          </a:bodyPr>
          <a:lstStyle/>
          <a:p>
            <a:r>
              <a:rPr lang="en-US" dirty="0" err="1"/>
              <a:t>Kodkritiksystemet</a:t>
            </a:r>
            <a:r>
              <a:rPr lang="en-US" dirty="0"/>
              <a:t> </a:t>
            </a:r>
            <a:r>
              <a:rPr lang="en-US" dirty="0" err="1"/>
              <a:t>från</a:t>
            </a:r>
            <a:r>
              <a:rPr lang="en-US" dirty="0"/>
              <a:t> IntelliJ </a:t>
            </a:r>
            <a:r>
              <a:rPr lang="en-US" dirty="0" err="1"/>
              <a:t>visade</a:t>
            </a:r>
            <a:r>
              <a:rPr lang="en-US" dirty="0"/>
              <a:t> </a:t>
            </a:r>
            <a:r>
              <a:rPr lang="en-US" dirty="0" err="1"/>
              <a:t>samma</a:t>
            </a:r>
            <a:r>
              <a:rPr lang="en-US" dirty="0"/>
              <a:t> </a:t>
            </a:r>
            <a:r>
              <a:rPr lang="en-US" dirty="0" err="1"/>
              <a:t>resultat</a:t>
            </a:r>
            <a:r>
              <a:rPr lang="en-US" dirty="0"/>
              <a:t> </a:t>
            </a:r>
            <a:r>
              <a:rPr lang="en-US" dirty="0" err="1"/>
              <a:t>innan</a:t>
            </a:r>
            <a:r>
              <a:rPr lang="en-US" dirty="0"/>
              <a:t> </a:t>
            </a:r>
            <a:r>
              <a:rPr lang="en-US" dirty="0" err="1"/>
              <a:t>som</a:t>
            </a:r>
            <a:r>
              <a:rPr lang="en-US" dirty="0"/>
              <a:t> </a:t>
            </a:r>
            <a:r>
              <a:rPr lang="en-US" dirty="0" err="1"/>
              <a:t>efter</a:t>
            </a:r>
            <a:r>
              <a:rPr lang="en-US" dirty="0"/>
              <a:t> </a:t>
            </a:r>
            <a:r>
              <a:rPr lang="en-US" dirty="0" err="1"/>
              <a:t>vår</a:t>
            </a:r>
            <a:r>
              <a:rPr lang="en-US" dirty="0"/>
              <a:t> </a:t>
            </a:r>
            <a:r>
              <a:rPr lang="en-US" dirty="0" err="1"/>
              <a:t>granskning</a:t>
            </a:r>
            <a:r>
              <a:rPr lang="en-US" dirty="0"/>
              <a:t>, </a:t>
            </a:r>
            <a:r>
              <a:rPr lang="en-US" dirty="0" err="1"/>
              <a:t>och</a:t>
            </a:r>
            <a:r>
              <a:rPr lang="en-US" dirty="0"/>
              <a:t> </a:t>
            </a:r>
            <a:r>
              <a:rPr lang="en-US" dirty="0" err="1"/>
              <a:t>felet</a:t>
            </a:r>
            <a:r>
              <a:rPr lang="en-US" dirty="0"/>
              <a:t> den </a:t>
            </a:r>
            <a:r>
              <a:rPr lang="en-US" dirty="0" err="1"/>
              <a:t>uppvisade</a:t>
            </a:r>
            <a:r>
              <a:rPr lang="en-US" dirty="0"/>
              <a:t> var </a:t>
            </a:r>
            <a:r>
              <a:rPr lang="en-US" dirty="0" err="1"/>
              <a:t>inte</a:t>
            </a:r>
            <a:r>
              <a:rPr lang="en-US" dirty="0"/>
              <a:t> </a:t>
            </a:r>
            <a:r>
              <a:rPr lang="en-US" dirty="0" err="1"/>
              <a:t>ett</a:t>
            </a:r>
            <a:r>
              <a:rPr lang="en-US" dirty="0"/>
              <a:t> </a:t>
            </a:r>
            <a:r>
              <a:rPr lang="en-US" dirty="0" err="1"/>
              <a:t>fel</a:t>
            </a:r>
            <a:r>
              <a:rPr lang="en-US" dirty="0"/>
              <a:t> </a:t>
            </a:r>
            <a:r>
              <a:rPr lang="en-US" dirty="0" err="1"/>
              <a:t>i</a:t>
            </a:r>
            <a:r>
              <a:rPr lang="en-US" dirty="0"/>
              <a:t> sig </a:t>
            </a:r>
            <a:r>
              <a:rPr lang="en-US" dirty="0" err="1"/>
              <a:t>då</a:t>
            </a:r>
            <a:r>
              <a:rPr lang="en-US" dirty="0"/>
              <a:t> </a:t>
            </a:r>
            <a:r>
              <a:rPr lang="en-US" dirty="0" err="1"/>
              <a:t>vår</a:t>
            </a:r>
            <a:r>
              <a:rPr lang="en-US" dirty="0"/>
              <a:t> access modifier </a:t>
            </a:r>
            <a:r>
              <a:rPr lang="en-US" dirty="0" err="1"/>
              <a:t>kan</a:t>
            </a:r>
            <a:r>
              <a:rPr lang="en-US" dirty="0"/>
              <a:t> </a:t>
            </a:r>
            <a:r>
              <a:rPr lang="en-US" dirty="0" err="1"/>
              <a:t>inte</a:t>
            </a:r>
            <a:r>
              <a:rPr lang="en-US" dirty="0"/>
              <a:t> </a:t>
            </a:r>
            <a:r>
              <a:rPr lang="en-US" dirty="0" err="1"/>
              <a:t>vara</a:t>
            </a:r>
            <a:r>
              <a:rPr lang="en-US" dirty="0"/>
              <a:t> private </a:t>
            </a:r>
            <a:r>
              <a:rPr lang="en-US" dirty="0" err="1"/>
              <a:t>då</a:t>
            </a:r>
            <a:r>
              <a:rPr lang="en-US" dirty="0"/>
              <a:t> det </a:t>
            </a:r>
            <a:r>
              <a:rPr lang="en-US" dirty="0" err="1"/>
              <a:t>låser</a:t>
            </a:r>
            <a:r>
              <a:rPr lang="en-US" dirty="0"/>
              <a:t> </a:t>
            </a:r>
            <a:r>
              <a:rPr lang="en-US" dirty="0" err="1"/>
              <a:t>ut</a:t>
            </a:r>
            <a:r>
              <a:rPr lang="en-US" dirty="0"/>
              <a:t> </a:t>
            </a:r>
            <a:r>
              <a:rPr lang="en-US" dirty="0" err="1"/>
              <a:t>en</a:t>
            </a:r>
            <a:r>
              <a:rPr lang="en-US" dirty="0"/>
              <a:t> av de </a:t>
            </a:r>
            <a:r>
              <a:rPr lang="en-US" dirty="0" err="1"/>
              <a:t>potentiella</a:t>
            </a:r>
            <a:r>
              <a:rPr lang="en-US" dirty="0"/>
              <a:t> scenario </a:t>
            </a:r>
            <a:r>
              <a:rPr lang="en-US" dirty="0" err="1"/>
              <a:t>där</a:t>
            </a:r>
            <a:r>
              <a:rPr lang="en-US" dirty="0"/>
              <a:t> den </a:t>
            </a:r>
            <a:r>
              <a:rPr lang="en-US" dirty="0" err="1"/>
              <a:t>kan</a:t>
            </a:r>
            <a:r>
              <a:rPr lang="en-US" dirty="0"/>
              <a:t> </a:t>
            </a:r>
            <a:r>
              <a:rPr lang="en-US" dirty="0" err="1"/>
              <a:t>behöva</a:t>
            </a:r>
            <a:r>
              <a:rPr lang="en-US" dirty="0"/>
              <a:t> </a:t>
            </a:r>
            <a:r>
              <a:rPr lang="en-US" dirty="0" err="1"/>
              <a:t>vara</a:t>
            </a:r>
            <a:r>
              <a:rPr lang="en-US" dirty="0"/>
              <a:t> </a:t>
            </a:r>
            <a:r>
              <a:rPr lang="en-US" dirty="0" err="1"/>
              <a:t>tillgänglig</a:t>
            </a:r>
            <a:r>
              <a:rPr lang="en-US" dirty="0"/>
              <a:t> </a:t>
            </a:r>
            <a:r>
              <a:rPr lang="en-US" dirty="0" err="1"/>
              <a:t>för</a:t>
            </a:r>
            <a:r>
              <a:rPr lang="en-US" dirty="0"/>
              <a:t> </a:t>
            </a:r>
            <a:r>
              <a:rPr lang="en-US" dirty="0" err="1"/>
              <a:t>andra</a:t>
            </a:r>
            <a:r>
              <a:rPr lang="en-US" dirty="0"/>
              <a:t> </a:t>
            </a:r>
            <a:r>
              <a:rPr lang="en-US" dirty="0" err="1"/>
              <a:t>klasser</a:t>
            </a:r>
            <a:r>
              <a:rPr lang="en-US" dirty="0"/>
              <a:t>. </a:t>
            </a:r>
          </a:p>
          <a:p>
            <a:endParaRPr lang="en-US" dirty="0"/>
          </a:p>
          <a:p>
            <a:r>
              <a:rPr lang="en-US" dirty="0" err="1"/>
              <a:t>På</a:t>
            </a:r>
            <a:r>
              <a:rPr lang="en-US" dirty="0"/>
              <a:t> </a:t>
            </a:r>
            <a:r>
              <a:rPr lang="en-US" dirty="0" err="1"/>
              <a:t>en</a:t>
            </a:r>
            <a:r>
              <a:rPr lang="en-US" dirty="0"/>
              <a:t> </a:t>
            </a:r>
            <a:r>
              <a:rPr lang="en-US" dirty="0" err="1"/>
              <a:t>mindre</a:t>
            </a:r>
            <a:r>
              <a:rPr lang="en-US" dirty="0"/>
              <a:t> </a:t>
            </a:r>
            <a:r>
              <a:rPr lang="en-US" dirty="0" err="1"/>
              <a:t>skala</a:t>
            </a:r>
            <a:r>
              <a:rPr lang="en-US" dirty="0"/>
              <a:t> </a:t>
            </a:r>
            <a:r>
              <a:rPr lang="en-US" dirty="0" err="1"/>
              <a:t>där</a:t>
            </a:r>
            <a:r>
              <a:rPr lang="en-US" dirty="0"/>
              <a:t> det </a:t>
            </a:r>
            <a:r>
              <a:rPr lang="en-US" dirty="0" err="1"/>
              <a:t>skett</a:t>
            </a:r>
            <a:r>
              <a:rPr lang="en-US" dirty="0"/>
              <a:t> </a:t>
            </a:r>
            <a:r>
              <a:rPr lang="en-US" dirty="0" err="1"/>
              <a:t>mycket</a:t>
            </a:r>
            <a:r>
              <a:rPr lang="en-US" dirty="0"/>
              <a:t> </a:t>
            </a:r>
            <a:r>
              <a:rPr lang="en-US" dirty="0" err="1"/>
              <a:t>informella</a:t>
            </a:r>
            <a:r>
              <a:rPr lang="en-US" dirty="0"/>
              <a:t> </a:t>
            </a:r>
            <a:r>
              <a:rPr lang="en-US" dirty="0" err="1"/>
              <a:t>granskningar</a:t>
            </a:r>
            <a:r>
              <a:rPr lang="en-US" dirty="0"/>
              <a:t> </a:t>
            </a:r>
            <a:r>
              <a:rPr lang="en-US" dirty="0" err="1"/>
              <a:t>löpande</a:t>
            </a:r>
            <a:r>
              <a:rPr lang="en-US" dirty="0"/>
              <a:t> </a:t>
            </a:r>
            <a:r>
              <a:rPr lang="en-US" dirty="0" err="1"/>
              <a:t>då</a:t>
            </a:r>
            <a:r>
              <a:rPr lang="en-US" dirty="0"/>
              <a:t> vi </a:t>
            </a:r>
            <a:r>
              <a:rPr lang="en-US" dirty="0" err="1"/>
              <a:t>alla</a:t>
            </a:r>
            <a:r>
              <a:rPr lang="en-US" dirty="0"/>
              <a:t> </a:t>
            </a:r>
            <a:r>
              <a:rPr lang="en-US" dirty="0" err="1"/>
              <a:t>kodat</a:t>
            </a:r>
            <a:r>
              <a:rPr lang="en-US" dirty="0"/>
              <a:t> </a:t>
            </a:r>
            <a:r>
              <a:rPr lang="en-US" dirty="0" err="1"/>
              <a:t>i</a:t>
            </a:r>
            <a:r>
              <a:rPr lang="en-US" dirty="0"/>
              <a:t> </a:t>
            </a:r>
            <a:r>
              <a:rPr lang="en-US" dirty="0" err="1"/>
              <a:t>samma</a:t>
            </a:r>
            <a:r>
              <a:rPr lang="en-US" dirty="0"/>
              <a:t> rum </a:t>
            </a:r>
            <a:r>
              <a:rPr lang="en-US" dirty="0" err="1"/>
              <a:t>oftast</a:t>
            </a:r>
            <a:r>
              <a:rPr lang="en-US" dirty="0"/>
              <a:t> </a:t>
            </a:r>
            <a:r>
              <a:rPr lang="en-US" dirty="0" err="1"/>
              <a:t>och</a:t>
            </a:r>
            <a:r>
              <a:rPr lang="en-US" dirty="0"/>
              <a:t> </a:t>
            </a:r>
            <a:r>
              <a:rPr lang="en-US" dirty="0" err="1"/>
              <a:t>kunnat</a:t>
            </a:r>
            <a:r>
              <a:rPr lang="en-US" dirty="0"/>
              <a:t> </a:t>
            </a:r>
            <a:r>
              <a:rPr lang="en-US" dirty="0" err="1"/>
              <a:t>fråga</a:t>
            </a:r>
            <a:r>
              <a:rPr lang="en-US" dirty="0"/>
              <a:t> </a:t>
            </a:r>
            <a:r>
              <a:rPr lang="en-US" dirty="0" err="1"/>
              <a:t>varandra</a:t>
            </a:r>
            <a:r>
              <a:rPr lang="en-US" dirty="0"/>
              <a:t> om </a:t>
            </a:r>
            <a:r>
              <a:rPr lang="en-US" dirty="0" err="1"/>
              <a:t>hjälp</a:t>
            </a:r>
            <a:r>
              <a:rPr lang="en-US" dirty="0"/>
              <a:t> </a:t>
            </a:r>
            <a:r>
              <a:rPr lang="en-US" dirty="0" err="1"/>
              <a:t>kan</a:t>
            </a:r>
            <a:r>
              <a:rPr lang="en-US" dirty="0"/>
              <a:t> ha </a:t>
            </a:r>
            <a:r>
              <a:rPr lang="en-US" dirty="0" err="1"/>
              <a:t>vart</a:t>
            </a:r>
            <a:r>
              <a:rPr lang="en-US" dirty="0"/>
              <a:t> </a:t>
            </a:r>
            <a:r>
              <a:rPr lang="en-US" dirty="0" err="1"/>
              <a:t>bidragande</a:t>
            </a:r>
            <a:r>
              <a:rPr lang="en-US" dirty="0"/>
              <a:t> till </a:t>
            </a:r>
            <a:r>
              <a:rPr lang="en-US" dirty="0" err="1"/>
              <a:t>att</a:t>
            </a:r>
            <a:r>
              <a:rPr lang="en-US" dirty="0"/>
              <a:t> </a:t>
            </a:r>
            <a:r>
              <a:rPr lang="en-US" dirty="0" err="1"/>
              <a:t>kodkritiksystemet</a:t>
            </a:r>
            <a:r>
              <a:rPr lang="en-US" dirty="0"/>
              <a:t> </a:t>
            </a:r>
            <a:r>
              <a:rPr lang="en-US" dirty="0" err="1"/>
              <a:t>ej</a:t>
            </a:r>
            <a:r>
              <a:rPr lang="en-US" dirty="0"/>
              <a:t> </a:t>
            </a:r>
            <a:r>
              <a:rPr lang="en-US" dirty="0" err="1"/>
              <a:t>hittade</a:t>
            </a:r>
            <a:r>
              <a:rPr lang="en-US" dirty="0"/>
              <a:t> </a:t>
            </a:r>
            <a:r>
              <a:rPr lang="en-US" dirty="0" err="1"/>
              <a:t>någon</a:t>
            </a:r>
            <a:r>
              <a:rPr lang="en-US" dirty="0"/>
              <a:t> </a:t>
            </a:r>
            <a:r>
              <a:rPr lang="en-US" dirty="0" err="1"/>
              <a:t>större</a:t>
            </a:r>
            <a:r>
              <a:rPr lang="en-US" dirty="0"/>
              <a:t> </a:t>
            </a:r>
            <a:r>
              <a:rPr lang="en-US" dirty="0" err="1"/>
              <a:t>mängd</a:t>
            </a:r>
            <a:r>
              <a:rPr lang="en-US" dirty="0"/>
              <a:t> </a:t>
            </a:r>
            <a:r>
              <a:rPr lang="en-US" dirty="0" err="1"/>
              <a:t>fel</a:t>
            </a:r>
            <a:r>
              <a:rPr lang="en-US" dirty="0"/>
              <a:t>, </a:t>
            </a:r>
            <a:r>
              <a:rPr lang="en-US" dirty="0" err="1"/>
              <a:t>och</a:t>
            </a:r>
            <a:r>
              <a:rPr lang="en-US" dirty="0"/>
              <a:t> med </a:t>
            </a:r>
            <a:r>
              <a:rPr lang="en-US" dirty="0" err="1"/>
              <a:t>tanke</a:t>
            </a:r>
            <a:r>
              <a:rPr lang="en-US" dirty="0"/>
              <a:t> </a:t>
            </a:r>
            <a:r>
              <a:rPr lang="en-US" dirty="0" err="1"/>
              <a:t>på</a:t>
            </a:r>
            <a:r>
              <a:rPr lang="en-US" dirty="0"/>
              <a:t> </a:t>
            </a:r>
            <a:r>
              <a:rPr lang="en-US" dirty="0" err="1"/>
              <a:t>att</a:t>
            </a:r>
            <a:r>
              <a:rPr lang="en-US" dirty="0"/>
              <a:t> </a:t>
            </a:r>
            <a:r>
              <a:rPr lang="en-US" dirty="0" err="1"/>
              <a:t>fel</a:t>
            </a:r>
            <a:r>
              <a:rPr lang="en-US" dirty="0"/>
              <a:t> </a:t>
            </a:r>
            <a:r>
              <a:rPr lang="en-US" dirty="0" err="1"/>
              <a:t>hittades</a:t>
            </a:r>
            <a:r>
              <a:rPr lang="en-US" dirty="0"/>
              <a:t> av </a:t>
            </a:r>
            <a:r>
              <a:rPr lang="en-US" dirty="0" err="1"/>
              <a:t>oss</a:t>
            </a:r>
            <a:r>
              <a:rPr lang="en-US" dirty="0"/>
              <a:t> under </a:t>
            </a:r>
            <a:r>
              <a:rPr lang="en-US" dirty="0" err="1"/>
              <a:t>granskningen</a:t>
            </a:r>
            <a:r>
              <a:rPr lang="en-US" dirty="0"/>
              <a:t> </a:t>
            </a:r>
            <a:r>
              <a:rPr lang="en-US" dirty="0" err="1"/>
              <a:t>som</a:t>
            </a:r>
            <a:r>
              <a:rPr lang="en-US" dirty="0"/>
              <a:t> </a:t>
            </a:r>
            <a:r>
              <a:rPr lang="en-US" dirty="0" err="1"/>
              <a:t>inte</a:t>
            </a:r>
            <a:r>
              <a:rPr lang="en-US" dirty="0"/>
              <a:t> </a:t>
            </a:r>
            <a:r>
              <a:rPr lang="en-US" dirty="0" err="1"/>
              <a:t>plockades</a:t>
            </a:r>
            <a:r>
              <a:rPr lang="en-US" dirty="0"/>
              <a:t> </a:t>
            </a:r>
            <a:r>
              <a:rPr lang="en-US" dirty="0" err="1"/>
              <a:t>upp</a:t>
            </a:r>
            <a:r>
              <a:rPr lang="en-US" dirty="0"/>
              <a:t> </a:t>
            </a:r>
            <a:r>
              <a:rPr lang="en-US" dirty="0" err="1"/>
              <a:t>här</a:t>
            </a:r>
            <a:r>
              <a:rPr lang="en-US" dirty="0"/>
              <a:t> </a:t>
            </a:r>
            <a:r>
              <a:rPr lang="en-US" dirty="0" err="1"/>
              <a:t>påvisar</a:t>
            </a:r>
            <a:r>
              <a:rPr lang="en-US" dirty="0"/>
              <a:t> den </a:t>
            </a:r>
            <a:r>
              <a:rPr lang="en-US" dirty="0" err="1"/>
              <a:t>potentiella</a:t>
            </a:r>
            <a:r>
              <a:rPr lang="en-US" dirty="0"/>
              <a:t> </a:t>
            </a:r>
            <a:r>
              <a:rPr lang="en-US" dirty="0" err="1"/>
              <a:t>nödvändigheten</a:t>
            </a:r>
            <a:r>
              <a:rPr lang="en-US" dirty="0"/>
              <a:t> av </a:t>
            </a:r>
            <a:r>
              <a:rPr lang="en-US" dirty="0" err="1"/>
              <a:t>både</a:t>
            </a:r>
            <a:r>
              <a:rPr lang="en-US" dirty="0"/>
              <a:t> </a:t>
            </a:r>
            <a:r>
              <a:rPr lang="en-US" dirty="0" err="1"/>
              <a:t>statisk</a:t>
            </a:r>
            <a:r>
              <a:rPr lang="en-US" dirty="0"/>
              <a:t> </a:t>
            </a:r>
            <a:r>
              <a:rPr lang="en-US" dirty="0" err="1"/>
              <a:t>analys</a:t>
            </a:r>
            <a:r>
              <a:rPr lang="en-US" dirty="0"/>
              <a:t> </a:t>
            </a:r>
            <a:r>
              <a:rPr lang="en-US" dirty="0" err="1"/>
              <a:t>och</a:t>
            </a:r>
            <a:r>
              <a:rPr lang="en-US" dirty="0"/>
              <a:t> </a:t>
            </a:r>
            <a:r>
              <a:rPr lang="en-US" dirty="0" err="1"/>
              <a:t>formell</a:t>
            </a:r>
            <a:r>
              <a:rPr lang="en-US" dirty="0"/>
              <a:t> </a:t>
            </a:r>
            <a:r>
              <a:rPr lang="en-US" dirty="0" err="1"/>
              <a:t>granskning</a:t>
            </a:r>
            <a:r>
              <a:rPr lang="en-US" dirty="0"/>
              <a:t>, </a:t>
            </a:r>
            <a:r>
              <a:rPr lang="en-US" dirty="0" err="1"/>
              <a:t>även</a:t>
            </a:r>
            <a:r>
              <a:rPr lang="en-US" dirty="0"/>
              <a:t> om bara </a:t>
            </a:r>
            <a:r>
              <a:rPr lang="en-US" dirty="0" err="1"/>
              <a:t>för</a:t>
            </a:r>
            <a:r>
              <a:rPr lang="en-US" dirty="0"/>
              <a:t> </a:t>
            </a:r>
            <a:r>
              <a:rPr lang="en-US" dirty="0" err="1"/>
              <a:t>att</a:t>
            </a:r>
            <a:r>
              <a:rPr lang="en-US" dirty="0"/>
              <a:t> </a:t>
            </a:r>
            <a:r>
              <a:rPr lang="en-US" dirty="0" err="1"/>
              <a:t>bekräfta</a:t>
            </a:r>
            <a:r>
              <a:rPr lang="en-US" dirty="0"/>
              <a:t> </a:t>
            </a:r>
            <a:r>
              <a:rPr lang="en-US" dirty="0" err="1"/>
              <a:t>att</a:t>
            </a:r>
            <a:r>
              <a:rPr lang="en-US" dirty="0"/>
              <a:t> </a:t>
            </a:r>
            <a:r>
              <a:rPr lang="en-US" dirty="0" err="1"/>
              <a:t>fel</a:t>
            </a:r>
            <a:r>
              <a:rPr lang="en-US" dirty="0"/>
              <a:t> </a:t>
            </a:r>
            <a:r>
              <a:rPr lang="en-US" dirty="0" err="1"/>
              <a:t>inte</a:t>
            </a:r>
            <a:r>
              <a:rPr lang="en-US" dirty="0"/>
              <a:t> </a:t>
            </a:r>
            <a:r>
              <a:rPr lang="en-US" dirty="0" err="1"/>
              <a:t>är</a:t>
            </a:r>
            <a:r>
              <a:rPr lang="en-US" dirty="0"/>
              <a:t> </a:t>
            </a:r>
            <a:r>
              <a:rPr lang="en-US" dirty="0" err="1"/>
              <a:t>där</a:t>
            </a:r>
            <a:r>
              <a:rPr lang="en-US" dirty="0"/>
              <a:t>. </a:t>
            </a:r>
            <a:endParaRPr lang="en-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3508" y="2703660"/>
            <a:ext cx="2114783" cy="4058413"/>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0674" y="4657152"/>
            <a:ext cx="1463142" cy="1905487"/>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8291" y="2703661"/>
            <a:ext cx="1876627" cy="1792140"/>
          </a:xfrm>
          <a:prstGeom prst="rect">
            <a:avLst/>
          </a:prstGeom>
        </p:spPr>
      </p:pic>
      <p:sp>
        <p:nvSpPr>
          <p:cNvPr id="3" name="TextBox 2">
            <a:extLst>
              <a:ext uri="{FF2B5EF4-FFF2-40B4-BE49-F238E27FC236}">
                <a16:creationId xmlns:a16="http://schemas.microsoft.com/office/drawing/2014/main" id="{FC673282-DFCF-49A3-8A77-C9890D8BB647}"/>
              </a:ext>
            </a:extLst>
          </p:cNvPr>
          <p:cNvSpPr txBox="1"/>
          <p:nvPr/>
        </p:nvSpPr>
        <p:spPr>
          <a:xfrm>
            <a:off x="4134918" y="2066352"/>
            <a:ext cx="4831080" cy="4401205"/>
          </a:xfrm>
          <a:prstGeom prst="rect">
            <a:avLst/>
          </a:prstGeom>
          <a:noFill/>
        </p:spPr>
        <p:txBody>
          <a:bodyPr wrap="square" rtlCol="0">
            <a:spAutoFit/>
          </a:bodyPr>
          <a:lstStyle/>
          <a:p>
            <a:r>
              <a:rPr lang="en-US" sz="1400" dirty="0" err="1"/>
              <a:t>Måtten</a:t>
            </a:r>
            <a:r>
              <a:rPr lang="en-US" sz="1400" dirty="0"/>
              <a:t> </a:t>
            </a:r>
            <a:r>
              <a:rPr lang="en-US" sz="1400" dirty="0" err="1"/>
              <a:t>utvalda</a:t>
            </a:r>
            <a:r>
              <a:rPr lang="en-US" sz="1400" dirty="0"/>
              <a:t> </a:t>
            </a:r>
            <a:r>
              <a:rPr lang="en-US" sz="1400" dirty="0" err="1"/>
              <a:t>är</a:t>
            </a:r>
            <a:r>
              <a:rPr lang="en-US" sz="1400" dirty="0"/>
              <a:t> LOC, </a:t>
            </a:r>
            <a:r>
              <a:rPr lang="en-US" sz="1400" dirty="0" err="1"/>
              <a:t>brist</a:t>
            </a:r>
            <a:r>
              <a:rPr lang="en-US" sz="1400" dirty="0"/>
              <a:t> </a:t>
            </a:r>
            <a:r>
              <a:rPr lang="en-US" sz="1400" dirty="0" err="1"/>
              <a:t>på</a:t>
            </a:r>
            <a:r>
              <a:rPr lang="en-US" sz="1400" dirty="0"/>
              <a:t> cohesion, weighted method count </a:t>
            </a:r>
            <a:r>
              <a:rPr lang="en-US" sz="1400" dirty="0" err="1"/>
              <a:t>och</a:t>
            </a:r>
            <a:r>
              <a:rPr lang="en-US" sz="1400" dirty="0"/>
              <a:t> </a:t>
            </a:r>
            <a:r>
              <a:rPr lang="en-US" sz="1400" dirty="0" err="1"/>
              <a:t>cyclomatisk</a:t>
            </a:r>
            <a:r>
              <a:rPr lang="en-US" sz="1400" dirty="0"/>
              <a:t> </a:t>
            </a:r>
            <a:r>
              <a:rPr lang="en-US" sz="1400" dirty="0" err="1"/>
              <a:t>komplexitet</a:t>
            </a:r>
            <a:r>
              <a:rPr lang="en-US" sz="1400" dirty="0"/>
              <a:t>.</a:t>
            </a:r>
          </a:p>
          <a:p>
            <a:endParaRPr lang="en-US" sz="1400" dirty="0"/>
          </a:p>
          <a:p>
            <a:r>
              <a:rPr lang="en-US" sz="1400" dirty="0" err="1"/>
              <a:t>Komplexiteten</a:t>
            </a:r>
            <a:r>
              <a:rPr lang="en-US" sz="1400" dirty="0"/>
              <a:t> </a:t>
            </a:r>
            <a:r>
              <a:rPr lang="en-US" sz="1400" dirty="0" err="1"/>
              <a:t>är</a:t>
            </a:r>
            <a:r>
              <a:rPr lang="en-US" sz="1400" dirty="0"/>
              <a:t> </a:t>
            </a:r>
            <a:r>
              <a:rPr lang="en-US" sz="1400" dirty="0" err="1"/>
              <a:t>låg</a:t>
            </a:r>
            <a:r>
              <a:rPr lang="en-US" sz="1400" dirty="0"/>
              <a:t> </a:t>
            </a:r>
            <a:r>
              <a:rPr lang="en-US" sz="1400" dirty="0" err="1"/>
              <a:t>på</a:t>
            </a:r>
            <a:r>
              <a:rPr lang="en-US" sz="1400" dirty="0"/>
              <a:t> de </a:t>
            </a:r>
            <a:r>
              <a:rPr lang="en-US" sz="1400" dirty="0" err="1"/>
              <a:t>flesta</a:t>
            </a:r>
            <a:r>
              <a:rPr lang="en-US" sz="1400" dirty="0"/>
              <a:t> </a:t>
            </a:r>
            <a:r>
              <a:rPr lang="en-US" sz="1400" dirty="0" err="1"/>
              <a:t>använda</a:t>
            </a:r>
            <a:r>
              <a:rPr lang="en-US" sz="1400" dirty="0"/>
              <a:t> </a:t>
            </a:r>
            <a:r>
              <a:rPr lang="en-US" sz="1400" dirty="0" err="1"/>
              <a:t>klasser</a:t>
            </a:r>
            <a:r>
              <a:rPr lang="en-US" sz="1400" dirty="0"/>
              <a:t> med </a:t>
            </a:r>
            <a:r>
              <a:rPr lang="en-US" sz="1400" dirty="0" err="1"/>
              <a:t>undantag</a:t>
            </a:r>
            <a:r>
              <a:rPr lang="en-US" sz="1400" dirty="0"/>
              <a:t> </a:t>
            </a:r>
            <a:r>
              <a:rPr lang="en-US" sz="1400" dirty="0" err="1"/>
              <a:t>för</a:t>
            </a:r>
            <a:r>
              <a:rPr lang="en-US" sz="1400" dirty="0"/>
              <a:t> Effect </a:t>
            </a:r>
            <a:r>
              <a:rPr lang="en-US" sz="1400" dirty="0" err="1"/>
              <a:t>som</a:t>
            </a:r>
            <a:r>
              <a:rPr lang="en-US" sz="1400" dirty="0"/>
              <a:t> </a:t>
            </a:r>
            <a:r>
              <a:rPr lang="en-US" sz="1400" dirty="0" err="1"/>
              <a:t>pga</a:t>
            </a:r>
            <a:r>
              <a:rPr lang="en-US" sz="1400" dirty="0"/>
              <a:t> de </a:t>
            </a:r>
            <a:r>
              <a:rPr lang="en-US" sz="1400" dirty="0" err="1"/>
              <a:t>möjliga</a:t>
            </a:r>
            <a:r>
              <a:rPr lang="en-US" sz="1400" dirty="0"/>
              <a:t> </a:t>
            </a:r>
            <a:r>
              <a:rPr lang="en-US" sz="1400" dirty="0" err="1"/>
              <a:t>utfallen</a:t>
            </a:r>
            <a:r>
              <a:rPr lang="en-US" sz="1400" dirty="0"/>
              <a:t> av </a:t>
            </a:r>
            <a:r>
              <a:rPr lang="en-US" sz="1400" dirty="0" err="1"/>
              <a:t>tillstånd</a:t>
            </a:r>
            <a:r>
              <a:rPr lang="en-US" sz="1400" dirty="0"/>
              <a:t> </a:t>
            </a:r>
            <a:r>
              <a:rPr lang="en-US" sz="1400" dirty="0" err="1"/>
              <a:t>på</a:t>
            </a:r>
            <a:r>
              <a:rPr lang="en-US" sz="1400" dirty="0"/>
              <a:t> </a:t>
            </a:r>
            <a:r>
              <a:rPr lang="en-US" sz="1400" dirty="0" err="1"/>
              <a:t>effekterna</a:t>
            </a:r>
            <a:r>
              <a:rPr lang="en-US" sz="1400" dirty="0"/>
              <a:t> </a:t>
            </a:r>
            <a:r>
              <a:rPr lang="en-US" sz="1400" dirty="0" err="1"/>
              <a:t>kräver</a:t>
            </a:r>
            <a:r>
              <a:rPr lang="en-US" sz="1400" dirty="0"/>
              <a:t> </a:t>
            </a:r>
            <a:r>
              <a:rPr lang="en-US" sz="1400" dirty="0" err="1"/>
              <a:t>en</a:t>
            </a:r>
            <a:r>
              <a:rPr lang="en-US" sz="1400" dirty="0"/>
              <a:t> </a:t>
            </a:r>
            <a:r>
              <a:rPr lang="en-US" sz="1400" dirty="0" err="1"/>
              <a:t>högre</a:t>
            </a:r>
            <a:r>
              <a:rPr lang="en-US" sz="1400" dirty="0"/>
              <a:t> </a:t>
            </a:r>
            <a:r>
              <a:rPr lang="en-US" sz="1400" dirty="0" err="1"/>
              <a:t>komplexitet</a:t>
            </a:r>
            <a:r>
              <a:rPr lang="en-US" sz="1400" dirty="0"/>
              <a:t> </a:t>
            </a:r>
            <a:r>
              <a:rPr lang="en-US" sz="1400" dirty="0" err="1"/>
              <a:t>för</a:t>
            </a:r>
            <a:r>
              <a:rPr lang="en-US" sz="1400" dirty="0"/>
              <a:t> </a:t>
            </a:r>
            <a:r>
              <a:rPr lang="en-US" sz="1400" dirty="0" err="1"/>
              <a:t>att</a:t>
            </a:r>
            <a:r>
              <a:rPr lang="en-US" sz="1400" dirty="0"/>
              <a:t> </a:t>
            </a:r>
            <a:r>
              <a:rPr lang="en-US" sz="1400" dirty="0" err="1"/>
              <a:t>kunna</a:t>
            </a:r>
            <a:r>
              <a:rPr lang="en-US" sz="1400" dirty="0"/>
              <a:t> </a:t>
            </a:r>
            <a:r>
              <a:rPr lang="en-US" sz="1400" dirty="0" err="1"/>
              <a:t>täcka</a:t>
            </a:r>
            <a:r>
              <a:rPr lang="en-US" sz="1400" dirty="0"/>
              <a:t> </a:t>
            </a:r>
            <a:r>
              <a:rPr lang="en-US" sz="1400" dirty="0" err="1"/>
              <a:t>typerna</a:t>
            </a:r>
            <a:r>
              <a:rPr lang="en-US" sz="1400" dirty="0"/>
              <a:t> vi </a:t>
            </a:r>
            <a:r>
              <a:rPr lang="en-US" sz="1400" dirty="0" err="1"/>
              <a:t>ville</a:t>
            </a:r>
            <a:r>
              <a:rPr lang="en-US" sz="1400" dirty="0"/>
              <a:t> ha med </a:t>
            </a:r>
            <a:r>
              <a:rPr lang="en-US" sz="1400" dirty="0" err="1"/>
              <a:t>i</a:t>
            </a:r>
            <a:r>
              <a:rPr lang="en-US" sz="1400" dirty="0"/>
              <a:t> </a:t>
            </a:r>
            <a:r>
              <a:rPr lang="en-US" sz="1400" dirty="0" err="1"/>
              <a:t>biblioteket</a:t>
            </a:r>
            <a:r>
              <a:rPr lang="en-US" sz="1400" dirty="0"/>
              <a:t>.</a:t>
            </a:r>
          </a:p>
          <a:p>
            <a:endParaRPr lang="en-US" sz="1400" dirty="0"/>
          </a:p>
          <a:p>
            <a:r>
              <a:rPr lang="en-US" sz="1400" dirty="0" err="1"/>
              <a:t>Brist</a:t>
            </a:r>
            <a:r>
              <a:rPr lang="en-US" sz="1400" dirty="0"/>
              <a:t> </a:t>
            </a:r>
            <a:r>
              <a:rPr lang="en-US" sz="1400" dirty="0" err="1"/>
              <a:t>på</a:t>
            </a:r>
            <a:r>
              <a:rPr lang="en-US" sz="1400" dirty="0"/>
              <a:t> cohesion </a:t>
            </a:r>
            <a:r>
              <a:rPr lang="en-US" sz="1400" dirty="0" err="1"/>
              <a:t>är</a:t>
            </a:r>
            <a:r>
              <a:rPr lang="en-US" sz="1400" dirty="0"/>
              <a:t> </a:t>
            </a:r>
            <a:r>
              <a:rPr lang="en-US" sz="1400" dirty="0" err="1"/>
              <a:t>också</a:t>
            </a:r>
            <a:r>
              <a:rPr lang="en-US" sz="1400" dirty="0"/>
              <a:t> </a:t>
            </a:r>
            <a:r>
              <a:rPr lang="en-US" sz="1400" dirty="0" err="1"/>
              <a:t>låg</a:t>
            </a:r>
            <a:r>
              <a:rPr lang="en-US" sz="1400" dirty="0"/>
              <a:t> </a:t>
            </a:r>
            <a:r>
              <a:rPr lang="en-US" sz="1400" dirty="0" err="1"/>
              <a:t>i</a:t>
            </a:r>
            <a:r>
              <a:rPr lang="en-US" sz="1400" dirty="0"/>
              <a:t> </a:t>
            </a:r>
            <a:r>
              <a:rPr lang="en-US" sz="1400" dirty="0" err="1"/>
              <a:t>alla</a:t>
            </a:r>
            <a:r>
              <a:rPr lang="en-US" sz="1400" dirty="0"/>
              <a:t> </a:t>
            </a:r>
            <a:r>
              <a:rPr lang="en-US" sz="1400" dirty="0" err="1"/>
              <a:t>förutom</a:t>
            </a:r>
            <a:r>
              <a:rPr lang="en-US" sz="1400" dirty="0"/>
              <a:t> Effect </a:t>
            </a:r>
            <a:r>
              <a:rPr lang="en-US" sz="1400" dirty="0" err="1"/>
              <a:t>och</a:t>
            </a:r>
            <a:r>
              <a:rPr lang="en-US" sz="1400" dirty="0"/>
              <a:t> Monster, </a:t>
            </a:r>
            <a:r>
              <a:rPr lang="en-US" sz="1400" dirty="0" err="1"/>
              <a:t>vilket</a:t>
            </a:r>
            <a:r>
              <a:rPr lang="en-US" sz="1400" dirty="0"/>
              <a:t> </a:t>
            </a:r>
            <a:r>
              <a:rPr lang="en-US" sz="1400" dirty="0" err="1"/>
              <a:t>kan</a:t>
            </a:r>
            <a:r>
              <a:rPr lang="en-US" sz="1400" dirty="0"/>
              <a:t> </a:t>
            </a:r>
            <a:r>
              <a:rPr lang="en-US" sz="1400" dirty="0" err="1"/>
              <a:t>förklaras</a:t>
            </a:r>
            <a:r>
              <a:rPr lang="en-US" sz="1400" dirty="0"/>
              <a:t> med </a:t>
            </a:r>
            <a:r>
              <a:rPr lang="en-US" sz="1400" dirty="0" err="1"/>
              <a:t>att</a:t>
            </a:r>
            <a:r>
              <a:rPr lang="en-US" sz="1400" dirty="0"/>
              <a:t> Effect </a:t>
            </a:r>
            <a:r>
              <a:rPr lang="en-US" sz="1400" dirty="0" err="1"/>
              <a:t>aldrig</a:t>
            </a:r>
            <a:r>
              <a:rPr lang="en-US" sz="1400" dirty="0"/>
              <a:t> </a:t>
            </a:r>
            <a:r>
              <a:rPr lang="en-US" sz="1400" dirty="0" err="1"/>
              <a:t>används</a:t>
            </a:r>
            <a:r>
              <a:rPr lang="en-US" sz="1400" dirty="0"/>
              <a:t> </a:t>
            </a:r>
            <a:r>
              <a:rPr lang="en-US" sz="1400" dirty="0" err="1"/>
              <a:t>fristående</a:t>
            </a:r>
            <a:r>
              <a:rPr lang="en-US" sz="1400" dirty="0"/>
              <a:t> </a:t>
            </a:r>
            <a:r>
              <a:rPr lang="en-US" sz="1400" dirty="0" err="1"/>
              <a:t>utan</a:t>
            </a:r>
            <a:r>
              <a:rPr lang="en-US" sz="1400" dirty="0"/>
              <a:t> </a:t>
            </a:r>
            <a:r>
              <a:rPr lang="en-US" sz="1400" dirty="0" err="1"/>
              <a:t>alltid</a:t>
            </a:r>
            <a:r>
              <a:rPr lang="en-US" sz="1400" dirty="0"/>
              <a:t> </a:t>
            </a:r>
            <a:r>
              <a:rPr lang="en-US" sz="1400" dirty="0" err="1"/>
              <a:t>appliceras</a:t>
            </a:r>
            <a:r>
              <a:rPr lang="en-US" sz="1400" dirty="0"/>
              <a:t> </a:t>
            </a:r>
            <a:r>
              <a:rPr lang="en-US" sz="1400" dirty="0" err="1"/>
              <a:t>på</a:t>
            </a:r>
            <a:r>
              <a:rPr lang="en-US" sz="1400" dirty="0"/>
              <a:t> </a:t>
            </a:r>
            <a:r>
              <a:rPr lang="en-US" sz="1400" dirty="0" err="1"/>
              <a:t>andra</a:t>
            </a:r>
            <a:r>
              <a:rPr lang="en-US" sz="1400" dirty="0"/>
              <a:t> </a:t>
            </a:r>
            <a:r>
              <a:rPr lang="en-US" sz="1400" dirty="0" err="1"/>
              <a:t>klasser</a:t>
            </a:r>
            <a:r>
              <a:rPr lang="en-US" sz="1400" dirty="0"/>
              <a:t>, </a:t>
            </a:r>
            <a:r>
              <a:rPr lang="en-US" sz="1400" dirty="0" err="1"/>
              <a:t>och</a:t>
            </a:r>
            <a:r>
              <a:rPr lang="en-US" sz="1400" dirty="0"/>
              <a:t> </a:t>
            </a:r>
            <a:r>
              <a:rPr lang="en-US" sz="1400" dirty="0" err="1"/>
              <a:t>att</a:t>
            </a:r>
            <a:r>
              <a:rPr lang="en-US" sz="1400" dirty="0"/>
              <a:t> Monster </a:t>
            </a:r>
            <a:r>
              <a:rPr lang="en-US" sz="1400" dirty="0" err="1"/>
              <a:t>är</a:t>
            </a:r>
            <a:r>
              <a:rPr lang="en-US" sz="1400" dirty="0"/>
              <a:t> </a:t>
            </a:r>
            <a:r>
              <a:rPr lang="en-US" sz="1400" dirty="0" err="1"/>
              <a:t>en</a:t>
            </a:r>
            <a:r>
              <a:rPr lang="en-US" sz="1400" dirty="0"/>
              <a:t> abstract </a:t>
            </a:r>
            <a:r>
              <a:rPr lang="en-US" sz="1400" dirty="0" err="1"/>
              <a:t>klass</a:t>
            </a:r>
            <a:r>
              <a:rPr lang="en-US" sz="1400" dirty="0"/>
              <a:t> </a:t>
            </a:r>
            <a:r>
              <a:rPr lang="en-US" sz="1400" dirty="0" err="1"/>
              <a:t>som</a:t>
            </a:r>
            <a:r>
              <a:rPr lang="en-US" sz="1400" dirty="0"/>
              <a:t> </a:t>
            </a:r>
            <a:r>
              <a:rPr lang="en-US" sz="1400" dirty="0" err="1"/>
              <a:t>är</a:t>
            </a:r>
            <a:r>
              <a:rPr lang="en-US" sz="1400" dirty="0"/>
              <a:t> </a:t>
            </a:r>
            <a:r>
              <a:rPr lang="en-US" sz="1400" dirty="0" err="1"/>
              <a:t>beroende</a:t>
            </a:r>
            <a:r>
              <a:rPr lang="en-US" sz="1400" dirty="0"/>
              <a:t> av </a:t>
            </a:r>
            <a:r>
              <a:rPr lang="en-US" sz="1400" dirty="0" err="1"/>
              <a:t>andra</a:t>
            </a:r>
            <a:r>
              <a:rPr lang="en-US" sz="1400" dirty="0"/>
              <a:t> abstract </a:t>
            </a:r>
            <a:r>
              <a:rPr lang="en-US" sz="1400" dirty="0" err="1"/>
              <a:t>klasser</a:t>
            </a:r>
            <a:r>
              <a:rPr lang="en-US" sz="1400" dirty="0"/>
              <a:t>.</a:t>
            </a:r>
          </a:p>
          <a:p>
            <a:endParaRPr lang="en-US" sz="1400" dirty="0"/>
          </a:p>
          <a:p>
            <a:r>
              <a:rPr lang="en-US" sz="1400" dirty="0"/>
              <a:t>Weighted method count </a:t>
            </a:r>
            <a:r>
              <a:rPr lang="en-US" sz="1400" dirty="0" err="1"/>
              <a:t>kan</a:t>
            </a:r>
            <a:r>
              <a:rPr lang="en-US" sz="1400" dirty="0"/>
              <a:t> vi </a:t>
            </a:r>
            <a:r>
              <a:rPr lang="en-US" sz="1400" dirty="0" err="1"/>
              <a:t>i</a:t>
            </a:r>
            <a:r>
              <a:rPr lang="en-US" sz="1400" dirty="0"/>
              <a:t> </a:t>
            </a:r>
            <a:r>
              <a:rPr lang="en-US" sz="1400" dirty="0" err="1"/>
              <a:t>grafen</a:t>
            </a:r>
            <a:r>
              <a:rPr lang="en-US" sz="1400" dirty="0"/>
              <a:t> se </a:t>
            </a:r>
            <a:r>
              <a:rPr lang="en-US" sz="1400" dirty="0" err="1"/>
              <a:t>att</a:t>
            </a:r>
            <a:r>
              <a:rPr lang="en-US" sz="1400" dirty="0"/>
              <a:t> </a:t>
            </a:r>
            <a:r>
              <a:rPr lang="en-US" sz="1400" dirty="0" err="1"/>
              <a:t>i</a:t>
            </a:r>
            <a:r>
              <a:rPr lang="en-US" sz="1400" dirty="0"/>
              <a:t> </a:t>
            </a:r>
            <a:r>
              <a:rPr lang="en-US" sz="1400" dirty="0" err="1"/>
              <a:t>majoriteten</a:t>
            </a:r>
            <a:r>
              <a:rPr lang="en-US" sz="1400" dirty="0"/>
              <a:t> av </a:t>
            </a:r>
            <a:r>
              <a:rPr lang="en-US" sz="1400" dirty="0" err="1"/>
              <a:t>klasser</a:t>
            </a:r>
            <a:r>
              <a:rPr lang="en-US" sz="1400" dirty="0"/>
              <a:t> </a:t>
            </a:r>
            <a:r>
              <a:rPr lang="en-US" sz="1400" dirty="0" err="1"/>
              <a:t>så</a:t>
            </a:r>
            <a:r>
              <a:rPr lang="en-US" sz="1400" dirty="0"/>
              <a:t> </a:t>
            </a:r>
            <a:r>
              <a:rPr lang="en-US" sz="1400" dirty="0" err="1"/>
              <a:t>är</a:t>
            </a:r>
            <a:r>
              <a:rPr lang="en-US" sz="1400" dirty="0"/>
              <a:t> de </a:t>
            </a:r>
            <a:r>
              <a:rPr lang="en-US" sz="1400" dirty="0" err="1"/>
              <a:t>bestående</a:t>
            </a:r>
            <a:r>
              <a:rPr lang="en-US" sz="1400" dirty="0"/>
              <a:t> av </a:t>
            </a:r>
            <a:r>
              <a:rPr lang="en-US" sz="1400" dirty="0" err="1"/>
              <a:t>fåtal</a:t>
            </a:r>
            <a:r>
              <a:rPr lang="en-US" sz="1400" dirty="0"/>
              <a:t> </a:t>
            </a:r>
            <a:r>
              <a:rPr lang="en-US" sz="1400" dirty="0" err="1"/>
              <a:t>metoder</a:t>
            </a:r>
            <a:r>
              <a:rPr lang="en-US" sz="1400" dirty="0"/>
              <a:t>. Med </a:t>
            </a:r>
            <a:r>
              <a:rPr lang="en-US" sz="1400" dirty="0" err="1"/>
              <a:t>största</a:t>
            </a:r>
            <a:r>
              <a:rPr lang="en-US" sz="1400" dirty="0"/>
              <a:t> </a:t>
            </a:r>
            <a:r>
              <a:rPr lang="en-US" sz="1400" dirty="0" err="1"/>
              <a:t>sannolikhet</a:t>
            </a:r>
            <a:r>
              <a:rPr lang="en-US" sz="1400" dirty="0"/>
              <a:t> </a:t>
            </a:r>
            <a:r>
              <a:rPr lang="en-US" sz="1400" dirty="0" err="1"/>
              <a:t>är</a:t>
            </a:r>
            <a:r>
              <a:rPr lang="en-US" sz="1400" dirty="0"/>
              <a:t> de </a:t>
            </a:r>
            <a:r>
              <a:rPr lang="en-US" sz="1400" dirty="0" err="1"/>
              <a:t>klasser</a:t>
            </a:r>
            <a:r>
              <a:rPr lang="en-US" sz="1400" dirty="0"/>
              <a:t> med </a:t>
            </a:r>
            <a:r>
              <a:rPr lang="en-US" sz="1400" dirty="0" err="1"/>
              <a:t>högre</a:t>
            </a:r>
            <a:r>
              <a:rPr lang="en-US" sz="1400" dirty="0"/>
              <a:t> count Effect </a:t>
            </a:r>
            <a:r>
              <a:rPr lang="en-US" sz="1400" dirty="0" err="1"/>
              <a:t>och</a:t>
            </a:r>
            <a:r>
              <a:rPr lang="en-US" sz="1400" dirty="0"/>
              <a:t> Target, </a:t>
            </a:r>
            <a:r>
              <a:rPr lang="en-US" sz="1400" dirty="0" err="1"/>
              <a:t>då</a:t>
            </a:r>
            <a:r>
              <a:rPr lang="en-US" sz="1400" dirty="0"/>
              <a:t> de har </a:t>
            </a:r>
            <a:r>
              <a:rPr lang="en-US" sz="1400" dirty="0" err="1"/>
              <a:t>högst</a:t>
            </a:r>
            <a:r>
              <a:rPr lang="en-US" sz="1400" dirty="0"/>
              <a:t> LOC </a:t>
            </a:r>
            <a:r>
              <a:rPr lang="en-US" sz="1400" dirty="0" err="1"/>
              <a:t>och</a:t>
            </a:r>
            <a:r>
              <a:rPr lang="en-US" sz="1400" dirty="0"/>
              <a:t> vi </a:t>
            </a:r>
            <a:r>
              <a:rPr lang="en-US" sz="1400" dirty="0" err="1"/>
              <a:t>för</a:t>
            </a:r>
            <a:r>
              <a:rPr lang="en-US" sz="1400" dirty="0"/>
              <a:t> det </a:t>
            </a:r>
            <a:r>
              <a:rPr lang="en-US" sz="1400" dirty="0" err="1"/>
              <a:t>mesta</a:t>
            </a:r>
            <a:r>
              <a:rPr lang="en-US" sz="1400" dirty="0"/>
              <a:t> har </a:t>
            </a:r>
            <a:r>
              <a:rPr lang="en-US" sz="1400" dirty="0" err="1"/>
              <a:t>försökt</a:t>
            </a:r>
            <a:r>
              <a:rPr lang="en-US" sz="1400" dirty="0"/>
              <a:t> </a:t>
            </a:r>
            <a:r>
              <a:rPr lang="en-US" sz="1400" dirty="0" err="1"/>
              <a:t>hålla</a:t>
            </a:r>
            <a:r>
              <a:rPr lang="en-US" sz="1400" dirty="0"/>
              <a:t> </a:t>
            </a:r>
            <a:r>
              <a:rPr lang="en-US" sz="1400" dirty="0" err="1"/>
              <a:t>metoder</a:t>
            </a:r>
            <a:r>
              <a:rPr lang="en-US" sz="1400" dirty="0"/>
              <a:t> </a:t>
            </a:r>
            <a:r>
              <a:rPr lang="en-US" sz="1400" dirty="0" err="1"/>
              <a:t>i</a:t>
            </a:r>
            <a:r>
              <a:rPr lang="en-US" sz="1400" dirty="0"/>
              <a:t> </a:t>
            </a:r>
            <a:r>
              <a:rPr lang="en-US" sz="1400" dirty="0" err="1"/>
              <a:t>liknande</a:t>
            </a:r>
            <a:r>
              <a:rPr lang="en-US" sz="1400" dirty="0"/>
              <a:t> </a:t>
            </a:r>
            <a:r>
              <a:rPr lang="en-US" sz="1400" dirty="0" err="1"/>
              <a:t>mängd</a:t>
            </a:r>
            <a:r>
              <a:rPr lang="en-US" sz="1400" dirty="0"/>
              <a:t> </a:t>
            </a:r>
            <a:r>
              <a:rPr lang="en-US" sz="1400" dirty="0" err="1"/>
              <a:t>rader</a:t>
            </a:r>
            <a:r>
              <a:rPr lang="en-US" sz="1400" dirty="0"/>
              <a:t>. </a:t>
            </a:r>
            <a:r>
              <a:rPr lang="en-US" sz="1400" dirty="0" err="1"/>
              <a:t>Anledningen</a:t>
            </a:r>
            <a:r>
              <a:rPr lang="en-US" sz="1400" dirty="0"/>
              <a:t> </a:t>
            </a:r>
            <a:r>
              <a:rPr lang="en-US" sz="1400" dirty="0" err="1"/>
              <a:t>är</a:t>
            </a:r>
            <a:r>
              <a:rPr lang="en-US" sz="1400" dirty="0"/>
              <a:t> </a:t>
            </a:r>
            <a:r>
              <a:rPr lang="en-US" sz="1400" dirty="0" err="1"/>
              <a:t>mängden</a:t>
            </a:r>
            <a:r>
              <a:rPr lang="en-US" sz="1400" dirty="0"/>
              <a:t> </a:t>
            </a:r>
            <a:r>
              <a:rPr lang="en-US" sz="1400" dirty="0" err="1"/>
              <a:t>variationer</a:t>
            </a:r>
            <a:r>
              <a:rPr lang="en-US" sz="1400" dirty="0"/>
              <a:t> </a:t>
            </a:r>
            <a:r>
              <a:rPr lang="en-US" sz="1400" dirty="0" err="1"/>
              <a:t>i</a:t>
            </a:r>
            <a:r>
              <a:rPr lang="en-US" sz="1400" dirty="0"/>
              <a:t> Effect </a:t>
            </a:r>
            <a:r>
              <a:rPr lang="en-US" sz="1400" dirty="0" err="1"/>
              <a:t>som</a:t>
            </a:r>
            <a:r>
              <a:rPr lang="en-US" sz="1400" dirty="0"/>
              <a:t> </a:t>
            </a:r>
            <a:r>
              <a:rPr lang="en-US" sz="1400" dirty="0" err="1"/>
              <a:t>behövs</a:t>
            </a:r>
            <a:r>
              <a:rPr lang="en-US" sz="1400" dirty="0"/>
              <a:t>, </a:t>
            </a:r>
            <a:r>
              <a:rPr lang="en-US" sz="1400" dirty="0" err="1"/>
              <a:t>och</a:t>
            </a:r>
            <a:r>
              <a:rPr lang="en-US" sz="1400" dirty="0"/>
              <a:t> </a:t>
            </a:r>
            <a:r>
              <a:rPr lang="en-US" sz="1400" dirty="0" err="1"/>
              <a:t>hur</a:t>
            </a:r>
            <a:r>
              <a:rPr lang="en-US" sz="1400" dirty="0"/>
              <a:t> central Target </a:t>
            </a:r>
            <a:r>
              <a:rPr lang="en-US" sz="1400" dirty="0" err="1"/>
              <a:t>är</a:t>
            </a:r>
            <a:r>
              <a:rPr lang="en-US" sz="1400" dirty="0"/>
              <a:t> </a:t>
            </a:r>
            <a:r>
              <a:rPr lang="en-US" sz="1400" dirty="0" err="1"/>
              <a:t>för</a:t>
            </a:r>
            <a:r>
              <a:rPr lang="en-US" sz="1400" dirty="0"/>
              <a:t>  </a:t>
            </a:r>
            <a:r>
              <a:rPr lang="en-US" sz="1400" dirty="0" err="1"/>
              <a:t>hela</a:t>
            </a:r>
            <a:r>
              <a:rPr lang="en-US" sz="1400" dirty="0"/>
              <a:t> </a:t>
            </a:r>
            <a:r>
              <a:rPr lang="en-US" sz="1400" dirty="0" err="1"/>
              <a:t>programmet</a:t>
            </a:r>
            <a:r>
              <a:rPr lang="en-US" sz="1400" dirty="0"/>
              <a:t>.</a:t>
            </a:r>
            <a:endParaRPr lang="en-SE" sz="1400" dirty="0"/>
          </a:p>
        </p:txBody>
      </p:sp>
      <p:pic>
        <p:nvPicPr>
          <p:cNvPr id="6" name="Picture 5">
            <a:extLst>
              <a:ext uri="{FF2B5EF4-FFF2-40B4-BE49-F238E27FC236}">
                <a16:creationId xmlns:a16="http://schemas.microsoft.com/office/drawing/2014/main" id="{DD027F7F-FAC4-45D2-8858-968531967F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1"/>
            <a:ext cx="6160071" cy="19050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r>
              <a:rPr lang="sv-SE" dirty="0"/>
              <a:t>Vi skapade ett program som testade </a:t>
            </a:r>
            <a:r>
              <a:rPr lang="sv-SE" dirty="0" err="1"/>
              <a:t>combat</a:t>
            </a:r>
            <a:r>
              <a:rPr lang="sv-SE" dirty="0"/>
              <a:t> mellan </a:t>
            </a:r>
            <a:r>
              <a:rPr lang="sv-SE" dirty="0" err="1"/>
              <a:t>player</a:t>
            </a:r>
            <a:r>
              <a:rPr lang="sv-SE" dirty="0"/>
              <a:t> och monsters i olika rum, och testade den koden med en profiler. Då programmet inte körs under någon längre tid, och endast testar ett scenario, valde vi att använda </a:t>
            </a:r>
            <a:r>
              <a:rPr lang="sv-SE" dirty="0" err="1"/>
              <a:t>tracing</a:t>
            </a:r>
            <a:r>
              <a:rPr lang="sv-SE" dirty="0"/>
              <a:t> istället för sampling. </a:t>
            </a:r>
          </a:p>
          <a:p>
            <a:endParaRPr lang="sv-SE" dirty="0"/>
          </a:p>
        </p:txBody>
      </p:sp>
    </p:spTree>
    <p:custDataLst>
      <p:tags r:id="rId1"/>
    </p:custDataLst>
    <p:extLst>
      <p:ext uri="{BB962C8B-B14F-4D97-AF65-F5344CB8AC3E}">
        <p14:creationId xmlns:p14="http://schemas.microsoft.com/office/powerpoint/2010/main" val="2773165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2625</Words>
  <Application>Microsoft Office PowerPoint</Application>
  <PresentationFormat>Widescreen</PresentationFormat>
  <Paragraphs>235</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Magnus Palmstierna</vt:lpstr>
      <vt:lpstr>TDD-exempel: Magnus Palmstierna</vt:lpstr>
      <vt:lpstr>TDD-exempel: Moa Hoffström</vt:lpstr>
      <vt:lpstr>TDD-exempel: Moa Hoffström</vt:lpstr>
      <vt:lpstr>TDD-exempel: Moa Hoffström</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Tillståndsmaskinen</vt:lpstr>
      <vt:lpstr>Testfall</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 </cp:lastModifiedBy>
  <cp:revision>10</cp:revision>
  <dcterms:created xsi:type="dcterms:W3CDTF">2019-10-31T13:39:17Z</dcterms:created>
  <dcterms:modified xsi:type="dcterms:W3CDTF">2019-10-31T16:30:17Z</dcterms:modified>
</cp:coreProperties>
</file>