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6" r:id="rId2"/>
    <p:sldId id="257" r:id="rId3"/>
    <p:sldId id="258" r:id="rId4"/>
    <p:sldId id="296" r:id="rId5"/>
    <p:sldId id="292" r:id="rId6"/>
    <p:sldId id="290" r:id="rId7"/>
    <p:sldId id="291" r:id="rId8"/>
    <p:sldId id="259" r:id="rId9"/>
    <p:sldId id="298" r:id="rId10"/>
    <p:sldId id="299" r:id="rId11"/>
    <p:sldId id="283" r:id="rId12"/>
    <p:sldId id="284" r:id="rId13"/>
    <p:sldId id="285" r:id="rId14"/>
    <p:sldId id="287" r:id="rId15"/>
    <p:sldId id="288" r:id="rId16"/>
    <p:sldId id="289" r:id="rId17"/>
    <p:sldId id="260" r:id="rId18"/>
    <p:sldId id="300" r:id="rId19"/>
    <p:sldId id="262" r:id="rId20"/>
    <p:sldId id="301" r:id="rId21"/>
    <p:sldId id="302" r:id="rId22"/>
    <p:sldId id="304" r:id="rId23"/>
    <p:sldId id="305" r:id="rId24"/>
    <p:sldId id="293" r:id="rId25"/>
    <p:sldId id="297" r:id="rId26"/>
    <p:sldId id="294" r:id="rId27"/>
    <p:sldId id="295" r:id="rId28"/>
    <p:sldId id="276" r:id="rId29"/>
    <p:sldId id="277" r:id="rId30"/>
    <p:sldId id="278" r:id="rId31"/>
    <p:sldId id="303" r:id="rId32"/>
    <p:sldId id="280" r:id="rId33"/>
    <p:sldId id="281" r:id="rId34"/>
  </p:sldIdLst>
  <p:sldSz cx="12192000" cy="6858000"/>
  <p:notesSz cx="6858000" cy="9144000"/>
  <p:custDataLst>
    <p:tags r:id="rId36"/>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27F94F"/>
    <a:srgbClr val="0066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p:cViewPr varScale="1">
        <p:scale>
          <a:sx n="48" d="100"/>
          <a:sy n="48" d="100"/>
        </p:scale>
        <p:origin x="53" y="6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812409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437511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650456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89922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36057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3026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moho8130@student.su.se" TargetMode="External"/><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a:t>
            </a:r>
            <a:r>
              <a:rPr lang="sv-SE" dirty="0">
                <a:hlinkClick r:id="rId6"/>
              </a:rPr>
              <a:t>kagu9654@student.su.se</a:t>
            </a:r>
            <a:endParaRPr lang="sv-SE" dirty="0"/>
          </a:p>
          <a:p>
            <a:r>
              <a:rPr lang="sv-SE" dirty="0"/>
              <a:t>Magnus Palmstierna, </a:t>
            </a:r>
            <a:r>
              <a:rPr lang="sv-SE" dirty="0">
                <a:hlinkClick r:id="rId7"/>
              </a:rPr>
              <a:t>mapa7956@student.su.se</a:t>
            </a:r>
            <a:r>
              <a:rPr lang="sv-SE" dirty="0"/>
              <a:t> </a:t>
            </a:r>
          </a:p>
          <a:p>
            <a:r>
              <a:rPr lang="sv-SE" dirty="0"/>
              <a:t>Moa Hoffström, </a:t>
            </a:r>
            <a:r>
              <a:rPr lang="sv-SE" dirty="0">
                <a:hlinkClick r:id="rId8"/>
              </a:rPr>
              <a:t>moho8130@student.su.se</a:t>
            </a:r>
            <a:r>
              <a:rPr lang="sv-SE" dirty="0"/>
              <a:t> </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7" name="Platshållare för innehåll 6">
            <a:extLst>
              <a:ext uri="{FF2B5EF4-FFF2-40B4-BE49-F238E27FC236}">
                <a16:creationId xmlns:a16="http://schemas.microsoft.com/office/drawing/2014/main" id="{9DF7B61F-3A57-4ECC-9C05-7BFE228B9856}"/>
              </a:ext>
            </a:extLst>
          </p:cNvPr>
          <p:cNvPicPr>
            <a:picLocks noGrp="1" noChangeAspect="1"/>
          </p:cNvPicPr>
          <p:nvPr>
            <p:ph sz="half" idx="2"/>
          </p:nvPr>
        </p:nvPicPr>
        <p:blipFill>
          <a:blip r:embed="rId4"/>
          <a:stretch>
            <a:fillRect/>
          </a:stretch>
        </p:blipFill>
        <p:spPr>
          <a:xfrm>
            <a:off x="1730705" y="2895633"/>
            <a:ext cx="3375953" cy="2903472"/>
          </a:xfrm>
          <a:prstGeom prst="rect">
            <a:avLst/>
          </a:prstGeom>
        </p:spPr>
      </p:pic>
      <p:pic>
        <p:nvPicPr>
          <p:cNvPr id="10" name="Platshållare för innehåll 9">
            <a:extLst>
              <a:ext uri="{FF2B5EF4-FFF2-40B4-BE49-F238E27FC236}">
                <a16:creationId xmlns:a16="http://schemas.microsoft.com/office/drawing/2014/main" id="{512646BC-9D24-45FA-B38B-693D6DFB7167}"/>
              </a:ext>
            </a:extLst>
          </p:cNvPr>
          <p:cNvPicPr>
            <a:picLocks noGrp="1" noChangeAspect="1"/>
          </p:cNvPicPr>
          <p:nvPr>
            <p:ph sz="quarter" idx="4"/>
          </p:nvPr>
        </p:nvPicPr>
        <p:blipFill>
          <a:blip r:embed="rId5"/>
          <a:stretch>
            <a:fillRect/>
          </a:stretch>
        </p:blipFill>
        <p:spPr>
          <a:xfrm>
            <a:off x="6466165" y="3025184"/>
            <a:ext cx="4595258" cy="2644369"/>
          </a:xfrm>
          <a:prstGeom prst="rect">
            <a:avLst/>
          </a:prstGeom>
        </p:spPr>
      </p:pic>
    </p:spTree>
    <p:custDataLst>
      <p:tags r:id="rId1"/>
    </p:custDataLst>
    <p:extLst>
      <p:ext uri="{BB962C8B-B14F-4D97-AF65-F5344CB8AC3E}">
        <p14:creationId xmlns:p14="http://schemas.microsoft.com/office/powerpoint/2010/main" val="339765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För att lättare kunna tillämpa TDD, krävs bra diskussioner och tidig generell struktur för hur programmet ska fungera, och vilka klasser som ska ansvara för vad. </a:t>
            </a:r>
          </a:p>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för metoden </a:t>
            </a:r>
            <a:r>
              <a:rPr lang="sv-SE" dirty="0" err="1"/>
              <a:t>buyItem</a:t>
            </a:r>
            <a:r>
              <a:rPr lang="sv-SE" dirty="0"/>
              <a:t> i Shop-klassen, eftersom att metoden har regler som appliceras efter varandra – </a:t>
            </a:r>
            <a:r>
              <a:rPr lang="sv-SE" dirty="0" err="1"/>
              <a:t>buyItem</a:t>
            </a:r>
            <a:r>
              <a:rPr lang="sv-SE" dirty="0"/>
              <a:t>() kräver dels att det finns utrymme i </a:t>
            </a:r>
            <a:r>
              <a:rPr lang="sv-SE" dirty="0" err="1"/>
              <a:t>inventory</a:t>
            </a:r>
            <a:r>
              <a:rPr lang="sv-SE" dirty="0"/>
              <a:t> och dels att </a:t>
            </a:r>
            <a:r>
              <a:rPr lang="sv-SE" dirty="0" err="1"/>
              <a:t>player</a:t>
            </a:r>
            <a:r>
              <a:rPr lang="sv-SE" dirty="0"/>
              <a:t> har tillräckligt mycket pengar för att ha råd med ett item.</a:t>
            </a:r>
          </a:p>
        </p:txBody>
      </p:sp>
    </p:spTree>
    <p:custDataLst>
      <p:tags r:id="rId1"/>
    </p:custDataLst>
    <p:extLst>
      <p:ext uri="{BB962C8B-B14F-4D97-AF65-F5344CB8AC3E}">
        <p14:creationId xmlns:p14="http://schemas.microsoft.com/office/powerpoint/2010/main" val="181468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pic>
        <p:nvPicPr>
          <p:cNvPr id="4" name="Platshållare för innehåll 3">
            <a:extLst>
              <a:ext uri="{FF2B5EF4-FFF2-40B4-BE49-F238E27FC236}">
                <a16:creationId xmlns:a16="http://schemas.microsoft.com/office/drawing/2014/main" id="{CF0DEAF9-2499-41E8-BC52-E0B43E69D0AB}"/>
              </a:ext>
            </a:extLst>
          </p:cNvPr>
          <p:cNvPicPr>
            <a:picLocks noGrp="1" noChangeAspect="1"/>
          </p:cNvPicPr>
          <p:nvPr>
            <p:ph idx="1"/>
          </p:nvPr>
        </p:nvPicPr>
        <p:blipFill>
          <a:blip r:embed="rId4"/>
          <a:stretch>
            <a:fillRect/>
          </a:stretch>
        </p:blipFill>
        <p:spPr>
          <a:xfrm>
            <a:off x="838200" y="1690688"/>
            <a:ext cx="5531787" cy="4351338"/>
          </a:xfrm>
          <a:prstGeom prst="rect">
            <a:avLst/>
          </a:prstGeo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a:p>
            <a:r>
              <a:rPr lang="sv-SE" dirty="0"/>
              <a:t>Java Flight </a:t>
            </a:r>
            <a:r>
              <a:rPr lang="sv-SE" dirty="0" err="1"/>
              <a:t>Recorder</a:t>
            </a:r>
            <a:r>
              <a:rPr lang="sv-SE" dirty="0"/>
              <a:t> (</a:t>
            </a:r>
            <a:r>
              <a:rPr lang="sv-SE" dirty="0" err="1"/>
              <a:t>IntelliJ</a:t>
            </a:r>
            <a:r>
              <a:rPr lang="sv-SE" dirty="0"/>
              <a:t> Plugin)</a:t>
            </a:r>
          </a:p>
          <a:p>
            <a:r>
              <a:rPr lang="sv-SE" dirty="0" err="1"/>
              <a:t>CodeMR</a:t>
            </a:r>
            <a:r>
              <a:rPr lang="sv-SE" dirty="0"/>
              <a:t> (</a:t>
            </a:r>
            <a:r>
              <a:rPr lang="sv-SE" dirty="0" err="1"/>
              <a:t>IntelliJ</a:t>
            </a:r>
            <a:r>
              <a:rPr lang="sv-SE" dirty="0"/>
              <a:t> Plugin)</a:t>
            </a:r>
          </a:p>
          <a:p>
            <a:r>
              <a:rPr lang="sv-SE" dirty="0" err="1"/>
              <a:t>Statistic</a:t>
            </a:r>
            <a:r>
              <a:rPr lang="sv-SE" dirty="0"/>
              <a:t> (</a:t>
            </a:r>
            <a:r>
              <a:rPr lang="sv-SE" dirty="0" err="1"/>
              <a:t>IntelliJ</a:t>
            </a:r>
            <a:r>
              <a:rPr lang="sv-SE" dirty="0"/>
              <a:t> Plugin)</a:t>
            </a:r>
          </a:p>
          <a:p>
            <a:r>
              <a:rPr lang="sv-SE" dirty="0" err="1"/>
              <a:t>MetricsReloaded</a:t>
            </a:r>
            <a:r>
              <a:rPr lang="sv-SE" dirty="0"/>
              <a:t> (</a:t>
            </a:r>
            <a:r>
              <a:rPr lang="sv-SE" dirty="0" err="1"/>
              <a:t>IntelliJ</a:t>
            </a:r>
            <a:r>
              <a:rPr lang="sv-SE" dirty="0"/>
              <a:t> Plugin)</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pic>
        <p:nvPicPr>
          <p:cNvPr id="4" name="Platshållare för innehåll 3">
            <a:extLst>
              <a:ext uri="{FF2B5EF4-FFF2-40B4-BE49-F238E27FC236}">
                <a16:creationId xmlns:a16="http://schemas.microsoft.com/office/drawing/2014/main" id="{8C564A08-5AA1-4999-9B54-996496718BDE}"/>
              </a:ext>
            </a:extLst>
          </p:cNvPr>
          <p:cNvPicPr>
            <a:picLocks noGrp="1" noChangeAspect="1"/>
          </p:cNvPicPr>
          <p:nvPr>
            <p:ph idx="1"/>
          </p:nvPr>
        </p:nvPicPr>
        <p:blipFill>
          <a:blip r:embed="rId4"/>
          <a:stretch>
            <a:fillRect/>
          </a:stretch>
        </p:blipFill>
        <p:spPr>
          <a:xfrm>
            <a:off x="838200" y="1690688"/>
            <a:ext cx="4542034" cy="4351338"/>
          </a:xfrm>
          <a:prstGeom prst="rect">
            <a:avLst/>
          </a:prstGeom>
        </p:spPr>
      </p:pic>
    </p:spTree>
    <p:custDataLst>
      <p:tags r:id="rId1"/>
    </p:custDataLst>
    <p:extLst>
      <p:ext uri="{BB962C8B-B14F-4D97-AF65-F5344CB8AC3E}">
        <p14:creationId xmlns:p14="http://schemas.microsoft.com/office/powerpoint/2010/main" val="710876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pic>
        <p:nvPicPr>
          <p:cNvPr id="4" name="Platshållare för innehåll 3">
            <a:extLst>
              <a:ext uri="{FF2B5EF4-FFF2-40B4-BE49-F238E27FC236}">
                <a16:creationId xmlns:a16="http://schemas.microsoft.com/office/drawing/2014/main" id="{742C4CC7-4DBE-46E6-8BD7-59A866DEDADF}"/>
              </a:ext>
            </a:extLst>
          </p:cNvPr>
          <p:cNvPicPr>
            <a:picLocks noGrp="1" noChangeAspect="1"/>
          </p:cNvPicPr>
          <p:nvPr>
            <p:ph idx="1"/>
          </p:nvPr>
        </p:nvPicPr>
        <p:blipFill>
          <a:blip r:embed="rId4"/>
          <a:stretch>
            <a:fillRect/>
          </a:stretch>
        </p:blipFill>
        <p:spPr>
          <a:xfrm>
            <a:off x="1876984" y="1720505"/>
            <a:ext cx="8438032" cy="3579446"/>
          </a:xfrm>
          <a:prstGeom prst="rect">
            <a:avLst/>
          </a:prstGeom>
        </p:spPr>
      </p:pic>
    </p:spTree>
    <p:custDataLst>
      <p:tags r:id="rId1"/>
    </p:custDataLst>
    <p:extLst>
      <p:ext uri="{BB962C8B-B14F-4D97-AF65-F5344CB8AC3E}">
        <p14:creationId xmlns:p14="http://schemas.microsoft.com/office/powerpoint/2010/main" val="902761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D14543E6-EA0C-4FFB-8C7A-1AA057CCD9A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647661" y="717754"/>
            <a:ext cx="8242851" cy="5884453"/>
          </a:xfrm>
        </p:spPr>
      </p:pic>
      <p:sp>
        <p:nvSpPr>
          <p:cNvPr id="2" name="Rubrik 1"/>
          <p:cNvSpPr>
            <a:spLocks noGrp="1"/>
          </p:cNvSpPr>
          <p:nvPr>
            <p:ph type="title"/>
          </p:nvPr>
        </p:nvSpPr>
        <p:spPr>
          <a:xfrm>
            <a:off x="390940" y="345246"/>
            <a:ext cx="10515600" cy="1325563"/>
          </a:xfrm>
        </p:spPr>
        <p:txBody>
          <a:bodyPr/>
          <a:lstStyle/>
          <a:p>
            <a:r>
              <a:rPr lang="sv-SE" dirty="0"/>
              <a:t>Tillståndsmaskinen</a:t>
            </a:r>
          </a:p>
        </p:txBody>
      </p:sp>
    </p:spTree>
    <p:custDataLst>
      <p:tags r:id="rId1"/>
    </p:custDataLst>
    <p:extLst>
      <p:ext uri="{BB962C8B-B14F-4D97-AF65-F5344CB8AC3E}">
        <p14:creationId xmlns:p14="http://schemas.microsoft.com/office/powerpoint/2010/main" val="1908727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le 4">
            <a:extLst>
              <a:ext uri="{FF2B5EF4-FFF2-40B4-BE49-F238E27FC236}">
                <a16:creationId xmlns:a16="http://schemas.microsoft.com/office/drawing/2014/main" id="{52C7CD7E-5385-404D-AAD8-A75A4F81E49A}"/>
              </a:ext>
            </a:extLst>
          </p:cNvPr>
          <p:cNvGraphicFramePr>
            <a:graphicFrameLocks noGrp="1"/>
          </p:cNvGraphicFramePr>
          <p:nvPr>
            <p:ph idx="1"/>
          </p:nvPr>
        </p:nvGraphicFramePr>
        <p:xfrm>
          <a:off x="838200" y="1825625"/>
          <a:ext cx="10515600" cy="39370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699762024"/>
                    </a:ext>
                  </a:extLst>
                </a:gridCol>
                <a:gridCol w="2628900">
                  <a:extLst>
                    <a:ext uri="{9D8B030D-6E8A-4147-A177-3AD203B41FA5}">
                      <a16:colId xmlns:a16="http://schemas.microsoft.com/office/drawing/2014/main" val="822257964"/>
                    </a:ext>
                  </a:extLst>
                </a:gridCol>
                <a:gridCol w="2628900">
                  <a:extLst>
                    <a:ext uri="{9D8B030D-6E8A-4147-A177-3AD203B41FA5}">
                      <a16:colId xmlns:a16="http://schemas.microsoft.com/office/drawing/2014/main" val="2244064310"/>
                    </a:ext>
                  </a:extLst>
                </a:gridCol>
                <a:gridCol w="2628900">
                  <a:extLst>
                    <a:ext uri="{9D8B030D-6E8A-4147-A177-3AD203B41FA5}">
                      <a16:colId xmlns:a16="http://schemas.microsoft.com/office/drawing/2014/main" val="1018697329"/>
                    </a:ext>
                  </a:extLst>
                </a:gridCol>
              </a:tblGrid>
              <a:tr h="370840">
                <a:tc>
                  <a:txBody>
                    <a:bodyPr/>
                    <a:lstStyle/>
                    <a:p>
                      <a:r>
                        <a:rPr lang="en-GB" dirty="0"/>
                        <a:t>ID</a:t>
                      </a:r>
                    </a:p>
                  </a:txBody>
                  <a:tcPr/>
                </a:tc>
                <a:tc>
                  <a:txBody>
                    <a:bodyPr/>
                    <a:lstStyle/>
                    <a:p>
                      <a:r>
                        <a:rPr lang="en-GB" dirty="0" err="1"/>
                        <a:t>Beskrivning</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Täckta</a:t>
                      </a:r>
                      <a:r>
                        <a:rPr lang="en-GB" dirty="0"/>
                        <a:t> </a:t>
                      </a:r>
                      <a:r>
                        <a:rPr lang="en-GB" dirty="0" err="1"/>
                        <a:t>tillstånd</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Täckta</a:t>
                      </a:r>
                      <a:r>
                        <a:rPr lang="en-GB" dirty="0"/>
                        <a:t> </a:t>
                      </a:r>
                      <a:r>
                        <a:rPr lang="en-GB" dirty="0" err="1"/>
                        <a:t>övergångar</a:t>
                      </a:r>
                      <a:endParaRPr lang="en-GB" dirty="0"/>
                    </a:p>
                  </a:txBody>
                  <a:tcPr/>
                </a:tc>
                <a:extLst>
                  <a:ext uri="{0D108BD9-81ED-4DB2-BD59-A6C34878D82A}">
                    <a16:rowId xmlns:a16="http://schemas.microsoft.com/office/drawing/2014/main" val="2080756302"/>
                  </a:ext>
                </a:extLst>
              </a:tr>
              <a:tr h="370840">
                <a:tc>
                  <a:txBody>
                    <a:bodyPr/>
                    <a:lstStyle/>
                    <a:p>
                      <a:r>
                        <a:rPr lang="en-GB" dirty="0"/>
                        <a:t>1 (</a:t>
                      </a:r>
                      <a:r>
                        <a:rPr lang="en-GB" dirty="0" err="1"/>
                        <a:t>testAllTrueStateDiagram</a:t>
                      </a:r>
                      <a:r>
                        <a:rPr lang="en-GB" dirty="0"/>
                        <a:t>)</a:t>
                      </a:r>
                    </a:p>
                  </a:txBody>
                  <a:tcPr/>
                </a:tc>
                <a:tc>
                  <a:txBody>
                    <a:bodyPr/>
                    <a:lstStyle/>
                    <a:p>
                      <a:pPr marL="342900" indent="-342900">
                        <a:buAutoNum type="arabicPeriod"/>
                      </a:pPr>
                      <a:r>
                        <a:rPr lang="en-GB" dirty="0"/>
                        <a:t>Target lever</a:t>
                      </a:r>
                    </a:p>
                    <a:p>
                      <a:pPr marL="342900" indent="-342900">
                        <a:buAutoNum type="arabicPeriod"/>
                      </a:pPr>
                      <a:r>
                        <a:rPr lang="en-GB" dirty="0"/>
                        <a:t>Target </a:t>
                      </a:r>
                      <a:r>
                        <a:rPr lang="en-GB" dirty="0" err="1"/>
                        <a:t>överlever</a:t>
                      </a:r>
                      <a:r>
                        <a:rPr lang="en-GB" dirty="0"/>
                        <a:t> potential </a:t>
                      </a:r>
                      <a:r>
                        <a:rPr lang="en-GB" dirty="0" err="1"/>
                        <a:t>effekt</a:t>
                      </a:r>
                      <a:endParaRPr lang="en-GB" dirty="0"/>
                    </a:p>
                    <a:p>
                      <a:pPr marL="342900" indent="-342900">
                        <a:buAutoNum type="arabicPeriod"/>
                      </a:pPr>
                      <a:r>
                        <a:rPr lang="en-GB" dirty="0"/>
                        <a:t>Combat </a:t>
                      </a:r>
                      <a:r>
                        <a:rPr lang="en-GB" dirty="0" err="1"/>
                        <a:t>är</a:t>
                      </a:r>
                      <a:r>
                        <a:rPr lang="en-GB" dirty="0"/>
                        <a:t> slut</a:t>
                      </a:r>
                    </a:p>
                  </a:txBody>
                  <a:tcPr/>
                </a:tc>
                <a:tc>
                  <a:txBody>
                    <a:bodyPr/>
                    <a:lstStyle/>
                    <a:p>
                      <a:r>
                        <a:rPr lang="en-GB" dirty="0" err="1"/>
                        <a:t>getNextTargetWhoseTurnItIs</a:t>
                      </a:r>
                      <a:r>
                        <a:rPr lang="en-GB" dirty="0"/>
                        <a:t>(), </a:t>
                      </a:r>
                      <a:r>
                        <a:rPr lang="en-GB" dirty="0" err="1"/>
                        <a:t>ApplyEffects</a:t>
                      </a:r>
                      <a:r>
                        <a:rPr lang="en-GB" dirty="0"/>
                        <a:t>(), </a:t>
                      </a:r>
                      <a:r>
                        <a:rPr lang="en-GB" dirty="0" err="1"/>
                        <a:t>applyEffects</a:t>
                      </a:r>
                      <a:r>
                        <a:rPr lang="en-GB" dirty="0"/>
                        <a:t>(), </a:t>
                      </a:r>
                      <a:r>
                        <a:rPr lang="en-GB" dirty="0" err="1"/>
                        <a:t>isCombatFinished</a:t>
                      </a:r>
                      <a:r>
                        <a:rPr lang="en-GB"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t.isAlive</a:t>
                      </a:r>
                      <a:r>
                        <a:rPr lang="en-GB" dirty="0"/>
                        <a:t> = true, </a:t>
                      </a:r>
                      <a:r>
                        <a:rPr lang="en-GB" dirty="0" err="1"/>
                        <a:t>t.isAlive</a:t>
                      </a:r>
                      <a:r>
                        <a:rPr lang="en-GB" dirty="0"/>
                        <a:t> = true, </a:t>
                      </a:r>
                      <a:r>
                        <a:rPr lang="en-GB" dirty="0" err="1"/>
                        <a:t>isCombatFinished</a:t>
                      </a:r>
                      <a:r>
                        <a:rPr lang="en-GB" dirty="0"/>
                        <a:t>() = false</a:t>
                      </a:r>
                    </a:p>
                    <a:p>
                      <a:endParaRPr lang="en-GB" dirty="0"/>
                    </a:p>
                  </a:txBody>
                  <a:tcPr/>
                </a:tc>
                <a:extLst>
                  <a:ext uri="{0D108BD9-81ED-4DB2-BD59-A6C34878D82A}">
                    <a16:rowId xmlns:a16="http://schemas.microsoft.com/office/drawing/2014/main" val="3359427079"/>
                  </a:ext>
                </a:extLst>
              </a:tr>
              <a:tr h="370840">
                <a:tc>
                  <a:txBody>
                    <a:bodyPr/>
                    <a:lstStyle/>
                    <a:p>
                      <a:r>
                        <a:rPr lang="en-GB" dirty="0"/>
                        <a:t>2 (</a:t>
                      </a:r>
                      <a:r>
                        <a:rPr lang="en-GB" dirty="0" err="1"/>
                        <a:t>testTrueFalseStateDiagram</a:t>
                      </a:r>
                      <a:r>
                        <a:rPr lang="en-GB" dirty="0"/>
                        <a:t>)</a:t>
                      </a:r>
                    </a:p>
                  </a:txBody>
                  <a:tcPr/>
                </a:tc>
                <a:tc>
                  <a:txBody>
                    <a:bodyPr/>
                    <a:lstStyle/>
                    <a:p>
                      <a:pPr marL="342900" indent="-342900">
                        <a:buAutoNum type="arabicPeriod"/>
                      </a:pPr>
                      <a:r>
                        <a:rPr lang="en-GB" dirty="0"/>
                        <a:t>Target lever</a:t>
                      </a:r>
                    </a:p>
                    <a:p>
                      <a:pPr marL="342900" indent="-342900">
                        <a:buAutoNum type="arabicPeriod"/>
                      </a:pPr>
                      <a:r>
                        <a:rPr lang="en-GB" dirty="0"/>
                        <a:t>Target </a:t>
                      </a:r>
                      <a:r>
                        <a:rPr lang="en-GB" dirty="0" err="1"/>
                        <a:t>överlever</a:t>
                      </a:r>
                      <a:r>
                        <a:rPr lang="en-GB" dirty="0"/>
                        <a:t> </a:t>
                      </a:r>
                      <a:r>
                        <a:rPr lang="en-GB" dirty="0" err="1"/>
                        <a:t>inte</a:t>
                      </a:r>
                      <a:r>
                        <a:rPr lang="en-GB" dirty="0"/>
                        <a:t> </a:t>
                      </a:r>
                      <a:r>
                        <a:rPr lang="en-GB" dirty="0" err="1"/>
                        <a:t>potentiell</a:t>
                      </a:r>
                      <a:r>
                        <a:rPr lang="en-GB" dirty="0"/>
                        <a:t> effect</a:t>
                      </a:r>
                    </a:p>
                    <a:p>
                      <a:pPr marL="342900" indent="-342900">
                        <a:buAutoNum type="arabicPeriod"/>
                      </a:pPr>
                      <a:r>
                        <a:rPr lang="en-GB" dirty="0"/>
                        <a:t>Combat </a:t>
                      </a:r>
                      <a:r>
                        <a:rPr lang="en-GB" dirty="0" err="1"/>
                        <a:t>är</a:t>
                      </a:r>
                      <a:r>
                        <a:rPr lang="en-GB" dirty="0"/>
                        <a:t> slut med </a:t>
                      </a:r>
                      <a:r>
                        <a:rPr lang="en-GB" dirty="0" err="1"/>
                        <a:t>död</a:t>
                      </a:r>
                      <a:r>
                        <a:rPr lang="en-GB" dirty="0"/>
                        <a:t> </a:t>
                      </a:r>
                      <a:r>
                        <a:rPr lang="en-GB" dirty="0" err="1"/>
                        <a:t>spelare</a:t>
                      </a:r>
                      <a:endParaRPr lang="en-GB" dirty="0"/>
                    </a:p>
                  </a:txBody>
                  <a:tcPr/>
                </a:tc>
                <a:tc>
                  <a:txBody>
                    <a:bodyPr/>
                    <a:lstStyle/>
                    <a:p>
                      <a:r>
                        <a:rPr lang="en-GB" dirty="0" err="1"/>
                        <a:t>getNextTargetWhoseTurnItIs</a:t>
                      </a:r>
                      <a:r>
                        <a:rPr lang="en-GB" dirty="0"/>
                        <a:t>(), </a:t>
                      </a:r>
                      <a:r>
                        <a:rPr lang="en-GB" dirty="0" err="1"/>
                        <a:t>ApplyEffects</a:t>
                      </a:r>
                      <a:r>
                        <a:rPr lang="en-GB" dirty="0"/>
                        <a:t>(), </a:t>
                      </a:r>
                      <a:r>
                        <a:rPr lang="en-GB" dirty="0" err="1"/>
                        <a:t>isCombatFinished</a:t>
                      </a:r>
                      <a:r>
                        <a:rPr lang="en-GB" dirty="0"/>
                        <a:t>()</a:t>
                      </a:r>
                    </a:p>
                  </a:txBody>
                  <a:tcPr/>
                </a:tc>
                <a:tc>
                  <a:txBody>
                    <a:bodyPr/>
                    <a:lstStyle/>
                    <a:p>
                      <a:r>
                        <a:rPr lang="en-GB" dirty="0" err="1"/>
                        <a:t>t.isAlive</a:t>
                      </a:r>
                      <a:r>
                        <a:rPr lang="en-GB" dirty="0"/>
                        <a:t> = true, </a:t>
                      </a:r>
                      <a:r>
                        <a:rPr lang="en-GB" dirty="0" err="1"/>
                        <a:t>t.isAlive</a:t>
                      </a:r>
                      <a:r>
                        <a:rPr lang="en-GB" dirty="0"/>
                        <a:t> = false</a:t>
                      </a:r>
                    </a:p>
                  </a:txBody>
                  <a:tcPr/>
                </a:tc>
                <a:extLst>
                  <a:ext uri="{0D108BD9-81ED-4DB2-BD59-A6C34878D82A}">
                    <a16:rowId xmlns:a16="http://schemas.microsoft.com/office/drawing/2014/main" val="420505223"/>
                  </a:ext>
                </a:extLst>
              </a:tr>
              <a:tr h="370840">
                <a:tc>
                  <a:txBody>
                    <a:bodyPr/>
                    <a:lstStyle/>
                    <a:p>
                      <a:r>
                        <a:rPr lang="en-GB" dirty="0"/>
                        <a:t>3 (</a:t>
                      </a:r>
                      <a:r>
                        <a:rPr lang="en-GB" dirty="0" err="1"/>
                        <a:t>testFalseStateDiagram</a:t>
                      </a:r>
                      <a:r>
                        <a:rPr lang="en-GB" dirty="0"/>
                        <a:t>)</a:t>
                      </a:r>
                    </a:p>
                  </a:txBody>
                  <a:tcPr/>
                </a:tc>
                <a:tc>
                  <a:txBody>
                    <a:bodyPr/>
                    <a:lstStyle/>
                    <a:p>
                      <a:pPr marL="342900" indent="-342900">
                        <a:buAutoNum type="arabicPeriod"/>
                      </a:pPr>
                      <a:r>
                        <a:rPr lang="en-GB" dirty="0"/>
                        <a:t>Target lever </a:t>
                      </a:r>
                      <a:r>
                        <a:rPr lang="en-GB" dirty="0" err="1"/>
                        <a:t>inte</a:t>
                      </a:r>
                      <a:endParaRPr lang="en-GB" dirty="0"/>
                    </a:p>
                    <a:p>
                      <a:pPr marL="342900" indent="-342900">
                        <a:buAutoNum type="arabicPeriod"/>
                      </a:pPr>
                      <a:r>
                        <a:rPr lang="en-GB" dirty="0"/>
                        <a:t>Combat </a:t>
                      </a:r>
                      <a:r>
                        <a:rPr lang="en-GB" dirty="0" err="1"/>
                        <a:t>startar</a:t>
                      </a:r>
                      <a:r>
                        <a:rPr lang="en-GB" dirty="0"/>
                        <a:t> </a:t>
                      </a:r>
                      <a:r>
                        <a:rPr lang="en-GB" dirty="0" err="1"/>
                        <a:t>och</a:t>
                      </a:r>
                      <a:r>
                        <a:rPr lang="en-GB" dirty="0"/>
                        <a:t> </a:t>
                      </a:r>
                      <a:r>
                        <a:rPr lang="en-GB" dirty="0" err="1"/>
                        <a:t>slutar</a:t>
                      </a:r>
                      <a:r>
                        <a:rPr lang="en-GB" dirty="0"/>
                        <a:t> </a:t>
                      </a:r>
                      <a:r>
                        <a:rPr lang="en-GB" dirty="0" err="1"/>
                        <a:t>omedelbart</a:t>
                      </a:r>
                      <a:r>
                        <a:rPr lang="en-GB" dirty="0"/>
                        <a:t>.</a:t>
                      </a:r>
                    </a:p>
                  </a:txBody>
                  <a:tcPr/>
                </a:tc>
                <a:tc>
                  <a:txBody>
                    <a:bodyPr/>
                    <a:lstStyle/>
                    <a:p>
                      <a:r>
                        <a:rPr lang="en-GB" dirty="0" err="1"/>
                        <a:t>getNextTargetWhoseTurnItIs</a:t>
                      </a:r>
                      <a:r>
                        <a:rPr lang="en-GB" dirty="0"/>
                        <a:t>(), </a:t>
                      </a:r>
                      <a:r>
                        <a:rPr lang="en-GB" dirty="0" err="1"/>
                        <a:t>isCombatFinished</a:t>
                      </a:r>
                      <a:r>
                        <a:rPr lang="en-GB" dirty="0"/>
                        <a:t>()</a:t>
                      </a:r>
                    </a:p>
                  </a:txBody>
                  <a:tcPr/>
                </a:tc>
                <a:tc>
                  <a:txBody>
                    <a:bodyPr/>
                    <a:lstStyle/>
                    <a:p>
                      <a:r>
                        <a:rPr lang="en-GB" dirty="0" err="1"/>
                        <a:t>t.isAlive</a:t>
                      </a:r>
                      <a:r>
                        <a:rPr lang="en-GB" dirty="0"/>
                        <a:t> = false</a:t>
                      </a:r>
                    </a:p>
                  </a:txBody>
                  <a:tcPr/>
                </a:tc>
                <a:extLst>
                  <a:ext uri="{0D108BD9-81ED-4DB2-BD59-A6C34878D82A}">
                    <a16:rowId xmlns:a16="http://schemas.microsoft.com/office/drawing/2014/main" val="1543530647"/>
                  </a:ext>
                </a:extLst>
              </a:tr>
            </a:tbl>
          </a:graphicData>
        </a:graphic>
      </p:graphicFrame>
    </p:spTree>
    <p:custDataLst>
      <p:tags r:id="rId1"/>
    </p:custDataLst>
    <p:extLst>
      <p:ext uri="{BB962C8B-B14F-4D97-AF65-F5344CB8AC3E}">
        <p14:creationId xmlns:p14="http://schemas.microsoft.com/office/powerpoint/2010/main" val="3990220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Vi valde att granska metoden </a:t>
            </a:r>
            <a:r>
              <a:rPr lang="sv-SE" dirty="0" err="1"/>
              <a:t>Effect</a:t>
            </a:r>
            <a:r>
              <a:rPr lang="sv-SE" dirty="0"/>
              <a:t>, då den är den största metoden i programmet, samt innehåller en del </a:t>
            </a:r>
            <a:r>
              <a:rPr lang="sv-SE" dirty="0" err="1"/>
              <a:t>if</a:t>
            </a:r>
            <a:r>
              <a:rPr lang="sv-SE" dirty="0"/>
              <a:t>- och switch-satser. </a:t>
            </a:r>
          </a:p>
          <a:p>
            <a:r>
              <a:rPr lang="sv-SE" dirty="0"/>
              <a:t>Då vi inte har ett färdigt program, är det svårt att göra en inspektion utifrån ett scenario, så vi valde att göra den utifrån en checklista. Vi utgick ifrån den checklista som använts i kursen och anpassade den till den kod vi skulle granska. </a:t>
            </a:r>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pic>
        <p:nvPicPr>
          <p:cNvPr id="5" name="Platshållare för innehåll 4" descr="En bild som visar skärmbild&#10;&#10;Automatiskt genererad beskrivning">
            <a:extLst>
              <a:ext uri="{FF2B5EF4-FFF2-40B4-BE49-F238E27FC236}">
                <a16:creationId xmlns:a16="http://schemas.microsoft.com/office/drawing/2014/main" id="{BC26F6E0-B95C-47C9-8228-D4444D6EA6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97093" y="1357714"/>
            <a:ext cx="8193322" cy="4819250"/>
          </a:xfrm>
        </p:spPr>
      </p:pic>
    </p:spTree>
    <p:custDataLst>
      <p:tags r:id="rId1"/>
    </p:custDataLst>
    <p:extLst>
      <p:ext uri="{BB962C8B-B14F-4D97-AF65-F5344CB8AC3E}">
        <p14:creationId xmlns:p14="http://schemas.microsoft.com/office/powerpoint/2010/main" val="2762908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a:t>Fel hittade i koden utifrån checklistan </a:t>
                      </a:r>
                    </a:p>
                  </a:txBody>
                  <a:tcPr/>
                </a:tc>
                <a:tc>
                  <a:txBody>
                    <a:bodyPr/>
                    <a:lstStyle/>
                    <a:p>
                      <a:r>
                        <a:rPr lang="sv-SE" dirty="0"/>
                        <a:t>Bedömd</a:t>
                      </a:r>
                      <a:r>
                        <a:rPr lang="sv-SE" baseline="0" dirty="0"/>
                        <a:t> </a:t>
                      </a:r>
                      <a:r>
                        <a:rPr lang="sv-SE" dirty="0"/>
                        <a:t>nivå</a:t>
                      </a:r>
                    </a:p>
                  </a:txBody>
                  <a:tcPr/>
                </a:tc>
                <a:extLst>
                  <a:ext uri="{0D108BD9-81ED-4DB2-BD59-A6C34878D82A}">
                    <a16:rowId xmlns:a16="http://schemas.microsoft.com/office/drawing/2014/main" val="962685739"/>
                  </a:ext>
                </a:extLst>
              </a:tr>
              <a:tr h="370840">
                <a:tc>
                  <a:txBody>
                    <a:bodyPr/>
                    <a:lstStyle/>
                    <a:p>
                      <a:r>
                        <a:rPr lang="sv-SE" dirty="0" err="1"/>
                        <a:t>Some</a:t>
                      </a:r>
                      <a:r>
                        <a:rPr lang="sv-SE" baseline="0" dirty="0"/>
                        <a:t> </a:t>
                      </a:r>
                      <a:r>
                        <a:rPr lang="sv-SE" baseline="0" dirty="0" err="1"/>
                        <a:t>methods</a:t>
                      </a:r>
                      <a:r>
                        <a:rPr lang="sv-SE" baseline="0" dirty="0"/>
                        <a:t> </a:t>
                      </a:r>
                      <a:r>
                        <a:rPr lang="sv-SE" baseline="0" dirty="0" err="1"/>
                        <a:t>could</a:t>
                      </a:r>
                      <a:r>
                        <a:rPr lang="sv-SE" baseline="0" dirty="0"/>
                        <a:t> be </a:t>
                      </a:r>
                      <a:r>
                        <a:rPr lang="sv-SE" baseline="0" dirty="0" err="1"/>
                        <a:t>further</a:t>
                      </a:r>
                      <a:r>
                        <a:rPr lang="sv-SE" baseline="0" dirty="0"/>
                        <a:t> </a:t>
                      </a:r>
                      <a:r>
                        <a:rPr lang="sv-SE" baseline="0" dirty="0" err="1"/>
                        <a:t>restricted</a:t>
                      </a:r>
                      <a:endParaRPr lang="sv-SE" dirty="0"/>
                    </a:p>
                  </a:txBody>
                  <a:tcPr/>
                </a:tc>
                <a:tc>
                  <a:txBody>
                    <a:bodyPr/>
                    <a:lstStyle/>
                    <a:p>
                      <a:r>
                        <a:rPr lang="sv-SE" dirty="0"/>
                        <a:t>Minor</a:t>
                      </a:r>
                    </a:p>
                  </a:txBody>
                  <a:tcPr/>
                </a:tc>
                <a:extLst>
                  <a:ext uri="{0D108BD9-81ED-4DB2-BD59-A6C34878D82A}">
                    <a16:rowId xmlns:a16="http://schemas.microsoft.com/office/drawing/2014/main" val="4016213691"/>
                  </a:ext>
                </a:extLst>
              </a:tr>
              <a:tr h="370840">
                <a:tc>
                  <a:txBody>
                    <a:bodyPr/>
                    <a:lstStyle/>
                    <a:p>
                      <a:r>
                        <a:rPr lang="sv-SE" baseline="0" dirty="0" err="1"/>
                        <a:t>One</a:t>
                      </a:r>
                      <a:r>
                        <a:rPr lang="sv-SE" baseline="0" dirty="0"/>
                        <a:t> </a:t>
                      </a:r>
                      <a:r>
                        <a:rPr lang="sv-SE" baseline="0" dirty="0" err="1"/>
                        <a:t>method</a:t>
                      </a:r>
                      <a:r>
                        <a:rPr lang="sv-SE" baseline="0" dirty="0"/>
                        <a:t> </a:t>
                      </a:r>
                      <a:r>
                        <a:rPr lang="sv-SE" baseline="0" dirty="0" err="1"/>
                        <a:t>doesn’t</a:t>
                      </a:r>
                      <a:r>
                        <a:rPr lang="sv-SE" baseline="0" dirty="0"/>
                        <a:t> check </a:t>
                      </a:r>
                      <a:r>
                        <a:rPr lang="sv-SE" baseline="0" dirty="0" err="1"/>
                        <a:t>if</a:t>
                      </a:r>
                      <a:r>
                        <a:rPr lang="sv-SE" baseline="0" dirty="0"/>
                        <a:t> </a:t>
                      </a:r>
                      <a:r>
                        <a:rPr lang="sv-SE" baseline="0" dirty="0" err="1"/>
                        <a:t>method</a:t>
                      </a:r>
                      <a:r>
                        <a:rPr lang="sv-SE" baseline="0" dirty="0"/>
                        <a:t> parameter ”</a:t>
                      </a:r>
                      <a:r>
                        <a:rPr lang="sv-SE" baseline="0" dirty="0" err="1"/>
                        <a:t>target</a:t>
                      </a:r>
                      <a:r>
                        <a:rPr lang="sv-SE" baseline="0" dirty="0"/>
                        <a:t>” is </a:t>
                      </a:r>
                      <a:r>
                        <a:rPr lang="sv-SE" baseline="0" dirty="0" err="1"/>
                        <a:t>null</a:t>
                      </a:r>
                      <a:endParaRPr lang="sv-SE" baseline="0" dirty="0"/>
                    </a:p>
                  </a:txBody>
                  <a:tcPr/>
                </a:tc>
                <a:tc>
                  <a:txBody>
                    <a:bodyPr/>
                    <a:lstStyle/>
                    <a:p>
                      <a:r>
                        <a:rPr lang="sv-SE" dirty="0"/>
                        <a:t>Minor</a:t>
                      </a:r>
                    </a:p>
                  </a:txBody>
                  <a:tcPr/>
                </a:tc>
                <a:extLst>
                  <a:ext uri="{0D108BD9-81ED-4DB2-BD59-A6C34878D82A}">
                    <a16:rowId xmlns:a16="http://schemas.microsoft.com/office/drawing/2014/main" val="3518260526"/>
                  </a:ext>
                </a:extLst>
              </a:tr>
              <a:tr h="370840">
                <a:tc>
                  <a:txBody>
                    <a:bodyPr/>
                    <a:lstStyle/>
                    <a:p>
                      <a:r>
                        <a:rPr lang="sv-SE" dirty="0"/>
                        <a:t>No </a:t>
                      </a:r>
                      <a:r>
                        <a:rPr lang="sv-SE" dirty="0" err="1"/>
                        <a:t>comments</a:t>
                      </a:r>
                      <a:r>
                        <a:rPr lang="sv-SE" dirty="0"/>
                        <a:t> </a:t>
                      </a:r>
                      <a:r>
                        <a:rPr lang="sv-SE" dirty="0" err="1"/>
                        <a:t>when</a:t>
                      </a:r>
                      <a:r>
                        <a:rPr lang="sv-SE" dirty="0"/>
                        <a:t> break </a:t>
                      </a:r>
                      <a:r>
                        <a:rPr lang="sv-SE" dirty="0" err="1"/>
                        <a:t>isn’t</a:t>
                      </a:r>
                      <a:r>
                        <a:rPr lang="sv-SE" dirty="0"/>
                        <a:t> </a:t>
                      </a:r>
                      <a:r>
                        <a:rPr lang="sv-SE" dirty="0" err="1"/>
                        <a:t>used</a:t>
                      </a:r>
                      <a:r>
                        <a:rPr lang="sv-SE" dirty="0"/>
                        <a:t> in switch</a:t>
                      </a:r>
                      <a:r>
                        <a:rPr lang="sv-SE" baseline="0" dirty="0"/>
                        <a:t> </a:t>
                      </a:r>
                      <a:r>
                        <a:rPr lang="sv-SE" baseline="0" dirty="0" err="1"/>
                        <a:t>statements</a:t>
                      </a:r>
                      <a:endParaRPr lang="sv-SE" dirty="0"/>
                    </a:p>
                  </a:txBody>
                  <a:tcPr/>
                </a:tc>
                <a:tc>
                  <a:txBody>
                    <a:bodyPr/>
                    <a:lstStyle/>
                    <a:p>
                      <a:r>
                        <a:rPr lang="sv-SE" dirty="0"/>
                        <a:t>Minor</a:t>
                      </a:r>
                    </a:p>
                  </a:txBody>
                  <a:tcPr/>
                </a:tc>
                <a:extLst>
                  <a:ext uri="{0D108BD9-81ED-4DB2-BD59-A6C34878D82A}">
                    <a16:rowId xmlns:a16="http://schemas.microsoft.com/office/drawing/2014/main" val="2707699792"/>
                  </a:ext>
                </a:extLst>
              </a:tr>
              <a:tr h="370840">
                <a:tc>
                  <a:txBody>
                    <a:bodyPr/>
                    <a:lstStyle/>
                    <a:p>
                      <a:r>
                        <a:rPr lang="sv-SE" dirty="0"/>
                        <a:t>5 </a:t>
                      </a:r>
                      <a:r>
                        <a:rPr lang="sv-SE" dirty="0" err="1"/>
                        <a:t>lines</a:t>
                      </a:r>
                      <a:r>
                        <a:rPr lang="sv-SE" dirty="0"/>
                        <a:t> </a:t>
                      </a:r>
                      <a:r>
                        <a:rPr lang="sv-SE" dirty="0" err="1"/>
                        <a:t>are</a:t>
                      </a:r>
                      <a:r>
                        <a:rPr lang="sv-SE" baseline="0" dirty="0"/>
                        <a:t> </a:t>
                      </a:r>
                      <a:r>
                        <a:rPr lang="sv-SE" baseline="0" dirty="0" err="1"/>
                        <a:t>too</a:t>
                      </a:r>
                      <a:r>
                        <a:rPr lang="sv-SE" baseline="0" dirty="0"/>
                        <a:t> long</a:t>
                      </a:r>
                      <a:endParaRPr lang="sv-SE" dirty="0"/>
                    </a:p>
                  </a:txBody>
                  <a:tcPr/>
                </a:tc>
                <a:tc>
                  <a:txBody>
                    <a:bodyPr/>
                    <a:lstStyle/>
                    <a:p>
                      <a:r>
                        <a:rPr lang="sv-SE" dirty="0"/>
                        <a:t>Minor</a:t>
                      </a:r>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Vi anser att det är bättre med informell granskning när det gäller kod av denna storlek och på denna nivå. </a:t>
            </a:r>
          </a:p>
          <a:p>
            <a:r>
              <a:rPr lang="sv-SE" dirty="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CB6B5A71-288C-43B7-AB43-57AB600EB39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Kodkritiksystem</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4">
            <a:extLst>
              <a:ext uri="{FF2B5EF4-FFF2-40B4-BE49-F238E27FC236}">
                <a16:creationId xmlns:a16="http://schemas.microsoft.com/office/drawing/2014/main" id="{64500D3E-C56D-49B1-98AF-08CE8EE1A1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0040" y="3603354"/>
            <a:ext cx="11496821" cy="1810750"/>
          </a:xfrm>
          <a:prstGeom prst="rect">
            <a:avLst/>
          </a:prstGeom>
        </p:spPr>
      </p:pic>
    </p:spTree>
    <p:custDataLst>
      <p:tags r:id="rId1"/>
    </p:custDataLst>
    <p:extLst>
      <p:ext uri="{BB962C8B-B14F-4D97-AF65-F5344CB8AC3E}">
        <p14:creationId xmlns:p14="http://schemas.microsoft.com/office/powerpoint/2010/main" val="847618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lowchart: Document 1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D7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Statiska mått</a:t>
            </a:r>
          </a:p>
        </p:txBody>
      </p:sp>
      <p:pic>
        <p:nvPicPr>
          <p:cNvPr id="5" name="Content Placeholder 4">
            <a:extLst>
              <a:ext uri="{FF2B5EF4-FFF2-40B4-BE49-F238E27FC236}">
                <a16:creationId xmlns:a16="http://schemas.microsoft.com/office/drawing/2014/main" id="{D1587F59-7E92-433E-AC62-F733170B31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48163" y="681038"/>
            <a:ext cx="2863850" cy="5495925"/>
          </a:xfrm>
        </p:spPr>
      </p:pic>
      <p:pic>
        <p:nvPicPr>
          <p:cNvPr id="10" name="Picture 9">
            <a:extLst>
              <a:ext uri="{FF2B5EF4-FFF2-40B4-BE49-F238E27FC236}">
                <a16:creationId xmlns:a16="http://schemas.microsoft.com/office/drawing/2014/main" id="{A84A7DC4-2710-44EA-A8B6-362790F5E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5975" y="681038"/>
            <a:ext cx="1706563" cy="2222500"/>
          </a:xfrm>
          <a:prstGeom prst="rect">
            <a:avLst/>
          </a:prstGeom>
        </p:spPr>
      </p:pic>
      <p:pic>
        <p:nvPicPr>
          <p:cNvPr id="12" name="Picture 11">
            <a:extLst>
              <a:ext uri="{FF2B5EF4-FFF2-40B4-BE49-F238E27FC236}">
                <a16:creationId xmlns:a16="http://schemas.microsoft.com/office/drawing/2014/main" id="{C7194336-F149-4068-90E9-EB266EEED0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6150" y="681038"/>
            <a:ext cx="2327275" cy="2222500"/>
          </a:xfrm>
          <a:prstGeom prst="rect">
            <a:avLst/>
          </a:prstGeom>
        </p:spPr>
      </p:pic>
      <p:pic>
        <p:nvPicPr>
          <p:cNvPr id="14" name="Picture 13">
            <a:extLst>
              <a:ext uri="{FF2B5EF4-FFF2-40B4-BE49-F238E27FC236}">
                <a16:creationId xmlns:a16="http://schemas.microsoft.com/office/drawing/2014/main" id="{B3A20C76-F8E5-49E5-81B6-AE5CC65DD2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6150" y="2986088"/>
            <a:ext cx="4116388" cy="3189288"/>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Platshållare för innehåll 8" descr="En bild som visar skärmbild, dator&#10;&#10;Automatiskt genererad beskrivning">
            <a:extLst>
              <a:ext uri="{FF2B5EF4-FFF2-40B4-BE49-F238E27FC236}">
                <a16:creationId xmlns:a16="http://schemas.microsoft.com/office/drawing/2014/main" id="{BEEEA538-F5D1-4046-BDE6-F446F66AC88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438083" y="0"/>
            <a:ext cx="9016675" cy="6967431"/>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Täckningsgrad</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3E89F71-8A45-4D40-8368-845652C9810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45925" y="492573"/>
            <a:ext cx="6169339" cy="5880796"/>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r>
              <a:rPr lang="sv-SE" dirty="0"/>
              <a:t>Vi skapade ett program som testade </a:t>
            </a:r>
            <a:r>
              <a:rPr lang="sv-SE" dirty="0" err="1"/>
              <a:t>combat</a:t>
            </a:r>
            <a:r>
              <a:rPr lang="sv-SE" dirty="0"/>
              <a:t> mellan </a:t>
            </a:r>
            <a:r>
              <a:rPr lang="sv-SE" dirty="0" err="1"/>
              <a:t>player</a:t>
            </a:r>
            <a:r>
              <a:rPr lang="sv-SE" dirty="0"/>
              <a:t> och monsters i olika rum, och testade den koden med en profiler. Då programmet inte körs under någon längre tid, och endast testar ett scenario, valde vi att använda </a:t>
            </a:r>
            <a:r>
              <a:rPr lang="sv-SE" dirty="0" err="1"/>
              <a:t>tracing</a:t>
            </a:r>
            <a:r>
              <a:rPr lang="sv-SE" dirty="0"/>
              <a:t> istället för sampling. </a:t>
            </a:r>
          </a:p>
          <a:p>
            <a:endParaRPr lang="sv-SE" dirty="0"/>
          </a:p>
        </p:txBody>
      </p:sp>
    </p:spTree>
    <p:custDataLst>
      <p:tags r:id="rId1"/>
    </p:custDataLst>
    <p:extLst>
      <p:ext uri="{BB962C8B-B14F-4D97-AF65-F5344CB8AC3E}">
        <p14:creationId xmlns:p14="http://schemas.microsoft.com/office/powerpoint/2010/main" val="2773165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pic>
        <p:nvPicPr>
          <p:cNvPr id="5" name="Platshållare för innehåll 4" descr="En bild som visar skärmbild&#10;&#10;Automatiskt genererad beskrivning">
            <a:extLst>
              <a:ext uri="{FF2B5EF4-FFF2-40B4-BE49-F238E27FC236}">
                <a16:creationId xmlns:a16="http://schemas.microsoft.com/office/drawing/2014/main" id="{F75020B4-742C-4BCF-BBF4-E2E076E3AFC4}"/>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968"/>
          <a:stretch/>
        </p:blipFill>
        <p:spPr>
          <a:xfrm>
            <a:off x="3956809" y="194310"/>
            <a:ext cx="6364350" cy="6410236"/>
          </a:xfrm>
        </p:spPr>
      </p:pic>
    </p:spTree>
    <p:custDataLst>
      <p:tags r:id="rId1"/>
    </p:custDataLst>
    <p:extLst>
      <p:ext uri="{BB962C8B-B14F-4D97-AF65-F5344CB8AC3E}">
        <p14:creationId xmlns:p14="http://schemas.microsoft.com/office/powerpoint/2010/main" val="96371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11" name="Platshållare för innehåll 10" descr="En bild som visar karta, text&#10;&#10;Automatiskt genererad beskrivning">
            <a:extLst>
              <a:ext uri="{FF2B5EF4-FFF2-40B4-BE49-F238E27FC236}">
                <a16:creationId xmlns:a16="http://schemas.microsoft.com/office/drawing/2014/main" id="{E3AC02AC-C6B2-4FB4-A91F-B42C0E8AED8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145785" y="273269"/>
            <a:ext cx="3911904" cy="6055989"/>
          </a:xfrm>
        </p:spPr>
      </p:pic>
    </p:spTree>
    <p:custDataLst>
      <p:tags r:id="rId1"/>
    </p:custDataLst>
    <p:extLst>
      <p:ext uri="{BB962C8B-B14F-4D97-AF65-F5344CB8AC3E}">
        <p14:creationId xmlns:p14="http://schemas.microsoft.com/office/powerpoint/2010/main" val="15669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D92AF361-7185-4D08-8F99-82C56B544E67}"/>
              </a:ext>
            </a:extLst>
          </p:cNvPr>
          <p:cNvPicPr>
            <a:picLocks noGrp="1" noChangeAspect="1"/>
          </p:cNvPicPr>
          <p:nvPr>
            <p:ph sz="half" idx="2"/>
          </p:nvPr>
        </p:nvPicPr>
        <p:blipFill>
          <a:blip r:embed="rId4"/>
          <a:stretch>
            <a:fillRect/>
          </a:stretch>
        </p:blipFill>
        <p:spPr>
          <a:xfrm>
            <a:off x="1408906" y="2505075"/>
            <a:ext cx="4019550" cy="3684588"/>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69F07D3D-CF77-4E5B-BF1D-586236EB03A2}"/>
              </a:ext>
            </a:extLst>
          </p:cNvPr>
          <p:cNvPicPr>
            <a:picLocks noGrp="1" noChangeAspect="1"/>
          </p:cNvPicPr>
          <p:nvPr>
            <p:ph sz="quarter" idx="4"/>
          </p:nvPr>
        </p:nvPicPr>
        <p:blipFill>
          <a:blip r:embed="rId5"/>
          <a:stretch>
            <a:fillRect/>
          </a:stretch>
        </p:blipFill>
        <p:spPr>
          <a:xfrm>
            <a:off x="6504268" y="2697496"/>
            <a:ext cx="4519052" cy="3299746"/>
          </a:xfrm>
          <a:prstGeom prst="rect">
            <a:avLst/>
          </a:prstGeom>
        </p:spPr>
      </p:pic>
    </p:spTree>
    <p:custDataLst>
      <p:tags r:id="rId1"/>
    </p:custDataLst>
    <p:extLst>
      <p:ext uri="{BB962C8B-B14F-4D97-AF65-F5344CB8AC3E}">
        <p14:creationId xmlns:p14="http://schemas.microsoft.com/office/powerpoint/2010/main" val="3502413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9" name="Platshållare för innehåll 8">
            <a:extLst>
              <a:ext uri="{FF2B5EF4-FFF2-40B4-BE49-F238E27FC236}">
                <a16:creationId xmlns:a16="http://schemas.microsoft.com/office/drawing/2014/main" id="{58129805-3978-4FC8-AE17-34C935D20E31}"/>
              </a:ext>
            </a:extLst>
          </p:cNvPr>
          <p:cNvPicPr>
            <a:picLocks noGrp="1" noChangeAspect="1"/>
          </p:cNvPicPr>
          <p:nvPr>
            <p:ph sz="half" idx="2"/>
          </p:nvPr>
        </p:nvPicPr>
        <p:blipFill>
          <a:blip r:embed="rId4"/>
          <a:stretch>
            <a:fillRect/>
          </a:stretch>
        </p:blipFill>
        <p:spPr>
          <a:xfrm>
            <a:off x="839788" y="3167142"/>
            <a:ext cx="5157787" cy="2360453"/>
          </a:xfrm>
          <a:prstGeom prst="rect">
            <a:avLst/>
          </a:prstGeom>
        </p:spPr>
      </p:pic>
      <p:pic>
        <p:nvPicPr>
          <p:cNvPr id="11" name="Platshållare för innehåll 10">
            <a:extLst>
              <a:ext uri="{FF2B5EF4-FFF2-40B4-BE49-F238E27FC236}">
                <a16:creationId xmlns:a16="http://schemas.microsoft.com/office/drawing/2014/main" id="{82974C15-108D-40F7-869B-6CBD82D8BE90}"/>
              </a:ext>
            </a:extLst>
          </p:cNvPr>
          <p:cNvPicPr>
            <a:picLocks noGrp="1" noChangeAspect="1"/>
          </p:cNvPicPr>
          <p:nvPr>
            <p:ph sz="quarter" idx="4"/>
          </p:nvPr>
        </p:nvPicPr>
        <p:blipFill>
          <a:blip r:embed="rId5"/>
          <a:stretch>
            <a:fillRect/>
          </a:stretch>
        </p:blipFill>
        <p:spPr>
          <a:xfrm>
            <a:off x="6172200" y="3632764"/>
            <a:ext cx="5183188" cy="1429210"/>
          </a:xfrm>
          <a:prstGeom prst="rect">
            <a:avLst/>
          </a:prstGeom>
        </p:spPr>
      </p:pic>
    </p:spTree>
    <p:custDataLst>
      <p:tags r:id="rId1"/>
    </p:custDataLst>
    <p:extLst>
      <p:ext uri="{BB962C8B-B14F-4D97-AF65-F5344CB8AC3E}">
        <p14:creationId xmlns:p14="http://schemas.microsoft.com/office/powerpoint/2010/main" val="3005382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2329</Words>
  <Application>Microsoft Office PowerPoint</Application>
  <PresentationFormat>Widescreen</PresentationFormat>
  <Paragraphs>225</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Consolas</vt:lpstr>
      <vt:lpstr>Office-tema</vt:lpstr>
      <vt:lpstr>Grupp nr: 11</vt:lpstr>
      <vt:lpstr>Verktyg</vt:lpstr>
      <vt:lpstr>Slutlig design</vt:lpstr>
      <vt:lpstr>Slutlig design</vt:lpstr>
      <vt:lpstr>TDD-exempel: Karl Gustafsson</vt:lpstr>
      <vt:lpstr>TDD-exempel: Magnus Palmstierna</vt:lpstr>
      <vt:lpstr>TDD-exempel: Magnus Palmstierna</vt:lpstr>
      <vt:lpstr>TDD-exempel: Moa Hoffström</vt:lpstr>
      <vt:lpstr>TDD-exempel: Moa Hoffström</vt:lpstr>
      <vt:lpstr>TDD-exempel: Moa Hoffström</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Tillståndsmaskinen</vt:lpstr>
      <vt:lpstr>Testfall</vt:lpstr>
      <vt:lpstr>Granskning</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11</dc:title>
  <dc:creator> </dc:creator>
  <cp:lastModifiedBy>Karl Gustafsson</cp:lastModifiedBy>
  <cp:revision>7</cp:revision>
  <dcterms:created xsi:type="dcterms:W3CDTF">2019-10-31T13:39:17Z</dcterms:created>
  <dcterms:modified xsi:type="dcterms:W3CDTF">2019-10-31T16:00:52Z</dcterms:modified>
</cp:coreProperties>
</file>