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6" r:id="rId2"/>
    <p:sldId id="257" r:id="rId3"/>
    <p:sldId id="258" r:id="rId4"/>
    <p:sldId id="259" r:id="rId5"/>
    <p:sldId id="292" r:id="rId6"/>
    <p:sldId id="290" r:id="rId7"/>
    <p:sldId id="291" r:id="rId8"/>
    <p:sldId id="283" r:id="rId9"/>
    <p:sldId id="284" r:id="rId10"/>
    <p:sldId id="285" r:id="rId11"/>
    <p:sldId id="287" r:id="rId12"/>
    <p:sldId id="288" r:id="rId13"/>
    <p:sldId id="289" r:id="rId14"/>
    <p:sldId id="260" r:id="rId15"/>
    <p:sldId id="261" r:id="rId16"/>
    <p:sldId id="262" r:id="rId17"/>
    <p:sldId id="263" r:id="rId18"/>
    <p:sldId id="264" r:id="rId19"/>
    <p:sldId id="265" r:id="rId20"/>
    <p:sldId id="266" r:id="rId21"/>
    <p:sldId id="267" r:id="rId22"/>
    <p:sldId id="268" r:id="rId23"/>
    <p:sldId id="269" r:id="rId24"/>
    <p:sldId id="270" r:id="rId25"/>
    <p:sldId id="272" r:id="rId26"/>
    <p:sldId id="271" r:id="rId27"/>
    <p:sldId id="293" r:id="rId28"/>
    <p:sldId id="294" r:id="rId29"/>
    <p:sldId id="295" r:id="rId30"/>
    <p:sldId id="276" r:id="rId31"/>
    <p:sldId id="277" r:id="rId32"/>
    <p:sldId id="278" r:id="rId33"/>
    <p:sldId id="279" r:id="rId34"/>
    <p:sldId id="280" r:id="rId35"/>
    <p:sldId id="281" r:id="rId36"/>
  </p:sldIdLst>
  <p:sldSz cx="12192000" cy="6858000"/>
  <p:notesSz cx="6858000" cy="9144000"/>
  <p:custDataLst>
    <p:tags r:id="rId38"/>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51" autoAdjust="0"/>
  </p:normalViewPr>
  <p:slideViewPr>
    <p:cSldViewPr snapToGrid="0">
      <p:cViewPr varScale="1">
        <p:scale>
          <a:sx n="39" d="100"/>
          <a:sy n="39" d="100"/>
        </p:scale>
        <p:origin x="60"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2019-10-31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3529345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2412738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821439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1174372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smtClean="0">
                <a:solidFill>
                  <a:schemeClr val="tx1"/>
                </a:solidFill>
                <a:effectLst/>
                <a:latin typeface="+mn-lt"/>
                <a:ea typeface="+mn-ea"/>
                <a:cs typeface="+mn-cs"/>
              </a:rPr>
              <a:t>edyl</a:t>
            </a:r>
            <a:r>
              <a:rPr lang="sv-SE" sz="1200" kern="1200" dirty="0" smtClean="0">
                <a:solidFill>
                  <a:schemeClr val="tx1"/>
                </a:solidFill>
                <a:effectLst/>
                <a:latin typeface="+mn-lt"/>
                <a:ea typeface="+mn-ea"/>
                <a:cs typeface="+mn-cs"/>
              </a:rPr>
              <a:t>. Ni ska kort motivera valen, och ge tillräckligt med information för att det ska gå att bedöma er.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40293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4003170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smtClean="0">
                <a:solidFill>
                  <a:schemeClr val="tx1"/>
                </a:solidFill>
                <a:effectLst/>
                <a:latin typeface="+mn-lt"/>
                <a:ea typeface="+mn-ea"/>
                <a:cs typeface="+mn-cs"/>
              </a:rPr>
              <a:t>Std</a:t>
            </a:r>
            <a:r>
              <a:rPr lang="sv-SE" sz="1200" kern="1200" dirty="0" smtClean="0">
                <a:solidFill>
                  <a:schemeClr val="tx1"/>
                </a:solidFill>
                <a:effectLst/>
                <a:latin typeface="+mn-lt"/>
                <a:ea typeface="+mn-ea"/>
                <a:cs typeface="+mn-cs"/>
              </a:rPr>
              <a:t> 1028.</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77451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 version, och den slutliga.</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199174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402603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367466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437511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olika </a:t>
            </a:r>
            <a:r>
              <a:rPr lang="sv-SE" sz="1200" kern="1200" baseline="0" dirty="0" err="1">
                <a:solidFill>
                  <a:schemeClr val="tx1"/>
                </a:solidFill>
                <a:effectLst/>
                <a:latin typeface="+mn-lt"/>
                <a:ea typeface="+mn-ea"/>
                <a:cs typeface="+mn-cs"/>
              </a:rPr>
              <a:t>faser</a:t>
            </a:r>
            <a:r>
              <a:rPr lang="sv-SE" sz="1200" kern="1200" dirty="0" err="1">
                <a:solidFill>
                  <a:schemeClr val="tx1"/>
                </a:solidFill>
                <a:effectLst/>
                <a:latin typeface="+mn-lt"/>
                <a:ea typeface="+mn-ea"/>
                <a:cs typeface="+mn-cs"/>
              </a:rPr>
              <a:t>i</a:t>
            </a:r>
            <a:r>
              <a:rPr lang="sv-SE" sz="1200" kern="1200" dirty="0">
                <a:solidFill>
                  <a:schemeClr val="tx1"/>
                </a:solidFill>
                <a:effectLst/>
                <a:latin typeface="+mn-lt"/>
                <a:ea typeface="+mn-ea"/>
                <a:cs typeface="+mn-cs"/>
              </a:rPr>
              <a:t> projektet. Om ni har använt versionshanteringssystemet ordentligt bör all information som efterfrågas här finnas i det. Tänk på att kodexemplen ska vara läsbara. </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211116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2019-10-31</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2019-10-31</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2019-10-31</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2019-10-31</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2019-10-31</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2019-10-31</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mailto:mapa7956@student.su.se"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mailto:kagu9654@student.su.se" TargetMode="External"/><Relationship Id="rId5" Type="http://schemas.openxmlformats.org/officeDocument/2006/relationships/hyperlink" Target="mailto:lipa7972@student.su.se" TargetMode="External"/><Relationship Id="rId4" Type="http://schemas.openxmlformats.org/officeDocument/2006/relationships/hyperlink" Target="mailto:bjin3492@student.su.se"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11</a:t>
            </a:r>
          </a:p>
        </p:txBody>
      </p:sp>
      <p:sp>
        <p:nvSpPr>
          <p:cNvPr id="5" name="Platshållare för innehåll 4"/>
          <p:cNvSpPr>
            <a:spLocks noGrp="1"/>
          </p:cNvSpPr>
          <p:nvPr>
            <p:ph idx="1"/>
          </p:nvPr>
        </p:nvSpPr>
        <p:spPr/>
        <p:txBody>
          <a:bodyPr/>
          <a:lstStyle/>
          <a:p>
            <a:r>
              <a:rPr lang="sv-SE" dirty="0"/>
              <a:t>Bjargey Ingólfsdóttir, </a:t>
            </a:r>
            <a:r>
              <a:rPr lang="sv-SE" dirty="0">
                <a:hlinkClick r:id="rId4"/>
              </a:rPr>
              <a:t>bjin3492@student.su.se</a:t>
            </a:r>
            <a:endParaRPr lang="sv-SE" dirty="0"/>
          </a:p>
          <a:p>
            <a:r>
              <a:rPr lang="sv-SE" dirty="0"/>
              <a:t>Linnéa Palmgren, </a:t>
            </a:r>
            <a:r>
              <a:rPr lang="sv-SE" dirty="0" smtClean="0">
                <a:hlinkClick r:id="rId5"/>
              </a:rPr>
              <a:t>lipa7972@student.su.se</a:t>
            </a:r>
            <a:endParaRPr lang="sv-SE" dirty="0" smtClean="0"/>
          </a:p>
          <a:p>
            <a:r>
              <a:rPr lang="sv-SE" dirty="0"/>
              <a:t>Karl Gustafsson, </a:t>
            </a:r>
            <a:r>
              <a:rPr lang="sv-SE" dirty="0" smtClean="0">
                <a:hlinkClick r:id="rId6"/>
              </a:rPr>
              <a:t>kagu9654@student.su.se</a:t>
            </a:r>
            <a:endParaRPr lang="sv-SE" dirty="0"/>
          </a:p>
          <a:p>
            <a:r>
              <a:rPr lang="sv-SE" dirty="0" smtClean="0"/>
              <a:t>Magnus Palmstierna, </a:t>
            </a:r>
            <a:r>
              <a:rPr lang="sv-SE" dirty="0" smtClean="0">
                <a:hlinkClick r:id="rId7"/>
              </a:rPr>
              <a:t>mapa7956@student.su.se</a:t>
            </a:r>
            <a:r>
              <a:rPr lang="sv-SE" dirty="0" smtClean="0"/>
              <a:t> </a:t>
            </a:r>
            <a:endParaRPr lang="sv-SE" dirty="0"/>
          </a:p>
          <a:p>
            <a:r>
              <a:rPr lang="sv-SE" dirty="0"/>
              <a:t>Namn och e-post till samtliga gruppmedlemmar</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190429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E580B70-D670-41FA-8638-4B66A1929055}"/>
              </a:ext>
            </a:extLst>
          </p:cNvPr>
          <p:cNvPicPr>
            <a:picLocks noGrp="1" noChangeAspect="1"/>
          </p:cNvPicPr>
          <p:nvPr>
            <p:ph sz="quarter" idx="4"/>
          </p:nvPr>
        </p:nvPicPr>
        <p:blipFill>
          <a:blip r:embed="rId4"/>
          <a:stretch>
            <a:fillRect/>
          </a:stretch>
        </p:blipFill>
        <p:spPr>
          <a:xfrm>
            <a:off x="6831956" y="3835904"/>
            <a:ext cx="5094189" cy="823912"/>
          </a:xfrm>
          <a:prstGeom prst="rect">
            <a:avLst/>
          </a:prstGeom>
        </p:spPr>
      </p:pic>
      <p:pic>
        <p:nvPicPr>
          <p:cNvPr id="11" name="Platshållare för innehåll 10">
            <a:extLst>
              <a:ext uri="{FF2B5EF4-FFF2-40B4-BE49-F238E27FC236}">
                <a16:creationId xmlns:a16="http://schemas.microsoft.com/office/drawing/2014/main" id="{4F938606-BFA6-4E62-A54C-85983F8E5D56}"/>
              </a:ext>
            </a:extLst>
          </p:cNvPr>
          <p:cNvPicPr>
            <a:picLocks noGrp="1" noChangeAspect="1"/>
          </p:cNvPicPr>
          <p:nvPr>
            <p:ph sz="half" idx="2"/>
          </p:nvPr>
        </p:nvPicPr>
        <p:blipFill>
          <a:blip r:embed="rId5"/>
          <a:stretch>
            <a:fillRect/>
          </a:stretch>
        </p:blipFill>
        <p:spPr>
          <a:xfrm>
            <a:off x="140834" y="3289738"/>
            <a:ext cx="5856742" cy="1889737"/>
          </a:xfrm>
          <a:prstGeom prst="rect">
            <a:avLst/>
          </a:prstGeom>
        </p:spPr>
      </p:pic>
    </p:spTree>
    <p:custDataLst>
      <p:tags r:id="rId1"/>
    </p:custDataLst>
    <p:extLst>
      <p:ext uri="{BB962C8B-B14F-4D97-AF65-F5344CB8AC3E}">
        <p14:creationId xmlns:p14="http://schemas.microsoft.com/office/powerpoint/2010/main" val="406145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69934"/>
            <a:ext cx="49103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BBB529"/>
              </a:solidFill>
              <a:latin typeface="Consolas" panose="020B0609020204030204" pitchFamily="49" charset="0"/>
            </a:endParaRPr>
          </a:p>
          <a:p>
            <a:pPr marL="0" lvl="0" indent="0" eaLnBrk="0" fontAlgn="base" hangingPunct="0">
              <a:lnSpc>
                <a:spcPct val="100000"/>
              </a:lnSpc>
              <a:spcBef>
                <a:spcPct val="0"/>
              </a:spcBef>
              <a:spcAft>
                <a:spcPct val="0"/>
              </a:spcAft>
              <a:buNone/>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effectConstructorContTest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true</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health.toString</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Health </a:t>
            </a:r>
            <a:r>
              <a:rPr kumimoji="0" lang="sv-SE" altLang="sv-SE" sz="1000" b="0" i="0" u="none" strike="noStrike" cap="none" normalizeH="0" baseline="0" dirty="0" err="1">
                <a:ln>
                  <a:noFill/>
                </a:ln>
                <a:solidFill>
                  <a:srgbClr val="6A8759"/>
                </a:solidFill>
                <a:effectLst/>
                <a:latin typeface="Consolas" panose="020B0609020204030204" pitchFamily="49" charset="0"/>
              </a:rPr>
              <a:t>Regen</a:t>
            </a:r>
            <a:r>
              <a:rPr kumimoji="0" lang="sv-SE" altLang="sv-SE" sz="1000" b="0" i="0" u="none" strike="noStrike" cap="none" normalizeH="0" baseline="0" dirty="0">
                <a:ln>
                  <a:noFill/>
                </a:ln>
                <a:solidFill>
                  <a:srgbClr val="6A8759"/>
                </a:solidFill>
                <a:effectLst/>
                <a:latin typeface="Consolas" panose="020B0609020204030204" pitchFamily="49" charset="0"/>
              </a:rPr>
              <a:t>, Stat: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lang="sv-SE" altLang="sv-SE" sz="1000" dirty="0">
                <a:solidFill>
                  <a:srgbClr val="A9B7C6"/>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 </a:t>
            </a:r>
          </a:p>
          <a:p>
            <a:pPr marL="0" lvl="0" indent="0" eaLnBrk="0" fontAlgn="base" hangingPunct="0">
              <a:lnSpc>
                <a:spcPct val="100000"/>
              </a:lnSpc>
              <a:spcBef>
                <a:spcPct val="0"/>
              </a:spcBef>
              <a:spcAft>
                <a:spcPct val="0"/>
              </a:spcAft>
              <a:buNone/>
            </a:pPr>
            <a:r>
              <a:rPr lang="sv-SE" altLang="sv-SE" sz="1000" dirty="0">
                <a:solidFill>
                  <a:srgbClr val="A9B7C6"/>
                </a:solidFill>
                <a:latin typeface="Consolas" panose="020B0609020204030204" pitchFamily="49" charset="0"/>
              </a:rPr>
              <a:t>            </a:t>
            </a:r>
            <a:r>
              <a:rPr lang="sv-SE" altLang="sv-SE" sz="1000" dirty="0">
                <a:solidFill>
                  <a:srgbClr val="6A8759"/>
                </a:solidFill>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Effect</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Add</a:t>
            </a:r>
            <a:r>
              <a:rPr kumimoji="0" lang="sv-SE" altLang="sv-SE" sz="1000" b="0" i="0" u="none" strike="noStrike" cap="none" normalizeH="0" baseline="0" dirty="0">
                <a:ln>
                  <a:noFill/>
                </a:ln>
                <a:solidFill>
                  <a:srgbClr val="6A8759"/>
                </a:solidFill>
                <a:effectLst/>
                <a:latin typeface="Consolas" panose="020B0609020204030204" pitchFamily="49" charset="0"/>
              </a:rPr>
              <a:t> 5 </a:t>
            </a:r>
            <a:r>
              <a:rPr kumimoji="0" lang="sv-SE" altLang="sv-SE" sz="1000" b="0" i="0" u="none" strike="noStrike" cap="none" normalizeH="0" baseline="0" dirty="0" err="1">
                <a:ln>
                  <a:noFill/>
                </a:ln>
                <a:solidFill>
                  <a:srgbClr val="6A8759"/>
                </a:solidFill>
                <a:effectLst/>
                <a:latin typeface="Consolas" panose="020B0609020204030204" pitchFamily="49" charset="0"/>
              </a:rPr>
              <a:t>each</a:t>
            </a:r>
            <a:r>
              <a:rPr kumimoji="0" lang="sv-SE" altLang="sv-SE" sz="1000" b="0" i="0" u="none" strike="noStrike" cap="none" normalizeH="0" baseline="0" dirty="0">
                <a:ln>
                  <a:noFill/>
                </a:ln>
                <a:solidFill>
                  <a:srgbClr val="6A8759"/>
                </a:solidFill>
                <a:effectLst/>
                <a:latin typeface="Consolas" panose="020B0609020204030204" pitchFamily="49" charset="0"/>
              </a:rPr>
              <a:t>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turn</a:t>
            </a:r>
            <a:r>
              <a:rPr kumimoji="0" lang="sv-SE" altLang="sv-SE" sz="1000" b="0" i="0" u="none" strike="noStrike" cap="none" normalizeH="0" baseline="0" dirty="0">
                <a:ln>
                  <a:noFill/>
                </a:ln>
                <a:solidFill>
                  <a:srgbClr val="6A8759"/>
                </a:solidFill>
                <a:effectLst/>
                <a:latin typeface="Consolas" panose="020B0609020204030204" pitchFamily="49" charset="0"/>
              </a:rPr>
              <a:t>, Duration: 5 </a:t>
            </a:r>
            <a:r>
              <a:rPr kumimoji="0" lang="sv-SE" altLang="sv-SE" sz="1000" b="0" i="0" u="none" strike="noStrike" cap="none" normalizeH="0" baseline="0" dirty="0" err="1">
                <a:ln>
                  <a:noFill/>
                </a:ln>
                <a:solidFill>
                  <a:srgbClr val="6A8759"/>
                </a:solidFill>
                <a:effectLst/>
                <a:latin typeface="Consolas" panose="020B0609020204030204" pitchFamily="49" charset="0"/>
              </a:rPr>
              <a:t>turns</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lang="sv-SE" altLang="sv-SE" sz="1000" dirty="0">
              <a:solidFill>
                <a:srgbClr val="A9B7C6"/>
              </a:solidFill>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lvl="0" indent="0" eaLnBrk="0" fontAlgn="base" hangingPunct="0">
              <a:lnSpc>
                <a:spcPct val="100000"/>
              </a:lnSpc>
              <a:spcBef>
                <a:spcPct val="0"/>
              </a:spcBef>
              <a:spcAft>
                <a:spcPct val="0"/>
              </a:spcAft>
              <a:buNone/>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3" name="Rectangle 6"/>
          <p:cNvSpPr>
            <a:spLocks noGrp="1" noChangeArrowheads="1"/>
          </p:cNvSpPr>
          <p:nvPr>
            <p:ph sz="quarter" idx="4"/>
          </p:nvPr>
        </p:nvSpPr>
        <p:spPr bwMode="auto">
          <a:xfrm>
            <a:off x="6172199" y="2454544"/>
            <a:ext cx="506306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CC7832"/>
                </a:solidFill>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int</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duration)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stat</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operator</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err="1">
                <a:ln>
                  <a:noFill/>
                </a:ln>
                <a:solidFill>
                  <a:srgbClr val="CC7832"/>
                </a:solidFill>
                <a:effectLst/>
                <a:latin typeface="Consolas" panose="020B0609020204030204" pitchFamily="49" charset="0"/>
              </a:rPr>
              <a:t>,</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duration</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err="1">
                <a:ln>
                  <a:noFill/>
                </a:ln>
                <a:solidFill>
                  <a:srgbClr val="FFC66D"/>
                </a:solidFill>
                <a:effectLst/>
                <a:latin typeface="Consolas" panose="020B0609020204030204" pitchFamily="49" charset="0"/>
              </a:rPr>
              <a:t>Effect</a:t>
            </a:r>
            <a:r>
              <a:rPr kumimoji="0" lang="sv-SE" altLang="sv-SE" sz="800" b="0" i="0" u="none" strike="noStrike" cap="none" normalizeH="0" baseline="0" dirty="0">
                <a:ln>
                  <a:noFill/>
                </a:ln>
                <a:solidFill>
                  <a:srgbClr val="FFC66D"/>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stat</a:t>
            </a:r>
            <a:r>
              <a:rPr kumimoji="0" lang="sv-SE" altLang="sv-SE" sz="800" b="0" i="0" u="none" strike="noStrike" cap="none" normalizeH="0" baseline="0" dirty="0">
                <a:ln>
                  <a:noFill/>
                </a:ln>
                <a:solidFill>
                  <a:srgbClr val="CC7832"/>
                </a:solidFill>
                <a:effectLst/>
                <a:latin typeface="Consolas" panose="020B0609020204030204" pitchFamily="49" charset="0"/>
              </a:rPr>
              <a:t>, char </a:t>
            </a:r>
            <a:r>
              <a:rPr kumimoji="0" lang="sv-SE" altLang="sv-SE" sz="800" b="0" i="0" u="none" strike="noStrike" cap="none" normalizeH="0" baseline="0" dirty="0">
                <a:ln>
                  <a:noFill/>
                </a:ln>
                <a:solidFill>
                  <a:srgbClr val="A9B7C6"/>
                </a:solidFill>
                <a:effectLst/>
                <a:latin typeface="Consolas" panose="020B0609020204030204" pitchFamily="49" charset="0"/>
              </a:rPr>
              <a:t>operator</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boolean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    double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this</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9876AA"/>
                </a:solidFill>
                <a:effectLst/>
                <a:latin typeface="Consolas" panose="020B0609020204030204" pitchFamily="49" charset="0"/>
              </a:rPr>
              <a:t>name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name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stat</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stat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operator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operator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isContinuous</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this</a:t>
            </a:r>
            <a:r>
              <a:rPr kumimoji="0" lang="sv-SE" altLang="sv-SE" sz="800" b="0" i="0" u="none" strike="noStrike" cap="none" normalizeH="0" baseline="0" dirty="0" err="1">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BBB529"/>
                </a:solidFill>
                <a:effectLst/>
                <a:latin typeface="Consolas" panose="020B0609020204030204" pitchFamily="49" charset="0"/>
              </a:rPr>
              <a:t>@</a:t>
            </a:r>
            <a:r>
              <a:rPr kumimoji="0" lang="sv-SE" altLang="sv-SE" sz="800" b="0" i="0" u="none" strike="noStrike" cap="none" normalizeH="0" baseline="0" dirty="0" err="1">
                <a:ln>
                  <a:noFill/>
                </a:ln>
                <a:solidFill>
                  <a:srgbClr val="BBB529"/>
                </a:solidFill>
                <a:effectLst/>
                <a:latin typeface="Consolas" panose="020B0609020204030204" pitchFamily="49" charset="0"/>
              </a:rPr>
              <a:t>Override</a:t>
            </a:r>
            <a:r>
              <a:rPr kumimoji="0" lang="sv-SE" altLang="sv-SE" sz="800" b="0" i="0" u="none" strike="noStrike" cap="none" normalizeH="0" baseline="0" dirty="0">
                <a:ln>
                  <a:noFill/>
                </a:ln>
                <a:solidFill>
                  <a:srgbClr val="BBB529"/>
                </a:solidFill>
                <a:effectLst/>
                <a:latin typeface="Consolas" panose="020B0609020204030204" pitchFamily="49" charset="0"/>
              </a:rPr>
              <a:t/>
            </a:r>
            <a:br>
              <a:rPr kumimoji="0" lang="sv-SE" altLang="sv-SE" sz="800" b="0" i="0" u="none" strike="noStrike" cap="none" normalizeH="0" baseline="0" dirty="0">
                <a:ln>
                  <a:noFill/>
                </a:ln>
                <a:solidFill>
                  <a:srgbClr val="BBB529"/>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a:ln>
                  <a:noFill/>
                </a:ln>
                <a:solidFill>
                  <a:srgbClr val="A9B7C6"/>
                </a:solidFill>
                <a:effectLst/>
                <a:latin typeface="Consolas" panose="020B0609020204030204" pitchFamily="49" charset="0"/>
              </a:rPr>
              <a:t>String </a:t>
            </a:r>
            <a:r>
              <a:rPr kumimoji="0" lang="sv-SE" altLang="sv-SE" sz="800" b="0" i="0" u="none" strike="noStrike" cap="none" normalizeH="0" baseline="0" dirty="0" err="1">
                <a:ln>
                  <a:noFill/>
                </a:ln>
                <a:solidFill>
                  <a:srgbClr val="FFC66D"/>
                </a:solidFill>
                <a:effectLst/>
                <a:latin typeface="Consolas" panose="020B0609020204030204" pitchFamily="49" charset="0"/>
              </a:rPr>
              <a:t>toString</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String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Name</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name</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Stat: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getStatusName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Effect</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800" dirty="0">
                <a:solidFill>
                  <a:srgbClr val="A9B7C6"/>
                </a:solidFill>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getEffectType</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value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each</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A9B7C6"/>
                </a:solidFill>
                <a:effectLst/>
                <a:latin typeface="Consolas" panose="020B0609020204030204" pitchFamily="49" charset="0"/>
              </a:rPr>
              <a:t> += </a:t>
            </a:r>
            <a:r>
              <a:rPr kumimoji="0" lang="sv-SE" altLang="sv-SE" sz="800" b="0" i="0" u="none" strike="noStrike" cap="none" normalizeH="0" baseline="0" dirty="0">
                <a:ln>
                  <a:noFill/>
                </a:ln>
                <a:solidFill>
                  <a:srgbClr val="6A8759"/>
                </a:solidFill>
                <a:effectLst/>
                <a:latin typeface="Consolas" panose="020B0609020204030204" pitchFamily="49" charset="0"/>
              </a:rPr>
              <a:t>", Duration: "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9876AA"/>
                </a:solidFill>
                <a:effectLst/>
                <a:latin typeface="Consolas" panose="020B0609020204030204" pitchFamily="49" charset="0"/>
              </a:rPr>
              <a:t>duration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6A8759"/>
                </a:solidFill>
                <a:effectLst/>
                <a:latin typeface="Consolas" panose="020B0609020204030204" pitchFamily="49" charset="0"/>
              </a:rPr>
              <a:t>" </a:t>
            </a:r>
            <a:r>
              <a:rPr kumimoji="0" lang="sv-SE" altLang="sv-SE" sz="800" b="0" i="0" u="none" strike="noStrike" cap="none" normalizeH="0" baseline="0" dirty="0" err="1">
                <a:ln>
                  <a:noFill/>
                </a:ln>
                <a:solidFill>
                  <a:srgbClr val="6A8759"/>
                </a:solidFill>
                <a:effectLst/>
                <a:latin typeface="Consolas" panose="020B0609020204030204" pitchFamily="49" charset="0"/>
              </a:rPr>
              <a:t>turns</a:t>
            </a:r>
            <a:r>
              <a:rPr kumimoji="0" lang="sv-SE" altLang="sv-SE" sz="800" b="0" i="0" u="none" strike="noStrike" cap="none" normalizeH="0" baseline="0" dirty="0">
                <a:ln>
                  <a:noFill/>
                </a:ln>
                <a:solidFill>
                  <a:srgbClr val="6A8759"/>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return</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str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8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4118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0" name="Rectangle 4"/>
          <p:cNvSpPr>
            <a:spLocks noGrp="1" noChangeArrowheads="1"/>
          </p:cNvSpPr>
          <p:nvPr>
            <p:ph sz="half" idx="2"/>
          </p:nvPr>
        </p:nvSpPr>
        <p:spPr bwMode="auto">
          <a:xfrm>
            <a:off x="839788" y="2469933"/>
            <a:ext cx="4769254"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constructorNameNullTest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1" u="none" strike="noStrike" cap="none" normalizeH="0" baseline="0" dirty="0" err="1">
                <a:ln>
                  <a:noFill/>
                </a:ln>
                <a:solidFill>
                  <a:srgbClr val="9876AA"/>
                </a:solidFill>
                <a:effectLst/>
                <a:latin typeface="Consolas" panose="020B0609020204030204" pitchFamily="49" charset="0"/>
              </a:rPr>
              <a:t>FIRE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constructorElementNullTest</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assertThrows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err="1">
                <a:ln>
                  <a:noFill/>
                </a:ln>
                <a:solidFill>
                  <a:srgbClr val="CC7832"/>
                </a:solidFill>
                <a:effectLst/>
                <a:latin typeface="Consolas" panose="020B0609020204030204" pitchFamily="49" charset="0"/>
              </a:rPr>
              <a:t>class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-&gt;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BasicMonster</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"Spider"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5</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12</a:t>
            </a:r>
            <a:r>
              <a:rPr kumimoji="0" lang="sv-SE" altLang="sv-SE" sz="1000" b="0" i="0" u="none" strike="noStrike" cap="none" normalizeH="0" baseline="0" dirty="0">
                <a:ln>
                  <a:noFill/>
                </a:ln>
                <a:solidFill>
                  <a:srgbClr val="CC7832"/>
                </a:solidFill>
                <a:effectLst/>
                <a:latin typeface="Consolas" panose="020B0609020204030204" pitchFamily="49" charset="0"/>
              </a:rPr>
              <a:t>,null, </a:t>
            </a:r>
            <a:r>
              <a:rPr kumimoji="0" lang="sv-SE" altLang="sv-SE" sz="1000" b="0" i="0" u="none" strike="noStrike" cap="none" normalizeH="0" baseline="0" dirty="0">
                <a:ln>
                  <a:noFill/>
                </a:ln>
                <a:solidFill>
                  <a:srgbClr val="6897BB"/>
                </a:solidFill>
                <a:effectLst/>
                <a:latin typeface="Consolas" panose="020B0609020204030204" pitchFamily="49" charset="0"/>
              </a:rPr>
              <a:t>50</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8</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4</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Grp="1" noChangeArrowheads="1"/>
          </p:cNvSpPr>
          <p:nvPr>
            <p:ph sz="quarter" idx="4"/>
          </p:nvPr>
        </p:nvSpPr>
        <p:spPr bwMode="auto">
          <a:xfrm>
            <a:off x="6172200" y="2469934"/>
            <a:ext cx="4698722"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FFC66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FFC66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FFC66D"/>
                </a:solidFill>
                <a:effectLst/>
                <a:latin typeface="Consolas" panose="020B0609020204030204" pitchFamily="49" charset="0"/>
              </a:rPr>
              <a:t>Monster</a:t>
            </a:r>
            <a:r>
              <a:rPr kumimoji="0" lang="sv-SE" altLang="sv-SE" sz="1000" b="0" i="0" u="none" strike="noStrike" cap="none" normalizeH="0" baseline="0" dirty="0">
                <a:ln>
                  <a:noFill/>
                </a:ln>
                <a:solidFill>
                  <a:srgbClr val="A9B7C6"/>
                </a:solidFill>
                <a:effectLst/>
                <a:latin typeface="Consolas" panose="020B0609020204030204" pitchFamily="49" charset="0"/>
              </a:rPr>
              <a:t>(String </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level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Element </a:t>
            </a:r>
            <a:r>
              <a:rPr kumimoji="0" lang="sv-SE" altLang="sv-SE" sz="1000" b="0" i="0" u="none" strike="noStrike" cap="none" normalizeH="0" baseline="0" dirty="0" err="1">
                <a:ln>
                  <a:noFill/>
                </a:ln>
                <a:solidFill>
                  <a:srgbClr val="A9B7C6"/>
                </a:solidFill>
                <a:effectLst/>
                <a:latin typeface="Consolas" panose="020B0609020204030204" pitchFamily="49" charset="0"/>
              </a:rPr>
              <a:t>element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baseHealth</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baseArmour</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baseDamage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int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baseSpeed</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throws</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IllegalArgumentException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if</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A9B7C6"/>
                </a:solidFill>
                <a:effectLst/>
                <a:latin typeface="Consolas" panose="020B0609020204030204" pitchFamily="49" charset="0"/>
              </a:rPr>
              <a:t>name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 element == </a:t>
            </a:r>
            <a:r>
              <a:rPr kumimoji="0" lang="sv-SE" altLang="sv-SE" sz="1000" b="0" i="0" u="none" strike="noStrike" cap="none" normalizeH="0" baseline="0" dirty="0" err="1">
                <a:ln>
                  <a:noFill/>
                </a:ln>
                <a:solidFill>
                  <a:srgbClr val="CC7832"/>
                </a:solidFill>
                <a:effectLst/>
                <a:latin typeface="Consolas" panose="020B0609020204030204" pitchFamily="49" charset="0"/>
              </a:rPr>
              <a:t>null</a:t>
            </a:r>
            <a:r>
              <a:rPr kumimoji="0" lang="sv-SE" altLang="sv-SE" sz="1000" b="0" i="0" u="none" strike="noStrike" cap="none" normalizeH="0" baseline="0" dirty="0">
                <a:ln>
                  <a:noFill/>
                </a:ln>
                <a:solidFill>
                  <a:srgbClr val="A9B7C6"/>
                </a:solidFill>
                <a:effectLst/>
                <a:latin typeface="Consolas" panose="020B0609020204030204" pitchFamily="49" charset="0"/>
              </a:rPr>
              <a:t>) {</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throw</a:t>
            </a:r>
            <a:r>
              <a:rPr kumimoji="0" lang="sv-SE" altLang="sv-SE" sz="1000" b="0" i="0" u="none" strike="noStrike" cap="none" normalizeH="0" baseline="0" dirty="0">
                <a:ln>
                  <a:noFill/>
                </a:ln>
                <a:solidFill>
                  <a:srgbClr val="CC7832"/>
                </a:solidFill>
                <a:effectLst/>
                <a:latin typeface="Consolas" panose="020B0609020204030204" pitchFamily="49" charset="0"/>
              </a:rPr>
              <a:t> new </a:t>
            </a:r>
            <a:r>
              <a:rPr kumimoji="0" lang="sv-SE" altLang="sv-SE" sz="1000" b="0" i="0" u="none" strike="noStrike" cap="none" normalizeH="0" baseline="0" dirty="0" err="1">
                <a:ln>
                  <a:noFill/>
                </a:ln>
                <a:solidFill>
                  <a:srgbClr val="A9B7C6"/>
                </a:solidFill>
                <a:effectLst/>
                <a:latin typeface="Consolas" panose="020B0609020204030204" pitchFamily="49" charset="0"/>
              </a:rPr>
              <a:t>NullPointerException</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Neither</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name</a:t>
            </a:r>
            <a:r>
              <a:rPr kumimoji="0" lang="sv-SE" altLang="sv-SE" sz="1000" b="0" i="0" u="none" strike="noStrike" cap="none" normalizeH="0" baseline="0" dirty="0">
                <a:ln>
                  <a:noFill/>
                </a:ln>
                <a:solidFill>
                  <a:srgbClr val="6A8759"/>
                </a:solidFill>
                <a:effectLst/>
                <a:latin typeface="Consolas" panose="020B0609020204030204" pitchFamily="49" charset="0"/>
              </a:rPr>
              <a:t> nor " </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"element is </a:t>
            </a:r>
            <a:r>
              <a:rPr kumimoji="0" lang="sv-SE" altLang="sv-SE" sz="1000" b="0" i="0" u="none" strike="noStrike" cap="none" normalizeH="0" baseline="0" dirty="0" err="1">
                <a:ln>
                  <a:noFill/>
                </a:ln>
                <a:solidFill>
                  <a:srgbClr val="6A8759"/>
                </a:solidFill>
                <a:effectLst/>
                <a:latin typeface="Consolas" panose="020B0609020204030204" pitchFamily="49" charset="0"/>
              </a:rPr>
              <a:t>allowed</a:t>
            </a:r>
            <a:r>
              <a:rPr kumimoji="0" lang="sv-SE" altLang="sv-SE" sz="1000" b="0" i="0" u="none" strike="noStrike" cap="none" normalizeH="0" baseline="0" dirty="0">
                <a:ln>
                  <a:noFill/>
                </a:ln>
                <a:solidFill>
                  <a:srgbClr val="6A8759"/>
                </a:solidFill>
                <a:effectLst/>
                <a:latin typeface="Consolas" panose="020B0609020204030204" pitchFamily="49" charset="0"/>
              </a:rPr>
              <a:t> to be </a:t>
            </a:r>
            <a:r>
              <a:rPr kumimoji="0" lang="sv-SE" altLang="sv-SE" sz="1000" b="0" i="0" u="none" strike="noStrike" cap="none" normalizeH="0" baseline="0" dirty="0" err="1">
                <a:ln>
                  <a:noFill/>
                </a:ln>
                <a:solidFill>
                  <a:srgbClr val="6A8759"/>
                </a:solidFill>
                <a:effectLst/>
                <a:latin typeface="Consolas" panose="020B0609020204030204" pitchFamily="49" charset="0"/>
              </a:rPr>
              <a:t>null</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sv-SE" altLang="sv-SE" sz="1000" dirty="0">
                <a:solidFill>
                  <a:srgbClr val="A9B7C6"/>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A9B7C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0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11837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Linnéa Palmgren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11" name="Rectangle 5"/>
          <p:cNvSpPr>
            <a:spLocks noGrp="1" noChangeArrowheads="1"/>
          </p:cNvSpPr>
          <p:nvPr>
            <p:ph sz="half" idx="2"/>
          </p:nvPr>
        </p:nvSpPr>
        <p:spPr bwMode="auto">
          <a:xfrm>
            <a:off x="839788" y="2485321"/>
            <a:ext cx="4560252" cy="372409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BBB52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000" b="0" i="0" u="none" strike="noStrike" cap="none" normalizeH="0" baseline="0" dirty="0">
              <a:ln>
                <a:noFill/>
              </a:ln>
              <a:solidFill>
                <a:srgbClr val="BBB52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000" b="0" i="0" u="none" strike="noStrike" cap="none" normalizeH="0" baseline="0" dirty="0">
                <a:ln>
                  <a:noFill/>
                </a:ln>
                <a:solidFill>
                  <a:srgbClr val="BBB529"/>
                </a:solidFill>
                <a:effectLst/>
                <a:latin typeface="Consolas" panose="020B0609020204030204" pitchFamily="49" charset="0"/>
              </a:rPr>
              <a:t>@Test</a:t>
            </a:r>
            <a:br>
              <a:rPr kumimoji="0" lang="sv-SE" altLang="sv-SE" sz="1000" b="0" i="0" u="none" strike="noStrike" cap="none" normalizeH="0" baseline="0" dirty="0">
                <a:ln>
                  <a:noFill/>
                </a:ln>
                <a:solidFill>
                  <a:srgbClr val="BBB529"/>
                </a:solidFill>
                <a:effectLst/>
                <a:latin typeface="Consolas" panose="020B0609020204030204" pitchFamily="49" charset="0"/>
              </a:rPr>
            </a:br>
            <a:r>
              <a:rPr kumimoji="0" lang="sv-SE" altLang="sv-SE" sz="1000" b="0" i="0" u="none" strike="noStrike" cap="none" normalizeH="0" baseline="0" dirty="0" err="1">
                <a:ln>
                  <a:noFill/>
                </a:ln>
                <a:solidFill>
                  <a:srgbClr val="CC7832"/>
                </a:solidFill>
                <a:effectLst/>
                <a:latin typeface="Consolas" panose="020B0609020204030204" pitchFamily="49" charset="0"/>
              </a:rPr>
              <a:t>void</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FFC66D"/>
                </a:solidFill>
                <a:effectLst/>
                <a:latin typeface="Consolas" panose="020B0609020204030204" pitchFamily="49" charset="0"/>
              </a:rPr>
              <a:t>applyEffectHealthIncreaseWithDurationTest</a:t>
            </a:r>
            <a:r>
              <a:rPr kumimoji="0" lang="sv-SE" altLang="sv-SE" sz="1000" b="0" i="0" u="none" strike="noStrike" cap="none" normalizeH="0" baseline="0" dirty="0">
                <a:ln>
                  <a:noFill/>
                </a:ln>
                <a:solidFill>
                  <a:srgbClr val="A9B7C6"/>
                </a:solidFill>
                <a:effectLst/>
                <a:latin typeface="Consolas" panose="020B0609020204030204" pitchFamily="49" charset="0"/>
              </a:rPr>
              <a:t>(){</a:t>
            </a:r>
            <a:br>
              <a:rPr kumimoji="0" lang="sv-SE" altLang="sv-SE" sz="1000" b="0" i="0" u="none" strike="noStrike" cap="none" normalizeH="0" baseline="0" dirty="0">
                <a:ln>
                  <a:noFill/>
                </a:ln>
                <a:solidFill>
                  <a:srgbClr val="A9B7C6"/>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err="1">
                <a:ln>
                  <a:noFill/>
                </a:ln>
                <a:solidFill>
                  <a:srgbClr val="6A8759"/>
                </a:solidFill>
                <a:effectLst/>
                <a:latin typeface="Consolas" panose="020B0609020204030204" pitchFamily="49" charset="0"/>
              </a:rPr>
              <a:t>Decrease</a:t>
            </a:r>
            <a:r>
              <a:rPr kumimoji="0" lang="sv-SE" altLang="sv-SE" sz="1000" b="0" i="0" u="none" strike="noStrike" cap="none" normalizeH="0" baseline="0" dirty="0">
                <a:ln>
                  <a:noFill/>
                </a:ln>
                <a:solidFill>
                  <a:srgbClr val="6A8759"/>
                </a:solidFill>
                <a:effectLst/>
                <a:latin typeface="Consolas" panose="020B0609020204030204" pitchFamily="49" charset="0"/>
              </a:rPr>
              <a:t> </a:t>
            </a:r>
            <a:r>
              <a:rPr kumimoji="0" lang="sv-SE" altLang="sv-SE" sz="1000" b="0" i="0" u="none" strike="noStrike" cap="none" normalizeH="0" baseline="0" dirty="0" err="1">
                <a:ln>
                  <a:noFill/>
                </a:ln>
                <a:solidFill>
                  <a:srgbClr val="6A8759"/>
                </a:solidFill>
                <a:effectLst/>
                <a:latin typeface="Consolas" panose="020B0609020204030204" pitchFamily="49" charset="0"/>
              </a:rPr>
              <a:t>health</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1000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damage.applyEffect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t>
            </a:r>
            <a:r>
              <a:rPr kumimoji="0" lang="sv-SE" altLang="sv-SE" sz="1000" b="0" i="0" u="none" strike="noStrike" cap="none" normalizeH="0" baseline="0" dirty="0">
                <a:ln>
                  <a:noFill/>
                </a:ln>
                <a:solidFill>
                  <a:srgbClr val="A9B7C6"/>
                </a:solidFill>
                <a:effectLst/>
                <a:latin typeface="Consolas" panose="020B0609020204030204" pitchFamily="49" charset="0"/>
              </a:rPr>
              <a:t> = </a:t>
            </a:r>
            <a:r>
              <a:rPr kumimoji="0" lang="sv-SE" altLang="sv-SE" sz="1000" b="0" i="0" u="none" strike="noStrike" cap="none" normalizeH="0" baseline="0" dirty="0">
                <a:ln>
                  <a:noFill/>
                </a:ln>
                <a:solidFill>
                  <a:srgbClr val="CC7832"/>
                </a:solidFill>
                <a:effectLst/>
                <a:latin typeface="Consolas" panose="020B0609020204030204" pitchFamily="49" charset="0"/>
              </a:rPr>
              <a:t>new </a:t>
            </a:r>
            <a:r>
              <a:rPr kumimoji="0" lang="sv-SE" altLang="sv-SE" sz="1000" b="0" i="0" u="none" strike="noStrike" cap="none" normalizeH="0" baseline="0" dirty="0" err="1">
                <a:ln>
                  <a:noFill/>
                </a:ln>
                <a:solidFill>
                  <a:srgbClr val="A9B7C6"/>
                </a:solidFill>
                <a:effectLst/>
                <a:latin typeface="Consolas" panose="020B0609020204030204" pitchFamily="49" charset="0"/>
              </a:rPr>
              <a:t>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"Health </a:t>
            </a:r>
            <a:r>
              <a:rPr kumimoji="0" lang="sv-SE" altLang="sv-SE" sz="1000" b="0" i="0" u="none" strike="noStrike" cap="none" normalizeH="0" baseline="0" dirty="0" err="1">
                <a:ln>
                  <a:noFill/>
                </a:ln>
                <a:solidFill>
                  <a:srgbClr val="6A8759"/>
                </a:solidFill>
                <a:effectLst/>
                <a:latin typeface="Consolas" panose="020B0609020204030204" pitchFamily="49" charset="0"/>
              </a:rPr>
              <a:t>boost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A8759"/>
                </a:solidFill>
                <a:effectLst/>
                <a:latin typeface="Consolas" panose="020B0609020204030204" pitchFamily="49" charset="0"/>
              </a:rPr>
              <a:t>'h'</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A8759"/>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,false,</a:t>
            </a:r>
            <a:r>
              <a:rPr kumimoji="0" lang="sv-SE" altLang="sv-SE" sz="1000" b="0" i="0" u="none" strike="noStrike" cap="none" normalizeH="0" baseline="0" dirty="0">
                <a:ln>
                  <a:noFill/>
                </a:ln>
                <a:solidFill>
                  <a:srgbClr val="6897BB"/>
                </a:solidFill>
                <a:effectLst/>
                <a:latin typeface="Consolas" panose="020B0609020204030204" pitchFamily="49" charset="0"/>
              </a:rPr>
              <a:t>500</a:t>
            </a:r>
            <a:r>
              <a:rPr kumimoji="0" lang="sv-SE" altLang="sv-SE" sz="1000" b="0" i="0" u="none" strike="noStrike" cap="none" normalizeH="0" baseline="0" dirty="0">
                <a:ln>
                  <a:noFill/>
                </a:ln>
                <a:solidFill>
                  <a:srgbClr val="CC7832"/>
                </a:solidFill>
                <a:effectLst/>
                <a:latin typeface="Consolas" panose="020B0609020204030204" pitchFamily="49" charset="0"/>
              </a:rPr>
              <a:t>,</a:t>
            </a:r>
            <a:r>
              <a:rPr kumimoji="0" lang="sv-SE" altLang="sv-SE" sz="1000" b="0" i="0" u="none" strike="noStrike" cap="none" normalizeH="0" baseline="0" dirty="0">
                <a:ln>
                  <a:noFill/>
                </a:ln>
                <a:solidFill>
                  <a:srgbClr val="6897BB"/>
                </a:solidFill>
                <a:effectLst/>
                <a:latin typeface="Consolas" panose="020B0609020204030204" pitchFamily="49" charset="0"/>
              </a:rPr>
              <a:t>2</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6500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err="1">
                <a:ln>
                  <a:noFill/>
                </a:ln>
                <a:solidFill>
                  <a:srgbClr val="A9B7C6"/>
                </a:solidFill>
                <a:effectLst/>
                <a:latin typeface="Consolas" panose="020B0609020204030204" pitchFamily="49" charset="0"/>
              </a:rPr>
              <a:t>health.applyEffect</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1" u="none" strike="noStrike" cap="none" normalizeH="0" baseline="0" dirty="0" err="1">
                <a:ln>
                  <a:noFill/>
                </a:ln>
                <a:solidFill>
                  <a:srgbClr val="A9B7C6"/>
                </a:solidFill>
                <a:effectLst/>
                <a:latin typeface="Consolas" panose="020B0609020204030204" pitchFamily="49" charset="0"/>
              </a:rPr>
              <a:t>assertEquals</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err="1">
                <a:ln>
                  <a:noFill/>
                </a:ln>
                <a:solidFill>
                  <a:srgbClr val="9876AA"/>
                </a:solidFill>
                <a:effectLst/>
                <a:latin typeface="Consolas" panose="020B0609020204030204" pitchFamily="49" charset="0"/>
              </a:rPr>
              <a:t>target</a:t>
            </a:r>
            <a:r>
              <a:rPr kumimoji="0" lang="sv-SE" altLang="sv-SE" sz="1000" b="0" i="0" u="none" strike="noStrike" cap="none" normalizeH="0" baseline="0" dirty="0" err="1">
                <a:ln>
                  <a:noFill/>
                </a:ln>
                <a:solidFill>
                  <a:srgbClr val="A9B7C6"/>
                </a:solidFill>
                <a:effectLst/>
                <a:latin typeface="Consolas" panose="020B0609020204030204" pitchFamily="49" charset="0"/>
              </a:rPr>
              <a:t>.getCurrentHP</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 </a:t>
            </a:r>
            <a:r>
              <a:rPr kumimoji="0" lang="sv-SE" altLang="sv-SE" sz="1000" b="0" i="0" u="none" strike="noStrike" cap="none" normalizeH="0" baseline="0" dirty="0">
                <a:ln>
                  <a:noFill/>
                </a:ln>
                <a:solidFill>
                  <a:srgbClr val="6897BB"/>
                </a:solidFill>
                <a:effectLst/>
                <a:latin typeface="Consolas" panose="020B0609020204030204" pitchFamily="49" charset="0"/>
              </a:rPr>
              <a:t>6000</a:t>
            </a:r>
            <a:r>
              <a:rPr kumimoji="0" lang="sv-SE" altLang="sv-SE" sz="1000" b="0" i="0" u="none" strike="noStrike" cap="none" normalizeH="0" baseline="0" dirty="0">
                <a:ln>
                  <a:noFill/>
                </a:ln>
                <a:solidFill>
                  <a:srgbClr val="A9B7C6"/>
                </a:solidFill>
                <a:effectLst/>
                <a:latin typeface="Consolas" panose="020B0609020204030204" pitchFamily="49" charset="0"/>
              </a:rPr>
              <a:t>)</a:t>
            </a:r>
            <a:r>
              <a:rPr kumimoji="0" lang="sv-SE" altLang="sv-SE" sz="1000" b="0" i="0" u="none" strike="noStrike" cap="none" normalizeH="0" baseline="0" dirty="0">
                <a:ln>
                  <a:noFill/>
                </a:ln>
                <a:solidFill>
                  <a:srgbClr val="CC7832"/>
                </a:solidFill>
                <a:effectLst/>
                <a:latin typeface="Consolas" panose="020B0609020204030204" pitchFamily="49" charset="0"/>
              </a:rPr>
              <a:t>;</a:t>
            </a:r>
            <a:br>
              <a:rPr kumimoji="0" lang="sv-SE" altLang="sv-SE" sz="1000" b="0" i="0" u="none" strike="noStrike" cap="none" normalizeH="0" baseline="0" dirty="0">
                <a:ln>
                  <a:noFill/>
                </a:ln>
                <a:solidFill>
                  <a:srgbClr val="CC7832"/>
                </a:solidFill>
                <a:effectLst/>
                <a:latin typeface="Consolas" panose="020B0609020204030204" pitchFamily="49" charset="0"/>
              </a:rPr>
            </a:br>
            <a:r>
              <a:rPr kumimoji="0" lang="sv-SE" altLang="sv-SE" sz="1000" b="0" i="0" u="none" strike="noStrike" cap="none" normalizeH="0" baseline="0" dirty="0">
                <a:ln>
                  <a:noFill/>
                </a:ln>
                <a:solidFill>
                  <a:srgbClr val="A9B7C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sv-SE" altLang="sv-SE" sz="1200" dirty="0">
              <a:solidFill>
                <a:srgbClr val="A9B7C6"/>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200" b="0" i="0" u="none" strike="noStrike" cap="none" normalizeH="0" baseline="0" dirty="0">
              <a:ln>
                <a:noFill/>
              </a:ln>
              <a:solidFill>
                <a:schemeClr val="tx1"/>
              </a:solidFill>
              <a:effectLst/>
              <a:latin typeface="Arial" panose="020B0604020202020204" pitchFamily="34" charset="0"/>
            </a:endParaRPr>
          </a:p>
        </p:txBody>
      </p:sp>
      <p:sp>
        <p:nvSpPr>
          <p:cNvPr id="19" name="Rectangle 12"/>
          <p:cNvSpPr>
            <a:spLocks noGrp="1" noChangeArrowheads="1"/>
          </p:cNvSpPr>
          <p:nvPr>
            <p:ph sz="quarter" idx="4"/>
          </p:nvPr>
        </p:nvSpPr>
        <p:spPr bwMode="auto">
          <a:xfrm>
            <a:off x="6172200" y="2516098"/>
            <a:ext cx="4855684" cy="36625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isActive</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&amp;&amp; </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hasDuration</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isContinuous</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applyContinuousEffect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a:ln>
                  <a:noFill/>
                </a:ln>
                <a:solidFill>
                  <a:srgbClr val="CC7832"/>
                </a:solidFill>
                <a:effectLst/>
                <a:latin typeface="Consolas" panose="020B0609020204030204" pitchFamily="49" charset="0"/>
              </a:rPr>
              <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applyDurationEffect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&gt; </a:t>
            </a:r>
            <a:r>
              <a:rPr kumimoji="0" lang="sv-SE" altLang="sv-SE" sz="800" b="0" i="0" u="none" strike="noStrike" cap="none" normalizeH="0" baseline="0" dirty="0">
                <a:ln>
                  <a:noFill/>
                </a:ln>
                <a:solidFill>
                  <a:srgbClr val="6897BB"/>
                </a:solidFill>
                <a:effectLst/>
                <a:latin typeface="Consolas" panose="020B0609020204030204" pitchFamily="49" charset="0"/>
              </a:rPr>
              <a:t>0</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else</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removeEffect</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counter</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public </a:t>
            </a:r>
            <a:r>
              <a:rPr kumimoji="0" lang="sv-SE" altLang="sv-SE" sz="800" b="0" i="0" u="none" strike="noStrike" cap="none" normalizeH="0" baseline="0" dirty="0" err="1">
                <a:ln>
                  <a:noFill/>
                </a:ln>
                <a:solidFill>
                  <a:srgbClr val="CC7832"/>
                </a:solidFill>
                <a:effectLst/>
                <a:latin typeface="Consolas" panose="020B0609020204030204" pitchFamily="49" charset="0"/>
              </a:rPr>
              <a:t>void</a:t>
            </a: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err="1">
                <a:ln>
                  <a:noFill/>
                </a:ln>
                <a:solidFill>
                  <a:srgbClr val="FFC66D"/>
                </a:solidFill>
                <a:effectLst/>
                <a:latin typeface="Consolas" panose="020B0609020204030204" pitchFamily="49" charset="0"/>
              </a:rPr>
              <a:t>applySingleEffect</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if</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A9B7C6"/>
                </a:solidFill>
                <a:effectLst/>
                <a:latin typeface="Consolas" panose="020B0609020204030204" pitchFamily="49" charset="0"/>
              </a:rPr>
              <a:t>) {</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A9B7C6"/>
                </a:solidFill>
                <a:effectLst/>
                <a:latin typeface="Consolas" panose="020B0609020204030204" pitchFamily="49" charset="0"/>
              </a:rPr>
              <a:t>applyEffectSwitch</a:t>
            </a:r>
            <a:r>
              <a:rPr kumimoji="0" lang="sv-SE" altLang="sv-SE" sz="800" b="0" i="0" u="none" strike="noStrike" cap="none" normalizeH="0" baseline="0" dirty="0">
                <a:ln>
                  <a:noFill/>
                </a:ln>
                <a:solidFill>
                  <a:srgbClr val="A9B7C6"/>
                </a:solidFill>
                <a:effectLst/>
                <a:latin typeface="Consolas" panose="020B0609020204030204" pitchFamily="49" charset="0"/>
              </a:rPr>
              <a:t>()</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CC7832"/>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a:t>
            </a:r>
            <a:br>
              <a:rPr kumimoji="0" lang="sv-SE" altLang="sv-SE" sz="800" b="0" i="0" u="none" strike="noStrike" cap="none" normalizeH="0" baseline="0" dirty="0">
                <a:ln>
                  <a:noFill/>
                </a:ln>
                <a:solidFill>
                  <a:srgbClr val="A9B7C6"/>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9876AA"/>
                </a:solidFill>
                <a:effectLst/>
                <a:latin typeface="Consolas" panose="020B0609020204030204" pitchFamily="49" charset="0"/>
              </a:rPr>
              <a:t>hasBeenApplied</a:t>
            </a:r>
            <a:r>
              <a:rPr kumimoji="0" lang="sv-SE" altLang="sv-SE" sz="800" b="0" i="0" u="none" strike="noStrike" cap="none" normalizeH="0" baseline="0" dirty="0">
                <a:ln>
                  <a:noFill/>
                </a:ln>
                <a:solidFill>
                  <a:srgbClr val="9876AA"/>
                </a:solidFill>
                <a:effectLst/>
                <a:latin typeface="Consolas" panose="020B0609020204030204" pitchFamily="49" charset="0"/>
              </a:rPr>
              <a:t> </a:t>
            </a:r>
            <a:r>
              <a:rPr kumimoji="0" lang="sv-SE" altLang="sv-SE" sz="800" b="0" i="0" u="none" strike="noStrike" cap="none" normalizeH="0" baseline="0" dirty="0">
                <a:ln>
                  <a:noFill/>
                </a:ln>
                <a:solidFill>
                  <a:srgbClr val="A9B7C6"/>
                </a:solidFill>
                <a:effectLst/>
                <a:latin typeface="Consolas" panose="020B0609020204030204" pitchFamily="49" charset="0"/>
              </a:rPr>
              <a:t>= </a:t>
            </a:r>
            <a:r>
              <a:rPr kumimoji="0" lang="sv-SE" altLang="sv-SE" sz="800" b="0" i="0" u="none" strike="noStrike" cap="none" normalizeH="0" baseline="0" dirty="0" err="1">
                <a:ln>
                  <a:noFill/>
                </a:ln>
                <a:solidFill>
                  <a:srgbClr val="CC7832"/>
                </a:solidFill>
                <a:effectLst/>
                <a:latin typeface="Consolas" panose="020B0609020204030204" pitchFamily="49" charset="0"/>
              </a:rPr>
              <a:t>true</a:t>
            </a:r>
            <a:r>
              <a:rPr kumimoji="0" lang="sv-SE" altLang="sv-SE" sz="800" b="0" i="0" u="none" strike="noStrike" cap="none" normalizeH="0" baseline="0" dirty="0">
                <a:ln>
                  <a:noFill/>
                </a:ln>
                <a:solidFill>
                  <a:srgbClr val="CC7832"/>
                </a:solidFill>
                <a:effectLst/>
                <a:latin typeface="Consolas" panose="020B0609020204030204" pitchFamily="49" charset="0"/>
              </a:rPr>
              <a:t>;</a:t>
            </a:r>
            <a:br>
              <a:rPr kumimoji="0" lang="sv-SE" altLang="sv-SE" sz="800" b="0" i="0" u="none" strike="noStrike" cap="none" normalizeH="0" baseline="0" dirty="0">
                <a:ln>
                  <a:noFill/>
                </a:ln>
                <a:solidFill>
                  <a:srgbClr val="CC7832"/>
                </a:solidFill>
                <a:effectLst/>
                <a:latin typeface="Consolas" panose="020B0609020204030204" pitchFamily="49" charset="0"/>
              </a:rPr>
            </a:br>
            <a:r>
              <a:rPr kumimoji="0" lang="sv-SE" altLang="sv-SE" sz="800" b="0" i="0" u="none" strike="noStrike" cap="none" normalizeH="0" baseline="0" dirty="0">
                <a:ln>
                  <a:noFill/>
                </a:ln>
                <a:solidFill>
                  <a:srgbClr val="A9B7C6"/>
                </a:solidFill>
                <a:effectLst/>
                <a:latin typeface="Consolas" panose="020B0609020204030204" pitchFamily="49" charset="0"/>
              </a:rPr>
              <a:t>}</a:t>
            </a:r>
            <a:endParaRPr kumimoji="0" lang="sv-SE" altLang="sv-SE" sz="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70032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90040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Vilka verktyg använde ni?</a:t>
            </a:r>
          </a:p>
          <a:p>
            <a:r>
              <a:rPr lang="sv-SE" dirty="0" err="1"/>
              <a:t>JUnit</a:t>
            </a:r>
            <a:endParaRPr lang="sv-SE" dirty="0"/>
          </a:p>
          <a:p>
            <a:r>
              <a:rPr lang="sv-SE" dirty="0" err="1"/>
              <a:t>Ant</a:t>
            </a:r>
            <a:r>
              <a:rPr lang="sv-SE" dirty="0"/>
              <a:t>  </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a:t>
            </a:r>
            <a:endParaRPr lang="sv-SE" dirty="0"/>
          </a:p>
        </p:txBody>
      </p:sp>
      <p:sp>
        <p:nvSpPr>
          <p:cNvPr id="3" name="Platshållare för innehåll 2"/>
          <p:cNvSpPr>
            <a:spLocks noGrp="1"/>
          </p:cNvSpPr>
          <p:nvPr>
            <p:ph idx="1"/>
          </p:nvPr>
        </p:nvSpPr>
        <p:spPr/>
        <p:txBody>
          <a:bodyPr/>
          <a:lstStyle/>
          <a:p>
            <a:r>
              <a:rPr lang="sv-SE" dirty="0" smtClean="0"/>
              <a:t>Vi valde att granska metoden </a:t>
            </a:r>
            <a:r>
              <a:rPr lang="sv-SE" dirty="0" err="1" smtClean="0"/>
              <a:t>Effect</a:t>
            </a:r>
            <a:r>
              <a:rPr lang="sv-SE" dirty="0" smtClean="0"/>
              <a:t>, då den är den största metoden i programmet, samt innehåller en del </a:t>
            </a:r>
            <a:r>
              <a:rPr lang="sv-SE" dirty="0" err="1" smtClean="0"/>
              <a:t>if</a:t>
            </a:r>
            <a:r>
              <a:rPr lang="sv-SE" dirty="0" smtClean="0"/>
              <a:t>- och switch-satser. </a:t>
            </a:r>
          </a:p>
          <a:p>
            <a:r>
              <a:rPr lang="sv-SE" dirty="0" smtClean="0"/>
              <a:t>Då vi inte har ett färdigt program, är det svårt att göra en inspektion utifrån ett scenario, så vi valde att göra den utifrån en checklista. Vi utgick ifrån den checklista som använts i kursen och anpassade den till den kod vi skulle granska. </a:t>
            </a:r>
            <a:endParaRPr lang="sv-SE" dirty="0"/>
          </a:p>
        </p:txBody>
      </p:sp>
    </p:spTree>
    <p:custDataLst>
      <p:tags r:id="rId1"/>
    </p:custDataLst>
    <p:extLst>
      <p:ext uri="{BB962C8B-B14F-4D97-AF65-F5344CB8AC3E}">
        <p14:creationId xmlns:p14="http://schemas.microsoft.com/office/powerpoint/2010/main" val="427268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Granskningsrapport</a:t>
            </a:r>
            <a:endParaRPr lang="sv-SE" dirty="0"/>
          </a:p>
        </p:txBody>
      </p:sp>
      <p:graphicFrame>
        <p:nvGraphicFramePr>
          <p:cNvPr id="4" name="Platshållare för innehåll 3"/>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7424451">
                  <a:extLst>
                    <a:ext uri="{9D8B030D-6E8A-4147-A177-3AD203B41FA5}">
                      <a16:colId xmlns:a16="http://schemas.microsoft.com/office/drawing/2014/main" val="338078767"/>
                    </a:ext>
                  </a:extLst>
                </a:gridCol>
                <a:gridCol w="3091149">
                  <a:extLst>
                    <a:ext uri="{9D8B030D-6E8A-4147-A177-3AD203B41FA5}">
                      <a16:colId xmlns:a16="http://schemas.microsoft.com/office/drawing/2014/main" val="249532832"/>
                    </a:ext>
                  </a:extLst>
                </a:gridCol>
              </a:tblGrid>
              <a:tr h="370840">
                <a:tc>
                  <a:txBody>
                    <a:bodyPr/>
                    <a:lstStyle/>
                    <a:p>
                      <a:r>
                        <a:rPr lang="sv-SE" dirty="0" smtClean="0"/>
                        <a:t>Fel hittade i koden utifrån checklistan </a:t>
                      </a:r>
                      <a:endParaRPr lang="sv-SE" dirty="0"/>
                    </a:p>
                  </a:txBody>
                  <a:tcPr/>
                </a:tc>
                <a:tc>
                  <a:txBody>
                    <a:bodyPr/>
                    <a:lstStyle/>
                    <a:p>
                      <a:r>
                        <a:rPr lang="sv-SE" dirty="0" smtClean="0"/>
                        <a:t>Bedömd</a:t>
                      </a:r>
                      <a:r>
                        <a:rPr lang="sv-SE" baseline="0" dirty="0" smtClean="0"/>
                        <a:t> </a:t>
                      </a:r>
                      <a:r>
                        <a:rPr lang="sv-SE" dirty="0" smtClean="0"/>
                        <a:t>nivå</a:t>
                      </a:r>
                      <a:endParaRPr lang="sv-SE" dirty="0"/>
                    </a:p>
                  </a:txBody>
                  <a:tcPr/>
                </a:tc>
                <a:extLst>
                  <a:ext uri="{0D108BD9-81ED-4DB2-BD59-A6C34878D82A}">
                    <a16:rowId xmlns:a16="http://schemas.microsoft.com/office/drawing/2014/main" val="962685739"/>
                  </a:ext>
                </a:extLst>
              </a:tr>
              <a:tr h="370840">
                <a:tc>
                  <a:txBody>
                    <a:bodyPr/>
                    <a:lstStyle/>
                    <a:p>
                      <a:r>
                        <a:rPr lang="sv-SE" dirty="0" err="1" smtClean="0"/>
                        <a:t>Some</a:t>
                      </a:r>
                      <a:r>
                        <a:rPr lang="sv-SE" baseline="0" dirty="0" smtClean="0"/>
                        <a:t> </a:t>
                      </a:r>
                      <a:r>
                        <a:rPr lang="sv-SE" baseline="0" dirty="0" err="1" smtClean="0"/>
                        <a:t>methods</a:t>
                      </a:r>
                      <a:r>
                        <a:rPr lang="sv-SE" baseline="0" dirty="0" smtClean="0"/>
                        <a:t> </a:t>
                      </a:r>
                      <a:r>
                        <a:rPr lang="sv-SE" baseline="0" dirty="0" err="1" smtClean="0"/>
                        <a:t>could</a:t>
                      </a:r>
                      <a:r>
                        <a:rPr lang="sv-SE" baseline="0" dirty="0" smtClean="0"/>
                        <a:t> be </a:t>
                      </a:r>
                      <a:r>
                        <a:rPr lang="sv-SE" baseline="0" dirty="0" err="1" smtClean="0"/>
                        <a:t>further</a:t>
                      </a:r>
                      <a:r>
                        <a:rPr lang="sv-SE" baseline="0" dirty="0" smtClean="0"/>
                        <a:t> </a:t>
                      </a:r>
                      <a:r>
                        <a:rPr lang="sv-SE" baseline="0" dirty="0" err="1" smtClean="0"/>
                        <a:t>restricted</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4016213691"/>
                  </a:ext>
                </a:extLst>
              </a:tr>
              <a:tr h="370840">
                <a:tc>
                  <a:txBody>
                    <a:bodyPr/>
                    <a:lstStyle/>
                    <a:p>
                      <a:r>
                        <a:rPr lang="sv-SE" baseline="0" dirty="0" err="1" smtClean="0"/>
                        <a:t>One</a:t>
                      </a:r>
                      <a:r>
                        <a:rPr lang="sv-SE" baseline="0" dirty="0" smtClean="0"/>
                        <a:t> </a:t>
                      </a:r>
                      <a:r>
                        <a:rPr lang="sv-SE" baseline="0" dirty="0" err="1" smtClean="0"/>
                        <a:t>method</a:t>
                      </a:r>
                      <a:r>
                        <a:rPr lang="sv-SE" baseline="0" dirty="0" smtClean="0"/>
                        <a:t> </a:t>
                      </a:r>
                      <a:r>
                        <a:rPr lang="sv-SE" baseline="0" dirty="0" err="1" smtClean="0"/>
                        <a:t>doesn’t</a:t>
                      </a:r>
                      <a:r>
                        <a:rPr lang="sv-SE" baseline="0" dirty="0" smtClean="0"/>
                        <a:t> check </a:t>
                      </a:r>
                      <a:r>
                        <a:rPr lang="sv-SE" baseline="0" dirty="0" err="1" smtClean="0"/>
                        <a:t>if</a:t>
                      </a:r>
                      <a:r>
                        <a:rPr lang="sv-SE" baseline="0" dirty="0" smtClean="0"/>
                        <a:t> </a:t>
                      </a:r>
                      <a:r>
                        <a:rPr lang="sv-SE" baseline="0" dirty="0" err="1" smtClean="0"/>
                        <a:t>method</a:t>
                      </a:r>
                      <a:r>
                        <a:rPr lang="sv-SE" baseline="0" dirty="0" smtClean="0"/>
                        <a:t> parameter ”</a:t>
                      </a:r>
                      <a:r>
                        <a:rPr lang="sv-SE" baseline="0" dirty="0" err="1" smtClean="0"/>
                        <a:t>target</a:t>
                      </a:r>
                      <a:r>
                        <a:rPr lang="sv-SE" baseline="0" dirty="0" smtClean="0"/>
                        <a:t>” is </a:t>
                      </a:r>
                      <a:r>
                        <a:rPr lang="sv-SE" baseline="0" dirty="0" err="1" smtClean="0"/>
                        <a:t>null</a:t>
                      </a:r>
                      <a:endParaRPr lang="sv-SE" baseline="0" dirty="0" smtClean="0"/>
                    </a:p>
                  </a:txBody>
                  <a:tcPr/>
                </a:tc>
                <a:tc>
                  <a:txBody>
                    <a:bodyPr/>
                    <a:lstStyle/>
                    <a:p>
                      <a:r>
                        <a:rPr lang="sv-SE" dirty="0" smtClean="0"/>
                        <a:t>Minor</a:t>
                      </a:r>
                      <a:endParaRPr lang="sv-SE" dirty="0"/>
                    </a:p>
                  </a:txBody>
                  <a:tcPr/>
                </a:tc>
                <a:extLst>
                  <a:ext uri="{0D108BD9-81ED-4DB2-BD59-A6C34878D82A}">
                    <a16:rowId xmlns:a16="http://schemas.microsoft.com/office/drawing/2014/main" val="3518260526"/>
                  </a:ext>
                </a:extLst>
              </a:tr>
              <a:tr h="370840">
                <a:tc>
                  <a:txBody>
                    <a:bodyPr/>
                    <a:lstStyle/>
                    <a:p>
                      <a:r>
                        <a:rPr lang="sv-SE" dirty="0" smtClean="0"/>
                        <a:t>No </a:t>
                      </a:r>
                      <a:r>
                        <a:rPr lang="sv-SE" dirty="0" err="1" smtClean="0"/>
                        <a:t>comments</a:t>
                      </a:r>
                      <a:r>
                        <a:rPr lang="sv-SE" dirty="0" smtClean="0"/>
                        <a:t> </a:t>
                      </a:r>
                      <a:r>
                        <a:rPr lang="sv-SE" dirty="0" err="1" smtClean="0"/>
                        <a:t>when</a:t>
                      </a:r>
                      <a:r>
                        <a:rPr lang="sv-SE" dirty="0" smtClean="0"/>
                        <a:t> break </a:t>
                      </a:r>
                      <a:r>
                        <a:rPr lang="sv-SE" dirty="0" err="1" smtClean="0"/>
                        <a:t>isn’t</a:t>
                      </a:r>
                      <a:r>
                        <a:rPr lang="sv-SE" dirty="0" smtClean="0"/>
                        <a:t> </a:t>
                      </a:r>
                      <a:r>
                        <a:rPr lang="sv-SE" dirty="0" err="1" smtClean="0"/>
                        <a:t>used</a:t>
                      </a:r>
                      <a:r>
                        <a:rPr lang="sv-SE" dirty="0" smtClean="0"/>
                        <a:t> in switch</a:t>
                      </a:r>
                      <a:r>
                        <a:rPr lang="sv-SE" baseline="0" dirty="0" smtClean="0"/>
                        <a:t> </a:t>
                      </a:r>
                      <a:r>
                        <a:rPr lang="sv-SE" baseline="0" dirty="0" err="1" smtClean="0"/>
                        <a:t>statements</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2707699792"/>
                  </a:ext>
                </a:extLst>
              </a:tr>
              <a:tr h="370840">
                <a:tc>
                  <a:txBody>
                    <a:bodyPr/>
                    <a:lstStyle/>
                    <a:p>
                      <a:r>
                        <a:rPr lang="sv-SE" dirty="0" smtClean="0"/>
                        <a:t>5 </a:t>
                      </a:r>
                      <a:r>
                        <a:rPr lang="sv-SE" dirty="0" err="1" smtClean="0"/>
                        <a:t>lines</a:t>
                      </a:r>
                      <a:r>
                        <a:rPr lang="sv-SE" dirty="0" smtClean="0"/>
                        <a:t> </a:t>
                      </a:r>
                      <a:r>
                        <a:rPr lang="sv-SE" dirty="0" err="1" smtClean="0"/>
                        <a:t>are</a:t>
                      </a:r>
                      <a:r>
                        <a:rPr lang="sv-SE" baseline="0" dirty="0" smtClean="0"/>
                        <a:t> </a:t>
                      </a:r>
                      <a:r>
                        <a:rPr lang="sv-SE" baseline="0" dirty="0" err="1" smtClean="0"/>
                        <a:t>too</a:t>
                      </a:r>
                      <a:r>
                        <a:rPr lang="sv-SE" baseline="0" dirty="0" smtClean="0"/>
                        <a:t> long</a:t>
                      </a:r>
                      <a:endParaRPr lang="sv-SE" dirty="0"/>
                    </a:p>
                  </a:txBody>
                  <a:tcPr/>
                </a:tc>
                <a:tc>
                  <a:txBody>
                    <a:bodyPr/>
                    <a:lstStyle/>
                    <a:p>
                      <a:r>
                        <a:rPr lang="sv-SE" dirty="0" smtClean="0"/>
                        <a:t>Minor</a:t>
                      </a:r>
                      <a:endParaRPr lang="sv-SE" dirty="0"/>
                    </a:p>
                  </a:txBody>
                  <a:tcPr/>
                </a:tc>
                <a:extLst>
                  <a:ext uri="{0D108BD9-81ED-4DB2-BD59-A6C34878D82A}">
                    <a16:rowId xmlns:a16="http://schemas.microsoft.com/office/drawing/2014/main" val="1406746979"/>
                  </a:ext>
                </a:extLst>
              </a:tr>
            </a:tbl>
          </a:graphicData>
        </a:graphic>
      </p:graphicFrame>
    </p:spTree>
    <p:custDataLst>
      <p:tags r:id="rId1"/>
    </p:custDataLst>
    <p:extLst>
      <p:ext uri="{BB962C8B-B14F-4D97-AF65-F5344CB8AC3E}">
        <p14:creationId xmlns:p14="http://schemas.microsoft.com/office/powerpoint/2010/main" val="3507758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Erfarenheter av granskning</a:t>
            </a:r>
            <a:endParaRPr lang="sv-SE" dirty="0"/>
          </a:p>
        </p:txBody>
      </p:sp>
      <p:sp>
        <p:nvSpPr>
          <p:cNvPr id="3" name="Platshållare för innehåll 2"/>
          <p:cNvSpPr>
            <a:spLocks noGrp="1"/>
          </p:cNvSpPr>
          <p:nvPr>
            <p:ph idx="1"/>
          </p:nvPr>
        </p:nvSpPr>
        <p:spPr/>
        <p:txBody>
          <a:bodyPr/>
          <a:lstStyle/>
          <a:p>
            <a:r>
              <a:rPr lang="sv-SE" dirty="0" smtClean="0"/>
              <a:t>Vi anser att det är bättre med informell granskning när det gäller kod av denna storlek och på denn</a:t>
            </a:r>
            <a:r>
              <a:rPr lang="sv-SE" dirty="0" smtClean="0"/>
              <a:t>a nivå. </a:t>
            </a:r>
          </a:p>
          <a:p>
            <a:r>
              <a:rPr lang="sv-SE" dirty="0" smtClean="0"/>
              <a:t>Det bästa med inspektionen var att man fick en idé om vilka saker man själv behöver tänka på i framtiden. Möjligtvis att man gör en egen lista med saker man har svårt med eller brukar missa, så att man själv kan hålla koll på att man kodar på ett bra sätt och får bra vanor. </a:t>
            </a:r>
            <a:endParaRPr lang="sv-SE" dirty="0"/>
          </a:p>
        </p:txBody>
      </p:sp>
    </p:spTree>
    <p:custDataLst>
      <p:tags r:id="rId1"/>
    </p:custDataLst>
    <p:extLst>
      <p:ext uri="{BB962C8B-B14F-4D97-AF65-F5344CB8AC3E}">
        <p14:creationId xmlns:p14="http://schemas.microsoft.com/office/powerpoint/2010/main" val="367684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 (kopiera denna sida och fyll i kopian)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Karl Gustafsson</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8" name="Content Placeholder 7" descr="A screenshot of a social media post&#10;&#10;Description automatically generated">
            <a:extLst>
              <a:ext uri="{FF2B5EF4-FFF2-40B4-BE49-F238E27FC236}">
                <a16:creationId xmlns:a16="http://schemas.microsoft.com/office/drawing/2014/main" id="{095D9F5D-137E-4F55-B392-F84400881565}"/>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39788" y="2573997"/>
            <a:ext cx="5157787" cy="3546744"/>
          </a:xfrm>
        </p:spPr>
      </p:pic>
      <p:sp>
        <p:nvSpPr>
          <p:cNvPr id="6" name="Platshållare för text 5"/>
          <p:cNvSpPr>
            <a:spLocks noGrp="1"/>
          </p:cNvSpPr>
          <p:nvPr>
            <p:ph type="body" sz="quarter" idx="3"/>
          </p:nvPr>
        </p:nvSpPr>
        <p:spPr/>
        <p:txBody>
          <a:bodyPr/>
          <a:lstStyle/>
          <a:p>
            <a:r>
              <a:rPr lang="sv-SE" dirty="0"/>
              <a:t>Koden som testas</a:t>
            </a:r>
          </a:p>
        </p:txBody>
      </p:sp>
      <p:pic>
        <p:nvPicPr>
          <p:cNvPr id="10" name="Content Placeholder 9" descr="A screenshot of a social media post&#10;&#10;Description automatically generated">
            <a:extLst>
              <a:ext uri="{FF2B5EF4-FFF2-40B4-BE49-F238E27FC236}">
                <a16:creationId xmlns:a16="http://schemas.microsoft.com/office/drawing/2014/main" id="{B38AC717-5834-4097-8BCB-9AC1BA90CE45}"/>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172200" y="3339855"/>
            <a:ext cx="5183188" cy="1836982"/>
          </a:xfrm>
        </p:spPr>
      </p:pic>
    </p:spTree>
    <p:custDataLst>
      <p:tags r:id="rId1"/>
    </p:custDataLst>
    <p:extLst>
      <p:ext uri="{BB962C8B-B14F-4D97-AF65-F5344CB8AC3E}">
        <p14:creationId xmlns:p14="http://schemas.microsoft.com/office/powerpoint/2010/main" val="3180580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36612" y="1027906"/>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F5717B30-BF04-4649-B610-4F4E46FA608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79918" y="1851818"/>
            <a:ext cx="4088895" cy="4479408"/>
          </a:xfrm>
        </p:spPr>
      </p:pic>
      <p:sp>
        <p:nvSpPr>
          <p:cNvPr id="6" name="Platshållare för text 5"/>
          <p:cNvSpPr>
            <a:spLocks noGrp="1"/>
          </p:cNvSpPr>
          <p:nvPr>
            <p:ph type="body" sz="quarter" idx="3"/>
          </p:nvPr>
        </p:nvSpPr>
        <p:spPr>
          <a:xfrm>
            <a:off x="6169024" y="1027906"/>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DF28414F-A8AA-41AD-9D79-3B09176B8FEC}"/>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096000" y="2127388"/>
            <a:ext cx="5764024" cy="4203838"/>
          </a:xfrm>
        </p:spPr>
      </p:pic>
    </p:spTree>
    <p:custDataLst>
      <p:tags r:id="rId1"/>
    </p:custDataLst>
    <p:extLst>
      <p:ext uri="{BB962C8B-B14F-4D97-AF65-F5344CB8AC3E}">
        <p14:creationId xmlns:p14="http://schemas.microsoft.com/office/powerpoint/2010/main" val="404345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Magnus Palmstierna</a:t>
            </a:r>
          </a:p>
        </p:txBody>
      </p:sp>
      <p:sp>
        <p:nvSpPr>
          <p:cNvPr id="4" name="Platshållare för text 3"/>
          <p:cNvSpPr>
            <a:spLocks noGrp="1"/>
          </p:cNvSpPr>
          <p:nvPr>
            <p:ph type="body" idx="1"/>
          </p:nvPr>
        </p:nvSpPr>
        <p:spPr>
          <a:xfrm>
            <a:off x="865190" y="990528"/>
            <a:ext cx="5157787" cy="823912"/>
          </a:xfrm>
        </p:spPr>
        <p:txBody>
          <a:bodyPr/>
          <a:lstStyle/>
          <a:p>
            <a:r>
              <a:rPr lang="sv-SE" dirty="0" err="1"/>
              <a:t>Testkod</a:t>
            </a:r>
            <a:endParaRPr lang="sv-SE" dirty="0"/>
          </a:p>
        </p:txBody>
      </p:sp>
      <p:pic>
        <p:nvPicPr>
          <p:cNvPr id="8" name="Content Placeholder 7">
            <a:extLst>
              <a:ext uri="{FF2B5EF4-FFF2-40B4-BE49-F238E27FC236}">
                <a16:creationId xmlns:a16="http://schemas.microsoft.com/office/drawing/2014/main" id="{17A450FC-91A5-47CD-9F78-4D890C56DDF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1385" y="1849367"/>
            <a:ext cx="6057995" cy="4018106"/>
          </a:xfrm>
        </p:spPr>
      </p:pic>
      <p:sp>
        <p:nvSpPr>
          <p:cNvPr id="6" name="Platshållare för text 5"/>
          <p:cNvSpPr>
            <a:spLocks noGrp="1"/>
          </p:cNvSpPr>
          <p:nvPr>
            <p:ph type="body" sz="quarter" idx="3"/>
          </p:nvPr>
        </p:nvSpPr>
        <p:spPr>
          <a:xfrm>
            <a:off x="6169024" y="990528"/>
            <a:ext cx="5183188" cy="823912"/>
          </a:xfrm>
        </p:spPr>
        <p:txBody>
          <a:bodyPr/>
          <a:lstStyle/>
          <a:p>
            <a:r>
              <a:rPr lang="sv-SE" dirty="0"/>
              <a:t>Koden som testas</a:t>
            </a:r>
          </a:p>
        </p:txBody>
      </p:sp>
      <p:pic>
        <p:nvPicPr>
          <p:cNvPr id="10" name="Content Placeholder 9">
            <a:extLst>
              <a:ext uri="{FF2B5EF4-FFF2-40B4-BE49-F238E27FC236}">
                <a16:creationId xmlns:a16="http://schemas.microsoft.com/office/drawing/2014/main" id="{245A8DA3-E2A1-4D53-BC45-2DF83B21E92D}"/>
              </a:ext>
            </a:extLst>
          </p:cNvPr>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657664" y="1849367"/>
            <a:ext cx="4076595" cy="4271434"/>
          </a:xfrm>
        </p:spPr>
      </p:pic>
    </p:spTree>
    <p:custDataLst>
      <p:tags r:id="rId1"/>
    </p:custDataLst>
    <p:extLst>
      <p:ext uri="{BB962C8B-B14F-4D97-AF65-F5344CB8AC3E}">
        <p14:creationId xmlns:p14="http://schemas.microsoft.com/office/powerpoint/2010/main" val="1852134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pic>
        <p:nvPicPr>
          <p:cNvPr id="3" name="Platshållare för innehåll 2">
            <a:extLst>
              <a:ext uri="{FF2B5EF4-FFF2-40B4-BE49-F238E27FC236}">
                <a16:creationId xmlns:a16="http://schemas.microsoft.com/office/drawing/2014/main" id="{864FEA21-E32D-43E2-9646-B66287A78D49}"/>
              </a:ext>
            </a:extLst>
          </p:cNvPr>
          <p:cNvPicPr>
            <a:picLocks noGrp="1" noChangeAspect="1"/>
          </p:cNvPicPr>
          <p:nvPr>
            <p:ph sz="half" idx="2"/>
          </p:nvPr>
        </p:nvPicPr>
        <p:blipFill>
          <a:blip r:embed="rId4"/>
          <a:stretch>
            <a:fillRect/>
          </a:stretch>
        </p:blipFill>
        <p:spPr>
          <a:xfrm>
            <a:off x="384918" y="3257950"/>
            <a:ext cx="5634883" cy="1689353"/>
          </a:xfrm>
          <a:prstGeom prst="rect">
            <a:avLst/>
          </a:prstGeom>
        </p:spPr>
      </p:pic>
      <p:sp>
        <p:nvSpPr>
          <p:cNvPr id="6" name="Platshållare för text 5"/>
          <p:cNvSpPr>
            <a:spLocks noGrp="1"/>
          </p:cNvSpPr>
          <p:nvPr>
            <p:ph type="body" sz="quarter" idx="3"/>
          </p:nvPr>
        </p:nvSpPr>
        <p:spPr/>
        <p:txBody>
          <a:bodyPr/>
          <a:lstStyle/>
          <a:p>
            <a:r>
              <a:rPr lang="sv-SE" dirty="0"/>
              <a:t>Koden som testas</a:t>
            </a:r>
          </a:p>
        </p:txBody>
      </p:sp>
      <p:pic>
        <p:nvPicPr>
          <p:cNvPr id="8" name="Platshållare för innehåll 7">
            <a:extLst>
              <a:ext uri="{FF2B5EF4-FFF2-40B4-BE49-F238E27FC236}">
                <a16:creationId xmlns:a16="http://schemas.microsoft.com/office/drawing/2014/main" id="{7A9D6C6A-FF50-4160-86E6-2EDF66CCA991}"/>
              </a:ext>
            </a:extLst>
          </p:cNvPr>
          <p:cNvPicPr>
            <a:picLocks noGrp="1" noChangeAspect="1"/>
          </p:cNvPicPr>
          <p:nvPr>
            <p:ph sz="quarter" idx="4"/>
          </p:nvPr>
        </p:nvPicPr>
        <p:blipFill>
          <a:blip r:embed="rId5"/>
          <a:stretch>
            <a:fillRect/>
          </a:stretch>
        </p:blipFill>
        <p:spPr>
          <a:xfrm>
            <a:off x="6671746" y="3266913"/>
            <a:ext cx="4457302" cy="1568598"/>
          </a:xfrm>
          <a:prstGeom prst="rect">
            <a:avLst/>
          </a:prstGeom>
        </p:spPr>
      </p:pic>
    </p:spTree>
    <p:custDataLst>
      <p:tags r:id="rId1"/>
    </p:custDataLst>
    <p:extLst>
      <p:ext uri="{BB962C8B-B14F-4D97-AF65-F5344CB8AC3E}">
        <p14:creationId xmlns:p14="http://schemas.microsoft.com/office/powerpoint/2010/main" val="194993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TDD-exempel:Bjargey</a:t>
            </a:r>
            <a:r>
              <a:rPr lang="sv-SE" dirty="0"/>
              <a:t> Ingólfsdóttir</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6" name="Platshållare för text 5"/>
          <p:cNvSpPr>
            <a:spLocks noGrp="1"/>
          </p:cNvSpPr>
          <p:nvPr>
            <p:ph type="body" sz="quarter" idx="3"/>
          </p:nvPr>
        </p:nvSpPr>
        <p:spPr/>
        <p:txBody>
          <a:bodyPr/>
          <a:lstStyle/>
          <a:p>
            <a:r>
              <a:rPr lang="sv-SE" dirty="0"/>
              <a:t>Koden som testas</a:t>
            </a:r>
          </a:p>
        </p:txBody>
      </p:sp>
      <p:pic>
        <p:nvPicPr>
          <p:cNvPr id="14" name="Platshållare för innehåll 13">
            <a:extLst>
              <a:ext uri="{FF2B5EF4-FFF2-40B4-BE49-F238E27FC236}">
                <a16:creationId xmlns:a16="http://schemas.microsoft.com/office/drawing/2014/main" id="{782F486D-D497-46DE-97A2-08CF1FAFFC27}"/>
              </a:ext>
            </a:extLst>
          </p:cNvPr>
          <p:cNvPicPr>
            <a:picLocks noGrp="1" noChangeAspect="1"/>
          </p:cNvPicPr>
          <p:nvPr>
            <p:ph sz="quarter" idx="4"/>
          </p:nvPr>
        </p:nvPicPr>
        <p:blipFill>
          <a:blip r:embed="rId4"/>
          <a:stretch>
            <a:fillRect/>
          </a:stretch>
        </p:blipFill>
        <p:spPr>
          <a:xfrm>
            <a:off x="6172199" y="3006726"/>
            <a:ext cx="5998509" cy="2360452"/>
          </a:xfrm>
          <a:prstGeom prst="rect">
            <a:avLst/>
          </a:prstGeom>
        </p:spPr>
      </p:pic>
      <p:pic>
        <p:nvPicPr>
          <p:cNvPr id="13" name="Platshållare för innehåll 12">
            <a:extLst>
              <a:ext uri="{FF2B5EF4-FFF2-40B4-BE49-F238E27FC236}">
                <a16:creationId xmlns:a16="http://schemas.microsoft.com/office/drawing/2014/main" id="{B9A7EA65-3F37-47C8-BE59-12FE46DB30C3}"/>
              </a:ext>
            </a:extLst>
          </p:cNvPr>
          <p:cNvPicPr>
            <a:picLocks noGrp="1" noChangeAspect="1"/>
          </p:cNvPicPr>
          <p:nvPr>
            <p:ph sz="half" idx="2"/>
          </p:nvPr>
        </p:nvPicPr>
        <p:blipFill>
          <a:blip r:embed="rId5"/>
          <a:stretch>
            <a:fillRect/>
          </a:stretch>
        </p:blipFill>
        <p:spPr>
          <a:xfrm>
            <a:off x="62981" y="3741683"/>
            <a:ext cx="5937701" cy="1070732"/>
          </a:xfrm>
          <a:prstGeom prst="rect">
            <a:avLst/>
          </a:prstGeom>
        </p:spPr>
      </p:pic>
    </p:spTree>
    <p:custDataLst>
      <p:tags r:id="rId1"/>
    </p:custDataLst>
    <p:extLst>
      <p:ext uri="{BB962C8B-B14F-4D97-AF65-F5344CB8AC3E}">
        <p14:creationId xmlns:p14="http://schemas.microsoft.com/office/powerpoint/2010/main" val="21710530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1995</Words>
  <Application>Microsoft Office PowerPoint</Application>
  <PresentationFormat>Bredbild</PresentationFormat>
  <Paragraphs>200</Paragraphs>
  <Slides>35</Slides>
  <Notes>35</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35</vt:i4>
      </vt:variant>
    </vt:vector>
  </HeadingPairs>
  <TitlesOfParts>
    <vt:vector size="40" baseType="lpstr">
      <vt:lpstr>Arial</vt:lpstr>
      <vt:lpstr>Calibri</vt:lpstr>
      <vt:lpstr>Calibri Light</vt:lpstr>
      <vt:lpstr>Consolas</vt:lpstr>
      <vt:lpstr>Office-tema</vt:lpstr>
      <vt:lpstr>Grupp nr: 11</vt:lpstr>
      <vt:lpstr>Verktyg</vt:lpstr>
      <vt:lpstr>Slutlig design</vt:lpstr>
      <vt:lpstr>TDD-exempel: namn (kopiera denna sida och fyll i kopian)</vt:lpstr>
      <vt:lpstr>TDD-exempel: Karl Gustafsson</vt:lpstr>
      <vt:lpstr>TDD-exempel: Magnus Palmstierna</vt:lpstr>
      <vt:lpstr>TDD-exempel: Magnus Palmstierna</vt:lpstr>
      <vt:lpstr>TDD-exempel:Bjargey Ingólfsdóttir</vt:lpstr>
      <vt:lpstr>TDD-exempel:Bjargey Ingólfsdóttir</vt:lpstr>
      <vt:lpstr>TDD-exempel:Bjargey Ingólfsdóttir</vt:lpstr>
      <vt:lpstr>TDD-exempel: Linnéa Palmgren</vt:lpstr>
      <vt:lpstr>TDD-exempel: Linnéa Palmgren</vt:lpstr>
      <vt:lpstr>TDD-exempel: Linnéa Palmgren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dc:title>
  <dc:creator>henrikbe</dc:creator>
  <cp:lastModifiedBy>Linnéa Palmgren</cp:lastModifiedBy>
  <cp:revision>55</cp:revision>
  <dcterms:created xsi:type="dcterms:W3CDTF">2016-10-07T07:01:15Z</dcterms:created>
  <dcterms:modified xsi:type="dcterms:W3CDTF">2019-10-31T09:14:30Z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