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6" r:id="rId2"/>
    <p:sldId id="257" r:id="rId3"/>
    <p:sldId id="258" r:id="rId4"/>
    <p:sldId id="296" r:id="rId5"/>
    <p:sldId id="259" r:id="rId6"/>
    <p:sldId id="292" r:id="rId7"/>
    <p:sldId id="290" r:id="rId8"/>
    <p:sldId id="291" r:id="rId9"/>
    <p:sldId id="283" r:id="rId10"/>
    <p:sldId id="284" r:id="rId11"/>
    <p:sldId id="285" r:id="rId12"/>
    <p:sldId id="287" r:id="rId13"/>
    <p:sldId id="288" r:id="rId14"/>
    <p:sldId id="289" r:id="rId15"/>
    <p:sldId id="260" r:id="rId16"/>
    <p:sldId id="261" r:id="rId17"/>
    <p:sldId id="262" r:id="rId18"/>
    <p:sldId id="263" r:id="rId19"/>
    <p:sldId id="264" r:id="rId20"/>
    <p:sldId id="265" r:id="rId21"/>
    <p:sldId id="266" r:id="rId22"/>
    <p:sldId id="267" r:id="rId23"/>
    <p:sldId id="268" r:id="rId24"/>
    <p:sldId id="293" r:id="rId25"/>
    <p:sldId id="294" r:id="rId26"/>
    <p:sldId id="295" r:id="rId27"/>
    <p:sldId id="276" r:id="rId28"/>
    <p:sldId id="277" r:id="rId29"/>
    <p:sldId id="278" r:id="rId30"/>
    <p:sldId id="279" r:id="rId31"/>
    <p:sldId id="280" r:id="rId32"/>
    <p:sldId id="281" r:id="rId33"/>
  </p:sldIdLst>
  <p:sldSz cx="12192000" cy="6858000"/>
  <p:notesSz cx="6858000" cy="9144000"/>
  <p:custDataLst>
    <p:tags r:id="rId35"/>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51" autoAdjust="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11116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36057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43751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a:hlinkClick r:id="rId5"/>
              </a:rPr>
              <a:t>lipa7972@student.su.se</a:t>
            </a:r>
            <a:endParaRPr lang="sv-SE" dirty="0"/>
          </a:p>
          <a:p>
            <a:r>
              <a:rPr lang="sv-SE" dirty="0"/>
              <a:t>Karl Gustafsson, </a:t>
            </a:r>
            <a:r>
              <a:rPr lang="sv-SE" dirty="0">
                <a:hlinkClick r:id="rId6"/>
              </a:rPr>
              <a:t>kagu9654@student.su.se</a:t>
            </a:r>
            <a:endParaRPr lang="sv-SE" dirty="0"/>
          </a:p>
          <a:p>
            <a:r>
              <a:rPr lang="sv-SE" dirty="0"/>
              <a:t>Magnus Palmstierna, </a:t>
            </a:r>
            <a:r>
              <a:rPr lang="sv-SE" dirty="0">
                <a:hlinkClick r:id="rId7"/>
              </a:rPr>
              <a:t>mapa7956@student.su.se</a:t>
            </a:r>
            <a:r>
              <a:rPr lang="sv-SE" dirty="0"/>
              <a:t> </a:t>
            </a:r>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r>
              <a:rPr kumimoji="0" lang="sv-SE" altLang="sv-SE" sz="800" b="0" i="0" u="none" strike="noStrike" cap="none" normalizeH="0" baseline="0" dirty="0">
                <a:ln>
                  <a:noFill/>
                </a:ln>
                <a:solidFill>
                  <a:srgbClr val="BBB529"/>
                </a:solidFill>
                <a:effectLst/>
                <a:latin typeface="Consolas" panose="020B0609020204030204" pitchFamily="49" charset="0"/>
              </a:rPr>
              <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För att lättare kunna tillämpa TDD, krävs bra diskussioner och tidig generell struktur för hur programmet ska fungera, och vilka klasser som ska ansvara för vad. </a:t>
            </a:r>
          </a:p>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endParaRPr lang="sv-SE" dirty="0" smtClean="0"/>
          </a:p>
          <a:p>
            <a:r>
              <a:rPr lang="sv-SE" dirty="0" smtClean="0"/>
              <a:t>Java Flight </a:t>
            </a:r>
            <a:r>
              <a:rPr lang="sv-SE" smtClean="0"/>
              <a:t>Recorder</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Vi valde att granska metoden </a:t>
            </a:r>
            <a:r>
              <a:rPr lang="sv-SE" dirty="0" err="1"/>
              <a:t>Effect</a:t>
            </a:r>
            <a:r>
              <a:rPr lang="sv-SE" dirty="0"/>
              <a:t>, då den är den största metoden i programmet, samt innehåller en del </a:t>
            </a:r>
            <a:r>
              <a:rPr lang="sv-SE" dirty="0" err="1"/>
              <a:t>if</a:t>
            </a:r>
            <a:r>
              <a:rPr lang="sv-SE" dirty="0"/>
              <a:t>- och switch-satser. </a:t>
            </a:r>
          </a:p>
          <a:p>
            <a:r>
              <a:rPr lang="sv-SE" dirty="0"/>
              <a:t>Då vi inte har ett färdigt program, är det svårt att göra en inspektion utifrån ett scenario, så vi valde att göra den utifrån en checklista. Vi utgick ifrån den checklista som använts i kursen och anpassade den till den kod vi skulle granska. </a:t>
            </a:r>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a:t>Fel hittade i koden utifrån checklistan </a:t>
                      </a:r>
                    </a:p>
                  </a:txBody>
                  <a:tcPr/>
                </a:tc>
                <a:tc>
                  <a:txBody>
                    <a:bodyPr/>
                    <a:lstStyle/>
                    <a:p>
                      <a:r>
                        <a:rPr lang="sv-SE" dirty="0"/>
                        <a:t>Bedömd</a:t>
                      </a:r>
                      <a:r>
                        <a:rPr lang="sv-SE" baseline="0" dirty="0"/>
                        <a:t> </a:t>
                      </a:r>
                      <a:r>
                        <a:rPr lang="sv-SE" dirty="0"/>
                        <a:t>nivå</a:t>
                      </a:r>
                    </a:p>
                  </a:txBody>
                  <a:tcPr/>
                </a:tc>
                <a:extLst>
                  <a:ext uri="{0D108BD9-81ED-4DB2-BD59-A6C34878D82A}">
                    <a16:rowId xmlns:a16="http://schemas.microsoft.com/office/drawing/2014/main" val="962685739"/>
                  </a:ext>
                </a:extLst>
              </a:tr>
              <a:tr h="370840">
                <a:tc>
                  <a:txBody>
                    <a:bodyPr/>
                    <a:lstStyle/>
                    <a:p>
                      <a:r>
                        <a:rPr lang="sv-SE" dirty="0" err="1"/>
                        <a:t>Some</a:t>
                      </a:r>
                      <a:r>
                        <a:rPr lang="sv-SE" baseline="0" dirty="0"/>
                        <a:t> </a:t>
                      </a:r>
                      <a:r>
                        <a:rPr lang="sv-SE" baseline="0" dirty="0" err="1"/>
                        <a:t>methods</a:t>
                      </a:r>
                      <a:r>
                        <a:rPr lang="sv-SE" baseline="0" dirty="0"/>
                        <a:t> </a:t>
                      </a:r>
                      <a:r>
                        <a:rPr lang="sv-SE" baseline="0" dirty="0" err="1"/>
                        <a:t>could</a:t>
                      </a:r>
                      <a:r>
                        <a:rPr lang="sv-SE" baseline="0" dirty="0"/>
                        <a:t> be </a:t>
                      </a:r>
                      <a:r>
                        <a:rPr lang="sv-SE" baseline="0" dirty="0" err="1"/>
                        <a:t>further</a:t>
                      </a:r>
                      <a:r>
                        <a:rPr lang="sv-SE" baseline="0" dirty="0"/>
                        <a:t> </a:t>
                      </a:r>
                      <a:r>
                        <a:rPr lang="sv-SE" baseline="0" dirty="0" err="1"/>
                        <a:t>restricted</a:t>
                      </a:r>
                      <a:endParaRPr lang="sv-SE" dirty="0"/>
                    </a:p>
                  </a:txBody>
                  <a:tcPr/>
                </a:tc>
                <a:tc>
                  <a:txBody>
                    <a:bodyPr/>
                    <a:lstStyle/>
                    <a:p>
                      <a:r>
                        <a:rPr lang="sv-SE" dirty="0"/>
                        <a:t>Minor</a:t>
                      </a:r>
                    </a:p>
                  </a:txBody>
                  <a:tcPr/>
                </a:tc>
                <a:extLst>
                  <a:ext uri="{0D108BD9-81ED-4DB2-BD59-A6C34878D82A}">
                    <a16:rowId xmlns:a16="http://schemas.microsoft.com/office/drawing/2014/main" val="4016213691"/>
                  </a:ext>
                </a:extLst>
              </a:tr>
              <a:tr h="370840">
                <a:tc>
                  <a:txBody>
                    <a:bodyPr/>
                    <a:lstStyle/>
                    <a:p>
                      <a:r>
                        <a:rPr lang="sv-SE" baseline="0" dirty="0" err="1"/>
                        <a:t>One</a:t>
                      </a:r>
                      <a:r>
                        <a:rPr lang="sv-SE" baseline="0" dirty="0"/>
                        <a:t> </a:t>
                      </a:r>
                      <a:r>
                        <a:rPr lang="sv-SE" baseline="0" dirty="0" err="1"/>
                        <a:t>method</a:t>
                      </a:r>
                      <a:r>
                        <a:rPr lang="sv-SE" baseline="0" dirty="0"/>
                        <a:t> </a:t>
                      </a:r>
                      <a:r>
                        <a:rPr lang="sv-SE" baseline="0" dirty="0" err="1"/>
                        <a:t>doesn’t</a:t>
                      </a:r>
                      <a:r>
                        <a:rPr lang="sv-SE" baseline="0" dirty="0"/>
                        <a:t> check </a:t>
                      </a:r>
                      <a:r>
                        <a:rPr lang="sv-SE" baseline="0" dirty="0" err="1"/>
                        <a:t>if</a:t>
                      </a:r>
                      <a:r>
                        <a:rPr lang="sv-SE" baseline="0" dirty="0"/>
                        <a:t> </a:t>
                      </a:r>
                      <a:r>
                        <a:rPr lang="sv-SE" baseline="0" dirty="0" err="1"/>
                        <a:t>method</a:t>
                      </a:r>
                      <a:r>
                        <a:rPr lang="sv-SE" baseline="0" dirty="0"/>
                        <a:t> parameter ”</a:t>
                      </a:r>
                      <a:r>
                        <a:rPr lang="sv-SE" baseline="0" dirty="0" err="1"/>
                        <a:t>target</a:t>
                      </a:r>
                      <a:r>
                        <a:rPr lang="sv-SE" baseline="0" dirty="0"/>
                        <a:t>” is </a:t>
                      </a:r>
                      <a:r>
                        <a:rPr lang="sv-SE" baseline="0" dirty="0" err="1"/>
                        <a:t>null</a:t>
                      </a:r>
                      <a:endParaRPr lang="sv-SE" baseline="0" dirty="0"/>
                    </a:p>
                  </a:txBody>
                  <a:tcPr/>
                </a:tc>
                <a:tc>
                  <a:txBody>
                    <a:bodyPr/>
                    <a:lstStyle/>
                    <a:p>
                      <a:r>
                        <a:rPr lang="sv-SE" dirty="0"/>
                        <a:t>Minor</a:t>
                      </a:r>
                    </a:p>
                  </a:txBody>
                  <a:tcPr/>
                </a:tc>
                <a:extLst>
                  <a:ext uri="{0D108BD9-81ED-4DB2-BD59-A6C34878D82A}">
                    <a16:rowId xmlns:a16="http://schemas.microsoft.com/office/drawing/2014/main" val="3518260526"/>
                  </a:ext>
                </a:extLst>
              </a:tr>
              <a:tr h="370840">
                <a:tc>
                  <a:txBody>
                    <a:bodyPr/>
                    <a:lstStyle/>
                    <a:p>
                      <a:r>
                        <a:rPr lang="sv-SE" dirty="0"/>
                        <a:t>No </a:t>
                      </a:r>
                      <a:r>
                        <a:rPr lang="sv-SE" dirty="0" err="1"/>
                        <a:t>comments</a:t>
                      </a:r>
                      <a:r>
                        <a:rPr lang="sv-SE" dirty="0"/>
                        <a:t> </a:t>
                      </a:r>
                      <a:r>
                        <a:rPr lang="sv-SE" dirty="0" err="1"/>
                        <a:t>when</a:t>
                      </a:r>
                      <a:r>
                        <a:rPr lang="sv-SE" dirty="0"/>
                        <a:t> break </a:t>
                      </a:r>
                      <a:r>
                        <a:rPr lang="sv-SE" dirty="0" err="1"/>
                        <a:t>isn’t</a:t>
                      </a:r>
                      <a:r>
                        <a:rPr lang="sv-SE" dirty="0"/>
                        <a:t> </a:t>
                      </a:r>
                      <a:r>
                        <a:rPr lang="sv-SE" dirty="0" err="1"/>
                        <a:t>used</a:t>
                      </a:r>
                      <a:r>
                        <a:rPr lang="sv-SE" dirty="0"/>
                        <a:t> in switch</a:t>
                      </a:r>
                      <a:r>
                        <a:rPr lang="sv-SE" baseline="0" dirty="0"/>
                        <a:t> </a:t>
                      </a:r>
                      <a:r>
                        <a:rPr lang="sv-SE" baseline="0" dirty="0" err="1"/>
                        <a:t>statements</a:t>
                      </a:r>
                      <a:endParaRPr lang="sv-SE" dirty="0"/>
                    </a:p>
                  </a:txBody>
                  <a:tcPr/>
                </a:tc>
                <a:tc>
                  <a:txBody>
                    <a:bodyPr/>
                    <a:lstStyle/>
                    <a:p>
                      <a:r>
                        <a:rPr lang="sv-SE" dirty="0"/>
                        <a:t>Minor</a:t>
                      </a:r>
                    </a:p>
                  </a:txBody>
                  <a:tcPr/>
                </a:tc>
                <a:extLst>
                  <a:ext uri="{0D108BD9-81ED-4DB2-BD59-A6C34878D82A}">
                    <a16:rowId xmlns:a16="http://schemas.microsoft.com/office/drawing/2014/main" val="2707699792"/>
                  </a:ext>
                </a:extLst>
              </a:tr>
              <a:tr h="370840">
                <a:tc>
                  <a:txBody>
                    <a:bodyPr/>
                    <a:lstStyle/>
                    <a:p>
                      <a:r>
                        <a:rPr lang="sv-SE" dirty="0"/>
                        <a:t>5 </a:t>
                      </a:r>
                      <a:r>
                        <a:rPr lang="sv-SE" dirty="0" err="1"/>
                        <a:t>lines</a:t>
                      </a:r>
                      <a:r>
                        <a:rPr lang="sv-SE" dirty="0"/>
                        <a:t> </a:t>
                      </a:r>
                      <a:r>
                        <a:rPr lang="sv-SE" dirty="0" err="1"/>
                        <a:t>are</a:t>
                      </a:r>
                      <a:r>
                        <a:rPr lang="sv-SE" baseline="0" dirty="0"/>
                        <a:t> </a:t>
                      </a:r>
                      <a:r>
                        <a:rPr lang="sv-SE" baseline="0" dirty="0" err="1"/>
                        <a:t>too</a:t>
                      </a:r>
                      <a:r>
                        <a:rPr lang="sv-SE" baseline="0" dirty="0"/>
                        <a:t> long</a:t>
                      </a:r>
                      <a:endParaRPr lang="sv-SE" dirty="0"/>
                    </a:p>
                  </a:txBody>
                  <a:tcPr/>
                </a:tc>
                <a:tc>
                  <a:txBody>
                    <a:bodyPr/>
                    <a:lstStyle/>
                    <a:p>
                      <a:r>
                        <a:rPr lang="sv-SE" dirty="0"/>
                        <a:t>Minor</a:t>
                      </a:r>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Vi anser att det är bättre med informell granskning när det gäller kod av denna storlek och på denna nivå. </a:t>
            </a:r>
          </a:p>
          <a:p>
            <a:r>
              <a:rPr lang="sv-SE" dirty="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9" name="Platshållare för innehåll 8" descr="En bild som visar skärmbild, dator&#10;&#10;Automatiskt genererad beskrivning">
            <a:extLst>
              <a:ext uri="{FF2B5EF4-FFF2-40B4-BE49-F238E27FC236}">
                <a16:creationId xmlns:a16="http://schemas.microsoft.com/office/drawing/2014/main" id="{BEEEA538-F5D1-4046-BDE6-F446F66AC88C}"/>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3438083" y="0"/>
            <a:ext cx="9016675" cy="6967431"/>
          </a:xfrm>
        </p:spPr>
      </p:pic>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pic>
        <p:nvPicPr>
          <p:cNvPr id="11" name="Platshållare för innehåll 10" descr="En bild som visar karta, text&#10;&#10;Automatiskt genererad beskrivning">
            <a:extLst>
              <a:ext uri="{FF2B5EF4-FFF2-40B4-BE49-F238E27FC236}">
                <a16:creationId xmlns:a16="http://schemas.microsoft.com/office/drawing/2014/main" id="{E3AC02AC-C6B2-4FB4-A91F-B42C0E8AED85}"/>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5785" y="273269"/>
            <a:ext cx="3911904" cy="6055989"/>
          </a:xfrm>
        </p:spPr>
      </p:pic>
    </p:spTree>
    <p:custDataLst>
      <p:tags r:id="rId1"/>
    </p:custDataLst>
    <p:extLst>
      <p:ext uri="{BB962C8B-B14F-4D97-AF65-F5344CB8AC3E}">
        <p14:creationId xmlns:p14="http://schemas.microsoft.com/office/powerpoint/2010/main" val="156695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2012</Words>
  <Application>Microsoft Office PowerPoint</Application>
  <PresentationFormat>Bredbild</PresentationFormat>
  <Paragraphs>193</Paragraphs>
  <Slides>32</Slides>
  <Notes>32</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32</vt:i4>
      </vt:variant>
    </vt:vector>
  </HeadingPairs>
  <TitlesOfParts>
    <vt:vector size="37" baseType="lpstr">
      <vt:lpstr>Arial</vt:lpstr>
      <vt:lpstr>Calibri</vt:lpstr>
      <vt:lpstr>Calibri Light</vt:lpstr>
      <vt:lpstr>Consolas</vt:lpstr>
      <vt:lpstr>Office-tema</vt:lpstr>
      <vt:lpstr>Grupp nr: 11</vt:lpstr>
      <vt:lpstr>Verktyg</vt:lpstr>
      <vt:lpstr>Slutlig design</vt:lpstr>
      <vt:lpstr>Slutlig design</vt:lpstr>
      <vt:lpstr>TDD-exempel: namn (kopiera denna sida och fyll i kopian)</vt:lpstr>
      <vt:lpstr>TDD-exempel: Karl Gustafsson</vt:lpstr>
      <vt:lpstr>TDD-exempel: Magnus Palmstierna</vt:lpstr>
      <vt:lpstr>TDD-exempel: Magnus Palmstierna</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Linnéa Palmgren</cp:lastModifiedBy>
  <cp:revision>59</cp:revision>
  <dcterms:created xsi:type="dcterms:W3CDTF">2016-10-07T07:01:15Z</dcterms:created>
  <dcterms:modified xsi:type="dcterms:W3CDTF">2019-10-31T10:58:56Z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