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933" r:id="rId2"/>
    <p:sldId id="946" r:id="rId3"/>
    <p:sldId id="948" r:id="rId4"/>
    <p:sldId id="951" r:id="rId5"/>
    <p:sldId id="949" r:id="rId6"/>
    <p:sldId id="950" r:id="rId7"/>
    <p:sldId id="952" r:id="rId8"/>
    <p:sldId id="953" r:id="rId9"/>
    <p:sldId id="935" r:id="rId10"/>
    <p:sldId id="936" r:id="rId11"/>
    <p:sldId id="938" r:id="rId12"/>
    <p:sldId id="939" r:id="rId13"/>
    <p:sldId id="937" r:id="rId14"/>
    <p:sldId id="941" r:id="rId15"/>
    <p:sldId id="940" r:id="rId16"/>
    <p:sldId id="934" r:id="rId17"/>
    <p:sldId id="943" r:id="rId18"/>
    <p:sldId id="944" r:id="rId19"/>
    <p:sldId id="945" r:id="rId20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0EDCEC3-2A00-4DE1-A87F-A1D1936C4EE7}">
          <p14:sldIdLst>
            <p14:sldId id="933"/>
          </p14:sldIdLst>
        </p14:section>
        <p14:section name="RAM" id="{6A66DDA7-8533-4010-B601-ADD7547721D4}">
          <p14:sldIdLst>
            <p14:sldId id="946"/>
            <p14:sldId id="948"/>
            <p14:sldId id="951"/>
            <p14:sldId id="949"/>
            <p14:sldId id="950"/>
            <p14:sldId id="952"/>
            <p14:sldId id="953"/>
          </p14:sldIdLst>
        </p14:section>
        <p14:section name="Optische Speicherung" id="{48FD5CD6-0D75-4857-AA57-73A710541E06}">
          <p14:sldIdLst>
            <p14:sldId id="935"/>
            <p14:sldId id="936"/>
            <p14:sldId id="938"/>
            <p14:sldId id="939"/>
            <p14:sldId id="937"/>
          </p14:sldIdLst>
        </p14:section>
        <p14:section name="Überblick NVRAM/VRAM; Memristor,etc." id="{015F7F10-9920-4A8D-A0BC-67265479FB41}">
          <p14:sldIdLst>
            <p14:sldId id="941"/>
            <p14:sldId id="940"/>
            <p14:sldId id="934"/>
            <p14:sldId id="943"/>
            <p14:sldId id="944"/>
            <p14:sldId id="9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0BD73A0-34A5-4923-A662-F1941D13EBAF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BBD0487-D001-4597-82DF-C9E56F4ED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33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8F02CA-77CB-4E54-B712-21E588799EE8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4" descr="Datei:DHBW-Logo.sv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" y="324607"/>
            <a:ext cx="2177103" cy="90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5E9F3D11-7573-4C8E-A81F-0E3F12D8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1901942"/>
            <a:ext cx="11418911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00050" y="3848670"/>
            <a:ext cx="11418910" cy="234146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378" y="6452596"/>
            <a:ext cx="1700463" cy="365125"/>
          </a:xfrm>
        </p:spPr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9993" y="6452596"/>
            <a:ext cx="435385" cy="365125"/>
          </a:xfr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E397-100A-475A-A700-491FA3AB1350}" type="datetime1">
              <a:rPr lang="de-DE" smtClean="0"/>
              <a:t>29.07.2020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1B60-3C25-4C77-AA2A-6C0DFFBDCBED}" type="datetime1">
              <a:rPr lang="de-DE" smtClean="0"/>
              <a:t>29.07.2020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AF4A-98FA-4066-8B9E-CA0D85F2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4651-21E3-4B05-A21A-F74B3E5F4A0D}" type="datetime1">
              <a:rPr lang="de-DE" smtClean="0"/>
              <a:t>29.07.2020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64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6825"/>
            <a:ext cx="5495136" cy="482917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289D5-43E6-4D1F-B539-39F71ED417AC}" type="datetime1">
              <a:rPr lang="de-DE" smtClean="0"/>
              <a:t>29.07.2020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664" y="2152650"/>
            <a:ext cx="5472911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52650"/>
            <a:ext cx="5495136" cy="4037013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5B79-B596-4690-9895-C9C407BC3B99}" type="datetime1">
              <a:rPr lang="de-DE" smtClean="0"/>
              <a:t>29.07.2020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E44B-755F-4E88-9A1C-AFC9BAC62364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A5E6-A8F5-460C-A8CA-0B9880B32CAB}" type="datetime1">
              <a:rPr lang="de-DE" smtClean="0"/>
              <a:t>29.07.2020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9E86-9A8D-49E8-8FC4-3CF1BF753F39}" type="datetime1">
              <a:rPr lang="de-DE" smtClean="0"/>
              <a:t>29.07.2020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178008" cy="62782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1AB5-3AFF-4E23-B380-FFE92C2B74DD}" type="datetime1">
              <a:rPr lang="de-DE" smtClean="0"/>
              <a:t>29.07.2020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35984"/>
            <a:ext cx="9561032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3245-D076-4BBB-9726-3849BBE18C61}" type="datetime1">
              <a:rPr lang="de-DE" smtClean="0"/>
              <a:t>29.07.2020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539488" y="6452596"/>
            <a:ext cx="41278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de-DE" altLang="de-DE" sz="1200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B9EB46B-7606-4890-BD73-ED5FCD332FBE}"/>
              </a:ext>
            </a:extLst>
          </p:cNvPr>
          <p:cNvSpPr txBox="1">
            <a:spLocks/>
          </p:cNvSpPr>
          <p:nvPr userDrawn="1"/>
        </p:nvSpPr>
        <p:spPr>
          <a:xfrm>
            <a:off x="2490006" y="6452596"/>
            <a:ext cx="497184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/>
          </a:p>
        </p:txBody>
      </p:sp>
      <p:pic>
        <p:nvPicPr>
          <p:cNvPr id="11" name="Picture 4" descr="Datei:DHBW-Logo.sv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77" y="390625"/>
            <a:ext cx="1305659" cy="54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ktronik-kompendium.de/sites/com/1312291.ht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2DC62-55E7-4014-AC83-0446A5B2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A2A39-AC16-4C36-AE34-AE23373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48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4BABF-E47F-4097-8796-4627BD34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BCE16-E5BD-4649-86EC-627D0A11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Aufbau					Funktionsweise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7521A-FAF8-46AE-A6CC-7E29E5F9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853DA-A183-467B-B450-365B148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  <p:pic>
        <p:nvPicPr>
          <p:cNvPr id="6" name="Google Shape;323;p20"/>
          <p:cNvPicPr preferRelativeResize="0"/>
          <p:nvPr/>
        </p:nvPicPr>
        <p:blipFill rotWithShape="1">
          <a:blip r:embed="rId2">
            <a:alphaModFix/>
          </a:blip>
          <a:srcRect t="1" b="3049"/>
          <a:stretch/>
        </p:blipFill>
        <p:spPr>
          <a:xfrm>
            <a:off x="533400" y="1896532"/>
            <a:ext cx="4715934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334" y="1896532"/>
            <a:ext cx="4715934" cy="2152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560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4BABF-E47F-4097-8796-4627BD34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DVD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BCE16-E5BD-4649-86EC-627D0A11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Aufbau					Funktionsweise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7521A-FAF8-46AE-A6CC-7E29E5F9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853DA-A183-467B-B450-365B148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  <p:pic>
        <p:nvPicPr>
          <p:cNvPr id="6" name="Google Shape;34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804" y="1883099"/>
            <a:ext cx="4399795" cy="4018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907" y="1883099"/>
            <a:ext cx="3654959" cy="1808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605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4BABF-E47F-4097-8796-4627BD34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Blu</a:t>
            </a:r>
            <a:r>
              <a:rPr lang="de-DE" dirty="0"/>
              <a:t>-Ray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BCE16-E5BD-4649-86EC-627D0A11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Funktionsweise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7521A-FAF8-46AE-A6CC-7E29E5F9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853DA-A183-467B-B450-365B148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12</a:t>
            </a:fld>
            <a:endParaRPr lang="de-DE"/>
          </a:p>
        </p:txBody>
      </p:sp>
      <p:pic>
        <p:nvPicPr>
          <p:cNvPr id="6" name="Google Shape;3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3330" y="1885737"/>
            <a:ext cx="5317133" cy="2948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810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4BABF-E47F-4097-8796-4627BD34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7521A-FAF8-46AE-A6CC-7E29E5F9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853DA-A183-467B-B450-365B148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  <p:pic>
        <p:nvPicPr>
          <p:cNvPr id="6" name="Google Shape;335;p22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28332" y="1659467"/>
            <a:ext cx="6714067" cy="358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2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2DC62-55E7-4014-AC83-0446A5B2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Elektronische Speicherung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A2A39-AC16-4C36-AE34-AE23373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Überblick NVRAM/VRAM</a:t>
            </a:r>
          </a:p>
          <a:p>
            <a:r>
              <a:rPr lang="de-DE" dirty="0"/>
              <a:t>Memristor</a:t>
            </a:r>
          </a:p>
          <a:p>
            <a:r>
              <a:rPr lang="de-DE" dirty="0"/>
              <a:t>3D X-Point</a:t>
            </a:r>
          </a:p>
          <a:p>
            <a:r>
              <a:rPr lang="de-DE" dirty="0"/>
              <a:t>MRAM</a:t>
            </a:r>
          </a:p>
        </p:txBody>
      </p:sp>
    </p:spTree>
    <p:extLst>
      <p:ext uri="{BB962C8B-B14F-4D97-AF65-F5344CB8AC3E}">
        <p14:creationId xmlns:p14="http://schemas.microsoft.com/office/powerpoint/2010/main" val="293490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3799C-8387-4AAC-BD93-DD8A4074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NVRAM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80AD06-272A-418B-9AE1-C9F30DE2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RAM </a:t>
            </a:r>
          </a:p>
          <a:p>
            <a:r>
              <a:rPr lang="de-DE" dirty="0"/>
              <a:t>Speichert Daten auch bei Verlust der </a:t>
            </a:r>
            <a:r>
              <a:rPr lang="de-DE" dirty="0" err="1"/>
              <a:t>Stormquelle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6D8E6-59C5-4007-A45C-11B46D0D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BFFB97-074B-4139-BD90-2F618933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64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4BABF-E47F-4097-8796-4627BD34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VRAM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BCE16-E5BD-4649-86EC-627D0A11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Arbeitsspeicher der Grafikkarte</a:t>
            </a:r>
          </a:p>
          <a:p>
            <a:r>
              <a:rPr lang="de-DE" dirty="0"/>
              <a:t>Hat zwei Ports </a:t>
            </a:r>
          </a:p>
          <a:p>
            <a:pPr lvl="1"/>
            <a:r>
              <a:rPr lang="de-DE" dirty="0"/>
              <a:t>Zum schreiben von Daten in VRAM</a:t>
            </a:r>
          </a:p>
          <a:p>
            <a:pPr lvl="1"/>
            <a:r>
              <a:rPr lang="de-DE" dirty="0"/>
              <a:t>Zum lesen von Daten und der Ausgabe auf dem Bildschirm</a:t>
            </a:r>
          </a:p>
          <a:p>
            <a:pPr marL="447675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7521A-FAF8-46AE-A6CC-7E29E5F9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D853DA-A183-467B-B450-365B148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0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1F99-C1DE-41AF-9915-C2406800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Memristor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DB415-0454-4DC3-BA42-DA027AB5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59969"/>
            <a:ext cx="11142672" cy="485024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Aufbau						Funktionsweise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A076A2-C06A-461A-AF49-8E6E537E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03BA3-730E-4D14-8102-9C2CF647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 descr="Ein Bild, das Uhr enthält.&#10;&#10;Automatisch generierte Beschreibung">
            <a:extLst>
              <a:ext uri="{FF2B5EF4-FFF2-40B4-BE49-F238E27FC236}">
                <a16:creationId xmlns:a16="http://schemas.microsoft.com/office/drawing/2014/main" id="{378E0ED0-9D97-4D97-BA58-62CF73245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2" y="1671783"/>
            <a:ext cx="3649417" cy="3652980"/>
          </a:xfrm>
          <a:prstGeom prst="rect">
            <a:avLst/>
          </a:prstGeom>
        </p:spPr>
      </p:pic>
      <p:pic>
        <p:nvPicPr>
          <p:cNvPr id="11" name="Grafik 10" descr="Ein Bild, das Spiel enthält.&#10;&#10;Automatisch generierte Beschreibung">
            <a:extLst>
              <a:ext uri="{FF2B5EF4-FFF2-40B4-BE49-F238E27FC236}">
                <a16:creationId xmlns:a16="http://schemas.microsoft.com/office/drawing/2014/main" id="{9AA7A08C-5939-4A28-BB1A-772DC774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79" y="1796043"/>
            <a:ext cx="5185930" cy="35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1F99-C1DE-41AF-9915-C2406800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 X-Point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DB415-0454-4DC3-BA42-DA027AB5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047532"/>
            <a:ext cx="11142672" cy="485024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Aufbau und Funktionsweise</a:t>
            </a:r>
          </a:p>
          <a:p>
            <a:pPr>
              <a:buFontTx/>
              <a:buChar char="-"/>
            </a:pPr>
            <a:r>
              <a:rPr lang="de-DE" sz="2400" dirty="0"/>
              <a:t>Einfache Struktur </a:t>
            </a:r>
          </a:p>
          <a:p>
            <a:pPr>
              <a:buFontTx/>
              <a:buChar char="-"/>
            </a:pPr>
            <a:r>
              <a:rPr lang="de-DE" sz="2400" dirty="0"/>
              <a:t>Stapelbar</a:t>
            </a:r>
          </a:p>
          <a:p>
            <a:pPr>
              <a:buFontTx/>
              <a:buChar char="-"/>
            </a:pPr>
            <a:r>
              <a:rPr lang="de-DE" sz="2400" dirty="0"/>
              <a:t>Keine Transistoren notwendig</a:t>
            </a:r>
          </a:p>
          <a:p>
            <a:pPr>
              <a:buFontTx/>
              <a:buChar char="-"/>
            </a:pPr>
            <a:r>
              <a:rPr lang="de-DE" sz="2400" dirty="0"/>
              <a:t>Theoretisch unbegrenzte </a:t>
            </a:r>
          </a:p>
          <a:p>
            <a:pPr marL="447675" lvl="1" indent="0">
              <a:buNone/>
            </a:pPr>
            <a:r>
              <a:rPr lang="de-DE" dirty="0"/>
              <a:t>Lebensdauer</a:t>
            </a:r>
          </a:p>
          <a:p>
            <a:pPr marL="447675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A076A2-C06A-461A-AF49-8E6E537E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03BA3-730E-4D14-8102-9C2CF647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0CB64E-43BF-42C3-A765-FD67A9A8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80" y="1047532"/>
            <a:ext cx="4406326" cy="50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52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1F99-C1DE-41AF-9915-C2406800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MRAM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DB415-0454-4DC3-BA42-DA027AB5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Funktionsprinzip einer MRAM Speicherzelle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A076A2-C06A-461A-AF49-8E6E537E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803BA3-730E-4D14-8102-9C2CF647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/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EC0104D-5A7A-472D-9971-3801F0DC5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78" y="2515551"/>
            <a:ext cx="6826458" cy="15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8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2DC62-55E7-4014-AC83-0446A5B2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A2A39-AC16-4C36-AE34-AE23373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Hauptspeicher</a:t>
            </a:r>
          </a:p>
          <a:p>
            <a:r>
              <a:rPr lang="de-DE" dirty="0"/>
              <a:t>Core Memory (Geschichte)</a:t>
            </a:r>
          </a:p>
          <a:p>
            <a:r>
              <a:rPr lang="de-DE" dirty="0"/>
              <a:t>SO-DIMM</a:t>
            </a:r>
          </a:p>
          <a:p>
            <a:r>
              <a:rPr lang="de-DE" dirty="0"/>
              <a:t>DDR-RAM</a:t>
            </a:r>
          </a:p>
        </p:txBody>
      </p:sp>
    </p:spTree>
    <p:extLst>
      <p:ext uri="{BB962C8B-B14F-4D97-AF65-F5344CB8AC3E}">
        <p14:creationId xmlns:p14="http://schemas.microsoft.com/office/powerpoint/2010/main" val="11476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A7529-B07B-446A-AA0E-30AF0DC4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8B515-177D-4E5D-9FD8-66991B88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3F591-D9D7-4194-8685-30550A02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E581F3-02DD-4784-9E53-82461C38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01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4996E-B7AC-45E1-9769-B0FD57A9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Hauptspeicher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3B9E8-06C1-492B-91E8-15DA8BB3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14C1A8-7C0C-460B-A866-D8D45615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A5403DB-9003-49AC-87E4-21365B4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5" y="1725709"/>
            <a:ext cx="5715173" cy="340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665C0709-F73E-4EA3-B3C0-A5BA2D7E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20" y="2632363"/>
            <a:ext cx="3053412" cy="27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D2BD769C-A69A-4125-ABBD-EFE6FC1EFDC0}"/>
              </a:ext>
            </a:extLst>
          </p:cNvPr>
          <p:cNvSpPr/>
          <p:nvPr/>
        </p:nvSpPr>
        <p:spPr>
          <a:xfrm>
            <a:off x="6220689" y="1955734"/>
            <a:ext cx="4336473" cy="4114800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305FA015-120F-487C-AD2A-F63FB32B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29" y="1824790"/>
            <a:ext cx="1445098" cy="36994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7926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99DD9-5A5C-4028-89C8-66950D7C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Memory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A20E3-0AF6-4514-8570-42A77E81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7B515C-EA65-466A-A0F4-6EEF9B36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212140-0637-4CFB-B40A-44B82848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6" y="1912572"/>
            <a:ext cx="4973782" cy="382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294A44A-F6B7-4916-8D6E-E1F31CE4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6324"/>
            <a:ext cx="4881284" cy="39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2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1C59E-57C6-4E10-8C72-941068A6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(SO-)DIMM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719214-DC87-404E-B90B-95AA5B99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4C7546-99B7-4CE2-A7CD-3EC4EDEE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156E31-3521-4F53-87D9-D49FA47C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442" y="3429000"/>
            <a:ext cx="3544874" cy="21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72BE7EA-64C6-47AD-AB09-1E6CAEFA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4" y="1365556"/>
            <a:ext cx="6680793" cy="479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2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0FD42-1937-41FF-9029-2EBE5A9B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DDR-RAM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19ACA-3D2F-4784-9845-AD272CE6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457E4-81D4-45E1-B6EB-73C50530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4D6E3-74A8-4FF4-8103-FC20FF4A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18" y="1628902"/>
            <a:ext cx="2650518" cy="322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A6D6123-FE3F-4652-838A-E3D30BCA9E44}"/>
              </a:ext>
            </a:extLst>
          </p:cNvPr>
          <p:cNvSpPr txBox="1"/>
          <p:nvPr/>
        </p:nvSpPr>
        <p:spPr>
          <a:xfrm>
            <a:off x="744301" y="5052595"/>
            <a:ext cx="2807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Refresh notwendig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1030D71-82DD-41C2-9DA8-0E850025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20" y="2293785"/>
            <a:ext cx="3789677" cy="28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1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C85DEB1-912B-4E29-A338-CED3DCE5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3" y="1063813"/>
            <a:ext cx="6101058" cy="5188828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D2B372-96BA-4203-8F4E-E9D8D510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(DDR-)SDRAM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AB448-9E48-4854-8E6E-505F398B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E94-C069-4C95-AA74-CDBC26339DEF}" type="datetime1">
              <a:rPr lang="de-DE" smtClean="0"/>
              <a:t>29.07.2020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EA6F9E-8CB7-4B79-8418-73E54FA0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B77526F-4A30-4930-B6B2-0A2DAEA2DDC6}"/>
              </a:ext>
            </a:extLst>
          </p:cNvPr>
          <p:cNvSpPr txBox="1"/>
          <p:nvPr/>
        </p:nvSpPr>
        <p:spPr>
          <a:xfrm>
            <a:off x="6262256" y="2228671"/>
            <a:ext cx="476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DDR</a:t>
            </a:r>
            <a:r>
              <a:rPr lang="de-DE" sz="2400" dirty="0"/>
              <a:t>: </a:t>
            </a:r>
            <a:r>
              <a:rPr lang="de-DE" sz="2400" b="1" dirty="0"/>
              <a:t>D</a:t>
            </a:r>
            <a:r>
              <a:rPr lang="de-DE" sz="2400" dirty="0"/>
              <a:t>ouble </a:t>
            </a:r>
            <a:r>
              <a:rPr lang="de-DE" sz="2400" b="1" dirty="0"/>
              <a:t>D</a:t>
            </a:r>
            <a:r>
              <a:rPr lang="de-DE" sz="2400" dirty="0"/>
              <a:t>ata </a:t>
            </a:r>
            <a:r>
              <a:rPr lang="de-DE" sz="2400" b="1" dirty="0"/>
              <a:t>R</a:t>
            </a:r>
            <a:r>
              <a:rPr lang="de-DE" sz="2400" dirty="0"/>
              <a:t>ate Datenübertragung bei </a:t>
            </a:r>
            <a:r>
              <a:rPr lang="de-DE" sz="2400" i="1" dirty="0"/>
              <a:t>steigender und fallender</a:t>
            </a:r>
            <a:r>
              <a:rPr lang="de-DE" sz="2400" dirty="0"/>
              <a:t> Taktflanke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A4F1952-8025-4E58-B6F3-981076606A06}"/>
              </a:ext>
            </a:extLst>
          </p:cNvPr>
          <p:cNvSpPr txBox="1"/>
          <p:nvPr/>
        </p:nvSpPr>
        <p:spPr>
          <a:xfrm>
            <a:off x="279993" y="6072162"/>
            <a:ext cx="542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>
                <a:hlinkClick r:id="rId3"/>
              </a:rPr>
              <a:t>https://www.elektronik-kompendium.de/sites/com/1312291.htm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76569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2DC62-55E7-4014-AC83-0446A5B2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Optische Speicherung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A2A39-AC16-4C36-AE34-AE23373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CD</a:t>
            </a:r>
          </a:p>
          <a:p>
            <a:r>
              <a:rPr lang="de-DE" dirty="0"/>
              <a:t>DVD</a:t>
            </a:r>
          </a:p>
          <a:p>
            <a:r>
              <a:rPr lang="de-DE" dirty="0" err="1"/>
              <a:t>Blu</a:t>
            </a:r>
            <a:r>
              <a:rPr lang="de-DE" dirty="0"/>
              <a:t>-Ray</a:t>
            </a:r>
          </a:p>
          <a:p>
            <a:r>
              <a:rPr lang="de-DE" dirty="0"/>
              <a:t>Lesen</a:t>
            </a:r>
          </a:p>
        </p:txBody>
      </p:sp>
    </p:spTree>
    <p:extLst>
      <p:ext uri="{BB962C8B-B14F-4D97-AF65-F5344CB8AC3E}">
        <p14:creationId xmlns:p14="http://schemas.microsoft.com/office/powerpoint/2010/main" val="72844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Breitbild</PresentationFormat>
  <Paragraphs>79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</vt:lpstr>
      <vt:lpstr>PowerPoint-Präsentation</vt:lpstr>
      <vt:lpstr>RAM</vt:lpstr>
      <vt:lpstr>PowerPoint-Präsentation</vt:lpstr>
      <vt:lpstr>Hauptspeicher</vt:lpstr>
      <vt:lpstr>Core Memory</vt:lpstr>
      <vt:lpstr>(SO-)DIMM</vt:lpstr>
      <vt:lpstr>DDR-RAM</vt:lpstr>
      <vt:lpstr>(DDR-)SDRAM</vt:lpstr>
      <vt:lpstr>Optische Speicherung</vt:lpstr>
      <vt:lpstr>CD</vt:lpstr>
      <vt:lpstr>DVD</vt:lpstr>
      <vt:lpstr>Blu-Ray</vt:lpstr>
      <vt:lpstr>Lesen</vt:lpstr>
      <vt:lpstr>Elektronische Speicherung</vt:lpstr>
      <vt:lpstr>NVRAM</vt:lpstr>
      <vt:lpstr>VRAM</vt:lpstr>
      <vt:lpstr>Memristor</vt:lpstr>
      <vt:lpstr>3D X-Point</vt:lpstr>
      <vt:lpstr>MRAM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2020-06-23T15:34:03Z</dcterms:created>
  <dcterms:modified xsi:type="dcterms:W3CDTF">2020-07-29T12:15:56Z</dcterms:modified>
</cp:coreProperties>
</file>