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84" r:id="rId2"/>
    <p:sldId id="286" r:id="rId3"/>
    <p:sldId id="317" r:id="rId4"/>
    <p:sldId id="314" r:id="rId5"/>
    <p:sldId id="318" r:id="rId6"/>
    <p:sldId id="289" r:id="rId7"/>
    <p:sldId id="315" r:id="rId8"/>
    <p:sldId id="316" r:id="rId9"/>
    <p:sldId id="297" r:id="rId10"/>
    <p:sldId id="310" r:id="rId11"/>
    <p:sldId id="291" r:id="rId12"/>
    <p:sldId id="319" r:id="rId13"/>
    <p:sldId id="320" r:id="rId14"/>
    <p:sldId id="323" r:id="rId15"/>
    <p:sldId id="324" r:id="rId16"/>
    <p:sldId id="325" r:id="rId17"/>
    <p:sldId id="326" r:id="rId18"/>
    <p:sldId id="322" r:id="rId19"/>
    <p:sldId id="327" r:id="rId20"/>
    <p:sldId id="32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17" autoAdjust="0"/>
    <p:restoredTop sz="94708"/>
  </p:normalViewPr>
  <p:slideViewPr>
    <p:cSldViewPr snapToGrid="0">
      <p:cViewPr varScale="1">
        <p:scale>
          <a:sx n="87" d="100"/>
          <a:sy n="87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2021-06-27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A9A532-ED16-46BF-B7FB-3E17075F7069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2303-5AE5-4106-A8D1-9E16537EA4D9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D797-D35B-45B1-9816-D7858F64712F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99DC-930B-4AEE-A0ED-2DC3EB248DBD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08D6-58E0-4DAB-8FFD-9838E500DDFE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66BE-6AC6-4486-BA33-8268D4ED0588}" type="datetime1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1ACA-1C50-4402-BFCF-C704C61B2B0E}" type="datetime1">
              <a:rPr lang="en-CA" smtClean="0"/>
              <a:t>2021-06-27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62B40-3007-4A7B-8D3A-89A7F49A865A}" type="datetime1">
              <a:rPr lang="en-CA" smtClean="0"/>
              <a:t>2021-06-27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5369-03B2-4F7D-92D6-F3D07427DC5B}" type="datetime1">
              <a:rPr lang="en-CA" smtClean="0"/>
              <a:t>2021-06-27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946C-5B5E-4EB0-9572-2049589F984A}" type="datetime1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17E-69FB-4204-B273-E82EEDEF4B91}" type="datetime1">
              <a:rPr lang="en-CA" smtClean="0"/>
              <a:t>2021-06-27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6246F1F-C634-4D69-8B89-488B3CA48800}" type="datetime1">
              <a:rPr lang="en-CA" smtClean="0"/>
              <a:t>2021-06-27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CED06B9-1AB8-0E4B-8E22-174F4155C31A}"/>
              </a:ext>
            </a:extLst>
          </p:cNvPr>
          <p:cNvSpPr txBox="1"/>
          <p:nvPr/>
        </p:nvSpPr>
        <p:spPr>
          <a:xfrm>
            <a:off x="5198724" y="87616"/>
            <a:ext cx="379892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100" b="1" i="1" baseline="0" dirty="0" smtClean="0">
                <a:solidFill>
                  <a:schemeClr val="bg1"/>
                </a:solidFill>
              </a:rPr>
              <a:t>Wealth</a:t>
            </a:r>
            <a:r>
              <a:rPr lang="en-US" sz="1100" b="1" i="1" dirty="0" smtClean="0">
                <a:solidFill>
                  <a:schemeClr val="bg1"/>
                </a:solidFill>
              </a:rPr>
              <a:t> and Population Density Influences </a:t>
            </a:r>
          </a:p>
          <a:p>
            <a:pPr algn="r"/>
            <a:r>
              <a:rPr lang="en-US" sz="1100" b="1" i="1" dirty="0" smtClean="0">
                <a:solidFill>
                  <a:schemeClr val="bg1"/>
                </a:solidFill>
              </a:rPr>
              <a:t>on COVID-19 Cases and Vaccinations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01410" y="41450"/>
            <a:ext cx="2650734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Capstone:</a:t>
            </a:r>
            <a:r>
              <a:rPr lang="en-US" sz="1100" baseline="0" dirty="0" smtClean="0">
                <a:solidFill>
                  <a:schemeClr val="bg1"/>
                </a:solidFill>
              </a:rPr>
              <a:t> Ken Noppinger</a:t>
            </a:r>
          </a:p>
          <a:p>
            <a:r>
              <a:rPr lang="en-US" sz="1100" baseline="0" dirty="0" smtClean="0">
                <a:solidFill>
                  <a:schemeClr val="bg1"/>
                </a:solidFill>
              </a:rPr>
              <a:t>Phase I – Overview, Research &amp; EDA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32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3838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5000" indent="-169863"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tx1"/>
        </a:buClr>
        <a:buFont typeface="Wingdings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knoppin1@umbc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download-data/PopulationEstimates.xls" TargetMode="External"/><Relationship Id="rId7" Type="http://schemas.openxmlformats.org/officeDocument/2006/relationships/hyperlink" Target="https://raw.githubusercontent.com/plotly/datasets/master/geojson-counties-fips.json" TargetMode="External"/><Relationship Id="rId2" Type="http://schemas.openxmlformats.org/officeDocument/2006/relationships/hyperlink" Target="https://www.bea.gov/sites/default/files/2020-11/lapi1120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dc.gov/Vaccinations/COVID-19-Vaccinations-in-the-United-States-County/8xkx-amqh" TargetMode="External"/><Relationship Id="rId5" Type="http://schemas.openxmlformats.org/officeDocument/2006/relationships/hyperlink" Target="https://github.com/CSSEGISandData/COVID-19/blob/master/csse_covid_19_data/csse_covid_19_daily_reports/06-11-2021.csv" TargetMode="External"/><Relationship Id="rId4" Type="http://schemas.openxmlformats.org/officeDocument/2006/relationships/hyperlink" Target="https://www2.census.gov/library/publications/2011/compendia/usa-counties/excel/LND01.xl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ctrTitle"/>
          </p:nvPr>
        </p:nvSpPr>
        <p:spPr>
          <a:xfrm>
            <a:off x="342900" y="5165241"/>
            <a:ext cx="5829300" cy="146304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DATA 606</a:t>
            </a:r>
            <a:br>
              <a:rPr lang="en-US" altLang="en-US" sz="2400" dirty="0"/>
            </a:br>
            <a:r>
              <a:rPr lang="en-US" altLang="en-US" sz="2400" dirty="0"/>
              <a:t>Capstone in </a:t>
            </a:r>
            <a:r>
              <a:rPr lang="en-US" altLang="en-US" sz="2400" dirty="0" smtClean="0"/>
              <a:t>Data </a:t>
            </a:r>
            <a:r>
              <a:rPr lang="en-US" altLang="en-US" sz="2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49" y="5165241"/>
            <a:ext cx="2600593" cy="146304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dirty="0" smtClean="0">
                <a:ea typeface="+mn-ea"/>
                <a:cs typeface="+mn-cs"/>
              </a:rPr>
              <a:t>Ken Noppinger</a:t>
            </a:r>
            <a:endParaRPr lang="en-US" sz="2000" dirty="0">
              <a:ea typeface="+mn-ea"/>
              <a:cs typeface="+mn-c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ea typeface="+mn-ea"/>
                <a:cs typeface="+mn-cs"/>
              </a:rPr>
              <a:t>E-mail: </a:t>
            </a:r>
            <a:r>
              <a:rPr lang="en-US" sz="1600" dirty="0" smtClean="0">
                <a:ea typeface="+mn-ea"/>
                <a:cs typeface="+mn-cs"/>
                <a:hlinkClick r:id="rId2"/>
              </a:rPr>
              <a:t>knoppin1@umbc.edu</a:t>
            </a:r>
            <a:r>
              <a:rPr lang="en-US" sz="1600" dirty="0" smtClean="0">
                <a:ea typeface="+mn-ea"/>
                <a:cs typeface="+mn-cs"/>
              </a:rPr>
              <a:t> </a:t>
            </a:r>
            <a:endParaRPr lang="en-US" sz="1600" dirty="0"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D0AD31-A180-AA48-A7B7-65CCAFE54D34}"/>
              </a:ext>
            </a:extLst>
          </p:cNvPr>
          <p:cNvSpPr txBox="1"/>
          <p:nvPr/>
        </p:nvSpPr>
        <p:spPr>
          <a:xfrm>
            <a:off x="342900" y="223569"/>
            <a:ext cx="8467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Wealth and Population Density Influences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on </a:t>
            </a:r>
            <a:r>
              <a:rPr lang="en-US" sz="3200" b="1" i="1" dirty="0"/>
              <a:t>COVID-19 </a:t>
            </a:r>
            <a:r>
              <a:rPr lang="en-US" sz="3200" b="1" i="1" dirty="0" smtClean="0"/>
              <a:t>Cases and </a:t>
            </a:r>
            <a:r>
              <a:rPr lang="en-US" sz="3200" b="1" i="1" dirty="0"/>
              <a:t>Vaccinations </a:t>
            </a:r>
            <a:endParaRPr lang="en-US" sz="3200" b="1" i="1" dirty="0" smtClean="0"/>
          </a:p>
          <a:p>
            <a:pPr algn="ctr"/>
            <a:r>
              <a:rPr lang="en-US" sz="3200" b="1" i="1" dirty="0" smtClean="0"/>
              <a:t>Using </a:t>
            </a:r>
            <a:r>
              <a:rPr lang="en-US" sz="3200" b="1" i="1" dirty="0"/>
              <a:t>Machine </a:t>
            </a:r>
            <a:r>
              <a:rPr lang="en-US" sz="3200" b="1" i="1" dirty="0" smtClean="0"/>
              <a:t>Learning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8" y="2153539"/>
            <a:ext cx="8680086" cy="1794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2959" y="4315625"/>
            <a:ext cx="868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Phase I – Overview, Literature Review, Exploratory Data Analysis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657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26324"/>
            <a:ext cx="7907818" cy="914400"/>
          </a:xfrm>
        </p:spPr>
        <p:txBody>
          <a:bodyPr/>
          <a:lstStyle/>
          <a:p>
            <a:r>
              <a:rPr lang="en-US" dirty="0" smtClean="0"/>
              <a:t>Data – Consolidated data set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887892"/>
              </p:ext>
            </p:extLst>
          </p:nvPr>
        </p:nvGraphicFramePr>
        <p:xfrm>
          <a:off x="703035" y="1601788"/>
          <a:ext cx="8114393" cy="49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257"/>
                <a:gridCol w="6328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FIPS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Five-digit Federal Information Processing Standards code unique county identifier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County name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State_Abbr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State abbreviation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State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23900" algn="l"/>
                        </a:tabLs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US State	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Place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County, State, and Country combination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Land_Area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Land area for county (in square miles)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 for county (from 2019)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Pop_Sq_Mile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Population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Income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Median income for county (from 2019)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Confirmed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cases for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Deaths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deaths for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Vaccinated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Cumulative count of COVID-19 vaccinated people in County (includes all vaccines)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Vaccinated_Pct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Percentage of vaccinated people in county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Cases_Sq_Mile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cases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Deaths_Sq_Mile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deaths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  <a:tr h="2842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Vax_Sq_Mile</a:t>
                      </a:r>
                      <a:endParaRPr lang="en-US" sz="14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alibri"/>
                          <a:ea typeface="Noto Serif CJK SC"/>
                          <a:cs typeface="Lohit Devanagari"/>
                        </a:rPr>
                        <a:t>COVID-19 vaccinations per square mile in county (derived field)</a:t>
                      </a:r>
                      <a:endParaRPr lang="en-US" sz="14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8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 Counties</a:t>
            </a:r>
            <a:r>
              <a:rPr lang="en-US" dirty="0" smtClean="0"/>
              <a:t>:	3112</a:t>
            </a:r>
          </a:p>
          <a:p>
            <a:endParaRPr lang="en-US" dirty="0"/>
          </a:p>
          <a:p>
            <a:r>
              <a:rPr lang="en-US" b="1" dirty="0" smtClean="0"/>
              <a:t>Key Feature Statistics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9133"/>
              </p:ext>
            </p:extLst>
          </p:nvPr>
        </p:nvGraphicFramePr>
        <p:xfrm>
          <a:off x="689186" y="2967891"/>
          <a:ext cx="75831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$19,472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$229,825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$45,955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$43,431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Land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145,505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1,106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10,039,107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104,940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26,070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Sq.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71,340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Confirmed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1,247,909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10,615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2,639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Cases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Sq.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6,065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Vaccinated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4,922,209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40,156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6,654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Vaccinated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79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Correlation Matrix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47291"/>
              </p:ext>
            </p:extLst>
          </p:nvPr>
        </p:nvGraphicFramePr>
        <p:xfrm>
          <a:off x="689186" y="2543349"/>
          <a:ext cx="758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Cases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Cases Sq. 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9186" y="5040086"/>
            <a:ext cx="766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Investigate Relationships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Per Square Mile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Vaccination Percentage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086" y="2306265"/>
            <a:ext cx="6135914" cy="3944516"/>
          </a:xfr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83770" y="1839686"/>
            <a:ext cx="758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Data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8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935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Zoomed 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1000 Cases Per Square Mile and Under 10K Population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display of linear relationship</a:t>
            </a:r>
            <a:endParaRPr lang="en-US" dirty="0"/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6" y="2741699"/>
            <a:ext cx="5831114" cy="3748573"/>
          </a:xfrm>
          <a:ln>
            <a:solidFill>
              <a:schemeClr val="accent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5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Zoomed In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Under 600 Cases Per Square Mile and Under 100K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 not clear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2763016"/>
            <a:ext cx="5569856" cy="3580622"/>
          </a:xfrm>
          <a:ln>
            <a:solidFill>
              <a:schemeClr val="accent1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625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3770" y="1839686"/>
            <a:ext cx="7587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All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Hard to discern if vaccinations are higher as income increases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Relationship not clear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818" y="2762250"/>
            <a:ext cx="5516738" cy="3546475"/>
          </a:xfr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3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6314" y="1899958"/>
            <a:ext cx="2928257" cy="3563711"/>
          </a:xfrm>
        </p:spPr>
        <p:txBody>
          <a:bodyPr>
            <a:normAutofit/>
          </a:bodyPr>
          <a:lstStyle/>
          <a:p>
            <a:r>
              <a:rPr lang="en-US" dirty="0" smtClean="0"/>
              <a:t>Focus Study on Subset </a:t>
            </a:r>
          </a:p>
          <a:p>
            <a:r>
              <a:rPr lang="en-US" dirty="0" smtClean="0"/>
              <a:t>Use Two States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California – 58 Counties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Florida – 67 Counties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Note these states handled pandemic very differently</a:t>
            </a:r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California – </a:t>
            </a:r>
            <a:r>
              <a:rPr lang="en-US" dirty="0" smtClean="0"/>
              <a:t>Locked Down</a:t>
            </a:r>
            <a:endParaRPr lang="en-US" dirty="0"/>
          </a:p>
          <a:p>
            <a:pPr marL="457200"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Florida – </a:t>
            </a:r>
            <a:r>
              <a:rPr lang="en-US" dirty="0" smtClean="0"/>
              <a:t>Open</a:t>
            </a:r>
            <a:endParaRPr lang="en-US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77" y="1899958"/>
            <a:ext cx="5314951" cy="34167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Income Comparison</a:t>
            </a:r>
            <a:endParaRPr lang="en-US" b="1" u="sng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089038"/>
            <a:ext cx="3565525" cy="2292123"/>
          </a:xfrm>
          <a:ln>
            <a:solidFill>
              <a:schemeClr val="accent1"/>
            </a:solidFill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Population Comparison</a:t>
            </a:r>
            <a:endParaRPr lang="en-US" b="1" u="sng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5" y="3089038"/>
            <a:ext cx="3565525" cy="2292123"/>
          </a:xfrm>
          <a:ln>
            <a:solidFill>
              <a:schemeClr val="accent1"/>
            </a:solidFill>
          </a:ln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24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Exploratory Data Analysis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C298B5-B7A5-4C46-874C-08498E5DC192}"/>
              </a:ext>
            </a:extLst>
          </p:cNvPr>
          <p:cNvSpPr/>
          <p:nvPr/>
        </p:nvSpPr>
        <p:spPr>
          <a:xfrm>
            <a:off x="689186" y="1945400"/>
            <a:ext cx="7662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Correlation Matrix – California and Florida Subset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36296"/>
              </p:ext>
            </p:extLst>
          </p:nvPr>
        </p:nvGraphicFramePr>
        <p:xfrm>
          <a:off x="689186" y="2543349"/>
          <a:ext cx="7583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152"/>
                <a:gridCol w="1459488"/>
                <a:gridCol w="1459488"/>
                <a:gridCol w="1459488"/>
                <a:gridCol w="1459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Cases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Pop. Sq. Mile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Cases Sq. Mile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Vaccinated </a:t>
                      </a:r>
                      <a:r>
                        <a:rPr lang="en-US" dirty="0" err="1" smtClean="0"/>
                        <a:t>Pct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9186" y="5040086"/>
            <a:ext cx="7662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Investigate Relationships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Population Per Square Mile and Cases Per Square Mile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Cases Per Square Mile (stronger correlation)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Income and Vaccination Percentage (stronger correlation)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0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Overview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:  This </a:t>
            </a:r>
            <a:r>
              <a:rPr lang="en-US" dirty="0"/>
              <a:t>research investigates the influence that wealth and population density have had on the COVID-19 pandemic in the United States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b="1" dirty="0" smtClean="0"/>
              <a:t>Why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The COVID-19 pandemic has had impacted the world with over 175 million cases globally over the past 15 months.  </a:t>
            </a:r>
          </a:p>
          <a:p>
            <a:pPr marL="342900" indent="-342900"/>
            <a:r>
              <a:rPr lang="en-US" dirty="0" smtClean="0"/>
              <a:t>Factors that influenced the pandemic in the US should be understood.  US case count is approaching 35 million people with over 600 thousand deaths. </a:t>
            </a:r>
          </a:p>
          <a:p>
            <a:pPr marL="0" indent="0">
              <a:buNone/>
            </a:pPr>
            <a:r>
              <a:rPr lang="en-US" b="1" dirty="0" smtClean="0"/>
              <a:t>What/How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Unsupervised clustering will be used to group unlabeled county-level median income, population density, and COVID cases &amp; vaccinations.   </a:t>
            </a:r>
          </a:p>
          <a:p>
            <a:pPr marL="342900" indent="-342900"/>
            <a:r>
              <a:rPr lang="en-US" dirty="0" smtClean="0"/>
              <a:t>Cluster labels can then be used as features in downstream machine learning models to possibly predict impacts for future outbreaks.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67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Exploratory Data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82" y="3142256"/>
            <a:ext cx="3565525" cy="2292123"/>
          </a:xfrm>
          <a:ln>
            <a:solidFill>
              <a:schemeClr val="accent1"/>
            </a:solidFill>
          </a:ln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3" y="4219951"/>
            <a:ext cx="3565525" cy="2292123"/>
          </a:xfrm>
          <a:ln>
            <a:solidFill>
              <a:schemeClr val="accent1"/>
            </a:solidFill>
          </a:ln>
        </p:spPr>
      </p:pic>
      <p:pic>
        <p:nvPicPr>
          <p:cNvPr id="1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3" y="1756913"/>
            <a:ext cx="3565525" cy="22921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76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Hypothesis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Questions</a:t>
            </a:r>
            <a:r>
              <a:rPr lang="en-US" dirty="0" smtClean="0"/>
              <a:t>:  </a:t>
            </a:r>
          </a:p>
          <a:p>
            <a:r>
              <a:rPr lang="en-US" dirty="0"/>
              <a:t>Have wealthy counties been impacted differently by COVID-19?</a:t>
            </a:r>
          </a:p>
          <a:p>
            <a:r>
              <a:rPr lang="en-US" dirty="0"/>
              <a:t>Has county population density played a role in COVID-19? </a:t>
            </a:r>
          </a:p>
          <a:p>
            <a:r>
              <a:rPr lang="en-US" dirty="0" smtClean="0"/>
              <a:t>Has county </a:t>
            </a:r>
            <a:r>
              <a:rPr lang="en-US" dirty="0"/>
              <a:t>wealth and population density together </a:t>
            </a:r>
            <a:r>
              <a:rPr lang="en-US" dirty="0" smtClean="0"/>
              <a:t>influenced </a:t>
            </a:r>
            <a:r>
              <a:rPr lang="en-US" dirty="0"/>
              <a:t>COVID-19 </a:t>
            </a:r>
            <a:r>
              <a:rPr lang="en-US" dirty="0" smtClean="0"/>
              <a:t>cases </a:t>
            </a:r>
            <a:r>
              <a:rPr lang="en-US" dirty="0"/>
              <a:t>and vaccinations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Stretch question: Can a clustering feature be derived to support predicting cases and vaccinations in future outbreaks?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2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Literary Research</a:t>
            </a:r>
            <a:endParaRPr lang="en-US" altLang="en-US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68096" y="1777611"/>
            <a:ext cx="7743515" cy="4623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XX</a:t>
            </a:r>
            <a:r>
              <a:rPr lang="en-US" dirty="0" smtClean="0"/>
              <a:t>:  This </a:t>
            </a:r>
            <a:r>
              <a:rPr lang="en-US" dirty="0"/>
              <a:t>research investigates the influence that wealth and population density have had on the COVID-19 pandemic in the United States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b="1" dirty="0" smtClean="0"/>
              <a:t>YY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The COVID-19 pandemic has had impacted the world with over 175 million cases globally over the past 15 months.  </a:t>
            </a:r>
          </a:p>
          <a:p>
            <a:pPr marL="342900" indent="-342900"/>
            <a:r>
              <a:rPr lang="en-US" dirty="0" smtClean="0"/>
              <a:t>Factors that influenced the pandemic in the US should be understood.  US case count is approaching 35 million people with over 600 thousand deaths. </a:t>
            </a:r>
          </a:p>
          <a:p>
            <a:pPr marL="0" indent="0">
              <a:buNone/>
            </a:pPr>
            <a:r>
              <a:rPr lang="en-US" b="1" dirty="0" smtClean="0"/>
              <a:t>ZZ</a:t>
            </a:r>
            <a:r>
              <a:rPr lang="en-US" dirty="0" smtClean="0"/>
              <a:t>:  </a:t>
            </a:r>
          </a:p>
          <a:p>
            <a:pPr marL="342900" indent="-342900"/>
            <a:r>
              <a:rPr lang="en-US" dirty="0" smtClean="0"/>
              <a:t>Unsupervised clustering will be used to group unlabeled county-level median income, population density, and COVID cases &amp; vaccinations.   </a:t>
            </a:r>
          </a:p>
          <a:p>
            <a:pPr marL="342900" indent="-342900"/>
            <a:r>
              <a:rPr lang="en-US" dirty="0" smtClean="0"/>
              <a:t>Cluster labels can then be used as features in downstream machine learning models to possibly predict impacts for future outbreaks.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2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905802"/>
            <a:ext cx="8284029" cy="4669169"/>
          </a:xfrm>
        </p:spPr>
        <p:txBody>
          <a:bodyPr>
            <a:noAutofit/>
          </a:bodyPr>
          <a:lstStyle/>
          <a:p>
            <a:pPr marL="4762" indent="0">
              <a:buNone/>
            </a:pPr>
            <a:r>
              <a:rPr lang="en-US" sz="1800" b="1" dirty="0" smtClean="0"/>
              <a:t>K-Means </a:t>
            </a:r>
            <a:r>
              <a:rPr lang="en-US" sz="1800" b="1" dirty="0"/>
              <a:t>Machine </a:t>
            </a:r>
            <a:r>
              <a:rPr lang="en-US" sz="1800" b="1" dirty="0" smtClean="0"/>
              <a:t>Learning Algorithm</a:t>
            </a:r>
            <a:endParaRPr lang="en-US" sz="1800" b="1" dirty="0"/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Select </a:t>
            </a:r>
            <a:r>
              <a:rPr lang="en-US" sz="1800" dirty="0" smtClean="0"/>
              <a:t>K </a:t>
            </a:r>
            <a:r>
              <a:rPr lang="en-US" sz="1800" dirty="0"/>
              <a:t>points at random as </a:t>
            </a:r>
            <a:r>
              <a:rPr lang="en-US" sz="1800" dirty="0" smtClean="0"/>
              <a:t>centroids</a:t>
            </a:r>
            <a:endParaRPr lang="en-US" sz="1800" dirty="0"/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Assign data points to the closest cluster based on Euclidean distance</a:t>
            </a:r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Calculate centroid of all points within the cluster</a:t>
            </a:r>
          </a:p>
          <a:p>
            <a:pPr marL="461962" indent="-4572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Repeat these steps iteratively until </a:t>
            </a:r>
            <a:r>
              <a:rPr lang="en-US" sz="1800" dirty="0" smtClean="0"/>
              <a:t>convergence</a:t>
            </a:r>
            <a:endParaRPr lang="en-US" sz="1800" dirty="0"/>
          </a:p>
          <a:p>
            <a:pPr marL="4762" indent="0">
              <a:buNone/>
            </a:pPr>
            <a:r>
              <a:rPr lang="en-US" sz="1800" b="1" dirty="0" smtClean="0"/>
              <a:t>Elbow </a:t>
            </a:r>
            <a:r>
              <a:rPr lang="en-US" sz="1800" b="1" dirty="0"/>
              <a:t>M</a:t>
            </a:r>
            <a:r>
              <a:rPr lang="en-US" sz="1800" b="1" dirty="0" smtClean="0"/>
              <a:t>ethod </a:t>
            </a:r>
            <a:endParaRPr lang="en-US" sz="18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Used </a:t>
            </a:r>
            <a:r>
              <a:rPr lang="en-US" sz="1800" dirty="0"/>
              <a:t>to determine the optimal number of </a:t>
            </a:r>
            <a:r>
              <a:rPr lang="en-US" sz="1800" dirty="0" smtClean="0"/>
              <a:t>clusters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Execute K-means for </a:t>
            </a:r>
            <a:r>
              <a:rPr lang="en-US" sz="1800" dirty="0"/>
              <a:t>multiple </a:t>
            </a:r>
            <a:r>
              <a:rPr lang="en-US" sz="1800" dirty="0" smtClean="0"/>
              <a:t>K </a:t>
            </a:r>
            <a:r>
              <a:rPr lang="en-US" sz="1800" dirty="0"/>
              <a:t>values and </a:t>
            </a:r>
            <a:r>
              <a:rPr lang="en-US" sz="1800" dirty="0" smtClean="0"/>
              <a:t>plot </a:t>
            </a:r>
            <a:r>
              <a:rPr lang="en-US" sz="1800" dirty="0"/>
              <a:t>against the sum of squared distances from the centroid (loss function</a:t>
            </a:r>
            <a:r>
              <a:rPr lang="en-US" sz="1800" dirty="0" smtClean="0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The </a:t>
            </a:r>
            <a:r>
              <a:rPr lang="en-US" sz="1800" dirty="0"/>
              <a:t>elbow of the curve is where the curve visibly bends </a:t>
            </a:r>
            <a:r>
              <a:rPr lang="en-US" sz="1800" dirty="0" smtClean="0"/>
              <a:t>defining optimum K</a:t>
            </a:r>
            <a:endParaRPr lang="en-US" sz="1800" dirty="0"/>
          </a:p>
          <a:p>
            <a:pPr marL="4762" indent="0">
              <a:buNone/>
            </a:pPr>
            <a:r>
              <a:rPr lang="en-US" sz="1800" b="1" dirty="0" smtClean="0"/>
              <a:t>Implementation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Apply process to </a:t>
            </a:r>
            <a:r>
              <a:rPr lang="en-US" sz="1800" dirty="0"/>
              <a:t>income data, </a:t>
            </a:r>
            <a:r>
              <a:rPr lang="en-US" sz="1800" dirty="0" smtClean="0"/>
              <a:t>population density data</a:t>
            </a:r>
            <a:r>
              <a:rPr lang="en-US" sz="1800" dirty="0"/>
              <a:t>, </a:t>
            </a:r>
            <a:r>
              <a:rPr lang="en-US" sz="1800" dirty="0" smtClean="0"/>
              <a:t>COVID cases and vaccinations.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Attempt combinations to determine useful clusters for consolidated data.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Add clusters as an additional feature and attempt supervised learning (</a:t>
            </a:r>
            <a:r>
              <a:rPr lang="en-US" sz="1800" dirty="0"/>
              <a:t>as time </a:t>
            </a:r>
            <a:r>
              <a:rPr lang="en-US" sz="1800" dirty="0" smtClean="0"/>
              <a:t>permits) to create a prediction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32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Unit of Analysis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773" y="1905802"/>
            <a:ext cx="8377881" cy="4403558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US County</a:t>
            </a:r>
            <a:r>
              <a:rPr lang="en-US" altLang="en-US" b="1" dirty="0"/>
              <a:t> </a:t>
            </a:r>
            <a:r>
              <a:rPr lang="en-US" altLang="en-US" dirty="0" smtClean="0"/>
              <a:t>is the unit </a:t>
            </a:r>
            <a:r>
              <a:rPr lang="en-US" altLang="en-US" dirty="0"/>
              <a:t>of </a:t>
            </a:r>
            <a:r>
              <a:rPr lang="en-US" altLang="en-US" dirty="0" smtClean="0"/>
              <a:t>analysis </a:t>
            </a:r>
            <a:r>
              <a:rPr lang="en-US" altLang="en-US" dirty="0"/>
              <a:t>for this </a:t>
            </a:r>
            <a:r>
              <a:rPr lang="en-US" altLang="en-US" dirty="0" smtClean="0"/>
              <a:t>research.  </a:t>
            </a:r>
          </a:p>
          <a:p>
            <a:r>
              <a:rPr lang="en-US" altLang="en-US" dirty="0" smtClean="0"/>
              <a:t>This </a:t>
            </a:r>
            <a:r>
              <a:rPr lang="en-US" altLang="en-US" dirty="0"/>
              <a:t>unit is represented in the data by the FIPS </a:t>
            </a:r>
            <a:r>
              <a:rPr lang="en-US" altLang="en-US" dirty="0" smtClean="0"/>
              <a:t>code</a:t>
            </a:r>
          </a:p>
          <a:p>
            <a:pPr lvl="1"/>
            <a:r>
              <a:rPr lang="en-US" altLang="en-US" dirty="0" smtClean="0"/>
              <a:t>5-digit </a:t>
            </a:r>
            <a:r>
              <a:rPr lang="en-US" altLang="en-US" dirty="0"/>
              <a:t>Federal Information Processing Standards </a:t>
            </a:r>
            <a:r>
              <a:rPr lang="en-US" altLang="en-US" dirty="0" smtClean="0"/>
              <a:t>(FIPS) code </a:t>
            </a:r>
            <a:r>
              <a:rPr lang="en-US" altLang="en-US" dirty="0"/>
              <a:t>uniquely identifying counties and county equivalents in the United States. 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Data </a:t>
            </a:r>
            <a:r>
              <a:rPr lang="en-US" altLang="en-US" dirty="0"/>
              <a:t>sets are joined using the FIPS code </a:t>
            </a:r>
            <a:r>
              <a:rPr lang="en-US" altLang="en-US" dirty="0" smtClean="0"/>
              <a:t>(with corresponding </a:t>
            </a:r>
            <a:r>
              <a:rPr lang="en-US" altLang="en-US" dirty="0"/>
              <a:t>county </a:t>
            </a:r>
            <a:r>
              <a:rPr lang="en-US" altLang="en-US" dirty="0" smtClean="0"/>
              <a:t>names)</a:t>
            </a:r>
          </a:p>
          <a:p>
            <a:pPr lvl="1"/>
            <a:r>
              <a:rPr lang="en-US" altLang="en-US" dirty="0" smtClean="0"/>
              <a:t>Used </a:t>
            </a:r>
            <a:r>
              <a:rPr lang="en-US" altLang="en-US" dirty="0"/>
              <a:t>to group data features such as population density, income, COVID cases, deaths, and vaccinations during analysis and machine </a:t>
            </a:r>
            <a:r>
              <a:rPr lang="en-US" altLang="en-US" dirty="0" smtClean="0"/>
              <a:t>learning.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7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- SOURCES</a:t>
            </a:r>
            <a:endParaRPr lang="en-US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594839"/>
              </p:ext>
            </p:extLst>
          </p:nvPr>
        </p:nvGraphicFramePr>
        <p:xfrm>
          <a:off x="333286" y="1765070"/>
          <a:ext cx="8426152" cy="468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16"/>
                <a:gridCol w="2093719"/>
                <a:gridCol w="2640651"/>
                <a:gridCol w="2606466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Data Set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Source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Link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Description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Median 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Incomes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Bureau of Economic Analysis 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Department of Commerce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2"/>
                        </a:rPr>
                        <a:t>https://www.bea.gov/sites/default/files/2020-11/lapi1120.xlsx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provides median income estimates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- 2019 estimates will be used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Population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Economic Research Service   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Department of Agriculture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3"/>
                        </a:rPr>
                        <a:t>https://www.ers.usda.gov/data-products/county-level-data-sets/download-data/PopulationEstimates.xls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  <a:endParaRPr lang="en-US" sz="1100" kern="100" dirty="0" smtClean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provides population estimates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- 2019 estimates will be used.</a:t>
                      </a:r>
                      <a:endParaRPr lang="en-US" sz="1100" kern="1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Land 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Area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US Census Bureau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4"/>
                        </a:rPr>
                        <a:t>https://www2.census.gov/library/publications/2011/compendia/usa-counties/excel/LND01.xls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census data file will be used to extract county land area information needed to determine population densities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Virus 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Johns Hopkins University Center for Systems Science and Engineering (JHU CSSE)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5"/>
                        </a:rPr>
                        <a:t>https://github.com/CSSEGISandData/COVID-19/blob/master/csse_covid_19_data/csse_covid_19_daily_reports/06-11-2021.csv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COVID-19 data file will be referenced from the Johns Hopkins Resource Center at </a:t>
                      </a:r>
                      <a:r>
                        <a:rPr lang="en-US" sz="1100" kern="100" dirty="0" err="1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Github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the file is updated daily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Vaccine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Centers for Disease Control and Prevention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 dirty="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6"/>
                        </a:rPr>
                        <a:t>https://data.cdc.gov/Vaccinations/COVID-19-Vaccinations-in-the-United-States-County/8xkx-amqh</a:t>
                      </a: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file provided by the CDC contains vaccination data for all counties in the US.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i="1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Note - the file is updated daily</a:t>
                      </a:r>
                      <a:r>
                        <a:rPr lang="en-US" sz="1100" i="1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GEOJSON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Plotly</a:t>
                      </a: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 kern="100">
                          <a:solidFill>
                            <a:srgbClr val="000080"/>
                          </a:solidFill>
                          <a:effectLst/>
                          <a:latin typeface="+mn-lt"/>
                          <a:ea typeface="Noto Serif CJK SC"/>
                          <a:cs typeface="Lohit Devanagari"/>
                          <a:hlinkClick r:id="rId7"/>
                        </a:rPr>
                        <a:t>https://raw.githubusercontent.com/plotly/datasets/master/geojson-counties-fips.json</a:t>
                      </a:r>
                      <a:r>
                        <a:rPr lang="en-US" sz="1100" kern="1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This GEOJSON file contains the polygon definitions for counties by FIPS code and is used in generating choropleth maps</a:t>
                      </a:r>
                      <a:r>
                        <a:rPr lang="en-US" sz="1100" kern="100" dirty="0" smtClean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.</a:t>
                      </a:r>
                    </a:p>
                    <a:p>
                      <a:pPr marL="91440" marR="0"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en-US" sz="1100" kern="1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8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Key Features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404001"/>
              </p:ext>
            </p:extLst>
          </p:nvPr>
        </p:nvGraphicFramePr>
        <p:xfrm>
          <a:off x="315687" y="1915882"/>
          <a:ext cx="8654141" cy="44224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0723"/>
                <a:gridCol w="464102"/>
                <a:gridCol w="579929"/>
                <a:gridCol w="1720559"/>
                <a:gridCol w="3407327"/>
                <a:gridCol w="1371501"/>
              </a:tblGrid>
              <a:tr h="301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Data Set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Rows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Columns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Source Field/Feature  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Feature Description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</a:rPr>
                        <a:t>Field/Feature Used </a:t>
                      </a:r>
                      <a:endParaRPr lang="en-US" sz="1100" b="1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 anchor="ctr"/>
                </a:tc>
              </a:tr>
              <a:tr h="156646">
                <a:tc rowSpan="2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Median </a:t>
                      </a:r>
                      <a:r>
                        <a:rPr lang="en-US" sz="1100" kern="100" dirty="0" smtClean="0">
                          <a:effectLst/>
                        </a:rPr>
                        <a:t>Incomes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3217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Unnamed 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Median Income for County in 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Income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rowSpan="4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Population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3273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FIPStxt 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State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Areaname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US 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POP_ESTIMATE_2019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2019 Population for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Population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rowSpan="3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Land </a:t>
                      </a:r>
                      <a:r>
                        <a:rPr lang="en-US" sz="1100" kern="100" dirty="0" smtClean="0">
                          <a:effectLst/>
                        </a:rPr>
                        <a:t>Area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3198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STCOU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Areaname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LND110210D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Square mileage for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Land_Area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69369">
                <a:tc rowSpan="7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Virus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3986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7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Admin2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Province_State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Country_Region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name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Country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132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Combination of Admin2, Province_State, and Country_Region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Place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08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Confirmed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Cumulative count of COVID-19 cases for </a:t>
                      </a:r>
                      <a:r>
                        <a:rPr lang="en-US" sz="1100" kern="100" dirty="0" smtClean="0">
                          <a:effectLst/>
                        </a:rPr>
                        <a:t>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Confirmed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068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Deaths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Cumulative count of COVID-19 deaths for Combined_Key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Deaths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217714">
                <a:tc rowSpan="6"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Vaccine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633184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 of record </a:t>
                      </a:r>
                      <a:r>
                        <a:rPr lang="en-US" sz="1100" kern="100" dirty="0" smtClean="0">
                          <a:effectLst/>
                        </a:rPr>
                        <a:t>(data retaining </a:t>
                      </a:r>
                      <a:r>
                        <a:rPr lang="en-US" sz="1100" kern="100" baseline="0" dirty="0" smtClean="0">
                          <a:effectLst/>
                        </a:rPr>
                        <a:t> </a:t>
                      </a:r>
                      <a:r>
                        <a:rPr lang="en-US" sz="1100" kern="100" dirty="0" smtClean="0">
                          <a:effectLst/>
                        </a:rPr>
                        <a:t>for </a:t>
                      </a:r>
                      <a:r>
                        <a:rPr lang="en-US" sz="1100" kern="100" dirty="0">
                          <a:effectLst/>
                        </a:rPr>
                        <a:t>most recent </a:t>
                      </a:r>
                      <a:r>
                        <a:rPr lang="en-US" sz="1100" kern="100" dirty="0" smtClean="0">
                          <a:effectLst/>
                        </a:rPr>
                        <a:t>date</a:t>
                      </a:r>
                      <a:r>
                        <a:rPr lang="en-US" sz="1100" kern="100" baseline="0" dirty="0" smtClean="0">
                          <a:effectLst/>
                        </a:rPr>
                        <a:t> only)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 code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FIPS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Recip_State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 of vaccine recipients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State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Recip_County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 of vaccine recipients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1566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Series_Complete_Yes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Count of vaccinated people in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Vaccinated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  <a:tr h="301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Series_Complete_Pop_Pct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Percentage of vaccinated people in County</a:t>
                      </a:r>
                      <a:endParaRPr lang="en-US" sz="1100" kern="10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Vaccinated_Pct</a:t>
                      </a:r>
                      <a:endParaRPr lang="en-US" sz="1100" kern="100" dirty="0">
                        <a:effectLst/>
                        <a:latin typeface="Liberation Serif"/>
                        <a:ea typeface="Noto Serif CJK SC"/>
                        <a:cs typeface="Lohit Devanaga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7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311C5-0FA5-D242-BD8D-DDFA28B6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Merging DATA sets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7" y="1861457"/>
            <a:ext cx="7483893" cy="43107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66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TA606_Summer21_Orientation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DATA606_Summer21_Orientation</Template>
  <TotalTime>1168</TotalTime>
  <Words>1394</Words>
  <Application>Microsoft Office PowerPoint</Application>
  <PresentationFormat>On-screen Show (4:3)</PresentationFormat>
  <Paragraphs>365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DATA606_Summer21_Orientation</vt:lpstr>
      <vt:lpstr>DATA 606 Capstone in Data Science</vt:lpstr>
      <vt:lpstr>Overview</vt:lpstr>
      <vt:lpstr>Hypothesis</vt:lpstr>
      <vt:lpstr>Literary Research</vt:lpstr>
      <vt:lpstr>Implementation Approach</vt:lpstr>
      <vt:lpstr>Unit of Analysis</vt:lpstr>
      <vt:lpstr>Data - SOURCES</vt:lpstr>
      <vt:lpstr>DATA – Key Features</vt:lpstr>
      <vt:lpstr>DATA – Merging DATA sets</vt:lpstr>
      <vt:lpstr>Data – Consolidated data set Features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Capstone in Data Science</dc:title>
  <dc:creator>Ken Noppinger</dc:creator>
  <cp:lastModifiedBy>Ken Noppinger</cp:lastModifiedBy>
  <cp:revision>31</cp:revision>
  <dcterms:created xsi:type="dcterms:W3CDTF">2021-06-27T16:12:26Z</dcterms:created>
  <dcterms:modified xsi:type="dcterms:W3CDTF">2021-06-28T11:40:33Z</dcterms:modified>
</cp:coreProperties>
</file>