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e44134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e44134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9c0aca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9c0aca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9c0aca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9c0aca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19c0acaa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19c0acaa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19c0acaa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19c0acaa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19c0aca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19c0aca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e44134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e44134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e44134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e44134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9c0acaa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19c0aca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19c0acaa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19c0acaa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9c0aca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9c0aca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6e44134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6e44134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19c0acaa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19c0aca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31fd745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31fd745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d48cd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d48cd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43f04a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43f04a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9c0aca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9c0aca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43f04a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43f04a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9c0aca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9c0aca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9c0aca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9c0aca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9c0aca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19c0aca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82675"/>
            <a:ext cx="5783400" cy="16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88"/>
              <a:t>MindGames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CAPSTONE PROJECT PRESENTATION</a:t>
            </a:r>
            <a:endParaRPr sz="241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Knotek (bk11@hood.edu) Walid Muhammad (wm5@hood.edu) Jack Wilder (jmw38@hood.edu)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7900" y="229425"/>
            <a:ext cx="2957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87900" y="1257300"/>
            <a:ext cx="48756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EEG Signals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Spike electrodes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OpenBCI Daisy Biosensing Board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OpenBCI Ultracortex Mk 4 headset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Training Labels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module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synchronized, sent to processing pipeline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13347" l="14172" r="19072" t="12501"/>
          <a:stretch/>
        </p:blipFill>
        <p:spPr>
          <a:xfrm>
            <a:off x="5452575" y="1257300"/>
            <a:ext cx="3393401" cy="21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452577" y="3378150"/>
            <a:ext cx="33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7 - Ultracortex headset, profile view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87900" y="229425"/>
            <a:ext cx="4614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350" y="2526425"/>
            <a:ext cx="5233300" cy="216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3"/>
          <p:cNvSpPr txBox="1"/>
          <p:nvPr/>
        </p:nvSpPr>
        <p:spPr>
          <a:xfrm>
            <a:off x="1955350" y="4687525"/>
            <a:ext cx="52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9 - MindGames EEG processing pipeline detailed view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995" y="1117120"/>
            <a:ext cx="4614001" cy="838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265000" y="1955525"/>
            <a:ext cx="46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8 - MindGames EEG processing pipeline simplified view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87900" y="229425"/>
            <a:ext cx="7959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</a:t>
            </a:r>
            <a:r>
              <a:rPr lang="en"/>
              <a:t>Processing Pipeline - Data Acquisition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87888" y="1257300"/>
            <a:ext cx="83682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EEG data and ML training labels into the pipeline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Assign training labels to commands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2229138" y="4293925"/>
            <a:ext cx="46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10 - EEG pipeline data acquisition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809" y="3282846"/>
            <a:ext cx="5564376" cy="10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87900" y="229425"/>
            <a:ext cx="755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 - Preprocessing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87950" y="1257300"/>
            <a:ext cx="83682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out electrical noise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Designate length of data “chunks” to associate with labels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2683988" y="4293925"/>
            <a:ext cx="37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11 - EEG pipeline preprocessing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809" y="3282846"/>
            <a:ext cx="5564376" cy="10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 - Feature Extraction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87900" y="1257300"/>
            <a:ext cx="83682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EEG signal components that exhibit the most variance between commands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Reduce the volume of data to make ML classification more efficient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229150" y="4293925"/>
            <a:ext cx="46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12 - EEG pipeline feature extraction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809" y="3282846"/>
            <a:ext cx="5564376" cy="10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87900" y="229425"/>
            <a:ext cx="7447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 - Classification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87888" y="1257300"/>
            <a:ext cx="8368200" cy="1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extracted features to determine command probabilities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a moving average of probabilities to reduce noise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Output list of probabilities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2229150" y="4293925"/>
            <a:ext cx="46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13 - EEG pipeline classification component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809" y="3282846"/>
            <a:ext cx="5564376" cy="10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87900" y="229425"/>
            <a:ext cx="3426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Commands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87900" y="1257300"/>
            <a:ext cx="44397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probabilities received by Flask backend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probability extracted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Corresponding command sent to Pac-Man webfront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Command executed in-game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25" y="1257288"/>
            <a:ext cx="3840676" cy="273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6" name="Google Shape;196;p28"/>
          <p:cNvSpPr txBox="1"/>
          <p:nvPr/>
        </p:nvSpPr>
        <p:spPr>
          <a:xfrm>
            <a:off x="4937225" y="3993163"/>
            <a:ext cx="38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14 - Pac Man in action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87900" y="229425"/>
            <a:ext cx="3927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87900" y="1257300"/>
            <a:ext cx="83682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Pac-Man webfront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Javascript, HTML, CSS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backend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Node-based EEG processing pipeline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NeuroPype Pipeline Designer</a:t>
            </a:r>
            <a:endParaRPr sz="1600"/>
          </a:p>
          <a:p>
            <a:pPr indent="-342900" lvl="0" marL="457200" rtl="0" algn="l">
              <a:lnSpc>
                <a:spcPct val="105000"/>
              </a:lnSpc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between components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 Streaming Layer, WebSocket API</a:t>
            </a:r>
            <a:endParaRPr sz="1600"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87900" y="229425"/>
            <a:ext cx="4428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Hardware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87900" y="1257300"/>
            <a:ext cx="54639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OpenBCI Ultracortex headset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 electrodes (professional: 128)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Difficult to secure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 movements cause it to shift position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Electrodes move with headset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Low quality data (and not enough of it)</a:t>
            </a:r>
            <a:endParaRPr sz="1600"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87900" y="229425"/>
            <a:ext cx="4308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Software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87900" y="1259250"/>
            <a:ext cx="83682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time: 8 minutes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Results subject to hardware </a:t>
            </a:r>
            <a:r>
              <a:rPr lang="en" sz="1600"/>
              <a:t>challenges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and unrelated spikes (e.g., blinking, swallowing)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Must be filtered out without affecting relevant signals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 to Action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Minimal latency for the game to feel responsive</a:t>
            </a:r>
            <a:endParaRPr sz="1600"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229425"/>
            <a:ext cx="1998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Our Goal</a:t>
            </a:r>
            <a:endParaRPr sz="3333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567650"/>
            <a:ext cx="83682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Neurofeedback</a:t>
            </a:r>
            <a:r>
              <a:rPr lang="en"/>
              <a:t> to control real-time interactive experiences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87900" y="229425"/>
            <a:ext cx="3284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87900" y="1249925"/>
            <a:ext cx="83682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requires a lot of data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EEG signals are noisy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EEG hardware limitations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Powerful computer needed for real-time signal processing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87900" y="229425"/>
            <a:ext cx="2521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87900" y="1257300"/>
            <a:ext cx="8368200" cy="21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 our EEG hardware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our noise reduction and ML classification techniques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Transition from classifying movements to classifying imagined movements (motor imagery)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4294967295" type="title"/>
          </p:nvPr>
        </p:nvSpPr>
        <p:spPr>
          <a:xfrm>
            <a:off x="2771700" y="2136150"/>
            <a:ext cx="3600600" cy="8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567650"/>
            <a:ext cx="83682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eurofeedback</a:t>
            </a:r>
            <a:r>
              <a:rPr lang="en"/>
              <a:t> to control real-time interactive experiences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 Pac-Man just by </a:t>
            </a:r>
            <a:r>
              <a:rPr b="1" lang="en"/>
              <a:t>thinking</a:t>
            </a:r>
            <a:r>
              <a:rPr lang="en"/>
              <a:t> commands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mouse, No keyboard, No voice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229425"/>
            <a:ext cx="3546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57300"/>
            <a:ext cx="8368200" cy="25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Accessibility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Physical disabilities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Communication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Locked In Syndrome</a:t>
            </a:r>
            <a:endParaRPr sz="16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Immersive Experiences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Games and simulations</a:t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2294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257300"/>
            <a:ext cx="5049900" cy="24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Brain activity (signals) sent to computer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omputer processes signals to commands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Commands sent to software and executed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175" y="682186"/>
            <a:ext cx="2534851" cy="33775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5" name="Google Shape;95;p17"/>
          <p:cNvSpPr txBox="1"/>
          <p:nvPr/>
        </p:nvSpPr>
        <p:spPr>
          <a:xfrm>
            <a:off x="5218050" y="4059763"/>
            <a:ext cx="380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1 - Using an OpenBCI Ultracortex headset to interact with a computer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2294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Unraveling</a:t>
            </a:r>
            <a:r>
              <a:rPr lang="en"/>
              <a:t> </a:t>
            </a:r>
            <a:r>
              <a:rPr lang="en"/>
              <a:t>t</a:t>
            </a:r>
            <a:r>
              <a:rPr lang="en"/>
              <a:t>he Brain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257300"/>
            <a:ext cx="52023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b="1" lang="en"/>
              <a:t>brain </a:t>
            </a:r>
            <a:r>
              <a:rPr b="1" lang="en"/>
              <a:t>activity = electrical</a:t>
            </a:r>
            <a:endParaRPr b="1" sz="7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Electroencephalograph</a:t>
            </a:r>
            <a:r>
              <a:rPr lang="en"/>
              <a:t>y (EEG) uses electrodes to measure activity</a:t>
            </a:r>
            <a:endParaRPr sz="7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</a:t>
            </a:r>
            <a:r>
              <a:rPr b="1" lang="en"/>
              <a:t>thoughts</a:t>
            </a:r>
            <a:r>
              <a:rPr lang="en"/>
              <a:t>, </a:t>
            </a:r>
            <a:r>
              <a:rPr b="1" lang="en"/>
              <a:t>actions</a:t>
            </a:r>
            <a:r>
              <a:rPr lang="en"/>
              <a:t>, and </a:t>
            </a:r>
            <a:r>
              <a:rPr b="1" lang="en"/>
              <a:t>mental states</a:t>
            </a:r>
            <a:r>
              <a:rPr lang="en"/>
              <a:t> produce unique electrical patterns</a:t>
            </a:r>
            <a:endParaRPr sz="700"/>
          </a:p>
          <a:p>
            <a:pPr indent="-342900" lvl="0" marL="457200" rtl="0" algn="l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Patterns differ between individuals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01" y="265822"/>
            <a:ext cx="3043950" cy="20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720400" y="2203550"/>
            <a:ext cx="30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2 - An example of EEG hardware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150" y="2572850"/>
            <a:ext cx="3043949" cy="21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712150" y="4675375"/>
            <a:ext cx="30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3 - Sample EEG output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229425"/>
            <a:ext cx="5583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Neural Fingerprint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257300"/>
            <a:ext cx="4864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training: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 an individual’s unique patterns</a:t>
            </a:r>
            <a:endParaRPr sz="1500"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(ML):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Computer associates labeled patterns with commands</a:t>
            </a:r>
            <a:endParaRPr sz="16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42359" t="0"/>
          <a:stretch/>
        </p:blipFill>
        <p:spPr>
          <a:xfrm>
            <a:off x="5377410" y="1257288"/>
            <a:ext cx="3337091" cy="30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9"/>
          <p:cNvSpPr txBox="1"/>
          <p:nvPr/>
        </p:nvSpPr>
        <p:spPr>
          <a:xfrm>
            <a:off x="5070738" y="4329913"/>
            <a:ext cx="39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4 - Calibration module collecting training data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229425"/>
            <a:ext cx="4657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Classification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87900" y="1257300"/>
            <a:ext cx="43851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Enough examples for ML model to classify patterns on its own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Probabilistic: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Determines </a:t>
            </a:r>
            <a:r>
              <a:rPr b="1" lang="en" sz="1600"/>
              <a:t>most likely command</a:t>
            </a:r>
            <a:r>
              <a:rPr lang="en" sz="1600"/>
              <a:t> given pattern</a:t>
            </a:r>
            <a:endParaRPr sz="1600"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00" y="1257288"/>
            <a:ext cx="3791625" cy="2911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045400" y="4112775"/>
            <a:ext cx="37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5 - Visualization of model’s classification output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229425"/>
            <a:ext cx="3469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2545050" y="4774200"/>
            <a:ext cx="405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6 - A diagram of the MindGames system architecture</a:t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375" y="915525"/>
            <a:ext cx="4551258" cy="385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