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0"/>
      <p:bold r:id="rId21"/>
      <p:italic r:id="rId22"/>
      <p:boldItalic r:id="rId23"/>
    </p:embeddedFont>
    <p:embeddedFont>
      <p:font typeface="Roboto Slab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79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6" y="41"/>
      </p:cViewPr>
      <p:guideLst>
        <p:guide orient="horz" pos="1620"/>
        <p:guide pos="2880"/>
        <p:guide orient="horz" pos="7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der Jackson Matthew" userId="9c9111d7-0ec3-4961-8709-26f812b5e6df" providerId="ADAL" clId="{B87376A1-BC48-457A-88D7-996E293D3071}"/>
    <pc:docChg chg="custSel modSld">
      <pc:chgData name="Wilder Jackson Matthew" userId="9c9111d7-0ec3-4961-8709-26f812b5e6df" providerId="ADAL" clId="{B87376A1-BC48-457A-88D7-996E293D3071}" dt="2022-05-05T19:50:58.421" v="354" actId="5793"/>
      <pc:docMkLst>
        <pc:docMk/>
      </pc:docMkLst>
      <pc:sldChg chg="modSp mod">
        <pc:chgData name="Wilder Jackson Matthew" userId="9c9111d7-0ec3-4961-8709-26f812b5e6df" providerId="ADAL" clId="{B87376A1-BC48-457A-88D7-996E293D3071}" dt="2022-05-05T19:50:48.017" v="351" actId="27636"/>
        <pc:sldMkLst>
          <pc:docMk/>
          <pc:sldMk cId="0" sldId="262"/>
        </pc:sldMkLst>
        <pc:spChg chg="mod">
          <ac:chgData name="Wilder Jackson Matthew" userId="9c9111d7-0ec3-4961-8709-26f812b5e6df" providerId="ADAL" clId="{B87376A1-BC48-457A-88D7-996E293D3071}" dt="2022-05-05T19:50:48.017" v="351" actId="27636"/>
          <ac:spMkLst>
            <pc:docMk/>
            <pc:sldMk cId="0" sldId="262"/>
            <ac:spMk id="116" creationId="{00000000-0000-0000-0000-000000000000}"/>
          </ac:spMkLst>
        </pc:spChg>
      </pc:sldChg>
      <pc:sldChg chg="modSp mod">
        <pc:chgData name="Wilder Jackson Matthew" userId="9c9111d7-0ec3-4961-8709-26f812b5e6df" providerId="ADAL" clId="{B87376A1-BC48-457A-88D7-996E293D3071}" dt="2022-05-05T19:50:58.421" v="354" actId="5793"/>
        <pc:sldMkLst>
          <pc:docMk/>
          <pc:sldMk cId="0" sldId="263"/>
        </pc:sldMkLst>
        <pc:spChg chg="mod">
          <ac:chgData name="Wilder Jackson Matthew" userId="9c9111d7-0ec3-4961-8709-26f812b5e6df" providerId="ADAL" clId="{B87376A1-BC48-457A-88D7-996E293D3071}" dt="2022-05-05T19:50:58.421" v="354" actId="5793"/>
          <ac:spMkLst>
            <pc:docMk/>
            <pc:sldMk cId="0" sldId="263"/>
            <ac:spMk id="125" creationId="{00000000-0000-0000-0000-000000000000}"/>
          </ac:spMkLst>
        </pc:spChg>
      </pc:sldChg>
      <pc:sldChg chg="delSp modSp mod">
        <pc:chgData name="Wilder Jackson Matthew" userId="9c9111d7-0ec3-4961-8709-26f812b5e6df" providerId="ADAL" clId="{B87376A1-BC48-457A-88D7-996E293D3071}" dt="2022-05-05T19:42:33.551" v="6" actId="20577"/>
        <pc:sldMkLst>
          <pc:docMk/>
          <pc:sldMk cId="0" sldId="266"/>
        </pc:sldMkLst>
        <pc:spChg chg="mod">
          <ac:chgData name="Wilder Jackson Matthew" userId="9c9111d7-0ec3-4961-8709-26f812b5e6df" providerId="ADAL" clId="{B87376A1-BC48-457A-88D7-996E293D3071}" dt="2022-05-05T19:42:33.551" v="6" actId="20577"/>
          <ac:spMkLst>
            <pc:docMk/>
            <pc:sldMk cId="0" sldId="266"/>
            <ac:spMk id="153" creationId="{00000000-0000-0000-0000-000000000000}"/>
          </ac:spMkLst>
        </pc:spChg>
        <pc:spChg chg="del">
          <ac:chgData name="Wilder Jackson Matthew" userId="9c9111d7-0ec3-4961-8709-26f812b5e6df" providerId="ADAL" clId="{B87376A1-BC48-457A-88D7-996E293D3071}" dt="2022-05-05T19:41:32.526" v="1" actId="478"/>
          <ac:spMkLst>
            <pc:docMk/>
            <pc:sldMk cId="0" sldId="266"/>
            <ac:spMk id="155" creationId="{00000000-0000-0000-0000-000000000000}"/>
          </ac:spMkLst>
        </pc:spChg>
        <pc:picChg chg="mod">
          <ac:chgData name="Wilder Jackson Matthew" userId="9c9111d7-0ec3-4961-8709-26f812b5e6df" providerId="ADAL" clId="{B87376A1-BC48-457A-88D7-996E293D3071}" dt="2022-05-05T19:41:40.479" v="3" actId="1076"/>
          <ac:picMkLst>
            <pc:docMk/>
            <pc:sldMk cId="0" sldId="266"/>
            <ac:picMk id="152" creationId="{00000000-0000-0000-0000-000000000000}"/>
          </ac:picMkLst>
        </pc:picChg>
        <pc:picChg chg="del">
          <ac:chgData name="Wilder Jackson Matthew" userId="9c9111d7-0ec3-4961-8709-26f812b5e6df" providerId="ADAL" clId="{B87376A1-BC48-457A-88D7-996E293D3071}" dt="2022-05-05T19:41:28.915" v="0" actId="478"/>
          <ac:picMkLst>
            <pc:docMk/>
            <pc:sldMk cId="0" sldId="266"/>
            <ac:picMk id="154" creationId="{00000000-0000-0000-0000-000000000000}"/>
          </ac:picMkLst>
        </pc:picChg>
      </pc:sldChg>
      <pc:sldChg chg="modSp mod">
        <pc:chgData name="Wilder Jackson Matthew" userId="9c9111d7-0ec3-4961-8709-26f812b5e6df" providerId="ADAL" clId="{B87376A1-BC48-457A-88D7-996E293D3071}" dt="2022-05-05T19:43:42.326" v="51" actId="20577"/>
        <pc:sldMkLst>
          <pc:docMk/>
          <pc:sldMk cId="0" sldId="267"/>
        </pc:sldMkLst>
        <pc:spChg chg="mod">
          <ac:chgData name="Wilder Jackson Matthew" userId="9c9111d7-0ec3-4961-8709-26f812b5e6df" providerId="ADAL" clId="{B87376A1-BC48-457A-88D7-996E293D3071}" dt="2022-05-05T19:43:42.326" v="51" actId="20577"/>
          <ac:spMkLst>
            <pc:docMk/>
            <pc:sldMk cId="0" sldId="267"/>
            <ac:spMk id="162" creationId="{00000000-0000-0000-0000-000000000000}"/>
          </ac:spMkLst>
        </pc:spChg>
      </pc:sldChg>
      <pc:sldChg chg="modSp mod">
        <pc:chgData name="Wilder Jackson Matthew" userId="9c9111d7-0ec3-4961-8709-26f812b5e6df" providerId="ADAL" clId="{B87376A1-BC48-457A-88D7-996E293D3071}" dt="2022-05-05T19:43:52.263" v="53" actId="20577"/>
        <pc:sldMkLst>
          <pc:docMk/>
          <pc:sldMk cId="0" sldId="268"/>
        </pc:sldMkLst>
        <pc:spChg chg="mod">
          <ac:chgData name="Wilder Jackson Matthew" userId="9c9111d7-0ec3-4961-8709-26f812b5e6df" providerId="ADAL" clId="{B87376A1-BC48-457A-88D7-996E293D3071}" dt="2022-05-05T19:43:52.263" v="53" actId="20577"/>
          <ac:spMkLst>
            <pc:docMk/>
            <pc:sldMk cId="0" sldId="268"/>
            <ac:spMk id="171" creationId="{00000000-0000-0000-0000-000000000000}"/>
          </ac:spMkLst>
        </pc:spChg>
      </pc:sldChg>
      <pc:sldChg chg="modSp mod">
        <pc:chgData name="Wilder Jackson Matthew" userId="9c9111d7-0ec3-4961-8709-26f812b5e6df" providerId="ADAL" clId="{B87376A1-BC48-457A-88D7-996E293D3071}" dt="2022-05-05T19:48:29.782" v="316" actId="27636"/>
        <pc:sldMkLst>
          <pc:docMk/>
          <pc:sldMk cId="0" sldId="270"/>
        </pc:sldMkLst>
        <pc:spChg chg="mod">
          <ac:chgData name="Wilder Jackson Matthew" userId="9c9111d7-0ec3-4961-8709-26f812b5e6df" providerId="ADAL" clId="{B87376A1-BC48-457A-88D7-996E293D3071}" dt="2022-05-05T19:48:29.782" v="316" actId="27636"/>
          <ac:spMkLst>
            <pc:docMk/>
            <pc:sldMk cId="0" sldId="270"/>
            <ac:spMk id="189" creationId="{00000000-0000-0000-0000-000000000000}"/>
          </ac:spMkLst>
        </pc:spChg>
        <pc:spChg chg="mod">
          <ac:chgData name="Wilder Jackson Matthew" userId="9c9111d7-0ec3-4961-8709-26f812b5e6df" providerId="ADAL" clId="{B87376A1-BC48-457A-88D7-996E293D3071}" dt="2022-05-05T19:44:00.971" v="55" actId="20577"/>
          <ac:spMkLst>
            <pc:docMk/>
            <pc:sldMk cId="0" sldId="270"/>
            <ac:spMk id="191" creationId="{00000000-0000-0000-0000-000000000000}"/>
          </ac:spMkLst>
        </pc:spChg>
      </pc:sldChg>
      <pc:sldChg chg="modSp mod">
        <pc:chgData name="Wilder Jackson Matthew" userId="9c9111d7-0ec3-4961-8709-26f812b5e6df" providerId="ADAL" clId="{B87376A1-BC48-457A-88D7-996E293D3071}" dt="2022-05-05T19:49:24.270" v="346" actId="1035"/>
        <pc:sldMkLst>
          <pc:docMk/>
          <pc:sldMk cId="0" sldId="271"/>
        </pc:sldMkLst>
        <pc:spChg chg="mod">
          <ac:chgData name="Wilder Jackson Matthew" userId="9c9111d7-0ec3-4961-8709-26f812b5e6df" providerId="ADAL" clId="{B87376A1-BC48-457A-88D7-996E293D3071}" dt="2022-05-05T19:49:24.270" v="346" actId="1035"/>
          <ac:spMkLst>
            <pc:docMk/>
            <pc:sldMk cId="0" sldId="271"/>
            <ac:spMk id="19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6e441340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6e4413402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19c0acaa9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19c0acaa9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19c0acaa9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19c0acaa9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Acquisition</a:t>
            </a:r>
            <a:endParaRPr sz="8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82575" algn="l" rtl="0">
              <a:lnSpc>
                <a:spcPct val="9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850"/>
              <a:buFont typeface="Roboto"/>
              <a:buChar char="●"/>
            </a:pPr>
            <a:r>
              <a:rPr lang="en" sz="8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Get EEG data and ML training labels into the pipeline</a:t>
            </a:r>
            <a:endParaRPr sz="8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82575" algn="l" rtl="0">
              <a:lnSpc>
                <a:spcPct val="9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850"/>
              <a:buFont typeface="Roboto"/>
              <a:buChar char="●"/>
            </a:pPr>
            <a:r>
              <a:rPr lang="en" sz="8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Assign training labels to commands</a:t>
            </a:r>
            <a:endParaRPr sz="8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95000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Preprocessing</a:t>
            </a:r>
            <a:endParaRPr sz="8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82575" algn="l" rtl="0">
              <a:lnSpc>
                <a:spcPct val="9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850"/>
              <a:buFont typeface="Roboto"/>
              <a:buChar char="●"/>
            </a:pPr>
            <a:r>
              <a:rPr lang="en" sz="8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Filter out electrical noise</a:t>
            </a:r>
            <a:endParaRPr sz="8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82575" algn="l" rtl="0">
              <a:lnSpc>
                <a:spcPct val="9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850"/>
              <a:buFont typeface="Roboto"/>
              <a:buChar char="●"/>
            </a:pPr>
            <a:r>
              <a:rPr lang="en" sz="8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Designate length of data “chunks” to associate with labels</a:t>
            </a:r>
            <a:endParaRPr sz="8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95000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Feature Extraction</a:t>
            </a:r>
            <a:endParaRPr sz="8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82575" algn="l" rtl="0">
              <a:lnSpc>
                <a:spcPct val="9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850"/>
              <a:buFont typeface="Roboto"/>
              <a:buChar char="●"/>
            </a:pPr>
            <a:r>
              <a:rPr lang="en" sz="8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Extract EEG signal components that exhibit the most variance between commands</a:t>
            </a:r>
            <a:endParaRPr sz="8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82575" algn="l" rtl="0">
              <a:lnSpc>
                <a:spcPct val="9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850"/>
              <a:buFont typeface="Roboto"/>
              <a:buChar char="●"/>
            </a:pPr>
            <a:r>
              <a:rPr lang="en" sz="8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Reduce the volume of data to make ML classification more efficient</a:t>
            </a:r>
            <a:endParaRPr sz="8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95000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Classification</a:t>
            </a:r>
            <a:endParaRPr sz="8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82575" algn="l" rtl="0">
              <a:lnSpc>
                <a:spcPct val="9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850"/>
              <a:buFont typeface="Roboto"/>
              <a:buChar char="●"/>
            </a:pPr>
            <a:r>
              <a:rPr lang="en" sz="8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 extracted features to determine command probabilities</a:t>
            </a:r>
            <a:endParaRPr sz="8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82575" algn="l" rtl="0">
              <a:lnSpc>
                <a:spcPct val="9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850"/>
              <a:buFont typeface="Roboto"/>
              <a:buChar char="●"/>
            </a:pPr>
            <a:r>
              <a:rPr lang="en" sz="8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Maintain a moving average of probabilities to reduce noise</a:t>
            </a:r>
            <a:endParaRPr sz="8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82575" algn="l" rtl="0">
              <a:lnSpc>
                <a:spcPct val="9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850"/>
              <a:buFont typeface="Roboto"/>
              <a:buChar char="●"/>
            </a:pPr>
            <a:r>
              <a:rPr lang="en" sz="8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Output list of probabilities</a:t>
            </a:r>
            <a:endParaRPr sz="8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8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5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6e4413402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6e4413402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List of probabilities received by Flask backend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Highest probability extracted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Corresponding command sent to Pac-Man webfront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Command executed in-game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5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6e441340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26e441340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Pac-Man webfront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Javascript, HTML, CSS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Flask backend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Python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Node-based EEG processing pipeline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NeuroPype Pipeline Designer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0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Communication between components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Lab Streaming Layer, WebSocket API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19c0acaa9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19c0acaa9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HARDWARE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OpenBCI Ultracortex headset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 electrodes (professional: 128)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Difficult to secure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Small movements cause it to shift position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Electrodes move with headset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RESULT: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Low quality data (and not enough of it)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Training time: 8 minutes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Results subject to hardware challenges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Noise and unrelated spikes (e.g., blinking, swallowing)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Must be filtered out without affecting relevant signals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Thought to Action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Minimal latency for the game to feel responsive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219c0acaa9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219c0acaa9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ML requires a lot of data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EEG signals are noisy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EEG hardware limitations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2500"/>
              </a:spcBef>
              <a:spcAft>
                <a:spcPts val="250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Powerful computer needed for real-time signal processing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31fd745f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231fd745f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19c0acaa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19c0acaa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3d48cdca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3d48cdca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143f04ae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143f04ae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19c0acaa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19c0acaa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143f04ae5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143f04ae5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19c0acaa9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19c0acaa9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19c0acaa9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19c0acaa9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19c0acaa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19c0acaa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9554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2294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0" y="882675"/>
            <a:ext cx="5783400" cy="161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88"/>
              <a:t>MindGames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11"/>
              <a:t>CAPSTONE PROJECT PRESENTATION</a:t>
            </a:r>
            <a:endParaRPr sz="2411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0" y="3049450"/>
            <a:ext cx="5783400" cy="12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Brandon Knotek (bk11@hood.edu) Walid Muhammad (wm5@hood.edu) Jack Wilder (jmw38@hood.edu)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387900" y="229425"/>
            <a:ext cx="29577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Collecting Data</a:t>
            </a:r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387900" y="1257300"/>
            <a:ext cx="4875600" cy="32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EEG Signals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Spike electrodes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OpenBCI Daisy Biosensing Board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OpenBCI Ultracortex Mk 4 headset</a:t>
            </a:r>
            <a:endParaRPr sz="1600"/>
          </a:p>
          <a:p>
            <a:pPr marL="457200" lvl="0" indent="-342900" algn="l" rtl="0">
              <a:spcBef>
                <a:spcPts val="25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ML Training Labels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Training module</a:t>
            </a:r>
            <a:endParaRPr sz="1600"/>
          </a:p>
          <a:p>
            <a:pPr marL="457200" lvl="0" indent="-342900" algn="l" rtl="0">
              <a:spcBef>
                <a:spcPts val="25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synchronized, sent to processing pipeline</a:t>
            </a:r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 rotWithShape="1">
          <a:blip r:embed="rId3">
            <a:alphaModFix/>
          </a:blip>
          <a:srcRect l="14172" t="12501" r="19072" b="13347"/>
          <a:stretch/>
        </p:blipFill>
        <p:spPr>
          <a:xfrm>
            <a:off x="5452575" y="1257300"/>
            <a:ext cx="3393401" cy="212084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/>
          <p:cNvSpPr txBox="1"/>
          <p:nvPr/>
        </p:nvSpPr>
        <p:spPr>
          <a:xfrm>
            <a:off x="5452577" y="3378150"/>
            <a:ext cx="339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Fig. 7 - Ultracortex headset, profile view</a:t>
            </a:r>
            <a:endParaRPr sz="12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387900" y="229425"/>
            <a:ext cx="46140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EEG Processing Pipeline</a:t>
            </a:r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772" y="1221577"/>
            <a:ext cx="7188650" cy="315989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53" name="Google Shape;153;p23"/>
          <p:cNvSpPr txBox="1"/>
          <p:nvPr/>
        </p:nvSpPr>
        <p:spPr>
          <a:xfrm>
            <a:off x="1955400" y="4614954"/>
            <a:ext cx="523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Fig. 8 - MindGames EEG processing pipeline detailed view</a:t>
            </a:r>
            <a:endParaRPr sz="12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>
            <a:spLocks noGrp="1"/>
          </p:cNvSpPr>
          <p:nvPr>
            <p:ph type="title"/>
          </p:nvPr>
        </p:nvSpPr>
        <p:spPr>
          <a:xfrm>
            <a:off x="387900" y="229425"/>
            <a:ext cx="79593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EEG Processing Pipeline</a:t>
            </a:r>
            <a:endParaRPr/>
          </a:p>
        </p:txBody>
      </p:sp>
      <p:sp>
        <p:nvSpPr>
          <p:cNvPr id="161" name="Google Shape;16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62" name="Google Shape;162;p24"/>
          <p:cNvSpPr txBox="1"/>
          <p:nvPr/>
        </p:nvSpPr>
        <p:spPr>
          <a:xfrm>
            <a:off x="2229150" y="3468850"/>
            <a:ext cx="4685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Fig. 9 - EEG pipeline Flow Chart</a:t>
            </a:r>
            <a:endParaRPr sz="12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3" name="Google Shape;16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9788" y="1917472"/>
            <a:ext cx="7564425" cy="137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>
            <a:spLocks noGrp="1"/>
          </p:cNvSpPr>
          <p:nvPr>
            <p:ph type="title"/>
          </p:nvPr>
        </p:nvSpPr>
        <p:spPr>
          <a:xfrm>
            <a:off x="387900" y="229425"/>
            <a:ext cx="34260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Commands</a:t>
            </a:r>
            <a:endParaRPr/>
          </a:p>
        </p:txBody>
      </p:sp>
      <p:sp>
        <p:nvSpPr>
          <p:cNvPr id="169" name="Google Shape;169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7225" y="1257288"/>
            <a:ext cx="3840676" cy="27358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71" name="Google Shape;171;p25"/>
          <p:cNvSpPr txBox="1"/>
          <p:nvPr/>
        </p:nvSpPr>
        <p:spPr>
          <a:xfrm>
            <a:off x="4937225" y="3993163"/>
            <a:ext cx="3840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Fig. 10 - Pac Man in action</a:t>
            </a:r>
            <a:endParaRPr sz="12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2" name="Google Shape;17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725" y="1257300"/>
            <a:ext cx="4483275" cy="3105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/>
          <p:nvPr/>
        </p:nvSpPr>
        <p:spPr>
          <a:xfrm>
            <a:off x="978525" y="3462450"/>
            <a:ext cx="7012800" cy="159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6"/>
          <p:cNvSpPr txBox="1">
            <a:spLocks noGrp="1"/>
          </p:cNvSpPr>
          <p:nvPr>
            <p:ph type="title"/>
          </p:nvPr>
        </p:nvSpPr>
        <p:spPr>
          <a:xfrm>
            <a:off x="387900" y="229425"/>
            <a:ext cx="39273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Accomplished Work</a:t>
            </a:r>
            <a:endParaRPr/>
          </a:p>
        </p:txBody>
      </p:sp>
      <p:sp>
        <p:nvSpPr>
          <p:cNvPr id="179" name="Google Shape;179;p26"/>
          <p:cNvSpPr txBox="1">
            <a:spLocks noGrp="1"/>
          </p:cNvSpPr>
          <p:nvPr>
            <p:ph type="body" idx="1"/>
          </p:nvPr>
        </p:nvSpPr>
        <p:spPr>
          <a:xfrm>
            <a:off x="387900" y="1104900"/>
            <a:ext cx="8368200" cy="34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Pac-Man web-frontend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Javascript, HTML, CSS</a:t>
            </a:r>
            <a:endParaRPr sz="1600"/>
          </a:p>
          <a:p>
            <a:pPr marL="457200" lvl="0" indent="-330200" algn="l" rtl="0">
              <a:spcBef>
                <a:spcPts val="25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Flask backend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Python</a:t>
            </a:r>
            <a:endParaRPr sz="1600"/>
          </a:p>
          <a:p>
            <a:pPr marL="457200" lvl="0" indent="-330200" algn="l" rtl="0">
              <a:lnSpc>
                <a:spcPct val="105000"/>
              </a:lnSpc>
              <a:spcBef>
                <a:spcPts val="25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OpenBCI Specific Development and Communication Tools</a:t>
            </a:r>
            <a:endParaRPr sz="1600"/>
          </a:p>
        </p:txBody>
      </p:sp>
      <p:sp>
        <p:nvSpPr>
          <p:cNvPr id="180" name="Google Shape;180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181" name="Google Shape;1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3825" y="526900"/>
            <a:ext cx="2412349" cy="2412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3575" y="3582275"/>
            <a:ext cx="6204750" cy="137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>
            <a:spLocks noGrp="1"/>
          </p:cNvSpPr>
          <p:nvPr>
            <p:ph type="title"/>
          </p:nvPr>
        </p:nvSpPr>
        <p:spPr>
          <a:xfrm>
            <a:off x="387900" y="229425"/>
            <a:ext cx="43089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88" name="Google Shape;188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89" name="Google Shape;189;p27"/>
          <p:cNvSpPr txBox="1"/>
          <p:nvPr/>
        </p:nvSpPr>
        <p:spPr>
          <a:xfrm>
            <a:off x="311700" y="1240971"/>
            <a:ext cx="8368200" cy="3714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time</a:t>
            </a:r>
          </a:p>
          <a:p>
            <a:pPr marL="11430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</a:pPr>
            <a:endParaRPr sz="1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Hardware Limitations</a:t>
            </a:r>
          </a:p>
          <a:p>
            <a:pPr marL="11430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</a:pPr>
            <a:endParaRPr lang="en" sz="1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-US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Noise and unrelated spikes</a:t>
            </a:r>
          </a:p>
          <a:p>
            <a:pPr marL="11430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</a:pPr>
            <a:endParaRPr lang="en-US" sz="1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-US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Thought to Action Latency</a:t>
            </a:r>
            <a:endParaRPr sz="1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0" name="Google Shape;19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6255" y="1061405"/>
            <a:ext cx="3020700" cy="30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7"/>
          <p:cNvSpPr txBox="1"/>
          <p:nvPr/>
        </p:nvSpPr>
        <p:spPr>
          <a:xfrm>
            <a:off x="4886300" y="4188000"/>
            <a:ext cx="3840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Fig. 11 - OpenBCI Headset with Additional Nodes</a:t>
            </a:r>
            <a:endParaRPr sz="12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>
            <a:spLocks noGrp="1"/>
          </p:cNvSpPr>
          <p:nvPr>
            <p:ph type="title"/>
          </p:nvPr>
        </p:nvSpPr>
        <p:spPr>
          <a:xfrm>
            <a:off x="387900" y="229425"/>
            <a:ext cx="79545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 and Future Work</a:t>
            </a:r>
            <a:endParaRPr/>
          </a:p>
        </p:txBody>
      </p:sp>
      <p:sp>
        <p:nvSpPr>
          <p:cNvPr id="197" name="Google Shape;197;p28"/>
          <p:cNvSpPr txBox="1">
            <a:spLocks noGrp="1"/>
          </p:cNvSpPr>
          <p:nvPr>
            <p:ph type="body" idx="1"/>
          </p:nvPr>
        </p:nvSpPr>
        <p:spPr>
          <a:xfrm>
            <a:off x="378608" y="1946716"/>
            <a:ext cx="8368200" cy="211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Upgrade our EEG hardware</a:t>
            </a:r>
            <a:endParaRPr dirty="0"/>
          </a:p>
          <a:p>
            <a:pPr marL="457200" lvl="0" indent="-342900" algn="l" rtl="0">
              <a:spcBef>
                <a:spcPts val="25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Fine-tune: noise reduction, ML classification </a:t>
            </a:r>
            <a:endParaRPr dirty="0"/>
          </a:p>
          <a:p>
            <a:pPr marL="457200" lvl="0" indent="-342900" algn="l" rtl="0">
              <a:spcBef>
                <a:spcPts val="2500"/>
              </a:spcBef>
              <a:spcAft>
                <a:spcPts val="2500"/>
              </a:spcAft>
              <a:buSzPts val="1800"/>
              <a:buChar char="●"/>
            </a:pPr>
            <a:r>
              <a:rPr lang="en" dirty="0"/>
              <a:t>Classify Imagined Movements</a:t>
            </a:r>
            <a:endParaRPr dirty="0"/>
          </a:p>
        </p:txBody>
      </p:sp>
      <p:sp>
        <p:nvSpPr>
          <p:cNvPr id="198" name="Google Shape;198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>
            <a:spLocks noGrp="1"/>
          </p:cNvSpPr>
          <p:nvPr>
            <p:ph type="title" idx="4294967295"/>
          </p:nvPr>
        </p:nvSpPr>
        <p:spPr>
          <a:xfrm>
            <a:off x="2771700" y="2136150"/>
            <a:ext cx="3600600" cy="87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Questions?</a:t>
            </a:r>
            <a:endParaRPr sz="5000"/>
          </a:p>
        </p:txBody>
      </p:sp>
      <p:sp>
        <p:nvSpPr>
          <p:cNvPr id="204" name="Google Shape;20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87900" y="229425"/>
            <a:ext cx="19986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33"/>
              <a:t>Our Goal</a:t>
            </a:r>
            <a:endParaRPr sz="3333"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87900" y="1567650"/>
            <a:ext cx="8368200" cy="20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 dirty="0"/>
              <a:t>Neurofeedback</a:t>
            </a:r>
            <a:r>
              <a:rPr lang="en" dirty="0"/>
              <a:t> to control real-time interactive experiences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87900" y="2294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</a:t>
            </a: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387900" y="1567650"/>
            <a:ext cx="8368200" cy="20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Neurofeedback</a:t>
            </a:r>
            <a:r>
              <a:rPr lang="en"/>
              <a:t> to control real-time interactive experiences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Play Pac-Man just by </a:t>
            </a:r>
            <a:r>
              <a:rPr lang="en" b="1"/>
              <a:t>thinking</a:t>
            </a:r>
            <a:r>
              <a:rPr lang="en"/>
              <a:t> commands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 mouse, No keyboard, No voice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87900" y="229425"/>
            <a:ext cx="35460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Motivation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87900" y="1257300"/>
            <a:ext cx="8368200" cy="25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Accessibility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Physical disabilities</a:t>
            </a:r>
            <a:endParaRPr sz="1600"/>
          </a:p>
          <a:p>
            <a:pPr marL="457200" lvl="0" indent="-342900" algn="l" rtl="0">
              <a:spcBef>
                <a:spcPts val="250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Communication</a:t>
            </a:r>
            <a:endParaRPr b="1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Locked In Syndrome</a:t>
            </a:r>
            <a:endParaRPr sz="1600"/>
          </a:p>
          <a:p>
            <a:pPr marL="457200" lvl="0" indent="-342900" algn="l" rtl="0">
              <a:spcBef>
                <a:spcPts val="250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Immersive Experiences</a:t>
            </a:r>
            <a:endParaRPr b="1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Games and simulations</a:t>
            </a:r>
            <a:endParaRPr sz="1600"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87900" y="229425"/>
            <a:ext cx="41841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Requirements</a:t>
            </a: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2175" y="682186"/>
            <a:ext cx="2534851" cy="3377577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94" name="Google Shape;94;p17"/>
          <p:cNvSpPr txBox="1"/>
          <p:nvPr/>
        </p:nvSpPr>
        <p:spPr>
          <a:xfrm>
            <a:off x="5218050" y="4059763"/>
            <a:ext cx="3803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Fig. 1 - Using an OpenBCI Ultracortex headset to interact with a computer</a:t>
            </a:r>
            <a:endParaRPr sz="12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458650" y="1579275"/>
            <a:ext cx="1649400" cy="15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Brain Activity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Signals</a:t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2904100" y="1628325"/>
            <a:ext cx="1649400" cy="1485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Computer Processing</a:t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1655250" y="3494150"/>
            <a:ext cx="1649400" cy="1485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Game Commands</a:t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2184250" y="2216850"/>
            <a:ext cx="665700" cy="354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7"/>
          <p:cNvSpPr/>
          <p:nvPr/>
        </p:nvSpPr>
        <p:spPr>
          <a:xfrm rot="7298480">
            <a:off x="2896916" y="3188585"/>
            <a:ext cx="665650" cy="3549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387900" y="229425"/>
            <a:ext cx="41841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Unraveling the Brain</a:t>
            </a:r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body" idx="1"/>
          </p:nvPr>
        </p:nvSpPr>
        <p:spPr>
          <a:xfrm>
            <a:off x="387900" y="1257300"/>
            <a:ext cx="5202300" cy="30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</a:t>
            </a:r>
            <a:r>
              <a:rPr lang="en" b="1"/>
              <a:t>brain activity = electrical</a:t>
            </a:r>
            <a:endParaRPr sz="700" b="1"/>
          </a:p>
          <a:p>
            <a:pPr marL="457200" lvl="0" indent="-342900" algn="l" rtl="0">
              <a:spcBef>
                <a:spcPts val="2500"/>
              </a:spcBef>
              <a:spcAft>
                <a:spcPts val="0"/>
              </a:spcAft>
              <a:buSzPts val="1800"/>
              <a:buChar char="●"/>
            </a:pPr>
            <a:r>
              <a:rPr lang="en" i="1"/>
              <a:t>Electroencephalograph</a:t>
            </a:r>
            <a:r>
              <a:rPr lang="en"/>
              <a:t>y (EEG) uses electrodes to measure activity</a:t>
            </a:r>
            <a:endParaRPr sz="700"/>
          </a:p>
          <a:p>
            <a:pPr marL="457200" lvl="0" indent="-342900" algn="l" rtl="0">
              <a:spcBef>
                <a:spcPts val="25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</a:t>
            </a:r>
            <a:r>
              <a:rPr lang="en" b="1"/>
              <a:t>thoughts</a:t>
            </a:r>
            <a:r>
              <a:rPr lang="en"/>
              <a:t>, </a:t>
            </a:r>
            <a:r>
              <a:rPr lang="en" b="1"/>
              <a:t>actions</a:t>
            </a:r>
            <a:r>
              <a:rPr lang="en"/>
              <a:t>, and </a:t>
            </a:r>
            <a:r>
              <a:rPr lang="en" b="1"/>
              <a:t>mental states</a:t>
            </a:r>
            <a:r>
              <a:rPr lang="en"/>
              <a:t> produce unique electrical patterns</a:t>
            </a:r>
            <a:endParaRPr sz="700"/>
          </a:p>
          <a:p>
            <a:pPr marL="457200" lvl="0" indent="-342900" algn="l" rtl="0">
              <a:spcBef>
                <a:spcPts val="2500"/>
              </a:spcBef>
              <a:spcAft>
                <a:spcPts val="2500"/>
              </a:spcAft>
              <a:buSzPts val="1800"/>
              <a:buChar char="●"/>
            </a:pPr>
            <a:r>
              <a:rPr lang="en"/>
              <a:t>Patterns differ between individuals</a:t>
            </a:r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0401" y="265822"/>
            <a:ext cx="3043950" cy="20302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5720400" y="2203550"/>
            <a:ext cx="3044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Fig. 2 - An example of EEG hardware</a:t>
            </a:r>
            <a:endParaRPr sz="12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2150" y="2572850"/>
            <a:ext cx="3043949" cy="216657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5712150" y="4675375"/>
            <a:ext cx="3043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Fig. 3 - Sample EEG output</a:t>
            </a:r>
            <a:endParaRPr sz="12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387900" y="229425"/>
            <a:ext cx="55839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Neural Fingerprint</a:t>
            </a:r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body" idx="1"/>
          </p:nvPr>
        </p:nvSpPr>
        <p:spPr>
          <a:xfrm>
            <a:off x="387900" y="1257300"/>
            <a:ext cx="4864500" cy="32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Computer training: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Analyze an individual’s unique patterns</a:t>
            </a:r>
          </a:p>
          <a:p>
            <a:pPr marL="584200" lvl="1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500" dirty="0"/>
          </a:p>
          <a:p>
            <a:pPr marL="457200" lvl="0" indent="-342900" algn="l" rtl="0">
              <a:spcBef>
                <a:spcPts val="25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Machine Learning (ML):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Computer associates labeled patterns with commands</a:t>
            </a:r>
            <a:endParaRPr sz="1600" dirty="0"/>
          </a:p>
        </p:txBody>
      </p:sp>
      <p:sp>
        <p:nvSpPr>
          <p:cNvPr id="117" name="Google Shape;11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 rotWithShape="1">
          <a:blip r:embed="rId3">
            <a:alphaModFix/>
          </a:blip>
          <a:srcRect r="42359"/>
          <a:stretch/>
        </p:blipFill>
        <p:spPr>
          <a:xfrm>
            <a:off x="5377410" y="1257288"/>
            <a:ext cx="3337091" cy="307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19" name="Google Shape;119;p19"/>
          <p:cNvSpPr txBox="1"/>
          <p:nvPr/>
        </p:nvSpPr>
        <p:spPr>
          <a:xfrm>
            <a:off x="5070738" y="4329913"/>
            <a:ext cx="3950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Fig. 4 - Calibration module collecting training data</a:t>
            </a:r>
            <a:endParaRPr sz="12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>
            <a:spLocks noGrp="1"/>
          </p:cNvSpPr>
          <p:nvPr>
            <p:ph type="title"/>
          </p:nvPr>
        </p:nvSpPr>
        <p:spPr>
          <a:xfrm>
            <a:off x="387900" y="229425"/>
            <a:ext cx="46575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Classification</a:t>
            </a:r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body" idx="1"/>
          </p:nvPr>
        </p:nvSpPr>
        <p:spPr>
          <a:xfrm>
            <a:off x="387900" y="1257300"/>
            <a:ext cx="4385100" cy="30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Enough examples for ML model to classify patterns on its own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spcBef>
                <a:spcPts val="25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Probabilistic: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Determines </a:t>
            </a:r>
            <a:r>
              <a:rPr lang="en" sz="1600" b="1" dirty="0"/>
              <a:t>most likely command</a:t>
            </a:r>
            <a:r>
              <a:rPr lang="en" sz="1600" dirty="0"/>
              <a:t> given pattern</a:t>
            </a:r>
            <a:endParaRPr sz="1600" dirty="0"/>
          </a:p>
        </p:txBody>
      </p:sp>
      <p:sp>
        <p:nvSpPr>
          <p:cNvPr id="126" name="Google Shape;12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400" y="1257288"/>
            <a:ext cx="3791625" cy="2911628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/>
        </p:nvSpPr>
        <p:spPr>
          <a:xfrm>
            <a:off x="5045400" y="4112775"/>
            <a:ext cx="3791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Fig. 5 - Visualization of model’s classification output</a:t>
            </a:r>
            <a:endParaRPr sz="12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387900" y="229425"/>
            <a:ext cx="34698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Overview</a:t>
            </a:r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35" name="Google Shape;135;p21"/>
          <p:cNvSpPr txBox="1"/>
          <p:nvPr/>
        </p:nvSpPr>
        <p:spPr>
          <a:xfrm>
            <a:off x="2545050" y="4774200"/>
            <a:ext cx="4053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Fig. 6 - A diagram of the MindGames system architecture</a:t>
            </a:r>
            <a:endParaRPr sz="12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6375" y="915525"/>
            <a:ext cx="4551258" cy="3858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601</Words>
  <Application>Microsoft Office PowerPoint</Application>
  <PresentationFormat>On-screen Show (16:9)</PresentationFormat>
  <Paragraphs>141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Roboto Slab</vt:lpstr>
      <vt:lpstr>Roboto</vt:lpstr>
      <vt:lpstr>Arial</vt:lpstr>
      <vt:lpstr>Marina</vt:lpstr>
      <vt:lpstr>MindGames CAPSTONE PROJECT PRESENTATION</vt:lpstr>
      <vt:lpstr>Our Goal</vt:lpstr>
      <vt:lpstr>Our Goal</vt:lpstr>
      <vt:lpstr>Project Motivation</vt:lpstr>
      <vt:lpstr>System Requirements</vt:lpstr>
      <vt:lpstr>Unraveling the Brain</vt:lpstr>
      <vt:lpstr>Building a Neural Fingerprint</vt:lpstr>
      <vt:lpstr>Command Classification</vt:lpstr>
      <vt:lpstr>System Overview</vt:lpstr>
      <vt:lpstr>Collecting Data</vt:lpstr>
      <vt:lpstr>EEG Processing Pipeline</vt:lpstr>
      <vt:lpstr>EEG Processing Pipeline</vt:lpstr>
      <vt:lpstr>Using Commands</vt:lpstr>
      <vt:lpstr>Accomplished Work</vt:lpstr>
      <vt:lpstr>Challenges</vt:lpstr>
      <vt:lpstr>Lessons Learned and Future Work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MindGames CAPSTONE PROJECT PRESENTATION</dc:title>
  <cp:lastModifiedBy>Wilder Jackson Matthew</cp:lastModifiedBy>
  <cp:revision>1</cp:revision>
  <dcterms:modified xsi:type="dcterms:W3CDTF">2022-05-05T19:51:07Z</dcterms:modified>
</cp:coreProperties>
</file>