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42"/>
  </p:notesMasterIdLst>
  <p:handoutMasterIdLst>
    <p:handoutMasterId r:id="rId43"/>
  </p:handoutMasterIdLst>
  <p:sldIdLst>
    <p:sldId id="402" r:id="rId3"/>
    <p:sldId id="493" r:id="rId4"/>
    <p:sldId id="508" r:id="rId5"/>
    <p:sldId id="467" r:id="rId6"/>
    <p:sldId id="468" r:id="rId7"/>
    <p:sldId id="543" r:id="rId8"/>
    <p:sldId id="473" r:id="rId9"/>
    <p:sldId id="474" r:id="rId10"/>
    <p:sldId id="475" r:id="rId11"/>
    <p:sldId id="476" r:id="rId12"/>
    <p:sldId id="544" r:id="rId13"/>
    <p:sldId id="568" r:id="rId14"/>
    <p:sldId id="478" r:id="rId15"/>
    <p:sldId id="539" r:id="rId16"/>
    <p:sldId id="545" r:id="rId17"/>
    <p:sldId id="546" r:id="rId18"/>
    <p:sldId id="547" r:id="rId19"/>
    <p:sldId id="548" r:id="rId20"/>
    <p:sldId id="550" r:id="rId21"/>
    <p:sldId id="551" r:id="rId22"/>
    <p:sldId id="552" r:id="rId23"/>
    <p:sldId id="553" r:id="rId24"/>
    <p:sldId id="554" r:id="rId25"/>
    <p:sldId id="555" r:id="rId26"/>
    <p:sldId id="565" r:id="rId27"/>
    <p:sldId id="557" r:id="rId28"/>
    <p:sldId id="558" r:id="rId29"/>
    <p:sldId id="567" r:id="rId30"/>
    <p:sldId id="559" r:id="rId31"/>
    <p:sldId id="561" r:id="rId32"/>
    <p:sldId id="562" r:id="rId33"/>
    <p:sldId id="563" r:id="rId34"/>
    <p:sldId id="569" r:id="rId35"/>
    <p:sldId id="349" r:id="rId36"/>
    <p:sldId id="528" r:id="rId37"/>
    <p:sldId id="492" r:id="rId38"/>
    <p:sldId id="570" r:id="rId39"/>
    <p:sldId id="405" r:id="rId40"/>
    <p:sldId id="400" r:id="rId4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Abstract Data Types" id="{434EBAE8-1691-433D-9596-8AE3E67F67B5}">
          <p14:sldIdLst>
            <p14:sldId id="467"/>
            <p14:sldId id="468"/>
            <p14:sldId id="543"/>
          </p14:sldIdLst>
        </p14:section>
        <p14:section name="Defining Classes" id="{6F66BED0-FBED-470B-BAD5-ACFC36FA0673}">
          <p14:sldIdLst>
            <p14:sldId id="473"/>
            <p14:sldId id="474"/>
            <p14:sldId id="475"/>
            <p14:sldId id="476"/>
            <p14:sldId id="544"/>
            <p14:sldId id="568"/>
            <p14:sldId id="478"/>
            <p14:sldId id="539"/>
            <p14:sldId id="545"/>
            <p14:sldId id="546"/>
            <p14:sldId id="547"/>
            <p14:sldId id="548"/>
            <p14:sldId id="550"/>
            <p14:sldId id="551"/>
            <p14:sldId id="552"/>
            <p14:sldId id="553"/>
            <p14:sldId id="554"/>
            <p14:sldId id="555"/>
            <p14:sldId id="565"/>
            <p14:sldId id="557"/>
            <p14:sldId id="558"/>
            <p14:sldId id="567"/>
            <p14:sldId id="559"/>
            <p14:sldId id="561"/>
            <p14:sldId id="562"/>
            <p14:sldId id="563"/>
            <p14:sldId id="569"/>
          </p14:sldIdLst>
        </p14:section>
        <p14:section name="Conclusion" id="{10E03AB1-9AA8-4E86-9A64-D741901E50A2}">
          <p14:sldIdLst>
            <p14:sldId id="349"/>
            <p14:sldId id="528"/>
            <p14:sldId id="492"/>
            <p14:sldId id="570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F0D9"/>
    <a:srgbClr val="FFA72A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6" autoAdjust="0"/>
    <p:restoredTop sz="94533" autoAdjust="0"/>
  </p:normalViewPr>
  <p:slideViewPr>
    <p:cSldViewPr>
      <p:cViewPr varScale="1">
        <p:scale>
          <a:sx n="104" d="100"/>
          <a:sy n="104" d="100"/>
        </p:scale>
        <p:origin x="69" y="569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10/14/2018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22345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01296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50518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73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25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24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12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088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66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98087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4042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61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71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97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29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027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3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674/Defining-Classes-Lab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674/Defining-Classes-Lab" TargetMode="Externa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674/Defining-Classes-Lab" TargetMode="Externa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674/Defining-Classes-Lab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674/Defining-Classes-Lab" TargetMode="Externa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674/Defining-Classes-Lab" TargetMode="Externa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csharp-oop-basic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0.png"/><Relationship Id="rId26" Type="http://schemas.openxmlformats.org/officeDocument/2006/relationships/image" Target="../media/image5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47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49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5.png"/><Relationship Id="rId10" Type="http://schemas.openxmlformats.org/officeDocument/2006/relationships/image" Target="../media/image46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43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48.png"/><Relationship Id="rId22" Type="http://schemas.openxmlformats.org/officeDocument/2006/relationships/image" Target="../media/image52.png"/><Relationship Id="rId27" Type="http://schemas.openxmlformats.org/officeDocument/2006/relationships/hyperlink" Target="http://smartit.bg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56.jpe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0.gif"/><Relationship Id="rId5" Type="http://schemas.openxmlformats.org/officeDocument/2006/relationships/image" Target="../media/image57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59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Classes, Fields, Constructors, Properties, Methods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612" y="2185796"/>
            <a:ext cx="5342625" cy="3050176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is made up of </a:t>
            </a:r>
            <a:r>
              <a:rPr lang="en-US" b="1" dirty="0">
                <a:solidFill>
                  <a:schemeClr val="bg1"/>
                </a:solidFill>
              </a:rPr>
              <a:t>state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GB" dirty="0"/>
              <a:t>Fields </a:t>
            </a:r>
            <a:r>
              <a:rPr lang="en-GB" b="1" dirty="0">
                <a:solidFill>
                  <a:schemeClr val="bg1"/>
                </a:solidFill>
              </a:rPr>
              <a:t>store state</a:t>
            </a:r>
          </a:p>
          <a:p>
            <a:r>
              <a:rPr lang="en-GB" dirty="0"/>
              <a:t>Methods </a:t>
            </a:r>
            <a:r>
              <a:rPr lang="en-GB" b="1" dirty="0">
                <a:solidFill>
                  <a:schemeClr val="bg1"/>
                </a:solidFill>
              </a:rPr>
              <a:t>describe behaviour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49275" y="3300739"/>
            <a:ext cx="4864137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int sides;</a:t>
            </a:r>
          </a:p>
          <a:p>
            <a:r>
              <a:rPr lang="en-US" dirty="0">
                <a:solidFill>
                  <a:schemeClr val="bg1"/>
                </a:solidFill>
              </a:rPr>
              <a:t>  string type;</a:t>
            </a:r>
          </a:p>
          <a:p>
            <a:r>
              <a:rPr lang="en-US" dirty="0">
                <a:solidFill>
                  <a:schemeClr val="bg1"/>
                </a:solidFill>
              </a:rPr>
              <a:t>  void Roll(){ …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656012" y="4419600"/>
            <a:ext cx="1066800" cy="533400"/>
          </a:xfrm>
          <a:prstGeom prst="wedgeRoundRectCallout">
            <a:avLst>
              <a:gd name="adj1" fmla="val -75235"/>
              <a:gd name="adj2" fmla="val 313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103940" y="5478392"/>
            <a:ext cx="1457072" cy="593469"/>
          </a:xfrm>
          <a:prstGeom prst="wedgeRoundRectCallout">
            <a:avLst>
              <a:gd name="adj1" fmla="val -63347"/>
              <a:gd name="adj2" fmla="val -234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088080" y="3300739"/>
            <a:ext cx="4864137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Dog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int age;</a:t>
            </a:r>
          </a:p>
          <a:p>
            <a:r>
              <a:rPr lang="en-US" dirty="0">
                <a:solidFill>
                  <a:schemeClr val="bg1"/>
                </a:solidFill>
              </a:rPr>
              <a:t>  string type;</a:t>
            </a:r>
          </a:p>
          <a:p>
            <a:r>
              <a:rPr lang="en-US" dirty="0">
                <a:solidFill>
                  <a:schemeClr val="bg1"/>
                </a:solidFill>
              </a:rPr>
              <a:t>  void Bark(){ …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8894817" y="4419600"/>
            <a:ext cx="1066800" cy="533400"/>
          </a:xfrm>
          <a:prstGeom prst="wedgeRoundRectCallout">
            <a:avLst>
              <a:gd name="adj1" fmla="val -75235"/>
              <a:gd name="adj2" fmla="val 313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9342745" y="5478392"/>
            <a:ext cx="1457072" cy="593469"/>
          </a:xfrm>
          <a:prstGeom prst="wedgeRoundRectCallout">
            <a:avLst>
              <a:gd name="adj1" fmla="val -63347"/>
              <a:gd name="adj2" fmla="val -234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192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class can have </a:t>
            </a:r>
            <a:r>
              <a:rPr lang="en-US" b="1" dirty="0">
                <a:solidFill>
                  <a:schemeClr val="bg1"/>
                </a:solidFill>
              </a:rPr>
              <a:t>many instances </a:t>
            </a:r>
            <a:r>
              <a:rPr lang="en-US" dirty="0"/>
              <a:t>(objects)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84212" y="1911433"/>
            <a:ext cx="5577077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class Program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static void Main()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{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tx1"/>
                </a:solidFill>
              </a:rPr>
              <a:t>Dice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diceD6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Dice();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tx1"/>
                </a:solidFill>
              </a:rPr>
              <a:t>Dice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diceD8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Dice();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2741612" y="5133388"/>
            <a:ext cx="2385731" cy="921534"/>
          </a:xfrm>
          <a:prstGeom prst="wedgeRoundRectCallout">
            <a:avLst>
              <a:gd name="adj1" fmla="val -60843"/>
              <a:gd name="adj2" fmla="val -452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stores a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4737289" y="3495890"/>
            <a:ext cx="3048000" cy="540534"/>
          </a:xfrm>
          <a:prstGeom prst="wedgeRoundRectCallout">
            <a:avLst>
              <a:gd name="adj1" fmla="val -61874"/>
              <a:gd name="adj2" fmla="val 512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9F4352-EA21-48E7-8588-D1D1315F1F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398" y="2362200"/>
            <a:ext cx="3799215" cy="379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7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2C6F2A-6923-4AEB-9946-172C8FCC99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Declaring a variable creates a </a:t>
            </a: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 in the stack</a:t>
            </a:r>
          </a:p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new</a:t>
            </a:r>
            <a:r>
              <a:rPr lang="en-GB" dirty="0"/>
              <a:t> keyword allocates memory on the heap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7F15D21-5529-40B4-9291-188B5C8B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Reference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81291-FDC9-4868-9D7C-A673941429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BD68F0-758B-4163-A837-7D5EC2E3C43F}"/>
              </a:ext>
            </a:extLst>
          </p:cNvPr>
          <p:cNvSpPr txBox="1">
            <a:spLocks/>
          </p:cNvSpPr>
          <p:nvPr/>
        </p:nvSpPr>
        <p:spPr>
          <a:xfrm>
            <a:off x="2665412" y="2590800"/>
            <a:ext cx="4845052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Dice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diceD6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new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Dice();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62C54C-D5DC-4428-A5D5-C276FE740010}"/>
              </a:ext>
            </a:extLst>
          </p:cNvPr>
          <p:cNvGrpSpPr/>
          <p:nvPr/>
        </p:nvGrpSpPr>
        <p:grpSpPr>
          <a:xfrm>
            <a:off x="2662512" y="3455363"/>
            <a:ext cx="6041546" cy="1905000"/>
            <a:chOff x="693282" y="3505200"/>
            <a:chExt cx="6041546" cy="1905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151D2A-9670-4778-AA2E-3E5751AB9E40}"/>
                </a:ext>
              </a:extLst>
            </p:cNvPr>
            <p:cNvSpPr/>
            <p:nvPr/>
          </p:nvSpPr>
          <p:spPr bwMode="auto">
            <a:xfrm>
              <a:off x="3727416" y="3505692"/>
              <a:ext cx="3007412" cy="190450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8F683C-6834-4508-82E0-3F2EED68AC86}"/>
                </a:ext>
              </a:extLst>
            </p:cNvPr>
            <p:cNvSpPr/>
            <p:nvPr/>
          </p:nvSpPr>
          <p:spPr bwMode="auto">
            <a:xfrm>
              <a:off x="3829482" y="3572002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HEAP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1E95FC-7CD2-4290-85A8-A030D230C470}"/>
                </a:ext>
              </a:extLst>
            </p:cNvPr>
            <p:cNvSpPr/>
            <p:nvPr/>
          </p:nvSpPr>
          <p:spPr bwMode="auto">
            <a:xfrm>
              <a:off x="720662" y="3505200"/>
              <a:ext cx="3007412" cy="1905000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97C3D8-362F-4C40-B485-2C8013A01888}"/>
                </a:ext>
              </a:extLst>
            </p:cNvPr>
            <p:cNvSpPr/>
            <p:nvPr/>
          </p:nvSpPr>
          <p:spPr bwMode="auto">
            <a:xfrm>
              <a:off x="822728" y="3571509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STACK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16D9F11-A45E-49B9-A380-F140072BD888}"/>
                </a:ext>
              </a:extLst>
            </p:cNvPr>
            <p:cNvGrpSpPr/>
            <p:nvPr/>
          </p:nvGrpSpPr>
          <p:grpSpPr>
            <a:xfrm>
              <a:off x="693282" y="4149121"/>
              <a:ext cx="5708936" cy="1093943"/>
              <a:chOff x="5838432" y="1938829"/>
              <a:chExt cx="5708936" cy="109394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F71EB8-FE14-4A73-B05F-AC2923500C4E}"/>
                  </a:ext>
                </a:extLst>
              </p:cNvPr>
              <p:cNvSpPr/>
              <p:nvPr/>
            </p:nvSpPr>
            <p:spPr bwMode="auto">
              <a:xfrm>
                <a:off x="6116493" y="2394668"/>
                <a:ext cx="1952991" cy="605189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diceD6</a:t>
                </a:r>
              </a:p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(1540e19d)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F7D310-CAC6-46A2-9711-5AAC39E0D43B}"/>
                  </a:ext>
                </a:extLst>
              </p:cNvPr>
              <p:cNvSpPr txBox="1"/>
              <p:nvPr/>
            </p:nvSpPr>
            <p:spPr>
              <a:xfrm>
                <a:off x="5838432" y="1938829"/>
                <a:ext cx="952823" cy="55666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000" b="1" dirty="0"/>
                  <a:t>obj</a:t>
                </a:r>
                <a:endParaRPr lang="en-US" sz="2000" b="1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1D39D34-16BE-44E5-B67D-FF1F573C2C80}"/>
                  </a:ext>
                </a:extLst>
              </p:cNvPr>
              <p:cNvSpPr/>
              <p:nvPr/>
            </p:nvSpPr>
            <p:spPr bwMode="auto">
              <a:xfrm>
                <a:off x="9741966" y="2361751"/>
                <a:ext cx="1805402" cy="671021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type = null</a:t>
                </a:r>
              </a:p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sides = 0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Right Arrow 7">
                <a:extLst>
                  <a:ext uri="{FF2B5EF4-FFF2-40B4-BE49-F238E27FC236}">
                    <a16:creationId xmlns:a16="http://schemas.microsoft.com/office/drawing/2014/main" id="{731541BC-4068-4708-9C69-AA2C883CB3E5}"/>
                  </a:ext>
                </a:extLst>
              </p:cNvPr>
              <p:cNvSpPr/>
              <p:nvPr/>
            </p:nvSpPr>
            <p:spPr>
              <a:xfrm>
                <a:off x="8347545" y="2538434"/>
                <a:ext cx="1121412" cy="38100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724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Classes provide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for describing and creating objects</a:t>
            </a:r>
          </a:p>
          <a:p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single instance of a class</a:t>
            </a:r>
          </a:p>
        </p:txBody>
      </p:sp>
      <p:sp>
        <p:nvSpPr>
          <p:cNvPr id="9" name="Arrow: Right 20"/>
          <p:cNvSpPr/>
          <p:nvPr/>
        </p:nvSpPr>
        <p:spPr>
          <a:xfrm>
            <a:off x="7542212" y="5504590"/>
            <a:ext cx="685800" cy="6596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: Rounded Corners 22"/>
          <p:cNvSpPr/>
          <p:nvPr/>
        </p:nvSpPr>
        <p:spPr>
          <a:xfrm>
            <a:off x="4749236" y="5357044"/>
            <a:ext cx="2385552" cy="95479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 (Class)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: Rounded Corners 23"/>
          <p:cNvSpPr/>
          <p:nvPr/>
        </p:nvSpPr>
        <p:spPr>
          <a:xfrm>
            <a:off x="8609012" y="5357044"/>
            <a:ext cx="2438400" cy="95479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D6 Dice (Object)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75198" y="2819399"/>
            <a:ext cx="2080752" cy="2080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Dice is…</a:t>
            </a:r>
          </a:p>
        </p:txBody>
      </p:sp>
      <p:sp>
        <p:nvSpPr>
          <p:cNvPr id="13" name="Rectangle: Rounded Corners 31"/>
          <p:cNvSpPr/>
          <p:nvPr/>
        </p:nvSpPr>
        <p:spPr>
          <a:xfrm>
            <a:off x="922798" y="5357044"/>
            <a:ext cx="2385552" cy="95479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 ADT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rrow: Right 32"/>
          <p:cNvSpPr/>
          <p:nvPr/>
        </p:nvSpPr>
        <p:spPr>
          <a:xfrm>
            <a:off x="3719737" y="5504590"/>
            <a:ext cx="685800" cy="6596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5054036" y="2819400"/>
            <a:ext cx="2080752" cy="2080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8814219" y="2845783"/>
            <a:ext cx="2027986" cy="2027986"/>
            <a:chOff x="8814219" y="2845783"/>
            <a:chExt cx="2027986" cy="2027986"/>
          </a:xfrm>
        </p:grpSpPr>
        <p:sp>
          <p:nvSpPr>
            <p:cNvPr id="19" name="Oval 18"/>
            <p:cNvSpPr/>
            <p:nvPr/>
          </p:nvSpPr>
          <p:spPr>
            <a:xfrm>
              <a:off x="8814219" y="2845783"/>
              <a:ext cx="2027986" cy="20279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8612" y="3249790"/>
              <a:ext cx="1219200" cy="121920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378" y="3107576"/>
            <a:ext cx="1690892" cy="150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1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4612" y="1195930"/>
            <a:ext cx="5867400" cy="4824103"/>
          </a:xfrm>
        </p:spPr>
        <p:txBody>
          <a:bodyPr/>
          <a:lstStyle/>
          <a:p>
            <a:r>
              <a:rPr lang="en-US" dirty="0"/>
              <a:t>Classes provide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</a:t>
            </a:r>
            <a:r>
              <a:rPr lang="en-US" dirty="0"/>
              <a:t> for creating</a:t>
            </a:r>
            <a:r>
              <a:rPr lang="en-GB" dirty="0"/>
              <a:t> </a:t>
            </a:r>
            <a:r>
              <a:rPr lang="en-US" dirty="0"/>
              <a:t>objects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 object is a single</a:t>
            </a:r>
            <a:br>
              <a:rPr lang="bg-BG" dirty="0"/>
            </a:br>
            <a:r>
              <a:rPr lang="en-US" dirty="0"/>
              <a:t>instance of a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398961" y="2627777"/>
            <a:ext cx="2585769" cy="2533843"/>
            <a:chOff x="455612" y="2077297"/>
            <a:chExt cx="2389238" cy="2533843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2077297"/>
              <a:ext cx="2375848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class</a:t>
              </a:r>
            </a:p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Dice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4"/>
              <a:ext cx="2375848" cy="9348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002" y="4015068"/>
              <a:ext cx="2375848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Roll(…)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453" y="4650776"/>
            <a:ext cx="2086370" cy="425616"/>
          </a:xfrm>
          <a:prstGeom prst="wedgeRoundRectCallout">
            <a:avLst>
              <a:gd name="adj1" fmla="val -48600"/>
              <a:gd name="adj2" fmla="val -6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actions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368" y="3132338"/>
            <a:ext cx="2019718" cy="461072"/>
          </a:xfrm>
          <a:prstGeom prst="wedgeRoundRectCallout">
            <a:avLst>
              <a:gd name="adj1" fmla="val -46129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962" y="3893205"/>
            <a:ext cx="2057400" cy="461071"/>
          </a:xfrm>
          <a:prstGeom prst="wedgeRoundRectCallout">
            <a:avLst>
              <a:gd name="adj1" fmla="val -41246"/>
              <a:gd name="adj2" fmla="val -14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endParaRPr lang="bg-BG" sz="2400" b="1" dirty="0">
              <a:solidFill>
                <a:srgbClr val="FFFFFF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192977" y="3128514"/>
            <a:ext cx="3767791" cy="1897128"/>
            <a:chOff x="9294811" y="1741724"/>
            <a:chExt cx="2705081" cy="1897128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1741724"/>
              <a:ext cx="270508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diceD6</a:t>
              </a:r>
              <a:endParaRPr lang="en-US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2743200"/>
              <a:ext cx="2705081" cy="8956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 = "six sided"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 = 6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0275" y="2894772"/>
            <a:ext cx="1524001" cy="995628"/>
          </a:xfrm>
          <a:prstGeom prst="wedgeRoundRectCallout">
            <a:avLst>
              <a:gd name="adj1" fmla="val -44503"/>
              <a:gd name="adj2" fmla="val -24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0275" y="4740354"/>
            <a:ext cx="1524001" cy="848888"/>
          </a:xfrm>
          <a:prstGeom prst="wedgeRoundRectCallout">
            <a:avLst>
              <a:gd name="adj1" fmla="val -36797"/>
              <a:gd name="adj2" fmla="val -12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endParaRPr lang="bg-BG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00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Storing Data Inside a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664" y="1261979"/>
            <a:ext cx="2760313" cy="277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0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and Modifiers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fields have type and name</a:t>
            </a:r>
          </a:p>
          <a:p>
            <a:r>
              <a:rPr lang="en-US" dirty="0"/>
              <a:t>Classes and class members have modifiers that define visibility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707851" y="2547856"/>
            <a:ext cx="4989657" cy="400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public class Dice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private string type;</a:t>
            </a:r>
          </a:p>
          <a:p>
            <a:r>
              <a:rPr lang="en-US" dirty="0">
                <a:solidFill>
                  <a:schemeClr val="tx1"/>
                </a:solidFill>
              </a:rPr>
              <a:t>  private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sides;</a:t>
            </a:r>
          </a:p>
          <a:p>
            <a:r>
              <a:rPr lang="en-US" dirty="0">
                <a:solidFill>
                  <a:schemeClr val="tx1"/>
                </a:solidFill>
              </a:rPr>
              <a:t>  private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[]</a:t>
            </a:r>
            <a:r>
              <a:rPr lang="en-US" dirty="0">
                <a:solidFill>
                  <a:schemeClr val="tx1"/>
                </a:solidFill>
              </a:rPr>
              <a:t> rollFrequency;</a:t>
            </a:r>
          </a:p>
          <a:p>
            <a:r>
              <a:rPr lang="en-US" dirty="0">
                <a:solidFill>
                  <a:schemeClr val="tx1"/>
                </a:solidFill>
              </a:rPr>
              <a:t>  private </a:t>
            </a:r>
            <a:r>
              <a:rPr lang="en-US" dirty="0">
                <a:solidFill>
                  <a:schemeClr val="bg1"/>
                </a:solidFill>
              </a:rPr>
              <a:t>Person</a:t>
            </a:r>
            <a:r>
              <a:rPr lang="en-US" dirty="0">
                <a:solidFill>
                  <a:schemeClr val="tx1"/>
                </a:solidFill>
              </a:rPr>
              <a:t> owner;</a:t>
            </a:r>
          </a:p>
          <a:p>
            <a:r>
              <a:rPr lang="en-US" dirty="0">
                <a:solidFill>
                  <a:schemeClr val="tx1"/>
                </a:solidFill>
              </a:rPr>
              <a:t>  public void Roll () { …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1101500" y="4792615"/>
            <a:ext cx="2286000" cy="914264"/>
          </a:xfrm>
          <a:prstGeom prst="wedgeRoundRectCallout">
            <a:avLst>
              <a:gd name="adj1" fmla="val 67781"/>
              <a:gd name="adj2" fmla="val 16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 can be of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type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1359649" y="2710132"/>
            <a:ext cx="2137626" cy="483042"/>
          </a:xfrm>
          <a:prstGeom prst="wedgeRoundRectCallout">
            <a:avLst>
              <a:gd name="adj1" fmla="val 62703"/>
              <a:gd name="adj2" fmla="val 161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modifier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836611" y="3518553"/>
            <a:ext cx="2660663" cy="906391"/>
          </a:xfrm>
          <a:prstGeom prst="wedgeRoundRectCallout">
            <a:avLst>
              <a:gd name="adj1" fmla="val 63322"/>
              <a:gd name="adj2" fmla="val 42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 should 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be private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750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to create </a:t>
            </a:r>
            <a:r>
              <a:rPr lang="en-US" b="1" dirty="0">
                <a:solidFill>
                  <a:schemeClr val="bg1"/>
                </a:solidFill>
              </a:rPr>
              <a:t>accessors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mutators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getters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  <a:r>
              <a:rPr lang="en-US" dirty="0"/>
              <a:t>)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885185" y="1980796"/>
            <a:ext cx="6415277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public class Dice 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private int sides;</a:t>
            </a:r>
          </a:p>
          <a:p>
            <a:r>
              <a:rPr lang="en-US" dirty="0">
                <a:solidFill>
                  <a:schemeClr val="tx1"/>
                </a:solidFill>
              </a:rPr>
              <a:t>  public int Sides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public </a:t>
            </a:r>
            <a:r>
              <a:rPr lang="en-US" dirty="0">
                <a:solidFill>
                  <a:schemeClr val="bg1"/>
                </a:solidFill>
              </a:rPr>
              <a:t>get { return this.sides; }</a:t>
            </a:r>
          </a:p>
          <a:p>
            <a:r>
              <a:rPr lang="en-US" dirty="0">
                <a:solidFill>
                  <a:schemeClr val="tx1"/>
                </a:solidFill>
              </a:rPr>
              <a:t>    public </a:t>
            </a:r>
            <a:r>
              <a:rPr lang="en-US" dirty="0">
                <a:solidFill>
                  <a:schemeClr val="bg1"/>
                </a:solidFill>
              </a:rPr>
              <a:t>set { this.sides = value; }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404179" y="2484916"/>
            <a:ext cx="2640800" cy="522232"/>
          </a:xfrm>
          <a:prstGeom prst="wedgeRoundRectCallout">
            <a:avLst>
              <a:gd name="adj1" fmla="val -56407"/>
              <a:gd name="adj2" fmla="val 440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field</a:t>
            </a:r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hidden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5942012" y="3568008"/>
            <a:ext cx="2750906" cy="926631"/>
          </a:xfrm>
          <a:prstGeom prst="wedgeRoundRectCallout">
            <a:avLst>
              <a:gd name="adj1" fmla="val -56826"/>
              <a:gd name="adj2" fmla="val 447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getter provides access to the field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126824" y="5423485"/>
            <a:ext cx="2895600" cy="737974"/>
          </a:xfrm>
          <a:prstGeom prst="wedgeRoundRectCallout">
            <a:avLst>
              <a:gd name="adj1" fmla="val -57732"/>
              <a:gd name="adj2" fmla="val -476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setter provides field change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362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Bank Account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noProof="1">
                <a:solidFill>
                  <a:schemeClr val="bg1"/>
                </a:solidFill>
              </a:rPr>
              <a:t>BankAccount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3" name="Right Arrow 7"/>
          <p:cNvSpPr/>
          <p:nvPr/>
        </p:nvSpPr>
        <p:spPr>
          <a:xfrm>
            <a:off x="4306914" y="3749065"/>
            <a:ext cx="644955" cy="56185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5256212" y="1905000"/>
            <a:ext cx="6735898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private int id;</a:t>
            </a:r>
          </a:p>
          <a:p>
            <a:r>
              <a:rPr lang="en-GB" sz="2400" dirty="0">
                <a:solidFill>
                  <a:schemeClr val="tx1"/>
                </a:solidFill>
              </a:rPr>
              <a:t>private decimal balance;</a:t>
            </a:r>
          </a:p>
          <a:p>
            <a:r>
              <a:rPr lang="en-GB" sz="2400" dirty="0">
                <a:solidFill>
                  <a:schemeClr val="tx1"/>
                </a:solidFill>
              </a:rPr>
              <a:t>public int Id</a:t>
            </a:r>
          </a:p>
          <a:p>
            <a:r>
              <a:rPr lang="en-GB" sz="2400" dirty="0">
                <a:solidFill>
                  <a:schemeClr val="tx1"/>
                </a:solidFill>
              </a:rPr>
              <a:t>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get { return this.id; }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set { this.id = value; }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</a:p>
          <a:p>
            <a:r>
              <a:rPr lang="en-GB" sz="2400" dirty="0">
                <a:solidFill>
                  <a:schemeClr val="accent2"/>
                </a:solidFill>
              </a:rPr>
              <a:t>//TODO: </a:t>
            </a:r>
            <a:r>
              <a:rPr lang="en-GB" sz="2400" i="1" dirty="0">
                <a:solidFill>
                  <a:schemeClr val="accent2"/>
                </a:solidFill>
              </a:rPr>
              <a:t>Create Balance Getter &amp; Setter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0D0C5-DE50-42F5-BB3E-238186673420}"/>
              </a:ext>
            </a:extLst>
          </p:cNvPr>
          <p:cNvGrpSpPr/>
          <p:nvPr/>
        </p:nvGrpSpPr>
        <p:grpSpPr>
          <a:xfrm>
            <a:off x="553839" y="2944265"/>
            <a:ext cx="3409452" cy="2155928"/>
            <a:chOff x="398960" y="3005692"/>
            <a:chExt cx="3409452" cy="2155928"/>
          </a:xfrm>
        </p:grpSpPr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54F06C81-BE70-48FD-805E-47C47FB1F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86" y="3005692"/>
              <a:ext cx="3400526" cy="60096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BankAccount</a:t>
              </a:r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D1337F06-B251-4184-8310-AF4038DD9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629254"/>
              <a:ext cx="3409452" cy="9348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-id:int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-balance:decimal</a:t>
              </a:r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C3C8D661-6035-4BFC-9C09-FF603A4B0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452" y="4565548"/>
              <a:ext cx="3394960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(no actions)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721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Defining a Class Behaviour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212" y="1524000"/>
            <a:ext cx="3164951" cy="227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6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4795935"/>
          </a:xfrm>
        </p:spPr>
        <p:txBody>
          <a:bodyPr/>
          <a:lstStyle/>
          <a:p>
            <a:r>
              <a:rPr lang="en-US" sz="3600" dirty="0"/>
              <a:t>Abstract Data Types</a:t>
            </a:r>
          </a:p>
          <a:p>
            <a:r>
              <a:rPr lang="en-US" sz="3600" dirty="0"/>
              <a:t>Defining Simple Classes</a:t>
            </a:r>
            <a:endParaRPr lang="bg-BG" sz="3600" dirty="0"/>
          </a:p>
          <a:p>
            <a:pPr lvl="1"/>
            <a:r>
              <a:rPr lang="en-GB" sz="3400" dirty="0"/>
              <a:t>Fields</a:t>
            </a:r>
          </a:p>
          <a:p>
            <a:pPr lvl="1"/>
            <a:r>
              <a:rPr lang="en-GB" sz="3400" dirty="0"/>
              <a:t>Properties</a:t>
            </a:r>
          </a:p>
          <a:p>
            <a:pPr lvl="1"/>
            <a:r>
              <a:rPr lang="en-GB" sz="3400" dirty="0"/>
              <a:t>Methods</a:t>
            </a:r>
            <a:endParaRPr lang="en-US" sz="3400" dirty="0"/>
          </a:p>
          <a:p>
            <a:r>
              <a:rPr lang="en-US" sz="3600" dirty="0"/>
              <a:t>Constructors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Store </a:t>
            </a:r>
            <a:r>
              <a:rPr lang="en-US" b="1" dirty="0">
                <a:solidFill>
                  <a:schemeClr val="bg1"/>
                </a:solidFill>
              </a:rPr>
              <a:t>executable code </a:t>
            </a:r>
            <a:r>
              <a:rPr lang="en-US" dirty="0"/>
              <a:t>(algorithm) that manipulate state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692151" y="1856197"/>
            <a:ext cx="8801345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public class Dice 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private int sides;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private Random rnd = new Random();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public int Roll() {</a:t>
            </a:r>
          </a:p>
          <a:p>
            <a:r>
              <a:rPr lang="en-US" sz="2400" dirty="0"/>
              <a:t>     </a:t>
            </a:r>
            <a:r>
              <a:rPr lang="en-US" sz="2400" dirty="0">
                <a:solidFill>
                  <a:schemeClr val="tx1"/>
                </a:solidFill>
              </a:rPr>
              <a:t>int rollResult = rnd.Next(1, </a:t>
            </a:r>
            <a:r>
              <a:rPr lang="en-US" sz="2400" dirty="0">
                <a:solidFill>
                  <a:schemeClr val="bg1"/>
                </a:solidFill>
              </a:rPr>
              <a:t>this</a:t>
            </a:r>
            <a:r>
              <a:rPr lang="en-US" sz="2400" dirty="0">
                <a:solidFill>
                  <a:schemeClr val="tx1"/>
                </a:solidFill>
              </a:rPr>
              <a:t>.sides + 1);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return rollResult;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8228012" y="5029200"/>
            <a:ext cx="2514600" cy="987119"/>
          </a:xfrm>
          <a:prstGeom prst="wedgeRoundRectCallout">
            <a:avLst>
              <a:gd name="adj1" fmla="val -62482"/>
              <a:gd name="adj2" fmla="val -442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points to the current instance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71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Bank Account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noProof="1">
                <a:solidFill>
                  <a:schemeClr val="bg1"/>
                </a:solidFill>
              </a:rPr>
              <a:t>BankAccount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25957" y="1905000"/>
            <a:ext cx="5424506" cy="4282810"/>
            <a:chOff x="-306388" y="2280672"/>
            <a:chExt cx="3137848" cy="2857665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280672"/>
              <a:ext cx="3137848" cy="39196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BankAccount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68376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-id:int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-balance:decimal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349917"/>
              <a:ext cx="3137848" cy="178842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+Id:int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+Balance:decimal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+Deposit(decimal amount):void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+Withdraw(decimal amount):void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+ToString():string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898A63F-5E86-4D75-AC5D-E29D8BCEF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2971800"/>
            <a:ext cx="3322033" cy="321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5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Bank Account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70012" y="1228202"/>
            <a:ext cx="9448800" cy="4603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private decimal balance;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bg1"/>
                </a:solidFill>
              </a:rPr>
              <a:t>public void Deposit</a:t>
            </a:r>
            <a:r>
              <a:rPr lang="en-GB" sz="2400" dirty="0">
                <a:solidFill>
                  <a:schemeClr val="tx1"/>
                </a:solidFill>
              </a:rPr>
              <a:t>(decimal amount)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</a:t>
            </a:r>
            <a:r>
              <a:rPr lang="en-GB" sz="2400" dirty="0">
                <a:solidFill>
                  <a:schemeClr val="bg1"/>
                </a:solidFill>
              </a:rPr>
              <a:t>this.Balance += amount;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bg1"/>
                </a:solidFill>
              </a:rPr>
              <a:t>public void Withdraw</a:t>
            </a:r>
            <a:r>
              <a:rPr lang="en-GB" sz="2400" dirty="0">
                <a:solidFill>
                  <a:schemeClr val="tx1"/>
                </a:solidFill>
              </a:rPr>
              <a:t>(decimal amount)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</a:t>
            </a:r>
            <a:r>
              <a:rPr lang="en-GB" sz="2400" dirty="0">
                <a:solidFill>
                  <a:schemeClr val="bg1"/>
                </a:solidFill>
              </a:rPr>
              <a:t>this.Balance -= amount;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bg1"/>
                </a:solidFill>
              </a:rPr>
              <a:t>public override string </a:t>
            </a:r>
            <a:r>
              <a:rPr lang="en-GB" sz="2400" dirty="0" err="1">
                <a:solidFill>
                  <a:schemeClr val="bg1"/>
                </a:solidFill>
              </a:rPr>
              <a:t>ToString</a:t>
            </a:r>
            <a:r>
              <a:rPr lang="en-GB" sz="2400" dirty="0">
                <a:solidFill>
                  <a:schemeClr val="tx1"/>
                </a:solidFill>
              </a:rPr>
              <a:t>() {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</a:t>
            </a:r>
            <a:r>
              <a:rPr lang="en-GB" sz="2400" dirty="0">
                <a:solidFill>
                  <a:schemeClr val="tx1"/>
                </a:solidFill>
              </a:rPr>
              <a:t>return $"Account </a:t>
            </a:r>
            <a:r>
              <a:rPr lang="en-GB" sz="2400" dirty="0">
                <a:solidFill>
                  <a:schemeClr val="bg1"/>
                </a:solidFill>
              </a:rPr>
              <a:t>{this.Id}</a:t>
            </a:r>
            <a:r>
              <a:rPr lang="en-GB" sz="2400" dirty="0">
                <a:solidFill>
                  <a:schemeClr val="tx1"/>
                </a:solidFill>
              </a:rPr>
              <a:t>, balance </a:t>
            </a:r>
            <a:r>
              <a:rPr lang="en-GB" sz="2400" dirty="0">
                <a:solidFill>
                  <a:schemeClr val="bg1"/>
                </a:solidFill>
              </a:rPr>
              <a:t>{this.Balance}</a:t>
            </a:r>
            <a:r>
              <a:rPr lang="en-GB" sz="2400" dirty="0">
                <a:solidFill>
                  <a:schemeClr val="tx1"/>
                </a:solidFill>
              </a:rPr>
              <a:t>";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4F05E-C0F0-44B7-8F26-8B963B2AB6A7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https://judge.softuni.bg/Contests/674/Defining-Classes-Lab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1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Test Client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test client </a:t>
            </a:r>
            <a:r>
              <a:rPr lang="en-US" dirty="0"/>
              <a:t>that tests your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BankAccount</a:t>
            </a:r>
            <a:r>
              <a:rPr lang="en-US" dirty="0"/>
              <a:t> class</a:t>
            </a:r>
          </a:p>
          <a:p>
            <a:pPr>
              <a:lnSpc>
                <a:spcPct val="100000"/>
              </a:lnSpc>
            </a:pPr>
            <a:r>
              <a:rPr lang="en-US" dirty="0"/>
              <a:t>Support commands: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Create {Id}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Deposit {Id} {Amount}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Withdraw {Id} {Amount}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Print {Id}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End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287739" y="2411187"/>
            <a:ext cx="2178273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Create 1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Create 1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Deposit 1 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Withdraw 1 30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Withdraw 1 10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Print 1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End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8070738" y="3334516"/>
            <a:ext cx="3925999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Account already exists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Insufficient balance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Account </a:t>
            </a:r>
            <a:r>
              <a:rPr lang="en-GB" sz="2000" b="1" noProof="1">
                <a:latin typeface="Consolas" pitchFamily="49" charset="0"/>
                <a:cs typeface="Consolas" pitchFamily="49" charset="0"/>
              </a:rPr>
              <a:t>ID1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, balance 10.00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58C0053-4D09-439F-AEF9-0773AB04FFAD}"/>
              </a:ext>
            </a:extLst>
          </p:cNvPr>
          <p:cNvSpPr/>
          <p:nvPr/>
        </p:nvSpPr>
        <p:spPr bwMode="auto">
          <a:xfrm>
            <a:off x="7577875" y="3936206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15B83F-64CD-4D09-B8A1-F0482ADCA5D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https://judge.softuni.bg/Contests/674/Defining-Classes-Lab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56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Client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2412" y="1117276"/>
            <a:ext cx="8933514" cy="47578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000" dirty="0">
                <a:solidFill>
                  <a:schemeClr val="tx1"/>
                </a:solidFill>
              </a:rPr>
              <a:t>var accounts = new Dictionary&lt;int, BankAccount&gt;();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000" dirty="0">
                <a:solidFill>
                  <a:schemeClr val="tx1"/>
                </a:solidFill>
              </a:rPr>
              <a:t>string command;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000" dirty="0">
                <a:solidFill>
                  <a:schemeClr val="tx1"/>
                </a:solidFill>
              </a:rPr>
              <a:t>while ((command = Console.ReadLine()) != "End")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000" dirty="0">
                <a:solidFill>
                  <a:schemeClr val="tx1"/>
                </a:solidFill>
              </a:rPr>
              <a:t>  var cmdArgs = command.Split();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000" dirty="0">
                <a:solidFill>
                  <a:schemeClr val="tx1"/>
                </a:solidFill>
              </a:rPr>
              <a:t>  var cmdType = cmdArgs[0];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000" dirty="0">
                <a:solidFill>
                  <a:schemeClr val="tx1"/>
                </a:solidFill>
              </a:rPr>
              <a:t>  switch (cmdType)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000" dirty="0">
                <a:solidFill>
                  <a:schemeClr val="tx1"/>
                </a:solidFill>
              </a:rPr>
              <a:t>    case "Create": Create(cmdArgs, accounts); break;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000" dirty="0">
                <a:solidFill>
                  <a:schemeClr val="tx1"/>
                </a:solidFill>
              </a:rPr>
              <a:t>    case "Deposit": Deposit(cmdArgs, accounts); break;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000" dirty="0">
                <a:solidFill>
                  <a:schemeClr val="tx1"/>
                </a:solidFill>
              </a:rPr>
              <a:t>    case "Withdraw": Withdraw(cmdArgs, accounts); break;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000" dirty="0">
                <a:solidFill>
                  <a:schemeClr val="tx1"/>
                </a:solidFill>
              </a:rPr>
              <a:t>    case "Print": Print(cmdArgs, accounts); break;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0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B1810-FD46-488D-A1A6-A54F5FB5096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https://judge.softuni.bg/Contests/674/Defining-Classes-Lab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60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Client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27655" y="1117276"/>
            <a:ext cx="8933514" cy="4603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i="1" dirty="0">
                <a:solidFill>
                  <a:schemeClr val="accent2"/>
                </a:solidFill>
              </a:rPr>
              <a:t>//Account creation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 err="1">
                <a:solidFill>
                  <a:schemeClr val="tx1"/>
                </a:solidFill>
              </a:rPr>
              <a:t>var</a:t>
            </a:r>
            <a:r>
              <a:rPr lang="en-GB" sz="2400" dirty="0">
                <a:solidFill>
                  <a:schemeClr val="tx1"/>
                </a:solidFill>
              </a:rPr>
              <a:t> id = </a:t>
            </a:r>
            <a:r>
              <a:rPr lang="en-GB" sz="2400" dirty="0" err="1">
                <a:solidFill>
                  <a:schemeClr val="tx1"/>
                </a:solidFill>
              </a:rPr>
              <a:t>int.Parse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 err="1">
                <a:solidFill>
                  <a:schemeClr val="tx1"/>
                </a:solidFill>
              </a:rPr>
              <a:t>cmdArgs</a:t>
            </a:r>
            <a:r>
              <a:rPr lang="en-GB" sz="2400" dirty="0">
                <a:solidFill>
                  <a:schemeClr val="tx1"/>
                </a:solidFill>
              </a:rPr>
              <a:t>[1]);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if (</a:t>
            </a:r>
            <a:r>
              <a:rPr lang="en-GB" sz="2400" dirty="0" err="1">
                <a:solidFill>
                  <a:schemeClr val="tx1"/>
                </a:solidFill>
              </a:rPr>
              <a:t>accounts.ContainsKey</a:t>
            </a:r>
            <a:r>
              <a:rPr lang="en-GB" sz="2400" dirty="0">
                <a:solidFill>
                  <a:schemeClr val="tx1"/>
                </a:solidFill>
              </a:rPr>
              <a:t>(id))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{ </a:t>
            </a:r>
            <a:r>
              <a:rPr lang="en-GB" sz="2400" dirty="0" err="1">
                <a:solidFill>
                  <a:schemeClr val="tx1"/>
                </a:solidFill>
              </a:rPr>
              <a:t>Console.WriteLine</a:t>
            </a:r>
            <a:r>
              <a:rPr lang="en-GB" sz="2400" dirty="0">
                <a:solidFill>
                  <a:schemeClr val="tx1"/>
                </a:solidFill>
              </a:rPr>
              <a:t>("Account already exists");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else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  </a:t>
            </a:r>
            <a:r>
              <a:rPr lang="en-GB" sz="2400" dirty="0" err="1">
                <a:solidFill>
                  <a:schemeClr val="tx1"/>
                </a:solidFill>
              </a:rPr>
              <a:t>var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acc</a:t>
            </a:r>
            <a:r>
              <a:rPr lang="en-GB" sz="2400" dirty="0">
                <a:solidFill>
                  <a:schemeClr val="tx1"/>
                </a:solidFill>
              </a:rPr>
              <a:t> = new </a:t>
            </a:r>
            <a:r>
              <a:rPr lang="en-GB" sz="2400" dirty="0" err="1">
                <a:solidFill>
                  <a:schemeClr val="tx1"/>
                </a:solidFill>
              </a:rPr>
              <a:t>BankAccount</a:t>
            </a:r>
            <a:r>
              <a:rPr lang="en-GB" sz="2400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  </a:t>
            </a:r>
            <a:r>
              <a:rPr lang="en-GB" sz="2400" dirty="0" err="1">
                <a:solidFill>
                  <a:schemeClr val="tx1"/>
                </a:solidFill>
              </a:rPr>
              <a:t>acc.Id</a:t>
            </a:r>
            <a:r>
              <a:rPr lang="en-GB" sz="2400" dirty="0">
                <a:solidFill>
                  <a:schemeClr val="tx1"/>
                </a:solidFill>
              </a:rPr>
              <a:t> = id;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  </a:t>
            </a:r>
            <a:r>
              <a:rPr lang="en-GB" sz="2400" dirty="0" err="1">
                <a:solidFill>
                  <a:schemeClr val="tx1"/>
                </a:solidFill>
              </a:rPr>
              <a:t>accounts.Add</a:t>
            </a:r>
            <a:r>
              <a:rPr lang="en-GB" sz="2400" dirty="0">
                <a:solidFill>
                  <a:schemeClr val="tx1"/>
                </a:solidFill>
              </a:rPr>
              <a:t>(id, </a:t>
            </a:r>
            <a:r>
              <a:rPr lang="en-GB" sz="2400" dirty="0" err="1">
                <a:solidFill>
                  <a:schemeClr val="tx1"/>
                </a:solidFill>
              </a:rPr>
              <a:t>acc</a:t>
            </a:r>
            <a:r>
              <a:rPr lang="en-GB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TODO: Implement other commands…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0569E-695D-48C5-B286-15BCA79DC7D3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https://judge.softuni.bg/Contests/674/Defining-Classes-Lab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21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Object Initialization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160" y="1395069"/>
            <a:ext cx="2970505" cy="222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1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Special methods, executed during object creation</a:t>
            </a:r>
          </a:p>
          <a:p>
            <a:r>
              <a:rPr lang="en-GB" dirty="0"/>
              <a:t>The only one way to </a:t>
            </a:r>
            <a:r>
              <a:rPr lang="en-GB" b="1" dirty="0">
                <a:solidFill>
                  <a:schemeClr val="bg1"/>
                </a:solidFill>
              </a:rPr>
              <a:t>call a constructor</a:t>
            </a:r>
            <a:r>
              <a:rPr lang="en-GB" dirty="0"/>
              <a:t> in C# is </a:t>
            </a:r>
            <a:br>
              <a:rPr lang="en-GB" dirty="0"/>
            </a:br>
            <a:r>
              <a:rPr lang="en-GB" dirty="0"/>
              <a:t>through the </a:t>
            </a:r>
            <a:r>
              <a:rPr lang="en-GB" b="1" dirty="0">
                <a:solidFill>
                  <a:schemeClr val="bg1"/>
                </a:solidFill>
              </a:rPr>
              <a:t>keyword new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741612" y="3225681"/>
            <a:ext cx="3124200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public class Dice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private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sides;</a:t>
            </a:r>
          </a:p>
          <a:p>
            <a:r>
              <a:rPr lang="en-US" dirty="0">
                <a:solidFill>
                  <a:schemeClr val="tx1"/>
                </a:solidFill>
              </a:rPr>
              <a:t>  public </a:t>
            </a:r>
            <a:r>
              <a:rPr lang="en-US" dirty="0">
                <a:solidFill>
                  <a:schemeClr val="bg1"/>
                </a:solidFill>
              </a:rPr>
              <a:t>Dice()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this.sides = 6;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246812" y="3225681"/>
            <a:ext cx="2895600" cy="899547"/>
          </a:xfrm>
          <a:prstGeom prst="wedgeRoundRectCallout">
            <a:avLst>
              <a:gd name="adj1" fmla="val -57459"/>
              <a:gd name="adj2" fmla="val -189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Overloading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default constructor</a:t>
            </a:r>
          </a:p>
        </p:txBody>
      </p:sp>
    </p:spTree>
    <p:extLst>
      <p:ext uri="{BB962C8B-B14F-4D97-AF65-F5344CB8AC3E}">
        <p14:creationId xmlns:p14="http://schemas.microsoft.com/office/powerpoint/2010/main" val="159816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Initial State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52699" y="1872330"/>
            <a:ext cx="7083426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public class Dice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sides;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[] </a:t>
            </a:r>
            <a:r>
              <a:rPr lang="en-US" sz="2400" dirty="0" err="1">
                <a:solidFill>
                  <a:schemeClr val="tx1"/>
                </a:solidFill>
              </a:rPr>
              <a:t>rollFrequency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</a:t>
            </a:r>
            <a:r>
              <a:rPr lang="en-US" sz="2400" dirty="0">
                <a:solidFill>
                  <a:schemeClr val="bg1"/>
                </a:solidFill>
              </a:rPr>
              <a:t>Dice(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sides</a:t>
            </a:r>
            <a:r>
              <a:rPr lang="en-US" sz="2400" dirty="0">
                <a:solidFill>
                  <a:schemeClr val="bg1"/>
                </a:solidFill>
              </a:rPr>
              <a:t>) </a:t>
            </a: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tx1"/>
                </a:solidFill>
              </a:rPr>
              <a:t>this.sides</a:t>
            </a:r>
            <a:r>
              <a:rPr lang="en-US" sz="2400" dirty="0">
                <a:solidFill>
                  <a:schemeClr val="tx1"/>
                </a:solidFill>
              </a:rPr>
              <a:t> = sides;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tx1"/>
                </a:solidFill>
              </a:rPr>
              <a:t>this.rollFrequency</a:t>
            </a:r>
            <a:r>
              <a:rPr lang="en-US" sz="2400" dirty="0">
                <a:solidFill>
                  <a:schemeClr val="tx1"/>
                </a:solidFill>
              </a:rPr>
              <a:t> =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new </a:t>
            </a: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en-US" sz="2400" dirty="0">
                <a:solidFill>
                  <a:schemeClr val="tx1"/>
                </a:solidFill>
              </a:rPr>
              <a:t>sides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0" y="1150938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Constructors </a:t>
            </a:r>
            <a:r>
              <a:rPr lang="en-GB" b="1" dirty="0">
                <a:solidFill>
                  <a:schemeClr val="bg1"/>
                </a:solidFill>
              </a:rPr>
              <a:t>set object's initial state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4C8CAFC6-6E07-470E-897F-17B6522DC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1087" y="4038600"/>
            <a:ext cx="2230006" cy="950226"/>
          </a:xfrm>
          <a:prstGeom prst="wedgeRoundRectCallout">
            <a:avLst>
              <a:gd name="adj1" fmla="val -60817"/>
              <a:gd name="adj2" fmla="val 502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ensure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 state</a:t>
            </a:r>
          </a:p>
        </p:txBody>
      </p:sp>
    </p:spTree>
    <p:extLst>
      <p:ext uri="{BB962C8B-B14F-4D97-AF65-F5344CB8AC3E}">
        <p14:creationId xmlns:p14="http://schemas.microsoft.com/office/powerpoint/2010/main" val="385252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B3006CF-4481-40D3-8844-B75642BAB0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Constructors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531790" y="1872330"/>
            <a:ext cx="4741069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public class Dice 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private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sides;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</a:t>
            </a:r>
            <a:r>
              <a:rPr lang="en-US" sz="2400" dirty="0">
                <a:solidFill>
                  <a:schemeClr val="bg1"/>
                </a:solidFill>
              </a:rPr>
              <a:t>Dice() </a:t>
            </a:r>
            <a:r>
              <a:rPr lang="en-US" sz="2400" dirty="0">
                <a:solidFill>
                  <a:schemeClr val="tx1"/>
                </a:solidFill>
              </a:rPr>
              <a:t>{ }</a:t>
            </a:r>
          </a:p>
          <a:p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 public </a:t>
            </a:r>
            <a:r>
              <a:rPr lang="en-US" sz="2400" dirty="0">
                <a:solidFill>
                  <a:schemeClr val="bg1"/>
                </a:solidFill>
              </a:rPr>
              <a:t>Dice(</a:t>
            </a:r>
            <a:r>
              <a:rPr lang="en-US" sz="2400" dirty="0">
                <a:solidFill>
                  <a:schemeClr val="tx1"/>
                </a:solidFill>
              </a:rPr>
              <a:t>int sides</a:t>
            </a:r>
            <a:r>
              <a:rPr lang="en-US" sz="2400" dirty="0">
                <a:solidFill>
                  <a:schemeClr val="bg1"/>
                </a:solidFill>
              </a:rPr>
              <a:t>)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this.sides = sides;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075612" y="3962400"/>
            <a:ext cx="2428063" cy="1051947"/>
          </a:xfrm>
          <a:prstGeom prst="wedgeRoundRectCallout">
            <a:avLst>
              <a:gd name="adj1" fmla="val -59999"/>
              <a:gd name="adj2" fmla="val -230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parameters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389812" y="2767414"/>
            <a:ext cx="2883098" cy="856884"/>
          </a:xfrm>
          <a:prstGeom prst="wedgeRoundRectCallout">
            <a:avLst>
              <a:gd name="adj1" fmla="val -58777"/>
              <a:gd name="adj2" fmla="val 415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without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parameters</a:t>
            </a:r>
          </a:p>
        </p:txBody>
      </p:sp>
    </p:spTree>
    <p:extLst>
      <p:ext uri="{BB962C8B-B14F-4D97-AF65-F5344CB8AC3E}">
        <p14:creationId xmlns:p14="http://schemas.microsoft.com/office/powerpoint/2010/main" val="342988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 dirty="0" err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494331-CA81-4B33-B639-B062DD5D6F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en-GB" dirty="0"/>
              <a:t>Constructors can call each other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Chaining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286450" y="1895484"/>
            <a:ext cx="5615924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public class Person {</a:t>
            </a:r>
          </a:p>
          <a:p>
            <a:r>
              <a:rPr lang="en-US" dirty="0">
                <a:solidFill>
                  <a:schemeClr val="tx1"/>
                </a:solidFill>
              </a:rPr>
              <a:t>  private string name;</a:t>
            </a:r>
          </a:p>
          <a:p>
            <a:r>
              <a:rPr lang="en-US" dirty="0">
                <a:solidFill>
                  <a:schemeClr val="tx1"/>
                </a:solidFill>
              </a:rPr>
              <a:t>  private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age;</a:t>
            </a:r>
          </a:p>
          <a:p>
            <a:r>
              <a:rPr lang="en-US" dirty="0">
                <a:solidFill>
                  <a:schemeClr val="tx1"/>
                </a:solidFill>
              </a:rPr>
              <a:t>  public </a:t>
            </a:r>
            <a:r>
              <a:rPr lang="en-US" dirty="0">
                <a:solidFill>
                  <a:schemeClr val="bg1"/>
                </a:solidFill>
              </a:rPr>
              <a:t>Person()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this.age</a:t>
            </a:r>
            <a:r>
              <a:rPr lang="en-US" dirty="0">
                <a:solidFill>
                  <a:schemeClr val="tx1"/>
                </a:solidFill>
              </a:rPr>
              <a:t> = 18;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  public Person(string name) : </a:t>
            </a:r>
            <a:r>
              <a:rPr lang="en-US" dirty="0">
                <a:solidFill>
                  <a:schemeClr val="bg1"/>
                </a:solidFill>
              </a:rPr>
              <a:t>this()                  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this.name = name;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075612" y="5182582"/>
            <a:ext cx="2073967" cy="918284"/>
          </a:xfrm>
          <a:prstGeom prst="wedgeRoundRectCallout">
            <a:avLst>
              <a:gd name="adj1" fmla="val -57353"/>
              <a:gd name="adj2" fmla="val -512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Calls default constructor</a:t>
            </a:r>
          </a:p>
        </p:txBody>
      </p:sp>
    </p:spTree>
    <p:extLst>
      <p:ext uri="{BB962C8B-B14F-4D97-AF65-F5344CB8AC3E}">
        <p14:creationId xmlns:p14="http://schemas.microsoft.com/office/powerpoint/2010/main" val="245331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Define Person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Define a class </a:t>
            </a:r>
            <a:r>
              <a:rPr lang="en-US" b="1" dirty="0">
                <a:solidFill>
                  <a:schemeClr val="bg1"/>
                </a:solidFill>
              </a:rPr>
              <a:t>Person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5B605A-AEB4-4DCD-AE36-DF3A9FE113F7}"/>
              </a:ext>
            </a:extLst>
          </p:cNvPr>
          <p:cNvGrpSpPr/>
          <p:nvPr/>
        </p:nvGrpSpPr>
        <p:grpSpPr>
          <a:xfrm>
            <a:off x="789985" y="1841302"/>
            <a:ext cx="6385948" cy="4720475"/>
            <a:chOff x="531812" y="1832396"/>
            <a:chExt cx="6385948" cy="4720475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531812" y="1832396"/>
              <a:ext cx="6385948" cy="648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</a:rPr>
                <a:t>Person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531812" y="2484888"/>
              <a:ext cx="6385948" cy="181854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</a:rPr>
                <a:t>-name:string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</a:rPr>
                <a:t>-age:int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</a:rPr>
                <a:t>-accounts:List&lt;BankAccount&gt;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531812" y="4303436"/>
              <a:ext cx="6385948" cy="224943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</a:rPr>
                <a:t>+GetBalance():decimal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</a:rPr>
                <a:t>+Person(String name, int age)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</a:rPr>
                <a:t>+Person(String name, int age, </a:t>
              </a:r>
              <a:br>
                <a:rPr lang="en-US" sz="2800" b="1" noProof="1">
                  <a:latin typeface="Consolas" pitchFamily="49" charset="0"/>
                </a:rPr>
              </a:br>
              <a:r>
                <a:rPr lang="en-US" sz="2800" b="1" noProof="1">
                  <a:latin typeface="Consolas" pitchFamily="49" charset="0"/>
                </a:rPr>
                <a:t>    List&lt;BankAccount&gt; accounts)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BB5F3DD-E4DD-49B0-9B26-063DAFD12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917" y="2660038"/>
            <a:ext cx="3456017" cy="328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7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Define Person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08212" y="1319397"/>
            <a:ext cx="77724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public class Person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bg-BG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private string name;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bg-BG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private int age;</a:t>
            </a:r>
          </a:p>
          <a:p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private List&lt;BankAccount&gt; accounts;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bg-BG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public Person()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tx1"/>
                </a:solidFill>
              </a:rPr>
              <a:t>this.accounts</a:t>
            </a:r>
            <a:r>
              <a:rPr lang="en-US" sz="2400" dirty="0">
                <a:solidFill>
                  <a:schemeClr val="tx1"/>
                </a:solidFill>
              </a:rPr>
              <a:t> = new List&lt;</a:t>
            </a:r>
            <a:r>
              <a:rPr lang="en-US" sz="2400" dirty="0" err="1">
                <a:solidFill>
                  <a:schemeClr val="tx1"/>
                </a:solidFill>
              </a:rPr>
              <a:t>BankAccount</a:t>
            </a:r>
            <a:r>
              <a:rPr lang="en-US" sz="2400" dirty="0">
                <a:solidFill>
                  <a:schemeClr val="tx1"/>
                </a:solidFill>
              </a:rPr>
              <a:t>&gt;();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i="1" dirty="0">
                <a:solidFill>
                  <a:schemeClr val="accent2"/>
                </a:solidFill>
              </a:rPr>
              <a:t>//</a:t>
            </a:r>
            <a:r>
              <a:rPr lang="en-GB" sz="2400" i="1" dirty="0">
                <a:solidFill>
                  <a:schemeClr val="accent2"/>
                </a:solidFill>
              </a:rPr>
              <a:t>continues on the next slide</a:t>
            </a:r>
            <a:endParaRPr lang="bg-BG" sz="2400" dirty="0">
              <a:solidFill>
                <a:schemeClr val="tx1"/>
              </a:solidFill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581F0972-791B-4145-9CF6-2491755BD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5612" y="4038600"/>
            <a:ext cx="3048000" cy="442960"/>
          </a:xfrm>
          <a:prstGeom prst="wedgeRoundRectCallout">
            <a:avLst>
              <a:gd name="adj1" fmla="val -55632"/>
              <a:gd name="adj2" fmla="val 464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Ensuring correct 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257C6-1F5B-40A5-9DCB-454C403C65A7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https://judge.softuni.bg/Contests/674/Defining-Classes-Lab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5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Define Person Class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319397"/>
            <a:ext cx="10896600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public Person(string name, </a:t>
            </a:r>
            <a:r>
              <a:rPr lang="en-GB" sz="2400" dirty="0" err="1">
                <a:solidFill>
                  <a:schemeClr val="tx1"/>
                </a:solidFill>
              </a:rPr>
              <a:t>int</a:t>
            </a:r>
            <a:r>
              <a:rPr lang="en-GB" sz="2400" dirty="0">
                <a:solidFill>
                  <a:schemeClr val="tx1"/>
                </a:solidFill>
              </a:rPr>
              <a:t> age) </a:t>
            </a:r>
            <a:r>
              <a:rPr lang="en-GB" sz="2400" dirty="0">
                <a:solidFill>
                  <a:schemeClr val="bg1"/>
                </a:solidFill>
              </a:rPr>
              <a:t>: this() </a:t>
            </a:r>
            <a:r>
              <a:rPr lang="en-GB" sz="2400" dirty="0">
                <a:solidFill>
                  <a:schemeClr val="tx1"/>
                </a:solidFill>
              </a:rPr>
              <a:t>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</a:t>
            </a:r>
            <a:r>
              <a:rPr lang="en-GB" sz="2400" dirty="0" err="1">
                <a:solidFill>
                  <a:schemeClr val="tx1"/>
                </a:solidFill>
              </a:rPr>
              <a:t>this.age</a:t>
            </a:r>
            <a:r>
              <a:rPr lang="en-GB" sz="2400" dirty="0">
                <a:solidFill>
                  <a:schemeClr val="tx1"/>
                </a:solidFill>
              </a:rPr>
              <a:t> = age;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this.name = name;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</a:p>
          <a:p>
            <a:r>
              <a:rPr lang="en-GB" sz="2400" dirty="0">
                <a:solidFill>
                  <a:schemeClr val="tx1"/>
                </a:solidFill>
              </a:rPr>
              <a:t>public Person(string name, </a:t>
            </a:r>
            <a:r>
              <a:rPr lang="en-GB" sz="2400" dirty="0" err="1">
                <a:solidFill>
                  <a:schemeClr val="tx1"/>
                </a:solidFill>
              </a:rPr>
              <a:t>int</a:t>
            </a:r>
            <a:r>
              <a:rPr lang="en-GB" sz="2400" dirty="0">
                <a:solidFill>
                  <a:schemeClr val="tx1"/>
                </a:solidFill>
              </a:rPr>
              <a:t> age, List&lt;</a:t>
            </a:r>
            <a:r>
              <a:rPr lang="en-GB" sz="2400" dirty="0" err="1">
                <a:solidFill>
                  <a:schemeClr val="tx1"/>
                </a:solidFill>
              </a:rPr>
              <a:t>BankAccount</a:t>
            </a:r>
            <a:r>
              <a:rPr lang="en-GB" sz="2400" dirty="0">
                <a:solidFill>
                  <a:schemeClr val="tx1"/>
                </a:solidFill>
              </a:rPr>
              <a:t>&gt; accounts) 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</a:t>
            </a:r>
            <a:r>
              <a:rPr lang="en-GB" sz="2400" dirty="0">
                <a:solidFill>
                  <a:schemeClr val="bg1"/>
                </a:solidFill>
              </a:rPr>
              <a:t>: this(name, age)</a:t>
            </a:r>
            <a:r>
              <a:rPr lang="en-GB" sz="2400" dirty="0">
                <a:solidFill>
                  <a:schemeClr val="tx1"/>
                </a:solidFill>
              </a:rPr>
              <a:t> 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</a:t>
            </a:r>
            <a:r>
              <a:rPr lang="en-GB" sz="2400" dirty="0" err="1">
                <a:solidFill>
                  <a:schemeClr val="tx1"/>
                </a:solidFill>
              </a:rPr>
              <a:t>this.accounts.AddRange</a:t>
            </a:r>
            <a:r>
              <a:rPr lang="en-GB" sz="2400" dirty="0">
                <a:solidFill>
                  <a:schemeClr val="tx1"/>
                </a:solidFill>
              </a:rPr>
              <a:t>(accounts);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257C6-1F5B-40A5-9DCB-454C403C65A7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https://judge.softuni.bg/Contests/674/Defining-Classes-Lab</a:t>
            </a:r>
            <a:endParaRPr lang="en-US" dirty="0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ED300821-9A03-44C8-9C58-0C659DED6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812" y="1850796"/>
            <a:ext cx="2590800" cy="742646"/>
          </a:xfrm>
          <a:prstGeom prst="wedgeRoundRectCallout">
            <a:avLst>
              <a:gd name="adj1" fmla="val -58389"/>
              <a:gd name="adj2" fmla="val -428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Calling the empty constructor</a:t>
            </a:r>
          </a:p>
        </p:txBody>
      </p:sp>
    </p:spTree>
    <p:extLst>
      <p:ext uri="{BB962C8B-B14F-4D97-AF65-F5344CB8AC3E}">
        <p14:creationId xmlns:p14="http://schemas.microsoft.com/office/powerpoint/2010/main" val="319761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Classes define </a:t>
            </a:r>
            <a:r>
              <a:rPr lang="en-US" sz="3600" b="1" dirty="0">
                <a:solidFill>
                  <a:schemeClr val="bg1"/>
                </a:solidFill>
              </a:rPr>
              <a:t>structure</a:t>
            </a:r>
            <a:r>
              <a:rPr lang="en-US" sz="3600" dirty="0">
                <a:solidFill>
                  <a:schemeClr val="bg2"/>
                </a:solidFill>
              </a:rPr>
              <a:t> for objects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Objects are </a:t>
            </a:r>
            <a:r>
              <a:rPr lang="en-US" sz="3600" b="1" dirty="0">
                <a:solidFill>
                  <a:schemeClr val="bg1"/>
                </a:solidFill>
              </a:rPr>
              <a:t>instances of a class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Classes define </a:t>
            </a:r>
            <a:r>
              <a:rPr lang="en-US" sz="3600" b="1" dirty="0">
                <a:solidFill>
                  <a:schemeClr val="bg1"/>
                </a:solidFill>
              </a:rPr>
              <a:t>fields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methods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constructors</a:t>
            </a:r>
            <a:r>
              <a:rPr lang="en-US" sz="3600" dirty="0">
                <a:solidFill>
                  <a:schemeClr val="bg2"/>
                </a:solidFill>
              </a:rPr>
              <a:t> and other members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Constructors: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Invoked</a:t>
            </a:r>
            <a:r>
              <a:rPr lang="en-US" sz="3400" dirty="0">
                <a:solidFill>
                  <a:schemeClr val="bg2"/>
                </a:solidFill>
              </a:rPr>
              <a:t> when creating </a:t>
            </a:r>
            <a:r>
              <a:rPr lang="en-US" sz="3400" b="1" dirty="0">
                <a:solidFill>
                  <a:schemeClr val="bg1"/>
                </a:solidFill>
              </a:rPr>
              <a:t>new instances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Initialize</a:t>
            </a:r>
            <a:r>
              <a:rPr lang="en-US" sz="3400" dirty="0">
                <a:solidFill>
                  <a:schemeClr val="bg2"/>
                </a:solidFill>
              </a:rPr>
              <a:t> the </a:t>
            </a:r>
            <a:r>
              <a:rPr lang="en-US" sz="3400" b="1" dirty="0">
                <a:solidFill>
                  <a:schemeClr val="bg1"/>
                </a:solidFill>
              </a:rPr>
              <a:t>object's state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https://softuni.bg/courses/csharp-oop-basics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Abstract Data Type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Hide Details from the Client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842867A-01CF-4487-BF1E-BC1B19F58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172" y="1385091"/>
            <a:ext cx="2570480" cy="257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Data type whose </a:t>
            </a:r>
            <a:r>
              <a:rPr lang="en-US" b="1" dirty="0">
                <a:solidFill>
                  <a:schemeClr val="bg1"/>
                </a:solidFill>
              </a:rPr>
              <a:t>representation</a:t>
            </a:r>
            <a:r>
              <a:rPr lang="en-US" b="1" dirty="0"/>
              <a:t> </a:t>
            </a:r>
            <a:r>
              <a:rPr lang="en-US" dirty="0"/>
              <a:t>is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hidden</a:t>
            </a:r>
            <a:r>
              <a:rPr lang="en-US" dirty="0"/>
              <a:t> from the client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8" name="Text Placeholder 5"/>
          <p:cNvSpPr txBox="1">
            <a:spLocks/>
          </p:cNvSpPr>
          <p:nvPr/>
        </p:nvSpPr>
        <p:spPr>
          <a:xfrm>
            <a:off x="2645613" y="2304199"/>
            <a:ext cx="7057612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string ADT – indexed sequence of chars: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string()</a:t>
            </a:r>
          </a:p>
          <a:p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Length()</a:t>
            </a:r>
          </a:p>
          <a:p>
            <a:r>
              <a:rPr lang="en-US" dirty="0">
                <a:solidFill>
                  <a:schemeClr val="bg1"/>
                </a:solidFill>
              </a:rPr>
              <a:t>char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CharAt(int index)</a:t>
            </a:r>
          </a:p>
          <a:p>
            <a:r>
              <a:rPr lang="en-US" dirty="0" err="1">
                <a:solidFill>
                  <a:schemeClr val="bg1"/>
                </a:solidFill>
              </a:rPr>
              <a:t>boolean</a:t>
            </a:r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</a:rPr>
              <a:t>IsEmpty</a:t>
            </a:r>
            <a:r>
              <a:rPr lang="en-US" dirty="0">
                <a:solidFill>
                  <a:schemeClr val="tx1"/>
                </a:solidFill>
              </a:rPr>
              <a:t>()</a:t>
            </a:r>
            <a:endParaRPr lang="en-US" dirty="0"/>
          </a:p>
          <a:p>
            <a:r>
              <a:rPr lang="en-US" i="1" dirty="0">
                <a:solidFill>
                  <a:schemeClr val="accent2"/>
                </a:solidFill>
              </a:rPr>
              <a:t>// many others…</a:t>
            </a:r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7817819" y="3962400"/>
            <a:ext cx="1902483" cy="1219200"/>
          </a:xfrm>
          <a:prstGeom prst="wedgeRoundRectCallout">
            <a:avLst>
              <a:gd name="adj1" fmla="val -65641"/>
              <a:gd name="adj2" fmla="val -260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ADTs are defined by their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usage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BB720DA3-F97D-4372-992E-7BBA68D95E68}"/>
              </a:ext>
            </a:extLst>
          </p:cNvPr>
          <p:cNvSpPr/>
          <p:nvPr/>
        </p:nvSpPr>
        <p:spPr>
          <a:xfrm>
            <a:off x="6323012" y="3657600"/>
            <a:ext cx="914400" cy="1219200"/>
          </a:xfrm>
          <a:prstGeom prst="rightBrace">
            <a:avLst>
              <a:gd name="adj1" fmla="val 8333"/>
              <a:gd name="adj2" fmla="val 50688"/>
            </a:avLst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</a:t>
            </a:r>
            <a:r>
              <a:rPr lang="en-US" b="1" dirty="0">
                <a:solidFill>
                  <a:schemeClr val="bg1"/>
                </a:solidFill>
              </a:rPr>
              <a:t>don't need </a:t>
            </a:r>
            <a:r>
              <a:rPr lang="en-US" dirty="0"/>
              <a:t>to know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implementation</a:t>
            </a:r>
            <a:r>
              <a:rPr lang="en-US" dirty="0"/>
              <a:t> to use an ADT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32052" y="3276600"/>
            <a:ext cx="4175462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Dog: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bg-BG" dirty="0">
                <a:solidFill>
                  <a:schemeClr val="tx1"/>
                </a:solidFill>
              </a:rPr>
              <a:t>        </a:t>
            </a:r>
            <a:r>
              <a:rPr lang="en-GB" dirty="0">
                <a:solidFill>
                  <a:schemeClr val="tx1"/>
                </a:solidFill>
              </a:rPr>
              <a:t>Dog()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string Name()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void Bark()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void Sleep()</a:t>
            </a:r>
          </a:p>
          <a:p>
            <a:r>
              <a:rPr lang="en-US" dirty="0"/>
              <a:t>  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34450" y="3276600"/>
            <a:ext cx="4175462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Computer:</a:t>
            </a:r>
          </a:p>
          <a:p>
            <a:r>
              <a:rPr lang="en-US" dirty="0">
                <a:solidFill>
                  <a:schemeClr val="tx1"/>
                </a:solidFill>
              </a:rPr>
              <a:t>        Computer()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void TurnOn()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void TurnOff()</a:t>
            </a:r>
          </a:p>
          <a:p>
            <a:r>
              <a:rPr lang="en-US" dirty="0">
                <a:solidFill>
                  <a:schemeClr val="tx1"/>
                </a:solidFill>
              </a:rPr>
              <a:t> string Spec()</a:t>
            </a:r>
          </a:p>
          <a:p>
            <a:r>
              <a:rPr lang="en-US" dirty="0"/>
              <a:t> 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69063" y="2212862"/>
            <a:ext cx="1393951" cy="1450016"/>
            <a:chOff x="4440423" y="2212862"/>
            <a:chExt cx="1393951" cy="1450016"/>
          </a:xfrm>
        </p:grpSpPr>
        <p:sp>
          <p:nvSpPr>
            <p:cNvPr id="10" name="Oval 9"/>
            <p:cNvSpPr/>
            <p:nvPr/>
          </p:nvSpPr>
          <p:spPr>
            <a:xfrm>
              <a:off x="4440423" y="2212862"/>
              <a:ext cx="1393951" cy="145001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4577103" y="2383148"/>
              <a:ext cx="1120589" cy="1127309"/>
            </a:xfrm>
            <a:prstGeom prst="roundRect">
              <a:avLst>
                <a:gd name="adj" fmla="val 38707"/>
              </a:avLst>
            </a:prstGeom>
            <a:effectLst/>
          </p:spPr>
        </p:pic>
      </p:grpSp>
      <p:grpSp>
        <p:nvGrpSpPr>
          <p:cNvPr id="12" name="Group 11"/>
          <p:cNvGrpSpPr/>
          <p:nvPr/>
        </p:nvGrpSpPr>
        <p:grpSpPr>
          <a:xfrm>
            <a:off x="10134459" y="2221194"/>
            <a:ext cx="1385941" cy="1441684"/>
            <a:chOff x="7237412" y="2590799"/>
            <a:chExt cx="2286000" cy="2286000"/>
          </a:xfrm>
        </p:grpSpPr>
        <p:sp>
          <p:nvSpPr>
            <p:cNvPr id="13" name="Oval 12"/>
            <p:cNvSpPr/>
            <p:nvPr/>
          </p:nvSpPr>
          <p:spPr>
            <a:xfrm>
              <a:off x="7237412" y="2590799"/>
              <a:ext cx="2286000" cy="22860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48761" y="2833436"/>
              <a:ext cx="1863301" cy="1787514"/>
            </a:xfrm>
            <a:prstGeom prst="roundRect">
              <a:avLst>
                <a:gd name="adj" fmla="val 50000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3501822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Defining 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Creating Class for an ADT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A2951B-AB40-4AB4-936F-6F699870A6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54" y="1524000"/>
            <a:ext cx="2404316" cy="240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5071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dirty="0"/>
              <a:t>Class is a </a:t>
            </a:r>
            <a:r>
              <a:rPr lang="en-US" b="1" dirty="0">
                <a:solidFill>
                  <a:schemeClr val="bg1"/>
                </a:solidFill>
              </a:rPr>
              <a:t>concrete implementation </a:t>
            </a:r>
            <a:r>
              <a:rPr lang="en-US" dirty="0"/>
              <a:t>of an ADT</a:t>
            </a:r>
          </a:p>
          <a:p>
            <a:pPr>
              <a:buClr>
                <a:srgbClr val="234465"/>
              </a:buClr>
            </a:pPr>
            <a:r>
              <a:rPr lang="en-US" dirty="0"/>
              <a:t>Classes provide </a:t>
            </a:r>
            <a:r>
              <a:rPr lang="en-US" b="1" dirty="0">
                <a:solidFill>
                  <a:schemeClr val="bg1"/>
                </a:solidFill>
              </a:rPr>
              <a:t>structure for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describing and creating objects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3983788" y="3663995"/>
            <a:ext cx="3092175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/>
              <a:t>class Dice 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…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5965942" y="3191883"/>
            <a:ext cx="2220042" cy="579230"/>
          </a:xfrm>
          <a:prstGeom prst="wedgeRoundRectCallout">
            <a:avLst>
              <a:gd name="adj1" fmla="val -58231"/>
              <a:gd name="adj2" fmla="val 506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name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027612" y="5426731"/>
            <a:ext cx="2316489" cy="579133"/>
          </a:xfrm>
          <a:prstGeom prst="wedgeRoundRectCallout">
            <a:avLst>
              <a:gd name="adj1" fmla="val -58872"/>
              <a:gd name="adj2" fmla="val -465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body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2447952" y="3219194"/>
            <a:ext cx="1727906" cy="575748"/>
          </a:xfrm>
          <a:prstGeom prst="wedgeRoundRectCallout">
            <a:avLst>
              <a:gd name="adj1" fmla="val 55948"/>
              <a:gd name="adj2" fmla="val 509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0818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GB" dirty="0"/>
              <a:t>Name classes with nouns using </a:t>
            </a:r>
            <a:r>
              <a:rPr lang="en-GB" b="1" dirty="0" err="1">
                <a:solidFill>
                  <a:schemeClr val="bg1"/>
                </a:solidFill>
              </a:rPr>
              <a:t>PascalCasing</a:t>
            </a: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rgbClr val="234465"/>
              </a:buClr>
            </a:pPr>
            <a:r>
              <a:rPr lang="en-US" dirty="0"/>
              <a:t>Use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descriptive nouns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Avoid abbreviations </a:t>
            </a:r>
            <a:r>
              <a:rPr lang="en-US" dirty="0"/>
              <a:t>(except widely known, </a:t>
            </a:r>
            <a:br>
              <a:rPr lang="en-US" dirty="0"/>
            </a:br>
            <a:r>
              <a:rPr lang="en-US" dirty="0"/>
              <a:t>e.g. URL, HTTP, etc.)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326954" y="3707437"/>
            <a:ext cx="6563174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class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Dice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{ …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class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BankAccount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{ … 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42466" y="3657600"/>
            <a:ext cx="1277818" cy="114878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5"/>
          <p:cNvSpPr txBox="1">
            <a:spLocks/>
          </p:cNvSpPr>
          <p:nvPr/>
        </p:nvSpPr>
        <p:spPr>
          <a:xfrm>
            <a:off x="2326954" y="4855644"/>
            <a:ext cx="6563174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class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TPMF </a:t>
            </a:r>
            <a:r>
              <a:rPr lang="en-US" sz="2200" dirty="0">
                <a:solidFill>
                  <a:schemeClr val="tx1"/>
                </a:solidFill>
              </a:rPr>
              <a:t>{ …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class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bankaccount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{ …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class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intcalc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{ … }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35412" y="5086119"/>
            <a:ext cx="1091926" cy="108059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798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2121</TotalTime>
  <Words>2076</Words>
  <Application>Microsoft Office PowerPoint</Application>
  <PresentationFormat>Custom</PresentationFormat>
  <Paragraphs>453</Paragraphs>
  <Slides>39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Defining Classes</vt:lpstr>
      <vt:lpstr>Table of Contents</vt:lpstr>
      <vt:lpstr>Have a Question?</vt:lpstr>
      <vt:lpstr>PowerPoint Presentation</vt:lpstr>
      <vt:lpstr>Abstract Data Type</vt:lpstr>
      <vt:lpstr>Abstract Data Type (2)</vt:lpstr>
      <vt:lpstr>PowerPoint Presentation</vt:lpstr>
      <vt:lpstr>Defining Simple Classes</vt:lpstr>
      <vt:lpstr>Naming Classes</vt:lpstr>
      <vt:lpstr>Class Members</vt:lpstr>
      <vt:lpstr>Creating an Object</vt:lpstr>
      <vt:lpstr>Object Reference</vt:lpstr>
      <vt:lpstr>Classes vs. Objects</vt:lpstr>
      <vt:lpstr>Classes vs. Objects</vt:lpstr>
      <vt:lpstr>PowerPoint Presentation</vt:lpstr>
      <vt:lpstr>Fields and Modifiers</vt:lpstr>
      <vt:lpstr>Properties</vt:lpstr>
      <vt:lpstr>Problem: Bank Account</vt:lpstr>
      <vt:lpstr>PowerPoint Presentation</vt:lpstr>
      <vt:lpstr>Methods</vt:lpstr>
      <vt:lpstr>Problem: Bank Account Methods</vt:lpstr>
      <vt:lpstr>Solution: Bank Account Methods</vt:lpstr>
      <vt:lpstr>Problem: Test Client</vt:lpstr>
      <vt:lpstr>Solution: Test Client</vt:lpstr>
      <vt:lpstr>Solution: Test Client (2)</vt:lpstr>
      <vt:lpstr>PowerPoint Presentation</vt:lpstr>
      <vt:lpstr>Constructors</vt:lpstr>
      <vt:lpstr>Object Initial State</vt:lpstr>
      <vt:lpstr>Multiple Constructors</vt:lpstr>
      <vt:lpstr>Constructor Chaining</vt:lpstr>
      <vt:lpstr>Problem: Define Person Class</vt:lpstr>
      <vt:lpstr>Solution: Define Person Class</vt:lpstr>
      <vt:lpstr>Solution: Define Person Class (2)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Bascis - Defining Classes</dc:title>
  <dc:subject>C# OOP Basics – Practical Training Course @ SoftUni</dc:subject>
  <dc:creator>Software University Foundation</dc:creator>
  <cp:keywords>C# OOP Basics, C#, OOP, Software University, SoftUni, programming, coding, software development, education, training, course</cp:keywords>
  <dc:description>C# OOP Basics Course @ SoftUni – https://softuni.bg/courses/csharp-oop-basics</dc:description>
  <cp:lastModifiedBy>Стамо Петков</cp:lastModifiedBy>
  <cp:revision>468</cp:revision>
  <dcterms:created xsi:type="dcterms:W3CDTF">2014-01-02T17:00:34Z</dcterms:created>
  <dcterms:modified xsi:type="dcterms:W3CDTF">2018-10-14T19:55:58Z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