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2"/>
  </p:notesMasterIdLst>
  <p:handoutMasterIdLst>
    <p:handoutMasterId r:id="rId43"/>
  </p:handoutMasterIdLst>
  <p:sldIdLst>
    <p:sldId id="402" r:id="rId3"/>
    <p:sldId id="493" r:id="rId4"/>
    <p:sldId id="508" r:id="rId5"/>
    <p:sldId id="467" r:id="rId6"/>
    <p:sldId id="468" r:id="rId7"/>
    <p:sldId id="580" r:id="rId8"/>
    <p:sldId id="469" r:id="rId9"/>
    <p:sldId id="470" r:id="rId10"/>
    <p:sldId id="471" r:id="rId11"/>
    <p:sldId id="472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539" r:id="rId25"/>
    <p:sldId id="540" r:id="rId26"/>
    <p:sldId id="541" r:id="rId27"/>
    <p:sldId id="577" r:id="rId28"/>
    <p:sldId id="554" r:id="rId29"/>
    <p:sldId id="578" r:id="rId30"/>
    <p:sldId id="543" r:id="rId31"/>
    <p:sldId id="544" r:id="rId32"/>
    <p:sldId id="579" r:id="rId33"/>
    <p:sldId id="566" r:id="rId34"/>
    <p:sldId id="492" r:id="rId35"/>
    <p:sldId id="349" r:id="rId36"/>
    <p:sldId id="528" r:id="rId37"/>
    <p:sldId id="570" r:id="rId38"/>
    <p:sldId id="576" r:id="rId39"/>
    <p:sldId id="405" r:id="rId40"/>
    <p:sldId id="400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rrays" id="{434EBAE8-1691-433D-9596-8AE3E67F67B5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Foreach Loop" id="{0CBB760E-C5D5-4A66-BF06-60DE8A8988E0}">
          <p14:sldIdLst>
            <p14:sldId id="539"/>
            <p14:sldId id="540"/>
            <p14:sldId id="541"/>
          </p14:sldIdLst>
        </p14:section>
        <p14:section name="Multidimensional Arrays*" id="{66482777-A57F-46ED-B9D9-549EDFF82C90}">
          <p14:sldIdLst>
            <p14:sldId id="577"/>
            <p14:sldId id="554"/>
            <p14:sldId id="578"/>
            <p14:sldId id="543"/>
            <p14:sldId id="544"/>
            <p14:sldId id="579"/>
            <p14:sldId id="566"/>
            <p14:sldId id="492"/>
          </p14:sldIdLst>
        </p14:section>
        <p14:section name="Conclusion" id="{10E03AB1-9AA8-4E86-9A64-D741901E50A2}">
          <p14:sldIdLst>
            <p14:sldId id="349"/>
            <p14:sldId id="528"/>
            <p14:sldId id="570"/>
            <p14:sldId id="576"/>
            <p14:sldId id="405"/>
            <p14:sldId id="400"/>
          </p14:sldIdLst>
        </p14:section>
        <p14:section name="Default Section" id="{9319950D-764D-44FF-9EE3-6FC69E7A560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45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4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5.png"/><Relationship Id="rId10" Type="http://schemas.openxmlformats.org/officeDocument/2006/relationships/image" Target="../media/image3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8" y="1444320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34400" y="1927495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arrays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240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4892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343" y="4282437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272" y="2046140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56160" y="25908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2012" y="1308897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55711" y="243560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5812" y="31714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1611" y="243560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66012" y="3264526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627812" y="326452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65211" y="323939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20853" y="1981200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2" y="2667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dirty="0"/>
              <a:t>Foreach Loop</a:t>
            </a:r>
            <a:endParaRPr lang="bg-BG" sz="3600" dirty="0"/>
          </a:p>
          <a:p>
            <a:r>
              <a:rPr lang="en-US" sz="3600" dirty="0"/>
              <a:t>Multidimensional Arrays*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2812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</a:t>
            </a:r>
            <a:r>
              <a:rPr lang="en-US" dirty="0"/>
              <a:t>Collections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r>
              <a:rPr lang="en-GB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053" y="3444229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0012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9612" y="1348534"/>
            <a:ext cx="7997445" cy="3295875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int[]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numbers = { 1, 2, 3, 4, 5 };</a:t>
            </a:r>
          </a:p>
          <a:p>
            <a:r>
              <a:rPr lang="en-GB" sz="3200" dirty="0">
                <a:solidFill>
                  <a:schemeClr val="tx1"/>
                </a:solidFill>
              </a:rPr>
              <a:t>foreach (</a:t>
            </a:r>
            <a:r>
              <a:rPr lang="en-GB" sz="3200" dirty="0">
                <a:solidFill>
                  <a:schemeClr val="bg1"/>
                </a:solidFill>
              </a:rPr>
              <a:t>int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 </a:t>
            </a:r>
            <a:r>
              <a:rPr lang="en-GB" sz="3200" dirty="0">
                <a:solidFill>
                  <a:schemeClr val="bg1"/>
                </a:solidFill>
              </a:rPr>
              <a:t>in</a:t>
            </a:r>
            <a:r>
              <a:rPr lang="en-GB" sz="3200" dirty="0">
                <a:solidFill>
                  <a:schemeClr val="tx1"/>
                </a:solidFill>
              </a:rPr>
              <a:t> numbers) </a:t>
            </a:r>
          </a:p>
          <a:p>
            <a:r>
              <a:rPr lang="en-GB" sz="3200" dirty="0">
                <a:solidFill>
                  <a:schemeClr val="tx1"/>
                </a:solidFill>
              </a:rPr>
              <a:t>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 Console.Write($"{number} ");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1612" y="4782296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0412" y="5334000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C31AF7-66F9-46CB-AD7F-34ADFD931A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Arrays*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E43D8D-4B4A-4A17-B968-62922D8FC9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Multidimensional Arrays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F488D-19F4-41BD-887C-6BA52D04D2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6" name="Picture 25" descr="Image result for 3d cube png">
            <a:extLst>
              <a:ext uri="{FF2B5EF4-FFF2-40B4-BE49-F238E27FC236}">
                <a16:creationId xmlns:a16="http://schemas.microsoft.com/office/drawing/2014/main" id="{F6F57163-1103-4215-A9F0-DAD68AC17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810137" y="1208393"/>
            <a:ext cx="2440780" cy="27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61537" y="3733800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Multidimensional arrays have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than </a:t>
            </a:r>
            <a:br>
              <a:rPr lang="en-US" dirty="0"/>
            </a:br>
            <a:r>
              <a:rPr lang="en-US" dirty="0"/>
              <a:t>one </a:t>
            </a:r>
            <a:r>
              <a:rPr lang="en-US" b="1" dirty="0">
                <a:solidFill>
                  <a:schemeClr val="bg1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2-dimensional, also knowns as </a:t>
            </a:r>
            <a:r>
              <a:rPr lang="en-US" b="1" dirty="0">
                <a:solidFill>
                  <a:schemeClr val="bg1"/>
                </a:solidFill>
              </a:rPr>
              <a:t>matrices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Multidimensional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294812" y="5943600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752012" y="5375185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</a:t>
            </a:r>
            <a:r>
              <a:rPr lang="en-US" sz="3398" b="1" dirty="0">
                <a:solidFill>
                  <a:schemeClr val="bg1"/>
                </a:solidFill>
              </a:rPr>
              <a:t>size</a:t>
            </a:r>
            <a:r>
              <a:rPr lang="en-US" sz="3398" dirty="0"/>
              <a:t> of each dimension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0212" y="25146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788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 multidimensional array: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Matrices are represented by a </a:t>
            </a:r>
            <a:r>
              <a:rPr lang="en-US" b="1" dirty="0">
                <a:solidFill>
                  <a:schemeClr val="bg1"/>
                </a:solidFill>
              </a:rPr>
              <a:t>list of rows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Rows consist of </a:t>
            </a:r>
            <a:r>
              <a:rPr lang="en-US" b="1" dirty="0">
                <a:solidFill>
                  <a:schemeClr val="bg1"/>
                </a:solidFill>
              </a:rPr>
              <a:t>list of 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first dimension comes first, </a:t>
            </a:r>
            <a:br>
              <a:rPr lang="en-US" dirty="0"/>
            </a:br>
            <a:r>
              <a:rPr lang="en-US" dirty="0"/>
              <a:t>the second comes next (</a:t>
            </a:r>
            <a:r>
              <a:rPr lang="en-US" b="1" dirty="0">
                <a:solidFill>
                  <a:schemeClr val="bg1"/>
                </a:solidFill>
              </a:rPr>
              <a:t>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777767"/>
            <a:ext cx="57912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 err="1"/>
              <a:t>csharp</a:t>
            </a:r>
            <a:r>
              <a:rPr lang="bg-BG" sz="11500" b="1" dirty="0"/>
              <a:t>	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3510" y="1910005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510" y="3019112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510" y="4343400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78" y="39587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2183" y="1277752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49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71" y="233785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There are arrays with </a:t>
            </a:r>
            <a:r>
              <a:rPr lang="en-US" sz="3600" b="1" dirty="0">
                <a:solidFill>
                  <a:schemeClr val="bg1"/>
                </a:solidFill>
              </a:rPr>
              <a:t>more</a:t>
            </a:r>
            <a:r>
              <a:rPr lang="en-US" sz="3600" dirty="0">
                <a:solidFill>
                  <a:schemeClr val="bg2"/>
                </a:solidFill>
              </a:rPr>
              <a:t> than one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dimension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and</a:t>
            </a:r>
            <a:br>
              <a:rPr lang="en-US" dirty="0"/>
            </a:br>
            <a:r>
              <a:rPr lang="en-US" dirty="0"/>
              <a:t>cannot be resized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3309" y="229427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5561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7348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1643" y="1866725"/>
            <a:ext cx="3253712" cy="1320402"/>
            <a:chOff x="3503612" y="2468444"/>
            <a:chExt cx="381000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It is used to create the array and initialize the array </a:t>
            </a:r>
            <a:br>
              <a:rPr lang="en-US" dirty="0"/>
            </a:br>
            <a:r>
              <a:rPr lang="en-US" dirty="0"/>
              <a:t>elements to their default values</a:t>
            </a:r>
          </a:p>
          <a:p>
            <a:r>
              <a:rPr lang="en-US" dirty="0"/>
              <a:t>Allocating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10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An array that stores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elements can be declared in the same way: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D8F1-4A2B-4BA9-9C6B-C51434935A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1614" y="3733800"/>
            <a:ext cx="5333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812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1614" y="551651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753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Length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holds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number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of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array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noProof="1"/>
              <a:t>The</a:t>
            </a:r>
            <a:r>
              <a:rPr lang="en-US" sz="3400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noProof="1"/>
              <a:t>operator</a:t>
            </a:r>
            <a:r>
              <a:rPr lang="en-US" sz="3400" b="1" noProof="1"/>
              <a:t> </a:t>
            </a:r>
            <a:r>
              <a:rPr lang="en-US" noProof="1"/>
              <a:t>accesses</a:t>
            </a:r>
            <a:r>
              <a:rPr lang="en-US" sz="3400" b="1" noProof="1"/>
              <a:t> </a:t>
            </a:r>
            <a:r>
              <a:rPr lang="en-US" noProof="1"/>
              <a:t>elements</a:t>
            </a:r>
            <a:r>
              <a:rPr lang="en-US" sz="3400" b="1" noProof="1"/>
              <a:t> </a:t>
            </a:r>
            <a:r>
              <a:rPr lang="en-US" noProof="1"/>
              <a:t>by</a:t>
            </a:r>
            <a:r>
              <a:rPr lang="en-US" sz="3400" b="1" noProof="1"/>
              <a:t> </a:t>
            </a:r>
            <a:r>
              <a:rPr lang="en-US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4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69757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3256</TotalTime>
  <Words>2219</Words>
  <Application>Microsoft Office PowerPoint</Application>
  <PresentationFormat>Custom</PresentationFormat>
  <Paragraphs>428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Arrays</vt:lpstr>
      <vt:lpstr>Table of Contents</vt:lpstr>
      <vt:lpstr>Have a Question?</vt:lpstr>
      <vt:lpstr>PowerPoint Presentation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PowerPoint Presentation</vt:lpstr>
      <vt:lpstr>Foreach Loop</vt:lpstr>
      <vt:lpstr>Print an Array with Foreach</vt:lpstr>
      <vt:lpstr>PowerPoint Presentation</vt:lpstr>
      <vt:lpstr>What are Multidimensional Arrays?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CSharp Arrays</dc:title>
  <dc:subject>Software Development Course</dc:subject>
  <dc:creator>Software University Foundation</dc:creator>
  <cp:keywords>Technology Fundamentals, Technology, Fundamentals, Software University, SoftUni, programming, coding, software development, education, training, course</cp:keywords>
  <dc:description>Software University Foundation - http://softuni.foundation/</dc:description>
  <cp:lastModifiedBy>mcvetanova.petrova</cp:lastModifiedBy>
  <cp:revision>345</cp:revision>
  <dcterms:created xsi:type="dcterms:W3CDTF">2014-01-02T17:00:34Z</dcterms:created>
  <dcterms:modified xsi:type="dcterms:W3CDTF">2019-02-14T09:42:25Z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