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274" r:id="rId2"/>
    <p:sldId id="276" r:id="rId3"/>
    <p:sldId id="492" r:id="rId4"/>
    <p:sldId id="353" r:id="rId5"/>
    <p:sldId id="493" r:id="rId6"/>
    <p:sldId id="495" r:id="rId7"/>
    <p:sldId id="500" r:id="rId8"/>
    <p:sldId id="541" r:id="rId9"/>
    <p:sldId id="539" r:id="rId10"/>
    <p:sldId id="496" r:id="rId11"/>
    <p:sldId id="503" r:id="rId12"/>
    <p:sldId id="543" r:id="rId13"/>
    <p:sldId id="544" r:id="rId14"/>
    <p:sldId id="545" r:id="rId15"/>
    <p:sldId id="549" r:id="rId16"/>
    <p:sldId id="548" r:id="rId17"/>
    <p:sldId id="550" r:id="rId18"/>
    <p:sldId id="497" r:id="rId19"/>
    <p:sldId id="506" r:id="rId20"/>
    <p:sldId id="517" r:id="rId21"/>
    <p:sldId id="518" r:id="rId22"/>
    <p:sldId id="519" r:id="rId23"/>
    <p:sldId id="533" r:id="rId24"/>
    <p:sldId id="534" r:id="rId25"/>
    <p:sldId id="528" r:id="rId26"/>
    <p:sldId id="529" r:id="rId27"/>
    <p:sldId id="530" r:id="rId28"/>
    <p:sldId id="499" r:id="rId29"/>
    <p:sldId id="538" r:id="rId30"/>
    <p:sldId id="512" r:id="rId31"/>
    <p:sldId id="537" r:id="rId32"/>
    <p:sldId id="536" r:id="rId33"/>
    <p:sldId id="531" r:id="rId34"/>
    <p:sldId id="524" r:id="rId35"/>
    <p:sldId id="525" r:id="rId36"/>
    <p:sldId id="526" r:id="rId37"/>
    <p:sldId id="532" r:id="rId38"/>
    <p:sldId id="551" r:id="rId39"/>
    <p:sldId id="570" r:id="rId40"/>
    <p:sldId id="576" r:id="rId41"/>
    <p:sldId id="405" r:id="rId42"/>
    <p:sldId id="400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HTML" id="{BC4A3995-4CED-4320-A673-95328C9C809D}">
          <p14:sldIdLst>
            <p14:sldId id="353"/>
            <p14:sldId id="493"/>
          </p14:sldIdLst>
        </p14:section>
        <p14:section name="Anatomy of an Еlement" id="{6E4BAEF2-9322-4A1F-8059-047521C722BF}">
          <p14:sldIdLst>
            <p14:sldId id="495"/>
            <p14:sldId id="500"/>
            <p14:sldId id="541"/>
            <p14:sldId id="539"/>
          </p14:sldIdLst>
        </p14:section>
        <p14:section name="Document anatomy" id="{0C8A47B5-1A38-4E11-A5FD-D1E0D66BD0FC}">
          <p14:sldIdLst>
            <p14:sldId id="496"/>
            <p14:sldId id="503"/>
            <p14:sldId id="543"/>
            <p14:sldId id="544"/>
            <p14:sldId id="545"/>
            <p14:sldId id="549"/>
            <p14:sldId id="548"/>
            <p14:sldId id="550"/>
          </p14:sldIdLst>
        </p14:section>
        <p14:section name="Formatting text" id="{68D9CE07-5522-4F98-8206-98910CF9DE08}">
          <p14:sldIdLst>
            <p14:sldId id="497"/>
            <p14:sldId id="506"/>
            <p14:sldId id="517"/>
            <p14:sldId id="518"/>
            <p14:sldId id="519"/>
            <p14:sldId id="533"/>
            <p14:sldId id="534"/>
          </p14:sldIdLst>
        </p14:section>
        <p14:section name="Attributes" id="{D78BBB7A-E431-4A57-86B0-284875170827}">
          <p14:sldIdLst>
            <p14:sldId id="528"/>
            <p14:sldId id="529"/>
            <p14:sldId id="530"/>
          </p14:sldIdLst>
        </p14:section>
        <p14:section name="Images, Link and Forms" id="{F4847CCA-06C8-4F24-BF6A-6A234DE11A2E}">
          <p14:sldIdLst>
            <p14:sldId id="499"/>
            <p14:sldId id="538"/>
            <p14:sldId id="512"/>
            <p14:sldId id="537"/>
            <p14:sldId id="536"/>
            <p14:sldId id="531"/>
          </p14:sldIdLst>
        </p14:section>
        <p14:section name="Nested and empty elements" id="{2E460A5C-4428-4EA8-A73C-A2B9389E98B2}">
          <p14:sldIdLst>
            <p14:sldId id="524"/>
            <p14:sldId id="525"/>
            <p14:sldId id="526"/>
          </p14:sldIdLst>
        </p14:section>
        <p14:section name="Conclusion" id="{10E03AB1-9AA8-4E86-9A64-D741901E50A2}">
          <p14:sldIdLst>
            <p14:sldId id="532"/>
            <p14:sldId id="551"/>
            <p14:sldId id="570"/>
            <p14:sldId id="576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o LLL" initials="mL" lastIdx="1" clrIdx="0">
    <p:extLst>
      <p:ext uri="{19B8F6BF-5375-455C-9EA6-DF929625EA0E}">
        <p15:presenceInfo xmlns:p15="http://schemas.microsoft.com/office/powerpoint/2012/main" userId="312ee47a6f83db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9" autoAdjust="0"/>
    <p:restoredTop sz="95332" autoAdjust="0"/>
  </p:normalViewPr>
  <p:slideViewPr>
    <p:cSldViewPr snapToGrid="0" showGuides="1">
      <p:cViewPr varScale="1">
        <p:scale>
          <a:sx n="82" d="100"/>
          <a:sy n="82" d="100"/>
        </p:scale>
        <p:origin x="677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HTML (</a:t>
            </a:r>
            <a:r>
              <a:rPr lang="en-US" sz="1200" b="1" dirty="0">
                <a:solidFill>
                  <a:schemeClr val="bg1"/>
                </a:solidFill>
              </a:rPr>
              <a:t>H</a:t>
            </a:r>
            <a:r>
              <a:rPr lang="en-US" sz="1200" dirty="0"/>
              <a:t>ypertext </a:t>
            </a:r>
            <a:r>
              <a:rPr lang="en-US" sz="1200" b="1" dirty="0">
                <a:solidFill>
                  <a:schemeClr val="bg1"/>
                </a:solidFill>
              </a:rPr>
              <a:t>M</a:t>
            </a:r>
            <a:r>
              <a:rPr lang="en-US" sz="1200" dirty="0"/>
              <a:t>arkup </a:t>
            </a:r>
            <a:r>
              <a:rPr lang="en-US" sz="1200" b="1" dirty="0">
                <a:solidFill>
                  <a:schemeClr val="bg1"/>
                </a:solidFill>
              </a:rPr>
              <a:t>L</a:t>
            </a:r>
            <a:r>
              <a:rPr lang="en-US" sz="1200" dirty="0"/>
              <a:t>anguage) is the code used to build and display a web page and its content</a:t>
            </a:r>
          </a:p>
          <a:p>
            <a:endParaRPr lang="en-US" sz="1200" dirty="0"/>
          </a:p>
          <a:p>
            <a:r>
              <a:rPr lang="en-US" sz="1200" dirty="0"/>
              <a:t>Standard markup language for creating </a:t>
            </a:r>
            <a:r>
              <a:rPr lang="en-US" sz="1200" b="1" dirty="0">
                <a:solidFill>
                  <a:schemeClr val="bg1"/>
                </a:solidFill>
              </a:rPr>
              <a:t>web content</a:t>
            </a:r>
          </a:p>
          <a:p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200" dirty="0"/>
              <a:t>It represents a </a:t>
            </a:r>
            <a:r>
              <a:rPr lang="en-US" sz="1200" b="1" dirty="0">
                <a:solidFill>
                  <a:schemeClr val="bg1"/>
                </a:solidFill>
              </a:rPr>
              <a:t>series of elements </a:t>
            </a:r>
            <a:r>
              <a:rPr lang="en-US" sz="1200" dirty="0"/>
              <a:t>that you use to</a:t>
            </a:r>
            <a:r>
              <a:rPr lang="en-US" sz="1200" baseline="0" dirty="0"/>
              <a:t> </a:t>
            </a:r>
            <a:r>
              <a:rPr lang="en-US" sz="1200" dirty="0"/>
              <a:t>surround (or wrap) different portions of content to make them look and act in a certain way</a:t>
            </a:r>
          </a:p>
          <a:p>
            <a:endParaRPr lang="en-US" sz="1200" dirty="0"/>
          </a:p>
          <a:p>
            <a:r>
              <a:rPr lang="en-US" sz="1200" dirty="0"/>
              <a:t>HTML </a:t>
            </a:r>
            <a:r>
              <a:rPr lang="en-US" sz="1200" b="1" dirty="0">
                <a:solidFill>
                  <a:schemeClr val="bg1"/>
                </a:solidFill>
              </a:rPr>
              <a:t>is not </a:t>
            </a:r>
            <a:r>
              <a:rPr lang="en-US" sz="1200" dirty="0"/>
              <a:t>a programming language - it is a </a:t>
            </a:r>
            <a:r>
              <a:rPr lang="en-US" sz="1200" b="1" dirty="0">
                <a:solidFill>
                  <a:schemeClr val="bg1"/>
                </a:solidFill>
              </a:rPr>
              <a:t>markup language</a:t>
            </a:r>
            <a:r>
              <a:rPr lang="en-US" sz="1200" dirty="0"/>
              <a:t> that is used to tell your browser how to display the pages you are visiting.</a:t>
            </a:r>
          </a:p>
          <a:p>
            <a:endParaRPr lang="en-US" sz="1200" dirty="0"/>
          </a:p>
          <a:p>
            <a:r>
              <a:rPr lang="en-US" sz="1200" dirty="0"/>
              <a:t>It’s just a </a:t>
            </a:r>
            <a:r>
              <a:rPr lang="en-US" sz="1200" b="1" dirty="0">
                <a:solidFill>
                  <a:schemeClr val="bg1"/>
                </a:solidFill>
              </a:rPr>
              <a:t>text</a:t>
            </a:r>
            <a:r>
              <a:rPr lang="en-US" sz="1200" dirty="0"/>
              <a:t> file with </a:t>
            </a:r>
            <a:r>
              <a:rPr lang="en-US" sz="1200" b="1" dirty="0">
                <a:solidFill>
                  <a:schemeClr val="bg1"/>
                </a:solidFill>
              </a:rPr>
              <a:t>.html </a:t>
            </a:r>
            <a:r>
              <a:rPr lang="en-US" sz="1200" dirty="0"/>
              <a:t>extension.</a:t>
            </a:r>
          </a:p>
          <a:p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77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92273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</a:pPr>
            <a:r>
              <a:rPr lang="en-US" sz="1200" dirty="0"/>
              <a:t>The </a:t>
            </a:r>
            <a:r>
              <a:rPr lang="en-US" sz="1200" b="1" dirty="0">
                <a:solidFill>
                  <a:schemeClr val="bg1"/>
                </a:solidFill>
              </a:rPr>
              <a:t>metadata</a:t>
            </a:r>
            <a:r>
              <a:rPr lang="en-US" sz="1200" dirty="0"/>
              <a:t> is used by the browser to know how to load the page or reload it, from the search engines (keywords) or other web services. </a:t>
            </a:r>
          </a:p>
          <a:p>
            <a:pPr marL="457200" indent="-457200">
              <a:buClr>
                <a:schemeClr val="tx1"/>
              </a:buClr>
            </a:pPr>
            <a:r>
              <a:rPr lang="en-US" sz="1200" b="1" dirty="0">
                <a:solidFill>
                  <a:schemeClr val="bg1"/>
                </a:solidFill>
              </a:rPr>
              <a:t>&lt;meta&gt; tags </a:t>
            </a:r>
            <a:r>
              <a:rPr lang="en-US" sz="1200" dirty="0"/>
              <a:t>are always in the </a:t>
            </a:r>
            <a:r>
              <a:rPr lang="en-US" sz="1200" b="1" dirty="0">
                <a:solidFill>
                  <a:schemeClr val="bg1"/>
                </a:solidFill>
              </a:rPr>
              <a:t>&lt;head&gt; </a:t>
            </a:r>
            <a:r>
              <a:rPr lang="en-US" sz="1200" dirty="0"/>
              <a:t>element.</a:t>
            </a:r>
          </a:p>
          <a:p>
            <a:pPr marL="457200" indent="-457200">
              <a:buClr>
                <a:schemeClr val="tx1"/>
              </a:buClr>
            </a:pPr>
            <a:r>
              <a:rPr lang="en-US" sz="1200" dirty="0"/>
              <a:t> </a:t>
            </a:r>
            <a:r>
              <a:rPr lang="en-US" sz="1200" b="1" dirty="0">
                <a:solidFill>
                  <a:schemeClr val="bg1"/>
                </a:solidFill>
              </a:rPr>
              <a:t>Meta elements </a:t>
            </a:r>
            <a:r>
              <a:rPr lang="en-US" sz="1200" dirty="0"/>
              <a:t>are usually used to add a description to the page, keywords or character sets.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1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1200" b="1" dirty="0">
                <a:solidFill>
                  <a:schemeClr val="bg1"/>
                </a:solidFill>
              </a:rPr>
              <a:t>Head </a:t>
            </a:r>
            <a:r>
              <a:rPr lang="en-US" sz="1200" dirty="0"/>
              <a:t>is required and it should be used just once. </a:t>
            </a:r>
            <a:br>
              <a:rPr lang="en-US" sz="1200" dirty="0"/>
            </a:br>
            <a:r>
              <a:rPr lang="en-US" sz="1200" dirty="0"/>
              <a:t>It should start immediately after the </a:t>
            </a:r>
            <a:r>
              <a:rPr lang="en-US" sz="1200" b="1" dirty="0">
                <a:solidFill>
                  <a:schemeClr val="bg1"/>
                </a:solidFill>
              </a:rPr>
              <a:t>opening html tag    </a:t>
            </a:r>
            <a:r>
              <a:rPr lang="en-US" sz="1200" dirty="0"/>
              <a:t>and end before the opening </a:t>
            </a:r>
            <a:r>
              <a:rPr lang="en-US" sz="1200" b="1" dirty="0">
                <a:solidFill>
                  <a:schemeClr val="bg1"/>
                </a:solidFill>
              </a:rPr>
              <a:t>body tag</a:t>
            </a:r>
            <a:r>
              <a:rPr lang="en-US" sz="1200" dirty="0"/>
              <a:t>.</a:t>
            </a:r>
          </a:p>
          <a:p>
            <a:pPr marL="457200" indent="-457200">
              <a:buClr>
                <a:schemeClr val="tx1"/>
              </a:buClr>
            </a:pPr>
            <a:r>
              <a:rPr lang="en-US" sz="1200" b="1" dirty="0">
                <a:solidFill>
                  <a:schemeClr val="bg1"/>
                </a:solidFill>
              </a:rPr>
              <a:t>&lt;body&gt; tag</a:t>
            </a:r>
            <a:r>
              <a:rPr lang="en-US" sz="1200" dirty="0"/>
              <a:t> defines the main content of the HTML </a:t>
            </a:r>
            <a:br>
              <a:rPr lang="en-US" sz="1200" dirty="0"/>
            </a:br>
            <a:r>
              <a:rPr lang="en-US" sz="1200" dirty="0"/>
              <a:t>document or the section                                                         of the HTML document                                                that will be directly                                                       visible on your                                                                web page.</a:t>
            </a:r>
          </a:p>
          <a:p>
            <a:pPr marL="457200" indent="-457200">
              <a:buClr>
                <a:schemeClr val="tx1"/>
              </a:buClr>
            </a:pPr>
            <a:endParaRPr lang="en-US" sz="1200" dirty="0"/>
          </a:p>
          <a:p>
            <a:pPr>
              <a:buClr>
                <a:schemeClr val="tx1"/>
              </a:buClr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5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90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ref_attributes.asp" TargetMode="Externa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77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75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76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7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80.png"/><Relationship Id="rId10" Type="http://schemas.openxmlformats.org/officeDocument/2006/relationships/image" Target="../media/image74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71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81.jpeg"/><Relationship Id="rId7" Type="http://schemas.openxmlformats.org/officeDocument/2006/relationships/image" Target="../media/image8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8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84.gi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" y="1163513"/>
            <a:ext cx="12191998" cy="882654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Hypertext Markup Language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>
            <a:noAutofit/>
          </a:bodyPr>
          <a:lstStyle/>
          <a:p>
            <a:r>
              <a:rPr lang="en-US" sz="5500" dirty="0"/>
              <a:t>HTML Basics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643853" y="5892880"/>
            <a:ext cx="2951518" cy="429276"/>
          </a:xfrm>
        </p:spPr>
        <p:txBody>
          <a:bodyPr/>
          <a:lstStyle/>
          <a:p>
            <a:r>
              <a:rPr lang="en-US" sz="23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37231"/>
            <a:ext cx="2951518" cy="382788"/>
          </a:xfrm>
        </p:spPr>
        <p:txBody>
          <a:bodyPr/>
          <a:lstStyle/>
          <a:p>
            <a:r>
              <a:rPr lang="en-US" sz="2000" dirty="0">
                <a:hlinkClick r:id="rId3"/>
              </a:rPr>
              <a:t>http://softuni.bg</a:t>
            </a:r>
            <a:endParaRPr lang="en-US" sz="20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1147" y="4969160"/>
            <a:ext cx="2951518" cy="506796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070" y="2282051"/>
            <a:ext cx="2415857" cy="241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Document Anatomy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271" y="1689462"/>
            <a:ext cx="2889847" cy="22847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370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Document Anatomy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96957" y="983404"/>
            <a:ext cx="10698277" cy="1073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The basic requirement for content that a </a:t>
            </a:r>
            <a:r>
              <a:rPr lang="en-US" sz="3000" b="1" dirty="0">
                <a:solidFill>
                  <a:schemeClr val="bg1"/>
                </a:solidFill>
              </a:rPr>
              <a:t>html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file</a:t>
            </a:r>
            <a:r>
              <a:rPr lang="en-US" sz="3000" dirty="0"/>
              <a:t> should have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72496" y="1706879"/>
            <a:ext cx="5156808" cy="48011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&lt;!DOCTYPE html&gt;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&lt;html lang="en"&gt;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&lt;head&gt;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  &lt;meta charset="UTF-8"&gt;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  &lt;title&gt;HTML&lt;/title&gt;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&lt;/head&gt;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&lt;body&gt;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. . .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&lt;/body&gt;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&lt;/html&gt;</a:t>
            </a:r>
          </a:p>
        </p:txBody>
      </p:sp>
      <p:sp>
        <p:nvSpPr>
          <p:cNvPr id="5" name="Curved Down Arrow 4"/>
          <p:cNvSpPr/>
          <p:nvPr/>
        </p:nvSpPr>
        <p:spPr bwMode="auto">
          <a:xfrm rot="7076450">
            <a:off x="8673507" y="2175211"/>
            <a:ext cx="1862670" cy="1333881"/>
          </a:xfrm>
          <a:prstGeom prst="curved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692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&lt;!DOCTYPE html&gt;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83207" y="1489165"/>
            <a:ext cx="9800046" cy="4829649"/>
          </a:xfrm>
        </p:spPr>
        <p:txBody>
          <a:bodyPr>
            <a:normAutofit/>
          </a:bodyPr>
          <a:lstStyle/>
          <a:p>
            <a:pPr marL="990266" lvl="1" indent="-457200">
              <a:buClr>
                <a:schemeClr val="tx1"/>
              </a:buClr>
            </a:pPr>
            <a:r>
              <a:rPr lang="en-US" sz="2800" dirty="0"/>
              <a:t>It is an </a:t>
            </a:r>
            <a:r>
              <a:rPr lang="en-US" sz="2800" b="1" dirty="0">
                <a:solidFill>
                  <a:schemeClr val="bg1"/>
                </a:solidFill>
              </a:rPr>
              <a:t>instruction</a:t>
            </a:r>
            <a:r>
              <a:rPr lang="en-US" sz="2800" dirty="0"/>
              <a:t> for the web browser about what              version of HTML the page is written in</a:t>
            </a:r>
          </a:p>
          <a:p>
            <a:pPr marL="990266" lvl="1" indent="-457200">
              <a:buClr>
                <a:schemeClr val="tx1"/>
              </a:buClr>
            </a:pPr>
            <a:r>
              <a:rPr lang="en-US" sz="2800" noProof="1"/>
              <a:t>The </a:t>
            </a:r>
            <a:r>
              <a:rPr lang="en-US" sz="2800" b="1" noProof="1">
                <a:solidFill>
                  <a:schemeClr val="bg1"/>
                </a:solidFill>
              </a:rPr>
              <a:t>DOCTYPE</a:t>
            </a:r>
            <a:r>
              <a:rPr lang="en-US" sz="2800" noProof="1"/>
              <a:t> is supported by all modern </a:t>
            </a:r>
            <a:r>
              <a:rPr lang="en-US" sz="2800" b="1" noProof="1">
                <a:solidFill>
                  <a:schemeClr val="bg1"/>
                </a:solidFill>
              </a:rPr>
              <a:t>web</a:t>
            </a:r>
            <a:r>
              <a:rPr lang="en-US" sz="2800" noProof="1"/>
              <a:t> </a:t>
            </a:r>
            <a:r>
              <a:rPr lang="en-US" sz="2800" b="1" noProof="1">
                <a:solidFill>
                  <a:schemeClr val="bg1"/>
                </a:solidFill>
              </a:rPr>
              <a:t>browsers     </a:t>
            </a:r>
            <a:r>
              <a:rPr lang="en-US" sz="2800" noProof="1"/>
              <a:t> like: Chrome, Firefox, IE, Safari and Opera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1" t="13907" r="17062" b="13726"/>
          <a:stretch/>
        </p:blipFill>
        <p:spPr>
          <a:xfrm>
            <a:off x="6774119" y="3799601"/>
            <a:ext cx="4409134" cy="26389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 flipH="1">
            <a:off x="6905896" y="4806872"/>
            <a:ext cx="3315792" cy="103064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&lt;!DOCTYPE html&gt;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. . .</a:t>
            </a:r>
            <a:endParaRPr lang="en-US" sz="24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809898" y="849085"/>
            <a:ext cx="10589622" cy="54428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066" lvl="1" indent="0">
              <a:buClr>
                <a:schemeClr val="tx1"/>
              </a:buClr>
              <a:buNone/>
            </a:pPr>
            <a:r>
              <a:rPr lang="en-US" sz="3000" dirty="0"/>
              <a:t>Describes the HTML</a:t>
            </a:r>
            <a:endParaRPr lang="en-US" sz="3000" noProof="1"/>
          </a:p>
        </p:txBody>
      </p:sp>
    </p:spTree>
    <p:extLst>
      <p:ext uri="{BB962C8B-B14F-4D97-AF65-F5344CB8AC3E}">
        <p14:creationId xmlns:p14="http://schemas.microsoft.com/office/powerpoint/2010/main" val="67328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The &lt;html&gt; tag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19498" y="1558834"/>
            <a:ext cx="10146914" cy="4838357"/>
          </a:xfrm>
        </p:spPr>
        <p:txBody>
          <a:bodyPr>
            <a:normAutofit/>
          </a:bodyPr>
          <a:lstStyle/>
          <a:p>
            <a:pPr marL="990266" lvl="1" indent="-457200">
              <a:buClr>
                <a:schemeClr val="tx1"/>
              </a:buClr>
            </a:pPr>
            <a:r>
              <a:rPr lang="en-US" sz="2800" dirty="0"/>
              <a:t>The </a:t>
            </a:r>
            <a:r>
              <a:rPr lang="en-US" sz="2800" b="1" dirty="0">
                <a:solidFill>
                  <a:schemeClr val="bg1"/>
                </a:solidFill>
              </a:rPr>
              <a:t>html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element</a:t>
            </a:r>
            <a:r>
              <a:rPr lang="en-US" sz="2800" dirty="0"/>
              <a:t> must contain a </a:t>
            </a:r>
            <a:r>
              <a:rPr lang="en-US" sz="2800" b="1" dirty="0">
                <a:solidFill>
                  <a:schemeClr val="bg1"/>
                </a:solidFill>
              </a:rPr>
              <a:t>head</a:t>
            </a:r>
            <a:r>
              <a:rPr lang="en-US" sz="2800" dirty="0"/>
              <a:t> element followed by a </a:t>
            </a:r>
            <a:r>
              <a:rPr lang="en-US" sz="2800" b="1" dirty="0">
                <a:solidFill>
                  <a:schemeClr val="bg1"/>
                </a:solidFill>
              </a:rPr>
              <a:t>body</a:t>
            </a:r>
            <a:r>
              <a:rPr lang="en-US" sz="2800" dirty="0"/>
              <a:t>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485092" y="2732523"/>
            <a:ext cx="4237925" cy="38190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&lt;!DOCTYPE html&gt;</a:t>
            </a:r>
            <a:br>
              <a:rPr lang="en-US" sz="2600" b="1" noProof="1">
                <a:latin typeface="Consolas" pitchFamily="49" charset="0"/>
              </a:rPr>
            </a:b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&lt;html&gt;</a:t>
            </a:r>
            <a:br>
              <a:rPr lang="en-US" sz="2600" b="1" noProof="1">
                <a:latin typeface="Consolas" pitchFamily="49" charset="0"/>
              </a:rPr>
            </a:br>
            <a:r>
              <a:rPr lang="en-US" sz="2600" b="1" noProof="1">
                <a:latin typeface="Consolas" pitchFamily="49" charset="0"/>
              </a:rPr>
              <a:t>&lt;head&gt;</a:t>
            </a:r>
            <a:br>
              <a:rPr lang="en-US" sz="2600" b="1" noProof="1">
                <a:latin typeface="Consolas" pitchFamily="49" charset="0"/>
              </a:rPr>
            </a:br>
            <a:r>
              <a:rPr lang="en-US" sz="2600" b="1" noProof="1">
                <a:latin typeface="Consolas" pitchFamily="49" charset="0"/>
              </a:rPr>
              <a:t>   . . .</a:t>
            </a:r>
            <a:b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</a:br>
            <a:r>
              <a:rPr lang="en-US" sz="2600" b="1" noProof="1">
                <a:latin typeface="Consolas" pitchFamily="49" charset="0"/>
              </a:rPr>
              <a:t>&lt;/head&gt;</a:t>
            </a:r>
            <a:br>
              <a:rPr lang="en-US" sz="2600" b="1" noProof="1">
                <a:latin typeface="Consolas" pitchFamily="49" charset="0"/>
              </a:rPr>
            </a:br>
            <a:r>
              <a:rPr lang="en-US" sz="2600" b="1" noProof="1">
                <a:latin typeface="Consolas" pitchFamily="49" charset="0"/>
              </a:rPr>
              <a:t>&lt;body&gt;</a:t>
            </a:r>
            <a:br>
              <a:rPr lang="en-US" sz="2600" b="1" noProof="1">
                <a:latin typeface="Consolas" pitchFamily="49" charset="0"/>
              </a:rPr>
            </a:br>
            <a:r>
              <a:rPr lang="en-US" sz="2600" b="1" noProof="1">
                <a:latin typeface="Consolas" pitchFamily="49" charset="0"/>
              </a:rPr>
              <a:t>   . . .</a:t>
            </a:r>
            <a:br>
              <a:rPr lang="en-US" sz="2600" b="1" noProof="1">
                <a:latin typeface="Consolas" pitchFamily="49" charset="0"/>
              </a:rPr>
            </a:br>
            <a:r>
              <a:rPr lang="en-US" sz="2600" b="1" noProof="1">
                <a:latin typeface="Consolas" pitchFamily="49" charset="0"/>
              </a:rPr>
              <a:t>&lt;/body&gt;</a:t>
            </a:r>
            <a:br>
              <a:rPr lang="en-US" sz="2600" b="1" noProof="1">
                <a:latin typeface="Consolas" pitchFamily="49" charset="0"/>
              </a:rPr>
            </a:b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&lt;/html&gt;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296957" y="931652"/>
            <a:ext cx="9793903" cy="360174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None/>
            </a:pPr>
            <a:r>
              <a:rPr lang="en-US" sz="3000" dirty="0"/>
              <a:t>This element surrounds the entire content of the page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6928">
            <a:off x="8364645" y="2951475"/>
            <a:ext cx="2599836" cy="2599836"/>
          </a:xfrm>
          <a:prstGeom prst="ellipse">
            <a:avLst/>
          </a:prstGeom>
          <a:ln w="63500" cap="rnd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2562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457" y="4152805"/>
            <a:ext cx="2766154" cy="28140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The &lt;head&gt; tag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96956" y="1624529"/>
            <a:ext cx="10729581" cy="563330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US" sz="2700" b="1" dirty="0">
                <a:solidFill>
                  <a:schemeClr val="bg1"/>
                </a:solidFill>
              </a:rPr>
              <a:t>HTML</a:t>
            </a:r>
            <a:r>
              <a:rPr lang="en-US" sz="2700" dirty="0"/>
              <a:t> </a:t>
            </a:r>
            <a:r>
              <a:rPr lang="en-US" sz="2700" b="1" dirty="0">
                <a:solidFill>
                  <a:schemeClr val="bg1"/>
                </a:solidFill>
              </a:rPr>
              <a:t>metadata</a:t>
            </a:r>
            <a:r>
              <a:rPr lang="en-US" sz="2700" dirty="0"/>
              <a:t> is data about the HTML document but is </a:t>
            </a:r>
            <a:r>
              <a:rPr lang="en-US" sz="2700" b="1" dirty="0">
                <a:solidFill>
                  <a:schemeClr val="bg1"/>
                </a:solidFill>
              </a:rPr>
              <a:t>NOT</a:t>
            </a:r>
            <a:r>
              <a:rPr lang="en-US" sz="2700" dirty="0"/>
              <a:t> displayed</a:t>
            </a:r>
          </a:p>
          <a:p>
            <a:pPr marL="457200" indent="-457200">
              <a:buClr>
                <a:schemeClr val="tx1"/>
              </a:buClr>
            </a:pPr>
            <a:r>
              <a:rPr lang="en-US" sz="2700" dirty="0"/>
              <a:t>Metadata typically define the </a:t>
            </a:r>
            <a:r>
              <a:rPr lang="en-US" sz="2700" b="1" dirty="0">
                <a:solidFill>
                  <a:schemeClr val="bg1"/>
                </a:solidFill>
              </a:rPr>
              <a:t>document title</a:t>
            </a:r>
            <a:r>
              <a:rPr lang="en-US" sz="2700" dirty="0"/>
              <a:t>, </a:t>
            </a:r>
            <a:r>
              <a:rPr lang="en-US" sz="2700" b="1" dirty="0">
                <a:solidFill>
                  <a:schemeClr val="bg1"/>
                </a:solidFill>
              </a:rPr>
              <a:t>styles</a:t>
            </a:r>
            <a:r>
              <a:rPr lang="en-US" sz="2700" dirty="0"/>
              <a:t>,  </a:t>
            </a:r>
            <a:r>
              <a:rPr lang="en-US" sz="2700" b="1" dirty="0">
                <a:solidFill>
                  <a:schemeClr val="bg1"/>
                </a:solidFill>
              </a:rPr>
              <a:t>links</a:t>
            </a:r>
            <a:r>
              <a:rPr lang="en-US" sz="2700" dirty="0"/>
              <a:t>, </a:t>
            </a:r>
            <a:r>
              <a:rPr lang="en-US" sz="2700" b="1" dirty="0">
                <a:solidFill>
                  <a:schemeClr val="bg1"/>
                </a:solidFill>
              </a:rPr>
              <a:t>scripts</a:t>
            </a:r>
            <a:r>
              <a:rPr lang="en-US" sz="2700" dirty="0"/>
              <a:t>, and other </a:t>
            </a:r>
            <a:r>
              <a:rPr lang="en-US" sz="2700" b="1" dirty="0">
                <a:solidFill>
                  <a:schemeClr val="bg1"/>
                </a:solidFill>
              </a:rPr>
              <a:t>meta</a:t>
            </a:r>
            <a:r>
              <a:rPr lang="en-US" sz="2700" dirty="0"/>
              <a:t> </a:t>
            </a:r>
            <a:r>
              <a:rPr lang="en-US" sz="2700" b="1" dirty="0">
                <a:solidFill>
                  <a:schemeClr val="bg1"/>
                </a:solidFill>
              </a:rPr>
              <a:t>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292505" y="6397192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415190" y="4622903"/>
            <a:ext cx="18473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372795" y="4711597"/>
            <a:ext cx="891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&lt;head&gt;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031035" y="3236575"/>
            <a:ext cx="5632507" cy="34189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&lt;!DOCTYPE html&gt;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&lt;html&gt;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&lt;head&gt;</a:t>
            </a:r>
            <a:b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&lt;!-- HEAD ELEMENT CONTENT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--&gt;</a:t>
            </a:r>
            <a:b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</a:b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&lt;/head&gt;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&lt;body&gt;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  . . .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  <a:sym typeface="Wingdings" panose="05000000000000000000" pitchFamily="2" charset="2"/>
              </a:rPr>
              <a:t>&lt;/body&gt;</a:t>
            </a:r>
            <a:br>
              <a:rPr lang="en-US" sz="2200" b="1" noProof="1">
                <a:latin typeface="Consolas" pitchFamily="49" charset="0"/>
                <a:sym typeface="Wingdings" panose="05000000000000000000" pitchFamily="2" charset="2"/>
              </a:rPr>
            </a:br>
            <a:r>
              <a:rPr lang="en-US" sz="2200" b="1" noProof="1">
                <a:latin typeface="Consolas" pitchFamily="49" charset="0"/>
                <a:sym typeface="Wingdings" panose="05000000000000000000" pitchFamily="2" charset="2"/>
              </a:rPr>
              <a:t>&lt;/html&gt;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1296957" y="898742"/>
            <a:ext cx="10375404" cy="145157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None/>
            </a:pPr>
            <a:r>
              <a:rPr lang="en-US" dirty="0"/>
              <a:t>Container for metadata 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9009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The &lt;meta&gt; tag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96957" y="983404"/>
            <a:ext cx="10522004" cy="1323068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3000" dirty="0"/>
              <a:t>The information inside the</a:t>
            </a:r>
            <a:r>
              <a:rPr lang="en-US" sz="3000" b="1" dirty="0">
                <a:solidFill>
                  <a:schemeClr val="bg1"/>
                </a:solidFill>
              </a:rPr>
              <a:t> &lt;meta&gt; tag</a:t>
            </a:r>
            <a:r>
              <a:rPr lang="en-US" sz="3000" dirty="0"/>
              <a:t> is not displayed on the </a:t>
            </a:r>
            <a:br>
              <a:rPr lang="bg-BG" sz="3000" dirty="0"/>
            </a:br>
            <a:r>
              <a:rPr lang="en-US" sz="3000" dirty="0"/>
              <a:t>page but is relied on by the 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296957" y="2036556"/>
            <a:ext cx="10522004" cy="337872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tx1"/>
              </a:buClr>
            </a:pPr>
            <a:r>
              <a:rPr lang="en-US" sz="2800" dirty="0"/>
              <a:t> Meta elements are usually used to add a </a:t>
            </a:r>
            <a:r>
              <a:rPr lang="en-US" sz="2800" b="1" dirty="0">
                <a:solidFill>
                  <a:schemeClr val="bg1"/>
                </a:solidFill>
              </a:rPr>
              <a:t>description</a:t>
            </a:r>
            <a:r>
              <a:rPr lang="en-US" sz="2800" dirty="0"/>
              <a:t> to the       page, </a:t>
            </a:r>
            <a:r>
              <a:rPr lang="en-US" sz="2800" b="1" dirty="0">
                <a:solidFill>
                  <a:schemeClr val="bg1"/>
                </a:solidFill>
              </a:rPr>
              <a:t>keywords</a:t>
            </a:r>
            <a:r>
              <a:rPr lang="en-US" sz="2800" dirty="0"/>
              <a:t> or </a:t>
            </a:r>
            <a:r>
              <a:rPr lang="en-US" sz="2800" b="1" dirty="0">
                <a:solidFill>
                  <a:schemeClr val="bg1"/>
                </a:solidFill>
              </a:rPr>
              <a:t>character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sets</a:t>
            </a:r>
            <a:r>
              <a:rPr lang="en-US" sz="2800" dirty="0"/>
              <a:t>.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Meta tags are always in the </a:t>
            </a:r>
            <a:r>
              <a:rPr lang="en-US" sz="2800" b="1" dirty="0">
                <a:solidFill>
                  <a:schemeClr val="bg1"/>
                </a:solidFill>
              </a:rPr>
              <a:t>&lt;head&gt; element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565" y="4112411"/>
            <a:ext cx="2889847" cy="22847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742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640" y="100750"/>
            <a:ext cx="8385812" cy="882654"/>
          </a:xfrm>
        </p:spPr>
        <p:txBody>
          <a:bodyPr>
            <a:normAutofit/>
          </a:bodyPr>
          <a:lstStyle/>
          <a:p>
            <a:r>
              <a:rPr lang="en-US" sz="4500" dirty="0"/>
              <a:t>The &lt;title&gt; tag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71040" y="1554480"/>
            <a:ext cx="9781936" cy="4842712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US" sz="2800" dirty="0"/>
              <a:t>Defines the title in the browser's toolbar</a:t>
            </a:r>
          </a:p>
          <a:p>
            <a:pPr marL="457200" indent="-457200">
              <a:buClr>
                <a:schemeClr val="tx1"/>
              </a:buClr>
            </a:pPr>
            <a:r>
              <a:rPr lang="en-US" sz="2800" dirty="0"/>
              <a:t>Gives a page title when added to favorites</a:t>
            </a:r>
          </a:p>
          <a:p>
            <a:pPr marL="457200" indent="-457200">
              <a:buClr>
                <a:schemeClr val="tx1"/>
              </a:buClr>
            </a:pPr>
            <a:r>
              <a:rPr lang="en-US" sz="2800" dirty="0"/>
              <a:t>Shows the title of the page in the search engines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484"/>
          <a:stretch/>
        </p:blipFill>
        <p:spPr>
          <a:xfrm>
            <a:off x="2309856" y="4622829"/>
            <a:ext cx="6407700" cy="82815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3432840" y="3524224"/>
            <a:ext cx="986760" cy="618969"/>
          </a:xfrm>
          <a:prstGeom prst="wedgeRoundRectCallout">
            <a:avLst>
              <a:gd name="adj1" fmla="val -25158"/>
              <a:gd name="adj2" fmla="val 1002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Title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310640" y="921966"/>
            <a:ext cx="8327167" cy="55525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sz="3000" dirty="0"/>
              <a:t>Defines</a:t>
            </a:r>
            <a:r>
              <a:rPr lang="en-US" sz="3200" dirty="0"/>
              <a:t> the title of the document </a:t>
            </a:r>
          </a:p>
        </p:txBody>
      </p:sp>
    </p:spTree>
    <p:extLst>
      <p:ext uri="{BB962C8B-B14F-4D97-AF65-F5344CB8AC3E}">
        <p14:creationId xmlns:p14="http://schemas.microsoft.com/office/powerpoint/2010/main" val="32512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The &lt;body&gt;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296957" y="983405"/>
            <a:ext cx="10698277" cy="187291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None/>
            </a:pPr>
            <a:r>
              <a:rPr lang="en-US" sz="3200" dirty="0"/>
              <a:t>Defines the main content of the HTML document or the section of the HTML document  that will be directly visible on your web page</a:t>
            </a:r>
          </a:p>
          <a:p>
            <a:pPr marL="457200" indent="-457200">
              <a:buClr>
                <a:schemeClr val="tx1"/>
              </a:buClr>
            </a:pPr>
            <a:endParaRPr lang="en-US" sz="31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387230" y="2421142"/>
            <a:ext cx="6309222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&lt;!DOCTYPE html&gt;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&lt;html&gt;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&lt;head&gt;</a:t>
            </a:r>
            <a:b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  …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&lt;/head&gt;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&lt;body&gt;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&lt;!-- BODY ELEMENT CONTENT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--&gt;</a:t>
            </a:r>
            <a:b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</a:b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&lt;/body&gt;</a:t>
            </a:r>
            <a:b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</a:b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28371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bg-BG" dirty="0"/>
              <a:t>Т</a:t>
            </a:r>
            <a:r>
              <a:rPr lang="en-US" dirty="0"/>
              <a:t>ext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597" y="1291904"/>
            <a:ext cx="2662806" cy="2662806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6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198881"/>
            <a:ext cx="11636533" cy="535273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Allow you to specify that certain portions of the content are </a:t>
            </a:r>
            <a:br>
              <a:rPr lang="bg-BG" sz="3200" dirty="0"/>
            </a:br>
            <a:r>
              <a:rPr lang="en-US" sz="3200" dirty="0"/>
              <a:t>titles or subheadings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 - Heading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47478" y="3181956"/>
            <a:ext cx="5016427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&lt;body&gt;</a:t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&lt;h1&gt;Heading 1 example&lt;/h1&gt;</a:t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&lt;h</a:t>
            </a:r>
            <a:r>
              <a:rPr lang="bg-BG" sz="2200" b="1" noProof="1">
                <a:latin typeface="Consolas" pitchFamily="49" charset="0"/>
              </a:rPr>
              <a:t>2</a:t>
            </a:r>
            <a:r>
              <a:rPr lang="en-US" sz="2200" b="1" noProof="1">
                <a:latin typeface="Consolas" pitchFamily="49" charset="0"/>
              </a:rPr>
              <a:t>&gt;Heading 2 example&lt;/h2&gt;</a:t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&lt;h</a:t>
            </a:r>
            <a:r>
              <a:rPr lang="bg-BG" sz="2200" b="1" noProof="1">
                <a:latin typeface="Consolas" pitchFamily="49" charset="0"/>
              </a:rPr>
              <a:t>3</a:t>
            </a:r>
            <a:r>
              <a:rPr lang="en-US" sz="2200" b="1" noProof="1">
                <a:latin typeface="Consolas" pitchFamily="49" charset="0"/>
              </a:rPr>
              <a:t>&gt;Heading 3 example&lt;/h3&gt;</a:t>
            </a:r>
            <a:br>
              <a:rPr lang="bg-BG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&lt;/body&gt;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758" y="3102787"/>
            <a:ext cx="2821043" cy="222310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Arrow: Right 6"/>
          <p:cNvSpPr/>
          <p:nvPr/>
        </p:nvSpPr>
        <p:spPr>
          <a:xfrm>
            <a:off x="6515191" y="3875250"/>
            <a:ext cx="781783" cy="4655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64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70657" y="1273179"/>
            <a:ext cx="8182463" cy="5349871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 What is HTML?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 Element Anatomy</a:t>
            </a:r>
            <a:endParaRPr lang="bg-BG" sz="40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 Document Anatomy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 Formatting Text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 Attributes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 Images, Links and Forms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/>
              <a:t>Nested Elements</a:t>
            </a:r>
            <a:endParaRPr lang="en-US" sz="40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58788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270001"/>
            <a:ext cx="11636533" cy="528161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Are meant to contain the individual paragraphs in the text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 - Paragraph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6374" y="3067816"/>
            <a:ext cx="5871414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&lt;body&gt;</a:t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&lt;p&gt;First paragraph example&lt;/p&gt;</a:t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&lt;p&gt;Second paragraph example&lt;/p&gt;</a:t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&lt;p&gt;Third paragraph example&lt;/p&gt;</a:t>
            </a:r>
            <a:br>
              <a:rPr lang="bg-BG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&lt;/body&gt;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357" y="2954372"/>
            <a:ext cx="2962391" cy="240248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Arrow: Right 6"/>
          <p:cNvSpPr/>
          <p:nvPr/>
        </p:nvSpPr>
        <p:spPr>
          <a:xfrm>
            <a:off x="7100181" y="3814085"/>
            <a:ext cx="781783" cy="6830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48425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259841"/>
            <a:ext cx="11636533" cy="529177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 lists contain at least two elements.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 most common types are </a:t>
            </a:r>
            <a:r>
              <a:rPr lang="en-US" sz="3200" b="1" dirty="0">
                <a:solidFill>
                  <a:schemeClr val="bg1"/>
                </a:solidFill>
              </a:rPr>
              <a:t>ordered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unordered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lists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 - List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0371" y="2900195"/>
            <a:ext cx="5566449" cy="2926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it-IT" sz="2200" b="1" noProof="1">
                <a:latin typeface="Consolas" pitchFamily="49" charset="0"/>
              </a:rPr>
              <a:t>&lt;ul&gt;</a:t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it-IT" sz="2200" b="1" noProof="1">
                <a:latin typeface="Consolas" pitchFamily="49" charset="0"/>
              </a:rPr>
              <a:t>&lt;li&gt;Unordered list item 1&lt;/li&gt;</a:t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it-IT" sz="2200" b="1" noProof="1">
                <a:latin typeface="Consolas" pitchFamily="49" charset="0"/>
              </a:rPr>
              <a:t>&lt;li&gt;Unordered list item 2&lt;/li&gt;</a:t>
            </a:r>
            <a:br>
              <a:rPr lang="bg-BG" sz="2200" b="1" noProof="1">
                <a:latin typeface="Consolas" pitchFamily="49" charset="0"/>
              </a:rPr>
            </a:br>
            <a:r>
              <a:rPr lang="it-IT" sz="2200" b="1" noProof="1">
                <a:latin typeface="Consolas" pitchFamily="49" charset="0"/>
              </a:rPr>
              <a:t>&lt;/ul&gt;</a:t>
            </a:r>
            <a:br>
              <a:rPr lang="bg-BG" sz="2200" b="1" noProof="1">
                <a:latin typeface="Consolas" pitchFamily="49" charset="0"/>
              </a:rPr>
            </a:br>
            <a:r>
              <a:rPr lang="it-IT" sz="2200" b="1" noProof="1">
                <a:latin typeface="Consolas" pitchFamily="49" charset="0"/>
              </a:rPr>
              <a:t>&lt;ol&gt;</a:t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it-IT" sz="2200" b="1" noProof="1">
                <a:latin typeface="Consolas" pitchFamily="49" charset="0"/>
              </a:rPr>
              <a:t>&lt;li&gt;Ordered list item 1&lt;/li&gt;</a:t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it-IT" sz="2200" b="1" noProof="1">
                <a:latin typeface="Consolas" pitchFamily="49" charset="0"/>
              </a:rPr>
              <a:t>&lt;li&gt;Ordered list item 2&lt;/li&gt;</a:t>
            </a:r>
            <a:br>
              <a:rPr lang="bg-BG" sz="2200" b="1" noProof="1">
                <a:latin typeface="Consolas" pitchFamily="49" charset="0"/>
              </a:rPr>
            </a:br>
            <a:r>
              <a:rPr lang="it-IT" sz="2200" b="1" noProof="1">
                <a:latin typeface="Consolas" pitchFamily="49" charset="0"/>
              </a:rPr>
              <a:t>&lt;/ol&gt;</a:t>
            </a:r>
            <a:endParaRPr lang="en-US" sz="2200" b="1" noProof="1">
              <a:latin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108" y="3163148"/>
            <a:ext cx="2962688" cy="240063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Arrow: Right 6"/>
          <p:cNvSpPr/>
          <p:nvPr/>
        </p:nvSpPr>
        <p:spPr>
          <a:xfrm>
            <a:off x="6910072" y="4021934"/>
            <a:ext cx="781783" cy="6830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3474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365993"/>
            <a:ext cx="11636533" cy="51856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Table</a:t>
            </a:r>
            <a:r>
              <a:rPr lang="en-US" sz="3200" dirty="0"/>
              <a:t> - Is a structured set of data made up of rows and columns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 - Table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0818" y="2326256"/>
            <a:ext cx="6321102" cy="32650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&lt;table&gt;</a:t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&lt;thead&gt;</a:t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</a:rPr>
              <a:t>&lt;tr&gt;&lt;th&gt;Name&lt;/th&gt;&lt;th&gt;Age&lt;/th&gt;&lt;/tr&gt;</a:t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&lt;/thead&gt;</a:t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&lt;tbody&gt;</a:t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</a:rPr>
              <a:t>&lt;tr&gt;&lt;td&gt;Peter&lt;/td&gt;&lt;td&gt;23&lt;/td&gt;&lt;/tr&gt;</a:t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</a:rPr>
              <a:t>&lt;tr&gt;&lt;td&gt;George&lt;/td&gt;&lt;td&gt;18&lt;/td&gt;&lt;/tr&gt;</a:t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&lt;/tbody&gt;</a:t>
            </a:r>
            <a:br>
              <a:rPr lang="bg-BG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&lt;/table&gt;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105" y="2954948"/>
            <a:ext cx="2695951" cy="217200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Arrow: Right 6"/>
          <p:cNvSpPr/>
          <p:nvPr/>
        </p:nvSpPr>
        <p:spPr>
          <a:xfrm>
            <a:off x="7433621" y="3617273"/>
            <a:ext cx="781783" cy="6830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65687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365993"/>
            <a:ext cx="11636533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Division element (</a:t>
            </a:r>
            <a:r>
              <a:rPr lang="en-US" sz="3200" b="1" dirty="0">
                <a:solidFill>
                  <a:schemeClr val="bg1"/>
                </a:solidFill>
              </a:rPr>
              <a:t>div</a:t>
            </a:r>
            <a:r>
              <a:rPr lang="en-US" sz="3200" dirty="0"/>
              <a:t>) is the generic container for flow content.         It has no effect on the content or layout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As a "pure" container, the </a:t>
            </a:r>
            <a:r>
              <a:rPr lang="en-US" sz="3200" b="1" dirty="0">
                <a:solidFill>
                  <a:schemeClr val="bg1"/>
                </a:solidFill>
              </a:rPr>
              <a:t>&lt;div&gt; </a:t>
            </a:r>
            <a:r>
              <a:rPr lang="en-US" sz="3200" dirty="0"/>
              <a:t>element does not inherently             represent anything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 – Division</a:t>
            </a:r>
            <a:r>
              <a:rPr lang="bg-BG" dirty="0"/>
              <a:t> </a:t>
            </a:r>
            <a:r>
              <a:rPr lang="en-US" dirty="0"/>
              <a:t>Element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85245" y="3917543"/>
            <a:ext cx="4368268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&lt;div&gt;</a:t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&lt;h3&gt;This is Heading&lt;/h3&gt;</a:t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&lt;p&gt;This is paragraph&lt;/p&gt;</a:t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&lt;p&gt;This is paragraph&lt;/p&gt;</a:t>
            </a:r>
            <a:br>
              <a:rPr lang="bg-BG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&lt;/div&gt;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423" y="3348771"/>
            <a:ext cx="2734057" cy="30484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Arrow: Right 6"/>
          <p:cNvSpPr/>
          <p:nvPr/>
        </p:nvSpPr>
        <p:spPr>
          <a:xfrm>
            <a:off x="6546815" y="4531452"/>
            <a:ext cx="781783" cy="6830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2594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365993"/>
            <a:ext cx="11636533" cy="16358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Span</a:t>
            </a:r>
            <a:r>
              <a:rPr lang="en-US" sz="3200" dirty="0"/>
              <a:t> element is a generic inline container for phrasing content,</a:t>
            </a:r>
            <a:br>
              <a:rPr lang="en-US" sz="3200" dirty="0"/>
            </a:br>
            <a:r>
              <a:rPr lang="en-US" sz="3200" dirty="0"/>
              <a:t>which does not inherently represent anything. It can be used to        group elements for styling purposes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 - Span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1347" y="3805230"/>
            <a:ext cx="7554971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&lt;p&gt;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   I like: &lt;span&gt;C#, Java and JavaScript&lt;/span&gt;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&lt;/p&gt;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360" y="4770704"/>
            <a:ext cx="3162741" cy="145752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Arrow: Bent 7"/>
          <p:cNvSpPr/>
          <p:nvPr/>
        </p:nvSpPr>
        <p:spPr>
          <a:xfrm rot="10800000" flipH="1">
            <a:off x="6741358" y="5403273"/>
            <a:ext cx="1007951" cy="667498"/>
          </a:xfrm>
          <a:prstGeom prst="bentArrow">
            <a:avLst>
              <a:gd name="adj1" fmla="val 23788"/>
              <a:gd name="adj2" fmla="val 50000"/>
              <a:gd name="adj3" fmla="val 38696"/>
              <a:gd name="adj4" fmla="val 6654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59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4" name="Rectangle 3"/>
          <p:cNvSpPr/>
          <p:nvPr/>
        </p:nvSpPr>
        <p:spPr>
          <a:xfrm rot="755693">
            <a:off x="5665077" y="1037715"/>
            <a:ext cx="12236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id?</a:t>
            </a:r>
            <a:endParaRPr lang="en-US" sz="5400" b="0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807812">
            <a:off x="5113786" y="3065719"/>
            <a:ext cx="2098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name?</a:t>
            </a:r>
            <a:endParaRPr lang="en-US" sz="5400" b="0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 rot="20197566">
            <a:off x="4435307" y="1958367"/>
            <a:ext cx="18309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540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lass?</a:t>
            </a:r>
          </a:p>
        </p:txBody>
      </p:sp>
      <p:sp>
        <p:nvSpPr>
          <p:cNvPr id="7" name="Rectangle 6"/>
          <p:cNvSpPr/>
          <p:nvPr/>
        </p:nvSpPr>
        <p:spPr>
          <a:xfrm rot="20536244">
            <a:off x="5947316" y="2128518"/>
            <a:ext cx="18183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style?</a:t>
            </a:r>
            <a:endParaRPr lang="en-US" sz="5400" b="0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925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9793903" cy="5276048"/>
          </a:xfrm>
        </p:spPr>
        <p:txBody>
          <a:bodyPr>
            <a:normAutofit/>
          </a:bodyPr>
          <a:lstStyle/>
          <a:p>
            <a:r>
              <a:rPr lang="en-US" sz="3200" dirty="0"/>
              <a:t>An </a:t>
            </a:r>
            <a:r>
              <a:rPr lang="en-US" sz="3200" b="1" dirty="0">
                <a:solidFill>
                  <a:schemeClr val="bg1"/>
                </a:solidFill>
              </a:rPr>
              <a:t>attribute</a:t>
            </a:r>
            <a:r>
              <a:rPr lang="en-US" sz="3200" dirty="0"/>
              <a:t> is a characteristic (special words) used       inside the opening tag to control the tag's behavior.</a:t>
            </a:r>
          </a:p>
          <a:p>
            <a:r>
              <a:rPr lang="en-US" sz="3200" dirty="0"/>
              <a:t>In HTML, an </a:t>
            </a:r>
            <a:r>
              <a:rPr lang="en-US" sz="3200" b="1" dirty="0">
                <a:solidFill>
                  <a:schemeClr val="bg1"/>
                </a:solidFill>
              </a:rPr>
              <a:t>attribute</a:t>
            </a:r>
            <a:r>
              <a:rPr lang="en-US" sz="3200" dirty="0"/>
              <a:t> is a characteristic of a page         element, such as font size or color.</a:t>
            </a:r>
          </a:p>
          <a:p>
            <a:endParaRPr lang="en-US" sz="3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62688" y="4654268"/>
            <a:ext cx="6036289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4800" b="1" noProof="1">
                <a:solidFill>
                  <a:schemeClr val="bg1"/>
                </a:solidFill>
                <a:latin typeface="Consolas" pitchFamily="49" charset="0"/>
              </a:rPr>
              <a:t>&lt;p</a:t>
            </a:r>
            <a:r>
              <a:rPr lang="en-US" sz="4800" b="1" noProof="1">
                <a:latin typeface="Consolas" pitchFamily="49" charset="0"/>
              </a:rPr>
              <a:t> </a:t>
            </a:r>
            <a:r>
              <a:rPr lang="en-US" sz="4800" noProof="1">
                <a:latin typeface="Consolas" pitchFamily="49" charset="0"/>
              </a:rPr>
              <a:t>id="</a:t>
            </a:r>
            <a:r>
              <a:rPr lang="en-US" sz="4800" b="1" noProof="1">
                <a:solidFill>
                  <a:schemeClr val="bg1"/>
                </a:solidFill>
                <a:latin typeface="Consolas" pitchFamily="49" charset="0"/>
              </a:rPr>
              <a:t>myId</a:t>
            </a:r>
            <a:r>
              <a:rPr lang="en-US" sz="4800" noProof="1">
                <a:latin typeface="Consolas" pitchFamily="49" charset="0"/>
              </a:rPr>
              <a:t>"</a:t>
            </a:r>
            <a:r>
              <a:rPr lang="en-US" sz="4800" b="1" noProof="1">
                <a:solidFill>
                  <a:schemeClr val="bg1"/>
                </a:solidFill>
                <a:latin typeface="Consolas" pitchFamily="49" charset="0"/>
              </a:rPr>
              <a:t>&gt;&lt;/p&gt;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133264" y="4409574"/>
            <a:ext cx="2554000" cy="489388"/>
          </a:xfrm>
          <a:prstGeom prst="wedgeRoundRectCallout">
            <a:avLst>
              <a:gd name="adj1" fmla="val 54957"/>
              <a:gd name="adj2" fmla="val 545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space allowed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847777" y="4085386"/>
            <a:ext cx="2554000" cy="489388"/>
          </a:xfrm>
          <a:prstGeom prst="wedgeRoundRectCallout">
            <a:avLst>
              <a:gd name="adj1" fmla="val -28221"/>
              <a:gd name="adj2" fmla="val 979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 have space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7844977" y="4081226"/>
            <a:ext cx="2554000" cy="489388"/>
          </a:xfrm>
          <a:prstGeom prst="wedgeRoundRectCallout">
            <a:avLst>
              <a:gd name="adj1" fmla="val 8666"/>
              <a:gd name="adj2" fmla="val 960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space allowed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4422657" y="5690535"/>
            <a:ext cx="1663860" cy="706661"/>
          </a:xfrm>
          <a:prstGeom prst="wedgeRoundRectCallout">
            <a:avLst>
              <a:gd name="adj1" fmla="val 25419"/>
              <a:gd name="adj2" fmla="val -777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 </a:t>
            </a:r>
          </a:p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6569847" y="5690535"/>
            <a:ext cx="1663860" cy="706661"/>
          </a:xfrm>
          <a:prstGeom prst="wedgeRoundRectCallout">
            <a:avLst>
              <a:gd name="adj1" fmla="val 5435"/>
              <a:gd name="adj2" fmla="val -764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 </a:t>
            </a:r>
          </a:p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14723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365993"/>
            <a:ext cx="11636533" cy="51856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Attributes</a:t>
            </a:r>
            <a:r>
              <a:rPr lang="en-US" sz="3200" dirty="0"/>
              <a:t> are used to amplify a tag. When a Web browser                     interprets an </a:t>
            </a:r>
            <a:r>
              <a:rPr lang="en-US" sz="3200" b="1" dirty="0">
                <a:solidFill>
                  <a:schemeClr val="bg1"/>
                </a:solidFill>
              </a:rPr>
              <a:t>HTML tag</a:t>
            </a:r>
            <a:r>
              <a:rPr lang="en-US" sz="3200" dirty="0"/>
              <a:t>, it will also look for its </a:t>
            </a:r>
            <a:r>
              <a:rPr lang="en-US" sz="3200" b="1" dirty="0">
                <a:solidFill>
                  <a:schemeClr val="bg1"/>
                </a:solidFill>
              </a:rPr>
              <a:t>attributes</a:t>
            </a:r>
            <a:r>
              <a:rPr lang="en-US" sz="3200" dirty="0"/>
              <a:t>                     so that it can display the Web page's elements properly.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Generally appear as name-value pairs, separated by '='.</a:t>
            </a:r>
          </a:p>
          <a:p>
            <a:pPr>
              <a:buClr>
                <a:schemeClr val="tx1"/>
              </a:buClr>
            </a:pPr>
            <a:endParaRPr lang="en-US" sz="31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14997" y="3958805"/>
            <a:ext cx="7365345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&lt;div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class="divElement" id="mainContainer"</a:t>
            </a:r>
            <a:b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</a:b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In this case, the attributes will not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  affect the content of the div.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&lt;/div&gt;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3715574" y="6227769"/>
            <a:ext cx="4596258" cy="4985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Full list of all HTML attributes: </a:t>
            </a:r>
            <a:r>
              <a:rPr lang="en-US" sz="2400" b="1" dirty="0">
                <a:solidFill>
                  <a:schemeClr val="bg1"/>
                </a:solidFill>
                <a:hlinkClick r:id="rId2"/>
              </a:rPr>
              <a:t>Here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49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Images, Link and Forms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970" y="2374172"/>
            <a:ext cx="1262152" cy="12621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494" y="2454022"/>
            <a:ext cx="1102453" cy="11024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473" y="1318320"/>
            <a:ext cx="1123054" cy="112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2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Images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3" y="1219200"/>
            <a:ext cx="9793903" cy="5177992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src</a:t>
            </a:r>
            <a:r>
              <a:rPr lang="en-US" sz="3200" dirty="0"/>
              <a:t> (source-source) attribute indicates the path to  the image file</a:t>
            </a:r>
          </a:p>
          <a:p>
            <a:pPr marL="457200" indent="-457200"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alt</a:t>
            </a:r>
            <a:r>
              <a:rPr lang="en-US" sz="3200" dirty="0"/>
              <a:t> (alternate-substitute) attribute define                descriptive text for users who can not see the image                                        for some reason.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510" y="3880780"/>
            <a:ext cx="243874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9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#tech-common</a:t>
            </a:r>
            <a:endParaRPr lang="en-US" sz="1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93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8492" y="1647536"/>
            <a:ext cx="5122838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&lt;body&gt;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  &lt;h1&gt;Welcome to SoftUni&lt;/h1&gt;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  &lt;img src="softuni-logo.png"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  alt="SoftUni-Logo"/&gt;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&lt;/body&gt;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017" y="1352989"/>
            <a:ext cx="2003747" cy="272361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8492" y="4446186"/>
            <a:ext cx="5122838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&lt;body&gt;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  &lt;h1&gt;Welcome to SoftUni&lt;/h1&gt;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  &lt;img src="softun</a:t>
            </a:r>
            <a:r>
              <a:rPr lang="en-US" sz="2200" b="1" u="sng" noProof="1">
                <a:solidFill>
                  <a:schemeClr val="bg1"/>
                </a:solidFill>
                <a:latin typeface="Consolas" pitchFamily="49" charset="0"/>
              </a:rPr>
              <a:t>iii</a:t>
            </a:r>
            <a:r>
              <a:rPr lang="en-US" sz="2200" b="1" noProof="1">
                <a:latin typeface="Consolas" pitchFamily="49" charset="0"/>
              </a:rPr>
              <a:t>-logo.png"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  alt="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SoftUni-Logo</a:t>
            </a:r>
            <a:r>
              <a:rPr lang="en-US" sz="2200" b="1" noProof="1">
                <a:latin typeface="Consolas" pitchFamily="49" charset="0"/>
              </a:rPr>
              <a:t>"/&gt;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&lt;/body&gt;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467" y="4446186"/>
            <a:ext cx="2524477" cy="180047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Arrow: Right 6"/>
          <p:cNvSpPr/>
          <p:nvPr/>
        </p:nvSpPr>
        <p:spPr>
          <a:xfrm>
            <a:off x="6799008" y="2261474"/>
            <a:ext cx="781783" cy="6830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rrow: Right 6"/>
          <p:cNvSpPr/>
          <p:nvPr/>
        </p:nvSpPr>
        <p:spPr>
          <a:xfrm>
            <a:off x="6799008" y="5131907"/>
            <a:ext cx="781783" cy="6830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29050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Links / 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9793903" cy="3903438"/>
          </a:xfrm>
        </p:spPr>
        <p:txBody>
          <a:bodyPr>
            <a:normAutofit/>
          </a:bodyPr>
          <a:lstStyle/>
          <a:p>
            <a:pPr marL="990266" lvl="1" indent="-457200"/>
            <a:r>
              <a:rPr lang="en-US" sz="3000" dirty="0"/>
              <a:t>They are the essence of the Web </a:t>
            </a:r>
          </a:p>
          <a:p>
            <a:pPr marL="990266" lvl="1" indent="-457200"/>
            <a:r>
              <a:rPr lang="en-US" sz="3000" dirty="0"/>
              <a:t>To add a reference, we use this simple element </a:t>
            </a:r>
            <a:r>
              <a:rPr lang="en-US" sz="3000" b="1" dirty="0">
                <a:solidFill>
                  <a:schemeClr val="bg1"/>
                </a:solidFill>
              </a:rPr>
              <a:t>&lt;a&gt;</a:t>
            </a:r>
            <a:r>
              <a:rPr lang="en-US" sz="3000" b="1" dirty="0"/>
              <a:t>,            </a:t>
            </a:r>
            <a:r>
              <a:rPr lang="en-US" sz="3000" dirty="0"/>
              <a:t>as it comes from </a:t>
            </a:r>
            <a:r>
              <a:rPr lang="en-US" sz="3000" b="1" dirty="0">
                <a:solidFill>
                  <a:schemeClr val="bg1"/>
                </a:solidFill>
              </a:rPr>
              <a:t>anchor</a:t>
            </a:r>
            <a:endParaRPr lang="en-US" sz="3000" dirty="0"/>
          </a:p>
          <a:p>
            <a:pPr marL="457200" indent="-457200"/>
            <a:r>
              <a:rPr lang="en-US" sz="3200" dirty="0"/>
              <a:t>It needs an attribute to hold the reference we want to make. This attribute is called </a:t>
            </a:r>
            <a:r>
              <a:rPr lang="en-US" sz="3200" b="1" dirty="0">
                <a:solidFill>
                  <a:schemeClr val="bg1"/>
                </a:solidFill>
              </a:rPr>
              <a:t>href</a:t>
            </a:r>
            <a:r>
              <a:rPr lang="en-US" sz="3200" dirty="0"/>
              <a:t> from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hypertext           reference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23224" y="4991276"/>
            <a:ext cx="7571673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&lt;body&gt;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  </a:t>
            </a:r>
            <a:r>
              <a:rPr lang="pt-BR" sz="2200" b="1" noProof="1">
                <a:latin typeface="Consolas" pitchFamily="49" charset="0"/>
              </a:rPr>
              <a:t>&lt;a href="https://softuni.bg"&gt;SoftUni link&lt;/a&gt;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&lt;/body&gt;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95" r="21371"/>
          <a:stretch/>
        </p:blipFill>
        <p:spPr>
          <a:xfrm>
            <a:off x="7342282" y="4489116"/>
            <a:ext cx="1632912" cy="72883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572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/>
              <a:t>Forms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49406" y="2121591"/>
            <a:ext cx="9831394" cy="4283944"/>
          </a:xfrm>
        </p:spPr>
        <p:txBody>
          <a:bodyPr>
            <a:normAutofit/>
          </a:bodyPr>
          <a:lstStyle/>
          <a:p>
            <a:r>
              <a:rPr lang="en-US" sz="2800" dirty="0"/>
              <a:t>An HTML Form is made of </a:t>
            </a:r>
            <a:r>
              <a:rPr lang="en-US" sz="2800" b="1" dirty="0">
                <a:solidFill>
                  <a:schemeClr val="bg1"/>
                </a:solidFill>
              </a:rPr>
              <a:t>one or more </a:t>
            </a:r>
            <a:r>
              <a:rPr lang="en-US" sz="2800" dirty="0"/>
              <a:t>widgets. Those widgets can be text fields (single line or multiline), </a:t>
            </a:r>
            <a:br>
              <a:rPr lang="en-US" sz="2800" dirty="0"/>
            </a:br>
            <a:r>
              <a:rPr lang="en-US" sz="2800" dirty="0"/>
              <a:t>select boxes, buttons, checkboxes, or radio buttons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821" y="3863806"/>
            <a:ext cx="2324211" cy="253339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1296957" y="983404"/>
            <a:ext cx="10498803" cy="527604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/>
              <a:t>Forms are one of the </a:t>
            </a:r>
            <a:r>
              <a:rPr lang="en-US" sz="3000" b="1" dirty="0">
                <a:solidFill>
                  <a:schemeClr val="bg1"/>
                </a:solidFill>
              </a:rPr>
              <a:t>main</a:t>
            </a:r>
            <a:r>
              <a:rPr lang="en-US" sz="3000" dirty="0"/>
              <a:t> points of interaction between a user         and a web site or application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2294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30613" y="1209564"/>
            <a:ext cx="8904827" cy="54964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kern="1000" noProof="1">
                <a:latin typeface="Consolas" pitchFamily="49" charset="0"/>
              </a:rPr>
              <a:t>&lt;form&gt;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kern="1000" noProof="1">
                <a:latin typeface="Consolas" pitchFamily="49" charset="0"/>
              </a:rPr>
              <a:t>  &lt;label 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200" b="1" kern="1000" noProof="1">
                <a:latin typeface="Consolas" pitchFamily="49" charset="0"/>
              </a:rPr>
              <a:t>="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fullName</a:t>
            </a:r>
            <a:r>
              <a:rPr lang="en-US" sz="2200" b="1" kern="1000" noProof="1">
                <a:latin typeface="Consolas" pitchFamily="49" charset="0"/>
              </a:rPr>
              <a:t>"&gt;Full name&lt;/label&gt;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kern="1000" noProof="1">
                <a:latin typeface="Consolas" pitchFamily="49" charset="0"/>
              </a:rPr>
              <a:t>  &lt;input 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id</a:t>
            </a:r>
            <a:r>
              <a:rPr lang="en-US" sz="2200" b="1" kern="1000" noProof="1">
                <a:latin typeface="Consolas" pitchFamily="49" charset="0"/>
              </a:rPr>
              <a:t>="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fullName</a:t>
            </a:r>
            <a:r>
              <a:rPr lang="en-US" sz="2200" b="1" kern="1000" noProof="1">
                <a:latin typeface="Consolas" pitchFamily="49" charset="0"/>
              </a:rPr>
              <a:t>" type="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US" sz="2200" b="1" kern="1000" noProof="1">
                <a:latin typeface="Consolas" pitchFamily="49" charset="0"/>
              </a:rPr>
              <a:t>" name="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fullName</a:t>
            </a:r>
            <a:r>
              <a:rPr lang="en-US" sz="2200" b="1" kern="1000" noProof="1">
                <a:latin typeface="Consolas" pitchFamily="49" charset="0"/>
              </a:rPr>
              <a:t>"/&gt;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kern="1000" noProof="1">
                <a:latin typeface="Consolas" pitchFamily="49" charset="0"/>
              </a:rPr>
              <a:t>  &lt;label 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200" b="1" kern="1000" noProof="1">
                <a:latin typeface="Consolas" pitchFamily="49" charset="0"/>
              </a:rPr>
              <a:t>="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language</a:t>
            </a:r>
            <a:r>
              <a:rPr lang="en-US" sz="2200" b="1" kern="1000" noProof="1">
                <a:latin typeface="Consolas" pitchFamily="49" charset="0"/>
              </a:rPr>
              <a:t>"&gt;Language&lt;/label&gt;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kern="1000" noProof="1">
                <a:latin typeface="Consolas" pitchFamily="49" charset="0"/>
              </a:rPr>
              <a:t>  &lt;select 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id</a:t>
            </a:r>
            <a:r>
              <a:rPr lang="en-US" sz="2200" b="1" kern="1000" noProof="1">
                <a:latin typeface="Consolas" pitchFamily="49" charset="0"/>
              </a:rPr>
              <a:t>="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language</a:t>
            </a:r>
            <a:r>
              <a:rPr lang="en-US" sz="2200" b="1" kern="1000" noProof="1">
                <a:latin typeface="Consolas" pitchFamily="49" charset="0"/>
              </a:rPr>
              <a:t>"&gt;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kern="1000" noProof="1">
                <a:latin typeface="Consolas" pitchFamily="49" charset="0"/>
              </a:rPr>
              <a:t>	</a:t>
            </a:r>
            <a:r>
              <a:rPr lang="en-US" sz="2200" b="1" kern="1000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200" b="1" i="1" kern="1000" noProof="1">
                <a:solidFill>
                  <a:schemeClr val="accent2"/>
                </a:solidFill>
                <a:latin typeface="Consolas" pitchFamily="49" charset="0"/>
              </a:rPr>
              <a:t>Add &lt;option&gt; tags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kern="1000" noProof="1">
                <a:latin typeface="Consolas" pitchFamily="49" charset="0"/>
              </a:rPr>
              <a:t>  &lt;/select&gt;&lt;br&gt;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kern="1000" noProof="1">
                <a:latin typeface="Consolas" pitchFamily="49" charset="0"/>
              </a:rPr>
              <a:t>  &lt;label 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200" b="1" kern="1000" noProof="1">
                <a:latin typeface="Consolas" pitchFamily="49" charset="0"/>
              </a:rPr>
              <a:t>="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knowledge</a:t>
            </a:r>
            <a:r>
              <a:rPr lang="en-US" sz="2200" b="1" kern="1000" noProof="1">
                <a:latin typeface="Consolas" pitchFamily="49" charset="0"/>
              </a:rPr>
              <a:t>"&gt;Basic Level&lt;/label&gt;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kern="1000" noProof="1">
                <a:latin typeface="Consolas" pitchFamily="49" charset="0"/>
              </a:rPr>
              <a:t>  &lt;input 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id</a:t>
            </a:r>
            <a:r>
              <a:rPr lang="en-US" sz="2200" b="1" kern="1000" noProof="1">
                <a:latin typeface="Consolas" pitchFamily="49" charset="0"/>
              </a:rPr>
              <a:t>="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knowledge</a:t>
            </a:r>
            <a:r>
              <a:rPr lang="en-US" sz="2200" b="1" kern="1000" noProof="1">
                <a:latin typeface="Consolas" pitchFamily="49" charset="0"/>
              </a:rPr>
              <a:t>" type="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checkbox</a:t>
            </a:r>
            <a:r>
              <a:rPr lang="en-US" sz="2200" b="1" kern="1000" noProof="1">
                <a:latin typeface="Consolas" pitchFamily="49" charset="0"/>
              </a:rPr>
              <a:t>" name="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language</a:t>
            </a:r>
            <a:r>
              <a:rPr lang="en-US" sz="2200" b="1" kern="1000" noProof="1">
                <a:latin typeface="Consolas" pitchFamily="49" charset="0"/>
              </a:rPr>
              <a:t>" </a:t>
            </a:r>
            <a:br>
              <a:rPr lang="en-US" sz="2200" b="1" kern="1000" noProof="1">
                <a:latin typeface="Consolas" pitchFamily="49" charset="0"/>
              </a:rPr>
            </a:br>
            <a:r>
              <a:rPr lang="en-US" sz="2200" b="1" kern="1000" noProof="1">
                <a:latin typeface="Consolas" pitchFamily="49" charset="0"/>
              </a:rPr>
              <a:t>  value="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yes</a:t>
            </a:r>
            <a:r>
              <a:rPr lang="en-US" sz="2200" b="1" kern="1000" noProof="1">
                <a:latin typeface="Consolas" pitchFamily="49" charset="0"/>
              </a:rPr>
              <a:t>"&gt;&lt;br&gt;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kern="1000" noProof="1">
                <a:latin typeface="Consolas" pitchFamily="49" charset="0"/>
              </a:rPr>
              <a:t>  &lt;button 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type</a:t>
            </a:r>
            <a:r>
              <a:rPr lang="en-US" sz="2200" b="1" kern="1000" noProof="1">
                <a:latin typeface="Consolas" pitchFamily="49" charset="0"/>
              </a:rPr>
              <a:t>="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submit</a:t>
            </a:r>
            <a:r>
              <a:rPr lang="en-US" sz="2200" b="1" kern="1000" noProof="1">
                <a:latin typeface="Consolas" pitchFamily="49" charset="0"/>
              </a:rPr>
              <a:t>"&gt;Submit&lt;/button&gt;&lt;/form&gt;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19" y="2658316"/>
            <a:ext cx="3053904" cy="227571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112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Nested Elements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618" y="1844735"/>
            <a:ext cx="2672763" cy="164820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907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Nested</a:t>
            </a:r>
            <a:r>
              <a:rPr lang="bg-BG" sz="4500" dirty="0"/>
              <a:t> </a:t>
            </a:r>
            <a:r>
              <a:rPr lang="en-US" sz="4500" dirty="0"/>
              <a:t>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9206767" cy="5276048"/>
          </a:xfrm>
        </p:spPr>
        <p:txBody>
          <a:bodyPr>
            <a:normAutofit/>
          </a:bodyPr>
          <a:lstStyle/>
          <a:p>
            <a:r>
              <a:rPr lang="en-US" sz="3000" dirty="0"/>
              <a:t>It is possible to put an element inside another               element - this is called </a:t>
            </a:r>
            <a:r>
              <a:rPr lang="en-US" sz="3000" b="1" dirty="0">
                <a:solidFill>
                  <a:schemeClr val="bg1"/>
                </a:solidFill>
              </a:rPr>
              <a:t>nesting</a:t>
            </a:r>
            <a:endParaRPr lang="en-US" sz="3000" dirty="0"/>
          </a:p>
          <a:p>
            <a:r>
              <a:rPr lang="en-US" sz="3000" dirty="0"/>
              <a:t>Elements need to be opened and closed properly to be   truly inside or outside of each other</a:t>
            </a:r>
            <a:endParaRPr lang="bg-BG" sz="3000" dirty="0"/>
          </a:p>
          <a:p>
            <a:r>
              <a:rPr lang="en-US" sz="3000" dirty="0"/>
              <a:t>Some items </a:t>
            </a:r>
            <a:r>
              <a:rPr lang="en-US" sz="3000" b="1" dirty="0">
                <a:solidFill>
                  <a:schemeClr val="bg1"/>
                </a:solidFill>
              </a:rPr>
              <a:t>have no </a:t>
            </a:r>
            <a:r>
              <a:rPr lang="en-US" sz="3000" dirty="0"/>
              <a:t>content and are called </a:t>
            </a:r>
            <a:r>
              <a:rPr lang="en-US" sz="3000" b="1" dirty="0">
                <a:solidFill>
                  <a:schemeClr val="bg1"/>
                </a:solidFill>
              </a:rPr>
              <a:t>empty </a:t>
            </a:r>
            <a:r>
              <a:rPr lang="bg-BG" sz="3000" b="1" dirty="0">
                <a:solidFill>
                  <a:schemeClr val="bg1"/>
                </a:solidFill>
              </a:rPr>
              <a:t>          </a:t>
            </a:r>
            <a:r>
              <a:rPr lang="en-US" sz="3000" b="1" dirty="0">
                <a:solidFill>
                  <a:schemeClr val="bg1"/>
                </a:solidFill>
              </a:rPr>
              <a:t>elements</a:t>
            </a:r>
            <a:endParaRPr lang="bg-BG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627" y="4571759"/>
            <a:ext cx="2675447" cy="18254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39" y="4576593"/>
            <a:ext cx="2449236" cy="182059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181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Elements - Example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7185" y="1625950"/>
            <a:ext cx="10513155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&lt;div&gt;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&lt;p&gt;</a:t>
            </a:r>
            <a:r>
              <a:rPr lang="en-US" sz="2200" b="1" noProof="1">
                <a:latin typeface="Consolas" pitchFamily="49" charset="0"/>
              </a:rPr>
              <a:t>Here we have paragraph nested to a div and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&lt;span&gt;</a:t>
            </a:r>
            <a:r>
              <a:rPr lang="en-US" sz="2200" b="1" noProof="1">
                <a:latin typeface="Consolas" pitchFamily="49" charset="0"/>
              </a:rPr>
              <a:t>span nested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  to paragraph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&lt;/span&gt;</a:t>
            </a:r>
            <a:r>
              <a:rPr lang="en-US" sz="2200" b="1" noProof="1">
                <a:latin typeface="Consolas" pitchFamily="49" charset="0"/>
              </a:rPr>
              <a:t>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&lt;/p&gt;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&lt;/div&gt;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912" y="4636011"/>
            <a:ext cx="7992590" cy="164805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Arrow: Right 6"/>
          <p:cNvSpPr/>
          <p:nvPr/>
        </p:nvSpPr>
        <p:spPr>
          <a:xfrm rot="5400000">
            <a:off x="5619316" y="3499291"/>
            <a:ext cx="781783" cy="6830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3491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39878" y="1294983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70214" y="34755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79554" y="1447367"/>
            <a:ext cx="8000489" cy="484712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900" dirty="0">
                <a:solidFill>
                  <a:schemeClr val="bg2"/>
                </a:solidFill>
              </a:rPr>
              <a:t>What is </a:t>
            </a:r>
            <a:r>
              <a:rPr lang="en-US" sz="2900" b="1" dirty="0">
                <a:solidFill>
                  <a:schemeClr val="bg1"/>
                </a:solidFill>
              </a:rPr>
              <a:t>HTML</a:t>
            </a:r>
            <a:r>
              <a:rPr lang="en-US" sz="2900" dirty="0">
                <a:solidFill>
                  <a:schemeClr val="bg2"/>
                </a:solidFill>
              </a:rPr>
              <a:t>?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900" b="1" dirty="0">
                <a:solidFill>
                  <a:schemeClr val="bg1"/>
                </a:solidFill>
              </a:rPr>
              <a:t>Element</a:t>
            </a:r>
            <a:r>
              <a:rPr lang="en-US" sz="2900" dirty="0">
                <a:solidFill>
                  <a:schemeClr val="bg2"/>
                </a:solidFill>
              </a:rPr>
              <a:t> anatomy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900" b="1" dirty="0">
                <a:solidFill>
                  <a:schemeClr val="bg1"/>
                </a:solidFill>
              </a:rPr>
              <a:t>Document</a:t>
            </a:r>
            <a:r>
              <a:rPr lang="en-US" sz="2900" dirty="0">
                <a:solidFill>
                  <a:schemeClr val="bg2"/>
                </a:solidFill>
              </a:rPr>
              <a:t> anatomy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900" b="1" dirty="0">
                <a:solidFill>
                  <a:schemeClr val="bg1"/>
                </a:solidFill>
              </a:rPr>
              <a:t>Formatting</a:t>
            </a:r>
            <a:r>
              <a:rPr lang="en-US" sz="2900" dirty="0">
                <a:solidFill>
                  <a:schemeClr val="bg2"/>
                </a:solidFill>
              </a:rPr>
              <a:t> text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900" b="1" dirty="0">
                <a:solidFill>
                  <a:schemeClr val="bg1"/>
                </a:solidFill>
              </a:rPr>
              <a:t>Attributes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900" b="1" dirty="0">
                <a:solidFill>
                  <a:schemeClr val="bg1"/>
                </a:solidFill>
              </a:rPr>
              <a:t>Images</a:t>
            </a:r>
            <a:r>
              <a:rPr lang="en-US" sz="2900" dirty="0">
                <a:solidFill>
                  <a:schemeClr val="bg2"/>
                </a:solidFill>
              </a:rPr>
              <a:t>, </a:t>
            </a:r>
            <a:r>
              <a:rPr lang="en-US" sz="2900" b="1" dirty="0">
                <a:solidFill>
                  <a:schemeClr val="bg1"/>
                </a:solidFill>
              </a:rPr>
              <a:t>Links</a:t>
            </a:r>
            <a:r>
              <a:rPr lang="en-US" sz="2900" dirty="0">
                <a:solidFill>
                  <a:schemeClr val="bg2"/>
                </a:solidFill>
              </a:rPr>
              <a:t> and </a:t>
            </a:r>
            <a:r>
              <a:rPr lang="en-US" sz="2900" b="1" dirty="0">
                <a:solidFill>
                  <a:schemeClr val="bg1"/>
                </a:solidFill>
              </a:rPr>
              <a:t>Forms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900" b="1" dirty="0">
                <a:solidFill>
                  <a:schemeClr val="bg1"/>
                </a:solidFill>
              </a:rPr>
              <a:t>Nested</a:t>
            </a:r>
            <a:r>
              <a:rPr lang="en-US" sz="2900" dirty="0">
                <a:solidFill>
                  <a:schemeClr val="bg2"/>
                </a:solidFill>
              </a:rPr>
              <a:t> Elements</a:t>
            </a:r>
            <a:endParaRPr lang="en-US" sz="2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67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en-US" sz="5500" dirty="0"/>
              <a:t>HTML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" y="5564329"/>
            <a:ext cx="12191999" cy="499819"/>
          </a:xfrm>
        </p:spPr>
        <p:txBody>
          <a:bodyPr/>
          <a:lstStyle/>
          <a:p>
            <a:r>
              <a:rPr lang="en-US" sz="4000" dirty="0"/>
              <a:t>Standard for Markup Language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349" y="1699491"/>
            <a:ext cx="1985758" cy="198575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84" y="137696"/>
            <a:ext cx="8399495" cy="882654"/>
          </a:xfrm>
        </p:spPr>
        <p:txBody>
          <a:bodyPr>
            <a:normAutofit/>
          </a:bodyPr>
          <a:lstStyle/>
          <a:p>
            <a:r>
              <a:rPr lang="en-US" sz="4500" dirty="0"/>
              <a:t>What is HTML?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07856" y="1954918"/>
            <a:ext cx="9772967" cy="4079569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800" dirty="0"/>
              <a:t>It represents a </a:t>
            </a:r>
            <a:r>
              <a:rPr lang="en-US" sz="2800" b="1" dirty="0">
                <a:solidFill>
                  <a:schemeClr val="bg1"/>
                </a:solidFill>
              </a:rPr>
              <a:t>series of elements </a:t>
            </a:r>
            <a:r>
              <a:rPr lang="en-US" sz="2800" dirty="0"/>
              <a:t>that you use to wrap </a:t>
            </a:r>
            <a:r>
              <a:rPr lang="bg-BG" sz="2800" dirty="0"/>
              <a:t>            </a:t>
            </a:r>
            <a:r>
              <a:rPr lang="en-US" sz="2800" dirty="0"/>
              <a:t>different portions of content to make them look and act in a </a:t>
            </a:r>
            <a:r>
              <a:rPr lang="bg-BG" sz="2800" dirty="0"/>
              <a:t>   </a:t>
            </a:r>
            <a:r>
              <a:rPr lang="en-US" sz="2800" dirty="0"/>
              <a:t>certain way</a:t>
            </a:r>
          </a:p>
          <a:p>
            <a:r>
              <a:rPr lang="en-US" sz="2800" dirty="0"/>
              <a:t>HTML </a:t>
            </a:r>
            <a:r>
              <a:rPr lang="en-US" sz="2800" b="1" dirty="0">
                <a:solidFill>
                  <a:schemeClr val="bg1"/>
                </a:solidFill>
              </a:rPr>
              <a:t>is not </a:t>
            </a:r>
            <a:r>
              <a:rPr lang="en-US" sz="2800" dirty="0"/>
              <a:t>a programming language - it is a </a:t>
            </a:r>
            <a:r>
              <a:rPr lang="en-US" sz="2800" b="1" dirty="0">
                <a:solidFill>
                  <a:schemeClr val="bg1"/>
                </a:solidFill>
              </a:rPr>
              <a:t>markup language</a:t>
            </a:r>
            <a:r>
              <a:rPr lang="en-US" sz="2800" dirty="0"/>
              <a:t> that is used to tell your browser how to display the pages you </a:t>
            </a:r>
            <a:r>
              <a:rPr lang="bg-BG" sz="2800" dirty="0"/>
              <a:t> </a:t>
            </a:r>
            <a:r>
              <a:rPr lang="en-US" sz="2800" dirty="0"/>
              <a:t>are visiting</a:t>
            </a:r>
          </a:p>
          <a:p>
            <a:r>
              <a:rPr lang="en-US" sz="2800" dirty="0"/>
              <a:t>It’s just a </a:t>
            </a:r>
            <a:r>
              <a:rPr lang="en-US" sz="2800" b="1" dirty="0">
                <a:solidFill>
                  <a:schemeClr val="bg1"/>
                </a:solidFill>
              </a:rPr>
              <a:t>text</a:t>
            </a:r>
            <a:r>
              <a:rPr lang="en-US" sz="2800" dirty="0"/>
              <a:t> file with </a:t>
            </a:r>
            <a:r>
              <a:rPr lang="en-US" sz="2800" b="1" dirty="0">
                <a:solidFill>
                  <a:schemeClr val="bg1"/>
                </a:solidFill>
              </a:rPr>
              <a:t>.html </a:t>
            </a:r>
            <a:r>
              <a:rPr lang="en-US" sz="2800" dirty="0"/>
              <a:t>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278484" y="1030506"/>
            <a:ext cx="10913516" cy="561703"/>
          </a:xfrm>
          <a:prstGeom prst="rect">
            <a:avLst/>
          </a:prstGeom>
          <a:ln>
            <a:noFill/>
          </a:ln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/>
              <a:t>Standard </a:t>
            </a:r>
            <a:r>
              <a:rPr lang="en-US" sz="3000" b="1" dirty="0">
                <a:solidFill>
                  <a:schemeClr val="bg1"/>
                </a:solidFill>
              </a:rPr>
              <a:t>markup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language</a:t>
            </a:r>
            <a:r>
              <a:rPr lang="en-US" sz="3000" dirty="0"/>
              <a:t> for creating and displaying </a:t>
            </a:r>
            <a:r>
              <a:rPr lang="en-US" sz="3000" b="1" dirty="0">
                <a:solidFill>
                  <a:schemeClr val="bg1"/>
                </a:solidFill>
              </a:rPr>
              <a:t>web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06475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Anatomy of an Element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880" y="1440873"/>
            <a:ext cx="2322483" cy="232248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274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657" y="100750"/>
            <a:ext cx="8520795" cy="882654"/>
          </a:xfrm>
        </p:spPr>
        <p:txBody>
          <a:bodyPr>
            <a:normAutofit/>
          </a:bodyPr>
          <a:lstStyle/>
          <a:p>
            <a:r>
              <a:rPr lang="en-US" sz="4500"/>
              <a:t>Element </a:t>
            </a:r>
            <a:r>
              <a:rPr lang="bg-BG" sz="4500"/>
              <a:t>А</a:t>
            </a:r>
            <a:r>
              <a:rPr lang="en-US" sz="4500"/>
              <a:t>natomy</a:t>
            </a:r>
            <a:endParaRPr lang="en-US" sz="45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75657" y="1031238"/>
            <a:ext cx="11016343" cy="6125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/>
              <a:t>The </a:t>
            </a:r>
            <a:r>
              <a:rPr lang="en-US" sz="3000" b="1">
                <a:solidFill>
                  <a:schemeClr val="bg1"/>
                </a:solidFill>
              </a:rPr>
              <a:t>main parts </a:t>
            </a:r>
            <a:r>
              <a:rPr lang="en-US" sz="3000"/>
              <a:t>of an element are:</a:t>
            </a:r>
            <a:r>
              <a:rPr lang="bg-BG" sz="3000"/>
              <a:t> </a:t>
            </a:r>
            <a:r>
              <a:rPr lang="en-US" sz="3000" b="1">
                <a:solidFill>
                  <a:schemeClr val="bg1"/>
                </a:solidFill>
              </a:rPr>
              <a:t>Opening</a:t>
            </a:r>
            <a:r>
              <a:rPr lang="en-US" sz="3000"/>
              <a:t>, </a:t>
            </a:r>
            <a:r>
              <a:rPr lang="en-US" sz="3000" b="1">
                <a:solidFill>
                  <a:schemeClr val="bg1"/>
                </a:solidFill>
              </a:rPr>
              <a:t>Content</a:t>
            </a:r>
            <a:r>
              <a:rPr lang="en-US" sz="3000"/>
              <a:t> and </a:t>
            </a:r>
            <a:r>
              <a:rPr lang="en-US" sz="3000" b="1">
                <a:solidFill>
                  <a:schemeClr val="bg1"/>
                </a:solidFill>
              </a:rPr>
              <a:t>Closing</a:t>
            </a:r>
            <a:r>
              <a:rPr lang="bg-BG" sz="3000" b="1">
                <a:solidFill>
                  <a:schemeClr val="bg1"/>
                </a:solidFill>
              </a:rPr>
              <a:t> </a:t>
            </a:r>
            <a:r>
              <a:rPr lang="en-US" sz="3000"/>
              <a:t>tag</a:t>
            </a:r>
          </a:p>
          <a:p>
            <a:pPr lvl="1"/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516442" y="4929153"/>
            <a:ext cx="2320685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4800" b="1" noProof="1">
                <a:latin typeface="Consolas" pitchFamily="49" charset="0"/>
              </a:rPr>
              <a:t>&lt;html&gt;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5649221" y="3672767"/>
            <a:ext cx="2069214" cy="1044057"/>
          </a:xfrm>
          <a:prstGeom prst="wedgeRoundRectCallout">
            <a:avLst>
              <a:gd name="adj1" fmla="val 9986"/>
              <a:gd name="adj2" fmla="val 777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(Tag name)</a:t>
            </a: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2533413" y="4324025"/>
            <a:ext cx="2751128" cy="1210255"/>
          </a:xfrm>
          <a:prstGeom prst="wedgeRoundRectCallout">
            <a:avLst>
              <a:gd name="adj1" fmla="val 60381"/>
              <a:gd name="adj2" fmla="val 33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 angle bracket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(Less than sign)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8048232" y="4479441"/>
            <a:ext cx="3296440" cy="1054839"/>
          </a:xfrm>
          <a:prstGeom prst="wedgeRoundRectCallout">
            <a:avLst>
              <a:gd name="adj1" fmla="val -59432"/>
              <a:gd name="adj2" fmla="val 334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 angle bracket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(Greater-than sign)</a:t>
            </a: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 txBox="1">
            <a:spLocks/>
          </p:cNvSpPr>
          <p:nvPr/>
        </p:nvSpPr>
        <p:spPr>
          <a:xfrm>
            <a:off x="1175657" y="1792917"/>
            <a:ext cx="10624457" cy="20649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90266" lvl="1" indent="-457200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Opening tag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-</a:t>
            </a:r>
            <a:r>
              <a:rPr lang="en-US" sz="3000" dirty="0"/>
              <a:t> It consists of the name of the element</a:t>
            </a:r>
            <a:r>
              <a:rPr lang="bg-BG" sz="3000" dirty="0"/>
              <a:t> 	      </a:t>
            </a:r>
            <a:r>
              <a:rPr lang="en-US" sz="3000" dirty="0"/>
              <a:t>surrounded by opening and closing angles. </a:t>
            </a:r>
            <a:r>
              <a:rPr lang="bg-BG" sz="3000" dirty="0"/>
              <a:t>                   	      </a:t>
            </a:r>
            <a:r>
              <a:rPr lang="en-US" sz="3000" dirty="0"/>
              <a:t>This</a:t>
            </a:r>
            <a:r>
              <a:rPr lang="bg-BG" sz="3000" dirty="0"/>
              <a:t> </a:t>
            </a:r>
            <a:r>
              <a:rPr lang="en-US" sz="3000" dirty="0"/>
              <a:t>indicates where the element starts</a:t>
            </a:r>
            <a:r>
              <a:rPr lang="bg-BG" sz="3000" dirty="0"/>
              <a:t>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2834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4" y="1227909"/>
            <a:ext cx="11803290" cy="532370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Closing tag </a:t>
            </a:r>
            <a:r>
              <a:rPr lang="en-US" sz="3000" dirty="0"/>
              <a:t>- Same as the opening tag, but with an additional slash </a:t>
            </a:r>
            <a:r>
              <a:rPr lang="bg-BG" sz="3000" dirty="0"/>
              <a:t>        </a:t>
            </a:r>
            <a:r>
              <a:rPr lang="en-US" sz="3000" dirty="0"/>
              <a:t>before the item's name. </a:t>
            </a:r>
            <a:r>
              <a:rPr lang="bg-BG" sz="3000" dirty="0"/>
              <a:t>						      </a:t>
            </a:r>
            <a:r>
              <a:rPr lang="en-US" sz="3000" dirty="0"/>
              <a:t>This shows where the element ends</a:t>
            </a:r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endParaRPr lang="en-US" sz="3000" dirty="0"/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endParaRPr lang="en-US" sz="3000" dirty="0"/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</a:t>
            </a:r>
            <a:r>
              <a:rPr lang="bg-BG" dirty="0"/>
              <a:t>А</a:t>
            </a:r>
            <a:r>
              <a:rPr lang="en-US" dirty="0"/>
              <a:t>natomy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26568" y="3958805"/>
            <a:ext cx="2738297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4800" b="1" noProof="1">
                <a:latin typeface="Consolas" pitchFamily="49" charset="0"/>
              </a:rPr>
              <a:t>&lt;</a:t>
            </a:r>
            <a:r>
              <a:rPr lang="bg-BG" sz="4800" b="1" noProof="1">
                <a:latin typeface="Consolas" pitchFamily="49" charset="0"/>
              </a:rPr>
              <a:t>/</a:t>
            </a:r>
            <a:r>
              <a:rPr lang="en-US" sz="4800" b="1" noProof="1">
                <a:latin typeface="Consolas" pitchFamily="49" charset="0"/>
              </a:rPr>
              <a:t>html&gt;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41714" y="3427262"/>
            <a:ext cx="2664987" cy="1063086"/>
          </a:xfrm>
          <a:prstGeom prst="wedgeRoundRectCallout">
            <a:avLst>
              <a:gd name="adj1" fmla="val 61366"/>
              <a:gd name="adj2" fmla="val 370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 angle bracket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(Less than sign)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7384731" y="3353677"/>
            <a:ext cx="3082972" cy="1136671"/>
          </a:xfrm>
          <a:prstGeom prst="wedgeRoundRectCallout">
            <a:avLst>
              <a:gd name="adj1" fmla="val -60670"/>
              <a:gd name="adj2" fmla="val 404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 angle bracket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(Greater-than sign)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4986846" y="2960915"/>
            <a:ext cx="1927760" cy="879912"/>
          </a:xfrm>
          <a:prstGeom prst="wedgeRoundRectCallout">
            <a:avLst>
              <a:gd name="adj1" fmla="val 7678"/>
              <a:gd name="adj2" fmla="val 799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(Tag name)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2720477" y="5033557"/>
            <a:ext cx="2670129" cy="1006623"/>
          </a:xfrm>
          <a:prstGeom prst="wedgeRoundRectCallout">
            <a:avLst>
              <a:gd name="adj1" fmla="val 33834"/>
              <a:gd name="adj2" fmla="val -700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Forward slash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(end tag indicator)</a:t>
            </a:r>
          </a:p>
        </p:txBody>
      </p:sp>
    </p:spTree>
    <p:extLst>
      <p:ext uri="{BB962C8B-B14F-4D97-AF65-F5344CB8AC3E}">
        <p14:creationId xmlns:p14="http://schemas.microsoft.com/office/powerpoint/2010/main" val="378516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4" y="1365993"/>
            <a:ext cx="11803290" cy="51856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3000" dirty="0"/>
              <a:t>Everything between the </a:t>
            </a:r>
            <a:r>
              <a:rPr lang="en-US" sz="3000" b="1" dirty="0">
                <a:solidFill>
                  <a:schemeClr val="bg1"/>
                </a:solidFill>
              </a:rPr>
              <a:t>opening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closing tags </a:t>
            </a:r>
            <a:r>
              <a:rPr lang="en-US" sz="3000" dirty="0"/>
              <a:t>is defined as the </a:t>
            </a:r>
            <a:r>
              <a:rPr lang="bg-BG" sz="3000" dirty="0"/>
              <a:t>        </a:t>
            </a:r>
            <a:r>
              <a:rPr lang="en-US" sz="3000" dirty="0"/>
              <a:t>content of this element</a:t>
            </a:r>
            <a:endParaRPr lang="bg-BG" sz="3000" dirty="0"/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endParaRPr lang="bg-BG" sz="3000" dirty="0"/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endParaRPr lang="bg-BG" sz="3000" dirty="0"/>
          </a:p>
          <a:p>
            <a:pPr>
              <a:buClr>
                <a:schemeClr val="tx1"/>
              </a:buClr>
            </a:pPr>
            <a:endParaRPr lang="en-US" sz="3000" dirty="0"/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The element </a:t>
            </a:r>
            <a:r>
              <a:rPr lang="en-US" sz="3000" dirty="0"/>
              <a:t>is the </a:t>
            </a:r>
            <a:r>
              <a:rPr lang="en-US" sz="3000" b="1" dirty="0">
                <a:solidFill>
                  <a:schemeClr val="bg1"/>
                </a:solidFill>
              </a:rPr>
              <a:t>set</a:t>
            </a:r>
            <a:r>
              <a:rPr lang="en-US" sz="3000" dirty="0"/>
              <a:t> of the opening tag, closing tag</a:t>
            </a:r>
            <a:r>
              <a:rPr lang="bg-BG" sz="3000" dirty="0"/>
              <a:t> </a:t>
            </a:r>
            <a:r>
              <a:rPr lang="en-US" sz="3000" dirty="0"/>
              <a:t>and content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Anatomy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1195" y="2632700"/>
            <a:ext cx="5352394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&lt;html&gt;</a:t>
            </a:r>
            <a:br>
              <a:rPr lang="en-US" sz="2400" b="1" noProof="1">
                <a:latin typeface="Consolas" pitchFamily="49" charset="0"/>
              </a:rPr>
            </a:b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&lt;!-- HTML ELEMENT CONTENT--&gt;</a:t>
            </a:r>
            <a:b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</a:br>
            <a:r>
              <a:rPr lang="bg-BG" sz="2400" b="1" noProof="1">
                <a:latin typeface="Consolas" pitchFamily="49" charset="0"/>
              </a:rPr>
              <a:t>&lt;/</a:t>
            </a:r>
            <a:r>
              <a:rPr lang="en-US" sz="2400" b="1" noProof="1">
                <a:latin typeface="Consolas" pitchFamily="49" charset="0"/>
              </a:rPr>
              <a:t>html&gt;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1195" y="5162540"/>
            <a:ext cx="5352394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&lt;p&gt;</a:t>
            </a:r>
            <a:br>
              <a:rPr lang="en-US" sz="2400" b="1" noProof="1">
                <a:latin typeface="Consolas" pitchFamily="49" charset="0"/>
              </a:rPr>
            </a:br>
            <a:r>
              <a:rPr lang="en-US" sz="2400" b="1" noProof="1">
                <a:latin typeface="Consolas" pitchFamily="49" charset="0"/>
              </a:rPr>
              <a:t>  Hello, HTML!</a:t>
            </a:r>
            <a:br>
              <a:rPr lang="en-US" sz="2400" b="1" noProof="1">
                <a:latin typeface="Consolas" pitchFamily="49" charset="0"/>
              </a:rPr>
            </a:br>
            <a:r>
              <a:rPr lang="bg-BG" sz="2400" b="1" noProof="1">
                <a:latin typeface="Consolas" pitchFamily="49" charset="0"/>
              </a:rPr>
              <a:t>&lt;/</a:t>
            </a:r>
            <a:r>
              <a:rPr lang="en-US" sz="2400" b="1" noProof="1">
                <a:latin typeface="Consolas" pitchFamily="49" charset="0"/>
              </a:rPr>
              <a:t>p&gt;</a:t>
            </a:r>
          </a:p>
        </p:txBody>
      </p:sp>
    </p:spTree>
    <p:extLst>
      <p:ext uri="{BB962C8B-B14F-4D97-AF65-F5344CB8AC3E}">
        <p14:creationId xmlns:p14="http://schemas.microsoft.com/office/powerpoint/2010/main" val="97541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9342</TotalTime>
  <Words>1445</Words>
  <Application>Microsoft Office PowerPoint</Application>
  <PresentationFormat>Widescreen</PresentationFormat>
  <Paragraphs>257</Paragraphs>
  <Slides>42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HTML Basics</vt:lpstr>
      <vt:lpstr>Table of Contents</vt:lpstr>
      <vt:lpstr>Questions?</vt:lpstr>
      <vt:lpstr>PowerPoint Presentation</vt:lpstr>
      <vt:lpstr>What is HTML?</vt:lpstr>
      <vt:lpstr>PowerPoint Presentation</vt:lpstr>
      <vt:lpstr>Element Аnatomy</vt:lpstr>
      <vt:lpstr>Element Аnatomy</vt:lpstr>
      <vt:lpstr>Element Anatomy</vt:lpstr>
      <vt:lpstr>PowerPoint Presentation</vt:lpstr>
      <vt:lpstr>Document Anatomy</vt:lpstr>
      <vt:lpstr>&lt;!DOCTYPE html&gt;</vt:lpstr>
      <vt:lpstr>The &lt;html&gt; tag</vt:lpstr>
      <vt:lpstr>The &lt;head&gt; tag</vt:lpstr>
      <vt:lpstr>The &lt;meta&gt; tag</vt:lpstr>
      <vt:lpstr>The &lt;title&gt; tag</vt:lpstr>
      <vt:lpstr>The &lt;body&gt; tag</vt:lpstr>
      <vt:lpstr>PowerPoint Presentation</vt:lpstr>
      <vt:lpstr>Formatting Text - Heading</vt:lpstr>
      <vt:lpstr>Formatting Text - Paragraph</vt:lpstr>
      <vt:lpstr>Formatting Text - List</vt:lpstr>
      <vt:lpstr>Formatting Text - Table</vt:lpstr>
      <vt:lpstr>Formatting Text – Division Element</vt:lpstr>
      <vt:lpstr>Formatting Text - Span</vt:lpstr>
      <vt:lpstr>PowerPoint Presentation</vt:lpstr>
      <vt:lpstr>Attributes</vt:lpstr>
      <vt:lpstr>Attributes</vt:lpstr>
      <vt:lpstr>PowerPoint Presentation</vt:lpstr>
      <vt:lpstr>Images</vt:lpstr>
      <vt:lpstr>Images</vt:lpstr>
      <vt:lpstr>Links / References</vt:lpstr>
      <vt:lpstr>Forms</vt:lpstr>
      <vt:lpstr>Forms</vt:lpstr>
      <vt:lpstr>PowerPoint Presentation</vt:lpstr>
      <vt:lpstr>Nested Elements</vt:lpstr>
      <vt:lpstr>Nested Elements - Example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Common - HTML Basics</dc:title>
  <dc:subject>HTML Basics</dc:subject>
  <dc:creator>Alen Paunov</dc:creator>
  <cp:keywords>Technology Fundamentals, Software University, SoftUni, programming, coding, software development, education, training, course</cp:keywords>
  <cp:lastModifiedBy>mcvetanova.petrova mcvetanova.petrova</cp:lastModifiedBy>
  <cp:revision>313</cp:revision>
  <dcterms:created xsi:type="dcterms:W3CDTF">2018-05-23T13:08:44Z</dcterms:created>
  <dcterms:modified xsi:type="dcterms:W3CDTF">2019-01-28T08:38:01Z</dcterms:modified>
  <cp:category>programming;computer programming;software development;web development</cp:category>
</cp:coreProperties>
</file>