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3"/>
  </p:notesMasterIdLst>
  <p:handoutMasterIdLst>
    <p:handoutMasterId r:id="rId64"/>
  </p:handoutMasterIdLst>
  <p:sldIdLst>
    <p:sldId id="528" r:id="rId3"/>
    <p:sldId id="529" r:id="rId4"/>
    <p:sldId id="508" r:id="rId5"/>
    <p:sldId id="532" r:id="rId6"/>
    <p:sldId id="546" r:id="rId7"/>
    <p:sldId id="469" r:id="rId8"/>
    <p:sldId id="547" r:id="rId9"/>
    <p:sldId id="527" r:id="rId10"/>
    <p:sldId id="470" r:id="rId11"/>
    <p:sldId id="541" r:id="rId12"/>
    <p:sldId id="472" r:id="rId13"/>
    <p:sldId id="475" r:id="rId14"/>
    <p:sldId id="476" r:id="rId15"/>
    <p:sldId id="477" r:id="rId16"/>
    <p:sldId id="478" r:id="rId17"/>
    <p:sldId id="479" r:id="rId18"/>
    <p:sldId id="549" r:id="rId19"/>
    <p:sldId id="550" r:id="rId20"/>
    <p:sldId id="480" r:id="rId21"/>
    <p:sldId id="481" r:id="rId22"/>
    <p:sldId id="482" r:id="rId23"/>
    <p:sldId id="483" r:id="rId24"/>
    <p:sldId id="473" r:id="rId25"/>
    <p:sldId id="474" r:id="rId26"/>
    <p:sldId id="557" r:id="rId27"/>
    <p:sldId id="558" r:id="rId28"/>
    <p:sldId id="559" r:id="rId29"/>
    <p:sldId id="560" r:id="rId30"/>
    <p:sldId id="561" r:id="rId31"/>
    <p:sldId id="486" r:id="rId32"/>
    <p:sldId id="488" r:id="rId33"/>
    <p:sldId id="489" r:id="rId34"/>
    <p:sldId id="492" r:id="rId35"/>
    <p:sldId id="548" r:id="rId36"/>
    <p:sldId id="551" r:id="rId37"/>
    <p:sldId id="553" r:id="rId38"/>
    <p:sldId id="552" r:id="rId39"/>
    <p:sldId id="493" r:id="rId40"/>
    <p:sldId id="542" r:id="rId41"/>
    <p:sldId id="494" r:id="rId42"/>
    <p:sldId id="495" r:id="rId43"/>
    <p:sldId id="496" r:id="rId44"/>
    <p:sldId id="497" r:id="rId45"/>
    <p:sldId id="498" r:id="rId46"/>
    <p:sldId id="543" r:id="rId47"/>
    <p:sldId id="500" r:id="rId48"/>
    <p:sldId id="501" r:id="rId49"/>
    <p:sldId id="502" r:id="rId50"/>
    <p:sldId id="503" r:id="rId51"/>
    <p:sldId id="509" r:id="rId52"/>
    <p:sldId id="510" r:id="rId53"/>
    <p:sldId id="511" r:id="rId54"/>
    <p:sldId id="512" r:id="rId55"/>
    <p:sldId id="513" r:id="rId56"/>
    <p:sldId id="534" r:id="rId57"/>
    <p:sldId id="554" r:id="rId58"/>
    <p:sldId id="570" r:id="rId59"/>
    <p:sldId id="576" r:id="rId60"/>
    <p:sldId id="405" r:id="rId61"/>
    <p:sldId id="400" r:id="rId6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08"/>
          </p14:sldIdLst>
        </p14:section>
        <p14:section name="What Is a Method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Declaring and Invoking Methods" id="{8301E940-4394-4BA5-BCB0-1C993E8D6532}">
          <p14:sldIdLst>
            <p14:sldId id="527"/>
            <p14:sldId id="470"/>
            <p14:sldId id="541"/>
            <p14:sldId id="472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0"/>
            <p14:sldId id="481"/>
            <p14:sldId id="482"/>
            <p14:sldId id="483"/>
          </p14:sldIdLst>
        </p14:section>
        <p14:section name="Value vs Reference Types" id="{19AF4895-5C87-445F-A684-69444A4AB6A1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Returning Values from Methods" id="{768F46D0-5F2A-479C-9BFC-E5D7D3ADEED6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552"/>
            <p14:sldId id="493"/>
            <p14:sldId id="542"/>
          </p14:sldIdLst>
        </p14:section>
        <p14:section name="Overloading Methods" id="{C97211C1-4529-4D97-9A79-2057BEAD90E7}">
          <p14:sldIdLst>
            <p14:sldId id="494"/>
            <p14:sldId id="495"/>
            <p14:sldId id="496"/>
            <p14:sldId id="497"/>
            <p14:sldId id="498"/>
            <p14:sldId id="543"/>
          </p14:sldIdLst>
        </p14:section>
        <p14:section name="Program Execution Flow" id="{AD939C48-C2F8-48A0-9B9D-88468017A465}">
          <p14:sldIdLst>
            <p14:sldId id="500"/>
            <p14:sldId id="501"/>
            <p14:sldId id="502"/>
            <p14:sldId id="503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Conclusion" id="{7532FCCD-B372-4A12-9B10-3D812A020F3C}">
          <p14:sldIdLst>
            <p14:sldId id="534"/>
            <p14:sldId id="554"/>
            <p14:sldId id="570"/>
            <p14:sldId id="57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A3ABBC"/>
    <a:srgbClr val="ADB4C3"/>
    <a:srgbClr val="11ABBC"/>
    <a:srgbClr val="FFF0D9"/>
    <a:srgbClr val="FFA72A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88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43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8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/Methods-Lab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8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3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61.png"/><Relationship Id="rId27" Type="http://schemas.openxmlformats.org/officeDocument/2006/relationships/hyperlink" Target="http://smartit.bg/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905000"/>
            <a:ext cx="7010400" cy="20049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46627"/>
            <a:ext cx="3811588" cy="1968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516126" y="2209800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Declaration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510471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Method </a:t>
            </a:r>
            <a:r>
              <a:rPr lang="en-US" sz="2800" b="1" dirty="0">
                <a:solidFill>
                  <a:schemeClr val="bg1"/>
                </a:solidFill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Its own body</a:t>
            </a:r>
            <a:r>
              <a:rPr lang="en-US" b="1" dirty="0"/>
              <a:t> </a:t>
            </a:r>
            <a:r>
              <a:rPr lang="en-US" dirty="0"/>
              <a:t>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10515" y="2575559"/>
            <a:ext cx="402936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36488" y="2575560"/>
            <a:ext cx="4868124" cy="227330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8205" y="5311706"/>
            <a:ext cx="402936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{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097720" y="1871309"/>
            <a:ext cx="4644892" cy="94809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394042" y="3232895"/>
            <a:ext cx="1566274" cy="1090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4646005" y="1906421"/>
            <a:ext cx="1767184" cy="82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3971073" y="2251479"/>
            <a:ext cx="1809531" cy="82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5713075" y="2179076"/>
            <a:ext cx="1853359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212209" y="1551282"/>
            <a:ext cx="1496104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5618882" y="3598312"/>
            <a:ext cx="1685687" cy="65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308262" y="2794895"/>
            <a:ext cx="1690243" cy="56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4788561" y="2888432"/>
            <a:ext cx="1957999" cy="74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4229" y="1180717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3919686" cy="156966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6967686" cy="233653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951412" y="5203923"/>
            <a:ext cx="3124200" cy="1114328"/>
          </a:xfrm>
          <a:prstGeom prst="wedgeRoundRectCallout">
            <a:avLst>
              <a:gd name="adj1" fmla="val -58439"/>
              <a:gd name="adj2" fmla="val 202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979427" y="197446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9601200" cy="183817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0542" y="3381472"/>
            <a:ext cx="1941158" cy="1038128"/>
          </a:xfrm>
          <a:prstGeom prst="wedgeRoundRectCallout">
            <a:avLst>
              <a:gd name="adj1" fmla="val 64314"/>
              <a:gd name="adj2" fmla="val 519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99612" y="3381472"/>
            <a:ext cx="1905000" cy="1038128"/>
          </a:xfrm>
          <a:prstGeom prst="wedgeRoundRectCallout">
            <a:avLst>
              <a:gd name="adj1" fmla="val -34641"/>
              <a:gd name="adj2" fmla="val 59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05142" y="3381472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89411" y="2355377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30847" y="242602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89410" y="4734580"/>
            <a:ext cx="54864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30847" y="475376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30847" y="3597484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14200" y="3597484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BA7E-94FE-499A-90D2-592E221061E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3" y="1371600"/>
            <a:ext cx="10944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(int.Parse(Console.ReadLine()));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343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1864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89746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396857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413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9356" y="481803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88914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413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17DBF-88DE-477E-A22C-BBE19634CB6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  <a:endParaRPr lang="bg-BG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79612" y="1326837"/>
            <a:ext cx="8610600" cy="464470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static void Main()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bg1"/>
                </a:solidFill>
              </a:rPr>
              <a:t>  </a:t>
            </a:r>
            <a:r>
              <a:rPr lang="en-GB" dirty="0" err="1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(double.Parse(Console.ReadLine()));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private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static void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double grade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string gradeInWords = string.Empty;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    gradeInWords = "Fail";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/>
              <a:t>  </a:t>
            </a:r>
            <a:r>
              <a:rPr lang="en-GB">
                <a:solidFill>
                  <a:schemeClr val="accent2"/>
                </a:solidFill>
              </a:rPr>
              <a:t>//</a:t>
            </a:r>
            <a:r>
              <a:rPr lang="bg-BG">
                <a:solidFill>
                  <a:schemeClr val="accent2"/>
                </a:solidFill>
              </a:rPr>
              <a:t> </a:t>
            </a:r>
            <a:r>
              <a:rPr lang="en-GB">
                <a:solidFill>
                  <a:schemeClr val="accent2"/>
                </a:solidFill>
              </a:rPr>
              <a:t>TODO</a:t>
            </a:r>
            <a:r>
              <a:rPr lang="en-GB" dirty="0">
                <a:solidFill>
                  <a:schemeClr val="accent2"/>
                </a:solidFill>
              </a:rPr>
              <a:t>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Console.WriteLine(gradeInWords);</a:t>
            </a:r>
            <a:endParaRPr lang="bg-B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pPr algn="r"/>
            <a:r>
              <a:rPr lang="en-US" dirty="0"/>
              <a:t>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Parameters can accept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rgbClr val="FFA000"/>
                </a:solidFill>
              </a:rPr>
              <a:t>default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method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9296400" cy="241912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95856" y="2286000"/>
            <a:ext cx="1676400" cy="1032316"/>
          </a:xfrm>
          <a:prstGeom prst="wedgeRoundRectCallout">
            <a:avLst>
              <a:gd name="adj1" fmla="val 59112"/>
              <a:gd name="adj2" fmla="val -4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791250" y="5567196"/>
            <a:ext cx="3200400" cy="941797"/>
          </a:xfrm>
          <a:prstGeom prst="wedgeRoundRectCallout">
            <a:avLst>
              <a:gd name="adj1" fmla="val -55023"/>
              <a:gd name="adj2" fmla="val 2074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0412" y="5020358"/>
            <a:ext cx="58032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27970" y="5020358"/>
            <a:ext cx="3581400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27969" y="5592225"/>
            <a:ext cx="3581401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6381" y="6164092"/>
            <a:ext cx="3582989" cy="4247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533443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GB" sz="3600" dirty="0"/>
              <a:t>Declaring and Invoking Methods</a:t>
            </a:r>
            <a:endParaRPr lang="bg-BG" sz="3600" dirty="0"/>
          </a:p>
          <a:p>
            <a:r>
              <a:rPr lang="en-GB" sz="3600" dirty="0"/>
              <a:t>Methods with Parameters</a:t>
            </a:r>
          </a:p>
          <a:p>
            <a:r>
              <a:rPr lang="en-GB" sz="3600" dirty="0"/>
              <a:t>Value vs Reference Types</a:t>
            </a:r>
          </a:p>
          <a:p>
            <a:r>
              <a:rPr lang="en-GB" sz="3600" dirty="0"/>
              <a:t>Returning values from Methods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  <a:p>
            <a:r>
              <a:rPr lang="en-US" dirty="0"/>
              <a:t>Naming and Best Practices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3626" y="369630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2795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2412" y="3625191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2CA94-614A-40EA-9012-7B6490A8256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64"/>
            <a:ext cx="81930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650288" cy="353943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94612" y="1950174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18212" y="3869785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018212" y="5229366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524000"/>
            <a:ext cx="2819400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5612" y="1981200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bool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latin typeface="Consolas" panose="020B0609020204030204" pitchFamily="49" charset="0"/>
              </a:rPr>
              <a:t>char</a:t>
            </a:r>
            <a:r>
              <a:rPr lang="en-US" b="1" dirty="0"/>
              <a:t>, </a:t>
            </a:r>
            <a:r>
              <a:rPr lang="en-US" b="1" noProof="1">
                <a:latin typeface="Consolas" panose="020B0609020204030204" pitchFamily="49" charset="0"/>
              </a:rPr>
              <a:t>BigInteger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5801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48756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48756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6745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5615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99346" y="3353499"/>
            <a:ext cx="137591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99346" y="4551222"/>
            <a:ext cx="137591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29273" y="5768682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69676" y="5178971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6628" y="3882861"/>
            <a:ext cx="633855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48756" y="2744700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Random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6607" y="1305290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byte[] </a:t>
            </a:r>
            <a:r>
              <a:rPr lang="en-US" sz="2400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2566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4632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65812" y="1294907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67878" y="1361217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6279" y="3366257"/>
            <a:ext cx="2548412" cy="784831"/>
            <a:chOff x="5996279" y="3366257"/>
            <a:chExt cx="2548412" cy="7848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true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(1 byte)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result</a:t>
              </a:r>
              <a:endParaRPr lang="en-US" sz="1600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3486" y="2645154"/>
            <a:ext cx="2456837" cy="799432"/>
            <a:chOff x="6063486" y="2645154"/>
            <a:chExt cx="2456837" cy="799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A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(2 bytes)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ch</a:t>
              </a:r>
              <a:endParaRPr lang="en-US" sz="1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3807" y="1941579"/>
            <a:ext cx="2476516" cy="807958"/>
            <a:chOff x="6043807" y="1941579"/>
            <a:chExt cx="2476516" cy="807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(4 bytes)</a:t>
              </a:r>
              <a:endParaRPr lang="en-US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i</a:t>
              </a:r>
              <a:endParaRPr lang="en-US" sz="14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1332" y="4069832"/>
            <a:ext cx="5433165" cy="807031"/>
            <a:chOff x="5841332" y="4069832"/>
            <a:chExt cx="5433165" cy="8070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int32@9ae764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obj</a:t>
              </a:r>
              <a:endParaRPr lang="en-US" sz="16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42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4 bytes</a:t>
              </a:r>
              <a:endParaRPr lang="en-US" sz="14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18603" y="4743162"/>
            <a:ext cx="5604541" cy="771272"/>
            <a:chOff x="5818603" y="4743162"/>
            <a:chExt cx="5604541" cy="7712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String@7cdaf2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</a:t>
              </a:r>
              <a:endParaRPr lang="en-US" sz="1600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Hello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string</a:t>
              </a:r>
              <a:endParaRPr lang="en-US" sz="14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7094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byte[]@190d11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bytes</a:t>
              </a:r>
              <a:endParaRPr lang="en-US" sz="1600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1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2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 dirty="0">
                  <a:solidFill>
                    <a:srgbClr val="FFFFFF"/>
                  </a:solidFill>
                </a:rPr>
                <a:t>3</a:t>
              </a:r>
              <a:endParaRPr lang="en-US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400" b="1" dirty="0"/>
                <a:t>byte []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2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03412" y="1290532"/>
            <a:ext cx="8763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int num = 5;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(number,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Console.WriteLine(number);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 num, int value)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chemeClr val="bg1"/>
                </a:solidFill>
              </a:rPr>
              <a:t>num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7008812" y="2438399"/>
            <a:ext cx="1981200" cy="443163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number == </a:t>
            </a:r>
            <a:r>
              <a:rPr lang="en-US" sz="2400" b="1" noProof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6212" y="5186468"/>
            <a:ext cx="1600200" cy="528532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num == </a:t>
            </a:r>
            <a:r>
              <a:rPr lang="en-US" sz="2400" b="1" noProof="1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88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18825" y="1295400"/>
            <a:ext cx="9503571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public static void Main()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int[] nums = { 5 };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Increment</a:t>
            </a:r>
            <a:r>
              <a:rPr lang="en-US" sz="2400" dirty="0">
                <a:solidFill>
                  <a:schemeClr val="tx1"/>
                </a:solidFill>
              </a:rPr>
              <a:t>(nums, 15);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Console.WriteLine(nums[0]);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public static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Increment(int[] nums, int value) {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nums[0]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+= value;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99212" y="2362200"/>
            <a:ext cx="2362200" cy="481692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56212" y="5257800"/>
            <a:ext cx="2514600" cy="533400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nums[0] == </a:t>
            </a:r>
            <a:r>
              <a:rPr lang="en-US" sz="2800" b="1" noProof="1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65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7212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2895600"/>
            <a:ext cx="7086600" cy="243410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4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91599" y="4267200"/>
            <a:ext cx="2894013" cy="914400"/>
          </a:xfrm>
          <a:prstGeom prst="wedgeRoundRectCallout">
            <a:avLst>
              <a:gd name="adj1" fmla="val -59565"/>
              <a:gd name="adj2" fmla="val 56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1612" y="2534298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2" y="3990650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5423699"/>
            <a:ext cx="8110686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5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07" y="3051195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7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4223" y="4625031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07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4223" y="3184490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444" y="2885205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76" y="316192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443" y="4434643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4292" y="473575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276" y="4636243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4292" y="3295216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8A0DA-78B5-41EA-9973-C09B50F453A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5612" y="4495800"/>
            <a:ext cx="11049000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69735" y="1295400"/>
            <a:ext cx="11034877" cy="28788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Console.WriteLine(</a:t>
            </a:r>
            <a:r>
              <a:rPr lang="en-US" sz="2600" dirty="0">
                <a:solidFill>
                  <a:schemeClr val="tx1"/>
                </a:solidFill>
                <a:effectLst/>
              </a:rPr>
              <a:t>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method that receives a string and a repeat count n. The method should return a new string.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8" y="2859896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3136612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7" y="4409334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810228" y="4710448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4610934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810228" y="3269907"/>
            <a:ext cx="496344" cy="3857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A59F-DDB8-4C45-BF14-DF412F977E4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68867" y="1600200"/>
            <a:ext cx="8451089" cy="42463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static void Main()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 inputStr = Console.ReadLine();</a:t>
            </a:r>
          </a:p>
          <a:p>
            <a:r>
              <a:rPr lang="en-GB" dirty="0">
                <a:solidFill>
                  <a:schemeClr val="tx1"/>
                </a:solidFill>
              </a:rPr>
              <a:t>  int count = int.Parse(Console.ReadLine());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 string result =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(inputStr, count);</a:t>
            </a:r>
          </a:p>
          <a:p>
            <a:r>
              <a:rPr lang="en-GB" dirty="0">
                <a:solidFill>
                  <a:schemeClr val="tx1"/>
                </a:solidFill>
              </a:rPr>
              <a:t>  Console.WriteLine(result);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Repeat String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93812" y="1600200"/>
            <a:ext cx="9822689" cy="372362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private static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(string str, int count)</a:t>
            </a:r>
          </a:p>
          <a:p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GB" dirty="0">
                <a:solidFill>
                  <a:schemeClr val="tx1"/>
                </a:solidFill>
              </a:rPr>
              <a:t>  StringBuilder result = new StringBuilder();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i = 0; i &lt; count; i++)</a:t>
            </a:r>
          </a:p>
          <a:p>
            <a:r>
              <a:rPr lang="en-GB" dirty="0">
                <a:solidFill>
                  <a:schemeClr val="tx1"/>
                </a:solidFill>
              </a:rPr>
              <a:t>    result.Append(str);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result.ToString();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Repeat String (2)</a:t>
            </a:r>
            <a:endParaRPr lang="bg-BG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pPr algn="r"/>
            <a:r>
              <a:rPr lang="en-US" dirty="0"/>
              <a:t>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2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009459" cy="5201066"/>
          </a:xfrm>
        </p:spPr>
        <p:txBody>
          <a:bodyPr/>
          <a:lstStyle/>
          <a:p>
            <a:r>
              <a:rPr lang="en-US" dirty="0"/>
              <a:t>Create a method that calculates and returns the value of a </a:t>
            </a: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3165" y="3128918"/>
            <a:ext cx="9305647" cy="301887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012" y="2438400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81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6012" y="2384856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0412" y="252731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0612" y="2392977"/>
            <a:ext cx="15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362200"/>
            <a:ext cx="1548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5012" y="250466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Void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87" y="1524000"/>
            <a:ext cx="2506452" cy="22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C49C-D538-4E45-ACAC-46E837CE6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7341" y="2590800"/>
            <a:ext cx="5861064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6412" y="20955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600" cy="5201066"/>
          </a:xfrm>
        </p:spPr>
        <p:txBody>
          <a:bodyPr/>
          <a:lstStyle/>
          <a:p>
            <a:r>
              <a:rPr lang="en-US" dirty="0"/>
              <a:t>Using same name for multiple methods with different </a:t>
            </a: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001" y="4331061"/>
            <a:ext cx="74676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9710" y="2513544"/>
            <a:ext cx="5334000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001" y="2513544"/>
            <a:ext cx="5325208" cy="126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9012" y="4196352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1981200"/>
            <a:ext cx="5632464" cy="30469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89812" y="2577353"/>
            <a:ext cx="3429000" cy="1219305"/>
          </a:xfrm>
          <a:prstGeom prst="wedgeRoundRectCallout">
            <a:avLst>
              <a:gd name="adj1" fmla="val -65430"/>
              <a:gd name="adj2" fmla="val 214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71012" y="293048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1205" y="244768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43632" y="300159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62797" y="2940397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94477" y="4852463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8006" y="4389880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99373" y="4923573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BE1C1-E351-463B-9232-D892507387E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https://judge.softuni.bg/Contests/1208/Methods-Lab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1412" y="1219201"/>
            <a:ext cx="2362200" cy="2743199"/>
            <a:chOff x="4895909" y="1295400"/>
            <a:chExt cx="2320805" cy="27431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89020"/>
            <a:ext cx="9482287" cy="214038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1855484"/>
            <a:ext cx="9482287" cy="248791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>
                  <a:solidFill>
                    <a:schemeClr val="tx1"/>
                  </a:solidFill>
                </a:rPr>
                <a:t>call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968527" y="4851536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return</a:t>
              </a:r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402E-6 4.81481E-6 L 0.53491 0.114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06907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040" y="5328106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43156" y="54253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98003" y="5065693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67108" y="5423599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88647" y="539921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82097" y="5328106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713A3-52C2-42B1-868D-40B4C6B445C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dirty="0">
                <a:hlinkClick r:id="rId2"/>
              </a:rPr>
              <a:t>https://judge.softuni.bg/Contests/1208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91648" y="2580025"/>
            <a:ext cx="7239000" cy="2004958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6459" y="1691227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10133" y="471573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PrintHeader();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47212" y="3148843"/>
            <a:ext cx="2437359" cy="192096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4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57150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9724" y="3805751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258" y="5734525"/>
            <a:ext cx="92202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400" b="1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9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479918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051599" cy="22886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6433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752600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6586" y="300447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5819" y="2679019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1752600"/>
            <a:ext cx="4320000" cy="20816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29410" y="3060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3570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1141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&quot;No&quot; Symbol 1"/>
          <p:cNvSpPr/>
          <p:nvPr/>
        </p:nvSpPr>
        <p:spPr bwMode="auto">
          <a:xfrm>
            <a:off x="9828212" y="1811243"/>
            <a:ext cx="727608" cy="727608"/>
          </a:xfrm>
          <a:prstGeom prst="noSmoking">
            <a:avLst>
              <a:gd name="adj" fmla="val 144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590800"/>
            <a:ext cx="6203244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4653637"/>
            <a:ext cx="6204833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976" y="465363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722" y="2600227"/>
            <a:ext cx="2551902" cy="1695016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97688" y="1914394"/>
            <a:ext cx="7315200" cy="2114013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086855" y="1183830"/>
            <a:ext cx="2425055" cy="592824"/>
          </a:xfrm>
          <a:prstGeom prst="wedgeRoundRectCallout">
            <a:avLst>
              <a:gd name="adj1" fmla="val -30128"/>
              <a:gd name="adj2" fmla="val 96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958564" y="1121139"/>
            <a:ext cx="2133600" cy="592824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1068" y="1233628"/>
            <a:ext cx="2141887" cy="592825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2011" y="2479545"/>
            <a:ext cx="1620387" cy="983709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6267</TotalTime>
  <Words>3155</Words>
  <Application>Microsoft Office PowerPoint</Application>
  <PresentationFormat>Custom</PresentationFormat>
  <Paragraphs>723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1_SoftUni3_1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Declaring Methods</vt:lpstr>
      <vt:lpstr>Invoking a Method</vt:lpstr>
      <vt:lpstr>Invoking a Method (2)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Problem: Grades</vt:lpstr>
      <vt:lpstr>Solution: Grades</vt:lpstr>
      <vt:lpstr>Optional Parameters</vt:lpstr>
      <vt:lpstr>Problem: Printing Triangle</vt:lpstr>
      <vt:lpstr>Solution: Printing Triangle</vt:lpstr>
      <vt:lpstr>Solution: Printing Triangle (2)</vt:lpstr>
      <vt:lpstr>PowerPoint Presentation</vt:lpstr>
      <vt:lpstr>Value Types</vt:lpstr>
      <vt:lpstr>Reference Types</vt:lpstr>
      <vt:lpstr>Value Types vs. Reference Types</vt:lpstr>
      <vt:lpstr>Example: Value Types </vt:lpstr>
      <vt:lpstr>Example: Reference Types </vt:lpstr>
      <vt:lpstr>Value vs. Reference Types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 (1)</vt:lpstr>
      <vt:lpstr>Solution: Repeat String (2)</vt:lpstr>
      <vt:lpstr>Problem: Math Power</vt:lpstr>
      <vt:lpstr>PowerPoint Presentation</vt:lpstr>
      <vt:lpstr>PowerPoint Presentation</vt:lpstr>
      <vt:lpstr>Method Signature</vt:lpstr>
      <vt:lpstr>Overloading Methods</vt:lpstr>
      <vt:lpstr>Signature and Return Type</vt:lpstr>
      <vt:lpstr>Problem: Greater of Two Values</vt:lpstr>
      <vt:lpstr>PowerPoint Presentation</vt:lpstr>
      <vt:lpstr>PowerPoint Presentation</vt:lpstr>
      <vt:lpstr>Program Execution</vt:lpstr>
      <vt:lpstr>Program Execution – Call Stack</vt:lpstr>
      <vt:lpstr>Problem: Multiply Evens by Odds</vt:lpstr>
      <vt:lpstr>PowerPoint Presentation</vt:lpstr>
      <vt:lpstr>Naming Methods</vt:lpstr>
      <vt:lpstr>Naming Method Parameters</vt:lpstr>
      <vt:lpstr>Methods – Best Practices</vt:lpstr>
      <vt:lpstr>Code Structure and Code Formatting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CSharp Methods</dc:title>
  <dc:subject>Software Development Course</dc:subject>
  <dc:creator>Software University Foundation</dc:creator>
  <cp:keywords>Technology Fundamentals, tech, fundamentals, technologySoftware University, SoftUni, programming, coding, software development, education, training, course</cp:keywords>
  <dc:description>Software University Foundation - http://softuni.foundation/</dc:description>
  <cp:lastModifiedBy>Nikolay Kostov</cp:lastModifiedBy>
  <cp:revision>347</cp:revision>
  <dcterms:created xsi:type="dcterms:W3CDTF">2014-01-02T17:00:34Z</dcterms:created>
  <dcterms:modified xsi:type="dcterms:W3CDTF">2019-02-11T15:44:19Z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