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76" r:id="rId2"/>
    <p:sldId id="577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612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614" r:id="rId25"/>
    <p:sldId id="613" r:id="rId26"/>
    <p:sldId id="610" r:id="rId27"/>
    <p:sldId id="492" r:id="rId28"/>
    <p:sldId id="607" r:id="rId29"/>
    <p:sldId id="608" r:id="rId30"/>
    <p:sldId id="6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76"/>
            <p14:sldId id="577"/>
            <p14:sldId id="578"/>
          </p14:sldIdLst>
        </p14:section>
        <p14:section name="Architecture" id="{BC4A3995-4CED-4320-A673-95328C9C809D}">
          <p14:sldIdLst>
            <p14:sldId id="579"/>
            <p14:sldId id="580"/>
            <p14:sldId id="581"/>
            <p14:sldId id="582"/>
            <p14:sldId id="583"/>
            <p14:sldId id="584"/>
            <p14:sldId id="612"/>
            <p14:sldId id="586"/>
            <p14:sldId id="587"/>
            <p14:sldId id="588"/>
            <p14:sldId id="589"/>
            <p14:sldId id="590"/>
          </p14:sldIdLst>
        </p14:section>
        <p14:section name="Refactoring" id="{4C2182BE-4B88-4D56-9DB6-E01540733B09}">
          <p14:sldIdLst>
            <p14:sldId id="591"/>
            <p14:sldId id="592"/>
            <p14:sldId id="593"/>
            <p14:sldId id="594"/>
          </p14:sldIdLst>
        </p14:section>
        <p14:section name="Enumarations" id="{4952FA96-F6B1-4564-A053-CE2B5F00C729}">
          <p14:sldIdLst>
            <p14:sldId id="595"/>
            <p14:sldId id="596"/>
            <p14:sldId id="597"/>
            <p14:sldId id="598"/>
            <p14:sldId id="614"/>
            <p14:sldId id="613"/>
          </p14:sldIdLst>
        </p14:section>
        <p14:section name="Conclusion" id="{10E03AB1-9AA8-4E86-9A64-D741901E50A2}">
          <p14:sldIdLst>
            <p14:sldId id="610"/>
            <p14:sldId id="492"/>
            <p14:sldId id="607"/>
            <p14:sldId id="608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65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167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438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85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9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6.gif"/><Relationship Id="rId5" Type="http://schemas.openxmlformats.org/officeDocument/2006/relationships/image" Target="../media/image6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5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86" y="2020622"/>
            <a:ext cx="3222172" cy="3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2264" y="1283347"/>
            <a:ext cx="9007472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Console.Write("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Console.Write("*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Console.WriteLine("*");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525727" y="2350209"/>
            <a:ext cx="7239710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GodMode master = new GodMode();</a:t>
            </a:r>
          </a:p>
          <a:p>
            <a:r>
              <a:rPr lang="en-US" dirty="0"/>
              <a:t>int[] numbers = master.ParseAny(args);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int[] numbers2 = master.CopyAny(numbers);</a:t>
            </a:r>
          </a:p>
          <a:p>
            <a:r>
              <a:rPr lang="en-US" dirty="0"/>
              <a:t>master.PrintToConsole(master.GetDate());</a:t>
            </a:r>
          </a:p>
          <a:p>
            <a:r>
              <a:rPr lang="en-US" dirty="0"/>
              <a:t>master.PrintToConsole(numbers);</a:t>
            </a:r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300451" y="2052769"/>
            <a:ext cx="9895895" cy="11426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int[] numbers = args.Split().Select(int.Parse).ToArray();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. . 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Console.Write(string.Join(" ", numbers));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122919" y="4079987"/>
            <a:ext cx="8250961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4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4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4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54616" y="3565693"/>
            <a:ext cx="3202222" cy="454954"/>
          </a:xfrm>
          <a:prstGeom prst="wedgeRoundRectCallout">
            <a:avLst>
              <a:gd name="adj1" fmla="val -54213"/>
              <a:gd name="adj2" fmla="val 440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Hiding implementation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9305077" y="4286788"/>
            <a:ext cx="2802613" cy="690984"/>
          </a:xfrm>
          <a:prstGeom prst="wedgeRoundRectCallout">
            <a:avLst>
              <a:gd name="adj1" fmla="val -57350"/>
              <a:gd name="adj2" fmla="val -7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us to change output destination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223565" y="5740847"/>
            <a:ext cx="2348700" cy="774480"/>
          </a:xfrm>
          <a:prstGeom prst="wedgeRoundRectCallout">
            <a:avLst>
              <a:gd name="adj1" fmla="val -56004"/>
              <a:gd name="adj2" fmla="val -465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Helps us avoid repeating code</a:t>
            </a:r>
          </a:p>
        </p:txBody>
      </p:sp>
      <p:sp>
        <p:nvSpPr>
          <p:cNvPr id="13" name="Down Arrow 7">
            <a:extLst>
              <a:ext uri="{FF2B5EF4-FFF2-40B4-BE49-F238E27FC236}">
                <a16:creationId xmlns:a16="http://schemas.microsoft.com/office/drawing/2014/main" id="{F705F000-DE77-41C2-B238-E17739DD7129}"/>
              </a:ext>
            </a:extLst>
          </p:cNvPr>
          <p:cNvSpPr/>
          <p:nvPr/>
        </p:nvSpPr>
        <p:spPr>
          <a:xfrm>
            <a:off x="5902956" y="3329786"/>
            <a:ext cx="508000" cy="62276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Point class </a:t>
            </a:r>
            <a:r>
              <a:rPr lang="en-GB" sz="3200" dirty="0"/>
              <a:t>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Top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bottom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  <a:p>
            <a:pPr>
              <a:buClr>
                <a:schemeClr val="tx1"/>
              </a:buClr>
            </a:pP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233" y="1306111"/>
            <a:ext cx="5427533" cy="4813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Public properties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private Point topLeft;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private Point bottomRight;</a:t>
            </a:r>
            <a:endParaRPr lang="bg-BG" sz="20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0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Public properties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public bool Contains(Point point)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af-ZA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af-ZA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68112" y="1248518"/>
            <a:ext cx="9376400" cy="48020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 isInHorizontal =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this.TopLeft.X &lt;= point.X &amp;&amp;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this.BottomRight.X &gt;= point.X;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 isInVertical =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this.TopLeft.Y &lt;= point.Y &amp;&amp;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this.BottomRight.Y &gt;= point.Y;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Restructuring and Organizing Code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Func&lt;T, T&gt;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ParseCommand()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…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</a:t>
            </a:r>
            <a:r>
              <a:rPr lang="en-US" sz="2200" dirty="0">
                <a:effectLst/>
              </a:rPr>
              <a:t>… 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ones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Deposit()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Withdraw()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more appropriate classes</a:t>
            </a:r>
            <a:endParaRPr lang="en-GB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Car.Open()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Door.Open()</a:t>
            </a:r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dirty="0"/>
              <a:t>into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smaller functional units </a:t>
            </a:r>
            <a:r>
              <a:rPr lang="en-GB" dirty="0"/>
              <a:t>and make sure it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Refactoring</a:t>
            </a:r>
          </a:p>
          <a:p>
            <a:r>
              <a:rPr lang="en-US" noProof="1"/>
              <a:t>Enumerations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Syntax and Usage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0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 Mon, Tue, Wed, Thu, Fri, Sat, Sun }</a:t>
            </a:r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341725" cy="3807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effectLst/>
              </a:rPr>
              <a:t>enum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Day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{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Mon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= 1</a:t>
            </a:r>
            <a:r>
              <a:rPr lang="en-US" sz="2800" dirty="0">
                <a:solidFill>
                  <a:schemeClr val="tx1"/>
                </a:solidFill>
                <a:effectLst/>
              </a:rPr>
              <a:t>,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Tue,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//2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Wed,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//3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Thu,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//4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Fri,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//5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Sat,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//6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Sun 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//7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505121" y="2675031"/>
            <a:ext cx="3315733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effectLst/>
              </a:rPr>
              <a:t>enum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CoffeeSize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{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800" dirty="0">
                <a:solidFill>
                  <a:schemeClr val="bg1"/>
                </a:solidFill>
                <a:effectLst/>
              </a:rPr>
              <a:t>Small = 100</a:t>
            </a:r>
            <a:r>
              <a:rPr lang="en-US" altLang="ko-KR" sz="2800" dirty="0">
                <a:solidFill>
                  <a:schemeClr val="tx1"/>
                </a:solidFill>
                <a:effectLst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tx1"/>
                </a:solidFill>
                <a:effectLst/>
              </a:rPr>
              <a:t>  Normal = 150,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tx1"/>
                </a:solidFill>
                <a:effectLst/>
              </a:rPr>
              <a:t>  Double = 300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428" y="4026588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338949" y="490025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4" y="1358574"/>
            <a:ext cx="3448052" cy="4685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Spring = 2,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Summer = 4,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Autumn = 1,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Winter = 3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Discount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None,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SecondVisit = 10,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VIP = 20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53" y="1358574"/>
            <a:ext cx="11101693" cy="4978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PriceCalculator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static decimal CalculatePrice(decimal pricePerDay, int 					numberOfDays, Season season, Discount discount)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int multiplier = (int)season;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decimal discountMultiplier = (decimal)discount / 100;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decimal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decimal discountedAmount = priceBeforeDiscount * discountMultiplier;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decimal finalPrice = priceBeforeDiscount - discountedAmount;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finalPrice;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apart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200" noProof="1">
                <a:solidFill>
                  <a:schemeClr val="bg2"/>
                </a:solidFill>
              </a:rPr>
              <a:t>R</a:t>
            </a:r>
            <a:r>
              <a:rPr lang="en-US" sz="3200" noProof="1">
                <a:solidFill>
                  <a:schemeClr val="bg2"/>
                </a:solidFill>
              </a:rPr>
              <a:t>epresent </a:t>
            </a:r>
            <a:r>
              <a:rPr lang="en-US" sz="3200" b="1" noProof="1">
                <a:solidFill>
                  <a:schemeClr val="bg1"/>
                </a:solidFill>
              </a:rPr>
              <a:t>numeric values</a:t>
            </a:r>
            <a:endParaRPr lang="en-US" sz="3200" b="1" noProof="1">
              <a:solidFill>
                <a:schemeClr val="bg2"/>
              </a:solidFill>
            </a:endParaRPr>
          </a:p>
          <a:p>
            <a:pPr lvl="1"/>
            <a:r>
              <a:rPr lang="en-US" sz="3200" noProof="1">
                <a:solidFill>
                  <a:schemeClr val="bg2"/>
                </a:solidFill>
              </a:rPr>
              <a:t>We can easily </a:t>
            </a:r>
            <a:r>
              <a:rPr lang="en-US" sz="3200" b="1" noProof="1">
                <a:solidFill>
                  <a:schemeClr val="bg1"/>
                </a:solidFill>
              </a:rPr>
              <a:t>cast</a:t>
            </a:r>
            <a:r>
              <a:rPr lang="en-US" sz="3200" noProof="1">
                <a:solidFill>
                  <a:schemeClr val="bg2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enums</a:t>
            </a:r>
            <a:r>
              <a:rPr lang="en-US" sz="3200" noProof="1">
                <a:solidFill>
                  <a:schemeClr val="bg2"/>
                </a:solidFill>
              </a:rPr>
              <a:t> to </a:t>
            </a:r>
            <a:r>
              <a:rPr lang="en-US" sz="3200" b="1" noProof="1">
                <a:solidFill>
                  <a:schemeClr val="bg1"/>
                </a:solidFill>
              </a:rPr>
              <a:t>numeric</a:t>
            </a:r>
            <a:r>
              <a:rPr lang="en-US" sz="3200" noProof="1">
                <a:solidFill>
                  <a:schemeClr val="bg2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15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fund-csharp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14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Splitting Code into Logical Parts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254504"/>
            <a:ext cx="6451427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foreach (char move in moves)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for (int r = 0; r &lt; room.Length; r++)</a:t>
            </a:r>
          </a:p>
          <a:p>
            <a:r>
              <a:rPr lang="en-US" sz="2000" dirty="0"/>
              <a:t>    for (int c = 0; c &lt; room[r].Length; c++)</a:t>
            </a:r>
          </a:p>
          <a:p>
            <a:r>
              <a:rPr lang="en-US" sz="2000" dirty="0"/>
              <a:t>      if (room[row][col] == 'b')</a:t>
            </a:r>
          </a:p>
          <a:p>
            <a:r>
              <a:rPr lang="en-US" sz="2000" dirty="0"/>
              <a:t>        …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727869" y="3485336"/>
            <a:ext cx="4216135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foreach (char m in moves)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MoveEnemies();</a:t>
            </a:r>
          </a:p>
          <a:p>
            <a:r>
              <a:rPr lang="en-US" sz="2000" dirty="0"/>
              <a:t>  KillerCheck();</a:t>
            </a:r>
          </a:p>
          <a:p>
            <a:r>
              <a:rPr lang="en-US" sz="2000" dirty="0"/>
              <a:t>  MovePlayer(move);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994271" y="4634382"/>
            <a:ext cx="572408" cy="5361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38966" y="2522516"/>
            <a:ext cx="10175214" cy="3348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bankAcc = new BankAccount();</a:t>
            </a:r>
          </a:p>
          <a:p>
            <a:r>
              <a:rPr lang="en-US" dirty="0"/>
              <a:t>bankAcc.Id = 1;</a:t>
            </a:r>
          </a:p>
          <a:p>
            <a:r>
              <a:rPr lang="en-US" dirty="0"/>
              <a:t>bankAcc.Deposit(20);</a:t>
            </a:r>
          </a:p>
          <a:p>
            <a:r>
              <a:rPr lang="en-US" dirty="0"/>
              <a:t>Console.WriteLine($"Account {bankAcc.Id}, balance {bankAcc.Balance}");</a:t>
            </a:r>
          </a:p>
          <a:p>
            <a:r>
              <a:rPr lang="en-US" dirty="0"/>
              <a:t>bankAcc.Withdraw(10);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Console.WriteLine($"Account {bankAcc.Id}, balance {bankAcc.Balance}");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5166613" y="6081070"/>
            <a:ext cx="564756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Console.WriteLine(bankAcc.ToString());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781" y="4580965"/>
            <a:ext cx="3606800" cy="735355"/>
          </a:xfrm>
          <a:prstGeom prst="wedgeRoundRectCallout">
            <a:avLst>
              <a:gd name="adj1" fmla="val -52786"/>
              <a:gd name="adj2" fmla="val 404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.ToString() to set a global printing format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A98FF0C3-CCEE-4512-88E1-54DDF8070694}"/>
              </a:ext>
            </a:extLst>
          </p:cNvPr>
          <p:cNvSpPr/>
          <p:nvPr/>
        </p:nvSpPr>
        <p:spPr bwMode="auto">
          <a:xfrm rot="5400000">
            <a:off x="4444580" y="5990681"/>
            <a:ext cx="525886" cy="493945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1776125" y="4548939"/>
            <a:ext cx="4407263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/>
              <a:t>decimal </a:t>
            </a:r>
            <a:r>
              <a:rPr lang="en-US" sz="2400" dirty="0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r>
              <a:rPr lang="en-US" sz="2400" dirty="0"/>
              <a:t>string </a:t>
            </a:r>
            <a:r>
              <a:rPr lang="en-US" sz="2400" dirty="0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715335" y="1834328"/>
            <a:ext cx="6528844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r>
              <a:rPr lang="en-US" sz="2400" dirty="0"/>
              <a:t>decimal </a:t>
            </a:r>
            <a:r>
              <a:rPr lang="en-US" sz="2400" dirty="0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r>
              <a:rPr lang="en-US" sz="2400" dirty="0"/>
              <a:t>string </a:t>
            </a:r>
            <a:r>
              <a:rPr lang="en-US" sz="2400" dirty="0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3827355" y="406175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63" y="2523184"/>
            <a:ext cx="3493999" cy="34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6641" y="1283347"/>
            <a:ext cx="1025934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96000" y="2905491"/>
            <a:ext cx="1922249" cy="659520"/>
          </a:xfrm>
          <a:prstGeom prst="wedgeRoundRectCallout">
            <a:avLst>
              <a:gd name="adj1" fmla="val -60448"/>
              <a:gd name="adj2" fmla="val -102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7545</TotalTime>
  <Words>1689</Words>
  <Application>Microsoft Office PowerPoint</Application>
  <PresentationFormat>Widescreen</PresentationFormat>
  <Paragraphs>351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Working with Abstraction</vt:lpstr>
      <vt:lpstr>Table of Contents</vt:lpstr>
      <vt:lpstr>Questions</vt:lpstr>
      <vt:lpstr>PowerPoint Presentation</vt:lpstr>
      <vt:lpstr>Splitting Code into Methods</vt:lpstr>
      <vt:lpstr>Splitting Code into Methods (2)</vt:lpstr>
      <vt:lpstr>Splitting Code into Methods (3)</vt:lpstr>
      <vt:lpstr>Problem: Rhombus of Stars</vt:lpstr>
      <vt:lpstr>Solution: Rhombus of Stars</vt:lpstr>
      <vt:lpstr>Solution: Rhombus of Stars(2)</vt:lpstr>
      <vt:lpstr>Splitting Code into Classes</vt:lpstr>
      <vt:lpstr>Splitting Code into Classes (2)</vt:lpstr>
      <vt:lpstr>Problem: Point in Rectangle</vt:lpstr>
      <vt:lpstr>Solution: Point in Rectangle</vt:lpstr>
      <vt:lpstr>Solution: Point in Rectangle (2)</vt:lpstr>
      <vt:lpstr>PowerPoint Presentation</vt:lpstr>
      <vt:lpstr>Refactoring</vt:lpstr>
      <vt:lpstr>Refactoring Techniques</vt:lpstr>
      <vt:lpstr>Problem: Student System</vt:lpstr>
      <vt:lpstr>PowerPoint Presentation</vt:lpstr>
      <vt:lpstr>Enumerations</vt:lpstr>
      <vt:lpstr>Enumerations (2)</vt:lpstr>
      <vt:lpstr>Problem: Hotel Reservation </vt:lpstr>
      <vt:lpstr>Solution: Hotel Reservation</vt:lpstr>
      <vt:lpstr>Solution: Hotel Reservation (2) </vt:lpstr>
      <vt:lpstr>Summary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Working with Abstraction</dc:title>
  <dc:subject>C# OOP Basics – Practical Training Course @ SoftUni</dc:subject>
  <dc:creator>Alen Paunov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Atanas Atanasov</cp:lastModifiedBy>
  <cp:revision>350</cp:revision>
  <dcterms:created xsi:type="dcterms:W3CDTF">2018-05-23T13:08:44Z</dcterms:created>
  <dcterms:modified xsi:type="dcterms:W3CDTF">2018-10-17T13:02:47Z</dcterms:modified>
  <cp:category>programming, education, software engineering, software development</cp:category>
</cp:coreProperties>
</file>