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2"/>
  </p:sldMasterIdLst>
  <p:notesMasterIdLst>
    <p:notesMasterId r:id="rId41"/>
  </p:notesMasterIdLst>
  <p:handoutMasterIdLst>
    <p:handoutMasterId r:id="rId42"/>
  </p:handoutMasterIdLst>
  <p:sldIdLst>
    <p:sldId id="402" r:id="rId3"/>
    <p:sldId id="493" r:id="rId4"/>
    <p:sldId id="508" r:id="rId5"/>
    <p:sldId id="467" r:id="rId6"/>
    <p:sldId id="543" r:id="rId7"/>
    <p:sldId id="544" r:id="rId8"/>
    <p:sldId id="545" r:id="rId9"/>
    <p:sldId id="546" r:id="rId10"/>
    <p:sldId id="547" r:id="rId11"/>
    <p:sldId id="548" r:id="rId12"/>
    <p:sldId id="549" r:id="rId13"/>
    <p:sldId id="550" r:id="rId14"/>
    <p:sldId id="551" r:id="rId15"/>
    <p:sldId id="552" r:id="rId16"/>
    <p:sldId id="553" r:id="rId17"/>
    <p:sldId id="554" r:id="rId18"/>
    <p:sldId id="555" r:id="rId19"/>
    <p:sldId id="556" r:id="rId20"/>
    <p:sldId id="539" r:id="rId21"/>
    <p:sldId id="558" r:id="rId22"/>
    <p:sldId id="559" r:id="rId23"/>
    <p:sldId id="560" r:id="rId24"/>
    <p:sldId id="561" r:id="rId25"/>
    <p:sldId id="562" r:id="rId26"/>
    <p:sldId id="563" r:id="rId27"/>
    <p:sldId id="564" r:id="rId28"/>
    <p:sldId id="571" r:id="rId29"/>
    <p:sldId id="566" r:id="rId30"/>
    <p:sldId id="567" r:id="rId31"/>
    <p:sldId id="568" r:id="rId32"/>
    <p:sldId id="569" r:id="rId33"/>
    <p:sldId id="570" r:id="rId34"/>
    <p:sldId id="349" r:id="rId35"/>
    <p:sldId id="572" r:id="rId36"/>
    <p:sldId id="492" r:id="rId37"/>
    <p:sldId id="573" r:id="rId38"/>
    <p:sldId id="574" r:id="rId39"/>
    <p:sldId id="575"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 id="545"/>
            <p14:sldId id="546"/>
            <p14:sldId id="547"/>
            <p14:sldId id="548"/>
            <p14:sldId id="549"/>
            <p14:sldId id="550"/>
            <p14:sldId id="551"/>
            <p14:sldId id="552"/>
            <p14:sldId id="553"/>
            <p14:sldId id="554"/>
            <p14:sldId id="555"/>
            <p14:sldId id="556"/>
          </p14:sldIdLst>
        </p14:section>
        <p14:section name="Reusing Classes" id="{0CBB760E-C5D5-4A66-BF06-60DE8A8988E0}">
          <p14:sldIdLst>
            <p14:sldId id="539"/>
            <p14:sldId id="558"/>
            <p14:sldId id="559"/>
            <p14:sldId id="560"/>
            <p14:sldId id="561"/>
            <p14:sldId id="562"/>
            <p14:sldId id="563"/>
            <p14:sldId id="564"/>
            <p14:sldId id="571"/>
            <p14:sldId id="566"/>
            <p14:sldId id="567"/>
            <p14:sldId id="568"/>
            <p14:sldId id="569"/>
            <p14:sldId id="570"/>
          </p14:sldIdLst>
        </p14:section>
        <p14:section name="Conclusion" id="{10E03AB1-9AA8-4E86-9A64-D741901E50A2}">
          <p14:sldIdLst>
            <p14:sldId id="349"/>
            <p14:sldId id="572"/>
            <p14:sldId id="492"/>
            <p14:sldId id="573"/>
            <p14:sldId id="574"/>
            <p14:sldId id="575"/>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8" autoAdjust="0"/>
    <p:restoredTop sz="94479" autoAdjust="0"/>
  </p:normalViewPr>
  <p:slideViewPr>
    <p:cSldViewPr>
      <p:cViewPr varScale="1">
        <p:scale>
          <a:sx n="66" d="100"/>
          <a:sy n="66" d="100"/>
        </p:scale>
        <p:origin x="804" y="78"/>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10/23/2018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10/23/2018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85421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24149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665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289924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422925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4018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10/23/2018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989638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Date Placeholder 2">
            <a:extLst>
              <a:ext uri="{FF2B5EF4-FFF2-40B4-BE49-F238E27FC236}">
                <a16:creationId xmlns:a16="http://schemas.microsoft.com/office/drawing/2014/main" id="{A0C5090E-6CF8-44E5-B9E1-699141F0FFCC}"/>
              </a:ext>
            </a:extLst>
          </p:cNvPr>
          <p:cNvSpPr>
            <a:spLocks noGrp="1"/>
          </p:cNvSpPr>
          <p:nvPr>
            <p:ph type="dt" sz="half" idx="10"/>
          </p:nvPr>
        </p:nvSpPr>
        <p:spPr/>
        <p:txBody>
          <a:bodyPr/>
          <a:lstStyle/>
          <a:p>
            <a:fld id="{055373AC-9AA7-423B-BA00-BA1C74164DBD}" type="datetime1">
              <a:rPr lang="en-US" smtClean="0"/>
              <a:pPr/>
              <a:t>10/23/2018</a:t>
            </a:fld>
            <a:endParaRPr lang="en-US" dirty="0"/>
          </a:p>
        </p:txBody>
      </p:sp>
      <p:sp>
        <p:nvSpPr>
          <p:cNvPr id="4" name="Footer Placeholder 3">
            <a:extLst>
              <a:ext uri="{FF2B5EF4-FFF2-40B4-BE49-F238E27FC236}">
                <a16:creationId xmlns:a16="http://schemas.microsoft.com/office/drawing/2014/main" id="{F9194957-EA63-44EA-BE91-D0BBA7D925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D72737-4098-4B82-8447-1DD1996BC197}"/>
              </a:ext>
            </a:extLst>
          </p:cNvPr>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143927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588798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10/23/2018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2255483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10/23/2018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59213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10/23/2018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2567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45440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10/23/2018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94238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10/23/2018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19905390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10/23/2018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446207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573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10/23/2018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812946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10/23/2018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850868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10/23/2018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789935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6"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679/Inheritance-Lab"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67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67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679/Inheritance-Lab"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679/Inheritance-Lab"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trainings/courses/csharp-oop-basics"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netpeak.bg/" TargetMode="External"/><Relationship Id="rId18" Type="http://schemas.openxmlformats.org/officeDocument/2006/relationships/image" Target="../media/image40.png"/><Relationship Id="rId26" Type="http://schemas.openxmlformats.org/officeDocument/2006/relationships/image" Target="../media/image44.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3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39.png"/><Relationship Id="rId20"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hyperlink" Target="https://aeternity.com/" TargetMode="External"/><Relationship Id="rId24" Type="http://schemas.openxmlformats.org/officeDocument/2006/relationships/image" Target="../media/image43.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45.png"/><Relationship Id="rId10" Type="http://schemas.openxmlformats.org/officeDocument/2006/relationships/image" Target="../media/image36.jpeg"/><Relationship Id="rId19" Type="http://schemas.openxmlformats.org/officeDocument/2006/relationships/hyperlink" Target="http://www.xs-software.com/" TargetMode="External"/><Relationship Id="rId4" Type="http://schemas.openxmlformats.org/officeDocument/2006/relationships/image" Target="../media/image33.png"/><Relationship Id="rId9" Type="http://schemas.openxmlformats.org/officeDocument/2006/relationships/hyperlink" Target="https://www.liebherr.com/en/deu/start/start-page.html" TargetMode="Externa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hyperlink" Target="http://smartit.b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46.jpe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www.onebitsoftware.net/" TargetMode="External"/><Relationship Id="rId11" Type="http://schemas.openxmlformats.org/officeDocument/2006/relationships/image" Target="../media/image50.gif"/><Relationship Id="rId5" Type="http://schemas.openxmlformats.org/officeDocument/2006/relationships/image" Target="../media/image47.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49.jpeg"/></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52.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80" y="2057400"/>
            <a:ext cx="3334864" cy="35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2214696" y="1905000"/>
            <a:ext cx="737525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214696" y="3886200"/>
            <a:ext cx="737525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6" name="Text Placeholder 5"/>
          <p:cNvSpPr txBox="1">
            <a:spLocks/>
          </p:cNvSpPr>
          <p:nvPr/>
        </p:nvSpPr>
        <p:spPr>
          <a:xfrm>
            <a:off x="2208212" y="2631799"/>
            <a:ext cx="7772400" cy="39781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class Student </a:t>
            </a:r>
            <a:r>
              <a:rPr lang="en-US" dirty="0">
                <a:solidFill>
                  <a:schemeClr val="bg1"/>
                </a:solidFill>
              </a:rPr>
              <a:t>:</a:t>
            </a:r>
            <a:r>
              <a:rPr lang="en-US" dirty="0"/>
              <a:t> Person {</a:t>
            </a:r>
          </a:p>
          <a:p>
            <a:pPr>
              <a:spcAft>
                <a:spcPts val="300"/>
              </a:spcAft>
            </a:pPr>
            <a:r>
              <a:rPr lang="en-US" dirty="0"/>
              <a:t>  private School school;</a:t>
            </a:r>
          </a:p>
          <a:p>
            <a:pPr>
              <a:spcAft>
                <a:spcPts val="300"/>
              </a:spcAft>
            </a:pPr>
            <a:r>
              <a:rPr lang="en-US" dirty="0"/>
              <a:t>  public Student(String name, School school)</a:t>
            </a:r>
          </a:p>
          <a:p>
            <a:pPr>
              <a:spcAft>
                <a:spcPts val="300"/>
              </a:spcAft>
            </a:pPr>
            <a:r>
              <a:rPr lang="en-US" dirty="0"/>
              <a:t>    </a:t>
            </a:r>
            <a:r>
              <a:rPr lang="en-US" dirty="0">
                <a:solidFill>
                  <a:schemeClr val="bg1"/>
                </a:solidFill>
              </a:rPr>
              <a:t>:base</a:t>
            </a:r>
            <a:r>
              <a:rPr lang="en-US" dirty="0"/>
              <a:t>(name)</a:t>
            </a:r>
          </a:p>
          <a:p>
            <a:pPr>
              <a:spcAft>
                <a:spcPts val="300"/>
              </a:spcAft>
            </a:pPr>
            <a:r>
              <a:rPr lang="en-US" dirty="0"/>
              <a:t>  {</a:t>
            </a:r>
          </a:p>
          <a:p>
            <a:pPr>
              <a:spcAft>
                <a:spcPts val="300"/>
              </a:spcAft>
            </a:pPr>
            <a:r>
              <a:rPr lang="en-US" dirty="0"/>
              <a:t>    this.school = school;</a:t>
            </a:r>
          </a:p>
          <a:p>
            <a:pPr>
              <a:spcAft>
                <a:spcPts val="300"/>
              </a:spcAft>
            </a:pPr>
            <a:r>
              <a:rPr lang="en-US" dirty="0"/>
              <a:t>  }</a:t>
            </a:r>
          </a:p>
          <a:p>
            <a:pPr>
              <a:spcAft>
                <a:spcPts val="300"/>
              </a:spcAft>
            </a:pPr>
            <a:r>
              <a:rPr lang="en-US" dirty="0"/>
              <a:t>}</a:t>
            </a:r>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12</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Student (Derived Class)</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effectLst>
                  <a:outerShdw blurRad="38100" dist="38100" dir="2700000" algn="tl">
                    <a:srgbClr val="000000">
                      <a:alpha val="43137"/>
                    </a:srgbClr>
                  </a:outerShdw>
                </a:effectLst>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(Derived Class)</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(Base Class)</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+Sleep():void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13</a:t>
            </a:fld>
            <a:endParaRPr lang="en-US" dirty="0"/>
          </a:p>
        </p:txBody>
      </p:sp>
      <p:sp>
        <p:nvSpPr>
          <p:cNvPr id="7" name="Text Placeholder 5"/>
          <p:cNvSpPr txBox="1">
            <a:spLocks/>
          </p:cNvSpPr>
          <p:nvPr/>
        </p:nvSpPr>
        <p:spPr>
          <a:xfrm>
            <a:off x="2694686" y="1867633"/>
            <a:ext cx="641527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2132012" y="38100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7008812" y="5809799"/>
            <a:ext cx="340370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4653013" y="48099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no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Text Placeholder 5"/>
          <p:cNvSpPr txBox="1">
            <a:spLocks/>
          </p:cNvSpPr>
          <p:nvPr/>
        </p:nvSpPr>
        <p:spPr>
          <a:xfrm>
            <a:off x="1368425" y="1839594"/>
            <a:ext cx="9067800"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Employee : Person</a:t>
            </a:r>
          </a:p>
          <a:p>
            <a:r>
              <a:rPr lang="en-US" dirty="0"/>
              <a:t>{ </a:t>
            </a:r>
          </a:p>
          <a:p>
            <a:r>
              <a:rPr lang="en-US" dirty="0"/>
              <a:t>  public void Fire(string reasons)</a:t>
            </a:r>
          </a:p>
          <a:p>
            <a:r>
              <a:rPr lang="en-US" dirty="0"/>
              <a:t>  { </a:t>
            </a:r>
          </a:p>
          <a:p>
            <a:r>
              <a:rPr lang="en-US" dirty="0"/>
              <a:t>    Console.Writeline(</a:t>
            </a:r>
          </a:p>
          <a:p>
            <a:r>
              <a:rPr lang="en-US" dirty="0"/>
              <a:t>     $"{</a:t>
            </a:r>
            <a:r>
              <a:rPr lang="en-US" dirty="0">
                <a:solidFill>
                  <a:schemeClr val="bg1"/>
                </a:solidFill>
              </a:rPr>
              <a:t>base.name</a:t>
            </a:r>
            <a:r>
              <a:rPr lang="en-US" dirty="0"/>
              <a:t>} got fired because of {</a:t>
            </a:r>
            <a:r>
              <a:rPr lang="en-US" dirty="0">
                <a:solidFill>
                  <a:schemeClr val="bg1"/>
                </a:solidFill>
              </a:rPr>
              <a:t>reasons</a:t>
            </a:r>
            <a:r>
              <a:rPr lang="en-US" dirty="0"/>
              <a:t>}");</a:t>
            </a:r>
          </a:p>
          <a:p>
            <a:r>
              <a:rPr lang="en-US" dirty="0"/>
              <a:t>  }</a:t>
            </a:r>
          </a:p>
          <a:p>
            <a:r>
              <a:rPr lang="en-US" dirty="0"/>
              <a:t>}</a:t>
            </a:r>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16</a:t>
            </a:fld>
            <a:endParaRPr lang="en-US" dirty="0"/>
          </a:p>
        </p:txBody>
      </p:sp>
      <p:grpSp>
        <p:nvGrpSpPr>
          <p:cNvPr id="6" name="Group 5"/>
          <p:cNvGrpSpPr/>
          <p:nvPr/>
        </p:nvGrpSpPr>
        <p:grpSpPr>
          <a:xfrm>
            <a:off x="2331584" y="2220129"/>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338234" y="4048236"/>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906503" y="3462661"/>
            <a:ext cx="926476" cy="485782"/>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7" name="Arrow: Right 29"/>
          <p:cNvSpPr/>
          <p:nvPr/>
        </p:nvSpPr>
        <p:spPr>
          <a:xfrm rot="16200000">
            <a:off x="3410146" y="3583645"/>
            <a:ext cx="586075" cy="28445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7542212" y="2889092"/>
            <a:ext cx="3800221"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a:t>
            </a:r>
            <a:r>
              <a:rPr lang="en-US" dirty="0"/>
              <a:t>dog</a:t>
            </a:r>
            <a:r>
              <a:rPr lang="en-US" dirty="0"/>
              <a:t>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https://judge.softuni.bg/Contests/679/Inheritance-Lab</a:t>
            </a:r>
            <a:endParaRPr lang="en-US"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3" name="Content Placeholder 2"/>
          <p:cNvSpPr>
            <a:spLocks noGrp="1"/>
          </p:cNvSpPr>
          <p:nvPr>
            <p:ph idx="4294967295"/>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17</a:t>
            </a:fld>
            <a:endParaRPr lang="en-US" dirty="0"/>
          </a:p>
        </p:txBody>
      </p:sp>
      <p:grpSp>
        <p:nvGrpSpPr>
          <p:cNvPr id="6" name="Group 5"/>
          <p:cNvGrpSpPr/>
          <p:nvPr/>
        </p:nvGrpSpPr>
        <p:grpSpPr>
          <a:xfrm>
            <a:off x="2027266" y="1496306"/>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212268" y="3243075"/>
            <a:ext cx="805944" cy="462149"/>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2027266" y="4592491"/>
            <a:ext cx="2460860" cy="1182781"/>
            <a:chOff x="-306388" y="2077297"/>
            <a:chExt cx="3131324" cy="1344612"/>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+Weep():void</a:t>
              </a:r>
            </a:p>
          </p:txBody>
        </p:sp>
      </p:grpSp>
      <p:sp>
        <p:nvSpPr>
          <p:cNvPr id="24" name="Arrow: Right 29"/>
          <p:cNvSpPr/>
          <p:nvPr/>
        </p:nvSpPr>
        <p:spPr>
          <a:xfrm rot="16200000">
            <a:off x="3214285" y="4281365"/>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5" name="Arrow: Right 29"/>
          <p:cNvSpPr/>
          <p:nvPr/>
        </p:nvSpPr>
        <p:spPr>
          <a:xfrm rot="16200000">
            <a:off x="3214285" y="2719588"/>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780213" y="2396239"/>
            <a:ext cx="46482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Puppy </a:t>
            </a:r>
            <a:r>
              <a:rPr lang="en-US" dirty="0" err="1"/>
              <a:t>puppy</a:t>
            </a:r>
            <a:r>
              <a:rPr lang="en-US" dirty="0"/>
              <a:t> = new </a:t>
            </a:r>
            <a:r>
              <a:rPr lang="en-US" dirty="0">
                <a:solidFill>
                  <a:schemeClr val="bg1"/>
                </a:solidFill>
              </a:rPr>
              <a:t>Puppy();</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https://judge.softuni.bg/Contests/679/Inheritance-Lab</a:t>
            </a:r>
            <a:endParaRPr lang="en-US"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4" grpId="0" animBg="1"/>
      <p:bldP spid="25"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3" name="Content Placeholder 2"/>
          <p:cNvSpPr>
            <a:spLocks noGrp="1"/>
          </p:cNvSpPr>
          <p:nvPr>
            <p:ph idx="4294967295"/>
          </p:nvPr>
        </p:nvSpPr>
        <p:spPr>
          <a:xfrm>
            <a:off x="0" y="1150938"/>
            <a:ext cx="11804650" cy="5570537"/>
          </a:xfrm>
          <a:prstGeom prst="rect">
            <a:avLst/>
          </a:prstGeom>
        </p:spPr>
        <p:txBody>
          <a:bodyPr>
            <a:normAutofit/>
          </a:bodyPr>
          <a:lstStyle/>
          <a:p>
            <a:pPr marL="0" indent="0">
              <a:lnSpc>
                <a:spcPct val="100000"/>
              </a:lnSpc>
              <a:buNone/>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18</a:t>
            </a:fld>
            <a:endParaRPr lang="en-US" dirty="0"/>
          </a:p>
        </p:txBody>
      </p:sp>
      <p:grpSp>
        <p:nvGrpSpPr>
          <p:cNvPr id="6" name="Group 5"/>
          <p:cNvGrpSpPr/>
          <p:nvPr/>
        </p:nvGrpSpPr>
        <p:grpSpPr>
          <a:xfrm>
            <a:off x="1715986" y="2408668"/>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556334" y="3955435"/>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6119304" y="3403600"/>
            <a:ext cx="687061" cy="528345"/>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954234"/>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-Meow():void</a:t>
              </a:r>
            </a:p>
          </p:txBody>
        </p:sp>
      </p:grpSp>
      <p:sp>
        <p:nvSpPr>
          <p:cNvPr id="25" name="Arrow: Right 29"/>
          <p:cNvSpPr/>
          <p:nvPr/>
        </p:nvSpPr>
        <p:spPr>
          <a:xfrm rot="16200000">
            <a:off x="1887884" y="3625422"/>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6" name="Arrow: Right 29"/>
          <p:cNvSpPr/>
          <p:nvPr/>
        </p:nvSpPr>
        <p:spPr>
          <a:xfrm rot="16200000">
            <a:off x="4272804" y="3609933"/>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336129" y="1805513"/>
            <a:ext cx="3800221" cy="37245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a:t>
            </a:r>
            <a:r>
              <a:rPr lang="en-US" dirty="0"/>
              <a:t>dog</a:t>
            </a:r>
            <a:r>
              <a:rPr lang="en-US" dirty="0"/>
              <a:t>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a:t>
            </a:r>
            <a:r>
              <a:rPr lang="en-US" dirty="0"/>
              <a:t>cat</a:t>
            </a:r>
            <a:r>
              <a:rPr lang="en-US" dirty="0"/>
              <a:t> = new </a:t>
            </a:r>
            <a:r>
              <a:rPr lang="en-US" dirty="0">
                <a:solidFill>
                  <a:schemeClr val="bg1"/>
                </a:solidFill>
              </a:rPr>
              <a:t>Cat();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https://judge.softuni.bg/Contests/679/Inheritance-Lab</a:t>
            </a:r>
            <a:endParaRPr lang="en-US"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6"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a:t>Inheritance</a:t>
            </a:r>
          </a:p>
          <a:p>
            <a:r>
              <a:rPr lang="en-US"/>
              <a:t>Class Hierarchies</a:t>
            </a:r>
          </a:p>
          <a:p>
            <a:r>
              <a:rPr lang="en-US"/>
              <a:t>Inheritance in C#</a:t>
            </a:r>
          </a:p>
          <a:p>
            <a:r>
              <a:rPr lang="en-US"/>
              <a:t>Accessing Members of the Base Class</a:t>
            </a:r>
          </a:p>
          <a:p>
            <a:r>
              <a:rPr lang="en-US"/>
              <a:t>When to Use Inheritance</a:t>
            </a:r>
          </a:p>
          <a:p>
            <a:r>
              <a:rPr lang="en-US"/>
              <a:t>Composition</a:t>
            </a:r>
            <a:endParaRPr lang="en-GB"/>
          </a:p>
          <a:p>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They can</a:t>
            </a:r>
            <a:r>
              <a:rPr lang="en-US" sz="2400" noProof="1"/>
              <a:t> </a:t>
            </a:r>
            <a:r>
              <a:rPr lang="en-US" noProof="1"/>
              <a:t>access </a:t>
            </a:r>
            <a:r>
              <a:rPr lang="en-US" b="1" noProof="1">
                <a:solidFill>
                  <a:schemeClr val="bg1"/>
                </a:solidFill>
              </a:rPr>
              <a:t>internal</a:t>
            </a:r>
            <a:r>
              <a:rPr lang="en-US" noProof="1"/>
              <a:t> members </a:t>
            </a:r>
            <a:r>
              <a:rPr lang="en-US" b="1" noProof="1">
                <a:solidFill>
                  <a:schemeClr val="bg1"/>
                </a:solidFill>
              </a:rPr>
              <a:t>if in same assembly</a:t>
            </a:r>
          </a:p>
          <a:p>
            <a:pPr>
              <a:buClr>
                <a:schemeClr val="tx1"/>
              </a:buClr>
            </a:pPr>
            <a:r>
              <a:rPr lang="en-US" b="1" noProof="1">
                <a:solidFill>
                  <a:schemeClr val="bg1"/>
                </a:solidFill>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sp>
        <p:nvSpPr>
          <p:cNvPr id="6" name="Text Placeholder 5"/>
          <p:cNvSpPr txBox="1">
            <a:spLocks/>
          </p:cNvSpPr>
          <p:nvPr/>
        </p:nvSpPr>
        <p:spPr>
          <a:xfrm>
            <a:off x="3687667" y="3352800"/>
            <a:ext cx="4813489"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a:t>
            </a:r>
          </a:p>
          <a:p>
            <a:r>
              <a:rPr lang="en-US" dirty="0"/>
              <a:t>  </a:t>
            </a:r>
            <a:r>
              <a:rPr lang="en-US" dirty="0">
                <a:solidFill>
                  <a:schemeClr val="bg1"/>
                </a:solidFill>
              </a:rPr>
              <a:t>private</a:t>
            </a:r>
            <a:r>
              <a:rPr lang="en-US" dirty="0"/>
              <a:t> string id;</a:t>
            </a:r>
          </a:p>
          <a:p>
            <a:r>
              <a:rPr lang="en-US" dirty="0"/>
              <a:t>  </a:t>
            </a:r>
            <a:r>
              <a:rPr lang="en-US" dirty="0">
                <a:solidFill>
                  <a:schemeClr val="bg1"/>
                </a:solidFill>
              </a:rPr>
              <a:t>string</a:t>
            </a:r>
            <a:r>
              <a:rPr lang="en-US" dirty="0"/>
              <a:t> name;</a:t>
            </a:r>
          </a:p>
          <a:p>
            <a:r>
              <a:rPr lang="en-US" dirty="0"/>
              <a:t>  </a:t>
            </a:r>
            <a:r>
              <a:rPr lang="en-US" dirty="0">
                <a:solidFill>
                  <a:schemeClr val="bg1"/>
                </a:solidFill>
              </a:rPr>
              <a:t>protected</a:t>
            </a:r>
            <a:r>
              <a:rPr lang="en-US" dirty="0"/>
              <a:t> string address;</a:t>
            </a:r>
          </a:p>
          <a:p>
            <a:r>
              <a:rPr lang="en-US" dirty="0"/>
              <a:t>  </a:t>
            </a:r>
            <a:r>
              <a:rPr lang="en-US" dirty="0">
                <a:solidFill>
                  <a:schemeClr val="bg1"/>
                </a:solidFill>
              </a:rPr>
              <a:t>public</a:t>
            </a:r>
            <a:r>
              <a:rPr lang="en-US" dirty="0"/>
              <a:t> void Sleep();</a:t>
            </a:r>
          </a:p>
          <a:p>
            <a:r>
              <a:rPr lang="en-US" dirty="0"/>
              <a:t>}</a:t>
            </a:r>
          </a:p>
        </p:txBody>
      </p:sp>
      <p:sp>
        <p:nvSpPr>
          <p:cNvPr id="7" name="AutoShape 6"/>
          <p:cNvSpPr>
            <a:spLocks noChangeArrowheads="1"/>
          </p:cNvSpPr>
          <p:nvPr/>
        </p:nvSpPr>
        <p:spPr bwMode="auto">
          <a:xfrm>
            <a:off x="7932269" y="3505200"/>
            <a:ext cx="3523314" cy="810112"/>
          </a:xfrm>
          <a:prstGeom prst="wedgeRoundRectCallout">
            <a:avLst>
              <a:gd name="adj1" fmla="val -54415"/>
              <a:gd name="adj2" fmla="val 2522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be accessed through other methods</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21</a:t>
            </a:fld>
            <a:endParaRPr lang="en-US" dirty="0"/>
          </a:p>
        </p:txBody>
      </p:sp>
      <p:sp>
        <p:nvSpPr>
          <p:cNvPr id="8" name="Text Placeholder 5"/>
          <p:cNvSpPr txBox="1">
            <a:spLocks/>
          </p:cNvSpPr>
          <p:nvPr/>
        </p:nvSpPr>
        <p:spPr>
          <a:xfrm>
            <a:off x="2823822" y="2390449"/>
            <a:ext cx="6643877" cy="42474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 </a:t>
            </a:r>
          </a:p>
          <a:p>
            <a:r>
              <a:rPr lang="en-US" dirty="0"/>
              <a:t>{</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822234" y="1795461"/>
            <a:ext cx="664387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protected </a:t>
            </a:r>
            <a:r>
              <a:rPr lang="en-US" dirty="0">
                <a:solidFill>
                  <a:schemeClr val="bg1"/>
                </a:solidFill>
              </a:rPr>
              <a:t>int</a:t>
            </a:r>
            <a:r>
              <a:rPr lang="en-US" dirty="0"/>
              <a:t> weight; }</a:t>
            </a:r>
          </a:p>
        </p:txBody>
      </p:sp>
      <p:sp>
        <p:nvSpPr>
          <p:cNvPr id="7" name="AutoShape 6"/>
          <p:cNvSpPr>
            <a:spLocks noChangeArrowheads="1"/>
          </p:cNvSpPr>
          <p:nvPr/>
        </p:nvSpPr>
        <p:spPr bwMode="auto">
          <a:xfrm>
            <a:off x="5637212" y="2937281"/>
            <a:ext cx="2362200" cy="497893"/>
          </a:xfrm>
          <a:prstGeom prst="wedgeRoundRectCallout">
            <a:avLst>
              <a:gd name="adj1" fmla="val -58556"/>
              <a:gd name="adj2" fmla="val 41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noProof="1">
                <a:solidFill>
                  <a:schemeClr val="bg1"/>
                </a:solidFill>
                <a:effectLst>
                  <a:outerShdw blurRad="38100" dist="38100" dir="2700000" algn="tl">
                    <a:srgbClr val="000000">
                      <a:alpha val="43137"/>
                    </a:srgbClr>
                  </a:outerShdw>
                </a:effectLst>
              </a:rPr>
              <a:t>int</a:t>
            </a:r>
            <a:r>
              <a:rPr lang="en-US" sz="2400" b="1" dirty="0">
                <a:solidFill>
                  <a:schemeClr val="bg1"/>
                </a:solidFill>
                <a:effectLst>
                  <a:outerShdw blurRad="38100" dist="38100" dir="2700000" algn="tl">
                    <a:srgbClr val="000000">
                      <a:alpha val="43137"/>
                    </a:srgbClr>
                  </a:outerShdw>
                </a:effectLst>
              </a:rPr>
              <a:t> weight</a:t>
            </a:r>
            <a:endParaRPr lang="bg-BG" sz="2400" b="1" dirty="0">
              <a:solidFill>
                <a:schemeClr val="bg1"/>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341812" y="5562600"/>
            <a:ext cx="2590800" cy="3810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dirty="0">
                <a:solidFill>
                  <a:schemeClr val="bg1"/>
                </a:solidFill>
                <a:effectLst>
                  <a:outerShdw blurRad="38100" dist="38100" dir="2700000" algn="tl">
                    <a:srgbClr val="000000">
                      <a:alpha val="43137"/>
                    </a:srgbClr>
                  </a:outerShdw>
                </a:effectLst>
              </a:rPr>
              <a:t>float weight</a:t>
            </a:r>
            <a:endParaRPr lang="bg-BG"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rPr>
              <a:t>base</a:t>
            </a:r>
            <a:r>
              <a:rPr lang="en-US" noProof="1"/>
              <a:t> and </a:t>
            </a:r>
            <a:r>
              <a:rPr lang="en-US" b="1" noProof="1">
                <a:solidFill>
                  <a:schemeClr val="bg1"/>
                </a:solidFill>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8" name="Text Placeholder 5"/>
          <p:cNvSpPr txBox="1">
            <a:spLocks/>
          </p:cNvSpPr>
          <p:nvPr/>
        </p:nvSpPr>
        <p:spPr>
          <a:xfrm>
            <a:off x="3570986" y="1792594"/>
            <a:ext cx="4662678"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a:t>
            </a:r>
          </a:p>
          <a:p>
            <a:r>
              <a:rPr lang="en-US" dirty="0"/>
              <a:t>{</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7661912" y="4529146"/>
            <a:ext cx="2614422" cy="533400"/>
          </a:xfrm>
          <a:prstGeom prst="wedgeRoundRectCallout">
            <a:avLst>
              <a:gd name="adj1" fmla="val -54017"/>
              <a:gd name="adj2" fmla="val -2095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Instance member</a:t>
            </a:r>
            <a:endParaRPr lang="bg-BG" sz="2400" b="1" dirty="0">
              <a:solidFill>
                <a:srgbClr val="FFFFFF"/>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1398778" y="4772034"/>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member</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7389812" y="2387186"/>
            <a:ext cx="2050279" cy="533400"/>
          </a:xfrm>
          <a:prstGeom prst="wedgeRoundRectCallout">
            <a:avLst>
              <a:gd name="adj1" fmla="val -56424"/>
              <a:gd name="adj2" fmla="val 5305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Local variable</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7" name="Text Placeholder 5"/>
          <p:cNvSpPr txBox="1">
            <a:spLocks/>
          </p:cNvSpPr>
          <p:nvPr/>
        </p:nvSpPr>
        <p:spPr>
          <a:xfrm>
            <a:off x="3288222" y="198120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3288222" y="413924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Dog </a:t>
            </a:r>
            <a:r>
              <a:rPr lang="en-US" dirty="0">
                <a:solidFill>
                  <a:schemeClr val="bg1"/>
                </a:solidFill>
              </a:rPr>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5" name="AutoShape 6"/>
          <p:cNvSpPr>
            <a:spLocks noChangeArrowheads="1"/>
          </p:cNvSpPr>
          <p:nvPr/>
        </p:nvSpPr>
        <p:spPr bwMode="auto">
          <a:xfrm>
            <a:off x="4667248" y="4394034"/>
            <a:ext cx="1257301" cy="433200"/>
          </a:xfrm>
          <a:prstGeom prst="wedgeRoundRectCallout">
            <a:avLst>
              <a:gd name="adj1" fmla="val 55951"/>
              <a:gd name="adj2" fmla="val -23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Extends</a:t>
            </a:r>
            <a:endParaRPr lang="bg-BG" sz="2400" b="1" dirty="0">
              <a:solidFill>
                <a:srgbClr val="FFFFFF"/>
              </a:solidFill>
              <a:effectLst>
                <a:outerShdw blurRad="38100" dist="38100" dir="2700000" algn="tl">
                  <a:srgbClr val="000000">
                    <a:alpha val="43137"/>
                  </a:srgbClr>
                </a:outerShdw>
              </a:effectLst>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a:t>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effectLst>
                  <a:outerShdw blurRad="38100" dist="38100" dir="2700000" algn="tl">
                    <a:srgbClr val="000000">
                      <a:alpha val="43137"/>
                    </a:srgbClr>
                  </a:outerShdw>
                </a:effectLst>
              </a:rPr>
              <a:t>List&lt;string&gt;</a:t>
            </a:r>
            <a:endParaRPr lang="en-GB" sz="2800" b="1" noProof="1">
              <a:solidFill>
                <a:schemeClr val="bg2"/>
              </a:solidFill>
              <a:effectLst>
                <a:outerShdw blurRad="38100" dist="38100" dir="2700000" algn="tl">
                  <a:srgbClr val="000000">
                    <a:alpha val="43137"/>
                  </a:srgbClr>
                </a:outerShdw>
              </a:effectLst>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RandomArrayList</a:t>
            </a:r>
          </a:p>
        </p:txBody>
      </p:sp>
      <p:sp>
        <p:nvSpPr>
          <p:cNvPr id="22" name="AutoShape 6"/>
          <p:cNvSpPr>
            <a:spLocks noChangeArrowheads="1"/>
          </p:cNvSpPr>
          <p:nvPr/>
        </p:nvSpPr>
        <p:spPr bwMode="auto">
          <a:xfrm>
            <a:off x="8317848" y="5448247"/>
            <a:ext cx="3523314" cy="645714"/>
          </a:xfrm>
          <a:prstGeom prst="wedgeRoundRectCallout">
            <a:avLst>
              <a:gd name="adj1" fmla="val -54063"/>
              <a:gd name="adj2" fmla="val 2570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a:t>
            </a:r>
            <a:r>
              <a:rPr lang="en-US" sz="2400" b="1" noProof="1">
                <a:solidFill>
                  <a:srgbClr val="FFFFFF"/>
                </a:solidFill>
                <a:effectLst>
                  <a:outerShdw blurRad="38100" dist="38100" dir="2700000" algn="tl">
                    <a:srgbClr val="000000">
                      <a:alpha val="43137"/>
                    </a:srgbClr>
                  </a:outerShdw>
                </a:effectLst>
              </a:rPr>
              <a:t>RandomElement</a:t>
            </a:r>
            <a:r>
              <a:rPr lang="en-US" sz="2400" b="1" dirty="0">
                <a:solidFill>
                  <a:srgbClr val="FFFFFF"/>
                </a:solidFill>
                <a:effectLst>
                  <a:outerShdw blurRad="38100" dist="38100" dir="2700000" algn="tl">
                    <a:srgbClr val="000000">
                      <a:alpha val="43137"/>
                    </a:srgbClr>
                  </a:outerShdw>
                </a:effectLst>
              </a:rPr>
              <a:t>():string</a:t>
            </a:r>
            <a:endParaRPr lang="bg-BG" sz="2400" b="1" dirty="0">
              <a:solidFill>
                <a:srgbClr val="FFFFFF"/>
              </a:solidFill>
              <a:effectLst>
                <a:outerShdw blurRad="38100" dist="38100" dir="2700000" algn="tl">
                  <a:srgbClr val="000000">
                    <a:alpha val="43137"/>
                  </a:srgbClr>
                </a:outerShdw>
              </a:effectLst>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2055812" y="1241869"/>
            <a:ext cx="8305800" cy="49469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RandomList </a:t>
            </a:r>
            <a:r>
              <a:rPr lang="en-US" dirty="0">
                <a:solidFill>
                  <a:schemeClr val="bg1"/>
                </a:solidFill>
              </a:rPr>
              <a:t>: List&lt;string&gt; </a:t>
            </a:r>
            <a:r>
              <a:rPr lang="en-US" dirty="0"/>
              <a:t>{</a:t>
            </a:r>
          </a:p>
          <a:p>
            <a:pPr>
              <a:spcAft>
                <a:spcPts val="300"/>
              </a:spcAft>
            </a:pPr>
            <a:r>
              <a:rPr lang="en-US" dirty="0"/>
              <a:t>  private Random rnd; </a:t>
            </a:r>
            <a:r>
              <a:rPr lang="en-US" dirty="0">
                <a:solidFill>
                  <a:schemeClr val="accent2"/>
                </a:solidFill>
              </a:rPr>
              <a:t>//TODO:</a:t>
            </a:r>
            <a:r>
              <a:rPr lang="en-US" i="1" dirty="0">
                <a:solidFill>
                  <a:schemeClr val="accent2"/>
                </a:solidFill>
              </a:rPr>
              <a:t> Add constructor</a:t>
            </a:r>
          </a:p>
          <a:p>
            <a:pPr>
              <a:spcAft>
                <a:spcPts val="300"/>
              </a:spcAft>
            </a:pPr>
            <a:r>
              <a:rPr lang="en-US" dirty="0"/>
              <a:t>  public string </a:t>
            </a:r>
            <a:r>
              <a:rPr lang="en-US" dirty="0">
                <a:solidFill>
                  <a:schemeClr val="bg1"/>
                </a:solidFill>
              </a:rPr>
              <a:t>RemoveRandomElement</a:t>
            </a:r>
            <a:r>
              <a:rPr lang="en-US" dirty="0"/>
              <a:t>()</a:t>
            </a:r>
          </a:p>
          <a:p>
            <a:pPr>
              <a:spcAft>
                <a:spcPts val="300"/>
              </a:spcAft>
            </a:pPr>
            <a:r>
              <a:rPr lang="en-US" dirty="0"/>
              <a:t>  {</a:t>
            </a:r>
          </a:p>
          <a:p>
            <a:pPr>
              <a:spcAft>
                <a:spcPts val="300"/>
              </a:spcAft>
            </a:pPr>
            <a:r>
              <a:rPr lang="en-US" dirty="0"/>
              <a:t>    int index = rnd.Next(0, data.Count - 1);</a:t>
            </a:r>
          </a:p>
          <a:p>
            <a:pPr>
              <a:spcAft>
                <a:spcPts val="300"/>
              </a:spcAft>
            </a:pPr>
            <a:r>
              <a:rPr lang="en-US" dirty="0"/>
              <a:t>    string str = data[index];</a:t>
            </a:r>
          </a:p>
          <a:p>
            <a:pPr>
              <a:spcAft>
                <a:spcPts val="300"/>
              </a:spcAft>
            </a:pPr>
            <a:r>
              <a:rPr lang="en-US" dirty="0"/>
              <a:t>    data.RemoveAt(index);</a:t>
            </a:r>
          </a:p>
          <a:p>
            <a:pPr>
              <a:spcAft>
                <a:spcPts val="300"/>
              </a:spcAft>
            </a:pPr>
            <a:r>
              <a:rPr lang="en-US" dirty="0"/>
              <a:t>    return str;</a:t>
            </a:r>
          </a:p>
          <a:p>
            <a:pPr>
              <a:spcAft>
                <a:spcPts val="300"/>
              </a:spcAft>
            </a:pPr>
            <a:r>
              <a:rPr lang="en-US" dirty="0"/>
              <a:t>  } </a:t>
            </a:r>
          </a:p>
          <a:p>
            <a:pPr>
              <a:spcAft>
                <a:spcPts val="300"/>
              </a:spcAft>
            </a:pPr>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https://judge.softuni.bg/Contests/679/Inheritance-Lab</a:t>
            </a:r>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3076"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3" y="609599"/>
            <a:ext cx="4115796" cy="407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28</a:t>
            </a:fld>
            <a:endParaRPr lang="en-US">
              <a:solidFill>
                <a:prstClr val="white">
                  <a:tint val="75000"/>
                </a:prstClr>
              </a:solidFill>
            </a:endParaRP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List</a:t>
            </a:r>
            <a:r>
              <a:rPr lang="bg-BG" sz="2800" b="1" noProof="1">
                <a:solidFill>
                  <a:schemeClr val="bg2"/>
                </a:solidFill>
                <a:effectLst>
                  <a:outerShdw blurRad="38100" dist="38100" dir="2700000" algn="tl">
                    <a:srgbClr val="000000">
                      <a:alpha val="43137"/>
                    </a:srgbClr>
                  </a:outerShdw>
                </a:effectLst>
              </a:rPr>
              <a:t>&lt;</a:t>
            </a:r>
            <a:r>
              <a:rPr lang="af-ZA" sz="2800" b="1" noProof="1">
                <a:solidFill>
                  <a:schemeClr val="bg2"/>
                </a:solidFill>
                <a:effectLst>
                  <a:outerShdw blurRad="38100" dist="38100" dir="2700000" algn="tl">
                    <a:srgbClr val="000000">
                      <a:alpha val="43137"/>
                    </a:srgbClr>
                  </a:outerShdw>
                </a:effectLst>
              </a:rPr>
              <a:t>string</a:t>
            </a:r>
            <a:r>
              <a:rPr lang="bg-BG" sz="2800" b="1" noProof="1">
                <a:solidFill>
                  <a:schemeClr val="bg2"/>
                </a:solidFill>
                <a:effectLst>
                  <a:outerShdw blurRad="38100" dist="38100" dir="2700000" algn="tl">
                    <a:srgbClr val="000000">
                      <a:alpha val="43137"/>
                    </a:srgbClr>
                  </a:outerShdw>
                </a:effectLst>
              </a:rPr>
              <a:t>&gt;</a:t>
            </a:r>
            <a:endParaRPr lang="en-GB" sz="2800" b="1" noProof="1">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a:t>Composition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29</a:t>
            </a:fld>
            <a:endParaRPr lang="en-US">
              <a:solidFill>
                <a:prstClr val="white">
                  <a:tint val="75000"/>
                </a:prstClr>
              </a:solidFill>
            </a:endParaRPr>
          </a:p>
        </p:txBody>
      </p:sp>
      <p:sp>
        <p:nvSpPr>
          <p:cNvPr id="19" name="Text Placeholder 5"/>
          <p:cNvSpPr txBox="1">
            <a:spLocks/>
          </p:cNvSpPr>
          <p:nvPr/>
        </p:nvSpPr>
        <p:spPr>
          <a:xfrm>
            <a:off x="1751012" y="2389743"/>
            <a:ext cx="3705583"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884612" y="4650832"/>
            <a:ext cx="1352561" cy="797957"/>
          </a:xfrm>
          <a:prstGeom prst="wedgeRoundRectCallout">
            <a:avLst>
              <a:gd name="adj1" fmla="val -36204"/>
              <a:gd name="adj2" fmla="val -670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classes</a:t>
            </a:r>
            <a:endParaRPr lang="bg-BG" sz="2400" b="1" dirty="0">
              <a:solidFill>
                <a:srgbClr val="FFFFFF"/>
              </a:solidFill>
              <a:effectLst>
                <a:outerShdw blurRad="38100" dist="38100" dir="2700000" algn="tl">
                  <a:srgbClr val="000000">
                    <a:alpha val="43137"/>
                  </a:srgbClr>
                </a:outerShdw>
              </a:effectLst>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Touchpad</a:t>
            </a:r>
            <a:endParaRPr lang="en-US" sz="2800" b="1" dirty="0">
              <a:solidFill>
                <a:schemeClr val="bg2"/>
              </a:solidFill>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Keyboard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a:t>
            </a:r>
            <a:r>
              <a:rPr lang="en-US" sz="11500" b="1" dirty="0" err="1"/>
              <a:t>csharp</a:t>
            </a:r>
            <a:endParaRPr lang="en-US" sz="11500" dirty="0"/>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19" name="Text Placeholder 5"/>
          <p:cNvSpPr txBox="1">
            <a:spLocks/>
          </p:cNvSpPr>
          <p:nvPr/>
        </p:nvSpPr>
        <p:spPr>
          <a:xfrm>
            <a:off x="1827212" y="1325026"/>
            <a:ext cx="4343400" cy="489374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monitor.Dim();</a:t>
            </a:r>
          </a:p>
          <a:p>
            <a:r>
              <a:rPr lang="en-US" dirty="0"/>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effectLst>
                    <a:outerShdw blurRad="38100" dist="38100" dir="2700000" algn="tl">
                      <a:srgbClr val="000000">
                        <a:alpha val="43137"/>
                      </a:srgbClr>
                    </a:outerShdw>
                  </a:effectLst>
                </a:rPr>
                <a:t>increaseBrightness</a:t>
              </a:r>
              <a:r>
                <a:rPr lang="en-GB" sz="3200" b="1" dirty="0">
                  <a:solidFill>
                    <a:schemeClr val="bg2"/>
                  </a:solidFill>
                  <a:effectLst>
                    <a:outerShdw blurRad="38100" dist="38100" dir="2700000" algn="tl">
                      <a:srgbClr val="000000">
                        <a:alpha val="43137"/>
                      </a:srgbClr>
                    </a:outerShdw>
                  </a:effectLst>
                </a:rPr>
                <a:t>()</a:t>
              </a:r>
            </a:p>
            <a:p>
              <a:pPr algn="ctr"/>
              <a:r>
                <a:rPr lang="en-GB" sz="3200" b="1" noProof="1">
                  <a:solidFill>
                    <a:schemeClr val="bg2"/>
                  </a:solidFill>
                  <a:effectLst>
                    <a:outerShdw blurRad="38100" dist="38100" dir="2700000" algn="tl">
                      <a:srgbClr val="000000">
                        <a:alpha val="43137"/>
                      </a:srgbClr>
                    </a:outerShdw>
                  </a:effectLst>
                </a:rPr>
                <a:t>decreaseBrightness</a:t>
              </a:r>
              <a:r>
                <a:rPr lang="en-GB" sz="3200" b="1" dirty="0">
                  <a:solidFill>
                    <a:schemeClr val="bg2"/>
                  </a:solidFill>
                  <a:effectLst>
                    <a:outerShdw blurRad="38100" dist="38100" dir="2700000" algn="tl">
                      <a:srgbClr val="000000">
                        <a:alpha val="43137"/>
                      </a:srgbClr>
                    </a:outerShdw>
                  </a:effectLst>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grpSp>
        <p:nvGrpSpPr>
          <p:cNvPr id="6" name="Group 5"/>
          <p:cNvGrpSpPr/>
          <p:nvPr/>
        </p:nvGrpSpPr>
        <p:grpSpPr>
          <a:xfrm>
            <a:off x="985837" y="2212479"/>
            <a:ext cx="5029200" cy="3405497"/>
            <a:chOff x="-307405" y="2077297"/>
            <a:chExt cx="3132342" cy="3405497"/>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StackOfStrings</a:t>
              </a:r>
            </a:p>
          </p:txBody>
        </p:sp>
        <p:sp>
          <p:nvSpPr>
            <p:cNvPr id="9" name="Rectangle 4"/>
            <p:cNvSpPr>
              <a:spLocks noChangeArrowheads="1"/>
            </p:cNvSpPr>
            <p:nvPr/>
          </p:nvSpPr>
          <p:spPr bwMode="auto">
            <a:xfrm>
              <a:off x="-306388" y="2668032"/>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-data: List&lt;string&gt;</a:t>
              </a:r>
            </a:p>
          </p:txBody>
        </p:sp>
        <p:sp>
          <p:nvSpPr>
            <p:cNvPr id="10" name="Rectangle 4"/>
            <p:cNvSpPr>
              <a:spLocks noChangeArrowheads="1"/>
            </p:cNvSpPr>
            <p:nvPr/>
          </p:nvSpPr>
          <p:spPr bwMode="auto">
            <a:xfrm>
              <a:off x="-307405" y="3265098"/>
              <a:ext cx="3132342" cy="221769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+Push(string element): void</a:t>
              </a:r>
            </a:p>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+Pop(): string</a:t>
              </a:r>
            </a:p>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+Peek(): string</a:t>
              </a:r>
            </a:p>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+IsEmpty(): boolean</a:t>
              </a:r>
            </a:p>
          </p:txBody>
        </p:sp>
      </p:grpSp>
      <p:sp>
        <p:nvSpPr>
          <p:cNvPr id="11" name="Rectangle: Rounded Corners 10"/>
          <p:cNvSpPr/>
          <p:nvPr/>
        </p:nvSpPr>
        <p:spPr>
          <a:xfrm>
            <a:off x="6399212" y="2971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b="1" noProof="1">
                <a:solidFill>
                  <a:schemeClr val="bg2"/>
                </a:solidFill>
                <a:effectLst>
                  <a:outerShdw blurRad="38100" dist="38100" dir="2700000" algn="tl">
                    <a:srgbClr val="000000">
                      <a:alpha val="43137"/>
                    </a:srgbClr>
                  </a:outerShdw>
                </a:effectLst>
              </a:rPr>
              <a:t>StackOfStrings</a:t>
            </a:r>
          </a:p>
        </p:txBody>
      </p:sp>
      <p:sp>
        <p:nvSpPr>
          <p:cNvPr id="12" name="Rectangle: Rounded Corners 11"/>
          <p:cNvSpPr/>
          <p:nvPr/>
        </p:nvSpPr>
        <p:spPr>
          <a:xfrm>
            <a:off x="6641920" y="3886200"/>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List</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2665412" y="1237410"/>
            <a:ext cx="6172200" cy="49469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StackOfStrings {</a:t>
            </a:r>
          </a:p>
          <a:p>
            <a:pPr>
              <a:spcAft>
                <a:spcPts val="300"/>
              </a:spcAft>
            </a:pPr>
            <a:r>
              <a:rPr lang="en-US" dirty="0"/>
              <a:t>  private </a:t>
            </a:r>
            <a:r>
              <a:rPr lang="en-US" dirty="0">
                <a:solidFill>
                  <a:schemeClr val="bg1"/>
                </a:solidFill>
              </a:rPr>
              <a:t>List&lt;string&gt; data</a:t>
            </a:r>
            <a:r>
              <a:rPr lang="en-US" dirty="0"/>
              <a:t>;</a:t>
            </a:r>
          </a:p>
          <a:p>
            <a:pPr>
              <a:spcAft>
                <a:spcPts val="300"/>
              </a:spcAft>
            </a:pPr>
            <a:r>
              <a:rPr lang="en-US" dirty="0"/>
              <a:t>  public void Push(string element)</a:t>
            </a:r>
          </a:p>
          <a:p>
            <a:pPr>
              <a:spcAft>
                <a:spcPts val="300"/>
              </a:spcAft>
            </a:pPr>
            <a:r>
              <a:rPr lang="en-US" dirty="0"/>
              <a:t>  { this.data.Add(element); }</a:t>
            </a:r>
          </a:p>
          <a:p>
            <a:pPr>
              <a:spcAft>
                <a:spcPts val="300"/>
              </a:spcAft>
            </a:pPr>
            <a:r>
              <a:rPr lang="en-US" dirty="0"/>
              <a:t>  public string Pop() {</a:t>
            </a:r>
          </a:p>
          <a:p>
            <a:pPr>
              <a:spcAft>
                <a:spcPts val="300"/>
              </a:spcAft>
            </a:pPr>
            <a:r>
              <a:rPr lang="en-US" dirty="0"/>
              <a:t>    var element = this.data.Last();</a:t>
            </a:r>
          </a:p>
          <a:p>
            <a:pPr>
              <a:spcAft>
                <a:spcPts val="300"/>
              </a:spcAft>
            </a:pPr>
            <a:r>
              <a:rPr lang="en-US" dirty="0"/>
              <a:t>    this.data.Remove(element);</a:t>
            </a:r>
          </a:p>
          <a:p>
            <a:pPr>
              <a:spcAft>
                <a:spcPts val="300"/>
              </a:spcAft>
            </a:pPr>
            <a:r>
              <a:rPr lang="en-US" dirty="0"/>
              <a:t>    return element;</a:t>
            </a:r>
          </a:p>
          <a:p>
            <a:pPr>
              <a:spcAft>
                <a:spcPts val="300"/>
              </a:spcAft>
            </a:pPr>
            <a:r>
              <a:rPr lang="en-US" dirty="0"/>
              <a:t>  }</a:t>
            </a:r>
          </a:p>
          <a:p>
            <a:pPr>
              <a:spcAft>
                <a:spcPts val="300"/>
              </a:spcAft>
            </a:pPr>
            <a:r>
              <a:rPr lang="en-US" dirty="0"/>
              <a:t>}</a:t>
            </a:r>
          </a:p>
        </p:txBody>
      </p:sp>
      <p:sp>
        <p:nvSpPr>
          <p:cNvPr id="6" name="AutoShape 6"/>
          <p:cNvSpPr>
            <a:spLocks noChangeArrowheads="1"/>
          </p:cNvSpPr>
          <p:nvPr/>
        </p:nvSpPr>
        <p:spPr bwMode="auto">
          <a:xfrm>
            <a:off x="8228012" y="4267200"/>
            <a:ext cx="3276600" cy="901753"/>
          </a:xfrm>
          <a:prstGeom prst="wedgeRoundRectCallout">
            <a:avLst>
              <a:gd name="adj1" fmla="val -55974"/>
              <a:gd name="adj2" fmla="val -533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TODO: Validate if list is not empty</a:t>
            </a:r>
            <a:endParaRPr lang="bg-BG" sz="2400" b="1" dirty="0">
              <a:solidFill>
                <a:srgbClr val="FFFFFF"/>
              </a:solidFill>
              <a:effectLst>
                <a:outerShdw blurRad="38100" dist="38100" dir="2700000" algn="tl">
                  <a:srgbClr val="000000">
                    <a:alpha val="43137"/>
                  </a:srgbClr>
                </a:outerShdw>
              </a:effectLst>
            </a:endParaRPr>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https://judge.softuni.bg/Contests/679/Inheritance-Lab</a:t>
            </a:r>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33</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r>
              <a:rPr lang="en-US" sz="3600" b="1" dirty="0">
                <a:solidFill>
                  <a:schemeClr val="bg1"/>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solidFill>
              </a:rPr>
              <a:t>Superclass</a:t>
            </a:r>
            <a:r>
              <a:rPr lang="en-US" sz="3600" dirty="0">
                <a:solidFill>
                  <a:schemeClr val="bg2"/>
                </a:solidFill>
              </a:rPr>
              <a:t> and can </a:t>
            </a:r>
            <a:r>
              <a:rPr lang="en-US" sz="3600" b="1" dirty="0">
                <a:solidFill>
                  <a:schemeClr val="bg1"/>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solidFill>
              </a:rPr>
              <a:t>same role</a:t>
            </a:r>
          </a:p>
          <a:p>
            <a:pPr>
              <a:lnSpc>
                <a:spcPct val="100000"/>
              </a:lnSpc>
            </a:pPr>
            <a:r>
              <a:rPr lang="en-US" sz="3600" dirty="0">
                <a:solidFill>
                  <a:schemeClr val="bg2"/>
                </a:solidFill>
              </a:rPr>
              <a:t>Look for </a:t>
            </a:r>
            <a:r>
              <a:rPr lang="en-US" sz="3600" b="1" dirty="0">
                <a:solidFill>
                  <a:schemeClr val="bg1"/>
                </a:solidFill>
              </a:rPr>
              <a:t>IS-A</a:t>
            </a:r>
            <a:r>
              <a:rPr lang="en-US" sz="3600" dirty="0">
                <a:solidFill>
                  <a:schemeClr val="bg2"/>
                </a:solidFill>
              </a:rPr>
              <a:t> and </a:t>
            </a:r>
            <a:r>
              <a:rPr lang="en-US" sz="3600" b="1" dirty="0">
                <a:solidFill>
                  <a:schemeClr val="bg1"/>
                </a:solidFill>
              </a:rPr>
              <a:t>IS-A-SUBSTITUTE</a:t>
            </a:r>
            <a:endParaRPr lang="en-US" sz="3600" dirty="0">
              <a:solidFill>
                <a:schemeClr val="bg2"/>
              </a:solidFill>
            </a:endParaRPr>
          </a:p>
          <a:p>
            <a:pPr>
              <a:lnSpc>
                <a:spcPct val="100000"/>
              </a:lnSpc>
            </a:pPr>
            <a:r>
              <a:rPr lang="en-US" sz="3600" dirty="0">
                <a:solidFill>
                  <a:schemeClr val="bg2"/>
                </a:solidFill>
              </a:rPr>
              <a:t>Consider </a:t>
            </a:r>
            <a:r>
              <a:rPr lang="en-US" sz="3600" b="1" dirty="0">
                <a:solidFill>
                  <a:schemeClr val="bg1"/>
                </a:solidFill>
              </a:rPr>
              <a:t>Composition </a:t>
            </a:r>
            <a:r>
              <a:rPr lang="en-US" sz="3600" dirty="0">
                <a:solidFill>
                  <a:schemeClr val="bg2"/>
                </a:solidFill>
              </a:rPr>
              <a:t>and </a:t>
            </a:r>
            <a:r>
              <a:rPr lang="en-US" sz="3600" b="1" dirty="0">
                <a:solidFill>
                  <a:schemeClr val="bg1"/>
                </a:solidFill>
              </a:rPr>
              <a:t>Delegation</a:t>
            </a:r>
            <a:endParaRPr lang="en-US"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4212" cy="363538"/>
          </a:xfrm>
        </p:spPr>
        <p:txBody>
          <a:bodyPr>
            <a:normAutofit fontScale="62500" lnSpcReduction="20000"/>
          </a:bodyPr>
          <a:lstStyle/>
          <a:p>
            <a:pPr algn="ctr"/>
            <a:r>
              <a:rPr lang="en-US" dirty="0">
                <a:hlinkClick r:id="rId3"/>
              </a:rPr>
              <a:t>https://softuni.bg/trainings/courses/csharp-oop-basics</a:t>
            </a:r>
            <a:endParaRPr lang="en-US" dirty="0"/>
          </a:p>
        </p:txBody>
      </p:sp>
    </p:spTree>
    <p:extLst>
      <p:ext uri="{BB962C8B-B14F-4D97-AF65-F5344CB8AC3E}">
        <p14:creationId xmlns:p14="http://schemas.microsoft.com/office/powerpoint/2010/main" val="36465351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190"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5799"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2799"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5799"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1566"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29186"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5799"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4849"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5799"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r="-689"/>
          <a:stretch/>
        </p:blipFill>
        <p:spPr>
          <a:xfrm>
            <a:off x="5606361"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0284"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2772"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5799"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636501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29420" y="2067924"/>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18809" y="4064376"/>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4527"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59194" y="2067924"/>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29421" y="4064376"/>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126045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612" y="2538112"/>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1140" y="2057400"/>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612" y="3654371"/>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612" y="5359668"/>
            <a:ext cx="1041962" cy="1041962"/>
          </a:xfrm>
          <a:prstGeom prst="rect">
            <a:avLst/>
          </a:prstGeom>
        </p:spPr>
      </p:pic>
    </p:spTree>
    <p:extLst>
      <p:ext uri="{BB962C8B-B14F-4D97-AF65-F5344CB8AC3E}">
        <p14:creationId xmlns:p14="http://schemas.microsoft.com/office/powerpoint/2010/main" val="34329559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859"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52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pic>
        <p:nvPicPr>
          <p:cNvPr id="4" name="Картина 3">
            <a:extLst>
              <a:ext uri="{FF2B5EF4-FFF2-40B4-BE49-F238E27FC236}">
                <a16:creationId xmlns:a16="http://schemas.microsoft.com/office/drawing/2014/main" id="{6AF563EE-2E46-4BDF-8973-5D72CB73D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012" y="1937092"/>
            <a:ext cx="1981200" cy="1269392"/>
          </a:xfrm>
          <a:prstGeom prst="rect">
            <a:avLst/>
          </a:prstGeom>
        </p:spPr>
      </p:pic>
      <p:pic>
        <p:nvPicPr>
          <p:cNvPr id="8" name="Картина 7">
            <a:extLst>
              <a:ext uri="{FF2B5EF4-FFF2-40B4-BE49-F238E27FC236}">
                <a16:creationId xmlns:a16="http://schemas.microsoft.com/office/drawing/2014/main" id="{8C212C45-974F-4E01-ACDA-6980CB430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12" y="2438400"/>
            <a:ext cx="957545" cy="768084"/>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477402" y="43266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effectLst>
                  <a:outerShdw blurRad="38100" dist="38100" dir="2700000" algn="tl">
                    <a:srgbClr val="000000">
                      <a:alpha val="43137"/>
                    </a:srgbClr>
                  </a:outerShdw>
                </a:effectLst>
              </a:rPr>
              <a:t>Superclass</a:t>
            </a:r>
          </a:p>
        </p:txBody>
      </p:sp>
      <p:sp>
        <p:nvSpPr>
          <p:cNvPr id="6" name="Rectangle: Rounded Corners 5"/>
          <p:cNvSpPr>
            <a:spLocks noChangeArrowheads="1"/>
          </p:cNvSpPr>
          <p:nvPr/>
        </p:nvSpPr>
        <p:spPr bwMode="auto">
          <a:xfrm>
            <a:off x="4477400" y="56894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2589212" y="53339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093727" y="38862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a:t>
            </a:r>
            <a:endParaRPr lang="bg-BG" sz="2400" b="1" dirty="0">
              <a:solidFill>
                <a:srgbClr val="FFFFFF"/>
              </a:solidFill>
              <a:effectLst>
                <a:outerShdw blurRad="38100" dist="38100" dir="2700000" algn="tl">
                  <a:srgbClr val="000000">
                    <a:alpha val="43137"/>
                  </a:srgbClr>
                </a:outerShdw>
              </a:effectLst>
            </a:endParaRPr>
          </a:p>
        </p:txBody>
      </p:sp>
      <p:sp>
        <p:nvSpPr>
          <p:cNvPr id="11" name="Down Arrow 10"/>
          <p:cNvSpPr/>
          <p:nvPr/>
        </p:nvSpPr>
        <p:spPr bwMode="auto">
          <a:xfrm rot="10800000">
            <a:off x="5905358" y="492848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4294967295"/>
          </p:nvPr>
        </p:nvSpPr>
        <p:spPr>
          <a:xfrm>
            <a:off x="11760200" y="6524625"/>
            <a:ext cx="428625" cy="196850"/>
          </a:xfrm>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5547" y="1612900"/>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+Name: </a:t>
            </a:r>
            <a:r>
              <a:rPr lang="en-US" sz="2398" b="1" noProof="1">
                <a:latin typeface="Consolas" pitchFamily="49" charset="0"/>
                <a:cs typeface="Consolas" pitchFamily="49" charset="0"/>
              </a:rPr>
              <a:t>s</a:t>
            </a:r>
            <a:r>
              <a:rPr lang="en-GB" sz="2398"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+Address: string</a:t>
            </a:r>
          </a:p>
        </p:txBody>
      </p:sp>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35538"/>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Company: string</a:t>
            </a:r>
          </a:p>
        </p:txBody>
      </p:sp>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School: string</a:t>
            </a:r>
          </a:p>
        </p:txBody>
      </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770812" y="360876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a:t>
            </a:r>
            <a:endParaRPr lang="bg-BG" sz="2400" b="1" dirty="0">
              <a:solidFill>
                <a:srgbClr val="FFFFFF"/>
              </a:solidFill>
              <a:effectLst>
                <a:outerShdw blurRad="38100" dist="38100" dir="2700000" algn="tl">
                  <a:srgbClr val="000000">
                    <a:alpha val="43137"/>
                  </a:srgbClr>
                </a:outerShdw>
              </a:effectLst>
            </a:endParaRPr>
          </a:p>
        </p:txBody>
      </p:sp>
      <p:sp>
        <p:nvSpPr>
          <p:cNvPr id="24" name="Down Arrow 23"/>
          <p:cNvSpPr/>
          <p:nvPr/>
        </p:nvSpPr>
        <p:spPr bwMode="auto">
          <a:xfrm rot="10800000">
            <a:off x="6764755" y="347254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Down Arrow 24"/>
          <p:cNvSpPr/>
          <p:nvPr/>
        </p:nvSpPr>
        <p:spPr bwMode="auto">
          <a:xfrm rot="10800000">
            <a:off x="4742441" y="3472545"/>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7</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Solitaire</a:t>
            </a:r>
          </a:p>
        </p:txBody>
      </p:sp>
      <p:sp>
        <p:nvSpPr>
          <p:cNvPr id="34" name="AutoShape 6"/>
          <p:cNvSpPr>
            <a:spLocks noChangeArrowheads="1"/>
          </p:cNvSpPr>
          <p:nvPr/>
        </p:nvSpPr>
        <p:spPr bwMode="auto">
          <a:xfrm>
            <a:off x="7958911" y="1970334"/>
            <a:ext cx="2585604" cy="1205984"/>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holds </a:t>
            </a:r>
            <a:r>
              <a:rPr lang="en-US" sz="2400" b="1" dirty="0">
                <a:solidFill>
                  <a:schemeClr val="bg1"/>
                </a:solidFill>
                <a:effectLst>
                  <a:outerShdw blurRad="38100" dist="38100" dir="2700000" algn="tl">
                    <a:srgbClr val="000000">
                      <a:alpha val="43137"/>
                    </a:srgbClr>
                  </a:outerShdw>
                </a:effectLst>
              </a:rPr>
              <a:t>common characteristics</a:t>
            </a:r>
            <a:endParaRPr lang="bg-BG" sz="2400" b="1" dirty="0">
              <a:solidFill>
                <a:schemeClr val="bg1"/>
              </a:solidFill>
              <a:effectLst>
                <a:outerShdw blurRad="38100" dist="38100" dir="2700000" algn="tl">
                  <a:srgbClr val="000000">
                    <a:alpha val="43137"/>
                  </a:srgbClr>
                </a:outerShdw>
              </a:effectLst>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Text Placeholder 5"/>
          <p:cNvSpPr txBox="1">
            <a:spLocks/>
          </p:cNvSpPr>
          <p:nvPr/>
        </p:nvSpPr>
        <p:spPr>
          <a:xfrm>
            <a:off x="531812" y="2393192"/>
            <a:ext cx="51816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endParaRPr lang="en-US" dirty="0"/>
          </a:p>
          <a:p>
            <a:r>
              <a:rPr lang="en-US" dirty="0"/>
              <a:t>class Student : Person { … }</a:t>
            </a:r>
          </a:p>
          <a:p>
            <a:r>
              <a:rPr lang="en-US" dirty="0"/>
              <a:t>class Employee :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Employee</a:t>
            </a:r>
            <a:endParaRPr lang="en-US" sz="2800" b="1" dirty="0">
              <a:solidFill>
                <a:schemeClr val="bg2"/>
              </a:solidFill>
              <a:effectLst>
                <a:outerShdw blurRad="38100" dist="38100" dir="2700000" algn="tl">
                  <a:srgbClr val="000000">
                    <a:alpha val="43137"/>
                  </a:srgbClr>
                </a:outerShdw>
              </a:effectLst>
            </a:endParaRPr>
          </a:p>
        </p:txBody>
      </p:sp>
      <p:sp>
        <p:nvSpPr>
          <p:cNvPr id="17" name="AutoShape 6"/>
          <p:cNvSpPr>
            <a:spLocks noChangeArrowheads="1"/>
          </p:cNvSpPr>
          <p:nvPr/>
        </p:nvSpPr>
        <p:spPr bwMode="auto">
          <a:xfrm>
            <a:off x="4265612" y="4799938"/>
            <a:ext cx="2471736" cy="625997"/>
          </a:xfrm>
          <a:prstGeom prst="wedgeRoundRectCallout">
            <a:avLst>
              <a:gd name="adj1" fmla="val 57380"/>
              <a:gd name="adj2" fmla="val -570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Student : Person</a:t>
            </a:r>
            <a:endParaRPr lang="bg-BG" sz="2400" b="1" dirty="0">
              <a:solidFill>
                <a:srgbClr val="FFFFFF"/>
              </a:solidFill>
              <a:effectLst>
                <a:outerShdw blurRad="38100" dist="38100" dir="2700000" algn="tl">
                  <a:srgbClr val="000000">
                    <a:alpha val="43137"/>
                  </a:srgbClr>
                </a:outerShdw>
              </a:effectLst>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9</a:t>
            </a:fld>
            <a:endParaRPr lang="en-US">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Student : Person</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Employee : Person</a:t>
            </a:r>
            <a:endParaRPr lang="en-US" sz="2800" b="1" dirty="0">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Mother : Person</a:t>
            </a:r>
            <a:endParaRPr lang="en-US" sz="2800" b="1" dirty="0">
              <a:solidFill>
                <a:schemeClr val="bg2"/>
              </a:solidFill>
              <a:effectLst>
                <a:outerShdw blurRad="38100" dist="38100" dir="2700000" algn="tl">
                  <a:srgbClr val="000000">
                    <a:alpha val="43137"/>
                  </a:srgbClr>
                </a:outerShdw>
              </a:effectLst>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Father : Person</a:t>
            </a:r>
            <a:endParaRPr lang="en-US" sz="2800" b="1" dirty="0">
              <a:solidFill>
                <a:schemeClr val="bg2"/>
              </a:solidFill>
              <a:effectLst>
                <a:outerShdw blurRad="38100" dist="38100" dir="2700000" algn="tl">
                  <a:srgbClr val="000000">
                    <a:alpha val="43137"/>
                  </a:srgbClr>
                </a:outerShdw>
              </a:effectLst>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Online</a:t>
            </a:r>
            <a:endParaRPr lang="en-US" sz="2800" b="1" dirty="0">
              <a:solidFill>
                <a:schemeClr val="bg2"/>
              </a:solidFill>
              <a:effectLst>
                <a:outerShdw blurRad="38100" dist="38100" dir="2700000" algn="tl">
                  <a:srgbClr val="000000">
                    <a:alpha val="43137"/>
                  </a:srgbClr>
                </a:outerShdw>
              </a:effectLst>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Contract</a:t>
            </a:r>
            <a:endParaRPr lang="en-US" sz="2800" b="1" dirty="0">
              <a:solidFill>
                <a:schemeClr val="bg2"/>
              </a:solidFill>
              <a:effectLst>
                <a:outerShdw blurRad="38100" dist="38100" dir="2700000" algn="tl">
                  <a:srgbClr val="000000">
                    <a:alpha val="43137"/>
                  </a:srgbClr>
                </a:outerShdw>
              </a:effectLst>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Person</a:t>
            </a:r>
            <a:endParaRPr lang="bg-BG" sz="2400" b="1" dirty="0">
              <a:solidFill>
                <a:srgbClr val="FFFFFF"/>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Onsite</a:t>
            </a:r>
            <a:endParaRPr lang="en-US" sz="2800" b="1" dirty="0">
              <a:solidFill>
                <a:schemeClr val="bg2"/>
              </a:solidFill>
              <a:effectLst>
                <a:outerShdw blurRad="38100" dist="38100" dir="2700000" algn="tl">
                  <a:srgbClr val="000000">
                    <a:alpha val="43137"/>
                  </a:srgbClr>
                </a:outerShdw>
              </a:effectLst>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Civil</a:t>
            </a:r>
            <a:endParaRPr lang="en-US" sz="2800" b="1" dirty="0">
              <a:solidFill>
                <a:schemeClr val="bg2"/>
              </a:solidFill>
              <a:effectLst>
                <a:outerShdw blurRad="38100" dist="38100" dir="2700000" algn="tl">
                  <a:srgbClr val="000000">
                    <a:alpha val="43137"/>
                  </a:srgbClr>
                </a:outerShdw>
              </a:effectLst>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40" y="5533066"/>
            <a:ext cx="1629070" cy="692247"/>
          </a:xfrm>
          <a:prstGeom prst="wedgeRoundRectCallout">
            <a:avLst>
              <a:gd name="adj1" fmla="val -62258"/>
              <a:gd name="adj2" fmla="val 176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Employee</a:t>
            </a:r>
            <a:endParaRPr lang="bg-BG" sz="2400" b="1" dirty="0">
              <a:solidFill>
                <a:srgbClr val="FFFFFF"/>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5054"/>
              <a:gd name="adj2" fmla="val 255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Student</a:t>
            </a:r>
            <a:endParaRPr lang="bg-BG" sz="2400" b="1" dirty="0">
              <a:solidFill>
                <a:srgbClr val="FFFFFF"/>
              </a:solidFill>
              <a:effectLst>
                <a:outerShdw blurRad="38100" dist="38100" dir="2700000" algn="tl">
                  <a:srgbClr val="000000">
                    <a:alpha val="43137"/>
                  </a:srgbClr>
                </a:outerShdw>
              </a:effectLst>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1792</TotalTime>
  <Words>4543</Words>
  <Application>Microsoft Office PowerPoint</Application>
  <PresentationFormat>Custom</PresentationFormat>
  <Paragraphs>605</Paragraphs>
  <Slides>38</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맑은 고딕</vt:lpstr>
      <vt:lpstr>Arial</vt:lpstr>
      <vt:lpstr>Calibri</vt:lpstr>
      <vt:lpstr>Consolas</vt:lpstr>
      <vt:lpstr>Wingdings</vt:lpstr>
      <vt:lpstr>Wingdings 2</vt:lpstr>
      <vt:lpstr>SoftUni3_1</vt:lpstr>
      <vt:lpstr>Inheritance</vt:lpstr>
      <vt:lpstr>Table of Contents</vt:lpstr>
      <vt:lpstr>Have a Question?</vt:lpstr>
      <vt:lpstr>PowerPoint Presentation</vt:lpstr>
      <vt:lpstr>Inheritance</vt:lpstr>
      <vt:lpstr>Inheritance – Example</vt:lpstr>
      <vt:lpstr>Class Hierarchies</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PowerPoint Presentation</vt:lpstr>
      <vt:lpstr>Inheritance and Access Modifiers</vt:lpstr>
      <vt:lpstr>Shadowing Variables</vt:lpstr>
      <vt:lpstr>Shadowing Variables - Access</vt:lpstr>
      <vt:lpstr>Virtual Methods</vt:lpstr>
      <vt:lpstr>Inheritance Benefits – Extension</vt:lpstr>
      <vt:lpstr>Problem: Random List</vt:lpstr>
      <vt:lpstr>Solution: Random Array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Basics - Inheritance</dc:title>
  <dc:subject>C# OOP Basics – Practical Training Course @ SoftUni</dc:subject>
  <dc:creator>Software University Foundation</dc:creator>
  <cp:keywords>CSharp OOP Basics, Inheritance, tech, fundamentals, technologySoftware University, SoftUni, programming, coding, software development, education, training, course</cp:keywords>
  <dc:description>C# OOP Basics Course @ SoftUni – https://softuni.bg/courses/csharp-oop-basics</dc:description>
  <cp:lastModifiedBy>Mariela</cp:lastModifiedBy>
  <cp:revision>379</cp:revision>
  <dcterms:created xsi:type="dcterms:W3CDTF">2014-01-02T17:00:34Z</dcterms:created>
  <dcterms:modified xsi:type="dcterms:W3CDTF">2018-10-23T14:27:18Z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