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510" r:id="rId4"/>
    <p:sldId id="493" r:id="rId5"/>
    <p:sldId id="492" r:id="rId6"/>
    <p:sldId id="529" r:id="rId7"/>
    <p:sldId id="530" r:id="rId8"/>
    <p:sldId id="531" r:id="rId9"/>
    <p:sldId id="509" r:id="rId10"/>
    <p:sldId id="353" r:id="rId11"/>
    <p:sldId id="505" r:id="rId12"/>
    <p:sldId id="498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28" r:id="rId22"/>
    <p:sldId id="519" r:id="rId23"/>
    <p:sldId id="520" r:id="rId24"/>
    <p:sldId id="521" r:id="rId25"/>
    <p:sldId id="522" r:id="rId26"/>
    <p:sldId id="524" r:id="rId27"/>
    <p:sldId id="525" r:id="rId28"/>
    <p:sldId id="526" r:id="rId29"/>
    <p:sldId id="349" r:id="rId30"/>
    <p:sldId id="532" r:id="rId31"/>
    <p:sldId id="570" r:id="rId32"/>
    <p:sldId id="576" r:id="rId33"/>
    <p:sldId id="405" r:id="rId34"/>
    <p:sldId id="4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10"/>
          </p14:sldIdLst>
        </p14:section>
        <p14:section name="MVC" id="{2D54DF16-E39E-464B-8663-C1E310C12533}">
          <p14:sldIdLst>
            <p14:sldId id="493"/>
            <p14:sldId id="492"/>
            <p14:sldId id="529"/>
            <p14:sldId id="530"/>
            <p14:sldId id="531"/>
            <p14:sldId id="509"/>
          </p14:sldIdLst>
        </p14:section>
        <p14:section name="Framework" id="{BC4A3995-4CED-4320-A673-95328C9C809D}">
          <p14:sldIdLst>
            <p14:sldId id="353"/>
            <p14:sldId id="505"/>
            <p14:sldId id="498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8"/>
            <p14:sldId id="519"/>
            <p14:sldId id="520"/>
            <p14:sldId id="521"/>
            <p14:sldId id="522"/>
            <p14:sldId id="524"/>
            <p14:sldId id="525"/>
            <p14:sldId id="526"/>
          </p14:sldIdLst>
        </p14:section>
        <p14:section name="Conclusion" id="{10E03AB1-9AA8-4E86-9A64-D741901E50A2}">
          <p14:sldIdLst>
            <p14:sldId id="349"/>
            <p14:sldId id="532"/>
            <p14:sldId id="570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33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6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6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8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5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4.png"/><Relationship Id="rId10" Type="http://schemas.openxmlformats.org/officeDocument/2006/relationships/image" Target="../media/image6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8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ASP.NET Core, Razor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Web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F37657-577C-400D-AA30-257DE54D4868}"/>
              </a:ext>
            </a:extLst>
          </p:cNvPr>
          <p:cNvGrpSpPr/>
          <p:nvPr/>
        </p:nvGrpSpPr>
        <p:grpSpPr>
          <a:xfrm>
            <a:off x="3094515" y="2363066"/>
            <a:ext cx="5258897" cy="3186892"/>
            <a:chOff x="3027280" y="2351427"/>
            <a:chExt cx="5258897" cy="31868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B6BC43-3DF3-4762-872A-20D42C222C98}"/>
                </a:ext>
              </a:extLst>
            </p:cNvPr>
            <p:cNvGrpSpPr/>
            <p:nvPr/>
          </p:nvGrpSpPr>
          <p:grpSpPr>
            <a:xfrm>
              <a:off x="3027280" y="2351427"/>
              <a:ext cx="5258897" cy="3186892"/>
              <a:chOff x="3027280" y="2351427"/>
              <a:chExt cx="5258897" cy="318689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1A25CD3-1074-4B23-B37C-7367884A0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280" y="2351427"/>
                <a:ext cx="5258897" cy="318689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2DD533-0B42-43B1-8284-45E4F5ED8B40}"/>
                  </a:ext>
                </a:extLst>
              </p:cNvPr>
              <p:cNvSpPr txBox="1"/>
              <p:nvPr/>
            </p:nvSpPr>
            <p:spPr>
              <a:xfrm>
                <a:off x="3334871" y="2760639"/>
                <a:ext cx="74855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dirty="0">
                    <a:solidFill>
                      <a:schemeClr val="bg2"/>
                    </a:solidFill>
                  </a:rPr>
                  <a:t>C#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EC5E5-A11D-40DC-97B1-933639C888CB}"/>
                </a:ext>
              </a:extLst>
            </p:cNvPr>
            <p:cNvSpPr txBox="1"/>
            <p:nvPr/>
          </p:nvSpPr>
          <p:spPr>
            <a:xfrm>
              <a:off x="4598892" y="2478251"/>
              <a:ext cx="74855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JS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4B76-9D34-43EC-BEB4-90C0AE430149}"/>
                </a:ext>
              </a:extLst>
            </p:cNvPr>
            <p:cNvSpPr txBox="1"/>
            <p:nvPr/>
          </p:nvSpPr>
          <p:spPr>
            <a:xfrm>
              <a:off x="6171920" y="2518589"/>
              <a:ext cx="1142999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HTML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910C21-F9C1-462D-868C-A82ED04705E8}"/>
                </a:ext>
              </a:extLst>
            </p:cNvPr>
            <p:cNvSpPr txBox="1"/>
            <p:nvPr/>
          </p:nvSpPr>
          <p:spPr>
            <a:xfrm>
              <a:off x="7271508" y="3094819"/>
              <a:ext cx="926152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277AA-B747-450D-ABE7-DEAC0E7C0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7" y="667871"/>
            <a:ext cx="4132730" cy="41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4422E-1EDF-4FE3-95DC-B0EDC5CA2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/>
          <a:lstStyle/>
          <a:p>
            <a:r>
              <a:rPr lang="en-US" dirty="0"/>
              <a:t>Set of resources and tools </a:t>
            </a:r>
          </a:p>
          <a:p>
            <a:r>
              <a:rPr lang="en-US" dirty="0"/>
              <a:t>Provides a standard way to build and deploy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web applications</a:t>
            </a:r>
          </a:p>
          <a:p>
            <a:r>
              <a:rPr lang="en-US" dirty="0"/>
              <a:t>Designed to support the development of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Web resources</a:t>
            </a:r>
          </a:p>
          <a:p>
            <a:pPr lvl="1"/>
            <a:r>
              <a:rPr lang="en-US" dirty="0"/>
              <a:t>Web APIs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5A1C0-6722-49DD-BB3E-42328BC9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708FD-795D-46D1-BA34-D29C54C394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3C146-276C-44BE-84E8-D15879F28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90" y="3737605"/>
            <a:ext cx="3470395" cy="29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2CDB0-2E36-44FB-85B9-85E0F54EE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6688" y="1121148"/>
            <a:ext cx="9929724" cy="5276048"/>
          </a:xfrm>
        </p:spPr>
        <p:txBody>
          <a:bodyPr/>
          <a:lstStyle/>
          <a:p>
            <a:pPr lvl="1"/>
            <a:r>
              <a:rPr lang="en-US" dirty="0"/>
              <a:t>Lightweight, open-source and highly testable web </a:t>
            </a:r>
            <a:br>
              <a:rPr lang="en-US" dirty="0"/>
            </a:br>
            <a:r>
              <a:rPr lang="en-US" dirty="0"/>
              <a:t>application framework </a:t>
            </a:r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Redesign of</a:t>
            </a:r>
            <a:r>
              <a:rPr lang="bg-BG" dirty="0"/>
              <a:t> </a:t>
            </a:r>
            <a:r>
              <a:rPr lang="en-US" dirty="0"/>
              <a:t>ASP.NET 4.x</a:t>
            </a:r>
          </a:p>
          <a:p>
            <a:pPr lvl="1"/>
            <a:r>
              <a:rPr lang="en-US" dirty="0"/>
              <a:t>Cross-platform – targeting platform .NET Core</a:t>
            </a:r>
          </a:p>
          <a:p>
            <a:pPr lvl="2"/>
            <a:r>
              <a:rPr lang="en-US" dirty="0"/>
              <a:t>compatible with multiple operating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r>
              <a:rPr lang="bg-BG" dirty="0"/>
              <a:t> </a:t>
            </a:r>
            <a:r>
              <a:rPr lang="en-US" dirty="0"/>
              <a:t>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04B9A-C51A-4DC2-83E3-7E6398CD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61" y="4299720"/>
            <a:ext cx="2563906" cy="2563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B1D7E-BCA6-4A73-8166-752553A3D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5" y="4374391"/>
            <a:ext cx="3056556" cy="227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820D59-B987-4ABC-AF3C-0D0653ECC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919568"/>
            <a:ext cx="894489" cy="10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Core MVC App: Project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" y="1267266"/>
            <a:ext cx="8905875" cy="5438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57" y="3986653"/>
            <a:ext cx="4590435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696452" y="4672453"/>
            <a:ext cx="2379306" cy="1203306"/>
          </a:xfrm>
          <a:prstGeom prst="wedgeRoundRectCallout">
            <a:avLst>
              <a:gd name="adj1" fmla="val -69960"/>
              <a:gd name="adj2" fmla="val -37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Install this in VS 2017!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ASP.NET Core MVC App: Choose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71588"/>
            <a:ext cx="7429500" cy="5280030"/>
          </a:xfrm>
          <a:prstGeom prst="rect">
            <a:avLst/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8651" y="4271963"/>
            <a:ext cx="4022172" cy="985836"/>
          </a:xfrm>
          <a:prstGeom prst="wedgeRoundRectCallout">
            <a:avLst>
              <a:gd name="adj1" fmla="val -61079"/>
              <a:gd name="adj2" fmla="val -2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Make sure Authentication is set to "No Authentication"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18413"/>
          </a:xfrm>
        </p:spPr>
        <p:txBody>
          <a:bodyPr/>
          <a:lstStyle/>
          <a:p>
            <a:r>
              <a:rPr lang="en-US" dirty="0"/>
              <a:t>Run the project using ctr+F5 or F5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ASP.NET Core MVC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31" y="2014538"/>
            <a:ext cx="8758238" cy="46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8" y="1293714"/>
            <a:ext cx="3267707" cy="5293919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6133" y="1199968"/>
            <a:ext cx="2727246" cy="1219200"/>
          </a:xfrm>
          <a:prstGeom prst="wedgeRoundRectCallout">
            <a:avLst>
              <a:gd name="adj1" fmla="val 71559"/>
              <a:gd name="adj2" fmla="val 2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files: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styles images, fonts, 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16134" y="2635733"/>
            <a:ext cx="2727245" cy="1219200"/>
          </a:xfrm>
          <a:prstGeom prst="wedgeRoundRectCallout">
            <a:avLst>
              <a:gd name="adj1" fmla="val 76449"/>
              <a:gd name="adj2" fmla="val -48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classes holding actions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25403" y="2522069"/>
            <a:ext cx="3238342" cy="1322926"/>
          </a:xfrm>
          <a:prstGeom prst="wedgeRoundRectCallout">
            <a:avLst>
              <a:gd name="adj1" fmla="val -91642"/>
              <a:gd name="adj2" fmla="val -13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entity classes + view models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5" y="4046274"/>
            <a:ext cx="2727245" cy="1269005"/>
          </a:xfrm>
          <a:prstGeom prst="wedgeRoundRectCallout">
            <a:avLst>
              <a:gd name="adj1" fmla="val 64623"/>
              <a:gd name="adj2" fmla="val -33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Views: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templates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pages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4295536"/>
            <a:ext cx="2708303" cy="1322927"/>
          </a:xfrm>
          <a:prstGeom prst="wedgeRoundRectCallout">
            <a:avLst>
              <a:gd name="adj1" fmla="val -67196"/>
              <a:gd name="adj2" fmla="val -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views: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for all pages + partial views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3" y="5759613"/>
            <a:ext cx="2519426" cy="637583"/>
          </a:xfrm>
          <a:prstGeom prst="wedgeRoundRectCallout">
            <a:avLst>
              <a:gd name="adj1" fmla="val 74285"/>
              <a:gd name="adj2" fmla="val 30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start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4" cy="637583"/>
          </a:xfrm>
          <a:prstGeom prst="wedgeRoundRectCallout">
            <a:avLst>
              <a:gd name="adj1" fmla="val -86988"/>
              <a:gd name="adj2" fmla="val 5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NuGet packages</a:t>
            </a:r>
          </a:p>
        </p:txBody>
      </p:sp>
    </p:spTree>
    <p:extLst>
      <p:ext uri="{BB962C8B-B14F-4D97-AF65-F5344CB8AC3E}">
        <p14:creationId xmlns:p14="http://schemas.microsoft.com/office/powerpoint/2010/main" val="458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in ASP.NET Core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11807825" cy="5570537"/>
          </a:xfrm>
        </p:spPr>
        <p:txBody>
          <a:bodyPr>
            <a:normAutofit/>
          </a:bodyPr>
          <a:lstStyle/>
          <a:p>
            <a:r>
              <a:rPr lang="en-US" sz="3200" dirty="0"/>
              <a:t>MVC controllers hold logic to process user interactions</a:t>
            </a:r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invokes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821" y="2293216"/>
            <a:ext cx="10442576" cy="4486275"/>
            <a:chOff x="684212" y="883182"/>
            <a:chExt cx="5791200" cy="6012525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1"/>
              <a:ext cx="5791200" cy="522280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3152" rIns="144000" bIns="73152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/>
                <a:t>public class </a:t>
              </a:r>
              <a:r>
                <a:rPr lang="en-US" sz="2200" dirty="0">
                  <a:solidFill>
                    <a:schemeClr val="bg1"/>
                  </a:solidFill>
                </a:rPr>
                <a:t>Home</a:t>
              </a:r>
              <a:r>
                <a:rPr lang="en-US" sz="2200" dirty="0"/>
                <a:t>Controller : Controller</a:t>
              </a:r>
            </a:p>
            <a:p>
              <a:r>
                <a:rPr lang="en-US" sz="2200" dirty="0"/>
                <a:t>{</a:t>
              </a:r>
            </a:p>
            <a:p>
              <a:r>
                <a:rPr lang="en-US" sz="2200" dirty="0"/>
                <a:t>  public IActionResult </a:t>
              </a:r>
              <a:r>
                <a:rPr lang="en-US" sz="2200" dirty="0">
                  <a:solidFill>
                    <a:schemeClr val="bg1"/>
                  </a:solidFill>
                </a:rPr>
                <a:t>About()</a:t>
              </a:r>
            </a:p>
            <a:p>
              <a:r>
                <a:rPr lang="en-US" sz="2200" dirty="0"/>
                <a:t>  {</a:t>
              </a:r>
            </a:p>
            <a:p>
              <a:r>
                <a:rPr lang="en-US" sz="2200" dirty="0"/>
                <a:t>     </a:t>
              </a:r>
              <a:r>
                <a:rPr lang="en-US" sz="2200" dirty="0">
                  <a:solidFill>
                    <a:schemeClr val="bg1"/>
                  </a:solidFill>
                </a:rPr>
                <a:t>ViewBag</a:t>
              </a:r>
              <a:r>
                <a:rPr lang="en-US" sz="2200" dirty="0"/>
                <a:t>.Message = "Your application description page.";</a:t>
              </a:r>
            </a:p>
            <a:p>
              <a:r>
                <a:rPr lang="en-US" sz="2200" dirty="0"/>
                <a:t>     return </a:t>
              </a:r>
              <a:r>
                <a:rPr lang="en-US" sz="2200" dirty="0">
                  <a:solidFill>
                    <a:schemeClr val="bg1"/>
                  </a:solidFill>
                </a:rPr>
                <a:t>View()</a:t>
              </a:r>
              <a:r>
                <a:rPr lang="en-US" sz="2200" dirty="0"/>
                <a:t>;</a:t>
              </a:r>
            </a:p>
            <a:p>
              <a:r>
                <a:rPr lang="en-US" sz="2200" dirty="0"/>
                <a:t>  }</a:t>
              </a:r>
            </a:p>
            <a:p>
              <a:r>
                <a:rPr lang="en-US" sz="2200" dirty="0"/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883182"/>
              <a:ext cx="5791200" cy="7897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928111" y="5407885"/>
            <a:ext cx="4953000" cy="660407"/>
          </a:xfrm>
          <a:prstGeom prst="wedgeRoundRectCallout">
            <a:avLst>
              <a:gd name="adj1" fmla="val -55719"/>
              <a:gd name="adj2" fmla="val -229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Views\Home\About.cshtml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20706" y="3651313"/>
            <a:ext cx="5286691" cy="660407"/>
          </a:xfrm>
          <a:prstGeom prst="wedgeRoundRectCallout">
            <a:avLst>
              <a:gd name="adj1" fmla="val -54933"/>
              <a:gd name="adj2" fmla="val 21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Controller's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are called actions</a:t>
            </a:r>
          </a:p>
        </p:txBody>
      </p:sp>
    </p:spTree>
    <p:extLst>
      <p:ext uri="{BB962C8B-B14F-4D97-AF65-F5344CB8AC3E}">
        <p14:creationId xmlns:p14="http://schemas.microsoft.com/office/powerpoint/2010/main" val="4534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100" dirty="0"/>
              <a:t>Routing is configured within Configure Method in the StartUp Class</a:t>
            </a:r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pPr>
              <a:buClr>
                <a:schemeClr val="tx1"/>
              </a:buClr>
            </a:pPr>
            <a:r>
              <a:rPr lang="en-US" sz="3100" dirty="0"/>
              <a:t>Template Matches URL path like: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/Orders/Details/17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/Orders/All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Also match the URL path 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bg1"/>
                </a:solidFill>
              </a:rPr>
              <a:t>/</a:t>
            </a:r>
            <a:r>
              <a:rPr lang="en-US" sz="3000" b="1" noProof="1"/>
              <a:t>"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{controller}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{action} </a:t>
            </a:r>
            <a:r>
              <a:rPr lang="en-US" sz="3000" noProof="1"/>
              <a:t>parameters have</a:t>
            </a:r>
            <a:br>
              <a:rPr lang="en-US" sz="3000" noProof="1"/>
            </a:br>
            <a:r>
              <a:rPr lang="en-US" sz="3000" noProof="1"/>
              <a:t>default values </a:t>
            </a:r>
            <a:r>
              <a:rPr lang="en-US" sz="3000" b="1" noProof="1">
                <a:solidFill>
                  <a:schemeClr val="bg1"/>
                </a:solidFill>
              </a:rPr>
              <a:t>Home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Index</a:t>
            </a:r>
          </a:p>
          <a:p>
            <a:pPr>
              <a:buClr>
                <a:schemeClr val="tx1"/>
              </a:buClr>
            </a:pPr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2900" dirty="0"/>
          </a:p>
          <a:p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App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78" y="1736841"/>
            <a:ext cx="10017522" cy="196516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app.UseMvc(routes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routes.MapRoute(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name: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"default"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template: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"{controller=Home}/{action=Index}/{id?}"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96527" y="1756952"/>
            <a:ext cx="4769885" cy="902387"/>
          </a:xfrm>
          <a:prstGeom prst="wedgeRoundRectCallout">
            <a:avLst>
              <a:gd name="adj1" fmla="val -24923"/>
              <a:gd name="adj2" fmla="val 622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values are determined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splitting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URL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47869" y="3506412"/>
            <a:ext cx="4497166" cy="580497"/>
          </a:xfrm>
          <a:prstGeom prst="wedgeRoundRectCallout">
            <a:avLst>
              <a:gd name="adj1" fmla="val -20756"/>
              <a:gd name="adj2" fmla="val -82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route parameter is optional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32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ASP.NET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200" dirty="0"/>
              <a:t> render the HTML code for the </a:t>
            </a:r>
            <a:r>
              <a:rPr lang="en-US" sz="3200" b="1" dirty="0">
                <a:solidFill>
                  <a:schemeClr val="bg1"/>
                </a:solidFill>
              </a:rPr>
              <a:t>invoked action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Views combine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C# code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ASP.NET MVC uses </a:t>
            </a: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view engine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Markup syntax </a:t>
            </a:r>
            <a:r>
              <a:rPr lang="en-US" sz="2800" dirty="0"/>
              <a:t>for embedding server-based code into </a:t>
            </a:r>
            <a:br>
              <a:rPr lang="en-US" sz="2800" dirty="0"/>
            </a:br>
            <a:r>
              <a:rPr lang="en-US" sz="2800" dirty="0"/>
              <a:t>webpages</a:t>
            </a:r>
          </a:p>
          <a:p>
            <a:pPr lvl="1"/>
            <a:r>
              <a:rPr lang="en-US" sz="2800" dirty="0"/>
              <a:t>Syntax is a consists of </a:t>
            </a:r>
            <a:r>
              <a:rPr lang="en-US" sz="2800" b="1" dirty="0">
                <a:solidFill>
                  <a:schemeClr val="bg1"/>
                </a:solidFill>
              </a:rPr>
              <a:t>Razor markup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C#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sz="2800" dirty="0"/>
              <a:t>Files generally have a </a:t>
            </a:r>
            <a:r>
              <a:rPr lang="en-US" sz="2800" b="1" dirty="0">
                <a:solidFill>
                  <a:schemeClr val="bg1"/>
                </a:solidFill>
              </a:rPr>
              <a:t>.cshtml</a:t>
            </a:r>
            <a:r>
              <a:rPr lang="en-US" sz="2800" dirty="0"/>
              <a:t> file extension</a:t>
            </a:r>
          </a:p>
          <a:p>
            <a:r>
              <a:rPr lang="en-US" sz="3000" dirty="0"/>
              <a:t>By convention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View</a:t>
            </a:r>
            <a:r>
              <a:rPr lang="en-US" sz="3000" dirty="0"/>
              <a:t> name are identical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094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0612" y="1462551"/>
            <a:ext cx="7502624" cy="5258923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GB" sz="3200" dirty="0"/>
              <a:t>Model-View Controller (MVC)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ASP.NET Core Framework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Introduction 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Controllers and Routing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Views and Razor View Engine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Models in ASP.NET Core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Processing Requests</a:t>
            </a:r>
          </a:p>
          <a:p>
            <a:pPr marL="0" indent="0">
              <a:lnSpc>
                <a:spcPts val="4000"/>
              </a:lnSpc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405" y="1509148"/>
            <a:ext cx="10948651" cy="4851470"/>
            <a:chOff x="684211" y="1085462"/>
            <a:chExt cx="6071857" cy="371635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6071856" cy="31289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700" dirty="0">
                  <a:solidFill>
                    <a:schemeClr val="bg1"/>
                  </a:solidFill>
                </a:rPr>
                <a:t>@{</a:t>
              </a:r>
            </a:p>
            <a:p>
              <a:r>
                <a:rPr lang="en-US" sz="2700" dirty="0"/>
                <a:t>  string title = "About";</a:t>
              </a:r>
            </a:p>
            <a:p>
              <a:r>
                <a:rPr lang="en-US" sz="2700" dirty="0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700" dirty="0"/>
                <a:t>&lt;h2</a:t>
              </a:r>
              <a:r>
                <a:rPr lang="en-US" sz="2700" dirty="0">
                  <a:solidFill>
                    <a:schemeClr val="bg1"/>
                  </a:solidFill>
                </a:rPr>
                <a:t>&gt;@title</a:t>
              </a:r>
              <a:r>
                <a:rPr lang="en-US" sz="2700" dirty="0"/>
                <a:t>&lt;/h2&gt;</a:t>
              </a:r>
            </a:p>
            <a:p>
              <a:r>
                <a:rPr lang="en-US" sz="2700" dirty="0"/>
                <a:t>&lt;h3</a:t>
              </a:r>
              <a:r>
                <a:rPr lang="en-US" sz="2700" dirty="0">
                  <a:solidFill>
                    <a:schemeClr val="bg1"/>
                  </a:solidFill>
                </a:rPr>
                <a:t>&gt;@ViewBag.</a:t>
              </a:r>
              <a:r>
                <a:rPr lang="en-US" sz="2700" dirty="0"/>
                <a:t>Message&lt;/h3&gt;</a:t>
              </a:r>
            </a:p>
            <a:p>
              <a:r>
                <a:rPr lang="en-US" sz="2700" dirty="0"/>
                <a:t>&lt;p&gt;Use this area to provide additional information.&lt;/p&gt;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1" y="1085462"/>
              <a:ext cx="607185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\Views\Home\</a:t>
              </a:r>
              <a:r>
                <a:rPr lang="en-US" dirty="0">
                  <a:solidFill>
                    <a:schemeClr val="bg1"/>
                  </a:solidFill>
                </a:rPr>
                <a:t>About.cshtml</a:t>
              </a: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9500" y="2914438"/>
            <a:ext cx="4765240" cy="681794"/>
          </a:xfrm>
          <a:prstGeom prst="wedgeRoundRectCallout">
            <a:avLst>
              <a:gd name="adj1" fmla="val -58218"/>
              <a:gd name="adj2" fmla="val 19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 { … }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C# code block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981355" y="3929113"/>
            <a:ext cx="2500200" cy="1049312"/>
          </a:xfrm>
          <a:prstGeom prst="wedgeRoundRectCallout">
            <a:avLst>
              <a:gd name="adj1" fmla="val 7327"/>
              <a:gd name="adj2" fmla="val 654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Everything else is HTML code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66297" y="3966666"/>
            <a:ext cx="3095823" cy="800164"/>
          </a:xfrm>
          <a:prstGeom prst="wedgeRoundRectCallout">
            <a:avLst>
              <a:gd name="adj1" fmla="val -58146"/>
              <a:gd name="adj2" fmla="val 228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@Something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a C# variable</a:t>
            </a:r>
          </a:p>
        </p:txBody>
      </p:sp>
    </p:spTree>
    <p:extLst>
      <p:ext uri="{BB962C8B-B14F-4D97-AF65-F5344CB8AC3E}">
        <p14:creationId xmlns:p14="http://schemas.microsoft.com/office/powerpoint/2010/main" val="1397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85289"/>
            <a:ext cx="11818096" cy="5201066"/>
          </a:xfrm>
        </p:spPr>
        <p:txBody>
          <a:bodyPr/>
          <a:lstStyle/>
          <a:p>
            <a:r>
              <a:rPr lang="en-US" dirty="0"/>
              <a:t>Represent the state of the application</a:t>
            </a:r>
          </a:p>
          <a:p>
            <a:r>
              <a:rPr lang="en-US" dirty="0"/>
              <a:t>May be used by controllers to pass data to Views</a:t>
            </a:r>
          </a:p>
          <a:p>
            <a:r>
              <a:rPr lang="en-US" dirty="0"/>
              <a:t>Determine how the data will be stored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46" y="3226527"/>
            <a:ext cx="7356763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0155"/>
          </a:xfrm>
        </p:spPr>
        <p:txBody>
          <a:bodyPr/>
          <a:lstStyle/>
          <a:p>
            <a:r>
              <a:rPr lang="en-US" dirty="0"/>
              <a:t>Change the _Layout.cshtml file in your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Number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280"/>
            <a:ext cx="11382910" cy="48297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691286"/>
            <a:ext cx="3352800" cy="15525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to handle our interaction</a:t>
            </a:r>
          </a:p>
          <a:p>
            <a:r>
              <a:rPr lang="en-US" dirty="0"/>
              <a:t>Create new action method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HomeController.cs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will be passed as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GET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2" y="4026277"/>
            <a:ext cx="8823312" cy="25517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Numbers(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	int numbersRange = 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ViewBag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	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2942" y="4902090"/>
            <a:ext cx="3095823" cy="800164"/>
          </a:xfrm>
          <a:prstGeom prst="wedgeRoundRectCallout">
            <a:avLst>
              <a:gd name="adj1" fmla="val -61726"/>
              <a:gd name="adj2" fmla="val 19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ViewBag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used to pass data to 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1779" y="3119753"/>
            <a:ext cx="5347645" cy="800164"/>
          </a:xfrm>
          <a:prstGeom prst="wedgeRoundRectCallout">
            <a:avLst>
              <a:gd name="adj1" fmla="val -23091"/>
              <a:gd name="adj2" fmla="val 67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IActionResult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 the view result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1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dirty="0"/>
              <a:t>Create </a:t>
            </a:r>
            <a:r>
              <a:rPr lang="bg-BG" sz="3200" dirty="0"/>
              <a:t>а </a:t>
            </a:r>
            <a:r>
              <a:rPr lang="en-US" sz="3200" dirty="0"/>
              <a:t>new Razor View </a:t>
            </a:r>
            <a:r>
              <a:rPr lang="en-US" sz="3200" b="1" dirty="0">
                <a:solidFill>
                  <a:schemeClr val="bg1"/>
                </a:solidFill>
              </a:rPr>
              <a:t>Numbers.cshtml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Views\Home</a:t>
            </a:r>
            <a:r>
              <a:rPr lang="en-US" sz="3200" dirty="0"/>
              <a:t> folder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generate appropriate title </a:t>
            </a:r>
            <a:br>
              <a:rPr lang="en-US" sz="3200" dirty="0"/>
            </a:br>
            <a:r>
              <a:rPr lang="en-US" sz="3200" dirty="0"/>
              <a:t>and render unordered HTML list of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1" y="2915788"/>
            <a:ext cx="10380617" cy="378971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ViewBag.Title ="Nums 1 .. " + ViewBag.numbersRange;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ViewBag.Title&lt;/h2&gt;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@for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(int i = 1; i &lt;= ViewBag.numbersRange;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&lt;li&gt;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&lt;/ul&gt;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pressing </a:t>
            </a:r>
            <a:r>
              <a:rPr lang="en-US" b="1" dirty="0">
                <a:solidFill>
                  <a:schemeClr val="bg1"/>
                </a:solidFill>
              </a:rPr>
              <a:t>Nums 1 .. 10 </a:t>
            </a:r>
            <a:r>
              <a:rPr lang="en-US" dirty="0"/>
              <a:t>we should be able to see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Nums 1 ..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4" y="1911757"/>
            <a:ext cx="6984423" cy="46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Form at the end of the </a:t>
            </a:r>
            <a:r>
              <a:rPr lang="en-US" b="1" dirty="0" err="1">
                <a:solidFill>
                  <a:schemeClr val="bg1"/>
                </a:solidFill>
              </a:rPr>
              <a:t>Numbers.cshtml</a:t>
            </a:r>
            <a:r>
              <a:rPr lang="bg-BG" b="1" dirty="0"/>
              <a:t>,</a:t>
            </a:r>
            <a:r>
              <a:rPr lang="en-US" dirty="0"/>
              <a:t> so we can post </a:t>
            </a:r>
            <a:br>
              <a:rPr lang="en-US" dirty="0"/>
            </a:br>
            <a:r>
              <a:rPr lang="en-US" dirty="0"/>
              <a:t>the number range we want to generate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9" y="3514622"/>
            <a:ext cx="11277394" cy="1814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method="POST"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type="text" placeholder="New number"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name="number"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type="submit"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&lt;/form&gt;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60753" y="2537082"/>
            <a:ext cx="3095823" cy="800164"/>
          </a:xfrm>
          <a:prstGeom prst="wedgeRoundRectCallout">
            <a:avLst>
              <a:gd name="adj1" fmla="val 21514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must specify 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81455" y="2359706"/>
            <a:ext cx="3596654" cy="1154916"/>
          </a:xfrm>
          <a:prstGeom prst="wedgeRoundRectCallout">
            <a:avLst>
              <a:gd name="adj1" fmla="val 21899"/>
              <a:gd name="adj2" fmla="val 73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be exactly the same as 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 name 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new Action method in Home Controller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72" y="3436732"/>
            <a:ext cx="9241180" cy="296046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Numbers(string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int numbersRange = int.Parse(number);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ViewBag.numbersRange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2" y="2036618"/>
            <a:ext cx="3243892" cy="1187393"/>
          </a:xfrm>
          <a:prstGeom prst="wedgeRoundRectCallout">
            <a:avLst>
              <a:gd name="adj1" fmla="val -19518"/>
              <a:gd name="adj2" fmla="val 60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want to procces POST request we must use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HttpPost attribute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5862" y="2249339"/>
            <a:ext cx="4228281" cy="1187393"/>
          </a:xfrm>
          <a:prstGeom prst="wedgeRoundRectCallout">
            <a:avLst>
              <a:gd name="adj1" fmla="val -22139"/>
              <a:gd name="adj2" fmla="val 667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Actions have identical names but parameter types are different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3428" y="5364225"/>
            <a:ext cx="4146913" cy="1187393"/>
          </a:xfrm>
          <a:prstGeom prst="wedgeRoundRectCallout">
            <a:avLst>
              <a:gd name="adj1" fmla="val -58221"/>
              <a:gd name="adj2" fmla="val -47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the same ViewBag property name to pass the data</a:t>
            </a:r>
          </a:p>
        </p:txBody>
      </p:sp>
    </p:spTree>
    <p:extLst>
      <p:ext uri="{BB962C8B-B14F-4D97-AF65-F5344CB8AC3E}">
        <p14:creationId xmlns:p14="http://schemas.microsoft.com/office/powerpoint/2010/main" val="3194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 app should be able to generate custom range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070765" y="3726873"/>
            <a:ext cx="1636054" cy="68263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10" y="1996785"/>
            <a:ext cx="3472296" cy="4124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7" y="2015551"/>
            <a:ext cx="3472296" cy="41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15796" y="1723767"/>
            <a:ext cx="8209851" cy="48183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Framework</a:t>
            </a:r>
            <a:r>
              <a:rPr lang="en-US" sz="3600" dirty="0">
                <a:solidFill>
                  <a:schemeClr val="bg2"/>
                </a:solidFill>
              </a:rPr>
              <a:t> is a set of resources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and tools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1"/>
                </a:solidFill>
              </a:rPr>
              <a:t>MVC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is an architectural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and </a:t>
            </a:r>
            <a:r>
              <a:rPr lang="en-US" sz="3400" dirty="0">
                <a:solidFill>
                  <a:schemeClr val="bg1"/>
                </a:solidFill>
                <a:latin typeface="Consolas" panose="020B0609020204030204" pitchFamily="49" charset="0"/>
              </a:rPr>
              <a:t>Controllers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b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functionalities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View Engine</a:t>
            </a:r>
            <a:r>
              <a:rPr lang="en-US" sz="3600" dirty="0">
                <a:solidFill>
                  <a:schemeClr val="bg2"/>
                </a:solidFill>
              </a:rPr>
              <a:t> is used to create dynamic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web pages 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 err="1"/>
              <a:t>csarp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A0BB5-3022-41F4-A356-DC59E12F3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82B9E-C03D-465E-A2C4-A4B34E58F7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 - View -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2341" y="1117794"/>
            <a:ext cx="2967317" cy="2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10126490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Model-View-Controller</a:t>
            </a:r>
            <a:r>
              <a:rPr lang="en-US" sz="3200" b="1" dirty="0"/>
              <a:t> </a:t>
            </a:r>
            <a:r>
              <a:rPr lang="en-US" sz="3200" dirty="0"/>
              <a:t>is an architectural pattern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Separates an application into </a:t>
            </a:r>
            <a:r>
              <a:rPr lang="en-US" sz="3200" b="1" dirty="0">
                <a:solidFill>
                  <a:schemeClr val="bg1"/>
                </a:solidFill>
              </a:rPr>
              <a:t>three main groups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Helps to achieve </a:t>
            </a:r>
            <a:r>
              <a:rPr lang="en-US" sz="3200" b="1" dirty="0">
                <a:solidFill>
                  <a:schemeClr val="bg1"/>
                </a:solidFill>
              </a:rPr>
              <a:t>separation of concerns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Delineation of responsibilities makes the application: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implement new functionalities and extensions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test and debug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</a:t>
            </a:r>
            <a:br>
              <a:rPr lang="en-GB" dirty="0"/>
            </a:br>
            <a:r>
              <a:rPr lang="en-GB" dirty="0"/>
              <a:t>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40691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46239-5B16-491D-9690-67F809F228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–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Processes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087C-E33F-40A2-93F9-F782D84530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E40D-0D28-4DCA-A748-6B7657698B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06196"/>
            <a:ext cx="10485733" cy="48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8206</TotalTime>
  <Words>1095</Words>
  <Application>Microsoft Office PowerPoint</Application>
  <PresentationFormat>Widescreen</PresentationFormat>
  <Paragraphs>259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1_SoftUni3_1</vt:lpstr>
      <vt:lpstr>Basic Web</vt:lpstr>
      <vt:lpstr>Table of Contents</vt:lpstr>
      <vt:lpstr>Have a Question?</vt:lpstr>
      <vt:lpstr>PowerPoint Presentation</vt:lpstr>
      <vt:lpstr>MVC</vt:lpstr>
      <vt:lpstr>Model (Data)</vt:lpstr>
      <vt:lpstr>View </vt:lpstr>
      <vt:lpstr>Controller</vt:lpstr>
      <vt:lpstr>MVC</vt:lpstr>
      <vt:lpstr>PowerPoint Presentation</vt:lpstr>
      <vt:lpstr>Web Framework</vt:lpstr>
      <vt:lpstr>ASP.NET Core MVC</vt:lpstr>
      <vt:lpstr>Create ASP.NET Core MVC App: Project Type</vt:lpstr>
      <vt:lpstr>Create ASP.NET Core MVC App: Choose Template</vt:lpstr>
      <vt:lpstr>Run ASP.NET Core MVC App</vt:lpstr>
      <vt:lpstr>MVC App: What's Inside?</vt:lpstr>
      <vt:lpstr>Controllers in ASP.NET Core</vt:lpstr>
      <vt:lpstr>ASP.NET Core App Routing</vt:lpstr>
      <vt:lpstr>Views in ASP.NET Core</vt:lpstr>
      <vt:lpstr>Razor Syntax</vt:lpstr>
      <vt:lpstr>Models in ASP.NET</vt:lpstr>
      <vt:lpstr>Example: Number Generator</vt:lpstr>
      <vt:lpstr>Process GET Request</vt:lpstr>
      <vt:lpstr>Create View</vt:lpstr>
      <vt:lpstr>Nums 1 .. 10</vt:lpstr>
      <vt:lpstr>Process POST Request</vt:lpstr>
      <vt:lpstr>Process POST Request</vt:lpstr>
      <vt:lpstr>Number Generator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Basic Web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cp:lastModifiedBy>Nikolay Kostov</cp:lastModifiedBy>
  <cp:revision>177</cp:revision>
  <dcterms:created xsi:type="dcterms:W3CDTF">2018-05-23T13:08:44Z</dcterms:created>
  <dcterms:modified xsi:type="dcterms:W3CDTF">2019-03-25T07:18:14Z</dcterms:modified>
  <cp:category>programming, education, software engineering, software development</cp:category>
</cp:coreProperties>
</file>