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84B29-2BD8-48F2-9E4E-EDF176E07CDF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868C9-1C62-4955-A45E-032AE5F2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5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473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A864-629D-409F-9F56-258F10CDA47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DF71-F177-40BB-84AF-FF18B86E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A864-629D-409F-9F56-258F10CDA47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DF71-F177-40BB-84AF-FF18B86E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5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A864-629D-409F-9F56-258F10CDA47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DF71-F177-40BB-84AF-FF18B86E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8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6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0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30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18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8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121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A864-629D-409F-9F56-258F10CDA47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DF71-F177-40BB-84AF-FF18B86E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52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4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68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04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5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3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02760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>
            <a:lvl1pPr marL="456915" indent="-45691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bg-BG" dirty="0"/>
              <a:t>Щракнете, за да редактирате стиловете на текста в образеца</a:t>
            </a:r>
          </a:p>
          <a:p>
            <a:pPr lvl="1"/>
            <a:r>
              <a:rPr lang="bg-BG" dirty="0"/>
              <a:t>Второ ниво</a:t>
            </a:r>
          </a:p>
          <a:p>
            <a:pPr lvl="2"/>
            <a:r>
              <a:rPr lang="bg-BG" dirty="0"/>
              <a:t>Трето ниво</a:t>
            </a:r>
          </a:p>
          <a:p>
            <a:pPr lvl="3"/>
            <a:r>
              <a:rPr lang="bg-BG" dirty="0"/>
              <a:t>Четвърто ниво</a:t>
            </a:r>
          </a:p>
          <a:p>
            <a:pPr lvl="4"/>
            <a:r>
              <a:rPr lang="bg-BG" dirty="0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9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A864-629D-409F-9F56-258F10CDA47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DF71-F177-40BB-84AF-FF18B86E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0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A864-629D-409F-9F56-258F10CDA47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DF71-F177-40BB-84AF-FF18B86E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1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A864-629D-409F-9F56-258F10CDA47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DF71-F177-40BB-84AF-FF18B86E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A864-629D-409F-9F56-258F10CDA47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DF71-F177-40BB-84AF-FF18B86E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2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A864-629D-409F-9F56-258F10CDA47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DF71-F177-40BB-84AF-FF18B86E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A864-629D-409F-9F56-258F10CDA47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DF71-F177-40BB-84AF-FF18B86E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9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A864-629D-409F-9F56-258F10CDA47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DF71-F177-40BB-84AF-FF18B86E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A864-629D-409F-9F56-258F10CDA47D}" type="datetimeFigureOut">
              <a:rPr lang="en-US" smtClean="0"/>
              <a:t>12/10/2018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ADF71-F177-40BB-84AF-FF18B86E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8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12/10/2018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168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 smtClean="0"/>
              <a:t>Objects in JavaScript hold </a:t>
            </a:r>
            <a:r>
              <a:rPr lang="en-US" b="1" dirty="0" smtClean="0">
                <a:solidFill>
                  <a:schemeClr val="bg1"/>
                </a:solidFill>
              </a:rPr>
              <a:t>key-value pairs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in JS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621" y="2272830"/>
            <a:ext cx="10431658" cy="35628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0" fontAlgn="auto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let</a:t>
            </a: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obj</a:t>
            </a: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name</a:t>
            </a: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:</a:t>
            </a: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"SoftUni", age</a:t>
            </a: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:</a:t>
            </a: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3</a:t>
            </a: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  <a:b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console.log(obj); </a:t>
            </a:r>
            <a:r>
              <a:rPr kumimoji="0" lang="en-US" sz="2700" b="1" i="1" u="none" strike="noStrike" kern="1200" cap="none" spc="0" normalizeH="0" baseline="0" noProof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kumimoji="0" lang="en-US" sz="2700" b="1" i="1" u="none" strike="noStrike" kern="1200" cap="none" spc="0" normalizeH="0" baseline="0" noProof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Object {name: "SoftUni", age: 3}</a:t>
            </a:r>
            <a:br>
              <a:rPr kumimoji="0" lang="en-US" sz="2700" b="1" i="1" u="none" strike="noStrike" kern="1200" cap="none" spc="0" normalizeH="0" baseline="0" noProof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</a:b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    </a:t>
            </a: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obj</a:t>
            </a: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[</a:t>
            </a: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'site'</a:t>
            </a: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]</a:t>
            </a: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= "https://softuni.bg</a:t>
            </a: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";</a:t>
            </a:r>
            <a:b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console.log(obj</a:t>
            </a:r>
            <a:r>
              <a:rPr kumimoji="0" lang="en-US" sz="27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 </a:t>
            </a:r>
            <a:r>
              <a:rPr kumimoji="0" lang="en-US" sz="27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kumimoji="0" lang="en-US" sz="27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Object {name: "SoftUni", age: </a:t>
            </a:r>
            <a:r>
              <a:rPr kumimoji="0" lang="en-US" sz="2700" b="1" i="1" u="none" strike="noStrike" kern="1200" cap="none" spc="0" normalizeH="0" baseline="0" noProof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3,</a:t>
            </a:r>
            <a:br>
              <a:rPr kumimoji="0" lang="en-US" sz="2700" b="1" i="1" u="none" strike="noStrike" kern="1200" cap="none" spc="0" normalizeH="0" baseline="0" noProof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</a:br>
            <a:r>
              <a:rPr kumimoji="0" lang="en-US" sz="2700" b="1" i="1" u="none" strike="noStrike" kern="1200" cap="none" spc="0" normalizeH="0" baseline="0" noProof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    site: </a:t>
            </a:r>
            <a:r>
              <a:rPr kumimoji="0" lang="en-US" sz="27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" </a:t>
            </a:r>
            <a:r>
              <a:rPr kumimoji="0" lang="en-US" sz="2700" b="1" i="1" u="none" strike="noStrike" kern="1200" cap="none" spc="0" normalizeH="0" baseline="0" noProof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https://softuni.bg" }</a:t>
            </a: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/>
            </a:r>
            <a:b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</a:b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    </a:t>
            </a: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delete</a:t>
            </a: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obj.name; </a:t>
            </a:r>
            <a:r>
              <a:rPr kumimoji="0" lang="en-US" sz="2700" b="1" i="1" u="none" strike="noStrike" kern="1200" cap="none" spc="0" normalizeH="0" baseline="0" noProof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kumimoji="0" lang="en-US" sz="2700" b="1" i="1" u="none" strike="noStrike" kern="1200" cap="none" spc="0" normalizeH="0" baseline="0" noProof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Delete a property</a:t>
            </a:r>
            <a:br>
              <a:rPr kumimoji="0" lang="en-US" sz="2700" b="1" i="1" u="none" strike="noStrike" kern="1200" cap="none" spc="0" normalizeH="0" baseline="0" noProof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</a:b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    </a:t>
            </a: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obj.site = </a:t>
            </a: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undefined</a:t>
            </a: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 </a:t>
            </a:r>
            <a:r>
              <a:rPr kumimoji="0" lang="en-US" sz="2700" b="1" i="1" u="none" strike="noStrike" kern="1200" cap="none" spc="0" normalizeH="0" baseline="0" noProof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kumimoji="0" lang="en-US" sz="2700" b="1" i="1" u="none" strike="noStrike" kern="1200" cap="none" spc="0" normalizeH="0" baseline="0" noProof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Delete a property value</a:t>
            </a: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/>
            </a:r>
            <a:b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</a:b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    </a:t>
            </a:r>
            <a:r>
              <a:rPr kumimoji="0" lang="en-US" sz="27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console.log(obj); </a:t>
            </a:r>
            <a:r>
              <a:rPr kumimoji="0" lang="en-US" sz="2700" b="1" i="1" u="none" strike="noStrike" kern="1200" cap="none" spc="0" normalizeH="0" baseline="0" noProof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</a:t>
            </a:r>
            <a:r>
              <a:rPr kumimoji="0" lang="en-US" sz="2700" b="1" i="1" u="none" strike="noStrike" kern="1200" cap="none" spc="0" normalizeH="0" baseline="0" noProof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Object {age: </a:t>
            </a:r>
            <a:r>
              <a:rPr kumimoji="0" lang="en-US" sz="27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3</a:t>
            </a:r>
            <a:r>
              <a:rPr kumimoji="0" lang="en-US" sz="2700" b="1" i="1" u="none" strike="noStrike" kern="1200" cap="none" spc="0" normalizeH="0" baseline="0" noProof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, site: undefined}</a:t>
            </a:r>
            <a:endParaRPr kumimoji="0" lang="en-US" sz="27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/>
              <a:ea typeface="+mn-ea"/>
              <a:cs typeface="Consolas" pitchFamily="49" charset="0"/>
            </a:endParaRPr>
          </a:p>
        </p:txBody>
      </p:sp>
      <p:pic>
        <p:nvPicPr>
          <p:cNvPr id="8" name="Picture 2" descr="http://icons.iconarchive.com/icons/iconshock/real-vista-data/256/objects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367" y="4365323"/>
            <a:ext cx="1683117" cy="168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47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r>
              <a:rPr lang="bg-BG" dirty="0" smtClean="0"/>
              <a:t> </a:t>
            </a:r>
            <a:r>
              <a:rPr lang="en-US" dirty="0" smtClean="0"/>
              <a:t>Keys and Values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Grp="1" noChangeArrowheads="1"/>
          </p:cNvSpPr>
          <p:nvPr>
            <p:ph type="body" sz="quarter" idx="10"/>
          </p:nvPr>
        </p:nvSpPr>
        <p:spPr bwMode="auto">
          <a:xfrm>
            <a:off x="1661989" y="1558572"/>
            <a:ext cx="9126253" cy="21040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let course = 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{</a:t>
            </a: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 name: 'JS Core', hall: '</a:t>
            </a:r>
            <a:r>
              <a:rPr lang="en-US" sz="2400" b="1" dirty="0" smtClean="0"/>
              <a:t>Open Source'</a:t>
            </a: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;</a:t>
            </a:r>
            <a:b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let 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keys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Object.keys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(course);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 smtClean="0"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console.log(keys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[ </a:t>
            </a:r>
            <a:r>
              <a:rPr lang="en-US" sz="2400" b="1" i="1" noProof="1">
                <a:solidFill>
                  <a:schemeClr val="accent2"/>
                </a:solidFill>
                <a:cs typeface="Consolas" pitchFamily="49" charset="0"/>
              </a:rPr>
              <a:t>'name',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cs typeface="Consolas" pitchFamily="49" charset="0"/>
              </a:rPr>
              <a:t>'hall'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]</a:t>
            </a:r>
            <a:br>
              <a:rPr lang="en-US" sz="2400" b="1" i="1" noProof="1" smtClean="0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if 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(course.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hasOwnProperty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('name</a:t>
            </a: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'))</a:t>
            </a:r>
            <a:b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console.log(course.name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);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JS Core 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989" y="4237768"/>
            <a:ext cx="9126253" cy="16977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0" fontAlgn="auto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let values =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Object.values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(course); 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/>
            </a:r>
            <a:b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console.log(values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 </a:t>
            </a:r>
            <a:r>
              <a:rPr kumimoji="0" lang="bg-BG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itchFamily="49" charset="0"/>
              </a:rPr>
              <a:t> [ 'JS Core', 'Open Source' </a:t>
            </a:r>
            <a:r>
              <a:rPr kumimoji="0" lang="en-US" sz="2400" b="1" i="1" u="none" strike="noStrike" kern="1200" cap="none" spc="0" normalizeH="0" baseline="0" noProof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itchFamily="49" charset="0"/>
              </a:rPr>
              <a:t>]</a:t>
            </a:r>
            <a:br>
              <a:rPr kumimoji="0" lang="en-US" sz="2400" b="1" i="1" u="none" strike="noStrike" kern="1200" cap="none" spc="0" normalizeH="0" baseline="0" noProof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itchFamily="49" charset="0"/>
              </a:rPr>
            </a:b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itchFamily="49" charset="0"/>
              </a:rPr>
              <a:t>if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itchFamily="49" charset="0"/>
              </a:rPr>
              <a:t>(values.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itchFamily="49" charset="0"/>
              </a:rPr>
              <a:t>includes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itchFamily="49" charset="0"/>
              </a:rPr>
              <a:t>('JS Core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itchFamily="49" charset="0"/>
              </a:rPr>
              <a:t>'))</a:t>
            </a:r>
            <a:b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itchFamily="49" charset="0"/>
              </a:rPr>
            </a:b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itchFamily="49" charset="0"/>
              </a:rPr>
              <a:t>console.log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itchFamily="49" charset="0"/>
              </a:rPr>
              <a:t>("Found 'JS Core' value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");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21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r>
              <a:rPr lang="bg-BG" dirty="0" smtClean="0"/>
              <a:t> </a:t>
            </a:r>
            <a:r>
              <a:rPr lang="en-US" dirty="0" smtClean="0"/>
              <a:t>Freeze and Seal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Grp="1" noChangeArrowheads="1"/>
          </p:cNvSpPr>
          <p:nvPr>
            <p:ph type="body" sz="quarter" idx="10"/>
          </p:nvPr>
        </p:nvSpPr>
        <p:spPr bwMode="auto">
          <a:xfrm>
            <a:off x="1661988" y="1586272"/>
            <a:ext cx="8740361" cy="21040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let cat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{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 name: 'Tom', age: 5 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;</a:t>
            </a:r>
            <a:b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</a:b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Object.freeze</a:t>
            </a: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(cat);</a:t>
            </a:r>
            <a:b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</a:b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cat.</a:t>
            </a:r>
            <a:r>
              <a:rPr lang="en-US" sz="2400" b="1" noProof="1" smtClean="0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age</a:t>
            </a: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= 10</a:t>
            </a:r>
            <a:r>
              <a:rPr lang="en-US" sz="2400" b="1" noProof="1" smtClean="0">
                <a:latin typeface="Consolas" panose="020B0609020204030204" pitchFamily="49" charset="0"/>
                <a:cs typeface="Consolas" pitchFamily="49" charset="0"/>
              </a:rPr>
              <a:t>;         </a:t>
            </a:r>
            <a:r>
              <a:rPr lang="bg-BG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 in strict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mode</a:t>
            </a:r>
            <a:b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cat.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gender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'male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';  </a:t>
            </a:r>
            <a:r>
              <a:rPr lang="bg-BG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 in strict </a:t>
            </a:r>
            <a: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mode</a:t>
            </a:r>
            <a:br>
              <a:rPr lang="en-US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console.log(cat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   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{ name: 'Tom', age: 5 }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988" y="3999554"/>
            <a:ext cx="8740361" cy="21040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0" fontAlgn="auto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cat =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name: 'Tom', age: 5 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  <a:b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Object.seal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(cat);</a:t>
            </a:r>
            <a:b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cat.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 10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         </a:t>
            </a:r>
            <a:r>
              <a:rPr kumimoji="0" lang="bg-BG" sz="2400" b="1" i="1" u="none" strike="noStrike" kern="1200" cap="none" spc="0" normalizeH="0" baseline="0" noProof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</a:t>
            </a:r>
            <a:r>
              <a:rPr kumimoji="0" lang="en-US" sz="2400" b="1" i="1" u="none" strike="noStrike" kern="1200" cap="none" spc="0" normalizeH="0" baseline="0" noProof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OK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/>
            </a:r>
            <a:b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delete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cat.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age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    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bg-BG" sz="2400" b="1" i="1" u="none" strike="noStrike" kern="1200" cap="none" spc="0" normalizeH="0" baseline="0" noProof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</a:t>
            </a:r>
            <a:r>
              <a:rPr kumimoji="0" lang="en-US" sz="2400" b="1" i="1" u="none" strike="noStrike" kern="1200" cap="none" spc="0" normalizeH="0" baseline="0" noProof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Error in strict </a:t>
            </a:r>
            <a:r>
              <a:rPr kumimoji="0" lang="en-US" sz="2400" b="1" i="1" u="none" strike="noStrike" kern="1200" cap="none" spc="0" normalizeH="0" baseline="0" noProof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mode</a:t>
            </a:r>
            <a:r>
              <a:rPr kumimoji="0" lang="en-US" sz="2400" b="1" i="1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/>
            </a:r>
            <a:br>
              <a:rPr kumimoji="0" lang="en-US" sz="2400" b="1" i="1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</a:b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console.log(cat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  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bg-BG" sz="2400" b="1" i="1" u="none" strike="noStrike" kern="1200" cap="none" spc="0" normalizeH="0" baseline="0" noProof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</a:t>
            </a:r>
            <a:r>
              <a:rPr kumimoji="0" lang="en-US" sz="2400" b="1" i="1" u="none" strike="noStrike" kern="1200" cap="none" spc="0" normalizeH="0" baseline="0" noProof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itchFamily="49" charset="0"/>
              </a:rPr>
              <a:t>{ name: 'Tom', age: 10 }</a:t>
            </a:r>
          </a:p>
        </p:txBody>
      </p:sp>
    </p:spTree>
    <p:extLst>
      <p:ext uri="{BB962C8B-B14F-4D97-AF65-F5344CB8AC3E}">
        <p14:creationId xmlns:p14="http://schemas.microsoft.com/office/powerpoint/2010/main" val="29814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JSON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b="1" dirty="0" smtClean="0">
                <a:solidFill>
                  <a:schemeClr val="bg1"/>
                </a:solidFill>
              </a:rPr>
              <a:t>objects</a:t>
            </a:r>
            <a:r>
              <a:rPr lang="en-US" dirty="0" smtClean="0"/>
              <a:t> can be stored as text in </a:t>
            </a:r>
            <a:r>
              <a:rPr lang="en-US" b="1" dirty="0" smtClean="0">
                <a:solidFill>
                  <a:schemeClr val="bg1"/>
                </a:solidFill>
              </a:rPr>
              <a:t>JSON</a:t>
            </a:r>
            <a:r>
              <a:rPr lang="en-US" dirty="0" smtClean="0"/>
              <a:t> format</a:t>
            </a:r>
          </a:p>
          <a:p>
            <a:pPr lvl="1">
              <a:buClr>
                <a:schemeClr val="tx1"/>
              </a:buClr>
            </a:pPr>
            <a:r>
              <a:rPr lang="en-US" b="1" u="sng" dirty="0" smtClean="0">
                <a:solidFill>
                  <a:schemeClr val="bg1"/>
                </a:solidFill>
              </a:rPr>
              <a:t>JSON</a:t>
            </a:r>
            <a:r>
              <a:rPr lang="en-US" dirty="0" smtClean="0"/>
              <a:t> == </a:t>
            </a:r>
            <a:r>
              <a:rPr lang="en-US" b="1" dirty="0" smtClean="0">
                <a:solidFill>
                  <a:schemeClr val="bg1"/>
                </a:solidFill>
              </a:rPr>
              <a:t>J</a:t>
            </a:r>
            <a:r>
              <a:rPr lang="en-US" dirty="0" smtClean="0"/>
              <a:t>ava</a:t>
            </a:r>
            <a:r>
              <a:rPr lang="en-US" b="1" dirty="0" smtClean="0">
                <a:solidFill>
                  <a:schemeClr val="bg1"/>
                </a:solidFill>
              </a:rPr>
              <a:t>S</a:t>
            </a:r>
            <a:r>
              <a:rPr lang="en-US" dirty="0" smtClean="0"/>
              <a:t>cript </a:t>
            </a:r>
            <a:r>
              <a:rPr lang="en-US" b="1" dirty="0" smtClean="0">
                <a:solidFill>
                  <a:schemeClr val="bg1"/>
                </a:solidFill>
              </a:rPr>
              <a:t>O</a:t>
            </a:r>
            <a:r>
              <a:rPr lang="en-US" dirty="0" smtClean="0"/>
              <a:t>bject </a:t>
            </a:r>
            <a:r>
              <a:rPr lang="en-US" b="1" dirty="0" smtClean="0">
                <a:solidFill>
                  <a:schemeClr val="bg1"/>
                </a:solidFill>
              </a:rPr>
              <a:t>N</a:t>
            </a:r>
            <a:r>
              <a:rPr lang="en-US" dirty="0" smtClean="0"/>
              <a:t>otation == text object format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7707" y="2757983"/>
            <a:ext cx="8211853" cy="1599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0" fontAlgn="auto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let obj =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name : "SoftUni", age : 3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marL="0" marR="0" lvl="0" indent="0" algn="l" defTabSz="1218438" rtl="0" eaLnBrk="0" fontAlgn="auto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let str =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JSON.stringify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(obj);</a:t>
            </a:r>
          </a:p>
          <a:p>
            <a:pPr marL="0" marR="0" lvl="0" indent="0" algn="l" defTabSz="1218438" rtl="0" eaLnBrk="0" fontAlgn="auto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console.log(str);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{"name":"SoftUni","age":3</a:t>
            </a:r>
            <a:r>
              <a:rPr kumimoji="0" lang="en-US" sz="2400" b="1" i="1" u="none" strike="noStrike" kern="1200" cap="none" spc="0" normalizeH="0" baseline="0" noProof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endParaRPr kumimoji="0" lang="en-US" sz="24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7706" y="4797916"/>
            <a:ext cx="8966863" cy="15992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0" fontAlgn="auto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let str =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"{\"name\":\"Nakov\",\"age\":24</a:t>
            </a:r>
            <a:r>
              <a:rPr kumimoji="0" lang="en-US" sz="2400" b="1" i="0" u="none" strike="noStrike" kern="1200" cap="none" spc="0" normalizeH="0" baseline="0" noProof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}";</a:t>
            </a:r>
            <a:endParaRPr kumimoji="0" lang="en-US" sz="2400" b="1" i="0" u="none" strike="noStrike" kern="1200" cap="none" spc="0" normalizeH="0" baseline="0" noProof="1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0" algn="l" defTabSz="1218438" rtl="0" eaLnBrk="0" fontAlgn="auto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let obj =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JSON.parse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(str);</a:t>
            </a:r>
          </a:p>
          <a:p>
            <a:pPr marL="0" marR="0" lvl="0" indent="0" algn="l" defTabSz="1218438" rtl="0" eaLnBrk="0" fontAlgn="auto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console.log(obj); </a:t>
            </a:r>
            <a:r>
              <a:rPr kumimoji="0" lang="en-US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Object {name: "Nakov", age: </a:t>
            </a:r>
            <a:r>
              <a:rPr kumimoji="0" lang="en-US" sz="2400" b="1" i="1" u="none" strike="noStrike" kern="1200" cap="none" spc="0" normalizeH="0" baseline="0" noProof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24}</a:t>
            </a:r>
            <a:endParaRPr kumimoji="0" lang="en-US" sz="24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pic>
        <p:nvPicPr>
          <p:cNvPr id="9" name="Picture 2" descr="https://i1.wp.com/www.alsacreations.com/xmedia/doc/full/js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229" y="2657047"/>
            <a:ext cx="1828800" cy="1133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modshare.futuresight.org/data/icons/project/3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674" y="4669139"/>
            <a:ext cx="1815654" cy="9968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04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Map</a:t>
            </a:r>
            <a:r>
              <a:rPr lang="en-US" dirty="0" smtClean="0"/>
              <a:t> class holds </a:t>
            </a:r>
            <a:r>
              <a:rPr lang="en-US" b="1" dirty="0" smtClean="0">
                <a:solidFill>
                  <a:schemeClr val="bg1"/>
                </a:solidFill>
              </a:rPr>
              <a:t>{ key -&gt; value } </a:t>
            </a:r>
            <a:r>
              <a:rPr lang="en-US" dirty="0" smtClean="0"/>
              <a:t>map</a:t>
            </a:r>
          </a:p>
          <a:p>
            <a:r>
              <a:rPr lang="en-US" dirty="0" smtClean="0"/>
              <a:t>Better functionality than plain </a:t>
            </a:r>
            <a:br>
              <a:rPr lang="en-US" dirty="0" smtClean="0"/>
            </a:br>
            <a:r>
              <a:rPr lang="en-US" dirty="0" smtClean="0"/>
              <a:t>JS object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Map Class in 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44" y="3197680"/>
            <a:ext cx="5669989" cy="23994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score 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 Map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score.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("Peter", 130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score.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("Maria", 85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(let [k, v]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of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score){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console.log(k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' -&gt; ' + v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511" y="2087270"/>
            <a:ext cx="4756609" cy="3999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538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Phonebook - Map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761" y="1508023"/>
            <a:ext cx="9377924" cy="46462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 phonebook 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 Map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phonebook.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("John Smith", "+1-555-8976");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</a:t>
            </a:r>
            <a:b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phonebook.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("Lisa Smith","+1-555-1234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");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phonebook.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("Sam Doe", "+1-555-5030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");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phonebook.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Nakov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 "+359-899-555-592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");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phonebook.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Nakov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 "+359-2-981-9819");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Replace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34465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phonebook.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("John Smith");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</a:t>
            </a:r>
            <a:b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console.log(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phonebook.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size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34465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(let [key, value]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of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phonebook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){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</a:t>
            </a:r>
            <a:b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(`${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-&gt; ${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value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}`);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23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Preserve the Insertion Order of 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1" y="1440079"/>
            <a:ext cx="8882976" cy="49571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 map = new Map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 '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'],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 '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three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'],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 '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'],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 '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'],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 '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']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]);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1218438" rtl="0" eaLnBrk="1" fontAlgn="auto" latinLnBrk="1" hangingPunct="1">
              <a:lnSpc>
                <a:spcPct val="105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console.log(map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 {"1" =&gt; "one", "3" =&gt; "three", "2" =&gt; "two",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z" =&gt; "z", "a" =&gt; "a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"}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console.log(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Array.from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map.keys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["1", "3", "2", "z", "a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601" y="1440079"/>
            <a:ext cx="4025833" cy="2913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728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Sets</a:t>
            </a:r>
            <a:r>
              <a:rPr lang="en-US" dirty="0" smtClean="0"/>
              <a:t> in JS are collections of </a:t>
            </a:r>
            <a:r>
              <a:rPr lang="en-US" b="1" dirty="0" smtClean="0">
                <a:solidFill>
                  <a:schemeClr val="bg1"/>
                </a:solidFill>
              </a:rPr>
              <a:t>unique objects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insertion order </a:t>
            </a:r>
            <a:r>
              <a:rPr lang="en-US" dirty="0" smtClean="0"/>
              <a:t>is </a:t>
            </a:r>
            <a:r>
              <a:rPr lang="en-US" b="1" dirty="0" smtClean="0">
                <a:solidFill>
                  <a:schemeClr val="bg1"/>
                </a:solidFill>
              </a:rPr>
              <a:t>preserved</a:t>
            </a:r>
            <a:r>
              <a:rPr lang="en-US" dirty="0" smtClean="0"/>
              <a:t>, with </a:t>
            </a:r>
            <a:r>
              <a:rPr lang="en-US" b="1" dirty="0" smtClean="0">
                <a:solidFill>
                  <a:schemeClr val="bg1"/>
                </a:solidFill>
              </a:rPr>
              <a:t>no duplicates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Set Class in 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482" y="2763371"/>
            <a:ext cx="8002129" cy="34028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 names 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 Set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names.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("Peter");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names.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(20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names.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("Maria");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names.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console.log(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names.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('Peter'));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</a:p>
          <a:p>
            <a:pPr marL="0" marR="0" lvl="0" indent="0" algn="l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names.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("Maria");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Duplicates are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skipped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names.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(20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Delete element if 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exists</a:t>
            </a:r>
          </a:p>
          <a:p>
            <a:pPr marL="0" marR="0" lvl="0" indent="0" algn="l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(let name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of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names) console.log(name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224" y="2532397"/>
            <a:ext cx="5194599" cy="5635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612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(Body)"/>
              <a:ea typeface="+mn-ea"/>
              <a:cs typeface="+mn-cs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223250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Objects</a:t>
            </a:r>
            <a:r>
              <a:rPr kumimoji="0" 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JS hold key-value pairs</a:t>
            </a:r>
          </a:p>
          <a:p>
            <a:pPr marL="456915" marR="0" lvl="0" indent="-45691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39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3398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6915" marR="0" lvl="0" indent="-45691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Maps</a:t>
            </a:r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map key to values, preserve key </a:t>
            </a:r>
            <a:r>
              <a:rPr kumimoji="0" 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</a:t>
            </a:r>
            <a:endParaRPr kumimoji="0" lang="en-US" sz="3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33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6915" marR="0" lvl="0" indent="-45691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Sets</a:t>
            </a:r>
            <a:r>
              <a:rPr kumimoji="0" 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hold unique collection of values</a:t>
            </a:r>
          </a:p>
          <a:p>
            <a:pPr marL="609219" marR="0" lvl="1" indent="0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3198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424034" y="2143626"/>
            <a:ext cx="5115474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let obj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=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name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: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"SoftUni", age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: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3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onsolas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marL="0" marR="0" lvl="0" indent="0" algn="l" defTabSz="914400" rtl="0" eaLnBrk="0" fontAlgn="auto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obj.age++;</a:t>
            </a:r>
          </a:p>
          <a:p>
            <a:pPr marL="0" marR="0" lvl="0" indent="0" algn="l" defTabSz="914400" rtl="0" eaLnBrk="0" fontAlgn="auto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obj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[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town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]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= 'Sofia';</a:t>
            </a:r>
          </a:p>
          <a:p>
            <a:pPr marL="0" marR="0" lvl="0" indent="0" algn="l" defTabSz="914400" rtl="0" eaLnBrk="0" fontAlgn="auto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delete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obj.name;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424034" y="4078308"/>
            <a:ext cx="3211173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let map = 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new Map()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map.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set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('score', 20);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424034" y="5432508"/>
            <a:ext cx="485661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let map = 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new Set()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; set.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add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(5);</a:t>
            </a:r>
          </a:p>
        </p:txBody>
      </p:sp>
    </p:spTree>
    <p:extLst>
      <p:ext uri="{BB962C8B-B14F-4D97-AF65-F5344CB8AC3E}">
        <p14:creationId xmlns:p14="http://schemas.microsoft.com/office/powerpoint/2010/main" val="36879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331</Words>
  <Application>Microsoft Office PowerPoint</Application>
  <PresentationFormat>Widescreen</PresentationFormat>
  <Paragraphs>66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Consolas</vt:lpstr>
      <vt:lpstr>Malgun Gothic (Body)</vt:lpstr>
      <vt:lpstr>Wingdings</vt:lpstr>
      <vt:lpstr>Wingdings 2</vt:lpstr>
      <vt:lpstr>Office Theme</vt:lpstr>
      <vt:lpstr>1_SoftUni3_1</vt:lpstr>
      <vt:lpstr>Objects in JS</vt:lpstr>
      <vt:lpstr>Object Keys and Values</vt:lpstr>
      <vt:lpstr>Object Freeze and Seal</vt:lpstr>
      <vt:lpstr>Objects and JSON</vt:lpstr>
      <vt:lpstr>The Map Class in JS</vt:lpstr>
      <vt:lpstr>Phonebook - Map Example</vt:lpstr>
      <vt:lpstr>Maps Preserve the Insertion Order of Keys</vt:lpstr>
      <vt:lpstr>The Set Class in JS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in JS</dc:title>
  <dc:creator>Katerina Noteva</dc:creator>
  <cp:lastModifiedBy>Katerina Noteva</cp:lastModifiedBy>
  <cp:revision>1</cp:revision>
  <dcterms:created xsi:type="dcterms:W3CDTF">2018-12-10T08:53:13Z</dcterms:created>
  <dcterms:modified xsi:type="dcterms:W3CDTF">2018-12-10T08:59:22Z</dcterms:modified>
</cp:coreProperties>
</file>