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632f7d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632f7d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94a5ce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94a5ce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94a5ce6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94a5ce6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94a5ce6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94a5ce6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94a5ce6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94a5ce6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294a5ce6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294a5ce6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294a5ce6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294a5ce6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294a5ce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294a5ce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voboda.org/a/sibirskie-mechty-sergeya-shoygu-efir-v-18-05/31518568.html#:~:text=%D0%A5%D0%BE%D1%87%D0%B5%D1%82%D1%81%D1%8F%20%D0%B2%20%D1%8D%D1%82%D0%BE,%D1%8D%D0%BA%D0%BE%D0%BB%D0%BE%D0%B3%D0%B8%D1%8F%20%D1%81%D0%B8%D0%B1%D0%B8%D1%80%D1%81%D0%BA%D0%B8%D1%85%20%D0%B3%D0%BE%D1%80%D0%BE%D0%B4%D0%BE%D0%B2." TargetMode="External"/><Relationship Id="rId4" Type="http://schemas.openxmlformats.org/officeDocument/2006/relationships/hyperlink" Target="https://ngs.ru/text/transport/2021/10/13/70190261/" TargetMode="External"/><Relationship Id="rId5" Type="http://schemas.openxmlformats.org/officeDocument/2006/relationships/hyperlink" Target="https://kuban.rbc.ru/krasnodar/08/08/2020/5f2e98cc9a79474eab2066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63231"/>
            <a:ext cx="7136700" cy="16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/>
              <a:t>Миграция как показатель успешности российских городов</a:t>
            </a:r>
            <a:endParaRPr sz="2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1900"/>
              <a:t>(исследование данных, поиск инсайтов, составление рекомендаций стейкхолдерам)</a:t>
            </a:r>
            <a:endParaRPr sz="19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Дипломная работа Ксении Новиковой по профессии “Аналитик данных” (DA-21)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2021г.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Датасет “</a:t>
            </a:r>
            <a:r>
              <a:rPr b="1" lang="ru"/>
              <a:t>Населенные пункты России: численность населения и географические координаты</a:t>
            </a:r>
            <a:r>
              <a:rPr lang="ru"/>
              <a:t>”: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Готовый датасет в формате csv, размещенный на платформе ИНИД, специализирующейся на предоставлении доступа к данным о государстве и обществе. 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Источник: </a:t>
            </a:r>
            <a:r>
              <a:rPr b="1" lang="ru"/>
              <a:t>данные Росстата</a:t>
            </a:r>
            <a:r>
              <a:rPr lang="ru"/>
              <a:t> о численности населения в разрезе населенных пунктов в начале 2020 г., </a:t>
            </a:r>
            <a:r>
              <a:rPr b="1" lang="ru"/>
              <a:t>обогащенные сведениями региональных медицинских информационно-аналитических центров</a:t>
            </a:r>
            <a:r>
              <a:rPr lang="ru"/>
              <a:t> (МИАЦ).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ru"/>
              <a:t>Координаты городов из датасета использовались для построения карты и диаграммы, отражающей доли населения, проживающего в разных типах населенных пунктов.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данных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Датасет, составленный на основе статистического издания Росстата “Регионы России. </a:t>
            </a:r>
            <a:r>
              <a:rPr b="1" lang="ru"/>
              <a:t>Основные социально-экономические показатели городов</a:t>
            </a:r>
            <a:r>
              <a:rPr lang="ru"/>
              <a:t>”: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Составлен </a:t>
            </a:r>
            <a:r>
              <a:rPr b="1" lang="ru"/>
              <a:t>вручную</a:t>
            </a:r>
            <a:r>
              <a:rPr lang="ru"/>
              <a:t> путем перен</a:t>
            </a:r>
            <a:r>
              <a:rPr lang="ru"/>
              <a:t>оса данных из текстовых файлов в excel-таблицу.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Состоит из столиц регионов и крупных городов </a:t>
            </a:r>
            <a:r>
              <a:rPr b="1" lang="ru"/>
              <a:t>численностью свыше 100 тыс.чел.</a:t>
            </a:r>
            <a:endParaRPr b="1"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Данные Росстата имеют ряд </a:t>
            </a:r>
            <a:r>
              <a:rPr b="1" lang="ru"/>
              <a:t>ограничений</a:t>
            </a:r>
            <a:r>
              <a:rPr lang="ru"/>
              <a:t>. Отмечу наиболее значимые: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невысокая точность миграционных данных (основаны на учете регистраций и прописок);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мало информации о структуре экономик городов (упор сделан на промышленном производстве);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представлены без учета субъектов малого предпринимательства.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ru"/>
              <a:t>В датасет также добавлены результаты 2х рейтингов: </a:t>
            </a:r>
            <a:r>
              <a:rPr b="1" lang="ru"/>
              <a:t>индекс качества городской среды</a:t>
            </a:r>
            <a:r>
              <a:rPr lang="ru"/>
              <a:t> и </a:t>
            </a:r>
            <a:r>
              <a:rPr b="1" lang="ru"/>
              <a:t>группы городов по уровню развития малого и среднего предпринимательства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исследовательские вопросы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</a:t>
            </a:r>
            <a:r>
              <a:rPr b="1" lang="ru"/>
              <a:t>ью</a:t>
            </a:r>
            <a:r>
              <a:rPr lang="ru"/>
              <a:t> исследования является анализ миграционных трендов в городах и выявление потенциальных точек роста, сложившихся до начала пандемии.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Исследование будет полезно федеральным, региональным и муниципальным властям для понимания перспектив развития городов.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Чтобы понять, какие города обладают потенциалом при текущих институциональных ограничениях, необходимо ответить на следующие </a:t>
            </a:r>
            <a:r>
              <a:rPr b="1" lang="ru"/>
              <a:t>исследовательские вопросы</a:t>
            </a:r>
            <a:r>
              <a:rPr lang="ru"/>
              <a:t>:</a:t>
            </a:r>
            <a:endParaRPr/>
          </a:p>
          <a:p>
            <a:pPr indent="-30861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Существует ли взаимосвязь между миграцией и другими доступными социально-экономическими показателями города? В частности, что можно сказать о влиянии инвестиции на развитие города и его миграционную привлекательность?</a:t>
            </a:r>
            <a:endParaRPr/>
          </a:p>
          <a:p>
            <a:pPr indent="-30861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Какие города и почему демонстрируют рост миграции?</a:t>
            </a:r>
            <a:endParaRPr/>
          </a:p>
          <a:p>
            <a:pPr indent="-30861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каких городах наблюдается миграционный отток?</a:t>
            </a:r>
            <a:endParaRPr/>
          </a:p>
          <a:p>
            <a:pPr indent="-30861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Каковы перспективы внутристрановой миграции?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данных: взаимосвязи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304825"/>
            <a:ext cx="35370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Не обнаружено</a:t>
            </a:r>
            <a:r>
              <a:rPr lang="ru"/>
              <a:t> значимых </a:t>
            </a:r>
            <a:r>
              <a:rPr b="1" lang="ru"/>
              <a:t>взаимосвязей</a:t>
            </a:r>
            <a:r>
              <a:rPr lang="ru"/>
              <a:t> между миграцией  и другими показателями, </a:t>
            </a:r>
            <a:r>
              <a:rPr b="1" lang="ru"/>
              <a:t>кроме ввода жилья</a:t>
            </a:r>
            <a:r>
              <a:rPr lang="ru"/>
              <a:t>. Активный миграционный приток создает дополнительный спрос на рынке жилой недвижимости.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развития городу наряду с качественным человеческим капиталом необходимы инвестиции. Однако, связи между миграционной и инве</a:t>
            </a:r>
            <a:r>
              <a:rPr lang="ru"/>
              <a:t>стиционной привлекательностью городов не обнаружено (0.076), т.е. </a:t>
            </a:r>
            <a:r>
              <a:rPr b="1" lang="ru"/>
              <a:t>капитал не следует за людьми.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00" y="1304825"/>
            <a:ext cx="5142901" cy="362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данных: география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42603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Большая часть г</a:t>
            </a:r>
            <a:r>
              <a:rPr lang="ru"/>
              <a:t>ородов с миграционным притоком сконцентрирована </a:t>
            </a:r>
            <a:r>
              <a:rPr b="1" lang="ru"/>
              <a:t>в центре</a:t>
            </a:r>
            <a:r>
              <a:rPr lang="ru"/>
              <a:t> и </a:t>
            </a:r>
            <a:r>
              <a:rPr b="1" lang="ru"/>
              <a:t>на юге</a:t>
            </a:r>
            <a:r>
              <a:rPr lang="ru"/>
              <a:t> страны.</a:t>
            </a:r>
            <a:endParaRPr/>
          </a:p>
          <a:p>
            <a:pPr indent="-30861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центре выделяется </a:t>
            </a:r>
            <a:r>
              <a:rPr b="1" lang="ru"/>
              <a:t>Московская агломерация</a:t>
            </a:r>
            <a:r>
              <a:rPr lang="ru"/>
              <a:t>, в орбиту которой попадает большое количество городов (только в Мос.области - 21 город с численностью населения &gt; 100 тыс.чел., для сравнения в Лен.области нет крупных городов).</a:t>
            </a:r>
            <a:endParaRPr/>
          </a:p>
          <a:p>
            <a:pPr indent="-30861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юге (ЮФО) самая большая доля миграционно привлекательных крупных городов - 74%.</a:t>
            </a:r>
            <a:endParaRPr/>
          </a:p>
          <a:p>
            <a:pPr indent="-30861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</a:t>
            </a:r>
            <a:r>
              <a:rPr b="1" lang="ru"/>
              <a:t>Урале</a:t>
            </a:r>
            <a:r>
              <a:rPr lang="ru"/>
              <a:t> и </a:t>
            </a:r>
            <a:r>
              <a:rPr b="1" lang="ru"/>
              <a:t>Северо-Западе</a:t>
            </a:r>
            <a:r>
              <a:rPr lang="ru"/>
              <a:t> преобладают крупные города с миграционным оттоком (60% и 58%).</a:t>
            </a:r>
            <a:endParaRPr/>
          </a:p>
          <a:p>
            <a:pPr indent="-30861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ru"/>
              <a:t>Большинству</a:t>
            </a:r>
            <a:r>
              <a:rPr lang="ru"/>
              <a:t> городов </a:t>
            </a:r>
            <a:r>
              <a:rPr b="1" lang="ru"/>
              <a:t>Сибири</a:t>
            </a:r>
            <a:r>
              <a:rPr lang="ru"/>
              <a:t> и </a:t>
            </a:r>
            <a:r>
              <a:rPr b="1" lang="ru"/>
              <a:t>Дальнего Востока</a:t>
            </a:r>
            <a:r>
              <a:rPr lang="ru"/>
              <a:t> пока удается привлекать жителей (55% и 57%).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75" y="0"/>
            <a:ext cx="4419600" cy="2611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700" y="2434850"/>
            <a:ext cx="4197276" cy="26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данных: группы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25"/>
            <a:ext cx="44112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основе на оценок экспертов, институциональных особенностей страны и собственных наблюдений можно выделить следующие факторы, влияющие на миграционный успех городов: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Столичный статус города (</a:t>
            </a:r>
            <a:r>
              <a:rPr b="1" lang="ru"/>
              <a:t>миллионники</a:t>
            </a:r>
            <a:r>
              <a:rPr lang="ru"/>
              <a:t> и </a:t>
            </a:r>
            <a:r>
              <a:rPr b="1" lang="ru"/>
              <a:t>прочие</a:t>
            </a:r>
            <a:r>
              <a:rPr b="1" lang="ru"/>
              <a:t> региональные столицы</a:t>
            </a:r>
            <a:r>
              <a:rPr lang="ru"/>
              <a:t>).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Близость к развитым </a:t>
            </a:r>
            <a:r>
              <a:rPr lang="ru"/>
              <a:t>экономическим</a:t>
            </a:r>
            <a:r>
              <a:rPr lang="ru"/>
              <a:t> центрам, которой город сумел воспользоваться  (</a:t>
            </a:r>
            <a:r>
              <a:rPr b="1" lang="ru"/>
              <a:t>часть крупной агломерации</a:t>
            </a:r>
            <a:r>
              <a:rPr lang="ru"/>
              <a:t>).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Благоприятные для жизни климатические условия (</a:t>
            </a:r>
            <a:r>
              <a:rPr b="1" lang="ru"/>
              <a:t>южные города</a:t>
            </a:r>
            <a:r>
              <a:rPr lang="ru"/>
              <a:t>).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Специализация на добыче полезных ископаемых (</a:t>
            </a:r>
            <a:r>
              <a:rPr b="1" lang="ru"/>
              <a:t>нефтегазовые города</a:t>
            </a:r>
            <a:r>
              <a:rPr lang="ru"/>
              <a:t>).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Принадлежность к республике с </a:t>
            </a:r>
            <a:r>
              <a:rPr lang="ru"/>
              <a:t>не завершившимся</a:t>
            </a:r>
            <a:r>
              <a:rPr lang="ru"/>
              <a:t> процессом урбанизации (</a:t>
            </a:r>
            <a:r>
              <a:rPr b="1" lang="ru"/>
              <a:t>“четвертая” Россия</a:t>
            </a:r>
            <a:r>
              <a:rPr lang="ru"/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удобства интерпретации города были разделены на группы A, B, C, D в </a:t>
            </a:r>
            <a:r>
              <a:rPr lang="ru"/>
              <a:t>зависимости</a:t>
            </a:r>
            <a:r>
              <a:rPr lang="ru"/>
              <a:t> от миграционного притока/оттока и объемов ввода жилья по отношению к среднероссийскому уровню.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25" y="2974475"/>
            <a:ext cx="4095675" cy="20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825" y="35125"/>
            <a:ext cx="4095674" cy="293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Основой планирования и отчетности являются регионы. А </a:t>
            </a:r>
            <a:r>
              <a:rPr b="1" lang="ru"/>
              <a:t>по городам статистика менее детальная</a:t>
            </a:r>
            <a:r>
              <a:rPr lang="ru"/>
              <a:t> и имеет выраженный </a:t>
            </a:r>
            <a:r>
              <a:rPr b="1" lang="ru"/>
              <a:t>перекос в сторону данных по промышленному производству</a:t>
            </a:r>
            <a:r>
              <a:rPr lang="ru"/>
              <a:t>. Не хватает информации о структуре экономики городов, доле высокотехнологичного и сервисного секторов в городском валовом продукте.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Анализ миграции и девяти количественных и трех качественных показателей </a:t>
            </a:r>
            <a:r>
              <a:rPr b="1" lang="ru"/>
              <a:t>не выявил устойчивых взаимосвязей</a:t>
            </a:r>
            <a:r>
              <a:rPr lang="ru"/>
              <a:t>. Наиболее сильная </a:t>
            </a:r>
            <a:r>
              <a:rPr b="1" lang="ru"/>
              <a:t>связь наблюдается между миграцией и объемами ввода жилья</a:t>
            </a:r>
            <a:r>
              <a:rPr lang="ru"/>
              <a:t>.</a:t>
            </a:r>
            <a:r>
              <a:rPr lang="ru"/>
              <a:t> Миграционная привлекательность города </a:t>
            </a:r>
            <a:r>
              <a:rPr b="1" lang="ru"/>
              <a:t>не связана с инвестиционной привлекательностью</a:t>
            </a:r>
            <a:r>
              <a:rPr lang="ru"/>
              <a:t>.</a:t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Среди миграционно привлекательных городов можно выделить </a:t>
            </a:r>
            <a:r>
              <a:rPr b="1" lang="ru"/>
              <a:t>четыре основных группы</a:t>
            </a:r>
            <a:r>
              <a:rPr lang="ru"/>
              <a:t>: федеральные/региональные </a:t>
            </a:r>
            <a:r>
              <a:rPr b="1" lang="ru"/>
              <a:t>столицы</a:t>
            </a:r>
            <a:r>
              <a:rPr lang="ru"/>
              <a:t> и некоторые </a:t>
            </a:r>
            <a:r>
              <a:rPr b="1" lang="ru"/>
              <a:t>города, входящие в их агломерации</a:t>
            </a:r>
            <a:r>
              <a:rPr lang="ru"/>
              <a:t>; </a:t>
            </a:r>
            <a:r>
              <a:rPr b="1" lang="ru"/>
              <a:t>южные города</a:t>
            </a:r>
            <a:r>
              <a:rPr lang="ru"/>
              <a:t>; </a:t>
            </a:r>
            <a:r>
              <a:rPr b="1" lang="ru"/>
              <a:t>нефтегазовые города</a:t>
            </a:r>
            <a:r>
              <a:rPr lang="ru"/>
              <a:t>; </a:t>
            </a:r>
            <a:r>
              <a:rPr b="1" lang="ru"/>
              <a:t>“четвертая” Россия</a:t>
            </a:r>
            <a:r>
              <a:rPr lang="ru"/>
              <a:t>. Группы городов внутри </a:t>
            </a:r>
            <a:r>
              <a:rPr b="1" lang="ru"/>
              <a:t>неоднородны</a:t>
            </a:r>
            <a:r>
              <a:rPr lang="ru"/>
              <a:t>, миграционный прирост может происходить как по естественным причинам (например, Краснодар), так и быть предметом целенаправленной государственной политики (например, Крым).</a:t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Города, не являющиеся региональными столицами, проигрывают</a:t>
            </a:r>
            <a:r>
              <a:rPr lang="ru"/>
              <a:t> в конкуренции за жителей. Миграционный </a:t>
            </a:r>
            <a:r>
              <a:rPr b="1" lang="ru"/>
              <a:t>отток наблюдается во многих промышленных городах</a:t>
            </a:r>
            <a:r>
              <a:rPr lang="ru"/>
              <a:t> </a:t>
            </a:r>
            <a:r>
              <a:rPr lang="ru"/>
              <a:t>независимо</a:t>
            </a:r>
            <a:r>
              <a:rPr lang="ru"/>
              <a:t> от численности населения (например, Омск), а также </a:t>
            </a:r>
            <a:r>
              <a:rPr b="1" lang="ru"/>
              <a:t>в наиболее крупных столицах Северного Кавказа,</a:t>
            </a:r>
            <a:r>
              <a:rPr lang="ru"/>
              <a:t> несмотря на продолжающуюся там урбанизацию.</a:t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ru"/>
              <a:t>По оценкам экспертов, в ближайшие годы </a:t>
            </a:r>
            <a:r>
              <a:rPr b="1" lang="ru"/>
              <a:t>усилится внутрироссийская миграция в сторону крупных экономических центров</a:t>
            </a:r>
            <a:r>
              <a:rPr lang="ru"/>
              <a:t>, из-за чего менее развитые регионы столкнутся с долгосрочным падением доходов. </a:t>
            </a:r>
            <a:r>
              <a:rPr b="1" lang="ru"/>
              <a:t>Долгосрочный тренд на декарбонизацию </a:t>
            </a:r>
            <a:r>
              <a:rPr lang="ru"/>
              <a:t>крупных мировых экономик с большой долей вероятности </a:t>
            </a:r>
            <a:r>
              <a:rPr b="1" lang="ru"/>
              <a:t>негативно повлияет на экономику нефтяных городов,</a:t>
            </a:r>
            <a:r>
              <a:rPr lang="ru"/>
              <a:t> которые в будущем могут столкнуться с миграционным оттоком, учитывая их неблагоприятные экологические и климатические условия.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осле распада СССР в России все еще продолжается процесс свободного “рыночного” расселения людей и, по оценкам экспертов, он будет еще продолжаться в ближайшие </a:t>
            </a:r>
            <a:r>
              <a:rPr lang="ru"/>
              <a:t>десятилетия</a:t>
            </a:r>
            <a:r>
              <a:rPr lang="ru"/>
              <a:t>. Поэтому эффективно с точки зрения экономического развития было бы следовать за предпочтениями людей и развивать миграционно привлекательные города: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Инвестировать в обновление и развитие инфраструктуры</a:t>
            </a:r>
            <a:r>
              <a:rPr lang="ru"/>
              <a:t> в уже существующих растущих городов. Так, города Сибири имеют крайне </a:t>
            </a:r>
            <a:r>
              <a:rPr lang="ru">
                <a:uFill>
                  <a:noFill/>
                </a:uFill>
                <a:hlinkClick r:id="rId3"/>
              </a:rPr>
              <a:t>устаревшую</a:t>
            </a:r>
            <a:r>
              <a:rPr lang="ru"/>
              <a:t> инфраструктуру (например, </a:t>
            </a:r>
            <a:r>
              <a:rPr lang="ru">
                <a:uFill>
                  <a:noFill/>
                </a:uFill>
                <a:hlinkClick r:id="rId4"/>
              </a:rPr>
              <a:t>Новосибирск</a:t>
            </a:r>
            <a:r>
              <a:rPr lang="ru"/>
              <a:t>), а Краснодар в числе прочего </a:t>
            </a:r>
            <a:r>
              <a:rPr lang="ru">
                <a:uFill>
                  <a:noFill/>
                </a:uFill>
                <a:hlinkClick r:id="rId5"/>
              </a:rPr>
              <a:t>страдает</a:t>
            </a:r>
            <a:r>
              <a:rPr lang="ru"/>
              <a:t> от пробок и нехватки детских садов.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Поддерживать развитие МСП</a:t>
            </a:r>
            <a:r>
              <a:rPr lang="ru"/>
              <a:t> в том числе за счет особых экономических зон.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Долгосрочные экономическая эффективность будет крайне затруднена без реформирования институциональной среды в целом. Важными шагами в этом направлении в том числе могут стать: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Снятие институциональных барьеров</a:t>
            </a:r>
            <a:r>
              <a:rPr lang="ru"/>
              <a:t> для развития городов (дать возможность городам самим распоряжаться своим бюджетом, пересмотреть перераспределение налогов между городом и регионом).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Возврат прямых выборов мэров</a:t>
            </a:r>
            <a:r>
              <a:rPr lang="ru"/>
              <a:t> городов (сохраняются лишь в семи областных и нескольких районных центрах).</a:t>
            </a:r>
            <a:endParaRPr/>
          </a:p>
          <a:p>
            <a:pPr indent="-30003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b="1" lang="ru"/>
              <a:t>Снятие политических и экономических барьеров</a:t>
            </a:r>
            <a:r>
              <a:rPr lang="ru"/>
              <a:t> для развития Дальнего Востока, города которого имеют потенциал в трансграничной торговле с азиатскими странами.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