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6" r:id="rId5"/>
    <p:sldId id="267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3:11:57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1682 24575,'1'-6'0,"-1"0"0,1 0 0,0 0 0,0 0 0,1 1 0,0-1 0,0 0 0,1 1 0,4-10 0,5-3 0,18-24 0,-15 22 0,15-26 0,-17 26 0,17-21 0,58-60-272,5 4 0,138-112-1,-188 174 437,1 2-1,2 2 0,1 2 1,63-29-1,326-112-163,-348 133 0,10-4 0,208-59 0,-274 90-14,58-22-326,167-33 0,-95 38 340,218-37 0,110-27-1502,-66 26 1502,-245 41 0,650-53-1372,7 53-187,-755 22 1541,1225-3-2341,-790 6 1783,41 29 576,-89 39 20,-88-17 1843,-181-29-1509,-89-9-356,-40-4 1893,81 23 0,-72-6-449,-56-18-1287,1-1 0,0-1 1,29 5-1,226 41-885,-30-4 102,-13-9 628,-95-15 0,155 27 0,594 110 0,-582-91-899,90 17-413,562 56-1850,-768-117 2906,134 17 172,435 65-2134,-597-78 3330,-1 6 1,168 63-1,-222-68-1101,148 25 0,-134-32 385,77 20 4297,91 43-3852,-269-79-841,0 1 0,-1 1 0,35 24 0,53 50 0,-86-66 0,-3-1 0,40 26 0,52 30-29,-70-46-1307,-33-23-5490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3:11:59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 0 24575,'1'46'0,"-2"54"0,1-99 0,-1 1 0,1-1 0,0 0 0,0 1 0,-1-1 0,1 0 0,-1 1 0,0-1 0,1 0 0,-1 1 0,0-1 0,1 0 0,-1 0 0,0 0 0,0 0 0,0 0 0,0 0 0,0 0 0,-1 0 0,1 0 0,0 0 0,0-1 0,0 1 0,-1 0 0,1-1 0,0 1 0,-3 0 0,-3 0 0,0 1 0,0-1 0,0-1 0,-10 1 0,8-1 0,7 0 0,-1 0 0,0 0 0,0 0 0,1-1 0,-1 1 0,0-1 0,0 1 0,1-1 0,-1 0 0,1 0 0,-1 0 0,1 0 0,-1 0 0,1-1 0,-1 1 0,1-1 0,0 0 0,0 0 0,0 1 0,0-1 0,0-1 0,0 1 0,1 0 0,-3-4 0,1 2-6,0 0 0,0 0 0,0 1 0,-1 0-1,1-1 1,-1 1 0,0 1 0,1-1 0,-1 0-1,-1 1 1,1 0 0,-7-3 0,5 3 31,-1 1 0,1-1 0,-1 1 0,0 0 0,0 1 0,0 0 0,-12 0 0,-1 4-322,-1 0 0,1 1 0,-1 1 0,-29 13 0,33-12-6529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3:12:02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3:12:02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3:12:02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3:12:02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3D988-B917-B015-B400-0A95137EC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DB052E-8E3F-A1E3-A6E9-898FB8879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88E9E-0286-88B4-2759-3D279683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221F-2520-4D2B-A9F1-DCC32834D8A4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A6D579-16EE-9672-9025-F27DA8C6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22840-09BB-A549-76A9-861C028D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248-4102-47A8-A9CA-D481F31FF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61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594BE-F14A-C086-6DF3-1D5E06E58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7685CE-DFE6-475E-F1D1-144102308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9F2989-A55B-1BE0-3D3A-8D2E7EA8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221F-2520-4D2B-A9F1-DCC32834D8A4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017839-AAC4-C661-E2D3-2AF8E92A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3A1541-1649-0789-1AEE-35DA601C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248-4102-47A8-A9CA-D481F31FF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55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24FCAB-9624-311B-2B49-F9F92AD71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23F3D6-19E0-5620-A4A9-E65464F3D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5CFD24-34A3-8636-C69A-6CC6F538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221F-2520-4D2B-A9F1-DCC32834D8A4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372EA2-92A4-4DB9-E759-E2EAABF2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4C12E-C245-3E0B-5045-1C9F9091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248-4102-47A8-A9CA-D481F31FF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8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E8C1F-E01E-A001-108B-AD70CFB1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E20DFB-15DA-0922-2FCE-6A8D78118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21A81-72A8-421D-F500-3CF2D2DB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221F-2520-4D2B-A9F1-DCC32834D8A4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14AA0-38D7-02EC-FCF3-092AA855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4BC75-D468-F4C0-7299-9714DF5B7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248-4102-47A8-A9CA-D481F31FF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3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F2389-3E98-5515-1EC3-E2D4C103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EF1FA7-016A-C880-7CFB-B616173CF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E19997-FF67-4AD1-D434-45ADF45F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221F-2520-4D2B-A9F1-DCC32834D8A4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D1724-2454-9202-C617-FFCCBFB0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2518B-0AEF-4BF1-2EBA-914489A2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248-4102-47A8-A9CA-D481F31FF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73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3E17B-F893-9758-5129-6DE2263D7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FCBA2C-CBE4-8DB3-11C1-999FCCD16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D25AAD-7569-850A-9830-FA79A6307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7906C1-BF1A-2B57-FC74-727BC9C8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221F-2520-4D2B-A9F1-DCC32834D8A4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3B041B-94EE-0B3E-1215-0D8D3127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C9A840-A740-99A4-756E-2F3DE5CD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248-4102-47A8-A9CA-D481F31FF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64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7C562-9AE6-1FCF-C0E1-7A55FA89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766E7-3329-5455-6BC3-53C702D7C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181BF2-8817-F2E6-B037-BCC846504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AECD6B-DA6E-D15F-1F23-74F4ED455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CB402E-9629-5E70-CB88-FF5CCAF24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BEE1A9-4E24-1E75-8DCA-8B6D3962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221F-2520-4D2B-A9F1-DCC32834D8A4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111126-1536-85C6-780B-B757CB11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4D77C9-805D-3765-8E03-9D976A72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248-4102-47A8-A9CA-D481F31FF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23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DB929-7891-DB2B-BB6B-285127DC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6B4C06-852C-D39B-8DD2-8191CAF4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221F-2520-4D2B-A9F1-DCC32834D8A4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442AF1-6CA9-C2CB-1771-39F37E181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A7B461-8B3E-F7DD-718B-DD0C8841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248-4102-47A8-A9CA-D481F31FF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58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5D23BB-1656-0DFC-9922-1C835AD9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221F-2520-4D2B-A9F1-DCC32834D8A4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A97AC9-F71E-2D9D-3BE9-D1F6256B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53AE6-4258-58F7-F0C5-6929975E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248-4102-47A8-A9CA-D481F31FF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9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D89F2-99B5-0825-54E2-88FBE4F4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E3FE9-8A55-5DE6-8CE8-88A9EF9A4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F6FFFF-FB91-7DCD-C12A-022F19828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C018FD-D22D-2F1A-D986-5960A2DB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221F-2520-4D2B-A9F1-DCC32834D8A4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CB2DB8-C92A-84B4-6246-C42D9B08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C6FC24-F9BB-37AD-D13B-8616D3BD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248-4102-47A8-A9CA-D481F31FF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24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47384-D16F-510A-A6F7-4D57BC43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C5B8D3-6654-82C3-E99D-C704ADC71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3D49FD-6498-99B7-CFCF-06DA04A01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B8CB22-D1C0-860E-6CCE-C17D36AA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221F-2520-4D2B-A9F1-DCC32834D8A4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7A2CEB-FCE3-643B-B2D0-E30A33DEF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DE5850-DD34-64FA-D16B-39B3B3F5E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248-4102-47A8-A9CA-D481F31FF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51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41E50A-2541-F125-53E1-E35EE0C8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0E7C1C-D136-4A4B-1207-3C061248F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7B102B-E9BB-988C-21F9-F13BA2D34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221F-2520-4D2B-A9F1-DCC32834D8A4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A9840A-3543-B77A-ADBE-07D65E199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DB93B-8E81-9F62-2CE4-C6E2230C5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34248-4102-47A8-A9CA-D481F31FF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25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1nam.tistory.com/44" TargetMode="External"/><Relationship Id="rId2" Type="http://schemas.openxmlformats.org/officeDocument/2006/relationships/hyperlink" Target="https://stackoverflow.com/questions/1711492/what-are-the-different-types-of-keys-in-rdbm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quora.com/What-is-the-difference-between-a-foreign-key-and-an-inde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B572F-DDEF-64CB-1BB2-2DB917F0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232629"/>
                </a:solidFill>
                <a:effectLst/>
                <a:latin typeface="-apple-system"/>
              </a:rPr>
              <a:t>Super Key </a:t>
            </a:r>
            <a:r>
              <a:rPr lang="en-US" altLang="ko-KR" sz="2000" b="1" i="0" dirty="0">
                <a:solidFill>
                  <a:srgbClr val="232629"/>
                </a:solidFill>
                <a:effectLst/>
                <a:latin typeface="-apple-system"/>
              </a:rPr>
              <a:t>(</a:t>
            </a:r>
            <a:r>
              <a:rPr lang="ko-KR" altLang="en-US" sz="2000" b="1" i="0" dirty="0" err="1">
                <a:solidFill>
                  <a:srgbClr val="232629"/>
                </a:solidFill>
                <a:effectLst/>
                <a:latin typeface="-apple-system"/>
              </a:rPr>
              <a:t>슈퍼키</a:t>
            </a:r>
            <a:r>
              <a:rPr lang="en-US" altLang="ko-KR" sz="2000" b="1" i="0" dirty="0">
                <a:solidFill>
                  <a:srgbClr val="232629"/>
                </a:solidFill>
                <a:effectLst/>
                <a:latin typeface="-apple-system"/>
              </a:rPr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D43CB-7D7A-FF58-75D9-AA638ED9F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레코드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행</a:t>
            </a:r>
            <a:r>
              <a:rPr lang="en-US" altLang="ko-KR" sz="1400" b="1" dirty="0"/>
              <a:t>)</a:t>
            </a:r>
            <a:r>
              <a:rPr lang="ko-KR" altLang="en-US" dirty="0"/>
              <a:t>를 특정하는 </a:t>
            </a:r>
            <a:r>
              <a:rPr lang="ko-KR" altLang="en-US" b="1" dirty="0"/>
              <a:t>속성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열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</a:t>
            </a:r>
            <a:r>
              <a:rPr lang="en-US" altLang="ko-KR" sz="1400" dirty="0"/>
              <a:t>or</a:t>
            </a:r>
            <a:r>
              <a:rPr lang="ko-KR" altLang="en-US" dirty="0"/>
              <a:t> </a:t>
            </a:r>
            <a:r>
              <a:rPr lang="ko-KR" altLang="en-US" b="1" dirty="0"/>
              <a:t>속성의 조합</a:t>
            </a:r>
            <a:r>
              <a:rPr lang="ko-KR" altLang="en-US" sz="1800" dirty="0"/>
              <a:t>인데</a:t>
            </a:r>
            <a:r>
              <a:rPr lang="en-US" altLang="ko-KR" sz="1800" dirty="0"/>
              <a:t>.. </a:t>
            </a:r>
            <a:r>
              <a:rPr lang="ko-KR" altLang="en-US" sz="1800" b="1" dirty="0">
                <a:solidFill>
                  <a:srgbClr val="FF0000"/>
                </a:solidFill>
              </a:rPr>
              <a:t>최소단위는 아니어도 됨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EEA5903-E7EA-B297-4FFB-045B3A191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301591"/>
              </p:ext>
            </p:extLst>
          </p:nvPr>
        </p:nvGraphicFramePr>
        <p:xfrm>
          <a:off x="1211006" y="4846742"/>
          <a:ext cx="47178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615">
                  <a:extLst>
                    <a:ext uri="{9D8B030D-6E8A-4147-A177-3AD203B41FA5}">
                      <a16:colId xmlns:a16="http://schemas.microsoft.com/office/drawing/2014/main" val="759068983"/>
                    </a:ext>
                  </a:extLst>
                </a:gridCol>
                <a:gridCol w="1572615">
                  <a:extLst>
                    <a:ext uri="{9D8B030D-6E8A-4147-A177-3AD203B41FA5}">
                      <a16:colId xmlns:a16="http://schemas.microsoft.com/office/drawing/2014/main" val="3678215413"/>
                    </a:ext>
                  </a:extLst>
                </a:gridCol>
                <a:gridCol w="1572615">
                  <a:extLst>
                    <a:ext uri="{9D8B030D-6E8A-4147-A177-3AD203B41FA5}">
                      <a16:colId xmlns:a16="http://schemas.microsoft.com/office/drawing/2014/main" val="2145338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주민번호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03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201200123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111-111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19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201300123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111-112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임꺽정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691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201400321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111-123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전우치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675642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315CBD0-8FA2-D3C1-BDBA-C6CEBF830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51100"/>
              </p:ext>
            </p:extLst>
          </p:nvPr>
        </p:nvGraphicFramePr>
        <p:xfrm>
          <a:off x="7565921" y="4850703"/>
          <a:ext cx="2797278" cy="1479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639">
                  <a:extLst>
                    <a:ext uri="{9D8B030D-6E8A-4147-A177-3AD203B41FA5}">
                      <a16:colId xmlns:a16="http://schemas.microsoft.com/office/drawing/2014/main" val="3363534257"/>
                    </a:ext>
                  </a:extLst>
                </a:gridCol>
                <a:gridCol w="1398639">
                  <a:extLst>
                    <a:ext uri="{9D8B030D-6E8A-4147-A177-3AD203B41FA5}">
                      <a16:colId xmlns:a16="http://schemas.microsoft.com/office/drawing/2014/main" val="2842214233"/>
                    </a:ext>
                  </a:extLst>
                </a:gridCol>
              </a:tblGrid>
              <a:tr h="365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과목명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520969"/>
                  </a:ext>
                </a:extLst>
              </a:tr>
              <a:tr h="371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201200123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안드로이드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837815"/>
                  </a:ext>
                </a:extLst>
              </a:tr>
              <a:tr h="371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201300123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219644"/>
                  </a:ext>
                </a:extLst>
              </a:tr>
              <a:tr h="371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201400321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84713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3DC64BE-849B-14C6-A8FA-1B115AB457EB}"/>
              </a:ext>
            </a:extLst>
          </p:cNvPr>
          <p:cNvSpPr txBox="1"/>
          <p:nvPr/>
        </p:nvSpPr>
        <p:spPr>
          <a:xfrm>
            <a:off x="1211006" y="2635045"/>
            <a:ext cx="34363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학번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주민번호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학번</a:t>
            </a:r>
            <a:r>
              <a:rPr lang="en-US" altLang="ko-KR" dirty="0"/>
              <a:t>+</a:t>
            </a:r>
            <a:r>
              <a:rPr lang="ko-KR" altLang="en-US" dirty="0"/>
              <a:t>주민번호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학번 </a:t>
            </a:r>
            <a:r>
              <a:rPr lang="en-US" altLang="ko-KR" dirty="0"/>
              <a:t>+ </a:t>
            </a:r>
            <a:r>
              <a:rPr lang="ko-KR" altLang="en-US" dirty="0"/>
              <a:t>이름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주민번호 </a:t>
            </a:r>
            <a:r>
              <a:rPr lang="en-US" altLang="ko-KR" dirty="0"/>
              <a:t>+ </a:t>
            </a:r>
            <a:r>
              <a:rPr lang="ko-KR" altLang="en-US" dirty="0"/>
              <a:t>이름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학번 </a:t>
            </a:r>
            <a:r>
              <a:rPr lang="en-US" altLang="ko-KR" dirty="0"/>
              <a:t>+ </a:t>
            </a:r>
            <a:r>
              <a:rPr lang="ko-KR" altLang="en-US" dirty="0"/>
              <a:t>주민번호 </a:t>
            </a:r>
            <a:r>
              <a:rPr lang="en-US" altLang="ko-KR" dirty="0"/>
              <a:t>+ </a:t>
            </a:r>
            <a:r>
              <a:rPr lang="ko-KR" altLang="en-US" dirty="0"/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282332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B572F-DDEF-64CB-1BB2-2DB917F0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232629"/>
                </a:solidFill>
                <a:effectLst/>
                <a:latin typeface="-apple-system"/>
              </a:rPr>
              <a:t>Candidate Key </a:t>
            </a:r>
            <a:r>
              <a:rPr lang="en-US" altLang="ko-KR" sz="2000" b="1" i="0" dirty="0">
                <a:solidFill>
                  <a:srgbClr val="232629"/>
                </a:solidFill>
                <a:effectLst/>
                <a:latin typeface="-apple-system"/>
              </a:rPr>
              <a:t>(</a:t>
            </a:r>
            <a:r>
              <a:rPr lang="ko-KR" altLang="en-US" sz="2000" b="1" dirty="0" err="1">
                <a:solidFill>
                  <a:srgbClr val="232629"/>
                </a:solidFill>
                <a:latin typeface="-apple-system"/>
              </a:rPr>
              <a:t>후보</a:t>
            </a:r>
            <a:r>
              <a:rPr lang="ko-KR" altLang="en-US" sz="2000" b="1" i="0" dirty="0" err="1">
                <a:solidFill>
                  <a:srgbClr val="232629"/>
                </a:solidFill>
                <a:effectLst/>
                <a:latin typeface="-apple-system"/>
              </a:rPr>
              <a:t>키</a:t>
            </a:r>
            <a:r>
              <a:rPr lang="en-US" altLang="ko-KR" sz="2000" b="1" i="0" dirty="0">
                <a:solidFill>
                  <a:srgbClr val="232629"/>
                </a:solidFill>
                <a:effectLst/>
                <a:latin typeface="-apple-system"/>
              </a:rPr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D43CB-7D7A-FF58-75D9-AA638ED9F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레코드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행</a:t>
            </a:r>
            <a:r>
              <a:rPr lang="en-US" altLang="ko-KR" sz="1400" b="1" dirty="0"/>
              <a:t>)</a:t>
            </a:r>
            <a:r>
              <a:rPr lang="ko-KR" altLang="en-US" dirty="0"/>
              <a:t>를 특정할 수 있는 </a:t>
            </a:r>
            <a:r>
              <a:rPr lang="ko-KR" altLang="en-US" b="1" dirty="0"/>
              <a:t>속성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열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</a:t>
            </a:r>
            <a:r>
              <a:rPr lang="en-US" altLang="ko-KR" sz="1400" dirty="0"/>
              <a:t>or</a:t>
            </a:r>
            <a:r>
              <a:rPr lang="ko-KR" altLang="en-US" dirty="0"/>
              <a:t> </a:t>
            </a:r>
            <a:r>
              <a:rPr lang="ko-KR" altLang="en-US" b="1" dirty="0"/>
              <a:t>속성의 조합</a:t>
            </a:r>
            <a:r>
              <a:rPr lang="ko-KR" altLang="en-US" sz="1800" dirty="0"/>
              <a:t>인데</a:t>
            </a:r>
            <a:r>
              <a:rPr lang="en-US" altLang="ko-KR" sz="1800" dirty="0"/>
              <a:t>.. </a:t>
            </a:r>
            <a:r>
              <a:rPr lang="ko-KR" altLang="en-US" sz="1800" b="1" dirty="0">
                <a:solidFill>
                  <a:srgbClr val="FF0000"/>
                </a:solidFill>
              </a:rPr>
              <a:t>최소단위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endParaRPr lang="en-US" altLang="ko-KR" sz="1800" b="1" dirty="0">
              <a:solidFill>
                <a:srgbClr val="FF0000"/>
              </a:solidFill>
            </a:endParaRPr>
          </a:p>
          <a:p>
            <a:endParaRPr lang="en-US" altLang="ko-KR" sz="1800" b="1" dirty="0">
              <a:solidFill>
                <a:srgbClr val="FF0000"/>
              </a:solidFill>
            </a:endParaRPr>
          </a:p>
          <a:p>
            <a:endParaRPr lang="en-US" altLang="ko-KR" sz="1800" b="1" dirty="0">
              <a:solidFill>
                <a:srgbClr val="FF0000"/>
              </a:solidFill>
            </a:endParaRPr>
          </a:p>
          <a:p>
            <a:r>
              <a:rPr lang="ko-KR" altLang="en-US" sz="2000" b="1" dirty="0">
                <a:solidFill>
                  <a:srgbClr val="FF0000"/>
                </a:solidFill>
              </a:rPr>
              <a:t>복합키로 구성된 후보키</a:t>
            </a:r>
            <a:r>
              <a:rPr lang="ko-KR" altLang="en-US" sz="1800" dirty="0"/>
              <a:t>의 경우 각각의 속성은 레코드를 특정할 수 없어야 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EEA5903-E7EA-B297-4FFB-045B3A191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352568"/>
              </p:ext>
            </p:extLst>
          </p:nvPr>
        </p:nvGraphicFramePr>
        <p:xfrm>
          <a:off x="1211005" y="4846742"/>
          <a:ext cx="5312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174">
                  <a:extLst>
                    <a:ext uri="{9D8B030D-6E8A-4147-A177-3AD203B41FA5}">
                      <a16:colId xmlns:a16="http://schemas.microsoft.com/office/drawing/2014/main" val="759068983"/>
                    </a:ext>
                  </a:extLst>
                </a:gridCol>
                <a:gridCol w="1328174">
                  <a:extLst>
                    <a:ext uri="{9D8B030D-6E8A-4147-A177-3AD203B41FA5}">
                      <a16:colId xmlns:a16="http://schemas.microsoft.com/office/drawing/2014/main" val="3678215413"/>
                    </a:ext>
                  </a:extLst>
                </a:gridCol>
                <a:gridCol w="1328174">
                  <a:extLst>
                    <a:ext uri="{9D8B030D-6E8A-4147-A177-3AD203B41FA5}">
                      <a16:colId xmlns:a16="http://schemas.microsoft.com/office/drawing/2014/main" val="2145338970"/>
                    </a:ext>
                  </a:extLst>
                </a:gridCol>
                <a:gridCol w="1328174">
                  <a:extLst>
                    <a:ext uri="{9D8B030D-6E8A-4147-A177-3AD203B41FA5}">
                      <a16:colId xmlns:a16="http://schemas.microsoft.com/office/drawing/2014/main" val="290913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주민번호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03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201200123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111-111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19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201300123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111-112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임꺽정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691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201400321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111-123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전우치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부울경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6756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3DC64BE-849B-14C6-A8FA-1B115AB457EB}"/>
              </a:ext>
            </a:extLst>
          </p:cNvPr>
          <p:cNvSpPr txBox="1"/>
          <p:nvPr/>
        </p:nvSpPr>
        <p:spPr>
          <a:xfrm>
            <a:off x="1211006" y="2585883"/>
            <a:ext cx="343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학번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주민번호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FA8A9-F7BD-C8BE-DECE-8A95587A42A8}"/>
              </a:ext>
            </a:extLst>
          </p:cNvPr>
          <p:cNvSpPr txBox="1"/>
          <p:nvPr/>
        </p:nvSpPr>
        <p:spPr>
          <a:xfrm>
            <a:off x="1171676" y="3923070"/>
            <a:ext cx="8709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(</a:t>
            </a:r>
            <a:r>
              <a:rPr lang="ko-KR" altLang="en-US" dirty="0"/>
              <a:t>이름 </a:t>
            </a:r>
            <a:r>
              <a:rPr lang="en-US" altLang="ko-KR" dirty="0"/>
              <a:t>+ </a:t>
            </a:r>
            <a:r>
              <a:rPr lang="ko-KR" altLang="en-US" dirty="0"/>
              <a:t>주소</a:t>
            </a:r>
            <a:r>
              <a:rPr lang="en-US" altLang="ko-KR" dirty="0"/>
              <a:t>) </a:t>
            </a:r>
            <a:r>
              <a:rPr lang="ko-KR" altLang="en-US" dirty="0"/>
              <a:t>로 </a:t>
            </a:r>
            <a:r>
              <a:rPr lang="en-US" altLang="ko-KR" dirty="0"/>
              <a:t>UNIQUE </a:t>
            </a:r>
            <a:r>
              <a:rPr lang="ko-KR" altLang="en-US" dirty="0"/>
              <a:t>하게 </a:t>
            </a:r>
            <a:r>
              <a:rPr lang="en-US" altLang="ko-KR" dirty="0"/>
              <a:t>record</a:t>
            </a:r>
            <a:r>
              <a:rPr lang="ko-KR" altLang="en-US" dirty="0"/>
              <a:t>를 결정할 수 있다면 후보키가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(</a:t>
            </a:r>
            <a:r>
              <a:rPr lang="ko-KR" altLang="en-US" dirty="0"/>
              <a:t>학번 </a:t>
            </a:r>
            <a:r>
              <a:rPr lang="en-US" altLang="ko-KR" dirty="0"/>
              <a:t>+ </a:t>
            </a:r>
            <a:r>
              <a:rPr lang="ko-KR" altLang="en-US" dirty="0"/>
              <a:t>이름</a:t>
            </a:r>
            <a:r>
              <a:rPr lang="en-US" altLang="ko-KR" dirty="0"/>
              <a:t>) </a:t>
            </a:r>
            <a:r>
              <a:rPr lang="ko-KR" altLang="en-US" dirty="0"/>
              <a:t>은 학번이 레코드를 특정하므로 </a:t>
            </a:r>
            <a:r>
              <a:rPr lang="ko-KR" altLang="en-US" dirty="0" err="1"/>
              <a:t>후보키</a:t>
            </a:r>
            <a:r>
              <a:rPr lang="en-US" altLang="ko-KR" dirty="0"/>
              <a:t> x</a:t>
            </a:r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49398DCC-5C8C-FE29-699D-DB00A8E64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607907"/>
              </p:ext>
            </p:extLst>
          </p:nvPr>
        </p:nvGraphicFramePr>
        <p:xfrm>
          <a:off x="7565921" y="4850703"/>
          <a:ext cx="2797278" cy="1479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639">
                  <a:extLst>
                    <a:ext uri="{9D8B030D-6E8A-4147-A177-3AD203B41FA5}">
                      <a16:colId xmlns:a16="http://schemas.microsoft.com/office/drawing/2014/main" val="3363534257"/>
                    </a:ext>
                  </a:extLst>
                </a:gridCol>
                <a:gridCol w="1398639">
                  <a:extLst>
                    <a:ext uri="{9D8B030D-6E8A-4147-A177-3AD203B41FA5}">
                      <a16:colId xmlns:a16="http://schemas.microsoft.com/office/drawing/2014/main" val="2842214233"/>
                    </a:ext>
                  </a:extLst>
                </a:gridCol>
              </a:tblGrid>
              <a:tr h="365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과목명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520969"/>
                  </a:ext>
                </a:extLst>
              </a:tr>
              <a:tr h="371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201200123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안드로이드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837815"/>
                  </a:ext>
                </a:extLst>
              </a:tr>
              <a:tr h="371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201300123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219644"/>
                  </a:ext>
                </a:extLst>
              </a:tr>
              <a:tr h="371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201400321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8471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88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B572F-DDEF-64CB-1BB2-2DB917F0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232629"/>
                </a:solidFill>
                <a:effectLst/>
                <a:latin typeface="-apple-system"/>
              </a:rPr>
              <a:t>Primary Key </a:t>
            </a:r>
            <a:r>
              <a:rPr lang="en-US" altLang="ko-KR" sz="2000" b="1" i="0" dirty="0">
                <a:solidFill>
                  <a:srgbClr val="232629"/>
                </a:solidFill>
                <a:effectLst/>
                <a:latin typeface="-apple-system"/>
              </a:rPr>
              <a:t>(</a:t>
            </a:r>
            <a:r>
              <a:rPr lang="ko-KR" altLang="en-US" sz="2000" b="1" i="0" dirty="0" err="1">
                <a:solidFill>
                  <a:srgbClr val="232629"/>
                </a:solidFill>
                <a:effectLst/>
                <a:latin typeface="-apple-system"/>
              </a:rPr>
              <a:t>기본키</a:t>
            </a:r>
            <a:r>
              <a:rPr lang="en-US" altLang="ko-KR" sz="2000" b="1" i="0" dirty="0">
                <a:solidFill>
                  <a:srgbClr val="232629"/>
                </a:solidFill>
                <a:effectLst/>
                <a:latin typeface="-apple-system"/>
              </a:rPr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D43CB-7D7A-FF58-75D9-AA638ED9F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후보키</a:t>
            </a:r>
            <a:r>
              <a:rPr lang="ko-KR" altLang="en-US" dirty="0"/>
              <a:t> 중에서 선택한 키 </a:t>
            </a:r>
            <a:r>
              <a:rPr lang="en-US" altLang="ko-KR" sz="1600" b="1" dirty="0"/>
              <a:t>(</a:t>
            </a:r>
            <a:r>
              <a:rPr lang="ko-KR" altLang="en-US" sz="1600" dirty="0"/>
              <a:t>테이블에</a:t>
            </a:r>
            <a:r>
              <a:rPr lang="ko-KR" altLang="en-US" sz="1600" b="1" dirty="0"/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오직 </a:t>
            </a:r>
            <a:r>
              <a:rPr lang="en-US" altLang="ko-KR" sz="1600" b="1" dirty="0">
                <a:solidFill>
                  <a:srgbClr val="FF0000"/>
                </a:solidFill>
              </a:rPr>
              <a:t>1</a:t>
            </a:r>
            <a:r>
              <a:rPr lang="ko-KR" altLang="en-US" sz="1600" b="1" dirty="0">
                <a:solidFill>
                  <a:srgbClr val="FF0000"/>
                </a:solidFill>
              </a:rPr>
              <a:t>개</a:t>
            </a:r>
            <a:r>
              <a:rPr lang="ko-KR" altLang="en-US" sz="1600" dirty="0"/>
              <a:t>만 있음</a:t>
            </a:r>
            <a:r>
              <a:rPr lang="en-US" altLang="ko-KR" sz="1600" b="1" dirty="0"/>
              <a:t>)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endParaRPr lang="en-US" altLang="ko-KR" sz="18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EEA5903-E7EA-B297-4FFB-045B3A191207}"/>
              </a:ext>
            </a:extLst>
          </p:cNvPr>
          <p:cNvGraphicFramePr>
            <a:graphicFrameLocks noGrp="1"/>
          </p:cNvGraphicFramePr>
          <p:nvPr/>
        </p:nvGraphicFramePr>
        <p:xfrm>
          <a:off x="1211005" y="4846742"/>
          <a:ext cx="5312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174">
                  <a:extLst>
                    <a:ext uri="{9D8B030D-6E8A-4147-A177-3AD203B41FA5}">
                      <a16:colId xmlns:a16="http://schemas.microsoft.com/office/drawing/2014/main" val="759068983"/>
                    </a:ext>
                  </a:extLst>
                </a:gridCol>
                <a:gridCol w="1328174">
                  <a:extLst>
                    <a:ext uri="{9D8B030D-6E8A-4147-A177-3AD203B41FA5}">
                      <a16:colId xmlns:a16="http://schemas.microsoft.com/office/drawing/2014/main" val="3678215413"/>
                    </a:ext>
                  </a:extLst>
                </a:gridCol>
                <a:gridCol w="1328174">
                  <a:extLst>
                    <a:ext uri="{9D8B030D-6E8A-4147-A177-3AD203B41FA5}">
                      <a16:colId xmlns:a16="http://schemas.microsoft.com/office/drawing/2014/main" val="2145338970"/>
                    </a:ext>
                  </a:extLst>
                </a:gridCol>
                <a:gridCol w="1328174">
                  <a:extLst>
                    <a:ext uri="{9D8B030D-6E8A-4147-A177-3AD203B41FA5}">
                      <a16:colId xmlns:a16="http://schemas.microsoft.com/office/drawing/2014/main" val="290913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주민번호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03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201200123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111-111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19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201300123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111-112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임꺽정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691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201400321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111-123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전우치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부울경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6756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3DC64BE-849B-14C6-A8FA-1B115AB457EB}"/>
              </a:ext>
            </a:extLst>
          </p:cNvPr>
          <p:cNvSpPr txBox="1"/>
          <p:nvPr/>
        </p:nvSpPr>
        <p:spPr>
          <a:xfrm>
            <a:off x="1171676" y="2369574"/>
            <a:ext cx="3436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학번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주민번호</a:t>
            </a:r>
            <a:endParaRPr lang="en-US" altLang="ko-KR" dirty="0"/>
          </a:p>
          <a:p>
            <a:r>
              <a:rPr lang="en-US" altLang="ko-KR" dirty="0"/>
              <a:t>3. (</a:t>
            </a:r>
            <a:r>
              <a:rPr lang="ko-KR" altLang="en-US" dirty="0"/>
              <a:t>이름 </a:t>
            </a:r>
            <a:r>
              <a:rPr lang="en-US" altLang="ko-KR" dirty="0"/>
              <a:t>+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49398DCC-5C8C-FE29-699D-DB00A8E64FDD}"/>
              </a:ext>
            </a:extLst>
          </p:cNvPr>
          <p:cNvGraphicFramePr>
            <a:graphicFrameLocks noGrp="1"/>
          </p:cNvGraphicFramePr>
          <p:nvPr/>
        </p:nvGraphicFramePr>
        <p:xfrm>
          <a:off x="7565921" y="4850703"/>
          <a:ext cx="2797278" cy="1479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639">
                  <a:extLst>
                    <a:ext uri="{9D8B030D-6E8A-4147-A177-3AD203B41FA5}">
                      <a16:colId xmlns:a16="http://schemas.microsoft.com/office/drawing/2014/main" val="3363534257"/>
                    </a:ext>
                  </a:extLst>
                </a:gridCol>
                <a:gridCol w="1398639">
                  <a:extLst>
                    <a:ext uri="{9D8B030D-6E8A-4147-A177-3AD203B41FA5}">
                      <a16:colId xmlns:a16="http://schemas.microsoft.com/office/drawing/2014/main" val="2842214233"/>
                    </a:ext>
                  </a:extLst>
                </a:gridCol>
              </a:tblGrid>
              <a:tr h="365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과목명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520969"/>
                  </a:ext>
                </a:extLst>
              </a:tr>
              <a:tr h="371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201200123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안드로이드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837815"/>
                  </a:ext>
                </a:extLst>
              </a:tr>
              <a:tr h="371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201300123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219644"/>
                  </a:ext>
                </a:extLst>
              </a:tr>
              <a:tr h="371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201400321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847131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6609DBBE-2FE3-BD60-6370-08E8ABBF0A32}"/>
              </a:ext>
            </a:extLst>
          </p:cNvPr>
          <p:cNvSpPr/>
          <p:nvPr/>
        </p:nvSpPr>
        <p:spPr>
          <a:xfrm>
            <a:off x="1171676" y="2411361"/>
            <a:ext cx="1802582" cy="923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굽음 7">
            <a:extLst>
              <a:ext uri="{FF2B5EF4-FFF2-40B4-BE49-F238E27FC236}">
                <a16:creationId xmlns:a16="http://schemas.microsoft.com/office/drawing/2014/main" id="{60556DA6-8029-F5C2-AEB2-6AEDBBDAB1F2}"/>
              </a:ext>
            </a:extLst>
          </p:cNvPr>
          <p:cNvSpPr/>
          <p:nvPr/>
        </p:nvSpPr>
        <p:spPr>
          <a:xfrm rot="8422450">
            <a:off x="2068372" y="2171976"/>
            <a:ext cx="412227" cy="395198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7B45C0-5029-85C2-9B34-A8240FB20E55}"/>
              </a:ext>
            </a:extLst>
          </p:cNvPr>
          <p:cNvSpPr/>
          <p:nvPr/>
        </p:nvSpPr>
        <p:spPr>
          <a:xfrm>
            <a:off x="3867353" y="4846742"/>
            <a:ext cx="2656348" cy="147977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41286C-B47A-8283-90BD-116F012ECEF6}"/>
              </a:ext>
            </a:extLst>
          </p:cNvPr>
          <p:cNvSpPr txBox="1"/>
          <p:nvPr/>
        </p:nvSpPr>
        <p:spPr>
          <a:xfrm>
            <a:off x="4900518" y="447382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</a:rPr>
              <a:t>PK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7564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B572F-DDEF-64CB-1BB2-2DB917F0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232629"/>
                </a:solidFill>
                <a:effectLst/>
                <a:latin typeface="-apple-system"/>
              </a:rPr>
              <a:t>Foreign Key </a:t>
            </a:r>
            <a:r>
              <a:rPr lang="en-US" altLang="ko-KR" sz="2000" b="1" i="0" dirty="0">
                <a:solidFill>
                  <a:srgbClr val="232629"/>
                </a:solidFill>
                <a:effectLst/>
                <a:latin typeface="-apple-system"/>
              </a:rPr>
              <a:t>(</a:t>
            </a:r>
            <a:r>
              <a:rPr lang="ko-KR" altLang="en-US" sz="2000" b="1" dirty="0" err="1">
                <a:solidFill>
                  <a:srgbClr val="232629"/>
                </a:solidFill>
                <a:latin typeface="-apple-system"/>
              </a:rPr>
              <a:t>외</a:t>
            </a:r>
            <a:r>
              <a:rPr lang="ko-KR" altLang="en-US" sz="2000" b="1" i="0" dirty="0" err="1">
                <a:solidFill>
                  <a:srgbClr val="232629"/>
                </a:solidFill>
                <a:effectLst/>
                <a:latin typeface="-apple-system"/>
              </a:rPr>
              <a:t>래키</a:t>
            </a:r>
            <a:r>
              <a:rPr lang="en-US" altLang="ko-KR" sz="2000" b="1" i="0" dirty="0">
                <a:solidFill>
                  <a:srgbClr val="232629"/>
                </a:solidFill>
                <a:effectLst/>
                <a:latin typeface="-apple-system"/>
              </a:rPr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D43CB-7D7A-FF58-75D9-AA638ED9F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키의 </a:t>
            </a:r>
            <a:r>
              <a:rPr lang="ko-KR" altLang="en-US" b="1" dirty="0"/>
              <a:t>후보키</a:t>
            </a:r>
            <a:r>
              <a:rPr lang="ko-KR" altLang="en-US" dirty="0"/>
              <a:t>를 가리키는 키</a:t>
            </a:r>
            <a:r>
              <a:rPr lang="en-US" altLang="ko-KR" sz="1600" dirty="0"/>
              <a:t>(</a:t>
            </a:r>
            <a:r>
              <a:rPr lang="ko-KR" altLang="en-US" sz="1600" dirty="0"/>
              <a:t>데이터 통합</a:t>
            </a:r>
            <a:r>
              <a:rPr lang="en-US" altLang="ko-KR" sz="1600" dirty="0"/>
              <a:t>-</a:t>
            </a:r>
            <a:r>
              <a:rPr lang="en-US" altLang="ko-KR" sz="1600" b="1" dirty="0"/>
              <a:t>JOIN</a:t>
            </a:r>
            <a:r>
              <a:rPr lang="ko-KR" altLang="en-US" sz="1600" b="1" dirty="0"/>
              <a:t> </a:t>
            </a:r>
            <a:r>
              <a:rPr lang="ko-KR" altLang="en-US" sz="1600" dirty="0"/>
              <a:t>목적</a:t>
            </a:r>
            <a:r>
              <a:rPr lang="en-US" altLang="ko-KR" sz="1600" dirty="0"/>
              <a:t>)</a:t>
            </a:r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8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EEA5903-E7EA-B297-4FFB-045B3A191207}"/>
              </a:ext>
            </a:extLst>
          </p:cNvPr>
          <p:cNvGraphicFramePr>
            <a:graphicFrameLocks noGrp="1"/>
          </p:cNvGraphicFramePr>
          <p:nvPr/>
        </p:nvGraphicFramePr>
        <p:xfrm>
          <a:off x="1211005" y="4846742"/>
          <a:ext cx="5312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174">
                  <a:extLst>
                    <a:ext uri="{9D8B030D-6E8A-4147-A177-3AD203B41FA5}">
                      <a16:colId xmlns:a16="http://schemas.microsoft.com/office/drawing/2014/main" val="759068983"/>
                    </a:ext>
                  </a:extLst>
                </a:gridCol>
                <a:gridCol w="1328174">
                  <a:extLst>
                    <a:ext uri="{9D8B030D-6E8A-4147-A177-3AD203B41FA5}">
                      <a16:colId xmlns:a16="http://schemas.microsoft.com/office/drawing/2014/main" val="3678215413"/>
                    </a:ext>
                  </a:extLst>
                </a:gridCol>
                <a:gridCol w="1328174">
                  <a:extLst>
                    <a:ext uri="{9D8B030D-6E8A-4147-A177-3AD203B41FA5}">
                      <a16:colId xmlns:a16="http://schemas.microsoft.com/office/drawing/2014/main" val="2145338970"/>
                    </a:ext>
                  </a:extLst>
                </a:gridCol>
                <a:gridCol w="1328174">
                  <a:extLst>
                    <a:ext uri="{9D8B030D-6E8A-4147-A177-3AD203B41FA5}">
                      <a16:colId xmlns:a16="http://schemas.microsoft.com/office/drawing/2014/main" val="290913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주민번호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03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201200123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111-111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19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201300123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111-112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임꺽정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691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201400321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111-123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전우치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부울경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6756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3DC64BE-849B-14C6-A8FA-1B115AB457EB}"/>
              </a:ext>
            </a:extLst>
          </p:cNvPr>
          <p:cNvSpPr txBox="1"/>
          <p:nvPr/>
        </p:nvSpPr>
        <p:spPr>
          <a:xfrm>
            <a:off x="1132345" y="2502309"/>
            <a:ext cx="772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반드시 그렇지는 않지만 보통 다른 테이블의 </a:t>
            </a:r>
            <a:r>
              <a:rPr lang="ko-KR" altLang="en-US" b="1" dirty="0">
                <a:solidFill>
                  <a:srgbClr val="FF0000"/>
                </a:solidFill>
              </a:rPr>
              <a:t>기본키</a:t>
            </a:r>
            <a:r>
              <a:rPr lang="ko-KR" altLang="en-US" dirty="0"/>
              <a:t>를 가리킨다</a:t>
            </a:r>
            <a:endParaRPr lang="en-US" altLang="ko-KR" dirty="0"/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49398DCC-5C8C-FE29-699D-DB00A8E64FDD}"/>
              </a:ext>
            </a:extLst>
          </p:cNvPr>
          <p:cNvGraphicFramePr>
            <a:graphicFrameLocks noGrp="1"/>
          </p:cNvGraphicFramePr>
          <p:nvPr/>
        </p:nvGraphicFramePr>
        <p:xfrm>
          <a:off x="7565921" y="4850703"/>
          <a:ext cx="2797278" cy="1479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639">
                  <a:extLst>
                    <a:ext uri="{9D8B030D-6E8A-4147-A177-3AD203B41FA5}">
                      <a16:colId xmlns:a16="http://schemas.microsoft.com/office/drawing/2014/main" val="3363534257"/>
                    </a:ext>
                  </a:extLst>
                </a:gridCol>
                <a:gridCol w="1398639">
                  <a:extLst>
                    <a:ext uri="{9D8B030D-6E8A-4147-A177-3AD203B41FA5}">
                      <a16:colId xmlns:a16="http://schemas.microsoft.com/office/drawing/2014/main" val="2842214233"/>
                    </a:ext>
                  </a:extLst>
                </a:gridCol>
              </a:tblGrid>
              <a:tr h="365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과목명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520969"/>
                  </a:ext>
                </a:extLst>
              </a:tr>
              <a:tr h="371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201200123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안드로이드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837815"/>
                  </a:ext>
                </a:extLst>
              </a:tr>
              <a:tr h="371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201300123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219644"/>
                  </a:ext>
                </a:extLst>
              </a:tr>
              <a:tr h="371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201400321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8471316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7B45C0-5029-85C2-9B34-A8240FB20E55}"/>
              </a:ext>
            </a:extLst>
          </p:cNvPr>
          <p:cNvSpPr/>
          <p:nvPr/>
        </p:nvSpPr>
        <p:spPr>
          <a:xfrm>
            <a:off x="3867353" y="4846742"/>
            <a:ext cx="2656348" cy="147977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41286C-B47A-8283-90BD-116F012ECEF6}"/>
              </a:ext>
            </a:extLst>
          </p:cNvPr>
          <p:cNvSpPr txBox="1"/>
          <p:nvPr/>
        </p:nvSpPr>
        <p:spPr>
          <a:xfrm>
            <a:off x="4900518" y="447382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</a:rPr>
              <a:t>PK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ACF497-46C9-51CD-4FC5-053DDC87852C}"/>
              </a:ext>
            </a:extLst>
          </p:cNvPr>
          <p:cNvSpPr/>
          <p:nvPr/>
        </p:nvSpPr>
        <p:spPr>
          <a:xfrm>
            <a:off x="1211005" y="4853920"/>
            <a:ext cx="1310969" cy="147977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CF6A82-43D2-8AEA-8222-61D79DBA3C28}"/>
              </a:ext>
            </a:extLst>
          </p:cNvPr>
          <p:cNvSpPr/>
          <p:nvPr/>
        </p:nvSpPr>
        <p:spPr>
          <a:xfrm>
            <a:off x="7565921" y="4850703"/>
            <a:ext cx="1372829" cy="147977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E47E95-5DB8-BCAD-6118-D831EAB6BBE9}"/>
              </a:ext>
            </a:extLst>
          </p:cNvPr>
          <p:cNvSpPr txBox="1"/>
          <p:nvPr/>
        </p:nvSpPr>
        <p:spPr>
          <a:xfrm>
            <a:off x="8014129" y="447382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</a:rPr>
              <a:t>PK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7F21BE-8F1D-5521-678F-46DF3944FEBC}"/>
              </a:ext>
            </a:extLst>
          </p:cNvPr>
          <p:cNvSpPr txBox="1"/>
          <p:nvPr/>
        </p:nvSpPr>
        <p:spPr>
          <a:xfrm>
            <a:off x="1597988" y="447382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</a:rPr>
              <a:t>FK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9B54851-05D9-2229-E3E1-DB6B86E473DD}"/>
              </a:ext>
            </a:extLst>
          </p:cNvPr>
          <p:cNvGrpSpPr/>
          <p:nvPr/>
        </p:nvGrpSpPr>
        <p:grpSpPr>
          <a:xfrm>
            <a:off x="1936982" y="3755145"/>
            <a:ext cx="6012720" cy="689040"/>
            <a:chOff x="1936982" y="3755145"/>
            <a:chExt cx="6012720" cy="68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90C3ADE8-C541-314F-8328-893CD923195D}"/>
                    </a:ext>
                  </a:extLst>
                </p14:cNvPr>
                <p14:cNvContentPartPr/>
                <p14:nvPr/>
              </p14:nvContentPartPr>
              <p14:xfrm>
                <a:off x="1936982" y="3755145"/>
                <a:ext cx="6001200" cy="6890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90C3ADE8-C541-314F-8328-893CD92319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27982" y="3746505"/>
                  <a:ext cx="6018840" cy="70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068B0376-171A-ABC0-BF3E-C83A4799E878}"/>
                    </a:ext>
                  </a:extLst>
                </p14:cNvPr>
                <p14:cNvContentPartPr/>
                <p14:nvPr/>
              </p14:nvContentPartPr>
              <p14:xfrm>
                <a:off x="7801742" y="4370385"/>
                <a:ext cx="147960" cy="655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068B0376-171A-ABC0-BF3E-C83A4799E87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92742" y="4361385"/>
                  <a:ext cx="16560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634CED40-F732-5102-2D2E-B55CC306F160}"/>
                  </a:ext>
                </a:extLst>
              </p14:cNvPr>
              <p14:cNvContentPartPr/>
              <p14:nvPr/>
            </p14:nvContentPartPr>
            <p14:xfrm>
              <a:off x="7034582" y="3097065"/>
              <a:ext cx="36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634CED40-F732-5102-2D2E-B55CC306F1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25942" y="308842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149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B572F-DDEF-64CB-1BB2-2DB917F0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232629"/>
                </a:solidFill>
                <a:effectLst/>
                <a:latin typeface="-apple-system"/>
              </a:rPr>
              <a:t>Composite Key </a:t>
            </a:r>
            <a:r>
              <a:rPr lang="en-US" altLang="ko-KR" sz="2000" b="1" i="0" dirty="0">
                <a:solidFill>
                  <a:srgbClr val="232629"/>
                </a:solidFill>
                <a:effectLst/>
                <a:latin typeface="-apple-system"/>
              </a:rPr>
              <a:t>(</a:t>
            </a:r>
            <a:r>
              <a:rPr lang="ko-KR" altLang="en-US" sz="2000" b="1" i="0" dirty="0">
                <a:solidFill>
                  <a:srgbClr val="232629"/>
                </a:solidFill>
                <a:effectLst/>
                <a:latin typeface="-apple-system"/>
              </a:rPr>
              <a:t>복합키</a:t>
            </a:r>
            <a:r>
              <a:rPr lang="en-US" altLang="ko-KR" sz="2000" b="1" i="0" dirty="0">
                <a:solidFill>
                  <a:srgbClr val="232629"/>
                </a:solidFill>
                <a:effectLst/>
                <a:latin typeface="-apple-system"/>
              </a:rPr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D43CB-7D7A-FF58-75D9-AA638ED9F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개이상의 속성으로 이루어진 모든 키</a:t>
            </a:r>
            <a:endParaRPr lang="en-US" altLang="ko-KR" sz="18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EEA5903-E7EA-B297-4FFB-045B3A191207}"/>
              </a:ext>
            </a:extLst>
          </p:cNvPr>
          <p:cNvGraphicFramePr>
            <a:graphicFrameLocks noGrp="1"/>
          </p:cNvGraphicFramePr>
          <p:nvPr/>
        </p:nvGraphicFramePr>
        <p:xfrm>
          <a:off x="1211005" y="4846742"/>
          <a:ext cx="5312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174">
                  <a:extLst>
                    <a:ext uri="{9D8B030D-6E8A-4147-A177-3AD203B41FA5}">
                      <a16:colId xmlns:a16="http://schemas.microsoft.com/office/drawing/2014/main" val="759068983"/>
                    </a:ext>
                  </a:extLst>
                </a:gridCol>
                <a:gridCol w="1328174">
                  <a:extLst>
                    <a:ext uri="{9D8B030D-6E8A-4147-A177-3AD203B41FA5}">
                      <a16:colId xmlns:a16="http://schemas.microsoft.com/office/drawing/2014/main" val="3678215413"/>
                    </a:ext>
                  </a:extLst>
                </a:gridCol>
                <a:gridCol w="1328174">
                  <a:extLst>
                    <a:ext uri="{9D8B030D-6E8A-4147-A177-3AD203B41FA5}">
                      <a16:colId xmlns:a16="http://schemas.microsoft.com/office/drawing/2014/main" val="2145338970"/>
                    </a:ext>
                  </a:extLst>
                </a:gridCol>
                <a:gridCol w="1328174">
                  <a:extLst>
                    <a:ext uri="{9D8B030D-6E8A-4147-A177-3AD203B41FA5}">
                      <a16:colId xmlns:a16="http://schemas.microsoft.com/office/drawing/2014/main" val="290913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주민번호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03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201200123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111-111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19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201300123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111-112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임꺽정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691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201400321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111-123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전우치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부울경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6756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3DC64BE-849B-14C6-A8FA-1B115AB457EB}"/>
              </a:ext>
            </a:extLst>
          </p:cNvPr>
          <p:cNvSpPr txBox="1"/>
          <p:nvPr/>
        </p:nvSpPr>
        <p:spPr>
          <a:xfrm>
            <a:off x="1132345" y="2502309"/>
            <a:ext cx="772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</a:t>
            </a:r>
            <a:r>
              <a:rPr lang="en-US" altLang="ko-KR" dirty="0"/>
              <a:t>PK = (</a:t>
            </a:r>
            <a:r>
              <a:rPr lang="ko-KR" altLang="en-US" dirty="0"/>
              <a:t>이름</a:t>
            </a:r>
            <a:r>
              <a:rPr lang="en-US" altLang="ko-KR" dirty="0"/>
              <a:t>+</a:t>
            </a:r>
            <a:r>
              <a:rPr lang="ko-KR" altLang="en-US" dirty="0"/>
              <a:t>주소</a:t>
            </a:r>
            <a:r>
              <a:rPr lang="en-US" altLang="ko-KR" dirty="0"/>
              <a:t>) </a:t>
            </a:r>
            <a:r>
              <a:rPr lang="ko-KR" altLang="en-US" dirty="0"/>
              <a:t>이므로 복합키</a:t>
            </a:r>
            <a:endParaRPr lang="en-US" altLang="ko-KR" dirty="0"/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49398DCC-5C8C-FE29-699D-DB00A8E64FDD}"/>
              </a:ext>
            </a:extLst>
          </p:cNvPr>
          <p:cNvGraphicFramePr>
            <a:graphicFrameLocks noGrp="1"/>
          </p:cNvGraphicFramePr>
          <p:nvPr/>
        </p:nvGraphicFramePr>
        <p:xfrm>
          <a:off x="7565921" y="4850703"/>
          <a:ext cx="2797278" cy="1479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639">
                  <a:extLst>
                    <a:ext uri="{9D8B030D-6E8A-4147-A177-3AD203B41FA5}">
                      <a16:colId xmlns:a16="http://schemas.microsoft.com/office/drawing/2014/main" val="3363534257"/>
                    </a:ext>
                  </a:extLst>
                </a:gridCol>
                <a:gridCol w="1398639">
                  <a:extLst>
                    <a:ext uri="{9D8B030D-6E8A-4147-A177-3AD203B41FA5}">
                      <a16:colId xmlns:a16="http://schemas.microsoft.com/office/drawing/2014/main" val="2842214233"/>
                    </a:ext>
                  </a:extLst>
                </a:gridCol>
              </a:tblGrid>
              <a:tr h="365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과목명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520969"/>
                  </a:ext>
                </a:extLst>
              </a:tr>
              <a:tr h="371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201200123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안드로이드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837815"/>
                  </a:ext>
                </a:extLst>
              </a:tr>
              <a:tr h="371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201300123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219644"/>
                  </a:ext>
                </a:extLst>
              </a:tr>
              <a:tr h="371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201400321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8471316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7B45C0-5029-85C2-9B34-A8240FB20E55}"/>
              </a:ext>
            </a:extLst>
          </p:cNvPr>
          <p:cNvSpPr/>
          <p:nvPr/>
        </p:nvSpPr>
        <p:spPr>
          <a:xfrm>
            <a:off x="3867353" y="4846742"/>
            <a:ext cx="2656348" cy="147977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41286C-B47A-8283-90BD-116F012ECEF6}"/>
              </a:ext>
            </a:extLst>
          </p:cNvPr>
          <p:cNvSpPr txBox="1"/>
          <p:nvPr/>
        </p:nvSpPr>
        <p:spPr>
          <a:xfrm>
            <a:off x="4900518" y="447382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</a:rPr>
              <a:t>PK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ACF497-46C9-51CD-4FC5-053DDC87852C}"/>
              </a:ext>
            </a:extLst>
          </p:cNvPr>
          <p:cNvSpPr/>
          <p:nvPr/>
        </p:nvSpPr>
        <p:spPr>
          <a:xfrm>
            <a:off x="1211005" y="4853920"/>
            <a:ext cx="1310969" cy="147977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CF6A82-43D2-8AEA-8222-61D79DBA3C28}"/>
              </a:ext>
            </a:extLst>
          </p:cNvPr>
          <p:cNvSpPr/>
          <p:nvPr/>
        </p:nvSpPr>
        <p:spPr>
          <a:xfrm>
            <a:off x="7565921" y="4850703"/>
            <a:ext cx="1372829" cy="147977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E47E95-5DB8-BCAD-6118-D831EAB6BBE9}"/>
              </a:ext>
            </a:extLst>
          </p:cNvPr>
          <p:cNvSpPr txBox="1"/>
          <p:nvPr/>
        </p:nvSpPr>
        <p:spPr>
          <a:xfrm>
            <a:off x="8014129" y="447382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</a:rPr>
              <a:t>PK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7F21BE-8F1D-5521-678F-46DF3944FEBC}"/>
              </a:ext>
            </a:extLst>
          </p:cNvPr>
          <p:cNvSpPr txBox="1"/>
          <p:nvPr/>
        </p:nvSpPr>
        <p:spPr>
          <a:xfrm>
            <a:off x="1597988" y="447382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</a:rPr>
              <a:t>FK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634CED40-F732-5102-2D2E-B55CC306F160}"/>
                  </a:ext>
                </a:extLst>
              </p14:cNvPr>
              <p14:cNvContentPartPr/>
              <p14:nvPr/>
            </p14:nvContentPartPr>
            <p14:xfrm>
              <a:off x="7034582" y="3097065"/>
              <a:ext cx="36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634CED40-F732-5102-2D2E-B55CC306F1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25582" y="308806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4619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B572F-DDEF-64CB-1BB2-2DB917F0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232629"/>
                </a:solidFill>
                <a:effectLst/>
                <a:latin typeface="-apple-system"/>
              </a:rPr>
              <a:t>Alternate Key </a:t>
            </a:r>
            <a:r>
              <a:rPr lang="en-US" altLang="ko-KR" sz="2000" b="1" i="0" dirty="0">
                <a:solidFill>
                  <a:srgbClr val="232629"/>
                </a:solidFill>
                <a:effectLst/>
                <a:latin typeface="-apple-system"/>
              </a:rPr>
              <a:t>(</a:t>
            </a:r>
            <a:r>
              <a:rPr lang="ko-KR" altLang="en-US" sz="2000" b="1" dirty="0">
                <a:solidFill>
                  <a:srgbClr val="232629"/>
                </a:solidFill>
                <a:latin typeface="-apple-system"/>
              </a:rPr>
              <a:t>대체</a:t>
            </a:r>
            <a:r>
              <a:rPr lang="ko-KR" altLang="en-US" sz="2000" b="1" i="0" dirty="0">
                <a:solidFill>
                  <a:srgbClr val="232629"/>
                </a:solidFill>
                <a:effectLst/>
                <a:latin typeface="-apple-system"/>
              </a:rPr>
              <a:t>키</a:t>
            </a:r>
            <a:r>
              <a:rPr lang="en-US" altLang="ko-KR" sz="2000" b="1" i="0" dirty="0">
                <a:solidFill>
                  <a:srgbClr val="232629"/>
                </a:solidFill>
                <a:effectLst/>
                <a:latin typeface="-apple-system"/>
              </a:rPr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D43CB-7D7A-FF58-75D9-AA638ED9F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기본키를 제외한 </a:t>
            </a:r>
            <a:r>
              <a:rPr lang="ko-KR" altLang="en-US" dirty="0" err="1"/>
              <a:t>후보키</a:t>
            </a:r>
            <a:endParaRPr lang="en-US" altLang="ko-KR" sz="18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EEA5903-E7EA-B297-4FFB-045B3A191207}"/>
              </a:ext>
            </a:extLst>
          </p:cNvPr>
          <p:cNvGraphicFramePr>
            <a:graphicFrameLocks noGrp="1"/>
          </p:cNvGraphicFramePr>
          <p:nvPr/>
        </p:nvGraphicFramePr>
        <p:xfrm>
          <a:off x="1211005" y="4846742"/>
          <a:ext cx="5312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174">
                  <a:extLst>
                    <a:ext uri="{9D8B030D-6E8A-4147-A177-3AD203B41FA5}">
                      <a16:colId xmlns:a16="http://schemas.microsoft.com/office/drawing/2014/main" val="759068983"/>
                    </a:ext>
                  </a:extLst>
                </a:gridCol>
                <a:gridCol w="1328174">
                  <a:extLst>
                    <a:ext uri="{9D8B030D-6E8A-4147-A177-3AD203B41FA5}">
                      <a16:colId xmlns:a16="http://schemas.microsoft.com/office/drawing/2014/main" val="3678215413"/>
                    </a:ext>
                  </a:extLst>
                </a:gridCol>
                <a:gridCol w="1328174">
                  <a:extLst>
                    <a:ext uri="{9D8B030D-6E8A-4147-A177-3AD203B41FA5}">
                      <a16:colId xmlns:a16="http://schemas.microsoft.com/office/drawing/2014/main" val="2145338970"/>
                    </a:ext>
                  </a:extLst>
                </a:gridCol>
                <a:gridCol w="1328174">
                  <a:extLst>
                    <a:ext uri="{9D8B030D-6E8A-4147-A177-3AD203B41FA5}">
                      <a16:colId xmlns:a16="http://schemas.microsoft.com/office/drawing/2014/main" val="290913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주민번호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03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201200123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111-111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19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201300123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111-112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임꺽정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691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201400321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111-123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전우치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부울경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6756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3DC64BE-849B-14C6-A8FA-1B115AB457EB}"/>
              </a:ext>
            </a:extLst>
          </p:cNvPr>
          <p:cNvSpPr txBox="1"/>
          <p:nvPr/>
        </p:nvSpPr>
        <p:spPr>
          <a:xfrm>
            <a:off x="1147093" y="2505670"/>
            <a:ext cx="7721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</a:t>
            </a:r>
            <a:r>
              <a:rPr lang="en-US" altLang="ko-KR" dirty="0"/>
              <a:t>PK = (</a:t>
            </a:r>
            <a:r>
              <a:rPr lang="ko-KR" altLang="en-US" dirty="0"/>
              <a:t>이름</a:t>
            </a:r>
            <a:r>
              <a:rPr lang="en-US" altLang="ko-KR" dirty="0"/>
              <a:t>+</a:t>
            </a:r>
            <a:r>
              <a:rPr lang="ko-KR" altLang="en-US" dirty="0"/>
              <a:t>주소</a:t>
            </a:r>
            <a:r>
              <a:rPr lang="en-US" altLang="ko-KR" dirty="0"/>
              <a:t>) </a:t>
            </a:r>
            <a:r>
              <a:rPr lang="ko-KR" altLang="en-US" dirty="0"/>
              <a:t>이므로 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학번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주민번호</a:t>
            </a:r>
            <a:endParaRPr lang="en-US" altLang="ko-KR" dirty="0"/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49398DCC-5C8C-FE29-699D-DB00A8E64FDD}"/>
              </a:ext>
            </a:extLst>
          </p:cNvPr>
          <p:cNvGraphicFramePr>
            <a:graphicFrameLocks noGrp="1"/>
          </p:cNvGraphicFramePr>
          <p:nvPr/>
        </p:nvGraphicFramePr>
        <p:xfrm>
          <a:off x="7565921" y="4850703"/>
          <a:ext cx="2797278" cy="1479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639">
                  <a:extLst>
                    <a:ext uri="{9D8B030D-6E8A-4147-A177-3AD203B41FA5}">
                      <a16:colId xmlns:a16="http://schemas.microsoft.com/office/drawing/2014/main" val="3363534257"/>
                    </a:ext>
                  </a:extLst>
                </a:gridCol>
                <a:gridCol w="1398639">
                  <a:extLst>
                    <a:ext uri="{9D8B030D-6E8A-4147-A177-3AD203B41FA5}">
                      <a16:colId xmlns:a16="http://schemas.microsoft.com/office/drawing/2014/main" val="2842214233"/>
                    </a:ext>
                  </a:extLst>
                </a:gridCol>
              </a:tblGrid>
              <a:tr h="365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과목명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520969"/>
                  </a:ext>
                </a:extLst>
              </a:tr>
              <a:tr h="371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201200123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안드로이드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837815"/>
                  </a:ext>
                </a:extLst>
              </a:tr>
              <a:tr h="371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201300123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219644"/>
                  </a:ext>
                </a:extLst>
              </a:tr>
              <a:tr h="371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201400321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8471316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7B45C0-5029-85C2-9B34-A8240FB20E55}"/>
              </a:ext>
            </a:extLst>
          </p:cNvPr>
          <p:cNvSpPr/>
          <p:nvPr/>
        </p:nvSpPr>
        <p:spPr>
          <a:xfrm>
            <a:off x="3867353" y="4846742"/>
            <a:ext cx="2656348" cy="147977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41286C-B47A-8283-90BD-116F012ECEF6}"/>
              </a:ext>
            </a:extLst>
          </p:cNvPr>
          <p:cNvSpPr txBox="1"/>
          <p:nvPr/>
        </p:nvSpPr>
        <p:spPr>
          <a:xfrm>
            <a:off x="4900518" y="447382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</a:rPr>
              <a:t>PK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ACF497-46C9-51CD-4FC5-053DDC87852C}"/>
              </a:ext>
            </a:extLst>
          </p:cNvPr>
          <p:cNvSpPr/>
          <p:nvPr/>
        </p:nvSpPr>
        <p:spPr>
          <a:xfrm>
            <a:off x="1211005" y="4853920"/>
            <a:ext cx="1310969" cy="147977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CF6A82-43D2-8AEA-8222-61D79DBA3C28}"/>
              </a:ext>
            </a:extLst>
          </p:cNvPr>
          <p:cNvSpPr/>
          <p:nvPr/>
        </p:nvSpPr>
        <p:spPr>
          <a:xfrm>
            <a:off x="7565921" y="4850703"/>
            <a:ext cx="1372829" cy="147977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E47E95-5DB8-BCAD-6118-D831EAB6BBE9}"/>
              </a:ext>
            </a:extLst>
          </p:cNvPr>
          <p:cNvSpPr txBox="1"/>
          <p:nvPr/>
        </p:nvSpPr>
        <p:spPr>
          <a:xfrm>
            <a:off x="8014129" y="447382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</a:rPr>
              <a:t>PK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7F21BE-8F1D-5521-678F-46DF3944FEBC}"/>
              </a:ext>
            </a:extLst>
          </p:cNvPr>
          <p:cNvSpPr txBox="1"/>
          <p:nvPr/>
        </p:nvSpPr>
        <p:spPr>
          <a:xfrm>
            <a:off x="1597988" y="447382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</a:rPr>
              <a:t>FK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634CED40-F732-5102-2D2E-B55CC306F160}"/>
                  </a:ext>
                </a:extLst>
              </p14:cNvPr>
              <p14:cNvContentPartPr/>
              <p14:nvPr/>
            </p14:nvContentPartPr>
            <p14:xfrm>
              <a:off x="7034582" y="3097065"/>
              <a:ext cx="36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634CED40-F732-5102-2D2E-B55CC306F1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25582" y="308806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933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B572F-DDEF-64CB-1BB2-2DB917F0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232629"/>
                </a:solidFill>
                <a:effectLst/>
                <a:latin typeface="-apple-system"/>
              </a:rPr>
              <a:t>Secondary Key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D43CB-7D7A-FF58-75D9-AA638ED9F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슈퍼키가 아니고 </a:t>
            </a:r>
            <a:r>
              <a:rPr lang="en-US" altLang="ko-KR" dirty="0"/>
              <a:t>record</a:t>
            </a:r>
            <a:r>
              <a:rPr lang="ko-KR" altLang="en-US" dirty="0"/>
              <a:t>를 특정하지 못하는 속성들</a:t>
            </a:r>
            <a:endParaRPr lang="en-US" altLang="ko-KR" sz="18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EEA5903-E7EA-B297-4FFB-045B3A191207}"/>
              </a:ext>
            </a:extLst>
          </p:cNvPr>
          <p:cNvGraphicFramePr>
            <a:graphicFrameLocks noGrp="1"/>
          </p:cNvGraphicFramePr>
          <p:nvPr/>
        </p:nvGraphicFramePr>
        <p:xfrm>
          <a:off x="1211005" y="4846742"/>
          <a:ext cx="5312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174">
                  <a:extLst>
                    <a:ext uri="{9D8B030D-6E8A-4147-A177-3AD203B41FA5}">
                      <a16:colId xmlns:a16="http://schemas.microsoft.com/office/drawing/2014/main" val="759068983"/>
                    </a:ext>
                  </a:extLst>
                </a:gridCol>
                <a:gridCol w="1328174">
                  <a:extLst>
                    <a:ext uri="{9D8B030D-6E8A-4147-A177-3AD203B41FA5}">
                      <a16:colId xmlns:a16="http://schemas.microsoft.com/office/drawing/2014/main" val="3678215413"/>
                    </a:ext>
                  </a:extLst>
                </a:gridCol>
                <a:gridCol w="1328174">
                  <a:extLst>
                    <a:ext uri="{9D8B030D-6E8A-4147-A177-3AD203B41FA5}">
                      <a16:colId xmlns:a16="http://schemas.microsoft.com/office/drawing/2014/main" val="2145338970"/>
                    </a:ext>
                  </a:extLst>
                </a:gridCol>
                <a:gridCol w="1328174">
                  <a:extLst>
                    <a:ext uri="{9D8B030D-6E8A-4147-A177-3AD203B41FA5}">
                      <a16:colId xmlns:a16="http://schemas.microsoft.com/office/drawing/2014/main" val="290913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주민번호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03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201200123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111-111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19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201300123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111-112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임꺽정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691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201400321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111-123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전우치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부울경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675642"/>
                  </a:ext>
                </a:extLst>
              </a:tr>
            </a:tbl>
          </a:graphicData>
        </a:graphic>
      </p:graphicFrame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49398DCC-5C8C-FE29-699D-DB00A8E64FDD}"/>
              </a:ext>
            </a:extLst>
          </p:cNvPr>
          <p:cNvGraphicFramePr>
            <a:graphicFrameLocks noGrp="1"/>
          </p:cNvGraphicFramePr>
          <p:nvPr/>
        </p:nvGraphicFramePr>
        <p:xfrm>
          <a:off x="7565921" y="4850703"/>
          <a:ext cx="2797278" cy="1479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639">
                  <a:extLst>
                    <a:ext uri="{9D8B030D-6E8A-4147-A177-3AD203B41FA5}">
                      <a16:colId xmlns:a16="http://schemas.microsoft.com/office/drawing/2014/main" val="3363534257"/>
                    </a:ext>
                  </a:extLst>
                </a:gridCol>
                <a:gridCol w="1398639">
                  <a:extLst>
                    <a:ext uri="{9D8B030D-6E8A-4147-A177-3AD203B41FA5}">
                      <a16:colId xmlns:a16="http://schemas.microsoft.com/office/drawing/2014/main" val="2842214233"/>
                    </a:ext>
                  </a:extLst>
                </a:gridCol>
              </a:tblGrid>
              <a:tr h="365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과목명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520969"/>
                  </a:ext>
                </a:extLst>
              </a:tr>
              <a:tr h="371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201200123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안드로이드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837815"/>
                  </a:ext>
                </a:extLst>
              </a:tr>
              <a:tr h="371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201300123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219644"/>
                  </a:ext>
                </a:extLst>
              </a:tr>
              <a:tr h="371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201400321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8471316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7B45C0-5029-85C2-9B34-A8240FB20E55}"/>
              </a:ext>
            </a:extLst>
          </p:cNvPr>
          <p:cNvSpPr/>
          <p:nvPr/>
        </p:nvSpPr>
        <p:spPr>
          <a:xfrm>
            <a:off x="3867353" y="4846742"/>
            <a:ext cx="2656348" cy="147977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41286C-B47A-8283-90BD-116F012ECEF6}"/>
              </a:ext>
            </a:extLst>
          </p:cNvPr>
          <p:cNvSpPr txBox="1"/>
          <p:nvPr/>
        </p:nvSpPr>
        <p:spPr>
          <a:xfrm>
            <a:off x="4900518" y="447382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</a:rPr>
              <a:t>PK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ACF497-46C9-51CD-4FC5-053DDC87852C}"/>
              </a:ext>
            </a:extLst>
          </p:cNvPr>
          <p:cNvSpPr/>
          <p:nvPr/>
        </p:nvSpPr>
        <p:spPr>
          <a:xfrm>
            <a:off x="1211005" y="4853920"/>
            <a:ext cx="1310969" cy="147977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CF6A82-43D2-8AEA-8222-61D79DBA3C28}"/>
              </a:ext>
            </a:extLst>
          </p:cNvPr>
          <p:cNvSpPr/>
          <p:nvPr/>
        </p:nvSpPr>
        <p:spPr>
          <a:xfrm>
            <a:off x="7565921" y="4850703"/>
            <a:ext cx="1372829" cy="147977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E47E95-5DB8-BCAD-6118-D831EAB6BBE9}"/>
              </a:ext>
            </a:extLst>
          </p:cNvPr>
          <p:cNvSpPr txBox="1"/>
          <p:nvPr/>
        </p:nvSpPr>
        <p:spPr>
          <a:xfrm>
            <a:off x="8014129" y="447382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</a:rPr>
              <a:t>PK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7F21BE-8F1D-5521-678F-46DF3944FEBC}"/>
              </a:ext>
            </a:extLst>
          </p:cNvPr>
          <p:cNvSpPr txBox="1"/>
          <p:nvPr/>
        </p:nvSpPr>
        <p:spPr>
          <a:xfrm>
            <a:off x="1597988" y="447382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</a:rPr>
              <a:t>FK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634CED40-F732-5102-2D2E-B55CC306F160}"/>
                  </a:ext>
                </a:extLst>
              </p14:cNvPr>
              <p14:cNvContentPartPr/>
              <p14:nvPr/>
            </p14:nvContentPartPr>
            <p14:xfrm>
              <a:off x="7034582" y="3097065"/>
              <a:ext cx="36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634CED40-F732-5102-2D2E-B55CC306F1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25582" y="308806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310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9B3F6-5B20-CC7E-56E5-9FF084312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E61358-AD0C-64BF-E5AF-83AB95BBC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sz="1100" dirty="0">
                <a:hlinkClick r:id="rId2"/>
              </a:rPr>
              <a:t>https://stackoverflow.com/questions/1711492/what-are-the-different-types-of-keys-in-rdbms</a:t>
            </a:r>
            <a:r>
              <a:rPr lang="en-US" altLang="ko-KR" sz="1100" dirty="0"/>
              <a:t> </a:t>
            </a:r>
            <a:r>
              <a:rPr lang="ko-KR" altLang="en-US" sz="1100" dirty="0"/>
              <a:t>모든 키 정리</a:t>
            </a:r>
            <a:endParaRPr lang="en-US" altLang="ko-KR" sz="1100" dirty="0"/>
          </a:p>
          <a:p>
            <a:r>
              <a:rPr lang="en-US" altLang="ko-KR" sz="1200" dirty="0">
                <a:hlinkClick r:id="rId3"/>
              </a:rPr>
              <a:t>https://co1nam.tistory.com/44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외래키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안쓰는</a:t>
            </a:r>
            <a:r>
              <a:rPr lang="ko-KR" altLang="en-US" sz="1200" dirty="0"/>
              <a:t> 이유</a:t>
            </a:r>
            <a:endParaRPr lang="en-US" altLang="ko-KR" sz="1200" dirty="0"/>
          </a:p>
          <a:p>
            <a:r>
              <a:rPr lang="en-US" altLang="ko-KR" sz="1100" dirty="0">
                <a:hlinkClick r:id="rId4"/>
              </a:rPr>
              <a:t>https://www.quora.com/What-is-the-difference-between-a-foreign-key-and-an-index</a:t>
            </a:r>
            <a:r>
              <a:rPr lang="en-US" altLang="ko-KR" sz="1100" dirty="0"/>
              <a:t> </a:t>
            </a:r>
            <a:r>
              <a:rPr lang="ko-KR" altLang="en-US" sz="1100" dirty="0"/>
              <a:t>외래키는 </a:t>
            </a:r>
            <a:r>
              <a:rPr lang="ko-KR" altLang="en-US" sz="1100" dirty="0" err="1"/>
              <a:t>왜쓰는가</a:t>
            </a:r>
            <a:endParaRPr lang="en-US" altLang="ko-KR" sz="1100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605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418</Words>
  <Application>Microsoft Office PowerPoint</Application>
  <PresentationFormat>와이드스크린</PresentationFormat>
  <Paragraphs>219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-apple-system</vt:lpstr>
      <vt:lpstr>맑은 고딕</vt:lpstr>
      <vt:lpstr>Arial</vt:lpstr>
      <vt:lpstr>Office 테마</vt:lpstr>
      <vt:lpstr>Super Key (슈퍼키)</vt:lpstr>
      <vt:lpstr>Candidate Key (후보키)</vt:lpstr>
      <vt:lpstr>Primary Key (기본키)</vt:lpstr>
      <vt:lpstr>Foreign Key (외래키)</vt:lpstr>
      <vt:lpstr>Composite Key (복합키)</vt:lpstr>
      <vt:lpstr>Alternate Key (대체키)</vt:lpstr>
      <vt:lpstr>Secondary Key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PARKHYEONWOO</dc:creator>
  <cp:lastModifiedBy>PARKHYEONWOO</cp:lastModifiedBy>
  <cp:revision>30</cp:revision>
  <dcterms:created xsi:type="dcterms:W3CDTF">2023-02-15T12:18:44Z</dcterms:created>
  <dcterms:modified xsi:type="dcterms:W3CDTF">2023-02-16T13:52:54Z</dcterms:modified>
</cp:coreProperties>
</file>