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58" r:id="rId5"/>
    <p:sldId id="268" r:id="rId6"/>
    <p:sldId id="267" r:id="rId7"/>
    <p:sldId id="269" r:id="rId8"/>
    <p:sldId id="272" r:id="rId9"/>
    <p:sldId id="280" r:id="rId10"/>
    <p:sldId id="273" r:id="rId11"/>
    <p:sldId id="277" r:id="rId12"/>
    <p:sldId id="278" r:id="rId13"/>
    <p:sldId id="279" r:id="rId14"/>
    <p:sldId id="281" r:id="rId15"/>
    <p:sldId id="282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kby.net/%EB%8D%B0%EC%9D%B4%ED%84%B0%EB%B2%A0%EC%9D%B4%EC%8A%A4-%EB%8F%99%EC%8B%9C%EC%84%B1-%EC%A0%9C%EC%96%B4/" TargetMode="External"/><Relationship Id="rId3" Type="http://schemas.openxmlformats.org/officeDocument/2006/relationships/hyperlink" Target="https://www.contrib.andrew.cmu.edu/~shadow/sql/sql1992.txt" TargetMode="External"/><Relationship Id="rId7" Type="http://schemas.openxmlformats.org/officeDocument/2006/relationships/hyperlink" Target="https://zzang9ha.tistory.com/381" TargetMode="External"/><Relationship Id="rId2" Type="http://schemas.openxmlformats.org/officeDocument/2006/relationships/hyperlink" Target="https://itwiki.kr/w/%eb%8d%b0%ec%9d%b4%ed%84%b0%eb%b2%a0%ec%9d%b4%ec%8a%a4_%eb%b3%91%ed%96%89%ec%a0%9c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acolyer.org/2016/02/24/a-critique-of-ansi-sql-isolation-levels/" TargetMode="External"/><Relationship Id="rId5" Type="http://schemas.openxmlformats.org/officeDocument/2006/relationships/hyperlink" Target="https://peim.tistory.com/4" TargetMode="External"/><Relationship Id="rId4" Type="http://schemas.openxmlformats.org/officeDocument/2006/relationships/hyperlink" Target="https://www.microsoft.com/en-us/research/wp-content/uploads/2016/02/tr-95-51.pdf" TargetMode="External"/><Relationship Id="rId9" Type="http://schemas.openxmlformats.org/officeDocument/2006/relationships/hyperlink" Target="https://stackoverflow.com/questions/7713049/read-locks-and-write-loc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트랜잭션 </a:t>
            </a:r>
            <a:r>
              <a:rPr lang="ko-KR" altLang="en-US" sz="9600" dirty="0" err="1"/>
              <a:t>격리수준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Read Uncommitted </a:t>
            </a:r>
            <a:r>
              <a:rPr lang="en-US" altLang="ko-KR" sz="2000" b="1" dirty="0"/>
              <a:t>(P</a:t>
            </a:r>
            <a:r>
              <a:rPr lang="en-US" altLang="ko-KR" sz="2000" b="1" baseline="-25000" dirty="0"/>
              <a:t>0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해결</a:t>
            </a:r>
            <a:r>
              <a:rPr lang="en-US" altLang="ko-KR" sz="20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트랜잭션 수행중인 데이터를 </a:t>
            </a:r>
            <a:r>
              <a:rPr lang="en-US" altLang="ko-KR" sz="2000" b="1" dirty="0"/>
              <a:t>read-only</a:t>
            </a:r>
            <a:r>
              <a:rPr lang="ko-KR" altLang="en-US" sz="2000" b="1" dirty="0"/>
              <a:t>로 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트랜잭션 수행 중에도 다른 트랜잭션이 </a:t>
            </a:r>
            <a:r>
              <a:rPr lang="en-US" altLang="ko-KR" sz="2000" b="1" dirty="0"/>
              <a:t>read</a:t>
            </a:r>
            <a:r>
              <a:rPr lang="ko-KR" altLang="en-US" sz="2000" b="1" dirty="0"/>
              <a:t>가능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5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Read Committed </a:t>
            </a:r>
            <a:r>
              <a:rPr lang="en-US" altLang="ko-KR" sz="1600" b="1" dirty="0"/>
              <a:t>(P</a:t>
            </a:r>
            <a:r>
              <a:rPr lang="en-US" altLang="ko-KR" sz="1600" b="1" baseline="-25000" dirty="0"/>
              <a:t>1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트랜잭션 수행 중인 데이터에 </a:t>
            </a:r>
            <a:r>
              <a:rPr lang="en-US" altLang="ko-KR" sz="2000" b="1" dirty="0"/>
              <a:t>read lock</a:t>
            </a:r>
            <a:r>
              <a:rPr lang="ko-KR" altLang="en-US" sz="2000" b="1" dirty="0"/>
              <a:t>을 건다</a:t>
            </a:r>
            <a:r>
              <a:rPr lang="en-US" altLang="ko-KR" sz="20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COMMIT , Rollback </a:t>
            </a:r>
            <a:r>
              <a:rPr lang="ko-KR" altLang="en-US" sz="2000" b="1" dirty="0"/>
              <a:t>되면 </a:t>
            </a:r>
            <a:r>
              <a:rPr lang="en-US" altLang="ko-KR" sz="2000" b="1" dirty="0"/>
              <a:t>lock</a:t>
            </a:r>
            <a:r>
              <a:rPr lang="ko-KR" altLang="en-US" sz="2000" b="1" dirty="0"/>
              <a:t>을 푼다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작업 수행 중 다른 트랜잭션이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불가능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4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Repeatable Read </a:t>
            </a:r>
            <a:r>
              <a:rPr lang="en-US" altLang="ko-KR" sz="1600" b="1" dirty="0"/>
              <a:t>(P</a:t>
            </a:r>
            <a:r>
              <a:rPr lang="en-US" altLang="ko-KR" sz="1600" b="1" baseline="-25000" dirty="0"/>
              <a:t>2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트랜잭션 수행 중인 데이터에 </a:t>
            </a:r>
            <a:r>
              <a:rPr lang="en-US" altLang="ko-KR" sz="2000" b="1" dirty="0"/>
              <a:t>write-lock</a:t>
            </a:r>
            <a:r>
              <a:rPr lang="ko-KR" altLang="en-US" sz="2000" b="1" dirty="0"/>
              <a:t>을 건다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COMMIT , Rollback </a:t>
            </a:r>
            <a:r>
              <a:rPr lang="ko-KR" altLang="en-US" sz="2000" b="1" dirty="0"/>
              <a:t>되면 </a:t>
            </a:r>
            <a:r>
              <a:rPr lang="en-US" altLang="ko-KR" sz="2000" b="1" dirty="0"/>
              <a:t>lock</a:t>
            </a:r>
            <a:r>
              <a:rPr lang="ko-KR" altLang="en-US" sz="2000" b="1" dirty="0"/>
              <a:t>을 푼다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read, write </a:t>
            </a:r>
            <a:r>
              <a:rPr lang="ko-KR" altLang="en-US" sz="2000" b="1" dirty="0"/>
              <a:t>작업 중에 </a:t>
            </a:r>
            <a:r>
              <a:rPr lang="ko-KR" altLang="en-US" sz="2000" b="1" dirty="0" err="1"/>
              <a:t>다른트랜잭션이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불가능 </a:t>
            </a:r>
            <a:r>
              <a:rPr lang="en-US" altLang="ko-KR" sz="2000" b="1" dirty="0"/>
              <a:t>( P2</a:t>
            </a:r>
            <a:r>
              <a:rPr lang="ko-KR" altLang="en-US" sz="2000" b="1" dirty="0"/>
              <a:t>예시에서 </a:t>
            </a:r>
            <a:r>
              <a:rPr lang="en-US" altLang="ko-KR" sz="2000" b="1" dirty="0"/>
              <a:t>T1</a:t>
            </a:r>
            <a:r>
              <a:rPr lang="ko-KR" altLang="en-US" sz="2000" b="1" dirty="0"/>
              <a:t>트랜잭션 종료이전에 </a:t>
            </a:r>
            <a:r>
              <a:rPr lang="en-US" altLang="ko-KR" sz="2000" b="1" dirty="0"/>
              <a:t>T2</a:t>
            </a:r>
            <a:r>
              <a:rPr lang="ko-KR" altLang="en-US" sz="2000" b="1" dirty="0"/>
              <a:t>를 중간에 실행 불가능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8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Serializable </a:t>
            </a:r>
            <a:r>
              <a:rPr lang="en-US" altLang="ko-KR" sz="1600" b="1" dirty="0"/>
              <a:t>(P</a:t>
            </a:r>
            <a:r>
              <a:rPr lang="en-US" altLang="ko-KR" sz="1600" b="1" baseline="-25000" dirty="0"/>
              <a:t>3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트랜잭션이 사용 중인 데이터를 접근할 수 없음</a:t>
            </a:r>
            <a:r>
              <a:rPr lang="en-US" altLang="ko-KR" sz="2000" b="1" dirty="0"/>
              <a:t>. (Multi lock (?))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병행제어 기법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423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EA2F103-02C0-1613-A942-741D40F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7"/>
            <a:ext cx="1041321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9501-91E1-3F90-3B69-14ECAEE4687B}"/>
              </a:ext>
            </a:extLst>
          </p:cNvPr>
          <p:cNvSpPr txBox="1"/>
          <p:nvPr/>
        </p:nvSpPr>
        <p:spPr>
          <a:xfrm>
            <a:off x="2829696" y="1519803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 Read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6F163-C832-1223-0A8B-6B2FCFCACDC2}"/>
              </a:ext>
            </a:extLst>
          </p:cNvPr>
          <p:cNvSpPr txBox="1"/>
          <p:nvPr/>
        </p:nvSpPr>
        <p:spPr>
          <a:xfrm>
            <a:off x="2829695" y="2088780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 Write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9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err="1"/>
              <a:t>병행제어</a:t>
            </a:r>
            <a:r>
              <a:rPr lang="ko-KR" altLang="en-US" sz="1600" dirty="0"/>
              <a:t> 위키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https://itwiki.kr/w/%eb%8d%b0%ec%9d%b4%ed%84%b0%eb%b2%a0%ec%9d%b4%ec%8a%a4_%eb%b3%91%ed%96%89%ec%a0%9c%ec%96%b4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/>
              <a:t>격리수준</a:t>
            </a:r>
            <a:r>
              <a:rPr lang="ko-KR" altLang="en-US" sz="1600" dirty="0"/>
              <a:t> 국제표준</a:t>
            </a:r>
            <a:r>
              <a:rPr lang="en-US" altLang="ko-KR" sz="1600" dirty="0"/>
              <a:t>(69 page ~ 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https://www.contrib.andrew.cmu.edu/~shadow/sql/sql1992.txt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/>
              <a:t>격리수준</a:t>
            </a:r>
            <a:r>
              <a:rPr lang="ko-KR" altLang="en-US" sz="1600" dirty="0"/>
              <a:t> 논문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https://www.microsoft.com/en-us/research/wp-content/uploads/2016/02/tr-95-51.pdf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트랜잭션 </a:t>
            </a:r>
            <a:r>
              <a:rPr lang="ko-KR" altLang="en-US" sz="1600" dirty="0" err="1"/>
              <a:t>격리수준</a:t>
            </a:r>
            <a:r>
              <a:rPr lang="ko-KR" altLang="en-US" sz="1600" dirty="0"/>
              <a:t> 정리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5"/>
              </a:rPr>
              <a:t>https://peim.tistory.com/4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그림으로 보는 </a:t>
            </a:r>
            <a:r>
              <a:rPr lang="ko-KR" altLang="en-US" sz="1600" dirty="0" err="1"/>
              <a:t>병행제어</a:t>
            </a:r>
            <a:r>
              <a:rPr lang="ko-KR" altLang="en-US" sz="1600" dirty="0"/>
              <a:t> 문제점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6"/>
              </a:rPr>
              <a:t>https://blog.acolyer.org/2016/02/24/a-critique-of-ansi-sql-isolation-levels/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err="1"/>
              <a:t>격리수준이</a:t>
            </a:r>
            <a:r>
              <a:rPr lang="ko-KR" altLang="en-US" sz="1600" dirty="0"/>
              <a:t> 꼭 필요한가</a:t>
            </a:r>
            <a:r>
              <a:rPr lang="en-US" altLang="ko-KR" sz="1600" dirty="0"/>
              <a:t>? : </a:t>
            </a:r>
            <a:r>
              <a:rPr lang="en-US" altLang="ko-KR" sz="1600" dirty="0">
                <a:hlinkClick r:id="rId7"/>
              </a:rPr>
              <a:t>https://zzang9ha.tistory.com/381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병행제어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8"/>
              </a:rPr>
              <a:t>http://blog.skby.net/%EB%8D%B0%EC%9D%B4%ED%84%B0%EB%B2%A0%EC%9D%B4%EC%8A%A4-%EB%8F%99%EC%8B%9C%EC%84%B1-%EC%A0%9C%EC%96%B4/</a:t>
            </a:r>
            <a:endParaRPr lang="en-US" altLang="ko-KR" sz="1600" dirty="0"/>
          </a:p>
          <a:p>
            <a:r>
              <a:rPr lang="en-US" altLang="ko-KR" sz="1600" dirty="0"/>
              <a:t>Read, Write lock : </a:t>
            </a:r>
            <a:r>
              <a:rPr lang="en-US" altLang="ko-KR" sz="1600" dirty="0">
                <a:hlinkClick r:id="rId9"/>
              </a:rPr>
              <a:t>https://stackoverflow.com/questions/7713049/read-locks-and-write-locks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390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9600" dirty="0"/>
              <a:t>격리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병행제어</a:t>
            </a:r>
            <a:r>
              <a:rPr lang="en-US" altLang="ko-KR" sz="3200" dirty="0"/>
              <a:t>)</a:t>
            </a:r>
            <a:r>
              <a:rPr lang="ko-KR" altLang="en-US" sz="9600" dirty="0"/>
              <a:t> </a:t>
            </a:r>
            <a:r>
              <a:rPr lang="ko-KR" altLang="en-US" sz="9600" dirty="0" err="1"/>
              <a:t>실패현상</a:t>
            </a:r>
            <a:endParaRPr lang="en-US" altLang="ko-KR" sz="9600" dirty="0"/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FF0000"/>
                </a:solidFill>
              </a:rPr>
              <a:t>(DB </a:t>
            </a:r>
            <a:r>
              <a:rPr lang="ko-KR" altLang="en-US" sz="4000" b="1" dirty="0">
                <a:solidFill>
                  <a:srgbClr val="FF0000"/>
                </a:solidFill>
              </a:rPr>
              <a:t>무결성이 깨짐</a:t>
            </a:r>
            <a:r>
              <a:rPr lang="en-US" altLang="ko-KR" sz="4000" b="1" dirty="0">
                <a:solidFill>
                  <a:srgbClr val="FF0000"/>
                </a:solidFill>
              </a:rPr>
              <a:t>)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9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1 </a:t>
            </a:r>
            <a:r>
              <a:rPr lang="en-US" altLang="ko-KR" b="1" dirty="0"/>
              <a:t>Dirty Read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비완료</a:t>
            </a:r>
            <a:r>
              <a:rPr lang="ko-KR" altLang="en-US" sz="1600" b="1" dirty="0"/>
              <a:t> 의존성 </a:t>
            </a:r>
            <a:r>
              <a:rPr lang="en-US" altLang="ko-KR" sz="1600" b="1" dirty="0"/>
              <a:t>– Uncommitted Dependency)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커밋되지</a:t>
            </a:r>
            <a:r>
              <a:rPr lang="ko-KR" altLang="en-US" b="1" dirty="0">
                <a:solidFill>
                  <a:srgbClr val="C00000"/>
                </a:solidFill>
              </a:rPr>
              <a:t> 않은 데이터를 </a:t>
            </a:r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다른</a:t>
            </a:r>
            <a:r>
              <a:rPr lang="en-US" altLang="ko-KR" b="1" dirty="0">
                <a:solidFill>
                  <a:srgbClr val="C00000"/>
                </a:solidFill>
              </a:rPr>
              <a:t>’ </a:t>
            </a:r>
            <a:r>
              <a:rPr lang="ko-KR" altLang="en-US" b="1" dirty="0">
                <a:solidFill>
                  <a:srgbClr val="C00000"/>
                </a:solidFill>
              </a:rPr>
              <a:t>트랜잭션이 읽을 때 </a:t>
            </a:r>
            <a:r>
              <a:rPr lang="en-US" altLang="ko-KR" dirty="0"/>
              <a:t>– </a:t>
            </a:r>
            <a:r>
              <a:rPr lang="ko-KR" altLang="en-US" dirty="0" err="1"/>
              <a:t>읽을때</a:t>
            </a:r>
            <a:r>
              <a:rPr lang="ko-KR" altLang="en-US" dirty="0"/>
              <a:t> 마다 값이 달라짐</a:t>
            </a:r>
            <a:endParaRPr lang="en-US" altLang="ko-KR" dirty="0"/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Ex) </a:t>
            </a:r>
            <a:r>
              <a:rPr lang="ko-KR" altLang="en-US" b="1" dirty="0"/>
              <a:t>잘못된 </a:t>
            </a:r>
            <a:r>
              <a:rPr lang="en-US" altLang="ko-KR" b="1" dirty="0"/>
              <a:t>data</a:t>
            </a:r>
            <a:r>
              <a:rPr lang="ko-KR" altLang="en-US" b="1" dirty="0"/>
              <a:t>를 사용 </a:t>
            </a:r>
            <a:r>
              <a:rPr lang="en-US" altLang="ko-KR" b="1" dirty="0"/>
              <a:t>: T2</a:t>
            </a:r>
            <a:r>
              <a:rPr lang="ko-KR" altLang="en-US" b="1" dirty="0"/>
              <a:t>에서 </a:t>
            </a:r>
            <a:r>
              <a:rPr lang="en-US" altLang="ko-KR" b="1" dirty="0"/>
              <a:t>id = 1 </a:t>
            </a:r>
            <a:r>
              <a:rPr lang="ko-KR" altLang="en-US" b="1" dirty="0"/>
              <a:t>인 </a:t>
            </a:r>
            <a:r>
              <a:rPr lang="ko-KR" altLang="en-US" b="1" dirty="0" err="1"/>
              <a:t>튜플</a:t>
            </a:r>
            <a:r>
              <a:rPr lang="ko-KR" altLang="en-US" b="1" dirty="0"/>
              <a:t> </a:t>
            </a:r>
            <a:r>
              <a:rPr lang="en-US" altLang="ko-KR" b="1" dirty="0"/>
              <a:t>age</a:t>
            </a:r>
            <a:r>
              <a:rPr lang="ko-KR" altLang="en-US" b="1" dirty="0"/>
              <a:t>를 </a:t>
            </a:r>
            <a:r>
              <a:rPr lang="en-US" altLang="ko-KR" b="1" dirty="0"/>
              <a:t>20</a:t>
            </a:r>
            <a:r>
              <a:rPr lang="ko-KR" altLang="en-US" b="1" dirty="0"/>
              <a:t>으로 변경</a:t>
            </a:r>
            <a:r>
              <a:rPr lang="en-US" altLang="ko-KR" b="1" dirty="0"/>
              <a:t>, </a:t>
            </a:r>
            <a:r>
              <a:rPr lang="ko-KR" altLang="en-US" b="1" dirty="0" err="1"/>
              <a:t>커밋</a:t>
            </a:r>
            <a:r>
              <a:rPr lang="ko-KR" altLang="en-US" b="1" dirty="0"/>
              <a:t> 전에 </a:t>
            </a:r>
            <a:r>
              <a:rPr lang="en-US" altLang="ko-KR" b="1" dirty="0"/>
              <a:t>T1</a:t>
            </a:r>
            <a:r>
              <a:rPr lang="ko-KR" altLang="en-US" b="1" dirty="0"/>
              <a:t>이 해당 </a:t>
            </a:r>
            <a:r>
              <a:rPr lang="ko-KR" altLang="en-US" b="1" dirty="0" err="1"/>
              <a:t>튜플의</a:t>
            </a:r>
            <a:r>
              <a:rPr lang="ko-KR" altLang="en-US" b="1" dirty="0"/>
              <a:t> </a:t>
            </a:r>
            <a:r>
              <a:rPr lang="en-US" altLang="ko-KR" b="1" dirty="0"/>
              <a:t>age </a:t>
            </a:r>
            <a:r>
              <a:rPr lang="ko-KR" altLang="en-US" b="1" dirty="0"/>
              <a:t>값인 </a:t>
            </a:r>
            <a:r>
              <a:rPr lang="en-US" altLang="ko-KR" b="1" dirty="0"/>
              <a:t>20</a:t>
            </a:r>
            <a:r>
              <a:rPr lang="ko-KR" altLang="en-US" b="1" dirty="0"/>
              <a:t>을 </a:t>
            </a:r>
            <a:r>
              <a:rPr lang="ko-KR" altLang="en-US" b="1" dirty="0" err="1"/>
              <a:t>읽어감</a:t>
            </a:r>
            <a:r>
              <a:rPr lang="en-US" altLang="ko-KR" b="1" dirty="0"/>
              <a:t>, </a:t>
            </a:r>
            <a:r>
              <a:rPr lang="ko-KR" altLang="en-US" b="1" dirty="0"/>
              <a:t>이 후 </a:t>
            </a:r>
            <a:r>
              <a:rPr lang="en-US" altLang="ko-KR" b="1" dirty="0"/>
              <a:t>T2</a:t>
            </a:r>
            <a:r>
              <a:rPr lang="ko-KR" altLang="en-US" b="1" dirty="0"/>
              <a:t>에서 롤백 시킴 </a:t>
            </a:r>
            <a:r>
              <a:rPr lang="en-US" altLang="ko-KR" b="1" dirty="0"/>
              <a:t>(DB</a:t>
            </a:r>
            <a:r>
              <a:rPr lang="ko-KR" altLang="en-US" b="1" dirty="0"/>
              <a:t>의 </a:t>
            </a:r>
            <a:r>
              <a:rPr lang="en-US" altLang="ko-KR" b="1" dirty="0"/>
              <a:t>id = 1 </a:t>
            </a:r>
            <a:r>
              <a:rPr lang="ko-KR" altLang="en-US" b="1" dirty="0" err="1"/>
              <a:t>튜플은</a:t>
            </a:r>
            <a:r>
              <a:rPr lang="ko-KR" altLang="en-US" b="1" dirty="0"/>
              <a:t> </a:t>
            </a:r>
            <a:r>
              <a:rPr lang="en-US" altLang="ko-KR" b="1" dirty="0"/>
              <a:t>age = 10</a:t>
            </a:r>
            <a:r>
              <a:rPr lang="ko-KR" altLang="en-US" b="1" dirty="0"/>
              <a:t>이 됨</a:t>
            </a:r>
            <a:r>
              <a:rPr lang="en-US" altLang="ko-KR" b="1" dirty="0"/>
              <a:t>) T1</a:t>
            </a:r>
            <a:r>
              <a:rPr lang="ko-KR" altLang="en-US" b="1" dirty="0"/>
              <a:t>에서 읽은 </a:t>
            </a:r>
            <a:r>
              <a:rPr lang="en-US" altLang="ko-KR" b="1" dirty="0"/>
              <a:t>age </a:t>
            </a:r>
            <a:r>
              <a:rPr lang="ko-KR" altLang="en-US" b="1" dirty="0"/>
              <a:t>값</a:t>
            </a:r>
            <a:r>
              <a:rPr lang="en-US" altLang="ko-KR" b="1" dirty="0"/>
              <a:t>(20)</a:t>
            </a:r>
            <a:r>
              <a:rPr lang="ko-KR" altLang="en-US" b="1" dirty="0"/>
              <a:t>을 통해 새로운 연산을 수행 </a:t>
            </a:r>
            <a:r>
              <a:rPr lang="en-US" altLang="ko-KR" b="1" dirty="0">
                <a:solidFill>
                  <a:srgbClr val="FF0000"/>
                </a:solidFill>
              </a:rPr>
              <a:t>&gt;&gt; DB</a:t>
            </a:r>
            <a:r>
              <a:rPr lang="ko-KR" altLang="en-US" b="1" dirty="0">
                <a:solidFill>
                  <a:srgbClr val="FF0000"/>
                </a:solidFill>
              </a:rPr>
              <a:t>에 있는 </a:t>
            </a:r>
            <a:r>
              <a:rPr lang="en-US" altLang="ko-KR" b="1" dirty="0">
                <a:solidFill>
                  <a:srgbClr val="FF0000"/>
                </a:solidFill>
              </a:rPr>
              <a:t>Data</a:t>
            </a:r>
            <a:r>
              <a:rPr lang="ko-KR" altLang="en-US" b="1" dirty="0">
                <a:solidFill>
                  <a:srgbClr val="FF0000"/>
                </a:solidFill>
              </a:rPr>
              <a:t>와 일치하지 않는 결과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90509" y="12635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24300"/>
              </p:ext>
            </p:extLst>
          </p:nvPr>
        </p:nvGraphicFramePr>
        <p:xfrm>
          <a:off x="838200" y="3747991"/>
          <a:ext cx="10201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</a:t>
                      </a:r>
                      <a:r>
                        <a:rPr lang="ko-KR" altLang="en-US" baseline="0" dirty="0"/>
                        <a:t>값을 </a:t>
                      </a:r>
                      <a:r>
                        <a:rPr lang="en-US" altLang="ko-KR" baseline="0" dirty="0"/>
                        <a:t>Select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롤백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‘age’ 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값이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20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보다 작은 </a:t>
                      </a:r>
                      <a:r>
                        <a:rPr lang="ko-KR" altLang="en-US" b="1" baseline="0" dirty="0" err="1">
                          <a:solidFill>
                            <a:srgbClr val="C00000"/>
                          </a:solidFill>
                        </a:rPr>
                        <a:t>튜플을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Select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6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2</a:t>
            </a:r>
            <a:r>
              <a:rPr lang="en-US" altLang="ko-KR" b="1" dirty="0"/>
              <a:t> Non-Repeatable Read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모순성 </a:t>
            </a:r>
            <a:r>
              <a:rPr lang="en-US" altLang="ko-KR" sz="1600" b="1" dirty="0"/>
              <a:t>- Inconsistency)</a:t>
            </a:r>
            <a:r>
              <a:rPr lang="en-US" altLang="ko-KR" b="1" dirty="0"/>
              <a:t> 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동일</a:t>
            </a:r>
            <a:r>
              <a:rPr lang="en-US" altLang="ko-KR" b="1" dirty="0">
                <a:solidFill>
                  <a:srgbClr val="C00000"/>
                </a:solidFill>
              </a:rPr>
              <a:t>’ </a:t>
            </a:r>
            <a:r>
              <a:rPr lang="ko-KR" altLang="en-US" b="1" dirty="0">
                <a:solidFill>
                  <a:srgbClr val="C00000"/>
                </a:solidFill>
              </a:rPr>
              <a:t>트랜잭션이 같은 데이터를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 err="1">
                <a:solidFill>
                  <a:srgbClr val="C00000"/>
                </a:solidFill>
              </a:rPr>
              <a:t>번이상</a:t>
            </a:r>
            <a:r>
              <a:rPr lang="ko-KR" altLang="en-US" b="1" dirty="0">
                <a:solidFill>
                  <a:srgbClr val="C00000"/>
                </a:solidFill>
              </a:rPr>
              <a:t> 읽을 때 </a:t>
            </a:r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다른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r>
              <a:rPr lang="ko-KR" altLang="en-US" b="1" dirty="0">
                <a:solidFill>
                  <a:srgbClr val="C00000"/>
                </a:solidFill>
              </a:rPr>
              <a:t> 트랜잭션에 의해 읽은 값이 달라짐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02014"/>
              </p:ext>
            </p:extLst>
          </p:nvPr>
        </p:nvGraphicFramePr>
        <p:xfrm>
          <a:off x="838200" y="3747991"/>
          <a:ext cx="10201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</a:t>
                      </a:r>
                      <a:r>
                        <a:rPr lang="ko-KR" altLang="en-US" baseline="0" dirty="0"/>
                        <a:t>값을 </a:t>
                      </a:r>
                      <a:r>
                        <a:rPr lang="en-US" altLang="ko-KR" baseline="0" dirty="0"/>
                        <a:t>Select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유저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 = 1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b="1" baseline="0" dirty="0" err="1">
                          <a:solidFill>
                            <a:srgbClr val="C00000"/>
                          </a:solidFill>
                        </a:rPr>
                        <a:t>튜플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‘age’ 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값을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(20)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6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 Phantom Read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동일</a:t>
            </a:r>
            <a:r>
              <a:rPr lang="en-US" altLang="ko-KR" b="1" dirty="0">
                <a:solidFill>
                  <a:srgbClr val="C00000"/>
                </a:solidFill>
              </a:rPr>
              <a:t>’ </a:t>
            </a:r>
            <a:r>
              <a:rPr lang="ko-KR" altLang="en-US" b="1" dirty="0">
                <a:solidFill>
                  <a:srgbClr val="C00000"/>
                </a:solidFill>
              </a:rPr>
              <a:t>트랜잭션이 같은 데이터를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 err="1">
                <a:solidFill>
                  <a:srgbClr val="C00000"/>
                </a:solidFill>
              </a:rPr>
              <a:t>번이상</a:t>
            </a:r>
            <a:r>
              <a:rPr lang="ko-KR" altLang="en-US" b="1" dirty="0">
                <a:solidFill>
                  <a:srgbClr val="C00000"/>
                </a:solidFill>
              </a:rPr>
              <a:t> 읽을 때 읽은 값이 달라짐 </a:t>
            </a:r>
            <a:r>
              <a:rPr lang="en-US" altLang="ko-KR" b="1" dirty="0">
                <a:solidFill>
                  <a:srgbClr val="C00000"/>
                </a:solidFill>
              </a:rPr>
              <a:t>(p2</a:t>
            </a:r>
            <a:r>
              <a:rPr lang="ko-KR" altLang="en-US" b="1" dirty="0">
                <a:solidFill>
                  <a:srgbClr val="C00000"/>
                </a:solidFill>
              </a:rPr>
              <a:t>와 동일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P2</a:t>
            </a:r>
            <a:r>
              <a:rPr lang="ko-KR" altLang="en-US" b="1" dirty="0"/>
              <a:t>의 </a:t>
            </a:r>
            <a:r>
              <a:rPr lang="en-US" altLang="ko-KR" b="1" dirty="0"/>
              <a:t>locking</a:t>
            </a:r>
            <a:r>
              <a:rPr lang="ko-KR" altLang="en-US" b="1" dirty="0"/>
              <a:t>단위가 낮을 때 생기는 문제 </a:t>
            </a:r>
            <a:r>
              <a:rPr lang="en-US" altLang="ko-KR" b="1" dirty="0"/>
              <a:t>( </a:t>
            </a:r>
            <a:r>
              <a:rPr lang="ko-KR" altLang="en-US" b="1" dirty="0"/>
              <a:t>읽기 중인 </a:t>
            </a:r>
            <a:r>
              <a:rPr lang="en-US" altLang="ko-KR" b="1" dirty="0"/>
              <a:t>row</a:t>
            </a:r>
            <a:r>
              <a:rPr lang="ko-KR" altLang="en-US" b="1" dirty="0"/>
              <a:t>는 접근 </a:t>
            </a:r>
            <a:r>
              <a:rPr lang="en-US" altLang="ko-KR" b="1" dirty="0"/>
              <a:t>x </a:t>
            </a:r>
            <a:r>
              <a:rPr lang="ko-KR" altLang="en-US" b="1" dirty="0"/>
              <a:t>테이블에 삽입 </a:t>
            </a:r>
            <a:r>
              <a:rPr lang="en-US" altLang="ko-KR" b="1" dirty="0"/>
              <a:t>o)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32603"/>
              </p:ext>
            </p:extLst>
          </p:nvPr>
        </p:nvGraphicFramePr>
        <p:xfrm>
          <a:off x="838200" y="3747991"/>
          <a:ext cx="102011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en-US" altLang="ko-KR" baseline="0" dirty="0"/>
                        <a:t>Select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* where age = 10 (1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{ id=2,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홍길동</a:t>
                      </a:r>
                      <a:r>
                        <a:rPr lang="en-US" altLang="ko-KR" baseline="0" dirty="0"/>
                        <a:t>” } Insert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</a:p>
                    <a:p>
                      <a:pPr algn="ctr" latinLnBrk="1"/>
                      <a:r>
                        <a:rPr lang="en-US" altLang="ko-KR" dirty="0"/>
                        <a:t>{ id=2,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홍길동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1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* where age = 10 (2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개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6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5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0</a:t>
            </a:r>
            <a:r>
              <a:rPr lang="en-US" altLang="ko-KR" b="1" dirty="0"/>
              <a:t> Dirty Write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갱신 분실 </a:t>
            </a:r>
            <a:r>
              <a:rPr lang="en-US" altLang="ko-KR" sz="1600" b="1" dirty="0"/>
              <a:t>– Lost Update)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같은 데이터를 동시에 두 개 이상의 트랜잭션이 </a:t>
            </a:r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변경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r>
              <a:rPr lang="ko-KR" altLang="en-US" b="1" dirty="0">
                <a:solidFill>
                  <a:srgbClr val="C00000"/>
                </a:solidFill>
              </a:rPr>
              <a:t>할 때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Ex) </a:t>
            </a:r>
            <a:r>
              <a:rPr lang="ko-KR" altLang="en-US" b="1" dirty="0" err="1"/>
              <a:t>커밋이전</a:t>
            </a:r>
            <a:r>
              <a:rPr lang="ko-KR" altLang="en-US" b="1" dirty="0"/>
              <a:t> 변경내용이 손실됨 </a:t>
            </a:r>
            <a:r>
              <a:rPr lang="en-US" altLang="ko-KR" b="1" dirty="0"/>
              <a:t>: T1</a:t>
            </a:r>
            <a:r>
              <a:rPr lang="ko-KR" altLang="en-US" b="1" dirty="0"/>
              <a:t>의 </a:t>
            </a:r>
            <a:r>
              <a:rPr lang="en-US" altLang="ko-KR" b="1" dirty="0"/>
              <a:t>‘age’ = 20, ‘name’ = </a:t>
            </a:r>
            <a:r>
              <a:rPr lang="ko-KR" altLang="en-US" b="1" dirty="0"/>
              <a:t>홍길동 변경 연산이 </a:t>
            </a:r>
            <a:r>
              <a:rPr lang="en-US" altLang="ko-KR" b="1" dirty="0"/>
              <a:t>Commit</a:t>
            </a:r>
            <a:r>
              <a:rPr lang="ko-KR" altLang="en-US" b="1" dirty="0"/>
              <a:t>이전 </a:t>
            </a:r>
            <a:r>
              <a:rPr lang="en-US" altLang="ko-KR" b="1" dirty="0"/>
              <a:t>T2 age = 30, name = “</a:t>
            </a:r>
            <a:r>
              <a:rPr lang="ko-KR" altLang="en-US" b="1" dirty="0"/>
              <a:t>임꺽정</a:t>
            </a:r>
            <a:r>
              <a:rPr lang="en-US" altLang="ko-KR" b="1" dirty="0"/>
              <a:t>“ </a:t>
            </a:r>
            <a:r>
              <a:rPr lang="ko-KR" altLang="en-US" b="1" dirty="0"/>
              <a:t>에 의해 </a:t>
            </a:r>
            <a:r>
              <a:rPr lang="ko-KR" altLang="en-US" b="1" dirty="0" err="1"/>
              <a:t>덮어진채로</a:t>
            </a:r>
            <a:r>
              <a:rPr lang="ko-KR" altLang="en-US" b="1" dirty="0"/>
              <a:t> </a:t>
            </a:r>
            <a:r>
              <a:rPr lang="en-US" altLang="ko-KR" b="1" dirty="0"/>
              <a:t>commit </a:t>
            </a:r>
            <a:r>
              <a:rPr lang="ko-KR" altLang="en-US" b="1" dirty="0"/>
              <a:t>됨</a:t>
            </a:r>
            <a:r>
              <a:rPr lang="en-US" altLang="ko-KR" b="1" dirty="0"/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7D38FF-BD64-681B-C6EB-1141160B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05551"/>
              </p:ext>
            </p:extLst>
          </p:nvPr>
        </p:nvGraphicFramePr>
        <p:xfrm>
          <a:off x="838200" y="3429000"/>
          <a:ext cx="102011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30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홍길동 으로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임꺽정 으로 변경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b="1" dirty="0" err="1">
                          <a:solidFill>
                            <a:srgbClr val="C00000"/>
                          </a:solidFill>
                        </a:rPr>
                        <a:t>커밋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5682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30, name = “</a:t>
                      </a:r>
                      <a:r>
                        <a:rPr lang="ko-KR" altLang="en-US" baseline="0" dirty="0"/>
                        <a:t>임꺽정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0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5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01E255-AA3A-2C30-B498-8940C8FD7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07558"/>
              </p:ext>
            </p:extLst>
          </p:nvPr>
        </p:nvGraphicFramePr>
        <p:xfrm>
          <a:off x="838200" y="3747991"/>
          <a:ext cx="1020110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30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임꺽정 으로 변경</a:t>
                      </a:r>
                      <a:endParaRPr lang="en-US" altLang="ko-KR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&gt; </a:t>
                      </a:r>
                      <a:r>
                        <a:rPr lang="ko-KR" altLang="en-US" baseline="0" dirty="0" err="1"/>
                        <a:t>커밋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홍길동 으로 변경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롤백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1751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연쇄 복귀 </a:t>
            </a:r>
            <a:r>
              <a:rPr lang="en-US" altLang="ko-KR" b="1" dirty="0"/>
              <a:t>- Cascade Rollback ?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고립화와 무관</a:t>
            </a:r>
            <a:r>
              <a:rPr lang="en-US" altLang="ko-KR" sz="2000" b="1" dirty="0"/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Dirty </a:t>
            </a:r>
            <a:r>
              <a:rPr lang="en-US" altLang="ko-KR" sz="2000" b="1" dirty="0" err="1"/>
              <a:t>Wirte</a:t>
            </a:r>
            <a:r>
              <a:rPr lang="ko-KR" altLang="en-US" sz="2000" b="1" dirty="0"/>
              <a:t>의 후속 문제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복수의 트랜잭션이 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Data 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공유 시 특정 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Transaction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이 처리의 취소를 하고자 할 때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다른 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Transaction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이 처리한 부분에 대해서는 취소 불가한 상태 발생</a:t>
            </a:r>
            <a:r>
              <a:rPr lang="en-US" altLang="ko-KR" sz="2000" b="1" dirty="0">
                <a:solidFill>
                  <a:srgbClr val="FF0000"/>
                </a:solidFill>
                <a:latin typeface="Roboto" panose="02000000000000000000" pitchFamily="2" charset="0"/>
              </a:rPr>
              <a:t>)</a:t>
            </a:r>
            <a:r>
              <a:rPr lang="ko-KR" altLang="en-US" sz="2000" b="1" dirty="0"/>
              <a:t>  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9987"/>
            <a:ext cx="5716657" cy="35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격리 수준</a:t>
            </a:r>
            <a:endParaRPr lang="en-US" altLang="ko-KR" sz="9600" dirty="0"/>
          </a:p>
          <a:p>
            <a:r>
              <a:rPr lang="en-US" altLang="ko-KR" sz="4000" dirty="0">
                <a:solidFill>
                  <a:srgbClr val="C00000"/>
                </a:solidFill>
              </a:rPr>
              <a:t>(</a:t>
            </a:r>
            <a:r>
              <a:rPr lang="ko-KR" altLang="en-US" sz="4000" dirty="0">
                <a:solidFill>
                  <a:srgbClr val="C00000"/>
                </a:solidFill>
              </a:rPr>
              <a:t>필수</a:t>
            </a:r>
            <a:r>
              <a:rPr lang="en-US" altLang="ko-KR" sz="4000" dirty="0">
                <a:solidFill>
                  <a:srgbClr val="C00000"/>
                </a:solidFill>
              </a:rPr>
              <a:t>x)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0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9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1054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P1 Dirty Read(비완료 의존성 – Uncommitted Dependency)</vt:lpstr>
      <vt:lpstr>P2 Non-Repeatable Read (모순성 - Inconsistency) </vt:lpstr>
      <vt:lpstr>P3 Phantom Read</vt:lpstr>
      <vt:lpstr>P0 Dirty Write (갱신 분실 – Lost Update) </vt:lpstr>
      <vt:lpstr>연쇄 복귀 - Cascade Rollback ?</vt:lpstr>
      <vt:lpstr>PowerPoint 프레젠테이션</vt:lpstr>
      <vt:lpstr>PowerPoint 프레젠테이션</vt:lpstr>
      <vt:lpstr>Read Uncommitted (P0 해결)</vt:lpstr>
      <vt:lpstr>Read Committed (P1 해결)</vt:lpstr>
      <vt:lpstr>Repeatable Read (P2 해결)</vt:lpstr>
      <vt:lpstr>Serializable (P3 해결)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PARKHYEONWOO</cp:lastModifiedBy>
  <cp:revision>354</cp:revision>
  <dcterms:created xsi:type="dcterms:W3CDTF">2023-02-21T06:31:36Z</dcterms:created>
  <dcterms:modified xsi:type="dcterms:W3CDTF">2023-03-01T08:29:01Z</dcterms:modified>
</cp:coreProperties>
</file>