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290" r:id="rId4"/>
    <p:sldId id="304" r:id="rId5"/>
    <p:sldId id="305" r:id="rId6"/>
    <p:sldId id="309" r:id="rId7"/>
    <p:sldId id="306" r:id="rId8"/>
    <p:sldId id="312" r:id="rId9"/>
    <p:sldId id="310" r:id="rId10"/>
    <p:sldId id="311" r:id="rId11"/>
    <p:sldId id="314" r:id="rId12"/>
    <p:sldId id="315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1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3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6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4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90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1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5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2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4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FABF-81B9-4CFC-8D60-278CF053A2F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monlemon.tistory.com/136" TargetMode="External"/><Relationship Id="rId2" Type="http://schemas.openxmlformats.org/officeDocument/2006/relationships/hyperlink" Target="https://velog.io/@hwi_chance/CS-Algorithm-Part.2-Sor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ktprogrammer.tistory.com/48" TargetMode="External"/><Relationship Id="rId4" Type="http://schemas.openxmlformats.org/officeDocument/2006/relationships/hyperlink" Target="https://hyeyul-k.tistory.com/1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9600" dirty="0"/>
              <a:t>정렬 기본</a:t>
            </a:r>
            <a:endParaRPr lang="en-US" altLang="ko-KR" sz="9600" dirty="0"/>
          </a:p>
          <a:p>
            <a:pPr>
              <a:lnSpc>
                <a:spcPct val="150000"/>
              </a:lnSpc>
            </a:pPr>
            <a:r>
              <a:rPr lang="en-US" altLang="ko-KR" sz="4000" dirty="0"/>
              <a:t>(</a:t>
            </a:r>
            <a:r>
              <a:rPr lang="ko-KR" altLang="en-US" sz="4000" dirty="0"/>
              <a:t>버블</a:t>
            </a:r>
            <a:r>
              <a:rPr lang="en-US" altLang="ko-KR" sz="4000" dirty="0"/>
              <a:t>, </a:t>
            </a:r>
            <a:r>
              <a:rPr lang="ko-KR" altLang="en-US" sz="4000" dirty="0"/>
              <a:t>선택</a:t>
            </a:r>
            <a:r>
              <a:rPr lang="en-US" altLang="ko-KR" sz="4000" dirty="0"/>
              <a:t>, </a:t>
            </a:r>
            <a:r>
              <a:rPr lang="ko-KR" altLang="en-US" sz="4000" dirty="0"/>
              <a:t>삽입</a:t>
            </a:r>
            <a:r>
              <a:rPr lang="en-US" altLang="ko-KR" sz="4000" dirty="0"/>
              <a:t>, </a:t>
            </a:r>
            <a:r>
              <a:rPr lang="ko-KR" altLang="en-US" sz="4000" dirty="0" err="1"/>
              <a:t>퀵</a:t>
            </a:r>
            <a:r>
              <a:rPr lang="en-US" altLang="ko-KR" sz="4000" dirty="0"/>
              <a:t>,</a:t>
            </a:r>
            <a:r>
              <a:rPr lang="ko-KR" altLang="en-US" sz="4000" dirty="0"/>
              <a:t> 병합</a:t>
            </a:r>
            <a:r>
              <a:rPr lang="en-US" altLang="ko-KR" sz="4000" dirty="0"/>
              <a:t>, </a:t>
            </a:r>
            <a:r>
              <a:rPr lang="ko-KR" altLang="en-US" sz="4000" dirty="0"/>
              <a:t>기수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5285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ko-KR" altLang="en-US" b="1" dirty="0" err="1"/>
              <a:t>병합정렬</a:t>
            </a:r>
            <a:r>
              <a:rPr lang="ko-KR" altLang="en-US" b="1" dirty="0"/>
              <a:t> </a:t>
            </a:r>
            <a:r>
              <a:rPr lang="en-US" altLang="ko-KR" sz="1600" b="1" dirty="0"/>
              <a:t>(Merge Sort)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3BF1F59-592D-FFD8-2F17-0686FE145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57"/>
          <a:stretch/>
        </p:blipFill>
        <p:spPr>
          <a:xfrm>
            <a:off x="1078396" y="2464903"/>
            <a:ext cx="4505358" cy="23019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5B0053-A2FE-EBB3-DE56-47229668A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886"/>
          <a:stretch/>
        </p:blipFill>
        <p:spPr>
          <a:xfrm>
            <a:off x="6651125" y="2464903"/>
            <a:ext cx="4505358" cy="35443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B0AB1A-E2AA-BDCB-6217-709E282A9C86}"/>
              </a:ext>
            </a:extLst>
          </p:cNvPr>
          <p:cNvSpPr txBox="1"/>
          <p:nvPr/>
        </p:nvSpPr>
        <p:spPr>
          <a:xfrm>
            <a:off x="3007909" y="1828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9D89CC-038B-AF52-A895-27F5531A6179}"/>
              </a:ext>
            </a:extLst>
          </p:cNvPr>
          <p:cNvSpPr txBox="1"/>
          <p:nvPr/>
        </p:nvSpPr>
        <p:spPr>
          <a:xfrm>
            <a:off x="8537760" y="1881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정렬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EF798B-B67C-A155-57A6-9775B7895EA1}"/>
              </a:ext>
            </a:extLst>
          </p:cNvPr>
          <p:cNvCxnSpPr/>
          <p:nvPr/>
        </p:nvCxnSpPr>
        <p:spPr>
          <a:xfrm flipV="1">
            <a:off x="3916017" y="2723322"/>
            <a:ext cx="3175553" cy="171946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BC35F97A-6EE2-74E0-084D-E79068729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72884"/>
              </p:ext>
            </p:extLst>
          </p:nvPr>
        </p:nvGraphicFramePr>
        <p:xfrm>
          <a:off x="2560096" y="5301020"/>
          <a:ext cx="4478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13">
                  <a:extLst>
                    <a:ext uri="{9D8B030D-6E8A-4147-A177-3AD203B41FA5}">
                      <a16:colId xmlns:a16="http://schemas.microsoft.com/office/drawing/2014/main" val="980917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36198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F981A37-44F6-C67B-AF31-6917E9A08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94138"/>
              </p:ext>
            </p:extLst>
          </p:nvPr>
        </p:nvGraphicFramePr>
        <p:xfrm>
          <a:off x="2118988" y="5301020"/>
          <a:ext cx="4478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13">
                  <a:extLst>
                    <a:ext uri="{9D8B030D-6E8A-4147-A177-3AD203B41FA5}">
                      <a16:colId xmlns:a16="http://schemas.microsoft.com/office/drawing/2014/main" val="980917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361989"/>
                  </a:ext>
                </a:extLst>
              </a:tr>
            </a:tbl>
          </a:graphicData>
        </a:graphic>
      </p:graphicFrame>
      <p:graphicFrame>
        <p:nvGraphicFramePr>
          <p:cNvPr id="17" name="표 15">
            <a:extLst>
              <a:ext uri="{FF2B5EF4-FFF2-40B4-BE49-F238E27FC236}">
                <a16:creationId xmlns:a16="http://schemas.microsoft.com/office/drawing/2014/main" id="{7EE8FA1E-F561-D164-D997-AA3B3D99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175674"/>
              </p:ext>
            </p:extLst>
          </p:nvPr>
        </p:nvGraphicFramePr>
        <p:xfrm>
          <a:off x="3004590" y="5301020"/>
          <a:ext cx="4478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13">
                  <a:extLst>
                    <a:ext uri="{9D8B030D-6E8A-4147-A177-3AD203B41FA5}">
                      <a16:colId xmlns:a16="http://schemas.microsoft.com/office/drawing/2014/main" val="980917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361989"/>
                  </a:ext>
                </a:extLst>
              </a:tr>
            </a:tbl>
          </a:graphicData>
        </a:graphic>
      </p:graphicFrame>
      <p:graphicFrame>
        <p:nvGraphicFramePr>
          <p:cNvPr id="18" name="표 15">
            <a:extLst>
              <a:ext uri="{FF2B5EF4-FFF2-40B4-BE49-F238E27FC236}">
                <a16:creationId xmlns:a16="http://schemas.microsoft.com/office/drawing/2014/main" id="{F05FE34D-D94C-1C0F-525A-177B08C97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807361"/>
              </p:ext>
            </p:extLst>
          </p:nvPr>
        </p:nvGraphicFramePr>
        <p:xfrm>
          <a:off x="3445698" y="5300265"/>
          <a:ext cx="4478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13">
                  <a:extLst>
                    <a:ext uri="{9D8B030D-6E8A-4147-A177-3AD203B41FA5}">
                      <a16:colId xmlns:a16="http://schemas.microsoft.com/office/drawing/2014/main" val="980917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361989"/>
                  </a:ext>
                </a:extLst>
              </a:tr>
            </a:tbl>
          </a:graphicData>
        </a:graphic>
      </p:graphicFrame>
      <p:graphicFrame>
        <p:nvGraphicFramePr>
          <p:cNvPr id="19" name="표 15">
            <a:extLst>
              <a:ext uri="{FF2B5EF4-FFF2-40B4-BE49-F238E27FC236}">
                <a16:creationId xmlns:a16="http://schemas.microsoft.com/office/drawing/2014/main" id="{2AFCBBF0-5653-0FC2-3B91-EA189BAE4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32521"/>
              </p:ext>
            </p:extLst>
          </p:nvPr>
        </p:nvGraphicFramePr>
        <p:xfrm>
          <a:off x="3877694" y="5300265"/>
          <a:ext cx="4478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13">
                  <a:extLst>
                    <a:ext uri="{9D8B030D-6E8A-4147-A177-3AD203B41FA5}">
                      <a16:colId xmlns:a16="http://schemas.microsoft.com/office/drawing/2014/main" val="980917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361989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FDD347F-A589-20D1-7AFE-1CCF56F6980E}"/>
              </a:ext>
            </a:extLst>
          </p:cNvPr>
          <p:cNvCxnSpPr>
            <a:cxnSpLocks/>
          </p:cNvCxnSpPr>
          <p:nvPr/>
        </p:nvCxnSpPr>
        <p:spPr>
          <a:xfrm>
            <a:off x="3004590" y="5029201"/>
            <a:ext cx="0" cy="8647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10FF7-C077-A453-7958-92BC8E745451}"/>
              </a:ext>
            </a:extLst>
          </p:cNvPr>
          <p:cNvCxnSpPr>
            <a:cxnSpLocks/>
          </p:cNvCxnSpPr>
          <p:nvPr/>
        </p:nvCxnSpPr>
        <p:spPr>
          <a:xfrm flipH="1">
            <a:off x="2566801" y="4954880"/>
            <a:ext cx="685" cy="1098050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48D055A-7B1B-B394-F563-3CAD692F30B7}"/>
              </a:ext>
            </a:extLst>
          </p:cNvPr>
          <p:cNvCxnSpPr>
            <a:cxnSpLocks/>
          </p:cNvCxnSpPr>
          <p:nvPr/>
        </p:nvCxnSpPr>
        <p:spPr>
          <a:xfrm flipH="1">
            <a:off x="3445013" y="4954881"/>
            <a:ext cx="685" cy="1137806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033B19-FE98-E944-15E1-07A4B13D59EB}"/>
              </a:ext>
            </a:extLst>
          </p:cNvPr>
          <p:cNvCxnSpPr>
            <a:cxnSpLocks/>
          </p:cNvCxnSpPr>
          <p:nvPr/>
        </p:nvCxnSpPr>
        <p:spPr>
          <a:xfrm flipH="1">
            <a:off x="3873304" y="4889223"/>
            <a:ext cx="12990" cy="1691307"/>
          </a:xfrm>
          <a:prstGeom prst="line">
            <a:avLst/>
          </a:prstGeom>
          <a:ln w="28575" cmpd="dbl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39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25394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8000" dirty="0"/>
              <a:t>O(n)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37636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ko-KR" altLang="en-US" b="1" dirty="0" err="1"/>
              <a:t>기수정렬</a:t>
            </a:r>
            <a:r>
              <a:rPr lang="ko-KR" altLang="en-US" b="1" dirty="0"/>
              <a:t> </a:t>
            </a:r>
            <a:r>
              <a:rPr lang="en-US" altLang="ko-KR" sz="1400" b="1" dirty="0"/>
              <a:t>(Radix Sort)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239367-697F-34A3-C8B3-10BE5F97D16F}"/>
              </a:ext>
            </a:extLst>
          </p:cNvPr>
          <p:cNvSpPr txBox="1"/>
          <p:nvPr/>
        </p:nvSpPr>
        <p:spPr>
          <a:xfrm>
            <a:off x="838200" y="1690688"/>
            <a:ext cx="10201102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rgbClr val="FF0000"/>
                </a:solidFill>
              </a:rPr>
              <a:t>비교하려는 대상의 자리수가 </a:t>
            </a:r>
            <a:r>
              <a:rPr lang="ko-KR" altLang="en-US" sz="2000" b="1" dirty="0" err="1">
                <a:solidFill>
                  <a:srgbClr val="FF0000"/>
                </a:solidFill>
              </a:rPr>
              <a:t>같아야함</a:t>
            </a:r>
            <a:r>
              <a:rPr lang="en-US" altLang="ko-KR" sz="2000" b="1" dirty="0">
                <a:solidFill>
                  <a:srgbClr val="FF0000"/>
                </a:solidFill>
              </a:rPr>
              <a:t>. (</a:t>
            </a:r>
            <a:r>
              <a:rPr lang="ko-KR" altLang="en-US" sz="2000" b="1" dirty="0">
                <a:solidFill>
                  <a:srgbClr val="FF0000"/>
                </a:solidFill>
              </a:rPr>
              <a:t>문자열 </a:t>
            </a:r>
            <a:r>
              <a:rPr lang="en-US" altLang="ko-KR" sz="2000" b="1" dirty="0">
                <a:solidFill>
                  <a:srgbClr val="FF0000"/>
                </a:solidFill>
              </a:rPr>
              <a:t>/ </a:t>
            </a:r>
            <a:r>
              <a:rPr lang="ko-KR" altLang="en-US" sz="2000" b="1" dirty="0">
                <a:solidFill>
                  <a:srgbClr val="FF0000"/>
                </a:solidFill>
              </a:rPr>
              <a:t>숫자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b="1" dirty="0"/>
              <a:t>탐색 복잡도</a:t>
            </a:r>
            <a:r>
              <a:rPr lang="en-US" altLang="ko-KR" sz="2000" b="1" dirty="0"/>
              <a:t> O(</a:t>
            </a:r>
            <a:r>
              <a:rPr lang="ko-KR" altLang="en-US" sz="2000" b="1" dirty="0" err="1"/>
              <a:t>자리수</a:t>
            </a:r>
            <a:r>
              <a:rPr lang="en-US" altLang="ko-KR" sz="2000" b="1" dirty="0"/>
              <a:t>*N*2) = O(N)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dirty="0">
              <a:solidFill>
                <a:srgbClr val="FF0000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9C2D9B6-2A55-7284-9282-31216525B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3575396"/>
            <a:ext cx="62103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439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모든정렬</a:t>
            </a:r>
            <a:r>
              <a:rPr lang="en-US" altLang="ko-KR" sz="1600" dirty="0"/>
              <a:t>(</a:t>
            </a:r>
            <a:r>
              <a:rPr lang="ko-KR" altLang="en-US" sz="1600" dirty="0"/>
              <a:t>기수제외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https://velog.io/@hwi_chance/CS-Algorithm-Part.2-Sort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Stable sort : </a:t>
            </a:r>
            <a:r>
              <a:rPr lang="en-US" altLang="ko-KR" sz="1400" dirty="0">
                <a:hlinkClick r:id="rId3"/>
              </a:rPr>
              <a:t>https://lemonlemon.tistory.com/136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퀵정렬</a:t>
            </a:r>
            <a:r>
              <a:rPr lang="ko-KR" altLang="en-US" sz="1400" dirty="0"/>
              <a:t> </a:t>
            </a:r>
            <a:r>
              <a:rPr lang="en-US" altLang="ko-KR" sz="1400" dirty="0"/>
              <a:t>vs </a:t>
            </a:r>
            <a:r>
              <a:rPr lang="ko-KR" altLang="en-US" sz="1400" dirty="0" err="1"/>
              <a:t>병합정렬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4"/>
              </a:rPr>
              <a:t>https://hyeyul-k.tistory.com/16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기수정렬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5"/>
              </a:rPr>
              <a:t>https://lktprogrammer.tistory.com/48</a:t>
            </a:r>
            <a:r>
              <a:rPr lang="en-US" altLang="ko-KR" sz="14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70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ko-KR" altLang="en-US" b="1" dirty="0"/>
              <a:t>용어</a:t>
            </a:r>
            <a:endParaRPr lang="en-US" altLang="ko-KR" sz="16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239367-697F-34A3-C8B3-10BE5F97D16F}"/>
              </a:ext>
            </a:extLst>
          </p:cNvPr>
          <p:cNvSpPr txBox="1"/>
          <p:nvPr/>
        </p:nvSpPr>
        <p:spPr>
          <a:xfrm>
            <a:off x="838200" y="1690688"/>
            <a:ext cx="10201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i="0" dirty="0">
                <a:solidFill>
                  <a:srgbClr val="FF0000"/>
                </a:solidFill>
                <a:effectLst/>
                <a:latin typeface="-apple-system"/>
              </a:rPr>
              <a:t>In-Place Algorithm : 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추가적인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‘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자료구조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’ 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가 </a:t>
            </a:r>
            <a:r>
              <a:rPr lang="ko-KR" altLang="en-US" sz="2000" b="1" i="0" dirty="0" err="1">
                <a:solidFill>
                  <a:srgbClr val="212529"/>
                </a:solidFill>
                <a:effectLst/>
                <a:latin typeface="-apple-system"/>
              </a:rPr>
              <a:t>필요없는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sz="2000" b="1" dirty="0">
                <a:solidFill>
                  <a:srgbClr val="212529"/>
                </a:solidFill>
                <a:latin typeface="-apple-system"/>
              </a:rPr>
              <a:t>정렬 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알고리즘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상수 메모리는 가능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algn="l"/>
            <a:r>
              <a:rPr lang="en-US" altLang="ko-KR" sz="2000" b="1" i="0" dirty="0">
                <a:solidFill>
                  <a:srgbClr val="FF0000"/>
                </a:solidFill>
                <a:effectLst/>
                <a:latin typeface="-apple-system"/>
              </a:rPr>
              <a:t>Stable</a:t>
            </a:r>
            <a:r>
              <a:rPr lang="ko-KR" altLang="en-US" sz="2000" b="1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altLang="ko-KR" sz="2000" b="1" i="0" dirty="0">
                <a:solidFill>
                  <a:srgbClr val="FF0000"/>
                </a:solidFill>
                <a:effectLst/>
                <a:latin typeface="-apple-system"/>
              </a:rPr>
              <a:t>Sort</a:t>
            </a:r>
            <a:r>
              <a:rPr lang="ko-KR" altLang="en-US" sz="2000" b="1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altLang="ko-KR" sz="2000" b="1" i="0" dirty="0">
                <a:solidFill>
                  <a:srgbClr val="FF0000"/>
                </a:solidFill>
                <a:effectLst/>
                <a:latin typeface="-apple-system"/>
              </a:rPr>
              <a:t>:</a:t>
            </a:r>
            <a:r>
              <a:rPr lang="ko-KR" altLang="en-US" sz="2000" b="1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ko-KR" altLang="en-US" sz="2000" b="1" dirty="0">
                <a:solidFill>
                  <a:srgbClr val="212529"/>
                </a:solidFill>
                <a:latin typeface="-apple-system"/>
              </a:rPr>
              <a:t>동일한 값은 </a:t>
            </a:r>
            <a:r>
              <a:rPr lang="ko-KR" altLang="en-US" sz="2000" b="1" dirty="0" err="1">
                <a:solidFill>
                  <a:srgbClr val="212529"/>
                </a:solidFill>
                <a:latin typeface="-apple-system"/>
              </a:rPr>
              <a:t>입력받은</a:t>
            </a:r>
            <a:r>
              <a:rPr lang="ko-KR" altLang="en-US" sz="2000" b="1" dirty="0">
                <a:solidFill>
                  <a:srgbClr val="212529"/>
                </a:solidFill>
                <a:latin typeface="-apple-system"/>
              </a:rPr>
              <a:t> 순서 그대로 유지된다 </a:t>
            </a:r>
            <a:endParaRPr lang="en-US" altLang="ko-KR" sz="2000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0894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ko-KR" altLang="en-US" b="1" dirty="0" err="1"/>
              <a:t>버블정렬</a:t>
            </a:r>
            <a:r>
              <a:rPr lang="ko-KR" altLang="en-US" b="1" dirty="0"/>
              <a:t> </a:t>
            </a:r>
            <a:r>
              <a:rPr lang="en-US" altLang="ko-KR" sz="1600" b="1" dirty="0"/>
              <a:t>(Bubble Sort)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239367-697F-34A3-C8B3-10BE5F97D16F}"/>
              </a:ext>
            </a:extLst>
          </p:cNvPr>
          <p:cNvSpPr txBox="1"/>
          <p:nvPr/>
        </p:nvSpPr>
        <p:spPr>
          <a:xfrm>
            <a:off x="838200" y="1690688"/>
            <a:ext cx="10201102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현재 원소와 다음 원소를 비교하면서 정렬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1</a:t>
            </a:r>
            <a:r>
              <a:rPr lang="ko-KR" altLang="en-US" sz="2000" b="1" dirty="0"/>
              <a:t>사이클마다 비교할 원소 수가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개씩 줄어든다</a:t>
            </a:r>
            <a:r>
              <a:rPr lang="en-US" altLang="ko-KR" sz="2000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탐색 복잡도 </a:t>
            </a:r>
            <a:r>
              <a:rPr lang="en-US" altLang="ko-KR" sz="2000" b="1" dirty="0"/>
              <a:t>O(n(n-1)/2)  + </a:t>
            </a:r>
            <a:r>
              <a:rPr lang="ko-KR" altLang="en-US" sz="2000" b="1" dirty="0"/>
              <a:t>교환 복잡도</a:t>
            </a:r>
            <a:r>
              <a:rPr lang="en-US" altLang="ko-KR" sz="2000" b="1" dirty="0"/>
              <a:t> O((n-1)(n-2)/2) = O(n</a:t>
            </a:r>
            <a:r>
              <a:rPr lang="en-US" altLang="ko-KR" sz="2000" b="1" baseline="30000" dirty="0"/>
              <a:t>2</a:t>
            </a:r>
            <a:r>
              <a:rPr lang="en-US" altLang="ko-KR" sz="2000" b="1" dirty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일반적으로 </a:t>
            </a:r>
            <a:r>
              <a:rPr lang="en-US" altLang="ko-KR" sz="2000" b="1" dirty="0"/>
              <a:t>‘</a:t>
            </a:r>
            <a:r>
              <a:rPr lang="ko-KR" altLang="en-US" sz="2000" b="1" dirty="0"/>
              <a:t>최대값</a:t>
            </a:r>
            <a:r>
              <a:rPr lang="en-US" altLang="ko-KR" sz="2000" b="1" dirty="0"/>
              <a:t>’ </a:t>
            </a:r>
            <a:r>
              <a:rPr lang="ko-KR" altLang="en-US" sz="2000" b="1" dirty="0"/>
              <a:t>정렬</a:t>
            </a:r>
            <a:endParaRPr lang="en-US" altLang="ko-KR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A84705-C403-B956-C581-3F241FD71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568" y="2499691"/>
            <a:ext cx="8361580" cy="458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52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ko-KR" altLang="en-US" b="1" dirty="0" err="1"/>
              <a:t>선택정렬</a:t>
            </a:r>
            <a:r>
              <a:rPr lang="ko-KR" altLang="en-US" b="1" dirty="0"/>
              <a:t> 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Selction</a:t>
            </a:r>
            <a:r>
              <a:rPr lang="en-US" altLang="ko-KR" sz="1600" b="1" dirty="0"/>
              <a:t> Sort)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239367-697F-34A3-C8B3-10BE5F97D16F}"/>
              </a:ext>
            </a:extLst>
          </p:cNvPr>
          <p:cNvSpPr txBox="1"/>
          <p:nvPr/>
        </p:nvSpPr>
        <p:spPr>
          <a:xfrm>
            <a:off x="838200" y="1690688"/>
            <a:ext cx="10201102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현재 원소와 다음 원소를 비교하면서 </a:t>
            </a:r>
            <a:r>
              <a:rPr lang="en-US" altLang="ko-KR" sz="2000" b="1" dirty="0"/>
              <a:t>‘</a:t>
            </a:r>
            <a:r>
              <a:rPr lang="ko-KR" altLang="en-US" sz="2000" b="1" dirty="0"/>
              <a:t>최소값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최대값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탐색</a:t>
            </a:r>
            <a:r>
              <a:rPr lang="en-US" altLang="ko-KR" sz="2000" b="1" dirty="0"/>
              <a:t>’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1</a:t>
            </a:r>
            <a:r>
              <a:rPr lang="ko-KR" altLang="en-US" sz="2000" b="1" dirty="0"/>
              <a:t>사이클마다 비교할 원소 수가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개씩 줄어든다</a:t>
            </a:r>
            <a:r>
              <a:rPr lang="en-US" altLang="ko-KR" sz="2000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탐색 복잡도 </a:t>
            </a:r>
            <a:r>
              <a:rPr lang="en-US" altLang="ko-KR" sz="2000" b="1" dirty="0"/>
              <a:t>O(n(n-1)/2)  + </a:t>
            </a:r>
            <a:r>
              <a:rPr lang="ko-KR" altLang="en-US" sz="2000" b="1" dirty="0"/>
              <a:t>교환 복잡도</a:t>
            </a:r>
            <a:r>
              <a:rPr lang="en-US" altLang="ko-KR" sz="2000" b="1" dirty="0"/>
              <a:t> O(n-1) + </a:t>
            </a:r>
            <a:r>
              <a:rPr lang="ko-KR" altLang="en-US" sz="2000" b="1" dirty="0"/>
              <a:t>최소값 저장</a:t>
            </a:r>
            <a:r>
              <a:rPr lang="en-US" altLang="ko-KR" sz="2000" b="1" dirty="0"/>
              <a:t>O(n(n-1)/2)= O(n</a:t>
            </a:r>
            <a:r>
              <a:rPr lang="en-US" altLang="ko-KR" sz="2000" b="1" baseline="30000" dirty="0"/>
              <a:t>2</a:t>
            </a:r>
            <a:r>
              <a:rPr lang="en-US" altLang="ko-KR" sz="2000" b="1" dirty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일반적으로 </a:t>
            </a:r>
            <a:r>
              <a:rPr lang="en-US" altLang="ko-KR" sz="2000" b="1" dirty="0"/>
              <a:t>‘</a:t>
            </a:r>
            <a:r>
              <a:rPr lang="ko-KR" altLang="en-US" sz="2000" b="1" dirty="0"/>
              <a:t>최소값 정렬</a:t>
            </a:r>
            <a:r>
              <a:rPr lang="en-US" altLang="ko-KR" sz="2000" b="1" dirty="0"/>
              <a:t>＇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93CD082-CBE6-87B4-B74C-5367F7092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88" y="4029568"/>
            <a:ext cx="7155623" cy="22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94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ko-KR" altLang="en-US" b="1" dirty="0" err="1"/>
              <a:t>삽입정렬</a:t>
            </a:r>
            <a:r>
              <a:rPr lang="ko-KR" altLang="en-US" b="1" dirty="0"/>
              <a:t> </a:t>
            </a:r>
            <a:r>
              <a:rPr lang="en-US" altLang="ko-KR" sz="1600" b="1" dirty="0"/>
              <a:t>(Insertion Sort)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239367-697F-34A3-C8B3-10BE5F97D16F}"/>
              </a:ext>
            </a:extLst>
          </p:cNvPr>
          <p:cNvSpPr txBox="1"/>
          <p:nvPr/>
        </p:nvSpPr>
        <p:spPr>
          <a:xfrm>
            <a:off x="838200" y="1690688"/>
            <a:ext cx="10201102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2</a:t>
            </a:r>
            <a:r>
              <a:rPr lang="ko-KR" altLang="en-US" sz="2000" b="1" dirty="0"/>
              <a:t>번째 원소부터 </a:t>
            </a:r>
            <a:r>
              <a:rPr lang="en-US" altLang="ko-KR" sz="2000" b="1" dirty="0"/>
              <a:t>‘</a:t>
            </a:r>
            <a:r>
              <a:rPr lang="ko-KR" altLang="en-US" sz="2000" b="1" dirty="0"/>
              <a:t>제자리</a:t>
            </a:r>
            <a:r>
              <a:rPr lang="en-US" altLang="ko-KR" sz="2000" b="1" dirty="0"/>
              <a:t>’</a:t>
            </a:r>
            <a:r>
              <a:rPr lang="ko-KR" altLang="en-US" sz="2000" b="1" dirty="0"/>
              <a:t> 탐색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1</a:t>
            </a:r>
            <a:r>
              <a:rPr lang="ko-KR" altLang="en-US" sz="2000" b="1" dirty="0"/>
              <a:t>사이클마다 비교할 원소 수가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개씩 늘어난다</a:t>
            </a:r>
            <a:r>
              <a:rPr lang="en-US" altLang="ko-KR" sz="2000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탐색 복잡도 </a:t>
            </a:r>
            <a:r>
              <a:rPr lang="en-US" altLang="ko-KR" sz="2000" b="1" dirty="0"/>
              <a:t>O(n(n-1)/2)  + </a:t>
            </a:r>
            <a:r>
              <a:rPr lang="ko-KR" altLang="en-US" sz="2000" b="1" dirty="0"/>
              <a:t>교환 복잡도</a:t>
            </a:r>
            <a:r>
              <a:rPr lang="en-US" altLang="ko-KR" sz="2000" b="1" dirty="0"/>
              <a:t> O((n-1)(n-2)/2) = O(n</a:t>
            </a:r>
            <a:r>
              <a:rPr lang="en-US" altLang="ko-KR" sz="2000" b="1" baseline="30000" dirty="0"/>
              <a:t>2</a:t>
            </a:r>
            <a:r>
              <a:rPr lang="en-US" altLang="ko-KR" sz="2000" b="1" dirty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이미 정렬된 경우 비교가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번씩만 일어나므로 앞선 두 정렬보다 </a:t>
            </a:r>
            <a:r>
              <a:rPr lang="ko-KR" altLang="en-US" sz="2000" b="1" dirty="0" err="1"/>
              <a:t>쬐끔</a:t>
            </a:r>
            <a:r>
              <a:rPr lang="ko-KR" altLang="en-US" sz="2000" b="1" dirty="0"/>
              <a:t> 효율적</a:t>
            </a:r>
            <a:endParaRPr lang="en-US" altLang="ko-KR" sz="2000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5187BF1-4F50-F2E6-B4CD-A3DF70D23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927" y="4099891"/>
            <a:ext cx="7964146" cy="232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C0D9FF-2B7B-05E9-C76A-3E96DFE98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98" y="2150786"/>
            <a:ext cx="9806749" cy="30663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70A74-2043-E12F-CC08-DCB97C4C045E}"/>
              </a:ext>
            </a:extLst>
          </p:cNvPr>
          <p:cNvSpPr/>
          <p:nvPr/>
        </p:nvSpPr>
        <p:spPr>
          <a:xfrm>
            <a:off x="6410498" y="3102503"/>
            <a:ext cx="3137452" cy="4894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9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25394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8000" dirty="0"/>
              <a:t>분할정복 알고리즘</a:t>
            </a:r>
          </a:p>
        </p:txBody>
      </p:sp>
    </p:spTree>
    <p:extLst>
      <p:ext uri="{BB962C8B-B14F-4D97-AF65-F5344CB8AC3E}">
        <p14:creationId xmlns:p14="http://schemas.microsoft.com/office/powerpoint/2010/main" val="352480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ko-KR" altLang="en-US" b="1" dirty="0" err="1"/>
              <a:t>퀵정렬</a:t>
            </a:r>
            <a:r>
              <a:rPr lang="ko-KR" altLang="en-US" b="1" dirty="0"/>
              <a:t> </a:t>
            </a:r>
            <a:r>
              <a:rPr lang="en-US" altLang="ko-KR" sz="1600" b="1" dirty="0"/>
              <a:t>(Quick Sort)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239367-697F-34A3-C8B3-10BE5F97D16F}"/>
              </a:ext>
            </a:extLst>
          </p:cNvPr>
          <p:cNvSpPr txBox="1"/>
          <p:nvPr/>
        </p:nvSpPr>
        <p:spPr>
          <a:xfrm>
            <a:off x="838200" y="1690688"/>
            <a:ext cx="10611678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임의로 </a:t>
            </a:r>
            <a:r>
              <a:rPr lang="en-US" altLang="ko-KR" sz="2000" b="1" dirty="0"/>
              <a:t>Pivot(</a:t>
            </a:r>
            <a:r>
              <a:rPr lang="ko-KR" altLang="en-US" sz="2000" b="1" dirty="0"/>
              <a:t>기준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정한다</a:t>
            </a:r>
            <a:r>
              <a:rPr lang="en-US" altLang="ko-KR" sz="2000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left(1</a:t>
            </a:r>
            <a:r>
              <a:rPr lang="ko-KR" altLang="en-US" sz="2000" b="1" dirty="0" err="1"/>
              <a:t>번원소</a:t>
            </a:r>
            <a:r>
              <a:rPr lang="ko-KR" altLang="en-US" sz="2000" b="1" dirty="0"/>
              <a:t> 시작</a:t>
            </a:r>
            <a:r>
              <a:rPr lang="en-US" altLang="ko-KR" sz="2000" b="1" dirty="0"/>
              <a:t>) right(n</a:t>
            </a:r>
            <a:r>
              <a:rPr lang="ko-KR" altLang="en-US" sz="2000" b="1" dirty="0" err="1"/>
              <a:t>번원소</a:t>
            </a:r>
            <a:r>
              <a:rPr lang="ko-KR" altLang="en-US" sz="2000" b="1" dirty="0"/>
              <a:t> 시작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포인터 둔다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Left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Pivot</a:t>
            </a:r>
            <a:r>
              <a:rPr lang="ko-KR" altLang="en-US" sz="2000" b="1" dirty="0"/>
              <a:t>보다 큰 값 만나면 정지</a:t>
            </a:r>
            <a:r>
              <a:rPr lang="en-US" altLang="ko-KR" sz="2000" b="1" dirty="0"/>
              <a:t>, Right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Pivot</a:t>
            </a:r>
            <a:r>
              <a:rPr lang="ko-KR" altLang="en-US" sz="2000" b="1" dirty="0"/>
              <a:t>보다 작거나 같은 값 만나면 정지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Left</a:t>
            </a:r>
            <a:r>
              <a:rPr lang="ko-KR" altLang="en-US" sz="2000" b="1" dirty="0"/>
              <a:t>원소와 </a:t>
            </a:r>
            <a:r>
              <a:rPr lang="en-US" altLang="ko-KR" sz="2000" b="1" dirty="0"/>
              <a:t>Right</a:t>
            </a:r>
            <a:r>
              <a:rPr lang="ko-KR" altLang="en-US" sz="2000" b="1" dirty="0"/>
              <a:t>원소 교환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Left </a:t>
            </a:r>
            <a:r>
              <a:rPr lang="ko-KR" altLang="en-US" sz="2000" b="1" dirty="0"/>
              <a:t>포인터가 </a:t>
            </a:r>
            <a:r>
              <a:rPr lang="en-US" altLang="ko-KR" sz="2000" b="1" dirty="0"/>
              <a:t>Right </a:t>
            </a:r>
            <a:r>
              <a:rPr lang="ko-KR" altLang="en-US" sz="2000" b="1" dirty="0"/>
              <a:t>포인터 보다 오른쪽에 위치하면 </a:t>
            </a:r>
            <a:r>
              <a:rPr lang="en-US" altLang="ko-KR" sz="2000" b="1" dirty="0"/>
              <a:t>Right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Pivot </a:t>
            </a:r>
            <a:r>
              <a:rPr lang="ko-KR" altLang="en-US" sz="2000" b="1" dirty="0"/>
              <a:t>값 교환 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 err="1"/>
              <a:t>피봇을</a:t>
            </a:r>
            <a:r>
              <a:rPr lang="ko-KR" altLang="en-US" sz="2000" b="1" dirty="0"/>
              <a:t> 기준으로 나뉘어진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배열에 대해 </a:t>
            </a:r>
            <a:r>
              <a:rPr lang="en-US" altLang="ko-KR" sz="2000" b="1" dirty="0"/>
              <a:t>1~5</a:t>
            </a:r>
            <a:r>
              <a:rPr lang="ko-KR" altLang="en-US" sz="2000" b="1" dirty="0"/>
              <a:t> 반복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solidFill>
                  <a:srgbClr val="FF0000"/>
                </a:solidFill>
              </a:rPr>
              <a:t>Stable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algorithm</a:t>
            </a:r>
            <a:r>
              <a:rPr lang="ko-KR" altLang="en-US" sz="2000" b="1" dirty="0">
                <a:solidFill>
                  <a:srgbClr val="FF0000"/>
                </a:solidFill>
              </a:rPr>
              <a:t>이 아님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b="1" dirty="0"/>
              <a:t>Merge Sort</a:t>
            </a:r>
            <a:r>
              <a:rPr lang="ko-KR" altLang="en-US" sz="2000" b="1" dirty="0"/>
              <a:t>를 이용한 구현 가능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크기 아닌 </a:t>
            </a:r>
            <a:r>
              <a:rPr lang="en-US" altLang="ko-KR" sz="2000" b="1" dirty="0"/>
              <a:t>pivot </a:t>
            </a:r>
            <a:r>
              <a:rPr lang="ko-KR" altLang="en-US" sz="2000" b="1" dirty="0"/>
              <a:t>기준으로 분할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						-   (In-place algorithm</a:t>
            </a:r>
            <a:r>
              <a:rPr lang="ko-KR" altLang="en-US" sz="2000" b="1" dirty="0">
                <a:solidFill>
                  <a:srgbClr val="FF0000"/>
                </a:solidFill>
              </a:rPr>
              <a:t>이 아니게 됨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405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ko-KR" altLang="en-US" b="1" dirty="0" err="1"/>
              <a:t>퀵정렬</a:t>
            </a:r>
            <a:r>
              <a:rPr lang="ko-KR" altLang="en-US" b="1" dirty="0"/>
              <a:t> </a:t>
            </a:r>
            <a:r>
              <a:rPr lang="en-US" altLang="ko-KR" sz="1600" b="1" dirty="0"/>
              <a:t>(Quick Sort)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C3ED02E4-2C4D-23D5-5F9E-AA06FCF42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939" y="3040757"/>
            <a:ext cx="7638221" cy="345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653387-6623-CA12-7BCB-D3C628525AD0}"/>
              </a:ext>
            </a:extLst>
          </p:cNvPr>
          <p:cNvSpPr txBox="1"/>
          <p:nvPr/>
        </p:nvSpPr>
        <p:spPr>
          <a:xfrm>
            <a:off x="838200" y="1726867"/>
            <a:ext cx="1051560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b="1" dirty="0"/>
              <a:t>탐색 복잡도 </a:t>
            </a:r>
            <a:r>
              <a:rPr lang="en-US" altLang="ko-KR" sz="1800" b="1" dirty="0"/>
              <a:t>O(</a:t>
            </a:r>
            <a:r>
              <a:rPr lang="en-US" altLang="ko-KR" sz="1800" b="1" dirty="0" err="1"/>
              <a:t>nlongN</a:t>
            </a:r>
            <a:r>
              <a:rPr lang="en-US" altLang="ko-KR" sz="1800" b="1" dirty="0"/>
              <a:t>) + </a:t>
            </a:r>
            <a:r>
              <a:rPr lang="ko-KR" altLang="en-US" sz="1800" b="1" dirty="0"/>
              <a:t>교환 복잡도</a:t>
            </a:r>
            <a:r>
              <a:rPr lang="en-US" altLang="ko-KR" sz="1800" b="1" dirty="0"/>
              <a:t> O(</a:t>
            </a:r>
            <a:r>
              <a:rPr lang="en-US" altLang="ko-KR" sz="1800" b="1" dirty="0" err="1"/>
              <a:t>logN</a:t>
            </a:r>
            <a:r>
              <a:rPr lang="en-US" altLang="ko-KR" sz="1800" b="1" dirty="0"/>
              <a:t>(left-right) + N(pivot)) = O(</a:t>
            </a:r>
            <a:r>
              <a:rPr lang="en-US" altLang="ko-KR" sz="1800" b="1" dirty="0" err="1"/>
              <a:t>nlogN</a:t>
            </a:r>
            <a:r>
              <a:rPr lang="en-US" altLang="ko-KR" sz="1800" b="1" dirty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b="1" dirty="0"/>
              <a:t>최악의 경우는 왜 </a:t>
            </a:r>
            <a:r>
              <a:rPr lang="en-US" altLang="ko-KR" sz="1800" b="1" dirty="0"/>
              <a:t>O(n</a:t>
            </a:r>
            <a:r>
              <a:rPr lang="en-US" altLang="ko-KR" sz="1800" b="1" baseline="30000" dirty="0"/>
              <a:t>2</a:t>
            </a:r>
            <a:r>
              <a:rPr lang="en-US" altLang="ko-KR" sz="1800" b="1" dirty="0"/>
              <a:t>)? &gt; Pivot</a:t>
            </a:r>
            <a:r>
              <a:rPr lang="ko-KR" altLang="en-US" sz="1800" b="1" dirty="0"/>
              <a:t>에 따라 깊이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logN</a:t>
            </a:r>
            <a:r>
              <a:rPr lang="ko-KR" altLang="en-US" sz="1800" b="1" dirty="0"/>
              <a:t>이 </a:t>
            </a:r>
            <a:r>
              <a:rPr lang="ko-KR" altLang="en-US" sz="1800" b="1" dirty="0" err="1"/>
              <a:t>보장안됨</a:t>
            </a:r>
            <a:r>
              <a:rPr lang="en-US" altLang="ko-KR" sz="1800" b="1" dirty="0"/>
              <a:t>) – </a:t>
            </a:r>
            <a:r>
              <a:rPr lang="ko-KR" altLang="en-US" sz="1800" b="1" dirty="0"/>
              <a:t>한쪽으로만 </a:t>
            </a:r>
            <a:r>
              <a:rPr lang="ko-KR" altLang="en-US" sz="1800" b="1" dirty="0" err="1"/>
              <a:t>길어짐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71049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ko-KR" altLang="en-US" b="1" dirty="0" err="1"/>
              <a:t>병합정렬</a:t>
            </a:r>
            <a:r>
              <a:rPr lang="ko-KR" altLang="en-US" b="1" dirty="0"/>
              <a:t> </a:t>
            </a:r>
            <a:r>
              <a:rPr lang="en-US" altLang="ko-KR" sz="1600" b="1" dirty="0"/>
              <a:t>(Merge Sort)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239367-697F-34A3-C8B3-10BE5F97D16F}"/>
              </a:ext>
            </a:extLst>
          </p:cNvPr>
          <p:cNvSpPr txBox="1"/>
          <p:nvPr/>
        </p:nvSpPr>
        <p:spPr>
          <a:xfrm>
            <a:off x="838200" y="1690688"/>
            <a:ext cx="10201102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배열크기가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이 될 때까지 공간분할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분할 된 배열은 정렬보장</a:t>
            </a:r>
            <a:r>
              <a:rPr lang="en-US" altLang="ko-KR" sz="2000" b="1" dirty="0"/>
              <a:t>, 2</a:t>
            </a:r>
            <a:r>
              <a:rPr lang="ko-KR" altLang="en-US" sz="2000" b="1" dirty="0"/>
              <a:t>개의 배열의 원소 값 비교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분할 복잡도 </a:t>
            </a:r>
            <a:r>
              <a:rPr lang="en-US" altLang="ko-KR" sz="2000" b="1" dirty="0"/>
              <a:t>O(</a:t>
            </a:r>
            <a:r>
              <a:rPr lang="en-US" altLang="ko-KR" sz="2000" b="1" dirty="0" err="1"/>
              <a:t>logN</a:t>
            </a:r>
            <a:r>
              <a:rPr lang="en-US" altLang="ko-KR" sz="2000" b="1" dirty="0"/>
              <a:t>)  + </a:t>
            </a:r>
            <a:r>
              <a:rPr lang="ko-KR" altLang="en-US" sz="2000" b="1" dirty="0"/>
              <a:t>탐색 복잡도</a:t>
            </a:r>
            <a:r>
              <a:rPr lang="en-US" altLang="ko-KR" sz="2000" b="1" dirty="0"/>
              <a:t> O((n-1)*</a:t>
            </a:r>
            <a:r>
              <a:rPr lang="en-US" altLang="ko-KR" sz="2000" b="1" dirty="0" err="1"/>
              <a:t>logN</a:t>
            </a:r>
            <a:r>
              <a:rPr lang="en-US" altLang="ko-KR" sz="2000" b="1" dirty="0"/>
              <a:t>) = O(</a:t>
            </a:r>
            <a:r>
              <a:rPr lang="en-US" altLang="ko-KR" sz="2000" b="1" dirty="0" err="1"/>
              <a:t>nlogN</a:t>
            </a:r>
            <a:r>
              <a:rPr lang="en-US" altLang="ko-KR" sz="2000" b="1" dirty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solidFill>
                  <a:srgbClr val="FF0000"/>
                </a:solidFill>
              </a:rPr>
              <a:t>In-place algorithm</a:t>
            </a:r>
            <a:r>
              <a:rPr lang="ko-KR" altLang="en-US" sz="2000" b="1" dirty="0">
                <a:solidFill>
                  <a:srgbClr val="FF0000"/>
                </a:solidFill>
              </a:rPr>
              <a:t>이 아님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3900EED-1B7A-DDCF-F5B3-4B5FBE277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592" y="3950804"/>
            <a:ext cx="4302816" cy="258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91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514</Words>
  <Application>Microsoft Office PowerPoint</Application>
  <PresentationFormat>와이드스크린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-apple-system</vt:lpstr>
      <vt:lpstr>맑은 고딕</vt:lpstr>
      <vt:lpstr>Arial</vt:lpstr>
      <vt:lpstr>Office 테마</vt:lpstr>
      <vt:lpstr>PowerPoint 프레젠테이션</vt:lpstr>
      <vt:lpstr>용어</vt:lpstr>
      <vt:lpstr>버블정렬 (Bubble Sort)</vt:lpstr>
      <vt:lpstr>선택정렬 (Selction Sort)</vt:lpstr>
      <vt:lpstr>삽입정렬 (Insertion Sort)</vt:lpstr>
      <vt:lpstr>PowerPoint 프레젠테이션</vt:lpstr>
      <vt:lpstr>퀵정렬 (Quick Sort)</vt:lpstr>
      <vt:lpstr>퀵정렬 (Quick Sort)</vt:lpstr>
      <vt:lpstr>병합정렬 (Merge Sort)</vt:lpstr>
      <vt:lpstr>병합정렬 (Merge Sort)</vt:lpstr>
      <vt:lpstr>PowerPoint 프레젠테이션</vt:lpstr>
      <vt:lpstr>기수정렬 (Radix Sort)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PARKHYEONWOO</cp:lastModifiedBy>
  <cp:revision>578</cp:revision>
  <dcterms:created xsi:type="dcterms:W3CDTF">2023-02-21T06:31:36Z</dcterms:created>
  <dcterms:modified xsi:type="dcterms:W3CDTF">2023-03-25T07:41:49Z</dcterms:modified>
</cp:coreProperties>
</file>