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04" r:id="rId4"/>
    <p:sldId id="316" r:id="rId5"/>
    <p:sldId id="305" r:id="rId6"/>
    <p:sldId id="317" r:id="rId7"/>
    <p:sldId id="318" r:id="rId8"/>
    <p:sldId id="319" r:id="rId9"/>
    <p:sldId id="321" r:id="rId10"/>
    <p:sldId id="320" r:id="rId11"/>
    <p:sldId id="324" r:id="rId12"/>
    <p:sldId id="322" r:id="rId13"/>
    <p:sldId id="309" r:id="rId14"/>
    <p:sldId id="326" r:id="rId15"/>
    <p:sldId id="327" r:id="rId16"/>
    <p:sldId id="325" r:id="rId17"/>
    <p:sldId id="306" r:id="rId18"/>
    <p:sldId id="312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3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6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4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90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1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35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FABF-81B9-4CFC-8D60-278CF053A2FB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FABF-81B9-4CFC-8D60-278CF053A2FB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3BB3-5BBE-4788-8022-7B4AB446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hash-sort-algorith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wultong.blogspot.com/2006/10/perl-hash-sort-key-value.html" TargetMode="External"/><Relationship Id="rId2" Type="http://schemas.openxmlformats.org/officeDocument/2006/relationships/hyperlink" Target="https://www.geeksforgeeks.org/hash-sort-algorith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-lab.tistory.com/262" TargetMode="External"/><Relationship Id="rId5" Type="http://schemas.openxmlformats.org/officeDocument/2006/relationships/hyperlink" Target="https://m.blog.naver.com/PostView.nhn?blogId=rhaosoversan&amp;logNo=221377149974&amp;proxyReferer=https:%2F%2Fwww.google.com%2F" TargetMode="External"/><Relationship Id="rId4" Type="http://schemas.openxmlformats.org/officeDocument/2006/relationships/hyperlink" Target="https://m.blog.naver.com/beaqon/22130041670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9600" dirty="0"/>
              <a:t>정렬</a:t>
            </a:r>
            <a:r>
              <a:rPr lang="en-US" altLang="ko-KR" sz="9600" dirty="0"/>
              <a:t>? </a:t>
            </a:r>
            <a:r>
              <a:rPr lang="ko-KR" altLang="en-US" sz="9600" dirty="0"/>
              <a:t>탐색</a:t>
            </a:r>
            <a:r>
              <a:rPr lang="en-US" altLang="ko-KR" sz="96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4000" dirty="0"/>
              <a:t>(Hash, Binary sort)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5285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>
            <a:normAutofit/>
          </a:bodyPr>
          <a:lstStyle/>
          <a:p>
            <a:r>
              <a:rPr lang="ko-KR" altLang="en-US" b="1" dirty="0"/>
              <a:t>두 방법의 장점</a:t>
            </a:r>
            <a:endParaRPr lang="en-US" altLang="ko-KR" sz="11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C6DF2E3-9125-E271-734E-DC494BAF5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3071"/>
            <a:ext cx="10515600" cy="45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600" dirty="0"/>
              <a:t>Hash ‘</a:t>
            </a:r>
            <a:r>
              <a:rPr lang="ko-KR" altLang="en-US" sz="9600" dirty="0"/>
              <a:t>정렬</a:t>
            </a:r>
            <a:r>
              <a:rPr lang="en-US" altLang="ko-KR" sz="9600" dirty="0"/>
              <a:t>’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0873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Hash ‘</a:t>
            </a:r>
            <a:r>
              <a:rPr lang="ko-KR" altLang="en-US" b="1" dirty="0"/>
              <a:t>정렬</a:t>
            </a:r>
            <a:r>
              <a:rPr lang="en-US" altLang="ko-KR" b="1" dirty="0"/>
              <a:t>’</a:t>
            </a:r>
            <a:endParaRPr lang="en-US" altLang="ko-KR" sz="16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39367-697F-34A3-C8B3-10BE5F97D16F}"/>
              </a:ext>
            </a:extLst>
          </p:cNvPr>
          <p:cNvSpPr txBox="1"/>
          <p:nvPr/>
        </p:nvSpPr>
        <p:spPr>
          <a:xfrm>
            <a:off x="838200" y="1690688"/>
            <a:ext cx="10201102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조건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데이터 범위를 알고 있어야 함 </a:t>
            </a:r>
            <a:r>
              <a:rPr lang="en-US" altLang="ko-KR" sz="2000" b="1" dirty="0"/>
              <a:t>( hash </a:t>
            </a:r>
            <a:r>
              <a:rPr lang="ko-KR" altLang="en-US" sz="2000" b="1" dirty="0"/>
              <a:t>값을 어디까지 반환해줄 것인가 </a:t>
            </a:r>
            <a:r>
              <a:rPr lang="en-US" altLang="ko-KR" sz="2000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데이터는 숫자로 나타내어져야 합니다</a:t>
            </a:r>
            <a:r>
              <a:rPr lang="en-US" altLang="ko-KR" sz="2000" b="1" dirty="0"/>
              <a:t>. (Hash Function)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Super-Hash Function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입력 값을 고정된 숫자데이터로 나타내야 한다</a:t>
            </a:r>
            <a:r>
              <a:rPr lang="en-US" altLang="ko-KR" sz="2000" b="1" dirty="0"/>
              <a:t>. (hash function)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충돌이 없게 숫자데이터를 할당해야 한다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(mash function)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hlinkClick r:id="rId2"/>
              </a:rPr>
              <a:t>https://www.geeksforgeeks.org/hash-sort-algorithm/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예시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79081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5394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8000" dirty="0"/>
              <a:t>이진</a:t>
            </a:r>
            <a:r>
              <a:rPr lang="en-US" altLang="ko-KR" sz="8000" dirty="0"/>
              <a:t>’</a:t>
            </a:r>
            <a:r>
              <a:rPr lang="ko-KR" altLang="en-US" sz="8000" dirty="0"/>
              <a:t>탐색</a:t>
            </a:r>
            <a:r>
              <a:rPr lang="en-US" altLang="ko-KR" sz="8000" dirty="0"/>
              <a:t>’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52480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이진탐색 조건</a:t>
            </a:r>
            <a:endParaRPr lang="en-US" altLang="ko-KR" sz="11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B6C00-833E-6CC9-6815-FA01F80F42AE}"/>
              </a:ext>
            </a:extLst>
          </p:cNvPr>
          <p:cNvSpPr txBox="1"/>
          <p:nvPr/>
        </p:nvSpPr>
        <p:spPr>
          <a:xfrm>
            <a:off x="838199" y="1690688"/>
            <a:ext cx="10944639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rgbClr val="FF0000"/>
                </a:solidFill>
                <a:latin typeface="applesdgothicneo-ultralight"/>
              </a:rPr>
              <a:t>정렬이 돼 </a:t>
            </a:r>
            <a:r>
              <a:rPr lang="ko-KR" altLang="en-US" sz="2000" b="1" dirty="0" err="1">
                <a:solidFill>
                  <a:srgbClr val="FF0000"/>
                </a:solidFill>
                <a:latin typeface="applesdgothicneo-ultralight"/>
              </a:rPr>
              <a:t>있어야함</a:t>
            </a:r>
            <a:r>
              <a:rPr lang="en-US" altLang="ko-KR" sz="2000" b="1" dirty="0">
                <a:solidFill>
                  <a:srgbClr val="FF0000"/>
                </a:solidFill>
                <a:latin typeface="applesdgothicneo-ultralight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배열 중간 값과 찾는 값 비교</a:t>
            </a:r>
            <a:endParaRPr lang="en-US" altLang="ko-KR" sz="2000" b="0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latin typeface="applesdgothicneo-ultralight"/>
              </a:rPr>
              <a:t>중간 값과 찾는 값 대소비교를 통해 왼쪽 </a:t>
            </a:r>
            <a:r>
              <a:rPr lang="en-US" altLang="ko-KR" sz="2000" dirty="0">
                <a:solidFill>
                  <a:srgbClr val="000000"/>
                </a:solidFill>
                <a:latin typeface="applesdgothicneo-ultralight"/>
              </a:rPr>
              <a:t>/ </a:t>
            </a:r>
            <a:r>
              <a:rPr lang="ko-KR" altLang="en-US" sz="2000" dirty="0">
                <a:solidFill>
                  <a:srgbClr val="000000"/>
                </a:solidFill>
                <a:latin typeface="applesdgothicneo-ultralight"/>
              </a:rPr>
              <a:t>오른쪽 이동</a:t>
            </a:r>
            <a:endParaRPr lang="en-US" altLang="ko-KR" sz="2000" dirty="0">
              <a:solidFill>
                <a:srgbClr val="000000"/>
              </a:solidFill>
              <a:latin typeface="applesdgothicneo-ultraligh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찾을 때 까지 반복</a:t>
            </a:r>
            <a:endParaRPr lang="en-US" altLang="ko-KR" sz="2000" b="0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7800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이진탐색</a:t>
            </a:r>
            <a:endParaRPr lang="en-US" altLang="ko-KR" sz="11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9FFD12-FAC0-DA0E-4FB0-08D3DE8C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793" y="1898374"/>
            <a:ext cx="3876573" cy="46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0C5771-A462-17D9-407A-FFF702198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07"/>
          <a:stretch/>
        </p:blipFill>
        <p:spPr>
          <a:xfrm>
            <a:off x="615300" y="1898374"/>
            <a:ext cx="6468263" cy="43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5394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8000" dirty="0"/>
              <a:t>이진 삽입</a:t>
            </a:r>
            <a:r>
              <a:rPr lang="en-US" altLang="ko-KR" sz="8000" dirty="0"/>
              <a:t>‘</a:t>
            </a:r>
            <a:r>
              <a:rPr lang="ko-KR" altLang="en-US" sz="8000" dirty="0"/>
              <a:t>정렬</a:t>
            </a:r>
            <a:r>
              <a:rPr lang="en-US" altLang="ko-KR" sz="8000" dirty="0"/>
              <a:t>’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5172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 err="1"/>
              <a:t>이진삽입정렬</a:t>
            </a:r>
            <a:endParaRPr lang="en-US" altLang="ko-KR" sz="16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39367-697F-34A3-C8B3-10BE5F97D16F}"/>
              </a:ext>
            </a:extLst>
          </p:cNvPr>
          <p:cNvSpPr txBox="1"/>
          <p:nvPr/>
        </p:nvSpPr>
        <p:spPr>
          <a:xfrm>
            <a:off x="838200" y="1690688"/>
            <a:ext cx="10611678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/>
              <a:t>정렬을 하기 위한 알고리즘</a:t>
            </a:r>
            <a:endParaRPr lang="en-US" altLang="ko-KR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 err="1"/>
              <a:t>삽입정렬을</a:t>
            </a:r>
            <a:r>
              <a:rPr lang="ko-KR" altLang="en-US" b="1" dirty="0"/>
              <a:t> </a:t>
            </a:r>
            <a:r>
              <a:rPr lang="en-US" altLang="ko-KR" b="1" dirty="0"/>
              <a:t>O(</a:t>
            </a:r>
            <a:r>
              <a:rPr lang="en-US" altLang="ko-KR" b="1" dirty="0" err="1"/>
              <a:t>NlogN</a:t>
            </a:r>
            <a:r>
              <a:rPr lang="en-US" altLang="ko-KR" b="1" dirty="0"/>
              <a:t>) </a:t>
            </a:r>
            <a:r>
              <a:rPr lang="ko-KR" altLang="en-US" b="1" dirty="0"/>
              <a:t>으로 개선 </a:t>
            </a:r>
            <a:r>
              <a:rPr lang="en-US" altLang="ko-KR" b="1" dirty="0"/>
              <a:t>(</a:t>
            </a:r>
            <a:r>
              <a:rPr lang="en-US" altLang="ko-KR" b="1" dirty="0" err="1"/>
              <a:t>idx</a:t>
            </a:r>
            <a:r>
              <a:rPr lang="en-US" altLang="ko-KR" b="1" dirty="0"/>
              <a:t> 1</a:t>
            </a:r>
            <a:r>
              <a:rPr lang="ko-KR" altLang="en-US" b="1" dirty="0" err="1"/>
              <a:t>부터시작</a:t>
            </a:r>
            <a:r>
              <a:rPr lang="en-US" altLang="ko-KR" b="1" dirty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/>
              <a:t>이진</a:t>
            </a:r>
            <a:r>
              <a:rPr lang="en-US" altLang="ko-KR" b="1" dirty="0"/>
              <a:t>’</a:t>
            </a:r>
            <a:r>
              <a:rPr lang="ko-KR" altLang="en-US" b="1" dirty="0"/>
              <a:t>탐색</a:t>
            </a:r>
            <a:r>
              <a:rPr lang="en-US" altLang="ko-KR" b="1" dirty="0"/>
              <a:t>’ </a:t>
            </a:r>
            <a:r>
              <a:rPr lang="ko-KR" altLang="en-US" b="1" dirty="0"/>
              <a:t>원리를 사용 </a:t>
            </a:r>
            <a:r>
              <a:rPr lang="en-US" altLang="ko-KR" b="1" dirty="0"/>
              <a:t>(</a:t>
            </a:r>
            <a:r>
              <a:rPr lang="ko-KR" altLang="en-US" b="1" dirty="0"/>
              <a:t>탐색 공간을 </a:t>
            </a:r>
            <a:r>
              <a:rPr lang="en-US" altLang="ko-KR" b="1" dirty="0"/>
              <a:t>½</a:t>
            </a:r>
            <a:r>
              <a:rPr lang="ko-KR" altLang="en-US" b="1" dirty="0"/>
              <a:t>로 줄임</a:t>
            </a:r>
            <a:r>
              <a:rPr lang="en-US" altLang="ko-KR" b="1" dirty="0"/>
              <a:t>)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rgbClr val="C00000"/>
                </a:solidFill>
              </a:rPr>
              <a:t>정렬이 돼있는 부분에만 적용가능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/>
              <a:t>새로운 원소를 집어넣을 때 사용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834061-FBE9-DA92-0219-BFFD17FB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24" y="1563650"/>
            <a:ext cx="5151076" cy="48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5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ko-KR" altLang="en-US" b="1" dirty="0" err="1"/>
              <a:t>삽입정렬</a:t>
            </a:r>
            <a:r>
              <a:rPr lang="ko-KR" altLang="en-US" b="1" dirty="0"/>
              <a:t> </a:t>
            </a:r>
            <a:r>
              <a:rPr lang="en-US" altLang="ko-KR" b="1" dirty="0"/>
              <a:t>vs </a:t>
            </a:r>
            <a:r>
              <a:rPr lang="ko-KR" altLang="en-US" b="1" dirty="0" err="1"/>
              <a:t>이진삽입정렬</a:t>
            </a:r>
            <a:endParaRPr lang="en-US" altLang="ko-KR" sz="16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98461AC-3931-2A71-2290-2FC34724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46" y="2112990"/>
            <a:ext cx="10097773" cy="32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9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슈퍼해시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https://www.geeksforgeeks.org/hash-sort-algorithm/</a:t>
            </a: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해시정렬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http://mwultong.blogspot.com/2006/10/perl-hash-sort-key-value.html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이중해싱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https://m.blog.naver.com/beaqon/221300416700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이진삽입정렬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5"/>
              </a:rPr>
              <a:t>https://m.blog.naver.com/PostView.nhn?blogId=rhaosoversan&amp;logNo=221377149974&amp;proxyReferer=https:%2F%2Fwww.google.com%2F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6"/>
              </a:rPr>
              <a:t>https://st-lab.tistory.com/262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2400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70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A4E11D9-A3FA-43D6-7198-2EBF146A1820}"/>
              </a:ext>
            </a:extLst>
          </p:cNvPr>
          <p:cNvSpPr txBox="1">
            <a:spLocks/>
          </p:cNvSpPr>
          <p:nvPr/>
        </p:nvSpPr>
        <p:spPr>
          <a:xfrm>
            <a:off x="838200" y="29221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600" dirty="0"/>
              <a:t>Hash ‘</a:t>
            </a:r>
            <a:r>
              <a:rPr lang="ko-KR" altLang="en-US" sz="9600" dirty="0"/>
              <a:t>탐색</a:t>
            </a:r>
            <a:r>
              <a:rPr lang="en-US" altLang="ko-KR" sz="9600" dirty="0"/>
              <a:t>’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835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Hash Function</a:t>
            </a:r>
            <a:endParaRPr lang="en-US" altLang="ko-KR" sz="16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39367-697F-34A3-C8B3-10BE5F97D16F}"/>
              </a:ext>
            </a:extLst>
          </p:cNvPr>
          <p:cNvSpPr txBox="1"/>
          <p:nvPr/>
        </p:nvSpPr>
        <p:spPr>
          <a:xfrm>
            <a:off x="838200" y="1690688"/>
            <a:ext cx="10201102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highlight>
                  <a:srgbClr val="FFFF00"/>
                </a:highlight>
              </a:rPr>
              <a:t>정렬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{ 1, 12, 23, 34, 45, 56, 67 } </a:t>
            </a:r>
            <a:r>
              <a:rPr lang="ko-KR" altLang="en-US" sz="2000" b="1" dirty="0"/>
              <a:t>데이터</a:t>
            </a:r>
            <a:r>
              <a:rPr lang="en-US" altLang="ko-KR" sz="2000" b="1" dirty="0"/>
              <a:t>, Integer hash = new int[10] 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Hash_Function</a:t>
            </a:r>
            <a:r>
              <a:rPr lang="en-US" altLang="ko-KR" sz="2000" b="1" dirty="0"/>
              <a:t>(num) = {return num%10} </a:t>
            </a:r>
            <a:r>
              <a:rPr lang="ko-KR" altLang="en-US" sz="2000" b="1" dirty="0"/>
              <a:t>이라면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각 데이터에 대해 </a:t>
            </a:r>
            <a:r>
              <a:rPr lang="en-US" altLang="ko-KR" sz="2000" b="1" dirty="0"/>
              <a:t>1, 2, 3, 4, 5, 6, 7 </a:t>
            </a:r>
            <a:r>
              <a:rPr lang="ko-KR" altLang="en-US" sz="2000" b="1" dirty="0"/>
              <a:t>을 반환하여 </a:t>
            </a:r>
            <a:r>
              <a:rPr lang="en-US" altLang="ko-KR" sz="2000" b="1" dirty="0"/>
              <a:t>hash[1 ~ 7] </a:t>
            </a:r>
            <a:r>
              <a:rPr lang="ko-KR" altLang="en-US" sz="2000" b="1" dirty="0"/>
              <a:t>에 저장한다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highlight>
                  <a:srgbClr val="FFFF00"/>
                </a:highlight>
              </a:rPr>
              <a:t>탐색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/>
              <a:t>Input</a:t>
            </a:r>
            <a:r>
              <a:rPr lang="ko-KR" altLang="en-US" sz="2000" b="1" dirty="0"/>
              <a:t>을 </a:t>
            </a:r>
            <a:r>
              <a:rPr lang="en-US" altLang="ko-KR" sz="2000" b="1" dirty="0" err="1"/>
              <a:t>Hash_Function</a:t>
            </a:r>
            <a:r>
              <a:rPr lang="ko-KR" altLang="en-US" sz="2000" b="1" dirty="0"/>
              <a:t>으로 감싼다</a:t>
            </a:r>
            <a:r>
              <a:rPr lang="en-US" altLang="ko-KR" sz="2000" b="1" dirty="0"/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/>
              <a:t>반환 값을 인덱스로 하여 배열에 접근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/>
              <a:t>O(1)</a:t>
            </a:r>
            <a:r>
              <a:rPr lang="ko-KR" altLang="en-US" sz="2000" b="1" dirty="0"/>
              <a:t>만에 탐색 종료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54894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/>
          <a:lstStyle/>
          <a:p>
            <a:r>
              <a:rPr lang="en-US" altLang="ko-KR" b="1" dirty="0"/>
              <a:t>Collision</a:t>
            </a:r>
            <a:endParaRPr lang="en-US" altLang="ko-KR" sz="16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239367-697F-34A3-C8B3-10BE5F97D16F}"/>
              </a:ext>
            </a:extLst>
          </p:cNvPr>
          <p:cNvSpPr txBox="1"/>
          <p:nvPr/>
        </p:nvSpPr>
        <p:spPr>
          <a:xfrm>
            <a:off x="838200" y="1690688"/>
            <a:ext cx="10201102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highlight>
                  <a:srgbClr val="FFFF00"/>
                </a:highlight>
              </a:rPr>
              <a:t>정렬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{ 1, 11, 21, 31, 41, 51, 61 } </a:t>
            </a:r>
            <a:r>
              <a:rPr lang="ko-KR" altLang="en-US" sz="2000" b="1" dirty="0"/>
              <a:t>데이터</a:t>
            </a:r>
            <a:r>
              <a:rPr lang="en-US" altLang="ko-KR" sz="2000" b="1" dirty="0"/>
              <a:t>, Integer hash = new int[10] 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Hash_Function</a:t>
            </a:r>
            <a:r>
              <a:rPr lang="en-US" altLang="ko-KR" sz="2000" b="1" dirty="0"/>
              <a:t>(num) = {return num%10} </a:t>
            </a:r>
            <a:r>
              <a:rPr lang="ko-KR" altLang="en-US" sz="2000" b="1" dirty="0"/>
              <a:t>이라면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각 데이터에 대해 </a:t>
            </a:r>
            <a:r>
              <a:rPr lang="en-US" altLang="ko-KR" sz="2000" b="1" dirty="0"/>
              <a:t>1, 1, 1, 1, 1, 1, 1</a:t>
            </a:r>
            <a:r>
              <a:rPr lang="ko-KR" altLang="en-US" sz="2000" b="1" dirty="0"/>
              <a:t>을 반환하여 </a:t>
            </a:r>
            <a:r>
              <a:rPr lang="en-US" altLang="ko-KR" sz="2000" b="1" dirty="0"/>
              <a:t>hash[1] </a:t>
            </a:r>
            <a:r>
              <a:rPr lang="ko-KR" altLang="en-US" sz="2000" b="1" dirty="0"/>
              <a:t>에 </a:t>
            </a:r>
            <a:r>
              <a:rPr lang="ko-KR" altLang="en-US" sz="2000" b="1" dirty="0">
                <a:solidFill>
                  <a:srgbClr val="C00000"/>
                </a:solidFill>
              </a:rPr>
              <a:t>전부 </a:t>
            </a:r>
            <a:r>
              <a:rPr lang="ko-KR" altLang="en-US" sz="2000" b="1" dirty="0"/>
              <a:t>저장한다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highlight>
                  <a:srgbClr val="FFFF00"/>
                </a:highlight>
              </a:rPr>
              <a:t>탐색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/>
              <a:t>Input (71)</a:t>
            </a:r>
            <a:r>
              <a:rPr lang="ko-KR" altLang="en-US" sz="2000" b="1" dirty="0"/>
              <a:t>을 </a:t>
            </a:r>
            <a:r>
              <a:rPr lang="en-US" altLang="ko-KR" sz="2000" b="1" dirty="0" err="1"/>
              <a:t>Hash_Function</a:t>
            </a:r>
            <a:r>
              <a:rPr lang="ko-KR" altLang="en-US" sz="2000" b="1" dirty="0"/>
              <a:t>으로 감싼다</a:t>
            </a:r>
            <a:r>
              <a:rPr lang="en-US" altLang="ko-KR" sz="2000" b="1" dirty="0"/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/>
              <a:t>반환 값을 인덱스로 하여 배열에 접근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/>
              <a:t>실제 배열에 </a:t>
            </a:r>
            <a:r>
              <a:rPr lang="en-US" altLang="ko-KR" sz="2000" b="1" dirty="0"/>
              <a:t>71 </a:t>
            </a:r>
            <a:r>
              <a:rPr lang="ko-KR" altLang="en-US" sz="2000" b="1" dirty="0"/>
              <a:t>원소가 없지만 </a:t>
            </a:r>
            <a:r>
              <a:rPr lang="en-US" altLang="ko-KR" sz="2000" b="1" dirty="0"/>
              <a:t>hash[1] = true </a:t>
            </a:r>
            <a:r>
              <a:rPr lang="ko-KR" altLang="en-US" sz="2000" b="1" dirty="0">
                <a:solidFill>
                  <a:srgbClr val="C00000"/>
                </a:solidFill>
              </a:rPr>
              <a:t>올바른 탐색이 아님</a:t>
            </a:r>
            <a:r>
              <a:rPr lang="en-US" altLang="ko-KR" sz="2000" b="1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369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>
            <a:normAutofit/>
          </a:bodyPr>
          <a:lstStyle/>
          <a:p>
            <a:r>
              <a:rPr lang="en-US" altLang="ko-KR" b="1" dirty="0"/>
              <a:t>Mash Function </a:t>
            </a:r>
            <a:r>
              <a:rPr lang="en-US" altLang="ko-KR" sz="1100" b="1" dirty="0"/>
              <a:t>(Magnitude hash function)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B6C00-833E-6CC9-6815-FA01F80F42AE}"/>
              </a:ext>
            </a:extLst>
          </p:cNvPr>
          <p:cNvSpPr txBox="1"/>
          <p:nvPr/>
        </p:nvSpPr>
        <p:spPr>
          <a:xfrm>
            <a:off x="838199" y="1690688"/>
            <a:ext cx="10944639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highlight>
                  <a:srgbClr val="FFFF00"/>
                </a:highlight>
              </a:rPr>
              <a:t>정렬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{ 50, 51, 52, 53, 54, 55, 56, 57, 58, 59 } </a:t>
            </a:r>
            <a:r>
              <a:rPr lang="ko-KR" altLang="en-US" sz="2000" b="1" dirty="0"/>
              <a:t>데이터각 데이터는 </a:t>
            </a:r>
            <a:r>
              <a:rPr lang="en-US" altLang="ko-KR" sz="2000" b="1" dirty="0" err="1"/>
              <a:t>cX</a:t>
            </a:r>
            <a:r>
              <a:rPr lang="en-US" altLang="ko-KR" sz="2000" b="1" dirty="0"/>
              <a:t> + r </a:t>
            </a:r>
            <a:r>
              <a:rPr lang="ko-KR" altLang="en-US" sz="2000" b="1" dirty="0"/>
              <a:t>꼴 </a:t>
            </a:r>
            <a:r>
              <a:rPr lang="en-US" altLang="ko-KR" sz="2000" b="1" dirty="0"/>
              <a:t>(c = 5)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+ hash </a:t>
            </a:r>
            <a:r>
              <a:rPr lang="en-US" altLang="ko-KR" sz="2000" b="1" dirty="0" err="1"/>
              <a:t>functio</a:t>
            </a:r>
            <a:r>
              <a:rPr lang="ko-KR" altLang="en-US" sz="2000" b="1" dirty="0"/>
              <a:t>을 사용해서 </a:t>
            </a:r>
            <a:r>
              <a:rPr lang="en-US" altLang="ko-KR" sz="2000" b="1" dirty="0"/>
              <a:t>r </a:t>
            </a:r>
            <a:r>
              <a:rPr lang="ko-KR" altLang="en-US" sz="2000" b="1" dirty="0"/>
              <a:t>값을 구한다 </a:t>
            </a:r>
            <a:r>
              <a:rPr lang="en-US" altLang="ko-KR" sz="2000" b="1" dirty="0"/>
              <a:t>{0 ~ 9}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(c, r) pair</a:t>
            </a:r>
            <a:r>
              <a:rPr lang="ko-KR" altLang="en-US" sz="2000" b="1" dirty="0"/>
              <a:t>를 만들어서 </a:t>
            </a:r>
            <a:r>
              <a:rPr lang="ko-KR" altLang="en-US" sz="2000" b="1" dirty="0" err="1"/>
              <a:t>충돌없는</a:t>
            </a:r>
            <a:r>
              <a:rPr lang="ko-KR" altLang="en-US" sz="2000" b="1" dirty="0"/>
              <a:t> 키 생성 가능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highlight>
                  <a:srgbClr val="FFFF00"/>
                </a:highlight>
              </a:rPr>
              <a:t>탐색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/>
              <a:t>{ 1, 11, 21, 31, 41, 51, 61 }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/>
              <a:t>Input (71)</a:t>
            </a:r>
            <a:r>
              <a:rPr lang="ko-KR" altLang="en-US" sz="2000" b="1" dirty="0"/>
              <a:t>을 </a:t>
            </a:r>
            <a:r>
              <a:rPr lang="en-US" altLang="ko-KR" sz="2000" b="1" dirty="0" err="1"/>
              <a:t>Hash_Function</a:t>
            </a:r>
            <a:r>
              <a:rPr lang="en-US" altLang="ko-KR" sz="2000" b="1" dirty="0"/>
              <a:t> + </a:t>
            </a:r>
            <a:r>
              <a:rPr lang="en-US" altLang="ko-KR" sz="2000" b="1" dirty="0" err="1"/>
              <a:t>Mash_Function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으로 감싼다</a:t>
            </a:r>
            <a:r>
              <a:rPr lang="en-US" altLang="ko-KR" sz="2000" b="1" dirty="0"/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/>
              <a:t>키 값 </a:t>
            </a:r>
            <a:r>
              <a:rPr lang="en-US" altLang="ko-KR" sz="2000" b="1" dirty="0"/>
              <a:t>(0,1) / (1,1) / (2,1) / (3,1) / (4, 1) / (5, 1) / (6, 1)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/>
              <a:t>키를 통해 배열에 접근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/>
              <a:t>실제 배열에 </a:t>
            </a:r>
            <a:r>
              <a:rPr lang="en-US" altLang="ko-KR" sz="2000" b="1" dirty="0"/>
              <a:t>71 </a:t>
            </a:r>
            <a:r>
              <a:rPr lang="ko-KR" altLang="en-US" sz="2000" b="1" dirty="0"/>
              <a:t>원소가 없어서 </a:t>
            </a:r>
            <a:r>
              <a:rPr lang="en-US" altLang="ko-KR" sz="2000" b="1" dirty="0"/>
              <a:t>(7,1) </a:t>
            </a:r>
            <a:r>
              <a:rPr lang="ko-KR" altLang="en-US" sz="2000" b="1" dirty="0"/>
              <a:t>탐색결과 </a:t>
            </a:r>
            <a:r>
              <a:rPr lang="en-US" altLang="ko-KR" sz="2000" b="1" dirty="0"/>
              <a:t>false </a:t>
            </a:r>
            <a:r>
              <a:rPr lang="ko-KR" altLang="en-US" sz="2000" b="1" dirty="0">
                <a:solidFill>
                  <a:srgbClr val="C00000"/>
                </a:solidFill>
              </a:rPr>
              <a:t>올바른 탐색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9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>
            <a:normAutofit/>
          </a:bodyPr>
          <a:lstStyle/>
          <a:p>
            <a:r>
              <a:rPr lang="en-US" altLang="ko-KR" b="1" dirty="0"/>
              <a:t>still Collision…</a:t>
            </a:r>
            <a:endParaRPr lang="en-US" altLang="ko-KR" sz="11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B6C00-833E-6CC9-6815-FA01F80F42AE}"/>
              </a:ext>
            </a:extLst>
          </p:cNvPr>
          <p:cNvSpPr txBox="1"/>
          <p:nvPr/>
        </p:nvSpPr>
        <p:spPr>
          <a:xfrm>
            <a:off x="838199" y="1690688"/>
            <a:ext cx="10944639" cy="455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highlight>
                  <a:srgbClr val="FFFF00"/>
                </a:highlight>
              </a:rPr>
              <a:t>한계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위 예제는 숫자 데이터에 대한 예제 다른 데이터에 대해 </a:t>
            </a:r>
            <a:r>
              <a:rPr lang="en-US" altLang="ko-KR" sz="2000" b="1" dirty="0" err="1"/>
              <a:t>Hash_Function</a:t>
            </a:r>
            <a:r>
              <a:rPr lang="ko-KR" altLang="en-US" sz="2000" b="1" dirty="0"/>
              <a:t>이 숫자 값을 </a:t>
            </a:r>
            <a:r>
              <a:rPr lang="ko-KR" altLang="en-US" sz="2000" b="1" dirty="0" err="1"/>
              <a:t>리턴해주는</a:t>
            </a:r>
            <a:r>
              <a:rPr lang="ko-KR" altLang="en-US" sz="2000" b="1" dirty="0"/>
              <a:t> 경우 키 중복이 발생할 수 있음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‘cat’, ‘act’ </a:t>
            </a:r>
            <a:r>
              <a:rPr lang="ko-KR" altLang="en-US" sz="2000" b="1" dirty="0"/>
              <a:t>라는 입력이 있고 </a:t>
            </a:r>
            <a:r>
              <a:rPr lang="en-US" altLang="ko-KR" sz="2000" b="1" dirty="0" err="1"/>
              <a:t>Hash_Function</a:t>
            </a:r>
            <a:r>
              <a:rPr lang="ko-KR" altLang="en-US" sz="2000" b="1" dirty="0"/>
              <a:t>이 각 문자 아스키 값 합을 </a:t>
            </a:r>
            <a:r>
              <a:rPr lang="en-US" altLang="ko-KR" sz="2000" b="1" dirty="0"/>
              <a:t>(/10, %10) key</a:t>
            </a:r>
            <a:r>
              <a:rPr lang="ko-KR" altLang="en-US" sz="2000" b="1" dirty="0"/>
              <a:t>를 가지면 </a:t>
            </a:r>
            <a:r>
              <a:rPr lang="en-US" altLang="ko-KR" sz="2000" b="1" dirty="0"/>
              <a:t>( 31, 2 ) </a:t>
            </a:r>
            <a:r>
              <a:rPr lang="ko-KR" altLang="en-US" sz="2000" b="1" dirty="0"/>
              <a:t>로 동일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sdgothicneo-ultralight"/>
              </a:rPr>
              <a:t>해시함수의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sdgothicneo-ultralight"/>
              </a:rPr>
              <a:t>입력값은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sdgothicneo-ultralight"/>
              </a:rPr>
              <a:t> 무한하지만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sdgothicneo-ultralight"/>
              </a:rPr>
              <a:t>, 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sdgothicneo-ultralight"/>
              </a:rPr>
              <a:t>출력값의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sdgothicneo-ultralight"/>
              </a:rPr>
              <a:t> 가짓수는 유한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sdgothicneo-ultralight"/>
              </a:rPr>
              <a:t>(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sdgothicneo-ultralight"/>
              </a:rPr>
              <a:t>출력값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sdgothicneo-ultralight"/>
              </a:rPr>
              <a:t>즉 키가 유한하지 않다면 해시기법을 사용하는 의미가 없다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sdgothicneo-ultralight"/>
              </a:rPr>
              <a:t>.)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sdgothicneo-ultralight"/>
              </a:rPr>
              <a:t>하므로 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applesdgothicneo-ultralight"/>
              </a:rPr>
              <a:t>해시 충돌은 반드시 발생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sdgothicneo-ultralight"/>
              </a:rPr>
              <a:t>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applesdgothicneo-ultralight"/>
              </a:rPr>
              <a:t>(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applesdgothicneo-ultralight"/>
              </a:rPr>
              <a:t>비둘기집 원리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applesdgothicneo-ultralight"/>
              </a:rPr>
              <a:t>)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ko-KR" altLang="en-US" sz="2000" b="1" dirty="0">
                <a:highlight>
                  <a:srgbClr val="FFFF00"/>
                </a:highlight>
              </a:rPr>
              <a:t>해결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1.</a:t>
            </a:r>
            <a:r>
              <a:rPr lang="ko-KR" altLang="en-US" sz="2000" b="1" dirty="0"/>
              <a:t> 해시 값 충돌이 </a:t>
            </a:r>
            <a:r>
              <a:rPr lang="ko-KR" altLang="en-US" sz="2000" b="1" dirty="0" err="1"/>
              <a:t>드믈다는</a:t>
            </a:r>
            <a:r>
              <a:rPr lang="ko-KR" altLang="en-US" sz="2000" b="1" dirty="0"/>
              <a:t> 전제 하에 해시 값이 같으면 일일이 비교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키 값을 더욱 세분화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Mash_Function</a:t>
            </a:r>
            <a:r>
              <a:rPr lang="ko-KR" altLang="en-US" sz="2000" b="1" dirty="0"/>
              <a:t>을 늘리거나 인덱스 범위를 </a:t>
            </a:r>
            <a:r>
              <a:rPr lang="en-US" altLang="ko-KR" sz="2000" b="1" dirty="0"/>
              <a:t>100</a:t>
            </a:r>
            <a:r>
              <a:rPr lang="ko-KR" altLang="en-US" sz="2000" b="1" dirty="0"/>
              <a:t>으로 늘리거나 </a:t>
            </a:r>
            <a:r>
              <a:rPr lang="en-US" altLang="ko-KR" sz="2000" b="1" dirty="0"/>
              <a:t>… 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81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일반적인 해시충돌 해결법</a:t>
            </a:r>
            <a:endParaRPr lang="en-US" altLang="ko-KR" sz="11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B6C00-833E-6CC9-6815-FA01F80F42AE}"/>
              </a:ext>
            </a:extLst>
          </p:cNvPr>
          <p:cNvSpPr txBox="1"/>
          <p:nvPr/>
        </p:nvSpPr>
        <p:spPr>
          <a:xfrm>
            <a:off x="838199" y="1690688"/>
            <a:ext cx="10944639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highlight>
                  <a:srgbClr val="FFFF00"/>
                </a:highlight>
              </a:rPr>
              <a:t>체이닝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 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applesdgothicneo-ultralight"/>
              </a:rPr>
              <a:t>버켓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 내에 연결리스트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sdgothicneo-ultralight"/>
              </a:rPr>
              <a:t>(Linked List)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를 할당하여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applesdgothicneo-ultralight"/>
              </a:rPr>
              <a:t>버켓에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 데이터를 삽입하다가 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applesdgothicneo-ultralight"/>
              </a:rPr>
              <a:t>해시 충돌이 발생하면 연결리스트로 데이터들을 연결하는 방식이다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applesdgothicneo-ultralight"/>
              </a:rPr>
              <a:t>. 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그림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sdgothicneo-ultralight"/>
              </a:rPr>
              <a:t>2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를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applesdgothicneo-ultralight"/>
              </a:rPr>
              <a:t>다시보자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sdgothicneo-ultralight"/>
              </a:rPr>
              <a:t>, Sandra Dee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라는 사람의 연락처를 삽입할 때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충돌이 일어나니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applesdgothicneo-ultralight"/>
              </a:rPr>
              <a:t>버켓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 내에서 연결리스트로 데이터를 연결하는 것을 확인할 수 있다</a:t>
            </a:r>
            <a:endParaRPr lang="en-US" altLang="ko-KR" sz="2000" b="1" dirty="0">
              <a:highlight>
                <a:srgbClr val="FFFF00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BE0878-3E7F-19B9-85E3-D5C4CFF2B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40125"/>
            <a:ext cx="42862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8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일반적인 해시충돌 해결법</a:t>
            </a:r>
            <a:endParaRPr lang="en-US" altLang="ko-KR" sz="11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B6C00-833E-6CC9-6815-FA01F80F42AE}"/>
              </a:ext>
            </a:extLst>
          </p:cNvPr>
          <p:cNvSpPr txBox="1"/>
          <p:nvPr/>
        </p:nvSpPr>
        <p:spPr>
          <a:xfrm>
            <a:off x="838199" y="1690688"/>
            <a:ext cx="10944639" cy="388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highlight>
                  <a:srgbClr val="FFFF00"/>
                </a:highlight>
              </a:rPr>
              <a:t>개방주소법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2000" b="1" i="0" dirty="0">
                <a:solidFill>
                  <a:srgbClr val="000000"/>
                </a:solidFill>
                <a:effectLst/>
                <a:latin typeface="applesdgothicneo-ultralight"/>
              </a:rPr>
              <a:t>해시 충돌이 일어나면 다른 </a:t>
            </a:r>
            <a:r>
              <a:rPr lang="ko-KR" altLang="en-US" sz="2000" b="1" i="0" dirty="0" err="1">
                <a:solidFill>
                  <a:srgbClr val="000000"/>
                </a:solidFill>
                <a:effectLst/>
                <a:latin typeface="applesdgothicneo-ultralight"/>
              </a:rPr>
              <a:t>버켓에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applesdgothicneo-ultralight"/>
              </a:rPr>
              <a:t> 데이터를 삽입하는 방식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을 개방 주소법이라고 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sdgothicneo-ultralight"/>
              </a:rPr>
              <a:t>. 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개방 주소법은 대표적으로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sdgothicneo-ultralight"/>
              </a:rPr>
              <a:t>3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가지가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0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sz="2000" b="1" i="0" dirty="0">
                <a:solidFill>
                  <a:srgbClr val="000000"/>
                </a:solidFill>
                <a:effectLst/>
                <a:latin typeface="applesdgothicneo-ultralight"/>
              </a:rPr>
              <a:t>선형 탐색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applesdgothicneo-ultralight"/>
              </a:rPr>
              <a:t>(Linear Probing):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 해시충돌 시 다음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applesdgothicneo-ultralight"/>
              </a:rPr>
              <a:t>버켓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혹은 몇 개를 건너뛰어 데이터를 삽입한다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</a:p>
          <a:p>
            <a:pPr algn="l"/>
            <a:endParaRPr lang="en-US" altLang="ko-KR" sz="2000" b="0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sz="2000" b="1" i="0" dirty="0">
                <a:solidFill>
                  <a:srgbClr val="000000"/>
                </a:solidFill>
                <a:effectLst/>
                <a:latin typeface="applesdgothicneo-ultralight"/>
              </a:rPr>
              <a:t>제곱 탐색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applesdgothicneo-ultralight"/>
              </a:rPr>
              <a:t>(Quadratic Probing):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 해시충돌 시 제곱만큼 건너뛴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applesdgothicneo-ultralight"/>
              </a:rPr>
              <a:t>버켓에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 데이터를 삽입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sdgothicneo-ultralight"/>
              </a:rPr>
              <a:t>(1,4,9,16..)</a:t>
            </a:r>
          </a:p>
          <a:p>
            <a:pPr algn="l"/>
            <a:endParaRPr lang="en-US" altLang="ko-KR" sz="2000" b="0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pPr algn="l"/>
            <a:r>
              <a:rPr lang="ko-KR" altLang="en-US" sz="2000" b="1" i="0" dirty="0">
                <a:solidFill>
                  <a:srgbClr val="000000"/>
                </a:solidFill>
                <a:effectLst/>
                <a:latin typeface="applesdgothicneo-ultralight"/>
              </a:rPr>
              <a:t>이중 해시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applesdgothicneo-ultralight"/>
              </a:rPr>
              <a:t>(Double Hashing):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 해시충돌 시 </a:t>
            </a:r>
            <a:r>
              <a:rPr lang="ko-KR" altLang="en-US" sz="2000" b="1" i="0" dirty="0">
                <a:solidFill>
                  <a:srgbClr val="FF0000"/>
                </a:solidFill>
                <a:effectLst/>
                <a:latin typeface="applesdgothicneo-ultralight"/>
              </a:rPr>
              <a:t>다른 해시함수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applesdgothicneo-ultralight"/>
              </a:rPr>
              <a:t>를 한 번 더 적용한 결과를 이용함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264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09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이중 </a:t>
            </a:r>
            <a:r>
              <a:rPr lang="ko-KR" altLang="en-US" b="1" dirty="0" err="1"/>
              <a:t>해싱</a:t>
            </a:r>
            <a:endParaRPr lang="en-US" altLang="ko-KR" sz="11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AF6EA0-9CDA-2499-3F99-E6845A2DD92A}"/>
              </a:ext>
            </a:extLst>
          </p:cNvPr>
          <p:cNvCxnSpPr/>
          <p:nvPr/>
        </p:nvCxnSpPr>
        <p:spPr>
          <a:xfrm>
            <a:off x="447261" y="1431235"/>
            <a:ext cx="113355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89D0744-3B8C-3C1F-3E5F-A932AB9E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09" y="1854157"/>
            <a:ext cx="4978571" cy="46234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90A4F3-A838-6C73-7A81-EB03F974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" y="1906232"/>
            <a:ext cx="4610625" cy="22596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DE5E1A2-BB01-FD2D-3E93-6DFBBE675B97}"/>
              </a:ext>
            </a:extLst>
          </p:cNvPr>
          <p:cNvSpPr/>
          <p:nvPr/>
        </p:nvSpPr>
        <p:spPr>
          <a:xfrm>
            <a:off x="879613" y="2773017"/>
            <a:ext cx="3056283" cy="43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DE4188-2C97-9FB7-86EF-6F085727270C}"/>
              </a:ext>
            </a:extLst>
          </p:cNvPr>
          <p:cNvSpPr/>
          <p:nvPr/>
        </p:nvSpPr>
        <p:spPr>
          <a:xfrm>
            <a:off x="2407754" y="3429000"/>
            <a:ext cx="236055" cy="327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AE3E9-6879-0AA1-FA71-7B263E7A5C86}"/>
              </a:ext>
            </a:extLst>
          </p:cNvPr>
          <p:cNvSpPr txBox="1"/>
          <p:nvPr/>
        </p:nvSpPr>
        <p:spPr>
          <a:xfrm>
            <a:off x="3540022" y="2514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점프크기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BD67C-BBDC-2DF1-E49B-F12B9B2E7D64}"/>
              </a:ext>
            </a:extLst>
          </p:cNvPr>
          <p:cNvSpPr txBox="1"/>
          <p:nvPr/>
        </p:nvSpPr>
        <p:spPr>
          <a:xfrm>
            <a:off x="2489787" y="36851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반복횟수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824D74C3-1F9C-C650-1593-D9632D4A4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06954"/>
              </p:ext>
            </p:extLst>
          </p:nvPr>
        </p:nvGraphicFramePr>
        <p:xfrm>
          <a:off x="599440" y="4458253"/>
          <a:ext cx="594547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44">
                  <a:extLst>
                    <a:ext uri="{9D8B030D-6E8A-4147-A177-3AD203B41FA5}">
                      <a16:colId xmlns:a16="http://schemas.microsoft.com/office/drawing/2014/main" val="1615876017"/>
                    </a:ext>
                  </a:extLst>
                </a:gridCol>
                <a:gridCol w="457344">
                  <a:extLst>
                    <a:ext uri="{9D8B030D-6E8A-4147-A177-3AD203B41FA5}">
                      <a16:colId xmlns:a16="http://schemas.microsoft.com/office/drawing/2014/main" val="1773212121"/>
                    </a:ext>
                  </a:extLst>
                </a:gridCol>
                <a:gridCol w="457344">
                  <a:extLst>
                    <a:ext uri="{9D8B030D-6E8A-4147-A177-3AD203B41FA5}">
                      <a16:colId xmlns:a16="http://schemas.microsoft.com/office/drawing/2014/main" val="1045308467"/>
                    </a:ext>
                  </a:extLst>
                </a:gridCol>
                <a:gridCol w="457344">
                  <a:extLst>
                    <a:ext uri="{9D8B030D-6E8A-4147-A177-3AD203B41FA5}">
                      <a16:colId xmlns:a16="http://schemas.microsoft.com/office/drawing/2014/main" val="4039677556"/>
                    </a:ext>
                  </a:extLst>
                </a:gridCol>
                <a:gridCol w="457344">
                  <a:extLst>
                    <a:ext uri="{9D8B030D-6E8A-4147-A177-3AD203B41FA5}">
                      <a16:colId xmlns:a16="http://schemas.microsoft.com/office/drawing/2014/main" val="1745262943"/>
                    </a:ext>
                  </a:extLst>
                </a:gridCol>
                <a:gridCol w="457344">
                  <a:extLst>
                    <a:ext uri="{9D8B030D-6E8A-4147-A177-3AD203B41FA5}">
                      <a16:colId xmlns:a16="http://schemas.microsoft.com/office/drawing/2014/main" val="3399155884"/>
                    </a:ext>
                  </a:extLst>
                </a:gridCol>
                <a:gridCol w="457344">
                  <a:extLst>
                    <a:ext uri="{9D8B030D-6E8A-4147-A177-3AD203B41FA5}">
                      <a16:colId xmlns:a16="http://schemas.microsoft.com/office/drawing/2014/main" val="201941004"/>
                    </a:ext>
                  </a:extLst>
                </a:gridCol>
                <a:gridCol w="457344">
                  <a:extLst>
                    <a:ext uri="{9D8B030D-6E8A-4147-A177-3AD203B41FA5}">
                      <a16:colId xmlns:a16="http://schemas.microsoft.com/office/drawing/2014/main" val="2470978792"/>
                    </a:ext>
                  </a:extLst>
                </a:gridCol>
                <a:gridCol w="457344">
                  <a:extLst>
                    <a:ext uri="{9D8B030D-6E8A-4147-A177-3AD203B41FA5}">
                      <a16:colId xmlns:a16="http://schemas.microsoft.com/office/drawing/2014/main" val="4021130928"/>
                    </a:ext>
                  </a:extLst>
                </a:gridCol>
                <a:gridCol w="457344">
                  <a:extLst>
                    <a:ext uri="{9D8B030D-6E8A-4147-A177-3AD203B41FA5}">
                      <a16:colId xmlns:a16="http://schemas.microsoft.com/office/drawing/2014/main" val="762384798"/>
                    </a:ext>
                  </a:extLst>
                </a:gridCol>
                <a:gridCol w="457344">
                  <a:extLst>
                    <a:ext uri="{9D8B030D-6E8A-4147-A177-3AD203B41FA5}">
                      <a16:colId xmlns:a16="http://schemas.microsoft.com/office/drawing/2014/main" val="130745031"/>
                    </a:ext>
                  </a:extLst>
                </a:gridCol>
                <a:gridCol w="457344">
                  <a:extLst>
                    <a:ext uri="{9D8B030D-6E8A-4147-A177-3AD203B41FA5}">
                      <a16:colId xmlns:a16="http://schemas.microsoft.com/office/drawing/2014/main" val="2474897822"/>
                    </a:ext>
                  </a:extLst>
                </a:gridCol>
                <a:gridCol w="457344">
                  <a:extLst>
                    <a:ext uri="{9D8B030D-6E8A-4147-A177-3AD203B41FA5}">
                      <a16:colId xmlns:a16="http://schemas.microsoft.com/office/drawing/2014/main" val="12442767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495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848</Words>
  <Application>Microsoft Office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applesdgothicneo-ultralight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Hash Function</vt:lpstr>
      <vt:lpstr>Collision</vt:lpstr>
      <vt:lpstr>Mash Function (Magnitude hash function)</vt:lpstr>
      <vt:lpstr>still Collision…</vt:lpstr>
      <vt:lpstr>일반적인 해시충돌 해결법</vt:lpstr>
      <vt:lpstr>일반적인 해시충돌 해결법</vt:lpstr>
      <vt:lpstr>이중 해싱</vt:lpstr>
      <vt:lpstr>두 방법의 장점</vt:lpstr>
      <vt:lpstr>PowerPoint 프레젠테이션</vt:lpstr>
      <vt:lpstr>Hash ‘정렬’</vt:lpstr>
      <vt:lpstr>PowerPoint 프레젠테이션</vt:lpstr>
      <vt:lpstr>이진탐색 조건</vt:lpstr>
      <vt:lpstr>이진탐색</vt:lpstr>
      <vt:lpstr>PowerPoint 프레젠테이션</vt:lpstr>
      <vt:lpstr>이진삽입정렬</vt:lpstr>
      <vt:lpstr>삽입정렬 vs 이진삽입정렬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PARKHYEONWOO</cp:lastModifiedBy>
  <cp:revision>634</cp:revision>
  <dcterms:created xsi:type="dcterms:W3CDTF">2023-02-21T06:31:36Z</dcterms:created>
  <dcterms:modified xsi:type="dcterms:W3CDTF">2023-04-01T13:54:57Z</dcterms:modified>
</cp:coreProperties>
</file>